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drawings/drawing5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6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8.xml" ContentType="application/vnd.openxmlformats-officedocument.themeOverride+xml"/>
  <Override PartName="/ppt/drawings/drawing7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10.xml" ContentType="application/vnd.openxmlformats-officedocument.drawingml.chart+xml"/>
  <Override PartName="/ppt/drawings/drawing8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9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10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11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9.xml" ContentType="application/vnd.openxmlformats-officedocument.themeOverride+xml"/>
  <Override PartName="/ppt/drawings/drawing12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0.xml" ContentType="application/vnd.openxmlformats-officedocument.themeOverride+xml"/>
  <Override PartName="/ppt/drawings/drawing13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6.xml" ContentType="application/vnd.openxmlformats-officedocument.drawingml.chart+xml"/>
  <Override PartName="/ppt/drawings/drawing14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17.xml" ContentType="application/vnd.openxmlformats-officedocument.drawingml.chart+xml"/>
  <Override PartName="/ppt/theme/themeOverride11.xml" ContentType="application/vnd.openxmlformats-officedocument.themeOverride+xml"/>
  <Override PartName="/ppt/drawings/drawing15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18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16.xml" ContentType="application/vnd.openxmlformats-officedocument.drawingml.chartshapes+xml"/>
  <Override PartName="/ppt/notesSlides/notesSlide18.xml" ContentType="application/vnd.openxmlformats-officedocument.presentationml.notesSlide+xml"/>
  <Override PartName="/ppt/charts/chart19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drawings/drawing17.xml" ContentType="application/vnd.openxmlformats-officedocument.drawingml.chartshapes+xml"/>
  <Override PartName="/ppt/notesSlides/notesSlide19.xml" ContentType="application/vnd.openxmlformats-officedocument.presentationml.notesSlide+xml"/>
  <Override PartName="/ppt/charts/chart20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drawings/drawing18.xml" ContentType="application/vnd.openxmlformats-officedocument.drawingml.chartshapes+xml"/>
  <Override PartName="/ppt/notesSlides/notesSlide20.xml" ContentType="application/vnd.openxmlformats-officedocument.presentationml.notesSlide+xml"/>
  <Override PartName="/ppt/charts/chart21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drawings/drawing19.xml" ContentType="application/vnd.openxmlformats-officedocument.drawingml.chartshapes+xml"/>
  <Override PartName="/ppt/notesSlides/notesSlide21.xml" ContentType="application/vnd.openxmlformats-officedocument.presentationml.notesSlide+xml"/>
  <Override PartName="/ppt/charts/chart22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drawings/drawing20.xml" ContentType="application/vnd.openxmlformats-officedocument.drawingml.chartshapes+xml"/>
  <Override PartName="/ppt/notesSlides/notesSlide22.xml" ContentType="application/vnd.openxmlformats-officedocument.presentationml.notesSlide+xml"/>
  <Override PartName="/ppt/charts/chart23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drawings/drawing21.xml" ContentType="application/vnd.openxmlformats-officedocument.drawingml.chartshapes+xml"/>
  <Override PartName="/ppt/notesSlides/notesSlide23.xml" ContentType="application/vnd.openxmlformats-officedocument.presentationml.notesSlide+xml"/>
  <Override PartName="/ppt/charts/chart24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drawings/drawing22.xml" ContentType="application/vnd.openxmlformats-officedocument.drawingml.chartshapes+xml"/>
  <Override PartName="/ppt/charts/chart25.xml" ContentType="application/vnd.openxmlformats-officedocument.drawingml.chart+xml"/>
  <Override PartName="/ppt/drawings/drawing23.xml" ContentType="application/vnd.openxmlformats-officedocument.drawingml.chartshapes+xml"/>
  <Override PartName="/ppt/notesSlides/notesSlide24.xml" ContentType="application/vnd.openxmlformats-officedocument.presentationml.notesSlide+xml"/>
  <Override PartName="/ppt/charts/chart26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drawings/drawing24.xml" ContentType="application/vnd.openxmlformats-officedocument.drawingml.chartshapes+xml"/>
  <Override PartName="/ppt/notesSlides/notesSlide25.xml" ContentType="application/vnd.openxmlformats-officedocument.presentationml.notesSlide+xml"/>
  <Override PartName="/ppt/charts/chart27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12.xml" ContentType="application/vnd.openxmlformats-officedocument.themeOverride+xml"/>
  <Override PartName="/ppt/drawings/drawing25.xml" ContentType="application/vnd.openxmlformats-officedocument.drawingml.chartshapes+xml"/>
  <Override PartName="/ppt/notesSlides/notesSlide26.xml" ContentType="application/vnd.openxmlformats-officedocument.presentationml.notesSlide+xml"/>
  <Override PartName="/ppt/charts/chart28.xml" ContentType="application/vnd.openxmlformats-officedocument.drawingml.chart+xml"/>
  <Override PartName="/ppt/theme/themeOverride13.xml" ContentType="application/vnd.openxmlformats-officedocument.themeOverride+xml"/>
  <Override PartName="/ppt/drawings/drawing26.xml" ContentType="application/vnd.openxmlformats-officedocument.drawingml.chartshape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  <p:sldMasterId id="2147483808" r:id="rId2"/>
    <p:sldMasterId id="2147483822" r:id="rId3"/>
    <p:sldMasterId id="2147483832" r:id="rId4"/>
    <p:sldMasterId id="2147483842" r:id="rId5"/>
  </p:sldMasterIdLst>
  <p:notesMasterIdLst>
    <p:notesMasterId r:id="rId38"/>
  </p:notesMasterIdLst>
  <p:sldIdLst>
    <p:sldId id="981" r:id="rId6"/>
    <p:sldId id="3415" r:id="rId7"/>
    <p:sldId id="260" r:id="rId8"/>
    <p:sldId id="261" r:id="rId9"/>
    <p:sldId id="3645" r:id="rId10"/>
    <p:sldId id="3650" r:id="rId11"/>
    <p:sldId id="3674" r:id="rId12"/>
    <p:sldId id="263" r:id="rId13"/>
    <p:sldId id="3670" r:id="rId14"/>
    <p:sldId id="264" r:id="rId15"/>
    <p:sldId id="3666" r:id="rId16"/>
    <p:sldId id="3458" r:id="rId17"/>
    <p:sldId id="3639" r:id="rId18"/>
    <p:sldId id="3671" r:id="rId19"/>
    <p:sldId id="3643" r:id="rId20"/>
    <p:sldId id="3644" r:id="rId21"/>
    <p:sldId id="3642" r:id="rId22"/>
    <p:sldId id="3672" r:id="rId23"/>
    <p:sldId id="3641" r:id="rId24"/>
    <p:sldId id="3653" r:id="rId25"/>
    <p:sldId id="3667" r:id="rId26"/>
    <p:sldId id="3660" r:id="rId27"/>
    <p:sldId id="3432" r:id="rId28"/>
    <p:sldId id="3656" r:id="rId29"/>
    <p:sldId id="3657" r:id="rId30"/>
    <p:sldId id="3648" r:id="rId31"/>
    <p:sldId id="3649" r:id="rId32"/>
    <p:sldId id="3652" r:id="rId33"/>
    <p:sldId id="3646" r:id="rId34"/>
    <p:sldId id="3647" r:id="rId35"/>
    <p:sldId id="3676" r:id="rId36"/>
    <p:sldId id="2476" r:id="rId37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Balatoni András" initials="BA" lastIdx="1" clrIdx="6">
    <p:extLst>
      <p:ext uri="{19B8F6BF-5375-455C-9EA6-DF929625EA0E}">
        <p15:presenceInfo xmlns:p15="http://schemas.microsoft.com/office/powerpoint/2012/main" userId="S::balatonia@mnb.hu::ea11322a-af2b-4094-910d-b4fa07f8f8dd" providerId="AD"/>
      </p:ext>
    </p:extLst>
  </p:cmAuthor>
  <p:cmAuthor id="1" name="Cs. Tóth Gabriella Dr." initials="CTGD" lastIdx="2" clrIdx="0">
    <p:extLst>
      <p:ext uri="{19B8F6BF-5375-455C-9EA6-DF929625EA0E}">
        <p15:presenceInfo xmlns:p15="http://schemas.microsoft.com/office/powerpoint/2012/main" userId="S-1-5-21-1939357022-314196924-328618392-34111" providerId="AD"/>
      </p:ext>
    </p:extLst>
  </p:cmAuthor>
  <p:cmAuthor id="2" name="Cs. Tóth Gabriella Dr." initials="CTGD [2]" lastIdx="10" clrIdx="1">
    <p:extLst>
      <p:ext uri="{19B8F6BF-5375-455C-9EA6-DF929625EA0E}">
        <p15:presenceInfo xmlns:p15="http://schemas.microsoft.com/office/powerpoint/2012/main" userId="S::cstothg@mnb.hu::6e125d93-70af-4b0e-a6f4-e76b7b77042b" providerId="AD"/>
      </p:ext>
    </p:extLst>
  </p:cmAuthor>
  <p:cmAuthor id="3" name="Kuti Zsolt" initials="KZ" lastIdx="49" clrIdx="2">
    <p:extLst>
      <p:ext uri="{19B8F6BF-5375-455C-9EA6-DF929625EA0E}">
        <p15:presenceInfo xmlns:p15="http://schemas.microsoft.com/office/powerpoint/2012/main" userId="S::kutizs@mnb.hu::073361d48ab3a466" providerId="AD"/>
      </p:ext>
    </p:extLst>
  </p:cmAuthor>
  <p:cmAuthor id="4" name="Marincsák Kálmán Árpád" initials="MKÁ" lastIdx="12" clrIdx="3">
    <p:extLst>
      <p:ext uri="{19B8F6BF-5375-455C-9EA6-DF929625EA0E}">
        <p15:presenceInfo xmlns:p15="http://schemas.microsoft.com/office/powerpoint/2012/main" userId="S::marincsakk@mnb.hu::a862f93388f26241" providerId="AD"/>
      </p:ext>
    </p:extLst>
  </p:cmAuthor>
  <p:cmAuthor id="5" name="Török Gergő" initials="TG" lastIdx="27" clrIdx="4">
    <p:extLst>
      <p:ext uri="{19B8F6BF-5375-455C-9EA6-DF929625EA0E}">
        <p15:presenceInfo xmlns:p15="http://schemas.microsoft.com/office/powerpoint/2012/main" userId="S::torokg@mnb.hu::e79096acf6e046f6" providerId="AD"/>
      </p:ext>
    </p:extLst>
  </p:cmAuthor>
  <p:cmAuthor id="6" name="Vadkerti Árpád" initials="VÁ" lastIdx="4" clrIdx="5">
    <p:extLst>
      <p:ext uri="{19B8F6BF-5375-455C-9EA6-DF929625EA0E}">
        <p15:presenceInfo xmlns:p15="http://schemas.microsoft.com/office/powerpoint/2012/main" userId="S::vadkertia@mnb.hu::f483cebebf85a51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C2148"/>
    <a:srgbClr val="2B6068"/>
    <a:srgbClr val="A9904D"/>
    <a:srgbClr val="F6A800"/>
    <a:srgbClr val="01082F"/>
    <a:srgbClr val="102C60"/>
    <a:srgbClr val="FFFFFF"/>
    <a:srgbClr val="ECF0F1"/>
    <a:srgbClr val="FFE3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95802" autoAdjust="0"/>
  </p:normalViewPr>
  <p:slideViewPr>
    <p:cSldViewPr snapToGrid="0">
      <p:cViewPr varScale="1">
        <p:scale>
          <a:sx n="107" d="100"/>
          <a:sy n="107" d="100"/>
        </p:scale>
        <p:origin x="912" y="102"/>
      </p:cViewPr>
      <p:guideLst>
        <p:guide orient="horz" pos="2205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srv2\mnb\KKF\Konjunktura%20elemzo%20osztaly\_Common\Infl&#225;ci&#243;s%20csoport\Briefing\Briefinghez%20&#225;br&#225;k\Briefing_&#225;br&#225;i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SRV2\MNB\_workflow\KKF\_IR%20&#246;sszes\2023_03\&#225;br&#225;k\M_1.%20fejezet%20-%201st%20chapter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KKF\Konjunktura%20elemzo%20osztaly\_Common\Infl&#225;ci&#243;s%20csoport\IR\2023_m&#225;rc\Riport\Riport%20&#225;br&#225;k_Infl&#225;ci&#243;_s&#225;vok_m&#225;rc2_2023_03_20.xlsx" TargetMode="Externa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KKF\Konjunktura%20elemzo%20osztaly\_Common\K&#246;ll&#337;%20Attila\GDP\IR\2023.%20m&#225;rcius\2kor_Fc_&#225;br&#225;k.xlsx" TargetMode="Externa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10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KKF\_Common\Macro%20monitoring%20team\FCAST\H&#225;ztart&#225;si%20fogyaszt&#225;s\IR\2023_marc\Fogyasztas_fc_2023_m&#225;rc_2kor.xlsx" TargetMode="Externa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11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3.xml"/><Relationship Id="rId1" Type="http://schemas.microsoft.com/office/2011/relationships/chartStyle" Target="style13.xml"/><Relationship Id="rId5" Type="http://schemas.openxmlformats.org/officeDocument/2006/relationships/chartUserShapes" Target="../drawings/drawing12.xml"/><Relationship Id="rId4" Type="http://schemas.openxmlformats.org/officeDocument/2006/relationships/oleObject" Target="file:///\\SRV2\MNB\KKF\_Common\Macro%20monitoring%20team\FCAST\Beruh&#225;z&#225;s\2023\2023_M&#225;rcius\GFCF_fcast_2kor.xlsm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4.xml"/><Relationship Id="rId1" Type="http://schemas.microsoft.com/office/2011/relationships/chartStyle" Target="style14.xml"/><Relationship Id="rId5" Type="http://schemas.openxmlformats.org/officeDocument/2006/relationships/chartUserShapes" Target="../drawings/drawing13.xml"/><Relationship Id="rId4" Type="http://schemas.openxmlformats.org/officeDocument/2006/relationships/oleObject" Target="file:///\\SRV2\MNB\KKF\_Common\Macro%20monitoring%20team\FCAST\Beruh&#225;z&#225;s\2023\2023_M&#225;rcius\GFCF_fcast_2kor.xlsm" TargetMode="Externa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oleObject" Target="file:///\\srv2\MNB\KKF\Konjunktura%20elemzo%20osztaly\_Common\BenczikA\Elemz&#337;i%20prezi\2023_03-PMI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5.xml"/><Relationship Id="rId2" Type="http://schemas.openxmlformats.org/officeDocument/2006/relationships/oleObject" Target="file:///\\Srv2\MNB\KKF\_Common\Macro%20monitoring%20team\FCAST\K&#252;ls&#337;_kereslet\K&#252;ls&#337;%20kereslet%20fc\K&#252;ls&#337;_kereslet_forecast_202303.xlsx" TargetMode="External"/><Relationship Id="rId1" Type="http://schemas.openxmlformats.org/officeDocument/2006/relationships/themeOverride" Target="../theme/themeOverride11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KKF\_Common\Macro%20monitoring%20team\FCAST\GDP\Termel&#233;si%20oldal\2023_M&#225;rcius\&#193;br&#225;k\GDP_dekompok.xlsx" TargetMode="Externa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16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KKF\Konjunktura%20elemzo%20osztaly\_Common\Munkapiac\fc\2023_01\elemz&#337;i%20prezi%20&#225;br&#225;k.xlsx" TargetMode="Externa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chartUserShapes" Target="../drawings/drawing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\\Srv2\MNB\_workflow\KKF\_IR%20&#246;sszes\2023_03\&#225;br&#225;k\M_3.%20fejezet%20-%203rd%20chapter.xlsx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KKF\Konjunktura%20elemzo%20osztaly\_Common\Munkapiac\fc\2023_01\elemz&#337;i%20prezi%20&#225;br&#225;k.xlsx" TargetMode="Externa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chartUserShapes" Target="../drawings/drawing18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KKF\Konjunktura%20elemzo%20osztaly\_Common\Munkapiac\fc\2023_01\elemz&#337;i%20prezi%20&#225;br&#225;k.xlsx" TargetMode="Externa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chartUserShapes" Target="../drawings/drawing19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KKF\Konjunktura%20elemzo%20osztaly\_Common\Munkapiac\fc\2023_01\elemz&#337;i%20prezi%20&#225;br&#225;k.xlsx" TargetMode="Externa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chartUserShapes" Target="../drawings/drawing20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KKF\Konjunktura%20elemzo%20osztaly\_Common\Munkapiac\fc\2023_01\elemz&#337;i%20prezi%20&#225;br&#225;k.xlsx" TargetMode="Externa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chartUserShapes" Target="../drawings/drawing21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KKF\Konjunktura%20elemzo%20osztaly\_Common\Munkapiac\fc\2023_01\elemz&#337;i%20prezi%20&#225;br&#225;k.xlsx" TargetMode="Externa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chartUserShapes" Target="../drawings/drawing22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3.xml"/><Relationship Id="rId1" Type="http://schemas.openxmlformats.org/officeDocument/2006/relationships/oleObject" Target="file:///\\Srv2\MNB\_workflow\KKF\_IR%20&#246;sszes\2023_03\&#225;br&#225;k\M_5.%20fejezet%20-%205th%20chapter.xlsx" TargetMode="Externa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Homokoz&#243;k\V&#233;ghN\IR\2023m&#225;rc_ad&#243;ss&#225;g.xlsx" TargetMode="Externa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chartUserShapes" Target="../drawings/drawing24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23.xml"/><Relationship Id="rId1" Type="http://schemas.microsoft.com/office/2011/relationships/chartStyle" Target="style23.xml"/><Relationship Id="rId5" Type="http://schemas.openxmlformats.org/officeDocument/2006/relationships/chartUserShapes" Target="../drawings/drawing25.xml"/><Relationship Id="rId4" Type="http://schemas.openxmlformats.org/officeDocument/2006/relationships/oleObject" Target="file:///\\srv2\mnb\PPF\_Common\MTO\Monet&#225;ris%20Program\K&#252;lf&#246;ld\energia\&#233;ves%20fc_ffm_kieg.xlsx" TargetMode="Externa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6.xml"/><Relationship Id="rId2" Type="http://schemas.openxmlformats.org/officeDocument/2006/relationships/oleObject" Target="file:///\\Srv2\MNB\_workflow\KKF\_IR%20&#246;sszes\2023_03\&#225;br&#225;k\M_2.%20fejezet%20-%202nd%20chapter.xlsx" TargetMode="External"/><Relationship Id="rId1" Type="http://schemas.openxmlformats.org/officeDocument/2006/relationships/themeOverride" Target="../theme/themeOverride1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2.xml"/><Relationship Id="rId4" Type="http://schemas.openxmlformats.org/officeDocument/2006/relationships/oleObject" Target="file:///\\Srv2\MNB\_workflow\KKF\_IR%20&#246;sszes\2023_03\&#225;br&#225;k\M_3.%20fejezet%20-%203rd%20chapter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3.xml"/><Relationship Id="rId4" Type="http://schemas.openxmlformats.org/officeDocument/2006/relationships/oleObject" Target="file:///\\Srv2\MNB\_workflow\KKF\_IR%20&#246;sszes\2023_03\&#225;br&#225;k\M_3.%20fejezet%20-%203rd%20chapter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\\srv2\mnb\KKF\Konjunktura%20elemzo%20osztaly\_Common\Infl&#225;ci&#243;s%20csoport\Briefing\Briefinghez%20&#225;br&#225;k\Briefing_&#225;br&#225;i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5" Type="http://schemas.openxmlformats.org/officeDocument/2006/relationships/chartUserShapes" Target="../drawings/drawing4.xml"/><Relationship Id="rId4" Type="http://schemas.openxmlformats.org/officeDocument/2006/relationships/oleObject" Target="file:///\\SRV2\MNB\KKF\Konjunktura%20elemzo%20osztaly\_Common\Infl&#225;ci&#243;s%20csoport\Exog&#233;nek\G&#225;z\BBG_gazarak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5" Type="http://schemas.openxmlformats.org/officeDocument/2006/relationships/chartUserShapes" Target="../drawings/drawing5.xml"/><Relationship Id="rId4" Type="http://schemas.openxmlformats.org/officeDocument/2006/relationships/oleObject" Target="file:///\\SRV2\MNB\KKF\Konjunktura%20elemzo%20osztaly\_Common\Infl&#225;ci&#243;s%20csoport\Exog&#233;nek\G&#225;z\BBG_gazarak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_workflow\KKF\_IR%20&#246;sszes\2023_03\&#225;br&#225;k\M_3.%20fejezet%20-%203rd%20chapter.xlsx" TargetMode="Externa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9.xml"/><Relationship Id="rId1" Type="http://schemas.microsoft.com/office/2011/relationships/chartStyle" Target="style9.xml"/><Relationship Id="rId5" Type="http://schemas.openxmlformats.org/officeDocument/2006/relationships/chartUserShapes" Target="../drawings/drawing7.xml"/><Relationship Id="rId4" Type="http://schemas.openxmlformats.org/officeDocument/2006/relationships/oleObject" Target="file:///\\Srv2\MNB\_workflow\KKF\_IR%20&#246;sszes\2023_03\&#225;br&#225;k\M_3.%20fejezet%20-%203rd%20chapte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0507971014492748E-2"/>
          <c:y val="6.8125182268883061E-2"/>
          <c:w val="0.92580845410628021"/>
          <c:h val="0.70465660542432185"/>
        </c:manualLayout>
      </c:layout>
      <c:lineChart>
        <c:grouping val="standard"/>
        <c:varyColors val="0"/>
        <c:ser>
          <c:idx val="0"/>
          <c:order val="0"/>
          <c:tx>
            <c:strRef>
              <c:f>cpi_és_mag!$D$4</c:f>
              <c:strCache>
                <c:ptCount val="1"/>
                <c:pt idx="0">
                  <c:v>Fogyasztóiár-index</c:v>
                </c:pt>
              </c:strCache>
            </c:strRef>
          </c:tx>
          <c:spPr>
            <a:ln w="38100" cap="rnd">
              <a:solidFill>
                <a:srgbClr val="0C2148"/>
              </a:solidFill>
              <a:round/>
            </a:ln>
            <a:effectLst/>
          </c:spPr>
          <c:marker>
            <c:symbol val="none"/>
          </c:marker>
          <c:cat>
            <c:numRef>
              <c:f>cpi_és_mag!$A$17:$A$378</c:f>
              <c:numCache>
                <c:formatCode>mmm\-yy</c:formatCode>
                <c:ptCount val="362"/>
                <c:pt idx="0">
                  <c:v>33970</c:v>
                </c:pt>
                <c:pt idx="1">
                  <c:v>34001</c:v>
                </c:pt>
                <c:pt idx="2">
                  <c:v>34029</c:v>
                </c:pt>
                <c:pt idx="3">
                  <c:v>34060</c:v>
                </c:pt>
                <c:pt idx="4">
                  <c:v>34090</c:v>
                </c:pt>
                <c:pt idx="5">
                  <c:v>34121</c:v>
                </c:pt>
                <c:pt idx="6">
                  <c:v>34151</c:v>
                </c:pt>
                <c:pt idx="7">
                  <c:v>34182</c:v>
                </c:pt>
                <c:pt idx="8">
                  <c:v>34213</c:v>
                </c:pt>
                <c:pt idx="9">
                  <c:v>34243</c:v>
                </c:pt>
                <c:pt idx="10">
                  <c:v>34274</c:v>
                </c:pt>
                <c:pt idx="11">
                  <c:v>34304</c:v>
                </c:pt>
                <c:pt idx="12">
                  <c:v>34335</c:v>
                </c:pt>
                <c:pt idx="13">
                  <c:v>34366</c:v>
                </c:pt>
                <c:pt idx="14">
                  <c:v>34394</c:v>
                </c:pt>
                <c:pt idx="15">
                  <c:v>34425</c:v>
                </c:pt>
                <c:pt idx="16">
                  <c:v>34455</c:v>
                </c:pt>
                <c:pt idx="17">
                  <c:v>34486</c:v>
                </c:pt>
                <c:pt idx="18">
                  <c:v>34516</c:v>
                </c:pt>
                <c:pt idx="19">
                  <c:v>34547</c:v>
                </c:pt>
                <c:pt idx="20">
                  <c:v>34578</c:v>
                </c:pt>
                <c:pt idx="21">
                  <c:v>34608</c:v>
                </c:pt>
                <c:pt idx="22">
                  <c:v>34639</c:v>
                </c:pt>
                <c:pt idx="23">
                  <c:v>34669</c:v>
                </c:pt>
                <c:pt idx="24">
                  <c:v>34700</c:v>
                </c:pt>
                <c:pt idx="25">
                  <c:v>34731</c:v>
                </c:pt>
                <c:pt idx="26">
                  <c:v>34759</c:v>
                </c:pt>
                <c:pt idx="27">
                  <c:v>34790</c:v>
                </c:pt>
                <c:pt idx="28">
                  <c:v>34820</c:v>
                </c:pt>
                <c:pt idx="29">
                  <c:v>34851</c:v>
                </c:pt>
                <c:pt idx="30">
                  <c:v>34881</c:v>
                </c:pt>
                <c:pt idx="31">
                  <c:v>34912</c:v>
                </c:pt>
                <c:pt idx="32">
                  <c:v>34943</c:v>
                </c:pt>
                <c:pt idx="33">
                  <c:v>34973</c:v>
                </c:pt>
                <c:pt idx="34">
                  <c:v>35004</c:v>
                </c:pt>
                <c:pt idx="35">
                  <c:v>35034</c:v>
                </c:pt>
                <c:pt idx="36">
                  <c:v>35065</c:v>
                </c:pt>
                <c:pt idx="37">
                  <c:v>35096</c:v>
                </c:pt>
                <c:pt idx="38">
                  <c:v>35125</c:v>
                </c:pt>
                <c:pt idx="39">
                  <c:v>35156</c:v>
                </c:pt>
                <c:pt idx="40">
                  <c:v>35186</c:v>
                </c:pt>
                <c:pt idx="41">
                  <c:v>35217</c:v>
                </c:pt>
                <c:pt idx="42">
                  <c:v>35247</c:v>
                </c:pt>
                <c:pt idx="43">
                  <c:v>35278</c:v>
                </c:pt>
                <c:pt idx="44">
                  <c:v>35309</c:v>
                </c:pt>
                <c:pt idx="45">
                  <c:v>35339</c:v>
                </c:pt>
                <c:pt idx="46">
                  <c:v>35370</c:v>
                </c:pt>
                <c:pt idx="47">
                  <c:v>35400</c:v>
                </c:pt>
                <c:pt idx="48">
                  <c:v>35431</c:v>
                </c:pt>
                <c:pt idx="49">
                  <c:v>35462</c:v>
                </c:pt>
                <c:pt idx="50">
                  <c:v>35490</c:v>
                </c:pt>
                <c:pt idx="51">
                  <c:v>35521</c:v>
                </c:pt>
                <c:pt idx="52">
                  <c:v>35551</c:v>
                </c:pt>
                <c:pt idx="53">
                  <c:v>35582</c:v>
                </c:pt>
                <c:pt idx="54">
                  <c:v>35612</c:v>
                </c:pt>
                <c:pt idx="55">
                  <c:v>35643</c:v>
                </c:pt>
                <c:pt idx="56">
                  <c:v>35674</c:v>
                </c:pt>
                <c:pt idx="57">
                  <c:v>35704</c:v>
                </c:pt>
                <c:pt idx="58">
                  <c:v>35735</c:v>
                </c:pt>
                <c:pt idx="59">
                  <c:v>35765</c:v>
                </c:pt>
                <c:pt idx="60">
                  <c:v>35796</c:v>
                </c:pt>
                <c:pt idx="61">
                  <c:v>35827</c:v>
                </c:pt>
                <c:pt idx="62">
                  <c:v>35855</c:v>
                </c:pt>
                <c:pt idx="63">
                  <c:v>35886</c:v>
                </c:pt>
                <c:pt idx="64">
                  <c:v>35916</c:v>
                </c:pt>
                <c:pt idx="65">
                  <c:v>35947</c:v>
                </c:pt>
                <c:pt idx="66">
                  <c:v>35977</c:v>
                </c:pt>
                <c:pt idx="67">
                  <c:v>36008</c:v>
                </c:pt>
                <c:pt idx="68">
                  <c:v>36039</c:v>
                </c:pt>
                <c:pt idx="69">
                  <c:v>36069</c:v>
                </c:pt>
                <c:pt idx="70">
                  <c:v>36100</c:v>
                </c:pt>
                <c:pt idx="71">
                  <c:v>36130</c:v>
                </c:pt>
                <c:pt idx="72">
                  <c:v>36161</c:v>
                </c:pt>
                <c:pt idx="73">
                  <c:v>36192</c:v>
                </c:pt>
                <c:pt idx="74">
                  <c:v>36220</c:v>
                </c:pt>
                <c:pt idx="75">
                  <c:v>36251</c:v>
                </c:pt>
                <c:pt idx="76">
                  <c:v>36281</c:v>
                </c:pt>
                <c:pt idx="77">
                  <c:v>36312</c:v>
                </c:pt>
                <c:pt idx="78">
                  <c:v>36342</c:v>
                </c:pt>
                <c:pt idx="79">
                  <c:v>36373</c:v>
                </c:pt>
                <c:pt idx="80">
                  <c:v>36404</c:v>
                </c:pt>
                <c:pt idx="81">
                  <c:v>36434</c:v>
                </c:pt>
                <c:pt idx="82">
                  <c:v>36465</c:v>
                </c:pt>
                <c:pt idx="83">
                  <c:v>36495</c:v>
                </c:pt>
                <c:pt idx="84">
                  <c:v>36526</c:v>
                </c:pt>
                <c:pt idx="85">
                  <c:v>36557</c:v>
                </c:pt>
                <c:pt idx="86">
                  <c:v>36586</c:v>
                </c:pt>
                <c:pt idx="87">
                  <c:v>36617</c:v>
                </c:pt>
                <c:pt idx="88">
                  <c:v>36647</c:v>
                </c:pt>
                <c:pt idx="89">
                  <c:v>36678</c:v>
                </c:pt>
                <c:pt idx="90">
                  <c:v>36708</c:v>
                </c:pt>
                <c:pt idx="91">
                  <c:v>36739</c:v>
                </c:pt>
                <c:pt idx="92">
                  <c:v>36770</c:v>
                </c:pt>
                <c:pt idx="93">
                  <c:v>36800</c:v>
                </c:pt>
                <c:pt idx="94">
                  <c:v>36831</c:v>
                </c:pt>
                <c:pt idx="95">
                  <c:v>36861</c:v>
                </c:pt>
                <c:pt idx="96">
                  <c:v>36892</c:v>
                </c:pt>
                <c:pt idx="97">
                  <c:v>36923</c:v>
                </c:pt>
                <c:pt idx="98">
                  <c:v>36951</c:v>
                </c:pt>
                <c:pt idx="99">
                  <c:v>36982</c:v>
                </c:pt>
                <c:pt idx="100">
                  <c:v>37012</c:v>
                </c:pt>
                <c:pt idx="101">
                  <c:v>37043</c:v>
                </c:pt>
                <c:pt idx="102">
                  <c:v>37073</c:v>
                </c:pt>
                <c:pt idx="103">
                  <c:v>37104</c:v>
                </c:pt>
                <c:pt idx="104">
                  <c:v>37135</c:v>
                </c:pt>
                <c:pt idx="105">
                  <c:v>37165</c:v>
                </c:pt>
                <c:pt idx="106">
                  <c:v>37196</c:v>
                </c:pt>
                <c:pt idx="107">
                  <c:v>37226</c:v>
                </c:pt>
                <c:pt idx="108">
                  <c:v>37257</c:v>
                </c:pt>
                <c:pt idx="109">
                  <c:v>37288</c:v>
                </c:pt>
                <c:pt idx="110">
                  <c:v>37316</c:v>
                </c:pt>
                <c:pt idx="111">
                  <c:v>37347</c:v>
                </c:pt>
                <c:pt idx="112">
                  <c:v>37377</c:v>
                </c:pt>
                <c:pt idx="113">
                  <c:v>37408</c:v>
                </c:pt>
                <c:pt idx="114">
                  <c:v>37438</c:v>
                </c:pt>
                <c:pt idx="115">
                  <c:v>37469</c:v>
                </c:pt>
                <c:pt idx="116">
                  <c:v>37500</c:v>
                </c:pt>
                <c:pt idx="117">
                  <c:v>37530</c:v>
                </c:pt>
                <c:pt idx="118">
                  <c:v>37561</c:v>
                </c:pt>
                <c:pt idx="119">
                  <c:v>37591</c:v>
                </c:pt>
                <c:pt idx="120">
                  <c:v>37622</c:v>
                </c:pt>
                <c:pt idx="121">
                  <c:v>37653</c:v>
                </c:pt>
                <c:pt idx="122">
                  <c:v>37681</c:v>
                </c:pt>
                <c:pt idx="123">
                  <c:v>37712</c:v>
                </c:pt>
                <c:pt idx="124">
                  <c:v>37742</c:v>
                </c:pt>
                <c:pt idx="125">
                  <c:v>37773</c:v>
                </c:pt>
                <c:pt idx="126">
                  <c:v>37803</c:v>
                </c:pt>
                <c:pt idx="127">
                  <c:v>37834</c:v>
                </c:pt>
                <c:pt idx="128">
                  <c:v>37865</c:v>
                </c:pt>
                <c:pt idx="129">
                  <c:v>37895</c:v>
                </c:pt>
                <c:pt idx="130">
                  <c:v>37926</c:v>
                </c:pt>
                <c:pt idx="131">
                  <c:v>37956</c:v>
                </c:pt>
                <c:pt idx="132">
                  <c:v>37987</c:v>
                </c:pt>
                <c:pt idx="133">
                  <c:v>38018</c:v>
                </c:pt>
                <c:pt idx="134">
                  <c:v>38047</c:v>
                </c:pt>
                <c:pt idx="135">
                  <c:v>38078</c:v>
                </c:pt>
                <c:pt idx="136">
                  <c:v>38108</c:v>
                </c:pt>
                <c:pt idx="137">
                  <c:v>38139</c:v>
                </c:pt>
                <c:pt idx="138">
                  <c:v>38169</c:v>
                </c:pt>
                <c:pt idx="139">
                  <c:v>38200</c:v>
                </c:pt>
                <c:pt idx="140">
                  <c:v>38231</c:v>
                </c:pt>
                <c:pt idx="141">
                  <c:v>38261</c:v>
                </c:pt>
                <c:pt idx="142">
                  <c:v>38292</c:v>
                </c:pt>
                <c:pt idx="143">
                  <c:v>38322</c:v>
                </c:pt>
                <c:pt idx="144">
                  <c:v>38353</c:v>
                </c:pt>
                <c:pt idx="145">
                  <c:v>38384</c:v>
                </c:pt>
                <c:pt idx="146">
                  <c:v>38412</c:v>
                </c:pt>
                <c:pt idx="147">
                  <c:v>38443</c:v>
                </c:pt>
                <c:pt idx="148">
                  <c:v>38473</c:v>
                </c:pt>
                <c:pt idx="149">
                  <c:v>38504</c:v>
                </c:pt>
                <c:pt idx="150">
                  <c:v>38534</c:v>
                </c:pt>
                <c:pt idx="151">
                  <c:v>38565</c:v>
                </c:pt>
                <c:pt idx="152">
                  <c:v>38596</c:v>
                </c:pt>
                <c:pt idx="153">
                  <c:v>38626</c:v>
                </c:pt>
                <c:pt idx="154">
                  <c:v>38657</c:v>
                </c:pt>
                <c:pt idx="155">
                  <c:v>38687</c:v>
                </c:pt>
                <c:pt idx="156">
                  <c:v>38718</c:v>
                </c:pt>
                <c:pt idx="157">
                  <c:v>38749</c:v>
                </c:pt>
                <c:pt idx="158">
                  <c:v>38777</c:v>
                </c:pt>
                <c:pt idx="159">
                  <c:v>38808</c:v>
                </c:pt>
                <c:pt idx="160">
                  <c:v>38838</c:v>
                </c:pt>
                <c:pt idx="161">
                  <c:v>38869</c:v>
                </c:pt>
                <c:pt idx="162">
                  <c:v>38899</c:v>
                </c:pt>
                <c:pt idx="163">
                  <c:v>38930</c:v>
                </c:pt>
                <c:pt idx="164">
                  <c:v>38961</c:v>
                </c:pt>
                <c:pt idx="165">
                  <c:v>38991</c:v>
                </c:pt>
                <c:pt idx="166">
                  <c:v>39022</c:v>
                </c:pt>
                <c:pt idx="167">
                  <c:v>39052</c:v>
                </c:pt>
                <c:pt idx="168">
                  <c:v>39083</c:v>
                </c:pt>
                <c:pt idx="169">
                  <c:v>39114</c:v>
                </c:pt>
                <c:pt idx="170">
                  <c:v>39142</c:v>
                </c:pt>
                <c:pt idx="171">
                  <c:v>39173</c:v>
                </c:pt>
                <c:pt idx="172">
                  <c:v>39203</c:v>
                </c:pt>
                <c:pt idx="173">
                  <c:v>39234</c:v>
                </c:pt>
                <c:pt idx="174">
                  <c:v>39264</c:v>
                </c:pt>
                <c:pt idx="175">
                  <c:v>39295</c:v>
                </c:pt>
                <c:pt idx="176">
                  <c:v>39326</c:v>
                </c:pt>
                <c:pt idx="177">
                  <c:v>39356</c:v>
                </c:pt>
                <c:pt idx="178">
                  <c:v>39387</c:v>
                </c:pt>
                <c:pt idx="179">
                  <c:v>39417</c:v>
                </c:pt>
                <c:pt idx="180">
                  <c:v>39448</c:v>
                </c:pt>
                <c:pt idx="181">
                  <c:v>39479</c:v>
                </c:pt>
                <c:pt idx="182">
                  <c:v>39508</c:v>
                </c:pt>
                <c:pt idx="183">
                  <c:v>39539</c:v>
                </c:pt>
                <c:pt idx="184">
                  <c:v>39569</c:v>
                </c:pt>
                <c:pt idx="185">
                  <c:v>39600</c:v>
                </c:pt>
                <c:pt idx="186">
                  <c:v>39630</c:v>
                </c:pt>
                <c:pt idx="187">
                  <c:v>39661</c:v>
                </c:pt>
                <c:pt idx="188">
                  <c:v>39692</c:v>
                </c:pt>
                <c:pt idx="189">
                  <c:v>39722</c:v>
                </c:pt>
                <c:pt idx="190">
                  <c:v>39753</c:v>
                </c:pt>
                <c:pt idx="191">
                  <c:v>39783</c:v>
                </c:pt>
                <c:pt idx="192">
                  <c:v>39814</c:v>
                </c:pt>
                <c:pt idx="193">
                  <c:v>39845</c:v>
                </c:pt>
                <c:pt idx="194">
                  <c:v>39873</c:v>
                </c:pt>
                <c:pt idx="195">
                  <c:v>39904</c:v>
                </c:pt>
                <c:pt idx="196">
                  <c:v>39934</c:v>
                </c:pt>
                <c:pt idx="197">
                  <c:v>39965</c:v>
                </c:pt>
                <c:pt idx="198">
                  <c:v>39995</c:v>
                </c:pt>
                <c:pt idx="199">
                  <c:v>40026</c:v>
                </c:pt>
                <c:pt idx="200">
                  <c:v>40057</c:v>
                </c:pt>
                <c:pt idx="201">
                  <c:v>40087</c:v>
                </c:pt>
                <c:pt idx="202">
                  <c:v>40118</c:v>
                </c:pt>
                <c:pt idx="203">
                  <c:v>40148</c:v>
                </c:pt>
                <c:pt idx="204">
                  <c:v>40179</c:v>
                </c:pt>
                <c:pt idx="205">
                  <c:v>40210</c:v>
                </c:pt>
                <c:pt idx="206">
                  <c:v>40238</c:v>
                </c:pt>
                <c:pt idx="207">
                  <c:v>40269</c:v>
                </c:pt>
                <c:pt idx="208">
                  <c:v>40299</c:v>
                </c:pt>
                <c:pt idx="209">
                  <c:v>40330</c:v>
                </c:pt>
                <c:pt idx="210">
                  <c:v>40360</c:v>
                </c:pt>
                <c:pt idx="211">
                  <c:v>40391</c:v>
                </c:pt>
                <c:pt idx="212">
                  <c:v>40422</c:v>
                </c:pt>
                <c:pt idx="213">
                  <c:v>40452</c:v>
                </c:pt>
                <c:pt idx="214">
                  <c:v>40483</c:v>
                </c:pt>
                <c:pt idx="215">
                  <c:v>40513</c:v>
                </c:pt>
                <c:pt idx="216">
                  <c:v>40544</c:v>
                </c:pt>
                <c:pt idx="217">
                  <c:v>40575</c:v>
                </c:pt>
                <c:pt idx="218">
                  <c:v>40603</c:v>
                </c:pt>
                <c:pt idx="219">
                  <c:v>40634</c:v>
                </c:pt>
                <c:pt idx="220">
                  <c:v>40664</c:v>
                </c:pt>
                <c:pt idx="221">
                  <c:v>40695</c:v>
                </c:pt>
                <c:pt idx="222">
                  <c:v>40725</c:v>
                </c:pt>
                <c:pt idx="223">
                  <c:v>40756</c:v>
                </c:pt>
                <c:pt idx="224">
                  <c:v>40787</c:v>
                </c:pt>
                <c:pt idx="225">
                  <c:v>40817</c:v>
                </c:pt>
                <c:pt idx="226">
                  <c:v>40848</c:v>
                </c:pt>
                <c:pt idx="227">
                  <c:v>40878</c:v>
                </c:pt>
                <c:pt idx="228">
                  <c:v>40909</c:v>
                </c:pt>
                <c:pt idx="229">
                  <c:v>40940</c:v>
                </c:pt>
                <c:pt idx="230">
                  <c:v>40969</c:v>
                </c:pt>
                <c:pt idx="231">
                  <c:v>41000</c:v>
                </c:pt>
                <c:pt idx="232">
                  <c:v>41030</c:v>
                </c:pt>
                <c:pt idx="233">
                  <c:v>41061</c:v>
                </c:pt>
                <c:pt idx="234">
                  <c:v>41091</c:v>
                </c:pt>
                <c:pt idx="235">
                  <c:v>41122</c:v>
                </c:pt>
                <c:pt idx="236">
                  <c:v>41153</c:v>
                </c:pt>
                <c:pt idx="237">
                  <c:v>41183</c:v>
                </c:pt>
                <c:pt idx="238">
                  <c:v>41214</c:v>
                </c:pt>
                <c:pt idx="239">
                  <c:v>41244</c:v>
                </c:pt>
                <c:pt idx="240">
                  <c:v>41275</c:v>
                </c:pt>
                <c:pt idx="241">
                  <c:v>41306</c:v>
                </c:pt>
                <c:pt idx="242">
                  <c:v>41334</c:v>
                </c:pt>
                <c:pt idx="243">
                  <c:v>41365</c:v>
                </c:pt>
                <c:pt idx="244">
                  <c:v>41395</c:v>
                </c:pt>
                <c:pt idx="245">
                  <c:v>41426</c:v>
                </c:pt>
                <c:pt idx="246">
                  <c:v>41456</c:v>
                </c:pt>
                <c:pt idx="247">
                  <c:v>41487</c:v>
                </c:pt>
                <c:pt idx="248">
                  <c:v>41518</c:v>
                </c:pt>
                <c:pt idx="249">
                  <c:v>41548</c:v>
                </c:pt>
                <c:pt idx="250">
                  <c:v>41579</c:v>
                </c:pt>
                <c:pt idx="251">
                  <c:v>41609</c:v>
                </c:pt>
                <c:pt idx="252">
                  <c:v>41640</c:v>
                </c:pt>
                <c:pt idx="253">
                  <c:v>41671</c:v>
                </c:pt>
                <c:pt idx="254">
                  <c:v>41699</c:v>
                </c:pt>
                <c:pt idx="255">
                  <c:v>41730</c:v>
                </c:pt>
                <c:pt idx="256">
                  <c:v>41760</c:v>
                </c:pt>
                <c:pt idx="257">
                  <c:v>41791</c:v>
                </c:pt>
                <c:pt idx="258">
                  <c:v>41821</c:v>
                </c:pt>
                <c:pt idx="259">
                  <c:v>41852</c:v>
                </c:pt>
                <c:pt idx="260">
                  <c:v>41883</c:v>
                </c:pt>
                <c:pt idx="261">
                  <c:v>41913</c:v>
                </c:pt>
                <c:pt idx="262">
                  <c:v>41944</c:v>
                </c:pt>
                <c:pt idx="263">
                  <c:v>41974</c:v>
                </c:pt>
                <c:pt idx="264">
                  <c:v>42005</c:v>
                </c:pt>
                <c:pt idx="265">
                  <c:v>42036</c:v>
                </c:pt>
                <c:pt idx="266">
                  <c:v>42064</c:v>
                </c:pt>
                <c:pt idx="267">
                  <c:v>42095</c:v>
                </c:pt>
                <c:pt idx="268">
                  <c:v>42125</c:v>
                </c:pt>
                <c:pt idx="269">
                  <c:v>42156</c:v>
                </c:pt>
                <c:pt idx="270">
                  <c:v>42186</c:v>
                </c:pt>
                <c:pt idx="271">
                  <c:v>42217</c:v>
                </c:pt>
                <c:pt idx="272">
                  <c:v>42248</c:v>
                </c:pt>
                <c:pt idx="273">
                  <c:v>42278</c:v>
                </c:pt>
                <c:pt idx="274">
                  <c:v>42309</c:v>
                </c:pt>
                <c:pt idx="275">
                  <c:v>42339</c:v>
                </c:pt>
                <c:pt idx="276">
                  <c:v>42370</c:v>
                </c:pt>
                <c:pt idx="277">
                  <c:v>42401</c:v>
                </c:pt>
                <c:pt idx="278">
                  <c:v>42430</c:v>
                </c:pt>
                <c:pt idx="279">
                  <c:v>42461</c:v>
                </c:pt>
                <c:pt idx="280">
                  <c:v>42491</c:v>
                </c:pt>
                <c:pt idx="281">
                  <c:v>42522</c:v>
                </c:pt>
                <c:pt idx="282">
                  <c:v>42552</c:v>
                </c:pt>
                <c:pt idx="283">
                  <c:v>42583</c:v>
                </c:pt>
                <c:pt idx="284">
                  <c:v>42614</c:v>
                </c:pt>
                <c:pt idx="285">
                  <c:v>42644</c:v>
                </c:pt>
                <c:pt idx="286">
                  <c:v>42675</c:v>
                </c:pt>
                <c:pt idx="287">
                  <c:v>42705</c:v>
                </c:pt>
                <c:pt idx="288">
                  <c:v>42736</c:v>
                </c:pt>
                <c:pt idx="289">
                  <c:v>42767</c:v>
                </c:pt>
                <c:pt idx="290">
                  <c:v>42795</c:v>
                </c:pt>
                <c:pt idx="291">
                  <c:v>42826</c:v>
                </c:pt>
                <c:pt idx="292">
                  <c:v>42856</c:v>
                </c:pt>
                <c:pt idx="293">
                  <c:v>42887</c:v>
                </c:pt>
                <c:pt idx="294">
                  <c:v>42917</c:v>
                </c:pt>
                <c:pt idx="295">
                  <c:v>42948</c:v>
                </c:pt>
                <c:pt idx="296">
                  <c:v>42979</c:v>
                </c:pt>
                <c:pt idx="297">
                  <c:v>43009</c:v>
                </c:pt>
                <c:pt idx="298">
                  <c:v>43040</c:v>
                </c:pt>
                <c:pt idx="299">
                  <c:v>43070</c:v>
                </c:pt>
                <c:pt idx="300">
                  <c:v>43101</c:v>
                </c:pt>
                <c:pt idx="301">
                  <c:v>43132</c:v>
                </c:pt>
                <c:pt idx="302">
                  <c:v>43160</c:v>
                </c:pt>
                <c:pt idx="303">
                  <c:v>43191</c:v>
                </c:pt>
                <c:pt idx="304">
                  <c:v>43221</c:v>
                </c:pt>
                <c:pt idx="305">
                  <c:v>43252</c:v>
                </c:pt>
                <c:pt idx="306">
                  <c:v>43282</c:v>
                </c:pt>
                <c:pt idx="307">
                  <c:v>43313</c:v>
                </c:pt>
                <c:pt idx="308">
                  <c:v>43344</c:v>
                </c:pt>
                <c:pt idx="309">
                  <c:v>43374</c:v>
                </c:pt>
                <c:pt idx="310">
                  <c:v>43405</c:v>
                </c:pt>
                <c:pt idx="311">
                  <c:v>43435</c:v>
                </c:pt>
                <c:pt idx="312">
                  <c:v>43466</c:v>
                </c:pt>
                <c:pt idx="313">
                  <c:v>43497</c:v>
                </c:pt>
                <c:pt idx="314">
                  <c:v>43525</c:v>
                </c:pt>
                <c:pt idx="315">
                  <c:v>43556</c:v>
                </c:pt>
                <c:pt idx="316">
                  <c:v>43586</c:v>
                </c:pt>
                <c:pt idx="317">
                  <c:v>43617</c:v>
                </c:pt>
                <c:pt idx="318">
                  <c:v>43647</c:v>
                </c:pt>
                <c:pt idx="319">
                  <c:v>43678</c:v>
                </c:pt>
                <c:pt idx="320">
                  <c:v>43709</c:v>
                </c:pt>
                <c:pt idx="321">
                  <c:v>43739</c:v>
                </c:pt>
                <c:pt idx="322">
                  <c:v>43770</c:v>
                </c:pt>
                <c:pt idx="323">
                  <c:v>43800</c:v>
                </c:pt>
                <c:pt idx="324">
                  <c:v>43831</c:v>
                </c:pt>
                <c:pt idx="325">
                  <c:v>43862</c:v>
                </c:pt>
                <c:pt idx="326">
                  <c:v>43891</c:v>
                </c:pt>
                <c:pt idx="327">
                  <c:v>43922</c:v>
                </c:pt>
                <c:pt idx="328">
                  <c:v>43952</c:v>
                </c:pt>
                <c:pt idx="329">
                  <c:v>43983</c:v>
                </c:pt>
                <c:pt idx="330">
                  <c:v>44013</c:v>
                </c:pt>
                <c:pt idx="331">
                  <c:v>44044</c:v>
                </c:pt>
                <c:pt idx="332">
                  <c:v>44075</c:v>
                </c:pt>
                <c:pt idx="333">
                  <c:v>44105</c:v>
                </c:pt>
                <c:pt idx="334">
                  <c:v>44136</c:v>
                </c:pt>
                <c:pt idx="335">
                  <c:v>44166</c:v>
                </c:pt>
                <c:pt idx="336">
                  <c:v>44197</c:v>
                </c:pt>
                <c:pt idx="337">
                  <c:v>44228</c:v>
                </c:pt>
                <c:pt idx="338">
                  <c:v>44256</c:v>
                </c:pt>
                <c:pt idx="339">
                  <c:v>44287</c:v>
                </c:pt>
                <c:pt idx="340">
                  <c:v>44317</c:v>
                </c:pt>
                <c:pt idx="341">
                  <c:v>44348</c:v>
                </c:pt>
                <c:pt idx="342">
                  <c:v>44378</c:v>
                </c:pt>
                <c:pt idx="343">
                  <c:v>44409</c:v>
                </c:pt>
                <c:pt idx="344">
                  <c:v>44440</c:v>
                </c:pt>
                <c:pt idx="345">
                  <c:v>44470</c:v>
                </c:pt>
                <c:pt idx="346">
                  <c:v>44501</c:v>
                </c:pt>
                <c:pt idx="347">
                  <c:v>44531</c:v>
                </c:pt>
                <c:pt idx="348">
                  <c:v>44562</c:v>
                </c:pt>
                <c:pt idx="349">
                  <c:v>44593</c:v>
                </c:pt>
                <c:pt idx="350">
                  <c:v>44621</c:v>
                </c:pt>
                <c:pt idx="351">
                  <c:v>44652</c:v>
                </c:pt>
                <c:pt idx="352">
                  <c:v>44682</c:v>
                </c:pt>
                <c:pt idx="353">
                  <c:v>44713</c:v>
                </c:pt>
                <c:pt idx="354">
                  <c:v>44743</c:v>
                </c:pt>
                <c:pt idx="355">
                  <c:v>44774</c:v>
                </c:pt>
                <c:pt idx="356">
                  <c:v>44805</c:v>
                </c:pt>
                <c:pt idx="357">
                  <c:v>44835</c:v>
                </c:pt>
                <c:pt idx="358">
                  <c:v>44866</c:v>
                </c:pt>
                <c:pt idx="359">
                  <c:v>44896</c:v>
                </c:pt>
                <c:pt idx="360">
                  <c:v>44927</c:v>
                </c:pt>
                <c:pt idx="361">
                  <c:v>44958</c:v>
                </c:pt>
              </c:numCache>
            </c:numRef>
          </c:cat>
          <c:val>
            <c:numRef>
              <c:f>cpi_és_mag!$D$17:$D$378</c:f>
              <c:numCache>
                <c:formatCode>0.0</c:formatCode>
                <c:ptCount val="362"/>
                <c:pt idx="0">
                  <c:v>25.907042089584095</c:v>
                </c:pt>
                <c:pt idx="1">
                  <c:v>24.728386330882202</c:v>
                </c:pt>
                <c:pt idx="2">
                  <c:v>23.4</c:v>
                </c:pt>
                <c:pt idx="3">
                  <c:v>22.832113872771174</c:v>
                </c:pt>
                <c:pt idx="4">
                  <c:v>21.299999999999997</c:v>
                </c:pt>
                <c:pt idx="5">
                  <c:v>20.923655104534362</c:v>
                </c:pt>
                <c:pt idx="6">
                  <c:v>21.299999999999997</c:v>
                </c:pt>
                <c:pt idx="7">
                  <c:v>22.299999999999997</c:v>
                </c:pt>
                <c:pt idx="8">
                  <c:v>23</c:v>
                </c:pt>
                <c:pt idx="9">
                  <c:v>22.02202038097262</c:v>
                </c:pt>
                <c:pt idx="10">
                  <c:v>21</c:v>
                </c:pt>
                <c:pt idx="11">
                  <c:v>21.055080999999959</c:v>
                </c:pt>
                <c:pt idx="12">
                  <c:v>17</c:v>
                </c:pt>
                <c:pt idx="13">
                  <c:v>16.596423874009048</c:v>
                </c:pt>
                <c:pt idx="14">
                  <c:v>16.80202124568298</c:v>
                </c:pt>
                <c:pt idx="15">
                  <c:v>17.348875414002308</c:v>
                </c:pt>
                <c:pt idx="16">
                  <c:v>18.286856600123457</c:v>
                </c:pt>
                <c:pt idx="17">
                  <c:v>19.208793386045002</c:v>
                </c:pt>
                <c:pt idx="18">
                  <c:v>19.969852657057004</c:v>
                </c:pt>
                <c:pt idx="19">
                  <c:v>19.493151536959317</c:v>
                </c:pt>
                <c:pt idx="20">
                  <c:v>18.905779613504038</c:v>
                </c:pt>
                <c:pt idx="21">
                  <c:v>19.525099930613564</c:v>
                </c:pt>
                <c:pt idx="22">
                  <c:v>21.001562057068355</c:v>
                </c:pt>
                <c:pt idx="23">
                  <c:v>21.219449999999966</c:v>
                </c:pt>
                <c:pt idx="24">
                  <c:v>22.099999999999994</c:v>
                </c:pt>
                <c:pt idx="25">
                  <c:v>23.804232180517829</c:v>
                </c:pt>
                <c:pt idx="26">
                  <c:v>27.464258367942932</c:v>
                </c:pt>
                <c:pt idx="27">
                  <c:v>29.249926687041608</c:v>
                </c:pt>
                <c:pt idx="28">
                  <c:v>30.806350997882731</c:v>
                </c:pt>
                <c:pt idx="29">
                  <c:v>31.019003097343102</c:v>
                </c:pt>
                <c:pt idx="30">
                  <c:v>30.500311107008571</c:v>
                </c:pt>
                <c:pt idx="31">
                  <c:v>29.200580137922003</c:v>
                </c:pt>
                <c:pt idx="32">
                  <c:v>28.812569678528689</c:v>
                </c:pt>
                <c:pt idx="33">
                  <c:v>29.046606793297286</c:v>
                </c:pt>
                <c:pt idx="34">
                  <c:v>28.710046588657008</c:v>
                </c:pt>
                <c:pt idx="35">
                  <c:v>28.333543999999847</c:v>
                </c:pt>
                <c:pt idx="36">
                  <c:v>28.897749978427839</c:v>
                </c:pt>
                <c:pt idx="37">
                  <c:v>28.270937547565637</c:v>
                </c:pt>
                <c:pt idx="38">
                  <c:v>25.639814471851864</c:v>
                </c:pt>
                <c:pt idx="39">
                  <c:v>24.363052127584382</c:v>
                </c:pt>
                <c:pt idx="40">
                  <c:v>23.898087497059976</c:v>
                </c:pt>
                <c:pt idx="41">
                  <c:v>23.562059527016558</c:v>
                </c:pt>
                <c:pt idx="42">
                  <c:v>22.963816537864716</c:v>
                </c:pt>
                <c:pt idx="43">
                  <c:v>22.917115757292109</c:v>
                </c:pt>
                <c:pt idx="44">
                  <c:v>22.177653259708379</c:v>
                </c:pt>
                <c:pt idx="45">
                  <c:v>21.029415015849935</c:v>
                </c:pt>
                <c:pt idx="46">
                  <c:v>20.125506801917311</c:v>
                </c:pt>
                <c:pt idx="47">
                  <c:v>19.768164000000013</c:v>
                </c:pt>
                <c:pt idx="48">
                  <c:v>18.928530626516306</c:v>
                </c:pt>
                <c:pt idx="49">
                  <c:v>18.75347822445103</c:v>
                </c:pt>
                <c:pt idx="50">
                  <c:v>18.799999999999997</c:v>
                </c:pt>
                <c:pt idx="51">
                  <c:v>18.583226089109786</c:v>
                </c:pt>
                <c:pt idx="52">
                  <c:v>17.700000000000003</c:v>
                </c:pt>
                <c:pt idx="53">
                  <c:v>18.65087346258106</c:v>
                </c:pt>
                <c:pt idx="54">
                  <c:v>18.107921014234705</c:v>
                </c:pt>
                <c:pt idx="55">
                  <c:v>17.955122803840609</c:v>
                </c:pt>
                <c:pt idx="56">
                  <c:v>17.96265378053684</c:v>
                </c:pt>
                <c:pt idx="57">
                  <c:v>17.721111290520454</c:v>
                </c:pt>
                <c:pt idx="58">
                  <c:v>18.168728454160672</c:v>
                </c:pt>
                <c:pt idx="59">
                  <c:v>18.41416839999998</c:v>
                </c:pt>
                <c:pt idx="60">
                  <c:v>17.651825309649297</c:v>
                </c:pt>
                <c:pt idx="61">
                  <c:v>17.097762626854959</c:v>
                </c:pt>
                <c:pt idx="62">
                  <c:v>16.400000000000006</c:v>
                </c:pt>
                <c:pt idx="63">
                  <c:v>16</c:v>
                </c:pt>
                <c:pt idx="64">
                  <c:v>15.819860134986328</c:v>
                </c:pt>
                <c:pt idx="65">
                  <c:v>14.194063006856155</c:v>
                </c:pt>
                <c:pt idx="66">
                  <c:v>14.084659348279075</c:v>
                </c:pt>
                <c:pt idx="67">
                  <c:v>13.5</c:v>
                </c:pt>
                <c:pt idx="68">
                  <c:v>12.525648876470825</c:v>
                </c:pt>
                <c:pt idx="69">
                  <c:v>12.271616197614847</c:v>
                </c:pt>
                <c:pt idx="70">
                  <c:v>11.232018644566594</c:v>
                </c:pt>
                <c:pt idx="71">
                  <c:v>10.308758299999951</c:v>
                </c:pt>
                <c:pt idx="72">
                  <c:v>9.8063996355838583</c:v>
                </c:pt>
                <c:pt idx="73">
                  <c:v>9.4176362432083494</c:v>
                </c:pt>
                <c:pt idx="74">
                  <c:v>9.2658894747076914</c:v>
                </c:pt>
                <c:pt idx="75">
                  <c:v>9.4392732595254358</c:v>
                </c:pt>
                <c:pt idx="76">
                  <c:v>8.9154179987589401</c:v>
                </c:pt>
                <c:pt idx="77">
                  <c:v>9.0917732462818321</c:v>
                </c:pt>
                <c:pt idx="78">
                  <c:v>10.099999999999994</c:v>
                </c:pt>
                <c:pt idx="79">
                  <c:v>10.926708604908001</c:v>
                </c:pt>
                <c:pt idx="80">
                  <c:v>10.893557984706405</c:v>
                </c:pt>
                <c:pt idx="81">
                  <c:v>10.539463483349095</c:v>
                </c:pt>
                <c:pt idx="82">
                  <c:v>10.633962589230734</c:v>
                </c:pt>
                <c:pt idx="83">
                  <c:v>11.176018900000003</c:v>
                </c:pt>
                <c:pt idx="84">
                  <c:v>10.015222888770069</c:v>
                </c:pt>
                <c:pt idx="85">
                  <c:v>9.8098607196487961</c:v>
                </c:pt>
                <c:pt idx="86">
                  <c:v>9.5768425001367348</c:v>
                </c:pt>
                <c:pt idx="87">
                  <c:v>9.2131752211360691</c:v>
                </c:pt>
                <c:pt idx="88">
                  <c:v>9.0999999999999943</c:v>
                </c:pt>
                <c:pt idx="89">
                  <c:v>9.1172628796329889</c:v>
                </c:pt>
                <c:pt idx="90">
                  <c:v>9.5584931948636154</c:v>
                </c:pt>
                <c:pt idx="91">
                  <c:v>9.6283203653913745</c:v>
                </c:pt>
                <c:pt idx="92">
                  <c:v>10.314977155837127</c:v>
                </c:pt>
                <c:pt idx="93">
                  <c:v>10.412520130514395</c:v>
                </c:pt>
                <c:pt idx="94">
                  <c:v>10.572704499530104</c:v>
                </c:pt>
                <c:pt idx="95">
                  <c:v>10.083347500000002</c:v>
                </c:pt>
                <c:pt idx="96">
                  <c:v>10.130105426737913</c:v>
                </c:pt>
                <c:pt idx="97">
                  <c:v>10.400000000000006</c:v>
                </c:pt>
                <c:pt idx="98">
                  <c:v>10.45986569521196</c:v>
                </c:pt>
                <c:pt idx="99">
                  <c:v>10.339000119723892</c:v>
                </c:pt>
                <c:pt idx="100">
                  <c:v>10.778860048621993</c:v>
                </c:pt>
                <c:pt idx="101">
                  <c:v>10.491667334219173</c:v>
                </c:pt>
                <c:pt idx="102">
                  <c:v>9.4272542091112683</c:v>
                </c:pt>
                <c:pt idx="103">
                  <c:v>8.70581880105415</c:v>
                </c:pt>
                <c:pt idx="104">
                  <c:v>7.9764049433877489</c:v>
                </c:pt>
                <c:pt idx="105">
                  <c:v>7.5852395540662485</c:v>
                </c:pt>
                <c:pt idx="106">
                  <c:v>7.1023042212261061</c:v>
                </c:pt>
                <c:pt idx="107">
                  <c:v>6.8192242000000221</c:v>
                </c:pt>
                <c:pt idx="108">
                  <c:v>6.6250322567068025</c:v>
                </c:pt>
                <c:pt idx="109">
                  <c:v>6.2000000000000028</c:v>
                </c:pt>
                <c:pt idx="110">
                  <c:v>5.889720064686415</c:v>
                </c:pt>
                <c:pt idx="111">
                  <c:v>6.0999999999999943</c:v>
                </c:pt>
                <c:pt idx="112">
                  <c:v>5.5883685875014493</c:v>
                </c:pt>
                <c:pt idx="113">
                  <c:v>4.8214160216919453</c:v>
                </c:pt>
                <c:pt idx="114">
                  <c:v>4.5885298404737256</c:v>
                </c:pt>
                <c:pt idx="115">
                  <c:v>4.4958753209965892</c:v>
                </c:pt>
                <c:pt idx="116">
                  <c:v>4.6300460764207543</c:v>
                </c:pt>
                <c:pt idx="117">
                  <c:v>4.8754224007914928</c:v>
                </c:pt>
                <c:pt idx="118">
                  <c:v>4.7729716641543973</c:v>
                </c:pt>
                <c:pt idx="119">
                  <c:v>4.8202379999999891</c:v>
                </c:pt>
                <c:pt idx="120">
                  <c:v>4.7232749338692201</c:v>
                </c:pt>
                <c:pt idx="121">
                  <c:v>4.5145885796668637</c:v>
                </c:pt>
                <c:pt idx="122">
                  <c:v>4.6883349112236203</c:v>
                </c:pt>
                <c:pt idx="123">
                  <c:v>3.8521719456217483</c:v>
                </c:pt>
                <c:pt idx="124">
                  <c:v>3.6230358928130499</c:v>
                </c:pt>
                <c:pt idx="125">
                  <c:v>4.3290800482970297</c:v>
                </c:pt>
                <c:pt idx="126">
                  <c:v>4.7154216698061617</c:v>
                </c:pt>
                <c:pt idx="127">
                  <c:v>4.7159854659819445</c:v>
                </c:pt>
                <c:pt idx="128">
                  <c:v>4.6631243427492564</c:v>
                </c:pt>
                <c:pt idx="129">
                  <c:v>4.8812333421740561</c:v>
                </c:pt>
                <c:pt idx="130">
                  <c:v>5.5721201825784448</c:v>
                </c:pt>
                <c:pt idx="131">
                  <c:v>5.6519322353982346</c:v>
                </c:pt>
                <c:pt idx="132">
                  <c:v>6.6010515851398566</c:v>
                </c:pt>
                <c:pt idx="133">
                  <c:v>7.1055983283809638</c:v>
                </c:pt>
                <c:pt idx="134">
                  <c:v>6.6966066870554783</c:v>
                </c:pt>
                <c:pt idx="135">
                  <c:v>6.9359399372102786</c:v>
                </c:pt>
                <c:pt idx="136">
                  <c:v>7.5999999999999943</c:v>
                </c:pt>
                <c:pt idx="137">
                  <c:v>7.4494429979272354</c:v>
                </c:pt>
                <c:pt idx="138">
                  <c:v>7.1879968523569318</c:v>
                </c:pt>
                <c:pt idx="139">
                  <c:v>7.1700394645268517</c:v>
                </c:pt>
                <c:pt idx="140">
                  <c:v>6.632062028887276</c:v>
                </c:pt>
                <c:pt idx="141">
                  <c:v>6.3236196122764312</c:v>
                </c:pt>
                <c:pt idx="142">
                  <c:v>5.7592727504781038</c:v>
                </c:pt>
                <c:pt idx="143">
                  <c:v>5.5298928661202069</c:v>
                </c:pt>
                <c:pt idx="144">
                  <c:v>4.0489963753788061</c:v>
                </c:pt>
                <c:pt idx="145">
                  <c:v>3.1887562898423454</c:v>
                </c:pt>
                <c:pt idx="146">
                  <c:v>3.5</c:v>
                </c:pt>
                <c:pt idx="147">
                  <c:v>3.9255427078725944</c:v>
                </c:pt>
                <c:pt idx="148">
                  <c:v>3.5999999999999943</c:v>
                </c:pt>
                <c:pt idx="149">
                  <c:v>3.7939711134755925</c:v>
                </c:pt>
                <c:pt idx="150">
                  <c:v>3.7131568903291878</c:v>
                </c:pt>
                <c:pt idx="151">
                  <c:v>3.5999999999999943</c:v>
                </c:pt>
                <c:pt idx="152">
                  <c:v>3.6592880414420534</c:v>
                </c:pt>
                <c:pt idx="153">
                  <c:v>3.2063777049928177</c:v>
                </c:pt>
                <c:pt idx="154">
                  <c:v>3.3196599209829714</c:v>
                </c:pt>
                <c:pt idx="155">
                  <c:v>3.3323142674824879</c:v>
                </c:pt>
                <c:pt idx="156">
                  <c:v>2.7094539460585025</c:v>
                </c:pt>
                <c:pt idx="157">
                  <c:v>2.5144852333326639</c:v>
                </c:pt>
                <c:pt idx="158">
                  <c:v>2.3246422945905465</c:v>
                </c:pt>
                <c:pt idx="159">
                  <c:v>2.2889003937700352</c:v>
                </c:pt>
                <c:pt idx="160">
                  <c:v>2.7610364717331919</c:v>
                </c:pt>
                <c:pt idx="161">
                  <c:v>2.7999999999999972</c:v>
                </c:pt>
                <c:pt idx="162">
                  <c:v>3.0059012688833064</c:v>
                </c:pt>
                <c:pt idx="163">
                  <c:v>3.4978834163780732</c:v>
                </c:pt>
                <c:pt idx="164">
                  <c:v>5.8563820816610814</c:v>
                </c:pt>
                <c:pt idx="165">
                  <c:v>6.3342594654479285</c:v>
                </c:pt>
                <c:pt idx="166">
                  <c:v>6.3656222931942068</c:v>
                </c:pt>
                <c:pt idx="167">
                  <c:v>6.5409537112913654</c:v>
                </c:pt>
                <c:pt idx="168">
                  <c:v>7.7549717625225156</c:v>
                </c:pt>
                <c:pt idx="169">
                  <c:v>8.8256988819926363</c:v>
                </c:pt>
                <c:pt idx="170">
                  <c:v>9.0487844614599169</c:v>
                </c:pt>
                <c:pt idx="171">
                  <c:v>8.7573812966330991</c:v>
                </c:pt>
                <c:pt idx="172">
                  <c:v>8.4752100459144941</c:v>
                </c:pt>
                <c:pt idx="173">
                  <c:v>8.5817305508930275</c:v>
                </c:pt>
                <c:pt idx="174">
                  <c:v>8.3741304724303944</c:v>
                </c:pt>
                <c:pt idx="175">
                  <c:v>8.3056500855169588</c:v>
                </c:pt>
                <c:pt idx="176">
                  <c:v>6.3891757174676087</c:v>
                </c:pt>
                <c:pt idx="177">
                  <c:v>6.7364286909329536</c:v>
                </c:pt>
                <c:pt idx="178">
                  <c:v>7.1461435246002196</c:v>
                </c:pt>
                <c:pt idx="179">
                  <c:v>7.3789056460139761</c:v>
                </c:pt>
                <c:pt idx="180">
                  <c:v>7.0771162605301754</c:v>
                </c:pt>
                <c:pt idx="181">
                  <c:v>6.9207942441311872</c:v>
                </c:pt>
                <c:pt idx="182">
                  <c:v>6.7312386359325842</c:v>
                </c:pt>
                <c:pt idx="183">
                  <c:v>6.628383521972907</c:v>
                </c:pt>
                <c:pt idx="184">
                  <c:v>7</c:v>
                </c:pt>
                <c:pt idx="185">
                  <c:v>6.6807675244003377</c:v>
                </c:pt>
                <c:pt idx="186">
                  <c:v>6.7178470575228744</c:v>
                </c:pt>
                <c:pt idx="187">
                  <c:v>6.4754463725023896</c:v>
                </c:pt>
                <c:pt idx="188">
                  <c:v>5.7440785889196064</c:v>
                </c:pt>
                <c:pt idx="189">
                  <c:v>5.1063848292872365</c:v>
                </c:pt>
                <c:pt idx="190">
                  <c:v>4.2270422018558378</c:v>
                </c:pt>
                <c:pt idx="191">
                  <c:v>3.5011675633779475</c:v>
                </c:pt>
                <c:pt idx="192">
                  <c:v>3.136393122883689</c:v>
                </c:pt>
                <c:pt idx="193">
                  <c:v>3.0246679564340582</c:v>
                </c:pt>
                <c:pt idx="194">
                  <c:v>2.9030430663509321</c:v>
                </c:pt>
                <c:pt idx="195">
                  <c:v>3.3742778793991306</c:v>
                </c:pt>
                <c:pt idx="196">
                  <c:v>3.7693623447940183</c:v>
                </c:pt>
                <c:pt idx="197">
                  <c:v>3.7106154209834585</c:v>
                </c:pt>
                <c:pt idx="198">
                  <c:v>5.0516199700931992</c:v>
                </c:pt>
                <c:pt idx="199">
                  <c:v>5.0201564357327584</c:v>
                </c:pt>
                <c:pt idx="200">
                  <c:v>4.9059361132027703</c:v>
                </c:pt>
                <c:pt idx="201">
                  <c:v>4.7087690975655505</c:v>
                </c:pt>
                <c:pt idx="202">
                  <c:v>5.2308668694873717</c:v>
                </c:pt>
                <c:pt idx="203">
                  <c:v>5.5599328554052931</c:v>
                </c:pt>
                <c:pt idx="204">
                  <c:v>6.4122364189841505</c:v>
                </c:pt>
                <c:pt idx="205">
                  <c:v>5.7356873489889182</c:v>
                </c:pt>
                <c:pt idx="206">
                  <c:v>5.9474831774019066</c:v>
                </c:pt>
                <c:pt idx="207">
                  <c:v>5.7000000000000028</c:v>
                </c:pt>
                <c:pt idx="208">
                  <c:v>5.0742498394990321</c:v>
                </c:pt>
                <c:pt idx="209">
                  <c:v>5.2646666023510278</c:v>
                </c:pt>
                <c:pt idx="210">
                  <c:v>3.9847532874187976</c:v>
                </c:pt>
                <c:pt idx="211">
                  <c:v>3.6953793573846525</c:v>
                </c:pt>
                <c:pt idx="212">
                  <c:v>3.7584516700682258</c:v>
                </c:pt>
                <c:pt idx="213">
                  <c:v>4.1775558163212594</c:v>
                </c:pt>
                <c:pt idx="214">
                  <c:v>4.1867622552602626</c:v>
                </c:pt>
                <c:pt idx="215">
                  <c:v>4.6727452351583025</c:v>
                </c:pt>
                <c:pt idx="216">
                  <c:v>3.9713991792842904</c:v>
                </c:pt>
                <c:pt idx="217">
                  <c:v>4.0641189626524152</c:v>
                </c:pt>
                <c:pt idx="218">
                  <c:v>4.537209830091399</c:v>
                </c:pt>
                <c:pt idx="219">
                  <c:v>4.6683753984106175</c:v>
                </c:pt>
                <c:pt idx="220">
                  <c:v>3.9476809553488295</c:v>
                </c:pt>
                <c:pt idx="221">
                  <c:v>3.4723927346803407</c:v>
                </c:pt>
                <c:pt idx="222">
                  <c:v>3.0922118010977897</c:v>
                </c:pt>
                <c:pt idx="223">
                  <c:v>3.5774850905851565</c:v>
                </c:pt>
                <c:pt idx="224">
                  <c:v>3.5748078486382013</c:v>
                </c:pt>
                <c:pt idx="225">
                  <c:v>3.8653044095275391</c:v>
                </c:pt>
                <c:pt idx="226">
                  <c:v>4.2627990061346424</c:v>
                </c:pt>
                <c:pt idx="227">
                  <c:v>4.0714354149448866</c:v>
                </c:pt>
                <c:pt idx="228">
                  <c:v>5.5</c:v>
                </c:pt>
                <c:pt idx="229">
                  <c:v>5.8918123010318482</c:v>
                </c:pt>
                <c:pt idx="230">
                  <c:v>5.5386453671402904</c:v>
                </c:pt>
                <c:pt idx="231">
                  <c:v>5.6958110141822829</c:v>
                </c:pt>
                <c:pt idx="232">
                  <c:v>5.274594266036658</c:v>
                </c:pt>
                <c:pt idx="233">
                  <c:v>5.5915364046138336</c:v>
                </c:pt>
                <c:pt idx="234">
                  <c:v>5.7778729545523788</c:v>
                </c:pt>
                <c:pt idx="235">
                  <c:v>6.0402615728981175</c:v>
                </c:pt>
                <c:pt idx="236">
                  <c:v>6.5940319593368599</c:v>
                </c:pt>
                <c:pt idx="237">
                  <c:v>6.0030072846703462</c:v>
                </c:pt>
                <c:pt idx="238">
                  <c:v>5.2137203404789147</c:v>
                </c:pt>
                <c:pt idx="239">
                  <c:v>4.9959287815921556</c:v>
                </c:pt>
                <c:pt idx="240">
                  <c:v>3.7170472956392189</c:v>
                </c:pt>
                <c:pt idx="241">
                  <c:v>2.7803141967045519</c:v>
                </c:pt>
                <c:pt idx="242">
                  <c:v>2.2257617394506326</c:v>
                </c:pt>
                <c:pt idx="243">
                  <c:v>1.6887478002005594</c:v>
                </c:pt>
                <c:pt idx="244">
                  <c:v>1.7564381336476913</c:v>
                </c:pt>
                <c:pt idx="245">
                  <c:v>1.9225200201608601</c:v>
                </c:pt>
                <c:pt idx="246">
                  <c:v>1.7544773899894892</c:v>
                </c:pt>
                <c:pt idx="247">
                  <c:v>1.3430172482195104</c:v>
                </c:pt>
                <c:pt idx="248">
                  <c:v>1.3709817865385929</c:v>
                </c:pt>
                <c:pt idx="249">
                  <c:v>0.91098286964731301</c:v>
                </c:pt>
                <c:pt idx="250">
                  <c:v>0.91594657124699097</c:v>
                </c:pt>
                <c:pt idx="251">
                  <c:v>0.42505396654678407</c:v>
                </c:pt>
                <c:pt idx="252">
                  <c:v>0</c:v>
                </c:pt>
                <c:pt idx="253">
                  <c:v>0.10302778956931036</c:v>
                </c:pt>
                <c:pt idx="254">
                  <c:v>7.6762692116801645E-2</c:v>
                </c:pt>
                <c:pt idx="255">
                  <c:v>-0.10147479339632071</c:v>
                </c:pt>
                <c:pt idx="256">
                  <c:v>-0.13994221866381906</c:v>
                </c:pt>
                <c:pt idx="257">
                  <c:v>-0.27120745186724093</c:v>
                </c:pt>
                <c:pt idx="258">
                  <c:v>0.12904299571194144</c:v>
                </c:pt>
                <c:pt idx="259">
                  <c:v>0.1666959674121955</c:v>
                </c:pt>
                <c:pt idx="260">
                  <c:v>-0.47991243820615637</c:v>
                </c:pt>
                <c:pt idx="261">
                  <c:v>-0.41626495223184179</c:v>
                </c:pt>
                <c:pt idx="262">
                  <c:v>-0.70602583135395491</c:v>
                </c:pt>
                <c:pt idx="263">
                  <c:v>-0.93748681688026636</c:v>
                </c:pt>
                <c:pt idx="264">
                  <c:v>-1.4000000000000057</c:v>
                </c:pt>
                <c:pt idx="265">
                  <c:v>-1.0485899341814502</c:v>
                </c:pt>
                <c:pt idx="266">
                  <c:v>-0.6398172500188366</c:v>
                </c:pt>
                <c:pt idx="267">
                  <c:v>-0.29999999999999716</c:v>
                </c:pt>
                <c:pt idx="268">
                  <c:v>0.53083706066445302</c:v>
                </c:pt>
                <c:pt idx="269">
                  <c:v>0.58865565241050888</c:v>
                </c:pt>
                <c:pt idx="270">
                  <c:v>0.39638952625705315</c:v>
                </c:pt>
                <c:pt idx="271">
                  <c:v>9.7926491540505367E-3</c:v>
                </c:pt>
                <c:pt idx="272">
                  <c:v>-0.39684093900505957</c:v>
                </c:pt>
                <c:pt idx="273">
                  <c:v>0.1012076265985371</c:v>
                </c:pt>
                <c:pt idx="274">
                  <c:v>0.50208086819198172</c:v>
                </c:pt>
                <c:pt idx="275">
                  <c:v>0.86891599409682385</c:v>
                </c:pt>
                <c:pt idx="276">
                  <c:v>0.91794117784735363</c:v>
                </c:pt>
                <c:pt idx="277">
                  <c:v>0.27886704424587094</c:v>
                </c:pt>
                <c:pt idx="278">
                  <c:v>-0.22943495765679245</c:v>
                </c:pt>
                <c:pt idx="279">
                  <c:v>0.22144362173828824</c:v>
                </c:pt>
                <c:pt idx="280">
                  <c:v>-0.21069701634480964</c:v>
                </c:pt>
                <c:pt idx="281">
                  <c:v>-0.16727541989072847</c:v>
                </c:pt>
                <c:pt idx="282">
                  <c:v>-0.3278587265544104</c:v>
                </c:pt>
                <c:pt idx="283">
                  <c:v>-0.13735691814851236</c:v>
                </c:pt>
                <c:pt idx="284">
                  <c:v>0.62104687475307685</c:v>
                </c:pt>
                <c:pt idx="285">
                  <c:v>1.0036238987187005</c:v>
                </c:pt>
                <c:pt idx="286">
                  <c:v>1.0999999999999943</c:v>
                </c:pt>
                <c:pt idx="287">
                  <c:v>1.7707318789555586</c:v>
                </c:pt>
                <c:pt idx="288">
                  <c:v>2.3262553462414388</c:v>
                </c:pt>
                <c:pt idx="289">
                  <c:v>2.9000000000000057</c:v>
                </c:pt>
                <c:pt idx="290">
                  <c:v>2.6916138985592966</c:v>
                </c:pt>
                <c:pt idx="291">
                  <c:v>2.224891159349383</c:v>
                </c:pt>
                <c:pt idx="292">
                  <c:v>2.082335440378543</c:v>
                </c:pt>
                <c:pt idx="293">
                  <c:v>1.8982422078149455</c:v>
                </c:pt>
                <c:pt idx="294">
                  <c:v>2.1344830352994535</c:v>
                </c:pt>
                <c:pt idx="295">
                  <c:v>2.6127365876048145</c:v>
                </c:pt>
                <c:pt idx="296">
                  <c:v>2.54169080280505</c:v>
                </c:pt>
                <c:pt idx="297">
                  <c:v>2.2239849495401529</c:v>
                </c:pt>
                <c:pt idx="298">
                  <c:v>2.5264733799438801</c:v>
                </c:pt>
                <c:pt idx="299">
                  <c:v>2.1277287150097095</c:v>
                </c:pt>
                <c:pt idx="300">
                  <c:v>2.0578433961322276</c:v>
                </c:pt>
                <c:pt idx="301">
                  <c:v>1.8530692133749227</c:v>
                </c:pt>
                <c:pt idx="302">
                  <c:v>1.9680557614112928</c:v>
                </c:pt>
                <c:pt idx="303">
                  <c:v>2.3003307195498195</c:v>
                </c:pt>
                <c:pt idx="304">
                  <c:v>2.7789389667446756</c:v>
                </c:pt>
                <c:pt idx="305">
                  <c:v>3.0757954419309925</c:v>
                </c:pt>
                <c:pt idx="306">
                  <c:v>3.3540663961521204</c:v>
                </c:pt>
                <c:pt idx="307">
                  <c:v>3.3585044324640307</c:v>
                </c:pt>
                <c:pt idx="308">
                  <c:v>3.5866207244246624</c:v>
                </c:pt>
                <c:pt idx="309">
                  <c:v>3.8016747474732568</c:v>
                </c:pt>
                <c:pt idx="310">
                  <c:v>3.105701168615397</c:v>
                </c:pt>
                <c:pt idx="311">
                  <c:v>2.7389703986621186</c:v>
                </c:pt>
                <c:pt idx="312">
                  <c:v>2.6842555472172052</c:v>
                </c:pt>
                <c:pt idx="313">
                  <c:v>3.1110286566094771</c:v>
                </c:pt>
                <c:pt idx="314">
                  <c:v>3.7135077411347481</c:v>
                </c:pt>
                <c:pt idx="315">
                  <c:v>3.8968874257069643</c:v>
                </c:pt>
                <c:pt idx="316">
                  <c:v>3.9387146438407399</c:v>
                </c:pt>
                <c:pt idx="317">
                  <c:v>3.3641034111024197</c:v>
                </c:pt>
                <c:pt idx="318">
                  <c:v>3.2528516168571002</c:v>
                </c:pt>
                <c:pt idx="319">
                  <c:v>3.1036455044425395</c:v>
                </c:pt>
                <c:pt idx="320">
                  <c:v>2.8362497070306603</c:v>
                </c:pt>
                <c:pt idx="321">
                  <c:v>2.9258345651863209</c:v>
                </c:pt>
                <c:pt idx="322">
                  <c:v>3.4000000000000057</c:v>
                </c:pt>
                <c:pt idx="323">
                  <c:v>4.0049804907466182</c:v>
                </c:pt>
                <c:pt idx="324">
                  <c:v>4.6838613022688378</c:v>
                </c:pt>
                <c:pt idx="325">
                  <c:v>4.3787185943149041</c:v>
                </c:pt>
                <c:pt idx="326">
                  <c:v>3.9091105735233214</c:v>
                </c:pt>
                <c:pt idx="327">
                  <c:v>2.4475610567045294</c:v>
                </c:pt>
                <c:pt idx="328">
                  <c:v>2.2102598254597297</c:v>
                </c:pt>
                <c:pt idx="329">
                  <c:v>2.9</c:v>
                </c:pt>
                <c:pt idx="330">
                  <c:v>3.826420520612956</c:v>
                </c:pt>
                <c:pt idx="331">
                  <c:v>3.8873880484071748</c:v>
                </c:pt>
                <c:pt idx="332">
                  <c:v>3.4</c:v>
                </c:pt>
                <c:pt idx="333">
                  <c:v>3.0244830088957002</c:v>
                </c:pt>
                <c:pt idx="334">
                  <c:v>2.6981817320543229</c:v>
                </c:pt>
                <c:pt idx="335">
                  <c:v>2.7278552449615177</c:v>
                </c:pt>
                <c:pt idx="336">
                  <c:v>2.6815819293948522</c:v>
                </c:pt>
                <c:pt idx="337">
                  <c:v>3.1269099235997544</c:v>
                </c:pt>
                <c:pt idx="338">
                  <c:v>3.6569471117793171</c:v>
                </c:pt>
                <c:pt idx="339">
                  <c:v>5.0561496846868437</c:v>
                </c:pt>
                <c:pt idx="340">
                  <c:v>5.1385510928611637</c:v>
                </c:pt>
                <c:pt idx="341">
                  <c:v>5.3086566117459455</c:v>
                </c:pt>
                <c:pt idx="342">
                  <c:v>4.6389863288306259</c:v>
                </c:pt>
                <c:pt idx="343">
                  <c:v>4.8913964730291042</c:v>
                </c:pt>
                <c:pt idx="344">
                  <c:v>5.450534580960877</c:v>
                </c:pt>
                <c:pt idx="345">
                  <c:v>6.453617051213115</c:v>
                </c:pt>
                <c:pt idx="346">
                  <c:v>7.4093332953649309</c:v>
                </c:pt>
                <c:pt idx="347">
                  <c:v>7.3689403512572653</c:v>
                </c:pt>
                <c:pt idx="348">
                  <c:v>7.8748299462956055</c:v>
                </c:pt>
                <c:pt idx="349">
                  <c:v>8.2736086598602867</c:v>
                </c:pt>
                <c:pt idx="350">
                  <c:v>8.5309340975852592</c:v>
                </c:pt>
                <c:pt idx="351">
                  <c:v>9.4549016692589589</c:v>
                </c:pt>
                <c:pt idx="352">
                  <c:v>10.692797893651147</c:v>
                </c:pt>
                <c:pt idx="353">
                  <c:v>11.707802297814041</c:v>
                </c:pt>
                <c:pt idx="354">
                  <c:v>13.747626594213287</c:v>
                </c:pt>
                <c:pt idx="355">
                  <c:v>15.558824853992931</c:v>
                </c:pt>
                <c:pt idx="356">
                  <c:v>20.105353012376398</c:v>
                </c:pt>
                <c:pt idx="357">
                  <c:v>21.140796247247479</c:v>
                </c:pt>
                <c:pt idx="358">
                  <c:v>22.517804662315001</c:v>
                </c:pt>
                <c:pt idx="359">
                  <c:v>24.53945287499684</c:v>
                </c:pt>
                <c:pt idx="360">
                  <c:v>25.724262623235731</c:v>
                </c:pt>
                <c:pt idx="361">
                  <c:v>25.366655615469057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B82-421B-8827-C7A7575B47B4}"/>
            </c:ext>
          </c:extLst>
        </c:ser>
        <c:ser>
          <c:idx val="1"/>
          <c:order val="1"/>
          <c:tx>
            <c:strRef>
              <c:f>cpi_és_mag!$E$4</c:f>
              <c:strCache>
                <c:ptCount val="1"/>
                <c:pt idx="0">
                  <c:v>Maginfláció</c:v>
                </c:pt>
              </c:strCache>
            </c:strRef>
          </c:tx>
          <c:spPr>
            <a:ln w="38100" cap="rnd">
              <a:solidFill>
                <a:srgbClr val="009EE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cpi_és_mag!$A$17:$A$378</c:f>
              <c:numCache>
                <c:formatCode>mmm\-yy</c:formatCode>
                <c:ptCount val="362"/>
                <c:pt idx="0">
                  <c:v>33970</c:v>
                </c:pt>
                <c:pt idx="1">
                  <c:v>34001</c:v>
                </c:pt>
                <c:pt idx="2">
                  <c:v>34029</c:v>
                </c:pt>
                <c:pt idx="3">
                  <c:v>34060</c:v>
                </c:pt>
                <c:pt idx="4">
                  <c:v>34090</c:v>
                </c:pt>
                <c:pt idx="5">
                  <c:v>34121</c:v>
                </c:pt>
                <c:pt idx="6">
                  <c:v>34151</c:v>
                </c:pt>
                <c:pt idx="7">
                  <c:v>34182</c:v>
                </c:pt>
                <c:pt idx="8">
                  <c:v>34213</c:v>
                </c:pt>
                <c:pt idx="9">
                  <c:v>34243</c:v>
                </c:pt>
                <c:pt idx="10">
                  <c:v>34274</c:v>
                </c:pt>
                <c:pt idx="11">
                  <c:v>34304</c:v>
                </c:pt>
                <c:pt idx="12">
                  <c:v>34335</c:v>
                </c:pt>
                <c:pt idx="13">
                  <c:v>34366</c:v>
                </c:pt>
                <c:pt idx="14">
                  <c:v>34394</c:v>
                </c:pt>
                <c:pt idx="15">
                  <c:v>34425</c:v>
                </c:pt>
                <c:pt idx="16">
                  <c:v>34455</c:v>
                </c:pt>
                <c:pt idx="17">
                  <c:v>34486</c:v>
                </c:pt>
                <c:pt idx="18">
                  <c:v>34516</c:v>
                </c:pt>
                <c:pt idx="19">
                  <c:v>34547</c:v>
                </c:pt>
                <c:pt idx="20">
                  <c:v>34578</c:v>
                </c:pt>
                <c:pt idx="21">
                  <c:v>34608</c:v>
                </c:pt>
                <c:pt idx="22">
                  <c:v>34639</c:v>
                </c:pt>
                <c:pt idx="23">
                  <c:v>34669</c:v>
                </c:pt>
                <c:pt idx="24">
                  <c:v>34700</c:v>
                </c:pt>
                <c:pt idx="25">
                  <c:v>34731</c:v>
                </c:pt>
                <c:pt idx="26">
                  <c:v>34759</c:v>
                </c:pt>
                <c:pt idx="27">
                  <c:v>34790</c:v>
                </c:pt>
                <c:pt idx="28">
                  <c:v>34820</c:v>
                </c:pt>
                <c:pt idx="29">
                  <c:v>34851</c:v>
                </c:pt>
                <c:pt idx="30">
                  <c:v>34881</c:v>
                </c:pt>
                <c:pt idx="31">
                  <c:v>34912</c:v>
                </c:pt>
                <c:pt idx="32">
                  <c:v>34943</c:v>
                </c:pt>
                <c:pt idx="33">
                  <c:v>34973</c:v>
                </c:pt>
                <c:pt idx="34">
                  <c:v>35004</c:v>
                </c:pt>
                <c:pt idx="35">
                  <c:v>35034</c:v>
                </c:pt>
                <c:pt idx="36">
                  <c:v>35065</c:v>
                </c:pt>
                <c:pt idx="37">
                  <c:v>35096</c:v>
                </c:pt>
                <c:pt idx="38">
                  <c:v>35125</c:v>
                </c:pt>
                <c:pt idx="39">
                  <c:v>35156</c:v>
                </c:pt>
                <c:pt idx="40">
                  <c:v>35186</c:v>
                </c:pt>
                <c:pt idx="41">
                  <c:v>35217</c:v>
                </c:pt>
                <c:pt idx="42">
                  <c:v>35247</c:v>
                </c:pt>
                <c:pt idx="43">
                  <c:v>35278</c:v>
                </c:pt>
                <c:pt idx="44">
                  <c:v>35309</c:v>
                </c:pt>
                <c:pt idx="45">
                  <c:v>35339</c:v>
                </c:pt>
                <c:pt idx="46">
                  <c:v>35370</c:v>
                </c:pt>
                <c:pt idx="47">
                  <c:v>35400</c:v>
                </c:pt>
                <c:pt idx="48">
                  <c:v>35431</c:v>
                </c:pt>
                <c:pt idx="49">
                  <c:v>35462</c:v>
                </c:pt>
                <c:pt idx="50">
                  <c:v>35490</c:v>
                </c:pt>
                <c:pt idx="51">
                  <c:v>35521</c:v>
                </c:pt>
                <c:pt idx="52">
                  <c:v>35551</c:v>
                </c:pt>
                <c:pt idx="53">
                  <c:v>35582</c:v>
                </c:pt>
                <c:pt idx="54">
                  <c:v>35612</c:v>
                </c:pt>
                <c:pt idx="55">
                  <c:v>35643</c:v>
                </c:pt>
                <c:pt idx="56">
                  <c:v>35674</c:v>
                </c:pt>
                <c:pt idx="57">
                  <c:v>35704</c:v>
                </c:pt>
                <c:pt idx="58">
                  <c:v>35735</c:v>
                </c:pt>
                <c:pt idx="59">
                  <c:v>35765</c:v>
                </c:pt>
                <c:pt idx="60">
                  <c:v>35796</c:v>
                </c:pt>
                <c:pt idx="61">
                  <c:v>35827</c:v>
                </c:pt>
                <c:pt idx="62">
                  <c:v>35855</c:v>
                </c:pt>
                <c:pt idx="63">
                  <c:v>35886</c:v>
                </c:pt>
                <c:pt idx="64">
                  <c:v>35916</c:v>
                </c:pt>
                <c:pt idx="65">
                  <c:v>35947</c:v>
                </c:pt>
                <c:pt idx="66">
                  <c:v>35977</c:v>
                </c:pt>
                <c:pt idx="67">
                  <c:v>36008</c:v>
                </c:pt>
                <c:pt idx="68">
                  <c:v>36039</c:v>
                </c:pt>
                <c:pt idx="69">
                  <c:v>36069</c:v>
                </c:pt>
                <c:pt idx="70">
                  <c:v>36100</c:v>
                </c:pt>
                <c:pt idx="71">
                  <c:v>36130</c:v>
                </c:pt>
                <c:pt idx="72">
                  <c:v>36161</c:v>
                </c:pt>
                <c:pt idx="73">
                  <c:v>36192</c:v>
                </c:pt>
                <c:pt idx="74">
                  <c:v>36220</c:v>
                </c:pt>
                <c:pt idx="75">
                  <c:v>36251</c:v>
                </c:pt>
                <c:pt idx="76">
                  <c:v>36281</c:v>
                </c:pt>
                <c:pt idx="77">
                  <c:v>36312</c:v>
                </c:pt>
                <c:pt idx="78">
                  <c:v>36342</c:v>
                </c:pt>
                <c:pt idx="79">
                  <c:v>36373</c:v>
                </c:pt>
                <c:pt idx="80">
                  <c:v>36404</c:v>
                </c:pt>
                <c:pt idx="81">
                  <c:v>36434</c:v>
                </c:pt>
                <c:pt idx="82">
                  <c:v>36465</c:v>
                </c:pt>
                <c:pt idx="83">
                  <c:v>36495</c:v>
                </c:pt>
                <c:pt idx="84">
                  <c:v>36526</c:v>
                </c:pt>
                <c:pt idx="85">
                  <c:v>36557</c:v>
                </c:pt>
                <c:pt idx="86">
                  <c:v>36586</c:v>
                </c:pt>
                <c:pt idx="87">
                  <c:v>36617</c:v>
                </c:pt>
                <c:pt idx="88">
                  <c:v>36647</c:v>
                </c:pt>
                <c:pt idx="89">
                  <c:v>36678</c:v>
                </c:pt>
                <c:pt idx="90">
                  <c:v>36708</c:v>
                </c:pt>
                <c:pt idx="91">
                  <c:v>36739</c:v>
                </c:pt>
                <c:pt idx="92">
                  <c:v>36770</c:v>
                </c:pt>
                <c:pt idx="93">
                  <c:v>36800</c:v>
                </c:pt>
                <c:pt idx="94">
                  <c:v>36831</c:v>
                </c:pt>
                <c:pt idx="95">
                  <c:v>36861</c:v>
                </c:pt>
                <c:pt idx="96">
                  <c:v>36892</c:v>
                </c:pt>
                <c:pt idx="97">
                  <c:v>36923</c:v>
                </c:pt>
                <c:pt idx="98">
                  <c:v>36951</c:v>
                </c:pt>
                <c:pt idx="99">
                  <c:v>36982</c:v>
                </c:pt>
                <c:pt idx="100">
                  <c:v>37012</c:v>
                </c:pt>
                <c:pt idx="101">
                  <c:v>37043</c:v>
                </c:pt>
                <c:pt idx="102">
                  <c:v>37073</c:v>
                </c:pt>
                <c:pt idx="103">
                  <c:v>37104</c:v>
                </c:pt>
                <c:pt idx="104">
                  <c:v>37135</c:v>
                </c:pt>
                <c:pt idx="105">
                  <c:v>37165</c:v>
                </c:pt>
                <c:pt idx="106">
                  <c:v>37196</c:v>
                </c:pt>
                <c:pt idx="107">
                  <c:v>37226</c:v>
                </c:pt>
                <c:pt idx="108">
                  <c:v>37257</c:v>
                </c:pt>
                <c:pt idx="109">
                  <c:v>37288</c:v>
                </c:pt>
                <c:pt idx="110">
                  <c:v>37316</c:v>
                </c:pt>
                <c:pt idx="111">
                  <c:v>37347</c:v>
                </c:pt>
                <c:pt idx="112">
                  <c:v>37377</c:v>
                </c:pt>
                <c:pt idx="113">
                  <c:v>37408</c:v>
                </c:pt>
                <c:pt idx="114">
                  <c:v>37438</c:v>
                </c:pt>
                <c:pt idx="115">
                  <c:v>37469</c:v>
                </c:pt>
                <c:pt idx="116">
                  <c:v>37500</c:v>
                </c:pt>
                <c:pt idx="117">
                  <c:v>37530</c:v>
                </c:pt>
                <c:pt idx="118">
                  <c:v>37561</c:v>
                </c:pt>
                <c:pt idx="119">
                  <c:v>37591</c:v>
                </c:pt>
                <c:pt idx="120">
                  <c:v>37622</c:v>
                </c:pt>
                <c:pt idx="121">
                  <c:v>37653</c:v>
                </c:pt>
                <c:pt idx="122">
                  <c:v>37681</c:v>
                </c:pt>
                <c:pt idx="123">
                  <c:v>37712</c:v>
                </c:pt>
                <c:pt idx="124">
                  <c:v>37742</c:v>
                </c:pt>
                <c:pt idx="125">
                  <c:v>37773</c:v>
                </c:pt>
                <c:pt idx="126">
                  <c:v>37803</c:v>
                </c:pt>
                <c:pt idx="127">
                  <c:v>37834</c:v>
                </c:pt>
                <c:pt idx="128">
                  <c:v>37865</c:v>
                </c:pt>
                <c:pt idx="129">
                  <c:v>37895</c:v>
                </c:pt>
                <c:pt idx="130">
                  <c:v>37926</c:v>
                </c:pt>
                <c:pt idx="131">
                  <c:v>37956</c:v>
                </c:pt>
                <c:pt idx="132">
                  <c:v>37987</c:v>
                </c:pt>
                <c:pt idx="133">
                  <c:v>38018</c:v>
                </c:pt>
                <c:pt idx="134">
                  <c:v>38047</c:v>
                </c:pt>
                <c:pt idx="135">
                  <c:v>38078</c:v>
                </c:pt>
                <c:pt idx="136">
                  <c:v>38108</c:v>
                </c:pt>
                <c:pt idx="137">
                  <c:v>38139</c:v>
                </c:pt>
                <c:pt idx="138">
                  <c:v>38169</c:v>
                </c:pt>
                <c:pt idx="139">
                  <c:v>38200</c:v>
                </c:pt>
                <c:pt idx="140">
                  <c:v>38231</c:v>
                </c:pt>
                <c:pt idx="141">
                  <c:v>38261</c:v>
                </c:pt>
                <c:pt idx="142">
                  <c:v>38292</c:v>
                </c:pt>
                <c:pt idx="143">
                  <c:v>38322</c:v>
                </c:pt>
                <c:pt idx="144">
                  <c:v>38353</c:v>
                </c:pt>
                <c:pt idx="145">
                  <c:v>38384</c:v>
                </c:pt>
                <c:pt idx="146">
                  <c:v>38412</c:v>
                </c:pt>
                <c:pt idx="147">
                  <c:v>38443</c:v>
                </c:pt>
                <c:pt idx="148">
                  <c:v>38473</c:v>
                </c:pt>
                <c:pt idx="149">
                  <c:v>38504</c:v>
                </c:pt>
                <c:pt idx="150">
                  <c:v>38534</c:v>
                </c:pt>
                <c:pt idx="151">
                  <c:v>38565</c:v>
                </c:pt>
                <c:pt idx="152">
                  <c:v>38596</c:v>
                </c:pt>
                <c:pt idx="153">
                  <c:v>38626</c:v>
                </c:pt>
                <c:pt idx="154">
                  <c:v>38657</c:v>
                </c:pt>
                <c:pt idx="155">
                  <c:v>38687</c:v>
                </c:pt>
                <c:pt idx="156">
                  <c:v>38718</c:v>
                </c:pt>
                <c:pt idx="157">
                  <c:v>38749</c:v>
                </c:pt>
                <c:pt idx="158">
                  <c:v>38777</c:v>
                </c:pt>
                <c:pt idx="159">
                  <c:v>38808</c:v>
                </c:pt>
                <c:pt idx="160">
                  <c:v>38838</c:v>
                </c:pt>
                <c:pt idx="161">
                  <c:v>38869</c:v>
                </c:pt>
                <c:pt idx="162">
                  <c:v>38899</c:v>
                </c:pt>
                <c:pt idx="163">
                  <c:v>38930</c:v>
                </c:pt>
                <c:pt idx="164">
                  <c:v>38961</c:v>
                </c:pt>
                <c:pt idx="165">
                  <c:v>38991</c:v>
                </c:pt>
                <c:pt idx="166">
                  <c:v>39022</c:v>
                </c:pt>
                <c:pt idx="167">
                  <c:v>39052</c:v>
                </c:pt>
                <c:pt idx="168">
                  <c:v>39083</c:v>
                </c:pt>
                <c:pt idx="169">
                  <c:v>39114</c:v>
                </c:pt>
                <c:pt idx="170">
                  <c:v>39142</c:v>
                </c:pt>
                <c:pt idx="171">
                  <c:v>39173</c:v>
                </c:pt>
                <c:pt idx="172">
                  <c:v>39203</c:v>
                </c:pt>
                <c:pt idx="173">
                  <c:v>39234</c:v>
                </c:pt>
                <c:pt idx="174">
                  <c:v>39264</c:v>
                </c:pt>
                <c:pt idx="175">
                  <c:v>39295</c:v>
                </c:pt>
                <c:pt idx="176">
                  <c:v>39326</c:v>
                </c:pt>
                <c:pt idx="177">
                  <c:v>39356</c:v>
                </c:pt>
                <c:pt idx="178">
                  <c:v>39387</c:v>
                </c:pt>
                <c:pt idx="179">
                  <c:v>39417</c:v>
                </c:pt>
                <c:pt idx="180">
                  <c:v>39448</c:v>
                </c:pt>
                <c:pt idx="181">
                  <c:v>39479</c:v>
                </c:pt>
                <c:pt idx="182">
                  <c:v>39508</c:v>
                </c:pt>
                <c:pt idx="183">
                  <c:v>39539</c:v>
                </c:pt>
                <c:pt idx="184">
                  <c:v>39569</c:v>
                </c:pt>
                <c:pt idx="185">
                  <c:v>39600</c:v>
                </c:pt>
                <c:pt idx="186">
                  <c:v>39630</c:v>
                </c:pt>
                <c:pt idx="187">
                  <c:v>39661</c:v>
                </c:pt>
                <c:pt idx="188">
                  <c:v>39692</c:v>
                </c:pt>
                <c:pt idx="189">
                  <c:v>39722</c:v>
                </c:pt>
                <c:pt idx="190">
                  <c:v>39753</c:v>
                </c:pt>
                <c:pt idx="191">
                  <c:v>39783</c:v>
                </c:pt>
                <c:pt idx="192">
                  <c:v>39814</c:v>
                </c:pt>
                <c:pt idx="193">
                  <c:v>39845</c:v>
                </c:pt>
                <c:pt idx="194">
                  <c:v>39873</c:v>
                </c:pt>
                <c:pt idx="195">
                  <c:v>39904</c:v>
                </c:pt>
                <c:pt idx="196">
                  <c:v>39934</c:v>
                </c:pt>
                <c:pt idx="197">
                  <c:v>39965</c:v>
                </c:pt>
                <c:pt idx="198">
                  <c:v>39995</c:v>
                </c:pt>
                <c:pt idx="199">
                  <c:v>40026</c:v>
                </c:pt>
                <c:pt idx="200">
                  <c:v>40057</c:v>
                </c:pt>
                <c:pt idx="201">
                  <c:v>40087</c:v>
                </c:pt>
                <c:pt idx="202">
                  <c:v>40118</c:v>
                </c:pt>
                <c:pt idx="203">
                  <c:v>40148</c:v>
                </c:pt>
                <c:pt idx="204">
                  <c:v>40179</c:v>
                </c:pt>
                <c:pt idx="205">
                  <c:v>40210</c:v>
                </c:pt>
                <c:pt idx="206">
                  <c:v>40238</c:v>
                </c:pt>
                <c:pt idx="207">
                  <c:v>40269</c:v>
                </c:pt>
                <c:pt idx="208">
                  <c:v>40299</c:v>
                </c:pt>
                <c:pt idx="209">
                  <c:v>40330</c:v>
                </c:pt>
                <c:pt idx="210">
                  <c:v>40360</c:v>
                </c:pt>
                <c:pt idx="211">
                  <c:v>40391</c:v>
                </c:pt>
                <c:pt idx="212">
                  <c:v>40422</c:v>
                </c:pt>
                <c:pt idx="213">
                  <c:v>40452</c:v>
                </c:pt>
                <c:pt idx="214">
                  <c:v>40483</c:v>
                </c:pt>
                <c:pt idx="215">
                  <c:v>40513</c:v>
                </c:pt>
                <c:pt idx="216">
                  <c:v>40544</c:v>
                </c:pt>
                <c:pt idx="217">
                  <c:v>40575</c:v>
                </c:pt>
                <c:pt idx="218">
                  <c:v>40603</c:v>
                </c:pt>
                <c:pt idx="219">
                  <c:v>40634</c:v>
                </c:pt>
                <c:pt idx="220">
                  <c:v>40664</c:v>
                </c:pt>
                <c:pt idx="221">
                  <c:v>40695</c:v>
                </c:pt>
                <c:pt idx="222">
                  <c:v>40725</c:v>
                </c:pt>
                <c:pt idx="223">
                  <c:v>40756</c:v>
                </c:pt>
                <c:pt idx="224">
                  <c:v>40787</c:v>
                </c:pt>
                <c:pt idx="225">
                  <c:v>40817</c:v>
                </c:pt>
                <c:pt idx="226">
                  <c:v>40848</c:v>
                </c:pt>
                <c:pt idx="227">
                  <c:v>40878</c:v>
                </c:pt>
                <c:pt idx="228">
                  <c:v>40909</c:v>
                </c:pt>
                <c:pt idx="229">
                  <c:v>40940</c:v>
                </c:pt>
                <c:pt idx="230">
                  <c:v>40969</c:v>
                </c:pt>
                <c:pt idx="231">
                  <c:v>41000</c:v>
                </c:pt>
                <c:pt idx="232">
                  <c:v>41030</c:v>
                </c:pt>
                <c:pt idx="233">
                  <c:v>41061</c:v>
                </c:pt>
                <c:pt idx="234">
                  <c:v>41091</c:v>
                </c:pt>
                <c:pt idx="235">
                  <c:v>41122</c:v>
                </c:pt>
                <c:pt idx="236">
                  <c:v>41153</c:v>
                </c:pt>
                <c:pt idx="237">
                  <c:v>41183</c:v>
                </c:pt>
                <c:pt idx="238">
                  <c:v>41214</c:v>
                </c:pt>
                <c:pt idx="239">
                  <c:v>41244</c:v>
                </c:pt>
                <c:pt idx="240">
                  <c:v>41275</c:v>
                </c:pt>
                <c:pt idx="241">
                  <c:v>41306</c:v>
                </c:pt>
                <c:pt idx="242">
                  <c:v>41334</c:v>
                </c:pt>
                <c:pt idx="243">
                  <c:v>41365</c:v>
                </c:pt>
                <c:pt idx="244">
                  <c:v>41395</c:v>
                </c:pt>
                <c:pt idx="245">
                  <c:v>41426</c:v>
                </c:pt>
                <c:pt idx="246">
                  <c:v>41456</c:v>
                </c:pt>
                <c:pt idx="247">
                  <c:v>41487</c:v>
                </c:pt>
                <c:pt idx="248">
                  <c:v>41518</c:v>
                </c:pt>
                <c:pt idx="249">
                  <c:v>41548</c:v>
                </c:pt>
                <c:pt idx="250">
                  <c:v>41579</c:v>
                </c:pt>
                <c:pt idx="251">
                  <c:v>41609</c:v>
                </c:pt>
                <c:pt idx="252">
                  <c:v>41640</c:v>
                </c:pt>
                <c:pt idx="253">
                  <c:v>41671</c:v>
                </c:pt>
                <c:pt idx="254">
                  <c:v>41699</c:v>
                </c:pt>
                <c:pt idx="255">
                  <c:v>41730</c:v>
                </c:pt>
                <c:pt idx="256">
                  <c:v>41760</c:v>
                </c:pt>
                <c:pt idx="257">
                  <c:v>41791</c:v>
                </c:pt>
                <c:pt idx="258">
                  <c:v>41821</c:v>
                </c:pt>
                <c:pt idx="259">
                  <c:v>41852</c:v>
                </c:pt>
                <c:pt idx="260">
                  <c:v>41883</c:v>
                </c:pt>
                <c:pt idx="261">
                  <c:v>41913</c:v>
                </c:pt>
                <c:pt idx="262">
                  <c:v>41944</c:v>
                </c:pt>
                <c:pt idx="263">
                  <c:v>41974</c:v>
                </c:pt>
                <c:pt idx="264">
                  <c:v>42005</c:v>
                </c:pt>
                <c:pt idx="265">
                  <c:v>42036</c:v>
                </c:pt>
                <c:pt idx="266">
                  <c:v>42064</c:v>
                </c:pt>
                <c:pt idx="267">
                  <c:v>42095</c:v>
                </c:pt>
                <c:pt idx="268">
                  <c:v>42125</c:v>
                </c:pt>
                <c:pt idx="269">
                  <c:v>42156</c:v>
                </c:pt>
                <c:pt idx="270">
                  <c:v>42186</c:v>
                </c:pt>
                <c:pt idx="271">
                  <c:v>42217</c:v>
                </c:pt>
                <c:pt idx="272">
                  <c:v>42248</c:v>
                </c:pt>
                <c:pt idx="273">
                  <c:v>42278</c:v>
                </c:pt>
                <c:pt idx="274">
                  <c:v>42309</c:v>
                </c:pt>
                <c:pt idx="275">
                  <c:v>42339</c:v>
                </c:pt>
                <c:pt idx="276">
                  <c:v>42370</c:v>
                </c:pt>
                <c:pt idx="277">
                  <c:v>42401</c:v>
                </c:pt>
                <c:pt idx="278">
                  <c:v>42430</c:v>
                </c:pt>
                <c:pt idx="279">
                  <c:v>42461</c:v>
                </c:pt>
                <c:pt idx="280">
                  <c:v>42491</c:v>
                </c:pt>
                <c:pt idx="281">
                  <c:v>42522</c:v>
                </c:pt>
                <c:pt idx="282">
                  <c:v>42552</c:v>
                </c:pt>
                <c:pt idx="283">
                  <c:v>42583</c:v>
                </c:pt>
                <c:pt idx="284">
                  <c:v>42614</c:v>
                </c:pt>
                <c:pt idx="285">
                  <c:v>42644</c:v>
                </c:pt>
                <c:pt idx="286">
                  <c:v>42675</c:v>
                </c:pt>
                <c:pt idx="287">
                  <c:v>42705</c:v>
                </c:pt>
                <c:pt idx="288">
                  <c:v>42736</c:v>
                </c:pt>
                <c:pt idx="289">
                  <c:v>42767</c:v>
                </c:pt>
                <c:pt idx="290">
                  <c:v>42795</c:v>
                </c:pt>
                <c:pt idx="291">
                  <c:v>42826</c:v>
                </c:pt>
                <c:pt idx="292">
                  <c:v>42856</c:v>
                </c:pt>
                <c:pt idx="293">
                  <c:v>42887</c:v>
                </c:pt>
                <c:pt idx="294">
                  <c:v>42917</c:v>
                </c:pt>
                <c:pt idx="295">
                  <c:v>42948</c:v>
                </c:pt>
                <c:pt idx="296">
                  <c:v>42979</c:v>
                </c:pt>
                <c:pt idx="297">
                  <c:v>43009</c:v>
                </c:pt>
                <c:pt idx="298">
                  <c:v>43040</c:v>
                </c:pt>
                <c:pt idx="299">
                  <c:v>43070</c:v>
                </c:pt>
                <c:pt idx="300">
                  <c:v>43101</c:v>
                </c:pt>
                <c:pt idx="301">
                  <c:v>43132</c:v>
                </c:pt>
                <c:pt idx="302">
                  <c:v>43160</c:v>
                </c:pt>
                <c:pt idx="303">
                  <c:v>43191</c:v>
                </c:pt>
                <c:pt idx="304">
                  <c:v>43221</c:v>
                </c:pt>
                <c:pt idx="305">
                  <c:v>43252</c:v>
                </c:pt>
                <c:pt idx="306">
                  <c:v>43282</c:v>
                </c:pt>
                <c:pt idx="307">
                  <c:v>43313</c:v>
                </c:pt>
                <c:pt idx="308">
                  <c:v>43344</c:v>
                </c:pt>
                <c:pt idx="309">
                  <c:v>43374</c:v>
                </c:pt>
                <c:pt idx="310">
                  <c:v>43405</c:v>
                </c:pt>
                <c:pt idx="311">
                  <c:v>43435</c:v>
                </c:pt>
                <c:pt idx="312">
                  <c:v>43466</c:v>
                </c:pt>
                <c:pt idx="313">
                  <c:v>43497</c:v>
                </c:pt>
                <c:pt idx="314">
                  <c:v>43525</c:v>
                </c:pt>
                <c:pt idx="315">
                  <c:v>43556</c:v>
                </c:pt>
                <c:pt idx="316">
                  <c:v>43586</c:v>
                </c:pt>
                <c:pt idx="317">
                  <c:v>43617</c:v>
                </c:pt>
                <c:pt idx="318">
                  <c:v>43647</c:v>
                </c:pt>
                <c:pt idx="319">
                  <c:v>43678</c:v>
                </c:pt>
                <c:pt idx="320">
                  <c:v>43709</c:v>
                </c:pt>
                <c:pt idx="321">
                  <c:v>43739</c:v>
                </c:pt>
                <c:pt idx="322">
                  <c:v>43770</c:v>
                </c:pt>
                <c:pt idx="323">
                  <c:v>43800</c:v>
                </c:pt>
                <c:pt idx="324">
                  <c:v>43831</c:v>
                </c:pt>
                <c:pt idx="325">
                  <c:v>43862</c:v>
                </c:pt>
                <c:pt idx="326">
                  <c:v>43891</c:v>
                </c:pt>
                <c:pt idx="327">
                  <c:v>43922</c:v>
                </c:pt>
                <c:pt idx="328">
                  <c:v>43952</c:v>
                </c:pt>
                <c:pt idx="329">
                  <c:v>43983</c:v>
                </c:pt>
                <c:pt idx="330">
                  <c:v>44013</c:v>
                </c:pt>
                <c:pt idx="331">
                  <c:v>44044</c:v>
                </c:pt>
                <c:pt idx="332">
                  <c:v>44075</c:v>
                </c:pt>
                <c:pt idx="333">
                  <c:v>44105</c:v>
                </c:pt>
                <c:pt idx="334">
                  <c:v>44136</c:v>
                </c:pt>
                <c:pt idx="335">
                  <c:v>44166</c:v>
                </c:pt>
                <c:pt idx="336">
                  <c:v>44197</c:v>
                </c:pt>
                <c:pt idx="337">
                  <c:v>44228</c:v>
                </c:pt>
                <c:pt idx="338">
                  <c:v>44256</c:v>
                </c:pt>
                <c:pt idx="339">
                  <c:v>44287</c:v>
                </c:pt>
                <c:pt idx="340">
                  <c:v>44317</c:v>
                </c:pt>
                <c:pt idx="341">
                  <c:v>44348</c:v>
                </c:pt>
                <c:pt idx="342">
                  <c:v>44378</c:v>
                </c:pt>
                <c:pt idx="343">
                  <c:v>44409</c:v>
                </c:pt>
                <c:pt idx="344">
                  <c:v>44440</c:v>
                </c:pt>
                <c:pt idx="345">
                  <c:v>44470</c:v>
                </c:pt>
                <c:pt idx="346">
                  <c:v>44501</c:v>
                </c:pt>
                <c:pt idx="347">
                  <c:v>44531</c:v>
                </c:pt>
                <c:pt idx="348">
                  <c:v>44562</c:v>
                </c:pt>
                <c:pt idx="349">
                  <c:v>44593</c:v>
                </c:pt>
                <c:pt idx="350">
                  <c:v>44621</c:v>
                </c:pt>
                <c:pt idx="351">
                  <c:v>44652</c:v>
                </c:pt>
                <c:pt idx="352">
                  <c:v>44682</c:v>
                </c:pt>
                <c:pt idx="353">
                  <c:v>44713</c:v>
                </c:pt>
                <c:pt idx="354">
                  <c:v>44743</c:v>
                </c:pt>
                <c:pt idx="355">
                  <c:v>44774</c:v>
                </c:pt>
                <c:pt idx="356">
                  <c:v>44805</c:v>
                </c:pt>
                <c:pt idx="357">
                  <c:v>44835</c:v>
                </c:pt>
                <c:pt idx="358">
                  <c:v>44866</c:v>
                </c:pt>
                <c:pt idx="359">
                  <c:v>44896</c:v>
                </c:pt>
                <c:pt idx="360">
                  <c:v>44927</c:v>
                </c:pt>
                <c:pt idx="361">
                  <c:v>44958</c:v>
                </c:pt>
              </c:numCache>
            </c:numRef>
          </c:cat>
          <c:val>
            <c:numRef>
              <c:f>cpi_és_mag!$E$17:$E$378</c:f>
              <c:numCache>
                <c:formatCode>0.0</c:formatCode>
                <c:ptCount val="362"/>
                <c:pt idx="0">
                  <c:v>24.678733368202899</c:v>
                </c:pt>
                <c:pt idx="1">
                  <c:v>24.553126526544915</c:v>
                </c:pt>
                <c:pt idx="2">
                  <c:v>22.903534325107202</c:v>
                </c:pt>
                <c:pt idx="3">
                  <c:v>22.564370857150962</c:v>
                </c:pt>
                <c:pt idx="4">
                  <c:v>22.381264662835534</c:v>
                </c:pt>
                <c:pt idx="5">
                  <c:v>22.425508751236038</c:v>
                </c:pt>
                <c:pt idx="6">
                  <c:v>22.247312927782914</c:v>
                </c:pt>
                <c:pt idx="7">
                  <c:v>23.611728863912717</c:v>
                </c:pt>
                <c:pt idx="8">
                  <c:v>23.051372569770564</c:v>
                </c:pt>
                <c:pt idx="9">
                  <c:v>22.469436633197319</c:v>
                </c:pt>
                <c:pt idx="10">
                  <c:v>21.538940669146285</c:v>
                </c:pt>
                <c:pt idx="11">
                  <c:v>21.665123652504775</c:v>
                </c:pt>
                <c:pt idx="12">
                  <c:v>17.799836303770732</c:v>
                </c:pt>
                <c:pt idx="13">
                  <c:v>17.254685463144995</c:v>
                </c:pt>
                <c:pt idx="14">
                  <c:v>17.499981529865096</c:v>
                </c:pt>
                <c:pt idx="15">
                  <c:v>17.704404831053537</c:v>
                </c:pt>
                <c:pt idx="16">
                  <c:v>17.818680266539744</c:v>
                </c:pt>
                <c:pt idx="17">
                  <c:v>18.224351328332915</c:v>
                </c:pt>
                <c:pt idx="18">
                  <c:v>18.499184900380683</c:v>
                </c:pt>
                <c:pt idx="19">
                  <c:v>17.957930309769012</c:v>
                </c:pt>
                <c:pt idx="20">
                  <c:v>18.913331078177023</c:v>
                </c:pt>
                <c:pt idx="21">
                  <c:v>20.117721589418366</c:v>
                </c:pt>
                <c:pt idx="22">
                  <c:v>20.660237946766813</c:v>
                </c:pt>
                <c:pt idx="23">
                  <c:v>20.429008049985924</c:v>
                </c:pt>
                <c:pt idx="24">
                  <c:v>21.760710329849388</c:v>
                </c:pt>
                <c:pt idx="25">
                  <c:v>22.798054530367295</c:v>
                </c:pt>
                <c:pt idx="26">
                  <c:v>23.769049241439362</c:v>
                </c:pt>
                <c:pt idx="27">
                  <c:v>24.967759530853911</c:v>
                </c:pt>
                <c:pt idx="28">
                  <c:v>26.670519413632988</c:v>
                </c:pt>
                <c:pt idx="29">
                  <c:v>27.281908177110793</c:v>
                </c:pt>
                <c:pt idx="30">
                  <c:v>27.760446676821218</c:v>
                </c:pt>
                <c:pt idx="31">
                  <c:v>27.660551439266484</c:v>
                </c:pt>
                <c:pt idx="32">
                  <c:v>27.225034802280959</c:v>
                </c:pt>
                <c:pt idx="33">
                  <c:v>26.886999112362929</c:v>
                </c:pt>
                <c:pt idx="34">
                  <c:v>27.037358456965663</c:v>
                </c:pt>
                <c:pt idx="35">
                  <c:v>26.996035170560972</c:v>
                </c:pt>
                <c:pt idx="36">
                  <c:v>26.260253021839944</c:v>
                </c:pt>
                <c:pt idx="37">
                  <c:v>25.888968590133814</c:v>
                </c:pt>
                <c:pt idx="38">
                  <c:v>25.569086012622094</c:v>
                </c:pt>
                <c:pt idx="39">
                  <c:v>24.706413719846552</c:v>
                </c:pt>
                <c:pt idx="40">
                  <c:v>23.52438404884704</c:v>
                </c:pt>
                <c:pt idx="41">
                  <c:v>22.718312049707563</c:v>
                </c:pt>
                <c:pt idx="42">
                  <c:v>21.966301142705603</c:v>
                </c:pt>
                <c:pt idx="43">
                  <c:v>21.5</c:v>
                </c:pt>
                <c:pt idx="44">
                  <c:v>20.598889892380143</c:v>
                </c:pt>
                <c:pt idx="45">
                  <c:v>19.60902840794779</c:v>
                </c:pt>
                <c:pt idx="46">
                  <c:v>18.795173400580509</c:v>
                </c:pt>
                <c:pt idx="47">
                  <c:v>18.400000000000006</c:v>
                </c:pt>
                <c:pt idx="48">
                  <c:v>17.881936462897443</c:v>
                </c:pt>
                <c:pt idx="49">
                  <c:v>17.405722949496592</c:v>
                </c:pt>
                <c:pt idx="50">
                  <c:v>17.02791396052875</c:v>
                </c:pt>
                <c:pt idx="51">
                  <c:v>16.90681442192998</c:v>
                </c:pt>
                <c:pt idx="52">
                  <c:v>16.287719586413658</c:v>
                </c:pt>
                <c:pt idx="53">
                  <c:v>16.05389125081895</c:v>
                </c:pt>
                <c:pt idx="54">
                  <c:v>16.005549308177962</c:v>
                </c:pt>
                <c:pt idx="55">
                  <c:v>15.737777426124055</c:v>
                </c:pt>
                <c:pt idx="56">
                  <c:v>15.742531558761939</c:v>
                </c:pt>
                <c:pt idx="57">
                  <c:v>15.634762336574511</c:v>
                </c:pt>
                <c:pt idx="58">
                  <c:v>15.52100731375819</c:v>
                </c:pt>
                <c:pt idx="59">
                  <c:v>15.423838152262519</c:v>
                </c:pt>
                <c:pt idx="60">
                  <c:v>15.381832914278363</c:v>
                </c:pt>
                <c:pt idx="61">
                  <c:v>14.971549674452859</c:v>
                </c:pt>
                <c:pt idx="62">
                  <c:v>14.662409830845604</c:v>
                </c:pt>
                <c:pt idx="63">
                  <c:v>13.932330033093919</c:v>
                </c:pt>
                <c:pt idx="64">
                  <c:v>13.872789203582471</c:v>
                </c:pt>
                <c:pt idx="65">
                  <c:v>13.617662573386639</c:v>
                </c:pt>
                <c:pt idx="66">
                  <c:v>13.197011877787958</c:v>
                </c:pt>
                <c:pt idx="67">
                  <c:v>12.630121969585318</c:v>
                </c:pt>
                <c:pt idx="68">
                  <c:v>12.113913553839865</c:v>
                </c:pt>
                <c:pt idx="69">
                  <c:v>11.919992132595112</c:v>
                </c:pt>
                <c:pt idx="70">
                  <c:v>11.5</c:v>
                </c:pt>
                <c:pt idx="71">
                  <c:v>11.223088568751692</c:v>
                </c:pt>
                <c:pt idx="72">
                  <c:v>10.219173146421895</c:v>
                </c:pt>
                <c:pt idx="73">
                  <c:v>9.6847725440628096</c:v>
                </c:pt>
                <c:pt idx="74">
                  <c:v>9.3973420686738933</c:v>
                </c:pt>
                <c:pt idx="75">
                  <c:v>9.6341184059720888</c:v>
                </c:pt>
                <c:pt idx="76">
                  <c:v>9.3362806318722278</c:v>
                </c:pt>
                <c:pt idx="77">
                  <c:v>9.1623378251965306</c:v>
                </c:pt>
                <c:pt idx="78">
                  <c:v>9.2840082480483233</c:v>
                </c:pt>
                <c:pt idx="79">
                  <c:v>9.5569407502301686</c:v>
                </c:pt>
                <c:pt idx="80">
                  <c:v>9.2179315676903713</c:v>
                </c:pt>
                <c:pt idx="81">
                  <c:v>8.7662386403606263</c:v>
                </c:pt>
                <c:pt idx="82">
                  <c:v>8.4051128806605391</c:v>
                </c:pt>
                <c:pt idx="83">
                  <c:v>8.0994054765371857</c:v>
                </c:pt>
                <c:pt idx="84">
                  <c:v>7.8982676125527433</c:v>
                </c:pt>
                <c:pt idx="85">
                  <c:v>7.8143951455040792</c:v>
                </c:pt>
                <c:pt idx="86">
                  <c:v>7.4410767446508999</c:v>
                </c:pt>
                <c:pt idx="87">
                  <c:v>7.18067991641486</c:v>
                </c:pt>
                <c:pt idx="88">
                  <c:v>7.1219740331756611</c:v>
                </c:pt>
                <c:pt idx="89">
                  <c:v>7.2212026128452464</c:v>
                </c:pt>
                <c:pt idx="90">
                  <c:v>7.194332369616717</c:v>
                </c:pt>
                <c:pt idx="91">
                  <c:v>7.4784142014866006</c:v>
                </c:pt>
                <c:pt idx="92">
                  <c:v>8.2999999999999972</c:v>
                </c:pt>
                <c:pt idx="93">
                  <c:v>8.3366630079035104</c:v>
                </c:pt>
                <c:pt idx="94">
                  <c:v>8.5839999097267707</c:v>
                </c:pt>
                <c:pt idx="95">
                  <c:v>8.7272296137946199</c:v>
                </c:pt>
                <c:pt idx="96">
                  <c:v>9.5731431528790267</c:v>
                </c:pt>
                <c:pt idx="97">
                  <c:v>9.9220108590942004</c:v>
                </c:pt>
                <c:pt idx="98">
                  <c:v>10.367404791235032</c:v>
                </c:pt>
                <c:pt idx="99">
                  <c:v>10.228657657895496</c:v>
                </c:pt>
                <c:pt idx="100">
                  <c:v>10.172836655995752</c:v>
                </c:pt>
                <c:pt idx="101">
                  <c:v>10.022310311939464</c:v>
                </c:pt>
                <c:pt idx="102">
                  <c:v>9.7600849853991889</c:v>
                </c:pt>
                <c:pt idx="103">
                  <c:v>8.9652198989830509</c:v>
                </c:pt>
                <c:pt idx="104">
                  <c:v>8.1176453391243797</c:v>
                </c:pt>
                <c:pt idx="105">
                  <c:v>7.918934895505032</c:v>
                </c:pt>
                <c:pt idx="106">
                  <c:v>7.7906504854202439</c:v>
                </c:pt>
                <c:pt idx="107">
                  <c:v>7.5356430870508149</c:v>
                </c:pt>
                <c:pt idx="108">
                  <c:v>6.4831159797725491</c:v>
                </c:pt>
                <c:pt idx="109">
                  <c:v>6.1209656750487653</c:v>
                </c:pt>
                <c:pt idx="110">
                  <c:v>5.5946286208933458</c:v>
                </c:pt>
                <c:pt idx="111">
                  <c:v>5.4307471504031781</c:v>
                </c:pt>
                <c:pt idx="112">
                  <c:v>5.3089201659637979</c:v>
                </c:pt>
                <c:pt idx="113">
                  <c:v>5.0142933739871722</c:v>
                </c:pt>
                <c:pt idx="114">
                  <c:v>4.7991386217938725</c:v>
                </c:pt>
                <c:pt idx="115">
                  <c:v>4.8129960810735213</c:v>
                </c:pt>
                <c:pt idx="116">
                  <c:v>4.7081103269059668</c:v>
                </c:pt>
                <c:pt idx="117">
                  <c:v>4.6147834237431624</c:v>
                </c:pt>
                <c:pt idx="118">
                  <c:v>4.4149732051729984</c:v>
                </c:pt>
                <c:pt idx="119">
                  <c:v>4.1535599406778658</c:v>
                </c:pt>
                <c:pt idx="120">
                  <c:v>3.8912947965827414</c:v>
                </c:pt>
                <c:pt idx="121">
                  <c:v>3.5999999999999943</c:v>
                </c:pt>
                <c:pt idx="122">
                  <c:v>3.4661991645532595</c:v>
                </c:pt>
                <c:pt idx="123">
                  <c:v>3.4000000000000057</c:v>
                </c:pt>
                <c:pt idx="124">
                  <c:v>3.0999999999999943</c:v>
                </c:pt>
                <c:pt idx="125">
                  <c:v>3.2000000000000028</c:v>
                </c:pt>
                <c:pt idx="126">
                  <c:v>3.2992785669315623</c:v>
                </c:pt>
                <c:pt idx="127">
                  <c:v>3.3800670965827493</c:v>
                </c:pt>
                <c:pt idx="128">
                  <c:v>3.2999999999999972</c:v>
                </c:pt>
                <c:pt idx="129">
                  <c:v>3.3636334699848049</c:v>
                </c:pt>
                <c:pt idx="130">
                  <c:v>3.6503443066585533</c:v>
                </c:pt>
                <c:pt idx="131">
                  <c:v>3.793376825418477</c:v>
                </c:pt>
                <c:pt idx="132">
                  <c:v>4.7999999999999972</c:v>
                </c:pt>
                <c:pt idx="133">
                  <c:v>5.0365645937249894</c:v>
                </c:pt>
                <c:pt idx="134">
                  <c:v>4.9687263721733501</c:v>
                </c:pt>
                <c:pt idx="135">
                  <c:v>4.8341199874290908</c:v>
                </c:pt>
                <c:pt idx="136">
                  <c:v>5.2282774100310831</c:v>
                </c:pt>
                <c:pt idx="137">
                  <c:v>5.1726152729109884</c:v>
                </c:pt>
                <c:pt idx="138">
                  <c:v>5.0219833497999815</c:v>
                </c:pt>
                <c:pt idx="139">
                  <c:v>4.9245388864586062</c:v>
                </c:pt>
                <c:pt idx="140">
                  <c:v>4.8376114847663416</c:v>
                </c:pt>
                <c:pt idx="141">
                  <c:v>4.5622187994292744</c:v>
                </c:pt>
                <c:pt idx="142">
                  <c:v>4.2881396707505814</c:v>
                </c:pt>
                <c:pt idx="143">
                  <c:v>4.0542153911217866</c:v>
                </c:pt>
                <c:pt idx="144">
                  <c:v>3.0854448007478368</c:v>
                </c:pt>
                <c:pt idx="145">
                  <c:v>2.5201354056168412</c:v>
                </c:pt>
                <c:pt idx="146">
                  <c:v>2.3351348077647884</c:v>
                </c:pt>
                <c:pt idx="147">
                  <c:v>2.395267789131637</c:v>
                </c:pt>
                <c:pt idx="148">
                  <c:v>1.9885898551510337</c:v>
                </c:pt>
                <c:pt idx="149">
                  <c:v>1.5930784482135607</c:v>
                </c:pt>
                <c:pt idx="150">
                  <c:v>1.3487882254732426</c:v>
                </c:pt>
                <c:pt idx="151">
                  <c:v>1.5027455862381061</c:v>
                </c:pt>
                <c:pt idx="152">
                  <c:v>1.4425339656161924</c:v>
                </c:pt>
                <c:pt idx="153">
                  <c:v>1.3760363800295465</c:v>
                </c:pt>
                <c:pt idx="154">
                  <c:v>1.4316112316226253</c:v>
                </c:pt>
                <c:pt idx="155">
                  <c:v>1.4191235645317448</c:v>
                </c:pt>
                <c:pt idx="156">
                  <c:v>0.4124886388725173</c:v>
                </c:pt>
                <c:pt idx="157">
                  <c:v>0.33192759822703977</c:v>
                </c:pt>
                <c:pt idx="158">
                  <c:v>0.3738390225458943</c:v>
                </c:pt>
                <c:pt idx="159">
                  <c:v>0.29131530937851835</c:v>
                </c:pt>
                <c:pt idx="160">
                  <c:v>0.58446479209514735</c:v>
                </c:pt>
                <c:pt idx="161">
                  <c:v>0.97862781603556925</c:v>
                </c:pt>
                <c:pt idx="162">
                  <c:v>1.5997816600280999</c:v>
                </c:pt>
                <c:pt idx="163">
                  <c:v>2.0892346202820704</c:v>
                </c:pt>
                <c:pt idx="164">
                  <c:v>3.750043926319222</c:v>
                </c:pt>
                <c:pt idx="165">
                  <c:v>4.1128906427702248</c:v>
                </c:pt>
                <c:pt idx="166">
                  <c:v>4.1636883761614598</c:v>
                </c:pt>
                <c:pt idx="167">
                  <c:v>4.454758120796086</c:v>
                </c:pt>
                <c:pt idx="168">
                  <c:v>5.2121768575643159</c:v>
                </c:pt>
                <c:pt idx="169">
                  <c:v>5.4606297889202011</c:v>
                </c:pt>
                <c:pt idx="170">
                  <c:v>5.787143006784234</c:v>
                </c:pt>
                <c:pt idx="171">
                  <c:v>5.7839805238956075</c:v>
                </c:pt>
                <c:pt idx="172">
                  <c:v>5.5969116556017298</c:v>
                </c:pt>
                <c:pt idx="173">
                  <c:v>5.7004508267725953</c:v>
                </c:pt>
                <c:pt idx="174">
                  <c:v>5.3917172855467044</c:v>
                </c:pt>
                <c:pt idx="175">
                  <c:v>5.2000000000000028</c:v>
                </c:pt>
                <c:pt idx="176">
                  <c:v>4.0320717253604812</c:v>
                </c:pt>
                <c:pt idx="177">
                  <c:v>4.1906774999474976</c:v>
                </c:pt>
                <c:pt idx="178">
                  <c:v>4.3926897604615789</c:v>
                </c:pt>
                <c:pt idx="179">
                  <c:v>4.5999626768313107</c:v>
                </c:pt>
                <c:pt idx="180">
                  <c:v>4.9524075051993321</c:v>
                </c:pt>
                <c:pt idx="181">
                  <c:v>5.0718305674235467</c:v>
                </c:pt>
                <c:pt idx="182">
                  <c:v>5.1113648352436201</c:v>
                </c:pt>
                <c:pt idx="183">
                  <c:v>5.4512743276581119</c:v>
                </c:pt>
                <c:pt idx="184">
                  <c:v>5.7675136300207726</c:v>
                </c:pt>
                <c:pt idx="185">
                  <c:v>5.6753099418234711</c:v>
                </c:pt>
                <c:pt idx="186">
                  <c:v>5.7328270648047237</c:v>
                </c:pt>
                <c:pt idx="187">
                  <c:v>5.5082118698252742</c:v>
                </c:pt>
                <c:pt idx="188">
                  <c:v>4.8448843834694202</c:v>
                </c:pt>
                <c:pt idx="189">
                  <c:v>4.371970969585675</c:v>
                </c:pt>
                <c:pt idx="190">
                  <c:v>3.8833324326966192</c:v>
                </c:pt>
                <c:pt idx="191">
                  <c:v>3.5353722324020538</c:v>
                </c:pt>
                <c:pt idx="192">
                  <c:v>3.1278967507744113</c:v>
                </c:pt>
                <c:pt idx="193">
                  <c:v>2.9368873753919473</c:v>
                </c:pt>
                <c:pt idx="194">
                  <c:v>2.7326860307083223</c:v>
                </c:pt>
                <c:pt idx="195">
                  <c:v>2.7539502405037553</c:v>
                </c:pt>
                <c:pt idx="196">
                  <c:v>2.6799811219322436</c:v>
                </c:pt>
                <c:pt idx="197">
                  <c:v>2.6915193029352338</c:v>
                </c:pt>
                <c:pt idx="198">
                  <c:v>4.5769204140317896</c:v>
                </c:pt>
                <c:pt idx="199">
                  <c:v>4.49165427587252</c:v>
                </c:pt>
                <c:pt idx="200">
                  <c:v>4.4969620552007683</c:v>
                </c:pt>
                <c:pt idx="201">
                  <c:v>4.2162476993749323</c:v>
                </c:pt>
                <c:pt idx="202">
                  <c:v>4.1757909578537209</c:v>
                </c:pt>
                <c:pt idx="203">
                  <c:v>4.0195386034279039</c:v>
                </c:pt>
                <c:pt idx="204">
                  <c:v>4.0772138026273126</c:v>
                </c:pt>
                <c:pt idx="205">
                  <c:v>3.7584871976713998</c:v>
                </c:pt>
                <c:pt idx="206">
                  <c:v>3.6336138963367404</c:v>
                </c:pt>
                <c:pt idx="207">
                  <c:v>3.2378627232862272</c:v>
                </c:pt>
                <c:pt idx="208">
                  <c:v>2.8228632637709268</c:v>
                </c:pt>
                <c:pt idx="209">
                  <c:v>2.4406631054747265</c:v>
                </c:pt>
                <c:pt idx="210">
                  <c:v>0.47026920338551292</c:v>
                </c:pt>
                <c:pt idx="211">
                  <c:v>0.62446601886958319</c:v>
                </c:pt>
                <c:pt idx="212">
                  <c:v>0.75346207576089341</c:v>
                </c:pt>
                <c:pt idx="213">
                  <c:v>1.2287601159675887</c:v>
                </c:pt>
                <c:pt idx="214">
                  <c:v>1.4746554525323035</c:v>
                </c:pt>
                <c:pt idx="215">
                  <c:v>1.8179184765171499</c:v>
                </c:pt>
                <c:pt idx="216">
                  <c:v>1.6595657081224005</c:v>
                </c:pt>
                <c:pt idx="217">
                  <c:v>1.9358892334706894</c:v>
                </c:pt>
                <c:pt idx="218">
                  <c:v>2.7554469234871135</c:v>
                </c:pt>
                <c:pt idx="219">
                  <c:v>3.0859361073847538</c:v>
                </c:pt>
                <c:pt idx="220">
                  <c:v>3.3613593295457349</c:v>
                </c:pt>
                <c:pt idx="221">
                  <c:v>3.6889739479223351</c:v>
                </c:pt>
                <c:pt idx="222">
                  <c:v>3.7908788985895967</c:v>
                </c:pt>
                <c:pt idx="223">
                  <c:v>3.6308939279026333</c:v>
                </c:pt>
                <c:pt idx="224">
                  <c:v>3.5552085015455361</c:v>
                </c:pt>
                <c:pt idx="225">
                  <c:v>3.3661882680491146</c:v>
                </c:pt>
                <c:pt idx="226">
                  <c:v>3.4000000000000057</c:v>
                </c:pt>
                <c:pt idx="227">
                  <c:v>3.1512315652529423</c:v>
                </c:pt>
                <c:pt idx="228">
                  <c:v>4.6182374589695456</c:v>
                </c:pt>
                <c:pt idx="229">
                  <c:v>5</c:v>
                </c:pt>
                <c:pt idx="230">
                  <c:v>4.1373180616552645</c:v>
                </c:pt>
                <c:pt idx="231">
                  <c:v>3.9507085950544081</c:v>
                </c:pt>
                <c:pt idx="232">
                  <c:v>3.5016417140190015</c:v>
                </c:pt>
                <c:pt idx="233">
                  <c:v>3.5798416737230809</c:v>
                </c:pt>
                <c:pt idx="234">
                  <c:v>3.7049235431240817</c:v>
                </c:pt>
                <c:pt idx="235">
                  <c:v>3.7421922358141728</c:v>
                </c:pt>
                <c:pt idx="236">
                  <c:v>3.7367859565002703</c:v>
                </c:pt>
                <c:pt idx="237">
                  <c:v>3.4769257158480116</c:v>
                </c:pt>
                <c:pt idx="238">
                  <c:v>3.5557693861636039</c:v>
                </c:pt>
                <c:pt idx="239">
                  <c:v>3.599220802991681</c:v>
                </c:pt>
                <c:pt idx="240">
                  <c:v>2.236547173268093</c:v>
                </c:pt>
                <c:pt idx="241">
                  <c:v>1.9204135119633605</c:v>
                </c:pt>
                <c:pt idx="242">
                  <c:v>2.0788013257703852</c:v>
                </c:pt>
                <c:pt idx="243">
                  <c:v>2.05124177061073</c:v>
                </c:pt>
                <c:pt idx="244">
                  <c:v>2.227782039669421</c:v>
                </c:pt>
                <c:pt idx="245">
                  <c:v>2.1041210547422935</c:v>
                </c:pt>
                <c:pt idx="246">
                  <c:v>1.9269004328357653</c:v>
                </c:pt>
                <c:pt idx="247">
                  <c:v>2.0153549119000189</c:v>
                </c:pt>
                <c:pt idx="248">
                  <c:v>2.2999999999999972</c:v>
                </c:pt>
                <c:pt idx="249">
                  <c:v>2.347857649225773</c:v>
                </c:pt>
                <c:pt idx="250">
                  <c:v>2.4001063424490638</c:v>
                </c:pt>
                <c:pt idx="251">
                  <c:v>2.2586864467604357</c:v>
                </c:pt>
                <c:pt idx="252">
                  <c:v>2.3122576958943597</c:v>
                </c:pt>
                <c:pt idx="253">
                  <c:v>1.980478662920234</c:v>
                </c:pt>
                <c:pt idx="254">
                  <c:v>1.8469292578737537</c:v>
                </c:pt>
                <c:pt idx="255">
                  <c:v>1.4987783257017071</c:v>
                </c:pt>
                <c:pt idx="256">
                  <c:v>1.6254412568510048</c:v>
                </c:pt>
                <c:pt idx="257">
                  <c:v>1.6861975138541538</c:v>
                </c:pt>
                <c:pt idx="258">
                  <c:v>1.7418604093115562</c:v>
                </c:pt>
                <c:pt idx="259">
                  <c:v>1.7866604780785167</c:v>
                </c:pt>
                <c:pt idx="260">
                  <c:v>1.071053188083809</c:v>
                </c:pt>
                <c:pt idx="261">
                  <c:v>1.089545466066042</c:v>
                </c:pt>
                <c:pt idx="262">
                  <c:v>0.92602099342245481</c:v>
                </c:pt>
                <c:pt idx="263">
                  <c:v>0.81381852738519456</c:v>
                </c:pt>
                <c:pt idx="264">
                  <c:v>0.66498215822952034</c:v>
                </c:pt>
                <c:pt idx="265">
                  <c:v>0.88743189827246738</c:v>
                </c:pt>
                <c:pt idx="266">
                  <c:v>0.80655678754558835</c:v>
                </c:pt>
                <c:pt idx="267">
                  <c:v>0.99073559867697725</c:v>
                </c:pt>
                <c:pt idx="268">
                  <c:v>1.0029589501155272</c:v>
                </c:pt>
                <c:pt idx="269">
                  <c:v>0.86872577617621971</c:v>
                </c:pt>
                <c:pt idx="270">
                  <c:v>0.83409028403052332</c:v>
                </c:pt>
                <c:pt idx="271">
                  <c:v>0.72702164977356176</c:v>
                </c:pt>
                <c:pt idx="272">
                  <c:v>0.84174781492617967</c:v>
                </c:pt>
                <c:pt idx="273">
                  <c:v>1.1281424787111263</c:v>
                </c:pt>
                <c:pt idx="274">
                  <c:v>1.0019836339957067</c:v>
                </c:pt>
                <c:pt idx="275">
                  <c:v>1.0262728425446284</c:v>
                </c:pt>
                <c:pt idx="276">
                  <c:v>1.1512237957261817</c:v>
                </c:pt>
                <c:pt idx="277">
                  <c:v>1.13913185891235</c:v>
                </c:pt>
                <c:pt idx="278">
                  <c:v>1.026296449139366</c:v>
                </c:pt>
                <c:pt idx="279">
                  <c:v>1.3352227183074348</c:v>
                </c:pt>
                <c:pt idx="280">
                  <c:v>1.1075560609550195</c:v>
                </c:pt>
                <c:pt idx="281">
                  <c:v>1.1208731058073056</c:v>
                </c:pt>
                <c:pt idx="282">
                  <c:v>1.1739513279451614</c:v>
                </c:pt>
                <c:pt idx="283">
                  <c:v>1.1204431570978812</c:v>
                </c:pt>
                <c:pt idx="284">
                  <c:v>1.4000000000000057</c:v>
                </c:pt>
                <c:pt idx="285">
                  <c:v>1.3616511702829825</c:v>
                </c:pt>
                <c:pt idx="286">
                  <c:v>1.4630724662801669</c:v>
                </c:pt>
                <c:pt idx="287">
                  <c:v>1.5953483852527484</c:v>
                </c:pt>
                <c:pt idx="288">
                  <c:v>1.3956111262603059</c:v>
                </c:pt>
                <c:pt idx="289">
                  <c:v>1.7000000000000028</c:v>
                </c:pt>
                <c:pt idx="290">
                  <c:v>1.7733577922151227</c:v>
                </c:pt>
                <c:pt idx="291">
                  <c:v>1.6684263791918852</c:v>
                </c:pt>
                <c:pt idx="292">
                  <c:v>1.8081974955895674</c:v>
                </c:pt>
                <c:pt idx="293">
                  <c:v>1.9940200949097857</c:v>
                </c:pt>
                <c:pt idx="294">
                  <c:v>2.1142358051368575</c:v>
                </c:pt>
                <c:pt idx="295">
                  <c:v>2.2999999999999972</c:v>
                </c:pt>
                <c:pt idx="296">
                  <c:v>2.3561570392601254</c:v>
                </c:pt>
                <c:pt idx="297">
                  <c:v>2.0138001446942724</c:v>
                </c:pt>
                <c:pt idx="298">
                  <c:v>1.8761259616721446</c:v>
                </c:pt>
                <c:pt idx="299">
                  <c:v>1.9280459828478058</c:v>
                </c:pt>
                <c:pt idx="300">
                  <c:v>1.9000000000000057</c:v>
                </c:pt>
                <c:pt idx="301">
                  <c:v>1.7212246139971938</c:v>
                </c:pt>
                <c:pt idx="302">
                  <c:v>1.6743818969459596</c:v>
                </c:pt>
                <c:pt idx="303">
                  <c:v>1.8082500974489193</c:v>
                </c:pt>
                <c:pt idx="304">
                  <c:v>1.9038103331884457</c:v>
                </c:pt>
                <c:pt idx="305">
                  <c:v>1.8379292210464229</c:v>
                </c:pt>
                <c:pt idx="306">
                  <c:v>1.9756309475906306</c:v>
                </c:pt>
                <c:pt idx="307">
                  <c:v>1.8887618570921632</c:v>
                </c:pt>
                <c:pt idx="308">
                  <c:v>1.9218703255757248</c:v>
                </c:pt>
                <c:pt idx="309">
                  <c:v>2.1527136869844981</c:v>
                </c:pt>
                <c:pt idx="310">
                  <c:v>2.3268815113580104</c:v>
                </c:pt>
                <c:pt idx="311">
                  <c:v>2.4648646931432552</c:v>
                </c:pt>
                <c:pt idx="312">
                  <c:v>2.6482535884852467</c:v>
                </c:pt>
                <c:pt idx="313">
                  <c:v>2.9381636475281141</c:v>
                </c:pt>
                <c:pt idx="314">
                  <c:v>3.1789319230020965</c:v>
                </c:pt>
                <c:pt idx="315">
                  <c:v>2.9923092286422559</c:v>
                </c:pt>
                <c:pt idx="316">
                  <c:v>3.2747429115913036</c:v>
                </c:pt>
                <c:pt idx="317">
                  <c:v>3.2650371134190834</c:v>
                </c:pt>
                <c:pt idx="318">
                  <c:v>2.9182715126490564</c:v>
                </c:pt>
                <c:pt idx="319">
                  <c:v>2.9139536664753223</c:v>
                </c:pt>
                <c:pt idx="320">
                  <c:v>3.186738857350818</c:v>
                </c:pt>
                <c:pt idx="321">
                  <c:v>3.3228734763601295</c:v>
                </c:pt>
                <c:pt idx="322">
                  <c:v>3.2786960960081188</c:v>
                </c:pt>
                <c:pt idx="323">
                  <c:v>3.1670368389381736</c:v>
                </c:pt>
                <c:pt idx="324">
                  <c:v>3.4741909274989808</c:v>
                </c:pt>
                <c:pt idx="325">
                  <c:v>3.6055890781740203</c:v>
                </c:pt>
                <c:pt idx="326">
                  <c:v>3.829973833126175</c:v>
                </c:pt>
                <c:pt idx="327">
                  <c:v>3.829097412195722</c:v>
                </c:pt>
                <c:pt idx="328">
                  <c:v>3.5277520616916007</c:v>
                </c:pt>
                <c:pt idx="329">
                  <c:v>3.5116795885080592</c:v>
                </c:pt>
                <c:pt idx="330">
                  <c:v>4.1631373565533494</c:v>
                </c:pt>
                <c:pt idx="331">
                  <c:v>4.2935637199468175</c:v>
                </c:pt>
                <c:pt idx="332">
                  <c:v>3.656890132472455</c:v>
                </c:pt>
                <c:pt idx="333">
                  <c:v>3.3902786797142852</c:v>
                </c:pt>
                <c:pt idx="334">
                  <c:v>3.5</c:v>
                </c:pt>
                <c:pt idx="335">
                  <c:v>3.1645919142674472</c:v>
                </c:pt>
                <c:pt idx="336">
                  <c:v>3.178457730305567</c:v>
                </c:pt>
                <c:pt idx="337">
                  <c:v>3.1504377930512391</c:v>
                </c:pt>
                <c:pt idx="338">
                  <c:v>2.8004396318105336</c:v>
                </c:pt>
                <c:pt idx="339">
                  <c:v>3.0641318937598641</c:v>
                </c:pt>
                <c:pt idx="340">
                  <c:v>3.3567644431434047</c:v>
                </c:pt>
                <c:pt idx="341">
                  <c:v>3.8220987432044069</c:v>
                </c:pt>
                <c:pt idx="342">
                  <c:v>3.4687674630719698</c:v>
                </c:pt>
                <c:pt idx="343">
                  <c:v>3.5635446359931109</c:v>
                </c:pt>
                <c:pt idx="344">
                  <c:v>4.0416653451889744</c:v>
                </c:pt>
                <c:pt idx="345">
                  <c:v>4.7236949051389132</c:v>
                </c:pt>
                <c:pt idx="346">
                  <c:v>5.328627968713576</c:v>
                </c:pt>
                <c:pt idx="347">
                  <c:v>6.4039185619990633</c:v>
                </c:pt>
                <c:pt idx="348">
                  <c:v>7.3717979738560899</c:v>
                </c:pt>
                <c:pt idx="349">
                  <c:v>8.1037027287828067</c:v>
                </c:pt>
                <c:pt idx="350">
                  <c:v>9.1</c:v>
                </c:pt>
                <c:pt idx="351">
                  <c:v>10.25719956634326</c:v>
                </c:pt>
                <c:pt idx="352">
                  <c:v>12.2</c:v>
                </c:pt>
                <c:pt idx="353">
                  <c:v>13.755461123359794</c:v>
                </c:pt>
                <c:pt idx="354">
                  <c:v>16.7</c:v>
                </c:pt>
                <c:pt idx="355">
                  <c:v>19</c:v>
                </c:pt>
                <c:pt idx="356">
                  <c:v>20.65859267999825</c:v>
                </c:pt>
                <c:pt idx="357">
                  <c:v>22.255111056863143</c:v>
                </c:pt>
                <c:pt idx="358">
                  <c:v>23.860474278101989</c:v>
                </c:pt>
                <c:pt idx="359">
                  <c:v>24.8</c:v>
                </c:pt>
                <c:pt idx="360">
                  <c:v>25.4</c:v>
                </c:pt>
                <c:pt idx="361">
                  <c:v>25.2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B82-421B-8827-C7A7575B47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58128728"/>
        <c:axId val="658150048"/>
      </c:lineChart>
      <c:dateAx>
        <c:axId val="658128728"/>
        <c:scaling>
          <c:orientation val="minMax"/>
          <c:min val="43466"/>
        </c:scaling>
        <c:delete val="0"/>
        <c:axPos val="b"/>
        <c:numFmt formatCode="yyyy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58150048"/>
        <c:crosses val="autoZero"/>
        <c:auto val="1"/>
        <c:lblOffset val="100"/>
        <c:baseTimeUnit val="months"/>
        <c:majorUnit val="12"/>
        <c:majorTimeUnit val="months"/>
      </c:dateAx>
      <c:valAx>
        <c:axId val="658150048"/>
        <c:scaling>
          <c:orientation val="minMax"/>
          <c:max val="26"/>
          <c:min val="-2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prstDash val="sysDash"/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S</a:t>
                </a:r>
                <a:r>
                  <a:rPr lang="en-US"/>
                  <a:t>zázalék</a:t>
                </a:r>
              </a:p>
            </c:rich>
          </c:tx>
          <c:layout>
            <c:manualLayout>
              <c:xMode val="edge"/>
              <c:yMode val="edge"/>
              <c:x val="5.9371980676328505E-2"/>
              <c:y val="3.2986666666666668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58128728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3344202898550725E-3"/>
          <c:y val="0.92760155555555568"/>
          <c:w val="0.99866557971014491"/>
          <c:h val="7.14999999999999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ysClr val="windowText" lastClr="000000"/>
          </a:solidFill>
          <a:latin typeface="+mn-lt"/>
        </a:defRPr>
      </a:pPr>
      <a:endParaRPr lang="hu-HU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256521739130437E-2"/>
          <c:y val="7.3857555555555551E-2"/>
          <c:w val="0.87909975845410626"/>
          <c:h val="0.82215688888888894"/>
        </c:manualLayout>
      </c:layout>
      <c:areaChart>
        <c:grouping val="stacked"/>
        <c:varyColors val="0"/>
        <c:ser>
          <c:idx val="0"/>
          <c:order val="0"/>
          <c:tx>
            <c:strRef>
              <c:f>'c1-4'!$B$13</c:f>
              <c:strCache>
                <c:ptCount val="1"/>
                <c:pt idx="0">
                  <c:v>lower90</c:v>
                </c:pt>
              </c:strCache>
            </c:strRef>
          </c:tx>
          <c:spPr>
            <a:noFill/>
            <a:ln>
              <a:noFill/>
            </a:ln>
            <a:effectLst/>
          </c:spPr>
          <c:cat>
            <c:numRef>
              <c:f>'c1-4'!$A$14:$A$70</c:f>
              <c:numCache>
                <c:formatCode>m/d/yyyy</c:formatCode>
                <c:ptCount val="57"/>
                <c:pt idx="0">
                  <c:v>40909</c:v>
                </c:pt>
                <c:pt idx="1">
                  <c:v>41000</c:v>
                </c:pt>
                <c:pt idx="2">
                  <c:v>41091</c:v>
                </c:pt>
                <c:pt idx="3">
                  <c:v>41183</c:v>
                </c:pt>
                <c:pt idx="4">
                  <c:v>41275</c:v>
                </c:pt>
                <c:pt idx="5">
                  <c:v>41365</c:v>
                </c:pt>
                <c:pt idx="6">
                  <c:v>41456</c:v>
                </c:pt>
                <c:pt idx="7">
                  <c:v>41548</c:v>
                </c:pt>
                <c:pt idx="8">
                  <c:v>41640</c:v>
                </c:pt>
                <c:pt idx="9">
                  <c:v>41730</c:v>
                </c:pt>
                <c:pt idx="10">
                  <c:v>41821</c:v>
                </c:pt>
                <c:pt idx="11">
                  <c:v>41913</c:v>
                </c:pt>
                <c:pt idx="12">
                  <c:v>42005</c:v>
                </c:pt>
                <c:pt idx="13">
                  <c:v>42095</c:v>
                </c:pt>
                <c:pt idx="14">
                  <c:v>42186</c:v>
                </c:pt>
                <c:pt idx="15">
                  <c:v>42278</c:v>
                </c:pt>
                <c:pt idx="16">
                  <c:v>42370</c:v>
                </c:pt>
                <c:pt idx="17">
                  <c:v>42461</c:v>
                </c:pt>
                <c:pt idx="18">
                  <c:v>42552</c:v>
                </c:pt>
                <c:pt idx="19">
                  <c:v>42644</c:v>
                </c:pt>
                <c:pt idx="20">
                  <c:v>42736</c:v>
                </c:pt>
                <c:pt idx="21">
                  <c:v>42826</c:v>
                </c:pt>
                <c:pt idx="22">
                  <c:v>42917</c:v>
                </c:pt>
                <c:pt idx="23">
                  <c:v>43009</c:v>
                </c:pt>
                <c:pt idx="24">
                  <c:v>43101</c:v>
                </c:pt>
                <c:pt idx="25">
                  <c:v>43191</c:v>
                </c:pt>
                <c:pt idx="26">
                  <c:v>43282</c:v>
                </c:pt>
                <c:pt idx="27">
                  <c:v>43374</c:v>
                </c:pt>
                <c:pt idx="28">
                  <c:v>43466</c:v>
                </c:pt>
                <c:pt idx="29">
                  <c:v>43556</c:v>
                </c:pt>
                <c:pt idx="30">
                  <c:v>43647</c:v>
                </c:pt>
                <c:pt idx="31">
                  <c:v>43739</c:v>
                </c:pt>
                <c:pt idx="32">
                  <c:v>43831</c:v>
                </c:pt>
                <c:pt idx="33">
                  <c:v>43922</c:v>
                </c:pt>
                <c:pt idx="34">
                  <c:v>44013</c:v>
                </c:pt>
                <c:pt idx="35">
                  <c:v>44105</c:v>
                </c:pt>
                <c:pt idx="36">
                  <c:v>44197</c:v>
                </c:pt>
                <c:pt idx="37">
                  <c:v>44287</c:v>
                </c:pt>
                <c:pt idx="38">
                  <c:v>44378</c:v>
                </c:pt>
                <c:pt idx="39">
                  <c:v>44470</c:v>
                </c:pt>
                <c:pt idx="40">
                  <c:v>44562</c:v>
                </c:pt>
                <c:pt idx="41">
                  <c:v>44652</c:v>
                </c:pt>
                <c:pt idx="42">
                  <c:v>44743</c:v>
                </c:pt>
                <c:pt idx="43">
                  <c:v>44835</c:v>
                </c:pt>
                <c:pt idx="44">
                  <c:v>44927</c:v>
                </c:pt>
                <c:pt idx="45">
                  <c:v>45017</c:v>
                </c:pt>
                <c:pt idx="46">
                  <c:v>45108</c:v>
                </c:pt>
                <c:pt idx="47">
                  <c:v>45200</c:v>
                </c:pt>
                <c:pt idx="48">
                  <c:v>45292</c:v>
                </c:pt>
                <c:pt idx="49">
                  <c:v>45383</c:v>
                </c:pt>
                <c:pt idx="50">
                  <c:v>45474</c:v>
                </c:pt>
                <c:pt idx="51">
                  <c:v>45566</c:v>
                </c:pt>
                <c:pt idx="52">
                  <c:v>45658</c:v>
                </c:pt>
                <c:pt idx="53">
                  <c:v>45748</c:v>
                </c:pt>
                <c:pt idx="54">
                  <c:v>45839</c:v>
                </c:pt>
                <c:pt idx="55">
                  <c:v>45931</c:v>
                </c:pt>
                <c:pt idx="56">
                  <c:v>46023</c:v>
                </c:pt>
              </c:numCache>
            </c:numRef>
          </c:cat>
          <c:val>
            <c:numRef>
              <c:f>'c1-4'!$B$14:$B$70</c:f>
              <c:numCache>
                <c:formatCode>0.0</c:formatCode>
                <c:ptCount val="57"/>
                <c:pt idx="0">
                  <c:v>5.6</c:v>
                </c:pt>
                <c:pt idx="1">
                  <c:v>5.5</c:v>
                </c:pt>
                <c:pt idx="2">
                  <c:v>6.1</c:v>
                </c:pt>
                <c:pt idx="3">
                  <c:v>5.4</c:v>
                </c:pt>
                <c:pt idx="4">
                  <c:v>2.9</c:v>
                </c:pt>
                <c:pt idx="5">
                  <c:v>1.8</c:v>
                </c:pt>
                <c:pt idx="6">
                  <c:v>1.5</c:v>
                </c:pt>
                <c:pt idx="7">
                  <c:v>0.8</c:v>
                </c:pt>
                <c:pt idx="8">
                  <c:v>0</c:v>
                </c:pt>
                <c:pt idx="9">
                  <c:v>-0.2</c:v>
                </c:pt>
                <c:pt idx="10">
                  <c:v>-0.1</c:v>
                </c:pt>
                <c:pt idx="11">
                  <c:v>-0.7</c:v>
                </c:pt>
                <c:pt idx="12">
                  <c:v>-1</c:v>
                </c:pt>
                <c:pt idx="13">
                  <c:v>0.3</c:v>
                </c:pt>
                <c:pt idx="14">
                  <c:v>0</c:v>
                </c:pt>
                <c:pt idx="15">
                  <c:v>0.5</c:v>
                </c:pt>
                <c:pt idx="16">
                  <c:v>0.3</c:v>
                </c:pt>
                <c:pt idx="17">
                  <c:v>-0.1</c:v>
                </c:pt>
                <c:pt idx="18">
                  <c:v>0.1</c:v>
                </c:pt>
                <c:pt idx="19">
                  <c:v>1.3</c:v>
                </c:pt>
                <c:pt idx="20">
                  <c:v>2.6</c:v>
                </c:pt>
                <c:pt idx="21">
                  <c:v>2.1</c:v>
                </c:pt>
                <c:pt idx="22">
                  <c:v>2.4</c:v>
                </c:pt>
                <c:pt idx="23">
                  <c:v>2.2999999999999998</c:v>
                </c:pt>
                <c:pt idx="24">
                  <c:v>2</c:v>
                </c:pt>
                <c:pt idx="25">
                  <c:v>2.7</c:v>
                </c:pt>
                <c:pt idx="26">
                  <c:v>3.4</c:v>
                </c:pt>
                <c:pt idx="27">
                  <c:v>3.2</c:v>
                </c:pt>
                <c:pt idx="28">
                  <c:v>3.2</c:v>
                </c:pt>
                <c:pt idx="29">
                  <c:v>3.7</c:v>
                </c:pt>
                <c:pt idx="30">
                  <c:v>3.1</c:v>
                </c:pt>
                <c:pt idx="31">
                  <c:v>3.4</c:v>
                </c:pt>
                <c:pt idx="32">
                  <c:v>4.3</c:v>
                </c:pt>
                <c:pt idx="33">
                  <c:v>2.5</c:v>
                </c:pt>
                <c:pt idx="34">
                  <c:v>3.7</c:v>
                </c:pt>
                <c:pt idx="35">
                  <c:v>2.8</c:v>
                </c:pt>
                <c:pt idx="36">
                  <c:v>3.2</c:v>
                </c:pt>
                <c:pt idx="37">
                  <c:v>5.2</c:v>
                </c:pt>
                <c:pt idx="38">
                  <c:v>5</c:v>
                </c:pt>
                <c:pt idx="39">
                  <c:v>7.1</c:v>
                </c:pt>
                <c:pt idx="40">
                  <c:v>8.1999999999999993</c:v>
                </c:pt>
                <c:pt idx="41">
                  <c:v>10.6</c:v>
                </c:pt>
                <c:pt idx="42">
                  <c:v>16.5</c:v>
                </c:pt>
                <c:pt idx="43">
                  <c:v>22.7</c:v>
                </c:pt>
                <c:pt idx="44">
                  <c:v>24.696659459316415</c:v>
                </c:pt>
                <c:pt idx="45">
                  <c:v>18.11979059508505</c:v>
                </c:pt>
                <c:pt idx="46">
                  <c:v>9.7645009417994295</c:v>
                </c:pt>
                <c:pt idx="47">
                  <c:v>1.6262471347252898</c:v>
                </c:pt>
                <c:pt idx="48">
                  <c:v>-1.7852703460373549</c:v>
                </c:pt>
                <c:pt idx="49">
                  <c:v>-0.73401112763099619</c:v>
                </c:pt>
                <c:pt idx="50">
                  <c:v>-0.10663300010848964</c:v>
                </c:pt>
                <c:pt idx="51">
                  <c:v>0.29060446769305015</c:v>
                </c:pt>
                <c:pt idx="52">
                  <c:v>-0.29770079483631928</c:v>
                </c:pt>
                <c:pt idx="53">
                  <c:v>-0.30909105308961404</c:v>
                </c:pt>
                <c:pt idx="54">
                  <c:v>-0.25333853743402601</c:v>
                </c:pt>
                <c:pt idx="55">
                  <c:v>-0.26447508573954082</c:v>
                </c:pt>
                <c:pt idx="56">
                  <c:v>-0.27991999791031352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FF-46E7-ABD8-C2523D558815}"/>
            </c:ext>
          </c:extLst>
        </c:ser>
        <c:ser>
          <c:idx val="1"/>
          <c:order val="1"/>
          <c:tx>
            <c:strRef>
              <c:f>'c1-4'!$C$13</c:f>
              <c:strCache>
                <c:ptCount val="1"/>
                <c:pt idx="0">
                  <c:v>lower60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c:spPr>
          <c:cat>
            <c:numRef>
              <c:f>'c1-4'!$A$14:$A$70</c:f>
              <c:numCache>
                <c:formatCode>m/d/yyyy</c:formatCode>
                <c:ptCount val="57"/>
                <c:pt idx="0">
                  <c:v>40909</c:v>
                </c:pt>
                <c:pt idx="1">
                  <c:v>41000</c:v>
                </c:pt>
                <c:pt idx="2">
                  <c:v>41091</c:v>
                </c:pt>
                <c:pt idx="3">
                  <c:v>41183</c:v>
                </c:pt>
                <c:pt idx="4">
                  <c:v>41275</c:v>
                </c:pt>
                <c:pt idx="5">
                  <c:v>41365</c:v>
                </c:pt>
                <c:pt idx="6">
                  <c:v>41456</c:v>
                </c:pt>
                <c:pt idx="7">
                  <c:v>41548</c:v>
                </c:pt>
                <c:pt idx="8">
                  <c:v>41640</c:v>
                </c:pt>
                <c:pt idx="9">
                  <c:v>41730</c:v>
                </c:pt>
                <c:pt idx="10">
                  <c:v>41821</c:v>
                </c:pt>
                <c:pt idx="11">
                  <c:v>41913</c:v>
                </c:pt>
                <c:pt idx="12">
                  <c:v>42005</c:v>
                </c:pt>
                <c:pt idx="13">
                  <c:v>42095</c:v>
                </c:pt>
                <c:pt idx="14">
                  <c:v>42186</c:v>
                </c:pt>
                <c:pt idx="15">
                  <c:v>42278</c:v>
                </c:pt>
                <c:pt idx="16">
                  <c:v>42370</c:v>
                </c:pt>
                <c:pt idx="17">
                  <c:v>42461</c:v>
                </c:pt>
                <c:pt idx="18">
                  <c:v>42552</c:v>
                </c:pt>
                <c:pt idx="19">
                  <c:v>42644</c:v>
                </c:pt>
                <c:pt idx="20">
                  <c:v>42736</c:v>
                </c:pt>
                <c:pt idx="21">
                  <c:v>42826</c:v>
                </c:pt>
                <c:pt idx="22">
                  <c:v>42917</c:v>
                </c:pt>
                <c:pt idx="23">
                  <c:v>43009</c:v>
                </c:pt>
                <c:pt idx="24">
                  <c:v>43101</c:v>
                </c:pt>
                <c:pt idx="25">
                  <c:v>43191</c:v>
                </c:pt>
                <c:pt idx="26">
                  <c:v>43282</c:v>
                </c:pt>
                <c:pt idx="27">
                  <c:v>43374</c:v>
                </c:pt>
                <c:pt idx="28">
                  <c:v>43466</c:v>
                </c:pt>
                <c:pt idx="29">
                  <c:v>43556</c:v>
                </c:pt>
                <c:pt idx="30">
                  <c:v>43647</c:v>
                </c:pt>
                <c:pt idx="31">
                  <c:v>43739</c:v>
                </c:pt>
                <c:pt idx="32">
                  <c:v>43831</c:v>
                </c:pt>
                <c:pt idx="33">
                  <c:v>43922</c:v>
                </c:pt>
                <c:pt idx="34">
                  <c:v>44013</c:v>
                </c:pt>
                <c:pt idx="35">
                  <c:v>44105</c:v>
                </c:pt>
                <c:pt idx="36">
                  <c:v>44197</c:v>
                </c:pt>
                <c:pt idx="37">
                  <c:v>44287</c:v>
                </c:pt>
                <c:pt idx="38">
                  <c:v>44378</c:v>
                </c:pt>
                <c:pt idx="39">
                  <c:v>44470</c:v>
                </c:pt>
                <c:pt idx="40">
                  <c:v>44562</c:v>
                </c:pt>
                <c:pt idx="41">
                  <c:v>44652</c:v>
                </c:pt>
                <c:pt idx="42">
                  <c:v>44743</c:v>
                </c:pt>
                <c:pt idx="43">
                  <c:v>44835</c:v>
                </c:pt>
                <c:pt idx="44">
                  <c:v>44927</c:v>
                </c:pt>
                <c:pt idx="45">
                  <c:v>45017</c:v>
                </c:pt>
                <c:pt idx="46">
                  <c:v>45108</c:v>
                </c:pt>
                <c:pt idx="47">
                  <c:v>45200</c:v>
                </c:pt>
                <c:pt idx="48">
                  <c:v>45292</c:v>
                </c:pt>
                <c:pt idx="49">
                  <c:v>45383</c:v>
                </c:pt>
                <c:pt idx="50">
                  <c:v>45474</c:v>
                </c:pt>
                <c:pt idx="51">
                  <c:v>45566</c:v>
                </c:pt>
                <c:pt idx="52">
                  <c:v>45658</c:v>
                </c:pt>
                <c:pt idx="53">
                  <c:v>45748</c:v>
                </c:pt>
                <c:pt idx="54">
                  <c:v>45839</c:v>
                </c:pt>
                <c:pt idx="55">
                  <c:v>45931</c:v>
                </c:pt>
                <c:pt idx="56">
                  <c:v>46023</c:v>
                </c:pt>
              </c:numCache>
            </c:numRef>
          </c:cat>
          <c:val>
            <c:numRef>
              <c:f>'c1-4'!$C$14:$C$70</c:f>
              <c:numCache>
                <c:formatCode>General</c:formatCode>
                <c:ptCount val="57"/>
                <c:pt idx="44" formatCode="0.0">
                  <c:v>7.9578055256065094E-2</c:v>
                </c:pt>
                <c:pt idx="45" formatCode="0.0">
                  <c:v>0.68376197517554482</c:v>
                </c:pt>
                <c:pt idx="46" formatCode="0.0">
                  <c:v>1.4831199733659308</c:v>
                </c:pt>
                <c:pt idx="47" formatCode="0.0">
                  <c:v>2.1689121035641414</c:v>
                </c:pt>
                <c:pt idx="48" formatCode="0.0">
                  <c:v>2.3000000000000003</c:v>
                </c:pt>
                <c:pt idx="49" formatCode="0.0">
                  <c:v>2.0332684314744149</c:v>
                </c:pt>
                <c:pt idx="50" formatCode="0.0">
                  <c:v>1.9000000000000004</c:v>
                </c:pt>
                <c:pt idx="51" formatCode="0.0">
                  <c:v>1.7369016862472553</c:v>
                </c:pt>
                <c:pt idx="52" formatCode="0.0">
                  <c:v>1.5999999999999999</c:v>
                </c:pt>
                <c:pt idx="53" formatCode="0.0">
                  <c:v>1.6156302619409386</c:v>
                </c:pt>
                <c:pt idx="54" formatCode="0.0">
                  <c:v>1.6244845644717492</c:v>
                </c:pt>
                <c:pt idx="55" formatCode="0.0">
                  <c:v>1.6320603513743017</c:v>
                </c:pt>
                <c:pt idx="56" formatCode="0.0">
                  <c:v>1.6298611127521172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FF-46E7-ABD8-C2523D558815}"/>
            </c:ext>
          </c:extLst>
        </c:ser>
        <c:ser>
          <c:idx val="2"/>
          <c:order val="2"/>
          <c:tx>
            <c:strRef>
              <c:f>'c1-4'!$D$13</c:f>
              <c:strCache>
                <c:ptCount val="1"/>
                <c:pt idx="0">
                  <c:v>lower30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'c1-4'!$A$14:$A$70</c:f>
              <c:numCache>
                <c:formatCode>m/d/yyyy</c:formatCode>
                <c:ptCount val="57"/>
                <c:pt idx="0">
                  <c:v>40909</c:v>
                </c:pt>
                <c:pt idx="1">
                  <c:v>41000</c:v>
                </c:pt>
                <c:pt idx="2">
                  <c:v>41091</c:v>
                </c:pt>
                <c:pt idx="3">
                  <c:v>41183</c:v>
                </c:pt>
                <c:pt idx="4">
                  <c:v>41275</c:v>
                </c:pt>
                <c:pt idx="5">
                  <c:v>41365</c:v>
                </c:pt>
                <c:pt idx="6">
                  <c:v>41456</c:v>
                </c:pt>
                <c:pt idx="7">
                  <c:v>41548</c:v>
                </c:pt>
                <c:pt idx="8">
                  <c:v>41640</c:v>
                </c:pt>
                <c:pt idx="9">
                  <c:v>41730</c:v>
                </c:pt>
                <c:pt idx="10">
                  <c:v>41821</c:v>
                </c:pt>
                <c:pt idx="11">
                  <c:v>41913</c:v>
                </c:pt>
                <c:pt idx="12">
                  <c:v>42005</c:v>
                </c:pt>
                <c:pt idx="13">
                  <c:v>42095</c:v>
                </c:pt>
                <c:pt idx="14">
                  <c:v>42186</c:v>
                </c:pt>
                <c:pt idx="15">
                  <c:v>42278</c:v>
                </c:pt>
                <c:pt idx="16">
                  <c:v>42370</c:v>
                </c:pt>
                <c:pt idx="17">
                  <c:v>42461</c:v>
                </c:pt>
                <c:pt idx="18">
                  <c:v>42552</c:v>
                </c:pt>
                <c:pt idx="19">
                  <c:v>42644</c:v>
                </c:pt>
                <c:pt idx="20">
                  <c:v>42736</c:v>
                </c:pt>
                <c:pt idx="21">
                  <c:v>42826</c:v>
                </c:pt>
                <c:pt idx="22">
                  <c:v>42917</c:v>
                </c:pt>
                <c:pt idx="23">
                  <c:v>43009</c:v>
                </c:pt>
                <c:pt idx="24">
                  <c:v>43101</c:v>
                </c:pt>
                <c:pt idx="25">
                  <c:v>43191</c:v>
                </c:pt>
                <c:pt idx="26">
                  <c:v>43282</c:v>
                </c:pt>
                <c:pt idx="27">
                  <c:v>43374</c:v>
                </c:pt>
                <c:pt idx="28">
                  <c:v>43466</c:v>
                </c:pt>
                <c:pt idx="29">
                  <c:v>43556</c:v>
                </c:pt>
                <c:pt idx="30">
                  <c:v>43647</c:v>
                </c:pt>
                <c:pt idx="31">
                  <c:v>43739</c:v>
                </c:pt>
                <c:pt idx="32">
                  <c:v>43831</c:v>
                </c:pt>
                <c:pt idx="33">
                  <c:v>43922</c:v>
                </c:pt>
                <c:pt idx="34">
                  <c:v>44013</c:v>
                </c:pt>
                <c:pt idx="35">
                  <c:v>44105</c:v>
                </c:pt>
                <c:pt idx="36">
                  <c:v>44197</c:v>
                </c:pt>
                <c:pt idx="37">
                  <c:v>44287</c:v>
                </c:pt>
                <c:pt idx="38">
                  <c:v>44378</c:v>
                </c:pt>
                <c:pt idx="39">
                  <c:v>44470</c:v>
                </c:pt>
                <c:pt idx="40">
                  <c:v>44562</c:v>
                </c:pt>
                <c:pt idx="41">
                  <c:v>44652</c:v>
                </c:pt>
                <c:pt idx="42">
                  <c:v>44743</c:v>
                </c:pt>
                <c:pt idx="43">
                  <c:v>44835</c:v>
                </c:pt>
                <c:pt idx="44">
                  <c:v>44927</c:v>
                </c:pt>
                <c:pt idx="45">
                  <c:v>45017</c:v>
                </c:pt>
                <c:pt idx="46">
                  <c:v>45108</c:v>
                </c:pt>
                <c:pt idx="47">
                  <c:v>45200</c:v>
                </c:pt>
                <c:pt idx="48">
                  <c:v>45292</c:v>
                </c:pt>
                <c:pt idx="49">
                  <c:v>45383</c:v>
                </c:pt>
                <c:pt idx="50">
                  <c:v>45474</c:v>
                </c:pt>
                <c:pt idx="51">
                  <c:v>45566</c:v>
                </c:pt>
                <c:pt idx="52">
                  <c:v>45658</c:v>
                </c:pt>
                <c:pt idx="53">
                  <c:v>45748</c:v>
                </c:pt>
                <c:pt idx="54">
                  <c:v>45839</c:v>
                </c:pt>
                <c:pt idx="55">
                  <c:v>45931</c:v>
                </c:pt>
                <c:pt idx="56">
                  <c:v>46023</c:v>
                </c:pt>
              </c:numCache>
            </c:numRef>
          </c:cat>
          <c:val>
            <c:numRef>
              <c:f>'c1-4'!$D$14:$D$70</c:f>
              <c:numCache>
                <c:formatCode>General</c:formatCode>
                <c:ptCount val="57"/>
                <c:pt idx="44" formatCode="0.0">
                  <c:v>0.11193661856585424</c:v>
                </c:pt>
                <c:pt idx="45" formatCode="0.0">
                  <c:v>0.30133353755746706</c:v>
                </c:pt>
                <c:pt idx="46" formatCode="0.0">
                  <c:v>0.37274249341984467</c:v>
                </c:pt>
                <c:pt idx="47" formatCode="0.0">
                  <c:v>0.77215481223846671</c:v>
                </c:pt>
                <c:pt idx="48" formatCode="0.0">
                  <c:v>1.6101846833253162</c:v>
                </c:pt>
                <c:pt idx="49" formatCode="0.0">
                  <c:v>1.6888441302863981</c:v>
                </c:pt>
                <c:pt idx="50" formatCode="0.0">
                  <c:v>1.5476571604140688</c:v>
                </c:pt>
                <c:pt idx="51" formatCode="0.0">
                  <c:v>1.3673411037691807</c:v>
                </c:pt>
                <c:pt idx="52" formatCode="0.0">
                  <c:v>1.1849927956937421</c:v>
                </c:pt>
                <c:pt idx="53" formatCode="0.0">
                  <c:v>1.1315117358084112</c:v>
                </c:pt>
                <c:pt idx="54" formatCode="0.0">
                  <c:v>1.1371966135788667</c:v>
                </c:pt>
                <c:pt idx="55" formatCode="0.0">
                  <c:v>1.142405420430888</c:v>
                </c:pt>
                <c:pt idx="56" formatCode="0.0">
                  <c:v>1.1409579245069719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FF-46E7-ABD8-C2523D558815}"/>
            </c:ext>
          </c:extLst>
        </c:ser>
        <c:ser>
          <c:idx val="3"/>
          <c:order val="3"/>
          <c:tx>
            <c:strRef>
              <c:f>'c1-4'!$E$13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numRef>
              <c:f>'c1-4'!$A$14:$A$70</c:f>
              <c:numCache>
                <c:formatCode>m/d/yyyy</c:formatCode>
                <c:ptCount val="57"/>
                <c:pt idx="0">
                  <c:v>40909</c:v>
                </c:pt>
                <c:pt idx="1">
                  <c:v>41000</c:v>
                </c:pt>
                <c:pt idx="2">
                  <c:v>41091</c:v>
                </c:pt>
                <c:pt idx="3">
                  <c:v>41183</c:v>
                </c:pt>
                <c:pt idx="4">
                  <c:v>41275</c:v>
                </c:pt>
                <c:pt idx="5">
                  <c:v>41365</c:v>
                </c:pt>
                <c:pt idx="6">
                  <c:v>41456</c:v>
                </c:pt>
                <c:pt idx="7">
                  <c:v>41548</c:v>
                </c:pt>
                <c:pt idx="8">
                  <c:v>41640</c:v>
                </c:pt>
                <c:pt idx="9">
                  <c:v>41730</c:v>
                </c:pt>
                <c:pt idx="10">
                  <c:v>41821</c:v>
                </c:pt>
                <c:pt idx="11">
                  <c:v>41913</c:v>
                </c:pt>
                <c:pt idx="12">
                  <c:v>42005</c:v>
                </c:pt>
                <c:pt idx="13">
                  <c:v>42095</c:v>
                </c:pt>
                <c:pt idx="14">
                  <c:v>42186</c:v>
                </c:pt>
                <c:pt idx="15">
                  <c:v>42278</c:v>
                </c:pt>
                <c:pt idx="16">
                  <c:v>42370</c:v>
                </c:pt>
                <c:pt idx="17">
                  <c:v>42461</c:v>
                </c:pt>
                <c:pt idx="18">
                  <c:v>42552</c:v>
                </c:pt>
                <c:pt idx="19">
                  <c:v>42644</c:v>
                </c:pt>
                <c:pt idx="20">
                  <c:v>42736</c:v>
                </c:pt>
                <c:pt idx="21">
                  <c:v>42826</c:v>
                </c:pt>
                <c:pt idx="22">
                  <c:v>42917</c:v>
                </c:pt>
                <c:pt idx="23">
                  <c:v>43009</c:v>
                </c:pt>
                <c:pt idx="24">
                  <c:v>43101</c:v>
                </c:pt>
                <c:pt idx="25">
                  <c:v>43191</c:v>
                </c:pt>
                <c:pt idx="26">
                  <c:v>43282</c:v>
                </c:pt>
                <c:pt idx="27">
                  <c:v>43374</c:v>
                </c:pt>
                <c:pt idx="28">
                  <c:v>43466</c:v>
                </c:pt>
                <c:pt idx="29">
                  <c:v>43556</c:v>
                </c:pt>
                <c:pt idx="30">
                  <c:v>43647</c:v>
                </c:pt>
                <c:pt idx="31">
                  <c:v>43739</c:v>
                </c:pt>
                <c:pt idx="32">
                  <c:v>43831</c:v>
                </c:pt>
                <c:pt idx="33">
                  <c:v>43922</c:v>
                </c:pt>
                <c:pt idx="34">
                  <c:v>44013</c:v>
                </c:pt>
                <c:pt idx="35">
                  <c:v>44105</c:v>
                </c:pt>
                <c:pt idx="36">
                  <c:v>44197</c:v>
                </c:pt>
                <c:pt idx="37">
                  <c:v>44287</c:v>
                </c:pt>
                <c:pt idx="38">
                  <c:v>44378</c:v>
                </c:pt>
                <c:pt idx="39">
                  <c:v>44470</c:v>
                </c:pt>
                <c:pt idx="40">
                  <c:v>44562</c:v>
                </c:pt>
                <c:pt idx="41">
                  <c:v>44652</c:v>
                </c:pt>
                <c:pt idx="42">
                  <c:v>44743</c:v>
                </c:pt>
                <c:pt idx="43">
                  <c:v>44835</c:v>
                </c:pt>
                <c:pt idx="44">
                  <c:v>44927</c:v>
                </c:pt>
                <c:pt idx="45">
                  <c:v>45017</c:v>
                </c:pt>
                <c:pt idx="46">
                  <c:v>45108</c:v>
                </c:pt>
                <c:pt idx="47">
                  <c:v>45200</c:v>
                </c:pt>
                <c:pt idx="48">
                  <c:v>45292</c:v>
                </c:pt>
                <c:pt idx="49">
                  <c:v>45383</c:v>
                </c:pt>
                <c:pt idx="50">
                  <c:v>45474</c:v>
                </c:pt>
                <c:pt idx="51">
                  <c:v>45566</c:v>
                </c:pt>
                <c:pt idx="52">
                  <c:v>45658</c:v>
                </c:pt>
                <c:pt idx="53">
                  <c:v>45748</c:v>
                </c:pt>
                <c:pt idx="54">
                  <c:v>45839</c:v>
                </c:pt>
                <c:pt idx="55">
                  <c:v>45931</c:v>
                </c:pt>
                <c:pt idx="56">
                  <c:v>46023</c:v>
                </c:pt>
              </c:numCache>
            </c:numRef>
          </c:cat>
          <c:val>
            <c:numRef>
              <c:f>'c1-4'!$E$14:$E$70</c:f>
              <c:numCache>
                <c:formatCode>General</c:formatCode>
                <c:ptCount val="57"/>
                <c:pt idx="44" formatCode="0.0">
                  <c:v>0</c:v>
                </c:pt>
                <c:pt idx="45" formatCode="0.0">
                  <c:v>0</c:v>
                </c:pt>
                <c:pt idx="46" formatCode="0.0">
                  <c:v>0</c:v>
                </c:pt>
                <c:pt idx="47" formatCode="0.0">
                  <c:v>0</c:v>
                </c:pt>
                <c:pt idx="48" formatCode="0.0">
                  <c:v>0</c:v>
                </c:pt>
                <c:pt idx="49" formatCode="0.0">
                  <c:v>0</c:v>
                </c:pt>
                <c:pt idx="50" formatCode="0.0">
                  <c:v>0</c:v>
                </c:pt>
                <c:pt idx="51" formatCode="0.0">
                  <c:v>0</c:v>
                </c:pt>
                <c:pt idx="52" formatCode="0.0">
                  <c:v>0</c:v>
                </c:pt>
                <c:pt idx="53" formatCode="0.0">
                  <c:v>0</c:v>
                </c:pt>
                <c:pt idx="54" formatCode="0.0">
                  <c:v>0</c:v>
                </c:pt>
                <c:pt idx="55" formatCode="0.0">
                  <c:v>0</c:v>
                </c:pt>
                <c:pt idx="56" formatCode="0.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5FF-46E7-ABD8-C2523D558815}"/>
            </c:ext>
          </c:extLst>
        </c:ser>
        <c:ser>
          <c:idx val="4"/>
          <c:order val="4"/>
          <c:tx>
            <c:strRef>
              <c:f>'c1-4'!$F$13</c:f>
              <c:strCache>
                <c:ptCount val="1"/>
                <c:pt idx="0">
                  <c:v>Előrejelzési tartomány</c:v>
                </c:pt>
              </c:strCache>
            </c:strRef>
          </c:tx>
          <c:spPr>
            <a:solidFill>
              <a:srgbClr val="C00000"/>
            </a:solidFill>
            <a:ln w="22225">
              <a:solidFill>
                <a:srgbClr val="C00000"/>
              </a:solidFill>
            </a:ln>
            <a:effectLst/>
          </c:spPr>
          <c:cat>
            <c:numRef>
              <c:f>'c1-4'!$A$14:$A$70</c:f>
              <c:numCache>
                <c:formatCode>m/d/yyyy</c:formatCode>
                <c:ptCount val="57"/>
                <c:pt idx="0">
                  <c:v>40909</c:v>
                </c:pt>
                <c:pt idx="1">
                  <c:v>41000</c:v>
                </c:pt>
                <c:pt idx="2">
                  <c:v>41091</c:v>
                </c:pt>
                <c:pt idx="3">
                  <c:v>41183</c:v>
                </c:pt>
                <c:pt idx="4">
                  <c:v>41275</c:v>
                </c:pt>
                <c:pt idx="5">
                  <c:v>41365</c:v>
                </c:pt>
                <c:pt idx="6">
                  <c:v>41456</c:v>
                </c:pt>
                <c:pt idx="7">
                  <c:v>41548</c:v>
                </c:pt>
                <c:pt idx="8">
                  <c:v>41640</c:v>
                </c:pt>
                <c:pt idx="9">
                  <c:v>41730</c:v>
                </c:pt>
                <c:pt idx="10">
                  <c:v>41821</c:v>
                </c:pt>
                <c:pt idx="11">
                  <c:v>41913</c:v>
                </c:pt>
                <c:pt idx="12">
                  <c:v>42005</c:v>
                </c:pt>
                <c:pt idx="13">
                  <c:v>42095</c:v>
                </c:pt>
                <c:pt idx="14">
                  <c:v>42186</c:v>
                </c:pt>
                <c:pt idx="15">
                  <c:v>42278</c:v>
                </c:pt>
                <c:pt idx="16">
                  <c:v>42370</c:v>
                </c:pt>
                <c:pt idx="17">
                  <c:v>42461</c:v>
                </c:pt>
                <c:pt idx="18">
                  <c:v>42552</c:v>
                </c:pt>
                <c:pt idx="19">
                  <c:v>42644</c:v>
                </c:pt>
                <c:pt idx="20">
                  <c:v>42736</c:v>
                </c:pt>
                <c:pt idx="21">
                  <c:v>42826</c:v>
                </c:pt>
                <c:pt idx="22">
                  <c:v>42917</c:v>
                </c:pt>
                <c:pt idx="23">
                  <c:v>43009</c:v>
                </c:pt>
                <c:pt idx="24">
                  <c:v>43101</c:v>
                </c:pt>
                <c:pt idx="25">
                  <c:v>43191</c:v>
                </c:pt>
                <c:pt idx="26">
                  <c:v>43282</c:v>
                </c:pt>
                <c:pt idx="27">
                  <c:v>43374</c:v>
                </c:pt>
                <c:pt idx="28">
                  <c:v>43466</c:v>
                </c:pt>
                <c:pt idx="29">
                  <c:v>43556</c:v>
                </c:pt>
                <c:pt idx="30">
                  <c:v>43647</c:v>
                </c:pt>
                <c:pt idx="31">
                  <c:v>43739</c:v>
                </c:pt>
                <c:pt idx="32">
                  <c:v>43831</c:v>
                </c:pt>
                <c:pt idx="33">
                  <c:v>43922</c:v>
                </c:pt>
                <c:pt idx="34">
                  <c:v>44013</c:v>
                </c:pt>
                <c:pt idx="35">
                  <c:v>44105</c:v>
                </c:pt>
                <c:pt idx="36">
                  <c:v>44197</c:v>
                </c:pt>
                <c:pt idx="37">
                  <c:v>44287</c:v>
                </c:pt>
                <c:pt idx="38">
                  <c:v>44378</c:v>
                </c:pt>
                <c:pt idx="39">
                  <c:v>44470</c:v>
                </c:pt>
                <c:pt idx="40">
                  <c:v>44562</c:v>
                </c:pt>
                <c:pt idx="41">
                  <c:v>44652</c:v>
                </c:pt>
                <c:pt idx="42">
                  <c:v>44743</c:v>
                </c:pt>
                <c:pt idx="43">
                  <c:v>44835</c:v>
                </c:pt>
                <c:pt idx="44">
                  <c:v>44927</c:v>
                </c:pt>
                <c:pt idx="45">
                  <c:v>45017</c:v>
                </c:pt>
                <c:pt idx="46">
                  <c:v>45108</c:v>
                </c:pt>
                <c:pt idx="47">
                  <c:v>45200</c:v>
                </c:pt>
                <c:pt idx="48">
                  <c:v>45292</c:v>
                </c:pt>
                <c:pt idx="49">
                  <c:v>45383</c:v>
                </c:pt>
                <c:pt idx="50">
                  <c:v>45474</c:v>
                </c:pt>
                <c:pt idx="51">
                  <c:v>45566</c:v>
                </c:pt>
                <c:pt idx="52">
                  <c:v>45658</c:v>
                </c:pt>
                <c:pt idx="53">
                  <c:v>45748</c:v>
                </c:pt>
                <c:pt idx="54">
                  <c:v>45839</c:v>
                </c:pt>
                <c:pt idx="55">
                  <c:v>45931</c:v>
                </c:pt>
                <c:pt idx="56">
                  <c:v>46023</c:v>
                </c:pt>
              </c:numCache>
            </c:numRef>
          </c:cat>
          <c:val>
            <c:numRef>
              <c:f>'c1-4'!$F$14:$F$70</c:f>
              <c:numCache>
                <c:formatCode>General</c:formatCode>
                <c:ptCount val="57"/>
                <c:pt idx="44" formatCode="0.0">
                  <c:v>0.92760037703438059</c:v>
                </c:pt>
                <c:pt idx="45" formatCode="0.0">
                  <c:v>4.8657172205008408</c:v>
                </c:pt>
                <c:pt idx="46" formatCode="0.0">
                  <c:v>5.8882750664284487</c:v>
                </c:pt>
                <c:pt idx="47" formatCode="0.0">
                  <c:v>6.1178661683947837</c:v>
                </c:pt>
                <c:pt idx="48" formatCode="0.0">
                  <c:v>3.5796306333493675</c:v>
                </c:pt>
                <c:pt idx="49" formatCode="0.0">
                  <c:v>2.1223117394272037</c:v>
                </c:pt>
                <c:pt idx="50" formatCode="0.0">
                  <c:v>1.4046856791718625</c:v>
                </c:pt>
                <c:pt idx="51" formatCode="0.0">
                  <c:v>0.86531779246163865</c:v>
                </c:pt>
                <c:pt idx="52" formatCode="0.0">
                  <c:v>1.0300144086125158</c:v>
                </c:pt>
                <c:pt idx="53" formatCode="0.0">
                  <c:v>1.0295195277703613</c:v>
                </c:pt>
                <c:pt idx="54" formatCode="0.0">
                  <c:v>1.0302259710593518</c:v>
                </c:pt>
                <c:pt idx="55" formatCode="0.0">
                  <c:v>1.0302425341914727</c:v>
                </c:pt>
                <c:pt idx="56" formatCode="0.0">
                  <c:v>1.0300506599520531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5FF-46E7-ABD8-C2523D558815}"/>
            </c:ext>
          </c:extLst>
        </c:ser>
        <c:ser>
          <c:idx val="5"/>
          <c:order val="5"/>
          <c:tx>
            <c:strRef>
              <c:f>'c1-4'!$G$13</c:f>
              <c:strCache>
                <c:ptCount val="1"/>
                <c:pt idx="0">
                  <c:v>upper30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numRef>
              <c:f>'c1-4'!$A$14:$A$70</c:f>
              <c:numCache>
                <c:formatCode>m/d/yyyy</c:formatCode>
                <c:ptCount val="57"/>
                <c:pt idx="0">
                  <c:v>40909</c:v>
                </c:pt>
                <c:pt idx="1">
                  <c:v>41000</c:v>
                </c:pt>
                <c:pt idx="2">
                  <c:v>41091</c:v>
                </c:pt>
                <c:pt idx="3">
                  <c:v>41183</c:v>
                </c:pt>
                <c:pt idx="4">
                  <c:v>41275</c:v>
                </c:pt>
                <c:pt idx="5">
                  <c:v>41365</c:v>
                </c:pt>
                <c:pt idx="6">
                  <c:v>41456</c:v>
                </c:pt>
                <c:pt idx="7">
                  <c:v>41548</c:v>
                </c:pt>
                <c:pt idx="8">
                  <c:v>41640</c:v>
                </c:pt>
                <c:pt idx="9">
                  <c:v>41730</c:v>
                </c:pt>
                <c:pt idx="10">
                  <c:v>41821</c:v>
                </c:pt>
                <c:pt idx="11">
                  <c:v>41913</c:v>
                </c:pt>
                <c:pt idx="12">
                  <c:v>42005</c:v>
                </c:pt>
                <c:pt idx="13">
                  <c:v>42095</c:v>
                </c:pt>
                <c:pt idx="14">
                  <c:v>42186</c:v>
                </c:pt>
                <c:pt idx="15">
                  <c:v>42278</c:v>
                </c:pt>
                <c:pt idx="16">
                  <c:v>42370</c:v>
                </c:pt>
                <c:pt idx="17">
                  <c:v>42461</c:v>
                </c:pt>
                <c:pt idx="18">
                  <c:v>42552</c:v>
                </c:pt>
                <c:pt idx="19">
                  <c:v>42644</c:v>
                </c:pt>
                <c:pt idx="20">
                  <c:v>42736</c:v>
                </c:pt>
                <c:pt idx="21">
                  <c:v>42826</c:v>
                </c:pt>
                <c:pt idx="22">
                  <c:v>42917</c:v>
                </c:pt>
                <c:pt idx="23">
                  <c:v>43009</c:v>
                </c:pt>
                <c:pt idx="24">
                  <c:v>43101</c:v>
                </c:pt>
                <c:pt idx="25">
                  <c:v>43191</c:v>
                </c:pt>
                <c:pt idx="26">
                  <c:v>43282</c:v>
                </c:pt>
                <c:pt idx="27">
                  <c:v>43374</c:v>
                </c:pt>
                <c:pt idx="28">
                  <c:v>43466</c:v>
                </c:pt>
                <c:pt idx="29">
                  <c:v>43556</c:v>
                </c:pt>
                <c:pt idx="30">
                  <c:v>43647</c:v>
                </c:pt>
                <c:pt idx="31">
                  <c:v>43739</c:v>
                </c:pt>
                <c:pt idx="32">
                  <c:v>43831</c:v>
                </c:pt>
                <c:pt idx="33">
                  <c:v>43922</c:v>
                </c:pt>
                <c:pt idx="34">
                  <c:v>44013</c:v>
                </c:pt>
                <c:pt idx="35">
                  <c:v>44105</c:v>
                </c:pt>
                <c:pt idx="36">
                  <c:v>44197</c:v>
                </c:pt>
                <c:pt idx="37">
                  <c:v>44287</c:v>
                </c:pt>
                <c:pt idx="38">
                  <c:v>44378</c:v>
                </c:pt>
                <c:pt idx="39">
                  <c:v>44470</c:v>
                </c:pt>
                <c:pt idx="40">
                  <c:v>44562</c:v>
                </c:pt>
                <c:pt idx="41">
                  <c:v>44652</c:v>
                </c:pt>
                <c:pt idx="42">
                  <c:v>44743</c:v>
                </c:pt>
                <c:pt idx="43">
                  <c:v>44835</c:v>
                </c:pt>
                <c:pt idx="44">
                  <c:v>44927</c:v>
                </c:pt>
                <c:pt idx="45">
                  <c:v>45017</c:v>
                </c:pt>
                <c:pt idx="46">
                  <c:v>45108</c:v>
                </c:pt>
                <c:pt idx="47">
                  <c:v>45200</c:v>
                </c:pt>
                <c:pt idx="48">
                  <c:v>45292</c:v>
                </c:pt>
                <c:pt idx="49">
                  <c:v>45383</c:v>
                </c:pt>
                <c:pt idx="50">
                  <c:v>45474</c:v>
                </c:pt>
                <c:pt idx="51">
                  <c:v>45566</c:v>
                </c:pt>
                <c:pt idx="52">
                  <c:v>45658</c:v>
                </c:pt>
                <c:pt idx="53">
                  <c:v>45748</c:v>
                </c:pt>
                <c:pt idx="54">
                  <c:v>45839</c:v>
                </c:pt>
                <c:pt idx="55">
                  <c:v>45931</c:v>
                </c:pt>
                <c:pt idx="56">
                  <c:v>46023</c:v>
                </c:pt>
              </c:numCache>
            </c:numRef>
          </c:cat>
          <c:val>
            <c:numRef>
              <c:f>'c1-4'!$G$14:$G$70</c:f>
              <c:numCache>
                <c:formatCode>General</c:formatCode>
                <c:ptCount val="57"/>
                <c:pt idx="44" formatCode="0.0">
                  <c:v>0</c:v>
                </c:pt>
                <c:pt idx="45" formatCode="0.0">
                  <c:v>0</c:v>
                </c:pt>
                <c:pt idx="46" formatCode="0.0">
                  <c:v>0</c:v>
                </c:pt>
                <c:pt idx="47" formatCode="0.0">
                  <c:v>0</c:v>
                </c:pt>
                <c:pt idx="48" formatCode="0.0">
                  <c:v>0</c:v>
                </c:pt>
                <c:pt idx="49" formatCode="0.0">
                  <c:v>0</c:v>
                </c:pt>
                <c:pt idx="50" formatCode="0.0">
                  <c:v>0</c:v>
                </c:pt>
                <c:pt idx="51" formatCode="0.0">
                  <c:v>0</c:v>
                </c:pt>
                <c:pt idx="52" formatCode="0.0">
                  <c:v>0</c:v>
                </c:pt>
                <c:pt idx="53" formatCode="0.0">
                  <c:v>0</c:v>
                </c:pt>
                <c:pt idx="54" formatCode="0.0">
                  <c:v>0</c:v>
                </c:pt>
                <c:pt idx="55" formatCode="0.0">
                  <c:v>0</c:v>
                </c:pt>
                <c:pt idx="56" formatCode="0.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5FF-46E7-ABD8-C2523D558815}"/>
            </c:ext>
          </c:extLst>
        </c:ser>
        <c:ser>
          <c:idx val="6"/>
          <c:order val="6"/>
          <c:tx>
            <c:strRef>
              <c:f>'c1-4'!$H$13</c:f>
              <c:strCache>
                <c:ptCount val="1"/>
                <c:pt idx="0">
                  <c:v>upper60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'c1-4'!$A$14:$A$70</c:f>
              <c:numCache>
                <c:formatCode>m/d/yyyy</c:formatCode>
                <c:ptCount val="57"/>
                <c:pt idx="0">
                  <c:v>40909</c:v>
                </c:pt>
                <c:pt idx="1">
                  <c:v>41000</c:v>
                </c:pt>
                <c:pt idx="2">
                  <c:v>41091</c:v>
                </c:pt>
                <c:pt idx="3">
                  <c:v>41183</c:v>
                </c:pt>
                <c:pt idx="4">
                  <c:v>41275</c:v>
                </c:pt>
                <c:pt idx="5">
                  <c:v>41365</c:v>
                </c:pt>
                <c:pt idx="6">
                  <c:v>41456</c:v>
                </c:pt>
                <c:pt idx="7">
                  <c:v>41548</c:v>
                </c:pt>
                <c:pt idx="8">
                  <c:v>41640</c:v>
                </c:pt>
                <c:pt idx="9">
                  <c:v>41730</c:v>
                </c:pt>
                <c:pt idx="10">
                  <c:v>41821</c:v>
                </c:pt>
                <c:pt idx="11">
                  <c:v>41913</c:v>
                </c:pt>
                <c:pt idx="12">
                  <c:v>42005</c:v>
                </c:pt>
                <c:pt idx="13">
                  <c:v>42095</c:v>
                </c:pt>
                <c:pt idx="14">
                  <c:v>42186</c:v>
                </c:pt>
                <c:pt idx="15">
                  <c:v>42278</c:v>
                </c:pt>
                <c:pt idx="16">
                  <c:v>42370</c:v>
                </c:pt>
                <c:pt idx="17">
                  <c:v>42461</c:v>
                </c:pt>
                <c:pt idx="18">
                  <c:v>42552</c:v>
                </c:pt>
                <c:pt idx="19">
                  <c:v>42644</c:v>
                </c:pt>
                <c:pt idx="20">
                  <c:v>42736</c:v>
                </c:pt>
                <c:pt idx="21">
                  <c:v>42826</c:v>
                </c:pt>
                <c:pt idx="22">
                  <c:v>42917</c:v>
                </c:pt>
                <c:pt idx="23">
                  <c:v>43009</c:v>
                </c:pt>
                <c:pt idx="24">
                  <c:v>43101</c:v>
                </c:pt>
                <c:pt idx="25">
                  <c:v>43191</c:v>
                </c:pt>
                <c:pt idx="26">
                  <c:v>43282</c:v>
                </c:pt>
                <c:pt idx="27">
                  <c:v>43374</c:v>
                </c:pt>
                <c:pt idx="28">
                  <c:v>43466</c:v>
                </c:pt>
                <c:pt idx="29">
                  <c:v>43556</c:v>
                </c:pt>
                <c:pt idx="30">
                  <c:v>43647</c:v>
                </c:pt>
                <c:pt idx="31">
                  <c:v>43739</c:v>
                </c:pt>
                <c:pt idx="32">
                  <c:v>43831</c:v>
                </c:pt>
                <c:pt idx="33">
                  <c:v>43922</c:v>
                </c:pt>
                <c:pt idx="34">
                  <c:v>44013</c:v>
                </c:pt>
                <c:pt idx="35">
                  <c:v>44105</c:v>
                </c:pt>
                <c:pt idx="36">
                  <c:v>44197</c:v>
                </c:pt>
                <c:pt idx="37">
                  <c:v>44287</c:v>
                </c:pt>
                <c:pt idx="38">
                  <c:v>44378</c:v>
                </c:pt>
                <c:pt idx="39">
                  <c:v>44470</c:v>
                </c:pt>
                <c:pt idx="40">
                  <c:v>44562</c:v>
                </c:pt>
                <c:pt idx="41">
                  <c:v>44652</c:v>
                </c:pt>
                <c:pt idx="42">
                  <c:v>44743</c:v>
                </c:pt>
                <c:pt idx="43">
                  <c:v>44835</c:v>
                </c:pt>
                <c:pt idx="44">
                  <c:v>44927</c:v>
                </c:pt>
                <c:pt idx="45">
                  <c:v>45017</c:v>
                </c:pt>
                <c:pt idx="46">
                  <c:v>45108</c:v>
                </c:pt>
                <c:pt idx="47">
                  <c:v>45200</c:v>
                </c:pt>
                <c:pt idx="48">
                  <c:v>45292</c:v>
                </c:pt>
                <c:pt idx="49">
                  <c:v>45383</c:v>
                </c:pt>
                <c:pt idx="50">
                  <c:v>45474</c:v>
                </c:pt>
                <c:pt idx="51">
                  <c:v>45566</c:v>
                </c:pt>
                <c:pt idx="52">
                  <c:v>45658</c:v>
                </c:pt>
                <c:pt idx="53">
                  <c:v>45748</c:v>
                </c:pt>
                <c:pt idx="54">
                  <c:v>45839</c:v>
                </c:pt>
                <c:pt idx="55">
                  <c:v>45931</c:v>
                </c:pt>
                <c:pt idx="56">
                  <c:v>46023</c:v>
                </c:pt>
              </c:numCache>
            </c:numRef>
          </c:cat>
          <c:val>
            <c:numRef>
              <c:f>'c1-4'!$H$14:$H$70</c:f>
              <c:numCache>
                <c:formatCode>General</c:formatCode>
                <c:ptCount val="57"/>
                <c:pt idx="44" formatCode="0.0">
                  <c:v>0.11193661856585424</c:v>
                </c:pt>
                <c:pt idx="45" formatCode="0.0">
                  <c:v>0.30133353755746706</c:v>
                </c:pt>
                <c:pt idx="46" formatCode="0.0">
                  <c:v>0.37274249341984467</c:v>
                </c:pt>
                <c:pt idx="47" formatCode="0.0">
                  <c:v>0.77215481223846671</c:v>
                </c:pt>
                <c:pt idx="48" formatCode="0.0">
                  <c:v>1.6101846833253162</c:v>
                </c:pt>
                <c:pt idx="49" formatCode="0.0">
                  <c:v>1.6888441302863981</c:v>
                </c:pt>
                <c:pt idx="50" formatCode="0.0">
                  <c:v>1.5476571604140688</c:v>
                </c:pt>
                <c:pt idx="51" formatCode="0.0">
                  <c:v>1.3673411037691807</c:v>
                </c:pt>
                <c:pt idx="52" formatCode="0.0">
                  <c:v>1.1849927956937421</c:v>
                </c:pt>
                <c:pt idx="53" formatCode="0.0">
                  <c:v>1.1315117358084112</c:v>
                </c:pt>
                <c:pt idx="54" formatCode="0.0">
                  <c:v>1.1371966135788667</c:v>
                </c:pt>
                <c:pt idx="55" formatCode="0.0">
                  <c:v>1.142405420430888</c:v>
                </c:pt>
                <c:pt idx="56" formatCode="0.0">
                  <c:v>1.1409579245069719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5FF-46E7-ABD8-C2523D558815}"/>
            </c:ext>
          </c:extLst>
        </c:ser>
        <c:ser>
          <c:idx val="7"/>
          <c:order val="7"/>
          <c:tx>
            <c:strRef>
              <c:f>'c1-4'!$I$13</c:f>
              <c:strCache>
                <c:ptCount val="1"/>
                <c:pt idx="0">
                  <c:v>upper90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c:spPr>
          <c:cat>
            <c:numRef>
              <c:f>'c1-4'!$A$14:$A$70</c:f>
              <c:numCache>
                <c:formatCode>m/d/yyyy</c:formatCode>
                <c:ptCount val="57"/>
                <c:pt idx="0">
                  <c:v>40909</c:v>
                </c:pt>
                <c:pt idx="1">
                  <c:v>41000</c:v>
                </c:pt>
                <c:pt idx="2">
                  <c:v>41091</c:v>
                </c:pt>
                <c:pt idx="3">
                  <c:v>41183</c:v>
                </c:pt>
                <c:pt idx="4">
                  <c:v>41275</c:v>
                </c:pt>
                <c:pt idx="5">
                  <c:v>41365</c:v>
                </c:pt>
                <c:pt idx="6">
                  <c:v>41456</c:v>
                </c:pt>
                <c:pt idx="7">
                  <c:v>41548</c:v>
                </c:pt>
                <c:pt idx="8">
                  <c:v>41640</c:v>
                </c:pt>
                <c:pt idx="9">
                  <c:v>41730</c:v>
                </c:pt>
                <c:pt idx="10">
                  <c:v>41821</c:v>
                </c:pt>
                <c:pt idx="11">
                  <c:v>41913</c:v>
                </c:pt>
                <c:pt idx="12">
                  <c:v>42005</c:v>
                </c:pt>
                <c:pt idx="13">
                  <c:v>42095</c:v>
                </c:pt>
                <c:pt idx="14">
                  <c:v>42186</c:v>
                </c:pt>
                <c:pt idx="15">
                  <c:v>42278</c:v>
                </c:pt>
                <c:pt idx="16">
                  <c:v>42370</c:v>
                </c:pt>
                <c:pt idx="17">
                  <c:v>42461</c:v>
                </c:pt>
                <c:pt idx="18">
                  <c:v>42552</c:v>
                </c:pt>
                <c:pt idx="19">
                  <c:v>42644</c:v>
                </c:pt>
                <c:pt idx="20">
                  <c:v>42736</c:v>
                </c:pt>
                <c:pt idx="21">
                  <c:v>42826</c:v>
                </c:pt>
                <c:pt idx="22">
                  <c:v>42917</c:v>
                </c:pt>
                <c:pt idx="23">
                  <c:v>43009</c:v>
                </c:pt>
                <c:pt idx="24">
                  <c:v>43101</c:v>
                </c:pt>
                <c:pt idx="25">
                  <c:v>43191</c:v>
                </c:pt>
                <c:pt idx="26">
                  <c:v>43282</c:v>
                </c:pt>
                <c:pt idx="27">
                  <c:v>43374</c:v>
                </c:pt>
                <c:pt idx="28">
                  <c:v>43466</c:v>
                </c:pt>
                <c:pt idx="29">
                  <c:v>43556</c:v>
                </c:pt>
                <c:pt idx="30">
                  <c:v>43647</c:v>
                </c:pt>
                <c:pt idx="31">
                  <c:v>43739</c:v>
                </c:pt>
                <c:pt idx="32">
                  <c:v>43831</c:v>
                </c:pt>
                <c:pt idx="33">
                  <c:v>43922</c:v>
                </c:pt>
                <c:pt idx="34">
                  <c:v>44013</c:v>
                </c:pt>
                <c:pt idx="35">
                  <c:v>44105</c:v>
                </c:pt>
                <c:pt idx="36">
                  <c:v>44197</c:v>
                </c:pt>
                <c:pt idx="37">
                  <c:v>44287</c:v>
                </c:pt>
                <c:pt idx="38">
                  <c:v>44378</c:v>
                </c:pt>
                <c:pt idx="39">
                  <c:v>44470</c:v>
                </c:pt>
                <c:pt idx="40">
                  <c:v>44562</c:v>
                </c:pt>
                <c:pt idx="41">
                  <c:v>44652</c:v>
                </c:pt>
                <c:pt idx="42">
                  <c:v>44743</c:v>
                </c:pt>
                <c:pt idx="43">
                  <c:v>44835</c:v>
                </c:pt>
                <c:pt idx="44">
                  <c:v>44927</c:v>
                </c:pt>
                <c:pt idx="45">
                  <c:v>45017</c:v>
                </c:pt>
                <c:pt idx="46">
                  <c:v>45108</c:v>
                </c:pt>
                <c:pt idx="47">
                  <c:v>45200</c:v>
                </c:pt>
                <c:pt idx="48">
                  <c:v>45292</c:v>
                </c:pt>
                <c:pt idx="49">
                  <c:v>45383</c:v>
                </c:pt>
                <c:pt idx="50">
                  <c:v>45474</c:v>
                </c:pt>
                <c:pt idx="51">
                  <c:v>45566</c:v>
                </c:pt>
                <c:pt idx="52">
                  <c:v>45658</c:v>
                </c:pt>
                <c:pt idx="53">
                  <c:v>45748</c:v>
                </c:pt>
                <c:pt idx="54">
                  <c:v>45839</c:v>
                </c:pt>
                <c:pt idx="55">
                  <c:v>45931</c:v>
                </c:pt>
                <c:pt idx="56">
                  <c:v>46023</c:v>
                </c:pt>
              </c:numCache>
            </c:numRef>
          </c:cat>
          <c:val>
            <c:numRef>
              <c:f>'c1-4'!$I$14:$I$70</c:f>
              <c:numCache>
                <c:formatCode>General</c:formatCode>
                <c:ptCount val="57"/>
                <c:pt idx="44" formatCode="0.0">
                  <c:v>7.9578055256065094E-2</c:v>
                </c:pt>
                <c:pt idx="45" formatCode="0.0">
                  <c:v>0.68376197517554482</c:v>
                </c:pt>
                <c:pt idx="46" formatCode="0.0">
                  <c:v>1.4831199733659308</c:v>
                </c:pt>
                <c:pt idx="47" formatCode="0.0">
                  <c:v>2.1689121035641414</c:v>
                </c:pt>
                <c:pt idx="48" formatCode="0.0">
                  <c:v>2.3000000000000003</c:v>
                </c:pt>
                <c:pt idx="49" formatCode="0.0">
                  <c:v>2.0332684314744149</c:v>
                </c:pt>
                <c:pt idx="50" formatCode="0.0">
                  <c:v>1.9000000000000004</c:v>
                </c:pt>
                <c:pt idx="51" formatCode="0.0">
                  <c:v>1.7369016862472553</c:v>
                </c:pt>
                <c:pt idx="52" formatCode="0.0">
                  <c:v>1.5999999999999999</c:v>
                </c:pt>
                <c:pt idx="53" formatCode="0.0">
                  <c:v>1.6156302619409386</c:v>
                </c:pt>
                <c:pt idx="54" formatCode="0.0">
                  <c:v>1.6244845644717492</c:v>
                </c:pt>
                <c:pt idx="55" formatCode="0.0">
                  <c:v>1.6320603513743017</c:v>
                </c:pt>
                <c:pt idx="56" formatCode="0.0">
                  <c:v>1.6298611127521172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5FF-46E7-ABD8-C2523D5588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14204216"/>
        <c:axId val="814199624"/>
      </c:areaChart>
      <c:lineChart>
        <c:grouping val="standard"/>
        <c:varyColors val="0"/>
        <c:ser>
          <c:idx val="8"/>
          <c:order val="8"/>
          <c:tx>
            <c:strRef>
              <c:f>'c1-4'!$J$13</c:f>
              <c:strCache>
                <c:ptCount val="1"/>
                <c:pt idx="0">
                  <c:v>Infláció</c:v>
                </c:pt>
              </c:strCache>
            </c:strRef>
          </c:tx>
          <c:spPr>
            <a:ln w="952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'c1-4'!$A$14:$A$70</c:f>
              <c:numCache>
                <c:formatCode>m/d/yyyy</c:formatCode>
                <c:ptCount val="57"/>
                <c:pt idx="0">
                  <c:v>40909</c:v>
                </c:pt>
                <c:pt idx="1">
                  <c:v>41000</c:v>
                </c:pt>
                <c:pt idx="2">
                  <c:v>41091</c:v>
                </c:pt>
                <c:pt idx="3">
                  <c:v>41183</c:v>
                </c:pt>
                <c:pt idx="4">
                  <c:v>41275</c:v>
                </c:pt>
                <c:pt idx="5">
                  <c:v>41365</c:v>
                </c:pt>
                <c:pt idx="6">
                  <c:v>41456</c:v>
                </c:pt>
                <c:pt idx="7">
                  <c:v>41548</c:v>
                </c:pt>
                <c:pt idx="8">
                  <c:v>41640</c:v>
                </c:pt>
                <c:pt idx="9">
                  <c:v>41730</c:v>
                </c:pt>
                <c:pt idx="10">
                  <c:v>41821</c:v>
                </c:pt>
                <c:pt idx="11">
                  <c:v>41913</c:v>
                </c:pt>
                <c:pt idx="12">
                  <c:v>42005</c:v>
                </c:pt>
                <c:pt idx="13">
                  <c:v>42095</c:v>
                </c:pt>
                <c:pt idx="14">
                  <c:v>42186</c:v>
                </c:pt>
                <c:pt idx="15">
                  <c:v>42278</c:v>
                </c:pt>
                <c:pt idx="16">
                  <c:v>42370</c:v>
                </c:pt>
                <c:pt idx="17">
                  <c:v>42461</c:v>
                </c:pt>
                <c:pt idx="18">
                  <c:v>42552</c:v>
                </c:pt>
                <c:pt idx="19">
                  <c:v>42644</c:v>
                </c:pt>
                <c:pt idx="20">
                  <c:v>42736</c:v>
                </c:pt>
                <c:pt idx="21">
                  <c:v>42826</c:v>
                </c:pt>
                <c:pt idx="22">
                  <c:v>42917</c:v>
                </c:pt>
                <c:pt idx="23">
                  <c:v>43009</c:v>
                </c:pt>
                <c:pt idx="24">
                  <c:v>43101</c:v>
                </c:pt>
                <c:pt idx="25">
                  <c:v>43191</c:v>
                </c:pt>
                <c:pt idx="26">
                  <c:v>43282</c:v>
                </c:pt>
                <c:pt idx="27">
                  <c:v>43374</c:v>
                </c:pt>
                <c:pt idx="28">
                  <c:v>43466</c:v>
                </c:pt>
                <c:pt idx="29">
                  <c:v>43556</c:v>
                </c:pt>
                <c:pt idx="30">
                  <c:v>43647</c:v>
                </c:pt>
                <c:pt idx="31">
                  <c:v>43739</c:v>
                </c:pt>
                <c:pt idx="32">
                  <c:v>43831</c:v>
                </c:pt>
                <c:pt idx="33">
                  <c:v>43922</c:v>
                </c:pt>
                <c:pt idx="34">
                  <c:v>44013</c:v>
                </c:pt>
                <c:pt idx="35">
                  <c:v>44105</c:v>
                </c:pt>
                <c:pt idx="36">
                  <c:v>44197</c:v>
                </c:pt>
                <c:pt idx="37">
                  <c:v>44287</c:v>
                </c:pt>
                <c:pt idx="38">
                  <c:v>44378</c:v>
                </c:pt>
                <c:pt idx="39">
                  <c:v>44470</c:v>
                </c:pt>
                <c:pt idx="40">
                  <c:v>44562</c:v>
                </c:pt>
                <c:pt idx="41">
                  <c:v>44652</c:v>
                </c:pt>
                <c:pt idx="42">
                  <c:v>44743</c:v>
                </c:pt>
                <c:pt idx="43">
                  <c:v>44835</c:v>
                </c:pt>
                <c:pt idx="44">
                  <c:v>44927</c:v>
                </c:pt>
                <c:pt idx="45">
                  <c:v>45017</c:v>
                </c:pt>
                <c:pt idx="46">
                  <c:v>45108</c:v>
                </c:pt>
                <c:pt idx="47">
                  <c:v>45200</c:v>
                </c:pt>
                <c:pt idx="48">
                  <c:v>45292</c:v>
                </c:pt>
                <c:pt idx="49">
                  <c:v>45383</c:v>
                </c:pt>
                <c:pt idx="50">
                  <c:v>45474</c:v>
                </c:pt>
                <c:pt idx="51">
                  <c:v>45566</c:v>
                </c:pt>
                <c:pt idx="52">
                  <c:v>45658</c:v>
                </c:pt>
                <c:pt idx="53">
                  <c:v>45748</c:v>
                </c:pt>
                <c:pt idx="54">
                  <c:v>45839</c:v>
                </c:pt>
                <c:pt idx="55">
                  <c:v>45931</c:v>
                </c:pt>
                <c:pt idx="56">
                  <c:v>46023</c:v>
                </c:pt>
              </c:numCache>
            </c:numRef>
          </c:cat>
          <c:val>
            <c:numRef>
              <c:f>'c1-4'!$J$14:$J$70</c:f>
              <c:numCache>
                <c:formatCode>0.0</c:formatCode>
                <c:ptCount val="57"/>
                <c:pt idx="0">
                  <c:v>5.6</c:v>
                </c:pt>
                <c:pt idx="1">
                  <c:v>5.5</c:v>
                </c:pt>
                <c:pt idx="2">
                  <c:v>6.1</c:v>
                </c:pt>
                <c:pt idx="3">
                  <c:v>5.4</c:v>
                </c:pt>
                <c:pt idx="4">
                  <c:v>2.9</c:v>
                </c:pt>
                <c:pt idx="5">
                  <c:v>1.8</c:v>
                </c:pt>
                <c:pt idx="6">
                  <c:v>1.5</c:v>
                </c:pt>
                <c:pt idx="7">
                  <c:v>0.8</c:v>
                </c:pt>
                <c:pt idx="8">
                  <c:v>0</c:v>
                </c:pt>
                <c:pt idx="9">
                  <c:v>-0.2</c:v>
                </c:pt>
                <c:pt idx="10">
                  <c:v>-0.1</c:v>
                </c:pt>
                <c:pt idx="11">
                  <c:v>-0.7</c:v>
                </c:pt>
                <c:pt idx="12">
                  <c:v>-1</c:v>
                </c:pt>
                <c:pt idx="13">
                  <c:v>0.3</c:v>
                </c:pt>
                <c:pt idx="14">
                  <c:v>0</c:v>
                </c:pt>
                <c:pt idx="15">
                  <c:v>0.5</c:v>
                </c:pt>
                <c:pt idx="16">
                  <c:v>0.3</c:v>
                </c:pt>
                <c:pt idx="17">
                  <c:v>-0.1</c:v>
                </c:pt>
                <c:pt idx="18">
                  <c:v>0.1</c:v>
                </c:pt>
                <c:pt idx="19">
                  <c:v>1.3</c:v>
                </c:pt>
                <c:pt idx="20">
                  <c:v>2.6</c:v>
                </c:pt>
                <c:pt idx="21">
                  <c:v>2.1</c:v>
                </c:pt>
                <c:pt idx="22">
                  <c:v>2.4</c:v>
                </c:pt>
                <c:pt idx="23">
                  <c:v>2.2999999999999998</c:v>
                </c:pt>
                <c:pt idx="24">
                  <c:v>2</c:v>
                </c:pt>
                <c:pt idx="25">
                  <c:v>2.7</c:v>
                </c:pt>
                <c:pt idx="26">
                  <c:v>3.4</c:v>
                </c:pt>
                <c:pt idx="27">
                  <c:v>3.2</c:v>
                </c:pt>
                <c:pt idx="28">
                  <c:v>3.2</c:v>
                </c:pt>
                <c:pt idx="29">
                  <c:v>3.7</c:v>
                </c:pt>
                <c:pt idx="30">
                  <c:v>3.1</c:v>
                </c:pt>
                <c:pt idx="31">
                  <c:v>3.4</c:v>
                </c:pt>
                <c:pt idx="32">
                  <c:v>4.3</c:v>
                </c:pt>
                <c:pt idx="33">
                  <c:v>2.5</c:v>
                </c:pt>
                <c:pt idx="34">
                  <c:v>3.7</c:v>
                </c:pt>
                <c:pt idx="35">
                  <c:v>2.8</c:v>
                </c:pt>
                <c:pt idx="36">
                  <c:v>3.2</c:v>
                </c:pt>
                <c:pt idx="37">
                  <c:v>5.2</c:v>
                </c:pt>
                <c:pt idx="38">
                  <c:v>5</c:v>
                </c:pt>
                <c:pt idx="39">
                  <c:v>7.1</c:v>
                </c:pt>
                <c:pt idx="40">
                  <c:v>8.1999999999999993</c:v>
                </c:pt>
                <c:pt idx="41">
                  <c:v>10.6</c:v>
                </c:pt>
                <c:pt idx="42">
                  <c:v>16.5</c:v>
                </c:pt>
                <c:pt idx="43">
                  <c:v>22.7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F5FF-46E7-ABD8-C2523D558815}"/>
            </c:ext>
          </c:extLst>
        </c:ser>
        <c:ser>
          <c:idx val="12"/>
          <c:order val="9"/>
          <c:spPr>
            <a:ln w="28575">
              <a:solidFill>
                <a:schemeClr val="tx2"/>
              </a:solidFill>
              <a:prstDash val="sysDash"/>
            </a:ln>
          </c:spPr>
          <c:marker>
            <c:symbol val="none"/>
          </c:marker>
          <c:cat>
            <c:numRef>
              <c:f>'c1-4'!$A$14:$A$70</c:f>
              <c:numCache>
                <c:formatCode>m/d/yyyy</c:formatCode>
                <c:ptCount val="57"/>
                <c:pt idx="0">
                  <c:v>40909</c:v>
                </c:pt>
                <c:pt idx="1">
                  <c:v>41000</c:v>
                </c:pt>
                <c:pt idx="2">
                  <c:v>41091</c:v>
                </c:pt>
                <c:pt idx="3">
                  <c:v>41183</c:v>
                </c:pt>
                <c:pt idx="4">
                  <c:v>41275</c:v>
                </c:pt>
                <c:pt idx="5">
                  <c:v>41365</c:v>
                </c:pt>
                <c:pt idx="6">
                  <c:v>41456</c:v>
                </c:pt>
                <c:pt idx="7">
                  <c:v>41548</c:v>
                </c:pt>
                <c:pt idx="8">
                  <c:v>41640</c:v>
                </c:pt>
                <c:pt idx="9">
                  <c:v>41730</c:v>
                </c:pt>
                <c:pt idx="10">
                  <c:v>41821</c:v>
                </c:pt>
                <c:pt idx="11">
                  <c:v>41913</c:v>
                </c:pt>
                <c:pt idx="12">
                  <c:v>42005</c:v>
                </c:pt>
                <c:pt idx="13">
                  <c:v>42095</c:v>
                </c:pt>
                <c:pt idx="14">
                  <c:v>42186</c:v>
                </c:pt>
                <c:pt idx="15">
                  <c:v>42278</c:v>
                </c:pt>
                <c:pt idx="16">
                  <c:v>42370</c:v>
                </c:pt>
                <c:pt idx="17">
                  <c:v>42461</c:v>
                </c:pt>
                <c:pt idx="18">
                  <c:v>42552</c:v>
                </c:pt>
                <c:pt idx="19">
                  <c:v>42644</c:v>
                </c:pt>
                <c:pt idx="20">
                  <c:v>42736</c:v>
                </c:pt>
                <c:pt idx="21">
                  <c:v>42826</c:v>
                </c:pt>
                <c:pt idx="22">
                  <c:v>42917</c:v>
                </c:pt>
                <c:pt idx="23">
                  <c:v>43009</c:v>
                </c:pt>
                <c:pt idx="24">
                  <c:v>43101</c:v>
                </c:pt>
                <c:pt idx="25">
                  <c:v>43191</c:v>
                </c:pt>
                <c:pt idx="26">
                  <c:v>43282</c:v>
                </c:pt>
                <c:pt idx="27">
                  <c:v>43374</c:v>
                </c:pt>
                <c:pt idx="28">
                  <c:v>43466</c:v>
                </c:pt>
                <c:pt idx="29">
                  <c:v>43556</c:v>
                </c:pt>
                <c:pt idx="30">
                  <c:v>43647</c:v>
                </c:pt>
                <c:pt idx="31">
                  <c:v>43739</c:v>
                </c:pt>
                <c:pt idx="32">
                  <c:v>43831</c:v>
                </c:pt>
                <c:pt idx="33">
                  <c:v>43922</c:v>
                </c:pt>
                <c:pt idx="34">
                  <c:v>44013</c:v>
                </c:pt>
                <c:pt idx="35">
                  <c:v>44105</c:v>
                </c:pt>
                <c:pt idx="36">
                  <c:v>44197</c:v>
                </c:pt>
                <c:pt idx="37">
                  <c:v>44287</c:v>
                </c:pt>
                <c:pt idx="38">
                  <c:v>44378</c:v>
                </c:pt>
                <c:pt idx="39">
                  <c:v>44470</c:v>
                </c:pt>
                <c:pt idx="40">
                  <c:v>44562</c:v>
                </c:pt>
                <c:pt idx="41">
                  <c:v>44652</c:v>
                </c:pt>
                <c:pt idx="42">
                  <c:v>44743</c:v>
                </c:pt>
                <c:pt idx="43">
                  <c:v>44835</c:v>
                </c:pt>
                <c:pt idx="44">
                  <c:v>44927</c:v>
                </c:pt>
                <c:pt idx="45">
                  <c:v>45017</c:v>
                </c:pt>
                <c:pt idx="46">
                  <c:v>45108</c:v>
                </c:pt>
                <c:pt idx="47">
                  <c:v>45200</c:v>
                </c:pt>
                <c:pt idx="48">
                  <c:v>45292</c:v>
                </c:pt>
                <c:pt idx="49">
                  <c:v>45383</c:v>
                </c:pt>
                <c:pt idx="50">
                  <c:v>45474</c:v>
                </c:pt>
                <c:pt idx="51">
                  <c:v>45566</c:v>
                </c:pt>
                <c:pt idx="52">
                  <c:v>45658</c:v>
                </c:pt>
                <c:pt idx="53">
                  <c:v>45748</c:v>
                </c:pt>
                <c:pt idx="54">
                  <c:v>45839</c:v>
                </c:pt>
                <c:pt idx="55">
                  <c:v>45931</c:v>
                </c:pt>
                <c:pt idx="56">
                  <c:v>46023</c:v>
                </c:pt>
              </c:numCache>
            </c:numRef>
          </c:cat>
          <c:val>
            <c:numRef>
              <c:f>'c1-4'!$K$14:$K$70</c:f>
              <c:numCache>
                <c:formatCode>0.0</c:formatCode>
                <c:ptCount val="57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  <c:pt idx="22">
                  <c:v>2</c:v>
                </c:pt>
                <c:pt idx="23">
                  <c:v>2</c:v>
                </c:pt>
                <c:pt idx="24">
                  <c:v>2</c:v>
                </c:pt>
                <c:pt idx="25">
                  <c:v>2</c:v>
                </c:pt>
                <c:pt idx="26">
                  <c:v>2</c:v>
                </c:pt>
                <c:pt idx="27">
                  <c:v>2</c:v>
                </c:pt>
                <c:pt idx="28">
                  <c:v>2</c:v>
                </c:pt>
                <c:pt idx="29">
                  <c:v>2</c:v>
                </c:pt>
                <c:pt idx="30">
                  <c:v>2</c:v>
                </c:pt>
                <c:pt idx="31">
                  <c:v>2</c:v>
                </c:pt>
                <c:pt idx="32">
                  <c:v>2</c:v>
                </c:pt>
                <c:pt idx="33">
                  <c:v>2</c:v>
                </c:pt>
                <c:pt idx="34">
                  <c:v>2</c:v>
                </c:pt>
                <c:pt idx="35">
                  <c:v>2</c:v>
                </c:pt>
                <c:pt idx="36">
                  <c:v>2</c:v>
                </c:pt>
                <c:pt idx="37">
                  <c:v>2</c:v>
                </c:pt>
                <c:pt idx="38">
                  <c:v>2</c:v>
                </c:pt>
                <c:pt idx="39">
                  <c:v>2</c:v>
                </c:pt>
                <c:pt idx="40">
                  <c:v>2</c:v>
                </c:pt>
                <c:pt idx="41">
                  <c:v>2</c:v>
                </c:pt>
                <c:pt idx="42">
                  <c:v>2</c:v>
                </c:pt>
                <c:pt idx="43">
                  <c:v>2</c:v>
                </c:pt>
                <c:pt idx="44">
                  <c:v>2</c:v>
                </c:pt>
                <c:pt idx="45">
                  <c:v>2</c:v>
                </c:pt>
                <c:pt idx="46">
                  <c:v>2</c:v>
                </c:pt>
                <c:pt idx="47">
                  <c:v>2</c:v>
                </c:pt>
                <c:pt idx="48">
                  <c:v>2</c:v>
                </c:pt>
                <c:pt idx="49">
                  <c:v>2</c:v>
                </c:pt>
                <c:pt idx="50">
                  <c:v>2</c:v>
                </c:pt>
                <c:pt idx="51">
                  <c:v>2</c:v>
                </c:pt>
                <c:pt idx="52">
                  <c:v>2</c:v>
                </c:pt>
                <c:pt idx="53">
                  <c:v>2</c:v>
                </c:pt>
                <c:pt idx="54">
                  <c:v>2</c:v>
                </c:pt>
                <c:pt idx="55">
                  <c:v>2</c:v>
                </c:pt>
                <c:pt idx="56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F5FF-46E7-ABD8-C2523D558815}"/>
            </c:ext>
          </c:extLst>
        </c:ser>
        <c:ser>
          <c:idx val="13"/>
          <c:order val="10"/>
          <c:spPr>
            <a:ln w="28575">
              <a:solidFill>
                <a:schemeClr val="tx2"/>
              </a:solidFill>
              <a:prstDash val="sysDash"/>
            </a:ln>
          </c:spPr>
          <c:marker>
            <c:symbol val="none"/>
          </c:marker>
          <c:cat>
            <c:numRef>
              <c:f>'c1-4'!$A$14:$A$70</c:f>
              <c:numCache>
                <c:formatCode>m/d/yyyy</c:formatCode>
                <c:ptCount val="57"/>
                <c:pt idx="0">
                  <c:v>40909</c:v>
                </c:pt>
                <c:pt idx="1">
                  <c:v>41000</c:v>
                </c:pt>
                <c:pt idx="2">
                  <c:v>41091</c:v>
                </c:pt>
                <c:pt idx="3">
                  <c:v>41183</c:v>
                </c:pt>
                <c:pt idx="4">
                  <c:v>41275</c:v>
                </c:pt>
                <c:pt idx="5">
                  <c:v>41365</c:v>
                </c:pt>
                <c:pt idx="6">
                  <c:v>41456</c:v>
                </c:pt>
                <c:pt idx="7">
                  <c:v>41548</c:v>
                </c:pt>
                <c:pt idx="8">
                  <c:v>41640</c:v>
                </c:pt>
                <c:pt idx="9">
                  <c:v>41730</c:v>
                </c:pt>
                <c:pt idx="10">
                  <c:v>41821</c:v>
                </c:pt>
                <c:pt idx="11">
                  <c:v>41913</c:v>
                </c:pt>
                <c:pt idx="12">
                  <c:v>42005</c:v>
                </c:pt>
                <c:pt idx="13">
                  <c:v>42095</c:v>
                </c:pt>
                <c:pt idx="14">
                  <c:v>42186</c:v>
                </c:pt>
                <c:pt idx="15">
                  <c:v>42278</c:v>
                </c:pt>
                <c:pt idx="16">
                  <c:v>42370</c:v>
                </c:pt>
                <c:pt idx="17">
                  <c:v>42461</c:v>
                </c:pt>
                <c:pt idx="18">
                  <c:v>42552</c:v>
                </c:pt>
                <c:pt idx="19">
                  <c:v>42644</c:v>
                </c:pt>
                <c:pt idx="20">
                  <c:v>42736</c:v>
                </c:pt>
                <c:pt idx="21">
                  <c:v>42826</c:v>
                </c:pt>
                <c:pt idx="22">
                  <c:v>42917</c:v>
                </c:pt>
                <c:pt idx="23">
                  <c:v>43009</c:v>
                </c:pt>
                <c:pt idx="24">
                  <c:v>43101</c:v>
                </c:pt>
                <c:pt idx="25">
                  <c:v>43191</c:v>
                </c:pt>
                <c:pt idx="26">
                  <c:v>43282</c:v>
                </c:pt>
                <c:pt idx="27">
                  <c:v>43374</c:v>
                </c:pt>
                <c:pt idx="28">
                  <c:v>43466</c:v>
                </c:pt>
                <c:pt idx="29">
                  <c:v>43556</c:v>
                </c:pt>
                <c:pt idx="30">
                  <c:v>43647</c:v>
                </c:pt>
                <c:pt idx="31">
                  <c:v>43739</c:v>
                </c:pt>
                <c:pt idx="32">
                  <c:v>43831</c:v>
                </c:pt>
                <c:pt idx="33">
                  <c:v>43922</c:v>
                </c:pt>
                <c:pt idx="34">
                  <c:v>44013</c:v>
                </c:pt>
                <c:pt idx="35">
                  <c:v>44105</c:v>
                </c:pt>
                <c:pt idx="36">
                  <c:v>44197</c:v>
                </c:pt>
                <c:pt idx="37">
                  <c:v>44287</c:v>
                </c:pt>
                <c:pt idx="38">
                  <c:v>44378</c:v>
                </c:pt>
                <c:pt idx="39">
                  <c:v>44470</c:v>
                </c:pt>
                <c:pt idx="40">
                  <c:v>44562</c:v>
                </c:pt>
                <c:pt idx="41">
                  <c:v>44652</c:v>
                </c:pt>
                <c:pt idx="42">
                  <c:v>44743</c:v>
                </c:pt>
                <c:pt idx="43">
                  <c:v>44835</c:v>
                </c:pt>
                <c:pt idx="44">
                  <c:v>44927</c:v>
                </c:pt>
                <c:pt idx="45">
                  <c:v>45017</c:v>
                </c:pt>
                <c:pt idx="46">
                  <c:v>45108</c:v>
                </c:pt>
                <c:pt idx="47">
                  <c:v>45200</c:v>
                </c:pt>
                <c:pt idx="48">
                  <c:v>45292</c:v>
                </c:pt>
                <c:pt idx="49">
                  <c:v>45383</c:v>
                </c:pt>
                <c:pt idx="50">
                  <c:v>45474</c:v>
                </c:pt>
                <c:pt idx="51">
                  <c:v>45566</c:v>
                </c:pt>
                <c:pt idx="52">
                  <c:v>45658</c:v>
                </c:pt>
                <c:pt idx="53">
                  <c:v>45748</c:v>
                </c:pt>
                <c:pt idx="54">
                  <c:v>45839</c:v>
                </c:pt>
                <c:pt idx="55">
                  <c:v>45931</c:v>
                </c:pt>
                <c:pt idx="56">
                  <c:v>46023</c:v>
                </c:pt>
              </c:numCache>
            </c:numRef>
          </c:cat>
          <c:val>
            <c:numRef>
              <c:f>'c1-4'!$L$14:$L$70</c:f>
              <c:numCache>
                <c:formatCode>0.0</c:formatCode>
                <c:ptCount val="57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  <c:pt idx="10">
                  <c:v>4</c:v>
                </c:pt>
                <c:pt idx="11">
                  <c:v>4</c:v>
                </c:pt>
                <c:pt idx="12">
                  <c:v>4</c:v>
                </c:pt>
                <c:pt idx="13">
                  <c:v>4</c:v>
                </c:pt>
                <c:pt idx="14">
                  <c:v>4</c:v>
                </c:pt>
                <c:pt idx="15">
                  <c:v>4</c:v>
                </c:pt>
                <c:pt idx="16">
                  <c:v>4</c:v>
                </c:pt>
                <c:pt idx="17">
                  <c:v>4</c:v>
                </c:pt>
                <c:pt idx="18">
                  <c:v>4</c:v>
                </c:pt>
                <c:pt idx="19">
                  <c:v>4</c:v>
                </c:pt>
                <c:pt idx="20">
                  <c:v>4</c:v>
                </c:pt>
                <c:pt idx="21">
                  <c:v>4</c:v>
                </c:pt>
                <c:pt idx="22">
                  <c:v>4</c:v>
                </c:pt>
                <c:pt idx="23">
                  <c:v>4</c:v>
                </c:pt>
                <c:pt idx="24">
                  <c:v>4</c:v>
                </c:pt>
                <c:pt idx="25">
                  <c:v>4</c:v>
                </c:pt>
                <c:pt idx="26">
                  <c:v>4</c:v>
                </c:pt>
                <c:pt idx="27">
                  <c:v>4</c:v>
                </c:pt>
                <c:pt idx="28">
                  <c:v>4</c:v>
                </c:pt>
                <c:pt idx="29">
                  <c:v>4</c:v>
                </c:pt>
                <c:pt idx="30">
                  <c:v>4</c:v>
                </c:pt>
                <c:pt idx="31">
                  <c:v>4</c:v>
                </c:pt>
                <c:pt idx="32">
                  <c:v>4</c:v>
                </c:pt>
                <c:pt idx="33">
                  <c:v>4</c:v>
                </c:pt>
                <c:pt idx="34">
                  <c:v>4</c:v>
                </c:pt>
                <c:pt idx="35">
                  <c:v>4</c:v>
                </c:pt>
                <c:pt idx="36">
                  <c:v>4</c:v>
                </c:pt>
                <c:pt idx="37">
                  <c:v>4</c:v>
                </c:pt>
                <c:pt idx="38">
                  <c:v>4</c:v>
                </c:pt>
                <c:pt idx="39">
                  <c:v>4</c:v>
                </c:pt>
                <c:pt idx="40">
                  <c:v>4</c:v>
                </c:pt>
                <c:pt idx="41">
                  <c:v>4</c:v>
                </c:pt>
                <c:pt idx="42">
                  <c:v>4</c:v>
                </c:pt>
                <c:pt idx="43">
                  <c:v>4</c:v>
                </c:pt>
                <c:pt idx="44">
                  <c:v>4</c:v>
                </c:pt>
                <c:pt idx="45">
                  <c:v>4</c:v>
                </c:pt>
                <c:pt idx="46">
                  <c:v>4</c:v>
                </c:pt>
                <c:pt idx="47">
                  <c:v>4</c:v>
                </c:pt>
                <c:pt idx="48">
                  <c:v>4</c:v>
                </c:pt>
                <c:pt idx="49">
                  <c:v>4</c:v>
                </c:pt>
                <c:pt idx="50">
                  <c:v>4</c:v>
                </c:pt>
                <c:pt idx="51">
                  <c:v>4</c:v>
                </c:pt>
                <c:pt idx="52">
                  <c:v>4</c:v>
                </c:pt>
                <c:pt idx="53">
                  <c:v>4</c:v>
                </c:pt>
                <c:pt idx="54">
                  <c:v>4</c:v>
                </c:pt>
                <c:pt idx="55">
                  <c:v>4</c:v>
                </c:pt>
                <c:pt idx="56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F5FF-46E7-ABD8-C2523D558815}"/>
            </c:ext>
          </c:extLst>
        </c:ser>
        <c:ser>
          <c:idx val="14"/>
          <c:order val="11"/>
          <c:spPr>
            <a:ln w="28575">
              <a:solidFill>
                <a:schemeClr val="tx2"/>
              </a:solidFill>
            </a:ln>
          </c:spPr>
          <c:marker>
            <c:symbol val="none"/>
          </c:marker>
          <c:cat>
            <c:numRef>
              <c:f>'c1-4'!$A$14:$A$70</c:f>
              <c:numCache>
                <c:formatCode>m/d/yyyy</c:formatCode>
                <c:ptCount val="57"/>
                <c:pt idx="0">
                  <c:v>40909</c:v>
                </c:pt>
                <c:pt idx="1">
                  <c:v>41000</c:v>
                </c:pt>
                <c:pt idx="2">
                  <c:v>41091</c:v>
                </c:pt>
                <c:pt idx="3">
                  <c:v>41183</c:v>
                </c:pt>
                <c:pt idx="4">
                  <c:v>41275</c:v>
                </c:pt>
                <c:pt idx="5">
                  <c:v>41365</c:v>
                </c:pt>
                <c:pt idx="6">
                  <c:v>41456</c:v>
                </c:pt>
                <c:pt idx="7">
                  <c:v>41548</c:v>
                </c:pt>
                <c:pt idx="8">
                  <c:v>41640</c:v>
                </c:pt>
                <c:pt idx="9">
                  <c:v>41730</c:v>
                </c:pt>
                <c:pt idx="10">
                  <c:v>41821</c:v>
                </c:pt>
                <c:pt idx="11">
                  <c:v>41913</c:v>
                </c:pt>
                <c:pt idx="12">
                  <c:v>42005</c:v>
                </c:pt>
                <c:pt idx="13">
                  <c:v>42095</c:v>
                </c:pt>
                <c:pt idx="14">
                  <c:v>42186</c:v>
                </c:pt>
                <c:pt idx="15">
                  <c:v>42278</c:v>
                </c:pt>
                <c:pt idx="16">
                  <c:v>42370</c:v>
                </c:pt>
                <c:pt idx="17">
                  <c:v>42461</c:v>
                </c:pt>
                <c:pt idx="18">
                  <c:v>42552</c:v>
                </c:pt>
                <c:pt idx="19">
                  <c:v>42644</c:v>
                </c:pt>
                <c:pt idx="20">
                  <c:v>42736</c:v>
                </c:pt>
                <c:pt idx="21">
                  <c:v>42826</c:v>
                </c:pt>
                <c:pt idx="22">
                  <c:v>42917</c:v>
                </c:pt>
                <c:pt idx="23">
                  <c:v>43009</c:v>
                </c:pt>
                <c:pt idx="24">
                  <c:v>43101</c:v>
                </c:pt>
                <c:pt idx="25">
                  <c:v>43191</c:v>
                </c:pt>
                <c:pt idx="26">
                  <c:v>43282</c:v>
                </c:pt>
                <c:pt idx="27">
                  <c:v>43374</c:v>
                </c:pt>
                <c:pt idx="28">
                  <c:v>43466</c:v>
                </c:pt>
                <c:pt idx="29">
                  <c:v>43556</c:v>
                </c:pt>
                <c:pt idx="30">
                  <c:v>43647</c:v>
                </c:pt>
                <c:pt idx="31">
                  <c:v>43739</c:v>
                </c:pt>
                <c:pt idx="32">
                  <c:v>43831</c:v>
                </c:pt>
                <c:pt idx="33">
                  <c:v>43922</c:v>
                </c:pt>
                <c:pt idx="34">
                  <c:v>44013</c:v>
                </c:pt>
                <c:pt idx="35">
                  <c:v>44105</c:v>
                </c:pt>
                <c:pt idx="36">
                  <c:v>44197</c:v>
                </c:pt>
                <c:pt idx="37">
                  <c:v>44287</c:v>
                </c:pt>
                <c:pt idx="38">
                  <c:v>44378</c:v>
                </c:pt>
                <c:pt idx="39">
                  <c:v>44470</c:v>
                </c:pt>
                <c:pt idx="40">
                  <c:v>44562</c:v>
                </c:pt>
                <c:pt idx="41">
                  <c:v>44652</c:v>
                </c:pt>
                <c:pt idx="42">
                  <c:v>44743</c:v>
                </c:pt>
                <c:pt idx="43">
                  <c:v>44835</c:v>
                </c:pt>
                <c:pt idx="44">
                  <c:v>44927</c:v>
                </c:pt>
                <c:pt idx="45">
                  <c:v>45017</c:v>
                </c:pt>
                <c:pt idx="46">
                  <c:v>45108</c:v>
                </c:pt>
                <c:pt idx="47">
                  <c:v>45200</c:v>
                </c:pt>
                <c:pt idx="48">
                  <c:v>45292</c:v>
                </c:pt>
                <c:pt idx="49">
                  <c:v>45383</c:v>
                </c:pt>
                <c:pt idx="50">
                  <c:v>45474</c:v>
                </c:pt>
                <c:pt idx="51">
                  <c:v>45566</c:v>
                </c:pt>
                <c:pt idx="52">
                  <c:v>45658</c:v>
                </c:pt>
                <c:pt idx="53">
                  <c:v>45748</c:v>
                </c:pt>
                <c:pt idx="54">
                  <c:v>45839</c:v>
                </c:pt>
                <c:pt idx="55">
                  <c:v>45931</c:v>
                </c:pt>
                <c:pt idx="56">
                  <c:v>46023</c:v>
                </c:pt>
              </c:numCache>
            </c:numRef>
          </c:cat>
          <c:val>
            <c:numRef>
              <c:f>'c1-4'!$M$14:$M$70</c:f>
              <c:numCache>
                <c:formatCode>0.0</c:formatCode>
                <c:ptCount val="57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F5FF-46E7-ABD8-C2523D5588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14182568"/>
        <c:axId val="814182240"/>
      </c:lineChart>
      <c:dateAx>
        <c:axId val="814204216"/>
        <c:scaling>
          <c:orientation val="minMax"/>
          <c:min val="43466"/>
        </c:scaling>
        <c:delete val="0"/>
        <c:axPos val="b"/>
        <c:numFmt formatCode="yyyy" sourceLinked="0"/>
        <c:majorTickMark val="out"/>
        <c:minorTickMark val="none"/>
        <c:tickLblPos val="low"/>
        <c:spPr>
          <a:noFill/>
          <a:ln w="9525" cap="flat" cmpd="sng" algn="ctr">
            <a:solidFill>
              <a:sysClr val="window" lastClr="FFFFFF">
                <a:lumMod val="50000"/>
              </a:sysClr>
            </a:solidFill>
            <a:round/>
          </a:ln>
          <a:effectLst/>
        </c:spPr>
        <c:txPr>
          <a:bodyPr rot="0" vert="horz"/>
          <a:lstStyle/>
          <a:p>
            <a:pPr>
              <a:defRPr/>
            </a:pPr>
            <a:endParaRPr lang="hu-HU"/>
          </a:p>
        </c:txPr>
        <c:crossAx val="814199624"/>
        <c:crosses val="autoZero"/>
        <c:auto val="0"/>
        <c:lblOffset val="100"/>
        <c:baseTimeUnit val="months"/>
        <c:majorUnit val="1"/>
        <c:majorTimeUnit val="years"/>
      </c:dateAx>
      <c:valAx>
        <c:axId val="814199624"/>
        <c:scaling>
          <c:orientation val="minMax"/>
          <c:max val="28"/>
          <c:min val="-2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75000"/>
                </a:sysClr>
              </a:solidFill>
              <a:prstDash val="sysDash"/>
              <a:round/>
            </a:ln>
            <a:effectLst/>
          </c:spPr>
        </c:majorGridlines>
        <c:numFmt formatCode="0" sourceLinked="0"/>
        <c:majorTickMark val="out"/>
        <c:minorTickMark val="none"/>
        <c:tickLblPos val="low"/>
        <c:spPr>
          <a:noFill/>
          <a:ln>
            <a:solidFill>
              <a:sysClr val="window" lastClr="FFFFFF">
                <a:lumMod val="50000"/>
              </a:sysClr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hu-HU"/>
          </a:p>
        </c:txPr>
        <c:crossAx val="814204216"/>
        <c:crossesAt val="40179"/>
        <c:crossBetween val="midCat"/>
        <c:majorUnit val="2"/>
      </c:valAx>
      <c:valAx>
        <c:axId val="814182240"/>
        <c:scaling>
          <c:orientation val="minMax"/>
          <c:max val="28"/>
          <c:min val="-2"/>
        </c:scaling>
        <c:delete val="1"/>
        <c:axPos val="r"/>
        <c:numFmt formatCode="0" sourceLinked="0"/>
        <c:majorTickMark val="out"/>
        <c:minorTickMark val="none"/>
        <c:tickLblPos val="high"/>
        <c:crossAx val="814182568"/>
        <c:crosses val="max"/>
        <c:crossBetween val="between"/>
        <c:majorUnit val="2"/>
      </c:valAx>
      <c:dateAx>
        <c:axId val="814182568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814182240"/>
        <c:crosses val="autoZero"/>
        <c:auto val="1"/>
        <c:lblOffset val="100"/>
        <c:baseTimeUnit val="months"/>
      </c:dateAx>
    </c:plotArea>
    <c:plotVisOnly val="1"/>
    <c:dispBlanksAs val="gap"/>
    <c:showDLblsOverMax val="0"/>
    <c:extLst/>
  </c:chart>
  <c:spPr>
    <a:solidFill>
      <a:schemeClr val="bg1"/>
    </a:solidFill>
    <a:ln w="9525">
      <a:solidFill>
        <a:srgbClr val="FEFFFF"/>
      </a:solidFill>
      <a:prstDash val="solid"/>
    </a:ln>
    <a:effectLst/>
  </c:spPr>
  <c:txPr>
    <a:bodyPr/>
    <a:lstStyle/>
    <a:p>
      <a:pPr>
        <a:defRPr sz="1600">
          <a:solidFill>
            <a:srgbClr val="000000"/>
          </a:solidFill>
        </a:defRPr>
      </a:pPr>
      <a:endParaRPr lang="hu-H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332081828449835E-2"/>
          <c:y val="8.4192370979539008E-2"/>
          <c:w val="0.9120552160265446"/>
          <c:h val="0.61528282914298593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'elmozdulás dekomp'!$O$5</c:f>
              <c:strCache>
                <c:ptCount val="1"/>
                <c:pt idx="0">
                  <c:v>Adóhatás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'elmozdulás dekomp'!$Q$1:$R$1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  <c:extLst/>
            </c:numRef>
          </c:cat>
          <c:val>
            <c:numRef>
              <c:f>'elmozdulás dekomp'!$Q$5:$R$5</c:f>
              <c:numCache>
                <c:formatCode>0.0</c:formatCode>
                <c:ptCount val="2"/>
                <c:pt idx="0">
                  <c:v>-0.12634548909183252</c:v>
                </c:pt>
                <c:pt idx="1">
                  <c:v>-3.0623147888633184E-3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0F7E-490F-B586-6D9716819096}"/>
            </c:ext>
          </c:extLst>
        </c:ser>
        <c:ser>
          <c:idx val="2"/>
          <c:order val="2"/>
          <c:tx>
            <c:strRef>
              <c:f>'elmozdulás dekomp'!$O$6</c:f>
              <c:strCache>
                <c:ptCount val="1"/>
                <c:pt idx="0">
                  <c:v>Feldolgozatlan élelmiszer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'elmozdulás dekomp'!$Q$1:$R$1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  <c:extLst/>
            </c:numRef>
          </c:cat>
          <c:val>
            <c:numRef>
              <c:f>'elmozdulás dekomp'!$Q$6:$R$6</c:f>
              <c:numCache>
                <c:formatCode>0.0</c:formatCode>
                <c:ptCount val="2"/>
                <c:pt idx="0">
                  <c:v>-0.92836716058895585</c:v>
                </c:pt>
                <c:pt idx="1">
                  <c:v>1.0401093584799237E-2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0F7E-490F-B586-6D9716819096}"/>
            </c:ext>
          </c:extLst>
        </c:ser>
        <c:ser>
          <c:idx val="3"/>
          <c:order val="3"/>
          <c:tx>
            <c:strRef>
              <c:f>'elmozdulás dekomp'!$O$7</c:f>
              <c:strCache>
                <c:ptCount val="1"/>
                <c:pt idx="0">
                  <c:v>Szabályozott árak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'elmozdulás dekomp'!$Q$1:$R$1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  <c:extLst/>
            </c:numRef>
          </c:cat>
          <c:val>
            <c:numRef>
              <c:f>'elmozdulás dekomp'!$Q$7:$R$7</c:f>
              <c:numCache>
                <c:formatCode>0.0</c:formatCode>
                <c:ptCount val="2"/>
                <c:pt idx="0">
                  <c:v>-0.56059121291688907</c:v>
                </c:pt>
                <c:pt idx="1">
                  <c:v>0.18658174868917771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0F7E-490F-B586-6D9716819096}"/>
            </c:ext>
          </c:extLst>
        </c:ser>
        <c:ser>
          <c:idx val="4"/>
          <c:order val="4"/>
          <c:tx>
            <c:strRef>
              <c:f>'elmozdulás dekomp'!$O$8</c:f>
              <c:strCache>
                <c:ptCount val="1"/>
                <c:pt idx="0">
                  <c:v>Járműüzemanyag és piaci energia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'elmozdulás dekomp'!$Q$1:$R$1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  <c:extLst/>
            </c:numRef>
          </c:cat>
          <c:val>
            <c:numRef>
              <c:f>'elmozdulás dekomp'!$Q$8:$R$8</c:f>
              <c:numCache>
                <c:formatCode>0.0</c:formatCode>
                <c:ptCount val="2"/>
                <c:pt idx="0">
                  <c:v>0.16982777511781008</c:v>
                </c:pt>
                <c:pt idx="1">
                  <c:v>-0.24024175666495931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0F7E-490F-B586-6D9716819096}"/>
            </c:ext>
          </c:extLst>
        </c:ser>
        <c:ser>
          <c:idx val="5"/>
          <c:order val="5"/>
          <c:tx>
            <c:strRef>
              <c:f>'elmozdulás dekomp'!$O$9</c:f>
              <c:strCache>
                <c:ptCount val="1"/>
                <c:pt idx="0">
                  <c:v>Alkohol, dohány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'elmozdulás dekomp'!$Q$1:$R$1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  <c:extLst/>
            </c:numRef>
          </c:cat>
          <c:val>
            <c:numRef>
              <c:f>'elmozdulás dekomp'!$Q$9:$R$9</c:f>
              <c:numCache>
                <c:formatCode>0.0</c:formatCode>
                <c:ptCount val="2"/>
                <c:pt idx="0">
                  <c:v>0.24156011652295756</c:v>
                </c:pt>
                <c:pt idx="1">
                  <c:v>3.3912602545334769E-3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0F7E-490F-B586-6D9716819096}"/>
            </c:ext>
          </c:extLst>
        </c:ser>
        <c:ser>
          <c:idx val="7"/>
          <c:order val="7"/>
          <c:tx>
            <c:strRef>
              <c:f>'elmozdulás dekomp'!$O$3</c:f>
              <c:strCache>
                <c:ptCount val="1"/>
                <c:pt idx="0">
                  <c:v>Feldolgozott élelmiszer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  <a:effectLst/>
          </c:spPr>
          <c:invertIfNegative val="0"/>
          <c:cat>
            <c:strLit>
              <c:ptCount val="2"/>
              <c:pt idx="0">
                <c:v>2023</c:v>
              </c:pt>
              <c:pt idx="1">
                <c:v>2024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'elmozdulás dekomp'!$Q$3:$R$3</c:f>
              <c:numCache>
                <c:formatCode>0.0</c:formatCode>
                <c:ptCount val="2"/>
                <c:pt idx="0">
                  <c:v>0.11553350429076703</c:v>
                </c:pt>
                <c:pt idx="1">
                  <c:v>-0.29085282691878733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0F7E-490F-B586-6D9716819096}"/>
            </c:ext>
          </c:extLst>
        </c:ser>
        <c:ser>
          <c:idx val="8"/>
          <c:order val="8"/>
          <c:tx>
            <c:strRef>
              <c:f>'elmozdulás dekomp'!$O$4</c:f>
              <c:strCache>
                <c:ptCount val="1"/>
                <c:pt idx="0">
                  <c:v>Keresletérzékeny</c:v>
                </c:pt>
              </c:strCache>
            </c:strRef>
          </c:tx>
          <c:spPr>
            <a:solidFill>
              <a:schemeClr val="accent6"/>
            </a:solidFill>
            <a:ln w="25400">
              <a:noFill/>
            </a:ln>
            <a:effectLst/>
          </c:spPr>
          <c:invertIfNegative val="0"/>
          <c:cat>
            <c:strLit>
              <c:ptCount val="2"/>
              <c:pt idx="0">
                <c:v>2023</c:v>
              </c:pt>
              <c:pt idx="1">
                <c:v>2024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'elmozdulás dekomp'!$Q$4:$R$4</c:f>
              <c:numCache>
                <c:formatCode>0.0</c:formatCode>
                <c:ptCount val="2"/>
                <c:pt idx="0">
                  <c:v>1.1134563806100266</c:v>
                </c:pt>
                <c:pt idx="1">
                  <c:v>0.93378279584409951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0F7E-490F-B586-6D97168190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44381120"/>
        <c:axId val="104438144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'elmozdulás dekomp'!$O$2</c15:sqref>
                        </c15:formulaRef>
                      </c:ext>
                    </c:extLst>
                    <c:strCache>
                      <c:ptCount val="1"/>
                      <c:pt idx="0">
                        <c:v>Adószűrt maginfláció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'elmozdulás dekomp'!$Q$1:$R$1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2023</c:v>
                      </c:pt>
                      <c:pt idx="1">
                        <c:v>2024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'elmozdulás dekomp'!$Q$2:$R$2</c15:sqref>
                        </c15:formulaRef>
                      </c:ext>
                    </c:extLst>
                    <c:numCache>
                      <c:formatCode>0.0</c:formatCode>
                      <c:ptCount val="2"/>
                      <c:pt idx="0">
                        <c:v>1.2289898849007936</c:v>
                      </c:pt>
                      <c:pt idx="1">
                        <c:v>0.64292996892531218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8-0F7E-490F-B586-6D9716819096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6"/>
          <c:order val="6"/>
          <c:tx>
            <c:strRef>
              <c:f>'elmozdulás dekomp'!$O$10</c:f>
              <c:strCache>
                <c:ptCount val="1"/>
                <c:pt idx="0">
                  <c:v>Infláció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diamond"/>
            <c:size val="12"/>
            <c:spPr>
              <a:solidFill>
                <a:schemeClr val="bg1"/>
              </a:solidFill>
              <a:ln w="19050">
                <a:solidFill>
                  <a:schemeClr val="tx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3197313211639524E-2"/>
                  <c:y val="-3.97936131212500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F7E-490F-B586-6D97168190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'elmozdulás dekomp'!$Q$1:$R$1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  <c:extLst/>
            </c:numRef>
          </c:cat>
          <c:val>
            <c:numRef>
              <c:f>'elmozdulás dekomp'!$Q$10:$R$10</c:f>
              <c:numCache>
                <c:formatCode>0.0</c:formatCode>
                <c:ptCount val="2"/>
                <c:pt idx="0">
                  <c:v>2.507391394388378E-2</c:v>
                </c:pt>
                <c:pt idx="1">
                  <c:v>0.60000000000000009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7-0F7E-490F-B586-6D97168190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44381120"/>
        <c:axId val="1044381448"/>
      </c:lineChart>
      <c:catAx>
        <c:axId val="1044381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ysClr val="window" lastClr="FFFFFF">
                <a:lumMod val="50000"/>
              </a:sys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44381448"/>
        <c:crosses val="autoZero"/>
        <c:auto val="1"/>
        <c:lblAlgn val="ctr"/>
        <c:lblOffset val="100"/>
        <c:noMultiLvlLbl val="0"/>
      </c:catAx>
      <c:valAx>
        <c:axId val="1044381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75000"/>
                </a:sysClr>
              </a:solidFill>
              <a:prstDash val="sysDash"/>
              <a:round/>
            </a:ln>
            <a:effectLst/>
          </c:spPr>
        </c:majorGridlines>
        <c:numFmt formatCode="0.0" sourceLinked="0"/>
        <c:majorTickMark val="out"/>
        <c:minorTickMark val="none"/>
        <c:tickLblPos val="low"/>
        <c:spPr>
          <a:noFill/>
          <a:ln>
            <a:solidFill>
              <a:sysClr val="window" lastClr="FFFFFF">
                <a:lumMod val="50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44381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1460197505006347E-3"/>
          <c:y val="0.79984085166201246"/>
          <c:w val="0.99385401075288915"/>
          <c:h val="0.200159227205725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rgbClr val="FEFFFF"/>
      </a:solidFill>
      <a:prstDash val="solid"/>
      <a:round/>
    </a:ln>
    <a:effectLst/>
  </c:spPr>
  <c:txPr>
    <a:bodyPr/>
    <a:lstStyle/>
    <a:p>
      <a:pPr>
        <a:defRPr sz="1600">
          <a:solidFill>
            <a:srgbClr val="000000"/>
          </a:solidFill>
        </a:defRPr>
      </a:pPr>
      <a:endParaRPr lang="hu-HU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56524446868236E-2"/>
          <c:y val="8.2628254169490045E-2"/>
          <c:w val="0.90749425191174127"/>
          <c:h val="0.74480240206033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lefutások0322!$AK$1</c:f>
              <c:strCache>
                <c:ptCount val="1"/>
                <c:pt idx="0">
                  <c:v>Negyedéves változás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BB1-4AE0-A849-72F15BC3E6AD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BB1-4AE0-A849-72F15BC3E6AD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BB1-4AE0-A849-72F15BC3E6AD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BB1-4AE0-A849-72F15BC3E6AD}"/>
              </c:ext>
            </c:extLst>
          </c:dPt>
          <c:dPt>
            <c:idx val="2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BB1-4AE0-A849-72F15BC3E6AD}"/>
              </c:ext>
            </c:extLst>
          </c:dPt>
          <c:cat>
            <c:numRef>
              <c:f>lefutások0322!$AJ$2:$AJ$29</c:f>
              <c:numCache>
                <c:formatCode>General</c:formatCode>
                <c:ptCount val="28"/>
                <c:pt idx="0">
                  <c:v>2018</c:v>
                </c:pt>
                <c:pt idx="4">
                  <c:v>2019</c:v>
                </c:pt>
                <c:pt idx="8">
                  <c:v>2020</c:v>
                </c:pt>
                <c:pt idx="12">
                  <c:v>2021</c:v>
                </c:pt>
                <c:pt idx="16">
                  <c:v>2022</c:v>
                </c:pt>
                <c:pt idx="20">
                  <c:v>2023</c:v>
                </c:pt>
                <c:pt idx="24">
                  <c:v>2024</c:v>
                </c:pt>
              </c:numCache>
            </c:numRef>
          </c:cat>
          <c:val>
            <c:numRef>
              <c:f>lefutások0322!$AK$2:$AK$29</c:f>
              <c:numCache>
                <c:formatCode>#\ ##0.0</c:formatCode>
                <c:ptCount val="28"/>
                <c:pt idx="0">
                  <c:v>1.8040296541122984</c:v>
                </c:pt>
                <c:pt idx="1">
                  <c:v>0.88287874530065835</c:v>
                </c:pt>
                <c:pt idx="2">
                  <c:v>1.48730818428389</c:v>
                </c:pt>
                <c:pt idx="3">
                  <c:v>1.0372214357570471</c:v>
                </c:pt>
                <c:pt idx="4">
                  <c:v>1.9502737398105552</c:v>
                </c:pt>
                <c:pt idx="5">
                  <c:v>0.27028029272602794</c:v>
                </c:pt>
                <c:pt idx="6">
                  <c:v>1.4572140084650584</c:v>
                </c:pt>
                <c:pt idx="7">
                  <c:v>0.62675717472397707</c:v>
                </c:pt>
                <c:pt idx="8">
                  <c:v>-0.49795156441759048</c:v>
                </c:pt>
                <c:pt idx="9">
                  <c:v>-14.334591950327976</c:v>
                </c:pt>
                <c:pt idx="10">
                  <c:v>11.974796867514769</c:v>
                </c:pt>
                <c:pt idx="11">
                  <c:v>1.5251624252108087</c:v>
                </c:pt>
                <c:pt idx="12">
                  <c:v>1.0412454499998347</c:v>
                </c:pt>
                <c:pt idx="13">
                  <c:v>2.2086111172020537</c:v>
                </c:pt>
                <c:pt idx="14">
                  <c:v>1.7050437933480538</c:v>
                </c:pt>
                <c:pt idx="15">
                  <c:v>2.3818196736334443</c:v>
                </c:pt>
                <c:pt idx="16">
                  <c:v>1.5293836326961667</c:v>
                </c:pt>
                <c:pt idx="17">
                  <c:v>0.44822332891492067</c:v>
                </c:pt>
                <c:pt idx="18">
                  <c:v>-0.72464479269859794</c:v>
                </c:pt>
                <c:pt idx="19">
                  <c:v>-0.44786007585092591</c:v>
                </c:pt>
                <c:pt idx="20">
                  <c:v>-0.40214264857580417</c:v>
                </c:pt>
                <c:pt idx="21">
                  <c:v>0.78254167143398945</c:v>
                </c:pt>
                <c:pt idx="22">
                  <c:v>1.85</c:v>
                </c:pt>
                <c:pt idx="23">
                  <c:v>0.9</c:v>
                </c:pt>
                <c:pt idx="24">
                  <c:v>0.9</c:v>
                </c:pt>
                <c:pt idx="25">
                  <c:v>0.85</c:v>
                </c:pt>
                <c:pt idx="26">
                  <c:v>0.8</c:v>
                </c:pt>
                <c:pt idx="27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0BB1-4AE0-A849-72F15BC3E6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156551968"/>
        <c:axId val="1156554920"/>
      </c:barChart>
      <c:lineChart>
        <c:grouping val="standard"/>
        <c:varyColors val="0"/>
        <c:ser>
          <c:idx val="1"/>
          <c:order val="1"/>
          <c:tx>
            <c:strRef>
              <c:f>lefutások0322!$AL$1</c:f>
              <c:strCache>
                <c:ptCount val="1"/>
                <c:pt idx="0">
                  <c:v>Éves változás</c:v>
                </c:pt>
              </c:strCache>
            </c:strRef>
          </c:tx>
          <c:spPr>
            <a:ln w="28575" cap="rnd">
              <a:solidFill>
                <a:schemeClr val="tx2">
                  <a:lumMod val="90000"/>
                  <a:lumOff val="10000"/>
                </a:schemeClr>
              </a:solidFill>
              <a:round/>
            </a:ln>
            <a:effectLst/>
          </c:spPr>
          <c:marker>
            <c:symbol val="diamond"/>
            <c:size val="9"/>
            <c:spPr>
              <a:solidFill>
                <a:schemeClr val="bg1">
                  <a:alpha val="98000"/>
                </a:schemeClr>
              </a:solidFill>
              <a:ln w="25400">
                <a:solidFill>
                  <a:schemeClr val="tx2">
                    <a:lumMod val="90000"/>
                    <a:lumOff val="10000"/>
                  </a:schemeClr>
                </a:solidFill>
              </a:ln>
              <a:effectLst/>
            </c:spPr>
          </c:marker>
          <c:cat>
            <c:numRef>
              <c:f>lefutások0322!$AJ$2:$AJ$29</c:f>
              <c:numCache>
                <c:formatCode>General</c:formatCode>
                <c:ptCount val="28"/>
                <c:pt idx="0">
                  <c:v>2018</c:v>
                </c:pt>
                <c:pt idx="4">
                  <c:v>2019</c:v>
                </c:pt>
                <c:pt idx="8">
                  <c:v>2020</c:v>
                </c:pt>
                <c:pt idx="12">
                  <c:v>2021</c:v>
                </c:pt>
                <c:pt idx="16">
                  <c:v>2022</c:v>
                </c:pt>
                <c:pt idx="20">
                  <c:v>2023</c:v>
                </c:pt>
                <c:pt idx="24">
                  <c:v>2024</c:v>
                </c:pt>
              </c:numCache>
            </c:numRef>
          </c:cat>
          <c:val>
            <c:numRef>
              <c:f>lefutások0322!$AL$2:$AL$29</c:f>
              <c:numCache>
                <c:formatCode>#\ ##0.0</c:formatCode>
                <c:ptCount val="28"/>
                <c:pt idx="0">
                  <c:v>5.4133350340714657</c:v>
                </c:pt>
                <c:pt idx="1">
                  <c:v>5.154780164462295</c:v>
                </c:pt>
                <c:pt idx="2">
                  <c:v>5.7140682338836513</c:v>
                </c:pt>
                <c:pt idx="3">
                  <c:v>5.3114429411373862</c:v>
                </c:pt>
                <c:pt idx="4">
                  <c:v>5.4627255154992866</c:v>
                </c:pt>
                <c:pt idx="5">
                  <c:v>4.8223165258013125</c:v>
                </c:pt>
                <c:pt idx="6">
                  <c:v>4.7912334152163396</c:v>
                </c:pt>
                <c:pt idx="7">
                  <c:v>4.3655184601206116</c:v>
                </c:pt>
                <c:pt idx="8">
                  <c:v>1.8592936721906597</c:v>
                </c:pt>
                <c:pt idx="9">
                  <c:v>-12.977026387024154</c:v>
                </c:pt>
                <c:pt idx="10">
                  <c:v>-3.9557720133429939</c:v>
                </c:pt>
                <c:pt idx="11">
                  <c:v>-3.0982800189190556</c:v>
                </c:pt>
                <c:pt idx="12">
                  <c:v>-1.5993074808475995</c:v>
                </c:pt>
                <c:pt idx="13">
                  <c:v>17.40325931234419</c:v>
                </c:pt>
                <c:pt idx="14">
                  <c:v>6.6356355526271642</c:v>
                </c:pt>
                <c:pt idx="15">
                  <c:v>7.5354143656244332</c:v>
                </c:pt>
                <c:pt idx="16">
                  <c:v>8.054926387770962</c:v>
                </c:pt>
                <c:pt idx="17">
                  <c:v>6.1938447157073853</c:v>
                </c:pt>
                <c:pt idx="18">
                  <c:v>3.6569206577577518</c:v>
                </c:pt>
                <c:pt idx="19">
                  <c:v>0.79199903188531096</c:v>
                </c:pt>
                <c:pt idx="20">
                  <c:v>-1.125499017510208</c:v>
                </c:pt>
                <c:pt idx="21">
                  <c:v>-0.79641844056833122</c:v>
                </c:pt>
                <c:pt idx="22">
                  <c:v>1.7763649470679894</c:v>
                </c:pt>
                <c:pt idx="23">
                  <c:v>3.1543393339762673</c:v>
                </c:pt>
                <c:pt idx="24">
                  <c:v>4.5029794373319731</c:v>
                </c:pt>
                <c:pt idx="25">
                  <c:v>4.5729280237249554</c:v>
                </c:pt>
                <c:pt idx="26">
                  <c:v>3.4948566007999489</c:v>
                </c:pt>
                <c:pt idx="27">
                  <c:v>3.340999033999978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0BB1-4AE0-A849-72F15BC3E6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56551968"/>
        <c:axId val="1156554920"/>
      </c:lineChart>
      <c:catAx>
        <c:axId val="1156551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ysClr val="window" lastClr="FFFFFF">
                <a:lumMod val="50000"/>
              </a:sys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156554920"/>
        <c:crosses val="autoZero"/>
        <c:auto val="1"/>
        <c:lblAlgn val="ctr"/>
        <c:lblOffset val="100"/>
        <c:noMultiLvlLbl val="0"/>
      </c:catAx>
      <c:valAx>
        <c:axId val="1156554920"/>
        <c:scaling>
          <c:orientation val="minMax"/>
          <c:min val="-15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75000"/>
                </a:sysClr>
              </a:solidFill>
              <a:prstDash val="sysDash"/>
              <a:round/>
            </a:ln>
            <a:effectLst/>
          </c:spPr>
        </c:majorGridlines>
        <c:numFmt formatCode="#,##0" sourceLinked="0"/>
        <c:majorTickMark val="out"/>
        <c:minorTickMark val="none"/>
        <c:tickLblPos val="low"/>
        <c:spPr>
          <a:noFill/>
          <a:ln>
            <a:solidFill>
              <a:sysClr val="window" lastClr="FFFFFF">
                <a:lumMod val="50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156551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1697859509358705E-3"/>
          <c:y val="0.9346169534073665"/>
          <c:w val="0.99383021404906413"/>
          <c:h val="6.53830465926335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rgbClr val="FEFFFF"/>
      </a:solidFill>
      <a:prstDash val="solid"/>
      <a:round/>
    </a:ln>
    <a:effectLst/>
  </c:spPr>
  <c:txPr>
    <a:bodyPr/>
    <a:lstStyle/>
    <a:p>
      <a:pPr>
        <a:defRPr sz="1600">
          <a:solidFill>
            <a:srgbClr val="000000"/>
          </a:solidFill>
        </a:defRPr>
      </a:pPr>
      <a:endParaRPr lang="hu-HU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565448180790057E-2"/>
          <c:y val="8.675054033201561E-2"/>
          <c:w val="0.92292103028587591"/>
          <c:h val="0.67490386823811854"/>
        </c:manualLayout>
      </c:layout>
      <c:barChart>
        <c:barDir val="col"/>
        <c:grouping val="clustered"/>
        <c:varyColors val="0"/>
        <c:ser>
          <c:idx val="4"/>
          <c:order val="3"/>
          <c:tx>
            <c:strRef>
              <c:f>'PDI_negyedéves dekomp_reál'!$M$2</c:f>
              <c:strCache>
                <c:ptCount val="1"/>
                <c:pt idx="0">
                  <c:v>Fogyasztás 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numRef>
              <c:f>'PDI_negyedéves dekomp_reál'!$A$18:$A$33</c:f>
              <c:numCache>
                <c:formatCode>@</c:formatCod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numCache>
            </c:numRef>
          </c:cat>
          <c:val>
            <c:numRef>
              <c:f>'PDI_negyedéves dekomp_reál'!$M$18:$M$33</c:f>
              <c:numCache>
                <c:formatCode>0.0</c:formatCode>
                <c:ptCount val="16"/>
                <c:pt idx="0">
                  <c:v>-1.2519960861569075</c:v>
                </c:pt>
                <c:pt idx="1">
                  <c:v>0.85116570993982066</c:v>
                </c:pt>
                <c:pt idx="2">
                  <c:v>-2.3426911664774792</c:v>
                </c:pt>
                <c:pt idx="3">
                  <c:v>-0.2157463020320165</c:v>
                </c:pt>
                <c:pt idx="4">
                  <c:v>2.520620220902785</c:v>
                </c:pt>
                <c:pt idx="5">
                  <c:v>3.695530366906155</c:v>
                </c:pt>
                <c:pt idx="6">
                  <c:v>4.7842219165952713</c:v>
                </c:pt>
                <c:pt idx="7">
                  <c:v>4.6659909390085943</c:v>
                </c:pt>
                <c:pt idx="8">
                  <c:v>4.8051353262239758</c:v>
                </c:pt>
                <c:pt idx="9">
                  <c:v>5.1283490291919946</c:v>
                </c:pt>
                <c:pt idx="10">
                  <c:v>-1.3398904624801276</c:v>
                </c:pt>
                <c:pt idx="11">
                  <c:v>5.0436737605274544</c:v>
                </c:pt>
                <c:pt idx="12">
                  <c:v>6.6430508658998519</c:v>
                </c:pt>
                <c:pt idx="13">
                  <c:v>-1.5480397511732775</c:v>
                </c:pt>
                <c:pt idx="14">
                  <c:v>2.6306013558992163</c:v>
                </c:pt>
                <c:pt idx="15">
                  <c:v>2.7613356799564173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A6-4C8A-A0D2-F684C34964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7437848"/>
        <c:axId val="837434608"/>
      </c:barChart>
      <c:lineChart>
        <c:grouping val="standard"/>
        <c:varyColors val="0"/>
        <c:ser>
          <c:idx val="0"/>
          <c:order val="0"/>
          <c:tx>
            <c:strRef>
              <c:f>'PDI_negyedéves dekomp_reál'!$I$2</c:f>
              <c:strCache>
                <c:ptCount val="1"/>
                <c:pt idx="0">
                  <c:v>Nettó keresettömeg (48%)</c:v>
                </c:pt>
              </c:strCache>
            </c:strRef>
          </c:tx>
          <c:spPr>
            <a:ln w="38100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'PDI_negyedéves dekomp_reál'!$A$18:$A$33</c:f>
              <c:numCache>
                <c:formatCode>@</c:formatCod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numCache>
            </c:numRef>
          </c:cat>
          <c:val>
            <c:numRef>
              <c:f>'PDI_negyedéves dekomp_reál'!$I$18:$I$33</c:f>
              <c:numCache>
                <c:formatCode>0.0</c:formatCode>
                <c:ptCount val="16"/>
                <c:pt idx="0">
                  <c:v>0.35444817703881881</c:v>
                </c:pt>
                <c:pt idx="1">
                  <c:v>5.2537263138445525</c:v>
                </c:pt>
                <c:pt idx="2">
                  <c:v>-4.6598396055011477</c:v>
                </c:pt>
                <c:pt idx="3">
                  <c:v>4.4107357351199425</c:v>
                </c:pt>
                <c:pt idx="4">
                  <c:v>7.9261933108393521</c:v>
                </c:pt>
                <c:pt idx="5">
                  <c:v>5.7697402117658783</c:v>
                </c:pt>
                <c:pt idx="6">
                  <c:v>12.50102759201279</c:v>
                </c:pt>
                <c:pt idx="7">
                  <c:v>9.4818023176800921</c:v>
                </c:pt>
                <c:pt idx="8">
                  <c:v>7.2445410364202019</c:v>
                </c:pt>
                <c:pt idx="9">
                  <c:v>7.5159812447032976</c:v>
                </c:pt>
                <c:pt idx="10">
                  <c:v>3.8006750218405188</c:v>
                </c:pt>
                <c:pt idx="11">
                  <c:v>3.7190662906522363</c:v>
                </c:pt>
                <c:pt idx="12">
                  <c:v>3.180075470734451</c:v>
                </c:pt>
                <c:pt idx="13">
                  <c:v>-4.9288689734635227</c:v>
                </c:pt>
                <c:pt idx="14">
                  <c:v>5.0535433668497518</c:v>
                </c:pt>
                <c:pt idx="15">
                  <c:v>4.3698963138736957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1A6-4C8A-A0D2-F684C349647F}"/>
            </c:ext>
          </c:extLst>
        </c:ser>
        <c:ser>
          <c:idx val="2"/>
          <c:order val="2"/>
          <c:tx>
            <c:strRef>
              <c:f>'PDI_negyedéves dekomp_reál'!$K$2</c:f>
              <c:strCache>
                <c:ptCount val="1"/>
                <c:pt idx="0">
                  <c:v>Egyéb (vállalkozói) jövedelmek (33%)</c:v>
                </c:pt>
              </c:strCache>
            </c:strRef>
          </c:tx>
          <c:spPr>
            <a:ln w="38100" cap="rnd">
              <a:solidFill>
                <a:schemeClr val="accent6"/>
              </a:solidFill>
              <a:round/>
            </a:ln>
            <a:effectLst/>
          </c:spPr>
          <c:marker>
            <c:symbol val="diamond"/>
            <c:size val="10"/>
            <c:spPr>
              <a:solidFill>
                <a:schemeClr val="bg1"/>
              </a:solidFill>
              <a:ln w="38100">
                <a:solidFill>
                  <a:schemeClr val="accent6"/>
                </a:solidFill>
              </a:ln>
              <a:effectLst/>
            </c:spPr>
          </c:marker>
          <c:cat>
            <c:numRef>
              <c:f>'PDI_negyedéves dekomp_reál'!$A$18:$A$33</c:f>
              <c:numCache>
                <c:formatCode>@</c:formatCod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numCache>
            </c:numRef>
          </c:cat>
          <c:val>
            <c:numRef>
              <c:f>'PDI_negyedéves dekomp_reál'!$K$18:$K$33</c:f>
              <c:numCache>
                <c:formatCode>0.0</c:formatCode>
                <c:ptCount val="16"/>
                <c:pt idx="0">
                  <c:v>1.667856625522333</c:v>
                </c:pt>
                <c:pt idx="1">
                  <c:v>-3.6638831874734592</c:v>
                </c:pt>
                <c:pt idx="2">
                  <c:v>-0.16511429056782845</c:v>
                </c:pt>
                <c:pt idx="3">
                  <c:v>2.2932143502790296</c:v>
                </c:pt>
                <c:pt idx="4">
                  <c:v>-0.64436039248492705</c:v>
                </c:pt>
                <c:pt idx="5">
                  <c:v>7.7211012749687029</c:v>
                </c:pt>
                <c:pt idx="6">
                  <c:v>-2.9485133688489356</c:v>
                </c:pt>
                <c:pt idx="7">
                  <c:v>5.8416000505787906</c:v>
                </c:pt>
                <c:pt idx="8">
                  <c:v>11.487224403868694</c:v>
                </c:pt>
                <c:pt idx="9">
                  <c:v>-1.3769254197269021</c:v>
                </c:pt>
                <c:pt idx="10">
                  <c:v>2.4250003158078641</c:v>
                </c:pt>
                <c:pt idx="11">
                  <c:v>-2.0267447509430951</c:v>
                </c:pt>
                <c:pt idx="12">
                  <c:v>14.954565612979437</c:v>
                </c:pt>
                <c:pt idx="13">
                  <c:v>4.7128835828741558</c:v>
                </c:pt>
                <c:pt idx="14">
                  <c:v>0.33877083493476334</c:v>
                </c:pt>
                <c:pt idx="15">
                  <c:v>2.262716994676552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1A6-4C8A-A0D2-F684C34964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7437848"/>
        <c:axId val="837434608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'PDI_negyedéves dekomp_reál'!$J$2</c15:sqref>
                        </c15:formulaRef>
                      </c:ext>
                    </c:extLst>
                    <c:strCache>
                      <c:ptCount val="1"/>
                      <c:pt idx="0">
                        <c:v>Pénzügyi transzferek (19%)</c:v>
                      </c:pt>
                    </c:strCache>
                  </c:strRef>
                </c:tx>
                <c:spPr>
                  <a:ln w="41275" cap="rnd">
                    <a:solidFill>
                      <a:schemeClr val="bg1">
                        <a:lumMod val="65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'PDI_negyedéves dekomp_reál'!$A$18:$A$33</c15:sqref>
                        </c15:formulaRef>
                      </c:ext>
                    </c:extLst>
                    <c:numCache>
                      <c:formatCode>@</c:formatCode>
                      <c:ptCount val="16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'PDI_negyedéves dekomp_reál'!$J$18:$J$33</c15:sqref>
                        </c15:formulaRef>
                      </c:ext>
                    </c:extLst>
                    <c:numCache>
                      <c:formatCode>0.0</c:formatCode>
                      <c:ptCount val="16"/>
                      <c:pt idx="0">
                        <c:v>-3.4688733467060757</c:v>
                      </c:pt>
                      <c:pt idx="1">
                        <c:v>-0.62387513453454346</c:v>
                      </c:pt>
                      <c:pt idx="2">
                        <c:v>-3.9893803460852411</c:v>
                      </c:pt>
                      <c:pt idx="3">
                        <c:v>-1.1661079467571653</c:v>
                      </c:pt>
                      <c:pt idx="4">
                        <c:v>-1.1294798610028778</c:v>
                      </c:pt>
                      <c:pt idx="5">
                        <c:v>0.12716815608526133</c:v>
                      </c:pt>
                      <c:pt idx="6">
                        <c:v>0.58001541308472326</c:v>
                      </c:pt>
                      <c:pt idx="7">
                        <c:v>-0.40435227680791286</c:v>
                      </c:pt>
                      <c:pt idx="8">
                        <c:v>1.9004062520256753</c:v>
                      </c:pt>
                      <c:pt idx="9">
                        <c:v>0.2010693946300961</c:v>
                      </c:pt>
                      <c:pt idx="10">
                        <c:v>1.6370829053102796</c:v>
                      </c:pt>
                      <c:pt idx="11">
                        <c:v>4.4222799354152471</c:v>
                      </c:pt>
                      <c:pt idx="12">
                        <c:v>-0.84055905145514487</c:v>
                      </c:pt>
                      <c:pt idx="13">
                        <c:v>-0.7656233994553503</c:v>
                      </c:pt>
                      <c:pt idx="14">
                        <c:v>1.5124718748335368</c:v>
                      </c:pt>
                      <c:pt idx="15">
                        <c:v>-8.8554040473169948E-2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91A6-4C8A-A0D2-F684C349647F}"/>
                  </c:ext>
                </c:extLst>
              </c15:ser>
            </c15:filteredLineSeries>
          </c:ext>
        </c:extLst>
      </c:lineChart>
      <c:dateAx>
        <c:axId val="837437848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low"/>
        <c:spPr>
          <a:noFill/>
          <a:ln w="9525" cap="flat" cmpd="sng" algn="ctr">
            <a:solidFill>
              <a:sysClr val="window" lastClr="FFFFFF">
                <a:lumMod val="50000"/>
              </a:sys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837434608"/>
        <c:crosses val="autoZero"/>
        <c:auto val="0"/>
        <c:lblOffset val="100"/>
        <c:baseTimeUnit val="days"/>
      </c:dateAx>
      <c:valAx>
        <c:axId val="837434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75000"/>
                </a:sysClr>
              </a:solidFill>
              <a:prstDash val="sysDash"/>
              <a:round/>
            </a:ln>
            <a:effectLst/>
          </c:spPr>
        </c:majorGridlines>
        <c:numFmt formatCode="0" sourceLinked="0"/>
        <c:majorTickMark val="out"/>
        <c:minorTickMark val="none"/>
        <c:tickLblPos val="low"/>
        <c:spPr>
          <a:noFill/>
          <a:ln>
            <a:solidFill>
              <a:sysClr val="window" lastClr="FFFFFF">
                <a:lumMod val="50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837437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419605461740773E-2"/>
          <c:y val="0.89272070490263755"/>
          <c:w val="0.94408937168164164"/>
          <c:h val="0.105201019526445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rgbClr val="FEFFFF"/>
      </a:solidFill>
      <a:prstDash val="solid"/>
      <a:round/>
    </a:ln>
    <a:effectLst/>
  </c:spPr>
  <c:txPr>
    <a:bodyPr/>
    <a:lstStyle/>
    <a:p>
      <a:pPr>
        <a:defRPr sz="1600">
          <a:solidFill>
            <a:srgbClr val="000000"/>
          </a:solidFill>
        </a:defRPr>
      </a:pPr>
      <a:endParaRPr lang="hu-HU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4233814523184602E-2"/>
          <c:y val="6.5545777777777772E-2"/>
          <c:w val="0.89521062992125988"/>
          <c:h val="0.69428466666666666"/>
        </c:manualLayout>
      </c:layout>
      <c:barChart>
        <c:barDir val="col"/>
        <c:grouping val="stacked"/>
        <c:varyColors val="0"/>
        <c:ser>
          <c:idx val="3"/>
          <c:order val="0"/>
          <c:tx>
            <c:strRef>
              <c:f>'Éves ábra'!$O$3</c:f>
              <c:strCache>
                <c:ptCount val="1"/>
                <c:pt idx="0">
                  <c:v>Vállalat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'Éves ábra'!$K$20:$K$32</c:f>
              <c:numCache>
                <c:formatCode>General</c:formatCode>
                <c:ptCount val="1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</c:numCache>
              <c:extLst/>
            </c:numRef>
          </c:cat>
          <c:val>
            <c:numRef>
              <c:f>'Éves ábra'!$O$20:$O$32</c:f>
              <c:numCache>
                <c:formatCode>0.0</c:formatCode>
                <c:ptCount val="13"/>
                <c:pt idx="0">
                  <c:v>5.0534805440242678</c:v>
                </c:pt>
                <c:pt idx="1">
                  <c:v>4.9791430015383327</c:v>
                </c:pt>
                <c:pt idx="2">
                  <c:v>-3.3089837710673016</c:v>
                </c:pt>
                <c:pt idx="3">
                  <c:v>3.5287053566821798</c:v>
                </c:pt>
                <c:pt idx="4">
                  <c:v>8.9852145339083069</c:v>
                </c:pt>
                <c:pt idx="5">
                  <c:v>7.6178109632899647</c:v>
                </c:pt>
                <c:pt idx="6">
                  <c:v>9.566530256954147</c:v>
                </c:pt>
                <c:pt idx="7">
                  <c:v>-8.8002932576605524</c:v>
                </c:pt>
                <c:pt idx="8">
                  <c:v>6.5472118323379371</c:v>
                </c:pt>
                <c:pt idx="9">
                  <c:v>5.0727746132669571</c:v>
                </c:pt>
                <c:pt idx="10">
                  <c:v>-3.1311239780978419</c:v>
                </c:pt>
                <c:pt idx="11">
                  <c:v>4.2300008665464004</c:v>
                </c:pt>
                <c:pt idx="12">
                  <c:v>3.8507703386793648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201F-45FF-A313-2E8F5E850E4A}"/>
            </c:ext>
          </c:extLst>
        </c:ser>
        <c:ser>
          <c:idx val="2"/>
          <c:order val="2"/>
          <c:tx>
            <c:strRef>
              <c:f>'Éves ábra'!$N$3</c:f>
              <c:strCache>
                <c:ptCount val="1"/>
                <c:pt idx="0">
                  <c:v>Lakosság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numRef>
              <c:f>'Éves ábra'!$K$20:$K$32</c:f>
              <c:numCache>
                <c:formatCode>General</c:formatCode>
                <c:ptCount val="1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</c:numCache>
              <c:extLst/>
            </c:numRef>
          </c:cat>
          <c:val>
            <c:numRef>
              <c:f>'Éves ábra'!$N$20:$N$32</c:f>
              <c:numCache>
                <c:formatCode>0.0</c:formatCode>
                <c:ptCount val="13"/>
                <c:pt idx="0">
                  <c:v>0.60949793139168273</c:v>
                </c:pt>
                <c:pt idx="1">
                  <c:v>1.0434361053417047</c:v>
                </c:pt>
                <c:pt idx="2">
                  <c:v>1.5400845372038903</c:v>
                </c:pt>
                <c:pt idx="3">
                  <c:v>0.8430634525885643</c:v>
                </c:pt>
                <c:pt idx="4">
                  <c:v>2.6482138065498528</c:v>
                </c:pt>
                <c:pt idx="5">
                  <c:v>2.2277212072092265</c:v>
                </c:pt>
                <c:pt idx="6">
                  <c:v>0.86568132317731794</c:v>
                </c:pt>
                <c:pt idx="7">
                  <c:v>2.1926665232693257</c:v>
                </c:pt>
                <c:pt idx="8">
                  <c:v>-1.2047861572710452</c:v>
                </c:pt>
                <c:pt idx="9">
                  <c:v>0.98218989382317845</c:v>
                </c:pt>
                <c:pt idx="10">
                  <c:v>-0.71603796909776762</c:v>
                </c:pt>
                <c:pt idx="11">
                  <c:v>0.34927947021862943</c:v>
                </c:pt>
                <c:pt idx="12">
                  <c:v>0.34190504762284279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201F-45FF-A313-2E8F5E850E4A}"/>
            </c:ext>
          </c:extLst>
        </c:ser>
        <c:ser>
          <c:idx val="1"/>
          <c:order val="3"/>
          <c:tx>
            <c:strRef>
              <c:f>'Éves ábra'!$M$3</c:f>
              <c:strCache>
                <c:ptCount val="1"/>
                <c:pt idx="0">
                  <c:v>Állam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'Éves ábra'!$K$20:$K$32</c:f>
              <c:numCache>
                <c:formatCode>General</c:formatCode>
                <c:ptCount val="1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</c:numCache>
              <c:extLst/>
            </c:numRef>
          </c:cat>
          <c:val>
            <c:numRef>
              <c:f>'Éves ábra'!$M$20:$M$32</c:f>
              <c:numCache>
                <c:formatCode>0.0</c:formatCode>
                <c:ptCount val="13"/>
                <c:pt idx="0">
                  <c:v>4.1361000740711793</c:v>
                </c:pt>
                <c:pt idx="1">
                  <c:v>6.1549295551510372</c:v>
                </c:pt>
                <c:pt idx="2">
                  <c:v>6.6328146672976693</c:v>
                </c:pt>
                <c:pt idx="3">
                  <c:v>-14.962309224307841</c:v>
                </c:pt>
                <c:pt idx="4">
                  <c:v>8.0434170943120673</c:v>
                </c:pt>
                <c:pt idx="5">
                  <c:v>6.4195342340555781</c:v>
                </c:pt>
                <c:pt idx="6">
                  <c:v>2.3499128139698957</c:v>
                </c:pt>
                <c:pt idx="7">
                  <c:v>-0.52273224601483959</c:v>
                </c:pt>
                <c:pt idx="8">
                  <c:v>-0.18467780828442143</c:v>
                </c:pt>
                <c:pt idx="9">
                  <c:v>-3.8466064844341683</c:v>
                </c:pt>
                <c:pt idx="10">
                  <c:v>-0.55283805280439358</c:v>
                </c:pt>
                <c:pt idx="11">
                  <c:v>-0.37928033676502942</c:v>
                </c:pt>
                <c:pt idx="12">
                  <c:v>-0.19267538630221348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201F-45FF-A313-2E8F5E850E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745127232"/>
        <c:axId val="745129200"/>
      </c:barChart>
      <c:lineChart>
        <c:grouping val="standard"/>
        <c:varyColors val="0"/>
        <c:ser>
          <c:idx val="0"/>
          <c:order val="1"/>
          <c:tx>
            <c:strRef>
              <c:f>'Éves ábra'!$L$3</c:f>
              <c:strCache>
                <c:ptCount val="1"/>
                <c:pt idx="0">
                  <c:v>Nemzetgazdasági beruházások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bg1"/>
              </a:solidFill>
              <a:ln w="22225">
                <a:solidFill>
                  <a:schemeClr val="accent3"/>
                </a:solidFill>
              </a:ln>
              <a:effectLst/>
            </c:spPr>
          </c:marker>
          <c:dLbls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01F-45FF-A313-2E8F5E850E4A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01F-45FF-A313-2E8F5E850E4A}"/>
                </c:ext>
              </c:extLst>
            </c:dLbl>
            <c:dLbl>
              <c:idx val="9"/>
              <c:layout>
                <c:manualLayout>
                  <c:x val="-3.0837439613526682E-2"/>
                  <c:y val="-9.3881111111111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01F-45FF-A313-2E8F5E850E4A}"/>
                </c:ext>
              </c:extLst>
            </c:dLbl>
            <c:dLbl>
              <c:idx val="10"/>
              <c:layout>
                <c:manualLayout>
                  <c:x val="-2.6547342995169081E-2"/>
                  <c:y val="6.46246666666666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01F-45FF-A313-2E8F5E850E4A}"/>
                </c:ext>
              </c:extLst>
            </c:dLbl>
            <c:dLbl>
              <c:idx val="1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01F-45FF-A313-2E8F5E850E4A}"/>
                </c:ext>
              </c:extLst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01F-45FF-A313-2E8F5E850E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'Éves ábra'!$K$20:$K$32</c:f>
              <c:numCache>
                <c:formatCode>General</c:formatCode>
                <c:ptCount val="1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</c:numCache>
              <c:extLst/>
            </c:numRef>
          </c:cat>
          <c:val>
            <c:numRef>
              <c:f>'Éves ábra'!$L$20:$L$32</c:f>
              <c:numCache>
                <c:formatCode>0.0</c:formatCode>
                <c:ptCount val="13"/>
                <c:pt idx="0">
                  <c:v>9.7990785494871293</c:v>
                </c:pt>
                <c:pt idx="1">
                  <c:v>12.177508662031073</c:v>
                </c:pt>
                <c:pt idx="2">
                  <c:v>4.8639154334342578</c:v>
                </c:pt>
                <c:pt idx="3">
                  <c:v>-10.590540415037097</c:v>
                </c:pt>
                <c:pt idx="4">
                  <c:v>19.676845434770225</c:v>
                </c:pt>
                <c:pt idx="5">
                  <c:v>16.265066404554769</c:v>
                </c:pt>
                <c:pt idx="6">
                  <c:v>12.782124394101361</c:v>
                </c:pt>
                <c:pt idx="7">
                  <c:v>-7.1303589804060667</c:v>
                </c:pt>
                <c:pt idx="8">
                  <c:v>5.1577478667824703</c:v>
                </c:pt>
                <c:pt idx="9">
                  <c:v>2.2083580226559745</c:v>
                </c:pt>
                <c:pt idx="10">
                  <c:v>-4.4000000000000057</c:v>
                </c:pt>
                <c:pt idx="11">
                  <c:v>4.2000000000000046</c:v>
                </c:pt>
                <c:pt idx="12">
                  <c:v>4.0000000000000062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9-201F-45FF-A313-2E8F5E850E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5127232"/>
        <c:axId val="745129200"/>
      </c:lineChart>
      <c:catAx>
        <c:axId val="745127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45129200"/>
        <c:crosses val="autoZero"/>
        <c:auto val="1"/>
        <c:lblAlgn val="ctr"/>
        <c:lblOffset val="100"/>
        <c:noMultiLvlLbl val="0"/>
      </c:catAx>
      <c:valAx>
        <c:axId val="745129200"/>
        <c:scaling>
          <c:orientation val="minMax"/>
          <c:min val="-15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45127232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7261733333333324"/>
          <c:w val="1"/>
          <c:h val="0.127382666666666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ysClr val="windowText" lastClr="000000"/>
          </a:solidFill>
        </a:defRPr>
      </a:pPr>
      <a:endParaRPr lang="hu-HU"/>
    </a:p>
  </c:txPr>
  <c:externalData r:id="rId4">
    <c:autoUpdate val="0"/>
  </c:externalData>
  <c:userShapes r:id="rId5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6580927384076991E-2"/>
          <c:y val="8.0142521367521369E-2"/>
          <c:w val="0.90286351706036749"/>
          <c:h val="0.67296709401709398"/>
        </c:manualLayout>
      </c:layout>
      <c:barChart>
        <c:barDir val="col"/>
        <c:grouping val="stacked"/>
        <c:varyColors val="0"/>
        <c:ser>
          <c:idx val="3"/>
          <c:order val="0"/>
          <c:tx>
            <c:strRef>
              <c:f>Ráták!$L$1</c:f>
              <c:strCache>
                <c:ptCount val="1"/>
                <c:pt idx="0">
                  <c:v>Vállalat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Ráták!$H$17:$H$32</c:f>
              <c:numCache>
                <c:formatCode>General</c:formatCod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numCache>
            </c:numRef>
          </c:cat>
          <c:val>
            <c:numRef>
              <c:f>Ráták!$L$17:$L$32</c:f>
              <c:numCache>
                <c:formatCode>0.0</c:formatCode>
                <c:ptCount val="16"/>
                <c:pt idx="0">
                  <c:v>12.481631406522801</c:v>
                </c:pt>
                <c:pt idx="1">
                  <c:v>13.161021847136691</c:v>
                </c:pt>
                <c:pt idx="2">
                  <c:v>12.578750959033828</c:v>
                </c:pt>
                <c:pt idx="3">
                  <c:v>13.530611243716745</c:v>
                </c:pt>
                <c:pt idx="4">
                  <c:v>13.727688529575953</c:v>
                </c:pt>
                <c:pt idx="5">
                  <c:v>12.481857324878872</c:v>
                </c:pt>
                <c:pt idx="6">
                  <c:v>13.011308470103266</c:v>
                </c:pt>
                <c:pt idx="7">
                  <c:v>13.870782192236097</c:v>
                </c:pt>
                <c:pt idx="8">
                  <c:v>14.760758748673405</c:v>
                </c:pt>
                <c:pt idx="9">
                  <c:v>16.422142352638918</c:v>
                </c:pt>
                <c:pt idx="10">
                  <c:v>14.890840296651547</c:v>
                </c:pt>
                <c:pt idx="11">
                  <c:v>16.070813320158319</c:v>
                </c:pt>
                <c:pt idx="12">
                  <c:v>18.154835843196697</c:v>
                </c:pt>
                <c:pt idx="13">
                  <c:v>17.462228324252781</c:v>
                </c:pt>
                <c:pt idx="14">
                  <c:v>18.061567357037834</c:v>
                </c:pt>
                <c:pt idx="15">
                  <c:v>18.734131950670893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A2-4A26-BE88-BA096E3D27B8}"/>
            </c:ext>
          </c:extLst>
        </c:ser>
        <c:ser>
          <c:idx val="2"/>
          <c:order val="1"/>
          <c:tx>
            <c:strRef>
              <c:f>Ráták!$K$1</c:f>
              <c:strCache>
                <c:ptCount val="1"/>
                <c:pt idx="0">
                  <c:v>Háztartás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Ráták!$H$17:$H$32</c:f>
              <c:numCache>
                <c:formatCode>General</c:formatCod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numCache>
            </c:numRef>
          </c:cat>
          <c:val>
            <c:numRef>
              <c:f>Ráták!$K$17:$K$32</c:f>
              <c:numCache>
                <c:formatCode>0.0</c:formatCode>
                <c:ptCount val="16"/>
                <c:pt idx="0">
                  <c:v>3.9654695729063021</c:v>
                </c:pt>
                <c:pt idx="1">
                  <c:v>3.0626736750969807</c:v>
                </c:pt>
                <c:pt idx="2">
                  <c:v>2.8761893062680279</c:v>
                </c:pt>
                <c:pt idx="3">
                  <c:v>2.9150033854549418</c:v>
                </c:pt>
                <c:pt idx="4">
                  <c:v>2.9592734969405456</c:v>
                </c:pt>
                <c:pt idx="5">
                  <c:v>3.173780179746081</c:v>
                </c:pt>
                <c:pt idx="6">
                  <c:v>3.3277076657651934</c:v>
                </c:pt>
                <c:pt idx="7">
                  <c:v>3.7449321456018176</c:v>
                </c:pt>
                <c:pt idx="8">
                  <c:v>4.1759872642221012</c:v>
                </c:pt>
                <c:pt idx="9">
                  <c:v>4.3418026076448752</c:v>
                </c:pt>
                <c:pt idx="10">
                  <c:v>5.2030439184900228</c:v>
                </c:pt>
                <c:pt idx="11">
                  <c:v>4.8553573903764899</c:v>
                </c:pt>
                <c:pt idx="12">
                  <c:v>5.104179362895124</c:v>
                </c:pt>
                <c:pt idx="13">
                  <c:v>4.797078062682699</c:v>
                </c:pt>
                <c:pt idx="14">
                  <c:v>4.7220171691104866</c:v>
                </c:pt>
                <c:pt idx="15">
                  <c:v>4.6507971316278898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A2-4A26-BE88-BA096E3D27B8}"/>
            </c:ext>
          </c:extLst>
        </c:ser>
        <c:ser>
          <c:idx val="1"/>
          <c:order val="2"/>
          <c:tx>
            <c:strRef>
              <c:f>Ráták!$J$1</c:f>
              <c:strCache>
                <c:ptCount val="1"/>
                <c:pt idx="0">
                  <c:v>Állam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Ráták!$H$17:$H$32</c:f>
              <c:numCache>
                <c:formatCode>General</c:formatCod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numCache>
            </c:numRef>
          </c:cat>
          <c:val>
            <c:numRef>
              <c:f>Ráták!$J$17:$J$32</c:f>
              <c:numCache>
                <c:formatCode>0.0</c:formatCode>
                <c:ptCount val="16"/>
                <c:pt idx="0">
                  <c:v>3.6223599461715481</c:v>
                </c:pt>
                <c:pt idx="1">
                  <c:v>3.313600485412501</c:v>
                </c:pt>
                <c:pt idx="2">
                  <c:v>3.6947568150244767</c:v>
                </c:pt>
                <c:pt idx="3">
                  <c:v>4.3505443464286238</c:v>
                </c:pt>
                <c:pt idx="4">
                  <c:v>5.3228458952552149</c:v>
                </c:pt>
                <c:pt idx="5">
                  <c:v>6.5165711989227688</c:v>
                </c:pt>
                <c:pt idx="6">
                  <c:v>3.1557862853210508</c:v>
                </c:pt>
                <c:pt idx="7">
                  <c:v>4.5322902952652262</c:v>
                </c:pt>
                <c:pt idx="8">
                  <c:v>5.7943248851858886</c:v>
                </c:pt>
                <c:pt idx="9">
                  <c:v>6.2440084350492855</c:v>
                </c:pt>
                <c:pt idx="10">
                  <c:v>6.4313645344025989</c:v>
                </c:pt>
                <c:pt idx="11">
                  <c:v>6.2625285573057479</c:v>
                </c:pt>
                <c:pt idx="12">
                  <c:v>5.2544412483281135</c:v>
                </c:pt>
                <c:pt idx="13">
                  <c:v>5.2091163043838842</c:v>
                </c:pt>
                <c:pt idx="14">
                  <c:v>4.8382198428785692</c:v>
                </c:pt>
                <c:pt idx="15">
                  <c:v>4.6204210337330647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FA2-4A26-BE88-BA096E3D27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478872976"/>
        <c:axId val="478869696"/>
      </c:barChart>
      <c:lineChart>
        <c:grouping val="standard"/>
        <c:varyColors val="0"/>
        <c:ser>
          <c:idx val="0"/>
          <c:order val="3"/>
          <c:tx>
            <c:v>Reál beruházási ráta</c:v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circle"/>
            <c:size val="11"/>
            <c:spPr>
              <a:solidFill>
                <a:schemeClr val="bg1"/>
              </a:solidFill>
              <a:ln w="31750">
                <a:solidFill>
                  <a:schemeClr val="tx2"/>
                </a:solidFill>
              </a:ln>
              <a:effectLst/>
            </c:spPr>
          </c:marker>
          <c:cat>
            <c:numRef>
              <c:f>Ráták!$H$17:$H$32</c:f>
              <c:numCache>
                <c:formatCode>General</c:formatCod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numCache>
            </c:numRef>
          </c:cat>
          <c:val>
            <c:numRef>
              <c:f>Ráták!$M$17:$M$32</c:f>
              <c:numCache>
                <c:formatCode>0.0</c:formatCode>
                <c:ptCount val="16"/>
                <c:pt idx="0">
                  <c:v>19.846686839400967</c:v>
                </c:pt>
                <c:pt idx="1">
                  <c:v>19.229445376492311</c:v>
                </c:pt>
                <c:pt idx="2">
                  <c:v>18.890710212767576</c:v>
                </c:pt>
                <c:pt idx="3">
                  <c:v>20.374570001277114</c:v>
                </c:pt>
                <c:pt idx="4">
                  <c:v>21.927658798760753</c:v>
                </c:pt>
                <c:pt idx="5">
                  <c:v>22.172209337669681</c:v>
                </c:pt>
                <c:pt idx="6">
                  <c:v>19.397120979947893</c:v>
                </c:pt>
                <c:pt idx="7">
                  <c:v>22.262801324051871</c:v>
                </c:pt>
                <c:pt idx="8">
                  <c:v>24.566523562296759</c:v>
                </c:pt>
                <c:pt idx="9">
                  <c:v>26.423067417611978</c:v>
                </c:pt>
                <c:pt idx="10">
                  <c:v>25.708020084567242</c:v>
                </c:pt>
                <c:pt idx="11">
                  <c:v>25.237725679267477</c:v>
                </c:pt>
                <c:pt idx="12">
                  <c:v>24.6669276602133</c:v>
                </c:pt>
                <c:pt idx="13">
                  <c:v>23.394734504976757</c:v>
                </c:pt>
                <c:pt idx="14">
                  <c:v>23.429662367080269</c:v>
                </c:pt>
                <c:pt idx="15">
                  <c:v>23.543467271803113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FA2-4A26-BE88-BA096E3D27B8}"/>
            </c:ext>
          </c:extLst>
        </c:ser>
        <c:ser>
          <c:idx val="4"/>
          <c:order val="4"/>
          <c:tx>
            <c:v>Nominális beruházási ráta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triangle"/>
            <c:size val="11"/>
            <c:spPr>
              <a:solidFill>
                <a:schemeClr val="bg1"/>
              </a:solidFill>
              <a:ln w="31750">
                <a:solidFill>
                  <a:schemeClr val="accent2"/>
                </a:solidFill>
              </a:ln>
              <a:effectLst/>
            </c:spPr>
          </c:marker>
          <c:cat>
            <c:numRef>
              <c:f>Ráták!$H$17:$H$32</c:f>
              <c:numCache>
                <c:formatCode>General</c:formatCod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numCache>
            </c:numRef>
          </c:cat>
          <c:val>
            <c:numRef>
              <c:f>Ráták!$I$17:$I$32</c:f>
              <c:numCache>
                <c:formatCode>0.0</c:formatCode>
                <c:ptCount val="16"/>
                <c:pt idx="0">
                  <c:v>20.069460925600652</c:v>
                </c:pt>
                <c:pt idx="1">
                  <c:v>19.537296007646169</c:v>
                </c:pt>
                <c:pt idx="2">
                  <c:v>19.14969708032633</c:v>
                </c:pt>
                <c:pt idx="3">
                  <c:v>20.79615897560031</c:v>
                </c:pt>
                <c:pt idx="4">
                  <c:v>22.009807921771714</c:v>
                </c:pt>
                <c:pt idx="5">
                  <c:v>22.172208703547724</c:v>
                </c:pt>
                <c:pt idx="6">
                  <c:v>19.494802421189515</c:v>
                </c:pt>
                <c:pt idx="7">
                  <c:v>22.148004633103142</c:v>
                </c:pt>
                <c:pt idx="8">
                  <c:v>24.731070898081391</c:v>
                </c:pt>
                <c:pt idx="9">
                  <c:v>27.007953395333079</c:v>
                </c:pt>
                <c:pt idx="10">
                  <c:v>26.525248749544168</c:v>
                </c:pt>
                <c:pt idx="11">
                  <c:v>27.188699267840562</c:v>
                </c:pt>
                <c:pt idx="12">
                  <c:v>28.513456454419934</c:v>
                </c:pt>
                <c:pt idx="13">
                  <c:v>27.468422691319365</c:v>
                </c:pt>
                <c:pt idx="14">
                  <c:v>27.621804369026886</c:v>
                </c:pt>
                <c:pt idx="15">
                  <c:v>28.005350116031845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FA2-4A26-BE88-BA096E3D27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8872976"/>
        <c:axId val="478869696"/>
      </c:lineChart>
      <c:catAx>
        <c:axId val="478872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78869696"/>
        <c:crosses val="autoZero"/>
        <c:auto val="1"/>
        <c:lblAlgn val="ctr"/>
        <c:lblOffset val="100"/>
        <c:noMultiLvlLbl val="0"/>
      </c:catAx>
      <c:valAx>
        <c:axId val="478869696"/>
        <c:scaling>
          <c:orientation val="minMax"/>
          <c:max val="30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78872976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8888888888895742E-5"/>
          <c:y val="0.92468141025641026"/>
          <c:w val="0.99996111111111086"/>
          <c:h val="7.14999999999999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ysClr val="windowText" lastClr="000000"/>
          </a:solidFill>
        </a:defRPr>
      </a:pPr>
      <a:endParaRPr lang="hu-HU"/>
    </a:p>
  </c:txPr>
  <c:externalData r:id="rId4">
    <c:autoUpdate val="0"/>
  </c:externalData>
  <c:userShapes r:id="rId5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634608755601518E-2"/>
          <c:y val="6.9741348478728121E-2"/>
          <c:w val="0.87769267724678157"/>
          <c:h val="0.7265641258314707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Magyar új exportrendelések (mozgóátlag)</c:v>
                </c:pt>
              </c:strCache>
            </c:strRef>
          </c:tx>
          <c:spPr>
            <a:ln w="41275">
              <a:solidFill>
                <a:schemeClr val="tx2"/>
              </a:solidFill>
            </a:ln>
          </c:spPr>
          <c:marker>
            <c:symbol val="none"/>
          </c:marker>
          <c:cat>
            <c:numRef>
              <c:f>Sheet1!$A$2:$A$75</c:f>
              <c:numCache>
                <c:formatCode>mmm\-yy</c:formatCode>
                <c:ptCount val="74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  <c:pt idx="22">
                  <c:v>43405</c:v>
                </c:pt>
                <c:pt idx="23">
                  <c:v>43435</c:v>
                </c:pt>
                <c:pt idx="24">
                  <c:v>43466</c:v>
                </c:pt>
                <c:pt idx="25">
                  <c:v>43497</c:v>
                </c:pt>
                <c:pt idx="26">
                  <c:v>43525</c:v>
                </c:pt>
                <c:pt idx="27">
                  <c:v>43556</c:v>
                </c:pt>
                <c:pt idx="28">
                  <c:v>43586</c:v>
                </c:pt>
                <c:pt idx="29">
                  <c:v>43617</c:v>
                </c:pt>
                <c:pt idx="30">
                  <c:v>43647</c:v>
                </c:pt>
                <c:pt idx="31">
                  <c:v>43678</c:v>
                </c:pt>
                <c:pt idx="32">
                  <c:v>43709</c:v>
                </c:pt>
                <c:pt idx="33">
                  <c:v>43739</c:v>
                </c:pt>
                <c:pt idx="34">
                  <c:v>43770</c:v>
                </c:pt>
                <c:pt idx="35">
                  <c:v>43800</c:v>
                </c:pt>
                <c:pt idx="36">
                  <c:v>43831</c:v>
                </c:pt>
                <c:pt idx="37">
                  <c:v>43862</c:v>
                </c:pt>
                <c:pt idx="38">
                  <c:v>43891</c:v>
                </c:pt>
                <c:pt idx="39">
                  <c:v>43922</c:v>
                </c:pt>
                <c:pt idx="40">
                  <c:v>43952</c:v>
                </c:pt>
                <c:pt idx="41">
                  <c:v>43983</c:v>
                </c:pt>
                <c:pt idx="42">
                  <c:v>44013</c:v>
                </c:pt>
                <c:pt idx="43">
                  <c:v>44044</c:v>
                </c:pt>
                <c:pt idx="44">
                  <c:v>44075</c:v>
                </c:pt>
                <c:pt idx="45">
                  <c:v>44105</c:v>
                </c:pt>
                <c:pt idx="46">
                  <c:v>44136</c:v>
                </c:pt>
                <c:pt idx="47">
                  <c:v>44166</c:v>
                </c:pt>
                <c:pt idx="48">
                  <c:v>44197</c:v>
                </c:pt>
                <c:pt idx="49">
                  <c:v>44228</c:v>
                </c:pt>
                <c:pt idx="50">
                  <c:v>44256</c:v>
                </c:pt>
                <c:pt idx="51">
                  <c:v>44287</c:v>
                </c:pt>
                <c:pt idx="52">
                  <c:v>44317</c:v>
                </c:pt>
                <c:pt idx="53">
                  <c:v>44348</c:v>
                </c:pt>
                <c:pt idx="54">
                  <c:v>44378</c:v>
                </c:pt>
                <c:pt idx="55">
                  <c:v>44409</c:v>
                </c:pt>
                <c:pt idx="56">
                  <c:v>44440</c:v>
                </c:pt>
                <c:pt idx="57">
                  <c:v>44470</c:v>
                </c:pt>
                <c:pt idx="58">
                  <c:v>44501</c:v>
                </c:pt>
                <c:pt idx="59">
                  <c:v>44531</c:v>
                </c:pt>
                <c:pt idx="60">
                  <c:v>44562</c:v>
                </c:pt>
                <c:pt idx="61">
                  <c:v>44593</c:v>
                </c:pt>
                <c:pt idx="62">
                  <c:v>44621</c:v>
                </c:pt>
                <c:pt idx="63">
                  <c:v>44652</c:v>
                </c:pt>
                <c:pt idx="64">
                  <c:v>44682</c:v>
                </c:pt>
                <c:pt idx="65">
                  <c:v>44713</c:v>
                </c:pt>
                <c:pt idx="66">
                  <c:v>44743</c:v>
                </c:pt>
                <c:pt idx="67">
                  <c:v>44774</c:v>
                </c:pt>
                <c:pt idx="68">
                  <c:v>44805</c:v>
                </c:pt>
                <c:pt idx="69">
                  <c:v>44835</c:v>
                </c:pt>
                <c:pt idx="70">
                  <c:v>44866</c:v>
                </c:pt>
                <c:pt idx="71">
                  <c:v>44896</c:v>
                </c:pt>
                <c:pt idx="72">
                  <c:v>44927</c:v>
                </c:pt>
                <c:pt idx="73">
                  <c:v>44958</c:v>
                </c:pt>
              </c:numCache>
            </c:numRef>
          </c:cat>
          <c:val>
            <c:numRef>
              <c:f>Sheet1!$B$2:$B$74</c:f>
              <c:numCache>
                <c:formatCode>General</c:formatCode>
                <c:ptCount val="73"/>
                <c:pt idx="0">
                  <c:v>2.1036971977866252</c:v>
                </c:pt>
                <c:pt idx="1">
                  <c:v>-0.15326698993324328</c:v>
                </c:pt>
                <c:pt idx="2">
                  <c:v>1.6620095876485905</c:v>
                </c:pt>
                <c:pt idx="3">
                  <c:v>1.7161746478084485</c:v>
                </c:pt>
                <c:pt idx="4">
                  <c:v>2.5935539180686931</c:v>
                </c:pt>
                <c:pt idx="5">
                  <c:v>4.0180790989873145</c:v>
                </c:pt>
                <c:pt idx="6">
                  <c:v>2.8781849432618025</c:v>
                </c:pt>
                <c:pt idx="7">
                  <c:v>5.3532979669176273</c:v>
                </c:pt>
                <c:pt idx="8">
                  <c:v>3.0093790334632686</c:v>
                </c:pt>
                <c:pt idx="9">
                  <c:v>7.3964373194767417</c:v>
                </c:pt>
                <c:pt idx="10">
                  <c:v>4.3930461989283485</c:v>
                </c:pt>
                <c:pt idx="11">
                  <c:v>2.9282021013070456</c:v>
                </c:pt>
                <c:pt idx="12">
                  <c:v>5.2606947545353178</c:v>
                </c:pt>
                <c:pt idx="13">
                  <c:v>3.4606162351912126</c:v>
                </c:pt>
                <c:pt idx="14">
                  <c:v>3.087808386570122</c:v>
                </c:pt>
                <c:pt idx="15">
                  <c:v>1.1827395851414124</c:v>
                </c:pt>
                <c:pt idx="16">
                  <c:v>3.293749613493091</c:v>
                </c:pt>
                <c:pt idx="17">
                  <c:v>5.8306928117309456</c:v>
                </c:pt>
                <c:pt idx="18">
                  <c:v>6.0647576297167118</c:v>
                </c:pt>
                <c:pt idx="19">
                  <c:v>5.1606916679569252</c:v>
                </c:pt>
                <c:pt idx="20">
                  <c:v>4.8627951096419322</c:v>
                </c:pt>
                <c:pt idx="21">
                  <c:v>4.2617380663826738</c:v>
                </c:pt>
                <c:pt idx="22">
                  <c:v>4.0250847622694765</c:v>
                </c:pt>
                <c:pt idx="23">
                  <c:v>2.1656763781807578</c:v>
                </c:pt>
                <c:pt idx="24">
                  <c:v>0.87974440986056146</c:v>
                </c:pt>
                <c:pt idx="25">
                  <c:v>1.9168730512340915</c:v>
                </c:pt>
                <c:pt idx="26">
                  <c:v>5.9128551707661972</c:v>
                </c:pt>
                <c:pt idx="27">
                  <c:v>4.7505408275770407</c:v>
                </c:pt>
                <c:pt idx="28">
                  <c:v>4.8369848383270551</c:v>
                </c:pt>
                <c:pt idx="29">
                  <c:v>2.3741820151411965</c:v>
                </c:pt>
                <c:pt idx="30">
                  <c:v>3.1281091862857786</c:v>
                </c:pt>
                <c:pt idx="31">
                  <c:v>1.1027940341716089</c:v>
                </c:pt>
                <c:pt idx="32">
                  <c:v>2.9695763058979545</c:v>
                </c:pt>
                <c:pt idx="33">
                  <c:v>3.4802275309888082</c:v>
                </c:pt>
                <c:pt idx="34">
                  <c:v>4.3768446888909525</c:v>
                </c:pt>
                <c:pt idx="35">
                  <c:v>7.7748271585632125</c:v>
                </c:pt>
                <c:pt idx="36">
                  <c:v>8.2429535890556185</c:v>
                </c:pt>
                <c:pt idx="37">
                  <c:v>10.500901572397062</c:v>
                </c:pt>
                <c:pt idx="38">
                  <c:v>3.5067127661921873</c:v>
                </c:pt>
                <c:pt idx="39">
                  <c:v>-3.8982058375988573</c:v>
                </c:pt>
                <c:pt idx="40">
                  <c:v>-11.738447002984357</c:v>
                </c:pt>
                <c:pt idx="41">
                  <c:v>-9.6191052966417647</c:v>
                </c:pt>
                <c:pt idx="42">
                  <c:v>-12.670320579195506</c:v>
                </c:pt>
                <c:pt idx="43">
                  <c:v>-10.973549309052506</c:v>
                </c:pt>
                <c:pt idx="44">
                  <c:v>-7.3802680314506093</c:v>
                </c:pt>
                <c:pt idx="45">
                  <c:v>0.62990983092748232</c:v>
                </c:pt>
                <c:pt idx="46">
                  <c:v>8.8875915447790987</c:v>
                </c:pt>
                <c:pt idx="47">
                  <c:v>4.3676317190674085</c:v>
                </c:pt>
                <c:pt idx="48">
                  <c:v>4.3960194713992733</c:v>
                </c:pt>
                <c:pt idx="49">
                  <c:v>2.2562081359390596</c:v>
                </c:pt>
                <c:pt idx="50">
                  <c:v>4.3944559731045745</c:v>
                </c:pt>
                <c:pt idx="51">
                  <c:v>20.947119172908643</c:v>
                </c:pt>
                <c:pt idx="52">
                  <c:v>28.568256260154822</c:v>
                </c:pt>
                <c:pt idx="53">
                  <c:v>30.904703476173108</c:v>
                </c:pt>
                <c:pt idx="54">
                  <c:v>33.471461051876204</c:v>
                </c:pt>
                <c:pt idx="55">
                  <c:v>30.145482421353321</c:v>
                </c:pt>
                <c:pt idx="56">
                  <c:v>25.405233570602594</c:v>
                </c:pt>
                <c:pt idx="57">
                  <c:v>5.2256066397058873</c:v>
                </c:pt>
                <c:pt idx="58">
                  <c:v>-4.6473624610382274</c:v>
                </c:pt>
                <c:pt idx="59">
                  <c:v>-1.8677960716264437</c:v>
                </c:pt>
                <c:pt idx="60">
                  <c:v>-3.1556630968717934</c:v>
                </c:pt>
                <c:pt idx="61">
                  <c:v>0.23924781156202832</c:v>
                </c:pt>
                <c:pt idx="62">
                  <c:v>1.8377226850866535</c:v>
                </c:pt>
                <c:pt idx="63">
                  <c:v>6.5742048633544883</c:v>
                </c:pt>
                <c:pt idx="64">
                  <c:v>11.780817446009975</c:v>
                </c:pt>
                <c:pt idx="65">
                  <c:v>7.1675293944861735</c:v>
                </c:pt>
                <c:pt idx="66">
                  <c:v>8.9464162968200167</c:v>
                </c:pt>
                <c:pt idx="67">
                  <c:v>13.135798377737203</c:v>
                </c:pt>
                <c:pt idx="68">
                  <c:v>16.221772116671701</c:v>
                </c:pt>
                <c:pt idx="69">
                  <c:v>18.716503417588513</c:v>
                </c:pt>
                <c:pt idx="70">
                  <c:v>15.288082124769639</c:v>
                </c:pt>
                <c:pt idx="71">
                  <c:v>17.324214959146701</c:v>
                </c:pt>
                <c:pt idx="72">
                  <c:v>15.778428859090319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E70-481E-B6A9-37B7DD395A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7811320"/>
        <c:axId val="1"/>
      </c:line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BMI (jobb oldali tengely)</c:v>
                </c:pt>
              </c:strCache>
            </c:strRef>
          </c:tx>
          <c:spPr>
            <a:ln w="47625">
              <a:solidFill>
                <a:srgbClr val="009EE0"/>
              </a:solidFill>
            </a:ln>
          </c:spPr>
          <c:marker>
            <c:symbol val="none"/>
          </c:marker>
          <c:cat>
            <c:numRef>
              <c:f>[1]M!$B$279:$B$359</c:f>
              <c:numCache>
                <c:formatCode>yyyy/mmm/</c:formatCode>
                <c:ptCount val="81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  <c:pt idx="10">
                  <c:v>42675</c:v>
                </c:pt>
                <c:pt idx="11">
                  <c:v>42705</c:v>
                </c:pt>
                <c:pt idx="12">
                  <c:v>42736</c:v>
                </c:pt>
                <c:pt idx="13">
                  <c:v>42767</c:v>
                </c:pt>
                <c:pt idx="14">
                  <c:v>42795</c:v>
                </c:pt>
                <c:pt idx="15">
                  <c:v>42826</c:v>
                </c:pt>
                <c:pt idx="16">
                  <c:v>42856</c:v>
                </c:pt>
                <c:pt idx="17">
                  <c:v>42887</c:v>
                </c:pt>
                <c:pt idx="18">
                  <c:v>42917</c:v>
                </c:pt>
                <c:pt idx="19">
                  <c:v>42948</c:v>
                </c:pt>
                <c:pt idx="20">
                  <c:v>42979</c:v>
                </c:pt>
                <c:pt idx="21">
                  <c:v>43009</c:v>
                </c:pt>
                <c:pt idx="22">
                  <c:v>43040</c:v>
                </c:pt>
                <c:pt idx="23">
                  <c:v>43070</c:v>
                </c:pt>
                <c:pt idx="24">
                  <c:v>43101</c:v>
                </c:pt>
                <c:pt idx="25">
                  <c:v>43132</c:v>
                </c:pt>
                <c:pt idx="26">
                  <c:v>43160</c:v>
                </c:pt>
                <c:pt idx="27">
                  <c:v>43191</c:v>
                </c:pt>
                <c:pt idx="28">
                  <c:v>43221</c:v>
                </c:pt>
                <c:pt idx="29">
                  <c:v>43252</c:v>
                </c:pt>
                <c:pt idx="30">
                  <c:v>43282</c:v>
                </c:pt>
                <c:pt idx="31">
                  <c:v>43313</c:v>
                </c:pt>
                <c:pt idx="32">
                  <c:v>43344</c:v>
                </c:pt>
                <c:pt idx="33">
                  <c:v>43374</c:v>
                </c:pt>
                <c:pt idx="34">
                  <c:v>43405</c:v>
                </c:pt>
                <c:pt idx="35">
                  <c:v>43435</c:v>
                </c:pt>
                <c:pt idx="36">
                  <c:v>43466</c:v>
                </c:pt>
                <c:pt idx="37">
                  <c:v>43497</c:v>
                </c:pt>
                <c:pt idx="38">
                  <c:v>43525</c:v>
                </c:pt>
                <c:pt idx="39">
                  <c:v>43556</c:v>
                </c:pt>
                <c:pt idx="40">
                  <c:v>43586</c:v>
                </c:pt>
                <c:pt idx="41">
                  <c:v>43617</c:v>
                </c:pt>
                <c:pt idx="42">
                  <c:v>43647</c:v>
                </c:pt>
                <c:pt idx="43">
                  <c:v>43678</c:v>
                </c:pt>
                <c:pt idx="44">
                  <c:v>43709</c:v>
                </c:pt>
                <c:pt idx="45">
                  <c:v>43739</c:v>
                </c:pt>
                <c:pt idx="46">
                  <c:v>43770</c:v>
                </c:pt>
                <c:pt idx="47">
                  <c:v>43800</c:v>
                </c:pt>
                <c:pt idx="48">
                  <c:v>43831</c:v>
                </c:pt>
                <c:pt idx="49">
                  <c:v>43862</c:v>
                </c:pt>
                <c:pt idx="50">
                  <c:v>43891</c:v>
                </c:pt>
                <c:pt idx="51">
                  <c:v>43922</c:v>
                </c:pt>
                <c:pt idx="52">
                  <c:v>43952</c:v>
                </c:pt>
                <c:pt idx="53">
                  <c:v>43983</c:v>
                </c:pt>
                <c:pt idx="54">
                  <c:v>44013</c:v>
                </c:pt>
                <c:pt idx="55">
                  <c:v>44044</c:v>
                </c:pt>
                <c:pt idx="56">
                  <c:v>44075</c:v>
                </c:pt>
                <c:pt idx="57">
                  <c:v>44105</c:v>
                </c:pt>
                <c:pt idx="58">
                  <c:v>44136</c:v>
                </c:pt>
                <c:pt idx="59">
                  <c:v>44166</c:v>
                </c:pt>
                <c:pt idx="60">
                  <c:v>44197</c:v>
                </c:pt>
                <c:pt idx="61">
                  <c:v>44228</c:v>
                </c:pt>
                <c:pt idx="62">
                  <c:v>44256</c:v>
                </c:pt>
                <c:pt idx="63">
                  <c:v>44287</c:v>
                </c:pt>
                <c:pt idx="64">
                  <c:v>44317</c:v>
                </c:pt>
                <c:pt idx="65">
                  <c:v>44348</c:v>
                </c:pt>
                <c:pt idx="66">
                  <c:v>44378</c:v>
                </c:pt>
                <c:pt idx="67">
                  <c:v>44409</c:v>
                </c:pt>
                <c:pt idx="68">
                  <c:v>44440</c:v>
                </c:pt>
                <c:pt idx="69">
                  <c:v>44470</c:v>
                </c:pt>
                <c:pt idx="70">
                  <c:v>44501</c:v>
                </c:pt>
                <c:pt idx="71">
                  <c:v>44531</c:v>
                </c:pt>
                <c:pt idx="72">
                  <c:v>44562</c:v>
                </c:pt>
                <c:pt idx="73">
                  <c:v>44593</c:v>
                </c:pt>
                <c:pt idx="74">
                  <c:v>44621</c:v>
                </c:pt>
                <c:pt idx="75">
                  <c:v>44652</c:v>
                </c:pt>
                <c:pt idx="76">
                  <c:v>44682</c:v>
                </c:pt>
                <c:pt idx="77">
                  <c:v>44713</c:v>
                </c:pt>
                <c:pt idx="78">
                  <c:v>44743</c:v>
                </c:pt>
                <c:pt idx="79">
                  <c:v>44774</c:v>
                </c:pt>
                <c:pt idx="80">
                  <c:v>44805</c:v>
                </c:pt>
              </c:numCache>
            </c:numRef>
          </c:cat>
          <c:val>
            <c:numRef>
              <c:f>Sheet1!$C$2:$C$75</c:f>
              <c:numCache>
                <c:formatCode>General</c:formatCode>
                <c:ptCount val="74"/>
                <c:pt idx="0">
                  <c:v>57</c:v>
                </c:pt>
                <c:pt idx="1">
                  <c:v>59.4</c:v>
                </c:pt>
                <c:pt idx="2">
                  <c:v>55.9</c:v>
                </c:pt>
                <c:pt idx="3">
                  <c:v>56.2</c:v>
                </c:pt>
                <c:pt idx="4">
                  <c:v>61.9</c:v>
                </c:pt>
                <c:pt idx="5">
                  <c:v>56.9</c:v>
                </c:pt>
                <c:pt idx="6">
                  <c:v>54.2</c:v>
                </c:pt>
                <c:pt idx="7">
                  <c:v>56.8</c:v>
                </c:pt>
                <c:pt idx="8">
                  <c:v>59.3</c:v>
                </c:pt>
                <c:pt idx="9">
                  <c:v>58.3</c:v>
                </c:pt>
                <c:pt idx="10">
                  <c:v>58.8</c:v>
                </c:pt>
                <c:pt idx="11">
                  <c:v>60.5</c:v>
                </c:pt>
                <c:pt idx="12">
                  <c:v>61.1</c:v>
                </c:pt>
                <c:pt idx="13">
                  <c:v>57.2</c:v>
                </c:pt>
                <c:pt idx="14">
                  <c:v>56.6</c:v>
                </c:pt>
                <c:pt idx="15">
                  <c:v>53.3</c:v>
                </c:pt>
                <c:pt idx="16">
                  <c:v>55.2</c:v>
                </c:pt>
                <c:pt idx="17">
                  <c:v>52.9</c:v>
                </c:pt>
                <c:pt idx="18">
                  <c:v>53.3</c:v>
                </c:pt>
                <c:pt idx="19">
                  <c:v>56</c:v>
                </c:pt>
                <c:pt idx="20">
                  <c:v>54.1</c:v>
                </c:pt>
                <c:pt idx="21">
                  <c:v>57.1</c:v>
                </c:pt>
                <c:pt idx="22">
                  <c:v>53.5</c:v>
                </c:pt>
                <c:pt idx="23">
                  <c:v>54.3</c:v>
                </c:pt>
                <c:pt idx="24">
                  <c:v>54.7</c:v>
                </c:pt>
                <c:pt idx="25">
                  <c:v>55.5</c:v>
                </c:pt>
                <c:pt idx="26">
                  <c:v>52.5</c:v>
                </c:pt>
                <c:pt idx="27">
                  <c:v>55.1</c:v>
                </c:pt>
                <c:pt idx="28">
                  <c:v>57.9</c:v>
                </c:pt>
                <c:pt idx="29">
                  <c:v>54.4</c:v>
                </c:pt>
                <c:pt idx="30">
                  <c:v>51.3</c:v>
                </c:pt>
                <c:pt idx="31">
                  <c:v>52.6</c:v>
                </c:pt>
                <c:pt idx="32">
                  <c:v>51.8</c:v>
                </c:pt>
                <c:pt idx="33">
                  <c:v>51.9</c:v>
                </c:pt>
                <c:pt idx="34">
                  <c:v>53</c:v>
                </c:pt>
                <c:pt idx="35">
                  <c:v>53.9</c:v>
                </c:pt>
                <c:pt idx="36">
                  <c:v>52.5</c:v>
                </c:pt>
                <c:pt idx="37">
                  <c:v>50.1</c:v>
                </c:pt>
                <c:pt idx="38">
                  <c:v>29.1</c:v>
                </c:pt>
                <c:pt idx="39">
                  <c:v>33.6</c:v>
                </c:pt>
                <c:pt idx="40">
                  <c:v>40.299999999999997</c:v>
                </c:pt>
                <c:pt idx="41">
                  <c:v>47</c:v>
                </c:pt>
                <c:pt idx="42">
                  <c:v>50.8</c:v>
                </c:pt>
                <c:pt idx="43">
                  <c:v>52.8</c:v>
                </c:pt>
                <c:pt idx="44">
                  <c:v>48.8</c:v>
                </c:pt>
                <c:pt idx="45">
                  <c:v>50.1</c:v>
                </c:pt>
                <c:pt idx="46">
                  <c:v>51.9</c:v>
                </c:pt>
                <c:pt idx="47">
                  <c:v>51.1</c:v>
                </c:pt>
                <c:pt idx="48">
                  <c:v>54.9</c:v>
                </c:pt>
                <c:pt idx="49">
                  <c:v>49.4</c:v>
                </c:pt>
                <c:pt idx="50">
                  <c:v>48.7</c:v>
                </c:pt>
                <c:pt idx="51">
                  <c:v>50.8</c:v>
                </c:pt>
                <c:pt idx="52">
                  <c:v>52.8</c:v>
                </c:pt>
                <c:pt idx="53">
                  <c:v>54.7</c:v>
                </c:pt>
                <c:pt idx="54">
                  <c:v>55.6</c:v>
                </c:pt>
                <c:pt idx="55">
                  <c:v>55.9</c:v>
                </c:pt>
                <c:pt idx="56">
                  <c:v>52.1</c:v>
                </c:pt>
                <c:pt idx="57">
                  <c:v>53.1</c:v>
                </c:pt>
                <c:pt idx="58">
                  <c:v>52.2</c:v>
                </c:pt>
                <c:pt idx="59">
                  <c:v>64.8</c:v>
                </c:pt>
                <c:pt idx="60">
                  <c:v>50.7</c:v>
                </c:pt>
                <c:pt idx="61">
                  <c:v>53.8</c:v>
                </c:pt>
                <c:pt idx="62">
                  <c:v>57.6</c:v>
                </c:pt>
                <c:pt idx="63">
                  <c:v>57.6</c:v>
                </c:pt>
                <c:pt idx="64">
                  <c:v>51.9</c:v>
                </c:pt>
                <c:pt idx="65">
                  <c:v>57</c:v>
                </c:pt>
                <c:pt idx="66">
                  <c:v>57.8</c:v>
                </c:pt>
                <c:pt idx="67">
                  <c:v>57.8</c:v>
                </c:pt>
                <c:pt idx="68">
                  <c:v>49.6</c:v>
                </c:pt>
                <c:pt idx="69">
                  <c:v>56.4</c:v>
                </c:pt>
                <c:pt idx="70">
                  <c:v>54.7</c:v>
                </c:pt>
                <c:pt idx="71">
                  <c:v>63.1</c:v>
                </c:pt>
                <c:pt idx="72">
                  <c:v>55</c:v>
                </c:pt>
                <c:pt idx="73">
                  <c:v>56.5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E70-481E-B6A9-37B7DD395A4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Semleges szint</c:v>
                </c:pt>
              </c:strCache>
            </c:strRef>
          </c:tx>
          <c:spPr>
            <a:ln w="25400">
              <a:solidFill>
                <a:schemeClr val="tx2"/>
              </a:solidFill>
              <a:prstDash val="dash"/>
            </a:ln>
          </c:spPr>
          <c:marker>
            <c:symbol val="none"/>
          </c:marker>
          <c:val>
            <c:numRef>
              <c:f>Sheet1!$D$2:$D$75</c:f>
              <c:numCache>
                <c:formatCode>General</c:formatCode>
                <c:ptCount val="74"/>
                <c:pt idx="0">
                  <c:v>50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  <c:pt idx="4">
                  <c:v>50</c:v>
                </c:pt>
                <c:pt idx="5">
                  <c:v>50</c:v>
                </c:pt>
                <c:pt idx="6">
                  <c:v>50</c:v>
                </c:pt>
                <c:pt idx="7">
                  <c:v>50</c:v>
                </c:pt>
                <c:pt idx="8">
                  <c:v>50</c:v>
                </c:pt>
                <c:pt idx="9">
                  <c:v>50</c:v>
                </c:pt>
                <c:pt idx="10">
                  <c:v>50</c:v>
                </c:pt>
                <c:pt idx="11">
                  <c:v>50</c:v>
                </c:pt>
                <c:pt idx="12">
                  <c:v>50</c:v>
                </c:pt>
                <c:pt idx="13">
                  <c:v>50</c:v>
                </c:pt>
                <c:pt idx="14">
                  <c:v>50</c:v>
                </c:pt>
                <c:pt idx="15">
                  <c:v>50</c:v>
                </c:pt>
                <c:pt idx="16">
                  <c:v>50</c:v>
                </c:pt>
                <c:pt idx="17">
                  <c:v>50</c:v>
                </c:pt>
                <c:pt idx="18">
                  <c:v>50</c:v>
                </c:pt>
                <c:pt idx="19">
                  <c:v>50</c:v>
                </c:pt>
                <c:pt idx="20">
                  <c:v>50</c:v>
                </c:pt>
                <c:pt idx="21">
                  <c:v>50</c:v>
                </c:pt>
                <c:pt idx="22">
                  <c:v>50</c:v>
                </c:pt>
                <c:pt idx="23">
                  <c:v>50</c:v>
                </c:pt>
                <c:pt idx="24">
                  <c:v>50</c:v>
                </c:pt>
                <c:pt idx="25">
                  <c:v>50</c:v>
                </c:pt>
                <c:pt idx="26">
                  <c:v>50</c:v>
                </c:pt>
                <c:pt idx="27">
                  <c:v>50</c:v>
                </c:pt>
                <c:pt idx="28">
                  <c:v>50</c:v>
                </c:pt>
                <c:pt idx="29">
                  <c:v>50</c:v>
                </c:pt>
                <c:pt idx="30">
                  <c:v>50</c:v>
                </c:pt>
                <c:pt idx="31">
                  <c:v>50</c:v>
                </c:pt>
                <c:pt idx="32">
                  <c:v>50</c:v>
                </c:pt>
                <c:pt idx="33">
                  <c:v>50</c:v>
                </c:pt>
                <c:pt idx="34">
                  <c:v>50</c:v>
                </c:pt>
                <c:pt idx="35">
                  <c:v>50</c:v>
                </c:pt>
                <c:pt idx="36">
                  <c:v>50</c:v>
                </c:pt>
                <c:pt idx="37">
                  <c:v>50</c:v>
                </c:pt>
                <c:pt idx="38">
                  <c:v>50</c:v>
                </c:pt>
                <c:pt idx="39">
                  <c:v>50</c:v>
                </c:pt>
                <c:pt idx="40">
                  <c:v>50</c:v>
                </c:pt>
                <c:pt idx="41">
                  <c:v>50</c:v>
                </c:pt>
                <c:pt idx="42">
                  <c:v>50</c:v>
                </c:pt>
                <c:pt idx="43">
                  <c:v>50</c:v>
                </c:pt>
                <c:pt idx="44">
                  <c:v>50</c:v>
                </c:pt>
                <c:pt idx="45">
                  <c:v>50</c:v>
                </c:pt>
                <c:pt idx="46">
                  <c:v>50</c:v>
                </c:pt>
                <c:pt idx="47">
                  <c:v>50</c:v>
                </c:pt>
                <c:pt idx="48">
                  <c:v>50</c:v>
                </c:pt>
                <c:pt idx="49">
                  <c:v>50</c:v>
                </c:pt>
                <c:pt idx="50">
                  <c:v>50</c:v>
                </c:pt>
                <c:pt idx="51">
                  <c:v>50</c:v>
                </c:pt>
                <c:pt idx="52">
                  <c:v>50</c:v>
                </c:pt>
                <c:pt idx="53">
                  <c:v>50</c:v>
                </c:pt>
                <c:pt idx="54">
                  <c:v>50</c:v>
                </c:pt>
                <c:pt idx="55">
                  <c:v>50</c:v>
                </c:pt>
                <c:pt idx="56">
                  <c:v>50</c:v>
                </c:pt>
                <c:pt idx="57">
                  <c:v>50</c:v>
                </c:pt>
                <c:pt idx="58">
                  <c:v>50</c:v>
                </c:pt>
                <c:pt idx="59">
                  <c:v>50</c:v>
                </c:pt>
                <c:pt idx="60">
                  <c:v>50</c:v>
                </c:pt>
                <c:pt idx="61">
                  <c:v>50</c:v>
                </c:pt>
                <c:pt idx="62">
                  <c:v>50</c:v>
                </c:pt>
                <c:pt idx="63">
                  <c:v>50</c:v>
                </c:pt>
                <c:pt idx="64">
                  <c:v>50</c:v>
                </c:pt>
                <c:pt idx="65">
                  <c:v>50</c:v>
                </c:pt>
                <c:pt idx="66">
                  <c:v>50</c:v>
                </c:pt>
                <c:pt idx="67">
                  <c:v>50</c:v>
                </c:pt>
                <c:pt idx="68">
                  <c:v>50</c:v>
                </c:pt>
                <c:pt idx="69">
                  <c:v>50</c:v>
                </c:pt>
                <c:pt idx="70">
                  <c:v>50</c:v>
                </c:pt>
                <c:pt idx="71">
                  <c:v>50</c:v>
                </c:pt>
                <c:pt idx="72">
                  <c:v>50</c:v>
                </c:pt>
                <c:pt idx="73">
                  <c:v>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E70-481E-B6A9-37B7DD395A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1543848"/>
        <c:axId val="818411184"/>
      </c:lineChart>
      <c:dateAx>
        <c:axId val="447811320"/>
        <c:scaling>
          <c:orientation val="minMax"/>
          <c:min val="43831"/>
        </c:scaling>
        <c:delete val="0"/>
        <c:axPos val="b"/>
        <c:numFmt formatCode="yyyy" sourceLinked="0"/>
        <c:majorTickMark val="out"/>
        <c:minorTickMark val="none"/>
        <c:tickLblPos val="low"/>
        <c:spPr>
          <a:ln w="3175">
            <a:solidFill>
              <a:schemeClr val="bg1">
                <a:lumMod val="50000"/>
              </a:schemeClr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hu-HU"/>
          </a:p>
        </c:txPr>
        <c:crossAx val="1"/>
        <c:crosses val="autoZero"/>
        <c:auto val="0"/>
        <c:lblOffset val="100"/>
        <c:baseTimeUnit val="months"/>
        <c:majorUnit val="12"/>
        <c:majorTimeUnit val="months"/>
        <c:minorUnit val="6"/>
        <c:minorTimeUnit val="months"/>
      </c:dateAx>
      <c:valAx>
        <c:axId val="1"/>
        <c:scaling>
          <c:orientation val="minMax"/>
          <c:max val="40"/>
          <c:min val="-50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sysDash"/>
            </a:ln>
          </c:spPr>
        </c:majorGridlines>
        <c:numFmt formatCode="0" sourceLinked="0"/>
        <c:majorTickMark val="out"/>
        <c:minorTickMark val="none"/>
        <c:tickLblPos val="nextTo"/>
        <c:spPr>
          <a:ln w="3175">
            <a:solidFill>
              <a:schemeClr val="bg1">
                <a:lumMod val="50000"/>
              </a:schemeClr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hu-HU"/>
          </a:p>
        </c:txPr>
        <c:crossAx val="447811320"/>
        <c:crosses val="autoZero"/>
        <c:crossBetween val="between"/>
        <c:majorUnit val="10"/>
      </c:valAx>
      <c:valAx>
        <c:axId val="818411184"/>
        <c:scaling>
          <c:orientation val="minMax"/>
          <c:max val="70"/>
          <c:min val="25"/>
        </c:scaling>
        <c:delete val="0"/>
        <c:axPos val="r"/>
        <c:numFmt formatCode="0" sourceLinked="0"/>
        <c:majorTickMark val="out"/>
        <c:minorTickMark val="none"/>
        <c:tickLblPos val="nextTo"/>
        <c:crossAx val="641543848"/>
        <c:crosses val="max"/>
        <c:crossBetween val="between"/>
        <c:majorUnit val="5"/>
      </c:valAx>
      <c:dateAx>
        <c:axId val="641543848"/>
        <c:scaling>
          <c:orientation val="minMax"/>
        </c:scaling>
        <c:delete val="1"/>
        <c:axPos val="b"/>
        <c:numFmt formatCode="yyyy/mmm/" sourceLinked="1"/>
        <c:majorTickMark val="out"/>
        <c:minorTickMark val="none"/>
        <c:tickLblPos val="nextTo"/>
        <c:crossAx val="818411184"/>
        <c:crosses val="autoZero"/>
        <c:auto val="1"/>
        <c:lblOffset val="100"/>
        <c:baseTimeUnit val="months"/>
      </c:dateAx>
      <c:spPr>
        <a:noFill/>
        <a:ln w="25400">
          <a:noFill/>
        </a:ln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"/>
          <c:y val="0.88667930906542447"/>
          <c:w val="1"/>
          <c:h val="5.6339666612469905E-2"/>
        </c:manualLayout>
      </c:layout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solidFill>
      <a:schemeClr val="bg1"/>
    </a:solidFill>
    <a:ln w="9525">
      <a:noFill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hu-H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5593981481481475E-2"/>
          <c:y val="7.9683837637134561E-2"/>
          <c:w val="0.91284737654320991"/>
          <c:h val="0.72997932202080507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'Market share'!$I$67</c:f>
              <c:strCache>
                <c:ptCount val="1"/>
                <c:pt idx="0">
                  <c:v>Exportpiaci részesedés</c:v>
                </c:pt>
              </c:strCache>
            </c:strRef>
          </c:tx>
          <c:spPr>
            <a:solidFill>
              <a:sysClr val="window" lastClr="FFFFFF">
                <a:lumMod val="75000"/>
              </a:sysClr>
            </a:solidFill>
            <a:ln>
              <a:noFill/>
            </a:ln>
          </c:spPr>
          <c:invertIfNegative val="0"/>
          <c:dPt>
            <c:idx val="13"/>
            <c:invertIfNegative val="0"/>
            <c:bubble3D val="0"/>
            <c:spPr>
              <a:solidFill>
                <a:sysClr val="window" lastClr="FFFFFF">
                  <a:lumMod val="50000"/>
                </a:sys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151C-4959-A9D3-AA3B3976DBDF}"/>
              </c:ext>
            </c:extLst>
          </c:dPt>
          <c:dPt>
            <c:idx val="14"/>
            <c:invertIfNegative val="0"/>
            <c:bubble3D val="0"/>
            <c:spPr>
              <a:solidFill>
                <a:sysClr val="window" lastClr="FFFFFF">
                  <a:lumMod val="50000"/>
                </a:sys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151C-4959-A9D3-AA3B3976DBDF}"/>
              </c:ext>
            </c:extLst>
          </c:dPt>
          <c:dPt>
            <c:idx val="15"/>
            <c:invertIfNegative val="0"/>
            <c:bubble3D val="0"/>
            <c:spPr>
              <a:solidFill>
                <a:sysClr val="window" lastClr="FFFFFF">
                  <a:lumMod val="50000"/>
                </a:sys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6-151C-4959-A9D3-AA3B3976DBDF}"/>
              </c:ext>
            </c:extLst>
          </c:dPt>
          <c:cat>
            <c:numRef>
              <c:f>'Market share'!$H$82:$H$97</c:f>
              <c:numCache>
                <c:formatCode>General</c:formatCod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numCache>
              <c:extLst/>
            </c:numRef>
          </c:cat>
          <c:val>
            <c:numRef>
              <c:f>'Market share'!$I$82:$I$97</c:f>
              <c:numCache>
                <c:formatCode>0.0</c:formatCode>
                <c:ptCount val="16"/>
                <c:pt idx="0">
                  <c:v>-1.0659724383493057</c:v>
                </c:pt>
                <c:pt idx="1">
                  <c:v>-1.6304439887565962</c:v>
                </c:pt>
                <c:pt idx="2">
                  <c:v>-2.8647974942354324</c:v>
                </c:pt>
                <c:pt idx="3">
                  <c:v>0.45946595414439173</c:v>
                </c:pt>
                <c:pt idx="4">
                  <c:v>5.3220145395931837</c:v>
                </c:pt>
                <c:pt idx="5">
                  <c:v>3.4693291133451254</c:v>
                </c:pt>
                <c:pt idx="6">
                  <c:v>-1.9688781044470858</c:v>
                </c:pt>
                <c:pt idx="7">
                  <c:v>-0.95508475102083423</c:v>
                </c:pt>
                <c:pt idx="8">
                  <c:v>-0.62993840958969827</c:v>
                </c:pt>
                <c:pt idx="9">
                  <c:v>1.3080208838994452</c:v>
                </c:pt>
                <c:pt idx="10">
                  <c:v>1.2627889097520892</c:v>
                </c:pt>
                <c:pt idx="11">
                  <c:v>-1.2810589331952542</c:v>
                </c:pt>
                <c:pt idx="12">
                  <c:v>3.5399268285023737</c:v>
                </c:pt>
                <c:pt idx="13">
                  <c:v>1.6655271238709162</c:v>
                </c:pt>
                <c:pt idx="14" formatCode="0.00">
                  <c:v>0.93029812034595238</c:v>
                </c:pt>
                <c:pt idx="15">
                  <c:v>0.98315831389005837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151C-4959-A9D3-AA3B3976DB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386735256"/>
        <c:axId val="386789216"/>
      </c:barChart>
      <c:lineChart>
        <c:grouping val="standard"/>
        <c:varyColors val="0"/>
        <c:ser>
          <c:idx val="0"/>
          <c:order val="0"/>
          <c:tx>
            <c:strRef>
              <c:f>'Market share'!$J$67</c:f>
              <c:strCache>
                <c:ptCount val="1"/>
                <c:pt idx="0">
                  <c:v>Export</c:v>
                </c:pt>
              </c:strCache>
            </c:strRef>
          </c:tx>
          <c:spPr>
            <a:ln w="31750">
              <a:solidFill>
                <a:srgbClr val="009EE0"/>
              </a:solidFill>
            </a:ln>
          </c:spPr>
          <c:marker>
            <c:symbol val="circle"/>
            <c:size val="8"/>
            <c:spPr>
              <a:solidFill>
                <a:schemeClr val="bg1"/>
              </a:solidFill>
              <a:ln w="19050">
                <a:solidFill>
                  <a:srgbClr val="009EE0"/>
                </a:solidFill>
              </a:ln>
            </c:spPr>
          </c:marker>
          <c:cat>
            <c:numRef>
              <c:f>'Market share'!$H$82:$H$97</c:f>
              <c:numCache>
                <c:formatCode>General</c:formatCod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numCache>
              <c:extLst/>
            </c:numRef>
          </c:cat>
          <c:val>
            <c:numRef>
              <c:f>'Market share'!$J$82:$J$97</c:f>
              <c:numCache>
                <c:formatCode>0.0</c:formatCode>
                <c:ptCount val="16"/>
                <c:pt idx="0">
                  <c:v>11.118223447047853</c:v>
                </c:pt>
                <c:pt idx="1">
                  <c:v>6.4077319996162458</c:v>
                </c:pt>
                <c:pt idx="2">
                  <c:v>-1.7037792435303487</c:v>
                </c:pt>
                <c:pt idx="3">
                  <c:v>4.1029908699281634</c:v>
                </c:pt>
                <c:pt idx="4">
                  <c:v>9.1977832789726506</c:v>
                </c:pt>
                <c:pt idx="5">
                  <c:v>7.3653760148097973</c:v>
                </c:pt>
                <c:pt idx="6">
                  <c:v>3.8041865965115562</c:v>
                </c:pt>
                <c:pt idx="7">
                  <c:v>6.4754461520833786</c:v>
                </c:pt>
                <c:pt idx="8">
                  <c:v>4.9845681425809687</c:v>
                </c:pt>
                <c:pt idx="9">
                  <c:v>5.4223210455181885</c:v>
                </c:pt>
                <c:pt idx="10">
                  <c:v>-6.1475674982903143</c:v>
                </c:pt>
                <c:pt idx="11">
                  <c:v>10.251306393534151</c:v>
                </c:pt>
                <c:pt idx="12">
                  <c:v>10.320079950222393</c:v>
                </c:pt>
                <c:pt idx="13">
                  <c:v>5.0366199455271357</c:v>
                </c:pt>
                <c:pt idx="14">
                  <c:v>6.1731279189815922</c:v>
                </c:pt>
                <c:pt idx="15">
                  <c:v>4.531002783903034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151C-4959-A9D3-AA3B3976DBDF}"/>
            </c:ext>
          </c:extLst>
        </c:ser>
        <c:ser>
          <c:idx val="2"/>
          <c:order val="2"/>
          <c:tx>
            <c:strRef>
              <c:f>'Market share'!$K$67</c:f>
              <c:strCache>
                <c:ptCount val="1"/>
                <c:pt idx="0">
                  <c:v>Külső kereslet</c:v>
                </c:pt>
              </c:strCache>
            </c:strRef>
          </c:tx>
          <c:spPr>
            <a:ln w="31750">
              <a:solidFill>
                <a:srgbClr val="0C2148"/>
              </a:solidFill>
              <a:prstDash val="sysDash"/>
            </a:ln>
          </c:spPr>
          <c:marker>
            <c:symbol val="none"/>
          </c:marker>
          <c:cat>
            <c:numRef>
              <c:f>'Market share'!$H$82:$H$97</c:f>
              <c:numCache>
                <c:formatCode>General</c:formatCod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numCache>
              <c:extLst/>
            </c:numRef>
          </c:cat>
          <c:val>
            <c:numRef>
              <c:f>'Market share'!$K$82:$K$97</c:f>
              <c:numCache>
                <c:formatCode>0.0</c:formatCode>
                <c:ptCount val="16"/>
                <c:pt idx="0">
                  <c:v>12.353322269559101</c:v>
                </c:pt>
                <c:pt idx="1">
                  <c:v>8.1625825692054548</c:v>
                </c:pt>
                <c:pt idx="2">
                  <c:v>1.192546343753321</c:v>
                </c:pt>
                <c:pt idx="3">
                  <c:v>3.6097672597454391</c:v>
                </c:pt>
                <c:pt idx="4">
                  <c:v>3.6870271386640638</c:v>
                </c:pt>
                <c:pt idx="5">
                  <c:v>3.7585037814412061</c:v>
                </c:pt>
                <c:pt idx="6">
                  <c:v>5.9086081785088709</c:v>
                </c:pt>
                <c:pt idx="7">
                  <c:v>7.5230306963431701</c:v>
                </c:pt>
                <c:pt idx="8">
                  <c:v>5.6290858655918754</c:v>
                </c:pt>
                <c:pt idx="9">
                  <c:v>4.0536030630985209</c:v>
                </c:pt>
                <c:pt idx="10">
                  <c:v>-7.5493711517420081</c:v>
                </c:pt>
                <c:pt idx="11">
                  <c:v>12.011686996447807</c:v>
                </c:pt>
                <c:pt idx="12">
                  <c:v>6.4977162481263377</c:v>
                </c:pt>
                <c:pt idx="13">
                  <c:v>3.3328939405986375</c:v>
                </c:pt>
                <c:pt idx="14">
                  <c:v>5.1745323791850808</c:v>
                </c:pt>
                <c:pt idx="15">
                  <c:v>3.5215130616185206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2-151C-4959-A9D3-AA3B3976DB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6735256"/>
        <c:axId val="386789216"/>
      </c:lineChart>
      <c:catAx>
        <c:axId val="386735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5400000" vert="horz"/>
          <a:lstStyle/>
          <a:p>
            <a:pPr>
              <a:defRPr/>
            </a:pPr>
            <a:endParaRPr lang="hu-HU"/>
          </a:p>
        </c:txPr>
        <c:crossAx val="386789216"/>
        <c:crosses val="autoZero"/>
        <c:auto val="1"/>
        <c:lblAlgn val="ctr"/>
        <c:lblOffset val="100"/>
        <c:noMultiLvlLbl val="0"/>
      </c:catAx>
      <c:valAx>
        <c:axId val="386789216"/>
        <c:scaling>
          <c:orientation val="minMax"/>
          <c:max val="15"/>
          <c:min val="-10"/>
        </c:scaling>
        <c:delete val="0"/>
        <c:axPos val="l"/>
        <c:majorGridlines>
          <c:spPr>
            <a:ln>
              <a:solidFill>
                <a:sysClr val="window" lastClr="FFFFFF">
                  <a:lumMod val="75000"/>
                </a:sysClr>
              </a:solidFill>
              <a:prstDash val="sysDash"/>
            </a:ln>
          </c:spPr>
        </c:majorGridlines>
        <c:numFmt formatCode="0" sourceLinked="0"/>
        <c:majorTickMark val="out"/>
        <c:minorTickMark val="none"/>
        <c:tickLblPos val="nextTo"/>
        <c:crossAx val="3867352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0909413580246911E-2"/>
          <c:y val="0.92208449074074061"/>
          <c:w val="0.85818117283950612"/>
          <c:h val="7.7915509259259261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solidFill>
            <a:sysClr val="windowText" lastClr="000000"/>
          </a:solidFill>
          <a:latin typeface="+mn-lt"/>
        </a:defRPr>
      </a:pPr>
      <a:endParaRPr lang="hu-HU"/>
    </a:p>
  </c:txPr>
  <c:externalData r:id="rId2">
    <c:autoUpdate val="0"/>
  </c:externalData>
  <c:userShapes r:id="rId3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377937053700274E-2"/>
          <c:y val="6.7070222222222226E-2"/>
          <c:w val="0.9041982946462801"/>
          <c:h val="0.7270928888888890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felhasználás_éves!$B$1</c:f>
              <c:strCache>
                <c:ptCount val="1"/>
                <c:pt idx="0">
                  <c:v>Háztartások fogyasztása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felhasználás_éves!$A$7:$A$14</c:f>
              <c:numCache>
                <c:formatCode>General</c:formatCode>
                <c:ptCount val="8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</c:numCache>
            </c:numRef>
          </c:cat>
          <c:val>
            <c:numRef>
              <c:f>felhasználás_éves!$B$7:$B$14</c:f>
              <c:numCache>
                <c:formatCode>0.0</c:formatCode>
                <c:ptCount val="8"/>
                <c:pt idx="0">
                  <c:v>2.2999999999999998</c:v>
                </c:pt>
                <c:pt idx="1">
                  <c:v>2.4</c:v>
                </c:pt>
                <c:pt idx="2">
                  <c:v>-0.6</c:v>
                </c:pt>
                <c:pt idx="3">
                  <c:v>2.4</c:v>
                </c:pt>
                <c:pt idx="4">
                  <c:v>3.1</c:v>
                </c:pt>
                <c:pt idx="5">
                  <c:v>-0.74118287206948408</c:v>
                </c:pt>
                <c:pt idx="6">
                  <c:v>1.2374215072616508</c:v>
                </c:pt>
                <c:pt idx="7">
                  <c:v>1.2936797940146263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60-4FC4-91C1-3CBA36EB9EE5}"/>
            </c:ext>
          </c:extLst>
        </c:ser>
        <c:ser>
          <c:idx val="1"/>
          <c:order val="1"/>
          <c:tx>
            <c:strRef>
              <c:f>felhasználás_éves!$C$1</c:f>
              <c:strCache>
                <c:ptCount val="1"/>
                <c:pt idx="0">
                  <c:v>Közösségi végső fogyasztás*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felhasználás_éves!$A$7:$A$14</c:f>
              <c:numCache>
                <c:formatCode>General</c:formatCode>
                <c:ptCount val="8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</c:numCache>
            </c:numRef>
          </c:cat>
          <c:val>
            <c:numRef>
              <c:f>felhasználás_éves!$C$7:$C$14</c:f>
              <c:numCache>
                <c:formatCode>0.0</c:formatCode>
                <c:ptCount val="8"/>
                <c:pt idx="0">
                  <c:v>0.5</c:v>
                </c:pt>
                <c:pt idx="1">
                  <c:v>1.2</c:v>
                </c:pt>
                <c:pt idx="2">
                  <c:v>0</c:v>
                </c:pt>
                <c:pt idx="3">
                  <c:v>0.5</c:v>
                </c:pt>
                <c:pt idx="4">
                  <c:v>0.4</c:v>
                </c:pt>
                <c:pt idx="5">
                  <c:v>0.13422060254380941</c:v>
                </c:pt>
                <c:pt idx="6">
                  <c:v>0.20430005360511938</c:v>
                </c:pt>
                <c:pt idx="7">
                  <c:v>0.28705737444393764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60-4FC4-91C1-3CBA36EB9EE5}"/>
            </c:ext>
          </c:extLst>
        </c:ser>
        <c:ser>
          <c:idx val="2"/>
          <c:order val="2"/>
          <c:tx>
            <c:strRef>
              <c:f>felhasználás_éves!$D$1</c:f>
              <c:strCache>
                <c:ptCount val="1"/>
                <c:pt idx="0">
                  <c:v>Beruházás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numRef>
              <c:f>felhasználás_éves!$A$7:$A$14</c:f>
              <c:numCache>
                <c:formatCode>General</c:formatCode>
                <c:ptCount val="8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</c:numCache>
            </c:numRef>
          </c:cat>
          <c:val>
            <c:numRef>
              <c:f>felhasználás_éves!$D$7:$D$14</c:f>
              <c:numCache>
                <c:formatCode>0.0</c:formatCode>
                <c:ptCount val="8"/>
                <c:pt idx="0">
                  <c:v>3.6</c:v>
                </c:pt>
                <c:pt idx="1">
                  <c:v>3.2</c:v>
                </c:pt>
                <c:pt idx="2">
                  <c:v>-1.9</c:v>
                </c:pt>
                <c:pt idx="3">
                  <c:v>1.4</c:v>
                </c:pt>
                <c:pt idx="4">
                  <c:v>0.6</c:v>
                </c:pt>
                <c:pt idx="5">
                  <c:v>-1.265997466576247</c:v>
                </c:pt>
                <c:pt idx="6">
                  <c:v>1.1641738162031072</c:v>
                </c:pt>
                <c:pt idx="7">
                  <c:v>1.1158821813064075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160-4FC4-91C1-3CBA36EB9EE5}"/>
            </c:ext>
          </c:extLst>
        </c:ser>
        <c:ser>
          <c:idx val="3"/>
          <c:order val="3"/>
          <c:tx>
            <c:strRef>
              <c:f>felhasználás_éves!$E$1</c:f>
              <c:strCache>
                <c:ptCount val="1"/>
                <c:pt idx="0">
                  <c:v>Készletváltozás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felhasználás_éves!$A$7:$A$14</c:f>
              <c:numCache>
                <c:formatCode>General</c:formatCode>
                <c:ptCount val="8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</c:numCache>
            </c:numRef>
          </c:cat>
          <c:val>
            <c:numRef>
              <c:f>felhasználás_éves!$E$7:$E$14</c:f>
              <c:numCache>
                <c:formatCode>0.0</c:formatCode>
                <c:ptCount val="8"/>
                <c:pt idx="0">
                  <c:v>0.2</c:v>
                </c:pt>
                <c:pt idx="1">
                  <c:v>0.1</c:v>
                </c:pt>
                <c:pt idx="2">
                  <c:v>0</c:v>
                </c:pt>
                <c:pt idx="3">
                  <c:v>1.7</c:v>
                </c:pt>
                <c:pt idx="4">
                  <c:v>-0.2</c:v>
                </c:pt>
                <c:pt idx="5">
                  <c:v>-0.02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160-4FC4-91C1-3CBA36EB9EE5}"/>
            </c:ext>
          </c:extLst>
        </c:ser>
        <c:ser>
          <c:idx val="4"/>
          <c:order val="4"/>
          <c:tx>
            <c:strRef>
              <c:f>felhasználás_éves!$F$1</c:f>
              <c:strCache>
                <c:ptCount val="1"/>
                <c:pt idx="0">
                  <c:v>Nettó export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felhasználás_éves!$A$7:$A$14</c:f>
              <c:numCache>
                <c:formatCode>General</c:formatCode>
                <c:ptCount val="8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</c:numCache>
            </c:numRef>
          </c:cat>
          <c:val>
            <c:numRef>
              <c:f>felhasználás_éves!$F$7:$F$14</c:f>
              <c:numCache>
                <c:formatCode>0.0</c:formatCode>
                <c:ptCount val="8"/>
                <c:pt idx="0">
                  <c:v>-1.2</c:v>
                </c:pt>
                <c:pt idx="1">
                  <c:v>-2</c:v>
                </c:pt>
                <c:pt idx="2">
                  <c:v>-2</c:v>
                </c:pt>
                <c:pt idx="3">
                  <c:v>1.1000000000000001</c:v>
                </c:pt>
                <c:pt idx="4">
                  <c:v>0.7</c:v>
                </c:pt>
                <c:pt idx="5">
                  <c:v>2.6970703160886771</c:v>
                </c:pt>
                <c:pt idx="6">
                  <c:v>1.4387680596384935</c:v>
                </c:pt>
                <c:pt idx="7">
                  <c:v>0.80066327413507254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160-4FC4-91C1-3CBA36EB9E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757654960"/>
        <c:axId val="757657256"/>
      </c:barChart>
      <c:lineChart>
        <c:grouping val="standard"/>
        <c:varyColors val="0"/>
        <c:ser>
          <c:idx val="5"/>
          <c:order val="5"/>
          <c:tx>
            <c:strRef>
              <c:f>felhasználás_éves!$G$1</c:f>
              <c:strCache>
                <c:ptCount val="1"/>
                <c:pt idx="0">
                  <c:v>GDP (jobb tengely)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</c:marker>
          <c:dPt>
            <c:idx val="2"/>
            <c:marker>
              <c:symbol val="circle"/>
              <c:size val="17"/>
              <c:spPr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tx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D160-4FC4-91C1-3CBA36EB9EE5}"/>
              </c:ext>
            </c:extLst>
          </c:dPt>
          <c:dPt>
            <c:idx val="3"/>
            <c:marker>
              <c:symbol val="circle"/>
              <c:size val="17"/>
              <c:spPr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tx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D160-4FC4-91C1-3CBA36EB9EE5}"/>
              </c:ext>
            </c:extLst>
          </c:dPt>
          <c:dPt>
            <c:idx val="4"/>
            <c:marker>
              <c:symbol val="circle"/>
              <c:size val="17"/>
              <c:spPr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tx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D160-4FC4-91C1-3CBA36EB9EE5}"/>
              </c:ext>
            </c:extLst>
          </c:dPt>
          <c:dPt>
            <c:idx val="5"/>
            <c:marker>
              <c:symbol val="circle"/>
              <c:size val="17"/>
              <c:spPr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tx1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C-D160-4FC4-91C1-3CBA36EB9EE5}"/>
              </c:ext>
            </c:extLst>
          </c:dPt>
          <c:dPt>
            <c:idx val="6"/>
            <c:marker>
              <c:symbol val="circle"/>
              <c:size val="17"/>
              <c:spPr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tx1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E-D160-4FC4-91C1-3CBA36EB9EE5}"/>
              </c:ext>
            </c:extLst>
          </c:dPt>
          <c:dPt>
            <c:idx val="7"/>
            <c:marker>
              <c:symbol val="circle"/>
              <c:size val="17"/>
              <c:spPr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tx1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0-D160-4FC4-91C1-3CBA36EB9EE5}"/>
              </c:ext>
            </c:extLst>
          </c:dPt>
          <c:dLbls>
            <c:dLbl>
              <c:idx val="0"/>
              <c:layout>
                <c:manualLayout>
                  <c:x val="-3.9858539125800882E-2"/>
                  <c:y val="-8.54144444444444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160-4FC4-91C1-3CBA36EB9EE5}"/>
                </c:ext>
              </c:extLst>
            </c:dLbl>
            <c:dLbl>
              <c:idx val="1"/>
              <c:layout>
                <c:manualLayout>
                  <c:x val="-3.9858539125800924E-2"/>
                  <c:y val="-0.1136366666666666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D160-4FC4-91C1-3CBA36EB9EE5}"/>
                </c:ext>
              </c:extLst>
            </c:dLbl>
            <c:dLbl>
              <c:idx val="2"/>
              <c:layout>
                <c:manualLayout>
                  <c:x val="-4.3589682402542095E-2"/>
                  <c:y val="8.25924444444443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160-4FC4-91C1-3CBA36EB9EE5}"/>
                </c:ext>
              </c:extLst>
            </c:dLbl>
            <c:dLbl>
              <c:idx val="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160-4FC4-91C1-3CBA36EB9EE5}"/>
                </c:ext>
              </c:extLst>
            </c:dLbl>
            <c:dLbl>
              <c:idx val="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160-4FC4-91C1-3CBA36EB9EE5}"/>
                </c:ext>
              </c:extLst>
            </c:dLbl>
            <c:dLbl>
              <c:idx val="5"/>
              <c:layout>
                <c:manualLayout>
                  <c:x val="-6.0975683926810693E-2"/>
                  <c:y val="-0.1224565570818950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0,0</a:t>
                    </a:r>
                    <a:r>
                      <a:rPr lang="en-US" baseline="0"/>
                      <a:t> - 1,5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D160-4FC4-91C1-3CBA36EB9EE5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3,5 - 4,5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D160-4FC4-91C1-3CBA36EB9EE5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3,0 - 4,0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D160-4FC4-91C1-3CBA36EB9E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felhasználás_éves!$A$7:$A$14</c:f>
              <c:numCache>
                <c:formatCode>General</c:formatCode>
                <c:ptCount val="8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</c:numCache>
            </c:numRef>
          </c:cat>
          <c:val>
            <c:numRef>
              <c:f>felhasználás_éves!$G$7:$G$14</c:f>
              <c:numCache>
                <c:formatCode>0.0</c:formatCode>
                <c:ptCount val="8"/>
                <c:pt idx="0">
                  <c:v>5.4</c:v>
                </c:pt>
                <c:pt idx="1">
                  <c:v>4.9000000000000004</c:v>
                </c:pt>
                <c:pt idx="2">
                  <c:v>-4.5</c:v>
                </c:pt>
                <c:pt idx="3">
                  <c:v>7.1</c:v>
                </c:pt>
                <c:pt idx="4">
                  <c:v>4.5999999999999996</c:v>
                </c:pt>
                <c:pt idx="5">
                  <c:v>0.79867467319311436</c:v>
                </c:pt>
                <c:pt idx="6">
                  <c:v>4.0474190498965825</c:v>
                </c:pt>
                <c:pt idx="7">
                  <c:v>3.4522836397199934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D160-4FC4-91C1-3CBA36EB9E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0838200"/>
        <c:axId val="880836232"/>
      </c:lineChart>
      <c:catAx>
        <c:axId val="757654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57657256"/>
        <c:crosses val="autoZero"/>
        <c:auto val="1"/>
        <c:lblAlgn val="ctr"/>
        <c:lblOffset val="100"/>
        <c:noMultiLvlLbl val="0"/>
      </c:catAx>
      <c:valAx>
        <c:axId val="757657256"/>
        <c:scaling>
          <c:orientation val="minMax"/>
          <c:max val="8"/>
          <c:min val="-8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prstDash val="sysDash"/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57654960"/>
        <c:crosses val="autoZero"/>
        <c:crossBetween val="between"/>
      </c:valAx>
      <c:valAx>
        <c:axId val="880836232"/>
        <c:scaling>
          <c:orientation val="minMax"/>
          <c:min val="-8"/>
        </c:scaling>
        <c:delete val="0"/>
        <c:axPos val="r"/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880838200"/>
        <c:crosses val="max"/>
        <c:crossBetween val="between"/>
      </c:valAx>
      <c:catAx>
        <c:axId val="8808382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8083623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4348819866301901E-4"/>
          <c:y val="0.88945555555555567"/>
          <c:w val="0.99811290368805794"/>
          <c:h val="0.107722222222222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ysClr val="windowText" lastClr="000000"/>
          </a:solidFill>
        </a:defRPr>
      </a:pPr>
      <a:endParaRPr lang="hu-HU"/>
    </a:p>
  </c:txPr>
  <c:externalData r:id="rId3">
    <c:autoUpdate val="0"/>
  </c:externalData>
  <c:userShapes r:id="rId4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467465771525361E-2"/>
          <c:y val="8.4027830262075706E-2"/>
          <c:w val="0.93310157737185062"/>
          <c:h val="0.68853202036143779"/>
        </c:manualLayout>
      </c:layout>
      <c:lineChart>
        <c:grouping val="standard"/>
        <c:varyColors val="0"/>
        <c:ser>
          <c:idx val="0"/>
          <c:order val="0"/>
          <c:tx>
            <c:strRef>
              <c:f>'válságok foglalk'!$B$11</c:f>
              <c:strCache>
                <c:ptCount val="1"/>
                <c:pt idx="0">
                  <c:v>2008 Foglalkoztatás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strRef>
              <c:f>'válságok foglalk'!$A$13:$A$19</c:f>
              <c:strCache>
                <c:ptCount val="7"/>
                <c:pt idx="0">
                  <c:v>t</c:v>
                </c:pt>
                <c:pt idx="1">
                  <c:v>t+1</c:v>
                </c:pt>
                <c:pt idx="2">
                  <c:v>t+2</c:v>
                </c:pt>
                <c:pt idx="3">
                  <c:v>t+3</c:v>
                </c:pt>
                <c:pt idx="4">
                  <c:v>t+4</c:v>
                </c:pt>
                <c:pt idx="5">
                  <c:v>t+5</c:v>
                </c:pt>
                <c:pt idx="6">
                  <c:v>t+6</c:v>
                </c:pt>
              </c:strCache>
            </c:strRef>
          </c:cat>
          <c:val>
            <c:numRef>
              <c:f>'válságok foglalk'!$B$13:$B$19</c:f>
              <c:numCache>
                <c:formatCode>0.0</c:formatCode>
                <c:ptCount val="7"/>
                <c:pt idx="0">
                  <c:v>0</c:v>
                </c:pt>
                <c:pt idx="1">
                  <c:v>0.34250535640612156</c:v>
                </c:pt>
                <c:pt idx="2">
                  <c:v>-0.48358493148654702</c:v>
                </c:pt>
                <c:pt idx="3">
                  <c:v>-1.673520775341828</c:v>
                </c:pt>
                <c:pt idx="4">
                  <c:v>-2.1303177473548232</c:v>
                </c:pt>
                <c:pt idx="5">
                  <c:v>-3.2260063848518428</c:v>
                </c:pt>
                <c:pt idx="6">
                  <c:v>-3.119576739439978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ED5-42F2-82F5-CF91C9B7124F}"/>
            </c:ext>
          </c:extLst>
        </c:ser>
        <c:ser>
          <c:idx val="1"/>
          <c:order val="1"/>
          <c:tx>
            <c:strRef>
              <c:f>'válságok foglalk'!$C$11</c:f>
              <c:strCache>
                <c:ptCount val="1"/>
                <c:pt idx="0">
                  <c:v>2022 Foglalkoztatás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'válságok foglalk'!$A$13:$A$19</c:f>
              <c:strCache>
                <c:ptCount val="7"/>
                <c:pt idx="0">
                  <c:v>t</c:v>
                </c:pt>
                <c:pt idx="1">
                  <c:v>t+1</c:v>
                </c:pt>
                <c:pt idx="2">
                  <c:v>t+2</c:v>
                </c:pt>
                <c:pt idx="3">
                  <c:v>t+3</c:v>
                </c:pt>
                <c:pt idx="4">
                  <c:v>t+4</c:v>
                </c:pt>
                <c:pt idx="5">
                  <c:v>t+5</c:v>
                </c:pt>
                <c:pt idx="6">
                  <c:v>t+6</c:v>
                </c:pt>
              </c:strCache>
            </c:strRef>
          </c:cat>
          <c:val>
            <c:numRef>
              <c:f>'válságok foglalk'!$C$13:$C$19</c:f>
              <c:numCache>
                <c:formatCode>0.0</c:formatCode>
                <c:ptCount val="7"/>
                <c:pt idx="0">
                  <c:v>0</c:v>
                </c:pt>
                <c:pt idx="1">
                  <c:v>6.2839671929353358E-2</c:v>
                </c:pt>
                <c:pt idx="2">
                  <c:v>-1.5345753009640362E-2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ED5-42F2-82F5-CF91C9B7124F}"/>
            </c:ext>
          </c:extLst>
        </c:ser>
        <c:ser>
          <c:idx val="2"/>
          <c:order val="2"/>
          <c:tx>
            <c:strRef>
              <c:f>'válságok foglalk'!$D$11</c:f>
              <c:strCache>
                <c:ptCount val="1"/>
                <c:pt idx="0">
                  <c:v>2008 GDP</c:v>
                </c:pt>
              </c:strCache>
            </c:strRef>
          </c:tx>
          <c:spPr>
            <a:ln w="28575" cap="rnd">
              <a:solidFill>
                <a:srgbClr val="002060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'válságok foglalk'!$A$13:$A$19</c:f>
              <c:strCache>
                <c:ptCount val="7"/>
                <c:pt idx="0">
                  <c:v>t</c:v>
                </c:pt>
                <c:pt idx="1">
                  <c:v>t+1</c:v>
                </c:pt>
                <c:pt idx="2">
                  <c:v>t+2</c:v>
                </c:pt>
                <c:pt idx="3">
                  <c:v>t+3</c:v>
                </c:pt>
                <c:pt idx="4">
                  <c:v>t+4</c:v>
                </c:pt>
                <c:pt idx="5">
                  <c:v>t+5</c:v>
                </c:pt>
                <c:pt idx="6">
                  <c:v>t+6</c:v>
                </c:pt>
              </c:strCache>
            </c:strRef>
          </c:cat>
          <c:val>
            <c:numRef>
              <c:f>'válságok foglalk'!$D$13:$D$19</c:f>
              <c:numCache>
                <c:formatCode>0.0</c:formatCode>
                <c:ptCount val="7"/>
                <c:pt idx="0">
                  <c:v>0</c:v>
                </c:pt>
                <c:pt idx="1">
                  <c:v>-0.20000000000000284</c:v>
                </c:pt>
                <c:pt idx="2">
                  <c:v>-3.6929999999999978</c:v>
                </c:pt>
                <c:pt idx="3">
                  <c:v>-7.641586999999987</c:v>
                </c:pt>
                <c:pt idx="4">
                  <c:v>-7.5492285870000018</c:v>
                </c:pt>
                <c:pt idx="5">
                  <c:v>-7.5492285870000018</c:v>
                </c:pt>
                <c:pt idx="6">
                  <c:v>-7.5492285870000018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ED5-42F2-82F5-CF91C9B7124F}"/>
            </c:ext>
          </c:extLst>
        </c:ser>
        <c:ser>
          <c:idx val="3"/>
          <c:order val="3"/>
          <c:tx>
            <c:strRef>
              <c:f>'válságok foglalk'!$E$11</c:f>
              <c:strCache>
                <c:ptCount val="1"/>
                <c:pt idx="0">
                  <c:v>2022 GDP</c:v>
                </c:pt>
              </c:strCache>
            </c:strRef>
          </c:tx>
          <c:spPr>
            <a:ln w="28575" cap="rnd">
              <a:solidFill>
                <a:srgbClr val="00B0F0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'válságok foglalk'!$A$13:$A$19</c:f>
              <c:strCache>
                <c:ptCount val="7"/>
                <c:pt idx="0">
                  <c:v>t</c:v>
                </c:pt>
                <c:pt idx="1">
                  <c:v>t+1</c:v>
                </c:pt>
                <c:pt idx="2">
                  <c:v>t+2</c:v>
                </c:pt>
                <c:pt idx="3">
                  <c:v>t+3</c:v>
                </c:pt>
                <c:pt idx="4">
                  <c:v>t+4</c:v>
                </c:pt>
                <c:pt idx="5">
                  <c:v>t+5</c:v>
                </c:pt>
                <c:pt idx="6">
                  <c:v>t+6</c:v>
                </c:pt>
              </c:strCache>
            </c:strRef>
          </c:cat>
          <c:val>
            <c:numRef>
              <c:f>'válságok foglalk'!$E$13:$E$19</c:f>
              <c:numCache>
                <c:formatCode>0.0</c:formatCode>
                <c:ptCount val="7"/>
                <c:pt idx="0">
                  <c:v>0</c:v>
                </c:pt>
                <c:pt idx="1">
                  <c:v>-0.70000000000001705</c:v>
                </c:pt>
                <c:pt idx="2">
                  <c:v>-1.0972000000000151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ED5-42F2-82F5-CF91C9B712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88637896"/>
        <c:axId val="1088636912"/>
      </c:lineChart>
      <c:catAx>
        <c:axId val="1088637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ysClr val="window" lastClr="FFFFFF">
                <a:lumMod val="50000"/>
              </a:sys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88636912"/>
        <c:crosses val="autoZero"/>
        <c:auto val="1"/>
        <c:lblAlgn val="ctr"/>
        <c:lblOffset val="100"/>
        <c:noMultiLvlLbl val="0"/>
      </c:catAx>
      <c:valAx>
        <c:axId val="1088636912"/>
        <c:scaling>
          <c:orientation val="minMax"/>
          <c:max val="0.5"/>
          <c:min val="-8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75000"/>
                </a:sysClr>
              </a:solidFill>
              <a:prstDash val="sysDash"/>
              <a:round/>
            </a:ln>
            <a:effectLst/>
          </c:spPr>
        </c:majorGridlines>
        <c:numFmt formatCode="0" sourceLinked="0"/>
        <c:majorTickMark val="out"/>
        <c:minorTickMark val="none"/>
        <c:tickLblPos val="low"/>
        <c:spPr>
          <a:noFill/>
          <a:ln>
            <a:solidFill>
              <a:sysClr val="window" lastClr="FFFFFF">
                <a:lumMod val="50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88637896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1723827426496706E-3"/>
          <c:y val="0.87014026274257006"/>
          <c:w val="0.99382761725735036"/>
          <c:h val="0.118584702247315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rgbClr val="FEFFFF"/>
      </a:solidFill>
      <a:prstDash val="solid"/>
      <a:round/>
    </a:ln>
    <a:effectLst/>
  </c:spPr>
  <c:txPr>
    <a:bodyPr/>
    <a:lstStyle/>
    <a:p>
      <a:pPr>
        <a:defRPr sz="1600">
          <a:solidFill>
            <a:srgbClr val="000000"/>
          </a:solidFill>
        </a:defRPr>
      </a:pPr>
      <a:endParaRPr lang="hu-H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993875850073079E-2"/>
          <c:y val="6.4266565896814634E-2"/>
          <c:w val="0.94239095510164639"/>
          <c:h val="0.659709027052259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'cb3-41'!$B$10</c:f>
              <c:strCache>
                <c:ptCount val="1"/>
                <c:pt idx="0">
                  <c:v>Élelmiszerek (online)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'cb3-41'!$A$11:$A$28</c:f>
              <c:numCache>
                <c:formatCode>m/d/yyyy</c:formatCode>
                <c:ptCount val="18"/>
                <c:pt idx="0">
                  <c:v>44470</c:v>
                </c:pt>
                <c:pt idx="1">
                  <c:v>44501</c:v>
                </c:pt>
                <c:pt idx="2">
                  <c:v>44531</c:v>
                </c:pt>
                <c:pt idx="3">
                  <c:v>44562</c:v>
                </c:pt>
                <c:pt idx="4">
                  <c:v>44593</c:v>
                </c:pt>
                <c:pt idx="5">
                  <c:v>44621</c:v>
                </c:pt>
                <c:pt idx="6">
                  <c:v>44652</c:v>
                </c:pt>
                <c:pt idx="7">
                  <c:v>44682</c:v>
                </c:pt>
                <c:pt idx="8">
                  <c:v>44713</c:v>
                </c:pt>
                <c:pt idx="9">
                  <c:v>44743</c:v>
                </c:pt>
                <c:pt idx="10">
                  <c:v>44774</c:v>
                </c:pt>
                <c:pt idx="11">
                  <c:v>44805</c:v>
                </c:pt>
                <c:pt idx="12">
                  <c:v>44835</c:v>
                </c:pt>
                <c:pt idx="13">
                  <c:v>44866</c:v>
                </c:pt>
                <c:pt idx="14">
                  <c:v>44896</c:v>
                </c:pt>
                <c:pt idx="15">
                  <c:v>44927</c:v>
                </c:pt>
                <c:pt idx="16">
                  <c:v>44958</c:v>
                </c:pt>
                <c:pt idx="17">
                  <c:v>44986</c:v>
                </c:pt>
              </c:numCache>
            </c:numRef>
          </c:cat>
          <c:val>
            <c:numRef>
              <c:f>'cb3-41'!$B$11:$B$28</c:f>
              <c:numCache>
                <c:formatCode>0.0</c:formatCode>
                <c:ptCount val="18"/>
                <c:pt idx="0">
                  <c:v>-7.5159093540662525E-2</c:v>
                </c:pt>
                <c:pt idx="1">
                  <c:v>2.2641596353420965</c:v>
                </c:pt>
                <c:pt idx="2">
                  <c:v>1.0666854242630848</c:v>
                </c:pt>
                <c:pt idx="3">
                  <c:v>2.1871413695076001</c:v>
                </c:pt>
                <c:pt idx="4">
                  <c:v>2.0566088577750605</c:v>
                </c:pt>
                <c:pt idx="5">
                  <c:v>1.2906595374179375</c:v>
                </c:pt>
                <c:pt idx="6">
                  <c:v>3.3242723550747257</c:v>
                </c:pt>
                <c:pt idx="7">
                  <c:v>5.2973567930758634</c:v>
                </c:pt>
                <c:pt idx="8">
                  <c:v>3.1322444182914353</c:v>
                </c:pt>
                <c:pt idx="9">
                  <c:v>6.0143879674909186</c:v>
                </c:pt>
                <c:pt idx="10">
                  <c:v>3.8224726996836722</c:v>
                </c:pt>
                <c:pt idx="11">
                  <c:v>4.2030724591354272</c:v>
                </c:pt>
                <c:pt idx="12">
                  <c:v>5.0680138324385382</c:v>
                </c:pt>
                <c:pt idx="13">
                  <c:v>4.106508974008662</c:v>
                </c:pt>
                <c:pt idx="14">
                  <c:v>2.728778676003671</c:v>
                </c:pt>
                <c:pt idx="15">
                  <c:v>1.6822040586321521</c:v>
                </c:pt>
                <c:pt idx="16">
                  <c:v>1.0010968716957223</c:v>
                </c:pt>
                <c:pt idx="17">
                  <c:v>0.84717491183796767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CC-40CB-80F6-41AE02C25984}"/>
            </c:ext>
          </c:extLst>
        </c:ser>
        <c:ser>
          <c:idx val="1"/>
          <c:order val="1"/>
          <c:tx>
            <c:strRef>
              <c:f>'cb3-41'!$C$10</c:f>
              <c:strCache>
                <c:ptCount val="1"/>
                <c:pt idx="0">
                  <c:v>Élelmiszerek (KSH)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'cb3-41'!$A$11:$A$28</c:f>
              <c:numCache>
                <c:formatCode>m/d/yyyy</c:formatCode>
                <c:ptCount val="18"/>
                <c:pt idx="0">
                  <c:v>44470</c:v>
                </c:pt>
                <c:pt idx="1">
                  <c:v>44501</c:v>
                </c:pt>
                <c:pt idx="2">
                  <c:v>44531</c:v>
                </c:pt>
                <c:pt idx="3">
                  <c:v>44562</c:v>
                </c:pt>
                <c:pt idx="4">
                  <c:v>44593</c:v>
                </c:pt>
                <c:pt idx="5">
                  <c:v>44621</c:v>
                </c:pt>
                <c:pt idx="6">
                  <c:v>44652</c:v>
                </c:pt>
                <c:pt idx="7">
                  <c:v>44682</c:v>
                </c:pt>
                <c:pt idx="8">
                  <c:v>44713</c:v>
                </c:pt>
                <c:pt idx="9">
                  <c:v>44743</c:v>
                </c:pt>
                <c:pt idx="10">
                  <c:v>44774</c:v>
                </c:pt>
                <c:pt idx="11">
                  <c:v>44805</c:v>
                </c:pt>
                <c:pt idx="12">
                  <c:v>44835</c:v>
                </c:pt>
                <c:pt idx="13">
                  <c:v>44866</c:v>
                </c:pt>
                <c:pt idx="14">
                  <c:v>44896</c:v>
                </c:pt>
                <c:pt idx="15">
                  <c:v>44927</c:v>
                </c:pt>
                <c:pt idx="16">
                  <c:v>44958</c:v>
                </c:pt>
                <c:pt idx="17">
                  <c:v>44986</c:v>
                </c:pt>
              </c:numCache>
            </c:numRef>
          </c:cat>
          <c:val>
            <c:numRef>
              <c:f>'cb3-41'!$C$11:$C$28</c:f>
              <c:numCache>
                <c:formatCode>0.0</c:formatCode>
                <c:ptCount val="18"/>
                <c:pt idx="0">
                  <c:v>0.59490507725803443</c:v>
                </c:pt>
                <c:pt idx="1">
                  <c:v>0.95932114665282509</c:v>
                </c:pt>
                <c:pt idx="2">
                  <c:v>1.6286684287168063</c:v>
                </c:pt>
                <c:pt idx="3">
                  <c:v>3.4393525588113816</c:v>
                </c:pt>
                <c:pt idx="4">
                  <c:v>2.2511456354748605</c:v>
                </c:pt>
                <c:pt idx="5">
                  <c:v>2.2165852044230938</c:v>
                </c:pt>
                <c:pt idx="6">
                  <c:v>3.888326827786015</c:v>
                </c:pt>
                <c:pt idx="7">
                  <c:v>3.7654584588615814</c:v>
                </c:pt>
                <c:pt idx="8">
                  <c:v>2.778075694363924</c:v>
                </c:pt>
                <c:pt idx="9">
                  <c:v>4.4059633276945842</c:v>
                </c:pt>
                <c:pt idx="10">
                  <c:v>3.4423639342643364</c:v>
                </c:pt>
                <c:pt idx="11">
                  <c:v>3.7675447160722353</c:v>
                </c:pt>
                <c:pt idx="12">
                  <c:v>5.0310904014150282</c:v>
                </c:pt>
                <c:pt idx="13">
                  <c:v>3.768908205157917</c:v>
                </c:pt>
                <c:pt idx="14">
                  <c:v>2.0291645610304831</c:v>
                </c:pt>
                <c:pt idx="15">
                  <c:v>2.6156771951344471</c:v>
                </c:pt>
                <c:pt idx="16">
                  <c:v>1.3902724939248268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CC-40CB-80F6-41AE02C259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876747184"/>
        <c:axId val="876754400"/>
      </c:barChart>
      <c:dateAx>
        <c:axId val="876747184"/>
        <c:scaling>
          <c:orientation val="minMax"/>
        </c:scaling>
        <c:delete val="0"/>
        <c:axPos val="b"/>
        <c:numFmt formatCode="yyyy/mm" sourceLinked="0"/>
        <c:majorTickMark val="out"/>
        <c:minorTickMark val="none"/>
        <c:tickLblPos val="low"/>
        <c:spPr>
          <a:noFill/>
          <a:ln w="9525" cap="flat" cmpd="sng" algn="ctr">
            <a:solidFill>
              <a:sysClr val="window" lastClr="FFFFFF">
                <a:lumMod val="50000"/>
              </a:sys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876754400"/>
        <c:crosses val="autoZero"/>
        <c:auto val="1"/>
        <c:lblOffset val="100"/>
        <c:baseTimeUnit val="months"/>
        <c:majorUnit val="1"/>
        <c:majorTimeUnit val="months"/>
      </c:dateAx>
      <c:valAx>
        <c:axId val="876754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75000"/>
                </a:sysClr>
              </a:solidFill>
              <a:prstDash val="sysDash"/>
              <a:round/>
            </a:ln>
            <a:effectLst/>
          </c:spPr>
        </c:majorGridlines>
        <c:numFmt formatCode="0" sourceLinked="0"/>
        <c:majorTickMark val="out"/>
        <c:minorTickMark val="none"/>
        <c:tickLblPos val="low"/>
        <c:spPr>
          <a:noFill/>
          <a:ln>
            <a:solidFill>
              <a:sysClr val="window" lastClr="FFFFFF">
                <a:lumMod val="50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876747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2660101807188744"/>
          <c:w val="1"/>
          <c:h val="7.15206615244403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rgbClr val="FEFFFF"/>
      </a:solidFill>
      <a:prstDash val="solid"/>
      <a:round/>
    </a:ln>
    <a:effectLst/>
  </c:spPr>
  <c:txPr>
    <a:bodyPr/>
    <a:lstStyle/>
    <a:p>
      <a:pPr>
        <a:defRPr sz="1600">
          <a:solidFill>
            <a:srgbClr val="000000"/>
          </a:solidFill>
        </a:defRPr>
      </a:pPr>
      <a:endParaRPr lang="hu-HU"/>
    </a:p>
  </c:txPr>
  <c:externalData r:id="rId4">
    <c:autoUpdate val="0"/>
  </c:externalData>
  <c:userShapes r:id="rId5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090328191624281E-2"/>
          <c:y val="8.9673905795007447E-2"/>
          <c:w val="0.92243286989503182"/>
          <c:h val="0.65687354124524866"/>
        </c:manualLayout>
      </c:layout>
      <c:lineChart>
        <c:grouping val="standard"/>
        <c:varyColors val="0"/>
        <c:ser>
          <c:idx val="0"/>
          <c:order val="0"/>
          <c:tx>
            <c:strRef>
              <c:f>'üres áh 2'!$B$1</c:f>
              <c:strCache>
                <c:ptCount val="1"/>
                <c:pt idx="0">
                  <c:v>Újonnan kiírt, nem támogatott üres álláshelyek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'üres áh 2'!$A$2:$A$34</c:f>
              <c:numCache>
                <c:formatCode>mmm\-yy</c:formatCode>
                <c:ptCount val="33"/>
                <c:pt idx="0">
                  <c:v>42005</c:v>
                </c:pt>
                <c:pt idx="1">
                  <c:v>42095</c:v>
                </c:pt>
                <c:pt idx="2">
                  <c:v>42186</c:v>
                </c:pt>
                <c:pt idx="3">
                  <c:v>42278</c:v>
                </c:pt>
                <c:pt idx="4">
                  <c:v>42370</c:v>
                </c:pt>
                <c:pt idx="5">
                  <c:v>42461</c:v>
                </c:pt>
                <c:pt idx="6">
                  <c:v>42552</c:v>
                </c:pt>
                <c:pt idx="7">
                  <c:v>42644</c:v>
                </c:pt>
                <c:pt idx="8">
                  <c:v>42736</c:v>
                </c:pt>
                <c:pt idx="9">
                  <c:v>42826</c:v>
                </c:pt>
                <c:pt idx="10">
                  <c:v>42917</c:v>
                </c:pt>
                <c:pt idx="11">
                  <c:v>43009</c:v>
                </c:pt>
                <c:pt idx="12">
                  <c:v>43101</c:v>
                </c:pt>
                <c:pt idx="13">
                  <c:v>43191</c:v>
                </c:pt>
                <c:pt idx="14">
                  <c:v>43282</c:v>
                </c:pt>
                <c:pt idx="15">
                  <c:v>43374</c:v>
                </c:pt>
                <c:pt idx="16">
                  <c:v>43466</c:v>
                </c:pt>
                <c:pt idx="17">
                  <c:v>43556</c:v>
                </c:pt>
                <c:pt idx="18">
                  <c:v>43647</c:v>
                </c:pt>
                <c:pt idx="19">
                  <c:v>43739</c:v>
                </c:pt>
                <c:pt idx="20">
                  <c:v>43831</c:v>
                </c:pt>
                <c:pt idx="21">
                  <c:v>43922</c:v>
                </c:pt>
                <c:pt idx="22">
                  <c:v>44013</c:v>
                </c:pt>
                <c:pt idx="23">
                  <c:v>44105</c:v>
                </c:pt>
                <c:pt idx="24">
                  <c:v>44197</c:v>
                </c:pt>
                <c:pt idx="25">
                  <c:v>44287</c:v>
                </c:pt>
                <c:pt idx="26">
                  <c:v>44378</c:v>
                </c:pt>
                <c:pt idx="27">
                  <c:v>44470</c:v>
                </c:pt>
                <c:pt idx="28">
                  <c:v>44562</c:v>
                </c:pt>
                <c:pt idx="29">
                  <c:v>44652</c:v>
                </c:pt>
                <c:pt idx="30">
                  <c:v>44743</c:v>
                </c:pt>
                <c:pt idx="31">
                  <c:v>44835</c:v>
                </c:pt>
                <c:pt idx="32">
                  <c:v>44927</c:v>
                </c:pt>
              </c:numCache>
            </c:numRef>
          </c:cat>
          <c:val>
            <c:numRef>
              <c:f>'üres áh 2'!$B$2:$B$34</c:f>
              <c:numCache>
                <c:formatCode>0.00</c:formatCode>
                <c:ptCount val="33"/>
                <c:pt idx="0">
                  <c:v>47.126080317180133</c:v>
                </c:pt>
                <c:pt idx="1">
                  <c:v>45.157813171636569</c:v>
                </c:pt>
                <c:pt idx="2">
                  <c:v>47.932129971237906</c:v>
                </c:pt>
                <c:pt idx="3">
                  <c:v>45.811976539945405</c:v>
                </c:pt>
                <c:pt idx="4">
                  <c:v>45.133518933109812</c:v>
                </c:pt>
                <c:pt idx="5">
                  <c:v>52.322734992586703</c:v>
                </c:pt>
                <c:pt idx="6">
                  <c:v>49.347039916570267</c:v>
                </c:pt>
                <c:pt idx="7">
                  <c:v>46.388706157733203</c:v>
                </c:pt>
                <c:pt idx="8">
                  <c:v>48.177551002133256</c:v>
                </c:pt>
                <c:pt idx="9">
                  <c:v>50.30295352683094</c:v>
                </c:pt>
                <c:pt idx="10">
                  <c:v>50.105507246160528</c:v>
                </c:pt>
                <c:pt idx="11">
                  <c:v>49.760988224875284</c:v>
                </c:pt>
                <c:pt idx="12">
                  <c:v>49.168429986774939</c:v>
                </c:pt>
                <c:pt idx="13">
                  <c:v>52.020658730516196</c:v>
                </c:pt>
                <c:pt idx="14">
                  <c:v>47.714857332342859</c:v>
                </c:pt>
                <c:pt idx="15">
                  <c:v>45.441053950366019</c:v>
                </c:pt>
                <c:pt idx="16">
                  <c:v>47.573957077738605</c:v>
                </c:pt>
                <c:pt idx="17">
                  <c:v>39.745459957610258</c:v>
                </c:pt>
                <c:pt idx="18">
                  <c:v>42.150643017705697</c:v>
                </c:pt>
                <c:pt idx="19">
                  <c:v>47.163939946945462</c:v>
                </c:pt>
                <c:pt idx="20">
                  <c:v>44.99998494138157</c:v>
                </c:pt>
                <c:pt idx="21">
                  <c:v>23.32563534565292</c:v>
                </c:pt>
                <c:pt idx="22">
                  <c:v>30.734640893502888</c:v>
                </c:pt>
                <c:pt idx="23">
                  <c:v>32.414738819462634</c:v>
                </c:pt>
                <c:pt idx="24">
                  <c:v>30.919078482756138</c:v>
                </c:pt>
                <c:pt idx="25">
                  <c:v>35.36976314492577</c:v>
                </c:pt>
                <c:pt idx="26">
                  <c:v>35.991508017861335</c:v>
                </c:pt>
                <c:pt idx="27">
                  <c:v>42.275650354456744</c:v>
                </c:pt>
                <c:pt idx="28">
                  <c:v>38.975634455841252</c:v>
                </c:pt>
                <c:pt idx="29">
                  <c:v>36.189145941911327</c:v>
                </c:pt>
                <c:pt idx="30">
                  <c:v>41.03918911647019</c:v>
                </c:pt>
                <c:pt idx="31">
                  <c:v>46.046030485777209</c:v>
                </c:pt>
                <c:pt idx="32">
                  <c:v>46.47659213664766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366-4F80-A34B-4DEEB3D3C494}"/>
            </c:ext>
          </c:extLst>
        </c:ser>
        <c:ser>
          <c:idx val="1"/>
          <c:order val="1"/>
          <c:tx>
            <c:strRef>
              <c:f>'üres áh 2'!$C$1</c:f>
              <c:strCache>
                <c:ptCount val="1"/>
                <c:pt idx="0">
                  <c:v>Rendelkezésre álló, nem támogatott üres álláshelyek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numRef>
              <c:f>'üres áh 2'!$A$2:$A$34</c:f>
              <c:numCache>
                <c:formatCode>mmm\-yy</c:formatCode>
                <c:ptCount val="33"/>
                <c:pt idx="0">
                  <c:v>42005</c:v>
                </c:pt>
                <c:pt idx="1">
                  <c:v>42095</c:v>
                </c:pt>
                <c:pt idx="2">
                  <c:v>42186</c:v>
                </c:pt>
                <c:pt idx="3">
                  <c:v>42278</c:v>
                </c:pt>
                <c:pt idx="4">
                  <c:v>42370</c:v>
                </c:pt>
                <c:pt idx="5">
                  <c:v>42461</c:v>
                </c:pt>
                <c:pt idx="6">
                  <c:v>42552</c:v>
                </c:pt>
                <c:pt idx="7">
                  <c:v>42644</c:v>
                </c:pt>
                <c:pt idx="8">
                  <c:v>42736</c:v>
                </c:pt>
                <c:pt idx="9">
                  <c:v>42826</c:v>
                </c:pt>
                <c:pt idx="10">
                  <c:v>42917</c:v>
                </c:pt>
                <c:pt idx="11">
                  <c:v>43009</c:v>
                </c:pt>
                <c:pt idx="12">
                  <c:v>43101</c:v>
                </c:pt>
                <c:pt idx="13">
                  <c:v>43191</c:v>
                </c:pt>
                <c:pt idx="14">
                  <c:v>43282</c:v>
                </c:pt>
                <c:pt idx="15">
                  <c:v>43374</c:v>
                </c:pt>
                <c:pt idx="16">
                  <c:v>43466</c:v>
                </c:pt>
                <c:pt idx="17">
                  <c:v>43556</c:v>
                </c:pt>
                <c:pt idx="18">
                  <c:v>43647</c:v>
                </c:pt>
                <c:pt idx="19">
                  <c:v>43739</c:v>
                </c:pt>
                <c:pt idx="20">
                  <c:v>43831</c:v>
                </c:pt>
                <c:pt idx="21">
                  <c:v>43922</c:v>
                </c:pt>
                <c:pt idx="22">
                  <c:v>44013</c:v>
                </c:pt>
                <c:pt idx="23">
                  <c:v>44105</c:v>
                </c:pt>
                <c:pt idx="24">
                  <c:v>44197</c:v>
                </c:pt>
                <c:pt idx="25">
                  <c:v>44287</c:v>
                </c:pt>
                <c:pt idx="26">
                  <c:v>44378</c:v>
                </c:pt>
                <c:pt idx="27">
                  <c:v>44470</c:v>
                </c:pt>
                <c:pt idx="28">
                  <c:v>44562</c:v>
                </c:pt>
                <c:pt idx="29">
                  <c:v>44652</c:v>
                </c:pt>
                <c:pt idx="30">
                  <c:v>44743</c:v>
                </c:pt>
                <c:pt idx="31">
                  <c:v>44835</c:v>
                </c:pt>
                <c:pt idx="32">
                  <c:v>44927</c:v>
                </c:pt>
              </c:numCache>
            </c:numRef>
          </c:cat>
          <c:val>
            <c:numRef>
              <c:f>'üres áh 2'!$C$2:$C$34</c:f>
              <c:numCache>
                <c:formatCode>0.00</c:formatCode>
                <c:ptCount val="33"/>
                <c:pt idx="0">
                  <c:v>35.14809891825125</c:v>
                </c:pt>
                <c:pt idx="1">
                  <c:v>35.007165377653997</c:v>
                </c:pt>
                <c:pt idx="2">
                  <c:v>35.81934433298084</c:v>
                </c:pt>
                <c:pt idx="3">
                  <c:v>33.736391371113932</c:v>
                </c:pt>
                <c:pt idx="4">
                  <c:v>38.233678859406353</c:v>
                </c:pt>
                <c:pt idx="5">
                  <c:v>44.090950317257473</c:v>
                </c:pt>
                <c:pt idx="6">
                  <c:v>45.565009549224051</c:v>
                </c:pt>
                <c:pt idx="7">
                  <c:v>43.858361274112113</c:v>
                </c:pt>
                <c:pt idx="8">
                  <c:v>35.626918879283124</c:v>
                </c:pt>
                <c:pt idx="9">
                  <c:v>39.633635986332877</c:v>
                </c:pt>
                <c:pt idx="10">
                  <c:v>40.32849939041607</c:v>
                </c:pt>
                <c:pt idx="11">
                  <c:v>43.012945743967926</c:v>
                </c:pt>
                <c:pt idx="12">
                  <c:v>42.139670152612091</c:v>
                </c:pt>
                <c:pt idx="13">
                  <c:v>46.507646636899914</c:v>
                </c:pt>
                <c:pt idx="14">
                  <c:v>47.535936076331346</c:v>
                </c:pt>
                <c:pt idx="15">
                  <c:v>44.78574713415663</c:v>
                </c:pt>
                <c:pt idx="16">
                  <c:v>46.846018599447703</c:v>
                </c:pt>
                <c:pt idx="17">
                  <c:v>42.10495923240402</c:v>
                </c:pt>
                <c:pt idx="18">
                  <c:v>43.844935636576693</c:v>
                </c:pt>
                <c:pt idx="19">
                  <c:v>38.72708653157158</c:v>
                </c:pt>
                <c:pt idx="20">
                  <c:v>41.645126030591541</c:v>
                </c:pt>
                <c:pt idx="21">
                  <c:v>27.397332776909643</c:v>
                </c:pt>
                <c:pt idx="22">
                  <c:v>31.390980606248274</c:v>
                </c:pt>
                <c:pt idx="23">
                  <c:v>32.789560586250545</c:v>
                </c:pt>
                <c:pt idx="24">
                  <c:v>33.324281324646321</c:v>
                </c:pt>
                <c:pt idx="25">
                  <c:v>36.075193199190679</c:v>
                </c:pt>
                <c:pt idx="26">
                  <c:v>35.125278996003367</c:v>
                </c:pt>
                <c:pt idx="27">
                  <c:v>43.271246480159633</c:v>
                </c:pt>
                <c:pt idx="28">
                  <c:v>43.336952063466768</c:v>
                </c:pt>
                <c:pt idx="29">
                  <c:v>45.254158301691</c:v>
                </c:pt>
                <c:pt idx="30">
                  <c:v>47.399370737776465</c:v>
                </c:pt>
                <c:pt idx="31">
                  <c:v>51.209518897065763</c:v>
                </c:pt>
                <c:pt idx="32">
                  <c:v>52.460084268908531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366-4F80-A34B-4DEEB3D3C4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82910304"/>
        <c:axId val="1182906344"/>
      </c:lineChart>
      <c:dateAx>
        <c:axId val="1182910304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low"/>
        <c:spPr>
          <a:noFill/>
          <a:ln w="9525" cap="flat" cmpd="sng" algn="ctr">
            <a:solidFill>
              <a:sysClr val="window" lastClr="FFFFFF">
                <a:lumMod val="50000"/>
              </a:sys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182906344"/>
        <c:crosses val="autoZero"/>
        <c:auto val="0"/>
        <c:lblOffset val="100"/>
        <c:baseTimeUnit val="months"/>
        <c:majorUnit val="12"/>
        <c:majorTimeUnit val="months"/>
      </c:dateAx>
      <c:valAx>
        <c:axId val="1182906344"/>
        <c:scaling>
          <c:orientation val="minMax"/>
          <c:min val="2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75000"/>
                </a:sysClr>
              </a:solidFill>
              <a:prstDash val="sysDash"/>
              <a:round/>
            </a:ln>
            <a:effectLst/>
          </c:spPr>
        </c:majorGridlines>
        <c:numFmt formatCode="0" sourceLinked="0"/>
        <c:majorTickMark val="out"/>
        <c:minorTickMark val="none"/>
        <c:tickLblPos val="low"/>
        <c:spPr>
          <a:noFill/>
          <a:ln>
            <a:solidFill>
              <a:sysClr val="window" lastClr="FFFFFF">
                <a:lumMod val="50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18291030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1362291180982525E-3"/>
          <c:y val="0.86119323360081801"/>
          <c:w val="0.99232971360237721"/>
          <c:h val="0.138806766399181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FEFFFF"/>
      </a:solidFill>
      <a:prstDash val="solid"/>
      <a:round/>
    </a:ln>
    <a:effectLst/>
  </c:spPr>
  <c:txPr>
    <a:bodyPr/>
    <a:lstStyle/>
    <a:p>
      <a:pPr>
        <a:defRPr sz="1600">
          <a:solidFill>
            <a:srgbClr val="000000"/>
          </a:solidFill>
        </a:defRPr>
      </a:pPr>
      <a:endParaRPr lang="hu-HU"/>
    </a:p>
  </c:txPr>
  <c:externalData r:id="rId3">
    <c:autoUpdate val="0"/>
  </c:externalData>
  <c:userShapes r:id="rId4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624385471148849E-2"/>
          <c:y val="8.4027830262075692E-2"/>
          <c:w val="0.9423756145288511"/>
          <c:h val="0.5654440300294228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7B5-4A26-8D3E-D77B93F0AA4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7B5-4A26-8D3E-D77B93F0AA4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7B5-4A26-8D3E-D77B93F0AA4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7B5-4A26-8D3E-D77B93F0AA4B}"/>
              </c:ext>
            </c:extLst>
          </c:dPt>
          <c:dPt>
            <c:idx val="7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7B5-4A26-8D3E-D77B93F0AA4B}"/>
              </c:ext>
            </c:extLst>
          </c:dPt>
          <c:dPt>
            <c:idx val="8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7B5-4A26-8D3E-D77B93F0AA4B}"/>
              </c:ext>
            </c:extLst>
          </c:dPt>
          <c:dPt>
            <c:idx val="9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7B5-4A26-8D3E-D77B93F0AA4B}"/>
              </c:ext>
            </c:extLst>
          </c:dPt>
          <c:dPt>
            <c:idx val="1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87B5-4A26-8D3E-D77B93F0AA4B}"/>
              </c:ext>
            </c:extLst>
          </c:dPt>
          <c:dPt>
            <c:idx val="1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87B5-4A26-8D3E-D77B93F0AA4B}"/>
              </c:ext>
            </c:extLst>
          </c:dPt>
          <c:cat>
            <c:multiLvlStrRef>
              <c:f>'béremelések (2)'!$H$5:$I$16</c:f>
              <c:multiLvlStrCache>
                <c:ptCount val="12"/>
                <c:lvl>
                  <c:pt idx="0">
                    <c:v>Vállalat 1</c:v>
                  </c:pt>
                  <c:pt idx="1">
                    <c:v>Vállalat 2</c:v>
                  </c:pt>
                  <c:pt idx="2">
                    <c:v>Vállalat 3</c:v>
                  </c:pt>
                  <c:pt idx="3">
                    <c:v>Vállalat 4</c:v>
                  </c:pt>
                  <c:pt idx="4">
                    <c:v>Vállalat 1</c:v>
                  </c:pt>
                  <c:pt idx="5">
                    <c:v>Vállalat 2</c:v>
                  </c:pt>
                  <c:pt idx="6">
                    <c:v>Vállalat 3</c:v>
                  </c:pt>
                  <c:pt idx="7">
                    <c:v>Vállalat 1</c:v>
                  </c:pt>
                  <c:pt idx="8">
                    <c:v>Vállalat 2</c:v>
                  </c:pt>
                  <c:pt idx="9">
                    <c:v>Vállalat 1</c:v>
                  </c:pt>
                  <c:pt idx="10">
                    <c:v>Vállalat 2</c:v>
                  </c:pt>
                  <c:pt idx="11">
                    <c:v>Vállalat 3</c:v>
                  </c:pt>
                </c:lvl>
                <c:lvl>
                  <c:pt idx="0">
                    <c:v>Járműipar</c:v>
                  </c:pt>
                  <c:pt idx="4">
                    <c:v>Közszolgáltatás</c:v>
                  </c:pt>
                  <c:pt idx="7">
                    <c:v>Egyéb feldolgozóipar</c:v>
                  </c:pt>
                  <c:pt idx="9">
                    <c:v>Kiskereskedelem</c:v>
                  </c:pt>
                </c:lvl>
              </c:multiLvlStrCache>
            </c:multiLvlStrRef>
          </c:cat>
          <c:val>
            <c:numRef>
              <c:f>'béremelések (2)'!$J$5:$J$16</c:f>
              <c:numCache>
                <c:formatCode>General</c:formatCode>
                <c:ptCount val="12"/>
                <c:pt idx="0">
                  <c:v>5</c:v>
                </c:pt>
                <c:pt idx="1">
                  <c:v>15</c:v>
                </c:pt>
                <c:pt idx="2">
                  <c:v>20</c:v>
                </c:pt>
                <c:pt idx="3">
                  <c:v>24</c:v>
                </c:pt>
                <c:pt idx="4">
                  <c:v>5</c:v>
                </c:pt>
                <c:pt idx="5">
                  <c:v>15</c:v>
                </c:pt>
                <c:pt idx="6">
                  <c:v>16</c:v>
                </c:pt>
                <c:pt idx="7">
                  <c:v>13.5</c:v>
                </c:pt>
                <c:pt idx="8">
                  <c:v>15</c:v>
                </c:pt>
                <c:pt idx="9">
                  <c:v>10</c:v>
                </c:pt>
                <c:pt idx="10">
                  <c:v>15</c:v>
                </c:pt>
                <c:pt idx="11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87B5-4A26-8D3E-D77B93F0AA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44770888"/>
        <c:axId val="1259144632"/>
      </c:barChart>
      <c:catAx>
        <c:axId val="1044770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ysClr val="window" lastClr="FFFFFF">
                <a:lumMod val="50000"/>
              </a:sys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259144632"/>
        <c:crosses val="autoZero"/>
        <c:auto val="1"/>
        <c:lblAlgn val="ctr"/>
        <c:lblOffset val="100"/>
        <c:noMultiLvlLbl val="0"/>
      </c:catAx>
      <c:valAx>
        <c:axId val="1259144632"/>
        <c:scaling>
          <c:orientation val="minMax"/>
          <c:max val="25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75000"/>
                </a:sysClr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low"/>
        <c:spPr>
          <a:noFill/>
          <a:ln>
            <a:solidFill>
              <a:sysClr val="window" lastClr="FFFFFF">
                <a:lumMod val="50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44770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rgbClr val="FEFFFF"/>
      </a:solidFill>
      <a:prstDash val="solid"/>
      <a:round/>
    </a:ln>
    <a:effectLst/>
  </c:spPr>
  <c:txPr>
    <a:bodyPr/>
    <a:lstStyle/>
    <a:p>
      <a:pPr>
        <a:defRPr sz="1600">
          <a:solidFill>
            <a:srgbClr val="000000"/>
          </a:solidFill>
        </a:defRPr>
      </a:pPr>
      <a:endParaRPr lang="hu-HU"/>
    </a:p>
  </c:txPr>
  <c:externalData r:id="rId3">
    <c:autoUpdate val="0"/>
  </c:externalData>
  <c:userShapes r:id="rId4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986076375529048E-2"/>
          <c:y val="8.4027830262075706E-2"/>
          <c:w val="0.93790580511735278"/>
          <c:h val="0.7605588281058972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E08-4A4C-BD85-080F8453BC42}"/>
              </c:ext>
            </c:extLst>
          </c:dPt>
          <c:dPt>
            <c:idx val="8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E08-4A4C-BD85-080F8453BC42}"/>
              </c:ext>
            </c:extLst>
          </c:dPt>
          <c:dPt>
            <c:idx val="9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E08-4A4C-BD85-080F8453BC42}"/>
              </c:ext>
            </c:extLst>
          </c:dPt>
          <c:dPt>
            <c:idx val="1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E08-4A4C-BD85-080F8453BC42}"/>
              </c:ext>
            </c:extLst>
          </c:dPt>
          <c:dLbls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E08-4A4C-BD85-080F8453BC42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E08-4A4C-BD85-080F8453BC42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E08-4A4C-BD85-080F8453BC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bér!$F$12:$F$22</c:f>
              <c:numCache>
                <c:formatCode>General</c:formatCod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numCache>
              <c:extLst/>
            </c:numRef>
          </c:cat>
          <c:val>
            <c:numRef>
              <c:f>bér!$G$12:$G$22</c:f>
              <c:numCache>
                <c:formatCode>0.0</c:formatCode>
                <c:ptCount val="11"/>
                <c:pt idx="0">
                  <c:v>3.97373078007772</c:v>
                </c:pt>
                <c:pt idx="1">
                  <c:v>5.41293007071988</c:v>
                </c:pt>
                <c:pt idx="2">
                  <c:v>11.580303240058001</c:v>
                </c:pt>
                <c:pt idx="3">
                  <c:v>10.528006499139</c:v>
                </c:pt>
                <c:pt idx="4">
                  <c:v>11.56130907018</c:v>
                </c:pt>
                <c:pt idx="5">
                  <c:v>9.77292334183206</c:v>
                </c:pt>
                <c:pt idx="6">
                  <c:v>7.7539953507631099</c:v>
                </c:pt>
                <c:pt idx="7">
                  <c:v>15.6941291211295</c:v>
                </c:pt>
                <c:pt idx="8">
                  <c:v>14.046709571924699</c:v>
                </c:pt>
                <c:pt idx="9">
                  <c:v>9.5974656952388706</c:v>
                </c:pt>
                <c:pt idx="10">
                  <c:v>7.4999341206559196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7E08-4A4C-BD85-080F8453BC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563201880"/>
        <c:axId val="563195648"/>
      </c:barChart>
      <c:catAx>
        <c:axId val="563201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ysClr val="window" lastClr="FFFFFF">
                <a:lumMod val="50000"/>
              </a:sys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63195648"/>
        <c:crosses val="autoZero"/>
        <c:auto val="0"/>
        <c:lblAlgn val="ctr"/>
        <c:lblOffset val="100"/>
        <c:noMultiLvlLbl val="0"/>
      </c:catAx>
      <c:valAx>
        <c:axId val="563195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75000"/>
                </a:sysClr>
              </a:solidFill>
              <a:prstDash val="sysDash"/>
              <a:round/>
            </a:ln>
            <a:effectLst/>
          </c:spPr>
        </c:majorGridlines>
        <c:numFmt formatCode="0" sourceLinked="0"/>
        <c:majorTickMark val="out"/>
        <c:minorTickMark val="none"/>
        <c:tickLblPos val="low"/>
        <c:spPr>
          <a:noFill/>
          <a:ln>
            <a:solidFill>
              <a:sysClr val="window" lastClr="FFFFFF">
                <a:lumMod val="50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63201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FEFFFF"/>
      </a:solidFill>
      <a:prstDash val="solid"/>
      <a:round/>
    </a:ln>
    <a:effectLst/>
  </c:spPr>
  <c:txPr>
    <a:bodyPr/>
    <a:lstStyle/>
    <a:p>
      <a:pPr>
        <a:defRPr sz="1600">
          <a:solidFill>
            <a:srgbClr val="000000"/>
          </a:solidFill>
        </a:defRPr>
      </a:pPr>
      <a:endParaRPr lang="hu-HU"/>
    </a:p>
  </c:txPr>
  <c:externalData r:id="rId3">
    <c:autoUpdate val="0"/>
  </c:externalData>
  <c:userShapes r:id="rId4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531532728568489E-2"/>
          <c:y val="8.4027830262075706E-2"/>
          <c:w val="0.92993440999190691"/>
          <c:h val="0.64854580212061264"/>
        </c:manualLayout>
      </c:layout>
      <c:lineChart>
        <c:grouping val="standard"/>
        <c:varyColors val="0"/>
        <c:ser>
          <c:idx val="0"/>
          <c:order val="0"/>
          <c:tx>
            <c:strRef>
              <c:f>munkahelyváltók!$B$9</c:f>
              <c:strCache>
                <c:ptCount val="1"/>
                <c:pt idx="0">
                  <c:v>Egy évvel ezelőtt egy másik munkahelyen dolgozott, most dolgozik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numRef>
              <c:f>'[168]Munka1 (2)'!$A$9:$A$107</c:f>
              <c:numCache>
                <c:formatCode>General</c:formatCode>
                <c:ptCount val="99"/>
                <c:pt idx="0">
                  <c:v>35796</c:v>
                </c:pt>
                <c:pt idx="1">
                  <c:v>35886</c:v>
                </c:pt>
                <c:pt idx="2">
                  <c:v>35977</c:v>
                </c:pt>
                <c:pt idx="3">
                  <c:v>36069</c:v>
                </c:pt>
                <c:pt idx="4">
                  <c:v>36161</c:v>
                </c:pt>
                <c:pt idx="5">
                  <c:v>36251</c:v>
                </c:pt>
                <c:pt idx="6">
                  <c:v>36342</c:v>
                </c:pt>
                <c:pt idx="7">
                  <c:v>36434</c:v>
                </c:pt>
                <c:pt idx="8">
                  <c:v>36526</c:v>
                </c:pt>
                <c:pt idx="9">
                  <c:v>36617</c:v>
                </c:pt>
                <c:pt idx="10">
                  <c:v>36708</c:v>
                </c:pt>
                <c:pt idx="11">
                  <c:v>36800</c:v>
                </c:pt>
                <c:pt idx="12">
                  <c:v>36892</c:v>
                </c:pt>
                <c:pt idx="13">
                  <c:v>36982</c:v>
                </c:pt>
                <c:pt idx="14">
                  <c:v>37073</c:v>
                </c:pt>
                <c:pt idx="15">
                  <c:v>37165</c:v>
                </c:pt>
                <c:pt idx="16">
                  <c:v>37257</c:v>
                </c:pt>
                <c:pt idx="17">
                  <c:v>37347</c:v>
                </c:pt>
                <c:pt idx="18">
                  <c:v>37438</c:v>
                </c:pt>
                <c:pt idx="19">
                  <c:v>37530</c:v>
                </c:pt>
                <c:pt idx="20">
                  <c:v>37622</c:v>
                </c:pt>
                <c:pt idx="21">
                  <c:v>37712</c:v>
                </c:pt>
                <c:pt idx="22">
                  <c:v>37803</c:v>
                </c:pt>
                <c:pt idx="23">
                  <c:v>37895</c:v>
                </c:pt>
                <c:pt idx="24">
                  <c:v>37987</c:v>
                </c:pt>
                <c:pt idx="25">
                  <c:v>38078</c:v>
                </c:pt>
                <c:pt idx="26">
                  <c:v>38169</c:v>
                </c:pt>
                <c:pt idx="27">
                  <c:v>38261</c:v>
                </c:pt>
                <c:pt idx="28">
                  <c:v>38353</c:v>
                </c:pt>
                <c:pt idx="29">
                  <c:v>38443</c:v>
                </c:pt>
                <c:pt idx="30">
                  <c:v>38534</c:v>
                </c:pt>
                <c:pt idx="31">
                  <c:v>38626</c:v>
                </c:pt>
                <c:pt idx="32">
                  <c:v>38718</c:v>
                </c:pt>
                <c:pt idx="33">
                  <c:v>38808</c:v>
                </c:pt>
                <c:pt idx="34">
                  <c:v>38899</c:v>
                </c:pt>
                <c:pt idx="35">
                  <c:v>38991</c:v>
                </c:pt>
                <c:pt idx="36">
                  <c:v>39083</c:v>
                </c:pt>
                <c:pt idx="37">
                  <c:v>39173</c:v>
                </c:pt>
                <c:pt idx="38">
                  <c:v>39264</c:v>
                </c:pt>
                <c:pt idx="39">
                  <c:v>39356</c:v>
                </c:pt>
                <c:pt idx="40">
                  <c:v>39448</c:v>
                </c:pt>
                <c:pt idx="41">
                  <c:v>39539</c:v>
                </c:pt>
                <c:pt idx="42">
                  <c:v>39630</c:v>
                </c:pt>
                <c:pt idx="43">
                  <c:v>39722</c:v>
                </c:pt>
                <c:pt idx="44">
                  <c:v>39814</c:v>
                </c:pt>
                <c:pt idx="45">
                  <c:v>39904</c:v>
                </c:pt>
                <c:pt idx="46">
                  <c:v>39995</c:v>
                </c:pt>
                <c:pt idx="47">
                  <c:v>40087</c:v>
                </c:pt>
                <c:pt idx="48">
                  <c:v>40179</c:v>
                </c:pt>
                <c:pt idx="49">
                  <c:v>40269</c:v>
                </c:pt>
                <c:pt idx="50">
                  <c:v>40360</c:v>
                </c:pt>
                <c:pt idx="51">
                  <c:v>40452</c:v>
                </c:pt>
                <c:pt idx="52">
                  <c:v>40544</c:v>
                </c:pt>
                <c:pt idx="53">
                  <c:v>40634</c:v>
                </c:pt>
                <c:pt idx="54">
                  <c:v>40725</c:v>
                </c:pt>
                <c:pt idx="55">
                  <c:v>40817</c:v>
                </c:pt>
                <c:pt idx="56">
                  <c:v>40909</c:v>
                </c:pt>
                <c:pt idx="57">
                  <c:v>41000</c:v>
                </c:pt>
                <c:pt idx="58">
                  <c:v>41091</c:v>
                </c:pt>
                <c:pt idx="59">
                  <c:v>41183</c:v>
                </c:pt>
                <c:pt idx="60">
                  <c:v>41275</c:v>
                </c:pt>
                <c:pt idx="61">
                  <c:v>41365</c:v>
                </c:pt>
                <c:pt idx="62">
                  <c:v>41456</c:v>
                </c:pt>
                <c:pt idx="63">
                  <c:v>41548</c:v>
                </c:pt>
                <c:pt idx="64">
                  <c:v>41640</c:v>
                </c:pt>
                <c:pt idx="65">
                  <c:v>41730</c:v>
                </c:pt>
                <c:pt idx="66">
                  <c:v>41821</c:v>
                </c:pt>
                <c:pt idx="67">
                  <c:v>41913</c:v>
                </c:pt>
                <c:pt idx="68">
                  <c:v>42005</c:v>
                </c:pt>
                <c:pt idx="69">
                  <c:v>42095</c:v>
                </c:pt>
                <c:pt idx="70">
                  <c:v>42186</c:v>
                </c:pt>
                <c:pt idx="71">
                  <c:v>42278</c:v>
                </c:pt>
                <c:pt idx="72">
                  <c:v>42370</c:v>
                </c:pt>
                <c:pt idx="73">
                  <c:v>42461</c:v>
                </c:pt>
                <c:pt idx="74">
                  <c:v>42552</c:v>
                </c:pt>
                <c:pt idx="75">
                  <c:v>42644</c:v>
                </c:pt>
                <c:pt idx="76">
                  <c:v>42736</c:v>
                </c:pt>
                <c:pt idx="77">
                  <c:v>42826</c:v>
                </c:pt>
                <c:pt idx="78">
                  <c:v>42917</c:v>
                </c:pt>
                <c:pt idx="79">
                  <c:v>43009</c:v>
                </c:pt>
                <c:pt idx="80">
                  <c:v>43101</c:v>
                </c:pt>
                <c:pt idx="81">
                  <c:v>43191</c:v>
                </c:pt>
                <c:pt idx="82">
                  <c:v>43282</c:v>
                </c:pt>
                <c:pt idx="83">
                  <c:v>43374</c:v>
                </c:pt>
                <c:pt idx="84">
                  <c:v>43466</c:v>
                </c:pt>
                <c:pt idx="85">
                  <c:v>43556</c:v>
                </c:pt>
                <c:pt idx="86">
                  <c:v>43647</c:v>
                </c:pt>
                <c:pt idx="87">
                  <c:v>43739</c:v>
                </c:pt>
                <c:pt idx="88">
                  <c:v>43831</c:v>
                </c:pt>
                <c:pt idx="89">
                  <c:v>43922</c:v>
                </c:pt>
                <c:pt idx="90">
                  <c:v>44013</c:v>
                </c:pt>
                <c:pt idx="91">
                  <c:v>44105</c:v>
                </c:pt>
                <c:pt idx="92">
                  <c:v>44197</c:v>
                </c:pt>
                <c:pt idx="93">
                  <c:v>44287</c:v>
                </c:pt>
                <c:pt idx="94">
                  <c:v>44378</c:v>
                </c:pt>
                <c:pt idx="95">
                  <c:v>44470</c:v>
                </c:pt>
                <c:pt idx="96">
                  <c:v>44562</c:v>
                </c:pt>
                <c:pt idx="97">
                  <c:v>44652</c:v>
                </c:pt>
                <c:pt idx="98">
                  <c:v>44743</c:v>
                </c:pt>
              </c:numCache>
            </c:numRef>
          </c:cat>
          <c:val>
            <c:numRef>
              <c:f>munkahelyváltók!$B$11:$B$109</c:f>
              <c:numCache>
                <c:formatCode>0.0</c:formatCode>
                <c:ptCount val="99"/>
                <c:pt idx="0">
                  <c:v>215.1463</c:v>
                </c:pt>
                <c:pt idx="1">
                  <c:v>250.32599999999999</c:v>
                </c:pt>
                <c:pt idx="2">
                  <c:v>261.07470000000001</c:v>
                </c:pt>
                <c:pt idx="3">
                  <c:v>258.48629999999997</c:v>
                </c:pt>
                <c:pt idx="4">
                  <c:v>197.54729999999998</c:v>
                </c:pt>
                <c:pt idx="5">
                  <c:v>208.00229999999999</c:v>
                </c:pt>
                <c:pt idx="6">
                  <c:v>205.8023</c:v>
                </c:pt>
                <c:pt idx="7">
                  <c:v>199.12129999999999</c:v>
                </c:pt>
                <c:pt idx="8">
                  <c:v>17.855</c:v>
                </c:pt>
                <c:pt idx="9">
                  <c:v>195.24429999999998</c:v>
                </c:pt>
                <c:pt idx="10">
                  <c:v>204.97929999999999</c:v>
                </c:pt>
                <c:pt idx="11">
                  <c:v>204.25370000000001</c:v>
                </c:pt>
                <c:pt idx="12">
                  <c:v>183.708</c:v>
                </c:pt>
                <c:pt idx="13">
                  <c:v>195.4487</c:v>
                </c:pt>
                <c:pt idx="14">
                  <c:v>199.80870000000002</c:v>
                </c:pt>
                <c:pt idx="15">
                  <c:v>192.61770000000001</c:v>
                </c:pt>
                <c:pt idx="16">
                  <c:v>171.34470000000002</c:v>
                </c:pt>
                <c:pt idx="17">
                  <c:v>197.19670000000002</c:v>
                </c:pt>
                <c:pt idx="18">
                  <c:v>210.08429999999998</c:v>
                </c:pt>
                <c:pt idx="19">
                  <c:v>211.67500000000001</c:v>
                </c:pt>
                <c:pt idx="20">
                  <c:v>210.44800000000001</c:v>
                </c:pt>
                <c:pt idx="21">
                  <c:v>230.92170000000002</c:v>
                </c:pt>
                <c:pt idx="22">
                  <c:v>251.67529999999999</c:v>
                </c:pt>
                <c:pt idx="23">
                  <c:v>236.42870000000002</c:v>
                </c:pt>
                <c:pt idx="24">
                  <c:v>207.80099999999999</c:v>
                </c:pt>
                <c:pt idx="25">
                  <c:v>220.87129999999999</c:v>
                </c:pt>
                <c:pt idx="26">
                  <c:v>230.16229999999999</c:v>
                </c:pt>
                <c:pt idx="27">
                  <c:v>214.78200000000001</c:v>
                </c:pt>
                <c:pt idx="28">
                  <c:v>192.22529999999998</c:v>
                </c:pt>
                <c:pt idx="29">
                  <c:v>205.76400000000001</c:v>
                </c:pt>
                <c:pt idx="30">
                  <c:v>210.99299999999999</c:v>
                </c:pt>
                <c:pt idx="31">
                  <c:v>204.06629999999998</c:v>
                </c:pt>
                <c:pt idx="32">
                  <c:v>192.97370000000001</c:v>
                </c:pt>
                <c:pt idx="33">
                  <c:v>213.97279</c:v>
                </c:pt>
                <c:pt idx="34">
                  <c:v>215.97839999999999</c:v>
                </c:pt>
                <c:pt idx="35">
                  <c:v>209.80960000000002</c:v>
                </c:pt>
                <c:pt idx="36">
                  <c:v>194.52850000000001</c:v>
                </c:pt>
                <c:pt idx="37">
                  <c:v>210.93370000000002</c:v>
                </c:pt>
                <c:pt idx="38">
                  <c:v>231.5993</c:v>
                </c:pt>
                <c:pt idx="39">
                  <c:v>238.45239999999998</c:v>
                </c:pt>
                <c:pt idx="40">
                  <c:v>234.03149999999999</c:v>
                </c:pt>
                <c:pt idx="41">
                  <c:v>245.47749999999999</c:v>
                </c:pt>
                <c:pt idx="42">
                  <c:v>246.66970000000001</c:v>
                </c:pt>
                <c:pt idx="43">
                  <c:v>237.0455</c:v>
                </c:pt>
                <c:pt idx="44">
                  <c:v>210.86098999999999</c:v>
                </c:pt>
                <c:pt idx="45">
                  <c:v>215.8956</c:v>
                </c:pt>
                <c:pt idx="46">
                  <c:v>203.57749999999999</c:v>
                </c:pt>
                <c:pt idx="47">
                  <c:v>197.43960000000001</c:v>
                </c:pt>
                <c:pt idx="48">
                  <c:v>165.5873</c:v>
                </c:pt>
                <c:pt idx="49">
                  <c:v>187.34649999999999</c:v>
                </c:pt>
                <c:pt idx="50">
                  <c:v>196.70189999999999</c:v>
                </c:pt>
                <c:pt idx="51">
                  <c:v>192.53649999999999</c:v>
                </c:pt>
                <c:pt idx="52">
                  <c:v>161.1139</c:v>
                </c:pt>
                <c:pt idx="53">
                  <c:v>192.04820000000001</c:v>
                </c:pt>
                <c:pt idx="54">
                  <c:v>206.42160000000001</c:v>
                </c:pt>
                <c:pt idx="55">
                  <c:v>196.4485</c:v>
                </c:pt>
                <c:pt idx="56">
                  <c:v>179.09989999999999</c:v>
                </c:pt>
                <c:pt idx="57">
                  <c:v>228.24720000000002</c:v>
                </c:pt>
                <c:pt idx="58">
                  <c:v>256.79739999999998</c:v>
                </c:pt>
                <c:pt idx="59">
                  <c:v>226.8973</c:v>
                </c:pt>
                <c:pt idx="60">
                  <c:v>202.47504000000001</c:v>
                </c:pt>
                <c:pt idx="61">
                  <c:v>247.03289999999998</c:v>
                </c:pt>
                <c:pt idx="62">
                  <c:v>268.01009999999997</c:v>
                </c:pt>
                <c:pt idx="63">
                  <c:v>250.5445</c:v>
                </c:pt>
                <c:pt idx="64">
                  <c:v>229.4607</c:v>
                </c:pt>
                <c:pt idx="65">
                  <c:v>237.9539</c:v>
                </c:pt>
                <c:pt idx="66">
                  <c:v>242.05250000000001</c:v>
                </c:pt>
                <c:pt idx="67">
                  <c:v>235.71108999999998</c:v>
                </c:pt>
                <c:pt idx="68">
                  <c:v>214.9787</c:v>
                </c:pt>
                <c:pt idx="69">
                  <c:v>249.46299999999999</c:v>
                </c:pt>
                <c:pt idx="70">
                  <c:v>286.1191</c:v>
                </c:pt>
                <c:pt idx="71">
                  <c:v>293.34129999999999</c:v>
                </c:pt>
                <c:pt idx="72">
                  <c:v>248.41540000000001</c:v>
                </c:pt>
                <c:pt idx="73">
                  <c:v>305.21090000000004</c:v>
                </c:pt>
                <c:pt idx="74">
                  <c:v>336.00729999999999</c:v>
                </c:pt>
                <c:pt idx="75">
                  <c:v>324.2081</c:v>
                </c:pt>
                <c:pt idx="76">
                  <c:v>293.79129999999998</c:v>
                </c:pt>
                <c:pt idx="77">
                  <c:v>313.16250000000002</c:v>
                </c:pt>
                <c:pt idx="78">
                  <c:v>322.12870000000004</c:v>
                </c:pt>
                <c:pt idx="79">
                  <c:v>338.25099999999998</c:v>
                </c:pt>
                <c:pt idx="80">
                  <c:v>301.61169999999998</c:v>
                </c:pt>
                <c:pt idx="81">
                  <c:v>319.64390000000003</c:v>
                </c:pt>
                <c:pt idx="82">
                  <c:v>335.19220000000001</c:v>
                </c:pt>
                <c:pt idx="83">
                  <c:v>355.95740000000001</c:v>
                </c:pt>
                <c:pt idx="84">
                  <c:v>353.08034999999995</c:v>
                </c:pt>
                <c:pt idx="85">
                  <c:v>355.21259999999995</c:v>
                </c:pt>
                <c:pt idx="86">
                  <c:v>376.17990000000003</c:v>
                </c:pt>
                <c:pt idx="87">
                  <c:v>384.7004</c:v>
                </c:pt>
                <c:pt idx="88">
                  <c:v>355.18490000000003</c:v>
                </c:pt>
                <c:pt idx="89">
                  <c:v>356.60399999999998</c:v>
                </c:pt>
                <c:pt idx="90">
                  <c:v>360.3048</c:v>
                </c:pt>
                <c:pt idx="91">
                  <c:v>381.38340000000005</c:v>
                </c:pt>
                <c:pt idx="92">
                  <c:v>314.13140000000004</c:v>
                </c:pt>
                <c:pt idx="93">
                  <c:v>356.4212</c:v>
                </c:pt>
                <c:pt idx="94">
                  <c:v>365.47640000000001</c:v>
                </c:pt>
                <c:pt idx="95">
                  <c:v>387.5813</c:v>
                </c:pt>
                <c:pt idx="96">
                  <c:v>374.46729999999997</c:v>
                </c:pt>
                <c:pt idx="97">
                  <c:v>390.9572</c:v>
                </c:pt>
                <c:pt idx="98">
                  <c:v>370.00959999999998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0D3-414C-8929-664EC39EAEEA}"/>
            </c:ext>
          </c:extLst>
        </c:ser>
        <c:ser>
          <c:idx val="1"/>
          <c:order val="1"/>
          <c:tx>
            <c:strRef>
              <c:f>munkahelyváltók!$C$9</c:f>
              <c:strCache>
                <c:ptCount val="1"/>
                <c:pt idx="0">
                  <c:v>Egy évvel ezelőtt munkanélküli volt, most dolgozik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'[168]Munka1 (2)'!$A$9:$A$107</c:f>
              <c:numCache>
                <c:formatCode>General</c:formatCode>
                <c:ptCount val="99"/>
                <c:pt idx="0">
                  <c:v>35796</c:v>
                </c:pt>
                <c:pt idx="1">
                  <c:v>35886</c:v>
                </c:pt>
                <c:pt idx="2">
                  <c:v>35977</c:v>
                </c:pt>
                <c:pt idx="3">
                  <c:v>36069</c:v>
                </c:pt>
                <c:pt idx="4">
                  <c:v>36161</c:v>
                </c:pt>
                <c:pt idx="5">
                  <c:v>36251</c:v>
                </c:pt>
                <c:pt idx="6">
                  <c:v>36342</c:v>
                </c:pt>
                <c:pt idx="7">
                  <c:v>36434</c:v>
                </c:pt>
                <c:pt idx="8">
                  <c:v>36526</c:v>
                </c:pt>
                <c:pt idx="9">
                  <c:v>36617</c:v>
                </c:pt>
                <c:pt idx="10">
                  <c:v>36708</c:v>
                </c:pt>
                <c:pt idx="11">
                  <c:v>36800</c:v>
                </c:pt>
                <c:pt idx="12">
                  <c:v>36892</c:v>
                </c:pt>
                <c:pt idx="13">
                  <c:v>36982</c:v>
                </c:pt>
                <c:pt idx="14">
                  <c:v>37073</c:v>
                </c:pt>
                <c:pt idx="15">
                  <c:v>37165</c:v>
                </c:pt>
                <c:pt idx="16">
                  <c:v>37257</c:v>
                </c:pt>
                <c:pt idx="17">
                  <c:v>37347</c:v>
                </c:pt>
                <c:pt idx="18">
                  <c:v>37438</c:v>
                </c:pt>
                <c:pt idx="19">
                  <c:v>37530</c:v>
                </c:pt>
                <c:pt idx="20">
                  <c:v>37622</c:v>
                </c:pt>
                <c:pt idx="21">
                  <c:v>37712</c:v>
                </c:pt>
                <c:pt idx="22">
                  <c:v>37803</c:v>
                </c:pt>
                <c:pt idx="23">
                  <c:v>37895</c:v>
                </c:pt>
                <c:pt idx="24">
                  <c:v>37987</c:v>
                </c:pt>
                <c:pt idx="25">
                  <c:v>38078</c:v>
                </c:pt>
                <c:pt idx="26">
                  <c:v>38169</c:v>
                </c:pt>
                <c:pt idx="27">
                  <c:v>38261</c:v>
                </c:pt>
                <c:pt idx="28">
                  <c:v>38353</c:v>
                </c:pt>
                <c:pt idx="29">
                  <c:v>38443</c:v>
                </c:pt>
                <c:pt idx="30">
                  <c:v>38534</c:v>
                </c:pt>
                <c:pt idx="31">
                  <c:v>38626</c:v>
                </c:pt>
                <c:pt idx="32">
                  <c:v>38718</c:v>
                </c:pt>
                <c:pt idx="33">
                  <c:v>38808</c:v>
                </c:pt>
                <c:pt idx="34">
                  <c:v>38899</c:v>
                </c:pt>
                <c:pt idx="35">
                  <c:v>38991</c:v>
                </c:pt>
                <c:pt idx="36">
                  <c:v>39083</c:v>
                </c:pt>
                <c:pt idx="37">
                  <c:v>39173</c:v>
                </c:pt>
                <c:pt idx="38">
                  <c:v>39264</c:v>
                </c:pt>
                <c:pt idx="39">
                  <c:v>39356</c:v>
                </c:pt>
                <c:pt idx="40">
                  <c:v>39448</c:v>
                </c:pt>
                <c:pt idx="41">
                  <c:v>39539</c:v>
                </c:pt>
                <c:pt idx="42">
                  <c:v>39630</c:v>
                </c:pt>
                <c:pt idx="43">
                  <c:v>39722</c:v>
                </c:pt>
                <c:pt idx="44">
                  <c:v>39814</c:v>
                </c:pt>
                <c:pt idx="45">
                  <c:v>39904</c:v>
                </c:pt>
                <c:pt idx="46">
                  <c:v>39995</c:v>
                </c:pt>
                <c:pt idx="47">
                  <c:v>40087</c:v>
                </c:pt>
                <c:pt idx="48">
                  <c:v>40179</c:v>
                </c:pt>
                <c:pt idx="49">
                  <c:v>40269</c:v>
                </c:pt>
                <c:pt idx="50">
                  <c:v>40360</c:v>
                </c:pt>
                <c:pt idx="51">
                  <c:v>40452</c:v>
                </c:pt>
                <c:pt idx="52">
                  <c:v>40544</c:v>
                </c:pt>
                <c:pt idx="53">
                  <c:v>40634</c:v>
                </c:pt>
                <c:pt idx="54">
                  <c:v>40725</c:v>
                </c:pt>
                <c:pt idx="55">
                  <c:v>40817</c:v>
                </c:pt>
                <c:pt idx="56">
                  <c:v>40909</c:v>
                </c:pt>
                <c:pt idx="57">
                  <c:v>41000</c:v>
                </c:pt>
                <c:pt idx="58">
                  <c:v>41091</c:v>
                </c:pt>
                <c:pt idx="59">
                  <c:v>41183</c:v>
                </c:pt>
                <c:pt idx="60">
                  <c:v>41275</c:v>
                </c:pt>
                <c:pt idx="61">
                  <c:v>41365</c:v>
                </c:pt>
                <c:pt idx="62">
                  <c:v>41456</c:v>
                </c:pt>
                <c:pt idx="63">
                  <c:v>41548</c:v>
                </c:pt>
                <c:pt idx="64">
                  <c:v>41640</c:v>
                </c:pt>
                <c:pt idx="65">
                  <c:v>41730</c:v>
                </c:pt>
                <c:pt idx="66">
                  <c:v>41821</c:v>
                </c:pt>
                <c:pt idx="67">
                  <c:v>41913</c:v>
                </c:pt>
                <c:pt idx="68">
                  <c:v>42005</c:v>
                </c:pt>
                <c:pt idx="69">
                  <c:v>42095</c:v>
                </c:pt>
                <c:pt idx="70">
                  <c:v>42186</c:v>
                </c:pt>
                <c:pt idx="71">
                  <c:v>42278</c:v>
                </c:pt>
                <c:pt idx="72">
                  <c:v>42370</c:v>
                </c:pt>
                <c:pt idx="73">
                  <c:v>42461</c:v>
                </c:pt>
                <c:pt idx="74">
                  <c:v>42552</c:v>
                </c:pt>
                <c:pt idx="75">
                  <c:v>42644</c:v>
                </c:pt>
                <c:pt idx="76">
                  <c:v>42736</c:v>
                </c:pt>
                <c:pt idx="77">
                  <c:v>42826</c:v>
                </c:pt>
                <c:pt idx="78">
                  <c:v>42917</c:v>
                </c:pt>
                <c:pt idx="79">
                  <c:v>43009</c:v>
                </c:pt>
                <c:pt idx="80">
                  <c:v>43101</c:v>
                </c:pt>
                <c:pt idx="81">
                  <c:v>43191</c:v>
                </c:pt>
                <c:pt idx="82">
                  <c:v>43282</c:v>
                </c:pt>
                <c:pt idx="83">
                  <c:v>43374</c:v>
                </c:pt>
                <c:pt idx="84">
                  <c:v>43466</c:v>
                </c:pt>
                <c:pt idx="85">
                  <c:v>43556</c:v>
                </c:pt>
                <c:pt idx="86">
                  <c:v>43647</c:v>
                </c:pt>
                <c:pt idx="87">
                  <c:v>43739</c:v>
                </c:pt>
                <c:pt idx="88">
                  <c:v>43831</c:v>
                </c:pt>
                <c:pt idx="89">
                  <c:v>43922</c:v>
                </c:pt>
                <c:pt idx="90">
                  <c:v>44013</c:v>
                </c:pt>
                <c:pt idx="91">
                  <c:v>44105</c:v>
                </c:pt>
                <c:pt idx="92">
                  <c:v>44197</c:v>
                </c:pt>
                <c:pt idx="93">
                  <c:v>44287</c:v>
                </c:pt>
                <c:pt idx="94">
                  <c:v>44378</c:v>
                </c:pt>
                <c:pt idx="95">
                  <c:v>44470</c:v>
                </c:pt>
                <c:pt idx="96">
                  <c:v>44562</c:v>
                </c:pt>
                <c:pt idx="97">
                  <c:v>44652</c:v>
                </c:pt>
                <c:pt idx="98">
                  <c:v>44743</c:v>
                </c:pt>
              </c:numCache>
            </c:numRef>
          </c:cat>
          <c:val>
            <c:numRef>
              <c:f>munkahelyváltók!$C$11:$C$109</c:f>
              <c:numCache>
                <c:formatCode>0.0</c:formatCode>
                <c:ptCount val="99"/>
                <c:pt idx="0">
                  <c:v>109.8477</c:v>
                </c:pt>
                <c:pt idx="1">
                  <c:v>119.505</c:v>
                </c:pt>
                <c:pt idx="2">
                  <c:v>135.4777</c:v>
                </c:pt>
                <c:pt idx="3">
                  <c:v>129.6413</c:v>
                </c:pt>
                <c:pt idx="4">
                  <c:v>133.779</c:v>
                </c:pt>
                <c:pt idx="5">
                  <c:v>119.33199999999999</c:v>
                </c:pt>
                <c:pt idx="6">
                  <c:v>113.342</c:v>
                </c:pt>
                <c:pt idx="7">
                  <c:v>106.0587</c:v>
                </c:pt>
                <c:pt idx="8">
                  <c:v>107.4273</c:v>
                </c:pt>
                <c:pt idx="9">
                  <c:v>112.6677</c:v>
                </c:pt>
                <c:pt idx="10">
                  <c:v>128.56569999999999</c:v>
                </c:pt>
                <c:pt idx="11">
                  <c:v>119.18469999999999</c:v>
                </c:pt>
                <c:pt idx="12">
                  <c:v>101.10469999999999</c:v>
                </c:pt>
                <c:pt idx="13">
                  <c:v>102.89869999999999</c:v>
                </c:pt>
                <c:pt idx="14">
                  <c:v>97.62867</c:v>
                </c:pt>
                <c:pt idx="15">
                  <c:v>95.360669999999999</c:v>
                </c:pt>
                <c:pt idx="16">
                  <c:v>83.727670000000003</c:v>
                </c:pt>
                <c:pt idx="17">
                  <c:v>84.537669999999991</c:v>
                </c:pt>
                <c:pt idx="18">
                  <c:v>89.270669999999996</c:v>
                </c:pt>
                <c:pt idx="19">
                  <c:v>93.843670000000003</c:v>
                </c:pt>
                <c:pt idx="20">
                  <c:v>108.7373</c:v>
                </c:pt>
                <c:pt idx="21">
                  <c:v>112.3563</c:v>
                </c:pt>
                <c:pt idx="22">
                  <c:v>107.16930000000001</c:v>
                </c:pt>
                <c:pt idx="23">
                  <c:v>111.97630000000001</c:v>
                </c:pt>
                <c:pt idx="24">
                  <c:v>114.13930000000001</c:v>
                </c:pt>
                <c:pt idx="25">
                  <c:v>109.06100000000001</c:v>
                </c:pt>
                <c:pt idx="26">
                  <c:v>111.51169999999999</c:v>
                </c:pt>
                <c:pt idx="27">
                  <c:v>108.55669999999999</c:v>
                </c:pt>
                <c:pt idx="28">
                  <c:v>110.1177</c:v>
                </c:pt>
                <c:pt idx="29">
                  <c:v>103.0933</c:v>
                </c:pt>
                <c:pt idx="30">
                  <c:v>111.08930000000001</c:v>
                </c:pt>
                <c:pt idx="31">
                  <c:v>113.3903</c:v>
                </c:pt>
                <c:pt idx="32">
                  <c:v>112.291</c:v>
                </c:pt>
                <c:pt idx="33">
                  <c:v>121.53989999999999</c:v>
                </c:pt>
                <c:pt idx="34">
                  <c:v>130.8416</c:v>
                </c:pt>
                <c:pt idx="35">
                  <c:v>122.3082</c:v>
                </c:pt>
                <c:pt idx="36">
                  <c:v>119.1157</c:v>
                </c:pt>
                <c:pt idx="37">
                  <c:v>112.9079</c:v>
                </c:pt>
                <c:pt idx="38">
                  <c:v>11.282999999999999</c:v>
                </c:pt>
                <c:pt idx="39">
                  <c:v>111.6545</c:v>
                </c:pt>
                <c:pt idx="40">
                  <c:v>103.6514</c:v>
                </c:pt>
                <c:pt idx="41">
                  <c:v>117.03169</c:v>
                </c:pt>
                <c:pt idx="42">
                  <c:v>136.3142</c:v>
                </c:pt>
                <c:pt idx="43">
                  <c:v>133.0376</c:v>
                </c:pt>
                <c:pt idx="44">
                  <c:v>110.36880000000001</c:v>
                </c:pt>
                <c:pt idx="45">
                  <c:v>108.07039999999999</c:v>
                </c:pt>
                <c:pt idx="46">
                  <c:v>127.998</c:v>
                </c:pt>
                <c:pt idx="47">
                  <c:v>138.43549999999999</c:v>
                </c:pt>
                <c:pt idx="48">
                  <c:v>132.72110000000001</c:v>
                </c:pt>
                <c:pt idx="49">
                  <c:v>155.4699</c:v>
                </c:pt>
                <c:pt idx="50">
                  <c:v>166.79579999999999</c:v>
                </c:pt>
                <c:pt idx="51">
                  <c:v>171.0016</c:v>
                </c:pt>
                <c:pt idx="52">
                  <c:v>141.80699999999999</c:v>
                </c:pt>
                <c:pt idx="53">
                  <c:v>148.95101</c:v>
                </c:pt>
                <c:pt idx="54">
                  <c:v>149.06010000000001</c:v>
                </c:pt>
                <c:pt idx="55">
                  <c:v>144.74420000000001</c:v>
                </c:pt>
                <c:pt idx="56">
                  <c:v>128.10650000000001</c:v>
                </c:pt>
                <c:pt idx="57">
                  <c:v>152.45400000000001</c:v>
                </c:pt>
                <c:pt idx="58">
                  <c:v>169.6217</c:v>
                </c:pt>
                <c:pt idx="59">
                  <c:v>178.55170000000001</c:v>
                </c:pt>
                <c:pt idx="60">
                  <c:v>131.21529999999998</c:v>
                </c:pt>
                <c:pt idx="61">
                  <c:v>157.1747</c:v>
                </c:pt>
                <c:pt idx="62">
                  <c:v>18.456</c:v>
                </c:pt>
                <c:pt idx="63">
                  <c:v>179.59120000000001</c:v>
                </c:pt>
                <c:pt idx="64">
                  <c:v>204.98479999999998</c:v>
                </c:pt>
                <c:pt idx="65">
                  <c:v>189.24579999999997</c:v>
                </c:pt>
                <c:pt idx="66">
                  <c:v>203.89373999999998</c:v>
                </c:pt>
                <c:pt idx="67">
                  <c:v>201.61529999999999</c:v>
                </c:pt>
                <c:pt idx="68">
                  <c:v>167.25110000000001</c:v>
                </c:pt>
                <c:pt idx="69">
                  <c:v>166.7261</c:v>
                </c:pt>
                <c:pt idx="70">
                  <c:v>168.05467000000002</c:v>
                </c:pt>
                <c:pt idx="71">
                  <c:v>160.06950000000001</c:v>
                </c:pt>
                <c:pt idx="72">
                  <c:v>151.94310000000002</c:v>
                </c:pt>
                <c:pt idx="73">
                  <c:v>150.66917999999998</c:v>
                </c:pt>
                <c:pt idx="74">
                  <c:v>137.78220000000002</c:v>
                </c:pt>
                <c:pt idx="75">
                  <c:v>130.81659999999999</c:v>
                </c:pt>
                <c:pt idx="76">
                  <c:v>116.6585</c:v>
                </c:pt>
                <c:pt idx="77">
                  <c:v>112.5278</c:v>
                </c:pt>
                <c:pt idx="78">
                  <c:v>114.49589999999999</c:v>
                </c:pt>
                <c:pt idx="79">
                  <c:v>115.81389999999999</c:v>
                </c:pt>
                <c:pt idx="80">
                  <c:v>102.10419999999999</c:v>
                </c:pt>
                <c:pt idx="81">
                  <c:v>92.001779999999997</c:v>
                </c:pt>
                <c:pt idx="82">
                  <c:v>79.237570000000005</c:v>
                </c:pt>
                <c:pt idx="83">
                  <c:v>78.144379999999998</c:v>
                </c:pt>
                <c:pt idx="84">
                  <c:v>76.661910000000006</c:v>
                </c:pt>
                <c:pt idx="85">
                  <c:v>71.496070000000003</c:v>
                </c:pt>
                <c:pt idx="86">
                  <c:v>76.382429999999999</c:v>
                </c:pt>
                <c:pt idx="87">
                  <c:v>71.202370000000002</c:v>
                </c:pt>
                <c:pt idx="88">
                  <c:v>71.341429999999988</c:v>
                </c:pt>
                <c:pt idx="89">
                  <c:v>65.510800000000003</c:v>
                </c:pt>
                <c:pt idx="90">
                  <c:v>72.564210000000003</c:v>
                </c:pt>
                <c:pt idx="91">
                  <c:v>75.026970000000006</c:v>
                </c:pt>
                <c:pt idx="92">
                  <c:v>85.098323999999991</c:v>
                </c:pt>
                <c:pt idx="93">
                  <c:v>104.6935</c:v>
                </c:pt>
                <c:pt idx="94">
                  <c:v>119.6511</c:v>
                </c:pt>
                <c:pt idx="95">
                  <c:v>104.0424</c:v>
                </c:pt>
                <c:pt idx="96">
                  <c:v>100.77789999999999</c:v>
                </c:pt>
                <c:pt idx="97">
                  <c:v>84.51221000000001</c:v>
                </c:pt>
                <c:pt idx="98">
                  <c:v>76.419070000000005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0D3-414C-8929-664EC39EAE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76478552"/>
        <c:axId val="976476584"/>
      </c:lineChart>
      <c:dateAx>
        <c:axId val="976478552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low"/>
        <c:spPr>
          <a:noFill/>
          <a:ln w="9525" cap="flat" cmpd="sng" algn="ctr">
            <a:solidFill>
              <a:sysClr val="window" lastClr="FFFFFF">
                <a:lumMod val="50000"/>
              </a:sys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76476584"/>
        <c:crosses val="autoZero"/>
        <c:auto val="0"/>
        <c:lblOffset val="100"/>
        <c:baseTimeUnit val="months"/>
        <c:majorUnit val="12"/>
        <c:majorTimeUnit val="months"/>
      </c:dateAx>
      <c:valAx>
        <c:axId val="976476584"/>
        <c:scaling>
          <c:orientation val="minMax"/>
          <c:max val="40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75000"/>
                </a:sysClr>
              </a:solidFill>
              <a:prstDash val="sysDash"/>
              <a:round/>
            </a:ln>
            <a:effectLst/>
          </c:spPr>
        </c:majorGridlines>
        <c:numFmt formatCode="0" sourceLinked="0"/>
        <c:majorTickMark val="out"/>
        <c:minorTickMark val="none"/>
        <c:tickLblPos val="low"/>
        <c:spPr>
          <a:noFill/>
          <a:ln>
            <a:solidFill>
              <a:sysClr val="window" lastClr="FFFFFF">
                <a:lumMod val="50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76478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1362291180982525E-3"/>
          <c:y val="0.88048769644563984"/>
          <c:w val="0.99232971360237721"/>
          <c:h val="0.119512303554360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rgbClr val="FEFFFF"/>
      </a:solidFill>
      <a:prstDash val="solid"/>
      <a:round/>
    </a:ln>
    <a:effectLst/>
  </c:spPr>
  <c:txPr>
    <a:bodyPr/>
    <a:lstStyle/>
    <a:p>
      <a:pPr>
        <a:defRPr sz="1600">
          <a:solidFill>
            <a:srgbClr val="000000"/>
          </a:solidFill>
        </a:defRPr>
      </a:pPr>
      <a:endParaRPr lang="hu-HU"/>
    </a:p>
  </c:txPr>
  <c:externalData r:id="rId3">
    <c:autoUpdate val="0"/>
  </c:externalData>
  <c:userShapes r:id="rId4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090328191624288E-2"/>
          <c:y val="8.4027830262075706E-2"/>
          <c:w val="0.9423756145288511"/>
          <c:h val="0.738270833796429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'műk eredmény és bérek'!$B$9</c:f>
              <c:strCache>
                <c:ptCount val="1"/>
                <c:pt idx="0">
                  <c:v>Bruttó működési eredmény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'műk eredmény és bérek'!$A$11:$A$14</c:f>
              <c:strCache>
                <c:ptCount val="4"/>
                <c:pt idx="0">
                  <c:v>2022. I.</c:v>
                </c:pt>
                <c:pt idx="1">
                  <c:v>2022. II.</c:v>
                </c:pt>
                <c:pt idx="2">
                  <c:v>2022. III.</c:v>
                </c:pt>
                <c:pt idx="3">
                  <c:v>2022.IV.</c:v>
                </c:pt>
              </c:strCache>
            </c:strRef>
          </c:cat>
          <c:val>
            <c:numRef>
              <c:f>'műk eredmény és bérek'!$B$11:$B$14</c:f>
              <c:numCache>
                <c:formatCode>0.0</c:formatCode>
                <c:ptCount val="4"/>
                <c:pt idx="0">
                  <c:v>17.470618920835363</c:v>
                </c:pt>
                <c:pt idx="1">
                  <c:v>21.75115879381282</c:v>
                </c:pt>
                <c:pt idx="2">
                  <c:v>30.334104115519722</c:v>
                </c:pt>
                <c:pt idx="3" formatCode="General">
                  <c:v>25.8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9A-493E-9043-F0E0AF7D85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47615528"/>
        <c:axId val="847615200"/>
      </c:barChart>
      <c:lineChart>
        <c:grouping val="standard"/>
        <c:varyColors val="0"/>
        <c:ser>
          <c:idx val="1"/>
          <c:order val="1"/>
          <c:tx>
            <c:strRef>
              <c:f>'műk eredmény és bérek'!$C$9</c:f>
              <c:strCache>
                <c:ptCount val="1"/>
                <c:pt idx="0">
                  <c:v>Versenyszféra bér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26"/>
            <c:spPr>
              <a:solidFill>
                <a:schemeClr val="bg1"/>
              </a:solidFill>
              <a:ln w="31750">
                <a:solidFill>
                  <a:schemeClr val="tx2"/>
                </a:solidFill>
              </a:ln>
              <a:effectLst/>
            </c:spPr>
          </c:marker>
          <c:cat>
            <c:strRef>
              <c:f>'műk eredmény és bérek'!$A$11:$A$14</c:f>
              <c:strCache>
                <c:ptCount val="4"/>
                <c:pt idx="0">
                  <c:v>2022. I.</c:v>
                </c:pt>
                <c:pt idx="1">
                  <c:v>2022. II.</c:v>
                </c:pt>
                <c:pt idx="2">
                  <c:v>2022. III.</c:v>
                </c:pt>
                <c:pt idx="3">
                  <c:v>2022.IV.</c:v>
                </c:pt>
              </c:strCache>
            </c:strRef>
          </c:cat>
          <c:val>
            <c:numRef>
              <c:f>'műk eredmény és bérek'!$C$11:$C$14</c:f>
              <c:numCache>
                <c:formatCode>0.0</c:formatCode>
                <c:ptCount val="4"/>
                <c:pt idx="0">
                  <c:v>13.690060621980123</c:v>
                </c:pt>
                <c:pt idx="1">
                  <c:v>14.458906137862002</c:v>
                </c:pt>
                <c:pt idx="2">
                  <c:v>15.967849082702386</c:v>
                </c:pt>
                <c:pt idx="3" formatCode="General">
                  <c:v>18.399999999999999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09A-493E-9043-F0E0AF7D85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7615528"/>
        <c:axId val="847615200"/>
      </c:lineChart>
      <c:catAx>
        <c:axId val="847615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ysClr val="window" lastClr="FFFFFF">
                <a:lumMod val="50000"/>
              </a:sys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847615200"/>
        <c:crosses val="autoZero"/>
        <c:auto val="1"/>
        <c:lblAlgn val="ctr"/>
        <c:lblOffset val="100"/>
        <c:noMultiLvlLbl val="0"/>
      </c:catAx>
      <c:valAx>
        <c:axId val="847615200"/>
        <c:scaling>
          <c:orientation val="minMax"/>
          <c:max val="35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75000"/>
                </a:sysClr>
              </a:solidFill>
              <a:prstDash val="sysDash"/>
              <a:round/>
            </a:ln>
            <a:effectLst/>
          </c:spPr>
        </c:majorGridlines>
        <c:numFmt formatCode="0" sourceLinked="0"/>
        <c:majorTickMark val="out"/>
        <c:minorTickMark val="none"/>
        <c:tickLblPos val="low"/>
        <c:spPr>
          <a:noFill/>
          <a:ln>
            <a:solidFill>
              <a:sysClr val="window" lastClr="FFFFFF">
                <a:lumMod val="50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847615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1362291180982525E-3"/>
          <c:y val="0.92377798030542169"/>
          <c:w val="0.99232971360237721"/>
          <c:h val="7.14999999999999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rgbClr val="FEFFFF"/>
      </a:solidFill>
      <a:prstDash val="solid"/>
      <a:round/>
    </a:ln>
    <a:effectLst/>
  </c:spPr>
  <c:txPr>
    <a:bodyPr/>
    <a:lstStyle/>
    <a:p>
      <a:pPr>
        <a:defRPr sz="1600">
          <a:solidFill>
            <a:srgbClr val="000000"/>
          </a:solidFill>
        </a:defRPr>
      </a:pPr>
      <a:endParaRPr lang="hu-HU"/>
    </a:p>
  </c:txPr>
  <c:externalData r:id="rId3">
    <c:autoUpdate val="0"/>
  </c:externalData>
  <c:userShapes r:id="rId4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084986772486773E-2"/>
          <c:y val="7.9687499999999981E-2"/>
          <c:w val="0.85583002645502648"/>
          <c:h val="0.61112239583333339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'c5-7'!$D$13</c:f>
              <c:strCache>
                <c:ptCount val="1"/>
                <c:pt idx="0">
                  <c:v>Elsődleges egyenleg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Pt>
            <c:idx val="9"/>
            <c:invertIfNegative val="0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01-C873-4C30-AD43-AADE6DA27CAF}"/>
              </c:ext>
            </c:extLst>
          </c:dPt>
          <c:dPt>
            <c:idx val="10"/>
            <c:invertIfNegative val="0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03-C873-4C30-AD43-AADE6DA27CAF}"/>
              </c:ext>
            </c:extLst>
          </c:dPt>
          <c:cat>
            <c:numRef>
              <c:f>'c5-7'!$A$15:$A$27</c:f>
              <c:numCache>
                <c:formatCode>General</c:formatCode>
                <c:ptCount val="1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</c:numCache>
            </c:numRef>
          </c:cat>
          <c:val>
            <c:numRef>
              <c:f>'c5-7'!$D$15:$D$27</c:f>
              <c:numCache>
                <c:formatCode>0.0</c:formatCode>
                <c:ptCount val="13"/>
                <c:pt idx="0">
                  <c:v>1.9121354598425016</c:v>
                </c:pt>
                <c:pt idx="1">
                  <c:v>1.1883249857985336</c:v>
                </c:pt>
                <c:pt idx="2">
                  <c:v>1.4362836154780467</c:v>
                </c:pt>
                <c:pt idx="3">
                  <c:v>1.2911459859120966</c:v>
                </c:pt>
                <c:pt idx="4">
                  <c:v>0.18802517781331796</c:v>
                </c:pt>
                <c:pt idx="5">
                  <c:v>0.21832705187861023</c:v>
                </c:pt>
                <c:pt idx="6">
                  <c:v>0.1940399274183271</c:v>
                </c:pt>
                <c:pt idx="7">
                  <c:v>-5.2083998441540098</c:v>
                </c:pt>
                <c:pt idx="8">
                  <c:v>-4.8883720108879869</c:v>
                </c:pt>
                <c:pt idx="9">
                  <c:v>-3.4</c:v>
                </c:pt>
                <c:pt idx="10">
                  <c:v>-0.18908461028700099</c:v>
                </c:pt>
                <c:pt idx="11">
                  <c:v>1.1975908303166176</c:v>
                </c:pt>
                <c:pt idx="12">
                  <c:v>2.2153864382940576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873-4C30-AD43-AADE6DA27CAF}"/>
            </c:ext>
          </c:extLst>
        </c:ser>
        <c:ser>
          <c:idx val="0"/>
          <c:order val="1"/>
          <c:tx>
            <c:strRef>
              <c:f>'c5-7'!$C$13</c:f>
              <c:strCache>
                <c:ptCount val="1"/>
                <c:pt idx="0">
                  <c:v>Bruttó kamatkiadások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dPt>
            <c:idx val="9"/>
            <c:invertIfNegative val="0"/>
            <c:bubble3D val="0"/>
            <c:spPr>
              <a:solidFill>
                <a:schemeClr val="accent1"/>
              </a:solidFill>
              <a:ln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C873-4C30-AD43-AADE6DA27CAF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1"/>
              </a:solidFill>
              <a:ln>
                <a:noFill/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08-C873-4C30-AD43-AADE6DA27CAF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1"/>
              </a:solidFill>
              <a:ln>
                <a:noFill/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0A-C873-4C30-AD43-AADE6DA27CAF}"/>
              </c:ext>
            </c:extLst>
          </c:dPt>
          <c:cat>
            <c:numRef>
              <c:f>'c5-7'!$A$15:$A$27</c:f>
              <c:numCache>
                <c:formatCode>General</c:formatCode>
                <c:ptCount val="1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</c:numCache>
            </c:numRef>
          </c:cat>
          <c:val>
            <c:numRef>
              <c:f>'c5-7'!$C$15:$C$27</c:f>
              <c:numCache>
                <c:formatCode>0.0</c:formatCode>
                <c:ptCount val="13"/>
                <c:pt idx="0">
                  <c:v>-4.5096183919670541</c:v>
                </c:pt>
                <c:pt idx="1">
                  <c:v>-3.9631642495694295</c:v>
                </c:pt>
                <c:pt idx="2">
                  <c:v>-3.4402816364939639</c:v>
                </c:pt>
                <c:pt idx="3">
                  <c:v>-3.0879912262896569</c:v>
                </c:pt>
                <c:pt idx="4">
                  <c:v>-2.6471165320870105</c:v>
                </c:pt>
                <c:pt idx="5">
                  <c:v>-2.3306868234118148</c:v>
                </c:pt>
                <c:pt idx="6">
                  <c:v>-2.2252862036392589</c:v>
                </c:pt>
                <c:pt idx="7">
                  <c:v>-2.3278496414884167</c:v>
                </c:pt>
                <c:pt idx="8">
                  <c:v>-2.2552840777438981</c:v>
                </c:pt>
                <c:pt idx="9">
                  <c:v>-2.6651055871653799</c:v>
                </c:pt>
                <c:pt idx="10">
                  <c:v>-3.70701358158228</c:v>
                </c:pt>
                <c:pt idx="11">
                  <c:v>-3.6962667237005902</c:v>
                </c:pt>
                <c:pt idx="12">
                  <c:v>-3.6686000964701999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873-4C30-AD43-AADE6DA27C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08628992"/>
        <c:axId val="108635264"/>
      </c:barChart>
      <c:lineChart>
        <c:grouping val="standard"/>
        <c:varyColors val="0"/>
        <c:ser>
          <c:idx val="2"/>
          <c:order val="2"/>
          <c:tx>
            <c:strRef>
              <c:f>'c5-7'!$B$13</c:f>
              <c:strCache>
                <c:ptCount val="1"/>
                <c:pt idx="0">
                  <c:v>ESA-egyenleg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15"/>
            <c:spPr>
              <a:solidFill>
                <a:schemeClr val="accent5"/>
              </a:solidFill>
              <a:ln>
                <a:noFill/>
              </a:ln>
            </c:spPr>
          </c:marker>
          <c:cat>
            <c:numRef>
              <c:f>'c5-7'!$A$15:$A$27</c:f>
              <c:numCache>
                <c:formatCode>General</c:formatCode>
                <c:ptCount val="1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</c:numCache>
            </c:numRef>
          </c:cat>
          <c:val>
            <c:numRef>
              <c:f>'c5-7'!$B$15:$B$27</c:f>
              <c:numCache>
                <c:formatCode>0.0</c:formatCode>
                <c:ptCount val="13"/>
                <c:pt idx="0">
                  <c:v>-2.5974829321245525</c:v>
                </c:pt>
                <c:pt idx="1">
                  <c:v>-2.7748392637708958</c:v>
                </c:pt>
                <c:pt idx="2">
                  <c:v>-2.0039980210159172</c:v>
                </c:pt>
                <c:pt idx="3">
                  <c:v>-1.7968452403775603</c:v>
                </c:pt>
                <c:pt idx="4">
                  <c:v>-2.4590913542736925</c:v>
                </c:pt>
                <c:pt idx="5">
                  <c:v>-2.1123597715332045</c:v>
                </c:pt>
                <c:pt idx="6">
                  <c:v>-2.0312462762209318</c:v>
                </c:pt>
                <c:pt idx="7">
                  <c:v>-7.5362494856424265</c:v>
                </c:pt>
                <c:pt idx="8">
                  <c:v>-7.1436560886318849</c:v>
                </c:pt>
                <c:pt idx="9">
                  <c:v>-6.1</c:v>
                </c:pt>
                <c:pt idx="10">
                  <c:v>-3.8960981918692812</c:v>
                </c:pt>
                <c:pt idx="11">
                  <c:v>-2.4986758933839726</c:v>
                </c:pt>
                <c:pt idx="12">
                  <c:v>-1.4532136581761423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C873-4C30-AD43-AADE6DA27C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642688"/>
        <c:axId val="108636800"/>
      </c:lineChart>
      <c:catAx>
        <c:axId val="1086289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 GDP százalékában</a:t>
                </a:r>
              </a:p>
            </c:rich>
          </c:tx>
          <c:layout>
            <c:manualLayout>
              <c:xMode val="edge"/>
              <c:yMode val="edge"/>
              <c:x val="6.6499669312169316E-2"/>
              <c:y val="4.2890625000000003E-3"/>
            </c:manualLayout>
          </c:layout>
          <c:overlay val="0"/>
        </c:title>
        <c:numFmt formatCode="General" sourceLinked="1"/>
        <c:majorTickMark val="out"/>
        <c:minorTickMark val="none"/>
        <c:tickLblPos val="low"/>
        <c:spPr>
          <a:ln w="3175">
            <a:solidFill>
              <a:schemeClr val="bg1">
                <a:lumMod val="50000"/>
              </a:schemeClr>
            </a:solidFill>
            <a:prstDash val="solid"/>
          </a:ln>
        </c:spPr>
        <c:txPr>
          <a:bodyPr rot="-5400000" vert="horz"/>
          <a:lstStyle/>
          <a:p>
            <a:pPr>
              <a:defRPr/>
            </a:pPr>
            <a:endParaRPr lang="hu-HU"/>
          </a:p>
        </c:txPr>
        <c:crossAx val="108635264"/>
        <c:crosses val="autoZero"/>
        <c:auto val="1"/>
        <c:lblAlgn val="ctr"/>
        <c:lblOffset val="100"/>
        <c:noMultiLvlLbl val="0"/>
      </c:catAx>
      <c:valAx>
        <c:axId val="108635264"/>
        <c:scaling>
          <c:orientation val="minMax"/>
          <c:max val="3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3175">
            <a:solidFill>
              <a:schemeClr val="bg1">
                <a:lumMod val="50000"/>
              </a:schemeClr>
            </a:solidFill>
            <a:prstDash val="solid"/>
          </a:ln>
        </c:spPr>
        <c:crossAx val="108628992"/>
        <c:crosses val="autoZero"/>
        <c:crossBetween val="between"/>
        <c:majorUnit val="1"/>
      </c:valAx>
      <c:valAx>
        <c:axId val="108636800"/>
        <c:scaling>
          <c:orientation val="minMax"/>
          <c:max val="3"/>
        </c:scaling>
        <c:delete val="0"/>
        <c:axPos val="r"/>
        <c:numFmt formatCode="#,##0" sourceLinked="0"/>
        <c:majorTickMark val="out"/>
        <c:minorTickMark val="none"/>
        <c:tickLblPos val="nextTo"/>
        <c:spPr>
          <a:ln w="3175">
            <a:solidFill>
              <a:schemeClr val="bg1">
                <a:lumMod val="50000"/>
              </a:schemeClr>
            </a:solidFill>
            <a:prstDash val="solid"/>
          </a:ln>
        </c:spPr>
        <c:crossAx val="108642688"/>
        <c:crosses val="max"/>
        <c:crossBetween val="between"/>
        <c:majorUnit val="1"/>
      </c:valAx>
      <c:catAx>
        <c:axId val="108642688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 GDP százalékában</a:t>
                </a:r>
              </a:p>
            </c:rich>
          </c:tx>
          <c:layout>
            <c:manualLayout>
              <c:xMode val="edge"/>
              <c:yMode val="edge"/>
              <c:x val="0.72665373695484436"/>
              <c:y val="4.289035014240241E-3"/>
            </c:manualLayout>
          </c:layout>
          <c:overlay val="0"/>
        </c:title>
        <c:numFmt formatCode="General" sourceLinked="1"/>
        <c:majorTickMark val="out"/>
        <c:minorTickMark val="none"/>
        <c:tickLblPos val="none"/>
        <c:crossAx val="108636800"/>
        <c:crosses val="autoZero"/>
        <c:auto val="1"/>
        <c:lblAlgn val="ctr"/>
        <c:lblOffset val="100"/>
        <c:noMultiLvlLbl val="0"/>
      </c:catAx>
      <c:spPr>
        <a:solidFill>
          <a:schemeClr val="bg1"/>
        </a:solidFill>
        <a:ln w="25400">
          <a:noFill/>
        </a:ln>
      </c:spPr>
    </c:plotArea>
    <c:legend>
      <c:legendPos val="b"/>
      <c:layout>
        <c:manualLayout>
          <c:xMode val="edge"/>
          <c:yMode val="edge"/>
          <c:x val="0"/>
          <c:y val="0.82944704861111096"/>
          <c:w val="1"/>
          <c:h val="0.1705529513888889"/>
        </c:manualLayout>
      </c:layout>
      <c:overlay val="0"/>
    </c:legend>
    <c:plotVisOnly val="1"/>
    <c:dispBlanksAs val="gap"/>
    <c:showDLblsOverMax val="0"/>
  </c:chart>
  <c:spPr>
    <a:solidFill>
      <a:srgbClr val="FFFFFF"/>
    </a:solidFill>
    <a:ln w="25400">
      <a:noFill/>
    </a:ln>
  </c:spPr>
  <c:txPr>
    <a:bodyPr/>
    <a:lstStyle/>
    <a:p>
      <a:pPr>
        <a:defRPr sz="1600" b="0" i="0" baseline="0">
          <a:solidFill>
            <a:schemeClr val="tx1"/>
          </a:solidFill>
          <a:latin typeface="Calibri"/>
          <a:ea typeface="Calibri"/>
          <a:cs typeface="Calibri"/>
        </a:defRPr>
      </a:pPr>
      <a:endParaRPr lang="hu-HU"/>
    </a:p>
  </c:txPr>
  <c:externalData r:id="rId1">
    <c:autoUpdate val="0"/>
  </c:externalData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856481481481481E-2"/>
          <c:y val="6.8180446194225724E-2"/>
          <c:w val="0.87577724867724871"/>
          <c:h val="0.729914698162729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'1. kör'!$C$3</c:f>
              <c:strCache>
                <c:ptCount val="1"/>
                <c:pt idx="0">
                  <c:v>Államadósság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8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8C0-422A-9819-F46852663AB9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8C0-422A-9819-F46852663AB9}"/>
              </c:ext>
            </c:extLst>
          </c:dPt>
          <c:dPt>
            <c:idx val="2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8C0-422A-9819-F46852663AB9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8C0-422A-9819-F46852663AB9}"/>
              </c:ext>
            </c:extLst>
          </c:dPt>
          <c:cat>
            <c:numRef>
              <c:f>'1. kör'!$A$8:$A$29</c:f>
              <c:numCache>
                <c:formatCode>General</c:formatCode>
                <c:ptCount val="2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  <c:pt idx="21">
                  <c:v>2025</c:v>
                </c:pt>
              </c:numCache>
            </c:numRef>
          </c:cat>
          <c:val>
            <c:numRef>
              <c:f>'1. kör'!$C$8:$C$29</c:f>
              <c:numCache>
                <c:formatCode>0.0</c:formatCode>
                <c:ptCount val="22"/>
                <c:pt idx="0">
                  <c:v>58.847000000000001</c:v>
                </c:pt>
                <c:pt idx="1">
                  <c:v>60.518000000000001</c:v>
                </c:pt>
                <c:pt idx="2">
                  <c:v>64.427000000000007</c:v>
                </c:pt>
                <c:pt idx="3">
                  <c:v>65.55</c:v>
                </c:pt>
                <c:pt idx="4">
                  <c:v>71.757000000000005</c:v>
                </c:pt>
                <c:pt idx="5">
                  <c:v>78.031999999999996</c:v>
                </c:pt>
                <c:pt idx="6">
                  <c:v>80.007000000000005</c:v>
                </c:pt>
                <c:pt idx="7">
                  <c:v>80.337999999999994</c:v>
                </c:pt>
                <c:pt idx="8">
                  <c:v>78.155000000000001</c:v>
                </c:pt>
                <c:pt idx="9">
                  <c:v>77.197999999999993</c:v>
                </c:pt>
                <c:pt idx="10">
                  <c:v>76.542000000000002</c:v>
                </c:pt>
                <c:pt idx="11">
                  <c:v>75.760000000000005</c:v>
                </c:pt>
                <c:pt idx="12">
                  <c:v>74.849999999999994</c:v>
                </c:pt>
                <c:pt idx="13">
                  <c:v>72.114000000000004</c:v>
                </c:pt>
                <c:pt idx="14">
                  <c:v>69.078000000000003</c:v>
                </c:pt>
                <c:pt idx="15">
                  <c:v>65.346000000000004</c:v>
                </c:pt>
                <c:pt idx="16">
                  <c:v>79.275999999999996</c:v>
                </c:pt>
                <c:pt idx="17">
                  <c:v>76.771000000000001</c:v>
                </c:pt>
                <c:pt idx="18">
                  <c:v>73.568796563162294</c:v>
                </c:pt>
                <c:pt idx="19">
                  <c:v>69.044600173642749</c:v>
                </c:pt>
                <c:pt idx="20">
                  <c:v>66.950599930391931</c:v>
                </c:pt>
                <c:pt idx="21">
                  <c:v>65.184134574208045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8C0-422A-9819-F46852663A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797748320"/>
        <c:axId val="797748648"/>
      </c:barChart>
      <c:lineChart>
        <c:grouping val="standard"/>
        <c:varyColors val="0"/>
        <c:ser>
          <c:idx val="1"/>
          <c:order val="1"/>
          <c:tx>
            <c:strRef>
              <c:f>'1. kör'!$D$3</c:f>
              <c:strCache>
                <c:ptCount val="1"/>
                <c:pt idx="0">
                  <c:v>Központi adósság devizaaránya (j. t.)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dPt>
            <c:idx val="18"/>
            <c:marker>
              <c:symbol val="none"/>
            </c:marker>
            <c:bubble3D val="0"/>
            <c:spPr>
              <a:ln w="28575" cap="rnd">
                <a:solidFill>
                  <a:schemeClr val="tx2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B8C0-422A-9819-F46852663AB9}"/>
              </c:ext>
            </c:extLst>
          </c:dPt>
          <c:dPt>
            <c:idx val="19"/>
            <c:marker>
              <c:symbol val="none"/>
            </c:marker>
            <c:bubble3D val="0"/>
            <c:spPr>
              <a:ln w="28575" cap="rnd">
                <a:solidFill>
                  <a:schemeClr val="tx2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B8C0-422A-9819-F46852663AB9}"/>
              </c:ext>
            </c:extLst>
          </c:dPt>
          <c:dPt>
            <c:idx val="20"/>
            <c:marker>
              <c:symbol val="none"/>
            </c:marker>
            <c:bubble3D val="0"/>
            <c:spPr>
              <a:ln w="28575" cap="rnd">
                <a:solidFill>
                  <a:schemeClr val="tx2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B8C0-422A-9819-F46852663AB9}"/>
              </c:ext>
            </c:extLst>
          </c:dPt>
          <c:dPt>
            <c:idx val="21"/>
            <c:marker>
              <c:symbol val="none"/>
            </c:marker>
            <c:bubble3D val="0"/>
            <c:spPr>
              <a:ln w="28575" cap="rnd">
                <a:solidFill>
                  <a:schemeClr val="tx2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B8C0-422A-9819-F46852663AB9}"/>
              </c:ext>
            </c:extLst>
          </c:dPt>
          <c:cat>
            <c:numRef>
              <c:f>'1. kör'!$A$8:$A$29</c:f>
              <c:numCache>
                <c:formatCode>General</c:formatCode>
                <c:ptCount val="2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  <c:pt idx="21">
                  <c:v>2025</c:v>
                </c:pt>
              </c:numCache>
            </c:numRef>
          </c:cat>
          <c:val>
            <c:numRef>
              <c:f>'1. kör'!$D$8:$D$29</c:f>
              <c:numCache>
                <c:formatCode>0.0</c:formatCode>
                <c:ptCount val="22"/>
                <c:pt idx="0">
                  <c:v>25.736973090011944</c:v>
                </c:pt>
                <c:pt idx="1">
                  <c:v>28.127780911198847</c:v>
                </c:pt>
                <c:pt idx="2">
                  <c:v>28.046297631125849</c:v>
                </c:pt>
                <c:pt idx="3">
                  <c:v>28.697378974046391</c:v>
                </c:pt>
                <c:pt idx="4">
                  <c:v>37.421936709769717</c:v>
                </c:pt>
                <c:pt idx="5">
                  <c:v>44.653769968116663</c:v>
                </c:pt>
                <c:pt idx="6">
                  <c:v>44.123446933785743</c:v>
                </c:pt>
                <c:pt idx="7">
                  <c:v>48.533434237850237</c:v>
                </c:pt>
                <c:pt idx="8">
                  <c:v>40.186099487936836</c:v>
                </c:pt>
                <c:pt idx="9">
                  <c:v>40.480545616648392</c:v>
                </c:pt>
                <c:pt idx="10">
                  <c:v>37.510423100049593</c:v>
                </c:pt>
                <c:pt idx="11">
                  <c:v>31.319381087342528</c:v>
                </c:pt>
                <c:pt idx="12">
                  <c:v>24.602814341008276</c:v>
                </c:pt>
                <c:pt idx="13">
                  <c:v>21.620061424758376</c:v>
                </c:pt>
                <c:pt idx="14">
                  <c:v>19.955156343680962</c:v>
                </c:pt>
                <c:pt idx="15">
                  <c:v>17.25353873137222</c:v>
                </c:pt>
                <c:pt idx="16">
                  <c:v>19.949196639894375</c:v>
                </c:pt>
                <c:pt idx="17">
                  <c:v>20.628434979873145</c:v>
                </c:pt>
                <c:pt idx="18">
                  <c:v>25.014780764446122</c:v>
                </c:pt>
                <c:pt idx="19">
                  <c:v>26.950045329680229</c:v>
                </c:pt>
                <c:pt idx="20">
                  <c:v>25.936022772927036</c:v>
                </c:pt>
                <c:pt idx="21">
                  <c:v>25.133982380248682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B8C0-422A-9819-F46852663A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0015464"/>
        <c:axId val="822837432"/>
      </c:lineChart>
      <c:catAx>
        <c:axId val="7977483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dirty="0"/>
                  <a:t>a GDP százaléka</a:t>
                </a:r>
              </a:p>
            </c:rich>
          </c:tx>
          <c:layout>
            <c:manualLayout>
              <c:xMode val="edge"/>
              <c:yMode val="edge"/>
              <c:x val="4.9754449487268509E-2"/>
              <c:y val="0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97748648"/>
        <c:crosses val="autoZero"/>
        <c:auto val="1"/>
        <c:lblAlgn val="ctr"/>
        <c:lblOffset val="100"/>
        <c:noMultiLvlLbl val="0"/>
      </c:catAx>
      <c:valAx>
        <c:axId val="797748648"/>
        <c:scaling>
          <c:orientation val="minMax"/>
          <c:min val="4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prstDash val="sysDash"/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97748320"/>
        <c:crosses val="autoZero"/>
        <c:crossBetween val="between"/>
      </c:valAx>
      <c:valAx>
        <c:axId val="822837432"/>
        <c:scaling>
          <c:orientation val="minMax"/>
          <c:max val="50"/>
          <c:min val="5"/>
        </c:scaling>
        <c:delete val="0"/>
        <c:axPos val="r"/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800015464"/>
        <c:crosses val="max"/>
        <c:crossBetween val="between"/>
      </c:valAx>
      <c:catAx>
        <c:axId val="800015464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sz="1400" dirty="0">
                    <a:effectLst/>
                  </a:rPr>
                  <a:t>az adósság</a:t>
                </a:r>
                <a:r>
                  <a:rPr lang="hu-HU" sz="1400" baseline="0" dirty="0">
                    <a:effectLst/>
                  </a:rPr>
                  <a:t> százaléka</a:t>
                </a:r>
                <a:endParaRPr lang="hu-HU" sz="14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75906845367765885"/>
              <c:y val="0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out"/>
        <c:minorTickMark val="none"/>
        <c:tickLblPos val="nextTo"/>
        <c:crossAx val="82283743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hu-HU"/>
    </a:p>
  </c:txPr>
  <c:externalData r:id="rId3">
    <c:autoUpdate val="0"/>
  </c:externalData>
  <c:userShapes r:id="rId4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3721145871453161E-2"/>
          <c:y val="7.8682355713349486E-2"/>
          <c:w val="0.85255770825709365"/>
          <c:h val="0.6377162523592876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Sheet1!$E$10</c:f>
              <c:strCache>
                <c:ptCount val="1"/>
                <c:pt idx="0">
                  <c:v>Energiaegyenleg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numRef>
              <c:f>Sheet1!$G$8:$K$8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Sheet1!$G$10:$K$10</c:f>
              <c:numCache>
                <c:formatCode>0.0</c:formatCode>
                <c:ptCount val="5"/>
                <c:pt idx="0">
                  <c:v>-4.4338515065190327</c:v>
                </c:pt>
                <c:pt idx="1">
                  <c:v>-9.6787302085497622</c:v>
                </c:pt>
                <c:pt idx="2">
                  <c:v>-5.24</c:v>
                </c:pt>
                <c:pt idx="3">
                  <c:v>-4.2958852699576484</c:v>
                </c:pt>
                <c:pt idx="4">
                  <c:v>-3.7614435046241392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48-41B7-9293-4D2B6C7BA917}"/>
            </c:ext>
          </c:extLst>
        </c:ser>
        <c:ser>
          <c:idx val="1"/>
          <c:order val="1"/>
          <c:tx>
            <c:strRef>
              <c:f>Sheet1!$E$11</c:f>
              <c:strCache>
                <c:ptCount val="1"/>
                <c:pt idx="0">
                  <c:v>Egyéb folyó mérleg tétel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  <a:ln>
              <a:noFill/>
            </a:ln>
            <a:effectLst/>
          </c:spPr>
          <c:invertIfNegative val="0"/>
          <c:cat>
            <c:numRef>
              <c:f>Sheet1!$G$8:$K$8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Sheet1!$G$11:$K$11</c:f>
              <c:numCache>
                <c:formatCode>0.0</c:formatCode>
                <c:ptCount val="5"/>
                <c:pt idx="0">
                  <c:v>0.36770531000538842</c:v>
                </c:pt>
                <c:pt idx="1">
                  <c:v>1.594163000918579</c:v>
                </c:pt>
                <c:pt idx="2">
                  <c:v>1.479817130922946</c:v>
                </c:pt>
                <c:pt idx="3">
                  <c:v>2.695501528274606</c:v>
                </c:pt>
                <c:pt idx="4">
                  <c:v>3.1728524997409604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48-41B7-9293-4D2B6C7BA9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75086992"/>
        <c:axId val="1075085192"/>
      </c:barChart>
      <c:lineChart>
        <c:grouping val="standard"/>
        <c:varyColors val="0"/>
        <c:ser>
          <c:idx val="2"/>
          <c:order val="2"/>
          <c:tx>
            <c:strRef>
              <c:f>Sheet1!$E$9</c:f>
              <c:strCache>
                <c:ptCount val="1"/>
                <c:pt idx="0">
                  <c:v>Folyó fizetési mérleg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prstDash val="sysDash"/>
              <a:round/>
            </a:ln>
            <a:effectLst/>
          </c:spPr>
          <c:marker>
            <c:symbol val="circle"/>
            <c:size val="10"/>
            <c:spPr>
              <a:solidFill>
                <a:srgbClr val="FFFFFF"/>
              </a:solidFill>
              <a:ln w="25400">
                <a:solidFill>
                  <a:sysClr val="windowText" lastClr="000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993469397289337E-2"/>
                  <c:y val="-4.745221809997714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313-47BD-B11D-CE36C132356E}"/>
                </c:ext>
              </c:extLst>
            </c:dLbl>
            <c:dLbl>
              <c:idx val="1"/>
              <c:layout>
                <c:manualLayout>
                  <c:x val="-3.4229737691051462E-2"/>
                  <c:y val="3.628699031174722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1F1-443F-B161-3CF12F742D99}"/>
                </c:ext>
              </c:extLst>
            </c:dLbl>
            <c:dLbl>
              <c:idx val="2"/>
              <c:layout>
                <c:manualLayout>
                  <c:x val="-2.9951020479670132E-2"/>
                  <c:y val="3.907829725880475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1F1-443F-B161-3CF12F742D99}"/>
                </c:ext>
              </c:extLst>
            </c:dLbl>
            <c:dLbl>
              <c:idx val="3"/>
              <c:layout>
                <c:manualLayout>
                  <c:x val="-3.708221583197252E-2"/>
                  <c:y val="6.420005978232207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1F1-443F-B161-3CF12F742D99}"/>
                </c:ext>
              </c:extLst>
            </c:dLbl>
            <c:dLbl>
              <c:idx val="4"/>
              <c:layout>
                <c:manualLayout>
                  <c:x val="-3.993469397289337E-2"/>
                  <c:y val="6.4200059782321961E-2"/>
                </c:manualLayout>
              </c:layout>
              <c:tx>
                <c:rich>
                  <a:bodyPr/>
                  <a:lstStyle/>
                  <a:p>
                    <a:fld id="{51D1C213-EB7B-4669-84A9-266B145A5F96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hu-H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1F1-443F-B161-3CF12F742D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Sheet1!$G$8:$K$8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Sheet1!$G$9:$K$9</c:f>
              <c:numCache>
                <c:formatCode>0.0</c:formatCode>
                <c:ptCount val="5"/>
                <c:pt idx="0">
                  <c:v>-4.0661461965136443</c:v>
                </c:pt>
                <c:pt idx="1">
                  <c:v>-8.0845672076311832</c:v>
                </c:pt>
                <c:pt idx="2">
                  <c:v>-3.7601828690770542</c:v>
                </c:pt>
                <c:pt idx="3">
                  <c:v>-1.6003837416830424</c:v>
                </c:pt>
                <c:pt idx="4">
                  <c:v>-0.58859100488317895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548-41B7-9293-4D2B6C7BA917}"/>
            </c:ext>
          </c:extLst>
        </c:ser>
        <c:ser>
          <c:idx val="3"/>
          <c:order val="3"/>
          <c:tx>
            <c:strRef>
              <c:f>Sheet1!$E$12</c:f>
              <c:strCache>
                <c:ptCount val="1"/>
                <c:pt idx="0">
                  <c:v>Külső finanszírozási képesség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diamond"/>
            <c:size val="12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cat>
            <c:numRef>
              <c:f>Sheet1!$G$8:$K$8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Sheet1!$G$12:$K$12</c:f>
              <c:numCache>
                <c:formatCode>0.0</c:formatCode>
                <c:ptCount val="5"/>
                <c:pt idx="0">
                  <c:v>-1.5269085729091934</c:v>
                </c:pt>
                <c:pt idx="1">
                  <c:v>-6.0637515565850304</c:v>
                </c:pt>
                <c:pt idx="2">
                  <c:v>-1.4577254400828044</c:v>
                </c:pt>
                <c:pt idx="3">
                  <c:v>0.31259681560955305</c:v>
                </c:pt>
                <c:pt idx="4">
                  <c:v>1.0386644889038055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548-41B7-9293-4D2B6C7BA9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9884192"/>
        <c:axId val="1099883472"/>
      </c:lineChart>
      <c:catAx>
        <c:axId val="1075086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ysClr val="window" lastClr="FFFFFF">
                <a:lumMod val="50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75085192"/>
        <c:crosses val="autoZero"/>
        <c:auto val="1"/>
        <c:lblAlgn val="ctr"/>
        <c:lblOffset val="100"/>
        <c:noMultiLvlLbl val="0"/>
      </c:catAx>
      <c:valAx>
        <c:axId val="1075085192"/>
        <c:scaling>
          <c:orientation val="minMax"/>
          <c:max val="4"/>
          <c:min val="-1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GDP %</a:t>
                </a:r>
              </a:p>
            </c:rich>
          </c:tx>
          <c:layout>
            <c:manualLayout>
              <c:xMode val="edge"/>
              <c:yMode val="edge"/>
              <c:x val="9.5486098058002775E-2"/>
              <c:y val="1.0683891801719983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2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75086992"/>
        <c:crosses val="autoZero"/>
        <c:crossBetween val="between"/>
      </c:valAx>
      <c:valAx>
        <c:axId val="1099883472"/>
        <c:scaling>
          <c:orientation val="minMax"/>
          <c:max val="4"/>
          <c:min val="-10"/>
        </c:scaling>
        <c:delete val="0"/>
        <c:axPos val="r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GDP %</a:t>
                </a:r>
              </a:p>
            </c:rich>
          </c:tx>
          <c:layout>
            <c:manualLayout>
              <c:xMode val="edge"/>
              <c:yMode val="edge"/>
              <c:x val="0.84796680497925314"/>
              <c:y val="7.7290430305887812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2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>
            <a:solidFill>
              <a:sysClr val="window" lastClr="FFFFFF">
                <a:lumMod val="50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99884192"/>
        <c:crosses val="max"/>
        <c:crossBetween val="between"/>
      </c:valAx>
      <c:catAx>
        <c:axId val="10998841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9988347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570500864877364"/>
          <c:w val="1"/>
          <c:h val="0.14294991351226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000">
          <a:solidFill>
            <a:sysClr val="windowText" lastClr="000000"/>
          </a:solidFill>
        </a:defRPr>
      </a:pPr>
      <a:endParaRPr lang="hu-HU"/>
    </a:p>
  </c:txPr>
  <c:externalData r:id="rId4">
    <c:autoUpdate val="0"/>
  </c:externalData>
  <c:userShapes r:id="rId5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118253968253968"/>
          <c:y val="3.8257581519672297E-2"/>
          <c:w val="0.78893551587301591"/>
          <c:h val="0.4710637254252118"/>
        </c:manualLayout>
      </c:layout>
      <c:scatterChart>
        <c:scatterStyle val="lineMarker"/>
        <c:varyColors val="0"/>
        <c:ser>
          <c:idx val="0"/>
          <c:order val="0"/>
          <c:tx>
            <c:strRef>
              <c:f>'c2-3'!$C$17</c:f>
              <c:strCache>
                <c:ptCount val="1"/>
                <c:pt idx="0">
                  <c:v>Lassuló globális konjunktúra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14"/>
            <c:spPr>
              <a:solidFill>
                <a:srgbClr val="60973A"/>
              </a:solidFill>
              <a:ln>
                <a:solidFill>
                  <a:srgbClr val="60973A"/>
                </a:solidFill>
              </a:ln>
            </c:spPr>
          </c:marker>
          <c:dLbls>
            <c:delete val="1"/>
          </c:dLbls>
          <c:xVal>
            <c:numRef>
              <c:f>'c2-3'!$E$17</c:f>
              <c:numCache>
                <c:formatCode>0.00</c:formatCode>
                <c:ptCount val="1"/>
                <c:pt idx="0">
                  <c:v>-0.5635</c:v>
                </c:pt>
              </c:numCache>
            </c:numRef>
          </c:xVal>
          <c:yVal>
            <c:numRef>
              <c:f>'c2-3'!$F$17</c:f>
              <c:numCache>
                <c:formatCode>0.00</c:formatCode>
                <c:ptCount val="1"/>
                <c:pt idx="0">
                  <c:v>-1.1202000000000001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93E-419E-9E43-4AA6D85AC137}"/>
            </c:ext>
          </c:extLst>
        </c:ser>
        <c:ser>
          <c:idx val="4"/>
          <c:order val="1"/>
          <c:tx>
            <c:strRef>
              <c:f>'c2-3'!$C$18</c:f>
              <c:strCache>
                <c:ptCount val="1"/>
                <c:pt idx="0">
                  <c:v>Termelési láncok tartós átrendeződése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14"/>
            <c:spPr>
              <a:noFill/>
              <a:ln w="12700">
                <a:solidFill>
                  <a:srgbClr val="9C0000"/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393E-419E-9E43-4AA6D85AC137}"/>
              </c:ext>
            </c:extLst>
          </c:dPt>
          <c:dLbls>
            <c:delete val="1"/>
          </c:dLbls>
          <c:xVal>
            <c:numRef>
              <c:f>'c2-3'!$E$18</c:f>
              <c:numCache>
                <c:formatCode>0.00</c:formatCode>
                <c:ptCount val="1"/>
                <c:pt idx="0">
                  <c:v>0.4496</c:v>
                </c:pt>
              </c:numCache>
            </c:numRef>
          </c:xVal>
          <c:yVal>
            <c:numRef>
              <c:f>'c2-3'!$F$18</c:f>
              <c:numCache>
                <c:formatCode>0.00</c:formatCode>
                <c:ptCount val="1"/>
                <c:pt idx="0">
                  <c:v>-0.88800000000000001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393E-419E-9E43-4AA6D85AC137}"/>
            </c:ext>
          </c:extLst>
        </c:ser>
        <c:ser>
          <c:idx val="2"/>
          <c:order val="2"/>
          <c:tx>
            <c:strRef>
              <c:f>'c2-3'!$C$22</c:f>
              <c:strCache>
                <c:ptCount val="1"/>
                <c:pt idx="0">
                  <c:v>Kínálati korlátok gyorsabb oldódása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4"/>
            <c:spPr>
              <a:noFill/>
              <a:ln>
                <a:solidFill>
                  <a:srgbClr val="60973A"/>
                </a:solidFill>
              </a:ln>
            </c:spPr>
          </c:marker>
          <c:dLbls>
            <c:delete val="1"/>
          </c:dLbls>
          <c:xVal>
            <c:numRef>
              <c:f>'c2-3'!$E$22</c:f>
              <c:numCache>
                <c:formatCode>0.00</c:formatCode>
                <c:ptCount val="1"/>
                <c:pt idx="0">
                  <c:v>-0.35410000000000003</c:v>
                </c:pt>
              </c:numCache>
            </c:numRef>
          </c:xVal>
          <c:yVal>
            <c:numRef>
              <c:f>'c2-3'!$F$22</c:f>
              <c:numCache>
                <c:formatCode>0.00</c:formatCode>
                <c:ptCount val="1"/>
                <c:pt idx="0">
                  <c:v>0.71619999999999995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393E-419E-9E43-4AA6D85AC137}"/>
            </c:ext>
          </c:extLst>
        </c:ser>
        <c:ser>
          <c:idx val="1"/>
          <c:order val="3"/>
          <c:tx>
            <c:strRef>
              <c:f>'c2-3'!$C$20</c:f>
              <c:strCache>
                <c:ptCount val="1"/>
                <c:pt idx="0">
                  <c:v>Másodkörös inflációs hatások kockázatának emelkedése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14"/>
            <c:spPr>
              <a:solidFill>
                <a:srgbClr val="9C0000"/>
              </a:solidFill>
              <a:ln w="12700">
                <a:solidFill>
                  <a:srgbClr val="C00000"/>
                </a:solidFill>
              </a:ln>
            </c:spPr>
          </c:marker>
          <c:dLbls>
            <c:delete val="1"/>
          </c:dLbls>
          <c:xVal>
            <c:numRef>
              <c:f>'c2-3'!$E$20</c:f>
              <c:numCache>
                <c:formatCode>0.00</c:formatCode>
                <c:ptCount val="1"/>
                <c:pt idx="0">
                  <c:v>0.5403</c:v>
                </c:pt>
              </c:numCache>
            </c:numRef>
          </c:xVal>
          <c:yVal>
            <c:numRef>
              <c:f>'c2-3'!$F$20</c:f>
              <c:numCache>
                <c:formatCode>0.00</c:formatCode>
                <c:ptCount val="1"/>
                <c:pt idx="0">
                  <c:v>0.25519999999999998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393E-419E-9E43-4AA6D85AC137}"/>
            </c:ext>
          </c:extLst>
        </c:ser>
        <c:ser>
          <c:idx val="5"/>
          <c:order val="4"/>
          <c:tx>
            <c:strRef>
              <c:f>'c2-3'!$C$19</c:f>
              <c:strCache>
                <c:ptCount val="1"/>
                <c:pt idx="0">
                  <c:v>Tőkekivonás a feltörekvő piacokról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4"/>
            <c:spPr>
              <a:solidFill>
                <a:srgbClr val="9C0000"/>
              </a:solidFill>
              <a:ln w="15875">
                <a:solidFill>
                  <a:srgbClr val="C00000"/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5-393E-419E-9E43-4AA6D85AC137}"/>
              </c:ext>
            </c:extLst>
          </c:dPt>
          <c:dLbls>
            <c:delete val="1"/>
          </c:dLbls>
          <c:xVal>
            <c:numRef>
              <c:f>'c2-3'!$E$19</c:f>
              <c:numCache>
                <c:formatCode>0.00</c:formatCode>
                <c:ptCount val="1"/>
                <c:pt idx="0">
                  <c:v>0.50349999999999995</c:v>
                </c:pt>
              </c:numCache>
            </c:numRef>
          </c:xVal>
          <c:yVal>
            <c:numRef>
              <c:f>'c2-3'!$F$19</c:f>
              <c:numCache>
                <c:formatCode>0.00</c:formatCode>
                <c:ptCount val="1"/>
                <c:pt idx="0">
                  <c:v>-0.4456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393E-419E-9E43-4AA6D85AC137}"/>
            </c:ext>
          </c:extLst>
        </c:ser>
        <c:ser>
          <c:idx val="3"/>
          <c:order val="5"/>
          <c:tx>
            <c:strRef>
              <c:f>'c2-3'!$C$21</c:f>
              <c:strCache>
                <c:ptCount val="1"/>
                <c:pt idx="0">
                  <c:v>Termelékenység és energiahatékonyság gyorsabb javulása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14"/>
            <c:spPr>
              <a:noFill/>
              <a:ln w="12700">
                <a:solidFill>
                  <a:srgbClr val="60973A"/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7-393E-419E-9E43-4AA6D85AC137}"/>
              </c:ext>
            </c:extLst>
          </c:dPt>
          <c:dLbls>
            <c:delete val="1"/>
          </c:dLbls>
          <c:xVal>
            <c:numRef>
              <c:f>'c2-3'!$E$21</c:f>
              <c:numCache>
                <c:formatCode>0.00</c:formatCode>
                <c:ptCount val="1"/>
                <c:pt idx="0">
                  <c:v>-0.27679999999999999</c:v>
                </c:pt>
              </c:numCache>
            </c:numRef>
          </c:xVal>
          <c:yVal>
            <c:numRef>
              <c:f>'c2-3'!$F$21</c:f>
              <c:numCache>
                <c:formatCode>0.00</c:formatCode>
                <c:ptCount val="1"/>
                <c:pt idx="0">
                  <c:v>0.38629999999999998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393E-419E-9E43-4AA6D85AC137}"/>
            </c:ext>
          </c:extLst>
        </c:ser>
        <c:ser>
          <c:idx val="6"/>
          <c:order val="6"/>
          <c:tx>
            <c:strRef>
              <c:f>'c2-3'!$C$23</c:f>
              <c:strCache>
                <c:ptCount val="1"/>
                <c:pt idx="0">
                  <c:v>Alacsonyabb fogyasztás az óvatosabb fogyasztói magatartás következtében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14"/>
            <c:spPr>
              <a:solidFill>
                <a:srgbClr val="60973A"/>
              </a:solidFill>
              <a:ln>
                <a:solidFill>
                  <a:srgbClr val="60973A"/>
                </a:solidFill>
              </a:ln>
            </c:spPr>
          </c:marker>
          <c:dLbls>
            <c:delete val="1"/>
          </c:dLbls>
          <c:xVal>
            <c:numRef>
              <c:f>'c2-3'!$E$23</c:f>
              <c:numCache>
                <c:formatCode>0.00</c:formatCode>
                <c:ptCount val="1"/>
                <c:pt idx="0">
                  <c:v>-0.31119999999999998</c:v>
                </c:pt>
              </c:numCache>
            </c:numRef>
          </c:xVal>
          <c:yVal>
            <c:numRef>
              <c:f>'c2-3'!$F$23</c:f>
              <c:numCache>
                <c:formatCode>0.00</c:formatCode>
                <c:ptCount val="1"/>
                <c:pt idx="0">
                  <c:v>-0.51119999999999999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393E-419E-9E43-4AA6D85AC137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</c:dLbls>
        <c:axId val="485611728"/>
        <c:axId val="485612120"/>
      </c:scatterChart>
      <c:valAx>
        <c:axId val="485611728"/>
        <c:scaling>
          <c:orientation val="minMax"/>
          <c:max val="0.8"/>
        </c:scaling>
        <c:delete val="0"/>
        <c:axPos val="b"/>
        <c:majorGridlines>
          <c:spPr>
            <a:ln w="3175">
              <a:solidFill>
                <a:schemeClr val="bg1">
                  <a:lumMod val="75000"/>
                </a:schemeClr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hu-HU"/>
                  <a:t>Infláció</a:t>
                </a:r>
              </a:p>
            </c:rich>
          </c:tx>
          <c:layout>
            <c:manualLayout>
              <c:xMode val="edge"/>
              <c:yMode val="edge"/>
              <c:x val="0.8631508632889896"/>
              <c:y val="0.61003039709286233"/>
            </c:manualLayout>
          </c:layout>
          <c:overlay val="0"/>
        </c:title>
        <c:numFmt formatCode="0.0" sourceLinked="0"/>
        <c:majorTickMark val="out"/>
        <c:minorTickMark val="none"/>
        <c:tickLblPos val="low"/>
        <c:spPr>
          <a:ln w="12700">
            <a:solidFill>
              <a:schemeClr val="bg1">
                <a:lumMod val="50000"/>
              </a:schemeClr>
            </a:solidFill>
          </a:ln>
        </c:spPr>
        <c:crossAx val="485612120"/>
        <c:crosses val="autoZero"/>
        <c:crossBetween val="midCat"/>
        <c:majorUnit val="0.2"/>
      </c:valAx>
      <c:valAx>
        <c:axId val="485612120"/>
        <c:scaling>
          <c:orientation val="minMax"/>
          <c:max val="1.5"/>
          <c:min val="-1.5"/>
        </c:scaling>
        <c:delete val="0"/>
        <c:axPos val="l"/>
        <c:majorGridlines>
          <c:spPr>
            <a:ln w="3175">
              <a:solidFill>
                <a:srgbClr val="BFBFBF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hu-HU"/>
                  <a:t>GDP-növekedés</a:t>
                </a:r>
              </a:p>
            </c:rich>
          </c:tx>
          <c:layout>
            <c:manualLayout>
              <c:xMode val="edge"/>
              <c:yMode val="edge"/>
              <c:x val="8.4091035498335392E-3"/>
              <c:y val="0.13720213677229584"/>
            </c:manualLayout>
          </c:layout>
          <c:overlay val="0"/>
        </c:title>
        <c:numFmt formatCode="0.0" sourceLinked="0"/>
        <c:majorTickMark val="out"/>
        <c:minorTickMark val="none"/>
        <c:tickLblPos val="low"/>
        <c:spPr>
          <a:ln w="12700">
            <a:solidFill>
              <a:schemeClr val="bg1">
                <a:lumMod val="50000"/>
              </a:schemeClr>
            </a:solidFill>
          </a:ln>
        </c:spPr>
        <c:crossAx val="485611728"/>
        <c:crosses val="autoZero"/>
        <c:crossBetween val="midCat"/>
        <c:majorUnit val="0.5"/>
      </c:valAx>
      <c:spPr>
        <a:noFill/>
      </c:spPr>
    </c:plotArea>
    <c:legend>
      <c:legendPos val="b"/>
      <c:legendEntry>
        <c:idx val="3"/>
        <c:txPr>
          <a:bodyPr/>
          <a:lstStyle/>
          <a:p>
            <a:pPr>
              <a:defRPr sz="1800"/>
            </a:pPr>
            <a:endParaRPr lang="hu-HU"/>
          </a:p>
        </c:txPr>
      </c:legendEntry>
      <c:layout>
        <c:manualLayout>
          <c:xMode val="edge"/>
          <c:yMode val="edge"/>
          <c:x val="9.9550264550264615E-3"/>
          <c:y val="0.61081810439695972"/>
          <c:w val="0.99004483797029941"/>
          <c:h val="0.38918189560304017"/>
        </c:manualLayout>
      </c:layout>
      <c:overlay val="0"/>
      <c:spPr>
        <a:noFill/>
      </c:spPr>
      <c:txPr>
        <a:bodyPr/>
        <a:lstStyle/>
        <a:p>
          <a:pPr>
            <a:defRPr sz="1800"/>
          </a:pPr>
          <a:endParaRPr lang="hu-HU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2000" b="0" baseline="0">
          <a:latin typeface="Calibri"/>
          <a:ea typeface="Calibri"/>
          <a:cs typeface="Calibri"/>
        </a:defRPr>
      </a:pPr>
      <a:endParaRPr lang="hu-HU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3518771719413923E-2"/>
          <c:y val="9.2822680766779131E-2"/>
          <c:w val="0.72723865517667097"/>
          <c:h val="0.7140249060028902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'cb3-37'!$B$13</c:f>
              <c:strCache>
                <c:ptCount val="1"/>
                <c:pt idx="0">
                  <c:v>Belső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numRef>
              <c:f>'[1]összesúlyozás_keregyeb+pfuel_al'!$AD$171:$AD$186</c:f>
              <c:numCache>
                <c:formatCode>m/d/yyyy</c:formatCode>
                <c:ptCount val="16"/>
                <c:pt idx="0">
                  <c:v>43466</c:v>
                </c:pt>
                <c:pt idx="1">
                  <c:v>43556</c:v>
                </c:pt>
                <c:pt idx="2">
                  <c:v>43647</c:v>
                </c:pt>
                <c:pt idx="3">
                  <c:v>43739</c:v>
                </c:pt>
                <c:pt idx="4">
                  <c:v>43831</c:v>
                </c:pt>
                <c:pt idx="5">
                  <c:v>43922</c:v>
                </c:pt>
                <c:pt idx="6">
                  <c:v>44013</c:v>
                </c:pt>
                <c:pt idx="7">
                  <c:v>44105</c:v>
                </c:pt>
                <c:pt idx="8">
                  <c:v>44197</c:v>
                </c:pt>
                <c:pt idx="9">
                  <c:v>44287</c:v>
                </c:pt>
                <c:pt idx="10">
                  <c:v>44378</c:v>
                </c:pt>
                <c:pt idx="11">
                  <c:v>44470</c:v>
                </c:pt>
                <c:pt idx="12">
                  <c:v>44562</c:v>
                </c:pt>
                <c:pt idx="13">
                  <c:v>44652</c:v>
                </c:pt>
                <c:pt idx="14">
                  <c:v>44743</c:v>
                </c:pt>
                <c:pt idx="15">
                  <c:v>44835</c:v>
                </c:pt>
              </c:numCache>
            </c:numRef>
          </c:cat>
          <c:val>
            <c:numRef>
              <c:f>'cb3-37'!$B$15:$B$30</c:f>
              <c:numCache>
                <c:formatCode>0.0</c:formatCode>
                <c:ptCount val="16"/>
                <c:pt idx="0">
                  <c:v>2.4992903811647933</c:v>
                </c:pt>
                <c:pt idx="1">
                  <c:v>2.4009725236614865</c:v>
                </c:pt>
                <c:pt idx="2">
                  <c:v>2.2133355791750482</c:v>
                </c:pt>
                <c:pt idx="3">
                  <c:v>2.1823211081366214</c:v>
                </c:pt>
                <c:pt idx="4">
                  <c:v>2.8552752286412448</c:v>
                </c:pt>
                <c:pt idx="5">
                  <c:v>3.776985518291331</c:v>
                </c:pt>
                <c:pt idx="6">
                  <c:v>4.0803920850259079</c:v>
                </c:pt>
                <c:pt idx="7">
                  <c:v>4.1401764608886884</c:v>
                </c:pt>
                <c:pt idx="8">
                  <c:v>4.3230526242526945</c:v>
                </c:pt>
                <c:pt idx="9">
                  <c:v>3.4586852303137232</c:v>
                </c:pt>
                <c:pt idx="10">
                  <c:v>3.0043080578707668</c:v>
                </c:pt>
                <c:pt idx="11">
                  <c:v>2.9968626951423305</c:v>
                </c:pt>
                <c:pt idx="12">
                  <c:v>2.837375019018288</c:v>
                </c:pt>
                <c:pt idx="13">
                  <c:v>3.1550380999615801</c:v>
                </c:pt>
                <c:pt idx="14">
                  <c:v>6.0443529802791236</c:v>
                </c:pt>
                <c:pt idx="15">
                  <c:v>9.6799779961222647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BB-4F5D-AA35-8B1ED453BDEE}"/>
            </c:ext>
          </c:extLst>
        </c:ser>
        <c:ser>
          <c:idx val="1"/>
          <c:order val="1"/>
          <c:tx>
            <c:strRef>
              <c:f>'cb3-37'!$C$13</c:f>
              <c:strCache>
                <c:ptCount val="1"/>
                <c:pt idx="0">
                  <c:v>Külső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'[1]összesúlyozás_keregyeb+pfuel_al'!$AD$171:$AD$186</c:f>
              <c:numCache>
                <c:formatCode>m/d/yyyy</c:formatCode>
                <c:ptCount val="16"/>
                <c:pt idx="0">
                  <c:v>43466</c:v>
                </c:pt>
                <c:pt idx="1">
                  <c:v>43556</c:v>
                </c:pt>
                <c:pt idx="2">
                  <c:v>43647</c:v>
                </c:pt>
                <c:pt idx="3">
                  <c:v>43739</c:v>
                </c:pt>
                <c:pt idx="4">
                  <c:v>43831</c:v>
                </c:pt>
                <c:pt idx="5">
                  <c:v>43922</c:v>
                </c:pt>
                <c:pt idx="6">
                  <c:v>44013</c:v>
                </c:pt>
                <c:pt idx="7">
                  <c:v>44105</c:v>
                </c:pt>
                <c:pt idx="8">
                  <c:v>44197</c:v>
                </c:pt>
                <c:pt idx="9">
                  <c:v>44287</c:v>
                </c:pt>
                <c:pt idx="10">
                  <c:v>44378</c:v>
                </c:pt>
                <c:pt idx="11">
                  <c:v>44470</c:v>
                </c:pt>
                <c:pt idx="12">
                  <c:v>44562</c:v>
                </c:pt>
                <c:pt idx="13">
                  <c:v>44652</c:v>
                </c:pt>
                <c:pt idx="14">
                  <c:v>44743</c:v>
                </c:pt>
                <c:pt idx="15">
                  <c:v>44835</c:v>
                </c:pt>
              </c:numCache>
            </c:numRef>
          </c:cat>
          <c:val>
            <c:numRef>
              <c:f>'cb3-37'!$C$15:$C$30</c:f>
              <c:numCache>
                <c:formatCode>0.0</c:formatCode>
                <c:ptCount val="16"/>
                <c:pt idx="0">
                  <c:v>1.5197940441953082</c:v>
                </c:pt>
                <c:pt idx="1">
                  <c:v>1.3195668526733415</c:v>
                </c:pt>
                <c:pt idx="2">
                  <c:v>0.2638777175646056</c:v>
                </c:pt>
                <c:pt idx="3">
                  <c:v>0.26005143486833354</c:v>
                </c:pt>
                <c:pt idx="4">
                  <c:v>-0.36201544226790638</c:v>
                </c:pt>
                <c:pt idx="5">
                  <c:v>-2.7500925644670366</c:v>
                </c:pt>
                <c:pt idx="6">
                  <c:v>-2.3213395842694031</c:v>
                </c:pt>
                <c:pt idx="7">
                  <c:v>-2.1764620718326113</c:v>
                </c:pt>
                <c:pt idx="8">
                  <c:v>0.30748811266225334</c:v>
                </c:pt>
                <c:pt idx="9">
                  <c:v>4.5109710719311362</c:v>
                </c:pt>
                <c:pt idx="10">
                  <c:v>5.2703349925595004</c:v>
                </c:pt>
                <c:pt idx="11">
                  <c:v>6.9589296473454425</c:v>
                </c:pt>
                <c:pt idx="12">
                  <c:v>7.4988126059723559</c:v>
                </c:pt>
                <c:pt idx="13">
                  <c:v>8.753274849855309</c:v>
                </c:pt>
                <c:pt idx="14">
                  <c:v>8.8861652155861552</c:v>
                </c:pt>
                <c:pt idx="15">
                  <c:v>8.3316059297355292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BB-4F5D-AA35-8B1ED453BDEE}"/>
            </c:ext>
          </c:extLst>
        </c:ser>
        <c:ser>
          <c:idx val="2"/>
          <c:order val="2"/>
          <c:tx>
            <c:v>Egyéb/becsült árrés (profit húzta infláció)</c:v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'[1]összesúlyozás_keregyeb+pfuel_al'!$AD$171:$AD$186</c:f>
              <c:numCache>
                <c:formatCode>m/d/yyyy</c:formatCode>
                <c:ptCount val="16"/>
                <c:pt idx="0">
                  <c:v>43466</c:v>
                </c:pt>
                <c:pt idx="1">
                  <c:v>43556</c:v>
                </c:pt>
                <c:pt idx="2">
                  <c:v>43647</c:v>
                </c:pt>
                <c:pt idx="3">
                  <c:v>43739</c:v>
                </c:pt>
                <c:pt idx="4">
                  <c:v>43831</c:v>
                </c:pt>
                <c:pt idx="5">
                  <c:v>43922</c:v>
                </c:pt>
                <c:pt idx="6">
                  <c:v>44013</c:v>
                </c:pt>
                <c:pt idx="7">
                  <c:v>44105</c:v>
                </c:pt>
                <c:pt idx="8">
                  <c:v>44197</c:v>
                </c:pt>
                <c:pt idx="9">
                  <c:v>44287</c:v>
                </c:pt>
                <c:pt idx="10">
                  <c:v>44378</c:v>
                </c:pt>
                <c:pt idx="11">
                  <c:v>44470</c:v>
                </c:pt>
                <c:pt idx="12">
                  <c:v>44562</c:v>
                </c:pt>
                <c:pt idx="13">
                  <c:v>44652</c:v>
                </c:pt>
                <c:pt idx="14">
                  <c:v>44743</c:v>
                </c:pt>
                <c:pt idx="15">
                  <c:v>44835</c:v>
                </c:pt>
              </c:numCache>
            </c:numRef>
          </c:cat>
          <c:val>
            <c:numRef>
              <c:f>'cb3-37'!$D$15:$D$30</c:f>
              <c:numCache>
                <c:formatCode>0.0</c:formatCode>
                <c:ptCount val="16"/>
                <c:pt idx="0">
                  <c:v>-0.84052064106452473</c:v>
                </c:pt>
                <c:pt idx="1">
                  <c:v>1.1968795402281129E-2</c:v>
                </c:pt>
                <c:pt idx="2">
                  <c:v>0.58676890735510279</c:v>
                </c:pt>
                <c:pt idx="3">
                  <c:v>0.98163686452549326</c:v>
                </c:pt>
                <c:pt idx="4">
                  <c:v>1.8290267579322594</c:v>
                </c:pt>
                <c:pt idx="5">
                  <c:v>1.475324172491874</c:v>
                </c:pt>
                <c:pt idx="6">
                  <c:v>1.9625915313753866</c:v>
                </c:pt>
                <c:pt idx="7">
                  <c:v>0.85298009812781794</c:v>
                </c:pt>
                <c:pt idx="8">
                  <c:v>-1.4745900207213607</c:v>
                </c:pt>
                <c:pt idx="9">
                  <c:v>-2.8015295478910942</c:v>
                </c:pt>
                <c:pt idx="10">
                  <c:v>-3.2816110923569934</c:v>
                </c:pt>
                <c:pt idx="11">
                  <c:v>-2.8786661621321405</c:v>
                </c:pt>
                <c:pt idx="12">
                  <c:v>-2.1081555519746464</c:v>
                </c:pt>
                <c:pt idx="13">
                  <c:v>-1.2858509377774265</c:v>
                </c:pt>
                <c:pt idx="14">
                  <c:v>1.543890267357706</c:v>
                </c:pt>
                <c:pt idx="15">
                  <c:v>4.7262994894639085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3BB-4F5D-AA35-8B1ED453BD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91450656"/>
        <c:axId val="1191449016"/>
      </c:barChart>
      <c:lineChart>
        <c:grouping val="standard"/>
        <c:varyColors val="0"/>
        <c:ser>
          <c:idx val="3"/>
          <c:order val="3"/>
          <c:tx>
            <c:strRef>
              <c:f>'cb3-37'!$E$13</c:f>
              <c:strCache>
                <c:ptCount val="1"/>
                <c:pt idx="0">
                  <c:v>Infláció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c:spPr>
          </c:marker>
          <c:cat>
            <c:numRef>
              <c:f>'[1]összesúlyozás_keregyeb+pfuel_al'!$AD$171:$AD$186</c:f>
              <c:numCache>
                <c:formatCode>m/d/yyyy</c:formatCode>
                <c:ptCount val="16"/>
                <c:pt idx="0">
                  <c:v>43466</c:v>
                </c:pt>
                <c:pt idx="1">
                  <c:v>43556</c:v>
                </c:pt>
                <c:pt idx="2">
                  <c:v>43647</c:v>
                </c:pt>
                <c:pt idx="3">
                  <c:v>43739</c:v>
                </c:pt>
                <c:pt idx="4">
                  <c:v>43831</c:v>
                </c:pt>
                <c:pt idx="5">
                  <c:v>43922</c:v>
                </c:pt>
                <c:pt idx="6">
                  <c:v>44013</c:v>
                </c:pt>
                <c:pt idx="7">
                  <c:v>44105</c:v>
                </c:pt>
                <c:pt idx="8">
                  <c:v>44197</c:v>
                </c:pt>
                <c:pt idx="9">
                  <c:v>44287</c:v>
                </c:pt>
                <c:pt idx="10">
                  <c:v>44378</c:v>
                </c:pt>
                <c:pt idx="11">
                  <c:v>44470</c:v>
                </c:pt>
                <c:pt idx="12">
                  <c:v>44562</c:v>
                </c:pt>
                <c:pt idx="13">
                  <c:v>44652</c:v>
                </c:pt>
                <c:pt idx="14">
                  <c:v>44743</c:v>
                </c:pt>
                <c:pt idx="15">
                  <c:v>44835</c:v>
                </c:pt>
              </c:numCache>
            </c:numRef>
          </c:cat>
          <c:val>
            <c:numRef>
              <c:f>'cb3-37'!$E$15:$E$30</c:f>
              <c:numCache>
                <c:formatCode>0.0</c:formatCode>
                <c:ptCount val="16"/>
                <c:pt idx="0">
                  <c:v>3.1785637842955765</c:v>
                </c:pt>
                <c:pt idx="1">
                  <c:v>3.7325081717371091</c:v>
                </c:pt>
                <c:pt idx="2">
                  <c:v>3.0639822040947564</c:v>
                </c:pt>
                <c:pt idx="3">
                  <c:v>3.4240094075304484</c:v>
                </c:pt>
                <c:pt idx="4">
                  <c:v>4.322286544305598</c:v>
                </c:pt>
                <c:pt idx="5">
                  <c:v>2.5022171263161681</c:v>
                </c:pt>
                <c:pt idx="6">
                  <c:v>3.7216440321318913</c:v>
                </c:pt>
                <c:pt idx="7">
                  <c:v>2.816694487183895</c:v>
                </c:pt>
                <c:pt idx="8">
                  <c:v>3.1559507161935869</c:v>
                </c:pt>
                <c:pt idx="9">
                  <c:v>5.1681267543537643</c:v>
                </c:pt>
                <c:pt idx="10">
                  <c:v>4.9930319580732743</c:v>
                </c:pt>
                <c:pt idx="11">
                  <c:v>7.0771261803556342</c:v>
                </c:pt>
                <c:pt idx="12">
                  <c:v>8.2280320730159957</c:v>
                </c:pt>
                <c:pt idx="13">
                  <c:v>10.622462012039463</c:v>
                </c:pt>
                <c:pt idx="14">
                  <c:v>16.474408463222986</c:v>
                </c:pt>
                <c:pt idx="15">
                  <c:v>22.737883415321704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3BB-4F5D-AA35-8B1ED453BD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1450656"/>
        <c:axId val="1191449016"/>
      </c:lineChart>
      <c:dateAx>
        <c:axId val="1191450656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low"/>
        <c:spPr>
          <a:noFill/>
          <a:ln w="9525" cap="flat" cmpd="sng" algn="ctr">
            <a:solidFill>
              <a:sysClr val="window" lastClr="FFFFFF">
                <a:lumMod val="50000"/>
              </a:sys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191449016"/>
        <c:crosses val="autoZero"/>
        <c:auto val="0"/>
        <c:lblOffset val="100"/>
        <c:baseTimeUnit val="months"/>
        <c:majorUnit val="1"/>
        <c:majorTimeUnit val="years"/>
      </c:dateAx>
      <c:valAx>
        <c:axId val="1191449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75000"/>
                </a:sysClr>
              </a:solidFill>
              <a:prstDash val="sysDash"/>
              <a:round/>
            </a:ln>
            <a:effectLst/>
          </c:spPr>
        </c:majorGridlines>
        <c:numFmt formatCode="0" sourceLinked="0"/>
        <c:majorTickMark val="out"/>
        <c:minorTickMark val="none"/>
        <c:tickLblPos val="low"/>
        <c:spPr>
          <a:noFill/>
          <a:ln>
            <a:solidFill>
              <a:sysClr val="window" lastClr="FFFFFF">
                <a:lumMod val="50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191450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13824660502401E-3"/>
          <c:y val="0.91986458392103776"/>
          <c:w val="0.99265597459829225"/>
          <c:h val="7.92327021603769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rgbClr val="FEFFFF"/>
      </a:solidFill>
      <a:prstDash val="solid"/>
      <a:round/>
    </a:ln>
    <a:effectLst/>
  </c:spPr>
  <c:txPr>
    <a:bodyPr/>
    <a:lstStyle/>
    <a:p>
      <a:pPr>
        <a:defRPr sz="1800">
          <a:solidFill>
            <a:srgbClr val="000000"/>
          </a:solidFill>
        </a:defRPr>
      </a:pPr>
      <a:endParaRPr lang="hu-HU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xMode val="edge"/>
          <c:yMode val="edge"/>
          <c:x val="1.1684704353978458E-2"/>
          <c:y val="7.0067540005220585E-2"/>
          <c:w val="0.9787549993513609"/>
          <c:h val="0.71580694086729579"/>
        </c:manualLayout>
      </c:layout>
      <c:lineChart>
        <c:grouping val="standard"/>
        <c:varyColors val="0"/>
        <c:ser>
          <c:idx val="0"/>
          <c:order val="0"/>
          <c:tx>
            <c:strRef>
              <c:f>'cb3-38'!$F$1508</c:f>
              <c:strCache>
                <c:ptCount val="1"/>
                <c:pt idx="0">
                  <c:v>Feldolgozott élelmiszer inflációs kosár kumulált becsült árrése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dLbls>
            <c:dLbl>
              <c:idx val="15"/>
              <c:layout>
                <c:manualLayout>
                  <c:x val="-3.5249594421497367E-2"/>
                  <c:y val="-4.6946384674710635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800" b="0" i="0" u="none" strike="noStrike" kern="1200" baseline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1D83E64-641F-44D2-8C45-9CFF060844BA}" type="VALUE">
                      <a:rPr lang="en-US"/>
                      <a:pPr>
                        <a:defRPr/>
                      </a:pPr>
                      <a:t>[VALUE]</a:t>
                    </a:fld>
                    <a:endParaRPr lang="hu-H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0" i="0" u="none" strike="noStrike" kern="120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DF7B-4AAC-8C2D-18D4D24D9D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'cb3-38'!$E$1510:$E$1525</c:f>
              <c:numCache>
                <c:formatCode>m/d/yyyy</c:formatCode>
                <c:ptCount val="16"/>
                <c:pt idx="0">
                  <c:v>43466</c:v>
                </c:pt>
                <c:pt idx="1">
                  <c:v>43556</c:v>
                </c:pt>
                <c:pt idx="2">
                  <c:v>43647</c:v>
                </c:pt>
                <c:pt idx="3">
                  <c:v>43739</c:v>
                </c:pt>
                <c:pt idx="4">
                  <c:v>43831</c:v>
                </c:pt>
                <c:pt idx="5">
                  <c:v>43922</c:v>
                </c:pt>
                <c:pt idx="6">
                  <c:v>44013</c:v>
                </c:pt>
                <c:pt idx="7">
                  <c:v>44105</c:v>
                </c:pt>
                <c:pt idx="8">
                  <c:v>44197</c:v>
                </c:pt>
                <c:pt idx="9">
                  <c:v>44287</c:v>
                </c:pt>
                <c:pt idx="10">
                  <c:v>44378</c:v>
                </c:pt>
                <c:pt idx="11">
                  <c:v>44470</c:v>
                </c:pt>
                <c:pt idx="12">
                  <c:v>44562</c:v>
                </c:pt>
                <c:pt idx="13">
                  <c:v>44652</c:v>
                </c:pt>
                <c:pt idx="14">
                  <c:v>44743</c:v>
                </c:pt>
                <c:pt idx="15">
                  <c:v>44835</c:v>
                </c:pt>
              </c:numCache>
            </c:numRef>
          </c:cat>
          <c:val>
            <c:numRef>
              <c:f>'cb3-38'!$F$1510:$F$1525</c:f>
              <c:numCache>
                <c:formatCode>General</c:formatCode>
                <c:ptCount val="16"/>
                <c:pt idx="0">
                  <c:v>98.117265951641102</c:v>
                </c:pt>
                <c:pt idx="1">
                  <c:v>99.082087458547591</c:v>
                </c:pt>
                <c:pt idx="2">
                  <c:v>100.52160696875869</c:v>
                </c:pt>
                <c:pt idx="3">
                  <c:v>102.27903962105258</c:v>
                </c:pt>
                <c:pt idx="4">
                  <c:v>103.68237124763698</c:v>
                </c:pt>
                <c:pt idx="5">
                  <c:v>104.36911427474138</c:v>
                </c:pt>
                <c:pt idx="6">
                  <c:v>107.13076261118024</c:v>
                </c:pt>
                <c:pt idx="7">
                  <c:v>106.48261541901898</c:v>
                </c:pt>
                <c:pt idx="8">
                  <c:v>103.94341672704812</c:v>
                </c:pt>
                <c:pt idx="9">
                  <c:v>102.75285349575938</c:v>
                </c:pt>
                <c:pt idx="10">
                  <c:v>100.82800486857512</c:v>
                </c:pt>
                <c:pt idx="11">
                  <c:v>99.545409870428443</c:v>
                </c:pt>
                <c:pt idx="12">
                  <c:v>100.80791387956548</c:v>
                </c:pt>
                <c:pt idx="13">
                  <c:v>106.27723132924515</c:v>
                </c:pt>
                <c:pt idx="14">
                  <c:v>117.92456709988097</c:v>
                </c:pt>
                <c:pt idx="15">
                  <c:v>124.03525213459159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F7B-4AAC-8C2D-18D4D24D9DA2}"/>
            </c:ext>
          </c:extLst>
        </c:ser>
        <c:ser>
          <c:idx val="1"/>
          <c:order val="1"/>
          <c:tx>
            <c:strRef>
              <c:f>'cb3-38'!$G$1508</c:f>
              <c:strCache>
                <c:ptCount val="1"/>
                <c:pt idx="0">
                  <c:v>Élelmiszeráraktól szűrt maginflációs kosár kumulált becsült árrése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square"/>
            <c:size val="9"/>
            <c:spPr>
              <a:solidFill>
                <a:schemeClr val="tx2"/>
              </a:solidFill>
              <a:ln w="9525">
                <a:noFill/>
              </a:ln>
              <a:effectLst/>
            </c:spPr>
          </c:marker>
          <c:dLbls>
            <c:dLbl>
              <c:idx val="15"/>
              <c:layout>
                <c:manualLayout>
                  <c:x val="0"/>
                  <c:y val="-0.11523203511065341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0" i="0" u="none" strike="noStrike" kern="120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F7B-4AAC-8C2D-18D4D24D9D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'cb3-38'!$E$1510:$E$1525</c:f>
              <c:numCache>
                <c:formatCode>m/d/yyyy</c:formatCode>
                <c:ptCount val="16"/>
                <c:pt idx="0">
                  <c:v>43466</c:v>
                </c:pt>
                <c:pt idx="1">
                  <c:v>43556</c:v>
                </c:pt>
                <c:pt idx="2">
                  <c:v>43647</c:v>
                </c:pt>
                <c:pt idx="3">
                  <c:v>43739</c:v>
                </c:pt>
                <c:pt idx="4">
                  <c:v>43831</c:v>
                </c:pt>
                <c:pt idx="5">
                  <c:v>43922</c:v>
                </c:pt>
                <c:pt idx="6">
                  <c:v>44013</c:v>
                </c:pt>
                <c:pt idx="7">
                  <c:v>44105</c:v>
                </c:pt>
                <c:pt idx="8">
                  <c:v>44197</c:v>
                </c:pt>
                <c:pt idx="9">
                  <c:v>44287</c:v>
                </c:pt>
                <c:pt idx="10">
                  <c:v>44378</c:v>
                </c:pt>
                <c:pt idx="11">
                  <c:v>44470</c:v>
                </c:pt>
                <c:pt idx="12">
                  <c:v>44562</c:v>
                </c:pt>
                <c:pt idx="13">
                  <c:v>44652</c:v>
                </c:pt>
                <c:pt idx="14">
                  <c:v>44743</c:v>
                </c:pt>
                <c:pt idx="15">
                  <c:v>44835</c:v>
                </c:pt>
              </c:numCache>
            </c:numRef>
          </c:cat>
          <c:val>
            <c:numRef>
              <c:f>'cb3-38'!$G$1510:$G$1525</c:f>
              <c:numCache>
                <c:formatCode>General</c:formatCode>
                <c:ptCount val="16"/>
                <c:pt idx="0">
                  <c:v>100.16955188984834</c:v>
                </c:pt>
                <c:pt idx="1">
                  <c:v>100.38343567148691</c:v>
                </c:pt>
                <c:pt idx="2">
                  <c:v>99.835961505021032</c:v>
                </c:pt>
                <c:pt idx="3">
                  <c:v>99.611050933643725</c:v>
                </c:pt>
                <c:pt idx="4">
                  <c:v>99.21241045977952</c:v>
                </c:pt>
                <c:pt idx="5">
                  <c:v>97.75868702962741</c:v>
                </c:pt>
                <c:pt idx="6">
                  <c:v>97.854962111398507</c:v>
                </c:pt>
                <c:pt idx="7">
                  <c:v>97.062995092153699</c:v>
                </c:pt>
                <c:pt idx="8">
                  <c:v>96.903267469339355</c:v>
                </c:pt>
                <c:pt idx="9">
                  <c:v>97.373363873099663</c:v>
                </c:pt>
                <c:pt idx="10">
                  <c:v>97.689084348690614</c:v>
                </c:pt>
                <c:pt idx="11">
                  <c:v>98.233570333993413</c:v>
                </c:pt>
                <c:pt idx="12">
                  <c:v>98.946507833460259</c:v>
                </c:pt>
                <c:pt idx="13">
                  <c:v>100.46778762228192</c:v>
                </c:pt>
                <c:pt idx="14">
                  <c:v>101.90404247393055</c:v>
                </c:pt>
                <c:pt idx="15">
                  <c:v>101.59001693624192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F7B-4AAC-8C2D-18D4D24D9D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48185856"/>
        <c:axId val="1148184872"/>
      </c:lineChart>
      <c:dateAx>
        <c:axId val="1148185856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low"/>
        <c:spPr>
          <a:noFill/>
          <a:ln w="9525" cap="flat" cmpd="sng" algn="ctr">
            <a:solidFill>
              <a:sysClr val="window" lastClr="FFFFFF">
                <a:lumMod val="50000"/>
              </a:sys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148184872"/>
        <c:crosses val="autoZero"/>
        <c:auto val="1"/>
        <c:lblOffset val="100"/>
        <c:baseTimeUnit val="months"/>
        <c:majorUnit val="1"/>
        <c:majorTimeUnit val="years"/>
      </c:dateAx>
      <c:valAx>
        <c:axId val="1148184872"/>
        <c:scaling>
          <c:orientation val="minMax"/>
          <c:min val="9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75000"/>
                </a:sysClr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low"/>
        <c:spPr>
          <a:noFill/>
          <a:ln>
            <a:solidFill>
              <a:sysClr val="window" lastClr="FFFFFF">
                <a:lumMod val="50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148185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5609154919858571E-3"/>
          <c:y val="0.83363097095610816"/>
          <c:w val="0.9787549993513609"/>
          <c:h val="0.16636900494075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rgbClr val="FEFFFF"/>
      </a:solidFill>
      <a:prstDash val="solid"/>
      <a:round/>
    </a:ln>
    <a:effectLst/>
  </c:spPr>
  <c:txPr>
    <a:bodyPr/>
    <a:lstStyle/>
    <a:p>
      <a:pPr>
        <a:defRPr sz="1800">
          <a:solidFill>
            <a:srgbClr val="000000"/>
          </a:solidFill>
        </a:defRPr>
      </a:pPr>
      <a:endParaRPr lang="hu-HU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4866908212560382E-2"/>
          <c:y val="5.7679320987654319E-2"/>
          <c:w val="0.89741485507246366"/>
          <c:h val="0.6146517777777778"/>
        </c:manualLayout>
      </c:layout>
      <c:barChart>
        <c:barDir val="col"/>
        <c:grouping val="clustered"/>
        <c:varyColors val="0"/>
        <c:ser>
          <c:idx val="3"/>
          <c:order val="2"/>
          <c:tx>
            <c:strRef>
              <c:f>piaci_szolgáltatások!$F$6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8DDDFF"/>
            </a:solidFill>
            <a:ln>
              <a:noFill/>
            </a:ln>
            <a:effectLst/>
          </c:spPr>
          <c:invertIfNegative val="0"/>
          <c:cat>
            <c:strRef>
              <c:f>piaci_szolgáltatások!$B$7:$B$18</c:f>
              <c:strCache>
                <c:ptCount val="12"/>
                <c:pt idx="0">
                  <c:v>január</c:v>
                </c:pt>
                <c:pt idx="1">
                  <c:v>február</c:v>
                </c:pt>
                <c:pt idx="2">
                  <c:v>március</c:v>
                </c:pt>
                <c:pt idx="3">
                  <c:v>április</c:v>
                </c:pt>
                <c:pt idx="4">
                  <c:v>május</c:v>
                </c:pt>
                <c:pt idx="5">
                  <c:v>június</c:v>
                </c:pt>
                <c:pt idx="6">
                  <c:v>július</c:v>
                </c:pt>
                <c:pt idx="7">
                  <c:v>augusztus</c:v>
                </c:pt>
                <c:pt idx="8">
                  <c:v>szeptember</c:v>
                </c:pt>
                <c:pt idx="9">
                  <c:v>október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piaci_szolgáltatások!$F$7:$F$18</c:f>
              <c:numCache>
                <c:formatCode>0.0</c:formatCode>
                <c:ptCount val="12"/>
                <c:pt idx="0">
                  <c:v>0.3673865343313823</c:v>
                </c:pt>
                <c:pt idx="1">
                  <c:v>0.3908000571834549</c:v>
                </c:pt>
                <c:pt idx="2">
                  <c:v>0.19873530763752001</c:v>
                </c:pt>
                <c:pt idx="3">
                  <c:v>0.37179909714024006</c:v>
                </c:pt>
                <c:pt idx="4">
                  <c:v>0.12084378236032478</c:v>
                </c:pt>
                <c:pt idx="5">
                  <c:v>0.17159800642086509</c:v>
                </c:pt>
                <c:pt idx="6">
                  <c:v>0.55602622033943305</c:v>
                </c:pt>
                <c:pt idx="7">
                  <c:v>0.1064443072060044</c:v>
                </c:pt>
                <c:pt idx="8">
                  <c:v>0.17330189571758581</c:v>
                </c:pt>
                <c:pt idx="9">
                  <c:v>0.14345611080466369</c:v>
                </c:pt>
                <c:pt idx="10">
                  <c:v>-0.53359229255723051</c:v>
                </c:pt>
                <c:pt idx="11">
                  <c:v>0.10814691986131209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11-486F-A504-0777105F980D}"/>
            </c:ext>
          </c:extLst>
        </c:ser>
        <c:ser>
          <c:idx val="4"/>
          <c:order val="3"/>
          <c:tx>
            <c:strRef>
              <c:f>piaci_szolgáltatások!$G$6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piaci_szolgáltatások!$B$7:$B$18</c:f>
              <c:strCache>
                <c:ptCount val="12"/>
                <c:pt idx="0">
                  <c:v>január</c:v>
                </c:pt>
                <c:pt idx="1">
                  <c:v>február</c:v>
                </c:pt>
                <c:pt idx="2">
                  <c:v>március</c:v>
                </c:pt>
                <c:pt idx="3">
                  <c:v>április</c:v>
                </c:pt>
                <c:pt idx="4">
                  <c:v>május</c:v>
                </c:pt>
                <c:pt idx="5">
                  <c:v>június</c:v>
                </c:pt>
                <c:pt idx="6">
                  <c:v>július</c:v>
                </c:pt>
                <c:pt idx="7">
                  <c:v>augusztus</c:v>
                </c:pt>
                <c:pt idx="8">
                  <c:v>szeptember</c:v>
                </c:pt>
                <c:pt idx="9">
                  <c:v>október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piaci_szolgáltatások!$G$7:$G$18</c:f>
              <c:numCache>
                <c:formatCode>0.0</c:formatCode>
                <c:ptCount val="12"/>
                <c:pt idx="0">
                  <c:v>0.43167222647072412</c:v>
                </c:pt>
                <c:pt idx="1">
                  <c:v>0.45571491461129199</c:v>
                </c:pt>
                <c:pt idx="2">
                  <c:v>0.23288497972883704</c:v>
                </c:pt>
                <c:pt idx="3">
                  <c:v>0.57987607638727923</c:v>
                </c:pt>
                <c:pt idx="4">
                  <c:v>0.3848100701048196</c:v>
                </c:pt>
                <c:pt idx="5">
                  <c:v>0.36346763348416289</c:v>
                </c:pt>
                <c:pt idx="6">
                  <c:v>0.53508327083267204</c:v>
                </c:pt>
                <c:pt idx="7">
                  <c:v>0.18518111827481221</c:v>
                </c:pt>
                <c:pt idx="8">
                  <c:v>0.23376458951993584</c:v>
                </c:pt>
                <c:pt idx="9">
                  <c:v>6.6212845474765913E-2</c:v>
                </c:pt>
                <c:pt idx="10">
                  <c:v>-0.11000781244607083</c:v>
                </c:pt>
                <c:pt idx="11">
                  <c:v>0.36321435682012293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11-486F-A504-0777105F980D}"/>
            </c:ext>
          </c:extLst>
        </c:ser>
        <c:ser>
          <c:idx val="5"/>
          <c:order val="4"/>
          <c:tx>
            <c:strRef>
              <c:f>piaci_szolgáltatások!$H$6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piaci_szolgáltatások!$B$7:$B$18</c:f>
              <c:strCache>
                <c:ptCount val="12"/>
                <c:pt idx="0">
                  <c:v>január</c:v>
                </c:pt>
                <c:pt idx="1">
                  <c:v>február</c:v>
                </c:pt>
                <c:pt idx="2">
                  <c:v>március</c:v>
                </c:pt>
                <c:pt idx="3">
                  <c:v>április</c:v>
                </c:pt>
                <c:pt idx="4">
                  <c:v>május</c:v>
                </c:pt>
                <c:pt idx="5">
                  <c:v>június</c:v>
                </c:pt>
                <c:pt idx="6">
                  <c:v>július</c:v>
                </c:pt>
                <c:pt idx="7">
                  <c:v>augusztus</c:v>
                </c:pt>
                <c:pt idx="8">
                  <c:v>szeptember</c:v>
                </c:pt>
                <c:pt idx="9">
                  <c:v>október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piaci_szolgáltatások!$H$7:$H$18</c:f>
              <c:numCache>
                <c:formatCode>0.0</c:formatCode>
                <c:ptCount val="12"/>
                <c:pt idx="0">
                  <c:v>0.68116179759483586</c:v>
                </c:pt>
                <c:pt idx="1">
                  <c:v>0.50931081974989922</c:v>
                </c:pt>
                <c:pt idx="2">
                  <c:v>0.27739943000058531</c:v>
                </c:pt>
                <c:pt idx="3">
                  <c:v>0.80003616436590619</c:v>
                </c:pt>
                <c:pt idx="4">
                  <c:v>0.68288515387560267</c:v>
                </c:pt>
                <c:pt idx="5">
                  <c:v>0.29445373906085592</c:v>
                </c:pt>
                <c:pt idx="6">
                  <c:v>0.36944598523862737</c:v>
                </c:pt>
                <c:pt idx="7">
                  <c:v>0.20444485161080195</c:v>
                </c:pt>
                <c:pt idx="8">
                  <c:v>0.78201449234593667</c:v>
                </c:pt>
                <c:pt idx="9">
                  <c:v>0.22841072348261093</c:v>
                </c:pt>
                <c:pt idx="10">
                  <c:v>-4.8778462968684266E-2</c:v>
                </c:pt>
                <c:pt idx="11">
                  <c:v>8.2661339614759299E-2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11-486F-A504-0777105F980D}"/>
            </c:ext>
          </c:extLst>
        </c:ser>
        <c:ser>
          <c:idx val="6"/>
          <c:order val="5"/>
          <c:tx>
            <c:strRef>
              <c:f>piaci_szolgáltatások!$I$6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5400">
              <a:noFill/>
            </a:ln>
            <a:effectLst/>
          </c:spPr>
          <c:invertIfNegative val="0"/>
          <c:cat>
            <c:strRef>
              <c:f>piaci_szolgáltatások!$B$7:$B$18</c:f>
              <c:strCache>
                <c:ptCount val="12"/>
                <c:pt idx="0">
                  <c:v>január</c:v>
                </c:pt>
                <c:pt idx="1">
                  <c:v>február</c:v>
                </c:pt>
                <c:pt idx="2">
                  <c:v>március</c:v>
                </c:pt>
                <c:pt idx="3">
                  <c:v>április</c:v>
                </c:pt>
                <c:pt idx="4">
                  <c:v>május</c:v>
                </c:pt>
                <c:pt idx="5">
                  <c:v>június</c:v>
                </c:pt>
                <c:pt idx="6">
                  <c:v>július</c:v>
                </c:pt>
                <c:pt idx="7">
                  <c:v>augusztus</c:v>
                </c:pt>
                <c:pt idx="8">
                  <c:v>szeptember</c:v>
                </c:pt>
                <c:pt idx="9">
                  <c:v>október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piaci_szolgáltatások!$I$7:$I$18</c:f>
              <c:numCache>
                <c:formatCode>0.0</c:formatCode>
                <c:ptCount val="12"/>
                <c:pt idx="0">
                  <c:v>0.65184989078030942</c:v>
                </c:pt>
                <c:pt idx="1">
                  <c:v>0.59029476480429821</c:v>
                </c:pt>
                <c:pt idx="2">
                  <c:v>0.70665343708284922</c:v>
                </c:pt>
                <c:pt idx="3">
                  <c:v>0.37635183446784026</c:v>
                </c:pt>
                <c:pt idx="4">
                  <c:v>0.42454175420533602</c:v>
                </c:pt>
                <c:pt idx="5">
                  <c:v>0.24698702975034337</c:v>
                </c:pt>
                <c:pt idx="6">
                  <c:v>0.54173281521660499</c:v>
                </c:pt>
                <c:pt idx="7">
                  <c:v>0.320044009295259</c:v>
                </c:pt>
                <c:pt idx="8">
                  <c:v>-0.46697909043729169</c:v>
                </c:pt>
                <c:pt idx="9">
                  <c:v>7.6890968105502111E-2</c:v>
                </c:pt>
                <c:pt idx="10">
                  <c:v>0.20669373483276843</c:v>
                </c:pt>
                <c:pt idx="11">
                  <c:v>-0.14911517455557544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C11-486F-A504-0777105F980D}"/>
            </c:ext>
          </c:extLst>
        </c:ser>
        <c:ser>
          <c:idx val="1"/>
          <c:order val="6"/>
          <c:tx>
            <c:strRef>
              <c:f>piaci_szolgáltatások!$J$6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tx2"/>
            </a:solidFill>
            <a:ln w="25400">
              <a:noFill/>
            </a:ln>
            <a:effectLst/>
          </c:spPr>
          <c:invertIfNegative val="0"/>
          <c:cat>
            <c:strRef>
              <c:f>piaci_szolgáltatások!$B$7:$B$18</c:f>
              <c:strCache>
                <c:ptCount val="12"/>
                <c:pt idx="0">
                  <c:v>január</c:v>
                </c:pt>
                <c:pt idx="1">
                  <c:v>február</c:v>
                </c:pt>
                <c:pt idx="2">
                  <c:v>március</c:v>
                </c:pt>
                <c:pt idx="3">
                  <c:v>április</c:v>
                </c:pt>
                <c:pt idx="4">
                  <c:v>május</c:v>
                </c:pt>
                <c:pt idx="5">
                  <c:v>június</c:v>
                </c:pt>
                <c:pt idx="6">
                  <c:v>július</c:v>
                </c:pt>
                <c:pt idx="7">
                  <c:v>augusztus</c:v>
                </c:pt>
                <c:pt idx="8">
                  <c:v>szeptember</c:v>
                </c:pt>
                <c:pt idx="9">
                  <c:v>október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piaci_szolgáltatások!$J$7:$J$18</c:f>
              <c:numCache>
                <c:formatCode>0.0</c:formatCode>
                <c:ptCount val="12"/>
                <c:pt idx="0">
                  <c:v>0.82016521196221959</c:v>
                </c:pt>
                <c:pt idx="1">
                  <c:v>0.44197346160601114</c:v>
                </c:pt>
                <c:pt idx="2">
                  <c:v>0.17316951097603805</c:v>
                </c:pt>
                <c:pt idx="3">
                  <c:v>0.44427370001093891</c:v>
                </c:pt>
                <c:pt idx="4">
                  <c:v>0.60260317439085043</c:v>
                </c:pt>
                <c:pt idx="5">
                  <c:v>1.0577961989171314</c:v>
                </c:pt>
                <c:pt idx="6">
                  <c:v>0.49264126160086619</c:v>
                </c:pt>
                <c:pt idx="7">
                  <c:v>0.35286054093700159</c:v>
                </c:pt>
                <c:pt idx="8">
                  <c:v>-0.11643606911026438</c:v>
                </c:pt>
                <c:pt idx="9">
                  <c:v>0.1925605915472488</c:v>
                </c:pt>
                <c:pt idx="10">
                  <c:v>0.61472473347261314</c:v>
                </c:pt>
                <c:pt idx="11">
                  <c:v>0.3613290861563172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C11-486F-A504-0777105F980D}"/>
            </c:ext>
          </c:extLst>
        </c:ser>
        <c:ser>
          <c:idx val="7"/>
          <c:order val="7"/>
          <c:tx>
            <c:strRef>
              <c:f>piaci_szolgáltatások!$K$6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  <a:effectLst/>
          </c:spPr>
          <c:invertIfNegative val="0"/>
          <c:cat>
            <c:strRef>
              <c:f>piaci_szolgáltatások!$B$7:$B$18</c:f>
              <c:strCache>
                <c:ptCount val="12"/>
                <c:pt idx="0">
                  <c:v>január</c:v>
                </c:pt>
                <c:pt idx="1">
                  <c:v>február</c:v>
                </c:pt>
                <c:pt idx="2">
                  <c:v>március</c:v>
                </c:pt>
                <c:pt idx="3">
                  <c:v>április</c:v>
                </c:pt>
                <c:pt idx="4">
                  <c:v>május</c:v>
                </c:pt>
                <c:pt idx="5">
                  <c:v>június</c:v>
                </c:pt>
                <c:pt idx="6">
                  <c:v>július</c:v>
                </c:pt>
                <c:pt idx="7">
                  <c:v>augusztus</c:v>
                </c:pt>
                <c:pt idx="8">
                  <c:v>szeptember</c:v>
                </c:pt>
                <c:pt idx="9">
                  <c:v>október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piaci_szolgáltatások!$K$7:$K$18</c:f>
              <c:numCache>
                <c:formatCode>0.0</c:formatCode>
                <c:ptCount val="12"/>
                <c:pt idx="0">
                  <c:v>1.1701755941707148</c:v>
                </c:pt>
                <c:pt idx="1">
                  <c:v>0.94933109214900924</c:v>
                </c:pt>
                <c:pt idx="2">
                  <c:v>0.84541383813601101</c:v>
                </c:pt>
                <c:pt idx="3">
                  <c:v>1.2431220383410704</c:v>
                </c:pt>
                <c:pt idx="4">
                  <c:v>1.3847476821011071</c:v>
                </c:pt>
                <c:pt idx="5">
                  <c:v>1.1931119381165161</c:v>
                </c:pt>
                <c:pt idx="6">
                  <c:v>1.4088901911520253</c:v>
                </c:pt>
                <c:pt idx="7">
                  <c:v>1.303583826999116</c:v>
                </c:pt>
                <c:pt idx="8">
                  <c:v>1.2334772197288402</c:v>
                </c:pt>
                <c:pt idx="9">
                  <c:v>1.2120152012271177</c:v>
                </c:pt>
                <c:pt idx="10">
                  <c:v>1.2881071552055801</c:v>
                </c:pt>
                <c:pt idx="11">
                  <c:v>1.1943274893586135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C11-486F-A504-0777105F980D}"/>
            </c:ext>
          </c:extLst>
        </c:ser>
        <c:ser>
          <c:idx val="8"/>
          <c:order val="8"/>
          <c:tx>
            <c:strRef>
              <c:f>piaci_szolgáltatások!$L$6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  <a:effectLst/>
          </c:spPr>
          <c:invertIfNegative val="0"/>
          <c:val>
            <c:numRef>
              <c:f>piaci_szolgáltatások!$L$7:$L$18</c:f>
              <c:numCache>
                <c:formatCode>0.0</c:formatCode>
                <c:ptCount val="12"/>
                <c:pt idx="0">
                  <c:v>2.2399840202272685</c:v>
                </c:pt>
                <c:pt idx="1">
                  <c:v>1.1206167838056587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C11-486F-A504-0777105F98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3537808"/>
        <c:axId val="913536496"/>
        <c:extLst>
          <c:ext xmlns:c15="http://schemas.microsoft.com/office/drawing/2012/chart" uri="{02D57815-91ED-43cb-92C2-25804820EDAC}">
            <c15:filteredBarSeries>
              <c15:ser>
                <c:idx val="2"/>
                <c:order val="1"/>
                <c:tx>
                  <c:strRef>
                    <c:extLst>
                      <c:ext uri="{02D57815-91ED-43cb-92C2-25804820EDAC}">
                        <c15:formulaRef>
                          <c15:sqref>piaci_szolgáltatások!$E$6</c15:sqref>
                        </c15:formulaRef>
                      </c:ext>
                    </c:extLst>
                    <c:strCache>
                      <c:ptCount val="1"/>
                      <c:pt idx="0">
                        <c:v>2016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piaci_szolgáltatások!$B$7:$B$18</c15:sqref>
                        </c15:formulaRef>
                      </c:ext>
                    </c:extLst>
                    <c:strCache>
                      <c:ptCount val="12"/>
                      <c:pt idx="0">
                        <c:v>január</c:v>
                      </c:pt>
                      <c:pt idx="1">
                        <c:v>február</c:v>
                      </c:pt>
                      <c:pt idx="2">
                        <c:v>március</c:v>
                      </c:pt>
                      <c:pt idx="3">
                        <c:v>április</c:v>
                      </c:pt>
                      <c:pt idx="4">
                        <c:v>május</c:v>
                      </c:pt>
                      <c:pt idx="5">
                        <c:v>június</c:v>
                      </c:pt>
                      <c:pt idx="6">
                        <c:v>július</c:v>
                      </c:pt>
                      <c:pt idx="7">
                        <c:v>augusztus</c:v>
                      </c:pt>
                      <c:pt idx="8">
                        <c:v>szeptember</c:v>
                      </c:pt>
                      <c:pt idx="9">
                        <c:v>október</c:v>
                      </c:pt>
                      <c:pt idx="10">
                        <c:v>november</c:v>
                      </c:pt>
                      <c:pt idx="11">
                        <c:v>december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piaci_szolgáltatások!$E$7:$E$18</c15:sqref>
                        </c15:formulaRef>
                      </c:ext>
                    </c:extLst>
                    <c:numCache>
                      <c:formatCode>0.0</c:formatCode>
                      <c:ptCount val="12"/>
                      <c:pt idx="0">
                        <c:v>0.31943108940946274</c:v>
                      </c:pt>
                      <c:pt idx="1">
                        <c:v>0.18359485635119199</c:v>
                      </c:pt>
                      <c:pt idx="2">
                        <c:v>9.7141676014999234E-2</c:v>
                      </c:pt>
                      <c:pt idx="3">
                        <c:v>0.45069497918852619</c:v>
                      </c:pt>
                      <c:pt idx="4">
                        <c:v>0.18066541196763808</c:v>
                      </c:pt>
                      <c:pt idx="5">
                        <c:v>0.27324086990512342</c:v>
                      </c:pt>
                      <c:pt idx="6">
                        <c:v>0.35340425295198941</c:v>
                      </c:pt>
                      <c:pt idx="7">
                        <c:v>0.11627111105853771</c:v>
                      </c:pt>
                      <c:pt idx="8">
                        <c:v>0.11412605190803049</c:v>
                      </c:pt>
                      <c:pt idx="9">
                        <c:v>0.28167712698157743</c:v>
                      </c:pt>
                      <c:pt idx="10">
                        <c:v>2.1911960745896408E-2</c:v>
                      </c:pt>
                      <c:pt idx="11">
                        <c:v>7.046127543102898E-2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8-AC11-486F-A504-0777105F980D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0"/>
          <c:order val="0"/>
          <c:tx>
            <c:strRef>
              <c:f>piaci_szolgáltatások!$C$6</c:f>
              <c:strCache>
                <c:ptCount val="1"/>
                <c:pt idx="0">
                  <c:v>2010-2016 átlaga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dash"/>
            <c:size val="12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</c:marker>
          <c:cat>
            <c:strRef>
              <c:f>piaci_szolgáltatások!$B$7:$B$18</c:f>
              <c:strCache>
                <c:ptCount val="12"/>
                <c:pt idx="0">
                  <c:v>január</c:v>
                </c:pt>
                <c:pt idx="1">
                  <c:v>február</c:v>
                </c:pt>
                <c:pt idx="2">
                  <c:v>március</c:v>
                </c:pt>
                <c:pt idx="3">
                  <c:v>április</c:v>
                </c:pt>
                <c:pt idx="4">
                  <c:v>május</c:v>
                </c:pt>
                <c:pt idx="5">
                  <c:v>június</c:v>
                </c:pt>
                <c:pt idx="6">
                  <c:v>július</c:v>
                </c:pt>
                <c:pt idx="7">
                  <c:v>augusztus</c:v>
                </c:pt>
                <c:pt idx="8">
                  <c:v>szeptember</c:v>
                </c:pt>
                <c:pt idx="9">
                  <c:v>október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piaci_szolgáltatások!$C$7:$C$18</c:f>
              <c:numCache>
                <c:formatCode>0.0</c:formatCode>
                <c:ptCount val="12"/>
                <c:pt idx="0">
                  <c:v>0.38684571407249363</c:v>
                </c:pt>
                <c:pt idx="1">
                  <c:v>0.17653172417348481</c:v>
                </c:pt>
                <c:pt idx="2">
                  <c:v>0.25244033022695023</c:v>
                </c:pt>
                <c:pt idx="3">
                  <c:v>0.27499964090113915</c:v>
                </c:pt>
                <c:pt idx="4">
                  <c:v>0.2174261848766248</c:v>
                </c:pt>
                <c:pt idx="5">
                  <c:v>0.22980643173428877</c:v>
                </c:pt>
                <c:pt idx="6">
                  <c:v>0.41382976664720311</c:v>
                </c:pt>
                <c:pt idx="7">
                  <c:v>0.12440351427721387</c:v>
                </c:pt>
                <c:pt idx="8">
                  <c:v>0.12378497929039016</c:v>
                </c:pt>
                <c:pt idx="9">
                  <c:v>0.16997272769364241</c:v>
                </c:pt>
                <c:pt idx="10">
                  <c:v>1.2154054081591045E-3</c:v>
                </c:pt>
                <c:pt idx="11">
                  <c:v>0.10104331991144029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AC11-486F-A504-0777105F98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3537808"/>
        <c:axId val="913536496"/>
      </c:lineChart>
      <c:catAx>
        <c:axId val="913537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hu-HU"/>
          </a:p>
        </c:txPr>
        <c:crossAx val="913536496"/>
        <c:crosses val="autoZero"/>
        <c:auto val="1"/>
        <c:lblAlgn val="ctr"/>
        <c:lblOffset val="100"/>
        <c:noMultiLvlLbl val="0"/>
      </c:catAx>
      <c:valAx>
        <c:axId val="913536496"/>
        <c:scaling>
          <c:orientation val="minMax"/>
          <c:max val="2.4"/>
          <c:min val="-0.60000000000000009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prstDash val="sysDash"/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r>
                  <a:rPr lang="hu-HU"/>
                  <a:t>S</a:t>
                </a:r>
                <a:r>
                  <a:rPr lang="en-US"/>
                  <a:t>zázalék</a:t>
                </a:r>
              </a:p>
            </c:rich>
          </c:tx>
          <c:layout>
            <c:manualLayout>
              <c:xMode val="edge"/>
              <c:yMode val="edge"/>
              <c:x val="7.5485628019323667E-2"/>
              <c:y val="1.3499999999999999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Calibri" panose="020F0502020204030204" pitchFamily="34" charset="0"/>
                  <a:ea typeface="+mn-ea"/>
                  <a:cs typeface="+mn-cs"/>
                </a:defRPr>
              </a:pPr>
              <a:endParaRPr lang="hu-HU"/>
            </a:p>
          </c:txPr>
        </c:title>
        <c:numFmt formatCode="0.0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hu-HU"/>
          </a:p>
        </c:txPr>
        <c:crossAx val="913537808"/>
        <c:crosses val="autoZero"/>
        <c:crossBetween val="between"/>
        <c:majorUnit val="0.30000000000000004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6428571428571439E-3"/>
          <c:y val="0.93385370370370369"/>
          <c:w val="0.99535716537179297"/>
          <c:h val="6.48391465213571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ysClr val="windowText" lastClr="000000"/>
          </a:solidFill>
          <a:latin typeface="Calibri" panose="020F0502020204030204" pitchFamily="34" charset="0"/>
        </a:defRPr>
      </a:pPr>
      <a:endParaRPr lang="hu-HU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8531532728568489E-2"/>
          <c:y val="8.4027830262075706E-2"/>
          <c:w val="0.85940248923772367"/>
          <c:h val="0.6605661600240107"/>
        </c:manualLayout>
      </c:layout>
      <c:barChart>
        <c:barDir val="col"/>
        <c:grouping val="clustered"/>
        <c:varyColors val="0"/>
        <c:ser>
          <c:idx val="3"/>
          <c:order val="3"/>
          <c:tx>
            <c:strRef>
              <c:f>Chart2!$A$7</c:f>
              <c:strCache>
                <c:ptCount val="1"/>
                <c:pt idx="0">
                  <c:v>Jelenlegi ár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(Chart2!$C$3:$D$3,Chart2!$F$3)</c:f>
              <c:strCache>
                <c:ptCount val="1"/>
                <c:pt idx="0">
                  <c:v>Holland gázár</c:v>
                </c:pt>
              </c:strCache>
              <c:extLst/>
            </c:strRef>
          </c:cat>
          <c:val>
            <c:numRef>
              <c:f>(Chart2!$C$7:$D$7,Chart2!$F$7)</c:f>
              <c:numCache>
                <c:formatCode>0.0</c:formatCode>
                <c:ptCount val="1"/>
                <c:pt idx="0">
                  <c:v>12.6465822976651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4BD6-47E4-B6CE-689BDE47CA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219322624"/>
        <c:axId val="1219322952"/>
      </c:barChart>
      <c:lineChart>
        <c:grouping val="standard"/>
        <c:varyColors val="0"/>
        <c:ser>
          <c:idx val="2"/>
          <c:order val="0"/>
          <c:tx>
            <c:strRef>
              <c:f>Chart2!$A$6</c:f>
              <c:strCache>
                <c:ptCount val="1"/>
                <c:pt idx="0">
                  <c:v>Az elmúlt 3 év maximuma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dash"/>
            <c:size val="30"/>
            <c:spPr>
              <a:solidFill>
                <a:schemeClr val="bg1"/>
              </a:solidFill>
              <a:ln w="22225">
                <a:solidFill>
                  <a:schemeClr val="accent3"/>
                </a:solidFill>
              </a:ln>
              <a:effectLst/>
            </c:spPr>
          </c:marker>
          <c:cat>
            <c:strRef>
              <c:f>(Chart2!$C$2:$D$2,Chart2!$F$2)</c:f>
              <c:strCache>
                <c:ptCount val="1"/>
                <c:pt idx="0">
                  <c:v>Holland TTF gázár (Európa)</c:v>
                </c:pt>
              </c:strCache>
              <c:extLst/>
            </c:strRef>
          </c:cat>
          <c:val>
            <c:numRef>
              <c:f>(Chart2!$C$6:$D$6,Chart2!$F$6)</c:f>
              <c:numCache>
                <c:formatCode>0.0</c:formatCode>
                <c:ptCount val="1"/>
                <c:pt idx="0">
                  <c:v>99.209718176542694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4BD6-47E4-B6CE-689BDE47CA28}"/>
            </c:ext>
          </c:extLst>
        </c:ser>
        <c:ser>
          <c:idx val="0"/>
          <c:order val="1"/>
          <c:tx>
            <c:strRef>
              <c:f>Chart2!$A$4</c:f>
              <c:strCache>
                <c:ptCount val="1"/>
                <c:pt idx="0">
                  <c:v>Covid előtt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bg1"/>
              </a:solidFill>
              <a:ln w="19050">
                <a:solidFill>
                  <a:schemeClr val="accent3"/>
                </a:solidFill>
              </a:ln>
              <a:effectLst/>
            </c:spPr>
          </c:marker>
          <c:cat>
            <c:strRef>
              <c:f>(Chart2!$C$2:$D$2,Chart2!$F$2)</c:f>
              <c:strCache>
                <c:ptCount val="1"/>
                <c:pt idx="0">
                  <c:v>Holland TTF gázár (Európa)</c:v>
                </c:pt>
              </c:strCache>
              <c:extLst/>
            </c:strRef>
          </c:cat>
          <c:val>
            <c:numRef>
              <c:f>(Chart2!$C$4:$D$4,Chart2!$F$4)</c:f>
              <c:numCache>
                <c:formatCode>0.0</c:formatCode>
                <c:ptCount val="1"/>
                <c:pt idx="0">
                  <c:v>2.9118574380669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2-4BD6-47E4-B6CE-689BDE47CA28}"/>
            </c:ext>
          </c:extLst>
        </c:ser>
        <c:ser>
          <c:idx val="1"/>
          <c:order val="2"/>
          <c:tx>
            <c:strRef>
              <c:f>Chart2!$A$5</c:f>
              <c:strCache>
                <c:ptCount val="1"/>
                <c:pt idx="0">
                  <c:v>Háború előtt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diamond"/>
            <c:size val="12"/>
            <c:spPr>
              <a:solidFill>
                <a:schemeClr val="bg1"/>
              </a:solidFill>
              <a:ln w="19050">
                <a:solidFill>
                  <a:schemeClr val="tx2"/>
                </a:solidFill>
              </a:ln>
              <a:effectLst/>
            </c:spPr>
          </c:marker>
          <c:cat>
            <c:strRef>
              <c:f>(Chart2!$C$2:$D$2,Chart2!$F$2)</c:f>
              <c:strCache>
                <c:ptCount val="1"/>
                <c:pt idx="0">
                  <c:v>Holland TTF gázár (Európa)</c:v>
                </c:pt>
              </c:strCache>
              <c:extLst/>
            </c:strRef>
          </c:cat>
          <c:val>
            <c:numRef>
              <c:f>(Chart2!$C$5:$D$5,Chart2!$F$5)</c:f>
              <c:numCache>
                <c:formatCode>0.0</c:formatCode>
                <c:ptCount val="1"/>
                <c:pt idx="0">
                  <c:v>24.4753439130738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3-4BD6-47E4-B6CE-689BDE47CA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19322624"/>
        <c:axId val="1219322952"/>
      </c:lineChart>
      <c:catAx>
        <c:axId val="1219322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ysClr val="window" lastClr="FFFFFF">
                <a:lumMod val="50000"/>
              </a:sys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219322952"/>
        <c:crosses val="autoZero"/>
        <c:auto val="1"/>
        <c:lblAlgn val="ctr"/>
        <c:lblOffset val="100"/>
        <c:noMultiLvlLbl val="0"/>
      </c:catAx>
      <c:valAx>
        <c:axId val="121932295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75000"/>
                </a:sysClr>
              </a:solidFill>
              <a:prstDash val="sysDash"/>
              <a:round/>
            </a:ln>
            <a:effectLst/>
          </c:spPr>
        </c:majorGridlines>
        <c:numFmt formatCode="0" sourceLinked="0"/>
        <c:majorTickMark val="out"/>
        <c:minorTickMark val="none"/>
        <c:tickLblPos val="low"/>
        <c:spPr>
          <a:noFill/>
          <a:ln>
            <a:solidFill>
              <a:sysClr val="window" lastClr="FFFFFF">
                <a:lumMod val="50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219322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6.1362291180982525E-3"/>
          <c:y val="0.87045188073609703"/>
          <c:w val="0.99232971360237721"/>
          <c:h val="0.127669752638896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rgbClr val="FEFFFF"/>
      </a:solidFill>
      <a:prstDash val="solid"/>
      <a:round/>
    </a:ln>
    <a:effectLst/>
  </c:spPr>
  <c:txPr>
    <a:bodyPr/>
    <a:lstStyle/>
    <a:p>
      <a:pPr>
        <a:defRPr sz="1600">
          <a:solidFill>
            <a:srgbClr val="000000"/>
          </a:solidFill>
        </a:defRPr>
      </a:pPr>
      <a:endParaRPr lang="hu-HU"/>
    </a:p>
  </c:txPr>
  <c:externalData r:id="rId4">
    <c:autoUpdate val="0"/>
  </c:externalData>
  <c:userShapes r:id="rId5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8531532728568489E-2"/>
          <c:y val="8.4027830262075706E-2"/>
          <c:w val="0.92993440999190691"/>
          <c:h val="0.69526489873394737"/>
        </c:manualLayout>
      </c:layout>
      <c:barChart>
        <c:barDir val="col"/>
        <c:grouping val="clustered"/>
        <c:varyColors val="0"/>
        <c:ser>
          <c:idx val="3"/>
          <c:order val="3"/>
          <c:tx>
            <c:strRef>
              <c:f>[BBG_gazarak.xlsx]Chart2!$A$14</c:f>
              <c:strCache>
                <c:ptCount val="1"/>
                <c:pt idx="0">
                  <c:v>Jelenlegi ár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[BBG_gazarak.xlsx]Chart2!$C$3:$E$3</c:f>
              <c:strCache>
                <c:ptCount val="1"/>
                <c:pt idx="0">
                  <c:v>Brit gázár</c:v>
                </c:pt>
              </c:strCache>
              <c:extLst/>
            </c:strRef>
          </c:cat>
          <c:val>
            <c:numRef>
              <c:f>[BBG_gazarak.xlsx]Chart2!$G$7:$I$7</c:f>
              <c:numCache>
                <c:formatCode>General</c:formatCode>
                <c:ptCount val="1"/>
                <c:pt idx="0">
                  <c:v>2198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7443-411B-B7AE-E4691FBBB0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219322624"/>
        <c:axId val="1219322952"/>
      </c:barChart>
      <c:lineChart>
        <c:grouping val="standard"/>
        <c:varyColors val="0"/>
        <c:ser>
          <c:idx val="0"/>
          <c:order val="0"/>
          <c:tx>
            <c:strRef>
              <c:f>[BBG_gazarak.xlsx]Chart2!$A$11</c:f>
              <c:strCache>
                <c:ptCount val="1"/>
                <c:pt idx="0">
                  <c:v>Covid előtt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bg1"/>
              </a:solidFill>
              <a:ln w="19050">
                <a:solidFill>
                  <a:schemeClr val="accent3"/>
                </a:solidFill>
              </a:ln>
              <a:effectLst/>
            </c:spPr>
          </c:marker>
          <c:cat>
            <c:strRef>
              <c:f>[BBG_gazarak.xlsx]Chart2!$G$3:$I$3</c:f>
              <c:strCache>
                <c:ptCount val="1"/>
                <c:pt idx="0">
                  <c:v>Kína–Európa</c:v>
                </c:pt>
              </c:strCache>
              <c:extLst/>
            </c:strRef>
          </c:cat>
          <c:val>
            <c:numRef>
              <c:f>[BBG_gazarak.xlsx]Chart2!$G$4:$I$4</c:f>
              <c:numCache>
                <c:formatCode>General</c:formatCode>
                <c:ptCount val="1"/>
                <c:pt idx="0">
                  <c:v>2560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7443-411B-B7AE-E4691FBBB068}"/>
            </c:ext>
          </c:extLst>
        </c:ser>
        <c:ser>
          <c:idx val="1"/>
          <c:order val="1"/>
          <c:tx>
            <c:strRef>
              <c:f>[BBG_gazarak.xlsx]Chart2!$A$12</c:f>
              <c:strCache>
                <c:ptCount val="1"/>
                <c:pt idx="0">
                  <c:v>Háború előtt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12"/>
            <c:spPr>
              <a:solidFill>
                <a:schemeClr val="bg1"/>
              </a:solidFill>
              <a:ln w="19050">
                <a:solidFill>
                  <a:schemeClr val="tx2"/>
                </a:solidFill>
              </a:ln>
              <a:effectLst/>
            </c:spPr>
          </c:marker>
          <c:cat>
            <c:strRef>
              <c:f>[BBG_gazarak.xlsx]Chart2!$G$3:$I$3</c:f>
              <c:strCache>
                <c:ptCount val="1"/>
                <c:pt idx="0">
                  <c:v>Kína–Európa</c:v>
                </c:pt>
              </c:strCache>
              <c:extLst/>
            </c:strRef>
          </c:cat>
          <c:val>
            <c:numRef>
              <c:f>[BBG_gazarak.xlsx]Chart2!$G$5:$I$5</c:f>
              <c:numCache>
                <c:formatCode>General</c:formatCode>
                <c:ptCount val="1"/>
                <c:pt idx="0">
                  <c:v>16893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2-7443-411B-B7AE-E4691FBBB068}"/>
            </c:ext>
          </c:extLst>
        </c:ser>
        <c:ser>
          <c:idx val="2"/>
          <c:order val="2"/>
          <c:tx>
            <c:strRef>
              <c:f>[BBG_gazarak.xlsx]Chart2!$A$13</c:f>
              <c:strCache>
                <c:ptCount val="1"/>
                <c:pt idx="0">
                  <c:v>Az elmúlt 3 év maximuma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30"/>
            <c:spPr>
              <a:solidFill>
                <a:schemeClr val="bg1"/>
              </a:solidFill>
              <a:ln w="22225">
                <a:solidFill>
                  <a:schemeClr val="accent3"/>
                </a:solidFill>
              </a:ln>
              <a:effectLst/>
            </c:spPr>
          </c:marker>
          <c:cat>
            <c:strRef>
              <c:f>[BBG_gazarak.xlsx]Chart2!$G$3:$I$3</c:f>
              <c:strCache>
                <c:ptCount val="1"/>
                <c:pt idx="0">
                  <c:v>Kína–Európa</c:v>
                </c:pt>
              </c:strCache>
              <c:extLst/>
            </c:strRef>
          </c:cat>
          <c:val>
            <c:numRef>
              <c:f>[BBG_gazarak.xlsx]Chart2!$G$6:$I$6</c:f>
              <c:numCache>
                <c:formatCode>General</c:formatCode>
                <c:ptCount val="1"/>
                <c:pt idx="0">
                  <c:v>22173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3-7443-411B-B7AE-E4691FBBB0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19322624"/>
        <c:axId val="1219322952"/>
      </c:lineChart>
      <c:catAx>
        <c:axId val="1219322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ysClr val="window" lastClr="FFFFFF">
                <a:lumMod val="50000"/>
              </a:sys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219322952"/>
        <c:crosses val="autoZero"/>
        <c:auto val="1"/>
        <c:lblAlgn val="ctr"/>
        <c:lblOffset val="100"/>
        <c:noMultiLvlLbl val="0"/>
      </c:catAx>
      <c:valAx>
        <c:axId val="1219322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75000"/>
                </a:sysClr>
              </a:solidFill>
              <a:prstDash val="sysDash"/>
              <a:round/>
            </a:ln>
            <a:effectLst/>
          </c:spPr>
        </c:majorGridlines>
        <c:numFmt formatCode="#,##0" sourceLinked="0"/>
        <c:majorTickMark val="out"/>
        <c:minorTickMark val="none"/>
        <c:tickLblPos val="low"/>
        <c:spPr>
          <a:noFill/>
          <a:ln>
            <a:solidFill>
              <a:sysClr val="window" lastClr="FFFFFF">
                <a:lumMod val="50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219322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3"/>
        <c:delete val="1"/>
      </c:legendEntry>
      <c:layout>
        <c:manualLayout>
          <c:xMode val="edge"/>
          <c:yMode val="edge"/>
          <c:x val="6.1362291180982525E-3"/>
          <c:y val="0.8897735704125781"/>
          <c:w val="0.99232971360237721"/>
          <c:h val="0.108348062962415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rgbClr val="FEFFFF"/>
      </a:solidFill>
      <a:prstDash val="solid"/>
      <a:round/>
    </a:ln>
    <a:effectLst/>
  </c:spPr>
  <c:txPr>
    <a:bodyPr/>
    <a:lstStyle/>
    <a:p>
      <a:pPr>
        <a:defRPr sz="1600">
          <a:solidFill>
            <a:srgbClr val="000000"/>
          </a:solidFill>
        </a:defRPr>
      </a:pPr>
      <a:endParaRPr lang="hu-HU"/>
    </a:p>
  </c:txPr>
  <c:externalData r:id="rId4">
    <c:autoUpdate val="0"/>
  </c:externalData>
  <c:userShapes r:id="rId5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397710793126414E-2"/>
          <c:y val="8.96069154609202E-2"/>
          <c:w val="0.91354167008735832"/>
          <c:h val="0.72173126285320344"/>
        </c:manualLayout>
      </c:layout>
      <c:lineChart>
        <c:grouping val="standard"/>
        <c:varyColors val="0"/>
        <c:ser>
          <c:idx val="0"/>
          <c:order val="0"/>
          <c:tx>
            <c:strRef>
              <c:f>'c3-10'!$B$12</c:f>
              <c:strCache>
                <c:ptCount val="1"/>
                <c:pt idx="0">
                  <c:v>Kiskereskedelmi értékesítések</c:v>
                </c:pt>
              </c:strCache>
            </c:strRef>
          </c:tx>
          <c:spPr>
            <a:ln w="38100" cap="rnd">
              <a:solidFill>
                <a:schemeClr val="tx2">
                  <a:lumMod val="75000"/>
                  <a:lumOff val="2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'c3-10'!$A$14:$A$87</c:f>
              <c:numCache>
                <c:formatCode>m/d/yyyy</c:formatCode>
                <c:ptCount val="74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  <c:pt idx="22">
                  <c:v>43405</c:v>
                </c:pt>
                <c:pt idx="23">
                  <c:v>43435</c:v>
                </c:pt>
                <c:pt idx="24">
                  <c:v>43466</c:v>
                </c:pt>
                <c:pt idx="25">
                  <c:v>43497</c:v>
                </c:pt>
                <c:pt idx="26">
                  <c:v>43525</c:v>
                </c:pt>
                <c:pt idx="27">
                  <c:v>43556</c:v>
                </c:pt>
                <c:pt idx="28">
                  <c:v>43586</c:v>
                </c:pt>
                <c:pt idx="29">
                  <c:v>43617</c:v>
                </c:pt>
                <c:pt idx="30">
                  <c:v>43647</c:v>
                </c:pt>
                <c:pt idx="31">
                  <c:v>43678</c:v>
                </c:pt>
                <c:pt idx="32">
                  <c:v>43709</c:v>
                </c:pt>
                <c:pt idx="33">
                  <c:v>43739</c:v>
                </c:pt>
                <c:pt idx="34">
                  <c:v>43770</c:v>
                </c:pt>
                <c:pt idx="35">
                  <c:v>43800</c:v>
                </c:pt>
                <c:pt idx="36">
                  <c:v>43831</c:v>
                </c:pt>
                <c:pt idx="37">
                  <c:v>43862</c:v>
                </c:pt>
                <c:pt idx="38">
                  <c:v>43891</c:v>
                </c:pt>
                <c:pt idx="39">
                  <c:v>43922</c:v>
                </c:pt>
                <c:pt idx="40">
                  <c:v>43952</c:v>
                </c:pt>
                <c:pt idx="41">
                  <c:v>43983</c:v>
                </c:pt>
                <c:pt idx="42">
                  <c:v>44013</c:v>
                </c:pt>
                <c:pt idx="43">
                  <c:v>44044</c:v>
                </c:pt>
                <c:pt idx="44">
                  <c:v>44075</c:v>
                </c:pt>
                <c:pt idx="45">
                  <c:v>44105</c:v>
                </c:pt>
                <c:pt idx="46">
                  <c:v>44136</c:v>
                </c:pt>
                <c:pt idx="47">
                  <c:v>44166</c:v>
                </c:pt>
                <c:pt idx="48">
                  <c:v>44197</c:v>
                </c:pt>
                <c:pt idx="49">
                  <c:v>44228</c:v>
                </c:pt>
                <c:pt idx="50">
                  <c:v>44256</c:v>
                </c:pt>
                <c:pt idx="51">
                  <c:v>44287</c:v>
                </c:pt>
                <c:pt idx="52">
                  <c:v>44317</c:v>
                </c:pt>
                <c:pt idx="53">
                  <c:v>44348</c:v>
                </c:pt>
                <c:pt idx="54">
                  <c:v>44378</c:v>
                </c:pt>
                <c:pt idx="55">
                  <c:v>44409</c:v>
                </c:pt>
                <c:pt idx="56">
                  <c:v>44440</c:v>
                </c:pt>
                <c:pt idx="57">
                  <c:v>44470</c:v>
                </c:pt>
                <c:pt idx="58">
                  <c:v>44501</c:v>
                </c:pt>
                <c:pt idx="59">
                  <c:v>44531</c:v>
                </c:pt>
                <c:pt idx="60">
                  <c:v>44562</c:v>
                </c:pt>
                <c:pt idx="61">
                  <c:v>44593</c:v>
                </c:pt>
                <c:pt idx="62">
                  <c:v>44621</c:v>
                </c:pt>
                <c:pt idx="63">
                  <c:v>44652</c:v>
                </c:pt>
                <c:pt idx="64">
                  <c:v>44682</c:v>
                </c:pt>
                <c:pt idx="65">
                  <c:v>44713</c:v>
                </c:pt>
                <c:pt idx="66">
                  <c:v>44743</c:v>
                </c:pt>
                <c:pt idx="67">
                  <c:v>44774</c:v>
                </c:pt>
                <c:pt idx="68">
                  <c:v>44805</c:v>
                </c:pt>
                <c:pt idx="69">
                  <c:v>44835</c:v>
                </c:pt>
                <c:pt idx="70">
                  <c:v>44866</c:v>
                </c:pt>
                <c:pt idx="71">
                  <c:v>44896</c:v>
                </c:pt>
                <c:pt idx="72">
                  <c:v>44927</c:v>
                </c:pt>
                <c:pt idx="73">
                  <c:v>44958</c:v>
                </c:pt>
              </c:numCache>
            </c:numRef>
          </c:cat>
          <c:val>
            <c:numRef>
              <c:f>'c3-10'!$B$14:$B$87</c:f>
              <c:numCache>
                <c:formatCode>0.0</c:formatCode>
                <c:ptCount val="74"/>
                <c:pt idx="0">
                  <c:v>4.353952734951207</c:v>
                </c:pt>
                <c:pt idx="1">
                  <c:v>1.8778081220662841</c:v>
                </c:pt>
                <c:pt idx="2">
                  <c:v>6.1166639465155583</c:v>
                </c:pt>
                <c:pt idx="3">
                  <c:v>4.3376919871644333</c:v>
                </c:pt>
                <c:pt idx="4">
                  <c:v>7.0345648898333621</c:v>
                </c:pt>
                <c:pt idx="5">
                  <c:v>5.9778807870162467</c:v>
                </c:pt>
                <c:pt idx="6">
                  <c:v>5.3612088862214478</c:v>
                </c:pt>
                <c:pt idx="7">
                  <c:v>5.2872816827351983</c:v>
                </c:pt>
                <c:pt idx="8">
                  <c:v>7.1176456290669847</c:v>
                </c:pt>
                <c:pt idx="9">
                  <c:v>5.6005454796465415</c:v>
                </c:pt>
                <c:pt idx="10">
                  <c:v>7.3530361763353653</c:v>
                </c:pt>
                <c:pt idx="11">
                  <c:v>8.376985336535725</c:v>
                </c:pt>
                <c:pt idx="12">
                  <c:v>8.2950038306340161</c:v>
                </c:pt>
                <c:pt idx="13">
                  <c:v>6.1721707396174423</c:v>
                </c:pt>
                <c:pt idx="14">
                  <c:v>6.451786321500208</c:v>
                </c:pt>
                <c:pt idx="15">
                  <c:v>6.626971148749746</c:v>
                </c:pt>
                <c:pt idx="16">
                  <c:v>7.9232292438982057</c:v>
                </c:pt>
                <c:pt idx="17">
                  <c:v>6.9777084877672166</c:v>
                </c:pt>
                <c:pt idx="18">
                  <c:v>6.4331684928848176</c:v>
                </c:pt>
                <c:pt idx="19">
                  <c:v>7.9066355489371603</c:v>
                </c:pt>
                <c:pt idx="20">
                  <c:v>5.7679480655491631</c:v>
                </c:pt>
                <c:pt idx="21">
                  <c:v>7.741793443106971</c:v>
                </c:pt>
                <c:pt idx="22">
                  <c:v>5.6677026995338338</c:v>
                </c:pt>
                <c:pt idx="23">
                  <c:v>4.9350437745403042</c:v>
                </c:pt>
                <c:pt idx="24">
                  <c:v>5.0853171445291565</c:v>
                </c:pt>
                <c:pt idx="25">
                  <c:v>7.1119682662330632</c:v>
                </c:pt>
                <c:pt idx="26">
                  <c:v>6.9187828130160938</c:v>
                </c:pt>
                <c:pt idx="27">
                  <c:v>7.6527499044877487</c:v>
                </c:pt>
                <c:pt idx="28">
                  <c:v>3.2369099279249838</c:v>
                </c:pt>
                <c:pt idx="29">
                  <c:v>5.2639233382688673</c:v>
                </c:pt>
                <c:pt idx="30">
                  <c:v>6.4306731747230401</c:v>
                </c:pt>
                <c:pt idx="31">
                  <c:v>6.0800106122254931</c:v>
                </c:pt>
                <c:pt idx="32">
                  <c:v>6.3769990621493662</c:v>
                </c:pt>
                <c:pt idx="33">
                  <c:v>6.4243884029843201</c:v>
                </c:pt>
                <c:pt idx="34">
                  <c:v>7.425918731943753</c:v>
                </c:pt>
                <c:pt idx="35">
                  <c:v>7.0941185582216661</c:v>
                </c:pt>
                <c:pt idx="36">
                  <c:v>6.3065429683000218</c:v>
                </c:pt>
                <c:pt idx="37">
                  <c:v>8.893140605480184</c:v>
                </c:pt>
                <c:pt idx="38">
                  <c:v>3.7284655330234813</c:v>
                </c:pt>
                <c:pt idx="39">
                  <c:v>-11.653408005599175</c:v>
                </c:pt>
                <c:pt idx="40">
                  <c:v>-2.0359570976105346</c:v>
                </c:pt>
                <c:pt idx="41">
                  <c:v>-0.19130274090620958</c:v>
                </c:pt>
                <c:pt idx="42">
                  <c:v>1.3606997563281311</c:v>
                </c:pt>
                <c:pt idx="43">
                  <c:v>-1.08895739272117</c:v>
                </c:pt>
                <c:pt idx="44">
                  <c:v>-1.9173688480986044</c:v>
                </c:pt>
                <c:pt idx="45">
                  <c:v>-1.8824467735912549</c:v>
                </c:pt>
                <c:pt idx="46">
                  <c:v>-2.5060287071249832</c:v>
                </c:pt>
                <c:pt idx="47">
                  <c:v>-0.60624417680428166</c:v>
                </c:pt>
                <c:pt idx="48">
                  <c:v>-2.6651626058906004</c:v>
                </c:pt>
                <c:pt idx="49">
                  <c:v>-5.3140198367116795</c:v>
                </c:pt>
                <c:pt idx="50">
                  <c:v>-3.5280176043933267</c:v>
                </c:pt>
                <c:pt idx="51">
                  <c:v>14.916991360258663</c:v>
                </c:pt>
                <c:pt idx="52">
                  <c:v>8.5331350286881928</c:v>
                </c:pt>
                <c:pt idx="53">
                  <c:v>4.8436050871965932</c:v>
                </c:pt>
                <c:pt idx="54">
                  <c:v>3.4124786432300596</c:v>
                </c:pt>
                <c:pt idx="55">
                  <c:v>4.7668227070840601</c:v>
                </c:pt>
                <c:pt idx="56">
                  <c:v>6.400080133381536</c:v>
                </c:pt>
                <c:pt idx="57">
                  <c:v>5.6131180417440305</c:v>
                </c:pt>
                <c:pt idx="58">
                  <c:v>4.4128499069092015</c:v>
                </c:pt>
                <c:pt idx="59">
                  <c:v>8.3521956884101627</c:v>
                </c:pt>
                <c:pt idx="60">
                  <c:v>3.8535355533514348</c:v>
                </c:pt>
                <c:pt idx="61">
                  <c:v>8.5611725065152484</c:v>
                </c:pt>
                <c:pt idx="62">
                  <c:v>16.09846031424604</c:v>
                </c:pt>
                <c:pt idx="63">
                  <c:v>14.691219354282396</c:v>
                </c:pt>
                <c:pt idx="64">
                  <c:v>10.531590834209624</c:v>
                </c:pt>
                <c:pt idx="65">
                  <c:v>4.6357950597033266</c:v>
                </c:pt>
                <c:pt idx="66">
                  <c:v>4.4535694848764535</c:v>
                </c:pt>
                <c:pt idx="67">
                  <c:v>2.5176400843996731</c:v>
                </c:pt>
                <c:pt idx="68">
                  <c:v>2.6425651576551985</c:v>
                </c:pt>
                <c:pt idx="69">
                  <c:v>0.486062361988985</c:v>
                </c:pt>
                <c:pt idx="70">
                  <c:v>0.33948570159090252</c:v>
                </c:pt>
                <c:pt idx="71">
                  <c:v>-4.4724217804768926</c:v>
                </c:pt>
                <c:pt idx="72">
                  <c:v>-3.2650312998554369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675-4D08-AD41-C5110BD80772}"/>
            </c:ext>
          </c:extLst>
        </c:ser>
        <c:ser>
          <c:idx val="1"/>
          <c:order val="1"/>
          <c:tx>
            <c:strRef>
              <c:f>'c3-10'!$C$12</c:f>
              <c:strCache>
                <c:ptCount val="1"/>
                <c:pt idx="0">
                  <c:v>Online pénztárgép forgalom</c:v>
                </c:pt>
              </c:strCache>
            </c:strRef>
          </c:tx>
          <c:spPr>
            <a:ln w="38100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'c3-10'!$A$14:$A$87</c:f>
              <c:numCache>
                <c:formatCode>m/d/yyyy</c:formatCode>
                <c:ptCount val="74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  <c:pt idx="22">
                  <c:v>43405</c:v>
                </c:pt>
                <c:pt idx="23">
                  <c:v>43435</c:v>
                </c:pt>
                <c:pt idx="24">
                  <c:v>43466</c:v>
                </c:pt>
                <c:pt idx="25">
                  <c:v>43497</c:v>
                </c:pt>
                <c:pt idx="26">
                  <c:v>43525</c:v>
                </c:pt>
                <c:pt idx="27">
                  <c:v>43556</c:v>
                </c:pt>
                <c:pt idx="28">
                  <c:v>43586</c:v>
                </c:pt>
                <c:pt idx="29">
                  <c:v>43617</c:v>
                </c:pt>
                <c:pt idx="30">
                  <c:v>43647</c:v>
                </c:pt>
                <c:pt idx="31">
                  <c:v>43678</c:v>
                </c:pt>
                <c:pt idx="32">
                  <c:v>43709</c:v>
                </c:pt>
                <c:pt idx="33">
                  <c:v>43739</c:v>
                </c:pt>
                <c:pt idx="34">
                  <c:v>43770</c:v>
                </c:pt>
                <c:pt idx="35">
                  <c:v>43800</c:v>
                </c:pt>
                <c:pt idx="36">
                  <c:v>43831</c:v>
                </c:pt>
                <c:pt idx="37">
                  <c:v>43862</c:v>
                </c:pt>
                <c:pt idx="38">
                  <c:v>43891</c:v>
                </c:pt>
                <c:pt idx="39">
                  <c:v>43922</c:v>
                </c:pt>
                <c:pt idx="40">
                  <c:v>43952</c:v>
                </c:pt>
                <c:pt idx="41">
                  <c:v>43983</c:v>
                </c:pt>
                <c:pt idx="42">
                  <c:v>44013</c:v>
                </c:pt>
                <c:pt idx="43">
                  <c:v>44044</c:v>
                </c:pt>
                <c:pt idx="44">
                  <c:v>44075</c:v>
                </c:pt>
                <c:pt idx="45">
                  <c:v>44105</c:v>
                </c:pt>
                <c:pt idx="46">
                  <c:v>44136</c:v>
                </c:pt>
                <c:pt idx="47">
                  <c:v>44166</c:v>
                </c:pt>
                <c:pt idx="48">
                  <c:v>44197</c:v>
                </c:pt>
                <c:pt idx="49">
                  <c:v>44228</c:v>
                </c:pt>
                <c:pt idx="50">
                  <c:v>44256</c:v>
                </c:pt>
                <c:pt idx="51">
                  <c:v>44287</c:v>
                </c:pt>
                <c:pt idx="52">
                  <c:v>44317</c:v>
                </c:pt>
                <c:pt idx="53">
                  <c:v>44348</c:v>
                </c:pt>
                <c:pt idx="54">
                  <c:v>44378</c:v>
                </c:pt>
                <c:pt idx="55">
                  <c:v>44409</c:v>
                </c:pt>
                <c:pt idx="56">
                  <c:v>44440</c:v>
                </c:pt>
                <c:pt idx="57">
                  <c:v>44470</c:v>
                </c:pt>
                <c:pt idx="58">
                  <c:v>44501</c:v>
                </c:pt>
                <c:pt idx="59">
                  <c:v>44531</c:v>
                </c:pt>
                <c:pt idx="60">
                  <c:v>44562</c:v>
                </c:pt>
                <c:pt idx="61">
                  <c:v>44593</c:v>
                </c:pt>
                <c:pt idx="62">
                  <c:v>44621</c:v>
                </c:pt>
                <c:pt idx="63">
                  <c:v>44652</c:v>
                </c:pt>
                <c:pt idx="64">
                  <c:v>44682</c:v>
                </c:pt>
                <c:pt idx="65">
                  <c:v>44713</c:v>
                </c:pt>
                <c:pt idx="66">
                  <c:v>44743</c:v>
                </c:pt>
                <c:pt idx="67">
                  <c:v>44774</c:v>
                </c:pt>
                <c:pt idx="68">
                  <c:v>44805</c:v>
                </c:pt>
                <c:pt idx="69">
                  <c:v>44835</c:v>
                </c:pt>
                <c:pt idx="70">
                  <c:v>44866</c:v>
                </c:pt>
                <c:pt idx="71">
                  <c:v>44896</c:v>
                </c:pt>
                <c:pt idx="72">
                  <c:v>44927</c:v>
                </c:pt>
                <c:pt idx="73">
                  <c:v>44958</c:v>
                </c:pt>
              </c:numCache>
            </c:numRef>
          </c:cat>
          <c:val>
            <c:numRef>
              <c:f>'c3-10'!$C$14:$C$87</c:f>
              <c:numCache>
                <c:formatCode>0.0</c:formatCode>
                <c:ptCount val="74"/>
                <c:pt idx="0">
                  <c:v>7.1623754376055047</c:v>
                </c:pt>
                <c:pt idx="1">
                  <c:v>2.4312792966648118</c:v>
                </c:pt>
                <c:pt idx="2">
                  <c:v>7.1267940304032038</c:v>
                </c:pt>
                <c:pt idx="3">
                  <c:v>5.2208621346125454</c:v>
                </c:pt>
                <c:pt idx="4">
                  <c:v>7.8324492924170244</c:v>
                </c:pt>
                <c:pt idx="5">
                  <c:v>5.6865965363770243</c:v>
                </c:pt>
                <c:pt idx="6">
                  <c:v>4.6912024885803874</c:v>
                </c:pt>
                <c:pt idx="7">
                  <c:v>3.350934376901904</c:v>
                </c:pt>
                <c:pt idx="8">
                  <c:v>5.4779304037090242</c:v>
                </c:pt>
                <c:pt idx="9">
                  <c:v>5.2848592665047249</c:v>
                </c:pt>
                <c:pt idx="10">
                  <c:v>7.421256903204565</c:v>
                </c:pt>
                <c:pt idx="11">
                  <c:v>7.1950769704303923</c:v>
                </c:pt>
                <c:pt idx="12">
                  <c:v>7.0304462806539476</c:v>
                </c:pt>
                <c:pt idx="13">
                  <c:v>5.7513028772091843</c:v>
                </c:pt>
                <c:pt idx="14">
                  <c:v>7.1950409326230016</c:v>
                </c:pt>
                <c:pt idx="15">
                  <c:v>8.9613889857630227</c:v>
                </c:pt>
                <c:pt idx="16">
                  <c:v>10.72610671705884</c:v>
                </c:pt>
                <c:pt idx="17">
                  <c:v>9.4286628703418103</c:v>
                </c:pt>
                <c:pt idx="18">
                  <c:v>8.6492517902614452</c:v>
                </c:pt>
                <c:pt idx="19">
                  <c:v>9.7281702826321208</c:v>
                </c:pt>
                <c:pt idx="20">
                  <c:v>6.8494490481554635</c:v>
                </c:pt>
                <c:pt idx="21">
                  <c:v>8.3705357435990067</c:v>
                </c:pt>
                <c:pt idx="22">
                  <c:v>5.239309662443091</c:v>
                </c:pt>
                <c:pt idx="23">
                  <c:v>6.2038121350080075</c:v>
                </c:pt>
                <c:pt idx="24">
                  <c:v>4.0864968219253086</c:v>
                </c:pt>
                <c:pt idx="25">
                  <c:v>6.7806626338676494</c:v>
                </c:pt>
                <c:pt idx="26">
                  <c:v>5.6536675913144308</c:v>
                </c:pt>
                <c:pt idx="27">
                  <c:v>8.1370557632493075</c:v>
                </c:pt>
                <c:pt idx="28">
                  <c:v>1.567121482406165</c:v>
                </c:pt>
                <c:pt idx="29">
                  <c:v>4.0301646196832905</c:v>
                </c:pt>
                <c:pt idx="30">
                  <c:v>4.7618582057950221</c:v>
                </c:pt>
                <c:pt idx="31">
                  <c:v>4.695000253840405</c:v>
                </c:pt>
                <c:pt idx="32">
                  <c:v>5.125450947469119</c:v>
                </c:pt>
                <c:pt idx="33">
                  <c:v>5.4374854762771889</c:v>
                </c:pt>
                <c:pt idx="34">
                  <c:v>7.0278862005905438</c:v>
                </c:pt>
                <c:pt idx="35">
                  <c:v>6.1026581647916913</c:v>
                </c:pt>
                <c:pt idx="36">
                  <c:v>6.1606367020422681</c:v>
                </c:pt>
                <c:pt idx="37">
                  <c:v>8.6860249200904462</c:v>
                </c:pt>
                <c:pt idx="38">
                  <c:v>-2.9100397879587518</c:v>
                </c:pt>
                <c:pt idx="39">
                  <c:v>-23.472422858343975</c:v>
                </c:pt>
                <c:pt idx="40">
                  <c:v>-12.683923624810632</c:v>
                </c:pt>
                <c:pt idx="41">
                  <c:v>-7.9688879038452853</c:v>
                </c:pt>
                <c:pt idx="42">
                  <c:v>-5.8681463838474315</c:v>
                </c:pt>
                <c:pt idx="43">
                  <c:v>-7.1705417046074444</c:v>
                </c:pt>
                <c:pt idx="44">
                  <c:v>-7.2920976788170861</c:v>
                </c:pt>
                <c:pt idx="45">
                  <c:v>-9.1726727773055643</c:v>
                </c:pt>
                <c:pt idx="46">
                  <c:v>-10.512992013353696</c:v>
                </c:pt>
                <c:pt idx="47">
                  <c:v>-13.457693098969457</c:v>
                </c:pt>
                <c:pt idx="48">
                  <c:v>-10.002788082923431</c:v>
                </c:pt>
                <c:pt idx="49">
                  <c:v>-13.028823490546671</c:v>
                </c:pt>
                <c:pt idx="50">
                  <c:v>-7.0038093446495964</c:v>
                </c:pt>
                <c:pt idx="51">
                  <c:v>15.466615421272877</c:v>
                </c:pt>
                <c:pt idx="52">
                  <c:v>9.8731797377835022</c:v>
                </c:pt>
                <c:pt idx="53">
                  <c:v>8.3814881130860073</c:v>
                </c:pt>
                <c:pt idx="54">
                  <c:v>6.8682567764443831</c:v>
                </c:pt>
                <c:pt idx="55">
                  <c:v>6.5928740689873706</c:v>
                </c:pt>
                <c:pt idx="56">
                  <c:v>8.4374284354868507</c:v>
                </c:pt>
                <c:pt idx="57">
                  <c:v>11.071693142930769</c:v>
                </c:pt>
                <c:pt idx="58">
                  <c:v>11.985506378252666</c:v>
                </c:pt>
                <c:pt idx="59">
                  <c:v>20.202670446177592</c:v>
                </c:pt>
                <c:pt idx="60">
                  <c:v>10.507508257993052</c:v>
                </c:pt>
                <c:pt idx="61">
                  <c:v>15.248498667680906</c:v>
                </c:pt>
                <c:pt idx="62">
                  <c:v>26.382129999713072</c:v>
                </c:pt>
                <c:pt idx="63">
                  <c:v>28.17836292005893</c:v>
                </c:pt>
                <c:pt idx="64">
                  <c:v>18.346702049825609</c:v>
                </c:pt>
                <c:pt idx="65">
                  <c:v>9.9466937138016078</c:v>
                </c:pt>
                <c:pt idx="66">
                  <c:v>7.611185033779492</c:v>
                </c:pt>
                <c:pt idx="67">
                  <c:v>7.9588185423933737</c:v>
                </c:pt>
                <c:pt idx="68">
                  <c:v>2.3147285210362867</c:v>
                </c:pt>
                <c:pt idx="69">
                  <c:v>-0.36339238413918906</c:v>
                </c:pt>
                <c:pt idx="70">
                  <c:v>0.50307499368197739</c:v>
                </c:pt>
                <c:pt idx="71">
                  <c:v>1.5213527555372082</c:v>
                </c:pt>
                <c:pt idx="72">
                  <c:v>-2.823774087876771</c:v>
                </c:pt>
                <c:pt idx="73">
                  <c:v>-8.3000000000000007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675-4D08-AD41-C5110BD807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56840552"/>
        <c:axId val="1156836944"/>
      </c:lineChart>
      <c:dateAx>
        <c:axId val="1156840552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low"/>
        <c:spPr>
          <a:noFill/>
          <a:ln w="9525" cap="flat" cmpd="sng" algn="ctr">
            <a:solidFill>
              <a:sysClr val="window" lastClr="FFFFFF">
                <a:lumMod val="50000"/>
              </a:sys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156836944"/>
        <c:crosses val="autoZero"/>
        <c:auto val="1"/>
        <c:lblOffset val="100"/>
        <c:baseTimeUnit val="months"/>
        <c:majorUnit val="1"/>
        <c:majorTimeUnit val="years"/>
      </c:dateAx>
      <c:valAx>
        <c:axId val="1156836944"/>
        <c:scaling>
          <c:orientation val="minMax"/>
          <c:max val="3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75000"/>
                </a:sysClr>
              </a:solidFill>
              <a:prstDash val="sysDash"/>
              <a:round/>
            </a:ln>
            <a:effectLst/>
          </c:spPr>
        </c:majorGridlines>
        <c:numFmt formatCode="0" sourceLinked="0"/>
        <c:majorTickMark val="out"/>
        <c:minorTickMark val="none"/>
        <c:tickLblPos val="low"/>
        <c:spPr>
          <a:noFill/>
          <a:ln>
            <a:solidFill>
              <a:sysClr val="window" lastClr="FFFFFF">
                <a:lumMod val="50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156840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8318656566174533E-2"/>
          <c:y val="0.92802042232831861"/>
          <c:w val="0.97365645970325077"/>
          <c:h val="7.02580531135038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rgbClr val="FEFFFF"/>
      </a:solidFill>
      <a:prstDash val="solid"/>
      <a:round/>
    </a:ln>
    <a:effectLst/>
  </c:spPr>
  <c:txPr>
    <a:bodyPr/>
    <a:lstStyle/>
    <a:p>
      <a:pPr>
        <a:defRPr sz="1600">
          <a:solidFill>
            <a:srgbClr val="000000"/>
          </a:solidFill>
        </a:defRPr>
      </a:pPr>
      <a:endParaRPr lang="hu-HU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xMode val="edge"/>
          <c:yMode val="edge"/>
          <c:x val="7.6701947609063579E-3"/>
          <c:y val="5.7352277069510543E-2"/>
          <c:w val="0.98395938060474408"/>
          <c:h val="0.83572876140104668"/>
        </c:manualLayout>
      </c:layout>
      <c:lineChart>
        <c:grouping val="standard"/>
        <c:varyColors val="0"/>
        <c:ser>
          <c:idx val="0"/>
          <c:order val="0"/>
          <c:tx>
            <c:strRef>
              <c:f>'cb3-25'!$B$9</c:f>
              <c:strCache>
                <c:ptCount val="1"/>
                <c:pt idx="0">
                  <c:v>Ipar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bg1"/>
              </a:solidFill>
              <a:ln w="15875">
                <a:solidFill>
                  <a:schemeClr val="accent1"/>
                </a:solidFill>
              </a:ln>
              <a:effectLst/>
            </c:spPr>
          </c:marker>
          <c:cat>
            <c:numRef>
              <c:f>'cb3-25'!$A$47:$A$240</c:f>
              <c:numCache>
                <c:formatCode>m/d/yyyy</c:formatCode>
                <c:ptCount val="194"/>
                <c:pt idx="0">
                  <c:v>39113</c:v>
                </c:pt>
                <c:pt idx="1">
                  <c:v>39141</c:v>
                </c:pt>
                <c:pt idx="2">
                  <c:v>39172</c:v>
                </c:pt>
                <c:pt idx="3">
                  <c:v>39202</c:v>
                </c:pt>
                <c:pt idx="4">
                  <c:v>39233</c:v>
                </c:pt>
                <c:pt idx="5">
                  <c:v>39263</c:v>
                </c:pt>
                <c:pt idx="6">
                  <c:v>39294</c:v>
                </c:pt>
                <c:pt idx="7">
                  <c:v>39325</c:v>
                </c:pt>
                <c:pt idx="8">
                  <c:v>39355</c:v>
                </c:pt>
                <c:pt idx="9">
                  <c:v>39386</c:v>
                </c:pt>
                <c:pt idx="10">
                  <c:v>39416</c:v>
                </c:pt>
                <c:pt idx="11">
                  <c:v>39447</c:v>
                </c:pt>
                <c:pt idx="12">
                  <c:v>39478</c:v>
                </c:pt>
                <c:pt idx="13">
                  <c:v>39507</c:v>
                </c:pt>
                <c:pt idx="14">
                  <c:v>39538</c:v>
                </c:pt>
                <c:pt idx="15">
                  <c:v>39568</c:v>
                </c:pt>
                <c:pt idx="16">
                  <c:v>39599</c:v>
                </c:pt>
                <c:pt idx="17">
                  <c:v>39629</c:v>
                </c:pt>
                <c:pt idx="18">
                  <c:v>39660</c:v>
                </c:pt>
                <c:pt idx="19">
                  <c:v>39691</c:v>
                </c:pt>
                <c:pt idx="20">
                  <c:v>39721</c:v>
                </c:pt>
                <c:pt idx="21">
                  <c:v>39752</c:v>
                </c:pt>
                <c:pt idx="22">
                  <c:v>39782</c:v>
                </c:pt>
                <c:pt idx="23">
                  <c:v>39813</c:v>
                </c:pt>
                <c:pt idx="24">
                  <c:v>39844</c:v>
                </c:pt>
                <c:pt idx="25">
                  <c:v>39872</c:v>
                </c:pt>
                <c:pt idx="26">
                  <c:v>39903</c:v>
                </c:pt>
                <c:pt idx="27">
                  <c:v>39933</c:v>
                </c:pt>
                <c:pt idx="28">
                  <c:v>39964</c:v>
                </c:pt>
                <c:pt idx="29">
                  <c:v>39994</c:v>
                </c:pt>
                <c:pt idx="30">
                  <c:v>40025</c:v>
                </c:pt>
                <c:pt idx="31">
                  <c:v>40056</c:v>
                </c:pt>
                <c:pt idx="32">
                  <c:v>40086</c:v>
                </c:pt>
                <c:pt idx="33">
                  <c:v>40117</c:v>
                </c:pt>
                <c:pt idx="34">
                  <c:v>40147</c:v>
                </c:pt>
                <c:pt idx="35">
                  <c:v>40178</c:v>
                </c:pt>
                <c:pt idx="36">
                  <c:v>40209</c:v>
                </c:pt>
                <c:pt idx="37">
                  <c:v>40237</c:v>
                </c:pt>
                <c:pt idx="38">
                  <c:v>40268</c:v>
                </c:pt>
                <c:pt idx="39">
                  <c:v>40298</c:v>
                </c:pt>
                <c:pt idx="40">
                  <c:v>40329</c:v>
                </c:pt>
                <c:pt idx="41">
                  <c:v>40359</c:v>
                </c:pt>
                <c:pt idx="42">
                  <c:v>40390</c:v>
                </c:pt>
                <c:pt idx="43">
                  <c:v>40421</c:v>
                </c:pt>
                <c:pt idx="44">
                  <c:v>40451</c:v>
                </c:pt>
                <c:pt idx="45">
                  <c:v>40482</c:v>
                </c:pt>
                <c:pt idx="46">
                  <c:v>40512</c:v>
                </c:pt>
                <c:pt idx="47">
                  <c:v>40543</c:v>
                </c:pt>
                <c:pt idx="48">
                  <c:v>40574</c:v>
                </c:pt>
                <c:pt idx="49">
                  <c:v>40602</c:v>
                </c:pt>
                <c:pt idx="50">
                  <c:v>40633</c:v>
                </c:pt>
                <c:pt idx="51">
                  <c:v>40663</c:v>
                </c:pt>
                <c:pt idx="52">
                  <c:v>40694</c:v>
                </c:pt>
                <c:pt idx="53">
                  <c:v>40724</c:v>
                </c:pt>
                <c:pt idx="54">
                  <c:v>40755</c:v>
                </c:pt>
                <c:pt idx="55">
                  <c:v>40786</c:v>
                </c:pt>
                <c:pt idx="56">
                  <c:v>40816</c:v>
                </c:pt>
                <c:pt idx="57">
                  <c:v>40847</c:v>
                </c:pt>
                <c:pt idx="58">
                  <c:v>40877</c:v>
                </c:pt>
                <c:pt idx="59">
                  <c:v>40908</c:v>
                </c:pt>
                <c:pt idx="60">
                  <c:v>40939</c:v>
                </c:pt>
                <c:pt idx="61">
                  <c:v>40968</c:v>
                </c:pt>
                <c:pt idx="62">
                  <c:v>40999</c:v>
                </c:pt>
                <c:pt idx="63">
                  <c:v>41029</c:v>
                </c:pt>
                <c:pt idx="64">
                  <c:v>41060</c:v>
                </c:pt>
                <c:pt idx="65">
                  <c:v>41090</c:v>
                </c:pt>
                <c:pt idx="66">
                  <c:v>41121</c:v>
                </c:pt>
                <c:pt idx="67">
                  <c:v>41152</c:v>
                </c:pt>
                <c:pt idx="68">
                  <c:v>41182</c:v>
                </c:pt>
                <c:pt idx="69">
                  <c:v>41213</c:v>
                </c:pt>
                <c:pt idx="70">
                  <c:v>41243</c:v>
                </c:pt>
                <c:pt idx="71">
                  <c:v>41274</c:v>
                </c:pt>
                <c:pt idx="72">
                  <c:v>41305</c:v>
                </c:pt>
                <c:pt idx="73">
                  <c:v>41333</c:v>
                </c:pt>
                <c:pt idx="74">
                  <c:v>41364</c:v>
                </c:pt>
                <c:pt idx="75">
                  <c:v>41394</c:v>
                </c:pt>
                <c:pt idx="76">
                  <c:v>41425</c:v>
                </c:pt>
                <c:pt idx="77">
                  <c:v>41455</c:v>
                </c:pt>
                <c:pt idx="78">
                  <c:v>41486</c:v>
                </c:pt>
                <c:pt idx="79">
                  <c:v>41517</c:v>
                </c:pt>
                <c:pt idx="80">
                  <c:v>41547</c:v>
                </c:pt>
                <c:pt idx="81">
                  <c:v>41578</c:v>
                </c:pt>
                <c:pt idx="82">
                  <c:v>41608</c:v>
                </c:pt>
                <c:pt idx="83">
                  <c:v>41639</c:v>
                </c:pt>
                <c:pt idx="84">
                  <c:v>41670</c:v>
                </c:pt>
                <c:pt idx="85">
                  <c:v>41698</c:v>
                </c:pt>
                <c:pt idx="86">
                  <c:v>41729</c:v>
                </c:pt>
                <c:pt idx="87">
                  <c:v>41759</c:v>
                </c:pt>
                <c:pt idx="88">
                  <c:v>41790</c:v>
                </c:pt>
                <c:pt idx="89">
                  <c:v>41820</c:v>
                </c:pt>
                <c:pt idx="90">
                  <c:v>41851</c:v>
                </c:pt>
                <c:pt idx="91">
                  <c:v>41882</c:v>
                </c:pt>
                <c:pt idx="92">
                  <c:v>41912</c:v>
                </c:pt>
                <c:pt idx="93">
                  <c:v>41943</c:v>
                </c:pt>
                <c:pt idx="94">
                  <c:v>41973</c:v>
                </c:pt>
                <c:pt idx="95">
                  <c:v>42004</c:v>
                </c:pt>
                <c:pt idx="96">
                  <c:v>42035</c:v>
                </c:pt>
                <c:pt idx="97">
                  <c:v>42063</c:v>
                </c:pt>
                <c:pt idx="98">
                  <c:v>42094</c:v>
                </c:pt>
                <c:pt idx="99">
                  <c:v>42124</c:v>
                </c:pt>
                <c:pt idx="100">
                  <c:v>42155</c:v>
                </c:pt>
                <c:pt idx="101">
                  <c:v>42185</c:v>
                </c:pt>
                <c:pt idx="102">
                  <c:v>42216</c:v>
                </c:pt>
                <c:pt idx="103">
                  <c:v>42247</c:v>
                </c:pt>
                <c:pt idx="104">
                  <c:v>42277</c:v>
                </c:pt>
                <c:pt idx="105">
                  <c:v>42308</c:v>
                </c:pt>
                <c:pt idx="106">
                  <c:v>42338</c:v>
                </c:pt>
                <c:pt idx="107">
                  <c:v>42369</c:v>
                </c:pt>
                <c:pt idx="108">
                  <c:v>42400</c:v>
                </c:pt>
                <c:pt idx="109">
                  <c:v>42429</c:v>
                </c:pt>
                <c:pt idx="110">
                  <c:v>42460</c:v>
                </c:pt>
                <c:pt idx="111">
                  <c:v>42490</c:v>
                </c:pt>
                <c:pt idx="112">
                  <c:v>42521</c:v>
                </c:pt>
                <c:pt idx="113">
                  <c:v>42551</c:v>
                </c:pt>
                <c:pt idx="114">
                  <c:v>42582</c:v>
                </c:pt>
                <c:pt idx="115">
                  <c:v>42613</c:v>
                </c:pt>
                <c:pt idx="116">
                  <c:v>42643</c:v>
                </c:pt>
                <c:pt idx="117">
                  <c:v>42674</c:v>
                </c:pt>
                <c:pt idx="118">
                  <c:v>42704</c:v>
                </c:pt>
                <c:pt idx="119">
                  <c:v>42735</c:v>
                </c:pt>
                <c:pt idx="120">
                  <c:v>42766</c:v>
                </c:pt>
                <c:pt idx="121">
                  <c:v>42794</c:v>
                </c:pt>
                <c:pt idx="122">
                  <c:v>42825</c:v>
                </c:pt>
                <c:pt idx="123">
                  <c:v>42855</c:v>
                </c:pt>
                <c:pt idx="124">
                  <c:v>42886</c:v>
                </c:pt>
                <c:pt idx="125">
                  <c:v>42916</c:v>
                </c:pt>
                <c:pt idx="126">
                  <c:v>42947</c:v>
                </c:pt>
                <c:pt idx="127">
                  <c:v>42978</c:v>
                </c:pt>
                <c:pt idx="128">
                  <c:v>43008</c:v>
                </c:pt>
                <c:pt idx="129">
                  <c:v>43039</c:v>
                </c:pt>
                <c:pt idx="130">
                  <c:v>43069</c:v>
                </c:pt>
                <c:pt idx="131">
                  <c:v>43100</c:v>
                </c:pt>
                <c:pt idx="132">
                  <c:v>43131</c:v>
                </c:pt>
                <c:pt idx="133">
                  <c:v>43159</c:v>
                </c:pt>
                <c:pt idx="134">
                  <c:v>43190</c:v>
                </c:pt>
                <c:pt idx="135">
                  <c:v>43220</c:v>
                </c:pt>
                <c:pt idx="136">
                  <c:v>43251</c:v>
                </c:pt>
                <c:pt idx="137">
                  <c:v>43281</c:v>
                </c:pt>
                <c:pt idx="138">
                  <c:v>43312</c:v>
                </c:pt>
                <c:pt idx="139">
                  <c:v>43343</c:v>
                </c:pt>
                <c:pt idx="140">
                  <c:v>43373</c:v>
                </c:pt>
                <c:pt idx="141">
                  <c:v>43404</c:v>
                </c:pt>
                <c:pt idx="142">
                  <c:v>43434</c:v>
                </c:pt>
                <c:pt idx="143">
                  <c:v>43465</c:v>
                </c:pt>
                <c:pt idx="144">
                  <c:v>43496</c:v>
                </c:pt>
                <c:pt idx="145">
                  <c:v>43524</c:v>
                </c:pt>
                <c:pt idx="146">
                  <c:v>43555</c:v>
                </c:pt>
                <c:pt idx="147">
                  <c:v>43585</c:v>
                </c:pt>
                <c:pt idx="148">
                  <c:v>43616</c:v>
                </c:pt>
                <c:pt idx="149">
                  <c:v>43646</c:v>
                </c:pt>
                <c:pt idx="150">
                  <c:v>43677</c:v>
                </c:pt>
                <c:pt idx="151">
                  <c:v>43708</c:v>
                </c:pt>
                <c:pt idx="152">
                  <c:v>43738</c:v>
                </c:pt>
                <c:pt idx="153">
                  <c:v>43769</c:v>
                </c:pt>
                <c:pt idx="154">
                  <c:v>43799</c:v>
                </c:pt>
                <c:pt idx="155">
                  <c:v>43830</c:v>
                </c:pt>
                <c:pt idx="156">
                  <c:v>43861</c:v>
                </c:pt>
                <c:pt idx="157">
                  <c:v>43890</c:v>
                </c:pt>
                <c:pt idx="158">
                  <c:v>43921</c:v>
                </c:pt>
                <c:pt idx="159">
                  <c:v>43951</c:v>
                </c:pt>
                <c:pt idx="160">
                  <c:v>43982</c:v>
                </c:pt>
                <c:pt idx="161">
                  <c:v>44012</c:v>
                </c:pt>
                <c:pt idx="162">
                  <c:v>44043</c:v>
                </c:pt>
                <c:pt idx="163">
                  <c:v>44074</c:v>
                </c:pt>
                <c:pt idx="164">
                  <c:v>44104</c:v>
                </c:pt>
                <c:pt idx="165">
                  <c:v>44135</c:v>
                </c:pt>
                <c:pt idx="166">
                  <c:v>44165</c:v>
                </c:pt>
                <c:pt idx="167">
                  <c:v>44196</c:v>
                </c:pt>
                <c:pt idx="168">
                  <c:v>44227</c:v>
                </c:pt>
                <c:pt idx="169">
                  <c:v>44255</c:v>
                </c:pt>
                <c:pt idx="170">
                  <c:v>44286</c:v>
                </c:pt>
                <c:pt idx="171">
                  <c:v>44316</c:v>
                </c:pt>
                <c:pt idx="172">
                  <c:v>44347</c:v>
                </c:pt>
                <c:pt idx="173">
                  <c:v>44377</c:v>
                </c:pt>
                <c:pt idx="174">
                  <c:v>44408</c:v>
                </c:pt>
                <c:pt idx="175">
                  <c:v>44439</c:v>
                </c:pt>
                <c:pt idx="176">
                  <c:v>44469</c:v>
                </c:pt>
                <c:pt idx="177">
                  <c:v>44500</c:v>
                </c:pt>
                <c:pt idx="178">
                  <c:v>44530</c:v>
                </c:pt>
                <c:pt idx="179">
                  <c:v>44561</c:v>
                </c:pt>
                <c:pt idx="180">
                  <c:v>44592</c:v>
                </c:pt>
                <c:pt idx="181">
                  <c:v>44620</c:v>
                </c:pt>
                <c:pt idx="182">
                  <c:v>44651</c:v>
                </c:pt>
                <c:pt idx="183">
                  <c:v>44681</c:v>
                </c:pt>
                <c:pt idx="184">
                  <c:v>44712</c:v>
                </c:pt>
                <c:pt idx="185">
                  <c:v>44742</c:v>
                </c:pt>
                <c:pt idx="186">
                  <c:v>44773</c:v>
                </c:pt>
                <c:pt idx="187">
                  <c:v>44804</c:v>
                </c:pt>
                <c:pt idx="188">
                  <c:v>44834</c:v>
                </c:pt>
                <c:pt idx="189">
                  <c:v>44865</c:v>
                </c:pt>
                <c:pt idx="190">
                  <c:v>44895</c:v>
                </c:pt>
                <c:pt idx="191">
                  <c:v>44926</c:v>
                </c:pt>
                <c:pt idx="192">
                  <c:v>44957</c:v>
                </c:pt>
                <c:pt idx="193">
                  <c:v>44985</c:v>
                </c:pt>
              </c:numCache>
            </c:numRef>
          </c:cat>
          <c:val>
            <c:numRef>
              <c:f>'cb3-25'!$B$47:$B$240</c:f>
              <c:numCache>
                <c:formatCode>0.00</c:formatCode>
                <c:ptCount val="194"/>
                <c:pt idx="0">
                  <c:v>27.9</c:v>
                </c:pt>
                <c:pt idx="1">
                  <c:v>27.1</c:v>
                </c:pt>
                <c:pt idx="2">
                  <c:v>18.3</c:v>
                </c:pt>
                <c:pt idx="3">
                  <c:v>17.399999999999999</c:v>
                </c:pt>
                <c:pt idx="4">
                  <c:v>16.3</c:v>
                </c:pt>
                <c:pt idx="5">
                  <c:v>14.4</c:v>
                </c:pt>
                <c:pt idx="6">
                  <c:v>15.8</c:v>
                </c:pt>
                <c:pt idx="7">
                  <c:v>16.600000000000001</c:v>
                </c:pt>
                <c:pt idx="8">
                  <c:v>18.2</c:v>
                </c:pt>
                <c:pt idx="9">
                  <c:v>16.2</c:v>
                </c:pt>
                <c:pt idx="10">
                  <c:v>20.2</c:v>
                </c:pt>
                <c:pt idx="11">
                  <c:v>15.5</c:v>
                </c:pt>
                <c:pt idx="12">
                  <c:v>24</c:v>
                </c:pt>
                <c:pt idx="13">
                  <c:v>20.8</c:v>
                </c:pt>
                <c:pt idx="14">
                  <c:v>23.7</c:v>
                </c:pt>
                <c:pt idx="15">
                  <c:v>20.7</c:v>
                </c:pt>
                <c:pt idx="16">
                  <c:v>19.8</c:v>
                </c:pt>
                <c:pt idx="17">
                  <c:v>17.3</c:v>
                </c:pt>
                <c:pt idx="18">
                  <c:v>16.7</c:v>
                </c:pt>
                <c:pt idx="19">
                  <c:v>12.8</c:v>
                </c:pt>
                <c:pt idx="20">
                  <c:v>11.6</c:v>
                </c:pt>
                <c:pt idx="21">
                  <c:v>5.8</c:v>
                </c:pt>
                <c:pt idx="22">
                  <c:v>1.8</c:v>
                </c:pt>
                <c:pt idx="23">
                  <c:v>-6.7</c:v>
                </c:pt>
                <c:pt idx="24">
                  <c:v>-14.7</c:v>
                </c:pt>
                <c:pt idx="25">
                  <c:v>-9.9</c:v>
                </c:pt>
                <c:pt idx="26">
                  <c:v>-9.6</c:v>
                </c:pt>
                <c:pt idx="27">
                  <c:v>-15.6</c:v>
                </c:pt>
                <c:pt idx="28">
                  <c:v>-4.5999999999999996</c:v>
                </c:pt>
                <c:pt idx="29">
                  <c:v>-1.6</c:v>
                </c:pt>
                <c:pt idx="30">
                  <c:v>-1</c:v>
                </c:pt>
                <c:pt idx="31">
                  <c:v>-4.3</c:v>
                </c:pt>
                <c:pt idx="32">
                  <c:v>-2.2000000000000002</c:v>
                </c:pt>
                <c:pt idx="33">
                  <c:v>-6.1</c:v>
                </c:pt>
                <c:pt idx="34">
                  <c:v>-6.7</c:v>
                </c:pt>
                <c:pt idx="35">
                  <c:v>-4.5</c:v>
                </c:pt>
                <c:pt idx="36">
                  <c:v>-10</c:v>
                </c:pt>
                <c:pt idx="37">
                  <c:v>-8.4</c:v>
                </c:pt>
                <c:pt idx="38">
                  <c:v>1.2</c:v>
                </c:pt>
                <c:pt idx="39">
                  <c:v>2.9</c:v>
                </c:pt>
                <c:pt idx="40">
                  <c:v>5.2</c:v>
                </c:pt>
                <c:pt idx="41">
                  <c:v>7.3</c:v>
                </c:pt>
                <c:pt idx="42">
                  <c:v>5.2</c:v>
                </c:pt>
                <c:pt idx="43">
                  <c:v>11.1</c:v>
                </c:pt>
                <c:pt idx="44">
                  <c:v>13.3</c:v>
                </c:pt>
                <c:pt idx="45">
                  <c:v>11.1</c:v>
                </c:pt>
                <c:pt idx="46">
                  <c:v>7.1</c:v>
                </c:pt>
                <c:pt idx="47">
                  <c:v>8.1</c:v>
                </c:pt>
                <c:pt idx="48">
                  <c:v>5.9</c:v>
                </c:pt>
                <c:pt idx="49">
                  <c:v>14.9</c:v>
                </c:pt>
                <c:pt idx="50">
                  <c:v>15.5</c:v>
                </c:pt>
                <c:pt idx="51">
                  <c:v>16.3</c:v>
                </c:pt>
                <c:pt idx="52">
                  <c:v>9.8000000000000007</c:v>
                </c:pt>
                <c:pt idx="53">
                  <c:v>6</c:v>
                </c:pt>
                <c:pt idx="54">
                  <c:v>1.4</c:v>
                </c:pt>
                <c:pt idx="55">
                  <c:v>3</c:v>
                </c:pt>
                <c:pt idx="56">
                  <c:v>1.9</c:v>
                </c:pt>
                <c:pt idx="57">
                  <c:v>3.9</c:v>
                </c:pt>
                <c:pt idx="58">
                  <c:v>8.4</c:v>
                </c:pt>
                <c:pt idx="59">
                  <c:v>7.3</c:v>
                </c:pt>
                <c:pt idx="60">
                  <c:v>15.4</c:v>
                </c:pt>
                <c:pt idx="61">
                  <c:v>7.9</c:v>
                </c:pt>
                <c:pt idx="62">
                  <c:v>12.1</c:v>
                </c:pt>
                <c:pt idx="63">
                  <c:v>7.2</c:v>
                </c:pt>
                <c:pt idx="64">
                  <c:v>6.6</c:v>
                </c:pt>
                <c:pt idx="65">
                  <c:v>2.2000000000000002</c:v>
                </c:pt>
                <c:pt idx="66">
                  <c:v>3.2</c:v>
                </c:pt>
                <c:pt idx="67">
                  <c:v>4.9000000000000004</c:v>
                </c:pt>
                <c:pt idx="68">
                  <c:v>3.4</c:v>
                </c:pt>
                <c:pt idx="69">
                  <c:v>7</c:v>
                </c:pt>
                <c:pt idx="70">
                  <c:v>-0.4</c:v>
                </c:pt>
                <c:pt idx="71">
                  <c:v>-1</c:v>
                </c:pt>
                <c:pt idx="72">
                  <c:v>-3.8</c:v>
                </c:pt>
                <c:pt idx="73">
                  <c:v>-1.4</c:v>
                </c:pt>
                <c:pt idx="74">
                  <c:v>-3.3</c:v>
                </c:pt>
                <c:pt idx="75">
                  <c:v>4.0999999999999996</c:v>
                </c:pt>
                <c:pt idx="76">
                  <c:v>-1</c:v>
                </c:pt>
                <c:pt idx="77">
                  <c:v>3.5</c:v>
                </c:pt>
                <c:pt idx="78">
                  <c:v>2.7</c:v>
                </c:pt>
                <c:pt idx="79">
                  <c:v>1.8</c:v>
                </c:pt>
                <c:pt idx="80">
                  <c:v>4</c:v>
                </c:pt>
                <c:pt idx="81">
                  <c:v>0.7</c:v>
                </c:pt>
                <c:pt idx="82">
                  <c:v>-1.1000000000000001</c:v>
                </c:pt>
                <c:pt idx="83">
                  <c:v>1.4</c:v>
                </c:pt>
                <c:pt idx="84">
                  <c:v>-0.1</c:v>
                </c:pt>
                <c:pt idx="85">
                  <c:v>4</c:v>
                </c:pt>
                <c:pt idx="86">
                  <c:v>1.6</c:v>
                </c:pt>
                <c:pt idx="87">
                  <c:v>6.5</c:v>
                </c:pt>
                <c:pt idx="88">
                  <c:v>6</c:v>
                </c:pt>
                <c:pt idx="89">
                  <c:v>-0.3</c:v>
                </c:pt>
                <c:pt idx="90">
                  <c:v>4.0999999999999996</c:v>
                </c:pt>
                <c:pt idx="91">
                  <c:v>2.2999999999999998</c:v>
                </c:pt>
                <c:pt idx="92">
                  <c:v>1.9</c:v>
                </c:pt>
                <c:pt idx="93">
                  <c:v>5.7</c:v>
                </c:pt>
                <c:pt idx="94">
                  <c:v>-2.2999999999999998</c:v>
                </c:pt>
                <c:pt idx="95">
                  <c:v>-5.2</c:v>
                </c:pt>
                <c:pt idx="96">
                  <c:v>-4.2</c:v>
                </c:pt>
                <c:pt idx="97">
                  <c:v>-1.7</c:v>
                </c:pt>
                <c:pt idx="98">
                  <c:v>0.9</c:v>
                </c:pt>
                <c:pt idx="99">
                  <c:v>-2.4</c:v>
                </c:pt>
                <c:pt idx="100">
                  <c:v>-0.8</c:v>
                </c:pt>
                <c:pt idx="101">
                  <c:v>6.2</c:v>
                </c:pt>
                <c:pt idx="102">
                  <c:v>3.1</c:v>
                </c:pt>
                <c:pt idx="103">
                  <c:v>3.1</c:v>
                </c:pt>
                <c:pt idx="104">
                  <c:v>2.9</c:v>
                </c:pt>
                <c:pt idx="105">
                  <c:v>0.6</c:v>
                </c:pt>
                <c:pt idx="106">
                  <c:v>1.4</c:v>
                </c:pt>
                <c:pt idx="107">
                  <c:v>-0.4</c:v>
                </c:pt>
                <c:pt idx="108">
                  <c:v>-6.3</c:v>
                </c:pt>
                <c:pt idx="109">
                  <c:v>-6.5</c:v>
                </c:pt>
                <c:pt idx="110">
                  <c:v>-1.6</c:v>
                </c:pt>
                <c:pt idx="111">
                  <c:v>0</c:v>
                </c:pt>
                <c:pt idx="112">
                  <c:v>3.4</c:v>
                </c:pt>
                <c:pt idx="113">
                  <c:v>2.2999999999999998</c:v>
                </c:pt>
                <c:pt idx="114">
                  <c:v>2.2999999999999998</c:v>
                </c:pt>
                <c:pt idx="115">
                  <c:v>2.8</c:v>
                </c:pt>
                <c:pt idx="116">
                  <c:v>-0.1</c:v>
                </c:pt>
                <c:pt idx="117">
                  <c:v>0.8</c:v>
                </c:pt>
                <c:pt idx="118">
                  <c:v>3.7</c:v>
                </c:pt>
                <c:pt idx="119">
                  <c:v>7.4</c:v>
                </c:pt>
                <c:pt idx="120">
                  <c:v>13.1</c:v>
                </c:pt>
                <c:pt idx="121">
                  <c:v>13.6</c:v>
                </c:pt>
                <c:pt idx="122">
                  <c:v>8.3000000000000007</c:v>
                </c:pt>
                <c:pt idx="123">
                  <c:v>10.4</c:v>
                </c:pt>
                <c:pt idx="124">
                  <c:v>15.5</c:v>
                </c:pt>
                <c:pt idx="125">
                  <c:v>10.6</c:v>
                </c:pt>
                <c:pt idx="126">
                  <c:v>9.9</c:v>
                </c:pt>
                <c:pt idx="127">
                  <c:v>7.8</c:v>
                </c:pt>
                <c:pt idx="128">
                  <c:v>13.6</c:v>
                </c:pt>
                <c:pt idx="129">
                  <c:v>11.3</c:v>
                </c:pt>
                <c:pt idx="130">
                  <c:v>11</c:v>
                </c:pt>
                <c:pt idx="131">
                  <c:v>6.9</c:v>
                </c:pt>
                <c:pt idx="132">
                  <c:v>14.8</c:v>
                </c:pt>
                <c:pt idx="133">
                  <c:v>20.100000000000001</c:v>
                </c:pt>
                <c:pt idx="134">
                  <c:v>14.8</c:v>
                </c:pt>
                <c:pt idx="135">
                  <c:v>13</c:v>
                </c:pt>
                <c:pt idx="136">
                  <c:v>17.8</c:v>
                </c:pt>
                <c:pt idx="137">
                  <c:v>17</c:v>
                </c:pt>
                <c:pt idx="138">
                  <c:v>16.8</c:v>
                </c:pt>
                <c:pt idx="139">
                  <c:v>16</c:v>
                </c:pt>
                <c:pt idx="140">
                  <c:v>16.399999999999999</c:v>
                </c:pt>
                <c:pt idx="141">
                  <c:v>20.6</c:v>
                </c:pt>
                <c:pt idx="142">
                  <c:v>20.8</c:v>
                </c:pt>
                <c:pt idx="143">
                  <c:v>19</c:v>
                </c:pt>
                <c:pt idx="144">
                  <c:v>21</c:v>
                </c:pt>
                <c:pt idx="145">
                  <c:v>19</c:v>
                </c:pt>
                <c:pt idx="146">
                  <c:v>18.7</c:v>
                </c:pt>
                <c:pt idx="147">
                  <c:v>13.5</c:v>
                </c:pt>
                <c:pt idx="148">
                  <c:v>14.9</c:v>
                </c:pt>
                <c:pt idx="149">
                  <c:v>13</c:v>
                </c:pt>
                <c:pt idx="150">
                  <c:v>13.4</c:v>
                </c:pt>
                <c:pt idx="151">
                  <c:v>12.8</c:v>
                </c:pt>
                <c:pt idx="152">
                  <c:v>6.5</c:v>
                </c:pt>
                <c:pt idx="153">
                  <c:v>14.2</c:v>
                </c:pt>
                <c:pt idx="154">
                  <c:v>18.3</c:v>
                </c:pt>
                <c:pt idx="155">
                  <c:v>13.5</c:v>
                </c:pt>
                <c:pt idx="156">
                  <c:v>10.1</c:v>
                </c:pt>
                <c:pt idx="157">
                  <c:v>15.3</c:v>
                </c:pt>
                <c:pt idx="158">
                  <c:v>9.4</c:v>
                </c:pt>
                <c:pt idx="159">
                  <c:v>3.8</c:v>
                </c:pt>
                <c:pt idx="160">
                  <c:v>-5.7</c:v>
                </c:pt>
                <c:pt idx="161">
                  <c:v>0.1</c:v>
                </c:pt>
                <c:pt idx="162">
                  <c:v>4.5</c:v>
                </c:pt>
                <c:pt idx="163">
                  <c:v>1.8</c:v>
                </c:pt>
                <c:pt idx="164">
                  <c:v>6.9</c:v>
                </c:pt>
                <c:pt idx="165">
                  <c:v>7.7</c:v>
                </c:pt>
                <c:pt idx="166">
                  <c:v>6.2</c:v>
                </c:pt>
                <c:pt idx="167">
                  <c:v>16.3</c:v>
                </c:pt>
                <c:pt idx="168">
                  <c:v>20.2</c:v>
                </c:pt>
                <c:pt idx="169">
                  <c:v>24.6</c:v>
                </c:pt>
                <c:pt idx="170">
                  <c:v>27.4</c:v>
                </c:pt>
                <c:pt idx="171">
                  <c:v>28</c:v>
                </c:pt>
                <c:pt idx="172">
                  <c:v>35.9</c:v>
                </c:pt>
                <c:pt idx="173">
                  <c:v>41.2</c:v>
                </c:pt>
                <c:pt idx="174">
                  <c:v>43.2</c:v>
                </c:pt>
                <c:pt idx="175">
                  <c:v>42.4</c:v>
                </c:pt>
                <c:pt idx="176">
                  <c:v>38.200000000000003</c:v>
                </c:pt>
                <c:pt idx="177">
                  <c:v>30.1</c:v>
                </c:pt>
                <c:pt idx="178">
                  <c:v>45.5</c:v>
                </c:pt>
                <c:pt idx="179">
                  <c:v>42.9</c:v>
                </c:pt>
                <c:pt idx="180">
                  <c:v>51.3</c:v>
                </c:pt>
                <c:pt idx="181">
                  <c:v>47</c:v>
                </c:pt>
                <c:pt idx="182">
                  <c:v>55.8</c:v>
                </c:pt>
                <c:pt idx="183">
                  <c:v>64.900000000000006</c:v>
                </c:pt>
                <c:pt idx="184">
                  <c:v>56.5</c:v>
                </c:pt>
                <c:pt idx="185">
                  <c:v>56.4</c:v>
                </c:pt>
                <c:pt idx="186">
                  <c:v>52.9</c:v>
                </c:pt>
                <c:pt idx="187">
                  <c:v>58.5</c:v>
                </c:pt>
                <c:pt idx="188">
                  <c:v>58.4</c:v>
                </c:pt>
                <c:pt idx="189">
                  <c:v>62.2</c:v>
                </c:pt>
                <c:pt idx="190">
                  <c:v>53.5</c:v>
                </c:pt>
                <c:pt idx="191">
                  <c:v>53.9</c:v>
                </c:pt>
                <c:pt idx="192">
                  <c:v>38.6</c:v>
                </c:pt>
                <c:pt idx="193">
                  <c:v>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D5D-4ADD-A3BE-3D112FC7ED92}"/>
            </c:ext>
          </c:extLst>
        </c:ser>
        <c:ser>
          <c:idx val="1"/>
          <c:order val="1"/>
          <c:tx>
            <c:strRef>
              <c:f>'cb3-25'!$C$9</c:f>
              <c:strCache>
                <c:ptCount val="1"/>
                <c:pt idx="0">
                  <c:v>Építőpar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'cb3-25'!$A$47:$A$240</c:f>
              <c:numCache>
                <c:formatCode>m/d/yyyy</c:formatCode>
                <c:ptCount val="194"/>
                <c:pt idx="0">
                  <c:v>39113</c:v>
                </c:pt>
                <c:pt idx="1">
                  <c:v>39141</c:v>
                </c:pt>
                <c:pt idx="2">
                  <c:v>39172</c:v>
                </c:pt>
                <c:pt idx="3">
                  <c:v>39202</c:v>
                </c:pt>
                <c:pt idx="4">
                  <c:v>39233</c:v>
                </c:pt>
                <c:pt idx="5">
                  <c:v>39263</c:v>
                </c:pt>
                <c:pt idx="6">
                  <c:v>39294</c:v>
                </c:pt>
                <c:pt idx="7">
                  <c:v>39325</c:v>
                </c:pt>
                <c:pt idx="8">
                  <c:v>39355</c:v>
                </c:pt>
                <c:pt idx="9">
                  <c:v>39386</c:v>
                </c:pt>
                <c:pt idx="10">
                  <c:v>39416</c:v>
                </c:pt>
                <c:pt idx="11">
                  <c:v>39447</c:v>
                </c:pt>
                <c:pt idx="12">
                  <c:v>39478</c:v>
                </c:pt>
                <c:pt idx="13">
                  <c:v>39507</c:v>
                </c:pt>
                <c:pt idx="14">
                  <c:v>39538</c:v>
                </c:pt>
                <c:pt idx="15">
                  <c:v>39568</c:v>
                </c:pt>
                <c:pt idx="16">
                  <c:v>39599</c:v>
                </c:pt>
                <c:pt idx="17">
                  <c:v>39629</c:v>
                </c:pt>
                <c:pt idx="18">
                  <c:v>39660</c:v>
                </c:pt>
                <c:pt idx="19">
                  <c:v>39691</c:v>
                </c:pt>
                <c:pt idx="20">
                  <c:v>39721</c:v>
                </c:pt>
                <c:pt idx="21">
                  <c:v>39752</c:v>
                </c:pt>
                <c:pt idx="22">
                  <c:v>39782</c:v>
                </c:pt>
                <c:pt idx="23">
                  <c:v>39813</c:v>
                </c:pt>
                <c:pt idx="24">
                  <c:v>39844</c:v>
                </c:pt>
                <c:pt idx="25">
                  <c:v>39872</c:v>
                </c:pt>
                <c:pt idx="26">
                  <c:v>39903</c:v>
                </c:pt>
                <c:pt idx="27">
                  <c:v>39933</c:v>
                </c:pt>
                <c:pt idx="28">
                  <c:v>39964</c:v>
                </c:pt>
                <c:pt idx="29">
                  <c:v>39994</c:v>
                </c:pt>
                <c:pt idx="30">
                  <c:v>40025</c:v>
                </c:pt>
                <c:pt idx="31">
                  <c:v>40056</c:v>
                </c:pt>
                <c:pt idx="32">
                  <c:v>40086</c:v>
                </c:pt>
                <c:pt idx="33">
                  <c:v>40117</c:v>
                </c:pt>
                <c:pt idx="34">
                  <c:v>40147</c:v>
                </c:pt>
                <c:pt idx="35">
                  <c:v>40178</c:v>
                </c:pt>
                <c:pt idx="36">
                  <c:v>40209</c:v>
                </c:pt>
                <c:pt idx="37">
                  <c:v>40237</c:v>
                </c:pt>
                <c:pt idx="38">
                  <c:v>40268</c:v>
                </c:pt>
                <c:pt idx="39">
                  <c:v>40298</c:v>
                </c:pt>
                <c:pt idx="40">
                  <c:v>40329</c:v>
                </c:pt>
                <c:pt idx="41">
                  <c:v>40359</c:v>
                </c:pt>
                <c:pt idx="42">
                  <c:v>40390</c:v>
                </c:pt>
                <c:pt idx="43">
                  <c:v>40421</c:v>
                </c:pt>
                <c:pt idx="44">
                  <c:v>40451</c:v>
                </c:pt>
                <c:pt idx="45">
                  <c:v>40482</c:v>
                </c:pt>
                <c:pt idx="46">
                  <c:v>40512</c:v>
                </c:pt>
                <c:pt idx="47">
                  <c:v>40543</c:v>
                </c:pt>
                <c:pt idx="48">
                  <c:v>40574</c:v>
                </c:pt>
                <c:pt idx="49">
                  <c:v>40602</c:v>
                </c:pt>
                <c:pt idx="50">
                  <c:v>40633</c:v>
                </c:pt>
                <c:pt idx="51">
                  <c:v>40663</c:v>
                </c:pt>
                <c:pt idx="52">
                  <c:v>40694</c:v>
                </c:pt>
                <c:pt idx="53">
                  <c:v>40724</c:v>
                </c:pt>
                <c:pt idx="54">
                  <c:v>40755</c:v>
                </c:pt>
                <c:pt idx="55">
                  <c:v>40786</c:v>
                </c:pt>
                <c:pt idx="56">
                  <c:v>40816</c:v>
                </c:pt>
                <c:pt idx="57">
                  <c:v>40847</c:v>
                </c:pt>
                <c:pt idx="58">
                  <c:v>40877</c:v>
                </c:pt>
                <c:pt idx="59">
                  <c:v>40908</c:v>
                </c:pt>
                <c:pt idx="60">
                  <c:v>40939</c:v>
                </c:pt>
                <c:pt idx="61">
                  <c:v>40968</c:v>
                </c:pt>
                <c:pt idx="62">
                  <c:v>40999</c:v>
                </c:pt>
                <c:pt idx="63">
                  <c:v>41029</c:v>
                </c:pt>
                <c:pt idx="64">
                  <c:v>41060</c:v>
                </c:pt>
                <c:pt idx="65">
                  <c:v>41090</c:v>
                </c:pt>
                <c:pt idx="66">
                  <c:v>41121</c:v>
                </c:pt>
                <c:pt idx="67">
                  <c:v>41152</c:v>
                </c:pt>
                <c:pt idx="68">
                  <c:v>41182</c:v>
                </c:pt>
                <c:pt idx="69">
                  <c:v>41213</c:v>
                </c:pt>
                <c:pt idx="70">
                  <c:v>41243</c:v>
                </c:pt>
                <c:pt idx="71">
                  <c:v>41274</c:v>
                </c:pt>
                <c:pt idx="72">
                  <c:v>41305</c:v>
                </c:pt>
                <c:pt idx="73">
                  <c:v>41333</c:v>
                </c:pt>
                <c:pt idx="74">
                  <c:v>41364</c:v>
                </c:pt>
                <c:pt idx="75">
                  <c:v>41394</c:v>
                </c:pt>
                <c:pt idx="76">
                  <c:v>41425</c:v>
                </c:pt>
                <c:pt idx="77">
                  <c:v>41455</c:v>
                </c:pt>
                <c:pt idx="78">
                  <c:v>41486</c:v>
                </c:pt>
                <c:pt idx="79">
                  <c:v>41517</c:v>
                </c:pt>
                <c:pt idx="80">
                  <c:v>41547</c:v>
                </c:pt>
                <c:pt idx="81">
                  <c:v>41578</c:v>
                </c:pt>
                <c:pt idx="82">
                  <c:v>41608</c:v>
                </c:pt>
                <c:pt idx="83">
                  <c:v>41639</c:v>
                </c:pt>
                <c:pt idx="84">
                  <c:v>41670</c:v>
                </c:pt>
                <c:pt idx="85">
                  <c:v>41698</c:v>
                </c:pt>
                <c:pt idx="86">
                  <c:v>41729</c:v>
                </c:pt>
                <c:pt idx="87">
                  <c:v>41759</c:v>
                </c:pt>
                <c:pt idx="88">
                  <c:v>41790</c:v>
                </c:pt>
                <c:pt idx="89">
                  <c:v>41820</c:v>
                </c:pt>
                <c:pt idx="90">
                  <c:v>41851</c:v>
                </c:pt>
                <c:pt idx="91">
                  <c:v>41882</c:v>
                </c:pt>
                <c:pt idx="92">
                  <c:v>41912</c:v>
                </c:pt>
                <c:pt idx="93">
                  <c:v>41943</c:v>
                </c:pt>
                <c:pt idx="94">
                  <c:v>41973</c:v>
                </c:pt>
                <c:pt idx="95">
                  <c:v>42004</c:v>
                </c:pt>
                <c:pt idx="96">
                  <c:v>42035</c:v>
                </c:pt>
                <c:pt idx="97">
                  <c:v>42063</c:v>
                </c:pt>
                <c:pt idx="98">
                  <c:v>42094</c:v>
                </c:pt>
                <c:pt idx="99">
                  <c:v>42124</c:v>
                </c:pt>
                <c:pt idx="100">
                  <c:v>42155</c:v>
                </c:pt>
                <c:pt idx="101">
                  <c:v>42185</c:v>
                </c:pt>
                <c:pt idx="102">
                  <c:v>42216</c:v>
                </c:pt>
                <c:pt idx="103">
                  <c:v>42247</c:v>
                </c:pt>
                <c:pt idx="104">
                  <c:v>42277</c:v>
                </c:pt>
                <c:pt idx="105">
                  <c:v>42308</c:v>
                </c:pt>
                <c:pt idx="106">
                  <c:v>42338</c:v>
                </c:pt>
                <c:pt idx="107">
                  <c:v>42369</c:v>
                </c:pt>
                <c:pt idx="108">
                  <c:v>42400</c:v>
                </c:pt>
                <c:pt idx="109">
                  <c:v>42429</c:v>
                </c:pt>
                <c:pt idx="110">
                  <c:v>42460</c:v>
                </c:pt>
                <c:pt idx="111">
                  <c:v>42490</c:v>
                </c:pt>
                <c:pt idx="112">
                  <c:v>42521</c:v>
                </c:pt>
                <c:pt idx="113">
                  <c:v>42551</c:v>
                </c:pt>
                <c:pt idx="114">
                  <c:v>42582</c:v>
                </c:pt>
                <c:pt idx="115">
                  <c:v>42613</c:v>
                </c:pt>
                <c:pt idx="116">
                  <c:v>42643</c:v>
                </c:pt>
                <c:pt idx="117">
                  <c:v>42674</c:v>
                </c:pt>
                <c:pt idx="118">
                  <c:v>42704</c:v>
                </c:pt>
                <c:pt idx="119">
                  <c:v>42735</c:v>
                </c:pt>
                <c:pt idx="120">
                  <c:v>42766</c:v>
                </c:pt>
                <c:pt idx="121">
                  <c:v>42794</c:v>
                </c:pt>
                <c:pt idx="122">
                  <c:v>42825</c:v>
                </c:pt>
                <c:pt idx="123">
                  <c:v>42855</c:v>
                </c:pt>
                <c:pt idx="124">
                  <c:v>42886</c:v>
                </c:pt>
                <c:pt idx="125">
                  <c:v>42916</c:v>
                </c:pt>
                <c:pt idx="126">
                  <c:v>42947</c:v>
                </c:pt>
                <c:pt idx="127">
                  <c:v>42978</c:v>
                </c:pt>
                <c:pt idx="128">
                  <c:v>43008</c:v>
                </c:pt>
                <c:pt idx="129">
                  <c:v>43039</c:v>
                </c:pt>
                <c:pt idx="130">
                  <c:v>43069</c:v>
                </c:pt>
                <c:pt idx="131">
                  <c:v>43100</c:v>
                </c:pt>
                <c:pt idx="132">
                  <c:v>43131</c:v>
                </c:pt>
                <c:pt idx="133">
                  <c:v>43159</c:v>
                </c:pt>
                <c:pt idx="134">
                  <c:v>43190</c:v>
                </c:pt>
                <c:pt idx="135">
                  <c:v>43220</c:v>
                </c:pt>
                <c:pt idx="136">
                  <c:v>43251</c:v>
                </c:pt>
                <c:pt idx="137">
                  <c:v>43281</c:v>
                </c:pt>
                <c:pt idx="138">
                  <c:v>43312</c:v>
                </c:pt>
                <c:pt idx="139">
                  <c:v>43343</c:v>
                </c:pt>
                <c:pt idx="140">
                  <c:v>43373</c:v>
                </c:pt>
                <c:pt idx="141">
                  <c:v>43404</c:v>
                </c:pt>
                <c:pt idx="142">
                  <c:v>43434</c:v>
                </c:pt>
                <c:pt idx="143">
                  <c:v>43465</c:v>
                </c:pt>
                <c:pt idx="144">
                  <c:v>43496</c:v>
                </c:pt>
                <c:pt idx="145">
                  <c:v>43524</c:v>
                </c:pt>
                <c:pt idx="146">
                  <c:v>43555</c:v>
                </c:pt>
                <c:pt idx="147">
                  <c:v>43585</c:v>
                </c:pt>
                <c:pt idx="148">
                  <c:v>43616</c:v>
                </c:pt>
                <c:pt idx="149">
                  <c:v>43646</c:v>
                </c:pt>
                <c:pt idx="150">
                  <c:v>43677</c:v>
                </c:pt>
                <c:pt idx="151">
                  <c:v>43708</c:v>
                </c:pt>
                <c:pt idx="152">
                  <c:v>43738</c:v>
                </c:pt>
                <c:pt idx="153">
                  <c:v>43769</c:v>
                </c:pt>
                <c:pt idx="154">
                  <c:v>43799</c:v>
                </c:pt>
                <c:pt idx="155">
                  <c:v>43830</c:v>
                </c:pt>
                <c:pt idx="156">
                  <c:v>43861</c:v>
                </c:pt>
                <c:pt idx="157">
                  <c:v>43890</c:v>
                </c:pt>
                <c:pt idx="158">
                  <c:v>43921</c:v>
                </c:pt>
                <c:pt idx="159">
                  <c:v>43951</c:v>
                </c:pt>
                <c:pt idx="160">
                  <c:v>43982</c:v>
                </c:pt>
                <c:pt idx="161">
                  <c:v>44012</c:v>
                </c:pt>
                <c:pt idx="162">
                  <c:v>44043</c:v>
                </c:pt>
                <c:pt idx="163">
                  <c:v>44074</c:v>
                </c:pt>
                <c:pt idx="164">
                  <c:v>44104</c:v>
                </c:pt>
                <c:pt idx="165">
                  <c:v>44135</c:v>
                </c:pt>
                <c:pt idx="166">
                  <c:v>44165</c:v>
                </c:pt>
                <c:pt idx="167">
                  <c:v>44196</c:v>
                </c:pt>
                <c:pt idx="168">
                  <c:v>44227</c:v>
                </c:pt>
                <c:pt idx="169">
                  <c:v>44255</c:v>
                </c:pt>
                <c:pt idx="170">
                  <c:v>44286</c:v>
                </c:pt>
                <c:pt idx="171">
                  <c:v>44316</c:v>
                </c:pt>
                <c:pt idx="172">
                  <c:v>44347</c:v>
                </c:pt>
                <c:pt idx="173">
                  <c:v>44377</c:v>
                </c:pt>
                <c:pt idx="174">
                  <c:v>44408</c:v>
                </c:pt>
                <c:pt idx="175">
                  <c:v>44439</c:v>
                </c:pt>
                <c:pt idx="176">
                  <c:v>44469</c:v>
                </c:pt>
                <c:pt idx="177">
                  <c:v>44500</c:v>
                </c:pt>
                <c:pt idx="178">
                  <c:v>44530</c:v>
                </c:pt>
                <c:pt idx="179">
                  <c:v>44561</c:v>
                </c:pt>
                <c:pt idx="180">
                  <c:v>44592</c:v>
                </c:pt>
                <c:pt idx="181">
                  <c:v>44620</c:v>
                </c:pt>
                <c:pt idx="182">
                  <c:v>44651</c:v>
                </c:pt>
                <c:pt idx="183">
                  <c:v>44681</c:v>
                </c:pt>
                <c:pt idx="184">
                  <c:v>44712</c:v>
                </c:pt>
                <c:pt idx="185">
                  <c:v>44742</c:v>
                </c:pt>
                <c:pt idx="186">
                  <c:v>44773</c:v>
                </c:pt>
                <c:pt idx="187">
                  <c:v>44804</c:v>
                </c:pt>
                <c:pt idx="188">
                  <c:v>44834</c:v>
                </c:pt>
                <c:pt idx="189">
                  <c:v>44865</c:v>
                </c:pt>
                <c:pt idx="190">
                  <c:v>44895</c:v>
                </c:pt>
                <c:pt idx="191">
                  <c:v>44926</c:v>
                </c:pt>
                <c:pt idx="192">
                  <c:v>44957</c:v>
                </c:pt>
                <c:pt idx="193">
                  <c:v>44985</c:v>
                </c:pt>
              </c:numCache>
            </c:numRef>
          </c:cat>
          <c:val>
            <c:numRef>
              <c:f>'cb3-25'!$C$47:$C$240</c:f>
              <c:numCache>
                <c:formatCode>0.00</c:formatCode>
                <c:ptCount val="194"/>
                <c:pt idx="0">
                  <c:v>14.4</c:v>
                </c:pt>
                <c:pt idx="1">
                  <c:v>13.5</c:v>
                </c:pt>
                <c:pt idx="2">
                  <c:v>9.4</c:v>
                </c:pt>
                <c:pt idx="3">
                  <c:v>11.4</c:v>
                </c:pt>
                <c:pt idx="4">
                  <c:v>7.4</c:v>
                </c:pt>
                <c:pt idx="5">
                  <c:v>3.5</c:v>
                </c:pt>
                <c:pt idx="6">
                  <c:v>-0.8</c:v>
                </c:pt>
                <c:pt idx="7">
                  <c:v>-0.7</c:v>
                </c:pt>
                <c:pt idx="8">
                  <c:v>6.4</c:v>
                </c:pt>
                <c:pt idx="9">
                  <c:v>-0.2</c:v>
                </c:pt>
                <c:pt idx="10">
                  <c:v>3.5</c:v>
                </c:pt>
                <c:pt idx="11">
                  <c:v>0.4</c:v>
                </c:pt>
                <c:pt idx="12">
                  <c:v>9.5</c:v>
                </c:pt>
                <c:pt idx="13">
                  <c:v>7.6</c:v>
                </c:pt>
                <c:pt idx="14">
                  <c:v>9.8000000000000007</c:v>
                </c:pt>
                <c:pt idx="15">
                  <c:v>9.9</c:v>
                </c:pt>
                <c:pt idx="16">
                  <c:v>7.6</c:v>
                </c:pt>
                <c:pt idx="17">
                  <c:v>12.9</c:v>
                </c:pt>
                <c:pt idx="18">
                  <c:v>-13.1</c:v>
                </c:pt>
                <c:pt idx="19">
                  <c:v>6.6</c:v>
                </c:pt>
                <c:pt idx="20">
                  <c:v>10.3</c:v>
                </c:pt>
                <c:pt idx="21">
                  <c:v>13.4</c:v>
                </c:pt>
                <c:pt idx="22">
                  <c:v>-9.5</c:v>
                </c:pt>
                <c:pt idx="23">
                  <c:v>-5.5</c:v>
                </c:pt>
                <c:pt idx="24">
                  <c:v>-15.2</c:v>
                </c:pt>
                <c:pt idx="25">
                  <c:v>-22.4</c:v>
                </c:pt>
                <c:pt idx="26">
                  <c:v>-17.8</c:v>
                </c:pt>
                <c:pt idx="27">
                  <c:v>-22.7</c:v>
                </c:pt>
                <c:pt idx="28">
                  <c:v>-23</c:v>
                </c:pt>
                <c:pt idx="29">
                  <c:v>-17.7</c:v>
                </c:pt>
                <c:pt idx="30">
                  <c:v>-10.3</c:v>
                </c:pt>
                <c:pt idx="31">
                  <c:v>-13.2</c:v>
                </c:pt>
                <c:pt idx="32">
                  <c:v>-14.6</c:v>
                </c:pt>
                <c:pt idx="33">
                  <c:v>-17</c:v>
                </c:pt>
                <c:pt idx="34">
                  <c:v>-19.5</c:v>
                </c:pt>
                <c:pt idx="35">
                  <c:v>-20.3</c:v>
                </c:pt>
                <c:pt idx="36">
                  <c:v>-18.7</c:v>
                </c:pt>
                <c:pt idx="37">
                  <c:v>-21.8</c:v>
                </c:pt>
                <c:pt idx="38">
                  <c:v>-22.8</c:v>
                </c:pt>
                <c:pt idx="39">
                  <c:v>-14.5</c:v>
                </c:pt>
                <c:pt idx="40">
                  <c:v>-9.1999999999999993</c:v>
                </c:pt>
                <c:pt idx="41">
                  <c:v>-12.7</c:v>
                </c:pt>
                <c:pt idx="42">
                  <c:v>-13.8</c:v>
                </c:pt>
                <c:pt idx="43">
                  <c:v>-14.6</c:v>
                </c:pt>
                <c:pt idx="44">
                  <c:v>-12.9</c:v>
                </c:pt>
                <c:pt idx="45">
                  <c:v>-8.6</c:v>
                </c:pt>
                <c:pt idx="46">
                  <c:v>-8.5</c:v>
                </c:pt>
                <c:pt idx="47">
                  <c:v>-16.5</c:v>
                </c:pt>
                <c:pt idx="48">
                  <c:v>-16.3</c:v>
                </c:pt>
                <c:pt idx="49">
                  <c:v>-11.3</c:v>
                </c:pt>
                <c:pt idx="50">
                  <c:v>-8.1999999999999993</c:v>
                </c:pt>
                <c:pt idx="51">
                  <c:v>-10</c:v>
                </c:pt>
                <c:pt idx="52">
                  <c:v>-9.8000000000000007</c:v>
                </c:pt>
                <c:pt idx="53">
                  <c:v>-15.5</c:v>
                </c:pt>
                <c:pt idx="54">
                  <c:v>-13.2</c:v>
                </c:pt>
                <c:pt idx="55">
                  <c:v>-16.2</c:v>
                </c:pt>
                <c:pt idx="56">
                  <c:v>-17</c:v>
                </c:pt>
                <c:pt idx="57">
                  <c:v>-16.600000000000001</c:v>
                </c:pt>
                <c:pt idx="58">
                  <c:v>-13.6</c:v>
                </c:pt>
                <c:pt idx="59">
                  <c:v>-15.8</c:v>
                </c:pt>
                <c:pt idx="60">
                  <c:v>-17.3</c:v>
                </c:pt>
                <c:pt idx="61">
                  <c:v>-17.5</c:v>
                </c:pt>
                <c:pt idx="62">
                  <c:v>-16.600000000000001</c:v>
                </c:pt>
                <c:pt idx="63">
                  <c:v>-21.9</c:v>
                </c:pt>
                <c:pt idx="64">
                  <c:v>-13.7</c:v>
                </c:pt>
                <c:pt idx="65">
                  <c:v>-17.600000000000001</c:v>
                </c:pt>
                <c:pt idx="66">
                  <c:v>-14.3</c:v>
                </c:pt>
                <c:pt idx="67">
                  <c:v>-13.5</c:v>
                </c:pt>
                <c:pt idx="68">
                  <c:v>-20.9</c:v>
                </c:pt>
                <c:pt idx="69">
                  <c:v>-18.399999999999999</c:v>
                </c:pt>
                <c:pt idx="70">
                  <c:v>-16</c:v>
                </c:pt>
                <c:pt idx="71">
                  <c:v>-20.2</c:v>
                </c:pt>
                <c:pt idx="72">
                  <c:v>-20</c:v>
                </c:pt>
                <c:pt idx="73">
                  <c:v>-11.2</c:v>
                </c:pt>
                <c:pt idx="74">
                  <c:v>-15.3</c:v>
                </c:pt>
                <c:pt idx="75">
                  <c:v>-15</c:v>
                </c:pt>
                <c:pt idx="76">
                  <c:v>-10.5</c:v>
                </c:pt>
                <c:pt idx="77">
                  <c:v>-7.1</c:v>
                </c:pt>
                <c:pt idx="78">
                  <c:v>-3</c:v>
                </c:pt>
                <c:pt idx="79">
                  <c:v>2.2000000000000002</c:v>
                </c:pt>
                <c:pt idx="80">
                  <c:v>-0.8</c:v>
                </c:pt>
                <c:pt idx="81">
                  <c:v>-2.7</c:v>
                </c:pt>
                <c:pt idx="82">
                  <c:v>-9.5</c:v>
                </c:pt>
                <c:pt idx="83">
                  <c:v>-7.6</c:v>
                </c:pt>
                <c:pt idx="84">
                  <c:v>-4.3</c:v>
                </c:pt>
                <c:pt idx="85">
                  <c:v>-5.6</c:v>
                </c:pt>
                <c:pt idx="86">
                  <c:v>-6.6</c:v>
                </c:pt>
                <c:pt idx="87">
                  <c:v>-0.2</c:v>
                </c:pt>
                <c:pt idx="88">
                  <c:v>-1.1000000000000001</c:v>
                </c:pt>
                <c:pt idx="89">
                  <c:v>-1.8</c:v>
                </c:pt>
                <c:pt idx="90">
                  <c:v>2.5</c:v>
                </c:pt>
                <c:pt idx="91">
                  <c:v>-2.2999999999999998</c:v>
                </c:pt>
                <c:pt idx="92">
                  <c:v>6.4</c:v>
                </c:pt>
                <c:pt idx="93">
                  <c:v>1.6</c:v>
                </c:pt>
                <c:pt idx="94">
                  <c:v>1.4</c:v>
                </c:pt>
                <c:pt idx="95">
                  <c:v>-5.3</c:v>
                </c:pt>
                <c:pt idx="96">
                  <c:v>2.4</c:v>
                </c:pt>
                <c:pt idx="97">
                  <c:v>-13</c:v>
                </c:pt>
                <c:pt idx="98">
                  <c:v>-3.9</c:v>
                </c:pt>
                <c:pt idx="99">
                  <c:v>-0.5</c:v>
                </c:pt>
                <c:pt idx="100">
                  <c:v>-2.1</c:v>
                </c:pt>
                <c:pt idx="101">
                  <c:v>0.1</c:v>
                </c:pt>
                <c:pt idx="102">
                  <c:v>3</c:v>
                </c:pt>
                <c:pt idx="103">
                  <c:v>1.2</c:v>
                </c:pt>
                <c:pt idx="104">
                  <c:v>2</c:v>
                </c:pt>
                <c:pt idx="105">
                  <c:v>3.2</c:v>
                </c:pt>
                <c:pt idx="106">
                  <c:v>-1.9</c:v>
                </c:pt>
                <c:pt idx="107">
                  <c:v>-5.9</c:v>
                </c:pt>
                <c:pt idx="108">
                  <c:v>-6.9</c:v>
                </c:pt>
                <c:pt idx="109">
                  <c:v>4.7</c:v>
                </c:pt>
                <c:pt idx="110">
                  <c:v>8.6</c:v>
                </c:pt>
                <c:pt idx="111">
                  <c:v>2.2999999999999998</c:v>
                </c:pt>
                <c:pt idx="112">
                  <c:v>-0.2</c:v>
                </c:pt>
                <c:pt idx="113">
                  <c:v>4.2</c:v>
                </c:pt>
                <c:pt idx="114">
                  <c:v>-0.2</c:v>
                </c:pt>
                <c:pt idx="115">
                  <c:v>-1</c:v>
                </c:pt>
                <c:pt idx="116">
                  <c:v>7.2</c:v>
                </c:pt>
                <c:pt idx="117">
                  <c:v>6.1</c:v>
                </c:pt>
                <c:pt idx="118">
                  <c:v>10.199999999999999</c:v>
                </c:pt>
                <c:pt idx="119">
                  <c:v>18</c:v>
                </c:pt>
                <c:pt idx="120">
                  <c:v>28.2</c:v>
                </c:pt>
                <c:pt idx="121">
                  <c:v>23.7</c:v>
                </c:pt>
                <c:pt idx="122">
                  <c:v>26.2</c:v>
                </c:pt>
                <c:pt idx="123">
                  <c:v>24.3</c:v>
                </c:pt>
                <c:pt idx="124">
                  <c:v>24.8</c:v>
                </c:pt>
                <c:pt idx="125">
                  <c:v>21.3</c:v>
                </c:pt>
                <c:pt idx="126">
                  <c:v>23.6</c:v>
                </c:pt>
                <c:pt idx="127">
                  <c:v>27.9</c:v>
                </c:pt>
                <c:pt idx="128">
                  <c:v>33.799999999999997</c:v>
                </c:pt>
                <c:pt idx="129">
                  <c:v>26.9</c:v>
                </c:pt>
                <c:pt idx="130">
                  <c:v>32.6</c:v>
                </c:pt>
                <c:pt idx="131">
                  <c:v>41.5</c:v>
                </c:pt>
                <c:pt idx="132">
                  <c:v>37.4</c:v>
                </c:pt>
                <c:pt idx="133">
                  <c:v>36.299999999999997</c:v>
                </c:pt>
                <c:pt idx="134">
                  <c:v>33</c:v>
                </c:pt>
                <c:pt idx="135">
                  <c:v>34.200000000000003</c:v>
                </c:pt>
                <c:pt idx="136">
                  <c:v>33.6</c:v>
                </c:pt>
                <c:pt idx="137">
                  <c:v>37.5</c:v>
                </c:pt>
                <c:pt idx="138">
                  <c:v>34.200000000000003</c:v>
                </c:pt>
                <c:pt idx="139">
                  <c:v>33.799999999999997</c:v>
                </c:pt>
                <c:pt idx="140">
                  <c:v>33.5</c:v>
                </c:pt>
                <c:pt idx="141">
                  <c:v>39.799999999999997</c:v>
                </c:pt>
                <c:pt idx="142">
                  <c:v>43.7</c:v>
                </c:pt>
                <c:pt idx="143">
                  <c:v>42.8</c:v>
                </c:pt>
                <c:pt idx="144">
                  <c:v>39</c:v>
                </c:pt>
                <c:pt idx="145">
                  <c:v>47.9</c:v>
                </c:pt>
                <c:pt idx="146">
                  <c:v>45</c:v>
                </c:pt>
                <c:pt idx="147">
                  <c:v>37.200000000000003</c:v>
                </c:pt>
                <c:pt idx="148">
                  <c:v>37.9</c:v>
                </c:pt>
                <c:pt idx="149">
                  <c:v>30.4</c:v>
                </c:pt>
                <c:pt idx="150">
                  <c:v>24.8</c:v>
                </c:pt>
                <c:pt idx="151">
                  <c:v>28.9</c:v>
                </c:pt>
                <c:pt idx="152">
                  <c:v>27.8</c:v>
                </c:pt>
                <c:pt idx="153">
                  <c:v>29.1</c:v>
                </c:pt>
                <c:pt idx="154">
                  <c:v>28.5</c:v>
                </c:pt>
                <c:pt idx="155">
                  <c:v>25.4</c:v>
                </c:pt>
                <c:pt idx="156">
                  <c:v>25.2</c:v>
                </c:pt>
                <c:pt idx="157">
                  <c:v>20.3</c:v>
                </c:pt>
                <c:pt idx="158">
                  <c:v>20.100000000000001</c:v>
                </c:pt>
                <c:pt idx="159">
                  <c:v>19</c:v>
                </c:pt>
                <c:pt idx="160">
                  <c:v>5.3</c:v>
                </c:pt>
                <c:pt idx="161">
                  <c:v>10.6</c:v>
                </c:pt>
                <c:pt idx="162">
                  <c:v>5.3</c:v>
                </c:pt>
                <c:pt idx="163">
                  <c:v>6</c:v>
                </c:pt>
                <c:pt idx="164">
                  <c:v>9.3000000000000007</c:v>
                </c:pt>
                <c:pt idx="165">
                  <c:v>7.7</c:v>
                </c:pt>
                <c:pt idx="166">
                  <c:v>8.1</c:v>
                </c:pt>
                <c:pt idx="167">
                  <c:v>0.5</c:v>
                </c:pt>
                <c:pt idx="168">
                  <c:v>26.5</c:v>
                </c:pt>
                <c:pt idx="169">
                  <c:v>25.9</c:v>
                </c:pt>
                <c:pt idx="170">
                  <c:v>21.7</c:v>
                </c:pt>
                <c:pt idx="171">
                  <c:v>30.1</c:v>
                </c:pt>
                <c:pt idx="172">
                  <c:v>38.4</c:v>
                </c:pt>
                <c:pt idx="173">
                  <c:v>45.7</c:v>
                </c:pt>
                <c:pt idx="174">
                  <c:v>44.5</c:v>
                </c:pt>
                <c:pt idx="175">
                  <c:v>38.1</c:v>
                </c:pt>
                <c:pt idx="176">
                  <c:v>29.9</c:v>
                </c:pt>
                <c:pt idx="177">
                  <c:v>39.5</c:v>
                </c:pt>
                <c:pt idx="178">
                  <c:v>46</c:v>
                </c:pt>
                <c:pt idx="179">
                  <c:v>50.3</c:v>
                </c:pt>
                <c:pt idx="180">
                  <c:v>43.3</c:v>
                </c:pt>
                <c:pt idx="181">
                  <c:v>46.1</c:v>
                </c:pt>
                <c:pt idx="182">
                  <c:v>51.7</c:v>
                </c:pt>
                <c:pt idx="183">
                  <c:v>61.9</c:v>
                </c:pt>
                <c:pt idx="184">
                  <c:v>62.4</c:v>
                </c:pt>
                <c:pt idx="185">
                  <c:v>56.2</c:v>
                </c:pt>
                <c:pt idx="186">
                  <c:v>59.2</c:v>
                </c:pt>
                <c:pt idx="187">
                  <c:v>65</c:v>
                </c:pt>
                <c:pt idx="188">
                  <c:v>55.9</c:v>
                </c:pt>
                <c:pt idx="189">
                  <c:v>50.6</c:v>
                </c:pt>
                <c:pt idx="190">
                  <c:v>39.799999999999997</c:v>
                </c:pt>
                <c:pt idx="191">
                  <c:v>47.5</c:v>
                </c:pt>
                <c:pt idx="192">
                  <c:v>38.4</c:v>
                </c:pt>
                <c:pt idx="193">
                  <c:v>41.9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D5D-4ADD-A3BE-3D112FC7ED92}"/>
            </c:ext>
          </c:extLst>
        </c:ser>
        <c:ser>
          <c:idx val="2"/>
          <c:order val="2"/>
          <c:tx>
            <c:strRef>
              <c:f>'cb3-25'!$D$9</c:f>
              <c:strCache>
                <c:ptCount val="1"/>
                <c:pt idx="0">
                  <c:v>Szolgáltatás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numRef>
              <c:f>'cb3-25'!$A$47:$A$240</c:f>
              <c:numCache>
                <c:formatCode>m/d/yyyy</c:formatCode>
                <c:ptCount val="194"/>
                <c:pt idx="0">
                  <c:v>39113</c:v>
                </c:pt>
                <c:pt idx="1">
                  <c:v>39141</c:v>
                </c:pt>
                <c:pt idx="2">
                  <c:v>39172</c:v>
                </c:pt>
                <c:pt idx="3">
                  <c:v>39202</c:v>
                </c:pt>
                <c:pt idx="4">
                  <c:v>39233</c:v>
                </c:pt>
                <c:pt idx="5">
                  <c:v>39263</c:v>
                </c:pt>
                <c:pt idx="6">
                  <c:v>39294</c:v>
                </c:pt>
                <c:pt idx="7">
                  <c:v>39325</c:v>
                </c:pt>
                <c:pt idx="8">
                  <c:v>39355</c:v>
                </c:pt>
                <c:pt idx="9">
                  <c:v>39386</c:v>
                </c:pt>
                <c:pt idx="10">
                  <c:v>39416</c:v>
                </c:pt>
                <c:pt idx="11">
                  <c:v>39447</c:v>
                </c:pt>
                <c:pt idx="12">
                  <c:v>39478</c:v>
                </c:pt>
                <c:pt idx="13">
                  <c:v>39507</c:v>
                </c:pt>
                <c:pt idx="14">
                  <c:v>39538</c:v>
                </c:pt>
                <c:pt idx="15">
                  <c:v>39568</c:v>
                </c:pt>
                <c:pt idx="16">
                  <c:v>39599</c:v>
                </c:pt>
                <c:pt idx="17">
                  <c:v>39629</c:v>
                </c:pt>
                <c:pt idx="18">
                  <c:v>39660</c:v>
                </c:pt>
                <c:pt idx="19">
                  <c:v>39691</c:v>
                </c:pt>
                <c:pt idx="20">
                  <c:v>39721</c:v>
                </c:pt>
                <c:pt idx="21">
                  <c:v>39752</c:v>
                </c:pt>
                <c:pt idx="22">
                  <c:v>39782</c:v>
                </c:pt>
                <c:pt idx="23">
                  <c:v>39813</c:v>
                </c:pt>
                <c:pt idx="24">
                  <c:v>39844</c:v>
                </c:pt>
                <c:pt idx="25">
                  <c:v>39872</c:v>
                </c:pt>
                <c:pt idx="26">
                  <c:v>39903</c:v>
                </c:pt>
                <c:pt idx="27">
                  <c:v>39933</c:v>
                </c:pt>
                <c:pt idx="28">
                  <c:v>39964</c:v>
                </c:pt>
                <c:pt idx="29">
                  <c:v>39994</c:v>
                </c:pt>
                <c:pt idx="30">
                  <c:v>40025</c:v>
                </c:pt>
                <c:pt idx="31">
                  <c:v>40056</c:v>
                </c:pt>
                <c:pt idx="32">
                  <c:v>40086</c:v>
                </c:pt>
                <c:pt idx="33">
                  <c:v>40117</c:v>
                </c:pt>
                <c:pt idx="34">
                  <c:v>40147</c:v>
                </c:pt>
                <c:pt idx="35">
                  <c:v>40178</c:v>
                </c:pt>
                <c:pt idx="36">
                  <c:v>40209</c:v>
                </c:pt>
                <c:pt idx="37">
                  <c:v>40237</c:v>
                </c:pt>
                <c:pt idx="38">
                  <c:v>40268</c:v>
                </c:pt>
                <c:pt idx="39">
                  <c:v>40298</c:v>
                </c:pt>
                <c:pt idx="40">
                  <c:v>40329</c:v>
                </c:pt>
                <c:pt idx="41">
                  <c:v>40359</c:v>
                </c:pt>
                <c:pt idx="42">
                  <c:v>40390</c:v>
                </c:pt>
                <c:pt idx="43">
                  <c:v>40421</c:v>
                </c:pt>
                <c:pt idx="44">
                  <c:v>40451</c:v>
                </c:pt>
                <c:pt idx="45">
                  <c:v>40482</c:v>
                </c:pt>
                <c:pt idx="46">
                  <c:v>40512</c:v>
                </c:pt>
                <c:pt idx="47">
                  <c:v>40543</c:v>
                </c:pt>
                <c:pt idx="48">
                  <c:v>40574</c:v>
                </c:pt>
                <c:pt idx="49">
                  <c:v>40602</c:v>
                </c:pt>
                <c:pt idx="50">
                  <c:v>40633</c:v>
                </c:pt>
                <c:pt idx="51">
                  <c:v>40663</c:v>
                </c:pt>
                <c:pt idx="52">
                  <c:v>40694</c:v>
                </c:pt>
                <c:pt idx="53">
                  <c:v>40724</c:v>
                </c:pt>
                <c:pt idx="54">
                  <c:v>40755</c:v>
                </c:pt>
                <c:pt idx="55">
                  <c:v>40786</c:v>
                </c:pt>
                <c:pt idx="56">
                  <c:v>40816</c:v>
                </c:pt>
                <c:pt idx="57">
                  <c:v>40847</c:v>
                </c:pt>
                <c:pt idx="58">
                  <c:v>40877</c:v>
                </c:pt>
                <c:pt idx="59">
                  <c:v>40908</c:v>
                </c:pt>
                <c:pt idx="60">
                  <c:v>40939</c:v>
                </c:pt>
                <c:pt idx="61">
                  <c:v>40968</c:v>
                </c:pt>
                <c:pt idx="62">
                  <c:v>40999</c:v>
                </c:pt>
                <c:pt idx="63">
                  <c:v>41029</c:v>
                </c:pt>
                <c:pt idx="64">
                  <c:v>41060</c:v>
                </c:pt>
                <c:pt idx="65">
                  <c:v>41090</c:v>
                </c:pt>
                <c:pt idx="66">
                  <c:v>41121</c:v>
                </c:pt>
                <c:pt idx="67">
                  <c:v>41152</c:v>
                </c:pt>
                <c:pt idx="68">
                  <c:v>41182</c:v>
                </c:pt>
                <c:pt idx="69">
                  <c:v>41213</c:v>
                </c:pt>
                <c:pt idx="70">
                  <c:v>41243</c:v>
                </c:pt>
                <c:pt idx="71">
                  <c:v>41274</c:v>
                </c:pt>
                <c:pt idx="72">
                  <c:v>41305</c:v>
                </c:pt>
                <c:pt idx="73">
                  <c:v>41333</c:v>
                </c:pt>
                <c:pt idx="74">
                  <c:v>41364</c:v>
                </c:pt>
                <c:pt idx="75">
                  <c:v>41394</c:v>
                </c:pt>
                <c:pt idx="76">
                  <c:v>41425</c:v>
                </c:pt>
                <c:pt idx="77">
                  <c:v>41455</c:v>
                </c:pt>
                <c:pt idx="78">
                  <c:v>41486</c:v>
                </c:pt>
                <c:pt idx="79">
                  <c:v>41517</c:v>
                </c:pt>
                <c:pt idx="80">
                  <c:v>41547</c:v>
                </c:pt>
                <c:pt idx="81">
                  <c:v>41578</c:v>
                </c:pt>
                <c:pt idx="82">
                  <c:v>41608</c:v>
                </c:pt>
                <c:pt idx="83">
                  <c:v>41639</c:v>
                </c:pt>
                <c:pt idx="84">
                  <c:v>41670</c:v>
                </c:pt>
                <c:pt idx="85">
                  <c:v>41698</c:v>
                </c:pt>
                <c:pt idx="86">
                  <c:v>41729</c:v>
                </c:pt>
                <c:pt idx="87">
                  <c:v>41759</c:v>
                </c:pt>
                <c:pt idx="88">
                  <c:v>41790</c:v>
                </c:pt>
                <c:pt idx="89">
                  <c:v>41820</c:v>
                </c:pt>
                <c:pt idx="90">
                  <c:v>41851</c:v>
                </c:pt>
                <c:pt idx="91">
                  <c:v>41882</c:v>
                </c:pt>
                <c:pt idx="92">
                  <c:v>41912</c:v>
                </c:pt>
                <c:pt idx="93">
                  <c:v>41943</c:v>
                </c:pt>
                <c:pt idx="94">
                  <c:v>41973</c:v>
                </c:pt>
                <c:pt idx="95">
                  <c:v>42004</c:v>
                </c:pt>
                <c:pt idx="96">
                  <c:v>42035</c:v>
                </c:pt>
                <c:pt idx="97">
                  <c:v>42063</c:v>
                </c:pt>
                <c:pt idx="98">
                  <c:v>42094</c:v>
                </c:pt>
                <c:pt idx="99">
                  <c:v>42124</c:v>
                </c:pt>
                <c:pt idx="100">
                  <c:v>42155</c:v>
                </c:pt>
                <c:pt idx="101">
                  <c:v>42185</c:v>
                </c:pt>
                <c:pt idx="102">
                  <c:v>42216</c:v>
                </c:pt>
                <c:pt idx="103">
                  <c:v>42247</c:v>
                </c:pt>
                <c:pt idx="104">
                  <c:v>42277</c:v>
                </c:pt>
                <c:pt idx="105">
                  <c:v>42308</c:v>
                </c:pt>
                <c:pt idx="106">
                  <c:v>42338</c:v>
                </c:pt>
                <c:pt idx="107">
                  <c:v>42369</c:v>
                </c:pt>
                <c:pt idx="108">
                  <c:v>42400</c:v>
                </c:pt>
                <c:pt idx="109">
                  <c:v>42429</c:v>
                </c:pt>
                <c:pt idx="110">
                  <c:v>42460</c:v>
                </c:pt>
                <c:pt idx="111">
                  <c:v>42490</c:v>
                </c:pt>
                <c:pt idx="112">
                  <c:v>42521</c:v>
                </c:pt>
                <c:pt idx="113">
                  <c:v>42551</c:v>
                </c:pt>
                <c:pt idx="114">
                  <c:v>42582</c:v>
                </c:pt>
                <c:pt idx="115">
                  <c:v>42613</c:v>
                </c:pt>
                <c:pt idx="116">
                  <c:v>42643</c:v>
                </c:pt>
                <c:pt idx="117">
                  <c:v>42674</c:v>
                </c:pt>
                <c:pt idx="118">
                  <c:v>42704</c:v>
                </c:pt>
                <c:pt idx="119">
                  <c:v>42735</c:v>
                </c:pt>
                <c:pt idx="120">
                  <c:v>42766</c:v>
                </c:pt>
                <c:pt idx="121">
                  <c:v>42794</c:v>
                </c:pt>
                <c:pt idx="122">
                  <c:v>42825</c:v>
                </c:pt>
                <c:pt idx="123">
                  <c:v>42855</c:v>
                </c:pt>
                <c:pt idx="124">
                  <c:v>42886</c:v>
                </c:pt>
                <c:pt idx="125">
                  <c:v>42916</c:v>
                </c:pt>
                <c:pt idx="126">
                  <c:v>42947</c:v>
                </c:pt>
                <c:pt idx="127">
                  <c:v>42978</c:v>
                </c:pt>
                <c:pt idx="128">
                  <c:v>43008</c:v>
                </c:pt>
                <c:pt idx="129">
                  <c:v>43039</c:v>
                </c:pt>
                <c:pt idx="130">
                  <c:v>43069</c:v>
                </c:pt>
                <c:pt idx="131">
                  <c:v>43100</c:v>
                </c:pt>
                <c:pt idx="132">
                  <c:v>43131</c:v>
                </c:pt>
                <c:pt idx="133">
                  <c:v>43159</c:v>
                </c:pt>
                <c:pt idx="134">
                  <c:v>43190</c:v>
                </c:pt>
                <c:pt idx="135">
                  <c:v>43220</c:v>
                </c:pt>
                <c:pt idx="136">
                  <c:v>43251</c:v>
                </c:pt>
                <c:pt idx="137">
                  <c:v>43281</c:v>
                </c:pt>
                <c:pt idx="138">
                  <c:v>43312</c:v>
                </c:pt>
                <c:pt idx="139">
                  <c:v>43343</c:v>
                </c:pt>
                <c:pt idx="140">
                  <c:v>43373</c:v>
                </c:pt>
                <c:pt idx="141">
                  <c:v>43404</c:v>
                </c:pt>
                <c:pt idx="142">
                  <c:v>43434</c:v>
                </c:pt>
                <c:pt idx="143">
                  <c:v>43465</c:v>
                </c:pt>
                <c:pt idx="144">
                  <c:v>43496</c:v>
                </c:pt>
                <c:pt idx="145">
                  <c:v>43524</c:v>
                </c:pt>
                <c:pt idx="146">
                  <c:v>43555</c:v>
                </c:pt>
                <c:pt idx="147">
                  <c:v>43585</c:v>
                </c:pt>
                <c:pt idx="148">
                  <c:v>43616</c:v>
                </c:pt>
                <c:pt idx="149">
                  <c:v>43646</c:v>
                </c:pt>
                <c:pt idx="150">
                  <c:v>43677</c:v>
                </c:pt>
                <c:pt idx="151">
                  <c:v>43708</c:v>
                </c:pt>
                <c:pt idx="152">
                  <c:v>43738</c:v>
                </c:pt>
                <c:pt idx="153">
                  <c:v>43769</c:v>
                </c:pt>
                <c:pt idx="154">
                  <c:v>43799</c:v>
                </c:pt>
                <c:pt idx="155">
                  <c:v>43830</c:v>
                </c:pt>
                <c:pt idx="156">
                  <c:v>43861</c:v>
                </c:pt>
                <c:pt idx="157">
                  <c:v>43890</c:v>
                </c:pt>
                <c:pt idx="158">
                  <c:v>43921</c:v>
                </c:pt>
                <c:pt idx="159">
                  <c:v>43951</c:v>
                </c:pt>
                <c:pt idx="160">
                  <c:v>43982</c:v>
                </c:pt>
                <c:pt idx="161">
                  <c:v>44012</c:v>
                </c:pt>
                <c:pt idx="162">
                  <c:v>44043</c:v>
                </c:pt>
                <c:pt idx="163">
                  <c:v>44074</c:v>
                </c:pt>
                <c:pt idx="164">
                  <c:v>44104</c:v>
                </c:pt>
                <c:pt idx="165">
                  <c:v>44135</c:v>
                </c:pt>
                <c:pt idx="166">
                  <c:v>44165</c:v>
                </c:pt>
                <c:pt idx="167">
                  <c:v>44196</c:v>
                </c:pt>
                <c:pt idx="168">
                  <c:v>44227</c:v>
                </c:pt>
                <c:pt idx="169">
                  <c:v>44255</c:v>
                </c:pt>
                <c:pt idx="170">
                  <c:v>44286</c:v>
                </c:pt>
                <c:pt idx="171">
                  <c:v>44316</c:v>
                </c:pt>
                <c:pt idx="172">
                  <c:v>44347</c:v>
                </c:pt>
                <c:pt idx="173">
                  <c:v>44377</c:v>
                </c:pt>
                <c:pt idx="174">
                  <c:v>44408</c:v>
                </c:pt>
                <c:pt idx="175">
                  <c:v>44439</c:v>
                </c:pt>
                <c:pt idx="176">
                  <c:v>44469</c:v>
                </c:pt>
                <c:pt idx="177">
                  <c:v>44500</c:v>
                </c:pt>
                <c:pt idx="178">
                  <c:v>44530</c:v>
                </c:pt>
                <c:pt idx="179">
                  <c:v>44561</c:v>
                </c:pt>
                <c:pt idx="180">
                  <c:v>44592</c:v>
                </c:pt>
                <c:pt idx="181">
                  <c:v>44620</c:v>
                </c:pt>
                <c:pt idx="182">
                  <c:v>44651</c:v>
                </c:pt>
                <c:pt idx="183">
                  <c:v>44681</c:v>
                </c:pt>
                <c:pt idx="184">
                  <c:v>44712</c:v>
                </c:pt>
                <c:pt idx="185">
                  <c:v>44742</c:v>
                </c:pt>
                <c:pt idx="186">
                  <c:v>44773</c:v>
                </c:pt>
                <c:pt idx="187">
                  <c:v>44804</c:v>
                </c:pt>
                <c:pt idx="188">
                  <c:v>44834</c:v>
                </c:pt>
                <c:pt idx="189">
                  <c:v>44865</c:v>
                </c:pt>
                <c:pt idx="190">
                  <c:v>44895</c:v>
                </c:pt>
                <c:pt idx="191">
                  <c:v>44926</c:v>
                </c:pt>
                <c:pt idx="192">
                  <c:v>44957</c:v>
                </c:pt>
                <c:pt idx="193">
                  <c:v>44985</c:v>
                </c:pt>
              </c:numCache>
            </c:numRef>
          </c:cat>
          <c:val>
            <c:numRef>
              <c:f>'cb3-25'!$D$47:$D$240</c:f>
              <c:numCache>
                <c:formatCode>0.00</c:formatCode>
                <c:ptCount val="194"/>
                <c:pt idx="0">
                  <c:v>18.8</c:v>
                </c:pt>
                <c:pt idx="1">
                  <c:v>19.600000000000001</c:v>
                </c:pt>
                <c:pt idx="2">
                  <c:v>20.5</c:v>
                </c:pt>
                <c:pt idx="3">
                  <c:v>15.8</c:v>
                </c:pt>
                <c:pt idx="4">
                  <c:v>8.6999999999999993</c:v>
                </c:pt>
                <c:pt idx="5">
                  <c:v>4.3</c:v>
                </c:pt>
                <c:pt idx="6">
                  <c:v>8.4</c:v>
                </c:pt>
                <c:pt idx="7">
                  <c:v>10.5</c:v>
                </c:pt>
                <c:pt idx="8">
                  <c:v>10</c:v>
                </c:pt>
                <c:pt idx="9">
                  <c:v>4</c:v>
                </c:pt>
                <c:pt idx="10">
                  <c:v>13.3</c:v>
                </c:pt>
                <c:pt idx="11">
                  <c:v>17.600000000000001</c:v>
                </c:pt>
                <c:pt idx="12">
                  <c:v>15.3</c:v>
                </c:pt>
                <c:pt idx="13">
                  <c:v>18.7</c:v>
                </c:pt>
                <c:pt idx="14">
                  <c:v>17.100000000000001</c:v>
                </c:pt>
                <c:pt idx="15">
                  <c:v>11.9</c:v>
                </c:pt>
                <c:pt idx="16">
                  <c:v>13.1</c:v>
                </c:pt>
                <c:pt idx="17">
                  <c:v>16.399999999999999</c:v>
                </c:pt>
                <c:pt idx="18">
                  <c:v>14.9</c:v>
                </c:pt>
                <c:pt idx="19">
                  <c:v>8.5</c:v>
                </c:pt>
                <c:pt idx="20">
                  <c:v>6.1</c:v>
                </c:pt>
                <c:pt idx="21">
                  <c:v>5.5</c:v>
                </c:pt>
                <c:pt idx="22">
                  <c:v>-2</c:v>
                </c:pt>
                <c:pt idx="23">
                  <c:v>-1.5</c:v>
                </c:pt>
                <c:pt idx="24">
                  <c:v>-0.3</c:v>
                </c:pt>
                <c:pt idx="25">
                  <c:v>-7.1</c:v>
                </c:pt>
                <c:pt idx="26">
                  <c:v>-2.9</c:v>
                </c:pt>
                <c:pt idx="27">
                  <c:v>-6.2</c:v>
                </c:pt>
                <c:pt idx="28">
                  <c:v>-4.5999999999999996</c:v>
                </c:pt>
                <c:pt idx="29">
                  <c:v>4.5999999999999996</c:v>
                </c:pt>
                <c:pt idx="30">
                  <c:v>4.4000000000000004</c:v>
                </c:pt>
                <c:pt idx="31">
                  <c:v>-3.9</c:v>
                </c:pt>
                <c:pt idx="32">
                  <c:v>-1.2</c:v>
                </c:pt>
                <c:pt idx="33">
                  <c:v>1.5</c:v>
                </c:pt>
                <c:pt idx="34">
                  <c:v>-0.2</c:v>
                </c:pt>
                <c:pt idx="35">
                  <c:v>-3.5</c:v>
                </c:pt>
                <c:pt idx="36">
                  <c:v>-3.5</c:v>
                </c:pt>
                <c:pt idx="37">
                  <c:v>-4.4000000000000004</c:v>
                </c:pt>
                <c:pt idx="38">
                  <c:v>-7.3</c:v>
                </c:pt>
                <c:pt idx="39">
                  <c:v>-3.5</c:v>
                </c:pt>
                <c:pt idx="40">
                  <c:v>-0.9</c:v>
                </c:pt>
                <c:pt idx="41">
                  <c:v>3.1</c:v>
                </c:pt>
                <c:pt idx="42">
                  <c:v>-0.4</c:v>
                </c:pt>
                <c:pt idx="43">
                  <c:v>1.4</c:v>
                </c:pt>
                <c:pt idx="44">
                  <c:v>5.3</c:v>
                </c:pt>
                <c:pt idx="45">
                  <c:v>4.0999999999999996</c:v>
                </c:pt>
                <c:pt idx="46">
                  <c:v>0.9</c:v>
                </c:pt>
                <c:pt idx="47">
                  <c:v>-2.8</c:v>
                </c:pt>
                <c:pt idx="48">
                  <c:v>-3.2</c:v>
                </c:pt>
                <c:pt idx="49">
                  <c:v>7.4</c:v>
                </c:pt>
                <c:pt idx="50">
                  <c:v>10.1</c:v>
                </c:pt>
                <c:pt idx="51">
                  <c:v>5.9</c:v>
                </c:pt>
                <c:pt idx="52">
                  <c:v>3.3</c:v>
                </c:pt>
                <c:pt idx="53">
                  <c:v>-1.8</c:v>
                </c:pt>
                <c:pt idx="54">
                  <c:v>-2.2000000000000002</c:v>
                </c:pt>
                <c:pt idx="55">
                  <c:v>3.5</c:v>
                </c:pt>
                <c:pt idx="56">
                  <c:v>-2.8</c:v>
                </c:pt>
                <c:pt idx="57">
                  <c:v>0.2</c:v>
                </c:pt>
                <c:pt idx="58">
                  <c:v>2.4</c:v>
                </c:pt>
                <c:pt idx="59">
                  <c:v>-0.7</c:v>
                </c:pt>
                <c:pt idx="60">
                  <c:v>3.7</c:v>
                </c:pt>
                <c:pt idx="61">
                  <c:v>-5.9</c:v>
                </c:pt>
                <c:pt idx="62">
                  <c:v>-3.8</c:v>
                </c:pt>
                <c:pt idx="63">
                  <c:v>2.5</c:v>
                </c:pt>
                <c:pt idx="64">
                  <c:v>0</c:v>
                </c:pt>
                <c:pt idx="65">
                  <c:v>-3.1</c:v>
                </c:pt>
                <c:pt idx="66">
                  <c:v>-3.3</c:v>
                </c:pt>
                <c:pt idx="67">
                  <c:v>1.1000000000000001</c:v>
                </c:pt>
                <c:pt idx="68">
                  <c:v>1.1000000000000001</c:v>
                </c:pt>
                <c:pt idx="69">
                  <c:v>-1.4</c:v>
                </c:pt>
                <c:pt idx="70">
                  <c:v>0</c:v>
                </c:pt>
                <c:pt idx="71">
                  <c:v>-0.9</c:v>
                </c:pt>
                <c:pt idx="72">
                  <c:v>-2.2000000000000002</c:v>
                </c:pt>
                <c:pt idx="73">
                  <c:v>-1.8</c:v>
                </c:pt>
                <c:pt idx="74">
                  <c:v>-0.7</c:v>
                </c:pt>
                <c:pt idx="75">
                  <c:v>2</c:v>
                </c:pt>
                <c:pt idx="76">
                  <c:v>1.2</c:v>
                </c:pt>
                <c:pt idx="77">
                  <c:v>-3.7</c:v>
                </c:pt>
                <c:pt idx="78">
                  <c:v>-1.1000000000000001</c:v>
                </c:pt>
                <c:pt idx="79">
                  <c:v>0.5</c:v>
                </c:pt>
                <c:pt idx="80">
                  <c:v>0.3</c:v>
                </c:pt>
                <c:pt idx="81">
                  <c:v>4.4000000000000004</c:v>
                </c:pt>
                <c:pt idx="82">
                  <c:v>3.8</c:v>
                </c:pt>
                <c:pt idx="83">
                  <c:v>-1.4</c:v>
                </c:pt>
                <c:pt idx="84">
                  <c:v>0.9</c:v>
                </c:pt>
                <c:pt idx="85">
                  <c:v>5.9</c:v>
                </c:pt>
                <c:pt idx="86">
                  <c:v>3.4</c:v>
                </c:pt>
                <c:pt idx="87">
                  <c:v>5.2</c:v>
                </c:pt>
                <c:pt idx="88">
                  <c:v>5.3</c:v>
                </c:pt>
                <c:pt idx="89">
                  <c:v>4.4000000000000004</c:v>
                </c:pt>
                <c:pt idx="90">
                  <c:v>3.4</c:v>
                </c:pt>
                <c:pt idx="91">
                  <c:v>2.8</c:v>
                </c:pt>
                <c:pt idx="92">
                  <c:v>1</c:v>
                </c:pt>
                <c:pt idx="93">
                  <c:v>1.8</c:v>
                </c:pt>
                <c:pt idx="94">
                  <c:v>0.5</c:v>
                </c:pt>
                <c:pt idx="95">
                  <c:v>-2.2999999999999998</c:v>
                </c:pt>
                <c:pt idx="96">
                  <c:v>-0.1</c:v>
                </c:pt>
                <c:pt idx="97">
                  <c:v>-3</c:v>
                </c:pt>
                <c:pt idx="98">
                  <c:v>3.1</c:v>
                </c:pt>
                <c:pt idx="99">
                  <c:v>-3</c:v>
                </c:pt>
                <c:pt idx="100">
                  <c:v>3.7</c:v>
                </c:pt>
                <c:pt idx="101">
                  <c:v>2.9</c:v>
                </c:pt>
                <c:pt idx="102">
                  <c:v>4.0999999999999996</c:v>
                </c:pt>
                <c:pt idx="103">
                  <c:v>2.8</c:v>
                </c:pt>
                <c:pt idx="104">
                  <c:v>5</c:v>
                </c:pt>
                <c:pt idx="105">
                  <c:v>-1.2</c:v>
                </c:pt>
                <c:pt idx="106">
                  <c:v>-1.5</c:v>
                </c:pt>
                <c:pt idx="107">
                  <c:v>0.6</c:v>
                </c:pt>
                <c:pt idx="108">
                  <c:v>-5.3</c:v>
                </c:pt>
                <c:pt idx="109">
                  <c:v>-0.7</c:v>
                </c:pt>
                <c:pt idx="110">
                  <c:v>-0.5</c:v>
                </c:pt>
                <c:pt idx="111">
                  <c:v>-0.1</c:v>
                </c:pt>
                <c:pt idx="112">
                  <c:v>3.8</c:v>
                </c:pt>
                <c:pt idx="113">
                  <c:v>6.1</c:v>
                </c:pt>
                <c:pt idx="114">
                  <c:v>3.2</c:v>
                </c:pt>
                <c:pt idx="115">
                  <c:v>6.7</c:v>
                </c:pt>
                <c:pt idx="116">
                  <c:v>9.3000000000000007</c:v>
                </c:pt>
                <c:pt idx="117">
                  <c:v>10.6</c:v>
                </c:pt>
                <c:pt idx="118">
                  <c:v>5.4</c:v>
                </c:pt>
                <c:pt idx="119">
                  <c:v>8.8000000000000007</c:v>
                </c:pt>
                <c:pt idx="120">
                  <c:v>9</c:v>
                </c:pt>
                <c:pt idx="121">
                  <c:v>14</c:v>
                </c:pt>
                <c:pt idx="122">
                  <c:v>8.1</c:v>
                </c:pt>
                <c:pt idx="123">
                  <c:v>14.2</c:v>
                </c:pt>
                <c:pt idx="124">
                  <c:v>10.8</c:v>
                </c:pt>
                <c:pt idx="125">
                  <c:v>10.7</c:v>
                </c:pt>
                <c:pt idx="126">
                  <c:v>10.9</c:v>
                </c:pt>
                <c:pt idx="127">
                  <c:v>9.3000000000000007</c:v>
                </c:pt>
                <c:pt idx="128">
                  <c:v>11.7</c:v>
                </c:pt>
                <c:pt idx="129">
                  <c:v>9.5</c:v>
                </c:pt>
                <c:pt idx="130">
                  <c:v>13.9</c:v>
                </c:pt>
                <c:pt idx="131">
                  <c:v>16.600000000000001</c:v>
                </c:pt>
                <c:pt idx="132">
                  <c:v>16</c:v>
                </c:pt>
                <c:pt idx="133">
                  <c:v>17.3</c:v>
                </c:pt>
                <c:pt idx="134">
                  <c:v>17.100000000000001</c:v>
                </c:pt>
                <c:pt idx="135">
                  <c:v>13.2</c:v>
                </c:pt>
                <c:pt idx="136">
                  <c:v>16.600000000000001</c:v>
                </c:pt>
                <c:pt idx="137">
                  <c:v>14.7</c:v>
                </c:pt>
                <c:pt idx="138">
                  <c:v>21.3</c:v>
                </c:pt>
                <c:pt idx="139">
                  <c:v>22.9</c:v>
                </c:pt>
                <c:pt idx="140">
                  <c:v>20.8</c:v>
                </c:pt>
                <c:pt idx="141">
                  <c:v>22.2</c:v>
                </c:pt>
                <c:pt idx="142">
                  <c:v>23.7</c:v>
                </c:pt>
                <c:pt idx="143">
                  <c:v>23.6</c:v>
                </c:pt>
                <c:pt idx="144">
                  <c:v>20.399999999999999</c:v>
                </c:pt>
                <c:pt idx="145">
                  <c:v>1.3</c:v>
                </c:pt>
                <c:pt idx="146">
                  <c:v>23.2</c:v>
                </c:pt>
                <c:pt idx="147">
                  <c:v>22.5</c:v>
                </c:pt>
                <c:pt idx="148">
                  <c:v>17.2</c:v>
                </c:pt>
                <c:pt idx="149">
                  <c:v>19.5</c:v>
                </c:pt>
                <c:pt idx="150">
                  <c:v>15.6</c:v>
                </c:pt>
                <c:pt idx="151">
                  <c:v>12.3</c:v>
                </c:pt>
                <c:pt idx="152">
                  <c:v>12.4</c:v>
                </c:pt>
                <c:pt idx="153">
                  <c:v>18</c:v>
                </c:pt>
                <c:pt idx="154">
                  <c:v>16.8</c:v>
                </c:pt>
                <c:pt idx="155">
                  <c:v>13.4</c:v>
                </c:pt>
                <c:pt idx="156">
                  <c:v>21.1</c:v>
                </c:pt>
                <c:pt idx="157">
                  <c:v>15.2</c:v>
                </c:pt>
                <c:pt idx="158">
                  <c:v>24.5</c:v>
                </c:pt>
                <c:pt idx="159">
                  <c:v>2.8</c:v>
                </c:pt>
                <c:pt idx="160">
                  <c:v>8.1999999999999993</c:v>
                </c:pt>
                <c:pt idx="161">
                  <c:v>10.1</c:v>
                </c:pt>
                <c:pt idx="162">
                  <c:v>11.9</c:v>
                </c:pt>
                <c:pt idx="163">
                  <c:v>12.8</c:v>
                </c:pt>
                <c:pt idx="164">
                  <c:v>12.5</c:v>
                </c:pt>
                <c:pt idx="165">
                  <c:v>13.7</c:v>
                </c:pt>
                <c:pt idx="166">
                  <c:v>14.5</c:v>
                </c:pt>
                <c:pt idx="167">
                  <c:v>11.8</c:v>
                </c:pt>
                <c:pt idx="168">
                  <c:v>10.4</c:v>
                </c:pt>
                <c:pt idx="169">
                  <c:v>21.6</c:v>
                </c:pt>
                <c:pt idx="170">
                  <c:v>18.100000000000001</c:v>
                </c:pt>
                <c:pt idx="171">
                  <c:v>18.100000000000001</c:v>
                </c:pt>
                <c:pt idx="172">
                  <c:v>26.6</c:v>
                </c:pt>
                <c:pt idx="173">
                  <c:v>30.7</c:v>
                </c:pt>
                <c:pt idx="174">
                  <c:v>35.9</c:v>
                </c:pt>
                <c:pt idx="175">
                  <c:v>33.9</c:v>
                </c:pt>
                <c:pt idx="176">
                  <c:v>33.9</c:v>
                </c:pt>
                <c:pt idx="177">
                  <c:v>33.4</c:v>
                </c:pt>
                <c:pt idx="178">
                  <c:v>39.6</c:v>
                </c:pt>
                <c:pt idx="179">
                  <c:v>42.5</c:v>
                </c:pt>
                <c:pt idx="180">
                  <c:v>44.8</c:v>
                </c:pt>
                <c:pt idx="181">
                  <c:v>50.8</c:v>
                </c:pt>
                <c:pt idx="182">
                  <c:v>51.6</c:v>
                </c:pt>
                <c:pt idx="183">
                  <c:v>57</c:v>
                </c:pt>
                <c:pt idx="184">
                  <c:v>52.4</c:v>
                </c:pt>
                <c:pt idx="185">
                  <c:v>50.5</c:v>
                </c:pt>
                <c:pt idx="186">
                  <c:v>44.4</c:v>
                </c:pt>
                <c:pt idx="187">
                  <c:v>49</c:v>
                </c:pt>
                <c:pt idx="188">
                  <c:v>49</c:v>
                </c:pt>
                <c:pt idx="189">
                  <c:v>50.5</c:v>
                </c:pt>
                <c:pt idx="190">
                  <c:v>45.9</c:v>
                </c:pt>
                <c:pt idx="191">
                  <c:v>49.3</c:v>
                </c:pt>
                <c:pt idx="192">
                  <c:v>43.3</c:v>
                </c:pt>
                <c:pt idx="193">
                  <c:v>30.3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D5D-4ADD-A3BE-3D112FC7ED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2450448"/>
        <c:axId val="531376240"/>
      </c:lineChart>
      <c:lineChart>
        <c:grouping val="standard"/>
        <c:varyColors val="0"/>
        <c:ser>
          <c:idx val="3"/>
          <c:order val="3"/>
          <c:tx>
            <c:strRef>
              <c:f>'cb3-25'!$E$9</c:f>
              <c:strCache>
                <c:ptCount val="1"/>
                <c:pt idx="0">
                  <c:v>Kiskereskedelem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'cb3-25'!$A$47:$A$240</c:f>
              <c:numCache>
                <c:formatCode>m/d/yyyy</c:formatCode>
                <c:ptCount val="194"/>
                <c:pt idx="0">
                  <c:v>39113</c:v>
                </c:pt>
                <c:pt idx="1">
                  <c:v>39141</c:v>
                </c:pt>
                <c:pt idx="2">
                  <c:v>39172</c:v>
                </c:pt>
                <c:pt idx="3">
                  <c:v>39202</c:v>
                </c:pt>
                <c:pt idx="4">
                  <c:v>39233</c:v>
                </c:pt>
                <c:pt idx="5">
                  <c:v>39263</c:v>
                </c:pt>
                <c:pt idx="6">
                  <c:v>39294</c:v>
                </c:pt>
                <c:pt idx="7">
                  <c:v>39325</c:v>
                </c:pt>
                <c:pt idx="8">
                  <c:v>39355</c:v>
                </c:pt>
                <c:pt idx="9">
                  <c:v>39386</c:v>
                </c:pt>
                <c:pt idx="10">
                  <c:v>39416</c:v>
                </c:pt>
                <c:pt idx="11">
                  <c:v>39447</c:v>
                </c:pt>
                <c:pt idx="12">
                  <c:v>39478</c:v>
                </c:pt>
                <c:pt idx="13">
                  <c:v>39507</c:v>
                </c:pt>
                <c:pt idx="14">
                  <c:v>39538</c:v>
                </c:pt>
                <c:pt idx="15">
                  <c:v>39568</c:v>
                </c:pt>
                <c:pt idx="16">
                  <c:v>39599</c:v>
                </c:pt>
                <c:pt idx="17">
                  <c:v>39629</c:v>
                </c:pt>
                <c:pt idx="18">
                  <c:v>39660</c:v>
                </c:pt>
                <c:pt idx="19">
                  <c:v>39691</c:v>
                </c:pt>
                <c:pt idx="20">
                  <c:v>39721</c:v>
                </c:pt>
                <c:pt idx="21">
                  <c:v>39752</c:v>
                </c:pt>
                <c:pt idx="22">
                  <c:v>39782</c:v>
                </c:pt>
                <c:pt idx="23">
                  <c:v>39813</c:v>
                </c:pt>
                <c:pt idx="24">
                  <c:v>39844</c:v>
                </c:pt>
                <c:pt idx="25">
                  <c:v>39872</c:v>
                </c:pt>
                <c:pt idx="26">
                  <c:v>39903</c:v>
                </c:pt>
                <c:pt idx="27">
                  <c:v>39933</c:v>
                </c:pt>
                <c:pt idx="28">
                  <c:v>39964</c:v>
                </c:pt>
                <c:pt idx="29">
                  <c:v>39994</c:v>
                </c:pt>
                <c:pt idx="30">
                  <c:v>40025</c:v>
                </c:pt>
                <c:pt idx="31">
                  <c:v>40056</c:v>
                </c:pt>
                <c:pt idx="32">
                  <c:v>40086</c:v>
                </c:pt>
                <c:pt idx="33">
                  <c:v>40117</c:v>
                </c:pt>
                <c:pt idx="34">
                  <c:v>40147</c:v>
                </c:pt>
                <c:pt idx="35">
                  <c:v>40178</c:v>
                </c:pt>
                <c:pt idx="36">
                  <c:v>40209</c:v>
                </c:pt>
                <c:pt idx="37">
                  <c:v>40237</c:v>
                </c:pt>
                <c:pt idx="38">
                  <c:v>40268</c:v>
                </c:pt>
                <c:pt idx="39">
                  <c:v>40298</c:v>
                </c:pt>
                <c:pt idx="40">
                  <c:v>40329</c:v>
                </c:pt>
                <c:pt idx="41">
                  <c:v>40359</c:v>
                </c:pt>
                <c:pt idx="42">
                  <c:v>40390</c:v>
                </c:pt>
                <c:pt idx="43">
                  <c:v>40421</c:v>
                </c:pt>
                <c:pt idx="44">
                  <c:v>40451</c:v>
                </c:pt>
                <c:pt idx="45">
                  <c:v>40482</c:v>
                </c:pt>
                <c:pt idx="46">
                  <c:v>40512</c:v>
                </c:pt>
                <c:pt idx="47">
                  <c:v>40543</c:v>
                </c:pt>
                <c:pt idx="48">
                  <c:v>40574</c:v>
                </c:pt>
                <c:pt idx="49">
                  <c:v>40602</c:v>
                </c:pt>
                <c:pt idx="50">
                  <c:v>40633</c:v>
                </c:pt>
                <c:pt idx="51">
                  <c:v>40663</c:v>
                </c:pt>
                <c:pt idx="52">
                  <c:v>40694</c:v>
                </c:pt>
                <c:pt idx="53">
                  <c:v>40724</c:v>
                </c:pt>
                <c:pt idx="54">
                  <c:v>40755</c:v>
                </c:pt>
                <c:pt idx="55">
                  <c:v>40786</c:v>
                </c:pt>
                <c:pt idx="56">
                  <c:v>40816</c:v>
                </c:pt>
                <c:pt idx="57">
                  <c:v>40847</c:v>
                </c:pt>
                <c:pt idx="58">
                  <c:v>40877</c:v>
                </c:pt>
                <c:pt idx="59">
                  <c:v>40908</c:v>
                </c:pt>
                <c:pt idx="60">
                  <c:v>40939</c:v>
                </c:pt>
                <c:pt idx="61">
                  <c:v>40968</c:v>
                </c:pt>
                <c:pt idx="62">
                  <c:v>40999</c:v>
                </c:pt>
                <c:pt idx="63">
                  <c:v>41029</c:v>
                </c:pt>
                <c:pt idx="64">
                  <c:v>41060</c:v>
                </c:pt>
                <c:pt idx="65">
                  <c:v>41090</c:v>
                </c:pt>
                <c:pt idx="66">
                  <c:v>41121</c:v>
                </c:pt>
                <c:pt idx="67">
                  <c:v>41152</c:v>
                </c:pt>
                <c:pt idx="68">
                  <c:v>41182</c:v>
                </c:pt>
                <c:pt idx="69">
                  <c:v>41213</c:v>
                </c:pt>
                <c:pt idx="70">
                  <c:v>41243</c:v>
                </c:pt>
                <c:pt idx="71">
                  <c:v>41274</c:v>
                </c:pt>
                <c:pt idx="72">
                  <c:v>41305</c:v>
                </c:pt>
                <c:pt idx="73">
                  <c:v>41333</c:v>
                </c:pt>
                <c:pt idx="74">
                  <c:v>41364</c:v>
                </c:pt>
                <c:pt idx="75">
                  <c:v>41394</c:v>
                </c:pt>
                <c:pt idx="76">
                  <c:v>41425</c:v>
                </c:pt>
                <c:pt idx="77">
                  <c:v>41455</c:v>
                </c:pt>
                <c:pt idx="78">
                  <c:v>41486</c:v>
                </c:pt>
                <c:pt idx="79">
                  <c:v>41517</c:v>
                </c:pt>
                <c:pt idx="80">
                  <c:v>41547</c:v>
                </c:pt>
                <c:pt idx="81">
                  <c:v>41578</c:v>
                </c:pt>
                <c:pt idx="82">
                  <c:v>41608</c:v>
                </c:pt>
                <c:pt idx="83">
                  <c:v>41639</c:v>
                </c:pt>
                <c:pt idx="84">
                  <c:v>41670</c:v>
                </c:pt>
                <c:pt idx="85">
                  <c:v>41698</c:v>
                </c:pt>
                <c:pt idx="86">
                  <c:v>41729</c:v>
                </c:pt>
                <c:pt idx="87">
                  <c:v>41759</c:v>
                </c:pt>
                <c:pt idx="88">
                  <c:v>41790</c:v>
                </c:pt>
                <c:pt idx="89">
                  <c:v>41820</c:v>
                </c:pt>
                <c:pt idx="90">
                  <c:v>41851</c:v>
                </c:pt>
                <c:pt idx="91">
                  <c:v>41882</c:v>
                </c:pt>
                <c:pt idx="92">
                  <c:v>41912</c:v>
                </c:pt>
                <c:pt idx="93">
                  <c:v>41943</c:v>
                </c:pt>
                <c:pt idx="94">
                  <c:v>41973</c:v>
                </c:pt>
                <c:pt idx="95">
                  <c:v>42004</c:v>
                </c:pt>
                <c:pt idx="96">
                  <c:v>42035</c:v>
                </c:pt>
                <c:pt idx="97">
                  <c:v>42063</c:v>
                </c:pt>
                <c:pt idx="98">
                  <c:v>42094</c:v>
                </c:pt>
                <c:pt idx="99">
                  <c:v>42124</c:v>
                </c:pt>
                <c:pt idx="100">
                  <c:v>42155</c:v>
                </c:pt>
                <c:pt idx="101">
                  <c:v>42185</c:v>
                </c:pt>
                <c:pt idx="102">
                  <c:v>42216</c:v>
                </c:pt>
                <c:pt idx="103">
                  <c:v>42247</c:v>
                </c:pt>
                <c:pt idx="104">
                  <c:v>42277</c:v>
                </c:pt>
                <c:pt idx="105">
                  <c:v>42308</c:v>
                </c:pt>
                <c:pt idx="106">
                  <c:v>42338</c:v>
                </c:pt>
                <c:pt idx="107">
                  <c:v>42369</c:v>
                </c:pt>
                <c:pt idx="108">
                  <c:v>42400</c:v>
                </c:pt>
                <c:pt idx="109">
                  <c:v>42429</c:v>
                </c:pt>
                <c:pt idx="110">
                  <c:v>42460</c:v>
                </c:pt>
                <c:pt idx="111">
                  <c:v>42490</c:v>
                </c:pt>
                <c:pt idx="112">
                  <c:v>42521</c:v>
                </c:pt>
                <c:pt idx="113">
                  <c:v>42551</c:v>
                </c:pt>
                <c:pt idx="114">
                  <c:v>42582</c:v>
                </c:pt>
                <c:pt idx="115">
                  <c:v>42613</c:v>
                </c:pt>
                <c:pt idx="116">
                  <c:v>42643</c:v>
                </c:pt>
                <c:pt idx="117">
                  <c:v>42674</c:v>
                </c:pt>
                <c:pt idx="118">
                  <c:v>42704</c:v>
                </c:pt>
                <c:pt idx="119">
                  <c:v>42735</c:v>
                </c:pt>
                <c:pt idx="120">
                  <c:v>42766</c:v>
                </c:pt>
                <c:pt idx="121">
                  <c:v>42794</c:v>
                </c:pt>
                <c:pt idx="122">
                  <c:v>42825</c:v>
                </c:pt>
                <c:pt idx="123">
                  <c:v>42855</c:v>
                </c:pt>
                <c:pt idx="124">
                  <c:v>42886</c:v>
                </c:pt>
                <c:pt idx="125">
                  <c:v>42916</c:v>
                </c:pt>
                <c:pt idx="126">
                  <c:v>42947</c:v>
                </c:pt>
                <c:pt idx="127">
                  <c:v>42978</c:v>
                </c:pt>
                <c:pt idx="128">
                  <c:v>43008</c:v>
                </c:pt>
                <c:pt idx="129">
                  <c:v>43039</c:v>
                </c:pt>
                <c:pt idx="130">
                  <c:v>43069</c:v>
                </c:pt>
                <c:pt idx="131">
                  <c:v>43100</c:v>
                </c:pt>
                <c:pt idx="132">
                  <c:v>43131</c:v>
                </c:pt>
                <c:pt idx="133">
                  <c:v>43159</c:v>
                </c:pt>
                <c:pt idx="134">
                  <c:v>43190</c:v>
                </c:pt>
                <c:pt idx="135">
                  <c:v>43220</c:v>
                </c:pt>
                <c:pt idx="136">
                  <c:v>43251</c:v>
                </c:pt>
                <c:pt idx="137">
                  <c:v>43281</c:v>
                </c:pt>
                <c:pt idx="138">
                  <c:v>43312</c:v>
                </c:pt>
                <c:pt idx="139">
                  <c:v>43343</c:v>
                </c:pt>
                <c:pt idx="140">
                  <c:v>43373</c:v>
                </c:pt>
                <c:pt idx="141">
                  <c:v>43404</c:v>
                </c:pt>
                <c:pt idx="142">
                  <c:v>43434</c:v>
                </c:pt>
                <c:pt idx="143">
                  <c:v>43465</c:v>
                </c:pt>
                <c:pt idx="144">
                  <c:v>43496</c:v>
                </c:pt>
                <c:pt idx="145">
                  <c:v>43524</c:v>
                </c:pt>
                <c:pt idx="146">
                  <c:v>43555</c:v>
                </c:pt>
                <c:pt idx="147">
                  <c:v>43585</c:v>
                </c:pt>
                <c:pt idx="148">
                  <c:v>43616</c:v>
                </c:pt>
                <c:pt idx="149">
                  <c:v>43646</c:v>
                </c:pt>
                <c:pt idx="150">
                  <c:v>43677</c:v>
                </c:pt>
                <c:pt idx="151">
                  <c:v>43708</c:v>
                </c:pt>
                <c:pt idx="152">
                  <c:v>43738</c:v>
                </c:pt>
                <c:pt idx="153">
                  <c:v>43769</c:v>
                </c:pt>
                <c:pt idx="154">
                  <c:v>43799</c:v>
                </c:pt>
                <c:pt idx="155">
                  <c:v>43830</c:v>
                </c:pt>
                <c:pt idx="156">
                  <c:v>43861</c:v>
                </c:pt>
                <c:pt idx="157">
                  <c:v>43890</c:v>
                </c:pt>
                <c:pt idx="158">
                  <c:v>43921</c:v>
                </c:pt>
                <c:pt idx="159">
                  <c:v>43951</c:v>
                </c:pt>
                <c:pt idx="160">
                  <c:v>43982</c:v>
                </c:pt>
                <c:pt idx="161">
                  <c:v>44012</c:v>
                </c:pt>
                <c:pt idx="162">
                  <c:v>44043</c:v>
                </c:pt>
                <c:pt idx="163">
                  <c:v>44074</c:v>
                </c:pt>
                <c:pt idx="164">
                  <c:v>44104</c:v>
                </c:pt>
                <c:pt idx="165">
                  <c:v>44135</c:v>
                </c:pt>
                <c:pt idx="166">
                  <c:v>44165</c:v>
                </c:pt>
                <c:pt idx="167">
                  <c:v>44196</c:v>
                </c:pt>
                <c:pt idx="168">
                  <c:v>44227</c:v>
                </c:pt>
                <c:pt idx="169">
                  <c:v>44255</c:v>
                </c:pt>
                <c:pt idx="170">
                  <c:v>44286</c:v>
                </c:pt>
                <c:pt idx="171">
                  <c:v>44316</c:v>
                </c:pt>
                <c:pt idx="172">
                  <c:v>44347</c:v>
                </c:pt>
                <c:pt idx="173">
                  <c:v>44377</c:v>
                </c:pt>
                <c:pt idx="174">
                  <c:v>44408</c:v>
                </c:pt>
                <c:pt idx="175">
                  <c:v>44439</c:v>
                </c:pt>
                <c:pt idx="176">
                  <c:v>44469</c:v>
                </c:pt>
                <c:pt idx="177">
                  <c:v>44500</c:v>
                </c:pt>
                <c:pt idx="178">
                  <c:v>44530</c:v>
                </c:pt>
                <c:pt idx="179">
                  <c:v>44561</c:v>
                </c:pt>
                <c:pt idx="180">
                  <c:v>44592</c:v>
                </c:pt>
                <c:pt idx="181">
                  <c:v>44620</c:v>
                </c:pt>
                <c:pt idx="182">
                  <c:v>44651</c:v>
                </c:pt>
                <c:pt idx="183">
                  <c:v>44681</c:v>
                </c:pt>
                <c:pt idx="184">
                  <c:v>44712</c:v>
                </c:pt>
                <c:pt idx="185">
                  <c:v>44742</c:v>
                </c:pt>
                <c:pt idx="186">
                  <c:v>44773</c:v>
                </c:pt>
                <c:pt idx="187">
                  <c:v>44804</c:v>
                </c:pt>
                <c:pt idx="188">
                  <c:v>44834</c:v>
                </c:pt>
                <c:pt idx="189">
                  <c:v>44865</c:v>
                </c:pt>
                <c:pt idx="190">
                  <c:v>44895</c:v>
                </c:pt>
                <c:pt idx="191">
                  <c:v>44926</c:v>
                </c:pt>
                <c:pt idx="192">
                  <c:v>44957</c:v>
                </c:pt>
                <c:pt idx="193">
                  <c:v>44985</c:v>
                </c:pt>
              </c:numCache>
            </c:numRef>
          </c:cat>
          <c:val>
            <c:numRef>
              <c:f>'cb3-25'!$E$47:$E$240</c:f>
              <c:numCache>
                <c:formatCode>0.00</c:formatCode>
                <c:ptCount val="194"/>
                <c:pt idx="0">
                  <c:v>54.7</c:v>
                </c:pt>
                <c:pt idx="1">
                  <c:v>55</c:v>
                </c:pt>
                <c:pt idx="2">
                  <c:v>50.3</c:v>
                </c:pt>
                <c:pt idx="3">
                  <c:v>56</c:v>
                </c:pt>
                <c:pt idx="4">
                  <c:v>47.2</c:v>
                </c:pt>
                <c:pt idx="5">
                  <c:v>43.8</c:v>
                </c:pt>
                <c:pt idx="6">
                  <c:v>50.5</c:v>
                </c:pt>
                <c:pt idx="7">
                  <c:v>49.2</c:v>
                </c:pt>
                <c:pt idx="8">
                  <c:v>48</c:v>
                </c:pt>
                <c:pt idx="9">
                  <c:v>54</c:v>
                </c:pt>
                <c:pt idx="10">
                  <c:v>45.4</c:v>
                </c:pt>
                <c:pt idx="11">
                  <c:v>51.4</c:v>
                </c:pt>
                <c:pt idx="12">
                  <c:v>58.9</c:v>
                </c:pt>
                <c:pt idx="13">
                  <c:v>56.1</c:v>
                </c:pt>
                <c:pt idx="14">
                  <c:v>56.4</c:v>
                </c:pt>
                <c:pt idx="15">
                  <c:v>60</c:v>
                </c:pt>
                <c:pt idx="16">
                  <c:v>58.8</c:v>
                </c:pt>
                <c:pt idx="17">
                  <c:v>43.3</c:v>
                </c:pt>
                <c:pt idx="18">
                  <c:v>27.7</c:v>
                </c:pt>
                <c:pt idx="19">
                  <c:v>24.3</c:v>
                </c:pt>
                <c:pt idx="20">
                  <c:v>29</c:v>
                </c:pt>
                <c:pt idx="21">
                  <c:v>25.7</c:v>
                </c:pt>
                <c:pt idx="22">
                  <c:v>16.399999999999999</c:v>
                </c:pt>
                <c:pt idx="23">
                  <c:v>8.9</c:v>
                </c:pt>
                <c:pt idx="24">
                  <c:v>14.8</c:v>
                </c:pt>
                <c:pt idx="25">
                  <c:v>13.9</c:v>
                </c:pt>
                <c:pt idx="26">
                  <c:v>30.6</c:v>
                </c:pt>
                <c:pt idx="27">
                  <c:v>22.1</c:v>
                </c:pt>
                <c:pt idx="28">
                  <c:v>33.799999999999997</c:v>
                </c:pt>
                <c:pt idx="29">
                  <c:v>50.9</c:v>
                </c:pt>
                <c:pt idx="30">
                  <c:v>45.4</c:v>
                </c:pt>
                <c:pt idx="31">
                  <c:v>7.4</c:v>
                </c:pt>
                <c:pt idx="32">
                  <c:v>9.8000000000000007</c:v>
                </c:pt>
                <c:pt idx="33">
                  <c:v>4.5</c:v>
                </c:pt>
                <c:pt idx="34">
                  <c:v>6.4</c:v>
                </c:pt>
                <c:pt idx="35">
                  <c:v>-0.1</c:v>
                </c:pt>
                <c:pt idx="36">
                  <c:v>6.2</c:v>
                </c:pt>
                <c:pt idx="37">
                  <c:v>6.6</c:v>
                </c:pt>
                <c:pt idx="38">
                  <c:v>6.2</c:v>
                </c:pt>
                <c:pt idx="39">
                  <c:v>11.4</c:v>
                </c:pt>
                <c:pt idx="40">
                  <c:v>13.5</c:v>
                </c:pt>
                <c:pt idx="41">
                  <c:v>15.5</c:v>
                </c:pt>
                <c:pt idx="42">
                  <c:v>17.7</c:v>
                </c:pt>
                <c:pt idx="43">
                  <c:v>21.7</c:v>
                </c:pt>
                <c:pt idx="44">
                  <c:v>22.8</c:v>
                </c:pt>
                <c:pt idx="45">
                  <c:v>23.5</c:v>
                </c:pt>
                <c:pt idx="46">
                  <c:v>18.3</c:v>
                </c:pt>
                <c:pt idx="47">
                  <c:v>18.899999999999999</c:v>
                </c:pt>
                <c:pt idx="48">
                  <c:v>26.7</c:v>
                </c:pt>
                <c:pt idx="49">
                  <c:v>22.7</c:v>
                </c:pt>
                <c:pt idx="50">
                  <c:v>33.700000000000003</c:v>
                </c:pt>
                <c:pt idx="51">
                  <c:v>25.9</c:v>
                </c:pt>
                <c:pt idx="52">
                  <c:v>17.600000000000001</c:v>
                </c:pt>
                <c:pt idx="53">
                  <c:v>19.5</c:v>
                </c:pt>
                <c:pt idx="54">
                  <c:v>14.9</c:v>
                </c:pt>
                <c:pt idx="55">
                  <c:v>19.100000000000001</c:v>
                </c:pt>
                <c:pt idx="56">
                  <c:v>20.399999999999999</c:v>
                </c:pt>
                <c:pt idx="57">
                  <c:v>29.8</c:v>
                </c:pt>
                <c:pt idx="58">
                  <c:v>49.6</c:v>
                </c:pt>
                <c:pt idx="59">
                  <c:v>42.8</c:v>
                </c:pt>
                <c:pt idx="60">
                  <c:v>43.2</c:v>
                </c:pt>
                <c:pt idx="61">
                  <c:v>26.2</c:v>
                </c:pt>
                <c:pt idx="62">
                  <c:v>22.4</c:v>
                </c:pt>
                <c:pt idx="63">
                  <c:v>22.4</c:v>
                </c:pt>
                <c:pt idx="64">
                  <c:v>22.9</c:v>
                </c:pt>
                <c:pt idx="65">
                  <c:v>21.6</c:v>
                </c:pt>
                <c:pt idx="66">
                  <c:v>15.4</c:v>
                </c:pt>
                <c:pt idx="67">
                  <c:v>24</c:v>
                </c:pt>
                <c:pt idx="68">
                  <c:v>24.5</c:v>
                </c:pt>
                <c:pt idx="69">
                  <c:v>27.7</c:v>
                </c:pt>
                <c:pt idx="70">
                  <c:v>24.6</c:v>
                </c:pt>
                <c:pt idx="71">
                  <c:v>28.2</c:v>
                </c:pt>
                <c:pt idx="72">
                  <c:v>23</c:v>
                </c:pt>
                <c:pt idx="73">
                  <c:v>20.9</c:v>
                </c:pt>
                <c:pt idx="74">
                  <c:v>26.7</c:v>
                </c:pt>
                <c:pt idx="75">
                  <c:v>16.399999999999999</c:v>
                </c:pt>
                <c:pt idx="76">
                  <c:v>12.6</c:v>
                </c:pt>
                <c:pt idx="77">
                  <c:v>11.9</c:v>
                </c:pt>
                <c:pt idx="78">
                  <c:v>15.7</c:v>
                </c:pt>
                <c:pt idx="79">
                  <c:v>21.1</c:v>
                </c:pt>
                <c:pt idx="80">
                  <c:v>17.600000000000001</c:v>
                </c:pt>
                <c:pt idx="81">
                  <c:v>14.1</c:v>
                </c:pt>
                <c:pt idx="82">
                  <c:v>20.399999999999999</c:v>
                </c:pt>
                <c:pt idx="83">
                  <c:v>10.8</c:v>
                </c:pt>
                <c:pt idx="84">
                  <c:v>16.100000000000001</c:v>
                </c:pt>
                <c:pt idx="85">
                  <c:v>17.2</c:v>
                </c:pt>
                <c:pt idx="86">
                  <c:v>24.8</c:v>
                </c:pt>
                <c:pt idx="87">
                  <c:v>17.3</c:v>
                </c:pt>
                <c:pt idx="88">
                  <c:v>10</c:v>
                </c:pt>
                <c:pt idx="89">
                  <c:v>9.5</c:v>
                </c:pt>
                <c:pt idx="90">
                  <c:v>14.4</c:v>
                </c:pt>
                <c:pt idx="91">
                  <c:v>10</c:v>
                </c:pt>
                <c:pt idx="92">
                  <c:v>16</c:v>
                </c:pt>
                <c:pt idx="93">
                  <c:v>9.5</c:v>
                </c:pt>
                <c:pt idx="94">
                  <c:v>9.6</c:v>
                </c:pt>
                <c:pt idx="95">
                  <c:v>16.2</c:v>
                </c:pt>
                <c:pt idx="96">
                  <c:v>19.100000000000001</c:v>
                </c:pt>
                <c:pt idx="97">
                  <c:v>17.100000000000001</c:v>
                </c:pt>
                <c:pt idx="98">
                  <c:v>10.7</c:v>
                </c:pt>
                <c:pt idx="99">
                  <c:v>12.7</c:v>
                </c:pt>
                <c:pt idx="100">
                  <c:v>16.600000000000001</c:v>
                </c:pt>
                <c:pt idx="101">
                  <c:v>14</c:v>
                </c:pt>
                <c:pt idx="102">
                  <c:v>17.5</c:v>
                </c:pt>
                <c:pt idx="103">
                  <c:v>16.5</c:v>
                </c:pt>
                <c:pt idx="104">
                  <c:v>15.5</c:v>
                </c:pt>
                <c:pt idx="105">
                  <c:v>14.7</c:v>
                </c:pt>
                <c:pt idx="106">
                  <c:v>18.600000000000001</c:v>
                </c:pt>
                <c:pt idx="107">
                  <c:v>8.5</c:v>
                </c:pt>
                <c:pt idx="108">
                  <c:v>4.5</c:v>
                </c:pt>
                <c:pt idx="109">
                  <c:v>9.6</c:v>
                </c:pt>
                <c:pt idx="110">
                  <c:v>5.3</c:v>
                </c:pt>
                <c:pt idx="111">
                  <c:v>7</c:v>
                </c:pt>
                <c:pt idx="112">
                  <c:v>12</c:v>
                </c:pt>
                <c:pt idx="113">
                  <c:v>11.2</c:v>
                </c:pt>
                <c:pt idx="114">
                  <c:v>15.7</c:v>
                </c:pt>
                <c:pt idx="115">
                  <c:v>8.5</c:v>
                </c:pt>
                <c:pt idx="116">
                  <c:v>15</c:v>
                </c:pt>
                <c:pt idx="117">
                  <c:v>8.1</c:v>
                </c:pt>
                <c:pt idx="118">
                  <c:v>10.4</c:v>
                </c:pt>
                <c:pt idx="119">
                  <c:v>18</c:v>
                </c:pt>
                <c:pt idx="120">
                  <c:v>23.6</c:v>
                </c:pt>
                <c:pt idx="121">
                  <c:v>27.7</c:v>
                </c:pt>
                <c:pt idx="122">
                  <c:v>17.8</c:v>
                </c:pt>
                <c:pt idx="123">
                  <c:v>24.1</c:v>
                </c:pt>
                <c:pt idx="124">
                  <c:v>20.8</c:v>
                </c:pt>
                <c:pt idx="125">
                  <c:v>14.9</c:v>
                </c:pt>
                <c:pt idx="126">
                  <c:v>13.2</c:v>
                </c:pt>
                <c:pt idx="127">
                  <c:v>19.7</c:v>
                </c:pt>
                <c:pt idx="128">
                  <c:v>22.4</c:v>
                </c:pt>
                <c:pt idx="129">
                  <c:v>16.8</c:v>
                </c:pt>
                <c:pt idx="130">
                  <c:v>19.2</c:v>
                </c:pt>
                <c:pt idx="131">
                  <c:v>28.1</c:v>
                </c:pt>
                <c:pt idx="132">
                  <c:v>26.5</c:v>
                </c:pt>
                <c:pt idx="133">
                  <c:v>30.6</c:v>
                </c:pt>
                <c:pt idx="134">
                  <c:v>37.9</c:v>
                </c:pt>
                <c:pt idx="135">
                  <c:v>23.8</c:v>
                </c:pt>
                <c:pt idx="136">
                  <c:v>19.100000000000001</c:v>
                </c:pt>
                <c:pt idx="137">
                  <c:v>29.4</c:v>
                </c:pt>
                <c:pt idx="138">
                  <c:v>41.1</c:v>
                </c:pt>
                <c:pt idx="139">
                  <c:v>31.9</c:v>
                </c:pt>
                <c:pt idx="140">
                  <c:v>31.1</c:v>
                </c:pt>
                <c:pt idx="141">
                  <c:v>25.6</c:v>
                </c:pt>
                <c:pt idx="142">
                  <c:v>32.6</c:v>
                </c:pt>
                <c:pt idx="143">
                  <c:v>38.1</c:v>
                </c:pt>
                <c:pt idx="144">
                  <c:v>29.2</c:v>
                </c:pt>
                <c:pt idx="145">
                  <c:v>29.4</c:v>
                </c:pt>
                <c:pt idx="146">
                  <c:v>26.9</c:v>
                </c:pt>
                <c:pt idx="147">
                  <c:v>26.2</c:v>
                </c:pt>
                <c:pt idx="148">
                  <c:v>22.5</c:v>
                </c:pt>
                <c:pt idx="149">
                  <c:v>18.7</c:v>
                </c:pt>
                <c:pt idx="150">
                  <c:v>16.5</c:v>
                </c:pt>
                <c:pt idx="151">
                  <c:v>20.2</c:v>
                </c:pt>
                <c:pt idx="152">
                  <c:v>9.5</c:v>
                </c:pt>
                <c:pt idx="153">
                  <c:v>22.1</c:v>
                </c:pt>
                <c:pt idx="154">
                  <c:v>25.9</c:v>
                </c:pt>
                <c:pt idx="155">
                  <c:v>21.4</c:v>
                </c:pt>
                <c:pt idx="156">
                  <c:v>14.5</c:v>
                </c:pt>
                <c:pt idx="157">
                  <c:v>15.4</c:v>
                </c:pt>
                <c:pt idx="158">
                  <c:v>16.8</c:v>
                </c:pt>
                <c:pt idx="159">
                  <c:v>20.7</c:v>
                </c:pt>
                <c:pt idx="160">
                  <c:v>32.4</c:v>
                </c:pt>
                <c:pt idx="161">
                  <c:v>25.9</c:v>
                </c:pt>
                <c:pt idx="162">
                  <c:v>22.3</c:v>
                </c:pt>
                <c:pt idx="163">
                  <c:v>22.5</c:v>
                </c:pt>
                <c:pt idx="164">
                  <c:v>27.7</c:v>
                </c:pt>
                <c:pt idx="165">
                  <c:v>34.1</c:v>
                </c:pt>
                <c:pt idx="166">
                  <c:v>29.3</c:v>
                </c:pt>
                <c:pt idx="167">
                  <c:v>33.5</c:v>
                </c:pt>
                <c:pt idx="168">
                  <c:v>27.3</c:v>
                </c:pt>
                <c:pt idx="169">
                  <c:v>39.5</c:v>
                </c:pt>
                <c:pt idx="170">
                  <c:v>41.6</c:v>
                </c:pt>
                <c:pt idx="171">
                  <c:v>52.4</c:v>
                </c:pt>
                <c:pt idx="172">
                  <c:v>56.2</c:v>
                </c:pt>
                <c:pt idx="173">
                  <c:v>56.9</c:v>
                </c:pt>
                <c:pt idx="174">
                  <c:v>54.7</c:v>
                </c:pt>
                <c:pt idx="175">
                  <c:v>59.2</c:v>
                </c:pt>
                <c:pt idx="176">
                  <c:v>53.9</c:v>
                </c:pt>
                <c:pt idx="177">
                  <c:v>53.9</c:v>
                </c:pt>
                <c:pt idx="178">
                  <c:v>59.6</c:v>
                </c:pt>
                <c:pt idx="179">
                  <c:v>58</c:v>
                </c:pt>
                <c:pt idx="180">
                  <c:v>60.5</c:v>
                </c:pt>
                <c:pt idx="181">
                  <c:v>63.6</c:v>
                </c:pt>
                <c:pt idx="182">
                  <c:v>71.7</c:v>
                </c:pt>
                <c:pt idx="183">
                  <c:v>79.3</c:v>
                </c:pt>
                <c:pt idx="184">
                  <c:v>78.2</c:v>
                </c:pt>
                <c:pt idx="185">
                  <c:v>71.900000000000006</c:v>
                </c:pt>
                <c:pt idx="186">
                  <c:v>70.2</c:v>
                </c:pt>
                <c:pt idx="187">
                  <c:v>70.599999999999994</c:v>
                </c:pt>
                <c:pt idx="188">
                  <c:v>46.6</c:v>
                </c:pt>
                <c:pt idx="189">
                  <c:v>67.8</c:v>
                </c:pt>
                <c:pt idx="190">
                  <c:v>63</c:v>
                </c:pt>
                <c:pt idx="191">
                  <c:v>57.4</c:v>
                </c:pt>
                <c:pt idx="192">
                  <c:v>50.7</c:v>
                </c:pt>
                <c:pt idx="193">
                  <c:v>33.799999999999997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D5D-4ADD-A3BE-3D112FC7ED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9860840"/>
        <c:axId val="689861824"/>
      </c:lineChart>
      <c:dateAx>
        <c:axId val="422450448"/>
        <c:scaling>
          <c:orientation val="minMax"/>
          <c:min val="43466"/>
        </c:scaling>
        <c:delete val="0"/>
        <c:axPos val="b"/>
        <c:numFmt formatCode="yyyy" sourceLinked="0"/>
        <c:majorTickMark val="out"/>
        <c:minorTickMark val="none"/>
        <c:tickLblPos val="low"/>
        <c:spPr>
          <a:noFill/>
          <a:ln w="9525" cap="flat" cmpd="sng" algn="ctr">
            <a:solidFill>
              <a:sysClr val="window" lastClr="FFFFFF">
                <a:lumMod val="50000"/>
              </a:sys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31376240"/>
        <c:crosses val="autoZero"/>
        <c:auto val="1"/>
        <c:lblOffset val="100"/>
        <c:baseTimeUnit val="months"/>
        <c:majorUnit val="1"/>
        <c:majorTimeUnit val="years"/>
      </c:dateAx>
      <c:valAx>
        <c:axId val="531376240"/>
        <c:scaling>
          <c:orientation val="minMax"/>
          <c:max val="100"/>
          <c:min val="-3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75000"/>
                </a:sysClr>
              </a:solidFill>
              <a:prstDash val="sysDash"/>
              <a:round/>
            </a:ln>
            <a:effectLst/>
          </c:spPr>
        </c:majorGridlines>
        <c:numFmt formatCode="0" sourceLinked="0"/>
        <c:majorTickMark val="out"/>
        <c:minorTickMark val="none"/>
        <c:tickLblPos val="low"/>
        <c:spPr>
          <a:noFill/>
          <a:ln>
            <a:solidFill>
              <a:sysClr val="window" lastClr="FFFFFF">
                <a:lumMod val="50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22450448"/>
        <c:crosses val="autoZero"/>
        <c:crossBetween val="between"/>
        <c:majorUnit val="10"/>
      </c:valAx>
      <c:valAx>
        <c:axId val="689861824"/>
        <c:scaling>
          <c:orientation val="minMax"/>
          <c:max val="100"/>
          <c:min val="-30"/>
        </c:scaling>
        <c:delete val="0"/>
        <c:axPos val="r"/>
        <c:numFmt formatCode="0" sourceLinked="0"/>
        <c:majorTickMark val="out"/>
        <c:minorTickMark val="none"/>
        <c:tickLblPos val="high"/>
        <c:spPr>
          <a:noFill/>
          <a:ln>
            <a:solidFill>
              <a:sysClr val="window" lastClr="FFFFFF">
                <a:lumMod val="50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89860840"/>
        <c:crosses val="max"/>
        <c:crossBetween val="between"/>
        <c:majorUnit val="10"/>
      </c:valAx>
      <c:dateAx>
        <c:axId val="689860840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689861824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4620708818551543E-3"/>
          <c:y val="0.89411887310244209"/>
          <c:w val="0.98395938060474408"/>
          <c:h val="7.21348702885493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solidFill>
      <a:sysClr val="window" lastClr="FFFFFF"/>
    </a:solidFill>
    <a:ln w="9525" cap="flat" cmpd="sng" algn="ctr">
      <a:solidFill>
        <a:srgbClr val="FEFFFF"/>
      </a:solidFill>
      <a:prstDash val="solid"/>
      <a:round/>
    </a:ln>
    <a:effectLst/>
  </c:spPr>
  <c:txPr>
    <a:bodyPr/>
    <a:lstStyle/>
    <a:p>
      <a:pPr>
        <a:defRPr sz="1600">
          <a:solidFill>
            <a:srgbClr val="000000"/>
          </a:solidFill>
        </a:defRPr>
      </a:pPr>
      <a:endParaRPr lang="hu-HU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0.0454</cdr:x>
      <cdr:y>0</cdr:y>
    </cdr:from>
    <cdr:to>
      <cdr:x>0.44233</cdr:x>
      <cdr:y>0.09034</cdr:y>
    </cdr:to>
    <cdr:sp macro="" textlink="">
      <cdr:nvSpPr>
        <cdr:cNvPr id="2" name="PrimaryTitle">
          <a:extLst xmlns:a="http://schemas.openxmlformats.org/drawingml/2006/main">
            <a:ext uri="{FF2B5EF4-FFF2-40B4-BE49-F238E27FC236}">
              <a16:creationId xmlns:a16="http://schemas.microsoft.com/office/drawing/2014/main" id="{AFB84A80-61BD-C641-4D4B-08DB66C01002}"/>
            </a:ext>
          </a:extLst>
        </cdr:cNvPr>
        <cdr:cNvSpPr txBox="1"/>
      </cdr:nvSpPr>
      <cdr:spPr>
        <a:xfrm xmlns:a="http://schemas.openxmlformats.org/drawingml/2006/main">
          <a:off x="375835" y="0"/>
          <a:ext cx="3286080" cy="406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rtlCol="0"/>
        <a:lstStyle xmlns:a="http://schemas.openxmlformats.org/drawingml/2006/main"/>
        <a:p xmlns:a="http://schemas.openxmlformats.org/drawingml/2006/main">
          <a:r>
            <a:rPr lang="hu-HU" sz="1600" dirty="0"/>
            <a:t>Havi változás</a:t>
          </a:r>
          <a:r>
            <a:rPr lang="hu-HU" sz="1600" baseline="0" dirty="0"/>
            <a:t> (százalék)</a:t>
          </a:r>
          <a:endParaRPr lang="hu-HU" sz="1600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0.06211</cdr:x>
      <cdr:y>0.01129</cdr:y>
    </cdr:from>
    <cdr:to>
      <cdr:x>0.45268</cdr:x>
      <cdr:y>0.10045</cdr:y>
    </cdr:to>
    <cdr:sp macro="" textlink="">
      <cdr:nvSpPr>
        <cdr:cNvPr id="2" name="PrimaryTitle">
          <a:extLst xmlns:a="http://schemas.openxmlformats.org/drawingml/2006/main">
            <a:ext uri="{FF2B5EF4-FFF2-40B4-BE49-F238E27FC236}">
              <a16:creationId xmlns:a16="http://schemas.microsoft.com/office/drawing/2014/main" id="{9EB1E63E-CCCD-FE20-E914-BF96028EF28E}"/>
            </a:ext>
          </a:extLst>
        </cdr:cNvPr>
        <cdr:cNvSpPr txBox="1"/>
      </cdr:nvSpPr>
      <cdr:spPr>
        <a:xfrm xmlns:a="http://schemas.openxmlformats.org/drawingml/2006/main">
          <a:off x="512640" y="51215"/>
          <a:ext cx="3223609" cy="4044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rtlCol="0"/>
        <a:lstStyle xmlns:a="http://schemas.openxmlformats.org/drawingml/2006/main"/>
        <a:p xmlns:a="http://schemas.openxmlformats.org/drawingml/2006/main">
          <a:r>
            <a:rPr lang="hu-HU" sz="1600"/>
            <a:t>Százalék</a:t>
          </a:r>
        </a:p>
      </cdr:txBody>
    </cdr:sp>
  </cdr:relSizeAnchor>
  <cdr:relSizeAnchor xmlns:cdr="http://schemas.openxmlformats.org/drawingml/2006/chartDrawing">
    <cdr:from>
      <cdr:x>0.72361</cdr:x>
      <cdr:y>0.08071</cdr:y>
    </cdr:from>
    <cdr:to>
      <cdr:x>0.72361</cdr:x>
      <cdr:y>0.82721</cdr:y>
    </cdr:to>
    <cdr:cxnSp macro="">
      <cdr:nvCxnSpPr>
        <cdr:cNvPr id="10" name="Straight Connector 9">
          <a:extLst xmlns:a="http://schemas.openxmlformats.org/drawingml/2006/main">
            <a:ext uri="{FF2B5EF4-FFF2-40B4-BE49-F238E27FC236}">
              <a16:creationId xmlns:a16="http://schemas.microsoft.com/office/drawing/2014/main" id="{0461F3BC-A5E4-FF10-6C14-B1AF7862ECED}"/>
            </a:ext>
          </a:extLst>
        </cdr:cNvPr>
        <cdr:cNvCxnSpPr/>
      </cdr:nvCxnSpPr>
      <cdr:spPr>
        <a:xfrm xmlns:a="http://schemas.openxmlformats.org/drawingml/2006/main">
          <a:off x="6010751" y="359706"/>
          <a:ext cx="0" cy="3327043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bg2">
              <a:lumMod val="50000"/>
            </a:schemeClr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0.63592</cdr:x>
      <cdr:y>0.07965</cdr:y>
    </cdr:from>
    <cdr:to>
      <cdr:x>0.98417</cdr:x>
      <cdr:y>0.35951</cdr:y>
    </cdr:to>
    <cdr:sp macro="" textlink="">
      <cdr:nvSpPr>
        <cdr:cNvPr id="3" name="Rectangle: Rounded Corners 2">
          <a:extLst xmlns:a="http://schemas.openxmlformats.org/drawingml/2006/main">
            <a:ext uri="{FF2B5EF4-FFF2-40B4-BE49-F238E27FC236}">
              <a16:creationId xmlns:a16="http://schemas.microsoft.com/office/drawing/2014/main" id="{CA9034D0-6029-5537-35E6-D0B7211AD1F6}"/>
            </a:ext>
          </a:extLst>
        </cdr:cNvPr>
        <cdr:cNvSpPr/>
      </cdr:nvSpPr>
      <cdr:spPr>
        <a:xfrm xmlns:a="http://schemas.openxmlformats.org/drawingml/2006/main">
          <a:off x="5248643" y="361318"/>
          <a:ext cx="2874323" cy="1269516"/>
        </a:xfrm>
        <a:prstGeom xmlns:a="http://schemas.openxmlformats.org/drawingml/2006/main" prst="roundRect">
          <a:avLst/>
        </a:prstGeom>
        <a:solidFill xmlns:a="http://schemas.openxmlformats.org/drawingml/2006/main">
          <a:srgbClr val="00B0F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u-HU" sz="1600" b="1" dirty="0"/>
            <a:t>             Előző             Aktuális     	prognózis </a:t>
          </a:r>
        </a:p>
        <a:p xmlns:a="http://schemas.openxmlformats.org/drawingml/2006/main">
          <a:r>
            <a:rPr lang="hu-HU" sz="1600" b="1" dirty="0"/>
            <a:t>2023: 0,5 – 1,5 %</a:t>
          </a:r>
          <a:r>
            <a:rPr lang="hu-HU" sz="1600" b="1" baseline="0" dirty="0"/>
            <a:t>   </a:t>
          </a:r>
          <a:r>
            <a:rPr lang="hu-HU" sz="1600" b="1" dirty="0"/>
            <a:t>0,0 – 1,5 %</a:t>
          </a:r>
        </a:p>
        <a:p xmlns:a="http://schemas.openxmlformats.org/drawingml/2006/main">
          <a:r>
            <a:rPr lang="hu-HU" sz="1600" b="1" dirty="0"/>
            <a:t>2024: 3,5 – 4,5 %  </a:t>
          </a:r>
          <a:r>
            <a:rPr lang="hu-HU" sz="1600" b="1" baseline="0" dirty="0"/>
            <a:t> </a:t>
          </a:r>
          <a:r>
            <a:rPr lang="hu-HU" sz="1600" b="1" dirty="0"/>
            <a:t>3,5 – 4,5 %</a:t>
          </a:r>
        </a:p>
        <a:p xmlns:a="http://schemas.openxmlformats.org/drawingml/2006/main">
          <a:r>
            <a:rPr lang="hu-HU" sz="1600" b="1" dirty="0"/>
            <a:t>2025: 3,0 – 4,0 %   3,0 – 4,0 %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0.07118</cdr:x>
      <cdr:y>0.01129</cdr:y>
    </cdr:from>
    <cdr:to>
      <cdr:x>0.46553</cdr:x>
      <cdr:y>0.10163</cdr:y>
    </cdr:to>
    <cdr:sp macro="" textlink="">
      <cdr:nvSpPr>
        <cdr:cNvPr id="2" name="PrimaryTitle">
          <a:extLst xmlns:a="http://schemas.openxmlformats.org/drawingml/2006/main">
            <a:ext uri="{FF2B5EF4-FFF2-40B4-BE49-F238E27FC236}">
              <a16:creationId xmlns:a16="http://schemas.microsoft.com/office/drawing/2014/main" id="{51F3A236-C017-7524-6A59-57694D72022A}"/>
            </a:ext>
          </a:extLst>
        </cdr:cNvPr>
        <cdr:cNvSpPr txBox="1"/>
      </cdr:nvSpPr>
      <cdr:spPr>
        <a:xfrm xmlns:a="http://schemas.openxmlformats.org/drawingml/2006/main">
          <a:off x="527210" y="49206"/>
          <a:ext cx="2921014" cy="3936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rtlCol="0"/>
        <a:lstStyle xmlns:a="http://schemas.openxmlformats.org/drawingml/2006/main"/>
        <a:p xmlns:a="http://schemas.openxmlformats.org/drawingml/2006/main">
          <a:r>
            <a:rPr lang="hu-HU" sz="1600"/>
            <a:t>Százalék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0.76337</cdr:x>
      <cdr:y>0.06642</cdr:y>
    </cdr:from>
    <cdr:to>
      <cdr:x>0.76433</cdr:x>
      <cdr:y>0.76593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0056AB51-ECC0-4856-85F0-99C3DC223951}"/>
            </a:ext>
          </a:extLst>
        </cdr:cNvPr>
        <cdr:cNvCxnSpPr/>
      </cdr:nvCxnSpPr>
      <cdr:spPr>
        <a:xfrm xmlns:a="http://schemas.openxmlformats.org/drawingml/2006/main">
          <a:off x="6320665" y="298890"/>
          <a:ext cx="8018" cy="3147800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chemeClr val="bg1">
              <a:lumMod val="50000"/>
            </a:schemeClr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0.07573</cdr:x>
      <cdr:y>0</cdr:y>
    </cdr:from>
    <cdr:to>
      <cdr:x>0.26948</cdr:x>
      <cdr:y>0.09122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FCE822BD-7ADE-4D7E-82CB-6CD0CB07390E}"/>
            </a:ext>
          </a:extLst>
        </cdr:cNvPr>
        <cdr:cNvSpPr txBox="1"/>
      </cdr:nvSpPr>
      <cdr:spPr>
        <a:xfrm xmlns:a="http://schemas.openxmlformats.org/drawingml/2006/main">
          <a:off x="327150" y="0"/>
          <a:ext cx="837000" cy="2627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1600"/>
            <a:t>Százalék</a:t>
          </a: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0.08333</cdr:x>
      <cdr:y>0.02431</cdr:y>
    </cdr:from>
    <cdr:to>
      <cdr:x>0.27917</cdr:x>
      <cdr:y>0.22222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B00A4C8-32A7-47A3-AFE6-CD742A8826D9}"/>
            </a:ext>
          </a:extLst>
        </cdr:cNvPr>
        <cdr:cNvSpPr txBox="1"/>
      </cdr:nvSpPr>
      <cdr:spPr>
        <a:xfrm xmlns:a="http://schemas.openxmlformats.org/drawingml/2006/main">
          <a:off x="381000" y="66675"/>
          <a:ext cx="89535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hu-HU" sz="1100"/>
        </a:p>
      </cdr:txBody>
    </cdr:sp>
  </cdr:relSizeAnchor>
  <cdr:relSizeAnchor xmlns:cdr="http://schemas.openxmlformats.org/drawingml/2006/chartDrawing">
    <cdr:from>
      <cdr:x>0.06328</cdr:x>
      <cdr:y>0.00847</cdr:y>
    </cdr:from>
    <cdr:to>
      <cdr:x>0.41953</cdr:x>
      <cdr:y>0.16472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3F1B30FF-DD87-4D3F-B0E3-0746F180FBAE}"/>
            </a:ext>
          </a:extLst>
        </cdr:cNvPr>
        <cdr:cNvSpPr txBox="1"/>
      </cdr:nvSpPr>
      <cdr:spPr>
        <a:xfrm xmlns:a="http://schemas.openxmlformats.org/drawingml/2006/main">
          <a:off x="523952" y="38100"/>
          <a:ext cx="2949750" cy="703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1600">
              <a:effectLst/>
              <a:latin typeface="+mn-lt"/>
              <a:ea typeface="+mn-ea"/>
              <a:cs typeface="+mn-cs"/>
            </a:rPr>
            <a:t>A GDP százalékában</a:t>
          </a:r>
          <a:endParaRPr lang="hu-HU" sz="1600">
            <a:effectLst/>
          </a:endParaRPr>
        </a:p>
      </cdr:txBody>
    </cdr:sp>
  </cdr:relSizeAnchor>
  <cdr:relSizeAnchor xmlns:cdr="http://schemas.openxmlformats.org/drawingml/2006/chartDrawing">
    <cdr:from>
      <cdr:x>0.7996</cdr:x>
      <cdr:y>0.08062</cdr:y>
    </cdr:from>
    <cdr:to>
      <cdr:x>0.79985</cdr:x>
      <cdr:y>0.75633</cdr:y>
    </cdr:to>
    <cdr:cxnSp macro="">
      <cdr:nvCxnSpPr>
        <cdr:cNvPr id="5" name="Straight Connector 4">
          <a:extLst xmlns:a="http://schemas.openxmlformats.org/drawingml/2006/main">
            <a:ext uri="{FF2B5EF4-FFF2-40B4-BE49-F238E27FC236}">
              <a16:creationId xmlns:a16="http://schemas.microsoft.com/office/drawing/2014/main" id="{01629E50-1D9B-4B01-A792-37ED26047D2D}"/>
            </a:ext>
          </a:extLst>
        </cdr:cNvPr>
        <cdr:cNvCxnSpPr/>
      </cdr:nvCxnSpPr>
      <cdr:spPr>
        <a:xfrm xmlns:a="http://schemas.openxmlformats.org/drawingml/2006/main" flipV="1">
          <a:off x="6620682" y="362775"/>
          <a:ext cx="2070" cy="3040695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bg1">
              <a:lumMod val="50000"/>
            </a:schemeClr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0.035</cdr:x>
      <cdr:y>0</cdr:y>
    </cdr:from>
    <cdr:to>
      <cdr:x>0.0367</cdr:x>
      <cdr:y>0</cdr:y>
    </cdr:to>
    <cdr:sp macro="" textlink="">
      <cdr:nvSpPr>
        <cdr:cNvPr id="2" name="Szövegdoboz 1"/>
        <cdr:cNvSpPr txBox="1"/>
      </cdr:nvSpPr>
      <cdr:spPr>
        <a:xfrm xmlns:a="http://schemas.openxmlformats.org/drawingml/2006/main">
          <a:off x="291736" y="0"/>
          <a:ext cx="1291167" cy="2434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1100"/>
            <a:t>Éves változás (%)</a:t>
          </a:r>
        </a:p>
      </cdr:txBody>
    </cdr:sp>
  </cdr:relSizeAnchor>
  <cdr:relSizeAnchor xmlns:cdr="http://schemas.openxmlformats.org/drawingml/2006/chartDrawing">
    <cdr:from>
      <cdr:x>0.06473</cdr:x>
      <cdr:y>0</cdr:y>
    </cdr:from>
    <cdr:to>
      <cdr:x>0.4574</cdr:x>
      <cdr:y>0.08402</cdr:y>
    </cdr:to>
    <cdr:sp macro="" textlink="">
      <cdr:nvSpPr>
        <cdr:cNvPr id="6" name="TextBox 2"/>
        <cdr:cNvSpPr txBox="1"/>
      </cdr:nvSpPr>
      <cdr:spPr>
        <a:xfrm xmlns:a="http://schemas.openxmlformats.org/drawingml/2006/main">
          <a:off x="274942" y="0"/>
          <a:ext cx="1667872" cy="3629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u-HU" sz="1400"/>
            <a:t>Éves változás</a:t>
          </a:r>
          <a:r>
            <a:rPr lang="hu-HU" sz="1400" baseline="0"/>
            <a:t> (%)</a:t>
          </a:r>
          <a:endParaRPr lang="hu-HU" sz="1000"/>
        </a:p>
      </cdr:txBody>
    </cdr:sp>
  </cdr:relSizeAnchor>
  <cdr:relSizeAnchor xmlns:cdr="http://schemas.openxmlformats.org/drawingml/2006/chartDrawing">
    <cdr:from>
      <cdr:x>0.81495</cdr:x>
      <cdr:y>0</cdr:y>
    </cdr:from>
    <cdr:to>
      <cdr:x>0.94736</cdr:x>
      <cdr:y>0.07311</cdr:y>
    </cdr:to>
    <cdr:sp macro="" textlink="">
      <cdr:nvSpPr>
        <cdr:cNvPr id="7" name="TextBox 2"/>
        <cdr:cNvSpPr txBox="1"/>
      </cdr:nvSpPr>
      <cdr:spPr>
        <a:xfrm xmlns:a="http://schemas.openxmlformats.org/drawingml/2006/main">
          <a:off x="6780268" y="0"/>
          <a:ext cx="1101597" cy="3525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u-HU" sz="1400" dirty="0"/>
            <a:t>Indexpont</a:t>
          </a:r>
          <a:endParaRPr lang="hu-HU" sz="1600" dirty="0"/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0.05784</cdr:x>
      <cdr:y>0</cdr:y>
    </cdr:from>
    <cdr:to>
      <cdr:x>0.19488</cdr:x>
      <cdr:y>0.07877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4F77F5B-30D9-444A-A1AD-81AB88FED7BB}"/>
            </a:ext>
          </a:extLst>
        </cdr:cNvPr>
        <cdr:cNvSpPr txBox="1"/>
      </cdr:nvSpPr>
      <cdr:spPr>
        <a:xfrm xmlns:a="http://schemas.openxmlformats.org/drawingml/2006/main">
          <a:off x="387301" y="0"/>
          <a:ext cx="917624" cy="342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1600"/>
            <a:t>Százalék</a:t>
          </a: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0.84661</cdr:x>
      <cdr:y>0</cdr:y>
    </cdr:from>
    <cdr:to>
      <cdr:x>1</cdr:x>
      <cdr:y>0.06585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1C45BE90-2795-4B6A-B3F9-59A91B10C8A7}"/>
            </a:ext>
          </a:extLst>
        </cdr:cNvPr>
        <cdr:cNvSpPr txBox="1"/>
      </cdr:nvSpPr>
      <cdr:spPr>
        <a:xfrm xmlns:a="http://schemas.openxmlformats.org/drawingml/2006/main">
          <a:off x="7060141" y="0"/>
          <a:ext cx="1279125" cy="2963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u-HU" sz="1600"/>
            <a:t>Százalék</a:t>
          </a:r>
        </a:p>
      </cdr:txBody>
    </cdr:sp>
  </cdr:relSizeAnchor>
  <cdr:relSizeAnchor xmlns:cdr="http://schemas.openxmlformats.org/drawingml/2006/chartDrawing">
    <cdr:from>
      <cdr:x>0.0467</cdr:x>
      <cdr:y>0</cdr:y>
    </cdr:from>
    <cdr:to>
      <cdr:x>0.24087</cdr:x>
      <cdr:y>0.06585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1C45BE90-2795-4B6A-B3F9-59A91B10C8A7}"/>
            </a:ext>
          </a:extLst>
        </cdr:cNvPr>
        <cdr:cNvSpPr txBox="1"/>
      </cdr:nvSpPr>
      <cdr:spPr>
        <a:xfrm xmlns:a="http://schemas.openxmlformats.org/drawingml/2006/main">
          <a:off x="389467" y="0"/>
          <a:ext cx="1619250" cy="2963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u-HU" sz="1600"/>
            <a:t>Százalékpont</a:t>
          </a:r>
        </a:p>
      </cdr:txBody>
    </cdr:sp>
  </cdr:relSizeAnchor>
  <cdr:relSizeAnchor xmlns:cdr="http://schemas.openxmlformats.org/drawingml/2006/chartDrawing">
    <cdr:from>
      <cdr:x>0.61047</cdr:x>
      <cdr:y>0.06875</cdr:y>
    </cdr:from>
    <cdr:to>
      <cdr:x>0.61047</cdr:x>
      <cdr:y>0.79312</cdr:y>
    </cdr:to>
    <cdr:cxnSp macro="">
      <cdr:nvCxnSpPr>
        <cdr:cNvPr id="5" name="Straight Connector 4">
          <a:extLst xmlns:a="http://schemas.openxmlformats.org/drawingml/2006/main">
            <a:ext uri="{FF2B5EF4-FFF2-40B4-BE49-F238E27FC236}">
              <a16:creationId xmlns:a16="http://schemas.microsoft.com/office/drawing/2014/main" id="{58B0A3CE-5BAF-4702-8A43-D12828A088FF}"/>
            </a:ext>
          </a:extLst>
        </cdr:cNvPr>
        <cdr:cNvCxnSpPr/>
      </cdr:nvCxnSpPr>
      <cdr:spPr>
        <a:xfrm xmlns:a="http://schemas.openxmlformats.org/drawingml/2006/main" flipV="1">
          <a:off x="5054724" y="309384"/>
          <a:ext cx="0" cy="3259665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bg1">
              <a:lumMod val="50000"/>
            </a:schemeClr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0.05575</cdr:x>
      <cdr:y>0.01129</cdr:y>
    </cdr:from>
    <cdr:to>
      <cdr:x>0.45268</cdr:x>
      <cdr:y>0.10163</cdr:y>
    </cdr:to>
    <cdr:sp macro="" textlink="">
      <cdr:nvSpPr>
        <cdr:cNvPr id="3" name="PrimaryTitle">
          <a:extLst xmlns:a="http://schemas.openxmlformats.org/drawingml/2006/main">
            <a:ext uri="{FF2B5EF4-FFF2-40B4-BE49-F238E27FC236}">
              <a16:creationId xmlns:a16="http://schemas.microsoft.com/office/drawing/2014/main" id="{A8313F72-A939-5696-7BF9-2E4CE9D652DA}"/>
            </a:ext>
          </a:extLst>
        </cdr:cNvPr>
        <cdr:cNvSpPr txBox="1"/>
      </cdr:nvSpPr>
      <cdr:spPr>
        <a:xfrm xmlns:a="http://schemas.openxmlformats.org/drawingml/2006/main">
          <a:off x="461560" y="50800"/>
          <a:ext cx="3286080" cy="406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rtlCol="0"/>
        <a:lstStyle xmlns:a="http://schemas.openxmlformats.org/drawingml/2006/main"/>
        <a:p xmlns:a="http://schemas.openxmlformats.org/drawingml/2006/main">
          <a:r>
            <a:rPr lang="hu-HU" sz="1600"/>
            <a:t>Százalék</a:t>
          </a: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0.05575</cdr:x>
      <cdr:y>0.01129</cdr:y>
    </cdr:from>
    <cdr:to>
      <cdr:x>0.45268</cdr:x>
      <cdr:y>0.10163</cdr:y>
    </cdr:to>
    <cdr:sp macro="" textlink="">
      <cdr:nvSpPr>
        <cdr:cNvPr id="2" name="PrimaryTitle">
          <a:extLst xmlns:a="http://schemas.openxmlformats.org/drawingml/2006/main">
            <a:ext uri="{FF2B5EF4-FFF2-40B4-BE49-F238E27FC236}">
              <a16:creationId xmlns:a16="http://schemas.microsoft.com/office/drawing/2014/main" id="{D7211744-9270-552F-26F4-E866AEE44350}"/>
            </a:ext>
          </a:extLst>
        </cdr:cNvPr>
        <cdr:cNvSpPr txBox="1"/>
      </cdr:nvSpPr>
      <cdr:spPr>
        <a:xfrm xmlns:a="http://schemas.openxmlformats.org/drawingml/2006/main">
          <a:off x="461560" y="50800"/>
          <a:ext cx="3286080" cy="406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rtlCol="0"/>
        <a:lstStyle xmlns:a="http://schemas.openxmlformats.org/drawingml/2006/main"/>
        <a:p xmlns:a="http://schemas.openxmlformats.org/drawingml/2006/main">
          <a:r>
            <a:rPr lang="hu-HU" sz="1600"/>
            <a:t>Ezer fő</a:t>
          </a:r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0.05575</cdr:x>
      <cdr:y>0.01129</cdr:y>
    </cdr:from>
    <cdr:to>
      <cdr:x>0.45268</cdr:x>
      <cdr:y>0.10163</cdr:y>
    </cdr:to>
    <cdr:sp macro="" textlink="">
      <cdr:nvSpPr>
        <cdr:cNvPr id="2" name="PrimaryTitle">
          <a:extLst xmlns:a="http://schemas.openxmlformats.org/drawingml/2006/main">
            <a:ext uri="{FF2B5EF4-FFF2-40B4-BE49-F238E27FC236}">
              <a16:creationId xmlns:a16="http://schemas.microsoft.com/office/drawing/2014/main" id="{75E9EBD0-2CCE-39E5-91B1-13501084C9D2}"/>
            </a:ext>
          </a:extLst>
        </cdr:cNvPr>
        <cdr:cNvSpPr txBox="1"/>
      </cdr:nvSpPr>
      <cdr:spPr>
        <a:xfrm xmlns:a="http://schemas.openxmlformats.org/drawingml/2006/main">
          <a:off x="461560" y="50800"/>
          <a:ext cx="3286080" cy="406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rtlCol="0"/>
        <a:lstStyle xmlns:a="http://schemas.openxmlformats.org/drawingml/2006/main"/>
        <a:p xmlns:a="http://schemas.openxmlformats.org/drawingml/2006/main">
          <a:r>
            <a:rPr lang="hu-HU" sz="1600"/>
            <a:t>Százalék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0.05567</cdr:x>
      <cdr:y>0.01126</cdr:y>
    </cdr:from>
    <cdr:to>
      <cdr:x>0.45199</cdr:x>
      <cdr:y>0.1126</cdr:y>
    </cdr:to>
    <cdr:sp macro="" textlink="">
      <cdr:nvSpPr>
        <cdr:cNvPr id="2" name="PrimaryTitle">
          <a:extLst xmlns:a="http://schemas.openxmlformats.org/drawingml/2006/main">
            <a:ext uri="{FF2B5EF4-FFF2-40B4-BE49-F238E27FC236}">
              <a16:creationId xmlns:a16="http://schemas.microsoft.com/office/drawing/2014/main" id="{6125E3E0-8769-BA76-04E8-CB46F9E66F2E}"/>
            </a:ext>
          </a:extLst>
        </cdr:cNvPr>
        <cdr:cNvSpPr txBox="1"/>
      </cdr:nvSpPr>
      <cdr:spPr>
        <a:xfrm xmlns:a="http://schemas.openxmlformats.org/drawingml/2006/main">
          <a:off x="461560" y="50800"/>
          <a:ext cx="328608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rtlCol="0"/>
        <a:lstStyle xmlns:a="http://schemas.openxmlformats.org/drawingml/2006/main"/>
        <a:p xmlns:a="http://schemas.openxmlformats.org/drawingml/2006/main">
          <a:r>
            <a:rPr lang="hu-HU" sz="1800" dirty="0"/>
            <a:t>Százalékpont</a:t>
          </a:r>
        </a:p>
      </cdr:txBody>
    </cdr:sp>
  </cdr:relSizeAnchor>
  <cdr:relSizeAnchor xmlns:cdr="http://schemas.openxmlformats.org/drawingml/2006/chartDrawing">
    <cdr:from>
      <cdr:x>0.82413</cdr:x>
      <cdr:y>0.26204</cdr:y>
    </cdr:from>
    <cdr:to>
      <cdr:x>0.85196</cdr:x>
      <cdr:y>0.4503</cdr:y>
    </cdr:to>
    <cdr:sp macro="" textlink="">
      <cdr:nvSpPr>
        <cdr:cNvPr id="3" name="Right Brace 2">
          <a:extLst xmlns:a="http://schemas.openxmlformats.org/drawingml/2006/main">
            <a:ext uri="{FF2B5EF4-FFF2-40B4-BE49-F238E27FC236}">
              <a16:creationId xmlns:a16="http://schemas.microsoft.com/office/drawing/2014/main" id="{330DCF3C-8092-2DBC-1771-5F1F0B12F168}"/>
            </a:ext>
          </a:extLst>
        </cdr:cNvPr>
        <cdr:cNvSpPr/>
      </cdr:nvSpPr>
      <cdr:spPr>
        <a:xfrm xmlns:a="http://schemas.openxmlformats.org/drawingml/2006/main">
          <a:off x="3905250" y="754673"/>
          <a:ext cx="131884" cy="542192"/>
        </a:xfrm>
        <a:prstGeom xmlns:a="http://schemas.openxmlformats.org/drawingml/2006/main" prst="rightBrace">
          <a:avLst/>
        </a:prstGeom>
        <a:noFill xmlns:a="http://schemas.openxmlformats.org/drawingml/2006/main"/>
        <a:ln xmlns:a="http://schemas.openxmlformats.org/drawingml/2006/main" w="381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hu-HU" sz="110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0.85079</cdr:x>
      <cdr:y>0.26131</cdr:y>
    </cdr:from>
    <cdr:to>
      <cdr:x>1</cdr:x>
      <cdr:y>0.43695</cdr:y>
    </cdr:to>
    <cdr:sp macro="" textlink="">
      <cdr:nvSpPr>
        <cdr:cNvPr id="4" name="TextBox 7">
          <a:extLst xmlns:a="http://schemas.openxmlformats.org/drawingml/2006/main">
            <a:ext uri="{FF2B5EF4-FFF2-40B4-BE49-F238E27FC236}">
              <a16:creationId xmlns:a16="http://schemas.microsoft.com/office/drawing/2014/main" id="{B6FC37F1-8F15-FA3A-7DFA-B20FD542D908}"/>
            </a:ext>
          </a:extLst>
        </cdr:cNvPr>
        <cdr:cNvSpPr txBox="1"/>
      </cdr:nvSpPr>
      <cdr:spPr>
        <a:xfrm xmlns:a="http://schemas.openxmlformats.org/drawingml/2006/main">
          <a:off x="4034118" y="752573"/>
          <a:ext cx="707515" cy="505843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u-HU" sz="1800" b="1" dirty="0">
              <a:solidFill>
                <a:schemeClr val="accent1"/>
              </a:solidFill>
            </a:rPr>
            <a:t>Külső tényezők:</a:t>
          </a:r>
        </a:p>
        <a:p xmlns:a="http://schemas.openxmlformats.org/drawingml/2006/main">
          <a:r>
            <a:rPr lang="hu-HU" sz="1800" dirty="0">
              <a:solidFill>
                <a:schemeClr val="accent1"/>
              </a:solidFill>
            </a:rPr>
            <a:t>8,3</a:t>
          </a:r>
        </a:p>
        <a:p xmlns:a="http://schemas.openxmlformats.org/drawingml/2006/main">
          <a:endParaRPr lang="hu-HU" sz="1600" dirty="0"/>
        </a:p>
      </cdr:txBody>
    </cdr:sp>
  </cdr:relSizeAnchor>
  <cdr:relSizeAnchor xmlns:cdr="http://schemas.openxmlformats.org/drawingml/2006/chartDrawing">
    <cdr:from>
      <cdr:x>0.85079</cdr:x>
      <cdr:y>0.02876</cdr:y>
    </cdr:from>
    <cdr:to>
      <cdr:x>1</cdr:x>
      <cdr:y>0.20636</cdr:y>
    </cdr:to>
    <cdr:sp macro="" textlink="">
      <cdr:nvSpPr>
        <cdr:cNvPr id="5" name="TextBox 7">
          <a:extLst xmlns:a="http://schemas.openxmlformats.org/drawingml/2006/main">
            <a:ext uri="{FF2B5EF4-FFF2-40B4-BE49-F238E27FC236}">
              <a16:creationId xmlns:a16="http://schemas.microsoft.com/office/drawing/2014/main" id="{FA3353E9-6D88-4C19-F81A-671AAA8C9138}"/>
            </a:ext>
          </a:extLst>
        </cdr:cNvPr>
        <cdr:cNvSpPr txBox="1"/>
      </cdr:nvSpPr>
      <cdr:spPr>
        <a:xfrm xmlns:a="http://schemas.openxmlformats.org/drawingml/2006/main">
          <a:off x="4034118" y="82829"/>
          <a:ext cx="707515" cy="511488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u-HU" sz="1800" b="1" dirty="0">
              <a:solidFill>
                <a:srgbClr val="FF0000"/>
              </a:solidFill>
            </a:rPr>
            <a:t>Egyéb tényezők:</a:t>
          </a:r>
        </a:p>
        <a:p xmlns:a="http://schemas.openxmlformats.org/drawingml/2006/main">
          <a:r>
            <a:rPr lang="hu-HU" sz="1800" b="1" dirty="0">
              <a:solidFill>
                <a:srgbClr val="FF0000"/>
              </a:solidFill>
            </a:rPr>
            <a:t>4,7</a:t>
          </a:r>
          <a:endParaRPr lang="hu-HU" sz="1800" dirty="0">
            <a:solidFill>
              <a:srgbClr val="FF0000"/>
            </a:solidFill>
          </a:endParaRPr>
        </a:p>
        <a:p xmlns:a="http://schemas.openxmlformats.org/drawingml/2006/main">
          <a:endParaRPr lang="hu-HU" sz="1600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0.85079</cdr:x>
      <cdr:y>0.51732</cdr:y>
    </cdr:from>
    <cdr:to>
      <cdr:x>1</cdr:x>
      <cdr:y>0.69007</cdr:y>
    </cdr:to>
    <cdr:sp macro="" textlink="">
      <cdr:nvSpPr>
        <cdr:cNvPr id="6" name="TextBox 7">
          <a:extLst xmlns:a="http://schemas.openxmlformats.org/drawingml/2006/main">
            <a:ext uri="{FF2B5EF4-FFF2-40B4-BE49-F238E27FC236}">
              <a16:creationId xmlns:a16="http://schemas.microsoft.com/office/drawing/2014/main" id="{CAC561AC-9D4A-EABD-9BF8-2E8DA72674D7}"/>
            </a:ext>
          </a:extLst>
        </cdr:cNvPr>
        <cdr:cNvSpPr txBox="1"/>
      </cdr:nvSpPr>
      <cdr:spPr>
        <a:xfrm xmlns:a="http://schemas.openxmlformats.org/drawingml/2006/main">
          <a:off x="4034118" y="1489882"/>
          <a:ext cx="707515" cy="49752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/>
          <a:r>
            <a:rPr lang="hu-HU" sz="1800" b="1" dirty="0">
              <a:solidFill>
                <a:srgbClr val="002060"/>
              </a:solidFill>
              <a:latin typeface="+mn-lt"/>
              <a:ea typeface="+mn-ea"/>
              <a:cs typeface="+mn-cs"/>
            </a:rPr>
            <a:t>Belső tényezők:</a:t>
          </a:r>
        </a:p>
        <a:p xmlns:a="http://schemas.openxmlformats.org/drawingml/2006/main">
          <a:pPr marL="0" indent="0"/>
          <a:r>
            <a:rPr lang="hu-HU" sz="1800" b="0" dirty="0">
              <a:solidFill>
                <a:srgbClr val="002060"/>
              </a:solidFill>
              <a:latin typeface="+mn-lt"/>
              <a:ea typeface="+mn-ea"/>
              <a:cs typeface="+mn-cs"/>
            </a:rPr>
            <a:t>9,7</a:t>
          </a:r>
        </a:p>
        <a:p xmlns:a="http://schemas.openxmlformats.org/drawingml/2006/main">
          <a:pPr marL="0" indent="0"/>
          <a:endParaRPr lang="hu-HU" sz="1600" b="1" dirty="0">
            <a:solidFill>
              <a:srgbClr val="002060"/>
            </a:solidFill>
            <a:latin typeface="+mn-lt"/>
            <a:ea typeface="+mn-ea"/>
            <a:cs typeface="+mn-cs"/>
          </a:endParaRPr>
        </a:p>
        <a:p xmlns:a="http://schemas.openxmlformats.org/drawingml/2006/main">
          <a:pPr marL="0" indent="0"/>
          <a:endParaRPr lang="hu-HU" sz="1600" b="1" dirty="0">
            <a:solidFill>
              <a:srgbClr val="002060"/>
            </a:solidFill>
            <a:latin typeface="+mn-lt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0.82413</cdr:x>
      <cdr:y>0.47574</cdr:y>
    </cdr:from>
    <cdr:to>
      <cdr:x>0.85506</cdr:x>
      <cdr:y>0.67672</cdr:y>
    </cdr:to>
    <cdr:sp macro="" textlink="">
      <cdr:nvSpPr>
        <cdr:cNvPr id="7" name="Right Brace 6">
          <a:extLst xmlns:a="http://schemas.openxmlformats.org/drawingml/2006/main">
            <a:ext uri="{FF2B5EF4-FFF2-40B4-BE49-F238E27FC236}">
              <a16:creationId xmlns:a16="http://schemas.microsoft.com/office/drawing/2014/main" id="{C901B09C-CD7C-BA37-ED68-5293D0FFA303}"/>
            </a:ext>
          </a:extLst>
        </cdr:cNvPr>
        <cdr:cNvSpPr/>
      </cdr:nvSpPr>
      <cdr:spPr>
        <a:xfrm xmlns:a="http://schemas.openxmlformats.org/drawingml/2006/main">
          <a:off x="3905250" y="1370135"/>
          <a:ext cx="146538" cy="578827"/>
        </a:xfrm>
        <a:prstGeom xmlns:a="http://schemas.openxmlformats.org/drawingml/2006/main" prst="rightBrace">
          <a:avLst/>
        </a:prstGeom>
        <a:ln xmlns:a="http://schemas.openxmlformats.org/drawingml/2006/main" w="38100">
          <a:solidFill>
            <a:sysClr val="windowText" lastClr="0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hu-HU" sz="1100"/>
        </a:p>
      </cdr:txBody>
    </cdr:sp>
  </cdr:relSizeAnchor>
  <cdr:relSizeAnchor xmlns:cdr="http://schemas.openxmlformats.org/drawingml/2006/chartDrawing">
    <cdr:from>
      <cdr:x>0.12174</cdr:x>
      <cdr:y>0.11194</cdr:y>
    </cdr:from>
    <cdr:to>
      <cdr:x>0.64189</cdr:x>
      <cdr:y>0.38666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A36AA3CF-E725-65B7-A75F-2B277518CB3D}"/>
            </a:ext>
          </a:extLst>
        </cdr:cNvPr>
        <cdr:cNvSpPr txBox="1"/>
      </cdr:nvSpPr>
      <cdr:spPr>
        <a:xfrm xmlns:a="http://schemas.openxmlformats.org/drawingml/2006/main">
          <a:off x="1055115" y="522103"/>
          <a:ext cx="4508052" cy="1281298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  <a:ln xmlns:a="http://schemas.openxmlformats.org/drawingml/2006/main">
          <a:noFill/>
        </a:ln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u-HU" sz="1800" b="1" dirty="0"/>
            <a:t>2022-es éves átlagos hozzájárulás:</a:t>
          </a:r>
        </a:p>
        <a:p xmlns:a="http://schemas.openxmlformats.org/drawingml/2006/main">
          <a:r>
            <a:rPr lang="hu-HU" sz="1800" dirty="0">
              <a:solidFill>
                <a:schemeClr val="tx2"/>
              </a:solidFill>
            </a:rPr>
            <a:t>Belső tényezők: 5,4</a:t>
          </a:r>
        </a:p>
        <a:p xmlns:a="http://schemas.openxmlformats.org/drawingml/2006/main">
          <a:r>
            <a:rPr lang="hu-HU" sz="1800" dirty="0">
              <a:solidFill>
                <a:schemeClr val="accent1"/>
              </a:solidFill>
            </a:rPr>
            <a:t>Külső tényezők: 8,4</a:t>
          </a:r>
        </a:p>
        <a:p xmlns:a="http://schemas.openxmlformats.org/drawingml/2006/main">
          <a:r>
            <a:rPr lang="hu-HU" sz="1800" dirty="0">
              <a:solidFill>
                <a:srgbClr val="FF0000"/>
              </a:solidFill>
            </a:rPr>
            <a:t>Egyéb/becsült árrés (profit húzta infláció): 0,7</a:t>
          </a:r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0.05575</cdr:x>
      <cdr:y>0.01129</cdr:y>
    </cdr:from>
    <cdr:to>
      <cdr:x>0.45268</cdr:x>
      <cdr:y>0.10163</cdr:y>
    </cdr:to>
    <cdr:sp macro="" textlink="">
      <cdr:nvSpPr>
        <cdr:cNvPr id="2" name="PrimaryTitle">
          <a:extLst xmlns:a="http://schemas.openxmlformats.org/drawingml/2006/main">
            <a:ext uri="{FF2B5EF4-FFF2-40B4-BE49-F238E27FC236}">
              <a16:creationId xmlns:a16="http://schemas.microsoft.com/office/drawing/2014/main" id="{8411A8E0-EC3A-1E13-3FBF-FFC63E72CB81}"/>
            </a:ext>
          </a:extLst>
        </cdr:cNvPr>
        <cdr:cNvSpPr txBox="1"/>
      </cdr:nvSpPr>
      <cdr:spPr>
        <a:xfrm xmlns:a="http://schemas.openxmlformats.org/drawingml/2006/main">
          <a:off x="461560" y="50800"/>
          <a:ext cx="3286080" cy="406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rtlCol="0"/>
        <a:lstStyle xmlns:a="http://schemas.openxmlformats.org/drawingml/2006/main"/>
        <a:p xmlns:a="http://schemas.openxmlformats.org/drawingml/2006/main">
          <a:r>
            <a:rPr lang="hu-HU" sz="1600"/>
            <a:t>Százalék</a:t>
          </a:r>
        </a:p>
      </cdr:txBody>
    </cdr: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0.05575</cdr:x>
      <cdr:y>0.01129</cdr:y>
    </cdr:from>
    <cdr:to>
      <cdr:x>0.45268</cdr:x>
      <cdr:y>0.10163</cdr:y>
    </cdr:to>
    <cdr:sp macro="" textlink="">
      <cdr:nvSpPr>
        <cdr:cNvPr id="2" name="PrimaryTitle">
          <a:extLst xmlns:a="http://schemas.openxmlformats.org/drawingml/2006/main">
            <a:ext uri="{FF2B5EF4-FFF2-40B4-BE49-F238E27FC236}">
              <a16:creationId xmlns:a16="http://schemas.microsoft.com/office/drawing/2014/main" id="{24B01138-ED97-5AF9-602F-D2B4482126D4}"/>
            </a:ext>
          </a:extLst>
        </cdr:cNvPr>
        <cdr:cNvSpPr txBox="1"/>
      </cdr:nvSpPr>
      <cdr:spPr>
        <a:xfrm xmlns:a="http://schemas.openxmlformats.org/drawingml/2006/main">
          <a:off x="461560" y="50800"/>
          <a:ext cx="3286080" cy="406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rtlCol="0"/>
        <a:lstStyle xmlns:a="http://schemas.openxmlformats.org/drawingml/2006/main"/>
        <a:p xmlns:a="http://schemas.openxmlformats.org/drawingml/2006/main">
          <a:r>
            <a:rPr lang="hu-HU" sz="1600"/>
            <a:t>Ezer fő</a:t>
          </a:r>
        </a:p>
      </cdr:txBody>
    </cdr:sp>
  </cdr:relSizeAnchor>
</c:userShapes>
</file>

<file path=ppt/drawings/drawing22.xml><?xml version="1.0" encoding="utf-8"?>
<c:userShapes xmlns:c="http://schemas.openxmlformats.org/drawingml/2006/chart">
  <cdr:relSizeAnchor xmlns:cdr="http://schemas.openxmlformats.org/drawingml/2006/chartDrawing">
    <cdr:from>
      <cdr:x>0.05575</cdr:x>
      <cdr:y>0.01129</cdr:y>
    </cdr:from>
    <cdr:to>
      <cdr:x>0.45268</cdr:x>
      <cdr:y>0.10163</cdr:y>
    </cdr:to>
    <cdr:sp macro="" textlink="">
      <cdr:nvSpPr>
        <cdr:cNvPr id="2" name="PrimaryTitle">
          <a:extLst xmlns:a="http://schemas.openxmlformats.org/drawingml/2006/main">
            <a:ext uri="{FF2B5EF4-FFF2-40B4-BE49-F238E27FC236}">
              <a16:creationId xmlns:a16="http://schemas.microsoft.com/office/drawing/2014/main" id="{C12D667E-E42A-F609-31E1-182146E3534D}"/>
            </a:ext>
          </a:extLst>
        </cdr:cNvPr>
        <cdr:cNvSpPr txBox="1"/>
      </cdr:nvSpPr>
      <cdr:spPr>
        <a:xfrm xmlns:a="http://schemas.openxmlformats.org/drawingml/2006/main">
          <a:off x="461560" y="50800"/>
          <a:ext cx="3286080" cy="406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rtlCol="0"/>
        <a:lstStyle xmlns:a="http://schemas.openxmlformats.org/drawingml/2006/main"/>
        <a:p xmlns:a="http://schemas.openxmlformats.org/drawingml/2006/main">
          <a:r>
            <a:rPr lang="hu-HU" sz="1600"/>
            <a:t>%</a:t>
          </a:r>
        </a:p>
      </cdr:txBody>
    </cdr:sp>
  </cdr:relSizeAnchor>
</c:userShapes>
</file>

<file path=ppt/drawings/drawing23.xml><?xml version="1.0" encoding="utf-8"?>
<c:userShapes xmlns:c="http://schemas.openxmlformats.org/drawingml/2006/chart">
  <cdr:relSizeAnchor xmlns:cdr="http://schemas.openxmlformats.org/drawingml/2006/chartDrawing">
    <cdr:from>
      <cdr:x>0.72994</cdr:x>
      <cdr:y>0.08116</cdr:y>
    </cdr:from>
    <cdr:to>
      <cdr:x>0.72994</cdr:x>
      <cdr:y>0.69054</cdr:y>
    </cdr:to>
    <cdr:cxnSp macro="">
      <cdr:nvCxnSpPr>
        <cdr:cNvPr id="5" name="Straight Connector 4">
          <a:extLst xmlns:a="http://schemas.openxmlformats.org/drawingml/2006/main">
            <a:ext uri="{FF2B5EF4-FFF2-40B4-BE49-F238E27FC236}">
              <a16:creationId xmlns:a16="http://schemas.microsoft.com/office/drawing/2014/main" id="{DC7BA587-84B5-41D3-BFCA-58119CABBA56}"/>
            </a:ext>
          </a:extLst>
        </cdr:cNvPr>
        <cdr:cNvCxnSpPr/>
      </cdr:nvCxnSpPr>
      <cdr:spPr>
        <a:xfrm xmlns:a="http://schemas.openxmlformats.org/drawingml/2006/main" flipV="1">
          <a:off x="6125301" y="387579"/>
          <a:ext cx="0" cy="2909911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4.xml><?xml version="1.0" encoding="utf-8"?>
<c:userShapes xmlns:c="http://schemas.openxmlformats.org/drawingml/2006/chart">
  <cdr:relSizeAnchor xmlns:cdr="http://schemas.openxmlformats.org/drawingml/2006/chartDrawing">
    <cdr:from>
      <cdr:x>0.80509</cdr:x>
      <cdr:y>0.06667</cdr:y>
    </cdr:from>
    <cdr:to>
      <cdr:x>0.80509</cdr:x>
      <cdr:y>0.80417</cdr:y>
    </cdr:to>
    <cdr:cxnSp macro="">
      <cdr:nvCxnSpPr>
        <cdr:cNvPr id="5" name="Straight Connector 4">
          <a:extLst xmlns:a="http://schemas.openxmlformats.org/drawingml/2006/main">
            <a:ext uri="{FF2B5EF4-FFF2-40B4-BE49-F238E27FC236}">
              <a16:creationId xmlns:a16="http://schemas.microsoft.com/office/drawing/2014/main" id="{DF92B6EF-8657-A950-3692-44A3608B01A5}"/>
            </a:ext>
          </a:extLst>
        </cdr:cNvPr>
        <cdr:cNvCxnSpPr/>
      </cdr:nvCxnSpPr>
      <cdr:spPr>
        <a:xfrm xmlns:a="http://schemas.openxmlformats.org/drawingml/2006/main">
          <a:off x="6086462" y="304800"/>
          <a:ext cx="0" cy="337185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5.xml><?xml version="1.0" encoding="utf-8"?>
<c:userShapes xmlns:c="http://schemas.openxmlformats.org/drawingml/2006/chart">
  <cdr:relSizeAnchor xmlns:cdr="http://schemas.openxmlformats.org/drawingml/2006/chartDrawing">
    <cdr:from>
      <cdr:x>0.40964</cdr:x>
      <cdr:y>0.07289</cdr:y>
    </cdr:from>
    <cdr:to>
      <cdr:x>0.41106</cdr:x>
      <cdr:y>0.71906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8C20B329-FABC-4E95-2921-09F6778490D7}"/>
            </a:ext>
          </a:extLst>
        </cdr:cNvPr>
        <cdr:cNvCxnSpPr/>
      </cdr:nvCxnSpPr>
      <cdr:spPr>
        <a:xfrm xmlns:a="http://schemas.openxmlformats.org/drawingml/2006/main">
          <a:off x="4434657" y="358726"/>
          <a:ext cx="15363" cy="3180121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6.xml><?xml version="1.0" encoding="utf-8"?>
<c:userShapes xmlns:c="http://schemas.openxmlformats.org/drawingml/2006/chart">
  <cdr:relSizeAnchor xmlns:cdr="http://schemas.openxmlformats.org/drawingml/2006/chartDrawing">
    <cdr:from>
      <cdr:x>0.29063</cdr:x>
      <cdr:y>0.20936</cdr:y>
    </cdr:from>
    <cdr:to>
      <cdr:x>0.48735</cdr:x>
      <cdr:y>0.43058</cdr:y>
    </cdr:to>
    <cdr:cxnSp macro="">
      <cdr:nvCxnSpPr>
        <cdr:cNvPr id="10" name="Egyenes összekötő nyíllal 5">
          <a:extLst xmlns:a="http://schemas.openxmlformats.org/drawingml/2006/main">
            <a:ext uri="{FF2B5EF4-FFF2-40B4-BE49-F238E27FC236}">
              <a16:creationId xmlns:a16="http://schemas.microsoft.com/office/drawing/2014/main" id="{245376A9-8290-4D16-9DA4-146C4E91996F}"/>
            </a:ext>
          </a:extLst>
        </cdr:cNvPr>
        <cdr:cNvCxnSpPr/>
      </cdr:nvCxnSpPr>
      <cdr:spPr>
        <a:xfrm xmlns:a="http://schemas.openxmlformats.org/drawingml/2006/main" flipH="1">
          <a:off x="2438635" y="975946"/>
          <a:ext cx="1650649" cy="1031261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tx2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0.75827</cdr:x>
      <cdr:y>0.19634</cdr:y>
    </cdr:from>
    <cdr:to>
      <cdr:x>0.80694</cdr:x>
      <cdr:y>0.22681</cdr:y>
    </cdr:to>
    <cdr:cxnSp macro="">
      <cdr:nvCxnSpPr>
        <cdr:cNvPr id="7" name="Egyenes összekötő nyíllal 5">
          <a:extLst xmlns:a="http://schemas.openxmlformats.org/drawingml/2006/main">
            <a:ext uri="{FF2B5EF4-FFF2-40B4-BE49-F238E27FC236}">
              <a16:creationId xmlns:a16="http://schemas.microsoft.com/office/drawing/2014/main" id="{18C64E3A-5C42-4E78-8345-FD66BB0B2177}"/>
            </a:ext>
          </a:extLst>
        </cdr:cNvPr>
        <cdr:cNvCxnSpPr/>
      </cdr:nvCxnSpPr>
      <cdr:spPr>
        <a:xfrm xmlns:a="http://schemas.openxmlformats.org/drawingml/2006/main">
          <a:off x="6362565" y="915254"/>
          <a:ext cx="408373" cy="142042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tx2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0.43875</cdr:x>
      <cdr:y>0</cdr:y>
    </cdr:from>
    <cdr:to>
      <cdr:x>0.82061</cdr:x>
      <cdr:y>0.19443</cdr:y>
    </cdr:to>
    <cdr:sp macro="" textlink="">
      <cdr:nvSpPr>
        <cdr:cNvPr id="6" name="Szövegdoboz 1">
          <a:extLst xmlns:a="http://schemas.openxmlformats.org/drawingml/2006/main">
            <a:ext uri="{FF2B5EF4-FFF2-40B4-BE49-F238E27FC236}">
              <a16:creationId xmlns:a16="http://schemas.microsoft.com/office/drawing/2014/main" id="{01D2EB49-3C5E-4A75-B37D-F0488A07CB76}"/>
            </a:ext>
          </a:extLst>
        </cdr:cNvPr>
        <cdr:cNvSpPr txBox="1"/>
      </cdr:nvSpPr>
      <cdr:spPr>
        <a:xfrm xmlns:a="http://schemas.openxmlformats.org/drawingml/2006/main">
          <a:off x="3681508" y="0"/>
          <a:ext cx="3204127" cy="90637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2"/>
          </a:solidFill>
        </a:ln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u-HU" sz="1800" dirty="0">
              <a:solidFill>
                <a:schemeClr val="tx2"/>
              </a:solidFill>
            </a:rPr>
            <a:t>A Monetáris Tanács által kiemelten</a:t>
          </a:r>
          <a:r>
            <a:rPr lang="hu-HU" sz="1800" baseline="0" dirty="0">
              <a:solidFill>
                <a:schemeClr val="tx2"/>
              </a:solidFill>
            </a:rPr>
            <a:t> fontosnak </a:t>
          </a:r>
          <a:r>
            <a:rPr lang="hu-HU" sz="1800" dirty="0">
              <a:solidFill>
                <a:schemeClr val="tx2"/>
              </a:solidFill>
            </a:rPr>
            <a:t>tartott pályák</a:t>
          </a:r>
        </a:p>
      </cdr:txBody>
    </cdr:sp>
  </cdr:relSizeAnchor>
  <cdr:relSizeAnchor xmlns:cdr="http://schemas.openxmlformats.org/drawingml/2006/chartDrawing">
    <cdr:from>
      <cdr:x>0.69797</cdr:x>
      <cdr:y>0.19634</cdr:y>
    </cdr:from>
    <cdr:to>
      <cdr:x>0.79107</cdr:x>
      <cdr:y>0.32203</cdr:y>
    </cdr:to>
    <cdr:cxnSp macro="">
      <cdr:nvCxnSpPr>
        <cdr:cNvPr id="3" name="Egyenes összekötő nyíllal 5">
          <a:extLst xmlns:a="http://schemas.openxmlformats.org/drawingml/2006/main">
            <a:ext uri="{FF2B5EF4-FFF2-40B4-BE49-F238E27FC236}">
              <a16:creationId xmlns:a16="http://schemas.microsoft.com/office/drawing/2014/main" id="{A9777E55-F1D4-4D42-A024-B9F00E8B5980}"/>
            </a:ext>
          </a:extLst>
        </cdr:cNvPr>
        <cdr:cNvCxnSpPr/>
      </cdr:nvCxnSpPr>
      <cdr:spPr>
        <a:xfrm xmlns:a="http://schemas.openxmlformats.org/drawingml/2006/main">
          <a:off x="5856538" y="915254"/>
          <a:ext cx="781235" cy="585926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tx2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0.41336</cdr:x>
      <cdr:y>0.20967</cdr:y>
    </cdr:from>
    <cdr:to>
      <cdr:x>0.55725</cdr:x>
      <cdr:y>0.34869</cdr:y>
    </cdr:to>
    <cdr:cxnSp macro="">
      <cdr:nvCxnSpPr>
        <cdr:cNvPr id="9" name="Egyenes összekötő nyíllal 5">
          <a:extLst xmlns:a="http://schemas.openxmlformats.org/drawingml/2006/main">
            <a:ext uri="{FF2B5EF4-FFF2-40B4-BE49-F238E27FC236}">
              <a16:creationId xmlns:a16="http://schemas.microsoft.com/office/drawing/2014/main" id="{A9C89005-17C6-446B-F006-6DD940EDFD4A}"/>
            </a:ext>
          </a:extLst>
        </cdr:cNvPr>
        <cdr:cNvCxnSpPr/>
      </cdr:nvCxnSpPr>
      <cdr:spPr>
        <a:xfrm xmlns:a="http://schemas.openxmlformats.org/drawingml/2006/main" flipH="1">
          <a:off x="3468445" y="977397"/>
          <a:ext cx="1207363" cy="648070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tx2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0.72023</cdr:x>
      <cdr:y>0.18882</cdr:y>
    </cdr:from>
    <cdr:to>
      <cdr:x>0.90103</cdr:x>
      <cdr:y>0.29724</cdr:y>
    </cdr:to>
    <cdr:sp macro="" textlink="">
      <cdr:nvSpPr>
        <cdr:cNvPr id="3" name="Nyíl: jobbra mutató 1">
          <a:extLst xmlns:a="http://schemas.openxmlformats.org/drawingml/2006/main">
            <a:ext uri="{FF2B5EF4-FFF2-40B4-BE49-F238E27FC236}">
              <a16:creationId xmlns:a16="http://schemas.microsoft.com/office/drawing/2014/main" id="{A9CFFFEF-E1F4-8A54-4A21-C4473D92D4C4}"/>
            </a:ext>
          </a:extLst>
        </cdr:cNvPr>
        <cdr:cNvSpPr/>
      </cdr:nvSpPr>
      <cdr:spPr>
        <a:xfrm xmlns:a="http://schemas.openxmlformats.org/drawingml/2006/main" rot="19168033">
          <a:off x="6239861" y="893157"/>
          <a:ext cx="1566405" cy="512855"/>
        </a:xfrm>
        <a:prstGeom xmlns:a="http://schemas.openxmlformats.org/drawingml/2006/main" prst="rightArrow">
          <a:avLst/>
        </a:prstGeom>
        <a:ln xmlns:a="http://schemas.openxmlformats.org/drawingml/2006/main">
          <a:solidFill>
            <a:schemeClr val="tx2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hu-HU"/>
        </a:p>
      </cdr:txBody>
    </cdr:sp>
  </cdr:relSizeAnchor>
  <cdr:relSizeAnchor xmlns:cdr="http://schemas.openxmlformats.org/drawingml/2006/chartDrawing">
    <cdr:from>
      <cdr:x>0.06085</cdr:x>
      <cdr:y>0.01757</cdr:y>
    </cdr:from>
    <cdr:to>
      <cdr:x>0.45381</cdr:x>
      <cdr:y>0.12299</cdr:y>
    </cdr:to>
    <cdr:sp macro="" textlink="">
      <cdr:nvSpPr>
        <cdr:cNvPr id="4" name="PrimaryTitle">
          <a:extLst xmlns:a="http://schemas.openxmlformats.org/drawingml/2006/main">
            <a:ext uri="{FF2B5EF4-FFF2-40B4-BE49-F238E27FC236}">
              <a16:creationId xmlns:a16="http://schemas.microsoft.com/office/drawing/2014/main" id="{0BB2DCAF-1569-1AF3-27AC-6F44124554DA}"/>
            </a:ext>
          </a:extLst>
        </cdr:cNvPr>
        <cdr:cNvSpPr txBox="1"/>
      </cdr:nvSpPr>
      <cdr:spPr>
        <a:xfrm xmlns:a="http://schemas.openxmlformats.org/drawingml/2006/main">
          <a:off x="263560" y="50800"/>
          <a:ext cx="170208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rtlCol="0"/>
        <a:lstStyle xmlns:a="http://schemas.openxmlformats.org/drawingml/2006/main"/>
        <a:p xmlns:a="http://schemas.openxmlformats.org/drawingml/2006/main">
          <a:r>
            <a:rPr lang="hu-HU" sz="1800" dirty="0"/>
            <a:t>2019 átlaga =100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0.08652</cdr:x>
      <cdr:y>0.01129</cdr:y>
    </cdr:from>
    <cdr:to>
      <cdr:x>0.45268</cdr:x>
      <cdr:y>0.10163</cdr:y>
    </cdr:to>
    <cdr:sp macro="" textlink="">
      <cdr:nvSpPr>
        <cdr:cNvPr id="2" name="PrimaryTitle">
          <a:extLst xmlns:a="http://schemas.openxmlformats.org/drawingml/2006/main">
            <a:ext uri="{FF2B5EF4-FFF2-40B4-BE49-F238E27FC236}">
              <a16:creationId xmlns:a16="http://schemas.microsoft.com/office/drawing/2014/main" id="{4733B910-D3F3-BA2A-44E4-FA588F68F3C0}"/>
            </a:ext>
          </a:extLst>
        </cdr:cNvPr>
        <cdr:cNvSpPr txBox="1"/>
      </cdr:nvSpPr>
      <cdr:spPr>
        <a:xfrm xmlns:a="http://schemas.openxmlformats.org/drawingml/2006/main">
          <a:off x="716280" y="50800"/>
          <a:ext cx="3031360" cy="406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rtlCol="0"/>
        <a:lstStyle xmlns:a="http://schemas.openxmlformats.org/drawingml/2006/main"/>
        <a:p xmlns:a="http://schemas.openxmlformats.org/drawingml/2006/main">
          <a:r>
            <a:rPr lang="en-GB" sz="1600"/>
            <a:t>USD/MMBtu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0.19294</cdr:x>
      <cdr:y>0.00706</cdr:y>
    </cdr:from>
    <cdr:to>
      <cdr:x>0.57843</cdr:x>
      <cdr:y>0.0974</cdr:y>
    </cdr:to>
    <cdr:sp macro="" textlink="">
      <cdr:nvSpPr>
        <cdr:cNvPr id="2" name="PrimaryTitle">
          <a:extLst xmlns:a="http://schemas.openxmlformats.org/drawingml/2006/main">
            <a:ext uri="{FF2B5EF4-FFF2-40B4-BE49-F238E27FC236}">
              <a16:creationId xmlns:a16="http://schemas.microsoft.com/office/drawing/2014/main" id="{4733B910-D3F3-BA2A-44E4-FA588F68F3C0}"/>
            </a:ext>
          </a:extLst>
        </cdr:cNvPr>
        <cdr:cNvSpPr txBox="1"/>
      </cdr:nvSpPr>
      <cdr:spPr>
        <a:xfrm xmlns:a="http://schemas.openxmlformats.org/drawingml/2006/main">
          <a:off x="784017" y="29948"/>
          <a:ext cx="1566452" cy="3831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rtlCol="0"/>
        <a:lstStyle xmlns:a="http://schemas.openxmlformats.org/drawingml/2006/main"/>
        <a:p xmlns:a="http://schemas.openxmlformats.org/drawingml/2006/main">
          <a:r>
            <a:rPr lang="en-GB" sz="1600" dirty="0"/>
            <a:t>USD/</a:t>
          </a:r>
          <a:r>
            <a:rPr lang="hu-HU" sz="1600" dirty="0"/>
            <a:t>konténer</a:t>
          </a:r>
          <a:endParaRPr lang="en-GB" sz="16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0.05873</cdr:x>
      <cdr:y>0.01463</cdr:y>
    </cdr:from>
    <cdr:to>
      <cdr:x>0.44795</cdr:x>
      <cdr:y>0.11391</cdr:y>
    </cdr:to>
    <cdr:sp macro="" textlink="">
      <cdr:nvSpPr>
        <cdr:cNvPr id="2" name="PrimaryTitle">
          <a:extLst xmlns:a="http://schemas.openxmlformats.org/drawingml/2006/main">
            <a:ext uri="{FF2B5EF4-FFF2-40B4-BE49-F238E27FC236}">
              <a16:creationId xmlns:a16="http://schemas.microsoft.com/office/drawing/2014/main" id="{5851DA68-70FE-0CBB-09F4-18A20D598AE5}"/>
            </a:ext>
          </a:extLst>
        </cdr:cNvPr>
        <cdr:cNvSpPr txBox="1"/>
      </cdr:nvSpPr>
      <cdr:spPr>
        <a:xfrm xmlns:a="http://schemas.openxmlformats.org/drawingml/2006/main">
          <a:off x="465024" y="62501"/>
          <a:ext cx="3081650" cy="4241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rtlCol="0"/>
        <a:lstStyle xmlns:a="http://schemas.openxmlformats.org/drawingml/2006/main"/>
        <a:p xmlns:a="http://schemas.openxmlformats.org/drawingml/2006/main">
          <a:r>
            <a:rPr lang="hu-HU" sz="1600" dirty="0"/>
            <a:t>Százalék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0.06757</cdr:x>
      <cdr:y>0</cdr:y>
    </cdr:from>
    <cdr:to>
      <cdr:x>0.37198</cdr:x>
      <cdr:y>0.07523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D7D786A-5537-493A-B7FA-26A9CF27340E}"/>
            </a:ext>
          </a:extLst>
        </cdr:cNvPr>
        <cdr:cNvSpPr txBox="1"/>
      </cdr:nvSpPr>
      <cdr:spPr>
        <a:xfrm xmlns:a="http://schemas.openxmlformats.org/drawingml/2006/main">
          <a:off x="559480" y="0"/>
          <a:ext cx="2520514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u-HU" sz="1600" dirty="0" err="1"/>
            <a:t>Egyenlegmutató</a:t>
          </a:r>
        </a:p>
      </cdr:txBody>
    </cdr:sp>
  </cdr:relSizeAnchor>
  <cdr:relSizeAnchor xmlns:cdr="http://schemas.openxmlformats.org/drawingml/2006/chartDrawing">
    <cdr:from>
      <cdr:x>0.74489</cdr:x>
      <cdr:y>0.00209</cdr:y>
    </cdr:from>
    <cdr:to>
      <cdr:x>0.96872</cdr:x>
      <cdr:y>0.12243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CAB76C38-7AE5-4AA1-9399-CF6E74D072EF}"/>
            </a:ext>
          </a:extLst>
        </cdr:cNvPr>
        <cdr:cNvSpPr txBox="1"/>
      </cdr:nvSpPr>
      <cdr:spPr>
        <a:xfrm xmlns:a="http://schemas.openxmlformats.org/drawingml/2006/main">
          <a:off x="6167661" y="9405"/>
          <a:ext cx="1853341" cy="5415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u-HU" sz="1600" dirty="0" err="1"/>
            <a:t>Egyenlegmutató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0.05357</cdr:x>
      <cdr:y>0</cdr:y>
    </cdr:from>
    <cdr:to>
      <cdr:x>0.0938</cdr:x>
      <cdr:y>0.058</cdr:y>
    </cdr:to>
    <cdr:sp macro="" textlink="">
      <cdr:nvSpPr>
        <cdr:cNvPr id="4" name="Szövegdoboz 7">
          <a:extLst xmlns:a="http://schemas.openxmlformats.org/drawingml/2006/main">
            <a:ext uri="{FF2B5EF4-FFF2-40B4-BE49-F238E27FC236}">
              <a16:creationId xmlns:a16="http://schemas.microsoft.com/office/drawing/2014/main" id="{1C5BEA74-2B36-48C3-B3E0-DB90B942EE11}"/>
            </a:ext>
          </a:extLst>
        </cdr:cNvPr>
        <cdr:cNvSpPr txBox="1"/>
      </cdr:nvSpPr>
      <cdr:spPr>
        <a:xfrm xmlns:a="http://schemas.openxmlformats.org/drawingml/2006/main">
          <a:off x="161994" y="0"/>
          <a:ext cx="121655" cy="1336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u-HU" sz="1600" dirty="0"/>
            <a:t>Éves változás (százalék)</a:t>
          </a:r>
        </a:p>
      </cdr:txBody>
    </cdr:sp>
  </cdr:relSizeAnchor>
  <cdr:relSizeAnchor xmlns:cdr="http://schemas.openxmlformats.org/drawingml/2006/chartDrawing">
    <cdr:from>
      <cdr:x>0.04853</cdr:x>
      <cdr:y>0.43481</cdr:y>
    </cdr:from>
    <cdr:to>
      <cdr:x>0.37685</cdr:x>
      <cdr:y>0.53438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0EC5B3F6-8E4A-49C5-867D-038D333D79BC}"/>
            </a:ext>
          </a:extLst>
        </cdr:cNvPr>
        <cdr:cNvSpPr txBox="1"/>
      </cdr:nvSpPr>
      <cdr:spPr>
        <a:xfrm xmlns:a="http://schemas.openxmlformats.org/drawingml/2006/main">
          <a:off x="401867" y="1956655"/>
          <a:ext cx="2718490" cy="4480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u-HU" sz="1600" b="0" i="1" dirty="0">
              <a:latin typeface="Calibri" panose="020F0502020204030204" pitchFamily="34" charset="0"/>
            </a:rPr>
            <a:t>Inflációs</a:t>
          </a:r>
          <a:r>
            <a:rPr lang="hu-HU" sz="1600" b="0" i="1" baseline="0" dirty="0">
              <a:latin typeface="Calibri" panose="020F0502020204030204" pitchFamily="34" charset="0"/>
            </a:rPr>
            <a:t> cél</a:t>
          </a:r>
          <a:endParaRPr lang="hu-HU" sz="1600" b="0" i="1" dirty="0"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0.3003</cdr:x>
      <cdr:y>0.4032</cdr:y>
    </cdr:from>
    <cdr:to>
      <cdr:x>0.62714</cdr:x>
      <cdr:y>0.46773</cdr:y>
    </cdr:to>
    <cdr:sp macro="" textlink="">
      <cdr:nvSpPr>
        <cdr:cNvPr id="14" name="TextBox 1">
          <a:extLst xmlns:a="http://schemas.openxmlformats.org/drawingml/2006/main">
            <a:ext uri="{FF2B5EF4-FFF2-40B4-BE49-F238E27FC236}">
              <a16:creationId xmlns:a16="http://schemas.microsoft.com/office/drawing/2014/main" id="{7C9BDBE5-7459-4A1E-9A6F-BAB14F5C4D81}"/>
            </a:ext>
          </a:extLst>
        </cdr:cNvPr>
        <cdr:cNvSpPr txBox="1"/>
      </cdr:nvSpPr>
      <cdr:spPr>
        <a:xfrm xmlns:a="http://schemas.openxmlformats.org/drawingml/2006/main">
          <a:off x="2486473" y="1814422"/>
          <a:ext cx="2706236" cy="2903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u-HU" sz="1600" b="0" i="1" dirty="0">
              <a:latin typeface="Calibri" panose="020F0502020204030204" pitchFamily="34" charset="0"/>
            </a:rPr>
            <a:t>Toleranciasáv</a:t>
          </a:r>
        </a:p>
      </cdr:txBody>
    </cdr:sp>
  </cdr:relSizeAnchor>
  <cdr:relSizeAnchor xmlns:cdr="http://schemas.openxmlformats.org/drawingml/2006/chartDrawing">
    <cdr:from>
      <cdr:x>0.17705</cdr:x>
      <cdr:y>0.51546</cdr:y>
    </cdr:from>
    <cdr:to>
      <cdr:x>0.19782</cdr:x>
      <cdr:y>0.75267</cdr:y>
    </cdr:to>
    <cdr:sp macro="" textlink="">
      <cdr:nvSpPr>
        <cdr:cNvPr id="15" name="Straight Arrow Connector 14">
          <a:extLst xmlns:a="http://schemas.openxmlformats.org/drawingml/2006/main">
            <a:ext uri="{FF2B5EF4-FFF2-40B4-BE49-F238E27FC236}">
              <a16:creationId xmlns:a16="http://schemas.microsoft.com/office/drawing/2014/main" id="{E97C6AA6-1A76-4771-B74F-DB6D0D38968A}"/>
            </a:ext>
          </a:extLst>
        </cdr:cNvPr>
        <cdr:cNvSpPr/>
      </cdr:nvSpPr>
      <cdr:spPr>
        <a:xfrm xmlns:a="http://schemas.openxmlformats.org/drawingml/2006/main" flipH="1">
          <a:off x="1465974" y="2319555"/>
          <a:ext cx="171956" cy="1067460"/>
        </a:xfrm>
        <a:prstGeom xmlns:a="http://schemas.openxmlformats.org/drawingml/2006/main" prst="straightConnector1">
          <a:avLst/>
        </a:prstGeom>
        <a:ln xmlns:a="http://schemas.openxmlformats.org/drawingml/2006/main" w="22225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hu-HU"/>
        </a:p>
      </cdr:txBody>
    </cdr:sp>
  </cdr:relSizeAnchor>
  <cdr:relSizeAnchor xmlns:cdr="http://schemas.openxmlformats.org/drawingml/2006/chartDrawing">
    <cdr:from>
      <cdr:x>0.29743</cdr:x>
      <cdr:y>0.46764</cdr:y>
    </cdr:from>
    <cdr:to>
      <cdr:x>0.36022</cdr:x>
      <cdr:y>0.72663</cdr:y>
    </cdr:to>
    <cdr:sp macro="" textlink="">
      <cdr:nvSpPr>
        <cdr:cNvPr id="16" name="Straight Arrow Connector 15">
          <a:extLst xmlns:a="http://schemas.openxmlformats.org/drawingml/2006/main">
            <a:ext uri="{FF2B5EF4-FFF2-40B4-BE49-F238E27FC236}">
              <a16:creationId xmlns:a16="http://schemas.microsoft.com/office/drawing/2014/main" id="{D3EBDD77-DFE0-4CBA-A661-0938A249C0A3}"/>
            </a:ext>
          </a:extLst>
        </cdr:cNvPr>
        <cdr:cNvSpPr/>
      </cdr:nvSpPr>
      <cdr:spPr>
        <a:xfrm xmlns:a="http://schemas.openxmlformats.org/drawingml/2006/main" flipH="1">
          <a:off x="2462683" y="2104402"/>
          <a:ext cx="519953" cy="1165412"/>
        </a:xfrm>
        <a:prstGeom xmlns:a="http://schemas.openxmlformats.org/drawingml/2006/main" prst="straightConnector1">
          <a:avLst/>
        </a:prstGeom>
        <a:ln xmlns:a="http://schemas.openxmlformats.org/drawingml/2006/main" w="22225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hu-HU" dirty="0"/>
        </a:p>
      </cdr:txBody>
    </cdr:sp>
  </cdr:relSizeAnchor>
  <cdr:relSizeAnchor xmlns:cdr="http://schemas.openxmlformats.org/drawingml/2006/chartDrawing">
    <cdr:from>
      <cdr:x>0.10421</cdr:x>
      <cdr:y>0.11746</cdr:y>
    </cdr:from>
    <cdr:to>
      <cdr:x>0.30986</cdr:x>
      <cdr:y>0.31491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CD551A4-6999-4C21-AEF3-32BF521A3762}"/>
            </a:ext>
          </a:extLst>
        </cdr:cNvPr>
        <cdr:cNvSpPr txBox="1"/>
      </cdr:nvSpPr>
      <cdr:spPr>
        <a:xfrm xmlns:a="http://schemas.openxmlformats.org/drawingml/2006/main">
          <a:off x="862860" y="528570"/>
          <a:ext cx="1702788" cy="888509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1600" b="1" baseline="0" dirty="0"/>
            <a:t>2023: 15,0- 19,5</a:t>
          </a:r>
        </a:p>
        <a:p xmlns:a="http://schemas.openxmlformats.org/drawingml/2006/main">
          <a:r>
            <a:rPr lang="hu-HU" sz="1600" b="1" baseline="0" dirty="0"/>
            <a:t>2024: 3,0 - 5,0</a:t>
          </a:r>
        </a:p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u-HU" sz="1600" b="1" baseline="0" dirty="0">
              <a:effectLst/>
            </a:rPr>
            <a:t>2025: 2,5 - 3,5</a:t>
          </a:r>
          <a:endParaRPr lang="hu-HU" sz="1600" b="1" baseline="0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0.05345</cdr:x>
      <cdr:y>0.01129</cdr:y>
    </cdr:from>
    <cdr:to>
      <cdr:x>0.44002</cdr:x>
      <cdr:y>0.10163</cdr:y>
    </cdr:to>
    <cdr:sp macro="" textlink="">
      <cdr:nvSpPr>
        <cdr:cNvPr id="2" name="PrimaryTitle">
          <a:extLst xmlns:a="http://schemas.openxmlformats.org/drawingml/2006/main">
            <a:ext uri="{FF2B5EF4-FFF2-40B4-BE49-F238E27FC236}">
              <a16:creationId xmlns:a16="http://schemas.microsoft.com/office/drawing/2014/main" id="{75B89AA4-5A13-464A-A63D-C69B5DBAD82B}"/>
            </a:ext>
          </a:extLst>
        </cdr:cNvPr>
        <cdr:cNvSpPr txBox="1"/>
      </cdr:nvSpPr>
      <cdr:spPr>
        <a:xfrm xmlns:a="http://schemas.openxmlformats.org/drawingml/2006/main">
          <a:off x="442530" y="50790"/>
          <a:ext cx="3200297" cy="4064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rtlCol="0"/>
        <a:lstStyle xmlns:a="http://schemas.openxmlformats.org/drawingml/2006/main"/>
        <a:p xmlns:a="http://schemas.openxmlformats.org/drawingml/2006/main">
          <a:r>
            <a:rPr lang="hu-HU" sz="1600"/>
            <a:t>Százalékpont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058" cy="4984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530" y="1"/>
            <a:ext cx="2946058" cy="4984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BF24C8-29BD-44C8-8670-E2899CC88455}" type="datetimeFigureOut">
              <a:rPr lang="hu-HU" smtClean="0"/>
              <a:t>2023. 03. 29.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39838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442" y="4777862"/>
            <a:ext cx="5438792" cy="390852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220"/>
            <a:ext cx="2946058" cy="4984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530" y="9428220"/>
            <a:ext cx="2946058" cy="4984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6E54E-4040-4C34-9C66-031D06AC9E1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8645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76877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08090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18773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18773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27345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73914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09845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19126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39802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75820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55915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014743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574416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03442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17195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40566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18773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18773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83986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01571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31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2703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C60E3-2356-4690-B956-C289A3F02D45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13027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1845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9889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C60E3-2356-4690-B956-C289A3F02D45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8301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07712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C60E3-2356-4690-B956-C289A3F02D45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8945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2867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zöveg helye 13">
            <a:extLst>
              <a:ext uri="{FF2B5EF4-FFF2-40B4-BE49-F238E27FC236}">
                <a16:creationId xmlns:a16="http://schemas.microsoft.com/office/drawing/2014/main" id="{E1E54AF7-9CFA-45CB-9750-29AB45291C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1372" y="400113"/>
            <a:ext cx="4710877" cy="369332"/>
          </a:xfrm>
          <a:noFill/>
        </p:spPr>
        <p:txBody>
          <a:bodyPr wrap="square" rtlCol="0">
            <a:spAutoFit/>
          </a:bodyPr>
          <a:lstStyle>
            <a:lvl1pPr algn="r">
              <a:defRPr lang="hu-HU" sz="2000" spc="150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457200"/>
            <a:r>
              <a:rPr lang="hu-HU" dirty="0"/>
              <a:t>Konferencia | 2018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1EFD92E4-2321-49E5-AEED-0D4F061F923D}"/>
              </a:ext>
            </a:extLst>
          </p:cNvPr>
          <p:cNvSpPr/>
          <p:nvPr/>
        </p:nvSpPr>
        <p:spPr>
          <a:xfrm>
            <a:off x="0" y="1079505"/>
            <a:ext cx="12192000" cy="5778499"/>
          </a:xfrm>
          <a:prstGeom prst="rect">
            <a:avLst/>
          </a:prstGeom>
          <a:gradFill flip="none" rotWithShape="1">
            <a:gsLst>
              <a:gs pos="6000">
                <a:schemeClr val="tx2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98923B4-BAF4-482B-8B9E-42943A59C2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4183" y="2211574"/>
            <a:ext cx="11083636" cy="2098808"/>
          </a:xfrm>
          <a:noFill/>
        </p:spPr>
        <p:txBody>
          <a:bodyPr wrap="square" bIns="108000" rtlCol="0" anchor="b">
            <a:noAutofit/>
          </a:bodyPr>
          <a:lstStyle>
            <a:lvl1pPr algn="ctr">
              <a:lnSpc>
                <a:spcPct val="100000"/>
              </a:lnSpc>
              <a:defRPr lang="hu-HU" sz="4800" cap="all" spc="3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457200"/>
            <a:r>
              <a:rPr lang="hu-HU" dirty="0" err="1"/>
              <a:t>MintacíM</a:t>
            </a:r>
            <a:r>
              <a:rPr lang="hu-HU" dirty="0"/>
              <a:t> szerkesztése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AA4D6964-545F-4255-BA13-25E11882AE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6"/>
          <a:stretch/>
        </p:blipFill>
        <p:spPr>
          <a:xfrm rot="5400000">
            <a:off x="5092101" y="2517211"/>
            <a:ext cx="1944000" cy="5608800"/>
          </a:xfrm>
          <a:prstGeom prst="rect">
            <a:avLst/>
          </a:prstGeom>
        </p:spPr>
      </p:pic>
      <p:sp>
        <p:nvSpPr>
          <p:cNvPr id="9" name="Ellipszis 8">
            <a:extLst>
              <a:ext uri="{FF2B5EF4-FFF2-40B4-BE49-F238E27FC236}">
                <a16:creationId xmlns:a16="http://schemas.microsoft.com/office/drawing/2014/main" id="{AA33C856-AF1F-46C6-9B70-74729FEF45F9}"/>
              </a:ext>
            </a:extLst>
          </p:cNvPr>
          <p:cNvSpPr>
            <a:spLocks noChangeAspect="1"/>
          </p:cNvSpPr>
          <p:nvPr/>
        </p:nvSpPr>
        <p:spPr>
          <a:xfrm>
            <a:off x="5357620" y="340777"/>
            <a:ext cx="1476765" cy="1476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71331AB2-7940-43C6-9BAE-8B63174606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9" t="13826" r="24393" b="13968"/>
          <a:stretch/>
        </p:blipFill>
        <p:spPr>
          <a:xfrm>
            <a:off x="5463779" y="445740"/>
            <a:ext cx="1264444" cy="1266826"/>
          </a:xfrm>
          <a:prstGeom prst="rect">
            <a:avLst/>
          </a:prstGeom>
        </p:spPr>
      </p:pic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8F540EF5-DEC4-4616-91D5-F7ED154C603B}"/>
              </a:ext>
            </a:extLst>
          </p:cNvPr>
          <p:cNvCxnSpPr>
            <a:cxnSpLocks/>
          </p:cNvCxnSpPr>
          <p:nvPr/>
        </p:nvCxnSpPr>
        <p:spPr>
          <a:xfrm>
            <a:off x="1480461" y="4325373"/>
            <a:ext cx="9027887" cy="0"/>
          </a:xfrm>
          <a:prstGeom prst="line">
            <a:avLst/>
          </a:prstGeom>
          <a:ln>
            <a:gradFill>
              <a:gsLst>
                <a:gs pos="27000">
                  <a:schemeClr val="bg1"/>
                </a:gs>
                <a:gs pos="0">
                  <a:schemeClr val="bg1">
                    <a:alpha val="0"/>
                  </a:schemeClr>
                </a:gs>
                <a:gs pos="77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 helye 13">
            <a:extLst>
              <a:ext uri="{FF2B5EF4-FFF2-40B4-BE49-F238E27FC236}">
                <a16:creationId xmlns:a16="http://schemas.microsoft.com/office/drawing/2014/main" id="{F6EF56F0-9022-4FBA-AE45-DAF024E457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5820" y="400113"/>
            <a:ext cx="4710877" cy="369332"/>
          </a:xfrm>
          <a:noFill/>
        </p:spPr>
        <p:txBody>
          <a:bodyPr wrap="square" rtlCol="0">
            <a:spAutoFit/>
          </a:bodyPr>
          <a:lstStyle>
            <a:lvl1pPr>
              <a:defRPr lang="hu-HU" sz="2000" spc="150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457200"/>
            <a:r>
              <a:rPr lang="hu-HU" dirty="0"/>
              <a:t>Előadó Neve | titulusa</a:t>
            </a:r>
          </a:p>
        </p:txBody>
      </p:sp>
    </p:spTree>
    <p:extLst>
      <p:ext uri="{BB962C8B-B14F-4D97-AF65-F5344CB8AC3E}">
        <p14:creationId xmlns:p14="http://schemas.microsoft.com/office/powerpoint/2010/main" val="2888299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6673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277072"/>
          </a:xfrm>
          <a:prstGeom prst="rect">
            <a:avLst/>
          </a:prstGeom>
        </p:spPr>
        <p:txBody>
          <a:bodyPr/>
          <a:lstStyle>
            <a:lvl1pPr marL="609585" indent="-609585">
              <a:buFont typeface="+mj-lt"/>
              <a:buAutoNum type="arabicPeriod"/>
              <a:defRPr sz="3200">
                <a:solidFill>
                  <a:srgbClr val="1E1B58"/>
                </a:solidFill>
              </a:defRPr>
            </a:lvl1pPr>
            <a:lvl2pPr marL="1219170" indent="-609585">
              <a:buFont typeface="+mj-lt"/>
              <a:buAutoNum type="alphaLcPeriod"/>
              <a:defRPr sz="2667">
                <a:solidFill>
                  <a:srgbClr val="1E1B58"/>
                </a:solidFill>
              </a:defRPr>
            </a:lvl2pPr>
            <a:lvl3pPr marL="1676358" indent="-457189">
              <a:buFont typeface="+mj-lt"/>
              <a:buAutoNum type="romanLcPeriod"/>
              <a:defRPr sz="2400">
                <a:solidFill>
                  <a:srgbClr val="1E1B58"/>
                </a:solidFill>
              </a:defRPr>
            </a:lvl3pPr>
            <a:lvl4pPr marL="2285943" indent="-457189">
              <a:buFont typeface="+mj-lt"/>
              <a:buAutoNum type="arabicPeriod"/>
              <a:defRPr sz="2133">
                <a:solidFill>
                  <a:srgbClr val="1E1B58"/>
                </a:solidFill>
              </a:defRPr>
            </a:lvl4pPr>
            <a:lvl5pPr marL="2895528" indent="-457189">
              <a:buFont typeface="+mj-lt"/>
              <a:buAutoNum type="arabicPeriod"/>
              <a:defRPr sz="2133">
                <a:solidFill>
                  <a:srgbClr val="1E1B58"/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367808" y="630932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23392" y="6309320"/>
            <a:ext cx="2784309" cy="365125"/>
          </a:xfrm>
          <a:prstGeom prst="rect">
            <a:avLst/>
          </a:prstGeom>
        </p:spPr>
        <p:txBody>
          <a:bodyPr/>
          <a:lstStyle/>
          <a:p>
            <a:pPr algn="l"/>
            <a:fld id="{ACA1FBC3-C4CA-4F32-B016-43947CDEBAB8}" type="slidenum">
              <a:rPr lang="hu-HU" smtClean="0"/>
              <a:pPr algn="l"/>
              <a:t>‹#›</a:t>
            </a:fld>
            <a:endParaRPr lang="hu-HU" dirty="0"/>
          </a:p>
        </p:txBody>
      </p:sp>
      <p:sp>
        <p:nvSpPr>
          <p:cNvPr id="15" name="Cím 1"/>
          <p:cNvSpPr>
            <a:spLocks noGrp="1"/>
          </p:cNvSpPr>
          <p:nvPr>
            <p:ph type="ctrTitle" hasCustomPrompt="1"/>
          </p:nvPr>
        </p:nvSpPr>
        <p:spPr>
          <a:xfrm>
            <a:off x="335690" y="620688"/>
            <a:ext cx="7296811" cy="50405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333">
                <a:solidFill>
                  <a:srgbClr val="1E1B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/>
              <a:t>DIA CÍME</a:t>
            </a:r>
          </a:p>
        </p:txBody>
      </p:sp>
      <p:sp>
        <p:nvSpPr>
          <p:cNvPr id="16" name="Szöveg helye 13"/>
          <p:cNvSpPr>
            <a:spLocks noGrp="1"/>
          </p:cNvSpPr>
          <p:nvPr>
            <p:ph type="body" sz="quarter" idx="13" hasCustomPrompt="1"/>
          </p:nvPr>
        </p:nvSpPr>
        <p:spPr>
          <a:xfrm>
            <a:off x="335360" y="332657"/>
            <a:ext cx="7296149" cy="288057"/>
          </a:xfrm>
          <a:prstGeom prst="rect">
            <a:avLst/>
          </a:prstGeo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rgbClr val="1E1B58"/>
                </a:solidFill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dirty="0"/>
              <a:t>A prezentáció címe</a:t>
            </a:r>
          </a:p>
        </p:txBody>
      </p:sp>
    </p:spTree>
    <p:extLst>
      <p:ext uri="{BB962C8B-B14F-4D97-AF65-F5344CB8AC3E}">
        <p14:creationId xmlns:p14="http://schemas.microsoft.com/office/powerpoint/2010/main" val="3255273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EB9F1D99-C601-4291-9D39-04D45263AC3B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066"/>
          <a:stretch/>
        </p:blipFill>
        <p:spPr>
          <a:xfrm rot="16200000">
            <a:off x="5124001" y="2537525"/>
            <a:ext cx="1944000" cy="5608800"/>
          </a:xfrm>
          <a:prstGeom prst="rect">
            <a:avLst/>
          </a:prstGeom>
        </p:spPr>
      </p:pic>
      <p:sp>
        <p:nvSpPr>
          <p:cNvPr id="13" name="Téglalap 12">
            <a:extLst>
              <a:ext uri="{FF2B5EF4-FFF2-40B4-BE49-F238E27FC236}">
                <a16:creationId xmlns:a16="http://schemas.microsoft.com/office/drawing/2014/main" id="{2A2EB4D7-427D-41DD-AE99-B6B9194DE3AC}"/>
              </a:ext>
            </a:extLst>
          </p:cNvPr>
          <p:cNvSpPr/>
          <p:nvPr/>
        </p:nvSpPr>
        <p:spPr>
          <a:xfrm>
            <a:off x="-1" y="893235"/>
            <a:ext cx="12192001" cy="360000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Szöveg helye 13">
            <a:extLst>
              <a:ext uri="{FF2B5EF4-FFF2-40B4-BE49-F238E27FC236}">
                <a16:creationId xmlns:a16="http://schemas.microsoft.com/office/drawing/2014/main" id="{E1E54AF7-9CFA-45CB-9750-29AB45291C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1372" y="400113"/>
            <a:ext cx="4710877" cy="369332"/>
          </a:xfrm>
          <a:noFill/>
        </p:spPr>
        <p:txBody>
          <a:bodyPr wrap="square" rtlCol="0">
            <a:spAutoFit/>
          </a:bodyPr>
          <a:lstStyle>
            <a:lvl1pPr algn="r">
              <a:defRPr lang="hu-HU" sz="2000" spc="150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457200"/>
            <a:r>
              <a:rPr lang="hu-HU" dirty="0"/>
              <a:t>Konferencia | 2018</a:t>
            </a:r>
          </a:p>
        </p:txBody>
      </p:sp>
      <p:sp>
        <p:nvSpPr>
          <p:cNvPr id="9" name="Ellipszis 8">
            <a:extLst>
              <a:ext uri="{FF2B5EF4-FFF2-40B4-BE49-F238E27FC236}">
                <a16:creationId xmlns:a16="http://schemas.microsoft.com/office/drawing/2014/main" id="{AA33C856-AF1F-46C6-9B70-74729FEF45F9}"/>
              </a:ext>
            </a:extLst>
          </p:cNvPr>
          <p:cNvSpPr/>
          <p:nvPr/>
        </p:nvSpPr>
        <p:spPr>
          <a:xfrm>
            <a:off x="5357620" y="340777"/>
            <a:ext cx="1476765" cy="1476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71331AB2-7940-43C6-9BAE-8B631746061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9" t="13826" r="24393" b="13968"/>
          <a:stretch/>
        </p:blipFill>
        <p:spPr>
          <a:xfrm>
            <a:off x="5463779" y="445740"/>
            <a:ext cx="1264444" cy="1266826"/>
          </a:xfrm>
          <a:prstGeom prst="rect">
            <a:avLst/>
          </a:prstGeom>
        </p:spPr>
      </p:pic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8F540EF5-DEC4-4616-91D5-F7ED154C603B}"/>
              </a:ext>
            </a:extLst>
          </p:cNvPr>
          <p:cNvCxnSpPr>
            <a:cxnSpLocks/>
          </p:cNvCxnSpPr>
          <p:nvPr/>
        </p:nvCxnSpPr>
        <p:spPr>
          <a:xfrm>
            <a:off x="1480461" y="4336002"/>
            <a:ext cx="9027887" cy="0"/>
          </a:xfrm>
          <a:prstGeom prst="line">
            <a:avLst/>
          </a:prstGeom>
          <a:ln>
            <a:gradFill>
              <a:gsLst>
                <a:gs pos="27000">
                  <a:schemeClr val="tx2">
                    <a:lumMod val="10000"/>
                    <a:lumOff val="90000"/>
                  </a:schemeClr>
                </a:gs>
                <a:gs pos="0">
                  <a:schemeClr val="bg1">
                    <a:alpha val="0"/>
                  </a:schemeClr>
                </a:gs>
                <a:gs pos="77000">
                  <a:schemeClr val="tx2">
                    <a:lumMod val="10000"/>
                    <a:lumOff val="9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 helye 13">
            <a:extLst>
              <a:ext uri="{FF2B5EF4-FFF2-40B4-BE49-F238E27FC236}">
                <a16:creationId xmlns:a16="http://schemas.microsoft.com/office/drawing/2014/main" id="{F6EF56F0-9022-4FBA-AE45-DAF024E457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5820" y="400113"/>
            <a:ext cx="4710877" cy="369332"/>
          </a:xfrm>
          <a:noFill/>
        </p:spPr>
        <p:txBody>
          <a:bodyPr wrap="square" rtlCol="0">
            <a:spAutoFit/>
          </a:bodyPr>
          <a:lstStyle>
            <a:lvl1pPr>
              <a:defRPr lang="hu-HU" sz="2000" spc="150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457200"/>
            <a:r>
              <a:rPr lang="hu-HU" dirty="0"/>
              <a:t>Előadó Neve | titulusa</a:t>
            </a:r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60B16E0B-3720-4EB9-98E5-A7CFC7210E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4183" y="2211574"/>
            <a:ext cx="11083636" cy="2098808"/>
          </a:xfrm>
          <a:noFill/>
        </p:spPr>
        <p:txBody>
          <a:bodyPr wrap="square" bIns="108000" rtlCol="0" anchor="b">
            <a:noAutofit/>
          </a:bodyPr>
          <a:lstStyle>
            <a:lvl1pPr algn="ctr">
              <a:lnSpc>
                <a:spcPct val="100000"/>
              </a:lnSpc>
              <a:defRPr lang="hu-HU" sz="4800" cap="all" spc="3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457200"/>
            <a:r>
              <a:rPr lang="hu-HU" dirty="0" err="1"/>
              <a:t>MintacíM</a:t>
            </a:r>
            <a:r>
              <a:rPr lang="hu-HU" dirty="0"/>
              <a:t> szerkesztése</a:t>
            </a:r>
          </a:p>
        </p:txBody>
      </p:sp>
    </p:spTree>
    <p:extLst>
      <p:ext uri="{BB962C8B-B14F-4D97-AF65-F5344CB8AC3E}">
        <p14:creationId xmlns:p14="http://schemas.microsoft.com/office/powerpoint/2010/main" val="946070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ejeze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69E10144-FD81-4BC1-A765-3E1125135280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066"/>
          <a:stretch/>
        </p:blipFill>
        <p:spPr>
          <a:xfrm rot="10800000">
            <a:off x="0" y="1035000"/>
            <a:ext cx="2350800" cy="4788000"/>
          </a:xfrm>
          <a:prstGeom prst="rect">
            <a:avLst/>
          </a:prstGeom>
        </p:spPr>
      </p:pic>
      <p:grpSp>
        <p:nvGrpSpPr>
          <p:cNvPr id="19" name="Csoportba foglalás 18">
            <a:extLst>
              <a:ext uri="{FF2B5EF4-FFF2-40B4-BE49-F238E27FC236}">
                <a16:creationId xmlns:a16="http://schemas.microsoft.com/office/drawing/2014/main" id="{66886066-0B97-4559-8618-6491EACA3C73}"/>
              </a:ext>
            </a:extLst>
          </p:cNvPr>
          <p:cNvGrpSpPr/>
          <p:nvPr/>
        </p:nvGrpSpPr>
        <p:grpSpPr>
          <a:xfrm>
            <a:off x="1125572" y="2690621"/>
            <a:ext cx="1476765" cy="1476765"/>
            <a:chOff x="5357618" y="340771"/>
            <a:chExt cx="1476765" cy="1476765"/>
          </a:xfrm>
        </p:grpSpPr>
        <p:sp>
          <p:nvSpPr>
            <p:cNvPr id="20" name="Ellipszis 19">
              <a:extLst>
                <a:ext uri="{FF2B5EF4-FFF2-40B4-BE49-F238E27FC236}">
                  <a16:creationId xmlns:a16="http://schemas.microsoft.com/office/drawing/2014/main" id="{125992F2-75F4-4B01-B8B9-F6DB0135340D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1" name="Kép 20">
              <a:extLst>
                <a:ext uri="{FF2B5EF4-FFF2-40B4-BE49-F238E27FC236}">
                  <a16:creationId xmlns:a16="http://schemas.microsoft.com/office/drawing/2014/main" id="{FC147930-A5FF-486A-9AD1-6662003187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3" name="Cím 2">
            <a:extLst>
              <a:ext uri="{FF2B5EF4-FFF2-40B4-BE49-F238E27FC236}">
                <a16:creationId xmlns:a16="http://schemas.microsoft.com/office/drawing/2014/main" id="{35A37BE2-9DE4-465D-8D3E-B086EDC1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032" y="2608033"/>
            <a:ext cx="6644488" cy="1581972"/>
          </a:xfrm>
          <a:noFill/>
        </p:spPr>
        <p:txBody>
          <a:bodyPr wrap="square" rtlCol="0" anchor="ctr">
            <a:spAutoFit/>
          </a:bodyPr>
          <a:lstStyle>
            <a:lvl1pPr>
              <a:lnSpc>
                <a:spcPct val="110000"/>
              </a:lnSpc>
              <a:defRPr lang="hu-HU" sz="4400" cap="all" spc="3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457200"/>
            <a:r>
              <a:rPr lang="hu-HU" dirty="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8219324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670400" y="-7370"/>
            <a:ext cx="4521600" cy="6048235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3733A7-BC48-41D0-9658-8E944D3C9A7C}"/>
              </a:ext>
            </a:extLst>
          </p:cNvPr>
          <p:cNvGrpSpPr>
            <a:grpSpLocks noChangeAspect="1"/>
          </p:cNvGrpSpPr>
          <p:nvPr/>
        </p:nvGrpSpPr>
        <p:grpSpPr>
          <a:xfrm>
            <a:off x="10858339" y="5524207"/>
            <a:ext cx="1109516" cy="1109516"/>
            <a:chOff x="5357618" y="340771"/>
            <a:chExt cx="1476765" cy="1476765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BC2CD10-E2E6-48D0-942A-D28B40FE680A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30D1A582-F69D-427D-B8FD-8CE43B7D2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34" name="Szöveg helye 5">
            <a:extLst>
              <a:ext uri="{FF2B5EF4-FFF2-40B4-BE49-F238E27FC236}">
                <a16:creationId xmlns:a16="http://schemas.microsoft.com/office/drawing/2014/main" id="{5F68BAB5-5532-4BA2-8038-9B1D7E192D8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719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5" name="Szöveg helye 5">
            <a:extLst>
              <a:ext uri="{FF2B5EF4-FFF2-40B4-BE49-F238E27FC236}">
                <a16:creationId xmlns:a16="http://schemas.microsoft.com/office/drawing/2014/main" id="{9B0AF1A9-4B64-41F9-8F5C-9A183150A76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719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36" name="Tartalom helye 3">
            <a:extLst>
              <a:ext uri="{FF2B5EF4-FFF2-40B4-BE49-F238E27FC236}">
                <a16:creationId xmlns:a16="http://schemas.microsoft.com/office/drawing/2014/main" id="{8849E124-05C5-421B-9E40-EA89F2E23D0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913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37" name="Szöveg helye 7">
            <a:extLst>
              <a:ext uri="{FF2B5EF4-FFF2-40B4-BE49-F238E27FC236}">
                <a16:creationId xmlns:a16="http://schemas.microsoft.com/office/drawing/2014/main" id="{02C34324-1D62-4033-965F-F0EE61C280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72243" y="1880323"/>
            <a:ext cx="3960000" cy="371767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38" name="Cím 8">
            <a:extLst>
              <a:ext uri="{FF2B5EF4-FFF2-40B4-BE49-F238E27FC236}">
                <a16:creationId xmlns:a16="http://schemas.microsoft.com/office/drawing/2014/main" id="{5DC3556C-9858-4CD8-AC57-BA798C8A3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2243" y="365129"/>
            <a:ext cx="3960000" cy="1325563"/>
          </a:xfrm>
          <a:ln>
            <a:gradFill flip="none" rotWithShape="1">
              <a:gsLst>
                <a:gs pos="1000">
                  <a:schemeClr val="tx2"/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/>
          <a:lstStyle>
            <a:lvl1pPr>
              <a:lnSpc>
                <a:spcPct val="120000"/>
              </a:lnSpc>
              <a:defRPr cap="all" spc="100" baseline="0">
                <a:solidFill>
                  <a:schemeClr val="tx2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9" name="Szöveg helye 2">
            <a:extLst>
              <a:ext uri="{FF2B5EF4-FFF2-40B4-BE49-F238E27FC236}">
                <a16:creationId xmlns:a16="http://schemas.microsoft.com/office/drawing/2014/main" id="{39C7282D-11A0-4434-A196-D66513CD39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025" y="6316642"/>
            <a:ext cx="3969579" cy="369333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</p:spTree>
    <p:extLst>
      <p:ext uri="{BB962C8B-B14F-4D97-AF65-F5344CB8AC3E}">
        <p14:creationId xmlns:p14="http://schemas.microsoft.com/office/powerpoint/2010/main" val="35599469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örz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0" y="-7370"/>
            <a:ext cx="4521600" cy="6048235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3733A7-BC48-41D0-9658-8E944D3C9A7C}"/>
              </a:ext>
            </a:extLst>
          </p:cNvPr>
          <p:cNvGrpSpPr>
            <a:grpSpLocks noChangeAspect="1"/>
          </p:cNvGrpSpPr>
          <p:nvPr/>
        </p:nvGrpSpPr>
        <p:grpSpPr>
          <a:xfrm>
            <a:off x="279667" y="5524207"/>
            <a:ext cx="1109516" cy="1109516"/>
            <a:chOff x="5357618" y="340771"/>
            <a:chExt cx="1476765" cy="1476765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BC2CD10-E2E6-48D0-942A-D28B40FE680A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30D1A582-F69D-427D-B8FD-8CE43B7D2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1C46F0A-1AB8-4BCC-BAFC-1016B87CF0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09421" y="6316864"/>
            <a:ext cx="2958571" cy="361835"/>
          </a:xfrm>
        </p:spPr>
        <p:txBody>
          <a:bodyPr anchor="ctr">
            <a:noAutofit/>
          </a:bodyPr>
          <a:lstStyle>
            <a:lvl1pPr algn="r"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0" name="Szöveg helye 5">
            <a:extLst>
              <a:ext uri="{FF2B5EF4-FFF2-40B4-BE49-F238E27FC236}">
                <a16:creationId xmlns:a16="http://schemas.microsoft.com/office/drawing/2014/main" id="{BA013568-293D-4768-B1CD-6A04C5AD0C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19267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1" name="Szöveg helye 5">
            <a:extLst>
              <a:ext uri="{FF2B5EF4-FFF2-40B4-BE49-F238E27FC236}">
                <a16:creationId xmlns:a16="http://schemas.microsoft.com/office/drawing/2014/main" id="{03D1AD8F-76CD-40F4-B2B6-B9AEB46892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19267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22" name="Tartalom helye 3">
            <a:extLst>
              <a:ext uri="{FF2B5EF4-FFF2-40B4-BE49-F238E27FC236}">
                <a16:creationId xmlns:a16="http://schemas.microsoft.com/office/drawing/2014/main" id="{DC40D965-5E9D-45B0-ACC4-8CB4F7CFB50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419461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8" name="Szöveg helye 7">
            <a:extLst>
              <a:ext uri="{FF2B5EF4-FFF2-40B4-BE49-F238E27FC236}">
                <a16:creationId xmlns:a16="http://schemas.microsoft.com/office/drawing/2014/main" id="{CEC0966E-815A-4B33-9F0C-B8A5DD6DD6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9665" y="1887824"/>
            <a:ext cx="3960000" cy="3710173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9" name="Cím 8">
            <a:extLst>
              <a:ext uri="{FF2B5EF4-FFF2-40B4-BE49-F238E27FC236}">
                <a16:creationId xmlns:a16="http://schemas.microsoft.com/office/drawing/2014/main" id="{C75D0434-E8E8-440E-8707-77DCFF370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665" y="365129"/>
            <a:ext cx="3960000" cy="1325563"/>
          </a:xfrm>
          <a:ln>
            <a:gradFill flip="none" rotWithShape="1">
              <a:gsLst>
                <a:gs pos="1000">
                  <a:schemeClr val="tx2"/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/>
          <a:lstStyle>
            <a:lvl1pPr>
              <a:lnSpc>
                <a:spcPct val="120000"/>
              </a:lnSpc>
              <a:defRPr cap="all" spc="100" baseline="0">
                <a:solidFill>
                  <a:schemeClr val="tx2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008236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670400" y="-1"/>
            <a:ext cx="4521600" cy="3402607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BBA96685-E775-4D65-81A4-7D98E230E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39650" y="365129"/>
            <a:ext cx="4016655" cy="2892066"/>
          </a:xfrm>
          <a:ln>
            <a:noFill/>
          </a:ln>
        </p:spPr>
        <p:txBody>
          <a:bodyPr anchor="b"/>
          <a:lstStyle>
            <a:lvl1pPr>
              <a:lnSpc>
                <a:spcPct val="120000"/>
              </a:lnSpc>
              <a:defRPr lang="hu-HU" cap="all" spc="10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Több soros Mintacím szerkesztése</a:t>
            </a:r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3733A7-BC48-41D0-9658-8E944D3C9A7C}"/>
              </a:ext>
            </a:extLst>
          </p:cNvPr>
          <p:cNvGrpSpPr>
            <a:grpSpLocks noChangeAspect="1"/>
          </p:cNvGrpSpPr>
          <p:nvPr/>
        </p:nvGrpSpPr>
        <p:grpSpPr>
          <a:xfrm>
            <a:off x="10858339" y="2885941"/>
            <a:ext cx="1109516" cy="1109516"/>
            <a:chOff x="5357618" y="340771"/>
            <a:chExt cx="1476765" cy="1476765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BC2CD10-E2E6-48D0-942A-D28B40FE680A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30D1A582-F69D-427D-B8FD-8CE43B7D2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3946156-F48D-415B-A39E-CE3FF05536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5023" y="3579211"/>
            <a:ext cx="3960000" cy="2550849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4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22" name="Tartalom helye 3">
            <a:extLst>
              <a:ext uri="{FF2B5EF4-FFF2-40B4-BE49-F238E27FC236}">
                <a16:creationId xmlns:a16="http://schemas.microsoft.com/office/drawing/2014/main" id="{828B175C-BEBE-4758-9D4B-D75CC083C91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913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5" name="Szöveg helye 2">
            <a:extLst>
              <a:ext uri="{FF2B5EF4-FFF2-40B4-BE49-F238E27FC236}">
                <a16:creationId xmlns:a16="http://schemas.microsoft.com/office/drawing/2014/main" id="{D1B90F64-22FD-46A6-AD66-EACE5DE9A5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025" y="6316642"/>
            <a:ext cx="3969579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6" name="Szöveg helye 5">
            <a:extLst>
              <a:ext uri="{FF2B5EF4-FFF2-40B4-BE49-F238E27FC236}">
                <a16:creationId xmlns:a16="http://schemas.microsoft.com/office/drawing/2014/main" id="{62CF5B3C-7531-4D70-9104-C67EBB1CF8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719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1" name="Szöveg helye 5">
            <a:extLst>
              <a:ext uri="{FF2B5EF4-FFF2-40B4-BE49-F238E27FC236}">
                <a16:creationId xmlns:a16="http://schemas.microsoft.com/office/drawing/2014/main" id="{B67782A7-14FB-488C-ADBF-95EC70AB20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719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3520215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670400" y="-2"/>
            <a:ext cx="4521600" cy="1603949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BBA96685-E775-4D65-81A4-7D98E230E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39650" y="365129"/>
            <a:ext cx="4016655" cy="998976"/>
          </a:xfrm>
          <a:ln>
            <a:noFill/>
          </a:ln>
        </p:spPr>
        <p:txBody>
          <a:bodyPr anchor="b"/>
          <a:lstStyle>
            <a:lvl1pPr>
              <a:lnSpc>
                <a:spcPct val="120000"/>
              </a:lnSpc>
              <a:defRPr lang="hu-HU" cap="all" spc="10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Rövid cím szerkesztése</a:t>
            </a:r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3733A7-BC48-41D0-9658-8E944D3C9A7C}"/>
              </a:ext>
            </a:extLst>
          </p:cNvPr>
          <p:cNvGrpSpPr>
            <a:grpSpLocks noChangeAspect="1"/>
          </p:cNvGrpSpPr>
          <p:nvPr/>
        </p:nvGrpSpPr>
        <p:grpSpPr>
          <a:xfrm>
            <a:off x="10858339" y="1102115"/>
            <a:ext cx="1109516" cy="1109516"/>
            <a:chOff x="5357618" y="340771"/>
            <a:chExt cx="1476765" cy="1476765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BC2CD10-E2E6-48D0-942A-D28B40FE680A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30D1A582-F69D-427D-B8FD-8CE43B7D2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3946156-F48D-415B-A39E-CE3FF05536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5023" y="1835397"/>
            <a:ext cx="3960000" cy="4294658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4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23" name="Szöveg helye 2">
            <a:extLst>
              <a:ext uri="{FF2B5EF4-FFF2-40B4-BE49-F238E27FC236}">
                <a16:creationId xmlns:a16="http://schemas.microsoft.com/office/drawing/2014/main" id="{0B2D9C99-1C4E-4298-A997-389B38E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025" y="6316642"/>
            <a:ext cx="3969579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4" name="Szöveg helye 5">
            <a:extLst>
              <a:ext uri="{FF2B5EF4-FFF2-40B4-BE49-F238E27FC236}">
                <a16:creationId xmlns:a16="http://schemas.microsoft.com/office/drawing/2014/main" id="{08933C33-6A04-46BA-BF01-58C5733AC6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719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5" name="Szöveg helye 5">
            <a:extLst>
              <a:ext uri="{FF2B5EF4-FFF2-40B4-BE49-F238E27FC236}">
                <a16:creationId xmlns:a16="http://schemas.microsoft.com/office/drawing/2014/main" id="{0B696287-8E03-4BE6-9400-A52768E990C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719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26" name="Tartalom helye 3">
            <a:extLst>
              <a:ext uri="{FF2B5EF4-FFF2-40B4-BE49-F238E27FC236}">
                <a16:creationId xmlns:a16="http://schemas.microsoft.com/office/drawing/2014/main" id="{583184B8-58AD-46A6-B210-9EF6EC44DA3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913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10190694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églalap 12">
            <a:extLst>
              <a:ext uri="{FF2B5EF4-FFF2-40B4-BE49-F238E27FC236}">
                <a16:creationId xmlns:a16="http://schemas.microsoft.com/office/drawing/2014/main" id="{98C45189-E75A-4873-AC6E-8DB275763272}"/>
              </a:ext>
            </a:extLst>
          </p:cNvPr>
          <p:cNvSpPr/>
          <p:nvPr/>
        </p:nvSpPr>
        <p:spPr>
          <a:xfrm>
            <a:off x="-1" y="293638"/>
            <a:ext cx="12192001" cy="635999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112F30A4-08F8-460C-90AB-68491CC3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65" y="310448"/>
            <a:ext cx="10147523" cy="6120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hu-HU" sz="3200" cap="all" spc="80" baseline="0">
                <a:solidFill>
                  <a:schemeClr val="tx2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/>
              <a:t>Mintacím szerkesztése</a:t>
            </a:r>
            <a:endParaRPr lang="hu-HU" dirty="0"/>
          </a:p>
        </p:txBody>
      </p:sp>
      <p:grpSp>
        <p:nvGrpSpPr>
          <p:cNvPr id="23" name="Csoportba foglalás 22">
            <a:extLst>
              <a:ext uri="{FF2B5EF4-FFF2-40B4-BE49-F238E27FC236}">
                <a16:creationId xmlns:a16="http://schemas.microsoft.com/office/drawing/2014/main" id="{506FBE8F-33AD-4CAD-9B96-094312AE577C}"/>
              </a:ext>
            </a:extLst>
          </p:cNvPr>
          <p:cNvGrpSpPr>
            <a:grpSpLocks noChangeAspect="1"/>
          </p:cNvGrpSpPr>
          <p:nvPr/>
        </p:nvGrpSpPr>
        <p:grpSpPr>
          <a:xfrm>
            <a:off x="10785087" y="81160"/>
            <a:ext cx="1109516" cy="1109516"/>
            <a:chOff x="5357618" y="340771"/>
            <a:chExt cx="1476765" cy="1476765"/>
          </a:xfrm>
        </p:grpSpPr>
        <p:sp>
          <p:nvSpPr>
            <p:cNvPr id="24" name="Ellipszis 23">
              <a:extLst>
                <a:ext uri="{FF2B5EF4-FFF2-40B4-BE49-F238E27FC236}">
                  <a16:creationId xmlns:a16="http://schemas.microsoft.com/office/drawing/2014/main" id="{19FE4813-8BDD-4EB6-9D9B-AFFA50956535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5" name="Kép 24">
              <a:extLst>
                <a:ext uri="{FF2B5EF4-FFF2-40B4-BE49-F238E27FC236}">
                  <a16:creationId xmlns:a16="http://schemas.microsoft.com/office/drawing/2014/main" id="{76231B7A-1BCA-4E46-931C-6421569AFE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27" name="Szöveg helye 2">
            <a:extLst>
              <a:ext uri="{FF2B5EF4-FFF2-40B4-BE49-F238E27FC236}">
                <a16:creationId xmlns:a16="http://schemas.microsoft.com/office/drawing/2014/main" id="{4291317A-D0C3-4FE3-A84C-AA2CE6A52A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5023" y="1200845"/>
            <a:ext cx="3960000" cy="4929210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4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EBD72CD-FF20-466C-95CC-B40009752B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34603" y="6316642"/>
            <a:ext cx="396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33" name="Szöveg helye 5">
            <a:extLst>
              <a:ext uri="{FF2B5EF4-FFF2-40B4-BE49-F238E27FC236}">
                <a16:creationId xmlns:a16="http://schemas.microsoft.com/office/drawing/2014/main" id="{7727A23A-E9E0-4B50-8E9D-E2D7A7B5A0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719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4" name="Szöveg helye 5">
            <a:extLst>
              <a:ext uri="{FF2B5EF4-FFF2-40B4-BE49-F238E27FC236}">
                <a16:creationId xmlns:a16="http://schemas.microsoft.com/office/drawing/2014/main" id="{602295ED-BC7F-4111-83A7-B61B8316D4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719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35" name="Tartalom helye 3">
            <a:extLst>
              <a:ext uri="{FF2B5EF4-FFF2-40B4-BE49-F238E27FC236}">
                <a16:creationId xmlns:a16="http://schemas.microsoft.com/office/drawing/2014/main" id="{6A9DFDE7-F196-4DFC-B1EB-2A59B8D4D9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913" y="1200845"/>
            <a:ext cx="6046595" cy="435812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2730661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Egyenes összekötő 8"/>
          <p:cNvCxnSpPr/>
          <p:nvPr/>
        </p:nvCxnSpPr>
        <p:spPr>
          <a:xfrm>
            <a:off x="2139292" y="4331309"/>
            <a:ext cx="486623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églalap 12">
            <a:extLst>
              <a:ext uri="{FF2B5EF4-FFF2-40B4-BE49-F238E27FC236}">
                <a16:creationId xmlns:a16="http://schemas.microsoft.com/office/drawing/2014/main" id="{98C45189-E75A-4873-AC6E-8DB275763272}"/>
              </a:ext>
            </a:extLst>
          </p:cNvPr>
          <p:cNvSpPr/>
          <p:nvPr/>
        </p:nvSpPr>
        <p:spPr>
          <a:xfrm>
            <a:off x="-1" y="293638"/>
            <a:ext cx="12192001" cy="635999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112F30A4-08F8-460C-90AB-68491CC3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65" y="310448"/>
            <a:ext cx="10147523" cy="6120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hu-HU" sz="3200" cap="all" spc="80" baseline="0">
                <a:solidFill>
                  <a:schemeClr val="tx2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/>
              <a:t>Mintacím szerkesztése</a:t>
            </a:r>
            <a:endParaRPr lang="hu-HU" dirty="0"/>
          </a:p>
        </p:txBody>
      </p:sp>
      <p:grpSp>
        <p:nvGrpSpPr>
          <p:cNvPr id="23" name="Csoportba foglalás 22">
            <a:extLst>
              <a:ext uri="{FF2B5EF4-FFF2-40B4-BE49-F238E27FC236}">
                <a16:creationId xmlns:a16="http://schemas.microsoft.com/office/drawing/2014/main" id="{506FBE8F-33AD-4CAD-9B96-094312AE577C}"/>
              </a:ext>
            </a:extLst>
          </p:cNvPr>
          <p:cNvGrpSpPr>
            <a:grpSpLocks noChangeAspect="1"/>
          </p:cNvGrpSpPr>
          <p:nvPr/>
        </p:nvGrpSpPr>
        <p:grpSpPr>
          <a:xfrm>
            <a:off x="10785087" y="81160"/>
            <a:ext cx="1109516" cy="1109516"/>
            <a:chOff x="5357618" y="340771"/>
            <a:chExt cx="1476765" cy="1476765"/>
          </a:xfrm>
        </p:grpSpPr>
        <p:sp>
          <p:nvSpPr>
            <p:cNvPr id="24" name="Ellipszis 23">
              <a:extLst>
                <a:ext uri="{FF2B5EF4-FFF2-40B4-BE49-F238E27FC236}">
                  <a16:creationId xmlns:a16="http://schemas.microsoft.com/office/drawing/2014/main" id="{19FE4813-8BDD-4EB6-9D9B-AFFA50956535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5" name="Kép 24">
              <a:extLst>
                <a:ext uri="{FF2B5EF4-FFF2-40B4-BE49-F238E27FC236}">
                  <a16:creationId xmlns:a16="http://schemas.microsoft.com/office/drawing/2014/main" id="{76231B7A-1BCA-4E46-931C-6421569AFE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EBD72CD-FF20-466C-95CC-B40009752B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025" y="6316642"/>
            <a:ext cx="3969579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8" name="Tartalom helye 3">
            <a:extLst>
              <a:ext uri="{FF2B5EF4-FFF2-40B4-BE49-F238E27FC236}">
                <a16:creationId xmlns:a16="http://schemas.microsoft.com/office/drawing/2014/main" id="{B61A9FF3-877E-4A8A-8082-96C99F684F2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37568" y="1190675"/>
            <a:ext cx="10745977" cy="504709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648475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9">
            <a:extLst>
              <a:ext uri="{FF2B5EF4-FFF2-40B4-BE49-F238E27FC236}">
                <a16:creationId xmlns:a16="http://schemas.microsoft.com/office/drawing/2014/main" id="{B42950DE-5F8B-4458-BA50-F09CDFE107FF}"/>
              </a:ext>
            </a:extLst>
          </p:cNvPr>
          <p:cNvSpPr/>
          <p:nvPr userDrawn="1"/>
        </p:nvSpPr>
        <p:spPr>
          <a:xfrm>
            <a:off x="1" y="1"/>
            <a:ext cx="3048000" cy="6858000"/>
          </a:xfrm>
          <a:prstGeom prst="rect">
            <a:avLst/>
          </a:prstGeom>
          <a:gradFill flip="none" rotWithShape="1">
            <a:gsLst>
              <a:gs pos="6000">
                <a:schemeClr val="tx2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hu-HU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71331AB2-7940-43C6-9BAE-8B63174606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9" t="13826" r="24393" b="13968"/>
          <a:stretch/>
        </p:blipFill>
        <p:spPr>
          <a:xfrm>
            <a:off x="891779" y="445740"/>
            <a:ext cx="1264444" cy="126682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D667E43-34D1-4098-AC85-2E69FC45844E}"/>
              </a:ext>
            </a:extLst>
          </p:cNvPr>
          <p:cNvSpPr/>
          <p:nvPr userDrawn="1"/>
        </p:nvSpPr>
        <p:spPr>
          <a:xfrm rot="10800000">
            <a:off x="264001" y="4026271"/>
            <a:ext cx="2520000" cy="2520000"/>
          </a:xfrm>
          <a:prstGeom prst="rect">
            <a:avLst/>
          </a:prstGeom>
          <a:gradFill flip="none" rotWithShape="1">
            <a:gsLst>
              <a:gs pos="6000">
                <a:schemeClr val="tx2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hu-H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981DBB-64A2-49B8-BDF8-482F87B2CE41}"/>
              </a:ext>
            </a:extLst>
          </p:cNvPr>
          <p:cNvSpPr txBox="1"/>
          <p:nvPr userDrawn="1"/>
        </p:nvSpPr>
        <p:spPr>
          <a:xfrm>
            <a:off x="367610" y="1988698"/>
            <a:ext cx="2312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hu-HU" sz="2000" spc="300" dirty="0">
                <a:solidFill>
                  <a:schemeClr val="bg1"/>
                </a:solidFill>
              </a:rPr>
              <a:t>KÉRDÉSEK</a:t>
            </a:r>
          </a:p>
          <a:p>
            <a:pPr algn="ctr">
              <a:lnSpc>
                <a:spcPct val="100000"/>
              </a:lnSpc>
            </a:pPr>
            <a:r>
              <a:rPr lang="hu-HU" sz="2000" spc="300" dirty="0">
                <a:solidFill>
                  <a:schemeClr val="bg1"/>
                </a:solidFill>
              </a:rPr>
              <a:t>sajto@mnb.hu</a:t>
            </a:r>
          </a:p>
        </p:txBody>
      </p:sp>
      <p:sp>
        <p:nvSpPr>
          <p:cNvPr id="17" name="Cím 1">
            <a:extLst>
              <a:ext uri="{FF2B5EF4-FFF2-40B4-BE49-F238E27FC236}">
                <a16:creationId xmlns:a16="http://schemas.microsoft.com/office/drawing/2014/main" id="{0E972E3B-D8A7-41EC-8EEB-A9E2BA8A51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91270" y="310447"/>
            <a:ext cx="8390876" cy="713833"/>
          </a:xfrm>
        </p:spPr>
        <p:txBody>
          <a:bodyPr lIns="72000" tIns="36000" rIns="72000" bIns="36000">
            <a:normAutofit/>
          </a:bodyPr>
          <a:lstStyle>
            <a:lvl1pPr algn="l">
              <a:defRPr lang="hu-HU" sz="2200" b="1" cap="all" spc="300" baseline="0" dirty="0">
                <a:solidFill>
                  <a:srgbClr val="0D234D"/>
                </a:solidFill>
              </a:defRPr>
            </a:lvl1pPr>
          </a:lstStyle>
          <a:p>
            <a:pPr marL="0" lvl="0" algn="ctr">
              <a:lnSpc>
                <a:spcPct val="100000"/>
              </a:lnSpc>
            </a:pPr>
            <a:r>
              <a:rPr lang="hu-HU" dirty="0"/>
              <a:t>Mintacím szerkesztése</a:t>
            </a:r>
          </a:p>
        </p:txBody>
      </p:sp>
      <p:sp>
        <p:nvSpPr>
          <p:cNvPr id="18" name="Szöveg helye 2">
            <a:extLst>
              <a:ext uri="{FF2B5EF4-FFF2-40B4-BE49-F238E27FC236}">
                <a16:creationId xmlns:a16="http://schemas.microsoft.com/office/drawing/2014/main" id="{C1CA7D19-B04A-4CBB-AEEB-5B0AFDF0080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91271" y="6386645"/>
            <a:ext cx="7679183" cy="229326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4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19" name="Tartalom helye 3">
            <a:extLst>
              <a:ext uri="{FF2B5EF4-FFF2-40B4-BE49-F238E27FC236}">
                <a16:creationId xmlns:a16="http://schemas.microsoft.com/office/drawing/2014/main" id="{A3232AAC-6E73-4751-9556-94A0CB749FD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391270" y="1269509"/>
            <a:ext cx="8390876" cy="477515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0" name="Szöveg helye 16">
            <a:extLst>
              <a:ext uri="{FF2B5EF4-FFF2-40B4-BE49-F238E27FC236}">
                <a16:creationId xmlns:a16="http://schemas.microsoft.com/office/drawing/2014/main" id="{02CB0E1F-C568-4FA1-95F7-5FC03F72E1D5}"/>
              </a:ext>
            </a:extLst>
          </p:cNvPr>
          <p:cNvSpPr txBox="1">
            <a:spLocks/>
          </p:cNvSpPr>
          <p:nvPr userDrawn="1"/>
        </p:nvSpPr>
        <p:spPr>
          <a:xfrm>
            <a:off x="11150353" y="6310271"/>
            <a:ext cx="631793" cy="375704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u-HU" sz="140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| </a:t>
            </a:r>
            <a:fld id="{9F5897F7-D0F6-48BC-987C-C4C9ABF430D0}" type="slidenum">
              <a:rPr lang="en-US" sz="1400" kern="1200" spc="0" smtClean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pPr algn="r"/>
              <a:t>‹#›</a:t>
            </a:fld>
            <a:r>
              <a:rPr lang="hu-HU" sz="140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</a:t>
            </a:r>
            <a:endParaRPr lang="en-US" sz="1400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21" name="Szöveg helye 2">
            <a:extLst>
              <a:ext uri="{FF2B5EF4-FFF2-40B4-BE49-F238E27FC236}">
                <a16:creationId xmlns:a16="http://schemas.microsoft.com/office/drawing/2014/main" id="{9995FF97-7547-455C-A31B-F35BFA522B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91271" y="6146952"/>
            <a:ext cx="8390875" cy="229326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400" b="0" cap="all" baseline="0"/>
            </a:lvl1pPr>
          </a:lstStyle>
          <a:p>
            <a:pPr lvl="0"/>
            <a:r>
              <a:rPr lang="hu-HU" dirty="0"/>
              <a:t>Ábracím</a:t>
            </a:r>
          </a:p>
        </p:txBody>
      </p:sp>
    </p:spTree>
    <p:extLst>
      <p:ext uri="{BB962C8B-B14F-4D97-AF65-F5344CB8AC3E}">
        <p14:creationId xmlns:p14="http://schemas.microsoft.com/office/powerpoint/2010/main" val="3781116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29794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zöveg helye 13">
            <a:extLst>
              <a:ext uri="{FF2B5EF4-FFF2-40B4-BE49-F238E27FC236}">
                <a16:creationId xmlns:a16="http://schemas.microsoft.com/office/drawing/2014/main" id="{E1E54AF7-9CFA-45CB-9750-29AB45291C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1372" y="400113"/>
            <a:ext cx="4710877" cy="300082"/>
          </a:xfrm>
          <a:noFill/>
        </p:spPr>
        <p:txBody>
          <a:bodyPr wrap="square" rtlCol="0">
            <a:spAutoFit/>
          </a:bodyPr>
          <a:lstStyle>
            <a:lvl1pPr algn="r">
              <a:defRPr lang="hu-HU" sz="1500" spc="113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342900"/>
            <a:r>
              <a:rPr lang="hu-HU" dirty="0"/>
              <a:t>Konferencia | 2018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1EFD92E4-2321-49E5-AEED-0D4F061F923D}"/>
              </a:ext>
            </a:extLst>
          </p:cNvPr>
          <p:cNvSpPr/>
          <p:nvPr/>
        </p:nvSpPr>
        <p:spPr>
          <a:xfrm>
            <a:off x="0" y="1079505"/>
            <a:ext cx="12192000" cy="5778499"/>
          </a:xfrm>
          <a:prstGeom prst="rect">
            <a:avLst/>
          </a:prstGeom>
          <a:gradFill flip="none" rotWithShape="1">
            <a:gsLst>
              <a:gs pos="6000">
                <a:schemeClr val="tx2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98923B4-BAF4-482B-8B9E-42943A59C2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4183" y="2211574"/>
            <a:ext cx="11083636" cy="2098808"/>
          </a:xfrm>
          <a:noFill/>
        </p:spPr>
        <p:txBody>
          <a:bodyPr wrap="square" bIns="108000" rtlCol="0" anchor="b">
            <a:noAutofit/>
          </a:bodyPr>
          <a:lstStyle>
            <a:lvl1pPr algn="ctr">
              <a:lnSpc>
                <a:spcPct val="100000"/>
              </a:lnSpc>
              <a:defRPr lang="hu-HU" sz="3600" cap="all" spc="225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342900"/>
            <a:r>
              <a:rPr lang="hu-HU" dirty="0" err="1"/>
              <a:t>MintacíM</a:t>
            </a:r>
            <a:r>
              <a:rPr lang="hu-HU" dirty="0"/>
              <a:t> szerkesztése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AA4D6964-545F-4255-BA13-25E11882AE9B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6"/>
          <a:stretch/>
        </p:blipFill>
        <p:spPr>
          <a:xfrm rot="5400000">
            <a:off x="5264416" y="1770090"/>
            <a:ext cx="1594800" cy="6736753"/>
          </a:xfrm>
          <a:prstGeom prst="rect">
            <a:avLst/>
          </a:prstGeom>
        </p:spPr>
      </p:pic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8F540EF5-DEC4-4616-91D5-F7ED154C603B}"/>
              </a:ext>
            </a:extLst>
          </p:cNvPr>
          <p:cNvCxnSpPr>
            <a:cxnSpLocks/>
          </p:cNvCxnSpPr>
          <p:nvPr/>
        </p:nvCxnSpPr>
        <p:spPr>
          <a:xfrm>
            <a:off x="1480462" y="4325373"/>
            <a:ext cx="9027887" cy="0"/>
          </a:xfrm>
          <a:prstGeom prst="line">
            <a:avLst/>
          </a:prstGeom>
          <a:ln>
            <a:gradFill>
              <a:gsLst>
                <a:gs pos="27000">
                  <a:schemeClr val="bg1"/>
                </a:gs>
                <a:gs pos="0">
                  <a:schemeClr val="bg1">
                    <a:alpha val="0"/>
                  </a:schemeClr>
                </a:gs>
                <a:gs pos="77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 helye 13">
            <a:extLst>
              <a:ext uri="{FF2B5EF4-FFF2-40B4-BE49-F238E27FC236}">
                <a16:creationId xmlns:a16="http://schemas.microsoft.com/office/drawing/2014/main" id="{F6EF56F0-9022-4FBA-AE45-DAF024E457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5820" y="400113"/>
            <a:ext cx="4710877" cy="300082"/>
          </a:xfrm>
          <a:noFill/>
        </p:spPr>
        <p:txBody>
          <a:bodyPr wrap="square" rtlCol="0">
            <a:spAutoFit/>
          </a:bodyPr>
          <a:lstStyle>
            <a:lvl1pPr>
              <a:defRPr lang="hu-HU" sz="1500" spc="113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342900"/>
            <a:r>
              <a:rPr lang="hu-HU" dirty="0"/>
              <a:t>Előadó Neve | titulusa</a:t>
            </a:r>
          </a:p>
        </p:txBody>
      </p:sp>
      <p:grpSp>
        <p:nvGrpSpPr>
          <p:cNvPr id="3" name="Csoportba foglalás 2">
            <a:extLst>
              <a:ext uri="{FF2B5EF4-FFF2-40B4-BE49-F238E27FC236}">
                <a16:creationId xmlns:a16="http://schemas.microsoft.com/office/drawing/2014/main" id="{9B285920-0F2F-4913-A146-A627FA1F22EF}"/>
              </a:ext>
            </a:extLst>
          </p:cNvPr>
          <p:cNvGrpSpPr>
            <a:grpSpLocks noChangeAspect="1"/>
          </p:cNvGrpSpPr>
          <p:nvPr/>
        </p:nvGrpSpPr>
        <p:grpSpPr>
          <a:xfrm>
            <a:off x="5200991" y="407902"/>
            <a:ext cx="1790019" cy="1342514"/>
            <a:chOff x="5357620" y="340777"/>
            <a:chExt cx="1476765" cy="1476765"/>
          </a:xfrm>
        </p:grpSpPr>
        <p:sp>
          <p:nvSpPr>
            <p:cNvPr id="12" name="Ellipszis 11">
              <a:extLst>
                <a:ext uri="{FF2B5EF4-FFF2-40B4-BE49-F238E27FC236}">
                  <a16:creationId xmlns:a16="http://schemas.microsoft.com/office/drawing/2014/main" id="{720D2D16-3C73-4B29-BF0A-5C0CD4A356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57620" y="340777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3" name="Kép 12">
              <a:extLst>
                <a:ext uri="{FF2B5EF4-FFF2-40B4-BE49-F238E27FC236}">
                  <a16:creationId xmlns:a16="http://schemas.microsoft.com/office/drawing/2014/main" id="{64B7CD62-C5AE-49B3-A3F1-CCDBFFCCD9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9" y="445740"/>
              <a:ext cx="1264444" cy="12668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22314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ejeze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B9832036-2788-4622-A64B-17EA6B541E33}"/>
              </a:ext>
            </a:extLst>
          </p:cNvPr>
          <p:cNvSpPr/>
          <p:nvPr/>
        </p:nvSpPr>
        <p:spPr>
          <a:xfrm>
            <a:off x="3" y="1"/>
            <a:ext cx="1866900" cy="6858000"/>
          </a:xfrm>
          <a:prstGeom prst="rect">
            <a:avLst/>
          </a:prstGeom>
          <a:gradFill>
            <a:gsLst>
              <a:gs pos="0">
                <a:srgbClr val="143777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5746DDF3-1237-4ABC-BE9B-40E07F6522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13954" r="50075" b="15166"/>
          <a:stretch/>
        </p:blipFill>
        <p:spPr>
          <a:xfrm>
            <a:off x="7516919" y="0"/>
            <a:ext cx="4663644" cy="6858000"/>
          </a:xfrm>
          <a:prstGeom prst="rect">
            <a:avLst/>
          </a:prstGeom>
        </p:spPr>
      </p:pic>
      <p:sp>
        <p:nvSpPr>
          <p:cNvPr id="16" name="Téglalap 15">
            <a:extLst>
              <a:ext uri="{FF2B5EF4-FFF2-40B4-BE49-F238E27FC236}">
                <a16:creationId xmlns:a16="http://schemas.microsoft.com/office/drawing/2014/main" id="{C5E54EA3-5DA1-484C-86ED-D48C079F35EE}"/>
              </a:ext>
            </a:extLst>
          </p:cNvPr>
          <p:cNvSpPr>
            <a:spLocks noChangeAspect="1"/>
          </p:cNvSpPr>
          <p:nvPr/>
        </p:nvSpPr>
        <p:spPr>
          <a:xfrm>
            <a:off x="7516919" y="-1"/>
            <a:ext cx="4675084" cy="685800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9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grpSp>
        <p:nvGrpSpPr>
          <p:cNvPr id="2" name="Csoportba foglalás 1">
            <a:extLst>
              <a:ext uri="{FF2B5EF4-FFF2-40B4-BE49-F238E27FC236}">
                <a16:creationId xmlns:a16="http://schemas.microsoft.com/office/drawing/2014/main" id="{F8A1C6F4-B994-46B7-B604-2637090259BF}"/>
              </a:ext>
            </a:extLst>
          </p:cNvPr>
          <p:cNvGrpSpPr/>
          <p:nvPr/>
        </p:nvGrpSpPr>
        <p:grpSpPr>
          <a:xfrm>
            <a:off x="1054332" y="2757743"/>
            <a:ext cx="1790019" cy="1342514"/>
            <a:chOff x="2398603" y="3656545"/>
            <a:chExt cx="1476765" cy="1476765"/>
          </a:xfrm>
        </p:grpSpPr>
        <p:sp>
          <p:nvSpPr>
            <p:cNvPr id="10" name="Ellipszis 9">
              <a:extLst>
                <a:ext uri="{FF2B5EF4-FFF2-40B4-BE49-F238E27FC236}">
                  <a16:creationId xmlns:a16="http://schemas.microsoft.com/office/drawing/2014/main" id="{A6271CBC-C030-43FF-85C3-A12DBA354E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98603" y="3656545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1" name="Kép 10">
              <a:extLst>
                <a:ext uri="{FF2B5EF4-FFF2-40B4-BE49-F238E27FC236}">
                  <a16:creationId xmlns:a16="http://schemas.microsoft.com/office/drawing/2014/main" id="{506F0F34-288C-4900-8715-CDD0E3BBBA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2504762" y="3761508"/>
              <a:ext cx="1264444" cy="1266826"/>
            </a:xfrm>
            <a:prstGeom prst="rect">
              <a:avLst/>
            </a:prstGeom>
          </p:spPr>
        </p:pic>
      </p:grpSp>
      <p:pic>
        <p:nvPicPr>
          <p:cNvPr id="17" name="Kép 16">
            <a:extLst>
              <a:ext uri="{FF2B5EF4-FFF2-40B4-BE49-F238E27FC236}">
                <a16:creationId xmlns:a16="http://schemas.microsoft.com/office/drawing/2014/main" id="{66325AB9-9CA1-4E78-B77C-07464C8D65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6"/>
          <a:stretch/>
        </p:blipFill>
        <p:spPr>
          <a:xfrm>
            <a:off x="11445" y="1129644"/>
            <a:ext cx="2349495" cy="4786769"/>
          </a:xfrm>
          <a:prstGeom prst="rect">
            <a:avLst/>
          </a:prstGeom>
        </p:spPr>
      </p:pic>
      <p:sp>
        <p:nvSpPr>
          <p:cNvPr id="3" name="Cím 2">
            <a:extLst>
              <a:ext uri="{FF2B5EF4-FFF2-40B4-BE49-F238E27FC236}">
                <a16:creationId xmlns:a16="http://schemas.microsoft.com/office/drawing/2014/main" id="{35A37BE2-9DE4-465D-8D3E-B086EDC1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3028" y="3117498"/>
            <a:ext cx="6644488" cy="622991"/>
          </a:xfrm>
          <a:noFill/>
        </p:spPr>
        <p:txBody>
          <a:bodyPr wrap="square" rtlCol="0" anchor="ctr">
            <a:spAutoFit/>
          </a:bodyPr>
          <a:lstStyle>
            <a:lvl1pPr>
              <a:lnSpc>
                <a:spcPct val="110000"/>
              </a:lnSpc>
              <a:defRPr lang="hu-HU" sz="3300" cap="all" spc="225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342900"/>
            <a:r>
              <a:rPr lang="hu-HU"/>
              <a:t>Mintacím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257981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008000" y="-7372"/>
            <a:ext cx="5184000" cy="604823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7008000" y="6119730"/>
            <a:ext cx="5184576" cy="7382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grpSp>
        <p:nvGrpSpPr>
          <p:cNvPr id="2" name="Csoportba foglalás 1">
            <a:extLst>
              <a:ext uri="{FF2B5EF4-FFF2-40B4-BE49-F238E27FC236}">
                <a16:creationId xmlns:a16="http://schemas.microsoft.com/office/drawing/2014/main" id="{7714EFCE-D761-4920-A4FD-C7BB8DCD8C78}"/>
              </a:ext>
            </a:extLst>
          </p:cNvPr>
          <p:cNvGrpSpPr>
            <a:grpSpLocks noChangeAspect="1"/>
          </p:cNvGrpSpPr>
          <p:nvPr/>
        </p:nvGrpSpPr>
        <p:grpSpPr>
          <a:xfrm>
            <a:off x="10701039" y="5600915"/>
            <a:ext cx="1222607" cy="916955"/>
            <a:chOff x="7979931" y="5555066"/>
            <a:chExt cx="1008650" cy="1008650"/>
          </a:xfrm>
        </p:grpSpPr>
        <p:sp>
          <p:nvSpPr>
            <p:cNvPr id="16" name="Ellipszis 15">
              <a:extLst>
                <a:ext uri="{FF2B5EF4-FFF2-40B4-BE49-F238E27FC236}">
                  <a16:creationId xmlns:a16="http://schemas.microsoft.com/office/drawing/2014/main" id="{350EBC85-C44A-49C8-B9C4-B37A733500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7" name="Kép 16">
              <a:extLst>
                <a:ext uri="{FF2B5EF4-FFF2-40B4-BE49-F238E27FC236}">
                  <a16:creationId xmlns:a16="http://schemas.microsoft.com/office/drawing/2014/main" id="{B1717237-3717-49F6-B135-8CF62385ED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9209589" y="5597401"/>
            <a:ext cx="781401" cy="1742439"/>
          </a:xfrm>
          <a:prstGeom prst="rect">
            <a:avLst/>
          </a:prstGeom>
        </p:spPr>
      </p:pic>
      <p:sp>
        <p:nvSpPr>
          <p:cNvPr id="37" name="Szöveg helye 7">
            <a:extLst>
              <a:ext uri="{FF2B5EF4-FFF2-40B4-BE49-F238E27FC236}">
                <a16:creationId xmlns:a16="http://schemas.microsoft.com/office/drawing/2014/main" id="{02C34324-1D62-4033-965F-F0EE61C280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00000" y="1880323"/>
            <a:ext cx="4800000" cy="371767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38" name="Cím 8">
            <a:extLst>
              <a:ext uri="{FF2B5EF4-FFF2-40B4-BE49-F238E27FC236}">
                <a16:creationId xmlns:a16="http://schemas.microsoft.com/office/drawing/2014/main" id="{5DC3556C-9858-4CD8-AC57-BA798C8A3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0" y="365129"/>
            <a:ext cx="480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>
            <a:noAutofit/>
          </a:bodyPr>
          <a:lstStyle>
            <a:lvl1pPr>
              <a:lnSpc>
                <a:spcPct val="120000"/>
              </a:lnSpc>
              <a:defRPr sz="3000" cap="all" spc="75" baseline="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9" name="Szöveg helye 2">
            <a:extLst>
              <a:ext uri="{FF2B5EF4-FFF2-40B4-BE49-F238E27FC236}">
                <a16:creationId xmlns:a16="http://schemas.microsoft.com/office/drawing/2014/main" id="{39C7282D-11A0-4434-A196-D66513CD39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00000" y="6316644"/>
            <a:ext cx="4800001" cy="369333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19" name="Tartalom helye 3">
            <a:extLst>
              <a:ext uri="{FF2B5EF4-FFF2-40B4-BE49-F238E27FC236}">
                <a16:creationId xmlns:a16="http://schemas.microsoft.com/office/drawing/2014/main" id="{F44D6510-BF2B-4B8D-B8CB-9EBEB238AFE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89967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0" name="Szöveg helye 5">
            <a:extLst>
              <a:ext uri="{FF2B5EF4-FFF2-40B4-BE49-F238E27FC236}">
                <a16:creationId xmlns:a16="http://schemas.microsoft.com/office/drawing/2014/main" id="{1B73FA26-82AB-4322-839E-DCCBF5E35E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9773" y="581571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1" name="Szöveg helye 5">
            <a:extLst>
              <a:ext uri="{FF2B5EF4-FFF2-40B4-BE49-F238E27FC236}">
                <a16:creationId xmlns:a16="http://schemas.microsoft.com/office/drawing/2014/main" id="{10434836-BF4A-430A-BDC7-2F0A9F649B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9773" y="628202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20164410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0" y="-7370"/>
            <a:ext cx="5184000" cy="604823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3" y="6119730"/>
            <a:ext cx="5184000" cy="7382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2201304" y="5597401"/>
            <a:ext cx="781401" cy="174243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B1C46F0A-1AB8-4BCC-BAFC-1016B87CF0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09422" y="6316866"/>
            <a:ext cx="3770245" cy="361835"/>
          </a:xfrm>
        </p:spPr>
        <p:txBody>
          <a:bodyPr anchor="ctr">
            <a:noAutofit/>
          </a:bodyPr>
          <a:lstStyle>
            <a:lvl1pPr algn="r"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8" name="Szöveg helye 7">
            <a:extLst>
              <a:ext uri="{FF2B5EF4-FFF2-40B4-BE49-F238E27FC236}">
                <a16:creationId xmlns:a16="http://schemas.microsoft.com/office/drawing/2014/main" id="{CEC0966E-815A-4B33-9F0C-B8A5DD6DD6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9665" y="1887824"/>
            <a:ext cx="4800000" cy="3710173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9" name="Cím 8">
            <a:extLst>
              <a:ext uri="{FF2B5EF4-FFF2-40B4-BE49-F238E27FC236}">
                <a16:creationId xmlns:a16="http://schemas.microsoft.com/office/drawing/2014/main" id="{C75D0434-E8E8-440E-8707-77DCFF370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665" y="365129"/>
            <a:ext cx="480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>
            <a:normAutofit/>
          </a:bodyPr>
          <a:lstStyle>
            <a:lvl1pPr>
              <a:lnSpc>
                <a:spcPct val="120000"/>
              </a:lnSpc>
              <a:defRPr sz="3000" cap="all" spc="75" baseline="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grpSp>
        <p:nvGrpSpPr>
          <p:cNvPr id="16" name="Csoportba foglalás 15">
            <a:extLst>
              <a:ext uri="{FF2B5EF4-FFF2-40B4-BE49-F238E27FC236}">
                <a16:creationId xmlns:a16="http://schemas.microsoft.com/office/drawing/2014/main" id="{CCB2BA63-84A4-4546-87A0-D9DA49F8D53E}"/>
              </a:ext>
            </a:extLst>
          </p:cNvPr>
          <p:cNvGrpSpPr>
            <a:grpSpLocks noChangeAspect="1"/>
          </p:cNvGrpSpPr>
          <p:nvPr/>
        </p:nvGrpSpPr>
        <p:grpSpPr>
          <a:xfrm>
            <a:off x="278977" y="5600915"/>
            <a:ext cx="1222607" cy="916955"/>
            <a:chOff x="7979931" y="5555066"/>
            <a:chExt cx="1008650" cy="1008650"/>
          </a:xfrm>
        </p:grpSpPr>
        <p:sp>
          <p:nvSpPr>
            <p:cNvPr id="17" name="Ellipszis 16">
              <a:extLst>
                <a:ext uri="{FF2B5EF4-FFF2-40B4-BE49-F238E27FC236}">
                  <a16:creationId xmlns:a16="http://schemas.microsoft.com/office/drawing/2014/main" id="{3603E696-F6AE-4DB9-AB6F-CC64995919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9" name="Kép 18">
              <a:extLst>
                <a:ext uri="{FF2B5EF4-FFF2-40B4-BE49-F238E27FC236}">
                  <a16:creationId xmlns:a16="http://schemas.microsoft.com/office/drawing/2014/main" id="{71F5F168-646F-4B5E-804F-43C2504515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3" name="Szöveg helye 5">
            <a:extLst>
              <a:ext uri="{FF2B5EF4-FFF2-40B4-BE49-F238E27FC236}">
                <a16:creationId xmlns:a16="http://schemas.microsoft.com/office/drawing/2014/main" id="{F0C73910-03DB-4031-A496-E4DE431BA8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34033" y="5841352"/>
            <a:ext cx="6048000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4" name="Szöveg helye 5">
            <a:extLst>
              <a:ext uri="{FF2B5EF4-FFF2-40B4-BE49-F238E27FC236}">
                <a16:creationId xmlns:a16="http://schemas.microsoft.com/office/drawing/2014/main" id="{C303D8CD-B4C5-4351-A36C-57B8B61283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34033" y="6315176"/>
            <a:ext cx="6048000" cy="370800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25" name="Tartalom helye 3">
            <a:extLst>
              <a:ext uri="{FF2B5EF4-FFF2-40B4-BE49-F238E27FC236}">
                <a16:creationId xmlns:a16="http://schemas.microsoft.com/office/drawing/2014/main" id="{EB5270F9-D439-41A4-9A4D-1A79F355782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634227" y="571671"/>
            <a:ext cx="6048000" cy="5055085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2264477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007552" y="-4"/>
            <a:ext cx="5184448" cy="3384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BBA96685-E775-4D65-81A4-7D98E230E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776" y="365129"/>
            <a:ext cx="4800000" cy="2892066"/>
          </a:xfrm>
          <a:ln>
            <a:noFill/>
          </a:ln>
        </p:spPr>
        <p:txBody>
          <a:bodyPr anchor="b">
            <a:normAutofit/>
          </a:bodyPr>
          <a:lstStyle>
            <a:lvl1pPr>
              <a:lnSpc>
                <a:spcPct val="120000"/>
              </a:lnSpc>
              <a:defRPr lang="hu-HU" sz="3000" cap="all" spc="75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Több soros Mintacím szerkesztése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7007553" y="3449170"/>
            <a:ext cx="5185023" cy="34088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9209362" y="5597401"/>
            <a:ext cx="781401" cy="174243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E3946156-F48D-415B-A39E-CE3FF05536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99776" y="3579213"/>
            <a:ext cx="4800000" cy="2550849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</a:t>
            </a:r>
            <a:br>
              <a:rPr lang="hu-HU" dirty="0"/>
            </a:br>
            <a:r>
              <a:rPr lang="hu-HU" dirty="0"/>
              <a:t>magyarázat egy vagy több mondatban. Hivatkozások, megjegyzések és egy tartalmak helye.</a:t>
            </a:r>
          </a:p>
        </p:txBody>
      </p:sp>
      <p:sp>
        <p:nvSpPr>
          <p:cNvPr id="22" name="Tartalom helye 3">
            <a:extLst>
              <a:ext uri="{FF2B5EF4-FFF2-40B4-BE49-F238E27FC236}">
                <a16:creationId xmlns:a16="http://schemas.microsoft.com/office/drawing/2014/main" id="{828B175C-BEBE-4758-9D4B-D75CC083C91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89967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5" name="Szöveg helye 2">
            <a:extLst>
              <a:ext uri="{FF2B5EF4-FFF2-40B4-BE49-F238E27FC236}">
                <a16:creationId xmlns:a16="http://schemas.microsoft.com/office/drawing/2014/main" id="{D1B90F64-22FD-46A6-AD66-EACE5DE9A5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99776" y="6316644"/>
            <a:ext cx="48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6" name="Szöveg helye 5">
            <a:extLst>
              <a:ext uri="{FF2B5EF4-FFF2-40B4-BE49-F238E27FC236}">
                <a16:creationId xmlns:a16="http://schemas.microsoft.com/office/drawing/2014/main" id="{62CF5B3C-7531-4D70-9104-C67EBB1CF8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9773" y="581571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1" name="Szöveg helye 5">
            <a:extLst>
              <a:ext uri="{FF2B5EF4-FFF2-40B4-BE49-F238E27FC236}">
                <a16:creationId xmlns:a16="http://schemas.microsoft.com/office/drawing/2014/main" id="{B67782A7-14FB-488C-ADBF-95EC70AB20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9773" y="628202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grpSp>
        <p:nvGrpSpPr>
          <p:cNvPr id="20" name="Csoportba foglalás 19">
            <a:extLst>
              <a:ext uri="{FF2B5EF4-FFF2-40B4-BE49-F238E27FC236}">
                <a16:creationId xmlns:a16="http://schemas.microsoft.com/office/drawing/2014/main" id="{713E5D64-A416-4407-A7A9-09466826ED7E}"/>
              </a:ext>
            </a:extLst>
          </p:cNvPr>
          <p:cNvGrpSpPr>
            <a:grpSpLocks noChangeAspect="1"/>
          </p:cNvGrpSpPr>
          <p:nvPr/>
        </p:nvGrpSpPr>
        <p:grpSpPr>
          <a:xfrm>
            <a:off x="10701039" y="2968170"/>
            <a:ext cx="1222607" cy="916955"/>
            <a:chOff x="7979931" y="5555066"/>
            <a:chExt cx="1008650" cy="1008650"/>
          </a:xfrm>
        </p:grpSpPr>
        <p:sp>
          <p:nvSpPr>
            <p:cNvPr id="21" name="Ellipszis 20">
              <a:extLst>
                <a:ext uri="{FF2B5EF4-FFF2-40B4-BE49-F238E27FC236}">
                  <a16:creationId xmlns:a16="http://schemas.microsoft.com/office/drawing/2014/main" id="{D0A6B8B5-ED8C-481E-9B80-314EA5E96C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3" name="Kép 22">
              <a:extLst>
                <a:ext uri="{FF2B5EF4-FFF2-40B4-BE49-F238E27FC236}">
                  <a16:creationId xmlns:a16="http://schemas.microsoft.com/office/drawing/2014/main" id="{7D9D7D4A-71F2-4FD6-A2E4-D41AE88DAF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28768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008000" y="-3"/>
            <a:ext cx="5184000" cy="166337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BBA96685-E775-4D65-81A4-7D98E230E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6565" y="365129"/>
            <a:ext cx="4800000" cy="998976"/>
          </a:xfrm>
          <a:ln>
            <a:noFill/>
          </a:ln>
        </p:spPr>
        <p:txBody>
          <a:bodyPr anchor="b">
            <a:noAutofit/>
          </a:bodyPr>
          <a:lstStyle>
            <a:lvl1pPr>
              <a:lnSpc>
                <a:spcPct val="120000"/>
              </a:lnSpc>
              <a:defRPr lang="hu-HU" sz="3000" cap="all" spc="75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Rövid cím szerkesztése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7008000" y="1729236"/>
            <a:ext cx="5184000" cy="512876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9209300" y="5597401"/>
            <a:ext cx="781401" cy="174243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E3946156-F48D-415B-A39E-CE3FF05536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81939" y="1835397"/>
            <a:ext cx="4800000" cy="4294658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</a:t>
            </a:r>
            <a:br>
              <a:rPr lang="hu-HU" dirty="0"/>
            </a:br>
            <a:r>
              <a:rPr lang="hu-HU" dirty="0"/>
              <a:t>magyarázat egy vagy több mondatban. Hivatkozások, megjegyzések és egyéb tartalmak helye.</a:t>
            </a:r>
          </a:p>
        </p:txBody>
      </p:sp>
      <p:sp>
        <p:nvSpPr>
          <p:cNvPr id="23" name="Szöveg helye 2">
            <a:extLst>
              <a:ext uri="{FF2B5EF4-FFF2-40B4-BE49-F238E27FC236}">
                <a16:creationId xmlns:a16="http://schemas.microsoft.com/office/drawing/2014/main" id="{0B2D9C99-1C4E-4298-A997-389B38E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81939" y="6316644"/>
            <a:ext cx="48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16" name="Csoportba foglalás 15">
            <a:extLst>
              <a:ext uri="{FF2B5EF4-FFF2-40B4-BE49-F238E27FC236}">
                <a16:creationId xmlns:a16="http://schemas.microsoft.com/office/drawing/2014/main" id="{3C8BD7F5-F845-4745-82FD-81504485B0BD}"/>
              </a:ext>
            </a:extLst>
          </p:cNvPr>
          <p:cNvGrpSpPr>
            <a:grpSpLocks noChangeAspect="1"/>
          </p:cNvGrpSpPr>
          <p:nvPr/>
        </p:nvGrpSpPr>
        <p:grpSpPr>
          <a:xfrm>
            <a:off x="10701039" y="1241913"/>
            <a:ext cx="1222607" cy="916955"/>
            <a:chOff x="7979931" y="5555066"/>
            <a:chExt cx="1008650" cy="1008650"/>
          </a:xfrm>
        </p:grpSpPr>
        <p:sp>
          <p:nvSpPr>
            <p:cNvPr id="17" name="Ellipszis 16">
              <a:extLst>
                <a:ext uri="{FF2B5EF4-FFF2-40B4-BE49-F238E27FC236}">
                  <a16:creationId xmlns:a16="http://schemas.microsoft.com/office/drawing/2014/main" id="{725A775F-8F32-4260-A9DA-60C1222D4E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9" name="Kép 18">
              <a:extLst>
                <a:ext uri="{FF2B5EF4-FFF2-40B4-BE49-F238E27FC236}">
                  <a16:creationId xmlns:a16="http://schemas.microsoft.com/office/drawing/2014/main" id="{D614204D-7C12-4091-98F5-6937A3747D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0" name="Tartalom helye 3">
            <a:extLst>
              <a:ext uri="{FF2B5EF4-FFF2-40B4-BE49-F238E27FC236}">
                <a16:creationId xmlns:a16="http://schemas.microsoft.com/office/drawing/2014/main" id="{DC6DF135-3B7D-4956-9743-C8E623DF8DD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89967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1" name="Szöveg helye 5">
            <a:extLst>
              <a:ext uri="{FF2B5EF4-FFF2-40B4-BE49-F238E27FC236}">
                <a16:creationId xmlns:a16="http://schemas.microsoft.com/office/drawing/2014/main" id="{42BB3DE8-1251-4064-8D6B-4B1FA45267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9773" y="581571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2" name="Szöveg helye 5">
            <a:extLst>
              <a:ext uri="{FF2B5EF4-FFF2-40B4-BE49-F238E27FC236}">
                <a16:creationId xmlns:a16="http://schemas.microsoft.com/office/drawing/2014/main" id="{A78D3E86-9993-4BC1-99AD-7D429BC36DA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9773" y="628202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7606423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894D9129-1CB5-417B-87D6-5893AB314D9E}"/>
              </a:ext>
            </a:extLst>
          </p:cNvPr>
          <p:cNvSpPr/>
          <p:nvPr/>
        </p:nvSpPr>
        <p:spPr>
          <a:xfrm>
            <a:off x="6912000" y="922448"/>
            <a:ext cx="5280000" cy="593555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98C45189-E75A-4873-AC6E-8DB275763272}"/>
              </a:ext>
            </a:extLst>
          </p:cNvPr>
          <p:cNvSpPr/>
          <p:nvPr/>
        </p:nvSpPr>
        <p:spPr>
          <a:xfrm>
            <a:off x="-1" y="293640"/>
            <a:ext cx="12192001" cy="635999"/>
          </a:xfrm>
          <a:prstGeom prst="rect">
            <a:avLst/>
          </a:prstGeom>
          <a:gradFill>
            <a:gsLst>
              <a:gs pos="9000">
                <a:schemeClr val="tx2">
                  <a:lumMod val="75000"/>
                  <a:lumOff val="25000"/>
                </a:schemeClr>
              </a:gs>
              <a:gs pos="9500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112F30A4-08F8-460C-90AB-68491CC3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65" y="310448"/>
            <a:ext cx="10147523" cy="612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hu-HU" sz="3000" cap="all" spc="80" baseline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27" name="Szöveg helye 2">
            <a:extLst>
              <a:ext uri="{FF2B5EF4-FFF2-40B4-BE49-F238E27FC236}">
                <a16:creationId xmlns:a16="http://schemas.microsoft.com/office/drawing/2014/main" id="{4291317A-D0C3-4FE3-A84C-AA2CE6A52A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66623" y="1200845"/>
            <a:ext cx="4800000" cy="4929210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EBD72CD-FF20-466C-95CC-B40009752B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76203" y="6316644"/>
            <a:ext cx="48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pic>
        <p:nvPicPr>
          <p:cNvPr id="37" name="Kép 36">
            <a:extLst>
              <a:ext uri="{FF2B5EF4-FFF2-40B4-BE49-F238E27FC236}">
                <a16:creationId xmlns:a16="http://schemas.microsoft.com/office/drawing/2014/main" id="{BB5CD19C-83CD-4D97-A40F-1DDB7075D6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9161300" y="5597401"/>
            <a:ext cx="781401" cy="1742439"/>
          </a:xfrm>
          <a:prstGeom prst="rect">
            <a:avLst/>
          </a:prstGeom>
        </p:spPr>
      </p:pic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09C96B-E554-4008-9A8F-B4F67C413947}"/>
              </a:ext>
            </a:extLst>
          </p:cNvPr>
          <p:cNvGrpSpPr>
            <a:grpSpLocks noChangeAspect="1"/>
          </p:cNvGrpSpPr>
          <p:nvPr/>
        </p:nvGrpSpPr>
        <p:grpSpPr>
          <a:xfrm>
            <a:off x="10701039" y="156594"/>
            <a:ext cx="1222607" cy="916955"/>
            <a:chOff x="7979931" y="5555066"/>
            <a:chExt cx="1008650" cy="1008650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8D790186-02D7-4DFF-8358-FCB9B2A8A1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7" name="Kép 16">
              <a:extLst>
                <a:ext uri="{FF2B5EF4-FFF2-40B4-BE49-F238E27FC236}">
                  <a16:creationId xmlns:a16="http://schemas.microsoft.com/office/drawing/2014/main" id="{EB79F6CD-A0F3-4DDB-9DE2-475A98B6B0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18" name="Tartalom helye 3">
            <a:extLst>
              <a:ext uri="{FF2B5EF4-FFF2-40B4-BE49-F238E27FC236}">
                <a16:creationId xmlns:a16="http://schemas.microsoft.com/office/drawing/2014/main" id="{4C844328-3F5C-4E88-8EAF-CDCA6317F1F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89967" y="1200845"/>
            <a:ext cx="6046595" cy="435812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19" name="Szöveg helye 5">
            <a:extLst>
              <a:ext uri="{FF2B5EF4-FFF2-40B4-BE49-F238E27FC236}">
                <a16:creationId xmlns:a16="http://schemas.microsoft.com/office/drawing/2014/main" id="{BF34CC12-9A43-4F7C-BD11-631BEB1771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9773" y="581571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0" name="Szöveg helye 5">
            <a:extLst>
              <a:ext uri="{FF2B5EF4-FFF2-40B4-BE49-F238E27FC236}">
                <a16:creationId xmlns:a16="http://schemas.microsoft.com/office/drawing/2014/main" id="{AEEC4DA1-E1B7-421F-9AFB-BA5458CBDF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9773" y="628202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15713518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artalom helye 3">
            <a:extLst>
              <a:ext uri="{FF2B5EF4-FFF2-40B4-BE49-F238E27FC236}">
                <a16:creationId xmlns:a16="http://schemas.microsoft.com/office/drawing/2014/main" id="{B61A9FF3-877E-4A8A-8082-96C99F684F2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37569" y="1190675"/>
            <a:ext cx="10745977" cy="504709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9D2ABD4F-9A65-4313-83C2-BC6B67352DD4}"/>
              </a:ext>
            </a:extLst>
          </p:cNvPr>
          <p:cNvSpPr/>
          <p:nvPr/>
        </p:nvSpPr>
        <p:spPr>
          <a:xfrm>
            <a:off x="-1" y="293640"/>
            <a:ext cx="12192001" cy="635999"/>
          </a:xfrm>
          <a:prstGeom prst="rect">
            <a:avLst/>
          </a:prstGeom>
          <a:gradFill>
            <a:gsLst>
              <a:gs pos="9000">
                <a:schemeClr val="tx2">
                  <a:lumMod val="75000"/>
                  <a:lumOff val="25000"/>
                </a:schemeClr>
              </a:gs>
              <a:gs pos="9500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Cím 1">
            <a:extLst>
              <a:ext uri="{FF2B5EF4-FFF2-40B4-BE49-F238E27FC236}">
                <a16:creationId xmlns:a16="http://schemas.microsoft.com/office/drawing/2014/main" id="{3B2918A8-6FD6-4141-916F-31D783AD9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65" y="310448"/>
            <a:ext cx="10147523" cy="612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hu-HU" sz="3000" cap="all" spc="80" baseline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12" name="Szöveg helye 2">
            <a:extLst>
              <a:ext uri="{FF2B5EF4-FFF2-40B4-BE49-F238E27FC236}">
                <a16:creationId xmlns:a16="http://schemas.microsoft.com/office/drawing/2014/main" id="{42DF65F1-33FF-4F3C-AC86-2C7F5F898A3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76203" y="6316644"/>
            <a:ext cx="48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DCBADE1C-80E7-482F-A47F-C127E1858476}"/>
              </a:ext>
            </a:extLst>
          </p:cNvPr>
          <p:cNvGrpSpPr>
            <a:grpSpLocks noChangeAspect="1"/>
          </p:cNvGrpSpPr>
          <p:nvPr/>
        </p:nvGrpSpPr>
        <p:grpSpPr>
          <a:xfrm>
            <a:off x="10701039" y="156594"/>
            <a:ext cx="1222607" cy="916955"/>
            <a:chOff x="7979931" y="5555066"/>
            <a:chExt cx="1008650" cy="1008650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5B7FBF9F-FEA5-4855-8A19-53DEDE5E45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7" name="Kép 16">
              <a:extLst>
                <a:ext uri="{FF2B5EF4-FFF2-40B4-BE49-F238E27FC236}">
                  <a16:creationId xmlns:a16="http://schemas.microsoft.com/office/drawing/2014/main" id="{630B57B0-5140-4B64-9110-EE7C31CECD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77032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0771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ejeze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B9832036-2788-4622-A64B-17EA6B541E33}"/>
              </a:ext>
            </a:extLst>
          </p:cNvPr>
          <p:cNvSpPr/>
          <p:nvPr/>
        </p:nvSpPr>
        <p:spPr>
          <a:xfrm>
            <a:off x="3" y="1"/>
            <a:ext cx="1866900" cy="6858000"/>
          </a:xfrm>
          <a:prstGeom prst="rect">
            <a:avLst/>
          </a:prstGeom>
          <a:gradFill>
            <a:gsLst>
              <a:gs pos="0">
                <a:srgbClr val="143777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5746DDF3-1237-4ABC-BE9B-40E07F6522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13954" r="50075" b="15166"/>
          <a:stretch/>
        </p:blipFill>
        <p:spPr>
          <a:xfrm>
            <a:off x="7516919" y="0"/>
            <a:ext cx="4663644" cy="6858000"/>
          </a:xfrm>
          <a:prstGeom prst="rect">
            <a:avLst/>
          </a:prstGeom>
        </p:spPr>
      </p:pic>
      <p:sp>
        <p:nvSpPr>
          <p:cNvPr id="16" name="Téglalap 15">
            <a:extLst>
              <a:ext uri="{FF2B5EF4-FFF2-40B4-BE49-F238E27FC236}">
                <a16:creationId xmlns:a16="http://schemas.microsoft.com/office/drawing/2014/main" id="{C5E54EA3-5DA1-484C-86ED-D48C079F35EE}"/>
              </a:ext>
            </a:extLst>
          </p:cNvPr>
          <p:cNvSpPr>
            <a:spLocks noChangeAspect="1"/>
          </p:cNvSpPr>
          <p:nvPr/>
        </p:nvSpPr>
        <p:spPr>
          <a:xfrm>
            <a:off x="7516919" y="-1"/>
            <a:ext cx="4675084" cy="685800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9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pic>
        <p:nvPicPr>
          <p:cNvPr id="17" name="Kép 16">
            <a:extLst>
              <a:ext uri="{FF2B5EF4-FFF2-40B4-BE49-F238E27FC236}">
                <a16:creationId xmlns:a16="http://schemas.microsoft.com/office/drawing/2014/main" id="{66325AB9-9CA1-4E78-B77C-07464C8D65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6"/>
          <a:stretch/>
        </p:blipFill>
        <p:spPr>
          <a:xfrm>
            <a:off x="11443" y="1129644"/>
            <a:ext cx="2349495" cy="4786769"/>
          </a:xfrm>
          <a:prstGeom prst="rect">
            <a:avLst/>
          </a:prstGeom>
        </p:spPr>
      </p:pic>
      <p:grpSp>
        <p:nvGrpSpPr>
          <p:cNvPr id="19" name="Csoportba foglalás 18">
            <a:extLst>
              <a:ext uri="{FF2B5EF4-FFF2-40B4-BE49-F238E27FC236}">
                <a16:creationId xmlns:a16="http://schemas.microsoft.com/office/drawing/2014/main" id="{66886066-0B97-4559-8618-6491EACA3C73}"/>
              </a:ext>
            </a:extLst>
          </p:cNvPr>
          <p:cNvGrpSpPr>
            <a:grpSpLocks noChangeAspect="1"/>
          </p:cNvGrpSpPr>
          <p:nvPr/>
        </p:nvGrpSpPr>
        <p:grpSpPr>
          <a:xfrm>
            <a:off x="1125572" y="2690621"/>
            <a:ext cx="1476765" cy="1476765"/>
            <a:chOff x="5357618" y="340771"/>
            <a:chExt cx="1476765" cy="1476765"/>
          </a:xfrm>
        </p:grpSpPr>
        <p:sp>
          <p:nvSpPr>
            <p:cNvPr id="20" name="Ellipszis 19">
              <a:extLst>
                <a:ext uri="{FF2B5EF4-FFF2-40B4-BE49-F238E27FC236}">
                  <a16:creationId xmlns:a16="http://schemas.microsoft.com/office/drawing/2014/main" id="{125992F2-75F4-4B01-B8B9-F6DB0135340D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1" name="Kép 20">
              <a:extLst>
                <a:ext uri="{FF2B5EF4-FFF2-40B4-BE49-F238E27FC236}">
                  <a16:creationId xmlns:a16="http://schemas.microsoft.com/office/drawing/2014/main" id="{FC147930-A5FF-486A-9AD1-6662003187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3" name="Cím 2">
            <a:extLst>
              <a:ext uri="{FF2B5EF4-FFF2-40B4-BE49-F238E27FC236}">
                <a16:creationId xmlns:a16="http://schemas.microsoft.com/office/drawing/2014/main" id="{35A37BE2-9DE4-465D-8D3E-B086EDC1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032" y="2608033"/>
            <a:ext cx="6644488" cy="1581972"/>
          </a:xfrm>
          <a:noFill/>
        </p:spPr>
        <p:txBody>
          <a:bodyPr wrap="square" rtlCol="0" anchor="ctr">
            <a:spAutoFit/>
          </a:bodyPr>
          <a:lstStyle>
            <a:lvl1pPr>
              <a:lnSpc>
                <a:spcPct val="110000"/>
              </a:lnSpc>
              <a:defRPr lang="hu-HU" sz="4400" cap="all" spc="3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457200"/>
            <a:r>
              <a:rPr lang="hu-HU"/>
              <a:t>Mintacím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359714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zöveg helye 13">
            <a:extLst>
              <a:ext uri="{FF2B5EF4-FFF2-40B4-BE49-F238E27FC236}">
                <a16:creationId xmlns:a16="http://schemas.microsoft.com/office/drawing/2014/main" id="{E1E54AF7-9CFA-45CB-9750-29AB45291C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1372" y="400113"/>
            <a:ext cx="4710877" cy="300082"/>
          </a:xfrm>
          <a:noFill/>
        </p:spPr>
        <p:txBody>
          <a:bodyPr wrap="square" rtlCol="0">
            <a:spAutoFit/>
          </a:bodyPr>
          <a:lstStyle>
            <a:lvl1pPr algn="r">
              <a:defRPr lang="hu-HU" sz="1500" spc="113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342900"/>
            <a:r>
              <a:rPr lang="hu-HU" dirty="0"/>
              <a:t>Konferencia | 2018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1EFD92E4-2321-49E5-AEED-0D4F061F923D}"/>
              </a:ext>
            </a:extLst>
          </p:cNvPr>
          <p:cNvSpPr/>
          <p:nvPr/>
        </p:nvSpPr>
        <p:spPr>
          <a:xfrm>
            <a:off x="0" y="1079505"/>
            <a:ext cx="12192000" cy="5778499"/>
          </a:xfrm>
          <a:prstGeom prst="rect">
            <a:avLst/>
          </a:prstGeom>
          <a:gradFill flip="none" rotWithShape="1">
            <a:gsLst>
              <a:gs pos="6000">
                <a:schemeClr val="tx2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98923B4-BAF4-482B-8B9E-42943A59C2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4183" y="2211574"/>
            <a:ext cx="11083636" cy="2098808"/>
          </a:xfrm>
          <a:noFill/>
        </p:spPr>
        <p:txBody>
          <a:bodyPr wrap="square" bIns="108000" rtlCol="0" anchor="b">
            <a:noAutofit/>
          </a:bodyPr>
          <a:lstStyle>
            <a:lvl1pPr algn="ctr">
              <a:lnSpc>
                <a:spcPct val="100000"/>
              </a:lnSpc>
              <a:defRPr lang="hu-HU" sz="3600" cap="all" spc="225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342900"/>
            <a:r>
              <a:rPr lang="hu-HU" dirty="0" err="1"/>
              <a:t>MintacíM</a:t>
            </a:r>
            <a:r>
              <a:rPr lang="hu-HU" dirty="0"/>
              <a:t> szerkesztése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AA4D6964-545F-4255-BA13-25E11882AE9B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6"/>
          <a:stretch/>
        </p:blipFill>
        <p:spPr>
          <a:xfrm rot="5400000">
            <a:off x="5264416" y="1770090"/>
            <a:ext cx="1594800" cy="6736753"/>
          </a:xfrm>
          <a:prstGeom prst="rect">
            <a:avLst/>
          </a:prstGeom>
        </p:spPr>
      </p:pic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8F540EF5-DEC4-4616-91D5-F7ED154C603B}"/>
              </a:ext>
            </a:extLst>
          </p:cNvPr>
          <p:cNvCxnSpPr>
            <a:cxnSpLocks/>
          </p:cNvCxnSpPr>
          <p:nvPr/>
        </p:nvCxnSpPr>
        <p:spPr>
          <a:xfrm>
            <a:off x="1480462" y="4325373"/>
            <a:ext cx="9027887" cy="0"/>
          </a:xfrm>
          <a:prstGeom prst="line">
            <a:avLst/>
          </a:prstGeom>
          <a:ln>
            <a:gradFill>
              <a:gsLst>
                <a:gs pos="27000">
                  <a:schemeClr val="bg1"/>
                </a:gs>
                <a:gs pos="0">
                  <a:schemeClr val="bg1">
                    <a:alpha val="0"/>
                  </a:schemeClr>
                </a:gs>
                <a:gs pos="77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 helye 13">
            <a:extLst>
              <a:ext uri="{FF2B5EF4-FFF2-40B4-BE49-F238E27FC236}">
                <a16:creationId xmlns:a16="http://schemas.microsoft.com/office/drawing/2014/main" id="{F6EF56F0-9022-4FBA-AE45-DAF024E457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5820" y="400113"/>
            <a:ext cx="4710877" cy="300082"/>
          </a:xfrm>
          <a:noFill/>
        </p:spPr>
        <p:txBody>
          <a:bodyPr wrap="square" rtlCol="0">
            <a:spAutoFit/>
          </a:bodyPr>
          <a:lstStyle>
            <a:lvl1pPr>
              <a:defRPr lang="hu-HU" sz="1500" spc="113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342900"/>
            <a:r>
              <a:rPr lang="hu-HU" dirty="0"/>
              <a:t>Előadó Neve | titulusa</a:t>
            </a:r>
          </a:p>
        </p:txBody>
      </p:sp>
      <p:grpSp>
        <p:nvGrpSpPr>
          <p:cNvPr id="3" name="Csoportba foglalás 2">
            <a:extLst>
              <a:ext uri="{FF2B5EF4-FFF2-40B4-BE49-F238E27FC236}">
                <a16:creationId xmlns:a16="http://schemas.microsoft.com/office/drawing/2014/main" id="{9B285920-0F2F-4913-A146-A627FA1F22EF}"/>
              </a:ext>
            </a:extLst>
          </p:cNvPr>
          <p:cNvGrpSpPr>
            <a:grpSpLocks noChangeAspect="1"/>
          </p:cNvGrpSpPr>
          <p:nvPr/>
        </p:nvGrpSpPr>
        <p:grpSpPr>
          <a:xfrm>
            <a:off x="5200991" y="407902"/>
            <a:ext cx="1790019" cy="1342514"/>
            <a:chOff x="5357620" y="340777"/>
            <a:chExt cx="1476765" cy="1476765"/>
          </a:xfrm>
        </p:grpSpPr>
        <p:sp>
          <p:nvSpPr>
            <p:cNvPr id="12" name="Ellipszis 11">
              <a:extLst>
                <a:ext uri="{FF2B5EF4-FFF2-40B4-BE49-F238E27FC236}">
                  <a16:creationId xmlns:a16="http://schemas.microsoft.com/office/drawing/2014/main" id="{720D2D16-3C73-4B29-BF0A-5C0CD4A356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57620" y="340777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3" name="Kép 12">
              <a:extLst>
                <a:ext uri="{FF2B5EF4-FFF2-40B4-BE49-F238E27FC236}">
                  <a16:creationId xmlns:a16="http://schemas.microsoft.com/office/drawing/2014/main" id="{64B7CD62-C5AE-49B3-A3F1-CCDBFFCCD9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9" y="445740"/>
              <a:ext cx="1264444" cy="12668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32449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ejeze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B9832036-2788-4622-A64B-17EA6B541E33}"/>
              </a:ext>
            </a:extLst>
          </p:cNvPr>
          <p:cNvSpPr/>
          <p:nvPr/>
        </p:nvSpPr>
        <p:spPr>
          <a:xfrm>
            <a:off x="3" y="1"/>
            <a:ext cx="1866900" cy="6858000"/>
          </a:xfrm>
          <a:prstGeom prst="rect">
            <a:avLst/>
          </a:prstGeom>
          <a:gradFill>
            <a:gsLst>
              <a:gs pos="0">
                <a:srgbClr val="143777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5746DDF3-1237-4ABC-BE9B-40E07F6522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13954" r="50075" b="15166"/>
          <a:stretch/>
        </p:blipFill>
        <p:spPr>
          <a:xfrm>
            <a:off x="7516919" y="0"/>
            <a:ext cx="4663644" cy="6858000"/>
          </a:xfrm>
          <a:prstGeom prst="rect">
            <a:avLst/>
          </a:prstGeom>
        </p:spPr>
      </p:pic>
      <p:sp>
        <p:nvSpPr>
          <p:cNvPr id="16" name="Téglalap 15">
            <a:extLst>
              <a:ext uri="{FF2B5EF4-FFF2-40B4-BE49-F238E27FC236}">
                <a16:creationId xmlns:a16="http://schemas.microsoft.com/office/drawing/2014/main" id="{C5E54EA3-5DA1-484C-86ED-D48C079F35EE}"/>
              </a:ext>
            </a:extLst>
          </p:cNvPr>
          <p:cNvSpPr>
            <a:spLocks noChangeAspect="1"/>
          </p:cNvSpPr>
          <p:nvPr/>
        </p:nvSpPr>
        <p:spPr>
          <a:xfrm>
            <a:off x="7516919" y="-1"/>
            <a:ext cx="4675084" cy="685800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9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grpSp>
        <p:nvGrpSpPr>
          <p:cNvPr id="2" name="Csoportba foglalás 1">
            <a:extLst>
              <a:ext uri="{FF2B5EF4-FFF2-40B4-BE49-F238E27FC236}">
                <a16:creationId xmlns:a16="http://schemas.microsoft.com/office/drawing/2014/main" id="{F8A1C6F4-B994-46B7-B604-2637090259BF}"/>
              </a:ext>
            </a:extLst>
          </p:cNvPr>
          <p:cNvGrpSpPr/>
          <p:nvPr/>
        </p:nvGrpSpPr>
        <p:grpSpPr>
          <a:xfrm>
            <a:off x="1054332" y="2757743"/>
            <a:ext cx="1790019" cy="1342514"/>
            <a:chOff x="2398603" y="3656545"/>
            <a:chExt cx="1476765" cy="1476765"/>
          </a:xfrm>
        </p:grpSpPr>
        <p:sp>
          <p:nvSpPr>
            <p:cNvPr id="10" name="Ellipszis 9">
              <a:extLst>
                <a:ext uri="{FF2B5EF4-FFF2-40B4-BE49-F238E27FC236}">
                  <a16:creationId xmlns:a16="http://schemas.microsoft.com/office/drawing/2014/main" id="{A6271CBC-C030-43FF-85C3-A12DBA354E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98603" y="3656545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1" name="Kép 10">
              <a:extLst>
                <a:ext uri="{FF2B5EF4-FFF2-40B4-BE49-F238E27FC236}">
                  <a16:creationId xmlns:a16="http://schemas.microsoft.com/office/drawing/2014/main" id="{506F0F34-288C-4900-8715-CDD0E3BBBA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2504762" y="3761508"/>
              <a:ext cx="1264444" cy="1266826"/>
            </a:xfrm>
            <a:prstGeom prst="rect">
              <a:avLst/>
            </a:prstGeom>
          </p:spPr>
        </p:pic>
      </p:grpSp>
      <p:pic>
        <p:nvPicPr>
          <p:cNvPr id="17" name="Kép 16">
            <a:extLst>
              <a:ext uri="{FF2B5EF4-FFF2-40B4-BE49-F238E27FC236}">
                <a16:creationId xmlns:a16="http://schemas.microsoft.com/office/drawing/2014/main" id="{66325AB9-9CA1-4E78-B77C-07464C8D65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6"/>
          <a:stretch/>
        </p:blipFill>
        <p:spPr>
          <a:xfrm>
            <a:off x="11445" y="1129644"/>
            <a:ext cx="2349495" cy="4786769"/>
          </a:xfrm>
          <a:prstGeom prst="rect">
            <a:avLst/>
          </a:prstGeom>
        </p:spPr>
      </p:pic>
      <p:sp>
        <p:nvSpPr>
          <p:cNvPr id="3" name="Cím 2">
            <a:extLst>
              <a:ext uri="{FF2B5EF4-FFF2-40B4-BE49-F238E27FC236}">
                <a16:creationId xmlns:a16="http://schemas.microsoft.com/office/drawing/2014/main" id="{35A37BE2-9DE4-465D-8D3E-B086EDC1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3028" y="2824213"/>
            <a:ext cx="6644488" cy="1209562"/>
          </a:xfrm>
          <a:noFill/>
        </p:spPr>
        <p:txBody>
          <a:bodyPr wrap="square" rtlCol="0" anchor="ctr">
            <a:spAutoFit/>
          </a:bodyPr>
          <a:lstStyle>
            <a:lvl1pPr>
              <a:lnSpc>
                <a:spcPct val="110000"/>
              </a:lnSpc>
              <a:defRPr lang="hu-HU" sz="3300" cap="all" spc="225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342900"/>
            <a:r>
              <a:rPr lang="en-US"/>
              <a:t>Click to edit Master title style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456514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008000" y="-7372"/>
            <a:ext cx="5184000" cy="604823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7008000" y="6119730"/>
            <a:ext cx="5184576" cy="7382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grpSp>
        <p:nvGrpSpPr>
          <p:cNvPr id="2" name="Csoportba foglalás 1">
            <a:extLst>
              <a:ext uri="{FF2B5EF4-FFF2-40B4-BE49-F238E27FC236}">
                <a16:creationId xmlns:a16="http://schemas.microsoft.com/office/drawing/2014/main" id="{7714EFCE-D761-4920-A4FD-C7BB8DCD8C78}"/>
              </a:ext>
            </a:extLst>
          </p:cNvPr>
          <p:cNvGrpSpPr>
            <a:grpSpLocks noChangeAspect="1"/>
          </p:cNvGrpSpPr>
          <p:nvPr/>
        </p:nvGrpSpPr>
        <p:grpSpPr>
          <a:xfrm>
            <a:off x="10701039" y="5600915"/>
            <a:ext cx="1222607" cy="916955"/>
            <a:chOff x="7979931" y="5555066"/>
            <a:chExt cx="1008650" cy="1008650"/>
          </a:xfrm>
        </p:grpSpPr>
        <p:sp>
          <p:nvSpPr>
            <p:cNvPr id="16" name="Ellipszis 15">
              <a:extLst>
                <a:ext uri="{FF2B5EF4-FFF2-40B4-BE49-F238E27FC236}">
                  <a16:creationId xmlns:a16="http://schemas.microsoft.com/office/drawing/2014/main" id="{350EBC85-C44A-49C8-B9C4-B37A733500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7" name="Kép 16">
              <a:extLst>
                <a:ext uri="{FF2B5EF4-FFF2-40B4-BE49-F238E27FC236}">
                  <a16:creationId xmlns:a16="http://schemas.microsoft.com/office/drawing/2014/main" id="{B1717237-3717-49F6-B135-8CF62385ED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9209589" y="5597401"/>
            <a:ext cx="781401" cy="1742439"/>
          </a:xfrm>
          <a:prstGeom prst="rect">
            <a:avLst/>
          </a:prstGeom>
        </p:spPr>
      </p:pic>
      <p:sp>
        <p:nvSpPr>
          <p:cNvPr id="37" name="Szöveg helye 7">
            <a:extLst>
              <a:ext uri="{FF2B5EF4-FFF2-40B4-BE49-F238E27FC236}">
                <a16:creationId xmlns:a16="http://schemas.microsoft.com/office/drawing/2014/main" id="{02C34324-1D62-4033-965F-F0EE61C280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00000" y="1880323"/>
            <a:ext cx="4800000" cy="371767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38" name="Cím 8">
            <a:extLst>
              <a:ext uri="{FF2B5EF4-FFF2-40B4-BE49-F238E27FC236}">
                <a16:creationId xmlns:a16="http://schemas.microsoft.com/office/drawing/2014/main" id="{5DC3556C-9858-4CD8-AC57-BA798C8A3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0" y="365129"/>
            <a:ext cx="480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>
            <a:noAutofit/>
          </a:bodyPr>
          <a:lstStyle>
            <a:lvl1pPr>
              <a:lnSpc>
                <a:spcPct val="120000"/>
              </a:lnSpc>
              <a:defRPr sz="3000" cap="all" spc="75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hu-HU" dirty="0"/>
          </a:p>
        </p:txBody>
      </p:sp>
      <p:sp>
        <p:nvSpPr>
          <p:cNvPr id="39" name="Szöveg helye 2">
            <a:extLst>
              <a:ext uri="{FF2B5EF4-FFF2-40B4-BE49-F238E27FC236}">
                <a16:creationId xmlns:a16="http://schemas.microsoft.com/office/drawing/2014/main" id="{39C7282D-11A0-4434-A196-D66513CD39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00000" y="6316644"/>
            <a:ext cx="4800001" cy="369333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19" name="Tartalom helye 3">
            <a:extLst>
              <a:ext uri="{FF2B5EF4-FFF2-40B4-BE49-F238E27FC236}">
                <a16:creationId xmlns:a16="http://schemas.microsoft.com/office/drawing/2014/main" id="{F44D6510-BF2B-4B8D-B8CB-9EBEB238AFE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89967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0" name="Szöveg helye 5">
            <a:extLst>
              <a:ext uri="{FF2B5EF4-FFF2-40B4-BE49-F238E27FC236}">
                <a16:creationId xmlns:a16="http://schemas.microsoft.com/office/drawing/2014/main" id="{1B73FA26-82AB-4322-839E-DCCBF5E35E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9773" y="581571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1" name="Szöveg helye 5">
            <a:extLst>
              <a:ext uri="{FF2B5EF4-FFF2-40B4-BE49-F238E27FC236}">
                <a16:creationId xmlns:a16="http://schemas.microsoft.com/office/drawing/2014/main" id="{10434836-BF4A-430A-BDC7-2F0A9F649B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9773" y="628202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22684449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0" y="-7370"/>
            <a:ext cx="5184000" cy="604823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3" y="6119730"/>
            <a:ext cx="5184000" cy="7382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2201304" y="5597401"/>
            <a:ext cx="781401" cy="174243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B1C46F0A-1AB8-4BCC-BAFC-1016B87CF0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09422" y="6316866"/>
            <a:ext cx="3770245" cy="361835"/>
          </a:xfrm>
        </p:spPr>
        <p:txBody>
          <a:bodyPr anchor="ctr">
            <a:noAutofit/>
          </a:bodyPr>
          <a:lstStyle>
            <a:lvl1pPr algn="r"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8" name="Szöveg helye 7">
            <a:extLst>
              <a:ext uri="{FF2B5EF4-FFF2-40B4-BE49-F238E27FC236}">
                <a16:creationId xmlns:a16="http://schemas.microsoft.com/office/drawing/2014/main" id="{CEC0966E-815A-4B33-9F0C-B8A5DD6DD6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9665" y="1887824"/>
            <a:ext cx="4800000" cy="3710173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9" name="Cím 8">
            <a:extLst>
              <a:ext uri="{FF2B5EF4-FFF2-40B4-BE49-F238E27FC236}">
                <a16:creationId xmlns:a16="http://schemas.microsoft.com/office/drawing/2014/main" id="{C75D0434-E8E8-440E-8707-77DCFF370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665" y="365129"/>
            <a:ext cx="480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>
            <a:normAutofit/>
          </a:bodyPr>
          <a:lstStyle>
            <a:lvl1pPr>
              <a:lnSpc>
                <a:spcPct val="120000"/>
              </a:lnSpc>
              <a:defRPr sz="3000" cap="all" spc="75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hu-HU" dirty="0"/>
          </a:p>
        </p:txBody>
      </p:sp>
      <p:grpSp>
        <p:nvGrpSpPr>
          <p:cNvPr id="16" name="Csoportba foglalás 15">
            <a:extLst>
              <a:ext uri="{FF2B5EF4-FFF2-40B4-BE49-F238E27FC236}">
                <a16:creationId xmlns:a16="http://schemas.microsoft.com/office/drawing/2014/main" id="{CCB2BA63-84A4-4546-87A0-D9DA49F8D53E}"/>
              </a:ext>
            </a:extLst>
          </p:cNvPr>
          <p:cNvGrpSpPr>
            <a:grpSpLocks noChangeAspect="1"/>
          </p:cNvGrpSpPr>
          <p:nvPr/>
        </p:nvGrpSpPr>
        <p:grpSpPr>
          <a:xfrm>
            <a:off x="278977" y="5600915"/>
            <a:ext cx="1222607" cy="916955"/>
            <a:chOff x="7979931" y="5555066"/>
            <a:chExt cx="1008650" cy="1008650"/>
          </a:xfrm>
        </p:grpSpPr>
        <p:sp>
          <p:nvSpPr>
            <p:cNvPr id="17" name="Ellipszis 16">
              <a:extLst>
                <a:ext uri="{FF2B5EF4-FFF2-40B4-BE49-F238E27FC236}">
                  <a16:creationId xmlns:a16="http://schemas.microsoft.com/office/drawing/2014/main" id="{3603E696-F6AE-4DB9-AB6F-CC64995919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9" name="Kép 18">
              <a:extLst>
                <a:ext uri="{FF2B5EF4-FFF2-40B4-BE49-F238E27FC236}">
                  <a16:creationId xmlns:a16="http://schemas.microsoft.com/office/drawing/2014/main" id="{71F5F168-646F-4B5E-804F-43C2504515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3" name="Szöveg helye 5">
            <a:extLst>
              <a:ext uri="{FF2B5EF4-FFF2-40B4-BE49-F238E27FC236}">
                <a16:creationId xmlns:a16="http://schemas.microsoft.com/office/drawing/2014/main" id="{F0C73910-03DB-4031-A496-E4DE431BA8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34033" y="5841352"/>
            <a:ext cx="6048000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4" name="Szöveg helye 5">
            <a:extLst>
              <a:ext uri="{FF2B5EF4-FFF2-40B4-BE49-F238E27FC236}">
                <a16:creationId xmlns:a16="http://schemas.microsoft.com/office/drawing/2014/main" id="{C303D8CD-B4C5-4351-A36C-57B8B61283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34033" y="6315176"/>
            <a:ext cx="6048000" cy="370800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25" name="Tartalom helye 3">
            <a:extLst>
              <a:ext uri="{FF2B5EF4-FFF2-40B4-BE49-F238E27FC236}">
                <a16:creationId xmlns:a16="http://schemas.microsoft.com/office/drawing/2014/main" id="{EB5270F9-D439-41A4-9A4D-1A79F355782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634227" y="571671"/>
            <a:ext cx="6048000" cy="5055085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25774286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007552" y="-4"/>
            <a:ext cx="5184448" cy="3384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BBA96685-E775-4D65-81A4-7D98E230E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776" y="365129"/>
            <a:ext cx="4800000" cy="2892066"/>
          </a:xfrm>
          <a:ln>
            <a:noFill/>
          </a:ln>
        </p:spPr>
        <p:txBody>
          <a:bodyPr anchor="b">
            <a:normAutofit/>
          </a:bodyPr>
          <a:lstStyle>
            <a:lvl1pPr>
              <a:lnSpc>
                <a:spcPct val="120000"/>
              </a:lnSpc>
              <a:defRPr lang="hu-HU" sz="3000" cap="all" spc="75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Több soros Mintacím szerkesztése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7007553" y="3449170"/>
            <a:ext cx="5185023" cy="34088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9209362" y="5597401"/>
            <a:ext cx="781401" cy="174243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E3946156-F48D-415B-A39E-CE3FF05536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99776" y="3579213"/>
            <a:ext cx="4800000" cy="2550849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</a:t>
            </a:r>
            <a:br>
              <a:rPr lang="hu-HU" dirty="0"/>
            </a:br>
            <a:r>
              <a:rPr lang="hu-HU" dirty="0"/>
              <a:t>magyarázat egy vagy több mondatban. Hivatkozások, megjegyzések és egy tartalmak helye.</a:t>
            </a:r>
          </a:p>
        </p:txBody>
      </p:sp>
      <p:sp>
        <p:nvSpPr>
          <p:cNvPr id="22" name="Tartalom helye 3">
            <a:extLst>
              <a:ext uri="{FF2B5EF4-FFF2-40B4-BE49-F238E27FC236}">
                <a16:creationId xmlns:a16="http://schemas.microsoft.com/office/drawing/2014/main" id="{828B175C-BEBE-4758-9D4B-D75CC083C91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89967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5" name="Szöveg helye 2">
            <a:extLst>
              <a:ext uri="{FF2B5EF4-FFF2-40B4-BE49-F238E27FC236}">
                <a16:creationId xmlns:a16="http://schemas.microsoft.com/office/drawing/2014/main" id="{D1B90F64-22FD-46A6-AD66-EACE5DE9A5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99776" y="6316644"/>
            <a:ext cx="48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6" name="Szöveg helye 5">
            <a:extLst>
              <a:ext uri="{FF2B5EF4-FFF2-40B4-BE49-F238E27FC236}">
                <a16:creationId xmlns:a16="http://schemas.microsoft.com/office/drawing/2014/main" id="{62CF5B3C-7531-4D70-9104-C67EBB1CF8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9773" y="581571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1" name="Szöveg helye 5">
            <a:extLst>
              <a:ext uri="{FF2B5EF4-FFF2-40B4-BE49-F238E27FC236}">
                <a16:creationId xmlns:a16="http://schemas.microsoft.com/office/drawing/2014/main" id="{B67782A7-14FB-488C-ADBF-95EC70AB20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9773" y="628202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grpSp>
        <p:nvGrpSpPr>
          <p:cNvPr id="20" name="Csoportba foglalás 19">
            <a:extLst>
              <a:ext uri="{FF2B5EF4-FFF2-40B4-BE49-F238E27FC236}">
                <a16:creationId xmlns:a16="http://schemas.microsoft.com/office/drawing/2014/main" id="{713E5D64-A416-4407-A7A9-09466826ED7E}"/>
              </a:ext>
            </a:extLst>
          </p:cNvPr>
          <p:cNvGrpSpPr>
            <a:grpSpLocks noChangeAspect="1"/>
          </p:cNvGrpSpPr>
          <p:nvPr/>
        </p:nvGrpSpPr>
        <p:grpSpPr>
          <a:xfrm>
            <a:off x="10701039" y="2968170"/>
            <a:ext cx="1222607" cy="916955"/>
            <a:chOff x="7979931" y="5555066"/>
            <a:chExt cx="1008650" cy="1008650"/>
          </a:xfrm>
        </p:grpSpPr>
        <p:sp>
          <p:nvSpPr>
            <p:cNvPr id="21" name="Ellipszis 20">
              <a:extLst>
                <a:ext uri="{FF2B5EF4-FFF2-40B4-BE49-F238E27FC236}">
                  <a16:creationId xmlns:a16="http://schemas.microsoft.com/office/drawing/2014/main" id="{D0A6B8B5-ED8C-481E-9B80-314EA5E96C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3" name="Kép 22">
              <a:extLst>
                <a:ext uri="{FF2B5EF4-FFF2-40B4-BE49-F238E27FC236}">
                  <a16:creationId xmlns:a16="http://schemas.microsoft.com/office/drawing/2014/main" id="{7D9D7D4A-71F2-4FD6-A2E4-D41AE88DAF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24945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008000" y="-3"/>
            <a:ext cx="5184000" cy="166337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BBA96685-E775-4D65-81A4-7D98E230E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6565" y="365129"/>
            <a:ext cx="4800000" cy="998976"/>
          </a:xfrm>
          <a:ln>
            <a:noFill/>
          </a:ln>
        </p:spPr>
        <p:txBody>
          <a:bodyPr anchor="b">
            <a:noAutofit/>
          </a:bodyPr>
          <a:lstStyle>
            <a:lvl1pPr>
              <a:lnSpc>
                <a:spcPct val="120000"/>
              </a:lnSpc>
              <a:defRPr lang="hu-HU" sz="3000" cap="all" spc="75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Rövid cím szerkesztése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7008000" y="1729236"/>
            <a:ext cx="5184000" cy="512876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9209300" y="5597401"/>
            <a:ext cx="781401" cy="174243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E3946156-F48D-415B-A39E-CE3FF05536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81939" y="1835397"/>
            <a:ext cx="4800000" cy="4294658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</a:t>
            </a:r>
            <a:br>
              <a:rPr lang="hu-HU" dirty="0"/>
            </a:br>
            <a:r>
              <a:rPr lang="hu-HU" dirty="0"/>
              <a:t>magyarázat egy vagy több mondatban. Hivatkozások, megjegyzések és egyéb tartalmak helye.</a:t>
            </a:r>
          </a:p>
        </p:txBody>
      </p:sp>
      <p:sp>
        <p:nvSpPr>
          <p:cNvPr id="23" name="Szöveg helye 2">
            <a:extLst>
              <a:ext uri="{FF2B5EF4-FFF2-40B4-BE49-F238E27FC236}">
                <a16:creationId xmlns:a16="http://schemas.microsoft.com/office/drawing/2014/main" id="{0B2D9C99-1C4E-4298-A997-389B38E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81939" y="6316644"/>
            <a:ext cx="48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16" name="Csoportba foglalás 15">
            <a:extLst>
              <a:ext uri="{FF2B5EF4-FFF2-40B4-BE49-F238E27FC236}">
                <a16:creationId xmlns:a16="http://schemas.microsoft.com/office/drawing/2014/main" id="{3C8BD7F5-F845-4745-82FD-81504485B0BD}"/>
              </a:ext>
            </a:extLst>
          </p:cNvPr>
          <p:cNvGrpSpPr>
            <a:grpSpLocks noChangeAspect="1"/>
          </p:cNvGrpSpPr>
          <p:nvPr/>
        </p:nvGrpSpPr>
        <p:grpSpPr>
          <a:xfrm>
            <a:off x="10701039" y="1241913"/>
            <a:ext cx="1222607" cy="916955"/>
            <a:chOff x="7979931" y="5555066"/>
            <a:chExt cx="1008650" cy="1008650"/>
          </a:xfrm>
        </p:grpSpPr>
        <p:sp>
          <p:nvSpPr>
            <p:cNvPr id="17" name="Ellipszis 16">
              <a:extLst>
                <a:ext uri="{FF2B5EF4-FFF2-40B4-BE49-F238E27FC236}">
                  <a16:creationId xmlns:a16="http://schemas.microsoft.com/office/drawing/2014/main" id="{725A775F-8F32-4260-A9DA-60C1222D4E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9" name="Kép 18">
              <a:extLst>
                <a:ext uri="{FF2B5EF4-FFF2-40B4-BE49-F238E27FC236}">
                  <a16:creationId xmlns:a16="http://schemas.microsoft.com/office/drawing/2014/main" id="{D614204D-7C12-4091-98F5-6937A3747D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0" name="Tartalom helye 3">
            <a:extLst>
              <a:ext uri="{FF2B5EF4-FFF2-40B4-BE49-F238E27FC236}">
                <a16:creationId xmlns:a16="http://schemas.microsoft.com/office/drawing/2014/main" id="{DC6DF135-3B7D-4956-9743-C8E623DF8DD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89967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1" name="Szöveg helye 5">
            <a:extLst>
              <a:ext uri="{FF2B5EF4-FFF2-40B4-BE49-F238E27FC236}">
                <a16:creationId xmlns:a16="http://schemas.microsoft.com/office/drawing/2014/main" id="{42BB3DE8-1251-4064-8D6B-4B1FA45267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9773" y="581571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2" name="Szöveg helye 5">
            <a:extLst>
              <a:ext uri="{FF2B5EF4-FFF2-40B4-BE49-F238E27FC236}">
                <a16:creationId xmlns:a16="http://schemas.microsoft.com/office/drawing/2014/main" id="{A78D3E86-9993-4BC1-99AD-7D429BC36DA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9773" y="628202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860815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894D9129-1CB5-417B-87D6-5893AB314D9E}"/>
              </a:ext>
            </a:extLst>
          </p:cNvPr>
          <p:cNvSpPr/>
          <p:nvPr/>
        </p:nvSpPr>
        <p:spPr>
          <a:xfrm>
            <a:off x="6912000" y="922448"/>
            <a:ext cx="5280000" cy="593555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98C45189-E75A-4873-AC6E-8DB275763272}"/>
              </a:ext>
            </a:extLst>
          </p:cNvPr>
          <p:cNvSpPr/>
          <p:nvPr/>
        </p:nvSpPr>
        <p:spPr>
          <a:xfrm>
            <a:off x="-1" y="293640"/>
            <a:ext cx="12192001" cy="635999"/>
          </a:xfrm>
          <a:prstGeom prst="rect">
            <a:avLst/>
          </a:prstGeom>
          <a:gradFill>
            <a:gsLst>
              <a:gs pos="9000">
                <a:schemeClr val="tx2">
                  <a:lumMod val="75000"/>
                  <a:lumOff val="25000"/>
                </a:schemeClr>
              </a:gs>
              <a:gs pos="9500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112F30A4-08F8-460C-90AB-68491CC3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65" y="310448"/>
            <a:ext cx="10147523" cy="612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hu-HU" sz="3000" cap="all" spc="80" baseline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hu-HU" dirty="0"/>
          </a:p>
        </p:txBody>
      </p:sp>
      <p:sp>
        <p:nvSpPr>
          <p:cNvPr id="27" name="Szöveg helye 2">
            <a:extLst>
              <a:ext uri="{FF2B5EF4-FFF2-40B4-BE49-F238E27FC236}">
                <a16:creationId xmlns:a16="http://schemas.microsoft.com/office/drawing/2014/main" id="{4291317A-D0C3-4FE3-A84C-AA2CE6A52A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66623" y="1200845"/>
            <a:ext cx="4800000" cy="4929210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EBD72CD-FF20-466C-95CC-B40009752B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76203" y="6316644"/>
            <a:ext cx="48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pic>
        <p:nvPicPr>
          <p:cNvPr id="37" name="Kép 36">
            <a:extLst>
              <a:ext uri="{FF2B5EF4-FFF2-40B4-BE49-F238E27FC236}">
                <a16:creationId xmlns:a16="http://schemas.microsoft.com/office/drawing/2014/main" id="{BB5CD19C-83CD-4D97-A40F-1DDB7075D6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9161300" y="5597401"/>
            <a:ext cx="781401" cy="1742439"/>
          </a:xfrm>
          <a:prstGeom prst="rect">
            <a:avLst/>
          </a:prstGeom>
        </p:spPr>
      </p:pic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09C96B-E554-4008-9A8F-B4F67C413947}"/>
              </a:ext>
            </a:extLst>
          </p:cNvPr>
          <p:cNvGrpSpPr>
            <a:grpSpLocks noChangeAspect="1"/>
          </p:cNvGrpSpPr>
          <p:nvPr/>
        </p:nvGrpSpPr>
        <p:grpSpPr>
          <a:xfrm>
            <a:off x="10701039" y="156594"/>
            <a:ext cx="1222607" cy="916955"/>
            <a:chOff x="7979931" y="5555066"/>
            <a:chExt cx="1008650" cy="1008650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8D790186-02D7-4DFF-8358-FCB9B2A8A1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7" name="Kép 16">
              <a:extLst>
                <a:ext uri="{FF2B5EF4-FFF2-40B4-BE49-F238E27FC236}">
                  <a16:creationId xmlns:a16="http://schemas.microsoft.com/office/drawing/2014/main" id="{EB79F6CD-A0F3-4DDB-9DE2-475A98B6B0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18" name="Tartalom helye 3">
            <a:extLst>
              <a:ext uri="{FF2B5EF4-FFF2-40B4-BE49-F238E27FC236}">
                <a16:creationId xmlns:a16="http://schemas.microsoft.com/office/drawing/2014/main" id="{4C844328-3F5C-4E88-8EAF-CDCA6317F1F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89967" y="1200845"/>
            <a:ext cx="6046595" cy="435812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19" name="Szöveg helye 5">
            <a:extLst>
              <a:ext uri="{FF2B5EF4-FFF2-40B4-BE49-F238E27FC236}">
                <a16:creationId xmlns:a16="http://schemas.microsoft.com/office/drawing/2014/main" id="{BF34CC12-9A43-4F7C-BD11-631BEB1771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9773" y="581571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0" name="Szöveg helye 5">
            <a:extLst>
              <a:ext uri="{FF2B5EF4-FFF2-40B4-BE49-F238E27FC236}">
                <a16:creationId xmlns:a16="http://schemas.microsoft.com/office/drawing/2014/main" id="{AEEC4DA1-E1B7-421F-9AFB-BA5458CBDF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9773" y="628202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5325032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artalom helye 3">
            <a:extLst>
              <a:ext uri="{FF2B5EF4-FFF2-40B4-BE49-F238E27FC236}">
                <a16:creationId xmlns:a16="http://schemas.microsoft.com/office/drawing/2014/main" id="{B61A9FF3-877E-4A8A-8082-96C99F684F2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37569" y="1190675"/>
            <a:ext cx="10745977" cy="504709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9D2ABD4F-9A65-4313-83C2-BC6B67352DD4}"/>
              </a:ext>
            </a:extLst>
          </p:cNvPr>
          <p:cNvSpPr/>
          <p:nvPr/>
        </p:nvSpPr>
        <p:spPr>
          <a:xfrm>
            <a:off x="-1" y="293640"/>
            <a:ext cx="12192001" cy="635999"/>
          </a:xfrm>
          <a:prstGeom prst="rect">
            <a:avLst/>
          </a:prstGeom>
          <a:gradFill>
            <a:gsLst>
              <a:gs pos="9000">
                <a:schemeClr val="tx2">
                  <a:lumMod val="75000"/>
                  <a:lumOff val="25000"/>
                </a:schemeClr>
              </a:gs>
              <a:gs pos="9500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Cím 1">
            <a:extLst>
              <a:ext uri="{FF2B5EF4-FFF2-40B4-BE49-F238E27FC236}">
                <a16:creationId xmlns:a16="http://schemas.microsoft.com/office/drawing/2014/main" id="{3B2918A8-6FD6-4141-916F-31D783AD9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65" y="310448"/>
            <a:ext cx="10147523" cy="612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hu-HU" sz="3000" cap="all" spc="80" baseline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hu-HU" dirty="0"/>
          </a:p>
        </p:txBody>
      </p:sp>
      <p:sp>
        <p:nvSpPr>
          <p:cNvPr id="12" name="Szöveg helye 2">
            <a:extLst>
              <a:ext uri="{FF2B5EF4-FFF2-40B4-BE49-F238E27FC236}">
                <a16:creationId xmlns:a16="http://schemas.microsoft.com/office/drawing/2014/main" id="{42DF65F1-33FF-4F3C-AC86-2C7F5F898A3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76203" y="6316644"/>
            <a:ext cx="48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DCBADE1C-80E7-482F-A47F-C127E1858476}"/>
              </a:ext>
            </a:extLst>
          </p:cNvPr>
          <p:cNvGrpSpPr>
            <a:grpSpLocks noChangeAspect="1"/>
          </p:cNvGrpSpPr>
          <p:nvPr/>
        </p:nvGrpSpPr>
        <p:grpSpPr>
          <a:xfrm>
            <a:off x="10701039" y="156594"/>
            <a:ext cx="1222607" cy="916955"/>
            <a:chOff x="7979931" y="5555066"/>
            <a:chExt cx="1008650" cy="1008650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5B7FBF9F-FEA5-4855-8A19-53DEDE5E45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7" name="Kép 16">
              <a:extLst>
                <a:ext uri="{FF2B5EF4-FFF2-40B4-BE49-F238E27FC236}">
                  <a16:creationId xmlns:a16="http://schemas.microsoft.com/office/drawing/2014/main" id="{630B57B0-5140-4B64-9110-EE7C31CECD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512380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28136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zöveg helye 13">
            <a:extLst>
              <a:ext uri="{FF2B5EF4-FFF2-40B4-BE49-F238E27FC236}">
                <a16:creationId xmlns:a16="http://schemas.microsoft.com/office/drawing/2014/main" id="{E1E54AF7-9CFA-45CB-9750-29AB45291C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1372" y="400113"/>
            <a:ext cx="4710877" cy="300082"/>
          </a:xfrm>
          <a:noFill/>
        </p:spPr>
        <p:txBody>
          <a:bodyPr wrap="square" rtlCol="0">
            <a:spAutoFit/>
          </a:bodyPr>
          <a:lstStyle>
            <a:lvl1pPr algn="r">
              <a:defRPr lang="hu-HU" sz="1500" spc="113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342900"/>
            <a:r>
              <a:rPr lang="hu-HU" dirty="0"/>
              <a:t>Konferencia | 2018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1EFD92E4-2321-49E5-AEED-0D4F061F923D}"/>
              </a:ext>
            </a:extLst>
          </p:cNvPr>
          <p:cNvSpPr/>
          <p:nvPr/>
        </p:nvSpPr>
        <p:spPr>
          <a:xfrm>
            <a:off x="0" y="1079505"/>
            <a:ext cx="12192000" cy="5778499"/>
          </a:xfrm>
          <a:prstGeom prst="rect">
            <a:avLst/>
          </a:prstGeom>
          <a:gradFill flip="none" rotWithShape="1">
            <a:gsLst>
              <a:gs pos="6000">
                <a:schemeClr val="tx2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98923B4-BAF4-482B-8B9E-42943A59C2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4183" y="2211574"/>
            <a:ext cx="11083636" cy="2098808"/>
          </a:xfrm>
          <a:noFill/>
        </p:spPr>
        <p:txBody>
          <a:bodyPr wrap="square" bIns="108000" rtlCol="0" anchor="b">
            <a:noAutofit/>
          </a:bodyPr>
          <a:lstStyle>
            <a:lvl1pPr algn="ctr">
              <a:lnSpc>
                <a:spcPct val="100000"/>
              </a:lnSpc>
              <a:defRPr lang="hu-HU" sz="3600" cap="all" spc="225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342900"/>
            <a:r>
              <a:rPr lang="hu-HU" dirty="0" err="1"/>
              <a:t>MintacíM</a:t>
            </a:r>
            <a:r>
              <a:rPr lang="hu-HU" dirty="0"/>
              <a:t> szerkesztése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AA4D6964-545F-4255-BA13-25E11882AE9B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6"/>
          <a:stretch/>
        </p:blipFill>
        <p:spPr>
          <a:xfrm rot="5400000">
            <a:off x="5264416" y="1770090"/>
            <a:ext cx="1594800" cy="6736753"/>
          </a:xfrm>
          <a:prstGeom prst="rect">
            <a:avLst/>
          </a:prstGeom>
        </p:spPr>
      </p:pic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8F540EF5-DEC4-4616-91D5-F7ED154C603B}"/>
              </a:ext>
            </a:extLst>
          </p:cNvPr>
          <p:cNvCxnSpPr>
            <a:cxnSpLocks/>
          </p:cNvCxnSpPr>
          <p:nvPr/>
        </p:nvCxnSpPr>
        <p:spPr>
          <a:xfrm>
            <a:off x="1480462" y="4325373"/>
            <a:ext cx="9027887" cy="0"/>
          </a:xfrm>
          <a:prstGeom prst="line">
            <a:avLst/>
          </a:prstGeom>
          <a:ln>
            <a:gradFill>
              <a:gsLst>
                <a:gs pos="27000">
                  <a:schemeClr val="bg1"/>
                </a:gs>
                <a:gs pos="0">
                  <a:schemeClr val="bg1">
                    <a:alpha val="0"/>
                  </a:schemeClr>
                </a:gs>
                <a:gs pos="77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 helye 13">
            <a:extLst>
              <a:ext uri="{FF2B5EF4-FFF2-40B4-BE49-F238E27FC236}">
                <a16:creationId xmlns:a16="http://schemas.microsoft.com/office/drawing/2014/main" id="{F6EF56F0-9022-4FBA-AE45-DAF024E457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5820" y="400113"/>
            <a:ext cx="4710877" cy="300082"/>
          </a:xfrm>
          <a:noFill/>
        </p:spPr>
        <p:txBody>
          <a:bodyPr wrap="square" rtlCol="0">
            <a:spAutoFit/>
          </a:bodyPr>
          <a:lstStyle>
            <a:lvl1pPr>
              <a:defRPr lang="hu-HU" sz="1500" spc="113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342900"/>
            <a:r>
              <a:rPr lang="hu-HU" dirty="0"/>
              <a:t>Előadó Neve | titulusa</a:t>
            </a:r>
          </a:p>
        </p:txBody>
      </p:sp>
      <p:grpSp>
        <p:nvGrpSpPr>
          <p:cNvPr id="3" name="Csoportba foglalás 2">
            <a:extLst>
              <a:ext uri="{FF2B5EF4-FFF2-40B4-BE49-F238E27FC236}">
                <a16:creationId xmlns:a16="http://schemas.microsoft.com/office/drawing/2014/main" id="{9B285920-0F2F-4913-A146-A627FA1F22EF}"/>
              </a:ext>
            </a:extLst>
          </p:cNvPr>
          <p:cNvGrpSpPr>
            <a:grpSpLocks noChangeAspect="1"/>
          </p:cNvGrpSpPr>
          <p:nvPr/>
        </p:nvGrpSpPr>
        <p:grpSpPr>
          <a:xfrm>
            <a:off x="5200991" y="407902"/>
            <a:ext cx="1790019" cy="1342514"/>
            <a:chOff x="5357620" y="340777"/>
            <a:chExt cx="1476765" cy="1476765"/>
          </a:xfrm>
        </p:grpSpPr>
        <p:sp>
          <p:nvSpPr>
            <p:cNvPr id="12" name="Ellipszis 11">
              <a:extLst>
                <a:ext uri="{FF2B5EF4-FFF2-40B4-BE49-F238E27FC236}">
                  <a16:creationId xmlns:a16="http://schemas.microsoft.com/office/drawing/2014/main" id="{720D2D16-3C73-4B29-BF0A-5C0CD4A356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57620" y="340777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3" name="Kép 12">
              <a:extLst>
                <a:ext uri="{FF2B5EF4-FFF2-40B4-BE49-F238E27FC236}">
                  <a16:creationId xmlns:a16="http://schemas.microsoft.com/office/drawing/2014/main" id="{64B7CD62-C5AE-49B3-A3F1-CCDBFFCCD9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9" y="445740"/>
              <a:ext cx="1264444" cy="12668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3029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670400" y="-7370"/>
            <a:ext cx="4521600" cy="604823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7670403" y="6119730"/>
            <a:ext cx="4522172" cy="7382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3733A7-BC48-41D0-9658-8E944D3C9A7C}"/>
              </a:ext>
            </a:extLst>
          </p:cNvPr>
          <p:cNvGrpSpPr>
            <a:grpSpLocks noChangeAspect="1"/>
          </p:cNvGrpSpPr>
          <p:nvPr/>
        </p:nvGrpSpPr>
        <p:grpSpPr>
          <a:xfrm>
            <a:off x="10858339" y="5524207"/>
            <a:ext cx="1109516" cy="1109516"/>
            <a:chOff x="5357618" y="340771"/>
            <a:chExt cx="1476765" cy="1476765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BC2CD10-E2E6-48D0-942A-D28B40FE680A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30D1A582-F69D-427D-B8FD-8CE43B7D2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9540790" y="5597399"/>
            <a:ext cx="781401" cy="1742439"/>
          </a:xfrm>
          <a:prstGeom prst="rect">
            <a:avLst/>
          </a:prstGeom>
        </p:spPr>
      </p:pic>
      <p:sp>
        <p:nvSpPr>
          <p:cNvPr id="34" name="Szöveg helye 5">
            <a:extLst>
              <a:ext uri="{FF2B5EF4-FFF2-40B4-BE49-F238E27FC236}">
                <a16:creationId xmlns:a16="http://schemas.microsoft.com/office/drawing/2014/main" id="{5F68BAB5-5532-4BA2-8038-9B1D7E192D8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719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5" name="Szöveg helye 5">
            <a:extLst>
              <a:ext uri="{FF2B5EF4-FFF2-40B4-BE49-F238E27FC236}">
                <a16:creationId xmlns:a16="http://schemas.microsoft.com/office/drawing/2014/main" id="{9B0AF1A9-4B64-41F9-8F5C-9A183150A76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719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36" name="Tartalom helye 3">
            <a:extLst>
              <a:ext uri="{FF2B5EF4-FFF2-40B4-BE49-F238E27FC236}">
                <a16:creationId xmlns:a16="http://schemas.microsoft.com/office/drawing/2014/main" id="{8849E124-05C5-421B-9E40-EA89F2E23D0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913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37" name="Szöveg helye 7">
            <a:extLst>
              <a:ext uri="{FF2B5EF4-FFF2-40B4-BE49-F238E27FC236}">
                <a16:creationId xmlns:a16="http://schemas.microsoft.com/office/drawing/2014/main" id="{02C34324-1D62-4033-965F-F0EE61C280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72243" y="1880323"/>
            <a:ext cx="3960000" cy="371767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38" name="Cím 8">
            <a:extLst>
              <a:ext uri="{FF2B5EF4-FFF2-40B4-BE49-F238E27FC236}">
                <a16:creationId xmlns:a16="http://schemas.microsoft.com/office/drawing/2014/main" id="{5DC3556C-9858-4CD8-AC57-BA798C8A3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2243" y="365129"/>
            <a:ext cx="396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/>
          <a:lstStyle>
            <a:lvl1pPr>
              <a:lnSpc>
                <a:spcPct val="120000"/>
              </a:lnSpc>
              <a:defRPr cap="all" spc="100" baseline="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9" name="Szöveg helye 2">
            <a:extLst>
              <a:ext uri="{FF2B5EF4-FFF2-40B4-BE49-F238E27FC236}">
                <a16:creationId xmlns:a16="http://schemas.microsoft.com/office/drawing/2014/main" id="{39C7282D-11A0-4434-A196-D66513CD39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025" y="6316642"/>
            <a:ext cx="3969579" cy="369333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</p:spTree>
    <p:extLst>
      <p:ext uri="{BB962C8B-B14F-4D97-AF65-F5344CB8AC3E}">
        <p14:creationId xmlns:p14="http://schemas.microsoft.com/office/powerpoint/2010/main" val="16757273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ejeze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B9832036-2788-4622-A64B-17EA6B541E33}"/>
              </a:ext>
            </a:extLst>
          </p:cNvPr>
          <p:cNvSpPr/>
          <p:nvPr/>
        </p:nvSpPr>
        <p:spPr>
          <a:xfrm>
            <a:off x="3" y="1"/>
            <a:ext cx="1866900" cy="6858000"/>
          </a:xfrm>
          <a:prstGeom prst="rect">
            <a:avLst/>
          </a:prstGeom>
          <a:gradFill>
            <a:gsLst>
              <a:gs pos="0">
                <a:srgbClr val="143777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5746DDF3-1237-4ABC-BE9B-40E07F6522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13954" r="50075" b="15166"/>
          <a:stretch/>
        </p:blipFill>
        <p:spPr>
          <a:xfrm>
            <a:off x="7516919" y="0"/>
            <a:ext cx="4663644" cy="6858000"/>
          </a:xfrm>
          <a:prstGeom prst="rect">
            <a:avLst/>
          </a:prstGeom>
        </p:spPr>
      </p:pic>
      <p:sp>
        <p:nvSpPr>
          <p:cNvPr id="16" name="Téglalap 15">
            <a:extLst>
              <a:ext uri="{FF2B5EF4-FFF2-40B4-BE49-F238E27FC236}">
                <a16:creationId xmlns:a16="http://schemas.microsoft.com/office/drawing/2014/main" id="{C5E54EA3-5DA1-484C-86ED-D48C079F35EE}"/>
              </a:ext>
            </a:extLst>
          </p:cNvPr>
          <p:cNvSpPr>
            <a:spLocks noChangeAspect="1"/>
          </p:cNvSpPr>
          <p:nvPr/>
        </p:nvSpPr>
        <p:spPr>
          <a:xfrm>
            <a:off x="7516919" y="-1"/>
            <a:ext cx="4675084" cy="685800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9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grpSp>
        <p:nvGrpSpPr>
          <p:cNvPr id="2" name="Csoportba foglalás 1">
            <a:extLst>
              <a:ext uri="{FF2B5EF4-FFF2-40B4-BE49-F238E27FC236}">
                <a16:creationId xmlns:a16="http://schemas.microsoft.com/office/drawing/2014/main" id="{F8A1C6F4-B994-46B7-B604-2637090259BF}"/>
              </a:ext>
            </a:extLst>
          </p:cNvPr>
          <p:cNvGrpSpPr/>
          <p:nvPr/>
        </p:nvGrpSpPr>
        <p:grpSpPr>
          <a:xfrm>
            <a:off x="1054332" y="2757743"/>
            <a:ext cx="1790019" cy="1342514"/>
            <a:chOff x="2398603" y="3656545"/>
            <a:chExt cx="1476765" cy="1476765"/>
          </a:xfrm>
        </p:grpSpPr>
        <p:sp>
          <p:nvSpPr>
            <p:cNvPr id="10" name="Ellipszis 9">
              <a:extLst>
                <a:ext uri="{FF2B5EF4-FFF2-40B4-BE49-F238E27FC236}">
                  <a16:creationId xmlns:a16="http://schemas.microsoft.com/office/drawing/2014/main" id="{A6271CBC-C030-43FF-85C3-A12DBA354E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98603" y="3656545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1" name="Kép 10">
              <a:extLst>
                <a:ext uri="{FF2B5EF4-FFF2-40B4-BE49-F238E27FC236}">
                  <a16:creationId xmlns:a16="http://schemas.microsoft.com/office/drawing/2014/main" id="{506F0F34-288C-4900-8715-CDD0E3BBBA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2504762" y="3761508"/>
              <a:ext cx="1264444" cy="1266826"/>
            </a:xfrm>
            <a:prstGeom prst="rect">
              <a:avLst/>
            </a:prstGeom>
          </p:spPr>
        </p:pic>
      </p:grpSp>
      <p:pic>
        <p:nvPicPr>
          <p:cNvPr id="17" name="Kép 16">
            <a:extLst>
              <a:ext uri="{FF2B5EF4-FFF2-40B4-BE49-F238E27FC236}">
                <a16:creationId xmlns:a16="http://schemas.microsoft.com/office/drawing/2014/main" id="{66325AB9-9CA1-4E78-B77C-07464C8D65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6"/>
          <a:stretch/>
        </p:blipFill>
        <p:spPr>
          <a:xfrm>
            <a:off x="11445" y="1129644"/>
            <a:ext cx="2349495" cy="4786769"/>
          </a:xfrm>
          <a:prstGeom prst="rect">
            <a:avLst/>
          </a:prstGeom>
        </p:spPr>
      </p:pic>
      <p:sp>
        <p:nvSpPr>
          <p:cNvPr id="3" name="Cím 2">
            <a:extLst>
              <a:ext uri="{FF2B5EF4-FFF2-40B4-BE49-F238E27FC236}">
                <a16:creationId xmlns:a16="http://schemas.microsoft.com/office/drawing/2014/main" id="{35A37BE2-9DE4-465D-8D3E-B086EDC1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3028" y="3117498"/>
            <a:ext cx="6644488" cy="622991"/>
          </a:xfrm>
          <a:noFill/>
        </p:spPr>
        <p:txBody>
          <a:bodyPr wrap="square" rtlCol="0" anchor="ctr">
            <a:spAutoFit/>
          </a:bodyPr>
          <a:lstStyle>
            <a:lvl1pPr>
              <a:lnSpc>
                <a:spcPct val="110000"/>
              </a:lnSpc>
              <a:defRPr lang="hu-HU" sz="3300" cap="all" spc="225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342900"/>
            <a:r>
              <a:rPr lang="hu-HU"/>
              <a:t>Mintacím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785201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008000" y="-7372"/>
            <a:ext cx="5184000" cy="604823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7008000" y="6119730"/>
            <a:ext cx="5184576" cy="7382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grpSp>
        <p:nvGrpSpPr>
          <p:cNvPr id="2" name="Csoportba foglalás 1">
            <a:extLst>
              <a:ext uri="{FF2B5EF4-FFF2-40B4-BE49-F238E27FC236}">
                <a16:creationId xmlns:a16="http://schemas.microsoft.com/office/drawing/2014/main" id="{7714EFCE-D761-4920-A4FD-C7BB8DCD8C78}"/>
              </a:ext>
            </a:extLst>
          </p:cNvPr>
          <p:cNvGrpSpPr>
            <a:grpSpLocks noChangeAspect="1"/>
          </p:cNvGrpSpPr>
          <p:nvPr/>
        </p:nvGrpSpPr>
        <p:grpSpPr>
          <a:xfrm>
            <a:off x="10701039" y="5600915"/>
            <a:ext cx="1222607" cy="916955"/>
            <a:chOff x="7979931" y="5555066"/>
            <a:chExt cx="1008650" cy="1008650"/>
          </a:xfrm>
        </p:grpSpPr>
        <p:sp>
          <p:nvSpPr>
            <p:cNvPr id="16" name="Ellipszis 15">
              <a:extLst>
                <a:ext uri="{FF2B5EF4-FFF2-40B4-BE49-F238E27FC236}">
                  <a16:creationId xmlns:a16="http://schemas.microsoft.com/office/drawing/2014/main" id="{350EBC85-C44A-49C8-B9C4-B37A733500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7" name="Kép 16">
              <a:extLst>
                <a:ext uri="{FF2B5EF4-FFF2-40B4-BE49-F238E27FC236}">
                  <a16:creationId xmlns:a16="http://schemas.microsoft.com/office/drawing/2014/main" id="{B1717237-3717-49F6-B135-8CF62385ED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9209589" y="5597401"/>
            <a:ext cx="781401" cy="1742439"/>
          </a:xfrm>
          <a:prstGeom prst="rect">
            <a:avLst/>
          </a:prstGeom>
        </p:spPr>
      </p:pic>
      <p:sp>
        <p:nvSpPr>
          <p:cNvPr id="37" name="Szöveg helye 7">
            <a:extLst>
              <a:ext uri="{FF2B5EF4-FFF2-40B4-BE49-F238E27FC236}">
                <a16:creationId xmlns:a16="http://schemas.microsoft.com/office/drawing/2014/main" id="{02C34324-1D62-4033-965F-F0EE61C280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00000" y="1880323"/>
            <a:ext cx="4800000" cy="371767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38" name="Cím 8">
            <a:extLst>
              <a:ext uri="{FF2B5EF4-FFF2-40B4-BE49-F238E27FC236}">
                <a16:creationId xmlns:a16="http://schemas.microsoft.com/office/drawing/2014/main" id="{5DC3556C-9858-4CD8-AC57-BA798C8A3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0" y="365129"/>
            <a:ext cx="480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>
            <a:noAutofit/>
          </a:bodyPr>
          <a:lstStyle>
            <a:lvl1pPr>
              <a:lnSpc>
                <a:spcPct val="120000"/>
              </a:lnSpc>
              <a:defRPr sz="3000" cap="all" spc="75" baseline="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9" name="Szöveg helye 2">
            <a:extLst>
              <a:ext uri="{FF2B5EF4-FFF2-40B4-BE49-F238E27FC236}">
                <a16:creationId xmlns:a16="http://schemas.microsoft.com/office/drawing/2014/main" id="{39C7282D-11A0-4434-A196-D66513CD39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00000" y="6316644"/>
            <a:ext cx="4800001" cy="369333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19" name="Tartalom helye 3">
            <a:extLst>
              <a:ext uri="{FF2B5EF4-FFF2-40B4-BE49-F238E27FC236}">
                <a16:creationId xmlns:a16="http://schemas.microsoft.com/office/drawing/2014/main" id="{F44D6510-BF2B-4B8D-B8CB-9EBEB238AFE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89967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0" name="Szöveg helye 5">
            <a:extLst>
              <a:ext uri="{FF2B5EF4-FFF2-40B4-BE49-F238E27FC236}">
                <a16:creationId xmlns:a16="http://schemas.microsoft.com/office/drawing/2014/main" id="{1B73FA26-82AB-4322-839E-DCCBF5E35E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9773" y="581571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1" name="Szöveg helye 5">
            <a:extLst>
              <a:ext uri="{FF2B5EF4-FFF2-40B4-BE49-F238E27FC236}">
                <a16:creationId xmlns:a16="http://schemas.microsoft.com/office/drawing/2014/main" id="{10434836-BF4A-430A-BDC7-2F0A9F649B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9773" y="628202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23739929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0" y="-7370"/>
            <a:ext cx="5184000" cy="604823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3" y="6119730"/>
            <a:ext cx="5184000" cy="7382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2201304" y="5597401"/>
            <a:ext cx="781401" cy="174243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B1C46F0A-1AB8-4BCC-BAFC-1016B87CF0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09422" y="6316866"/>
            <a:ext cx="3770245" cy="361835"/>
          </a:xfrm>
        </p:spPr>
        <p:txBody>
          <a:bodyPr anchor="ctr">
            <a:noAutofit/>
          </a:bodyPr>
          <a:lstStyle>
            <a:lvl1pPr algn="r"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8" name="Szöveg helye 7">
            <a:extLst>
              <a:ext uri="{FF2B5EF4-FFF2-40B4-BE49-F238E27FC236}">
                <a16:creationId xmlns:a16="http://schemas.microsoft.com/office/drawing/2014/main" id="{CEC0966E-815A-4B33-9F0C-B8A5DD6DD6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9665" y="1887824"/>
            <a:ext cx="4800000" cy="3710173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9" name="Cím 8">
            <a:extLst>
              <a:ext uri="{FF2B5EF4-FFF2-40B4-BE49-F238E27FC236}">
                <a16:creationId xmlns:a16="http://schemas.microsoft.com/office/drawing/2014/main" id="{C75D0434-E8E8-440E-8707-77DCFF370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665" y="365129"/>
            <a:ext cx="480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>
            <a:normAutofit/>
          </a:bodyPr>
          <a:lstStyle>
            <a:lvl1pPr>
              <a:lnSpc>
                <a:spcPct val="120000"/>
              </a:lnSpc>
              <a:defRPr sz="3000" cap="all" spc="75" baseline="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grpSp>
        <p:nvGrpSpPr>
          <p:cNvPr id="16" name="Csoportba foglalás 15">
            <a:extLst>
              <a:ext uri="{FF2B5EF4-FFF2-40B4-BE49-F238E27FC236}">
                <a16:creationId xmlns:a16="http://schemas.microsoft.com/office/drawing/2014/main" id="{CCB2BA63-84A4-4546-87A0-D9DA49F8D53E}"/>
              </a:ext>
            </a:extLst>
          </p:cNvPr>
          <p:cNvGrpSpPr>
            <a:grpSpLocks noChangeAspect="1"/>
          </p:cNvGrpSpPr>
          <p:nvPr/>
        </p:nvGrpSpPr>
        <p:grpSpPr>
          <a:xfrm>
            <a:off x="278977" y="5600915"/>
            <a:ext cx="1222607" cy="916955"/>
            <a:chOff x="7979931" y="5555066"/>
            <a:chExt cx="1008650" cy="1008650"/>
          </a:xfrm>
        </p:grpSpPr>
        <p:sp>
          <p:nvSpPr>
            <p:cNvPr id="17" name="Ellipszis 16">
              <a:extLst>
                <a:ext uri="{FF2B5EF4-FFF2-40B4-BE49-F238E27FC236}">
                  <a16:creationId xmlns:a16="http://schemas.microsoft.com/office/drawing/2014/main" id="{3603E696-F6AE-4DB9-AB6F-CC64995919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9" name="Kép 18">
              <a:extLst>
                <a:ext uri="{FF2B5EF4-FFF2-40B4-BE49-F238E27FC236}">
                  <a16:creationId xmlns:a16="http://schemas.microsoft.com/office/drawing/2014/main" id="{71F5F168-646F-4B5E-804F-43C2504515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3" name="Szöveg helye 5">
            <a:extLst>
              <a:ext uri="{FF2B5EF4-FFF2-40B4-BE49-F238E27FC236}">
                <a16:creationId xmlns:a16="http://schemas.microsoft.com/office/drawing/2014/main" id="{F0C73910-03DB-4031-A496-E4DE431BA8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34033" y="5841352"/>
            <a:ext cx="6048000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4" name="Szöveg helye 5">
            <a:extLst>
              <a:ext uri="{FF2B5EF4-FFF2-40B4-BE49-F238E27FC236}">
                <a16:creationId xmlns:a16="http://schemas.microsoft.com/office/drawing/2014/main" id="{C303D8CD-B4C5-4351-A36C-57B8B61283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34033" y="6315176"/>
            <a:ext cx="6048000" cy="370800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25" name="Tartalom helye 3">
            <a:extLst>
              <a:ext uri="{FF2B5EF4-FFF2-40B4-BE49-F238E27FC236}">
                <a16:creationId xmlns:a16="http://schemas.microsoft.com/office/drawing/2014/main" id="{EB5270F9-D439-41A4-9A4D-1A79F355782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634227" y="571671"/>
            <a:ext cx="6048000" cy="5055085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27458698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007552" y="-4"/>
            <a:ext cx="5184448" cy="3384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BBA96685-E775-4D65-81A4-7D98E230E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776" y="365129"/>
            <a:ext cx="4800000" cy="2892066"/>
          </a:xfrm>
          <a:ln>
            <a:noFill/>
          </a:ln>
        </p:spPr>
        <p:txBody>
          <a:bodyPr anchor="b">
            <a:normAutofit/>
          </a:bodyPr>
          <a:lstStyle>
            <a:lvl1pPr>
              <a:lnSpc>
                <a:spcPct val="120000"/>
              </a:lnSpc>
              <a:defRPr lang="hu-HU" sz="3000" cap="all" spc="75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Több soros Mintacím szerkesztése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7007553" y="3449170"/>
            <a:ext cx="5185023" cy="34088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9209362" y="5597401"/>
            <a:ext cx="781401" cy="174243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E3946156-F48D-415B-A39E-CE3FF05536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99776" y="3579213"/>
            <a:ext cx="4800000" cy="2550849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</a:t>
            </a:r>
            <a:br>
              <a:rPr lang="hu-HU" dirty="0"/>
            </a:br>
            <a:r>
              <a:rPr lang="hu-HU" dirty="0"/>
              <a:t>magyarázat egy vagy több mondatban. Hivatkozások, megjegyzések és egy tartalmak helye.</a:t>
            </a:r>
          </a:p>
        </p:txBody>
      </p:sp>
      <p:sp>
        <p:nvSpPr>
          <p:cNvPr id="22" name="Tartalom helye 3">
            <a:extLst>
              <a:ext uri="{FF2B5EF4-FFF2-40B4-BE49-F238E27FC236}">
                <a16:creationId xmlns:a16="http://schemas.microsoft.com/office/drawing/2014/main" id="{828B175C-BEBE-4758-9D4B-D75CC083C91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89967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5" name="Szöveg helye 2">
            <a:extLst>
              <a:ext uri="{FF2B5EF4-FFF2-40B4-BE49-F238E27FC236}">
                <a16:creationId xmlns:a16="http://schemas.microsoft.com/office/drawing/2014/main" id="{D1B90F64-22FD-46A6-AD66-EACE5DE9A5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99776" y="6316644"/>
            <a:ext cx="48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6" name="Szöveg helye 5">
            <a:extLst>
              <a:ext uri="{FF2B5EF4-FFF2-40B4-BE49-F238E27FC236}">
                <a16:creationId xmlns:a16="http://schemas.microsoft.com/office/drawing/2014/main" id="{62CF5B3C-7531-4D70-9104-C67EBB1CF8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9773" y="581571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1" name="Szöveg helye 5">
            <a:extLst>
              <a:ext uri="{FF2B5EF4-FFF2-40B4-BE49-F238E27FC236}">
                <a16:creationId xmlns:a16="http://schemas.microsoft.com/office/drawing/2014/main" id="{B67782A7-14FB-488C-ADBF-95EC70AB20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9773" y="628202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grpSp>
        <p:nvGrpSpPr>
          <p:cNvPr id="20" name="Csoportba foglalás 19">
            <a:extLst>
              <a:ext uri="{FF2B5EF4-FFF2-40B4-BE49-F238E27FC236}">
                <a16:creationId xmlns:a16="http://schemas.microsoft.com/office/drawing/2014/main" id="{713E5D64-A416-4407-A7A9-09466826ED7E}"/>
              </a:ext>
            </a:extLst>
          </p:cNvPr>
          <p:cNvGrpSpPr>
            <a:grpSpLocks noChangeAspect="1"/>
          </p:cNvGrpSpPr>
          <p:nvPr/>
        </p:nvGrpSpPr>
        <p:grpSpPr>
          <a:xfrm>
            <a:off x="10701039" y="2968170"/>
            <a:ext cx="1222607" cy="916955"/>
            <a:chOff x="7979931" y="5555066"/>
            <a:chExt cx="1008650" cy="1008650"/>
          </a:xfrm>
        </p:grpSpPr>
        <p:sp>
          <p:nvSpPr>
            <p:cNvPr id="21" name="Ellipszis 20">
              <a:extLst>
                <a:ext uri="{FF2B5EF4-FFF2-40B4-BE49-F238E27FC236}">
                  <a16:creationId xmlns:a16="http://schemas.microsoft.com/office/drawing/2014/main" id="{D0A6B8B5-ED8C-481E-9B80-314EA5E96C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3" name="Kép 22">
              <a:extLst>
                <a:ext uri="{FF2B5EF4-FFF2-40B4-BE49-F238E27FC236}">
                  <a16:creationId xmlns:a16="http://schemas.microsoft.com/office/drawing/2014/main" id="{7D9D7D4A-71F2-4FD6-A2E4-D41AE88DAF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3712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008000" y="-3"/>
            <a:ext cx="5184000" cy="166337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BBA96685-E775-4D65-81A4-7D98E230E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6565" y="365129"/>
            <a:ext cx="4800000" cy="998976"/>
          </a:xfrm>
          <a:ln>
            <a:noFill/>
          </a:ln>
        </p:spPr>
        <p:txBody>
          <a:bodyPr anchor="b">
            <a:noAutofit/>
          </a:bodyPr>
          <a:lstStyle>
            <a:lvl1pPr>
              <a:lnSpc>
                <a:spcPct val="120000"/>
              </a:lnSpc>
              <a:defRPr lang="hu-HU" sz="3000" cap="all" spc="75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Rövid cím szerkesztése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7008000" y="1729236"/>
            <a:ext cx="5184000" cy="512876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9209300" y="5597401"/>
            <a:ext cx="781401" cy="174243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E3946156-F48D-415B-A39E-CE3FF05536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81939" y="1835397"/>
            <a:ext cx="4800000" cy="4294658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</a:t>
            </a:r>
            <a:br>
              <a:rPr lang="hu-HU" dirty="0"/>
            </a:br>
            <a:r>
              <a:rPr lang="hu-HU" dirty="0"/>
              <a:t>magyarázat egy vagy több mondatban. Hivatkozások, megjegyzések és egyéb tartalmak helye.</a:t>
            </a:r>
          </a:p>
        </p:txBody>
      </p:sp>
      <p:sp>
        <p:nvSpPr>
          <p:cNvPr id="23" name="Szöveg helye 2">
            <a:extLst>
              <a:ext uri="{FF2B5EF4-FFF2-40B4-BE49-F238E27FC236}">
                <a16:creationId xmlns:a16="http://schemas.microsoft.com/office/drawing/2014/main" id="{0B2D9C99-1C4E-4298-A997-389B38E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81939" y="6316644"/>
            <a:ext cx="48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16" name="Csoportba foglalás 15">
            <a:extLst>
              <a:ext uri="{FF2B5EF4-FFF2-40B4-BE49-F238E27FC236}">
                <a16:creationId xmlns:a16="http://schemas.microsoft.com/office/drawing/2014/main" id="{3C8BD7F5-F845-4745-82FD-81504485B0BD}"/>
              </a:ext>
            </a:extLst>
          </p:cNvPr>
          <p:cNvGrpSpPr>
            <a:grpSpLocks noChangeAspect="1"/>
          </p:cNvGrpSpPr>
          <p:nvPr/>
        </p:nvGrpSpPr>
        <p:grpSpPr>
          <a:xfrm>
            <a:off x="10701039" y="1241913"/>
            <a:ext cx="1222607" cy="916955"/>
            <a:chOff x="7979931" y="5555066"/>
            <a:chExt cx="1008650" cy="1008650"/>
          </a:xfrm>
        </p:grpSpPr>
        <p:sp>
          <p:nvSpPr>
            <p:cNvPr id="17" name="Ellipszis 16">
              <a:extLst>
                <a:ext uri="{FF2B5EF4-FFF2-40B4-BE49-F238E27FC236}">
                  <a16:creationId xmlns:a16="http://schemas.microsoft.com/office/drawing/2014/main" id="{725A775F-8F32-4260-A9DA-60C1222D4E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9" name="Kép 18">
              <a:extLst>
                <a:ext uri="{FF2B5EF4-FFF2-40B4-BE49-F238E27FC236}">
                  <a16:creationId xmlns:a16="http://schemas.microsoft.com/office/drawing/2014/main" id="{D614204D-7C12-4091-98F5-6937A3747D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0" name="Tartalom helye 3">
            <a:extLst>
              <a:ext uri="{FF2B5EF4-FFF2-40B4-BE49-F238E27FC236}">
                <a16:creationId xmlns:a16="http://schemas.microsoft.com/office/drawing/2014/main" id="{DC6DF135-3B7D-4956-9743-C8E623DF8DD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89967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1" name="Szöveg helye 5">
            <a:extLst>
              <a:ext uri="{FF2B5EF4-FFF2-40B4-BE49-F238E27FC236}">
                <a16:creationId xmlns:a16="http://schemas.microsoft.com/office/drawing/2014/main" id="{42BB3DE8-1251-4064-8D6B-4B1FA45267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9773" y="581571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2" name="Szöveg helye 5">
            <a:extLst>
              <a:ext uri="{FF2B5EF4-FFF2-40B4-BE49-F238E27FC236}">
                <a16:creationId xmlns:a16="http://schemas.microsoft.com/office/drawing/2014/main" id="{A78D3E86-9993-4BC1-99AD-7D429BC36DA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9773" y="628202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19044055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894D9129-1CB5-417B-87D6-5893AB314D9E}"/>
              </a:ext>
            </a:extLst>
          </p:cNvPr>
          <p:cNvSpPr/>
          <p:nvPr/>
        </p:nvSpPr>
        <p:spPr>
          <a:xfrm>
            <a:off x="6912000" y="922448"/>
            <a:ext cx="5280000" cy="593555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98C45189-E75A-4873-AC6E-8DB275763272}"/>
              </a:ext>
            </a:extLst>
          </p:cNvPr>
          <p:cNvSpPr/>
          <p:nvPr/>
        </p:nvSpPr>
        <p:spPr>
          <a:xfrm>
            <a:off x="-1" y="293640"/>
            <a:ext cx="12192001" cy="635999"/>
          </a:xfrm>
          <a:prstGeom prst="rect">
            <a:avLst/>
          </a:prstGeom>
          <a:gradFill>
            <a:gsLst>
              <a:gs pos="9000">
                <a:schemeClr val="tx2">
                  <a:lumMod val="75000"/>
                  <a:lumOff val="25000"/>
                </a:schemeClr>
              </a:gs>
              <a:gs pos="9500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112F30A4-08F8-460C-90AB-68491CC3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65" y="310448"/>
            <a:ext cx="10147523" cy="612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hu-HU" sz="3000" cap="all" spc="80" baseline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27" name="Szöveg helye 2">
            <a:extLst>
              <a:ext uri="{FF2B5EF4-FFF2-40B4-BE49-F238E27FC236}">
                <a16:creationId xmlns:a16="http://schemas.microsoft.com/office/drawing/2014/main" id="{4291317A-D0C3-4FE3-A84C-AA2CE6A52A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66623" y="1200845"/>
            <a:ext cx="4800000" cy="4929210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EBD72CD-FF20-466C-95CC-B40009752B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76203" y="6316644"/>
            <a:ext cx="48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pic>
        <p:nvPicPr>
          <p:cNvPr id="37" name="Kép 36">
            <a:extLst>
              <a:ext uri="{FF2B5EF4-FFF2-40B4-BE49-F238E27FC236}">
                <a16:creationId xmlns:a16="http://schemas.microsoft.com/office/drawing/2014/main" id="{BB5CD19C-83CD-4D97-A40F-1DDB7075D6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9161300" y="5597401"/>
            <a:ext cx="781401" cy="1742439"/>
          </a:xfrm>
          <a:prstGeom prst="rect">
            <a:avLst/>
          </a:prstGeom>
        </p:spPr>
      </p:pic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09C96B-E554-4008-9A8F-B4F67C413947}"/>
              </a:ext>
            </a:extLst>
          </p:cNvPr>
          <p:cNvGrpSpPr>
            <a:grpSpLocks noChangeAspect="1"/>
          </p:cNvGrpSpPr>
          <p:nvPr/>
        </p:nvGrpSpPr>
        <p:grpSpPr>
          <a:xfrm>
            <a:off x="10701039" y="156594"/>
            <a:ext cx="1222607" cy="916955"/>
            <a:chOff x="7979931" y="5555066"/>
            <a:chExt cx="1008650" cy="1008650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8D790186-02D7-4DFF-8358-FCB9B2A8A1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7" name="Kép 16">
              <a:extLst>
                <a:ext uri="{FF2B5EF4-FFF2-40B4-BE49-F238E27FC236}">
                  <a16:creationId xmlns:a16="http://schemas.microsoft.com/office/drawing/2014/main" id="{EB79F6CD-A0F3-4DDB-9DE2-475A98B6B0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18" name="Tartalom helye 3">
            <a:extLst>
              <a:ext uri="{FF2B5EF4-FFF2-40B4-BE49-F238E27FC236}">
                <a16:creationId xmlns:a16="http://schemas.microsoft.com/office/drawing/2014/main" id="{4C844328-3F5C-4E88-8EAF-CDCA6317F1F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89967" y="1200845"/>
            <a:ext cx="6046595" cy="435812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19" name="Szöveg helye 5">
            <a:extLst>
              <a:ext uri="{FF2B5EF4-FFF2-40B4-BE49-F238E27FC236}">
                <a16:creationId xmlns:a16="http://schemas.microsoft.com/office/drawing/2014/main" id="{BF34CC12-9A43-4F7C-BD11-631BEB1771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9773" y="581571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0" name="Szöveg helye 5">
            <a:extLst>
              <a:ext uri="{FF2B5EF4-FFF2-40B4-BE49-F238E27FC236}">
                <a16:creationId xmlns:a16="http://schemas.microsoft.com/office/drawing/2014/main" id="{AEEC4DA1-E1B7-421F-9AFB-BA5458CBDF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9773" y="628202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34202064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artalom helye 3">
            <a:extLst>
              <a:ext uri="{FF2B5EF4-FFF2-40B4-BE49-F238E27FC236}">
                <a16:creationId xmlns:a16="http://schemas.microsoft.com/office/drawing/2014/main" id="{B61A9FF3-877E-4A8A-8082-96C99F684F2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37569" y="1190675"/>
            <a:ext cx="10745977" cy="504709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9D2ABD4F-9A65-4313-83C2-BC6B67352DD4}"/>
              </a:ext>
            </a:extLst>
          </p:cNvPr>
          <p:cNvSpPr/>
          <p:nvPr/>
        </p:nvSpPr>
        <p:spPr>
          <a:xfrm>
            <a:off x="-1" y="293640"/>
            <a:ext cx="12192001" cy="635999"/>
          </a:xfrm>
          <a:prstGeom prst="rect">
            <a:avLst/>
          </a:prstGeom>
          <a:gradFill>
            <a:gsLst>
              <a:gs pos="9000">
                <a:schemeClr val="tx2">
                  <a:lumMod val="75000"/>
                  <a:lumOff val="25000"/>
                </a:schemeClr>
              </a:gs>
              <a:gs pos="9500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Cím 1">
            <a:extLst>
              <a:ext uri="{FF2B5EF4-FFF2-40B4-BE49-F238E27FC236}">
                <a16:creationId xmlns:a16="http://schemas.microsoft.com/office/drawing/2014/main" id="{3B2918A8-6FD6-4141-916F-31D783AD9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65" y="310448"/>
            <a:ext cx="10147523" cy="612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hu-HU" sz="3000" cap="all" spc="80" baseline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12" name="Szöveg helye 2">
            <a:extLst>
              <a:ext uri="{FF2B5EF4-FFF2-40B4-BE49-F238E27FC236}">
                <a16:creationId xmlns:a16="http://schemas.microsoft.com/office/drawing/2014/main" id="{42DF65F1-33FF-4F3C-AC86-2C7F5F898A3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76203" y="6316644"/>
            <a:ext cx="48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DCBADE1C-80E7-482F-A47F-C127E1858476}"/>
              </a:ext>
            </a:extLst>
          </p:cNvPr>
          <p:cNvGrpSpPr>
            <a:grpSpLocks noChangeAspect="1"/>
          </p:cNvGrpSpPr>
          <p:nvPr/>
        </p:nvGrpSpPr>
        <p:grpSpPr>
          <a:xfrm>
            <a:off x="10701039" y="156594"/>
            <a:ext cx="1222607" cy="916955"/>
            <a:chOff x="7979931" y="5555066"/>
            <a:chExt cx="1008650" cy="1008650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5B7FBF9F-FEA5-4855-8A19-53DEDE5E45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7" name="Kép 16">
              <a:extLst>
                <a:ext uri="{FF2B5EF4-FFF2-40B4-BE49-F238E27FC236}">
                  <a16:creationId xmlns:a16="http://schemas.microsoft.com/office/drawing/2014/main" id="{630B57B0-5140-4B64-9110-EE7C31CECD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19630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4300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örz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0" y="-7370"/>
            <a:ext cx="4521600" cy="604823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3" y="6119730"/>
            <a:ext cx="4522172" cy="7382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3733A7-BC48-41D0-9658-8E944D3C9A7C}"/>
              </a:ext>
            </a:extLst>
          </p:cNvPr>
          <p:cNvGrpSpPr>
            <a:grpSpLocks noChangeAspect="1"/>
          </p:cNvGrpSpPr>
          <p:nvPr/>
        </p:nvGrpSpPr>
        <p:grpSpPr>
          <a:xfrm>
            <a:off x="279667" y="5524207"/>
            <a:ext cx="1109516" cy="1109516"/>
            <a:chOff x="5357618" y="340771"/>
            <a:chExt cx="1476765" cy="1476765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BC2CD10-E2E6-48D0-942A-D28B40FE680A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30D1A582-F69D-427D-B8FD-8CE43B7D2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1870390" y="5597399"/>
            <a:ext cx="781401" cy="174243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B1C46F0A-1AB8-4BCC-BAFC-1016B87CF0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09421" y="6316864"/>
            <a:ext cx="2958571" cy="361835"/>
          </a:xfrm>
        </p:spPr>
        <p:txBody>
          <a:bodyPr anchor="ctr">
            <a:noAutofit/>
          </a:bodyPr>
          <a:lstStyle>
            <a:lvl1pPr algn="r"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0" name="Szöveg helye 5">
            <a:extLst>
              <a:ext uri="{FF2B5EF4-FFF2-40B4-BE49-F238E27FC236}">
                <a16:creationId xmlns:a16="http://schemas.microsoft.com/office/drawing/2014/main" id="{BA013568-293D-4768-B1CD-6A04C5AD0C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19267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1" name="Szöveg helye 5">
            <a:extLst>
              <a:ext uri="{FF2B5EF4-FFF2-40B4-BE49-F238E27FC236}">
                <a16:creationId xmlns:a16="http://schemas.microsoft.com/office/drawing/2014/main" id="{03D1AD8F-76CD-40F4-B2B6-B9AEB46892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19267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22" name="Tartalom helye 3">
            <a:extLst>
              <a:ext uri="{FF2B5EF4-FFF2-40B4-BE49-F238E27FC236}">
                <a16:creationId xmlns:a16="http://schemas.microsoft.com/office/drawing/2014/main" id="{DC40D965-5E9D-45B0-ACC4-8CB4F7CFB50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419461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8" name="Szöveg helye 7">
            <a:extLst>
              <a:ext uri="{FF2B5EF4-FFF2-40B4-BE49-F238E27FC236}">
                <a16:creationId xmlns:a16="http://schemas.microsoft.com/office/drawing/2014/main" id="{CEC0966E-815A-4B33-9F0C-B8A5DD6DD6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9665" y="1887824"/>
            <a:ext cx="3960000" cy="3710173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9" name="Cím 8">
            <a:extLst>
              <a:ext uri="{FF2B5EF4-FFF2-40B4-BE49-F238E27FC236}">
                <a16:creationId xmlns:a16="http://schemas.microsoft.com/office/drawing/2014/main" id="{C75D0434-E8E8-440E-8707-77DCFF370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665" y="365129"/>
            <a:ext cx="396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/>
          <a:lstStyle>
            <a:lvl1pPr>
              <a:lnSpc>
                <a:spcPct val="120000"/>
              </a:lnSpc>
              <a:defRPr cap="all" spc="100" baseline="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03184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670400" y="-1"/>
            <a:ext cx="4521600" cy="340260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BBA96685-E775-4D65-81A4-7D98E230E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39650" y="365129"/>
            <a:ext cx="4016655" cy="2892066"/>
          </a:xfrm>
          <a:ln>
            <a:noFill/>
          </a:ln>
        </p:spPr>
        <p:txBody>
          <a:bodyPr anchor="b"/>
          <a:lstStyle>
            <a:lvl1pPr>
              <a:lnSpc>
                <a:spcPct val="120000"/>
              </a:lnSpc>
              <a:defRPr lang="hu-HU" cap="all" spc="10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Több soros Mintacím szerkesztése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7670403" y="3481472"/>
            <a:ext cx="4522172" cy="337652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3733A7-BC48-41D0-9658-8E944D3C9A7C}"/>
              </a:ext>
            </a:extLst>
          </p:cNvPr>
          <p:cNvGrpSpPr>
            <a:grpSpLocks noChangeAspect="1"/>
          </p:cNvGrpSpPr>
          <p:nvPr/>
        </p:nvGrpSpPr>
        <p:grpSpPr>
          <a:xfrm>
            <a:off x="10858339" y="2885941"/>
            <a:ext cx="1109516" cy="1109516"/>
            <a:chOff x="5357618" y="340771"/>
            <a:chExt cx="1476765" cy="1476765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BC2CD10-E2E6-48D0-942A-D28B40FE680A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30D1A582-F69D-427D-B8FD-8CE43B7D2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9540790" y="5597399"/>
            <a:ext cx="781401" cy="174243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E3946156-F48D-415B-A39E-CE3FF05536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5023" y="3579211"/>
            <a:ext cx="3960000" cy="2550849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4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22" name="Tartalom helye 3">
            <a:extLst>
              <a:ext uri="{FF2B5EF4-FFF2-40B4-BE49-F238E27FC236}">
                <a16:creationId xmlns:a16="http://schemas.microsoft.com/office/drawing/2014/main" id="{828B175C-BEBE-4758-9D4B-D75CC083C91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913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5" name="Szöveg helye 2">
            <a:extLst>
              <a:ext uri="{FF2B5EF4-FFF2-40B4-BE49-F238E27FC236}">
                <a16:creationId xmlns:a16="http://schemas.microsoft.com/office/drawing/2014/main" id="{D1B90F64-22FD-46A6-AD66-EACE5DE9A5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025" y="6316642"/>
            <a:ext cx="3969579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6" name="Szöveg helye 5">
            <a:extLst>
              <a:ext uri="{FF2B5EF4-FFF2-40B4-BE49-F238E27FC236}">
                <a16:creationId xmlns:a16="http://schemas.microsoft.com/office/drawing/2014/main" id="{62CF5B3C-7531-4D70-9104-C67EBB1CF8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719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1" name="Szöveg helye 5">
            <a:extLst>
              <a:ext uri="{FF2B5EF4-FFF2-40B4-BE49-F238E27FC236}">
                <a16:creationId xmlns:a16="http://schemas.microsoft.com/office/drawing/2014/main" id="{B67782A7-14FB-488C-ADBF-95EC70AB20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719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3722736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670400" y="-2"/>
            <a:ext cx="4521600" cy="160394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BBA96685-E775-4D65-81A4-7D98E230E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39650" y="365129"/>
            <a:ext cx="4016655" cy="998976"/>
          </a:xfrm>
          <a:ln>
            <a:noFill/>
          </a:ln>
        </p:spPr>
        <p:txBody>
          <a:bodyPr anchor="b"/>
          <a:lstStyle>
            <a:lvl1pPr>
              <a:lnSpc>
                <a:spcPct val="120000"/>
              </a:lnSpc>
              <a:defRPr lang="hu-HU" cap="all" spc="10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Rövid cím szerkesztése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7670403" y="1729236"/>
            <a:ext cx="4522172" cy="512876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3733A7-BC48-41D0-9658-8E944D3C9A7C}"/>
              </a:ext>
            </a:extLst>
          </p:cNvPr>
          <p:cNvGrpSpPr>
            <a:grpSpLocks noChangeAspect="1"/>
          </p:cNvGrpSpPr>
          <p:nvPr/>
        </p:nvGrpSpPr>
        <p:grpSpPr>
          <a:xfrm>
            <a:off x="10858339" y="1102115"/>
            <a:ext cx="1109516" cy="1109516"/>
            <a:chOff x="5357618" y="340771"/>
            <a:chExt cx="1476765" cy="1476765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BC2CD10-E2E6-48D0-942A-D28B40FE680A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30D1A582-F69D-427D-B8FD-8CE43B7D2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9540790" y="5597399"/>
            <a:ext cx="781401" cy="174243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E3946156-F48D-415B-A39E-CE3FF05536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5023" y="1835397"/>
            <a:ext cx="3960000" cy="4294658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400"/>
            </a:lvl1pPr>
          </a:lstStyle>
          <a:p>
            <a:pPr lvl="0"/>
            <a:r>
              <a:rPr lang="hu-HU" dirty="0"/>
              <a:t>Az ábrához tartozó magyarázat egy vagy több mondatban. Hivatkozások, megjegyzések és egyéb tartalmak helye.</a:t>
            </a:r>
          </a:p>
        </p:txBody>
      </p:sp>
      <p:sp>
        <p:nvSpPr>
          <p:cNvPr id="23" name="Szöveg helye 2">
            <a:extLst>
              <a:ext uri="{FF2B5EF4-FFF2-40B4-BE49-F238E27FC236}">
                <a16:creationId xmlns:a16="http://schemas.microsoft.com/office/drawing/2014/main" id="{0B2D9C99-1C4E-4298-A997-389B38E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025" y="6316642"/>
            <a:ext cx="3969579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4" name="Szöveg helye 5">
            <a:extLst>
              <a:ext uri="{FF2B5EF4-FFF2-40B4-BE49-F238E27FC236}">
                <a16:creationId xmlns:a16="http://schemas.microsoft.com/office/drawing/2014/main" id="{08933C33-6A04-46BA-BF01-58C5733AC6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719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5" name="Szöveg helye 5">
            <a:extLst>
              <a:ext uri="{FF2B5EF4-FFF2-40B4-BE49-F238E27FC236}">
                <a16:creationId xmlns:a16="http://schemas.microsoft.com/office/drawing/2014/main" id="{0B696287-8E03-4BE6-9400-A52768E990C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719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26" name="Tartalom helye 3">
            <a:extLst>
              <a:ext uri="{FF2B5EF4-FFF2-40B4-BE49-F238E27FC236}">
                <a16:creationId xmlns:a16="http://schemas.microsoft.com/office/drawing/2014/main" id="{583184B8-58AD-46A6-B210-9EF6EC44DA3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913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2506031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894D9129-1CB5-417B-87D6-5893AB314D9E}"/>
              </a:ext>
            </a:extLst>
          </p:cNvPr>
          <p:cNvSpPr/>
          <p:nvPr/>
        </p:nvSpPr>
        <p:spPr>
          <a:xfrm>
            <a:off x="7670400" y="922448"/>
            <a:ext cx="4521600" cy="593555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98C45189-E75A-4873-AC6E-8DB275763272}"/>
              </a:ext>
            </a:extLst>
          </p:cNvPr>
          <p:cNvSpPr/>
          <p:nvPr/>
        </p:nvSpPr>
        <p:spPr>
          <a:xfrm>
            <a:off x="-1" y="293638"/>
            <a:ext cx="12192001" cy="635999"/>
          </a:xfrm>
          <a:prstGeom prst="rect">
            <a:avLst/>
          </a:prstGeom>
          <a:gradFill>
            <a:gsLst>
              <a:gs pos="9000">
                <a:schemeClr val="tx2">
                  <a:lumMod val="75000"/>
                  <a:lumOff val="25000"/>
                </a:schemeClr>
              </a:gs>
              <a:gs pos="9500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112F30A4-08F8-460C-90AB-68491CC3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65" y="310448"/>
            <a:ext cx="10147523" cy="6120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hu-HU" sz="3200" cap="all" spc="80" baseline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/>
              <a:t>Mintacím szerkesztése</a:t>
            </a:r>
            <a:endParaRPr lang="hu-HU" dirty="0"/>
          </a:p>
        </p:txBody>
      </p:sp>
      <p:grpSp>
        <p:nvGrpSpPr>
          <p:cNvPr id="23" name="Csoportba foglalás 22">
            <a:extLst>
              <a:ext uri="{FF2B5EF4-FFF2-40B4-BE49-F238E27FC236}">
                <a16:creationId xmlns:a16="http://schemas.microsoft.com/office/drawing/2014/main" id="{506FBE8F-33AD-4CAD-9B96-094312AE577C}"/>
              </a:ext>
            </a:extLst>
          </p:cNvPr>
          <p:cNvGrpSpPr>
            <a:grpSpLocks noChangeAspect="1"/>
          </p:cNvGrpSpPr>
          <p:nvPr/>
        </p:nvGrpSpPr>
        <p:grpSpPr>
          <a:xfrm>
            <a:off x="10785087" y="81160"/>
            <a:ext cx="1109516" cy="1109516"/>
            <a:chOff x="5357618" y="340771"/>
            <a:chExt cx="1476765" cy="1476765"/>
          </a:xfrm>
        </p:grpSpPr>
        <p:sp>
          <p:nvSpPr>
            <p:cNvPr id="24" name="Ellipszis 23">
              <a:extLst>
                <a:ext uri="{FF2B5EF4-FFF2-40B4-BE49-F238E27FC236}">
                  <a16:creationId xmlns:a16="http://schemas.microsoft.com/office/drawing/2014/main" id="{19FE4813-8BDD-4EB6-9D9B-AFFA50956535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5" name="Kép 24">
              <a:extLst>
                <a:ext uri="{FF2B5EF4-FFF2-40B4-BE49-F238E27FC236}">
                  <a16:creationId xmlns:a16="http://schemas.microsoft.com/office/drawing/2014/main" id="{76231B7A-1BCA-4E46-931C-6421569AFE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27" name="Szöveg helye 2">
            <a:extLst>
              <a:ext uri="{FF2B5EF4-FFF2-40B4-BE49-F238E27FC236}">
                <a16:creationId xmlns:a16="http://schemas.microsoft.com/office/drawing/2014/main" id="{4291317A-D0C3-4FE3-A84C-AA2CE6A52A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5023" y="1200845"/>
            <a:ext cx="3960000" cy="4929210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4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EBD72CD-FF20-466C-95CC-B40009752B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34603" y="6316642"/>
            <a:ext cx="396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33" name="Szöveg helye 5">
            <a:extLst>
              <a:ext uri="{FF2B5EF4-FFF2-40B4-BE49-F238E27FC236}">
                <a16:creationId xmlns:a16="http://schemas.microsoft.com/office/drawing/2014/main" id="{7727A23A-E9E0-4B50-8E9D-E2D7A7B5A0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719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4" name="Szöveg helye 5">
            <a:extLst>
              <a:ext uri="{FF2B5EF4-FFF2-40B4-BE49-F238E27FC236}">
                <a16:creationId xmlns:a16="http://schemas.microsoft.com/office/drawing/2014/main" id="{602295ED-BC7F-4111-83A7-B61B8316D4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719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35" name="Tartalom helye 3">
            <a:extLst>
              <a:ext uri="{FF2B5EF4-FFF2-40B4-BE49-F238E27FC236}">
                <a16:creationId xmlns:a16="http://schemas.microsoft.com/office/drawing/2014/main" id="{6A9DFDE7-F196-4DFC-B1EB-2A59B8D4D9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913" y="1200845"/>
            <a:ext cx="6046595" cy="435812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pic>
        <p:nvPicPr>
          <p:cNvPr id="37" name="Kép 36">
            <a:extLst>
              <a:ext uri="{FF2B5EF4-FFF2-40B4-BE49-F238E27FC236}">
                <a16:creationId xmlns:a16="http://schemas.microsoft.com/office/drawing/2014/main" id="{BB5CD19C-83CD-4D97-A40F-1DDB7075D6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9540504" y="5597399"/>
            <a:ext cx="781401" cy="174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439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Egyenes összekötő 8"/>
          <p:cNvCxnSpPr/>
          <p:nvPr/>
        </p:nvCxnSpPr>
        <p:spPr>
          <a:xfrm>
            <a:off x="2139292" y="4331309"/>
            <a:ext cx="486623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églalap 12">
            <a:extLst>
              <a:ext uri="{FF2B5EF4-FFF2-40B4-BE49-F238E27FC236}">
                <a16:creationId xmlns:a16="http://schemas.microsoft.com/office/drawing/2014/main" id="{98C45189-E75A-4873-AC6E-8DB275763272}"/>
              </a:ext>
            </a:extLst>
          </p:cNvPr>
          <p:cNvSpPr/>
          <p:nvPr/>
        </p:nvSpPr>
        <p:spPr>
          <a:xfrm>
            <a:off x="-1" y="293638"/>
            <a:ext cx="12192001" cy="635999"/>
          </a:xfrm>
          <a:prstGeom prst="rect">
            <a:avLst/>
          </a:prstGeom>
          <a:gradFill>
            <a:gsLst>
              <a:gs pos="9000">
                <a:schemeClr val="tx2">
                  <a:lumMod val="75000"/>
                  <a:lumOff val="25000"/>
                </a:schemeClr>
              </a:gs>
              <a:gs pos="9500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112F30A4-08F8-460C-90AB-68491CC3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65" y="310448"/>
            <a:ext cx="10147523" cy="6120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hu-HU" sz="3200" cap="all" spc="80" baseline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 dirty="0"/>
              <a:t>Mintacím szerkesztése</a:t>
            </a:r>
          </a:p>
        </p:txBody>
      </p:sp>
      <p:grpSp>
        <p:nvGrpSpPr>
          <p:cNvPr id="23" name="Csoportba foglalás 22">
            <a:extLst>
              <a:ext uri="{FF2B5EF4-FFF2-40B4-BE49-F238E27FC236}">
                <a16:creationId xmlns:a16="http://schemas.microsoft.com/office/drawing/2014/main" id="{506FBE8F-33AD-4CAD-9B96-094312AE577C}"/>
              </a:ext>
            </a:extLst>
          </p:cNvPr>
          <p:cNvGrpSpPr>
            <a:grpSpLocks noChangeAspect="1"/>
          </p:cNvGrpSpPr>
          <p:nvPr/>
        </p:nvGrpSpPr>
        <p:grpSpPr>
          <a:xfrm>
            <a:off x="10785087" y="81160"/>
            <a:ext cx="1109516" cy="1109516"/>
            <a:chOff x="5357618" y="340771"/>
            <a:chExt cx="1476765" cy="1476765"/>
          </a:xfrm>
        </p:grpSpPr>
        <p:sp>
          <p:nvSpPr>
            <p:cNvPr id="24" name="Ellipszis 23">
              <a:extLst>
                <a:ext uri="{FF2B5EF4-FFF2-40B4-BE49-F238E27FC236}">
                  <a16:creationId xmlns:a16="http://schemas.microsoft.com/office/drawing/2014/main" id="{19FE4813-8BDD-4EB6-9D9B-AFFA50956535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5" name="Kép 24">
              <a:extLst>
                <a:ext uri="{FF2B5EF4-FFF2-40B4-BE49-F238E27FC236}">
                  <a16:creationId xmlns:a16="http://schemas.microsoft.com/office/drawing/2014/main" id="{76231B7A-1BCA-4E46-931C-6421569AFE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EBD72CD-FF20-466C-95CC-B40009752B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025" y="6316642"/>
            <a:ext cx="3969579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8" name="Tartalom helye 3">
            <a:extLst>
              <a:ext uri="{FF2B5EF4-FFF2-40B4-BE49-F238E27FC236}">
                <a16:creationId xmlns:a16="http://schemas.microsoft.com/office/drawing/2014/main" id="{B61A9FF3-877E-4A8A-8082-96C99F684F2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37568" y="1190675"/>
            <a:ext cx="10745977" cy="504709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3083516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12" name="Szöveg helye 16">
            <a:extLst>
              <a:ext uri="{FF2B5EF4-FFF2-40B4-BE49-F238E27FC236}">
                <a16:creationId xmlns:a16="http://schemas.microsoft.com/office/drawing/2014/main" id="{8FBA625A-5531-479D-ABA0-7EC882803FA7}"/>
              </a:ext>
            </a:extLst>
          </p:cNvPr>
          <p:cNvSpPr txBox="1">
            <a:spLocks/>
          </p:cNvSpPr>
          <p:nvPr/>
        </p:nvSpPr>
        <p:spPr>
          <a:xfrm>
            <a:off x="11768" y="6344467"/>
            <a:ext cx="737533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5897F7-D0F6-48BC-987C-C4C9ABF430D0}" type="slidenum">
              <a:rPr lang="en-US" sz="1800" kern="1200" spc="0" smtClean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pPr algn="r"/>
              <a:t>‹#›</a:t>
            </a:fld>
            <a:r>
              <a:rPr lang="hu-HU" sz="180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|</a:t>
            </a:r>
            <a:endParaRPr lang="en-US" sz="1800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6" name="Élőláb helye 15">
            <a:extLst>
              <a:ext uri="{FF2B5EF4-FFF2-40B4-BE49-F238E27FC236}">
                <a16:creationId xmlns:a16="http://schemas.microsoft.com/office/drawing/2014/main" id="{1BA11169-7FEF-4E22-B20D-BBD07A24C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7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221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21" r:id="rId2"/>
    <p:sldLayoutId id="2147483800" r:id="rId3"/>
    <p:sldLayoutId id="2147483801" r:id="rId4"/>
    <p:sldLayoutId id="2147483804" r:id="rId5"/>
    <p:sldLayoutId id="2147483802" r:id="rId6"/>
    <p:sldLayoutId id="2147483803" r:id="rId7"/>
    <p:sldLayoutId id="2147483806" r:id="rId8"/>
    <p:sldLayoutId id="2147483807" r:id="rId9"/>
    <p:sldLayoutId id="2147483769" r:id="rId10"/>
    <p:sldLayoutId id="2147483820" r:id="rId11"/>
  </p:sldLayoutIdLst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457167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14332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371498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828664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12" name="Szöveg helye 16">
            <a:extLst>
              <a:ext uri="{FF2B5EF4-FFF2-40B4-BE49-F238E27FC236}">
                <a16:creationId xmlns:a16="http://schemas.microsoft.com/office/drawing/2014/main" id="{8FBA625A-5531-479D-ABA0-7EC882803FA7}"/>
              </a:ext>
            </a:extLst>
          </p:cNvPr>
          <p:cNvSpPr txBox="1">
            <a:spLocks/>
          </p:cNvSpPr>
          <p:nvPr/>
        </p:nvSpPr>
        <p:spPr>
          <a:xfrm>
            <a:off x="11768" y="6344467"/>
            <a:ext cx="737533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5897F7-D0F6-48BC-987C-C4C9ABF430D0}" type="slidenum">
              <a:rPr lang="en-US" sz="1800" kern="1200" spc="0" smtClean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pPr algn="r"/>
              <a:t>‹#›</a:t>
            </a:fld>
            <a:r>
              <a:rPr lang="hu-HU" sz="180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|</a:t>
            </a:r>
            <a:endParaRPr lang="en-US" sz="1800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6" name="Élőláb helye 15">
            <a:extLst>
              <a:ext uri="{FF2B5EF4-FFF2-40B4-BE49-F238E27FC236}">
                <a16:creationId xmlns:a16="http://schemas.microsoft.com/office/drawing/2014/main" id="{1BA11169-7FEF-4E22-B20D-BBD07A24C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7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494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</p:sldLayoutIdLst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457167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14332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371498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828664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12" name="Szöveg helye 16">
            <a:extLst>
              <a:ext uri="{FF2B5EF4-FFF2-40B4-BE49-F238E27FC236}">
                <a16:creationId xmlns:a16="http://schemas.microsoft.com/office/drawing/2014/main" id="{8FBA625A-5531-479D-ABA0-7EC882803FA7}"/>
              </a:ext>
            </a:extLst>
          </p:cNvPr>
          <p:cNvSpPr txBox="1">
            <a:spLocks/>
          </p:cNvSpPr>
          <p:nvPr/>
        </p:nvSpPr>
        <p:spPr>
          <a:xfrm>
            <a:off x="11768" y="6344469"/>
            <a:ext cx="737533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5897F7-D0F6-48BC-987C-C4C9ABF430D0}" type="slidenum">
              <a:rPr lang="en-US" sz="1350" kern="1200" spc="0" smtClean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pPr algn="r"/>
              <a:t>‹#›</a:t>
            </a:fld>
            <a:r>
              <a:rPr lang="hu-HU" sz="135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|</a:t>
            </a:r>
            <a:endParaRPr lang="en-US" sz="1350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6" name="Élőláb helye 15">
            <a:extLst>
              <a:ext uri="{FF2B5EF4-FFF2-40B4-BE49-F238E27FC236}">
                <a16:creationId xmlns:a16="http://schemas.microsoft.com/office/drawing/2014/main" id="{1BA11169-7FEF-4E22-B20D-BBD07A24C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7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58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</p:sldLayoutIdLst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22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74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kern="1200">
          <a:solidFill>
            <a:schemeClr val="tx2"/>
          </a:solidFill>
          <a:latin typeface="+mn-lt"/>
          <a:ea typeface="+mn-ea"/>
          <a:cs typeface="+mn-cs"/>
        </a:defRPr>
      </a:lvl1pPr>
      <a:lvl2pPr marL="342875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685749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5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028624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371498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12" name="Szöveg helye 16">
            <a:extLst>
              <a:ext uri="{FF2B5EF4-FFF2-40B4-BE49-F238E27FC236}">
                <a16:creationId xmlns:a16="http://schemas.microsoft.com/office/drawing/2014/main" id="{8FBA625A-5531-479D-ABA0-7EC882803FA7}"/>
              </a:ext>
            </a:extLst>
          </p:cNvPr>
          <p:cNvSpPr txBox="1">
            <a:spLocks/>
          </p:cNvSpPr>
          <p:nvPr/>
        </p:nvSpPr>
        <p:spPr>
          <a:xfrm>
            <a:off x="11768" y="6344469"/>
            <a:ext cx="737533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5897F7-D0F6-48BC-987C-C4C9ABF430D0}" type="slidenum">
              <a:rPr lang="en-US" sz="1350" kern="1200" spc="0" smtClean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pPr algn="r"/>
              <a:t>‹#›</a:t>
            </a:fld>
            <a:r>
              <a:rPr lang="hu-HU" sz="1350" kern="1200" spc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|</a:t>
            </a:r>
            <a:endParaRPr lang="en-US" sz="135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6" name="Élőláb helye 15">
            <a:extLst>
              <a:ext uri="{FF2B5EF4-FFF2-40B4-BE49-F238E27FC236}">
                <a16:creationId xmlns:a16="http://schemas.microsoft.com/office/drawing/2014/main" id="{1BA11169-7FEF-4E22-B20D-BBD07A24C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7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679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</p:sldLayoutIdLst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22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74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kern="1200">
          <a:solidFill>
            <a:schemeClr val="tx2"/>
          </a:solidFill>
          <a:latin typeface="+mn-lt"/>
          <a:ea typeface="+mn-ea"/>
          <a:cs typeface="+mn-cs"/>
        </a:defRPr>
      </a:lvl1pPr>
      <a:lvl2pPr marL="342875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685749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5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028624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371498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12" name="Szöveg helye 16">
            <a:extLst>
              <a:ext uri="{FF2B5EF4-FFF2-40B4-BE49-F238E27FC236}">
                <a16:creationId xmlns:a16="http://schemas.microsoft.com/office/drawing/2014/main" id="{8FBA625A-5531-479D-ABA0-7EC882803FA7}"/>
              </a:ext>
            </a:extLst>
          </p:cNvPr>
          <p:cNvSpPr txBox="1">
            <a:spLocks/>
          </p:cNvSpPr>
          <p:nvPr/>
        </p:nvSpPr>
        <p:spPr>
          <a:xfrm>
            <a:off x="11768" y="6344469"/>
            <a:ext cx="737533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5897F7-D0F6-48BC-987C-C4C9ABF430D0}" type="slidenum">
              <a:rPr lang="en-US" sz="1350" kern="1200" spc="0" smtClean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pPr algn="r"/>
              <a:t>‹#›</a:t>
            </a:fld>
            <a:r>
              <a:rPr lang="hu-HU" sz="135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|</a:t>
            </a:r>
            <a:endParaRPr lang="en-US" sz="1350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6" name="Élőláb helye 15">
            <a:extLst>
              <a:ext uri="{FF2B5EF4-FFF2-40B4-BE49-F238E27FC236}">
                <a16:creationId xmlns:a16="http://schemas.microsoft.com/office/drawing/2014/main" id="{1BA11169-7FEF-4E22-B20D-BBD07A24C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7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372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</p:sldLayoutIdLst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22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74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kern="1200">
          <a:solidFill>
            <a:schemeClr val="tx2"/>
          </a:solidFill>
          <a:latin typeface="+mn-lt"/>
          <a:ea typeface="+mn-ea"/>
          <a:cs typeface="+mn-cs"/>
        </a:defRPr>
      </a:lvl1pPr>
      <a:lvl2pPr marL="342875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685749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5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028624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371498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245B08-B280-4712-8DE2-7E87310771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45744" y="162795"/>
            <a:ext cx="5124333" cy="774571"/>
          </a:xfrm>
        </p:spPr>
        <p:txBody>
          <a:bodyPr/>
          <a:lstStyle/>
          <a:p>
            <a:r>
              <a:rPr lang="hu-HU" dirty="0"/>
              <a:t>Magyar Nemzeti Bank |</a:t>
            </a:r>
          </a:p>
          <a:p>
            <a:r>
              <a:rPr lang="hu-HU" dirty="0"/>
              <a:t>2023. március 30.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866332-96FA-4C17-8E19-F95E408D2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200" b="1" dirty="0"/>
              <a:t>Makrogazdasági kilátások</a:t>
            </a:r>
            <a:br>
              <a:rPr lang="hu-HU" dirty="0"/>
            </a:br>
            <a:r>
              <a:rPr lang="hu-HU" sz="2400" dirty="0"/>
              <a:t>Inflációs jelentés – 2023. március</a:t>
            </a:r>
            <a:endParaRPr lang="hu-H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E4FB2A-F296-4CB5-B762-AC539ECED7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1232" y="330185"/>
            <a:ext cx="5505050" cy="369332"/>
          </a:xfrm>
        </p:spPr>
        <p:txBody>
          <a:bodyPr/>
          <a:lstStyle/>
          <a:p>
            <a:r>
              <a:rPr lang="hu-HU" dirty="0"/>
              <a:t>Balatoni András| Igazgató</a:t>
            </a:r>
          </a:p>
        </p:txBody>
      </p:sp>
    </p:spTree>
    <p:extLst>
      <p:ext uri="{BB962C8B-B14F-4D97-AF65-F5344CB8AC3E}">
        <p14:creationId xmlns:p14="http://schemas.microsoft.com/office/powerpoint/2010/main" val="3802815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31DA4E-AE29-47D7-B401-2D91086D8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Az </a:t>
            </a:r>
            <a:r>
              <a:rPr lang="hu-HU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előretekintő</a:t>
            </a:r>
            <a:r>
              <a:rPr lang="hu-H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inflációs várakozások az áremelkedés mérséklődését jelzik </a:t>
            </a:r>
            <a:endParaRPr lang="hu-HU" sz="1800" dirty="0">
              <a:highlight>
                <a:srgbClr val="FFFF00"/>
              </a:highlight>
              <a:latin typeface="Calibri" panose="020F050202020403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008CDA-CFA1-49F6-AFB7-5DFCCAEE6C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91271" y="6238113"/>
            <a:ext cx="7679183" cy="377858"/>
          </a:xfrm>
        </p:spPr>
        <p:txBody>
          <a:bodyPr/>
          <a:lstStyle/>
          <a:p>
            <a:r>
              <a:rPr lang="hu-HU" dirty="0">
                <a:latin typeface="Calibri" panose="020F0502020204030204" pitchFamily="34" charset="0"/>
              </a:rPr>
              <a:t>Forrás | Európai Bizottság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4733568-AEBE-9C72-F02F-ECD75514F36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91271" y="5837594"/>
            <a:ext cx="8390875" cy="229326"/>
          </a:xfrm>
        </p:spPr>
        <p:txBody>
          <a:bodyPr/>
          <a:lstStyle/>
          <a:p>
            <a:pPr defTabSz="685749"/>
            <a:r>
              <a:rPr lang="hu-HU" sz="1800" spc="113" dirty="0"/>
              <a:t>Az értékesítési árak várható változása a következő 3 hónapban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59777DE-98AE-4E13-9A38-95315EA416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3804557"/>
              </p:ext>
            </p:extLst>
          </p:nvPr>
        </p:nvGraphicFramePr>
        <p:xfrm>
          <a:off x="3263210" y="1024280"/>
          <a:ext cx="8280000" cy="45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20087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78847-13FB-9E45-8679-934F77320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000" dirty="0"/>
              <a:t>A fogyasztóiár-index várakozásunk szerint 2024-ben tér vissza a jegybanki toleranciasávba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8698D9-E29B-C5FC-59D0-E4FED0D07D6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91270" y="6432890"/>
            <a:ext cx="7679183" cy="229326"/>
          </a:xfrm>
        </p:spPr>
        <p:txBody>
          <a:bodyPr/>
          <a:lstStyle/>
          <a:p>
            <a:r>
              <a:rPr lang="hu-HU" dirty="0"/>
              <a:t>Forrás | KSH, MNB előrejelzés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F540F3-4F8B-D046-6349-54099ED82B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91270" y="6090163"/>
            <a:ext cx="8099781" cy="229326"/>
          </a:xfrm>
        </p:spPr>
        <p:txBody>
          <a:bodyPr/>
          <a:lstStyle/>
          <a:p>
            <a:r>
              <a:rPr lang="hu-HU" sz="1800" dirty="0"/>
              <a:t>Az inflációs előrejelzés legyezőábrája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0588526"/>
              </p:ext>
            </p:extLst>
          </p:nvPr>
        </p:nvGraphicFramePr>
        <p:xfrm>
          <a:off x="3391270" y="1024280"/>
          <a:ext cx="8280000" cy="45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97959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78847-13FB-9E45-8679-934F77320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2000" dirty="0"/>
              <a:t>Az idei évre nem változik az inflációs előrejelzésünk, azonban szerkezetében eltér a decemberi prognózishoz képest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8698D9-E29B-C5FC-59D0-E4FED0D07D6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91270" y="6432890"/>
            <a:ext cx="7679183" cy="229326"/>
          </a:xfrm>
        </p:spPr>
        <p:txBody>
          <a:bodyPr/>
          <a:lstStyle/>
          <a:p>
            <a:r>
              <a:rPr lang="hu-HU" dirty="0"/>
              <a:t>Forrás | MNB előrejelzés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F540F3-4F8B-D046-6349-54099ED82B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91270" y="5911273"/>
            <a:ext cx="8099781" cy="408216"/>
          </a:xfrm>
        </p:spPr>
        <p:txBody>
          <a:bodyPr/>
          <a:lstStyle/>
          <a:p>
            <a:r>
              <a:rPr lang="hu-HU" sz="1800" dirty="0"/>
              <a:t>Az inflációs előrejelzésünk változásának felbontása a decemberi fordulóhoz képest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3C9FD5E-9961-462A-BCC0-CC989B3AB8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2849765"/>
              </p:ext>
            </p:extLst>
          </p:nvPr>
        </p:nvGraphicFramePr>
        <p:xfrm>
          <a:off x="3470462" y="1262442"/>
          <a:ext cx="8099782" cy="4552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86925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8698D9-E29B-C5FC-59D0-E4FED0D07D6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91268" y="6275235"/>
            <a:ext cx="7679183" cy="229326"/>
          </a:xfrm>
        </p:spPr>
        <p:txBody>
          <a:bodyPr/>
          <a:lstStyle/>
          <a:p>
            <a:r>
              <a:rPr lang="hu-HU" dirty="0"/>
              <a:t>Megjegyzés | Sávközéphez tartozó lefutás. Szezonálisan igazított adatok.</a:t>
            </a:r>
          </a:p>
          <a:p>
            <a:r>
              <a:rPr lang="hu-HU" dirty="0"/>
              <a:t>Forrás | KSH, MNB</a:t>
            </a:r>
          </a:p>
          <a:p>
            <a:endParaRPr lang="hu-H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F540F3-4F8B-D046-6349-54099ED82B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91268" y="5545069"/>
            <a:ext cx="8390875" cy="484521"/>
          </a:xfrm>
        </p:spPr>
        <p:txBody>
          <a:bodyPr/>
          <a:lstStyle/>
          <a:p>
            <a:r>
              <a:rPr lang="hu-HU" sz="1800" cap="all" dirty="0"/>
              <a:t>A GDP éves és negyedéves változásának alakulása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61114782-D2C1-6C66-0992-30C21E18C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7462" y="232511"/>
            <a:ext cx="8663746" cy="612000"/>
          </a:xfrm>
        </p:spPr>
        <p:txBody>
          <a:bodyPr>
            <a:noAutofit/>
          </a:bodyPr>
          <a:lstStyle/>
          <a:p>
            <a:r>
              <a:rPr lang="hu-HU" sz="1800" dirty="0"/>
              <a:t>Az első negyedévben tovább csökken a GDP, majd a gazdasági teljesítmény az év közepétől dinamizálódhat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2664941-D66B-8040-908F-7F1A7F4366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1576316"/>
              </p:ext>
            </p:extLst>
          </p:nvPr>
        </p:nvGraphicFramePr>
        <p:xfrm>
          <a:off x="3391268" y="844511"/>
          <a:ext cx="8253621" cy="4536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59076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8698D9-E29B-C5FC-59D0-E4FED0D07D6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91268" y="6275235"/>
            <a:ext cx="7679183" cy="229326"/>
          </a:xfrm>
        </p:spPr>
        <p:txBody>
          <a:bodyPr/>
          <a:lstStyle/>
          <a:p>
            <a:r>
              <a:rPr lang="hu-HU" dirty="0"/>
              <a:t>Megjegyzés| A zárójelben a reáljövedelmen belüli 2022-es súlyok szerepelnek. </a:t>
            </a:r>
          </a:p>
          <a:p>
            <a:r>
              <a:rPr lang="hu-HU" dirty="0"/>
              <a:t>Forrás | KSH, MNB-előrejelzés</a:t>
            </a:r>
          </a:p>
          <a:p>
            <a:endParaRPr lang="hu-H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F540F3-4F8B-D046-6349-54099ED82B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85236" y="5596906"/>
            <a:ext cx="8390875" cy="484521"/>
          </a:xfrm>
        </p:spPr>
        <p:txBody>
          <a:bodyPr/>
          <a:lstStyle/>
          <a:p>
            <a:pPr marL="0" marR="0" lvl="0" indent="0" defTabSz="685749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sz="1800" dirty="0">
                <a:solidFill>
                  <a:srgbClr val="0C2148"/>
                </a:solidFill>
                <a:latin typeface="Calibri"/>
              </a:rPr>
              <a:t>A fogyasztás, valamint a rendelkezésre álló jövedelem tételeinek éves változása reálértéken</a:t>
            </a:r>
            <a:endParaRPr kumimoji="0" lang="en-US" sz="1800" b="0" i="0" u="none" strike="noStrike" kern="1200" cap="all" spc="113" normalizeH="0" baseline="0" noProof="0" dirty="0">
              <a:ln>
                <a:noFill/>
              </a:ln>
              <a:solidFill>
                <a:srgbClr val="0C214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61114782-D2C1-6C66-0992-30C21E18C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7462" y="232511"/>
            <a:ext cx="8663746" cy="612000"/>
          </a:xfrm>
        </p:spPr>
        <p:txBody>
          <a:bodyPr>
            <a:noAutofit/>
          </a:bodyPr>
          <a:lstStyle/>
          <a:p>
            <a:r>
              <a:rPr lang="hu-HU" sz="1800" dirty="0"/>
              <a:t>2023-ban A reálkeresetek mellett a fogyasztás volumene is csökken 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AAE2994-9625-1259-C16F-D1307BA8A4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4016587"/>
              </p:ext>
            </p:extLst>
          </p:nvPr>
        </p:nvGraphicFramePr>
        <p:xfrm>
          <a:off x="3210139" y="844511"/>
          <a:ext cx="8390875" cy="4558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5C6AF9C9-DEE6-33FA-3321-9C41E48131D4}"/>
              </a:ext>
            </a:extLst>
          </p:cNvPr>
          <p:cNvCxnSpPr>
            <a:cxnSpLocks/>
          </p:cNvCxnSpPr>
          <p:nvPr/>
        </p:nvCxnSpPr>
        <p:spPr>
          <a:xfrm>
            <a:off x="10121078" y="1248770"/>
            <a:ext cx="0" cy="3068253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4459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8698D9-E29B-C5FC-59D0-E4FED0D07D6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91268" y="6275235"/>
            <a:ext cx="7679183" cy="229326"/>
          </a:xfrm>
        </p:spPr>
        <p:txBody>
          <a:bodyPr/>
          <a:lstStyle/>
          <a:p>
            <a:r>
              <a:rPr lang="hu-HU" dirty="0"/>
              <a:t>Megjegyzés| A 2022-es felbontás MNB-számítás. </a:t>
            </a:r>
          </a:p>
          <a:p>
            <a:r>
              <a:rPr lang="hu-HU" dirty="0"/>
              <a:t>Forrás | KSH, MNB-előrejelzés</a:t>
            </a:r>
          </a:p>
          <a:p>
            <a:endParaRPr lang="hu-H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F540F3-4F8B-D046-6349-54099ED82B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91267" y="5683762"/>
            <a:ext cx="8390875" cy="484521"/>
          </a:xfrm>
        </p:spPr>
        <p:txBody>
          <a:bodyPr/>
          <a:lstStyle/>
          <a:p>
            <a:r>
              <a:rPr lang="hu-HU" sz="1800" dirty="0"/>
              <a:t>A beruházások éves változásának felbontása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61114782-D2C1-6C66-0992-30C21E18C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7462" y="232511"/>
            <a:ext cx="8663746" cy="612000"/>
          </a:xfrm>
        </p:spPr>
        <p:txBody>
          <a:bodyPr>
            <a:noAutofit/>
          </a:bodyPr>
          <a:lstStyle/>
          <a:p>
            <a:r>
              <a:rPr lang="hu-HU" sz="1800" dirty="0"/>
              <a:t>2023-ban a beruházások várhatóan mérséklődnek a megnövekedett működési költségek és bizonytalanság miatt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9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5332954"/>
              </p:ext>
            </p:extLst>
          </p:nvPr>
        </p:nvGraphicFramePr>
        <p:xfrm>
          <a:off x="3441412" y="1067285"/>
          <a:ext cx="8290584" cy="4509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75757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8698D9-E29B-C5FC-59D0-E4FED0D07D6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91268" y="6178520"/>
            <a:ext cx="7679183" cy="229326"/>
          </a:xfrm>
        </p:spPr>
        <p:txBody>
          <a:bodyPr/>
          <a:lstStyle/>
          <a:p>
            <a:r>
              <a:rPr lang="hu-HU" dirty="0"/>
              <a:t>Megjegyzés| A 2022-es felbontás MNB-számítás. A reál beruházási ráta 2015. évi fix árakon számolva.</a:t>
            </a:r>
          </a:p>
          <a:p>
            <a:r>
              <a:rPr lang="hu-HU" dirty="0"/>
              <a:t>Forrás | KSH, MNB-előrejelzés</a:t>
            </a:r>
          </a:p>
          <a:p>
            <a:endParaRPr lang="hu-H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F540F3-4F8B-D046-6349-54099ED82B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91268" y="5500010"/>
            <a:ext cx="8390875" cy="484521"/>
          </a:xfrm>
        </p:spPr>
        <p:txBody>
          <a:bodyPr/>
          <a:lstStyle/>
          <a:p>
            <a:r>
              <a:rPr lang="hu-HU" sz="1800" dirty="0"/>
              <a:t>A nominális és a reál beruházási ráta alakulása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61114782-D2C1-6C66-0992-30C21E18C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7462" y="232511"/>
            <a:ext cx="8663746" cy="612000"/>
          </a:xfrm>
        </p:spPr>
        <p:txBody>
          <a:bodyPr>
            <a:noAutofit/>
          </a:bodyPr>
          <a:lstStyle/>
          <a:p>
            <a:r>
              <a:rPr lang="hu-HU" sz="1800" dirty="0"/>
              <a:t>A nominális beruházási ráta 28 százalék közelében alakul, de a változatlan </a:t>
            </a:r>
            <a:r>
              <a:rPr lang="hu-HU" sz="1800" dirty="0" err="1"/>
              <a:t>áras</a:t>
            </a:r>
            <a:r>
              <a:rPr lang="hu-HU" sz="1800" dirty="0"/>
              <a:t> ráta 2019 óta mérséklődik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A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4053503"/>
              </p:ext>
            </p:extLst>
          </p:nvPr>
        </p:nvGraphicFramePr>
        <p:xfrm>
          <a:off x="3430299" y="944564"/>
          <a:ext cx="8312809" cy="45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53734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61114782-D2C1-6C66-0992-30C21E18C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7462" y="232511"/>
            <a:ext cx="8663746" cy="612000"/>
          </a:xfrm>
        </p:spPr>
        <p:txBody>
          <a:bodyPr>
            <a:noAutofit/>
          </a:bodyPr>
          <a:lstStyle/>
          <a:p>
            <a:r>
              <a:rPr lang="hu-HU" sz="1800" dirty="0"/>
              <a:t>A növekvő bizonytalanság ellenére az ipari export kilátásai kedvezőek maradtak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04669DA-5163-3B27-089C-151655243B0F}"/>
              </a:ext>
            </a:extLst>
          </p:cNvPr>
          <p:cNvSpPr txBox="1">
            <a:spLocks/>
          </p:cNvSpPr>
          <p:nvPr/>
        </p:nvSpPr>
        <p:spPr>
          <a:xfrm>
            <a:off x="3391271" y="6074441"/>
            <a:ext cx="8390875" cy="2293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332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67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332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371498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828664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800" dirty="0"/>
              <a:t>A hazai új exportrendelések alakulása és a beszerzési menedzser index</a:t>
            </a:r>
          </a:p>
        </p:txBody>
      </p:sp>
      <p:sp>
        <p:nvSpPr>
          <p:cNvPr id="12" name="Szöveg helye 7">
            <a:extLst>
              <a:ext uri="{FF2B5EF4-FFF2-40B4-BE49-F238E27FC236}">
                <a16:creationId xmlns:a16="http://schemas.microsoft.com/office/drawing/2014/main" id="{17B059D1-3E4B-0481-6F14-8E00B5EE4E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91271" y="6386645"/>
            <a:ext cx="7679183" cy="229326"/>
          </a:xfrm>
        </p:spPr>
        <p:txBody>
          <a:bodyPr/>
          <a:lstStyle/>
          <a:p>
            <a:r>
              <a:rPr lang="hu-HU" dirty="0"/>
              <a:t>Forrás | MNB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545FF9A-D606-41EB-951C-45B36F3C10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9497818"/>
              </p:ext>
            </p:extLst>
          </p:nvPr>
        </p:nvGraphicFramePr>
        <p:xfrm>
          <a:off x="3287463" y="1105622"/>
          <a:ext cx="8319820" cy="4822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73124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61114782-D2C1-6C66-0992-30C21E18C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7462" y="232511"/>
            <a:ext cx="8663746" cy="612000"/>
          </a:xfrm>
        </p:spPr>
        <p:txBody>
          <a:bodyPr>
            <a:noAutofit/>
          </a:bodyPr>
          <a:lstStyle/>
          <a:p>
            <a:r>
              <a:rPr lang="hu-HU" sz="1800" dirty="0"/>
              <a:t>A külső kereslet törékeny, de a hazai kivitel növekedése folytatódik</a:t>
            </a:r>
          </a:p>
        </p:txBody>
      </p:sp>
      <p:sp>
        <p:nvSpPr>
          <p:cNvPr id="12" name="Szöveg helye 7">
            <a:extLst>
              <a:ext uri="{FF2B5EF4-FFF2-40B4-BE49-F238E27FC236}">
                <a16:creationId xmlns:a16="http://schemas.microsoft.com/office/drawing/2014/main" id="{17B059D1-3E4B-0481-6F14-8E00B5EE4E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91271" y="6386645"/>
            <a:ext cx="7679183" cy="229326"/>
          </a:xfrm>
        </p:spPr>
        <p:txBody>
          <a:bodyPr/>
          <a:lstStyle/>
          <a:p>
            <a:r>
              <a:rPr lang="hu-HU" dirty="0"/>
              <a:t>Forrás | MNB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753573C-29D0-41CD-8121-1F9B4D664711}"/>
              </a:ext>
            </a:extLst>
          </p:cNvPr>
          <p:cNvGraphicFramePr>
            <a:graphicFrameLocks noGrp="1"/>
          </p:cNvGraphicFramePr>
          <p:nvPr/>
        </p:nvGraphicFramePr>
        <p:xfrm>
          <a:off x="3287462" y="844511"/>
          <a:ext cx="8494683" cy="5229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A06EE685-634A-FEAA-D781-794128666B8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91270" y="6157319"/>
            <a:ext cx="8390875" cy="229326"/>
          </a:xfrm>
        </p:spPr>
        <p:txBody>
          <a:bodyPr/>
          <a:lstStyle/>
          <a:p>
            <a:r>
              <a:rPr lang="hu-HU" sz="1800" dirty="0"/>
              <a:t>A hazai exportpiaci részesedés, az export és a külső kereslet alakulása</a:t>
            </a:r>
          </a:p>
        </p:txBody>
      </p:sp>
    </p:spTree>
    <p:extLst>
      <p:ext uri="{BB962C8B-B14F-4D97-AF65-F5344CB8AC3E}">
        <p14:creationId xmlns:p14="http://schemas.microsoft.com/office/powerpoint/2010/main" val="7655842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8698D9-E29B-C5FC-59D0-E4FED0D07D6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91268" y="6275235"/>
            <a:ext cx="7679183" cy="229326"/>
          </a:xfrm>
        </p:spPr>
        <p:txBody>
          <a:bodyPr/>
          <a:lstStyle/>
          <a:p>
            <a:r>
              <a:rPr lang="hu-HU" dirty="0"/>
              <a:t>Megjegyzés| Sávközéphez tartozó felbontás. *A közösségi végső fogyasztás tartalmazza a transzfereket.</a:t>
            </a:r>
          </a:p>
          <a:p>
            <a:r>
              <a:rPr lang="hu-HU" dirty="0"/>
              <a:t>Forrás | KSH, MNB-előrejelzés</a:t>
            </a:r>
          </a:p>
          <a:p>
            <a:endParaRPr lang="hu-H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F540F3-4F8B-D046-6349-54099ED82B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91268" y="5528303"/>
            <a:ext cx="8390875" cy="484521"/>
          </a:xfrm>
        </p:spPr>
        <p:txBody>
          <a:bodyPr/>
          <a:lstStyle/>
          <a:p>
            <a:r>
              <a:rPr lang="hu-HU" sz="1800" dirty="0"/>
              <a:t>A felhasználás oldali tételek éves GDP-növekedéshez való hozzájárulása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61114782-D2C1-6C66-0992-30C21E18C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7462" y="232511"/>
            <a:ext cx="8663746" cy="612000"/>
          </a:xfrm>
        </p:spPr>
        <p:txBody>
          <a:bodyPr>
            <a:noAutofit/>
          </a:bodyPr>
          <a:lstStyle/>
          <a:p>
            <a:r>
              <a:rPr lang="hu-HU" sz="1600" dirty="0"/>
              <a:t>Az idei évben a nettó export, 2024-től pedig a belső keresleti tételek is pozitívan járulnak hozzá a gazdasági növekedéshez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64B4B0F-5155-4F16-9F88-71EEC89B1A28}"/>
              </a:ext>
            </a:extLst>
          </p:cNvPr>
          <p:cNvGraphicFramePr>
            <a:graphicFrameLocks/>
          </p:cNvGraphicFramePr>
          <p:nvPr/>
        </p:nvGraphicFramePr>
        <p:xfrm>
          <a:off x="3476216" y="936407"/>
          <a:ext cx="8280000" cy="45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53590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71F24-ED80-476C-84D9-5C0F338BA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Fő üzenetek</a:t>
            </a:r>
          </a:p>
        </p:txBody>
      </p:sp>
      <p:sp>
        <p:nvSpPr>
          <p:cNvPr id="3" name="Block Arc 2">
            <a:extLst>
              <a:ext uri="{FF2B5EF4-FFF2-40B4-BE49-F238E27FC236}">
                <a16:creationId xmlns:a16="http://schemas.microsoft.com/office/drawing/2014/main" id="{4E65A391-73B4-85A0-B69C-1198CB7D99FB}"/>
              </a:ext>
            </a:extLst>
          </p:cNvPr>
          <p:cNvSpPr/>
          <p:nvPr/>
        </p:nvSpPr>
        <p:spPr>
          <a:xfrm>
            <a:off x="-3129306" y="-83037"/>
            <a:ext cx="7453281" cy="7453281"/>
          </a:xfrm>
          <a:prstGeom prst="blockArc">
            <a:avLst>
              <a:gd name="adj1" fmla="val 18900000"/>
              <a:gd name="adj2" fmla="val 2700000"/>
              <a:gd name="adj3" fmla="val 290"/>
            </a:avLst>
          </a:prstGeom>
          <a:ln w="50800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BB01D48-B468-2439-9BF3-1E4E4B67EDE0}"/>
              </a:ext>
            </a:extLst>
          </p:cNvPr>
          <p:cNvGrpSpPr/>
          <p:nvPr/>
        </p:nvGrpSpPr>
        <p:grpSpPr>
          <a:xfrm>
            <a:off x="3652893" y="1169979"/>
            <a:ext cx="8346715" cy="794077"/>
            <a:chOff x="520704" y="295156"/>
            <a:chExt cx="8346715" cy="794077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789A3CA-8FE9-E2AD-B83D-36FE5EA2E25D}"/>
                </a:ext>
              </a:extLst>
            </p:cNvPr>
            <p:cNvSpPr/>
            <p:nvPr/>
          </p:nvSpPr>
          <p:spPr>
            <a:xfrm>
              <a:off x="520704" y="295156"/>
              <a:ext cx="8346715" cy="79407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7C757C4-6EC0-5986-FC2B-818D59646137}"/>
                </a:ext>
              </a:extLst>
            </p:cNvPr>
            <p:cNvSpPr txBox="1"/>
            <p:nvPr/>
          </p:nvSpPr>
          <p:spPr>
            <a:xfrm>
              <a:off x="520704" y="295156"/>
              <a:ext cx="8346715" cy="7940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49606" tIns="43180" rIns="43180" bIns="43180" numCol="1" spcCol="1270" anchor="ctr" anchorCtr="0">
              <a:noAutofit/>
            </a:bodyPr>
            <a:lstStyle/>
            <a:p>
              <a:pPr lvl="0"/>
              <a:r>
                <a:rPr lang="hu-HU" sz="1700" dirty="0"/>
                <a:t>2023. januárban tetőzött a hazai infláció és megindult az </a:t>
              </a:r>
              <a:r>
                <a:rPr lang="hu-HU" sz="1700" dirty="0" err="1"/>
                <a:t>árdinamika</a:t>
              </a:r>
              <a:r>
                <a:rPr lang="hu-HU" sz="1700" dirty="0"/>
                <a:t> lassú csökkenése. Az élelmiszerár-ciklus csökkenő fázisába léptünk, ugyanakkor a piaci szolgáltatások árindexe magasan alakul.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EE41BE58-31DA-CD8B-167F-2839345EADE2}"/>
              </a:ext>
            </a:extLst>
          </p:cNvPr>
          <p:cNvSpPr/>
          <p:nvPr/>
        </p:nvSpPr>
        <p:spPr>
          <a:xfrm>
            <a:off x="3220132" y="1134257"/>
            <a:ext cx="865520" cy="86552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354526E-1389-4982-09C4-7D0C3239CA21}"/>
              </a:ext>
            </a:extLst>
          </p:cNvPr>
          <p:cNvGrpSpPr/>
          <p:nvPr/>
        </p:nvGrpSpPr>
        <p:grpSpPr>
          <a:xfrm>
            <a:off x="4149058" y="2191311"/>
            <a:ext cx="7850550" cy="827998"/>
            <a:chOff x="1016869" y="1316488"/>
            <a:chExt cx="7850550" cy="827998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924537A-7C1B-651C-ACC8-0DBE5A765F94}"/>
                </a:ext>
              </a:extLst>
            </p:cNvPr>
            <p:cNvSpPr/>
            <p:nvPr/>
          </p:nvSpPr>
          <p:spPr>
            <a:xfrm>
              <a:off x="1016869" y="1316488"/>
              <a:ext cx="7850550" cy="82799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E49A949-B853-FD11-FE39-1C004E735A7C}"/>
                </a:ext>
              </a:extLst>
            </p:cNvPr>
            <p:cNvSpPr txBox="1"/>
            <p:nvPr/>
          </p:nvSpPr>
          <p:spPr>
            <a:xfrm>
              <a:off x="1016869" y="1316488"/>
              <a:ext cx="7850550" cy="8279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49606" tIns="43180" rIns="43180" bIns="43180" numCol="1" spcCol="1270" anchor="ctr" anchorCtr="0">
              <a:noAutofit/>
            </a:bodyPr>
            <a:lstStyle/>
            <a:p>
              <a:pPr lvl="0"/>
              <a:r>
                <a:rPr lang="hu-HU" sz="1700" dirty="0"/>
                <a:t>A külső és belső hatások is a dezinfláció irányába mutatnak, így az árindex lassulása az idei év második felében felgyorsul. 2023-ban 15,0–19,5, 2024-ben 3,0–5,0 közötti, 2025-ben pedig 2,5–3,5 százalék közötti inflációra számítunk.</a:t>
              </a:r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F43484CF-008D-A410-F267-4E62D5596387}"/>
              </a:ext>
            </a:extLst>
          </p:cNvPr>
          <p:cNvSpPr/>
          <p:nvPr/>
        </p:nvSpPr>
        <p:spPr>
          <a:xfrm>
            <a:off x="3716298" y="2172550"/>
            <a:ext cx="865520" cy="86552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EFDEE2D-5F24-4292-2911-56EB55F9FCB1}"/>
              </a:ext>
            </a:extLst>
          </p:cNvPr>
          <p:cNvGrpSpPr/>
          <p:nvPr/>
        </p:nvGrpSpPr>
        <p:grpSpPr>
          <a:xfrm>
            <a:off x="4301341" y="3183562"/>
            <a:ext cx="7698267" cy="1037622"/>
            <a:chOff x="1169152" y="2436032"/>
            <a:chExt cx="7698267" cy="77443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B4281B3-F866-408D-C10A-6973BFA06CF2}"/>
                </a:ext>
              </a:extLst>
            </p:cNvPr>
            <p:cNvSpPr/>
            <p:nvPr/>
          </p:nvSpPr>
          <p:spPr>
            <a:xfrm>
              <a:off x="1169152" y="2436032"/>
              <a:ext cx="7698267" cy="66549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2097561-3695-89A3-9AF6-213E708E1E16}"/>
                </a:ext>
              </a:extLst>
            </p:cNvPr>
            <p:cNvSpPr txBox="1"/>
            <p:nvPr/>
          </p:nvSpPr>
          <p:spPr>
            <a:xfrm>
              <a:off x="1169152" y="2544974"/>
              <a:ext cx="7603788" cy="6654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49606" tIns="43180" rIns="0" bIns="43180" numCol="1" spcCol="1270" anchor="ctr" anchorCtr="0">
              <a:noAutofit/>
            </a:bodyPr>
            <a:lstStyle/>
            <a:p>
              <a:pPr lvl="0"/>
              <a:r>
                <a:rPr lang="hu-HU" sz="1700" b="0" dirty="0">
                  <a:solidFill>
                    <a:schemeClr val="bg1"/>
                  </a:solidFill>
                </a:rPr>
                <a:t>Az év elején tovább hűlt a magyar gazdaság</a:t>
              </a:r>
              <a:r>
                <a:rPr lang="hu-HU" sz="1700" dirty="0">
                  <a:solidFill>
                    <a:schemeClr val="bg1"/>
                  </a:solidFill>
                </a:rPr>
                <a:t>, az év második felében azonban a dinamika élénkülésére számítunk. </a:t>
              </a:r>
              <a:r>
                <a:rPr lang="hu-HU" sz="1700" b="0" dirty="0">
                  <a:solidFill>
                    <a:schemeClr val="bg1"/>
                  </a:solidFill>
                </a:rPr>
                <a:t>A hazai GDP 2023-ban 0–1,5 százalékkal, 2024-ben 3,5–4,5 százalékkal, míg 2025-ben 3,0–4,0 százalékkal bővül.</a:t>
              </a:r>
            </a:p>
            <a:p>
              <a:pPr lvl="0"/>
              <a:r>
                <a:rPr lang="hu-HU" sz="1700" b="0" dirty="0">
                  <a:solidFill>
                    <a:schemeClr val="bg1"/>
                  </a:solidFill>
                </a:rPr>
                <a:t> </a:t>
              </a: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1D1E5143-3D57-0027-135C-658AB81A621F}"/>
              </a:ext>
            </a:extLst>
          </p:cNvPr>
          <p:cNvSpPr/>
          <p:nvPr/>
        </p:nvSpPr>
        <p:spPr>
          <a:xfrm>
            <a:off x="3868581" y="3210843"/>
            <a:ext cx="865520" cy="86552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9D296A2-33DC-5793-A76A-ABB25C4028F9}"/>
              </a:ext>
            </a:extLst>
          </p:cNvPr>
          <p:cNvGrpSpPr/>
          <p:nvPr/>
        </p:nvGrpSpPr>
        <p:grpSpPr>
          <a:xfrm>
            <a:off x="4149058" y="4249135"/>
            <a:ext cx="7850550" cy="892459"/>
            <a:chOff x="1016869" y="3307110"/>
            <a:chExt cx="7850550" cy="95966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9587421-8C2F-AC10-A6D3-DEEFEE48639D}"/>
                </a:ext>
              </a:extLst>
            </p:cNvPr>
            <p:cNvSpPr/>
            <p:nvPr/>
          </p:nvSpPr>
          <p:spPr>
            <a:xfrm>
              <a:off x="1016869" y="3347374"/>
              <a:ext cx="7850550" cy="91939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B717542-9FDD-0EB6-3872-A53F8B4F1315}"/>
                </a:ext>
              </a:extLst>
            </p:cNvPr>
            <p:cNvSpPr txBox="1"/>
            <p:nvPr/>
          </p:nvSpPr>
          <p:spPr>
            <a:xfrm>
              <a:off x="1016869" y="3307110"/>
              <a:ext cx="7850550" cy="9327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49606" tIns="43180" rIns="43180" bIns="43180" numCol="1" spcCol="1270" anchor="ctr" anchorCtr="0">
              <a:noAutofit/>
            </a:bodyPr>
            <a:lstStyle/>
            <a:p>
              <a:pPr lvl="0"/>
              <a:r>
                <a:rPr lang="hu-HU" sz="1700" b="0" dirty="0">
                  <a:solidFill>
                    <a:schemeClr val="bg1"/>
                  </a:solidFill>
                </a:rPr>
                <a:t>A lassuló gazdasági teljesítmény ellenére a magyar gazdaság nem tért el érdemben a teljes foglalkoztatástól. A munkaerőpiac továbbra is feszes, azonban a reálbérek csökkennek</a:t>
              </a:r>
              <a:r>
                <a:rPr lang="hu-HU" sz="1700" dirty="0">
                  <a:solidFill>
                    <a:schemeClr val="bg1"/>
                  </a:solidFill>
                </a:rPr>
                <a:t>.</a:t>
              </a:r>
              <a:endParaRPr lang="hu-HU" sz="1700" b="0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56A5AD01-EE20-FBE7-56F7-12E9666324DF}"/>
              </a:ext>
            </a:extLst>
          </p:cNvPr>
          <p:cNvSpPr/>
          <p:nvPr/>
        </p:nvSpPr>
        <p:spPr>
          <a:xfrm>
            <a:off x="3716298" y="4249135"/>
            <a:ext cx="865520" cy="86552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F25FCA4-32B5-CA10-45D7-46A4DBA7E214}"/>
              </a:ext>
            </a:extLst>
          </p:cNvPr>
          <p:cNvGrpSpPr/>
          <p:nvPr/>
        </p:nvGrpSpPr>
        <p:grpSpPr>
          <a:xfrm>
            <a:off x="3652893" y="5352823"/>
            <a:ext cx="8346715" cy="734730"/>
            <a:chOff x="520704" y="4478000"/>
            <a:chExt cx="8346715" cy="73473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B1B135A-D0E4-B8B0-9D38-89FFF42CB282}"/>
                </a:ext>
              </a:extLst>
            </p:cNvPr>
            <p:cNvSpPr/>
            <p:nvPr/>
          </p:nvSpPr>
          <p:spPr>
            <a:xfrm>
              <a:off x="520704" y="4478000"/>
              <a:ext cx="8346715" cy="73473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8454BD4-0D86-0AA6-C691-21DD9849AFBB}"/>
                </a:ext>
              </a:extLst>
            </p:cNvPr>
            <p:cNvSpPr txBox="1"/>
            <p:nvPr/>
          </p:nvSpPr>
          <p:spPr>
            <a:xfrm>
              <a:off x="520704" y="4478000"/>
              <a:ext cx="8346715" cy="7347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49606" tIns="43180" rIns="43180" bIns="43180" numCol="1" spcCol="1270" anchor="ctr" anchorCtr="0">
              <a:noAutofit/>
            </a:bodyPr>
            <a:lstStyle/>
            <a:p>
              <a:pPr lvl="0"/>
              <a:r>
                <a:rPr lang="hu-HU" sz="1700" b="0" dirty="0">
                  <a:solidFill>
                    <a:schemeClr val="bg1"/>
                  </a:solidFill>
                </a:rPr>
                <a:t>A folyó fizetési mérleg egyenlege trendszerűen javul. A folyó fizetési mérleg hiánya 2023-ban </a:t>
              </a:r>
              <a:r>
                <a:rPr lang="hu-HU" sz="1700" b="0" dirty="0" err="1">
                  <a:solidFill>
                    <a:schemeClr val="bg1"/>
                  </a:solidFill>
                </a:rPr>
                <a:t>megfeleződik</a:t>
              </a:r>
              <a:r>
                <a:rPr lang="hu-HU" sz="1700" b="0" dirty="0">
                  <a:solidFill>
                    <a:schemeClr val="bg1"/>
                  </a:solidFill>
                </a:rPr>
                <a:t>, majd az </a:t>
              </a:r>
              <a:r>
                <a:rPr lang="hu-HU" sz="1700" b="0" dirty="0" err="1">
                  <a:solidFill>
                    <a:schemeClr val="bg1"/>
                  </a:solidFill>
                </a:rPr>
                <a:t>előrejelzési</a:t>
              </a:r>
              <a:r>
                <a:rPr lang="hu-HU" sz="1700" b="0" dirty="0">
                  <a:solidFill>
                    <a:schemeClr val="bg1"/>
                  </a:solidFill>
                </a:rPr>
                <a:t> horizont végére az ország finanszírozási képessége újra pozitívvá válik.</a:t>
              </a: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335E579B-1898-F45A-E9D9-170DFDE8310E}"/>
              </a:ext>
            </a:extLst>
          </p:cNvPr>
          <p:cNvSpPr/>
          <p:nvPr/>
        </p:nvSpPr>
        <p:spPr>
          <a:xfrm>
            <a:off x="3220132" y="5287428"/>
            <a:ext cx="865520" cy="865520"/>
          </a:xfrm>
          <a:prstGeom prst="ellipse">
            <a:avLst/>
          </a:prstGeom>
          <a:solidFill>
            <a:schemeClr val="bg1"/>
          </a:solidFill>
          <a:ln w="50800" cap="flat" cmpd="sng" algn="ctr">
            <a:solidFill>
              <a:srgbClr val="009EE0">
                <a:lumMod val="75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0" name="Picture 2" descr="Commodity free icon">
            <a:extLst>
              <a:ext uri="{FF2B5EF4-FFF2-40B4-BE49-F238E27FC236}">
                <a16:creationId xmlns:a16="http://schemas.microsoft.com/office/drawing/2014/main" id="{5B17D8AE-9634-02D6-4EE0-015D275EA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458" y="1313474"/>
            <a:ext cx="524751" cy="52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Decrease free icon">
            <a:extLst>
              <a:ext uri="{FF2B5EF4-FFF2-40B4-BE49-F238E27FC236}">
                <a16:creationId xmlns:a16="http://schemas.microsoft.com/office/drawing/2014/main" id="{68EF663F-DF8A-94CF-A527-345FA76D7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509" y="2323353"/>
            <a:ext cx="524752" cy="52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Free Globe Png Transparent, Download Free Globe Png Transparent png images,  Free ClipArts on Clipart Library">
            <a:extLst>
              <a:ext uri="{FF2B5EF4-FFF2-40B4-BE49-F238E27FC236}">
                <a16:creationId xmlns:a16="http://schemas.microsoft.com/office/drawing/2014/main" id="{1E829619-1306-CF3D-34D3-9592A5D57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042" y="5452975"/>
            <a:ext cx="543848" cy="54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6B78BFE7-4E07-8B31-BB7C-4F9B9FE1D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265" y="4360121"/>
            <a:ext cx="608632" cy="60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86875C34-3959-F382-DC9F-D3D4402E86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52594" y="3389185"/>
            <a:ext cx="479909" cy="50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8078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78847-13FB-9E45-8679-934F77320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1800" dirty="0"/>
              <a:t>A munkaerőpiac egyelőre nem reagál érdemben a gazdasági lassulásra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F540F3-4F8B-D046-6349-54099ED82B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91270" y="5845058"/>
            <a:ext cx="8390875" cy="229326"/>
          </a:xfrm>
        </p:spPr>
        <p:txBody>
          <a:bodyPr/>
          <a:lstStyle/>
          <a:p>
            <a:r>
              <a:rPr lang="hu-HU" sz="1600" dirty="0"/>
              <a:t>A GDP és a foglalkoztatottak számának változása a 2008-as és a 2022-es gazdasági visszaesés folyamán</a:t>
            </a:r>
          </a:p>
          <a:p>
            <a:endParaRPr lang="hu-HU" sz="1600" dirty="0"/>
          </a:p>
        </p:txBody>
      </p:sp>
      <p:sp>
        <p:nvSpPr>
          <p:cNvPr id="8" name="Szöveg helye 7">
            <a:extLst>
              <a:ext uri="{FF2B5EF4-FFF2-40B4-BE49-F238E27FC236}">
                <a16:creationId xmlns:a16="http://schemas.microsoft.com/office/drawing/2014/main" id="{AC0B6041-E320-CBA0-1BD9-FF0CE928E77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91271" y="6312023"/>
            <a:ext cx="7966540" cy="229326"/>
          </a:xfrm>
        </p:spPr>
        <p:txBody>
          <a:bodyPr/>
          <a:lstStyle/>
          <a:p>
            <a:pPr marL="0" marR="0" lvl="0" indent="0" algn="l" defTabSz="91433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0C214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Megjegyzés | Szezonálisan igazított adatok, t a válság előtti utolsó negyedévet jelöli, ami 2008 második negyedéve és 2022 második negyedéve.</a:t>
            </a:r>
          </a:p>
          <a:p>
            <a:r>
              <a:rPr lang="hu-HU" dirty="0"/>
              <a:t>Forrás | KSH, MNB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E7FCAF7-AC4E-4203-87E8-3ABBA3BF59E2}"/>
              </a:ext>
            </a:extLst>
          </p:cNvPr>
          <p:cNvGraphicFramePr>
            <a:graphicFrameLocks/>
          </p:cNvGraphicFramePr>
          <p:nvPr/>
        </p:nvGraphicFramePr>
        <p:xfrm>
          <a:off x="3391270" y="1108719"/>
          <a:ext cx="8230209" cy="4498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32598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78847-13FB-9E45-8679-934F77320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1800" dirty="0"/>
              <a:t>A munkaerőkereslet továbbra is erős, az üres álláshelyek száma tovább emelkedett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8698D9-E29B-C5FC-59D0-E4FED0D07D6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21114" y="6318227"/>
            <a:ext cx="7679183" cy="229326"/>
          </a:xfrm>
        </p:spPr>
        <p:txBody>
          <a:bodyPr/>
          <a:lstStyle/>
          <a:p>
            <a:r>
              <a:rPr lang="hu-HU" dirty="0"/>
              <a:t>Megjegyzés | Szezonálisan igazított adatok. 2023 első negyedéve a rendelkezésre álló január-februári adatok alapján. </a:t>
            </a:r>
          </a:p>
          <a:p>
            <a:r>
              <a:rPr lang="hu-HU" dirty="0"/>
              <a:t>Forrás | </a:t>
            </a:r>
            <a:r>
              <a:rPr lang="hu-HU" dirty="0" err="1"/>
              <a:t>NFSZ</a:t>
            </a:r>
            <a:r>
              <a:rPr lang="hu-HU" dirty="0"/>
              <a:t>, MNB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F540F3-4F8B-D046-6349-54099ED82B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21114" y="5749104"/>
            <a:ext cx="8461032" cy="229326"/>
          </a:xfrm>
        </p:spPr>
        <p:txBody>
          <a:bodyPr/>
          <a:lstStyle/>
          <a:p>
            <a:r>
              <a:rPr lang="hu-HU" sz="1600" cap="all" dirty="0"/>
              <a:t>Az újonnan kiírt és a rendelkezésre álló, nem támogatott üres álláshelyek száma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1955839-BD10-C57D-5B43-F6BFE40475BD}"/>
              </a:ext>
            </a:extLst>
          </p:cNvPr>
          <p:cNvGraphicFramePr>
            <a:graphicFrameLocks/>
          </p:cNvGraphicFramePr>
          <p:nvPr/>
        </p:nvGraphicFramePr>
        <p:xfrm>
          <a:off x="3321114" y="1108896"/>
          <a:ext cx="8278700" cy="4498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608927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78847-13FB-9E45-8679-934F77320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1800" dirty="0"/>
              <a:t>Magas bérezési alapfolyamatokat vetítenek előre az év elején bejelentett vállalati béremelések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8698D9-E29B-C5FC-59D0-E4FED0D07D6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21114" y="6432890"/>
            <a:ext cx="7679183" cy="229326"/>
          </a:xfrm>
        </p:spPr>
        <p:txBody>
          <a:bodyPr/>
          <a:lstStyle/>
          <a:p>
            <a:r>
              <a:rPr lang="hu-HU" dirty="0"/>
              <a:t>Forrás | MNB-gyűjtés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F540F3-4F8B-D046-6349-54099ED82B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21115" y="6078106"/>
            <a:ext cx="8461032" cy="226441"/>
          </a:xfrm>
        </p:spPr>
        <p:txBody>
          <a:bodyPr/>
          <a:lstStyle/>
          <a:p>
            <a:r>
              <a:rPr lang="hu-HU" sz="1800" cap="all" dirty="0">
                <a:solidFill>
                  <a:srgbClr val="002060"/>
                </a:solidFill>
                <a:latin typeface="+mj-lt"/>
                <a:ea typeface="Verdana" panose="020B0604030504040204" pitchFamily="34" charset="0"/>
              </a:rPr>
              <a:t>Bejelentett vállalati béremelések 2023-ban</a:t>
            </a:r>
          </a:p>
        </p:txBody>
      </p:sp>
      <p:graphicFrame>
        <p:nvGraphicFramePr>
          <p:cNvPr id="8" name="Diagram 1">
            <a:extLst>
              <a:ext uri="{FF2B5EF4-FFF2-40B4-BE49-F238E27FC236}">
                <a16:creationId xmlns:a16="http://schemas.microsoft.com/office/drawing/2014/main" id="{8F1A516E-7818-4256-9C4F-03AC4E052AF2}"/>
              </a:ext>
            </a:extLst>
          </p:cNvPr>
          <p:cNvGraphicFramePr>
            <a:graphicFrameLocks noGrp="1"/>
          </p:cNvGraphicFramePr>
          <p:nvPr>
            <p:ph sz="quarter" idx="10"/>
          </p:nvPr>
        </p:nvGraphicFramePr>
        <p:xfrm>
          <a:off x="3390900" y="1270000"/>
          <a:ext cx="8391525" cy="477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88807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78847-13FB-9E45-8679-934F77320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000" dirty="0"/>
              <a:t>A tavalyi év után idén is jelentősen nőhetnek a bruttó bérek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8698D9-E29B-C5FC-59D0-E4FED0D07D6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21115" y="6342187"/>
            <a:ext cx="7679183" cy="229326"/>
          </a:xfrm>
        </p:spPr>
        <p:txBody>
          <a:bodyPr/>
          <a:lstStyle/>
          <a:p>
            <a:r>
              <a:rPr lang="hu-HU" dirty="0"/>
              <a:t>Megjegyzés | Szezonálisan igazított adatok. A márciusi inflációs jelentés sávközép értékei. </a:t>
            </a:r>
          </a:p>
          <a:p>
            <a:r>
              <a:rPr lang="hu-HU" dirty="0"/>
              <a:t>Forrás | KSH, MNB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F540F3-4F8B-D046-6349-54099ED82B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21115" y="5990183"/>
            <a:ext cx="8461032" cy="229326"/>
          </a:xfrm>
        </p:spPr>
        <p:txBody>
          <a:bodyPr/>
          <a:lstStyle/>
          <a:p>
            <a:r>
              <a:rPr lang="hu-HU" sz="1600" cap="all" dirty="0"/>
              <a:t>A versenyszféra bruttó átlagkereset éves változása</a:t>
            </a:r>
          </a:p>
        </p:txBody>
      </p:sp>
      <p:graphicFrame>
        <p:nvGraphicFramePr>
          <p:cNvPr id="6" name="Diagram 2">
            <a:extLst>
              <a:ext uri="{FF2B5EF4-FFF2-40B4-BE49-F238E27FC236}">
                <a16:creationId xmlns:a16="http://schemas.microsoft.com/office/drawing/2014/main" id="{B69F064F-A5FF-48B8-9720-31E6B415B2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3542546"/>
              </p:ext>
            </p:extLst>
          </p:nvPr>
        </p:nvGraphicFramePr>
        <p:xfrm>
          <a:off x="3391270" y="1149738"/>
          <a:ext cx="8316800" cy="4498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202646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78847-13FB-9E45-8679-934F77320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1800" dirty="0"/>
              <a:t>A bérstatisztikákat felfelé torzítja az allokációs hatékonyság javulása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F540F3-4F8B-D046-6349-54099ED82B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91270" y="5998258"/>
            <a:ext cx="8390875" cy="229326"/>
          </a:xfrm>
        </p:spPr>
        <p:txBody>
          <a:bodyPr/>
          <a:lstStyle/>
          <a:p>
            <a:r>
              <a:rPr lang="hu-HU" sz="1800" dirty="0"/>
              <a:t>A munkahelyváltók számának alakulása</a:t>
            </a:r>
          </a:p>
        </p:txBody>
      </p:sp>
      <p:sp>
        <p:nvSpPr>
          <p:cNvPr id="8" name="Szöveg helye 7">
            <a:extLst>
              <a:ext uri="{FF2B5EF4-FFF2-40B4-BE49-F238E27FC236}">
                <a16:creationId xmlns:a16="http://schemas.microsoft.com/office/drawing/2014/main" id="{AC0B6041-E320-CBA0-1BD9-FF0CE928E77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91271" y="6312023"/>
            <a:ext cx="7679183" cy="303948"/>
          </a:xfrm>
        </p:spPr>
        <p:txBody>
          <a:bodyPr/>
          <a:lstStyle/>
          <a:p>
            <a:r>
              <a:rPr lang="hu-HU" dirty="0"/>
              <a:t>Forrás | KSH, MNB-számítás</a:t>
            </a:r>
          </a:p>
        </p:txBody>
      </p:sp>
      <p:graphicFrame>
        <p:nvGraphicFramePr>
          <p:cNvPr id="3" name="Diagram 1">
            <a:extLst>
              <a:ext uri="{FF2B5EF4-FFF2-40B4-BE49-F238E27FC236}">
                <a16:creationId xmlns:a16="http://schemas.microsoft.com/office/drawing/2014/main" id="{E58F0026-E75C-4E1A-8CBE-85A2BBFB07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6688635"/>
              </p:ext>
            </p:extLst>
          </p:nvPr>
        </p:nvGraphicFramePr>
        <p:xfrm>
          <a:off x="3391270" y="1179650"/>
          <a:ext cx="8278700" cy="4498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zövegdoboz 3">
            <a:extLst>
              <a:ext uri="{FF2B5EF4-FFF2-40B4-BE49-F238E27FC236}">
                <a16:creationId xmlns:a16="http://schemas.microsoft.com/office/drawing/2014/main" id="{B9AF9DFC-6A73-E673-E7C2-E017FA6A77DF}"/>
              </a:ext>
            </a:extLst>
          </p:cNvPr>
          <p:cNvSpPr txBox="1"/>
          <p:nvPr/>
        </p:nvSpPr>
        <p:spPr>
          <a:xfrm>
            <a:off x="7530620" y="1497299"/>
            <a:ext cx="2950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Javuló allokációs hatékonyság</a:t>
            </a:r>
          </a:p>
        </p:txBody>
      </p:sp>
      <p:sp>
        <p:nvSpPr>
          <p:cNvPr id="6" name="Nyíl: jobbra mutató 5">
            <a:extLst>
              <a:ext uri="{FF2B5EF4-FFF2-40B4-BE49-F238E27FC236}">
                <a16:creationId xmlns:a16="http://schemas.microsoft.com/office/drawing/2014/main" id="{2D9E92FA-E7F4-1951-63E5-07FDBB01BA73}"/>
              </a:ext>
            </a:extLst>
          </p:cNvPr>
          <p:cNvSpPr/>
          <p:nvPr/>
        </p:nvSpPr>
        <p:spPr>
          <a:xfrm rot="20319027">
            <a:off x="8113340" y="2089875"/>
            <a:ext cx="3346424" cy="482885"/>
          </a:xfrm>
          <a:prstGeom prst="rightArrow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36024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78847-13FB-9E45-8679-934F77320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1800" dirty="0"/>
              <a:t>a vállalati profitok emelkedése teret enged a magasabb bérdinamikának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8698D9-E29B-C5FC-59D0-E4FED0D07D6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21115" y="6432890"/>
            <a:ext cx="7679183" cy="229326"/>
          </a:xfrm>
        </p:spPr>
        <p:txBody>
          <a:bodyPr/>
          <a:lstStyle/>
          <a:p>
            <a:r>
              <a:rPr lang="hu-HU" dirty="0"/>
              <a:t>Megjegyzés | Éves változás, nyers nominális adatok alapján.</a:t>
            </a:r>
          </a:p>
          <a:p>
            <a:r>
              <a:rPr lang="hu-HU" dirty="0"/>
              <a:t>Forrás | KSH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F540F3-4F8B-D046-6349-54099ED82B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21115" y="6078106"/>
            <a:ext cx="8461032" cy="226441"/>
          </a:xfrm>
        </p:spPr>
        <p:txBody>
          <a:bodyPr/>
          <a:lstStyle/>
          <a:p>
            <a:r>
              <a:rPr lang="hu-HU" sz="1800" cap="all" dirty="0"/>
              <a:t>A működési eredmény és a bérek éves emelkedése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9E8785A-1846-4CE9-9ADF-B2ED2FF944C9}"/>
              </a:ext>
            </a:extLst>
          </p:cNvPr>
          <p:cNvGraphicFramePr>
            <a:graphicFrameLocks/>
          </p:cNvGraphicFramePr>
          <p:nvPr/>
        </p:nvGraphicFramePr>
        <p:xfrm>
          <a:off x="3447358" y="1301843"/>
          <a:ext cx="8278700" cy="4498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687073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F67E188-2AD2-B4B4-61B5-8212A382F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1800" b="1" i="0" u="none" strike="noStrike" baseline="0" dirty="0">
                <a:solidFill>
                  <a:schemeClr val="tx2"/>
                </a:solidFill>
                <a:latin typeface="Calibri" panose="020F0502020204030204" pitchFamily="34" charset="0"/>
              </a:rPr>
              <a:t>A költségvetési hiánycélok elérését segíti az energiaárak csökkenése, azonban feszes költségvetési gazdálkodásra van szükség</a:t>
            </a:r>
            <a:endParaRPr lang="hu-HU" dirty="0">
              <a:solidFill>
                <a:schemeClr val="tx2"/>
              </a:solidFill>
            </a:endParaRP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F36D98F-E983-C888-0E30-ABF33C0AD34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u-HU" dirty="0"/>
              <a:t>Forrás |  KSH, MNB, </a:t>
            </a:r>
            <a:r>
              <a:rPr lang="hu-HU" dirty="0" err="1"/>
              <a:t>PM</a:t>
            </a:r>
            <a:endParaRPr lang="hu-HU" dirty="0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690120F2-586B-A3C4-ABF8-EFE25D9E471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hu-HU" sz="1800" b="0" i="0" u="none" strike="noStrike" dirty="0">
                <a:effectLst/>
              </a:rPr>
              <a:t>A költségvetési egyenleg és az állami kamatkiadások alakulása</a:t>
            </a:r>
            <a:r>
              <a:rPr lang="hu-HU" sz="1800" dirty="0"/>
              <a:t> </a:t>
            </a:r>
          </a:p>
        </p:txBody>
      </p:sp>
      <p:graphicFrame>
        <p:nvGraphicFramePr>
          <p:cNvPr id="6" name="Tartalom helye 5">
            <a:extLst>
              <a:ext uri="{FF2B5EF4-FFF2-40B4-BE49-F238E27FC236}">
                <a16:creationId xmlns:a16="http://schemas.microsoft.com/office/drawing/2014/main" id="{8F081304-3A13-4E7A-BFA4-3D41C4793299}"/>
              </a:ext>
            </a:extLst>
          </p:cNvPr>
          <p:cNvGraphicFramePr>
            <a:graphicFrameLocks noGrp="1"/>
          </p:cNvGraphicFramePr>
          <p:nvPr>
            <p:ph sz="quarter" idx="10"/>
          </p:nvPr>
        </p:nvGraphicFramePr>
        <p:xfrm>
          <a:off x="3390621" y="1198016"/>
          <a:ext cx="8391525" cy="477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860756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8698D9-E29B-C5FC-59D0-E4FED0D07D6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91268" y="6275235"/>
            <a:ext cx="7679183" cy="229326"/>
          </a:xfrm>
        </p:spPr>
        <p:txBody>
          <a:bodyPr/>
          <a:lstStyle/>
          <a:p>
            <a:r>
              <a:rPr lang="hu-HU" dirty="0"/>
              <a:t>Forrás |  MNB, ÁKK</a:t>
            </a:r>
          </a:p>
          <a:p>
            <a:endParaRPr lang="hu-H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F540F3-4F8B-D046-6349-54099ED82B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91270" y="5619838"/>
            <a:ext cx="8390875" cy="484521"/>
          </a:xfrm>
        </p:spPr>
        <p:txBody>
          <a:bodyPr/>
          <a:lstStyle/>
          <a:p>
            <a:r>
              <a:rPr lang="hu-HU" sz="1800" dirty="0"/>
              <a:t>A GDP-arányos bruttó államadósság és a központi adósság devizaaránya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61114782-D2C1-6C66-0992-30C21E18C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7462" y="232511"/>
            <a:ext cx="7886797" cy="612000"/>
          </a:xfrm>
        </p:spPr>
        <p:txBody>
          <a:bodyPr>
            <a:noAutofit/>
          </a:bodyPr>
          <a:lstStyle/>
          <a:p>
            <a:r>
              <a:rPr lang="hu-HU" sz="1800" dirty="0"/>
              <a:t>2023 év végére 69 százalékra, a horizont végére 65 százalék közelébe csökkenhet az államadósság-ráta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10F5C30-B8E4-DF74-936F-98F0EF41D745}"/>
              </a:ext>
            </a:extLst>
          </p:cNvPr>
          <p:cNvGraphicFramePr>
            <a:graphicFrameLocks/>
          </p:cNvGraphicFramePr>
          <p:nvPr/>
        </p:nvGraphicFramePr>
        <p:xfrm>
          <a:off x="3351904" y="846820"/>
          <a:ext cx="8430241" cy="4602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300922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8698D9-E29B-C5FC-59D0-E4FED0D07D6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91268" y="6275235"/>
            <a:ext cx="7679183" cy="229326"/>
          </a:xfrm>
        </p:spPr>
        <p:txBody>
          <a:bodyPr/>
          <a:lstStyle/>
          <a:p>
            <a:r>
              <a:rPr lang="hu-HU" dirty="0"/>
              <a:t>Megjegyzés | Energia egyenleg </a:t>
            </a:r>
            <a:r>
              <a:rPr lang="hu-HU" dirty="0" err="1"/>
              <a:t>SITC</a:t>
            </a:r>
            <a:r>
              <a:rPr lang="hu-HU" dirty="0"/>
              <a:t> statisztika alapján. Az </a:t>
            </a:r>
            <a:r>
              <a:rPr lang="hu-HU" dirty="0" err="1"/>
              <a:t>előrejelzési</a:t>
            </a:r>
            <a:r>
              <a:rPr lang="hu-HU" dirty="0"/>
              <a:t> sáv sávközép értékét ábrázoltuk.</a:t>
            </a:r>
          </a:p>
          <a:p>
            <a:r>
              <a:rPr lang="hu-HU" dirty="0"/>
              <a:t>Forrás | KSH, MNB</a:t>
            </a:r>
          </a:p>
          <a:p>
            <a:endParaRPr lang="hu-H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F540F3-4F8B-D046-6349-54099ED82B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91268" y="5528303"/>
            <a:ext cx="8390875" cy="484521"/>
          </a:xfrm>
        </p:spPr>
        <p:txBody>
          <a:bodyPr/>
          <a:lstStyle/>
          <a:p>
            <a:r>
              <a:rPr lang="hu-HU" sz="1800" dirty="0"/>
              <a:t>A Gazdaság külső egyensúlyi pozíció mutatói és az Energiaegyenleg</a:t>
            </a:r>
            <a:endParaRPr lang="hu-HU" sz="1800" cap="all" dirty="0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61114782-D2C1-6C66-0992-30C21E18C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7462" y="232511"/>
            <a:ext cx="8663746" cy="612000"/>
          </a:xfrm>
        </p:spPr>
        <p:txBody>
          <a:bodyPr>
            <a:noAutofit/>
          </a:bodyPr>
          <a:lstStyle/>
          <a:p>
            <a:r>
              <a:rPr lang="hu-HU" sz="1600" dirty="0"/>
              <a:t>A folyó fizetési mérleg hiánya 2022-ben érte el mélypontját, majd az energiaegyenleg javulásával 2023-ban </a:t>
            </a:r>
            <a:r>
              <a:rPr lang="hu-HU" sz="1600" dirty="0" err="1"/>
              <a:t>megfeleződik</a:t>
            </a:r>
            <a:endParaRPr lang="hu-HU" sz="16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583E835-E5FE-A496-B0A8-D822C34F5D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6717570"/>
              </p:ext>
            </p:extLst>
          </p:nvPr>
        </p:nvGraphicFramePr>
        <p:xfrm>
          <a:off x="3167066" y="911487"/>
          <a:ext cx="8904538" cy="4549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799419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8698D9-E29B-C5FC-59D0-E4FED0D07D6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22203" y="6204213"/>
            <a:ext cx="8559940" cy="25873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dirty="0"/>
              <a:t>Megjegyzés | A kockázati térkép azt mutatja meg, hogy az alternatív fogatókönyvek inflációs és növekedési pályája a monetáris politikai horizont egészében átlagosan mennyiben különbözik az alappályától. A piros színnel jelzett pálya az alappályánál szigorúbb, a zöld színnel jelzett pályák lazább monetáris politikai kondíciókkal konzisztensek.</a:t>
            </a:r>
          </a:p>
          <a:p>
            <a:r>
              <a:rPr lang="hu-HU" dirty="0"/>
              <a:t>Forrás | MNB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61114782-D2C1-6C66-0992-30C21E18C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7462" y="232511"/>
            <a:ext cx="8663746" cy="612000"/>
          </a:xfrm>
        </p:spPr>
        <p:txBody>
          <a:bodyPr>
            <a:noAutofit/>
          </a:bodyPr>
          <a:lstStyle/>
          <a:p>
            <a:r>
              <a:rPr lang="hu-H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Monetáris Tanács a márciusi Inflációs jelentés alapelőrejelzése körül négy alternatív forgatókönyvet emelt ki</a:t>
            </a:r>
            <a:endParaRPr lang="hu-HU" sz="1600" dirty="0"/>
          </a:p>
        </p:txBody>
      </p:sp>
      <p:graphicFrame>
        <p:nvGraphicFramePr>
          <p:cNvPr id="4" name="Diagram 7">
            <a:extLst>
              <a:ext uri="{FF2B5EF4-FFF2-40B4-BE49-F238E27FC236}">
                <a16:creationId xmlns:a16="http://schemas.microsoft.com/office/drawing/2014/main" id="{00000000-0008-0000-03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4254319"/>
              </p:ext>
            </p:extLst>
          </p:nvPr>
        </p:nvGraphicFramePr>
        <p:xfrm>
          <a:off x="3287462" y="1002323"/>
          <a:ext cx="8390875" cy="4661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62852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31DA4E-AE29-47D7-B401-2D91086D8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1800" dirty="0">
                <a:latin typeface="Calibri" panose="020F0502020204030204" pitchFamily="34" charset="0"/>
              </a:rPr>
              <a:t>A februári infláció 25,4 százalékon, a jegybanki várakozással összhangban alakult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008CDA-CFA1-49F6-AFB7-5DFCCAEE6C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u-HU" dirty="0">
                <a:latin typeface="Calibri" panose="020F0502020204030204" pitchFamily="34" charset="0"/>
              </a:rPr>
              <a:t>Forrás | KSH, MNB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3D3688-580E-46B0-819C-9CD4D64D8A81}"/>
              </a:ext>
            </a:extLst>
          </p:cNvPr>
          <p:cNvSpPr txBox="1"/>
          <p:nvPr/>
        </p:nvSpPr>
        <p:spPr>
          <a:xfrm>
            <a:off x="3391269" y="5833720"/>
            <a:ext cx="7128769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32">
              <a:lnSpc>
                <a:spcPct val="90000"/>
              </a:lnSpc>
            </a:pPr>
            <a:r>
              <a:rPr lang="hu-HU" cap="all" dirty="0">
                <a:solidFill>
                  <a:schemeClr val="tx2"/>
                </a:solidFill>
              </a:rPr>
              <a:t>Inflációs mutatók (éves változás)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BB110A6-F1C7-4C9A-8A8B-9639BFC492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3528048"/>
              </p:ext>
            </p:extLst>
          </p:nvPr>
        </p:nvGraphicFramePr>
        <p:xfrm>
          <a:off x="3275219" y="1034554"/>
          <a:ext cx="8280000" cy="45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672B58B-3EA7-A156-F043-A73059CE32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9479107"/>
              </p:ext>
            </p:extLst>
          </p:nvPr>
        </p:nvGraphicFramePr>
        <p:xfrm>
          <a:off x="4184959" y="1646951"/>
          <a:ext cx="4238605" cy="1244030"/>
        </p:xfrm>
        <a:graphic>
          <a:graphicData uri="http://schemas.openxmlformats.org/drawingml/2006/table">
            <a:tbl>
              <a:tblPr/>
              <a:tblGrid>
                <a:gridCol w="681792">
                  <a:extLst>
                    <a:ext uri="{9D8B030D-6E8A-4147-A177-3AD203B41FA5}">
                      <a16:colId xmlns:a16="http://schemas.microsoft.com/office/drawing/2014/main" val="3311962242"/>
                    </a:ext>
                  </a:extLst>
                </a:gridCol>
                <a:gridCol w="1062994">
                  <a:extLst>
                    <a:ext uri="{9D8B030D-6E8A-4147-A177-3AD203B41FA5}">
                      <a16:colId xmlns:a16="http://schemas.microsoft.com/office/drawing/2014/main" val="3975072909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908968825"/>
                    </a:ext>
                  </a:extLst>
                </a:gridCol>
                <a:gridCol w="1477819">
                  <a:extLst>
                    <a:ext uri="{9D8B030D-6E8A-4147-A177-3AD203B41FA5}">
                      <a16:colId xmlns:a16="http://schemas.microsoft.com/office/drawing/2014/main" val="1604712976"/>
                    </a:ext>
                  </a:extLst>
                </a:gridCol>
              </a:tblGrid>
              <a:tr h="62201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D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Fogyasztóiár</a:t>
                      </a:r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-index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D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Maginfláció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D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Indirekt adóktól szűrt maginfláció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192939"/>
                  </a:ext>
                </a:extLst>
              </a:tr>
              <a:tr h="31100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Január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510803"/>
                  </a:ext>
                </a:extLst>
              </a:tr>
              <a:tr h="31100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Február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4242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69075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8698D9-E29B-C5FC-59D0-E4FED0D07D6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87462" y="6196119"/>
            <a:ext cx="8559940" cy="258730"/>
          </a:xfrm>
        </p:spPr>
        <p:txBody>
          <a:bodyPr/>
          <a:lstStyle/>
          <a:p>
            <a:r>
              <a:rPr lang="hu-HU" dirty="0"/>
              <a:t>Forrás | MNB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61114782-D2C1-6C66-0992-30C21E18C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7462" y="232511"/>
            <a:ext cx="8663746" cy="612000"/>
          </a:xfrm>
        </p:spPr>
        <p:txBody>
          <a:bodyPr>
            <a:noAutofit/>
          </a:bodyPr>
          <a:lstStyle/>
          <a:p>
            <a:r>
              <a:rPr lang="hu-HU" sz="1800" dirty="0"/>
              <a:t>Az előrejelzésünk összefoglaló táblája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242EF3-3671-04CD-0385-59DEC66E44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5240" y="883394"/>
            <a:ext cx="8948189" cy="509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1334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71F24-ED80-476C-84D9-5C0F338BA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Fő üzenetek</a:t>
            </a:r>
          </a:p>
        </p:txBody>
      </p:sp>
      <p:sp>
        <p:nvSpPr>
          <p:cNvPr id="3" name="Block Arc 2">
            <a:extLst>
              <a:ext uri="{FF2B5EF4-FFF2-40B4-BE49-F238E27FC236}">
                <a16:creationId xmlns:a16="http://schemas.microsoft.com/office/drawing/2014/main" id="{4E65A391-73B4-85A0-B69C-1198CB7D99FB}"/>
              </a:ext>
            </a:extLst>
          </p:cNvPr>
          <p:cNvSpPr/>
          <p:nvPr/>
        </p:nvSpPr>
        <p:spPr>
          <a:xfrm>
            <a:off x="-3129306" y="-83037"/>
            <a:ext cx="7453281" cy="7453281"/>
          </a:xfrm>
          <a:prstGeom prst="blockArc">
            <a:avLst>
              <a:gd name="adj1" fmla="val 18900000"/>
              <a:gd name="adj2" fmla="val 2700000"/>
              <a:gd name="adj3" fmla="val 290"/>
            </a:avLst>
          </a:prstGeom>
          <a:ln w="50800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BB01D48-B468-2439-9BF3-1E4E4B67EDE0}"/>
              </a:ext>
            </a:extLst>
          </p:cNvPr>
          <p:cNvGrpSpPr/>
          <p:nvPr/>
        </p:nvGrpSpPr>
        <p:grpSpPr>
          <a:xfrm>
            <a:off x="3652893" y="1169979"/>
            <a:ext cx="8346715" cy="794077"/>
            <a:chOff x="520704" y="295156"/>
            <a:chExt cx="8346715" cy="794077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789A3CA-8FE9-E2AD-B83D-36FE5EA2E25D}"/>
                </a:ext>
              </a:extLst>
            </p:cNvPr>
            <p:cNvSpPr/>
            <p:nvPr/>
          </p:nvSpPr>
          <p:spPr>
            <a:xfrm>
              <a:off x="520704" y="295156"/>
              <a:ext cx="8346715" cy="79407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7C757C4-6EC0-5986-FC2B-818D59646137}"/>
                </a:ext>
              </a:extLst>
            </p:cNvPr>
            <p:cNvSpPr txBox="1"/>
            <p:nvPr/>
          </p:nvSpPr>
          <p:spPr>
            <a:xfrm>
              <a:off x="520704" y="295156"/>
              <a:ext cx="8346715" cy="7940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49606" tIns="43180" rIns="43180" bIns="43180" numCol="1" spcCol="1270" anchor="ctr" anchorCtr="0">
              <a:noAutofit/>
            </a:bodyPr>
            <a:lstStyle/>
            <a:p>
              <a:pPr lvl="0"/>
              <a:r>
                <a:rPr lang="hu-HU" sz="1700" dirty="0"/>
                <a:t>2023. januárban tetőzött a hazai infláció és megindult az </a:t>
              </a:r>
              <a:r>
                <a:rPr lang="hu-HU" sz="1700" dirty="0" err="1"/>
                <a:t>árdinamika</a:t>
              </a:r>
              <a:r>
                <a:rPr lang="hu-HU" sz="1700" dirty="0"/>
                <a:t> lassú csökkenése. Az élelmiszerár-ciklus csökkenő fázisába léptünk, ugyanakkor a piaci szolgáltatások árindexe magasan alakul.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EE41BE58-31DA-CD8B-167F-2839345EADE2}"/>
              </a:ext>
            </a:extLst>
          </p:cNvPr>
          <p:cNvSpPr/>
          <p:nvPr/>
        </p:nvSpPr>
        <p:spPr>
          <a:xfrm>
            <a:off x="3220132" y="1134257"/>
            <a:ext cx="865520" cy="86552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354526E-1389-4982-09C4-7D0C3239CA21}"/>
              </a:ext>
            </a:extLst>
          </p:cNvPr>
          <p:cNvGrpSpPr/>
          <p:nvPr/>
        </p:nvGrpSpPr>
        <p:grpSpPr>
          <a:xfrm>
            <a:off x="4149058" y="2191311"/>
            <a:ext cx="7850550" cy="827998"/>
            <a:chOff x="1016869" y="1316488"/>
            <a:chExt cx="7850550" cy="827998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924537A-7C1B-651C-ACC8-0DBE5A765F94}"/>
                </a:ext>
              </a:extLst>
            </p:cNvPr>
            <p:cNvSpPr/>
            <p:nvPr/>
          </p:nvSpPr>
          <p:spPr>
            <a:xfrm>
              <a:off x="1016869" y="1316488"/>
              <a:ext cx="7850550" cy="82799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E49A949-B853-FD11-FE39-1C004E735A7C}"/>
                </a:ext>
              </a:extLst>
            </p:cNvPr>
            <p:cNvSpPr txBox="1"/>
            <p:nvPr/>
          </p:nvSpPr>
          <p:spPr>
            <a:xfrm>
              <a:off x="1016869" y="1316488"/>
              <a:ext cx="7850550" cy="8279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49606" tIns="43180" rIns="43180" bIns="43180" numCol="1" spcCol="1270" anchor="ctr" anchorCtr="0">
              <a:noAutofit/>
            </a:bodyPr>
            <a:lstStyle/>
            <a:p>
              <a:pPr lvl="0"/>
              <a:r>
                <a:rPr lang="hu-HU" sz="1700" dirty="0"/>
                <a:t>A külső és belső hatások is a dezinfláció irányába mutatnak, így az árindex lassulása az idei év második felében felgyorsul. 2023-ban 15,0–19,5, 2024-ben 3,0–5,0 közötti, 2025-ben pedig 2,5–3,5 százalék közötti inflációra számítunk.</a:t>
              </a:r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F43484CF-008D-A410-F267-4E62D5596387}"/>
              </a:ext>
            </a:extLst>
          </p:cNvPr>
          <p:cNvSpPr/>
          <p:nvPr/>
        </p:nvSpPr>
        <p:spPr>
          <a:xfrm>
            <a:off x="3716298" y="2172550"/>
            <a:ext cx="865520" cy="86552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EFDEE2D-5F24-4292-2911-56EB55F9FCB1}"/>
              </a:ext>
            </a:extLst>
          </p:cNvPr>
          <p:cNvGrpSpPr/>
          <p:nvPr/>
        </p:nvGrpSpPr>
        <p:grpSpPr>
          <a:xfrm>
            <a:off x="4301341" y="3183562"/>
            <a:ext cx="7698267" cy="1037622"/>
            <a:chOff x="1169152" y="2436032"/>
            <a:chExt cx="7698267" cy="77443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B4281B3-F866-408D-C10A-6973BFA06CF2}"/>
                </a:ext>
              </a:extLst>
            </p:cNvPr>
            <p:cNvSpPr/>
            <p:nvPr/>
          </p:nvSpPr>
          <p:spPr>
            <a:xfrm>
              <a:off x="1169152" y="2436032"/>
              <a:ext cx="7698267" cy="66549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2097561-3695-89A3-9AF6-213E708E1E16}"/>
                </a:ext>
              </a:extLst>
            </p:cNvPr>
            <p:cNvSpPr txBox="1"/>
            <p:nvPr/>
          </p:nvSpPr>
          <p:spPr>
            <a:xfrm>
              <a:off x="1169152" y="2544974"/>
              <a:ext cx="7603788" cy="6654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49606" tIns="43180" rIns="0" bIns="43180" numCol="1" spcCol="1270" anchor="ctr" anchorCtr="0">
              <a:noAutofit/>
            </a:bodyPr>
            <a:lstStyle/>
            <a:p>
              <a:pPr lvl="0"/>
              <a:r>
                <a:rPr lang="hu-HU" sz="1700" b="0" dirty="0">
                  <a:solidFill>
                    <a:schemeClr val="bg1"/>
                  </a:solidFill>
                </a:rPr>
                <a:t>Az év elején tovább hűlt a magyar gazdaság</a:t>
              </a:r>
              <a:r>
                <a:rPr lang="hu-HU" sz="1700" dirty="0">
                  <a:solidFill>
                    <a:schemeClr val="bg1"/>
                  </a:solidFill>
                </a:rPr>
                <a:t>, az év második felében azonban a dinamika élénkülésére számítunk. </a:t>
              </a:r>
              <a:r>
                <a:rPr lang="hu-HU" sz="1700" b="0" dirty="0">
                  <a:solidFill>
                    <a:schemeClr val="bg1"/>
                  </a:solidFill>
                </a:rPr>
                <a:t>A hazai GDP 2023-ban 0–1,5 százalékkal, 2024-ben 3,5–4,5 százalékkal, míg 2025-ben 3,0–4,0 százalékkal bővül.</a:t>
              </a:r>
            </a:p>
            <a:p>
              <a:pPr lvl="0"/>
              <a:r>
                <a:rPr lang="hu-HU" sz="1700" b="0" dirty="0">
                  <a:solidFill>
                    <a:schemeClr val="bg1"/>
                  </a:solidFill>
                </a:rPr>
                <a:t> </a:t>
              </a: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1D1E5143-3D57-0027-135C-658AB81A621F}"/>
              </a:ext>
            </a:extLst>
          </p:cNvPr>
          <p:cNvSpPr/>
          <p:nvPr/>
        </p:nvSpPr>
        <p:spPr>
          <a:xfrm>
            <a:off x="3868581" y="3210843"/>
            <a:ext cx="865520" cy="86552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9D296A2-33DC-5793-A76A-ABB25C4028F9}"/>
              </a:ext>
            </a:extLst>
          </p:cNvPr>
          <p:cNvGrpSpPr/>
          <p:nvPr/>
        </p:nvGrpSpPr>
        <p:grpSpPr>
          <a:xfrm>
            <a:off x="4149058" y="4249135"/>
            <a:ext cx="7850550" cy="892459"/>
            <a:chOff x="1016869" y="3307110"/>
            <a:chExt cx="7850550" cy="95966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9587421-8C2F-AC10-A6D3-DEEFEE48639D}"/>
                </a:ext>
              </a:extLst>
            </p:cNvPr>
            <p:cNvSpPr/>
            <p:nvPr/>
          </p:nvSpPr>
          <p:spPr>
            <a:xfrm>
              <a:off x="1016869" y="3347374"/>
              <a:ext cx="7850550" cy="91939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B717542-9FDD-0EB6-3872-A53F8B4F1315}"/>
                </a:ext>
              </a:extLst>
            </p:cNvPr>
            <p:cNvSpPr txBox="1"/>
            <p:nvPr/>
          </p:nvSpPr>
          <p:spPr>
            <a:xfrm>
              <a:off x="1016869" y="3307110"/>
              <a:ext cx="7850550" cy="9327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49606" tIns="43180" rIns="43180" bIns="43180" numCol="1" spcCol="1270" anchor="ctr" anchorCtr="0">
              <a:noAutofit/>
            </a:bodyPr>
            <a:lstStyle/>
            <a:p>
              <a:pPr lvl="0"/>
              <a:r>
                <a:rPr lang="hu-HU" sz="1700" b="0" dirty="0">
                  <a:solidFill>
                    <a:schemeClr val="bg1"/>
                  </a:solidFill>
                </a:rPr>
                <a:t>A lassuló gazdasági teljesítmény ellenére a magyar gazdaság nem tért el érdemben a teljes foglalkoztatástól. A munkaerőpiac továbbra is feszes, azonban a reálbérek csökkennek</a:t>
              </a:r>
              <a:r>
                <a:rPr lang="hu-HU" sz="1700" dirty="0">
                  <a:solidFill>
                    <a:schemeClr val="bg1"/>
                  </a:solidFill>
                </a:rPr>
                <a:t>.</a:t>
              </a:r>
              <a:endParaRPr lang="hu-HU" sz="1700" b="0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56A5AD01-EE20-FBE7-56F7-12E9666324DF}"/>
              </a:ext>
            </a:extLst>
          </p:cNvPr>
          <p:cNvSpPr/>
          <p:nvPr/>
        </p:nvSpPr>
        <p:spPr>
          <a:xfrm>
            <a:off x="3716298" y="4249135"/>
            <a:ext cx="865520" cy="86552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F25FCA4-32B5-CA10-45D7-46A4DBA7E214}"/>
              </a:ext>
            </a:extLst>
          </p:cNvPr>
          <p:cNvGrpSpPr/>
          <p:nvPr/>
        </p:nvGrpSpPr>
        <p:grpSpPr>
          <a:xfrm>
            <a:off x="3652893" y="5352823"/>
            <a:ext cx="8346715" cy="734730"/>
            <a:chOff x="520704" y="4478000"/>
            <a:chExt cx="8346715" cy="73473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B1B135A-D0E4-B8B0-9D38-89FFF42CB282}"/>
                </a:ext>
              </a:extLst>
            </p:cNvPr>
            <p:cNvSpPr/>
            <p:nvPr/>
          </p:nvSpPr>
          <p:spPr>
            <a:xfrm>
              <a:off x="520704" y="4478000"/>
              <a:ext cx="8346715" cy="73473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8454BD4-0D86-0AA6-C691-21DD9849AFBB}"/>
                </a:ext>
              </a:extLst>
            </p:cNvPr>
            <p:cNvSpPr txBox="1"/>
            <p:nvPr/>
          </p:nvSpPr>
          <p:spPr>
            <a:xfrm>
              <a:off x="520704" y="4478000"/>
              <a:ext cx="8346715" cy="7347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49606" tIns="43180" rIns="43180" bIns="43180" numCol="1" spcCol="1270" anchor="ctr" anchorCtr="0">
              <a:noAutofit/>
            </a:bodyPr>
            <a:lstStyle/>
            <a:p>
              <a:pPr lvl="0"/>
              <a:r>
                <a:rPr lang="hu-HU" sz="1700" b="0" dirty="0">
                  <a:solidFill>
                    <a:schemeClr val="bg1"/>
                  </a:solidFill>
                </a:rPr>
                <a:t>A folyó fizetési mérleg egyenlege trendszerűen javul. A folyó fizetési mérleg hiánya 2023-ban </a:t>
              </a:r>
              <a:r>
                <a:rPr lang="hu-HU" sz="1700" b="0" dirty="0" err="1">
                  <a:solidFill>
                    <a:schemeClr val="bg1"/>
                  </a:solidFill>
                </a:rPr>
                <a:t>megfeleződik</a:t>
              </a:r>
              <a:r>
                <a:rPr lang="hu-HU" sz="1700" b="0" dirty="0">
                  <a:solidFill>
                    <a:schemeClr val="bg1"/>
                  </a:solidFill>
                </a:rPr>
                <a:t>, majd az </a:t>
              </a:r>
              <a:r>
                <a:rPr lang="hu-HU" sz="1700" b="0" dirty="0" err="1">
                  <a:solidFill>
                    <a:schemeClr val="bg1"/>
                  </a:solidFill>
                </a:rPr>
                <a:t>előrejelzési</a:t>
              </a:r>
              <a:r>
                <a:rPr lang="hu-HU" sz="1700" b="0" dirty="0">
                  <a:solidFill>
                    <a:schemeClr val="bg1"/>
                  </a:solidFill>
                </a:rPr>
                <a:t> horizont végére az ország finanszírozási képessége újra pozitívvá válik.</a:t>
              </a: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335E579B-1898-F45A-E9D9-170DFDE8310E}"/>
              </a:ext>
            </a:extLst>
          </p:cNvPr>
          <p:cNvSpPr/>
          <p:nvPr/>
        </p:nvSpPr>
        <p:spPr>
          <a:xfrm>
            <a:off x="3220132" y="5287428"/>
            <a:ext cx="865520" cy="865520"/>
          </a:xfrm>
          <a:prstGeom prst="ellipse">
            <a:avLst/>
          </a:prstGeom>
          <a:solidFill>
            <a:schemeClr val="bg1"/>
          </a:solidFill>
          <a:ln w="50800" cap="flat" cmpd="sng" algn="ctr">
            <a:solidFill>
              <a:srgbClr val="009EE0">
                <a:lumMod val="75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0" name="Picture 2" descr="Commodity free icon">
            <a:extLst>
              <a:ext uri="{FF2B5EF4-FFF2-40B4-BE49-F238E27FC236}">
                <a16:creationId xmlns:a16="http://schemas.microsoft.com/office/drawing/2014/main" id="{5B17D8AE-9634-02D6-4EE0-015D275EA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458" y="1313474"/>
            <a:ext cx="524751" cy="52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Decrease free icon">
            <a:extLst>
              <a:ext uri="{FF2B5EF4-FFF2-40B4-BE49-F238E27FC236}">
                <a16:creationId xmlns:a16="http://schemas.microsoft.com/office/drawing/2014/main" id="{68EF663F-DF8A-94CF-A527-345FA76D7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509" y="2323353"/>
            <a:ext cx="524752" cy="52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Free Globe Png Transparent, Download Free Globe Png Transparent png images,  Free ClipArts on Clipart Library">
            <a:extLst>
              <a:ext uri="{FF2B5EF4-FFF2-40B4-BE49-F238E27FC236}">
                <a16:creationId xmlns:a16="http://schemas.microsoft.com/office/drawing/2014/main" id="{1E829619-1306-CF3D-34D3-9592A5D57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042" y="5452975"/>
            <a:ext cx="543848" cy="54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6B78BFE7-4E07-8B31-BB7C-4F9B9FE1D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265" y="4360121"/>
            <a:ext cx="608632" cy="60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86875C34-3959-F382-DC9F-D3D4402E86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52594" y="3389185"/>
            <a:ext cx="479909" cy="50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491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93A78-6F17-47ED-9D1F-647B8BD2A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031" y="2254250"/>
            <a:ext cx="7020219" cy="2289538"/>
          </a:xfrm>
        </p:spPr>
        <p:txBody>
          <a:bodyPr/>
          <a:lstStyle/>
          <a:p>
            <a:r>
              <a:rPr lang="hu-HU" dirty="0"/>
              <a:t>Köszönöm A megtisztelő figyelmüket!</a:t>
            </a:r>
          </a:p>
        </p:txBody>
      </p:sp>
    </p:spTree>
    <p:extLst>
      <p:ext uri="{BB962C8B-B14F-4D97-AF65-F5344CB8AC3E}">
        <p14:creationId xmlns:p14="http://schemas.microsoft.com/office/powerpoint/2010/main" val="617393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8FFC33F-1C06-F87C-D658-596C2DBA2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1800" dirty="0"/>
              <a:t>Az élelmiszerár-ciklus csökkenő szakaszába léptünk: folytatódott a lassuló trend</a:t>
            </a:r>
            <a:endParaRPr lang="en-GB" sz="18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D0EB2B3-9272-7E6A-12F7-EDAAFBBDD3E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91271" y="6386645"/>
            <a:ext cx="8074587" cy="229326"/>
          </a:xfrm>
        </p:spPr>
        <p:txBody>
          <a:bodyPr/>
          <a:lstStyle/>
          <a:p>
            <a:r>
              <a:rPr lang="hu-HU" dirty="0"/>
              <a:t>Megjegyzés | A felmérés célja kizárólag az élelmiszerárak alakulásának magas frekvencián történő követése. A gyűjtés adatai március 17-ig állnak rendelkezésre.</a:t>
            </a:r>
          </a:p>
          <a:p>
            <a:r>
              <a:rPr lang="hu-HU" dirty="0"/>
              <a:t>Forrás | KSH, MNB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8ECBD1-ED7C-AFB0-6753-ACB61E10CD6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91270" y="5918159"/>
            <a:ext cx="8390875" cy="229326"/>
          </a:xfrm>
        </p:spPr>
        <p:txBody>
          <a:bodyPr/>
          <a:lstStyle/>
          <a:p>
            <a:r>
              <a:rPr lang="hu-HU" sz="1800" spc="113" dirty="0">
                <a:solidFill>
                  <a:srgbClr val="0C2148"/>
                </a:solidFill>
                <a:latin typeface="Calibri"/>
              </a:rPr>
              <a:t>AZ ONLINE FELMÉRT ÉLELMISZERÁR-INDEX ALAKULÁSA</a:t>
            </a:r>
            <a:endParaRPr lang="en-GB" sz="1800" spc="113" dirty="0">
              <a:solidFill>
                <a:srgbClr val="0C2148"/>
              </a:solidFill>
              <a:latin typeface="Calibri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207C705-F0C4-4388-A9F4-AD464C2E2C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0003956"/>
              </p:ext>
            </p:extLst>
          </p:nvPr>
        </p:nvGraphicFramePr>
        <p:xfrm>
          <a:off x="3391270" y="1179000"/>
          <a:ext cx="8280000" cy="45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65170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8698D9-E29B-C5FC-59D0-E4FED0D07D6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91268" y="6275235"/>
            <a:ext cx="7679183" cy="229326"/>
          </a:xfrm>
        </p:spPr>
        <p:txBody>
          <a:bodyPr/>
          <a:lstStyle/>
          <a:p>
            <a:r>
              <a:rPr lang="hu-HU" dirty="0"/>
              <a:t>Megjegyzés | Belső tényezők: termelékenység, bérköltség, inflációs várakozás, árfolyam, szabályozott árak, indirekt adók hatása. Külső tényezők: Importált infláció, olajár, </a:t>
            </a:r>
            <a:r>
              <a:rPr lang="hu-HU" dirty="0" err="1"/>
              <a:t>TTF-gázár</a:t>
            </a:r>
            <a:r>
              <a:rPr lang="hu-HU" dirty="0"/>
              <a:t>, mezőgazdasági árak.</a:t>
            </a:r>
          </a:p>
          <a:p>
            <a:r>
              <a:rPr lang="hu-HU" dirty="0"/>
              <a:t>Forrás | MNB-számítás</a:t>
            </a:r>
          </a:p>
          <a:p>
            <a:endParaRPr lang="hu-H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F540F3-4F8B-D046-6349-54099ED82B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91268" y="5569710"/>
            <a:ext cx="8390875" cy="484521"/>
          </a:xfrm>
        </p:spPr>
        <p:txBody>
          <a:bodyPr/>
          <a:lstStyle/>
          <a:p>
            <a:pPr>
              <a:spcBef>
                <a:spcPts val="750"/>
              </a:spcBef>
            </a:pPr>
            <a:r>
              <a:rPr lang="hu-HU" sz="1800" cap="all" dirty="0">
                <a:latin typeface="+mj-lt"/>
                <a:ea typeface="Verdana" panose="020B0604030504040204" pitchFamily="34" charset="0"/>
              </a:rPr>
              <a:t>Az infláció felbontása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61114782-D2C1-6C66-0992-30C21E18C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7462" y="232511"/>
            <a:ext cx="8663746" cy="612000"/>
          </a:xfrm>
        </p:spPr>
        <p:txBody>
          <a:bodyPr>
            <a:noAutofit/>
          </a:bodyPr>
          <a:lstStyle/>
          <a:p>
            <a:r>
              <a:rPr lang="hu-HU" sz="1800" dirty="0"/>
              <a:t>A belső inflációs tényezők és az egyéb faktorok (becsült </a:t>
            </a:r>
            <a:r>
              <a:rPr lang="hu-HU" sz="1800" dirty="0" err="1"/>
              <a:t>árrések</a:t>
            </a:r>
            <a:r>
              <a:rPr lang="hu-HU" sz="1800" dirty="0"/>
              <a:t>) inflációs hozzájárulása jelentősen emelkedett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19F5673-933C-3B67-24E3-060BE226E9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0681207"/>
              </p:ext>
            </p:extLst>
          </p:nvPr>
        </p:nvGraphicFramePr>
        <p:xfrm>
          <a:off x="3253284" y="996189"/>
          <a:ext cx="8666842" cy="4664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09955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8698D9-E29B-C5FC-59D0-E4FED0D07D6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22203" y="6204213"/>
            <a:ext cx="8559940" cy="258730"/>
          </a:xfrm>
        </p:spPr>
        <p:txBody>
          <a:bodyPr/>
          <a:lstStyle/>
          <a:p>
            <a:r>
              <a:rPr lang="hu-HU" dirty="0"/>
              <a:t>Forrás | MNB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F540F3-4F8B-D046-6349-54099ED82B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91268" y="5602776"/>
            <a:ext cx="8390875" cy="675910"/>
          </a:xfrm>
        </p:spPr>
        <p:txBody>
          <a:bodyPr/>
          <a:lstStyle/>
          <a:p>
            <a:pPr>
              <a:spcBef>
                <a:spcPts val="750"/>
              </a:spcBef>
            </a:pPr>
            <a:r>
              <a:rPr lang="hu-HU" sz="1800" cap="all" dirty="0">
                <a:latin typeface="+mj-lt"/>
                <a:ea typeface="Verdana" panose="020B0604030504040204" pitchFamily="34" charset="0"/>
              </a:rPr>
              <a:t>A fogyasztói kosár egyes részeinek becsült </a:t>
            </a:r>
            <a:r>
              <a:rPr lang="hu-HU" sz="1800" cap="all" dirty="0" err="1">
                <a:latin typeface="+mj-lt"/>
                <a:ea typeface="Verdana" panose="020B0604030504040204" pitchFamily="34" charset="0"/>
              </a:rPr>
              <a:t>árrése</a:t>
            </a:r>
            <a:r>
              <a:rPr lang="hu-HU" sz="1800" cap="all" dirty="0">
                <a:latin typeface="+mj-lt"/>
                <a:ea typeface="Verdana" panose="020B0604030504040204" pitchFamily="34" charset="0"/>
              </a:rPr>
              <a:t> (kumulált változás)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61114782-D2C1-6C66-0992-30C21E18C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7462" y="232511"/>
            <a:ext cx="8663746" cy="612000"/>
          </a:xfrm>
        </p:spPr>
        <p:txBody>
          <a:bodyPr>
            <a:noAutofit/>
          </a:bodyPr>
          <a:lstStyle/>
          <a:p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feldolgozott élelmiszerek becsült árrésének jelentős emelkedését regisztráltuk</a:t>
            </a:r>
            <a:endParaRPr lang="hu-HU" sz="1800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80D7B8D-1A98-4BAB-9899-EBB3844BF0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3184531"/>
              </p:ext>
            </p:extLst>
          </p:nvPr>
        </p:nvGraphicFramePr>
        <p:xfrm>
          <a:off x="3287461" y="975946"/>
          <a:ext cx="8663746" cy="4730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60221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AE49197-B1BF-406E-D6BF-86294CEE9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1800" dirty="0"/>
              <a:t>a piaci szolgáltatások havi átárazása év elején magasan alakult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EBDAFEB-5C28-76F6-37A9-951228FEF9D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u-HU" dirty="0"/>
              <a:t>Forrás | KSH, MNB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84207406-98F7-B320-5184-BE689E249D2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91271" y="5833720"/>
            <a:ext cx="8390875" cy="542558"/>
          </a:xfrm>
        </p:spPr>
        <p:txBody>
          <a:bodyPr/>
          <a:lstStyle/>
          <a:p>
            <a:r>
              <a:rPr lang="hu-HU" sz="1800" dirty="0"/>
              <a:t>Piaci szolgáltatások inflációja</a:t>
            </a:r>
          </a:p>
          <a:p>
            <a:r>
              <a:rPr lang="hu-HU" sz="1800" dirty="0"/>
              <a:t>(szezonálisan nem igazított, adószűrt, egyhavi változás)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9A0D3B5-60D4-60A0-253C-7CA8305B74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8076265"/>
              </p:ext>
            </p:extLst>
          </p:nvPr>
        </p:nvGraphicFramePr>
        <p:xfrm>
          <a:off x="3502146" y="1024280"/>
          <a:ext cx="8280000" cy="45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99712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31DA4E-AE29-47D7-B401-2D91086D8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1800" dirty="0"/>
              <a:t>A gázárak a háború előtti szint alá, a szállítási költségek a covid előtti szint alá süllyedtek</a:t>
            </a:r>
            <a:endParaRPr lang="hu-HU" sz="1800" dirty="0">
              <a:latin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9E4758-F1F8-6AC2-7BA0-692FF15DB450}"/>
              </a:ext>
            </a:extLst>
          </p:cNvPr>
          <p:cNvSpPr txBox="1"/>
          <p:nvPr/>
        </p:nvSpPr>
        <p:spPr>
          <a:xfrm>
            <a:off x="3097497" y="5219760"/>
            <a:ext cx="4396606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49">
              <a:lnSpc>
                <a:spcPct val="90000"/>
              </a:lnSpc>
            </a:pPr>
            <a:r>
              <a:rPr lang="hu-HU" sz="1600" cap="all" spc="113" dirty="0">
                <a:solidFill>
                  <a:schemeClr val="tx2"/>
                </a:solidFill>
              </a:rPr>
              <a:t>A holland </a:t>
            </a:r>
            <a:r>
              <a:rPr lang="hu-HU" sz="1600" cap="all" spc="113" dirty="0" err="1">
                <a:solidFill>
                  <a:schemeClr val="tx2"/>
                </a:solidFill>
              </a:rPr>
              <a:t>ttf</a:t>
            </a:r>
            <a:r>
              <a:rPr lang="hu-HU" sz="1600" cap="all" spc="113" dirty="0">
                <a:solidFill>
                  <a:schemeClr val="tx2"/>
                </a:solidFill>
              </a:rPr>
              <a:t> Gázárak alakulása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AB1084B6-EB22-68F5-F6B9-C2466434C8B1}"/>
              </a:ext>
            </a:extLst>
          </p:cNvPr>
          <p:cNvSpPr txBox="1">
            <a:spLocks/>
          </p:cNvSpPr>
          <p:nvPr/>
        </p:nvSpPr>
        <p:spPr>
          <a:xfrm>
            <a:off x="3097497" y="5800641"/>
            <a:ext cx="4289653" cy="8507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332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67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332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371498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828664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>
                <a:latin typeface="Calibri" panose="020F0502020204030204" pitchFamily="34" charset="0"/>
              </a:rPr>
              <a:t>Megjegyzés | </a:t>
            </a:r>
            <a:r>
              <a:rPr lang="hu-HU" dirty="0" err="1">
                <a:latin typeface="Calibri" panose="020F0502020204030204" pitchFamily="34" charset="0"/>
              </a:rPr>
              <a:t>MMBtu</a:t>
            </a:r>
            <a:r>
              <a:rPr lang="hu-HU" dirty="0">
                <a:latin typeface="Calibri" panose="020F0502020204030204" pitchFamily="34" charset="0"/>
              </a:rPr>
              <a:t>: Millió brit hőegyenértékes.</a:t>
            </a:r>
          </a:p>
          <a:p>
            <a:r>
              <a:rPr lang="hu-HU" dirty="0">
                <a:latin typeface="Calibri" panose="020F0502020204030204" pitchFamily="34" charset="0"/>
              </a:rPr>
              <a:t>Forrás | </a:t>
            </a:r>
            <a:r>
              <a:rPr lang="hu-HU" dirty="0" err="1">
                <a:latin typeface="Calibri" panose="020F0502020204030204" pitchFamily="34" charset="0"/>
              </a:rPr>
              <a:t>Bloomberg</a:t>
            </a:r>
            <a:endParaRPr lang="hu-HU" dirty="0">
              <a:latin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320BD7-716B-62E0-5727-3A31002DF744}"/>
              </a:ext>
            </a:extLst>
          </p:cNvPr>
          <p:cNvSpPr txBox="1"/>
          <p:nvPr/>
        </p:nvSpPr>
        <p:spPr>
          <a:xfrm>
            <a:off x="7387150" y="5209710"/>
            <a:ext cx="4506957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49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1600" b="0" i="0" u="none" strike="noStrike" kern="1200" cap="all" spc="113" normalizeH="0" baseline="0" noProof="0" dirty="0">
                <a:ln>
                  <a:noFill/>
                </a:ln>
                <a:solidFill>
                  <a:srgbClr val="0C214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tengeri szállítások költsége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664475AC-2214-68AE-D12A-B379C4FBB978}"/>
              </a:ext>
            </a:extLst>
          </p:cNvPr>
          <p:cNvSpPr txBox="1">
            <a:spLocks/>
          </p:cNvSpPr>
          <p:nvPr/>
        </p:nvSpPr>
        <p:spPr>
          <a:xfrm>
            <a:off x="7494103" y="5800642"/>
            <a:ext cx="4581940" cy="8507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749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dirty="0"/>
              <a:t>Megjegyzés | A </a:t>
            </a:r>
            <a:r>
              <a:rPr lang="hu-HU" dirty="0" err="1"/>
              <a:t>Freightos</a:t>
            </a:r>
            <a:r>
              <a:rPr lang="hu-HU" dirty="0"/>
              <a:t> </a:t>
            </a:r>
            <a:r>
              <a:rPr lang="hu-HU" dirty="0" err="1"/>
              <a:t>Baltic</a:t>
            </a:r>
            <a:r>
              <a:rPr lang="hu-HU" dirty="0"/>
              <a:t> Index (</a:t>
            </a:r>
            <a:r>
              <a:rPr lang="hu-HU" dirty="0" err="1"/>
              <a:t>FBX</a:t>
            </a:r>
            <a:r>
              <a:rPr lang="hu-HU" dirty="0"/>
              <a:t>) összesített és </a:t>
            </a:r>
            <a:r>
              <a:rPr lang="hu-HU" dirty="0" err="1"/>
              <a:t>anonimizált</a:t>
            </a:r>
            <a:r>
              <a:rPr lang="hu-HU" dirty="0"/>
              <a:t> valós idejű üzleti adatokon alapul a globális teherfuvarozóktól és szállítmányozóktól. </a:t>
            </a:r>
          </a:p>
          <a:p>
            <a:pPr algn="l"/>
            <a:r>
              <a:rPr lang="hu-HU" dirty="0"/>
              <a:t>Forrás | </a:t>
            </a:r>
            <a:r>
              <a:rPr lang="hu-HU" dirty="0" err="1"/>
              <a:t>Bloomberg</a:t>
            </a:r>
            <a:endParaRPr lang="hu-HU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29E2FA3-9099-4D78-9A7E-09D4E400A7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9079695"/>
              </p:ext>
            </p:extLst>
          </p:nvPr>
        </p:nvGraphicFramePr>
        <p:xfrm>
          <a:off x="3097497" y="1014230"/>
          <a:ext cx="4396607" cy="4241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B79A2D74-6AB1-48E8-BEAF-452D21A24D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0122100"/>
              </p:ext>
            </p:extLst>
          </p:nvPr>
        </p:nvGraphicFramePr>
        <p:xfrm>
          <a:off x="7718612" y="1014230"/>
          <a:ext cx="4063534" cy="4112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14453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8698D9-E29B-C5FC-59D0-E4FED0D07D6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91268" y="6216162"/>
            <a:ext cx="8091486" cy="288399"/>
          </a:xfrm>
        </p:spPr>
        <p:txBody>
          <a:bodyPr/>
          <a:lstStyle/>
          <a:p>
            <a:r>
              <a:rPr lang="hu-HU" dirty="0"/>
              <a:t>Megjegyzés| Szezonálisan és naptárhatással igazított adatok. Az online pénztárgép reáladatok a fogyasztói árindexszel deflált értékek.</a:t>
            </a:r>
          </a:p>
          <a:p>
            <a:r>
              <a:rPr lang="hu-HU" dirty="0"/>
              <a:t>Forrás | KSH, NAV</a:t>
            </a:r>
          </a:p>
          <a:p>
            <a:endParaRPr lang="hu-H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F540F3-4F8B-D046-6349-54099ED82B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91268" y="5406325"/>
            <a:ext cx="8663746" cy="484521"/>
          </a:xfrm>
        </p:spPr>
        <p:txBody>
          <a:bodyPr/>
          <a:lstStyle/>
          <a:p>
            <a:r>
              <a:rPr lang="hu-HU" sz="1800" dirty="0"/>
              <a:t>A kiskereskedelmi értékesítések és az online pénztárgépek forgalmának éves változása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61114782-D2C1-6C66-0992-30C21E18C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7462" y="232511"/>
            <a:ext cx="8663746" cy="612000"/>
          </a:xfrm>
        </p:spPr>
        <p:txBody>
          <a:bodyPr>
            <a:noAutofit/>
          </a:bodyPr>
          <a:lstStyle/>
          <a:p>
            <a:r>
              <a:rPr lang="hu-HU" sz="1800" dirty="0"/>
              <a:t>Csökken a kiskereskedelmi forgalom, ami fegyelmezőleg hat az árazási magatartásra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DC49A68-DA05-E3FA-C82B-F66C180EC711}"/>
              </a:ext>
            </a:extLst>
          </p:cNvPr>
          <p:cNvGraphicFramePr>
            <a:graphicFrameLocks/>
          </p:cNvGraphicFramePr>
          <p:nvPr/>
        </p:nvGraphicFramePr>
        <p:xfrm>
          <a:off x="3565252" y="967154"/>
          <a:ext cx="7917502" cy="4396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40894312"/>
      </p:ext>
    </p:extLst>
  </p:cSld>
  <p:clrMapOvr>
    <a:masterClrMapping/>
  </p:clrMapOvr>
</p:sld>
</file>

<file path=ppt/theme/theme1.xml><?xml version="1.0" encoding="utf-8"?>
<a:theme xmlns:a="http://schemas.openxmlformats.org/drawingml/2006/main" name="MNB téma 16_9 új">
  <a:themeElements>
    <a:clrScheme name="MNB séma">
      <a:dk1>
        <a:sysClr val="windowText" lastClr="000000"/>
      </a:dk1>
      <a:lt1>
        <a:sysClr val="window" lastClr="FFFFFF"/>
      </a:lt1>
      <a:dk2>
        <a:srgbClr val="0C2148"/>
      </a:dk2>
      <a:lt2>
        <a:srgbClr val="E7E6E6"/>
      </a:lt2>
      <a:accent1>
        <a:srgbClr val="009EE0"/>
      </a:accent1>
      <a:accent2>
        <a:srgbClr val="48A0AE"/>
      </a:accent2>
      <a:accent3>
        <a:srgbClr val="DA0000"/>
      </a:accent3>
      <a:accent4>
        <a:srgbClr val="E57200"/>
      </a:accent4>
      <a:accent5>
        <a:srgbClr val="F6A800"/>
      </a:accent5>
      <a:accent6>
        <a:srgbClr val="70AD47"/>
      </a:accent6>
      <a:hlink>
        <a:srgbClr val="0563C1"/>
      </a:hlink>
      <a:folHlink>
        <a:srgbClr val="954F72"/>
      </a:folHlink>
    </a:clrScheme>
    <a:fontScheme name="MNB sém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BF86D12-47D0-46A6-B42B-0F70B785D661}" vid="{C8B57E9E-D022-4C75-9004-1872F66249D4}"/>
    </a:ext>
  </a:extLst>
</a:theme>
</file>

<file path=ppt/theme/theme2.xml><?xml version="1.0" encoding="utf-8"?>
<a:theme xmlns:a="http://schemas.openxmlformats.org/drawingml/2006/main" name="MNB téma 16_9 nyomtatásra">
  <a:themeElements>
    <a:clrScheme name="MNB séma">
      <a:dk1>
        <a:sysClr val="windowText" lastClr="000000"/>
      </a:dk1>
      <a:lt1>
        <a:sysClr val="window" lastClr="FFFFFF"/>
      </a:lt1>
      <a:dk2>
        <a:srgbClr val="0C2148"/>
      </a:dk2>
      <a:lt2>
        <a:srgbClr val="E7E6E6"/>
      </a:lt2>
      <a:accent1>
        <a:srgbClr val="009EE0"/>
      </a:accent1>
      <a:accent2>
        <a:srgbClr val="48A0AE"/>
      </a:accent2>
      <a:accent3>
        <a:srgbClr val="DA0000"/>
      </a:accent3>
      <a:accent4>
        <a:srgbClr val="E57200"/>
      </a:accent4>
      <a:accent5>
        <a:srgbClr val="F6A800"/>
      </a:accent5>
      <a:accent6>
        <a:srgbClr val="70AD47"/>
      </a:accent6>
      <a:hlink>
        <a:srgbClr val="0563C1"/>
      </a:hlink>
      <a:folHlink>
        <a:srgbClr val="954F72"/>
      </a:folHlink>
    </a:clrScheme>
    <a:fontScheme name="MNB sém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BF86D12-47D0-46A6-B42B-0F70B785D661}" vid="{F1F9A1AF-1B03-4E91-B1D4-14D10107B466}"/>
    </a:ext>
  </a:extLst>
</a:theme>
</file>

<file path=ppt/theme/theme3.xml><?xml version="1.0" encoding="utf-8"?>
<a:theme xmlns:a="http://schemas.openxmlformats.org/drawingml/2006/main" name="MNB téma 4_3 új">
  <a:themeElements>
    <a:clrScheme name="MNB séma">
      <a:dk1>
        <a:sysClr val="windowText" lastClr="000000"/>
      </a:dk1>
      <a:lt1>
        <a:sysClr val="window" lastClr="FFFFFF"/>
      </a:lt1>
      <a:dk2>
        <a:srgbClr val="0C2148"/>
      </a:dk2>
      <a:lt2>
        <a:srgbClr val="E7E6E6"/>
      </a:lt2>
      <a:accent1>
        <a:srgbClr val="009EE0"/>
      </a:accent1>
      <a:accent2>
        <a:srgbClr val="48A0AE"/>
      </a:accent2>
      <a:accent3>
        <a:srgbClr val="DA0000"/>
      </a:accent3>
      <a:accent4>
        <a:srgbClr val="E57200"/>
      </a:accent4>
      <a:accent5>
        <a:srgbClr val="F6A800"/>
      </a:accent5>
      <a:accent6>
        <a:srgbClr val="70AD47"/>
      </a:accent6>
      <a:hlink>
        <a:srgbClr val="0563C1"/>
      </a:hlink>
      <a:folHlink>
        <a:srgbClr val="954F72"/>
      </a:folHlink>
    </a:clrScheme>
    <a:fontScheme name="MNB sém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9D82F22-8C12-49ED-9B02-0DE281DA6CCC}" vid="{B62070E2-8DAD-4C8D-8BC5-F50A9BF3ACF0}"/>
    </a:ext>
  </a:extLst>
</a:theme>
</file>

<file path=ppt/theme/theme4.xml><?xml version="1.0" encoding="utf-8"?>
<a:theme xmlns:a="http://schemas.openxmlformats.org/drawingml/2006/main" name="1_MNB téma 4_3 új">
  <a:themeElements>
    <a:clrScheme name="MNB séma">
      <a:dk1>
        <a:sysClr val="windowText" lastClr="000000"/>
      </a:dk1>
      <a:lt1>
        <a:sysClr val="window" lastClr="FFFFFF"/>
      </a:lt1>
      <a:dk2>
        <a:srgbClr val="0C2148"/>
      </a:dk2>
      <a:lt2>
        <a:srgbClr val="E7E6E6"/>
      </a:lt2>
      <a:accent1>
        <a:srgbClr val="009EE0"/>
      </a:accent1>
      <a:accent2>
        <a:srgbClr val="48A0AE"/>
      </a:accent2>
      <a:accent3>
        <a:srgbClr val="DA0000"/>
      </a:accent3>
      <a:accent4>
        <a:srgbClr val="E57200"/>
      </a:accent4>
      <a:accent5>
        <a:srgbClr val="F6A800"/>
      </a:accent5>
      <a:accent6>
        <a:srgbClr val="70AD47"/>
      </a:accent6>
      <a:hlink>
        <a:srgbClr val="0563C1"/>
      </a:hlink>
      <a:folHlink>
        <a:srgbClr val="954F72"/>
      </a:folHlink>
    </a:clrScheme>
    <a:fontScheme name="MNB sém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9D82F22-8C12-49ED-9B02-0DE281DA6CCC}" vid="{B62070E2-8DAD-4C8D-8BC5-F50A9BF3ACF0}"/>
    </a:ext>
  </a:extLst>
</a:theme>
</file>

<file path=ppt/theme/theme5.xml><?xml version="1.0" encoding="utf-8"?>
<a:theme xmlns:a="http://schemas.openxmlformats.org/drawingml/2006/main" name="2_MNB téma 4_3 új">
  <a:themeElements>
    <a:clrScheme name="MNB séma">
      <a:dk1>
        <a:sysClr val="windowText" lastClr="000000"/>
      </a:dk1>
      <a:lt1>
        <a:sysClr val="window" lastClr="FFFFFF"/>
      </a:lt1>
      <a:dk2>
        <a:srgbClr val="0C2148"/>
      </a:dk2>
      <a:lt2>
        <a:srgbClr val="E7E6E6"/>
      </a:lt2>
      <a:accent1>
        <a:srgbClr val="009EE0"/>
      </a:accent1>
      <a:accent2>
        <a:srgbClr val="48A0AE"/>
      </a:accent2>
      <a:accent3>
        <a:srgbClr val="DA0000"/>
      </a:accent3>
      <a:accent4>
        <a:srgbClr val="E57200"/>
      </a:accent4>
      <a:accent5>
        <a:srgbClr val="F6A800"/>
      </a:accent5>
      <a:accent6>
        <a:srgbClr val="70AD47"/>
      </a:accent6>
      <a:hlink>
        <a:srgbClr val="0563C1"/>
      </a:hlink>
      <a:folHlink>
        <a:srgbClr val="954F72"/>
      </a:folHlink>
    </a:clrScheme>
    <a:fontScheme name="MNB sém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9D82F22-8C12-49ED-9B02-0DE281DA6CCC}" vid="{B62070E2-8DAD-4C8D-8BC5-F50A9BF3ACF0}"/>
    </a:ext>
  </a:extLst>
</a:theme>
</file>

<file path=ppt/theme/theme6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NB új séma">
    <a:dk1>
      <a:sysClr val="windowText" lastClr="000000"/>
    </a:dk1>
    <a:lt1>
      <a:sysClr val="window" lastClr="FFFFFF"/>
    </a:lt1>
    <a:dk2>
      <a:srgbClr val="0C2148"/>
    </a:dk2>
    <a:lt2>
      <a:srgbClr val="E7E6E6"/>
    </a:lt2>
    <a:accent1>
      <a:srgbClr val="009EE0"/>
    </a:accent1>
    <a:accent2>
      <a:srgbClr val="48A0AE"/>
    </a:accent2>
    <a:accent3>
      <a:srgbClr val="DA0000"/>
    </a:accent3>
    <a:accent4>
      <a:srgbClr val="E57200"/>
    </a:accent4>
    <a:accent5>
      <a:srgbClr val="F6A800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MNB új séma">
    <a:dk1>
      <a:sysClr val="windowText" lastClr="000000"/>
    </a:dk1>
    <a:lt1>
      <a:sysClr val="window" lastClr="FFFFFF"/>
    </a:lt1>
    <a:dk2>
      <a:srgbClr val="0C2148"/>
    </a:dk2>
    <a:lt2>
      <a:srgbClr val="E7E6E6"/>
    </a:lt2>
    <a:accent1>
      <a:srgbClr val="009EE0"/>
    </a:accent1>
    <a:accent2>
      <a:srgbClr val="48A0AE"/>
    </a:accent2>
    <a:accent3>
      <a:srgbClr val="DA0000"/>
    </a:accent3>
    <a:accent4>
      <a:srgbClr val="E57200"/>
    </a:accent4>
    <a:accent5>
      <a:srgbClr val="F6A800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MNB_Theme_2">
    <a:dk1>
      <a:sysClr val="windowText" lastClr="000000"/>
    </a:dk1>
    <a:lt1>
      <a:sysClr val="window" lastClr="FFFFFF"/>
    </a:lt1>
    <a:dk2>
      <a:srgbClr val="898D8D"/>
    </a:dk2>
    <a:lt2>
      <a:srgbClr val="AC9F70"/>
    </a:lt2>
    <a:accent1>
      <a:srgbClr val="9C0000"/>
    </a:accent1>
    <a:accent2>
      <a:srgbClr val="E57200"/>
    </a:accent2>
    <a:accent3>
      <a:srgbClr val="CE0F69"/>
    </a:accent3>
    <a:accent4>
      <a:srgbClr val="8C4799"/>
    </a:accent4>
    <a:accent5>
      <a:srgbClr val="202653"/>
    </a:accent5>
    <a:accent6>
      <a:srgbClr val="7BAFD4"/>
    </a:accent6>
    <a:hlink>
      <a:srgbClr val="202653"/>
    </a:hlink>
    <a:folHlink>
      <a:srgbClr val="7BAFD4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MNB új séma">
    <a:dk1>
      <a:sysClr val="windowText" lastClr="000000"/>
    </a:dk1>
    <a:lt1>
      <a:sysClr val="window" lastClr="FFFFFF"/>
    </a:lt1>
    <a:dk2>
      <a:srgbClr val="0C2148"/>
    </a:dk2>
    <a:lt2>
      <a:srgbClr val="E7E6E6"/>
    </a:lt2>
    <a:accent1>
      <a:srgbClr val="009EE0"/>
    </a:accent1>
    <a:accent2>
      <a:srgbClr val="48A0AE"/>
    </a:accent2>
    <a:accent3>
      <a:srgbClr val="DA0000"/>
    </a:accent3>
    <a:accent4>
      <a:srgbClr val="E57200"/>
    </a:accent4>
    <a:accent5>
      <a:srgbClr val="F6A800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MNB új séma">
    <a:dk1>
      <a:sysClr val="windowText" lastClr="000000"/>
    </a:dk1>
    <a:lt1>
      <a:sysClr val="window" lastClr="FFFFFF"/>
    </a:lt1>
    <a:dk2>
      <a:srgbClr val="0C2148"/>
    </a:dk2>
    <a:lt2>
      <a:srgbClr val="E7E6E6"/>
    </a:lt2>
    <a:accent1>
      <a:srgbClr val="009EE0"/>
    </a:accent1>
    <a:accent2>
      <a:srgbClr val="48A0AE"/>
    </a:accent2>
    <a:accent3>
      <a:srgbClr val="DA0000"/>
    </a:accent3>
    <a:accent4>
      <a:srgbClr val="E57200"/>
    </a:accent4>
    <a:accent5>
      <a:srgbClr val="F6A800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MNB új séma">
    <a:dk1>
      <a:sysClr val="windowText" lastClr="000000"/>
    </a:dk1>
    <a:lt1>
      <a:sysClr val="window" lastClr="FFFFFF"/>
    </a:lt1>
    <a:dk2>
      <a:srgbClr val="0C2148"/>
    </a:dk2>
    <a:lt2>
      <a:srgbClr val="E7E6E6"/>
    </a:lt2>
    <a:accent1>
      <a:srgbClr val="009EE0"/>
    </a:accent1>
    <a:accent2>
      <a:srgbClr val="48A0AE"/>
    </a:accent2>
    <a:accent3>
      <a:srgbClr val="DA0000"/>
    </a:accent3>
    <a:accent4>
      <a:srgbClr val="E57200"/>
    </a:accent4>
    <a:accent5>
      <a:srgbClr val="F6A800"/>
    </a:accent5>
    <a:accent6>
      <a:srgbClr val="70AD47"/>
    </a:accent6>
    <a:hlink>
      <a:srgbClr val="0563C1"/>
    </a:hlink>
    <a:folHlink>
      <a:srgbClr val="954F72"/>
    </a:folHlink>
  </a:clrScheme>
  <a:fontScheme name="Calibri">
    <a:majorFont>
      <a:latin typeface="Calibri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libri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MNB új séma">
    <a:dk1>
      <a:sysClr val="windowText" lastClr="000000"/>
    </a:dk1>
    <a:lt1>
      <a:sysClr val="window" lastClr="FFFFFF"/>
    </a:lt1>
    <a:dk2>
      <a:srgbClr val="0C2148"/>
    </a:dk2>
    <a:lt2>
      <a:srgbClr val="E7E6E6"/>
    </a:lt2>
    <a:accent1>
      <a:srgbClr val="009EE0"/>
    </a:accent1>
    <a:accent2>
      <a:srgbClr val="48A0AE"/>
    </a:accent2>
    <a:accent3>
      <a:srgbClr val="DA0000"/>
    </a:accent3>
    <a:accent4>
      <a:srgbClr val="E57200"/>
    </a:accent4>
    <a:accent5>
      <a:srgbClr val="F6A800"/>
    </a:accent5>
    <a:accent6>
      <a:srgbClr val="70AD47"/>
    </a:accent6>
    <a:hlink>
      <a:srgbClr val="0563C1"/>
    </a:hlink>
    <a:folHlink>
      <a:srgbClr val="954F72"/>
    </a:folHlink>
  </a:clrScheme>
  <a:fontScheme name="Calibri">
    <a:majorFont>
      <a:latin typeface="Calibri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libri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MNB új séma">
    <a:dk1>
      <a:sysClr val="windowText" lastClr="000000"/>
    </a:dk1>
    <a:lt1>
      <a:sysClr val="window" lastClr="FFFFFF"/>
    </a:lt1>
    <a:dk2>
      <a:srgbClr val="0C2148"/>
    </a:dk2>
    <a:lt2>
      <a:srgbClr val="E7E6E6"/>
    </a:lt2>
    <a:accent1>
      <a:srgbClr val="009EE0"/>
    </a:accent1>
    <a:accent2>
      <a:srgbClr val="48A0AE"/>
    </a:accent2>
    <a:accent3>
      <a:srgbClr val="DA0000"/>
    </a:accent3>
    <a:accent4>
      <a:srgbClr val="E57200"/>
    </a:accent4>
    <a:accent5>
      <a:srgbClr val="F6A800"/>
    </a:accent5>
    <a:accent6>
      <a:srgbClr val="70AD47"/>
    </a:accent6>
    <a:hlink>
      <a:srgbClr val="0563C1"/>
    </a:hlink>
    <a:folHlink>
      <a:srgbClr val="954F72"/>
    </a:folHlink>
  </a:clrScheme>
  <a:fontScheme name="Calibri">
    <a:majorFont>
      <a:latin typeface="Calibri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libri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MNB új séma">
    <a:dk1>
      <a:sysClr val="windowText" lastClr="000000"/>
    </a:dk1>
    <a:lt1>
      <a:sysClr val="window" lastClr="FFFFFF"/>
    </a:lt1>
    <a:dk2>
      <a:srgbClr val="0C2148"/>
    </a:dk2>
    <a:lt2>
      <a:srgbClr val="E7E6E6"/>
    </a:lt2>
    <a:accent1>
      <a:srgbClr val="009EE0"/>
    </a:accent1>
    <a:accent2>
      <a:srgbClr val="48A0AE"/>
    </a:accent2>
    <a:accent3>
      <a:srgbClr val="DA0000"/>
    </a:accent3>
    <a:accent4>
      <a:srgbClr val="E57200"/>
    </a:accent4>
    <a:accent5>
      <a:srgbClr val="F6A800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MNB új séma">
    <a:dk1>
      <a:sysClr val="windowText" lastClr="000000"/>
    </a:dk1>
    <a:lt1>
      <a:sysClr val="window" lastClr="FFFFFF"/>
    </a:lt1>
    <a:dk2>
      <a:srgbClr val="0C2148"/>
    </a:dk2>
    <a:lt2>
      <a:srgbClr val="E7E6E6"/>
    </a:lt2>
    <a:accent1>
      <a:srgbClr val="009EE0"/>
    </a:accent1>
    <a:accent2>
      <a:srgbClr val="48A0AE"/>
    </a:accent2>
    <a:accent3>
      <a:srgbClr val="DA0000"/>
    </a:accent3>
    <a:accent4>
      <a:srgbClr val="E57200"/>
    </a:accent4>
    <a:accent5>
      <a:srgbClr val="F6A800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MNB új séma">
    <a:dk1>
      <a:sysClr val="windowText" lastClr="000000"/>
    </a:dk1>
    <a:lt1>
      <a:sysClr val="window" lastClr="FFFFFF"/>
    </a:lt1>
    <a:dk2>
      <a:srgbClr val="0C2148"/>
    </a:dk2>
    <a:lt2>
      <a:srgbClr val="E7E6E6"/>
    </a:lt2>
    <a:accent1>
      <a:srgbClr val="009EE0"/>
    </a:accent1>
    <a:accent2>
      <a:srgbClr val="48A0AE"/>
    </a:accent2>
    <a:accent3>
      <a:srgbClr val="DA0000"/>
    </a:accent3>
    <a:accent4>
      <a:srgbClr val="E57200"/>
    </a:accent4>
    <a:accent5>
      <a:srgbClr val="F6A800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MNB új séma">
    <a:dk1>
      <a:sysClr val="windowText" lastClr="000000"/>
    </a:dk1>
    <a:lt1>
      <a:sysClr val="window" lastClr="FFFFFF"/>
    </a:lt1>
    <a:dk2>
      <a:srgbClr val="0C2148"/>
    </a:dk2>
    <a:lt2>
      <a:srgbClr val="E7E6E6"/>
    </a:lt2>
    <a:accent1>
      <a:srgbClr val="009EE0"/>
    </a:accent1>
    <a:accent2>
      <a:srgbClr val="48A0AE"/>
    </a:accent2>
    <a:accent3>
      <a:srgbClr val="DA0000"/>
    </a:accent3>
    <a:accent4>
      <a:srgbClr val="E57200"/>
    </a:accent4>
    <a:accent5>
      <a:srgbClr val="F6A800"/>
    </a:accent5>
    <a:accent6>
      <a:srgbClr val="70AD47"/>
    </a:accent6>
    <a:hlink>
      <a:srgbClr val="0563C1"/>
    </a:hlink>
    <a:folHlink>
      <a:srgbClr val="954F72"/>
    </a:folHlink>
  </a:clrScheme>
  <a:fontScheme name="Calibri">
    <a:majorFont>
      <a:latin typeface="Calibri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libri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MNB új séma">
    <a:dk1>
      <a:sysClr val="windowText" lastClr="000000"/>
    </a:dk1>
    <a:lt1>
      <a:sysClr val="window" lastClr="FFFFFF"/>
    </a:lt1>
    <a:dk2>
      <a:srgbClr val="0C2148"/>
    </a:dk2>
    <a:lt2>
      <a:srgbClr val="E7E6E6"/>
    </a:lt2>
    <a:accent1>
      <a:srgbClr val="009EE0"/>
    </a:accent1>
    <a:accent2>
      <a:srgbClr val="48A0AE"/>
    </a:accent2>
    <a:accent3>
      <a:srgbClr val="DA0000"/>
    </a:accent3>
    <a:accent4>
      <a:srgbClr val="E57200"/>
    </a:accent4>
    <a:accent5>
      <a:srgbClr val="F6A800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MNB téma 16_9 új</Template>
  <TotalTime>19768</TotalTime>
  <Words>1540</Words>
  <Application>Microsoft Office PowerPoint</Application>
  <PresentationFormat>Widescreen</PresentationFormat>
  <Paragraphs>223</Paragraphs>
  <Slides>32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MNB téma 16_9 új</vt:lpstr>
      <vt:lpstr>MNB téma 16_9 nyomtatásra</vt:lpstr>
      <vt:lpstr>MNB téma 4_3 új</vt:lpstr>
      <vt:lpstr>1_MNB téma 4_3 új</vt:lpstr>
      <vt:lpstr>2_MNB téma 4_3 új</vt:lpstr>
      <vt:lpstr>Makrogazdasági kilátások Inflációs jelentés – 2023. március</vt:lpstr>
      <vt:lpstr>Fő üzenetek</vt:lpstr>
      <vt:lpstr>A februári infláció 25,4 százalékon, a jegybanki várakozással összhangban alakult</vt:lpstr>
      <vt:lpstr>Az élelmiszerár-ciklus csökkenő szakaszába léptünk: folytatódott a lassuló trend</vt:lpstr>
      <vt:lpstr>A belső inflációs tényezők és az egyéb faktorok (becsült árrések) inflációs hozzájárulása jelentősen emelkedett</vt:lpstr>
      <vt:lpstr>a feldolgozott élelmiszerek becsült árrésének jelentős emelkedését regisztráltuk</vt:lpstr>
      <vt:lpstr>a piaci szolgáltatások havi átárazása év elején magasan alakult</vt:lpstr>
      <vt:lpstr>A gázárak a háború előtti szint alá, a szállítási költségek a covid előtti szint alá süllyedtek</vt:lpstr>
      <vt:lpstr>Csökken a kiskereskedelmi forgalom, ami fegyelmezőleg hat az árazási magatartásra</vt:lpstr>
      <vt:lpstr>Az előretekintő inflációs várakozások az áremelkedés mérséklődését jelzik </vt:lpstr>
      <vt:lpstr>A fogyasztóiár-index várakozásunk szerint 2024-ben tér vissza a jegybanki toleranciasávba</vt:lpstr>
      <vt:lpstr>Az idei évre nem változik az inflációs előrejelzésünk, azonban szerkezetében eltér a decemberi prognózishoz képest</vt:lpstr>
      <vt:lpstr>Az első negyedévben tovább csökken a GDP, majd a gazdasági teljesítmény az év közepétől dinamizálódhat</vt:lpstr>
      <vt:lpstr>2023-ban A reálkeresetek mellett a fogyasztás volumene is csökken </vt:lpstr>
      <vt:lpstr>2023-ban a beruházások várhatóan mérséklődnek a megnövekedett működési költségek és bizonytalanság miatt</vt:lpstr>
      <vt:lpstr>A nominális beruházási ráta 28 százalék közelében alakul, de a változatlan áras ráta 2019 óta mérséklődik</vt:lpstr>
      <vt:lpstr>A növekvő bizonytalanság ellenére az ipari export kilátásai kedvezőek maradtak</vt:lpstr>
      <vt:lpstr>A külső kereslet törékeny, de a hazai kivitel növekedése folytatódik</vt:lpstr>
      <vt:lpstr>Az idei évben a nettó export, 2024-től pedig a belső keresleti tételek is pozitívan járulnak hozzá a gazdasági növekedéshez</vt:lpstr>
      <vt:lpstr>A munkaerőpiac egyelőre nem reagál érdemben a gazdasági lassulásra</vt:lpstr>
      <vt:lpstr>A munkaerőkereslet továbbra is erős, az üres álláshelyek száma tovább emelkedett</vt:lpstr>
      <vt:lpstr>Magas bérezési alapfolyamatokat vetítenek előre az év elején bejelentett vállalati béremelések</vt:lpstr>
      <vt:lpstr>A tavalyi év után idén is jelentősen nőhetnek a bruttó bérek</vt:lpstr>
      <vt:lpstr>A bérstatisztikákat felfelé torzítja az allokációs hatékonyság javulása</vt:lpstr>
      <vt:lpstr>a vállalati profitok emelkedése teret enged a magasabb bérdinamikának</vt:lpstr>
      <vt:lpstr>A költségvetési hiánycélok elérését segíti az energiaárak csökkenése, azonban feszes költségvetési gazdálkodásra van szükség</vt:lpstr>
      <vt:lpstr>2023 év végére 69 százalékra, a horizont végére 65 százalék közelébe csökkenhet az államadósság-ráta</vt:lpstr>
      <vt:lpstr>A folyó fizetési mérleg hiánya 2022-ben érte el mélypontját, majd az energiaegyenleg javulásával 2023-ban megfeleződik</vt:lpstr>
      <vt:lpstr>A Monetáris Tanács a márciusi Inflációs jelentés alapelőrejelzése körül négy alternatív forgatókönyvet emelt ki</vt:lpstr>
      <vt:lpstr>Az előrejelzésünk összefoglaló táblája</vt:lpstr>
      <vt:lpstr>Fő üzenetek</vt:lpstr>
      <vt:lpstr>Köszönöm A megtisztelő figyelmüket!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Makrogazdasági kilátások - Inflációs Jelentés 2020. szeptember</dc:title>
  <dc:creator>Balatoni András</dc:creator>
  <cp:lastModifiedBy>Csorba Norbert</cp:lastModifiedBy>
  <cp:revision>1676</cp:revision>
  <cp:lastPrinted>2022-12-22T08:53:30Z</cp:lastPrinted>
  <dcterms:created xsi:type="dcterms:W3CDTF">2018-07-16T14:04:03Z</dcterms:created>
  <dcterms:modified xsi:type="dcterms:W3CDTF">2023-03-29T16:52:03Z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0d11092-50c9-4e74-84b5-b1af078dc3d0_Enabled">
    <vt:lpwstr>True</vt:lpwstr>
  </property>
  <property fmtid="{D5CDD505-2E9C-101B-9397-08002B2CF9AE}" pid="3" name="MSIP_Label_b0d11092-50c9-4e74-84b5-b1af078dc3d0_SiteId">
    <vt:lpwstr>97c01ef8-0264-4eef-9c08-fb4a9ba1c0db</vt:lpwstr>
  </property>
  <property fmtid="{D5CDD505-2E9C-101B-9397-08002B2CF9AE}" pid="4" name="MSIP_Label_b0d11092-50c9-4e74-84b5-b1af078dc3d0_Ref">
    <vt:lpwstr>https://api.informationprotection.azure.com/api/97c01ef8-0264-4eef-9c08-fb4a9ba1c0db</vt:lpwstr>
  </property>
  <property fmtid="{D5CDD505-2E9C-101B-9397-08002B2CF9AE}" pid="5" name="MSIP_Label_b0d11092-50c9-4e74-84b5-b1af078dc3d0_Owner">
    <vt:lpwstr>cstothg@mnb.hu</vt:lpwstr>
  </property>
  <property fmtid="{D5CDD505-2E9C-101B-9397-08002B2CF9AE}" pid="6" name="MSIP_Label_b0d11092-50c9-4e74-84b5-b1af078dc3d0_SetDate">
    <vt:lpwstr>2018-10-08T09:02:49.9987900+02:00</vt:lpwstr>
  </property>
  <property fmtid="{D5CDD505-2E9C-101B-9397-08002B2CF9AE}" pid="7" name="MSIP_Label_b0d11092-50c9-4e74-84b5-b1af078dc3d0_Name">
    <vt:lpwstr>Protected</vt:lpwstr>
  </property>
  <property fmtid="{D5CDD505-2E9C-101B-9397-08002B2CF9AE}" pid="8" name="MSIP_Label_b0d11092-50c9-4e74-84b5-b1af078dc3d0_Application">
    <vt:lpwstr>Microsoft Azure Information Protection</vt:lpwstr>
  </property>
  <property fmtid="{D5CDD505-2E9C-101B-9397-08002B2CF9AE}" pid="9" name="MSIP_Label_b0d11092-50c9-4e74-84b5-b1af078dc3d0_Extended_MSFT_Method">
    <vt:lpwstr>Automatic</vt:lpwstr>
  </property>
  <property fmtid="{D5CDD505-2E9C-101B-9397-08002B2CF9AE}" pid="10" name="Sensitivity">
    <vt:lpwstr>Protected</vt:lpwstr>
  </property>
  <property fmtid="{D5CDD505-2E9C-101B-9397-08002B2CF9AE}" pid="11" name="Érvényességi idő">
    <vt:filetime>2025-03-23T07:50:32Z</vt:filetime>
  </property>
  <property fmtid="{D5CDD505-2E9C-101B-9397-08002B2CF9AE}" pid="12" name="Érvényességet beállító">
    <vt:lpwstr>kutizs</vt:lpwstr>
  </property>
  <property fmtid="{D5CDD505-2E9C-101B-9397-08002B2CF9AE}" pid="13" name="Érvényességi idő első beállítása">
    <vt:filetime>2020-03-23T07:50:33Z</vt:filetime>
  </property>
  <property fmtid="{D5CDD505-2E9C-101B-9397-08002B2CF9AE}" pid="14" name="_NewReviewCycle">
    <vt:lpwstr/>
  </property>
</Properties>
</file>