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2" r:id="rId4"/>
    <p:sldId id="263" r:id="rId5"/>
    <p:sldId id="264" r:id="rId6"/>
    <p:sldId id="26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0" autoAdjust="0"/>
  </p:normalViewPr>
  <p:slideViewPr>
    <p:cSldViewPr>
      <p:cViewPr varScale="1">
        <p:scale>
          <a:sx n="106" d="100"/>
          <a:sy n="106" d="100"/>
        </p:scale>
        <p:origin x="-138" y="-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2014.09.10.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7056784" cy="79208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nemzetközileg aktív bankcsoportok kezelése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Szanálási keretrendszer – Piaci konzultáció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340768"/>
            <a:ext cx="6630364" cy="720080"/>
          </a:xfrm>
        </p:spPr>
        <p:txBody>
          <a:bodyPr/>
          <a:lstStyle/>
          <a:p>
            <a:r>
              <a:rPr lang="hu-HU" dirty="0"/>
              <a:t>D</a:t>
            </a:r>
            <a:r>
              <a:rPr lang="hu-HU" dirty="0" smtClean="0"/>
              <a:t>r. Kómár András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szeptember 10-11.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válságkezelés nemzetközi dimenziója</a:t>
            </a:r>
            <a:endParaRPr lang="hu-HU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67544" y="4653136"/>
            <a:ext cx="8136904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u="sng" dirty="0" err="1" smtClean="0"/>
              <a:t>BRRD</a:t>
            </a:r>
            <a:endParaRPr lang="hu-HU" sz="2400" u="sng" dirty="0" smtClean="0"/>
          </a:p>
          <a:p>
            <a:r>
              <a:rPr lang="hu-HU" sz="2400" dirty="0"/>
              <a:t>m</a:t>
            </a:r>
            <a:r>
              <a:rPr lang="hu-HU" sz="2400" dirty="0" smtClean="0"/>
              <a:t>eghatározza a határon átnyúló együttműködés kereteit</a:t>
            </a:r>
          </a:p>
          <a:p>
            <a:r>
              <a:rPr lang="hu-HU" sz="2400" dirty="0" smtClean="0"/>
              <a:t>EU-n belül és harmadik országok vonatkozásában is</a:t>
            </a:r>
          </a:p>
          <a:p>
            <a:pPr marL="0" indent="0">
              <a:buNone/>
            </a:pPr>
            <a:r>
              <a:rPr lang="hu-HU" sz="2400" dirty="0" smtClean="0"/>
              <a:t>Ezeket két- vagy többoldalú megállapodások egészíthetik ki.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515350" cy="12239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hu-HU" altLang="hu-HU" sz="2400" dirty="0" smtClean="0"/>
              <a:t>A nemzetközileg aktív hitelintézetek és befektetési vállalkozások, ill. ezek csoportjainak </a:t>
            </a:r>
            <a:r>
              <a:rPr lang="hu-HU" altLang="hu-HU" sz="2400" b="1" dirty="0" smtClean="0"/>
              <a:t>hatékony válságkezelése </a:t>
            </a:r>
            <a:r>
              <a:rPr lang="hu-HU" altLang="hu-HU" sz="2400" dirty="0" smtClean="0"/>
              <a:t>több ország, ill. több nemzeti hatóság együttműködését igényli.</a:t>
            </a:r>
          </a:p>
          <a:p>
            <a:pPr marL="0" indent="0" algn="just" eaLnBrk="1" hangingPunct="1">
              <a:buFont typeface="Arial" charset="0"/>
              <a:buNone/>
            </a:pPr>
            <a:endParaRPr lang="hu-HU" altLang="hu-HU" sz="2400" dirty="0" smtClean="0"/>
          </a:p>
          <a:p>
            <a:pPr marL="0" indent="0" algn="just" eaLnBrk="1" hangingPunct="1">
              <a:buFont typeface="Arial" charset="0"/>
              <a:buNone/>
            </a:pPr>
            <a:endParaRPr lang="hu-HU" altLang="hu-HU" sz="24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97508"/>
              </p:ext>
            </p:extLst>
          </p:nvPr>
        </p:nvGraphicFramePr>
        <p:xfrm>
          <a:off x="323528" y="2492896"/>
          <a:ext cx="8642350" cy="187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57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300" b="1" dirty="0" smtClean="0"/>
                        <a:t>Felügyeleti válságkezelés</a:t>
                      </a:r>
                    </a:p>
                  </a:txBody>
                  <a:tcPr marL="91455" marR="91455" marT="45745" marB="45745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300" b="1" dirty="0" smtClean="0">
                          <a:solidFill>
                            <a:schemeClr val="bg1"/>
                          </a:solidFill>
                        </a:rPr>
                        <a:t>Szanálás</a:t>
                      </a:r>
                    </a:p>
                  </a:txBody>
                  <a:tcPr marL="91455" marR="91455" marT="45745" marB="4574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9686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dirty="0" smtClean="0"/>
                        <a:t>vannak intézményes</a:t>
                      </a:r>
                      <a:r>
                        <a:rPr lang="hu-HU" sz="1800" baseline="0" dirty="0" smtClean="0"/>
                        <a:t> keretek (pl. felügyeleti kollégium)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baseline="0" dirty="0" smtClean="0"/>
                        <a:t>vannak együttműködési megállapodások (pl. felügyelési </a:t>
                      </a:r>
                      <a:r>
                        <a:rPr lang="hu-HU" sz="1800" baseline="0" dirty="0" err="1" smtClean="0"/>
                        <a:t>MoU</a:t>
                      </a:r>
                      <a:r>
                        <a:rPr lang="hu-HU" sz="1800" baseline="0" dirty="0" smtClean="0"/>
                        <a:t>)</a:t>
                      </a:r>
                      <a:endParaRPr lang="hu-HU" sz="1800" dirty="0" smtClean="0"/>
                    </a:p>
                  </a:txBody>
                  <a:tcPr marL="91455" marR="91455" marT="45745" marB="45745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</a:rPr>
                        <a:t>ki kell alakítani az intézményes</a:t>
                      </a: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</a:rPr>
                        <a:t> kereteket (pl. szanálási kollégium)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</a:rPr>
                        <a:t>létre kell hozni az együttműködési megállapodásokat (pl. szanálási </a:t>
                      </a:r>
                      <a:r>
                        <a:rPr lang="hu-HU" sz="1800" baseline="0" dirty="0" err="1" smtClean="0">
                          <a:solidFill>
                            <a:schemeClr val="tx1"/>
                          </a:solidFill>
                        </a:rPr>
                        <a:t>MoU</a:t>
                      </a: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45" marB="4574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>
            <a:normAutofit/>
          </a:bodyPr>
          <a:lstStyle/>
          <a:p>
            <a:r>
              <a:rPr lang="hu-HU" b="1" dirty="0" smtClean="0"/>
              <a:t>Szanálási kollégiumok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196752"/>
            <a:ext cx="7886700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dirty="0" smtClean="0"/>
              <a:t>Részvétel két szerepkörben</a:t>
            </a:r>
          </a:p>
          <a:p>
            <a:r>
              <a:rPr lang="hu-HU" sz="2200" b="1" dirty="0" smtClean="0"/>
              <a:t>Home: </a:t>
            </a:r>
            <a:r>
              <a:rPr lang="hu-HU" sz="2200" dirty="0" smtClean="0"/>
              <a:t>létrehozatal és működtetés (OTP esetén)</a:t>
            </a:r>
          </a:p>
          <a:p>
            <a:r>
              <a:rPr lang="hu-HU" sz="2200" b="1" dirty="0" err="1" smtClean="0"/>
              <a:t>Host</a:t>
            </a:r>
            <a:r>
              <a:rPr lang="hu-HU" sz="2200" b="1" dirty="0" smtClean="0"/>
              <a:t>: </a:t>
            </a:r>
            <a:r>
              <a:rPr lang="hu-HU" sz="2200" dirty="0" smtClean="0"/>
              <a:t>részvétel (külföldi leánybankok esetén)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559661"/>
              </p:ext>
            </p:extLst>
          </p:nvPr>
        </p:nvGraphicFramePr>
        <p:xfrm>
          <a:off x="827584" y="2420888"/>
          <a:ext cx="7560840" cy="3354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320480"/>
              </a:tblGrid>
              <a:tr h="33605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Résztvevők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Feladatok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02">
                <a:tc>
                  <a:txBody>
                    <a:bodyPr/>
                    <a:lstStyle/>
                    <a:p>
                      <a:r>
                        <a:rPr lang="hu-HU" dirty="0" smtClean="0"/>
                        <a:t>EU szanálási hatóságok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Információcsere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9402">
                <a:tc>
                  <a:txBody>
                    <a:bodyPr/>
                    <a:lstStyle/>
                    <a:p>
                      <a:r>
                        <a:rPr lang="hu-HU" dirty="0" smtClean="0"/>
                        <a:t>EU felügyeleti hatóságok (és a jegybank</a:t>
                      </a:r>
                      <a:r>
                        <a:rPr lang="hu-HU" baseline="0" dirty="0" smtClean="0"/>
                        <a:t> a felügyelet </a:t>
                      </a:r>
                      <a:r>
                        <a:rPr lang="hu-HU" baseline="0" dirty="0" smtClean="0"/>
                        <a:t>döntése </a:t>
                      </a:r>
                      <a:r>
                        <a:rPr lang="hu-HU" baseline="0" dirty="0" smtClean="0"/>
                        <a:t>alapján)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Csoportszintű szanálási</a:t>
                      </a:r>
                      <a:r>
                        <a:rPr lang="hu-HU" baseline="0" dirty="0" smtClean="0"/>
                        <a:t> terv kidolgozása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9402">
                <a:tc>
                  <a:txBody>
                    <a:bodyPr/>
                    <a:lstStyle/>
                    <a:p>
                      <a:r>
                        <a:rPr lang="hu-HU" dirty="0" smtClean="0"/>
                        <a:t>EU illetékes minisztériumok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Csoport szanálhatóságának értékelése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9402">
                <a:tc>
                  <a:txBody>
                    <a:bodyPr/>
                    <a:lstStyle/>
                    <a:p>
                      <a:r>
                        <a:rPr lang="hu-HU" dirty="0" smtClean="0"/>
                        <a:t>EU betétbiztosítási</a:t>
                      </a:r>
                      <a:r>
                        <a:rPr lang="hu-HU" baseline="0" dirty="0" smtClean="0"/>
                        <a:t> rendszerek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Szanálhatósági akadályok kezelése/elhárítása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9402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EBA</a:t>
                      </a:r>
                      <a:r>
                        <a:rPr lang="hu-HU" dirty="0" smtClean="0"/>
                        <a:t> (szavazati jog nélkül)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Egyedi</a:t>
                      </a:r>
                      <a:r>
                        <a:rPr lang="hu-HU" baseline="0" dirty="0" smtClean="0"/>
                        <a:t> és összevont alapú </a:t>
                      </a:r>
                      <a:r>
                        <a:rPr lang="hu-HU" baseline="0" dirty="0" err="1" smtClean="0"/>
                        <a:t>MREL</a:t>
                      </a:r>
                      <a:r>
                        <a:rPr lang="hu-HU" baseline="0" dirty="0" smtClean="0"/>
                        <a:t> meghatározása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9402"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Harmadik ország szanálási hatósága (megfigyelő, nem automatikus részvétel)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Csoportszintű szanálás</a:t>
                      </a:r>
                      <a:r>
                        <a:rPr lang="hu-HU" baseline="0" dirty="0" smtClean="0"/>
                        <a:t> koordinálása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68704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Finanszírozási rendszerek alkalmazásának összehangolása, teherviselési megállapodás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11560" y="5992772"/>
            <a:ext cx="7848872" cy="331165"/>
          </a:xfr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dirty="0" err="1" smtClean="0"/>
              <a:t>EBA</a:t>
            </a:r>
            <a:r>
              <a:rPr lang="hu-HU" sz="1700" dirty="0" smtClean="0"/>
              <a:t> </a:t>
            </a:r>
            <a:r>
              <a:rPr lang="hu-HU" sz="1700" dirty="0" err="1" smtClean="0"/>
              <a:t>draft</a:t>
            </a:r>
            <a:r>
              <a:rPr lang="hu-HU" sz="1700" dirty="0" smtClean="0"/>
              <a:t> </a:t>
            </a:r>
            <a:r>
              <a:rPr lang="hu-HU" sz="1700" dirty="0" err="1" smtClean="0"/>
              <a:t>RTS</a:t>
            </a:r>
            <a:r>
              <a:rPr lang="hu-HU" sz="1700" dirty="0" smtClean="0"/>
              <a:t> a szanálási kollégiumok működéséről (2015. július 3.)</a:t>
            </a:r>
          </a:p>
        </p:txBody>
      </p:sp>
    </p:spTree>
    <p:extLst>
      <p:ext uri="{BB962C8B-B14F-4D97-AF65-F5344CB8AC3E}">
        <p14:creationId xmlns:p14="http://schemas.microsoft.com/office/powerpoint/2010/main" val="34196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>
            <a:normAutofit/>
          </a:bodyPr>
          <a:lstStyle/>
          <a:p>
            <a:r>
              <a:rPr lang="hu-HU" b="1" dirty="0" smtClean="0"/>
              <a:t>Együttműködési megállapodások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8"/>
            <a:ext cx="7886700" cy="4896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u="sng" dirty="0" smtClean="0"/>
              <a:t>EU-tagállamok</a:t>
            </a:r>
          </a:p>
          <a:p>
            <a:pPr algn="just"/>
            <a:r>
              <a:rPr lang="hu-HU" sz="2000" dirty="0" smtClean="0"/>
              <a:t>Kollégiumon kívüli együttműködés</a:t>
            </a:r>
          </a:p>
          <a:p>
            <a:pPr algn="just"/>
            <a:r>
              <a:rPr lang="hu-HU" sz="2000" dirty="0" smtClean="0"/>
              <a:t>Információ megosztása</a:t>
            </a:r>
          </a:p>
          <a:p>
            <a:pPr algn="just">
              <a:spcAft>
                <a:spcPts val="1800"/>
              </a:spcAft>
            </a:pPr>
            <a:r>
              <a:rPr lang="hu-HU" sz="2000" dirty="0" smtClean="0"/>
              <a:t>Harmadik országbeli szanálási hatóságtól kapott információkat nem lehet megosztani annak hozzájárulása nélkül</a:t>
            </a:r>
          </a:p>
          <a:p>
            <a:pPr marL="0" indent="0">
              <a:buNone/>
            </a:pPr>
            <a:r>
              <a:rPr lang="hu-HU" sz="2000" b="1" u="sng" dirty="0" smtClean="0"/>
              <a:t>Harmadik országok</a:t>
            </a:r>
          </a:p>
          <a:p>
            <a:pPr algn="just"/>
            <a:r>
              <a:rPr lang="hu-HU" sz="2000" dirty="0" smtClean="0"/>
              <a:t>Szanálási eljárás elismerése és a magyarországi cselekmények végrehajtása (a magyar jog megsértése nélkül) vagy elutasítása</a:t>
            </a:r>
          </a:p>
          <a:p>
            <a:pPr algn="just"/>
            <a:r>
              <a:rPr lang="hu-HU" sz="2000" dirty="0" smtClean="0"/>
              <a:t>Információcsere, ha a harmadik országbeli hatóság titoktartási előírásai megfelelőek</a:t>
            </a:r>
          </a:p>
          <a:p>
            <a:pPr algn="just"/>
            <a:r>
              <a:rPr lang="hu-HU" sz="2000" dirty="0" err="1" smtClean="0"/>
              <a:t>EGT-állam</a:t>
            </a:r>
            <a:r>
              <a:rPr lang="hu-HU" sz="2000" dirty="0" smtClean="0"/>
              <a:t> hatóságától származó információt csak annak hozzájárulásával lehet megosztani és a hatóság által engedélyezett célból lehet közölni</a:t>
            </a:r>
          </a:p>
          <a:p>
            <a:pPr algn="just"/>
            <a:endParaRPr lang="hu-HU" sz="1500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11560" y="5992772"/>
            <a:ext cx="7848872" cy="331165"/>
          </a:xfr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dirty="0" err="1" smtClean="0"/>
              <a:t>EBA</a:t>
            </a:r>
            <a:r>
              <a:rPr lang="hu-HU" sz="1700" dirty="0" smtClean="0"/>
              <a:t> </a:t>
            </a:r>
            <a:r>
              <a:rPr lang="hu-HU" sz="1700" dirty="0" err="1" smtClean="0"/>
              <a:t>keretmegállapodás</a:t>
            </a:r>
            <a:r>
              <a:rPr lang="hu-HU" sz="1700" dirty="0" smtClean="0"/>
              <a:t> </a:t>
            </a:r>
            <a:r>
              <a:rPr lang="hu-HU" sz="1700" dirty="0" smtClean="0"/>
              <a:t>a harmadik országokkal való együttműködésről</a:t>
            </a:r>
          </a:p>
        </p:txBody>
      </p:sp>
    </p:spTree>
    <p:extLst>
      <p:ext uri="{BB962C8B-B14F-4D97-AF65-F5344CB8AC3E}">
        <p14:creationId xmlns:p14="http://schemas.microsoft.com/office/powerpoint/2010/main" val="15475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956496" cy="759189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Szanálási tervezés és szanálhatósági értékelés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9"/>
            <a:ext cx="788670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700" b="1" u="sng" dirty="0" smtClean="0"/>
              <a:t>Csoportszintű szanálási tervezés</a:t>
            </a:r>
          </a:p>
          <a:p>
            <a:pPr algn="just"/>
            <a:r>
              <a:rPr lang="hu-HU" sz="1700" dirty="0" smtClean="0"/>
              <a:t>A csoportszintű szanálási terv kiterjed az EU-szintű anyavállalatra, </a:t>
            </a:r>
            <a:r>
              <a:rPr lang="hu-HU" sz="1700" dirty="0" err="1" smtClean="0"/>
              <a:t>EGT-állam</a:t>
            </a:r>
            <a:r>
              <a:rPr lang="hu-HU" sz="1700" dirty="0" smtClean="0"/>
              <a:t> és harmadik ország leányvállalataira, csoporthoz tartozó pénzügyi vállalkozásra</a:t>
            </a:r>
          </a:p>
          <a:p>
            <a:pPr algn="just"/>
            <a:r>
              <a:rPr lang="hu-HU" sz="1700" dirty="0" smtClean="0"/>
              <a:t>Elfogadás </a:t>
            </a:r>
            <a:r>
              <a:rPr lang="hu-HU" sz="1700" b="1" dirty="0" smtClean="0"/>
              <a:t>többoldalú eljárás </a:t>
            </a:r>
            <a:r>
              <a:rPr lang="hu-HU" sz="1700" dirty="0" smtClean="0"/>
              <a:t>keretében: valamennyi </a:t>
            </a:r>
            <a:r>
              <a:rPr lang="hu-HU" sz="1700" dirty="0" err="1" smtClean="0"/>
              <a:t>EGT-állam</a:t>
            </a:r>
            <a:r>
              <a:rPr lang="hu-HU" sz="1700" dirty="0" smtClean="0"/>
              <a:t> illetékes szanálási hatóságának egyetértése szükséges</a:t>
            </a:r>
          </a:p>
          <a:p>
            <a:pPr algn="just"/>
            <a:r>
              <a:rPr lang="hu-HU" sz="1700" dirty="0" smtClean="0"/>
              <a:t>Ha a többoldalú eljárás eredménytelen (4 hónap után), csak a tagállam tekintetében lehet egyedi tervet készíteni és azt meg kell küldeni a többi </a:t>
            </a:r>
            <a:r>
              <a:rPr lang="hu-HU" sz="1700" dirty="0" err="1" smtClean="0"/>
              <a:t>EGT-államnak</a:t>
            </a:r>
            <a:endParaRPr lang="hu-HU" sz="1700" dirty="0" smtClean="0"/>
          </a:p>
          <a:p>
            <a:pPr algn="just">
              <a:spcAft>
                <a:spcPts val="1800"/>
              </a:spcAft>
            </a:pPr>
            <a:r>
              <a:rPr lang="hu-HU" sz="1700" dirty="0" err="1" smtClean="0"/>
              <a:t>EBA</a:t>
            </a:r>
            <a:r>
              <a:rPr lang="hu-HU" sz="1700" dirty="0" smtClean="0"/>
              <a:t> </a:t>
            </a:r>
            <a:r>
              <a:rPr lang="hu-HU" sz="1700" dirty="0" err="1" smtClean="0"/>
              <a:t>mediáció</a:t>
            </a:r>
            <a:r>
              <a:rPr lang="hu-HU" sz="1700" dirty="0" smtClean="0"/>
              <a:t> lehetősége </a:t>
            </a:r>
          </a:p>
          <a:p>
            <a:pPr marL="0" indent="0" algn="just">
              <a:buNone/>
            </a:pPr>
            <a:r>
              <a:rPr lang="hu-HU" sz="1700" b="1" u="sng" dirty="0" smtClean="0"/>
              <a:t>Csoportszintű szanálhatóság értékelése és akadályok elhárítása</a:t>
            </a:r>
          </a:p>
          <a:p>
            <a:pPr algn="just"/>
            <a:r>
              <a:rPr lang="hu-HU" sz="1700" dirty="0" smtClean="0"/>
              <a:t>Csoportszintű szanálási hatóság a többi szanálási és felügyeleti hatósággal együttműködve, szanálási kollégium keretében hoz döntést</a:t>
            </a:r>
          </a:p>
          <a:p>
            <a:pPr algn="just"/>
            <a:r>
              <a:rPr lang="hu-HU" sz="1700" dirty="0" smtClean="0"/>
              <a:t>Ha az értékelés alapján a csoport nem szanálható, értesíteni kell az </a:t>
            </a:r>
            <a:r>
              <a:rPr lang="hu-HU" sz="1700" dirty="0" err="1" smtClean="0"/>
              <a:t>EBA-t</a:t>
            </a:r>
            <a:endParaRPr lang="hu-HU" sz="1700" dirty="0" smtClean="0"/>
          </a:p>
          <a:p>
            <a:pPr algn="just"/>
            <a:r>
              <a:rPr lang="hu-HU" sz="1700" dirty="0" smtClean="0"/>
              <a:t>Döntés többoldalú eljárás keretében, egyet nem értés esetén </a:t>
            </a:r>
            <a:r>
              <a:rPr lang="hu-HU" sz="1700" dirty="0" err="1" smtClean="0"/>
              <a:t>EBA-mediáció</a:t>
            </a:r>
            <a:r>
              <a:rPr lang="hu-HU" sz="1700" dirty="0" smtClean="0"/>
              <a:t> lehetősége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11560" y="5949280"/>
            <a:ext cx="7848872" cy="331165"/>
          </a:xfr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dirty="0" err="1" smtClean="0"/>
              <a:t>EBA</a:t>
            </a:r>
            <a:r>
              <a:rPr lang="hu-HU" sz="1700" dirty="0" smtClean="0"/>
              <a:t> </a:t>
            </a:r>
            <a:r>
              <a:rPr lang="hu-HU" sz="1700" dirty="0" err="1" smtClean="0"/>
              <a:t>draft</a:t>
            </a:r>
            <a:r>
              <a:rPr lang="hu-HU" sz="1700" dirty="0" smtClean="0"/>
              <a:t> </a:t>
            </a:r>
            <a:r>
              <a:rPr lang="hu-HU" sz="1700" dirty="0" err="1" smtClean="0"/>
              <a:t>RTS</a:t>
            </a:r>
            <a:r>
              <a:rPr lang="hu-HU" sz="1700" dirty="0" smtClean="0"/>
              <a:t> a csoportos szanálási tervek tartalmi elemeiről (2015. július 3.)</a:t>
            </a:r>
          </a:p>
        </p:txBody>
      </p:sp>
    </p:spTree>
    <p:extLst>
      <p:ext uri="{BB962C8B-B14F-4D97-AF65-F5344CB8AC3E}">
        <p14:creationId xmlns:p14="http://schemas.microsoft.com/office/powerpoint/2010/main" val="15475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673123" y="3351445"/>
            <a:ext cx="3470877" cy="1532334"/>
          </a:xfrm>
          <a:prstGeom prst="roundRect">
            <a:avLst/>
          </a:prstGeom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hu-HU" sz="1200" dirty="0" smtClean="0">
                <a:solidFill>
                  <a:srgbClr val="002060"/>
                </a:solidFill>
              </a:rPr>
              <a:t>Intézkedés miatt más csoporttagnál is beállnak-e a szanálási feltételek? </a:t>
            </a:r>
          </a:p>
          <a:p>
            <a:pPr marL="171450" indent="-171450">
              <a:buFontTx/>
              <a:buChar char="-"/>
            </a:pPr>
            <a:r>
              <a:rPr lang="hu-HU" sz="1200" dirty="0" smtClean="0">
                <a:solidFill>
                  <a:srgbClr val="002060"/>
                </a:solidFill>
              </a:rPr>
              <a:t>Szükséges-e  az anyavállalati szinten kívüli intézkedés a helyzet stabilizálása érdekében?</a:t>
            </a:r>
          </a:p>
          <a:p>
            <a:pPr marL="171450" indent="-171450">
              <a:buFontTx/>
              <a:buChar char="-"/>
            </a:pPr>
            <a:r>
              <a:rPr lang="hu-HU" sz="1200" dirty="0" smtClean="0">
                <a:solidFill>
                  <a:srgbClr val="002060"/>
                </a:solidFill>
              </a:rPr>
              <a:t>Pozitív hatásokat nyújtanak-e a csoportos intézkedések a leányvállalatoknak? 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/>
          <a:lstStyle/>
          <a:p>
            <a:r>
              <a:rPr lang="hu-HU" b="1" dirty="0" smtClean="0"/>
              <a:t>Csoportszintű szanálás</a:t>
            </a:r>
            <a:endParaRPr lang="hu-HU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extBox 7"/>
          <p:cNvSpPr txBox="1"/>
          <p:nvPr/>
        </p:nvSpPr>
        <p:spPr>
          <a:xfrm>
            <a:off x="1043608" y="1450581"/>
            <a:ext cx="2620714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Leányvállalat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1232" y="1450581"/>
            <a:ext cx="2592288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EU-szintű anyavállalat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353965" y="1988840"/>
            <a:ext cx="201811" cy="504056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Down Arrow 10"/>
          <p:cNvSpPr/>
          <p:nvPr/>
        </p:nvSpPr>
        <p:spPr>
          <a:xfrm>
            <a:off x="6592493" y="1956012"/>
            <a:ext cx="201811" cy="504056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3274404" y="1883323"/>
            <a:ext cx="2620714" cy="6469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002060"/>
                </a:solidFill>
              </a:rPr>
              <a:t>s</a:t>
            </a:r>
            <a:r>
              <a:rPr lang="hu-HU" sz="1600" dirty="0" smtClean="0">
                <a:solidFill>
                  <a:srgbClr val="002060"/>
                </a:solidFill>
              </a:rPr>
              <a:t>zanálási feltételek teljesülése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5842" y="2568718"/>
            <a:ext cx="6657678" cy="64698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Szanálási kollégiumi tagok értesítése </a:t>
            </a:r>
          </a:p>
          <a:p>
            <a:pPr algn="ctr"/>
            <a:r>
              <a:rPr lang="hu-HU" sz="1600" dirty="0" smtClean="0"/>
              <a:t>a feltételek teljesüléséről és a tervezett intézkedésekről </a:t>
            </a:r>
          </a:p>
        </p:txBody>
      </p:sp>
      <p:sp>
        <p:nvSpPr>
          <p:cNvPr id="20" name="Down Arrow 19"/>
          <p:cNvSpPr/>
          <p:nvPr/>
        </p:nvSpPr>
        <p:spPr>
          <a:xfrm rot="2700000">
            <a:off x="2687101" y="4408419"/>
            <a:ext cx="201811" cy="504056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Down Arrow 20"/>
          <p:cNvSpPr/>
          <p:nvPr/>
        </p:nvSpPr>
        <p:spPr>
          <a:xfrm rot="18900000">
            <a:off x="4132805" y="4414570"/>
            <a:ext cx="201811" cy="504056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1551166" y="3741697"/>
            <a:ext cx="3953806" cy="646986"/>
          </a:xfrm>
          <a:prstGeom prst="roundRect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Szükséges-e a csoportos intézkedések végrehajtása?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3428061" y="3279689"/>
            <a:ext cx="196143" cy="396044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1900303" y="4541588"/>
            <a:ext cx="779398" cy="3745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nem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7898" y="4473161"/>
            <a:ext cx="779398" cy="3745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igen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4199" y="4972169"/>
            <a:ext cx="2201913" cy="64698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Jelzett intézkedések végrehajtása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06128" y="4982014"/>
            <a:ext cx="2164101" cy="91940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Csoportos szanálási intézkedés</a:t>
            </a:r>
          </a:p>
          <a:p>
            <a:pPr algn="ctr"/>
            <a:r>
              <a:rPr lang="hu-HU" sz="1600" dirty="0" smtClean="0"/>
              <a:t>(többoldalú eljárás)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12068" y="5946462"/>
            <a:ext cx="4152220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002060"/>
                </a:solidFill>
              </a:rPr>
              <a:t>Ha valamelyik szanálási hatóság nem ért vele egyet, indokolnia kell az eltérő intézkedéseket</a:t>
            </a:r>
          </a:p>
        </p:txBody>
      </p:sp>
      <p:sp>
        <p:nvSpPr>
          <p:cNvPr id="30" name="Left Brace 29"/>
          <p:cNvSpPr/>
          <p:nvPr/>
        </p:nvSpPr>
        <p:spPr>
          <a:xfrm>
            <a:off x="5559328" y="3425664"/>
            <a:ext cx="227590" cy="1370022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94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/>
          <a:lstStyle/>
          <a:p>
            <a:r>
              <a:rPr lang="hu-HU" b="1" dirty="0" smtClean="0"/>
              <a:t>Költségek megosztása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9"/>
            <a:ext cx="7886700" cy="2016223"/>
          </a:xfrm>
        </p:spPr>
        <p:txBody>
          <a:bodyPr>
            <a:noAutofit/>
          </a:bodyPr>
          <a:lstStyle/>
          <a:p>
            <a:pPr algn="just"/>
            <a:r>
              <a:rPr lang="hu-HU" sz="2600" dirty="0" smtClean="0"/>
              <a:t>A szanálási terv tartalmazza a szanálás finanszírozási módját és az </a:t>
            </a:r>
            <a:r>
              <a:rPr lang="hu-HU" sz="2600" dirty="0" err="1" smtClean="0"/>
              <a:t>EGT-államok</a:t>
            </a:r>
            <a:r>
              <a:rPr lang="hu-HU" sz="2600" dirty="0" smtClean="0"/>
              <a:t> közötti megosztást</a:t>
            </a:r>
          </a:p>
          <a:p>
            <a:pPr algn="just"/>
            <a:r>
              <a:rPr lang="hu-HU" sz="2600" dirty="0" smtClean="0"/>
              <a:t>Arányosságra, igénybevételi lehetőségekre és az adott </a:t>
            </a:r>
            <a:r>
              <a:rPr lang="hu-HU" sz="2600" dirty="0" err="1" smtClean="0"/>
              <a:t>EGT-állam</a:t>
            </a:r>
            <a:r>
              <a:rPr lang="hu-HU" sz="2600" dirty="0" smtClean="0"/>
              <a:t> pénzügyi rendszerének stabilitására is figyelemmel kell lenni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11560" y="4005064"/>
            <a:ext cx="792088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600" b="1" dirty="0" smtClean="0"/>
              <a:t>Nagy vitákra lehet számítani!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4391980" y="-207404"/>
            <a:ext cx="432048" cy="7848872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61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221539"/>
            <a:ext cx="7453689" cy="759189"/>
          </a:xfrm>
        </p:spPr>
        <p:txBody>
          <a:bodyPr/>
          <a:lstStyle/>
          <a:p>
            <a:r>
              <a:rPr lang="hu-HU" b="1" dirty="0" smtClean="0"/>
              <a:t>Bankunió</a:t>
            </a:r>
            <a:endParaRPr lang="hu-HU" b="1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51366" y="1340768"/>
            <a:ext cx="8169106" cy="4896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300" u="sng" dirty="0" smtClean="0"/>
              <a:t>A Bankunió tagállamaiban</a:t>
            </a:r>
          </a:p>
          <a:p>
            <a:pPr algn="just"/>
            <a:r>
              <a:rPr lang="hu-HU" sz="2300" dirty="0" smtClean="0"/>
              <a:t>Közös szanálási hatóság a nemzetiek felett (Egységes Szanálási Testület), ahol a fő döntések születnek (szanálási tervek, intézkedések, finanszírozás)</a:t>
            </a:r>
          </a:p>
          <a:p>
            <a:pPr algn="just"/>
            <a:r>
              <a:rPr lang="hu-HU" sz="2300" dirty="0" smtClean="0"/>
              <a:t>Végrehajtás nemzeti szanálási hatóságoknál</a:t>
            </a:r>
          </a:p>
          <a:p>
            <a:pPr algn="just"/>
            <a:r>
              <a:rPr lang="hu-HU" sz="2300" dirty="0" smtClean="0"/>
              <a:t>Bankunión belül gyakorlatilag a szanálási kollégium helyettesítése</a:t>
            </a:r>
          </a:p>
          <a:p>
            <a:pPr algn="just">
              <a:spcAft>
                <a:spcPts val="2400"/>
              </a:spcAft>
            </a:pPr>
            <a:r>
              <a:rPr lang="hu-HU" sz="2300" dirty="0" smtClean="0"/>
              <a:t>Közös szanálási alap (2024-ig fokozatosan közösségiesedik)</a:t>
            </a:r>
            <a:endParaRPr lang="hu-HU" sz="2300" dirty="0"/>
          </a:p>
          <a:p>
            <a:pPr marL="0" indent="0" algn="just">
              <a:buNone/>
            </a:pPr>
            <a:r>
              <a:rPr lang="hu-HU" sz="2300" u="sng" dirty="0" smtClean="0"/>
              <a:t>Ami minket közvetlenül érint</a:t>
            </a:r>
          </a:p>
          <a:p>
            <a:pPr algn="just"/>
            <a:r>
              <a:rPr lang="hu-HU" sz="2300" dirty="0" smtClean="0"/>
              <a:t>Együttműködés az Egységes Szanálási Testülettel a nemzeti szanálási hatóságok helyett/mellett</a:t>
            </a:r>
          </a:p>
          <a:p>
            <a:pPr algn="just"/>
            <a:r>
              <a:rPr lang="hu-HU" sz="2300" dirty="0" smtClean="0"/>
              <a:t>Szanálási kollégiumban az Egységes Szanálási Testület vesz részt bankuniós szanálási hatóságként</a:t>
            </a:r>
          </a:p>
        </p:txBody>
      </p:sp>
    </p:spTree>
    <p:extLst>
      <p:ext uri="{BB962C8B-B14F-4D97-AF65-F5344CB8AC3E}">
        <p14:creationId xmlns:p14="http://schemas.microsoft.com/office/powerpoint/2010/main" val="23577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Köszönöm a figyelmet!</a:t>
            </a:r>
            <a:endParaRPr lang="hu-HU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09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688</TotalTime>
  <Words>639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A nemzetközileg aktív bankcsoportok kezelése</vt:lpstr>
      <vt:lpstr>A válságkezelés nemzetközi dimenziója</vt:lpstr>
      <vt:lpstr>Szanálási kollégiumok</vt:lpstr>
      <vt:lpstr>Együttműködési megállapodások</vt:lpstr>
      <vt:lpstr>Szanálási tervezés és szanálhatósági értékelés</vt:lpstr>
      <vt:lpstr>Csoportszintű szanálás</vt:lpstr>
      <vt:lpstr>Költségek megosztása</vt:lpstr>
      <vt:lpstr>Bankunió</vt:lpstr>
      <vt:lpstr>Köszönöm a figyelmet!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szanálás finanszírozása</dc:title>
  <dc:creator>Sulyok András</dc:creator>
  <cp:lastModifiedBy>Dr. Kómár András</cp:lastModifiedBy>
  <cp:revision>84</cp:revision>
  <dcterms:created xsi:type="dcterms:W3CDTF">2014-09-08T11:37:02Z</dcterms:created>
  <dcterms:modified xsi:type="dcterms:W3CDTF">2014-09-10T09:19:51Z</dcterms:modified>
</cp:coreProperties>
</file>