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ppt/notesSlides/notesSlide6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6"/>
  </p:notesMasterIdLst>
  <p:sldIdLst>
    <p:sldId id="256" r:id="rId3"/>
    <p:sldId id="385" r:id="rId4"/>
    <p:sldId id="386" r:id="rId5"/>
    <p:sldId id="374" r:id="rId6"/>
    <p:sldId id="390" r:id="rId7"/>
    <p:sldId id="375" r:id="rId8"/>
    <p:sldId id="393" r:id="rId9"/>
    <p:sldId id="389" r:id="rId10"/>
    <p:sldId id="287" r:id="rId11"/>
    <p:sldId id="364" r:id="rId12"/>
    <p:sldId id="395" r:id="rId13"/>
    <p:sldId id="365" r:id="rId14"/>
    <p:sldId id="366" r:id="rId15"/>
    <p:sldId id="396" r:id="rId16"/>
    <p:sldId id="286" r:id="rId17"/>
    <p:sldId id="357" r:id="rId18"/>
    <p:sldId id="371" r:id="rId19"/>
    <p:sldId id="372" r:id="rId20"/>
    <p:sldId id="367" r:id="rId21"/>
    <p:sldId id="354" r:id="rId22"/>
    <p:sldId id="391" r:id="rId23"/>
    <p:sldId id="392" r:id="rId24"/>
    <p:sldId id="26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00FFFF"/>
    <a:srgbClr val="C7E1B5"/>
    <a:srgbClr val="91EEFB"/>
    <a:srgbClr val="99CCFF"/>
    <a:srgbClr val="CC9900"/>
    <a:srgbClr val="FF9900"/>
    <a:srgbClr val="66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29" autoAdjust="0"/>
    <p:restoredTop sz="92886" autoAdjust="0"/>
  </p:normalViewPr>
  <p:slideViewPr>
    <p:cSldViewPr snapToGrid="0">
      <p:cViewPr varScale="1">
        <p:scale>
          <a:sx n="100" d="100"/>
          <a:sy n="100" d="100"/>
        </p:scale>
        <p:origin x="20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febru&#225;r\input\2022.%20febru&#225;r_&#225;br&#225;k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febru&#225;r\input\2022.%20febru&#225;r_&#225;br&#225;k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febru&#225;r\input\2022.%20febru&#225;r_&#225;br&#225;k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febru&#225;r\input\2022.%20febru&#225;r_&#225;br&#225;k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febru&#225;r\input\2022.%20febru&#225;r_&#225;br&#225;k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febru&#225;r\input\2022.%20febru&#225;r_&#225;br&#225;k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febru&#225;r\input\2022.%20febru&#225;r_&#225;br&#225;k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febru&#225;r\input\2022.%20febru&#225;r_&#225;br&#225;k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febru&#225;r\input\2022.%20febru&#225;r_&#225;br&#225;k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febru&#225;r\input\2022.%20febru&#225;r_&#225;br&#225;k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febru&#225;r\input\2022.%20febru&#225;r_&#225;br&#225;k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febru&#225;r\input\2022.%20febru&#225;r_&#225;br&#225;k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febru&#225;r\input\2022.%20febru&#225;r_&#225;br&#225;k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febru&#225;r\input\2022.%20febru&#225;r_&#225;br&#225;k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febru&#225;r\input\2022.%20febru&#225;r_&#225;br&#225;k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febru&#225;r\input\2022.%20febru&#225;r_&#225;br&#225;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90056899192825"/>
          <c:y val="4.2429201946668278E-2"/>
          <c:w val="0.87970814556000843"/>
          <c:h val="0.65383278789035082"/>
        </c:manualLayout>
      </c:layout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96D3-4B11-8F64-D55929069502}"/>
              </c:ext>
            </c:extLst>
          </c:dPt>
          <c:dLbls>
            <c:dLbl>
              <c:idx val="0"/>
              <c:layout>
                <c:manualLayout>
                  <c:x val="-4.9334981988330959E-2"/>
                  <c:y val="-4.52356508025336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6D3-4B11-8F64-D55929069502}"/>
                </c:ext>
              </c:extLst>
            </c:dLbl>
            <c:dLbl>
              <c:idx val="2"/>
              <c:layout>
                <c:manualLayout>
                  <c:x val="-4.9334981988330952E-2"/>
                  <c:y val="-7.17746682779542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D3-4B11-8F64-D55929069502}"/>
                </c:ext>
              </c:extLst>
            </c:dLbl>
            <c:dLbl>
              <c:idx val="3"/>
              <c:layout>
                <c:manualLayout>
                  <c:x val="-7.1595549157346602E-2"/>
                  <c:y val="-4.52356508025336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6D3-4B11-8F64-D55929069502}"/>
                </c:ext>
              </c:extLst>
            </c:dLbl>
            <c:dLbl>
              <c:idx val="4"/>
              <c:layout>
                <c:manualLayout>
                  <c:x val="-8.5508403637981387E-2"/>
                  <c:y val="-3.72739455599074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6D3-4B11-8F64-D55929069502}"/>
                </c:ext>
              </c:extLst>
            </c:dLbl>
            <c:dLbl>
              <c:idx val="5"/>
              <c:layout>
                <c:manualLayout>
                  <c:x val="-5.5529707833342462E-2"/>
                  <c:y val="-4.78895525500756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6D3-4B11-8F64-D55929069502}"/>
                </c:ext>
              </c:extLst>
            </c:dLbl>
            <c:dLbl>
              <c:idx val="8"/>
              <c:layout>
                <c:manualLayout>
                  <c:x val="-4.4201138684976812E-2"/>
                  <c:y val="-3.99278473074495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6D3-4B11-8F64-D55929069502}"/>
                </c:ext>
              </c:extLst>
            </c:dLbl>
            <c:dLbl>
              <c:idx val="9"/>
              <c:layout>
                <c:manualLayout>
                  <c:x val="-4.141856778884976E-2"/>
                  <c:y val="-4.52356508025336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6D3-4B11-8F64-D55929069502}"/>
                </c:ext>
              </c:extLst>
            </c:dLbl>
            <c:dLbl>
              <c:idx val="11"/>
              <c:layout>
                <c:manualLayout>
                  <c:x val="-4.1418567788849857E-2"/>
                  <c:y val="-3.19661420648233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6D3-4B11-8F64-D55929069502}"/>
                </c:ext>
              </c:extLst>
            </c:dLbl>
            <c:dLbl>
              <c:idx val="12"/>
              <c:layout>
                <c:manualLayout>
                  <c:x val="-3.307085510046899E-2"/>
                  <c:y val="-3.19660375805025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576568408683855E-2"/>
                      <c:h val="4.2701279117951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96D3-4B11-8F64-D559290695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Indexek!$B$4:$P$4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Indexek!$B$5:$P$5</c:f>
              <c:numCache>
                <c:formatCode>General\ "pont"</c:formatCode>
                <c:ptCount val="15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6D3-4B11-8F64-D55929069502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206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96D3-4B11-8F64-D55929069502}"/>
              </c:ext>
            </c:extLst>
          </c:dPt>
          <c:dLbls>
            <c:dLbl>
              <c:idx val="0"/>
              <c:layout>
                <c:manualLayout>
                  <c:x val="-4.4201138684976687E-2"/>
                  <c:y val="-6.38129630353280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96D3-4B11-8F64-D55929069502}"/>
                </c:ext>
              </c:extLst>
            </c:dLbl>
            <c:dLbl>
              <c:idx val="1"/>
              <c:layout>
                <c:manualLayout>
                  <c:x val="-6.0266980008980911E-2"/>
                  <c:y val="-4.78895525500756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96D3-4B11-8F64-D55929069502}"/>
                </c:ext>
              </c:extLst>
            </c:dLbl>
            <c:dLbl>
              <c:idx val="2"/>
              <c:layout>
                <c:manualLayout>
                  <c:x val="-5.3310552768663519E-2"/>
                  <c:y val="-4.78895525500757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6D3-4B11-8F64-D55929069502}"/>
                </c:ext>
              </c:extLst>
            </c:dLbl>
            <c:dLbl>
              <c:idx val="9"/>
              <c:layout>
                <c:manualLayout>
                  <c:x val="-5.4701838216727E-2"/>
                  <c:y val="-4.78895525500757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96D3-4B11-8F64-D55929069502}"/>
                </c:ext>
              </c:extLst>
            </c:dLbl>
            <c:dLbl>
              <c:idx val="10"/>
              <c:layout>
                <c:manualLayout>
                  <c:x val="-4.9136696424473082E-2"/>
                  <c:y val="-5.58512577927018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96D3-4B11-8F64-D55929069502}"/>
                </c:ext>
              </c:extLst>
            </c:dLbl>
            <c:dLbl>
              <c:idx val="11"/>
              <c:layout>
                <c:manualLayout>
                  <c:x val="-3.8006412839965358E-2"/>
                  <c:y val="-4.78895525500756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96D3-4B11-8F64-D55929069502}"/>
                </c:ext>
              </c:extLst>
            </c:dLbl>
            <c:dLbl>
              <c:idx val="12"/>
              <c:layout>
                <c:manualLayout>
                  <c:x val="-4.9136696424472978E-2"/>
                  <c:y val="-6.64668647828701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96D3-4B11-8F64-D55929069502}"/>
                </c:ext>
              </c:extLst>
            </c:dLbl>
            <c:dLbl>
              <c:idx val="13"/>
              <c:layout>
                <c:manualLayout>
                  <c:x val="-6.4440836353171341E-2"/>
                  <c:y val="-5.58512577927018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96D3-4B11-8F64-D559290695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Indexek!$B$4:$P$4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Indexek!$B$6:$P$6</c:f>
              <c:numCache>
                <c:formatCode>General\ "pont"</c:formatCode>
                <c:ptCount val="15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6D3-4B11-8F64-D55929069502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96D3-4B11-8F64-D55929069502}"/>
              </c:ext>
            </c:extLst>
          </c:dPt>
          <c:dLbls>
            <c:dLbl>
              <c:idx val="0"/>
              <c:layout>
                <c:manualLayout>
                  <c:x val="-5.4900123780584877E-2"/>
                  <c:y val="-5.31973560451598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96D3-4B11-8F64-D55929069502}"/>
                </c:ext>
              </c:extLst>
            </c:dLbl>
            <c:dLbl>
              <c:idx val="1"/>
              <c:layout>
                <c:manualLayout>
                  <c:x val="-4.7181995144961561E-2"/>
                  <c:y val="-4.25817490549915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6D3-4B11-8F64-D55929069502}"/>
                </c:ext>
              </c:extLst>
            </c:dLbl>
            <c:dLbl>
              <c:idx val="3"/>
              <c:layout>
                <c:manualLayout>
                  <c:x val="-4.9964566041088496E-2"/>
                  <c:y val="-5.85051595402439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6D3-4B11-8F64-D55929069502}"/>
                </c:ext>
              </c:extLst>
            </c:dLbl>
            <c:dLbl>
              <c:idx val="4"/>
              <c:layout>
                <c:manualLayout>
                  <c:x val="-5.8113993165611499E-2"/>
                  <c:y val="-3.46200438123654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6D3-4B11-8F64-D55929069502}"/>
                </c:ext>
              </c:extLst>
            </c:dLbl>
            <c:dLbl>
              <c:idx val="5"/>
              <c:layout>
                <c:manualLayout>
                  <c:x val="-4.9136696424473082E-2"/>
                  <c:y val="-4.78895525500757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6D3-4B11-8F64-D55929069502}"/>
                </c:ext>
              </c:extLst>
            </c:dLbl>
            <c:dLbl>
              <c:idx val="6"/>
              <c:layout>
                <c:manualLayout>
                  <c:x val="-4.218026918415569E-2"/>
                  <c:y val="-4.25817490549915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6D3-4B11-8F64-D55929069502}"/>
                </c:ext>
              </c:extLst>
            </c:dLbl>
            <c:dLbl>
              <c:idx val="8"/>
              <c:layout>
                <c:manualLayout>
                  <c:x val="-4.4201138684976812E-2"/>
                  <c:y val="-3.72739455599074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6D3-4B11-8F64-D55929069502}"/>
                </c:ext>
              </c:extLst>
            </c:dLbl>
            <c:dLbl>
              <c:idx val="9"/>
              <c:layout>
                <c:manualLayout>
                  <c:x val="-4.6354125528346127E-2"/>
                  <c:y val="-3.7273945559907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96D3-4B11-8F64-D55929069502}"/>
                </c:ext>
              </c:extLst>
            </c:dLbl>
            <c:dLbl>
              <c:idx val="10"/>
              <c:layout>
                <c:manualLayout>
                  <c:x val="-4.1418567788849857E-2"/>
                  <c:y val="-3.72739455599074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96D3-4B11-8F64-D55929069502}"/>
                </c:ext>
              </c:extLst>
            </c:dLbl>
            <c:dLbl>
              <c:idx val="11"/>
              <c:layout>
                <c:manualLayout>
                  <c:x val="-4.6354125528346127E-2"/>
                  <c:y val="-3.72739455599074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96D3-4B11-8F64-D55929069502}"/>
                </c:ext>
              </c:extLst>
            </c:dLbl>
            <c:dLbl>
              <c:idx val="12"/>
              <c:layout>
                <c:manualLayout>
                  <c:x val="-4.7745410976409705E-2"/>
                  <c:y val="-3.19661420648233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96D3-4B11-8F64-D55929069502}"/>
                </c:ext>
              </c:extLst>
            </c:dLbl>
            <c:dLbl>
              <c:idx val="13"/>
              <c:layout>
                <c:manualLayout>
                  <c:x val="-4.218026918415569E-2"/>
                  <c:y val="-5.85051595402439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96D3-4B11-8F64-D55929069502}"/>
                </c:ext>
              </c:extLst>
            </c:dLbl>
            <c:dLbl>
              <c:idx val="14"/>
              <c:layout>
                <c:manualLayout>
                  <c:x val="-1.983732038860903E-3"/>
                  <c:y val="-2.66583385697392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96D3-4B11-8F64-D559290695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Indexek!$B$4:$P$4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Indexek!$B$7:$P$7</c:f>
              <c:numCache>
                <c:formatCode>General\ "pont"</c:formatCode>
                <c:ptCount val="15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  <c:pt idx="11">
                  <c:v>10</c:v>
                </c:pt>
                <c:pt idx="12">
                  <c:v>14</c:v>
                </c:pt>
                <c:pt idx="13">
                  <c:v>15</c:v>
                </c:pt>
                <c:pt idx="14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6D3-4B11-8F64-D5592906950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4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5438765905376848E-2"/>
          <c:y val="3.9618992983195572E-2"/>
          <c:w val="0.89678345327903031"/>
          <c:h val="0.5323282287837278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verzió'!$A$185</c:f>
              <c:strCache>
                <c:ptCount val="1"/>
                <c:pt idx="0">
                  <c:v>Munkaerőhiány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EA3-4AB3-B481-0C5C34B592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verzió'!$B$184:$P$184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verzió'!$B$185:$P$185</c:f>
              <c:numCache>
                <c:formatCode>0%</c:formatCode>
                <c:ptCount val="15"/>
                <c:pt idx="0">
                  <c:v>0.21093413689195006</c:v>
                </c:pt>
                <c:pt idx="1">
                  <c:v>0.169986</c:v>
                </c:pt>
                <c:pt idx="2">
                  <c:v>0.19</c:v>
                </c:pt>
                <c:pt idx="3">
                  <c:v>0.1988</c:v>
                </c:pt>
                <c:pt idx="4">
                  <c:v>0.26</c:v>
                </c:pt>
                <c:pt idx="5">
                  <c:v>0.27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0.33</c:v>
                </c:pt>
                <c:pt idx="9">
                  <c:v>0.37</c:v>
                </c:pt>
                <c:pt idx="10">
                  <c:v>0.37</c:v>
                </c:pt>
                <c:pt idx="11">
                  <c:v>0.36</c:v>
                </c:pt>
                <c:pt idx="12">
                  <c:v>0.4</c:v>
                </c:pt>
                <c:pt idx="13">
                  <c:v>0.36</c:v>
                </c:pt>
                <c:pt idx="14">
                  <c:v>0.44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EA3-4AB3-B481-0C5C34B5920F}"/>
            </c:ext>
          </c:extLst>
        </c:ser>
        <c:ser>
          <c:idx val="1"/>
          <c:order val="1"/>
          <c:tx>
            <c:strRef>
              <c:f>'Új verzió'!$A$186</c:f>
              <c:strCache>
                <c:ptCount val="1"/>
                <c:pt idx="0">
                  <c:v>Vevők hiánya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4"/>
              <c:layout>
                <c:manualLayout>
                  <c:x val="-2.037013728053729E-16"/>
                  <c:y val="1.7346883024640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EA3-4AB3-B481-0C5C34B592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verzió'!$B$184:$P$184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verzió'!$B$186:$P$186</c:f>
              <c:numCache>
                <c:formatCode>0%</c:formatCode>
                <c:ptCount val="15"/>
                <c:pt idx="0">
                  <c:v>0.5501506672406371</c:v>
                </c:pt>
                <c:pt idx="1">
                  <c:v>0.53129444999999997</c:v>
                </c:pt>
                <c:pt idx="2">
                  <c:v>0.5</c:v>
                </c:pt>
                <c:pt idx="3">
                  <c:v>0.47159000000000001</c:v>
                </c:pt>
                <c:pt idx="4">
                  <c:v>0.44</c:v>
                </c:pt>
                <c:pt idx="5">
                  <c:v>0.4</c:v>
                </c:pt>
                <c:pt idx="6">
                  <c:v>0.41</c:v>
                </c:pt>
                <c:pt idx="7">
                  <c:v>0.37</c:v>
                </c:pt>
                <c:pt idx="8">
                  <c:v>0.34</c:v>
                </c:pt>
                <c:pt idx="9">
                  <c:v>0.33</c:v>
                </c:pt>
                <c:pt idx="10">
                  <c:v>0.33</c:v>
                </c:pt>
                <c:pt idx="11">
                  <c:v>0.36</c:v>
                </c:pt>
                <c:pt idx="12">
                  <c:v>0.35</c:v>
                </c:pt>
                <c:pt idx="13">
                  <c:v>0.37</c:v>
                </c:pt>
                <c:pt idx="14">
                  <c:v>0.28000000000000003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A3-4AB3-B481-0C5C34B5920F}"/>
            </c:ext>
          </c:extLst>
        </c:ser>
        <c:ser>
          <c:idx val="2"/>
          <c:order val="2"/>
          <c:tx>
            <c:strRef>
              <c:f>'Új verzió'!$A$187</c:f>
              <c:strCache>
                <c:ptCount val="1"/>
                <c:pt idx="0">
                  <c:v>Beszállítói problémák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EA3-4AB3-B481-0C5C34B592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verzió'!$B$184:$P$184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verzió'!$B$187:$P$187</c:f>
              <c:numCache>
                <c:formatCode>0%</c:formatCode>
                <c:ptCount val="15"/>
                <c:pt idx="0">
                  <c:v>0.10546706844597503</c:v>
                </c:pt>
                <c:pt idx="1">
                  <c:v>0.105263</c:v>
                </c:pt>
                <c:pt idx="2">
                  <c:v>0.1</c:v>
                </c:pt>
                <c:pt idx="3">
                  <c:v>0.18665000000000001</c:v>
                </c:pt>
                <c:pt idx="4">
                  <c:v>0.18</c:v>
                </c:pt>
                <c:pt idx="5">
                  <c:v>0.2</c:v>
                </c:pt>
                <c:pt idx="6">
                  <c:v>0.21</c:v>
                </c:pt>
                <c:pt idx="7">
                  <c:v>0.25</c:v>
                </c:pt>
                <c:pt idx="8">
                  <c:v>0.18</c:v>
                </c:pt>
                <c:pt idx="9">
                  <c:v>0.26</c:v>
                </c:pt>
                <c:pt idx="10">
                  <c:v>0.26</c:v>
                </c:pt>
                <c:pt idx="11">
                  <c:v>0.28000000000000003</c:v>
                </c:pt>
                <c:pt idx="12">
                  <c:v>0.27</c:v>
                </c:pt>
                <c:pt idx="13">
                  <c:v>0.25</c:v>
                </c:pt>
                <c:pt idx="14">
                  <c:v>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EA3-4AB3-B481-0C5C34B5920F}"/>
            </c:ext>
          </c:extLst>
        </c:ser>
        <c:ser>
          <c:idx val="3"/>
          <c:order val="3"/>
          <c:tx>
            <c:strRef>
              <c:f>'Új verzió'!$A$188</c:f>
              <c:strCache>
                <c:ptCount val="1"/>
                <c:pt idx="0">
                  <c:v>Finanszírozási problémák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verzió'!$B$184:$P$184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verzió'!$B$188:$P$188</c:f>
              <c:numCache>
                <c:formatCode>0%</c:formatCode>
                <c:ptCount val="15"/>
                <c:pt idx="0">
                  <c:v>0.22858372793801118</c:v>
                </c:pt>
                <c:pt idx="1">
                  <c:v>0.18776699999999999</c:v>
                </c:pt>
                <c:pt idx="2">
                  <c:v>0.24</c:v>
                </c:pt>
                <c:pt idx="3">
                  <c:v>0.21729999999999999</c:v>
                </c:pt>
                <c:pt idx="4">
                  <c:v>0.23</c:v>
                </c:pt>
                <c:pt idx="5">
                  <c:v>0.22</c:v>
                </c:pt>
                <c:pt idx="6">
                  <c:v>0.22</c:v>
                </c:pt>
                <c:pt idx="7">
                  <c:v>0.23</c:v>
                </c:pt>
                <c:pt idx="8">
                  <c:v>0.22</c:v>
                </c:pt>
                <c:pt idx="9">
                  <c:v>0.2</c:v>
                </c:pt>
                <c:pt idx="10">
                  <c:v>0.22</c:v>
                </c:pt>
                <c:pt idx="11">
                  <c:v>0.2</c:v>
                </c:pt>
                <c:pt idx="12">
                  <c:v>0.18</c:v>
                </c:pt>
                <c:pt idx="13">
                  <c:v>0.21</c:v>
                </c:pt>
                <c:pt idx="14">
                  <c:v>0.18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EA3-4AB3-B481-0C5C34B5920F}"/>
            </c:ext>
          </c:extLst>
        </c:ser>
        <c:ser>
          <c:idx val="4"/>
          <c:order val="4"/>
          <c:tx>
            <c:strRef>
              <c:f>'Új verzió'!$A$189</c:f>
              <c:strCache>
                <c:ptCount val="1"/>
                <c:pt idx="0">
                  <c:v>Adminisztratív akadályok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6350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EA3-4AB3-B481-0C5C34B592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verzió'!$B$184:$P$184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verzió'!$B$189:$P$189</c:f>
              <c:numCache>
                <c:formatCode>0%</c:formatCode>
                <c:ptCount val="15"/>
                <c:pt idx="0">
                  <c:v>0.10589754627636677</c:v>
                </c:pt>
                <c:pt idx="1">
                  <c:v>0.11593199999999999</c:v>
                </c:pt>
                <c:pt idx="2">
                  <c:v>0.09</c:v>
                </c:pt>
                <c:pt idx="3">
                  <c:v>0.15915000000000001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0.12</c:v>
                </c:pt>
                <c:pt idx="10">
                  <c:v>0.12</c:v>
                </c:pt>
                <c:pt idx="11">
                  <c:v>0.12</c:v>
                </c:pt>
                <c:pt idx="12">
                  <c:v>0.15</c:v>
                </c:pt>
                <c:pt idx="13">
                  <c:v>0.12</c:v>
                </c:pt>
                <c:pt idx="14">
                  <c:v>0.18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EA3-4AB3-B481-0C5C34B5920F}"/>
            </c:ext>
          </c:extLst>
        </c:ser>
        <c:ser>
          <c:idx val="5"/>
          <c:order val="5"/>
          <c:tx>
            <c:strRef>
              <c:f>'Új verzió'!$A$190</c:f>
              <c:strCache>
                <c:ptCount val="1"/>
                <c:pt idx="0">
                  <c:v>Nincs akadálya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14"/>
              <c:layout>
                <c:manualLayout>
                  <c:x val="-4.1666671223391282E-3"/>
                  <c:y val="-7.4343784391317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EA3-4AB3-B481-0C5C34B592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verzió'!$B$184:$P$184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verzió'!$B$190:$P$190</c:f>
              <c:numCache>
                <c:formatCode>0%</c:formatCode>
                <c:ptCount val="15"/>
                <c:pt idx="0">
                  <c:v>0.15238915195867414</c:v>
                </c:pt>
                <c:pt idx="1">
                  <c:v>0.12945000000000001</c:v>
                </c:pt>
                <c:pt idx="2">
                  <c:v>0.15</c:v>
                </c:pt>
                <c:pt idx="3">
                  <c:v>0.10459</c:v>
                </c:pt>
                <c:pt idx="4">
                  <c:v>0.1</c:v>
                </c:pt>
                <c:pt idx="5">
                  <c:v>0.12</c:v>
                </c:pt>
                <c:pt idx="6">
                  <c:v>0.13</c:v>
                </c:pt>
                <c:pt idx="7">
                  <c:v>0.12</c:v>
                </c:pt>
                <c:pt idx="8">
                  <c:v>0.13</c:v>
                </c:pt>
                <c:pt idx="9">
                  <c:v>0.12</c:v>
                </c:pt>
                <c:pt idx="10">
                  <c:v>0.13</c:v>
                </c:pt>
                <c:pt idx="11">
                  <c:v>0.12</c:v>
                </c:pt>
                <c:pt idx="12">
                  <c:v>0.12</c:v>
                </c:pt>
                <c:pt idx="13">
                  <c:v>0.12</c:v>
                </c:pt>
                <c:pt idx="14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EA3-4AB3-B481-0C5C34B5920F}"/>
            </c:ext>
          </c:extLst>
        </c:ser>
        <c:ser>
          <c:idx val="6"/>
          <c:order val="6"/>
          <c:tx>
            <c:strRef>
              <c:f>'Új verzió'!$A$191</c:f>
              <c:strCache>
                <c:ptCount val="1"/>
                <c:pt idx="0">
                  <c:v>Egyéb*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EA3-4AB3-B481-0C5C34B592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verzió'!$B$184:$P$184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verzió'!$B$191:$P$191</c:f>
              <c:numCache>
                <c:formatCode>0%</c:formatCode>
                <c:ptCount val="15"/>
                <c:pt idx="1">
                  <c:v>0.16927500000000001</c:v>
                </c:pt>
                <c:pt idx="2">
                  <c:v>0.15</c:v>
                </c:pt>
                <c:pt idx="3">
                  <c:v>0.16320000000000001</c:v>
                </c:pt>
                <c:pt idx="4">
                  <c:v>0.12</c:v>
                </c:pt>
                <c:pt idx="5">
                  <c:v>0.1</c:v>
                </c:pt>
                <c:pt idx="6">
                  <c:v>0.09</c:v>
                </c:pt>
                <c:pt idx="7">
                  <c:v>0.09</c:v>
                </c:pt>
                <c:pt idx="8">
                  <c:v>0.09</c:v>
                </c:pt>
                <c:pt idx="9">
                  <c:v>0.1</c:v>
                </c:pt>
                <c:pt idx="10">
                  <c:v>0.1</c:v>
                </c:pt>
                <c:pt idx="11">
                  <c:v>0.09</c:v>
                </c:pt>
                <c:pt idx="12">
                  <c:v>0.12</c:v>
                </c:pt>
                <c:pt idx="13">
                  <c:v>0.1</c:v>
                </c:pt>
                <c:pt idx="14">
                  <c:v>0.08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EA3-4AB3-B481-0C5C34B5920F}"/>
            </c:ext>
          </c:extLst>
        </c:ser>
        <c:ser>
          <c:idx val="7"/>
          <c:order val="7"/>
          <c:tx>
            <c:strRef>
              <c:f>'Új verzió'!$A$192</c:f>
              <c:strCache>
                <c:ptCount val="1"/>
                <c:pt idx="0">
                  <c:v>Nem tudja/nem válaszol</c:v>
                </c:pt>
              </c:strCache>
            </c:strRef>
          </c:tx>
          <c:spPr>
            <a:ln w="254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bg1">
                  <a:lumMod val="75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EA3-4AB3-B481-0C5C34B592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verzió'!$B$184:$P$184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verzió'!$B$192:$P$192</c:f>
              <c:numCache>
                <c:formatCode>0%</c:formatCode>
                <c:ptCount val="15"/>
                <c:pt idx="0">
                  <c:v>6.4141196728368488E-2</c:v>
                </c:pt>
                <c:pt idx="1">
                  <c:v>3.8406999999999997E-2</c:v>
                </c:pt>
                <c:pt idx="2">
                  <c:v>0.05</c:v>
                </c:pt>
                <c:pt idx="3">
                  <c:v>5.4100000000000002E-2</c:v>
                </c:pt>
                <c:pt idx="4">
                  <c:v>0.05</c:v>
                </c:pt>
                <c:pt idx="5">
                  <c:v>0.06</c:v>
                </c:pt>
                <c:pt idx="6">
                  <c:v>0.05</c:v>
                </c:pt>
                <c:pt idx="7">
                  <c:v>7.0000000000000007E-2</c:v>
                </c:pt>
                <c:pt idx="8">
                  <c:v>7.0000000000000007E-2</c:v>
                </c:pt>
                <c:pt idx="9">
                  <c:v>0.06</c:v>
                </c:pt>
                <c:pt idx="10">
                  <c:v>0.06</c:v>
                </c:pt>
                <c:pt idx="11">
                  <c:v>0.06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EA3-4AB3-B481-0C5C34B592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0339736"/>
        <c:axId val="990355152"/>
      </c:lineChart>
      <c:catAx>
        <c:axId val="990339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90355152"/>
        <c:crosses val="autoZero"/>
        <c:auto val="1"/>
        <c:lblAlgn val="ctr"/>
        <c:lblOffset val="100"/>
        <c:noMultiLvlLbl val="0"/>
      </c:catAx>
      <c:valAx>
        <c:axId val="99035515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90339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845584300698211E-4"/>
          <c:y val="0.78250579530287778"/>
          <c:w val="0.99954308831398608"/>
          <c:h val="0.202625447818858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0268603828429846E-2"/>
          <c:y val="5.745725180578843E-2"/>
          <c:w val="0.77574871218846109"/>
          <c:h val="0.6371386300915408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verzió'!$B$201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EB8-440B-ABBE-8CB8C9D29B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verzió'!$A$202:$A$216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verzió'!$B$202:$B$216</c:f>
              <c:numCache>
                <c:formatCode>General\ "pont"</c:formatCode>
                <c:ptCount val="15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  <c:pt idx="11">
                  <c:v>-23</c:v>
                </c:pt>
                <c:pt idx="12">
                  <c:v>-14</c:v>
                </c:pt>
                <c:pt idx="13">
                  <c:v>-25</c:v>
                </c:pt>
                <c:pt idx="14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EB8-440B-ABBE-8CB8C9D29B5E}"/>
            </c:ext>
          </c:extLst>
        </c:ser>
        <c:ser>
          <c:idx val="1"/>
          <c:order val="1"/>
          <c:tx>
            <c:strRef>
              <c:f>'Új verzió'!$C$201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EB8-440B-ABBE-8CB8C9D29B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verzió'!$A$202:$A$216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verzió'!$C$202:$C$216</c:f>
              <c:numCache>
                <c:formatCode>General\ "pont"</c:formatCode>
                <c:ptCount val="15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  <c:pt idx="11">
                  <c:v>-14</c:v>
                </c:pt>
                <c:pt idx="12">
                  <c:v>-17</c:v>
                </c:pt>
                <c:pt idx="13">
                  <c:v>-16</c:v>
                </c:pt>
                <c:pt idx="14">
                  <c:v>-16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EB8-440B-ABBE-8CB8C9D29B5E}"/>
            </c:ext>
          </c:extLst>
        </c:ser>
        <c:ser>
          <c:idx val="2"/>
          <c:order val="2"/>
          <c:tx>
            <c:strRef>
              <c:f>'Új verzió'!$D$201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4"/>
              <c:layout>
                <c:manualLayout>
                  <c:x val="0"/>
                  <c:y val="4.38880369220561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EB8-440B-ABBE-8CB8C9D29B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verzió'!$A$202:$A$216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verzió'!$D$202:$D$216</c:f>
              <c:numCache>
                <c:formatCode>General\ "pont"</c:formatCode>
                <c:ptCount val="15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  <c:pt idx="11">
                  <c:v>-13</c:v>
                </c:pt>
                <c:pt idx="12">
                  <c:v>-18</c:v>
                </c:pt>
                <c:pt idx="13">
                  <c:v>-16</c:v>
                </c:pt>
                <c:pt idx="14">
                  <c:v>-17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EB8-440B-ABBE-8CB8C9D29B5E}"/>
            </c:ext>
          </c:extLst>
        </c:ser>
        <c:ser>
          <c:idx val="3"/>
          <c:order val="3"/>
          <c:tx>
            <c:strRef>
              <c:f>'Új verzió'!$E$201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EB8-440B-ABBE-8CB8C9D29B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verzió'!$A$202:$A$216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verzió'!$E$202:$E$216</c:f>
              <c:numCache>
                <c:formatCode>General\ "pont"</c:formatCode>
                <c:ptCount val="15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  <c:pt idx="11">
                  <c:v>-7</c:v>
                </c:pt>
                <c:pt idx="12">
                  <c:v>0</c:v>
                </c:pt>
                <c:pt idx="13">
                  <c:v>-7</c:v>
                </c:pt>
                <c:pt idx="14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EB8-440B-ABBE-8CB8C9D29B5E}"/>
            </c:ext>
          </c:extLst>
        </c:ser>
        <c:ser>
          <c:idx val="4"/>
          <c:order val="4"/>
          <c:tx>
            <c:strRef>
              <c:f>'Új verzió'!$F$201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EB8-440B-ABBE-8CB8C9D29B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verzió'!$A$202:$A$216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verzió'!$F$202:$F$216</c:f>
              <c:numCache>
                <c:formatCode>General\ "pont"</c:formatCode>
                <c:ptCount val="15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EB8-440B-ABBE-8CB8C9D29B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4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55822816668465E-2"/>
          <c:y val="3.991880228454589E-2"/>
          <c:w val="0.7884301813921526"/>
          <c:h val="0.6844261805240016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verzió'!$B$219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4"/>
              <c:layout>
                <c:manualLayout>
                  <c:x val="0"/>
                  <c:y val="3.7325956705417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CE4-4DD2-9320-007F8B7DD9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verzió'!$A$220:$A$234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verzió'!$B$220:$B$234</c:f>
              <c:numCache>
                <c:formatCode>General\ "pont"</c:formatCode>
                <c:ptCount val="15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  <c:pt idx="11">
                  <c:v>-14</c:v>
                </c:pt>
                <c:pt idx="12">
                  <c:v>-7</c:v>
                </c:pt>
                <c:pt idx="13">
                  <c:v>16</c:v>
                </c:pt>
                <c:pt idx="14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CE4-4DD2-9320-007F8B7DD98A}"/>
            </c:ext>
          </c:extLst>
        </c:ser>
        <c:ser>
          <c:idx val="1"/>
          <c:order val="1"/>
          <c:tx>
            <c:strRef>
              <c:f>'Új verzió'!$C$219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4"/>
              <c:layout>
                <c:manualLayout>
                  <c:x val="-5.567471063945912E-3"/>
                  <c:y val="-1.9907176909555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CE4-4DD2-9320-007F8B7DD9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verzió'!$A$220:$A$234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verzió'!$C$220:$C$234</c:f>
              <c:numCache>
                <c:formatCode>General\ "pont"</c:formatCode>
                <c:ptCount val="15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  <c:pt idx="11">
                  <c:v>-12</c:v>
                </c:pt>
                <c:pt idx="12">
                  <c:v>-8</c:v>
                </c:pt>
                <c:pt idx="13">
                  <c:v>18</c:v>
                </c:pt>
                <c:pt idx="14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CE4-4DD2-9320-007F8B7DD98A}"/>
            </c:ext>
          </c:extLst>
        </c:ser>
        <c:ser>
          <c:idx val="2"/>
          <c:order val="2"/>
          <c:tx>
            <c:strRef>
              <c:f>'Új verzió'!$D$219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4"/>
              <c:layout>
                <c:manualLayout>
                  <c:x val="0"/>
                  <c:y val="-1.7418779795861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CE4-4DD2-9320-007F8B7DD9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verzió'!$A$220:$A$234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verzió'!$D$220:$D$234</c:f>
              <c:numCache>
                <c:formatCode>General\ "pont"</c:formatCode>
                <c:ptCount val="15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  <c:pt idx="11">
                  <c:v>-25</c:v>
                </c:pt>
                <c:pt idx="12">
                  <c:v>-18</c:v>
                </c:pt>
                <c:pt idx="13">
                  <c:v>-3</c:v>
                </c:pt>
                <c:pt idx="14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CE4-4DD2-9320-007F8B7DD98A}"/>
            </c:ext>
          </c:extLst>
        </c:ser>
        <c:ser>
          <c:idx val="3"/>
          <c:order val="3"/>
          <c:tx>
            <c:strRef>
              <c:f>'Új verzió'!$E$219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4"/>
              <c:layout>
                <c:manualLayout>
                  <c:x val="-4.1756032979595363E-3"/>
                  <c:y val="2.7372368250639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CE4-4DD2-9320-007F8B7DD9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verzió'!$A$220:$A$234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verzió'!$E$220:$E$234</c:f>
              <c:numCache>
                <c:formatCode>General\ "pont"</c:formatCode>
                <c:ptCount val="15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  <c:pt idx="11">
                  <c:v>-5</c:v>
                </c:pt>
                <c:pt idx="12">
                  <c:v>12</c:v>
                </c:pt>
                <c:pt idx="13">
                  <c:v>0</c:v>
                </c:pt>
                <c:pt idx="14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CE4-4DD2-9320-007F8B7DD98A}"/>
            </c:ext>
          </c:extLst>
        </c:ser>
        <c:ser>
          <c:idx val="4"/>
          <c:order val="4"/>
          <c:tx>
            <c:strRef>
              <c:f>'Új verzió'!$F$219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4"/>
              <c:layout>
                <c:manualLayout>
                  <c:x val="0"/>
                  <c:y val="1.4930382682166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CE4-4DD2-9320-007F8B7DD9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verzió'!$A$220:$A$234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verzió'!$F$220:$F$234</c:f>
              <c:numCache>
                <c:formatCode>General\ "pont"</c:formatCode>
                <c:ptCount val="15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CE4-4DD2-9320-007F8B7DD9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54871922027727"/>
          <c:y val="4.6448696221898497E-2"/>
          <c:w val="0.80281922572178477"/>
          <c:h val="0.58251271705518148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verzió'!$L$246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C17-4B2F-B771-6259141A6F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verzió'!$K$247:$K$261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verzió'!$L$247:$L$261</c:f>
              <c:numCache>
                <c:formatCode>General\ "pont"</c:formatCode>
                <c:ptCount val="15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  <c:pt idx="11">
                  <c:v>33</c:v>
                </c:pt>
                <c:pt idx="12">
                  <c:v>32</c:v>
                </c:pt>
                <c:pt idx="13">
                  <c:v>38</c:v>
                </c:pt>
                <c:pt idx="14">
                  <c:v>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17-4B2F-B771-6259141A6FBB}"/>
            </c:ext>
          </c:extLst>
        </c:ser>
        <c:ser>
          <c:idx val="1"/>
          <c:order val="1"/>
          <c:tx>
            <c:strRef>
              <c:f>'Új verzió'!$M$246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C17-4B2F-B771-6259141A6F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verzió'!$K$247:$K$261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verzió'!$M$247:$M$261</c:f>
              <c:numCache>
                <c:formatCode>General\ "pont"</c:formatCode>
                <c:ptCount val="15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  <c:pt idx="11">
                  <c:v>22</c:v>
                </c:pt>
                <c:pt idx="12">
                  <c:v>15</c:v>
                </c:pt>
                <c:pt idx="13">
                  <c:v>42</c:v>
                </c:pt>
                <c:pt idx="14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C17-4B2F-B771-6259141A6FBB}"/>
            </c:ext>
          </c:extLst>
        </c:ser>
        <c:ser>
          <c:idx val="2"/>
          <c:order val="2"/>
          <c:tx>
            <c:strRef>
              <c:f>'Új verzió'!$N$246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C17-4B2F-B771-6259141A6F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verzió'!$K$247:$K$261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verzió'!$N$247:$N$261</c:f>
              <c:numCache>
                <c:formatCode>General\ "pont"</c:formatCode>
                <c:ptCount val="15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  <c:pt idx="12">
                  <c:v>16</c:v>
                </c:pt>
                <c:pt idx="13">
                  <c:v>24</c:v>
                </c:pt>
                <c:pt idx="14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C17-4B2F-B771-6259141A6FBB}"/>
            </c:ext>
          </c:extLst>
        </c:ser>
        <c:ser>
          <c:idx val="3"/>
          <c:order val="3"/>
          <c:tx>
            <c:strRef>
              <c:f>'Új verzió'!$O$246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C17-4B2F-B771-6259141A6F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verzió'!$K$247:$K$261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verzió'!$O$247:$O$261</c:f>
              <c:numCache>
                <c:formatCode>General\ "pont"</c:formatCode>
                <c:ptCount val="15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C17-4B2F-B771-6259141A6F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5499671916010503E-2"/>
          <c:y val="0.85313369398632688"/>
          <c:w val="0.83177843394575679"/>
          <c:h val="0.132182219112398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69575678040245"/>
          <c:y val="3.9316975481424349E-2"/>
          <c:w val="0.82574868766404208"/>
          <c:h val="0.8078653702301243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verzió'!$B$272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4"/>
              <c:layout>
                <c:manualLayout>
                  <c:x val="-2.9166666666666667E-2"/>
                  <c:y val="-4.4266234874008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704-4CA2-85A7-0293B9F3E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verzió'!$A$273:$A$287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verzió'!$B$273:$B$287</c:f>
              <c:numCache>
                <c:formatCode>General\ "pont"</c:formatCode>
                <c:ptCount val="15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5</c:v>
                </c:pt>
                <c:pt idx="13">
                  <c:v>12</c:v>
                </c:pt>
                <c:pt idx="14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04-4CA2-85A7-0293B9F3E919}"/>
            </c:ext>
          </c:extLst>
        </c:ser>
        <c:ser>
          <c:idx val="1"/>
          <c:order val="1"/>
          <c:tx>
            <c:strRef>
              <c:f>'Új verzió'!$C$272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704-4CA2-85A7-0293B9F3E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verzió'!$A$273:$A$287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verzió'!$C$273:$C$287</c:f>
              <c:numCache>
                <c:formatCode>General\ "pont"</c:formatCode>
                <c:ptCount val="15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13</c:v>
                </c:pt>
                <c:pt idx="12">
                  <c:v>14</c:v>
                </c:pt>
                <c:pt idx="13">
                  <c:v>19</c:v>
                </c:pt>
                <c:pt idx="14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04-4CA2-85A7-0293B9F3E919}"/>
            </c:ext>
          </c:extLst>
        </c:ser>
        <c:ser>
          <c:idx val="2"/>
          <c:order val="2"/>
          <c:tx>
            <c:strRef>
              <c:f>'Új verzió'!$D$272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704-4CA2-85A7-0293B9F3E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verzió'!$A$273:$A$287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verzió'!$D$273:$D$287</c:f>
              <c:numCache>
                <c:formatCode>General\ "pont"</c:formatCode>
                <c:ptCount val="15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  <c:pt idx="12">
                  <c:v>23</c:v>
                </c:pt>
                <c:pt idx="13">
                  <c:v>21</c:v>
                </c:pt>
                <c:pt idx="14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704-4CA2-85A7-0293B9F3E919}"/>
            </c:ext>
          </c:extLst>
        </c:ser>
        <c:ser>
          <c:idx val="3"/>
          <c:order val="3"/>
          <c:tx>
            <c:strRef>
              <c:f>'Új verzió'!$E$272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704-4CA2-85A7-0293B9F3E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verzió'!$A$273:$A$287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verzió'!$E$273:$E$287</c:f>
              <c:numCache>
                <c:formatCode>General\ "pont"</c:formatCode>
                <c:ptCount val="15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  <c:pt idx="11">
                  <c:v>39</c:v>
                </c:pt>
                <c:pt idx="12">
                  <c:v>33</c:v>
                </c:pt>
                <c:pt idx="13">
                  <c:v>29</c:v>
                </c:pt>
                <c:pt idx="14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704-4CA2-85A7-0293B9F3E919}"/>
            </c:ext>
          </c:extLst>
        </c:ser>
        <c:ser>
          <c:idx val="4"/>
          <c:order val="4"/>
          <c:tx>
            <c:strRef>
              <c:f>'Új verzió'!$F$272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704-4CA2-85A7-0293B9F3E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verzió'!$A$273:$A$287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verzió'!$F$273:$F$287</c:f>
              <c:numCache>
                <c:formatCode>General\ "pont"</c:formatCode>
                <c:ptCount val="15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704-4CA2-85A7-0293B9F3E9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84761762514569"/>
          <c:y val="3.9331133817402469E-2"/>
          <c:w val="0.81440042153600478"/>
          <c:h val="0.6040073237991704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verzió'!$L$289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strRef>
              <c:f>'Új verzió'!$K$290:$K$304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verzió'!$L$290:$L$304</c:f>
              <c:numCache>
                <c:formatCode>General\ "pont"</c:formatCode>
                <c:ptCount val="15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  <c:pt idx="12">
                  <c:v>14</c:v>
                </c:pt>
                <c:pt idx="13">
                  <c:v>19</c:v>
                </c:pt>
                <c:pt idx="14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A0B-490C-B457-31610DE81632}"/>
            </c:ext>
          </c:extLst>
        </c:ser>
        <c:ser>
          <c:idx val="1"/>
          <c:order val="1"/>
          <c:tx>
            <c:strRef>
              <c:f>'Új verzió'!$M$289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4"/>
              <c:layout>
                <c:manualLayout>
                  <c:x val="-4.1719975524281125E-2"/>
                  <c:y val="-7.38036257919846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A0B-490C-B457-31610DE816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verzió'!$K$290:$K$304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verzió'!$M$290:$M$304</c:f>
              <c:numCache>
                <c:formatCode>General\ "pont"</c:formatCode>
                <c:ptCount val="15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  <c:pt idx="12">
                  <c:v>-6</c:v>
                </c:pt>
                <c:pt idx="13">
                  <c:v>5</c:v>
                </c:pt>
                <c:pt idx="1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A0B-490C-B457-31610DE81632}"/>
            </c:ext>
          </c:extLst>
        </c:ser>
        <c:ser>
          <c:idx val="2"/>
          <c:order val="2"/>
          <c:tx>
            <c:strRef>
              <c:f>'Új verzió'!$N$289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0B-490C-B457-31610DE816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verzió'!$K$290:$K$304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verzió'!$N$290:$N$304</c:f>
              <c:numCache>
                <c:formatCode>General\ "pont"</c:formatCode>
                <c:ptCount val="15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10</c:v>
                </c:pt>
                <c:pt idx="13">
                  <c:v>18</c:v>
                </c:pt>
                <c:pt idx="14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A0B-490C-B457-31610DE81632}"/>
            </c:ext>
          </c:extLst>
        </c:ser>
        <c:ser>
          <c:idx val="3"/>
          <c:order val="3"/>
          <c:tx>
            <c:strRef>
              <c:f>'Új verzió'!$O$289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0B-490C-B457-31610DE816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verzió'!$K$290:$K$304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verzió'!$O$290:$O$304</c:f>
              <c:numCache>
                <c:formatCode>General\ "pont"</c:formatCode>
                <c:ptCount val="15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A0B-490C-B457-31610DE816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188023279089348E-2"/>
          <c:y val="0.85236717865591394"/>
          <c:w val="0.86482793630881805"/>
          <c:h val="0.132872096185689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1751312335958"/>
          <c:y val="5.0867964421114027E-2"/>
          <c:w val="0.80605304024496927"/>
          <c:h val="0.7318211900340433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verzió'!$B$354</c:f>
              <c:strCache>
                <c:ptCount val="1"/>
                <c:pt idx="0">
                  <c:v>Mikro</c:v>
                </c:pt>
              </c:strCache>
            </c:strRef>
          </c:tx>
          <c:spPr>
            <a:ln w="28575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3B3-4983-AF92-9D85A52103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verzió'!$A$374:$A$388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verzió'!$B$374:$B$388</c:f>
              <c:numCache>
                <c:formatCode>General\ "pont"</c:formatCode>
                <c:ptCount val="15"/>
                <c:pt idx="0">
                  <c:v>16</c:v>
                </c:pt>
                <c:pt idx="1">
                  <c:v>20</c:v>
                </c:pt>
                <c:pt idx="2">
                  <c:v>25</c:v>
                </c:pt>
                <c:pt idx="3">
                  <c:v>23</c:v>
                </c:pt>
                <c:pt idx="4">
                  <c:v>29</c:v>
                </c:pt>
                <c:pt idx="5">
                  <c:v>31</c:v>
                </c:pt>
                <c:pt idx="6">
                  <c:v>28</c:v>
                </c:pt>
                <c:pt idx="7">
                  <c:v>29</c:v>
                </c:pt>
                <c:pt idx="8">
                  <c:v>31</c:v>
                </c:pt>
                <c:pt idx="9">
                  <c:v>31</c:v>
                </c:pt>
                <c:pt idx="10">
                  <c:v>42</c:v>
                </c:pt>
                <c:pt idx="11">
                  <c:v>34</c:v>
                </c:pt>
                <c:pt idx="12">
                  <c:v>44</c:v>
                </c:pt>
                <c:pt idx="13">
                  <c:v>54</c:v>
                </c:pt>
                <c:pt idx="14">
                  <c:v>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3B3-4983-AF92-9D85A52103E6}"/>
            </c:ext>
          </c:extLst>
        </c:ser>
        <c:ser>
          <c:idx val="1"/>
          <c:order val="1"/>
          <c:tx>
            <c:strRef>
              <c:f>'Új verzió'!$C$354</c:f>
              <c:strCache>
                <c:ptCount val="1"/>
                <c:pt idx="0">
                  <c:v>Kis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3B3-4983-AF92-9D85A52103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verzió'!$A$374:$A$388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verzió'!$C$374:$C$388</c:f>
              <c:numCache>
                <c:formatCode>General\ "pont"</c:formatCode>
                <c:ptCount val="15"/>
                <c:pt idx="0">
                  <c:v>31</c:v>
                </c:pt>
                <c:pt idx="1">
                  <c:v>38</c:v>
                </c:pt>
                <c:pt idx="2">
                  <c:v>38</c:v>
                </c:pt>
                <c:pt idx="3">
                  <c:v>39</c:v>
                </c:pt>
                <c:pt idx="4">
                  <c:v>37</c:v>
                </c:pt>
                <c:pt idx="5">
                  <c:v>41</c:v>
                </c:pt>
                <c:pt idx="6">
                  <c:v>43</c:v>
                </c:pt>
                <c:pt idx="7">
                  <c:v>50</c:v>
                </c:pt>
                <c:pt idx="8">
                  <c:v>46</c:v>
                </c:pt>
                <c:pt idx="9">
                  <c:v>38</c:v>
                </c:pt>
                <c:pt idx="10">
                  <c:v>56</c:v>
                </c:pt>
                <c:pt idx="11">
                  <c:v>42</c:v>
                </c:pt>
                <c:pt idx="12">
                  <c:v>68</c:v>
                </c:pt>
                <c:pt idx="13">
                  <c:v>68</c:v>
                </c:pt>
                <c:pt idx="14">
                  <c:v>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3B3-4983-AF92-9D85A52103E6}"/>
            </c:ext>
          </c:extLst>
        </c:ser>
        <c:ser>
          <c:idx val="2"/>
          <c:order val="2"/>
          <c:tx>
            <c:strRef>
              <c:f>'Új verzió'!$D$354</c:f>
              <c:strCache>
                <c:ptCount val="1"/>
                <c:pt idx="0">
                  <c:v>Közép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3B3-4983-AF92-9D85A52103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verzió'!$A$374:$A$388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verzió'!$D$374:$D$388</c:f>
              <c:numCache>
                <c:formatCode>General\ "pont"</c:formatCode>
                <c:ptCount val="15"/>
                <c:pt idx="0">
                  <c:v>20</c:v>
                </c:pt>
                <c:pt idx="1">
                  <c:v>30</c:v>
                </c:pt>
                <c:pt idx="2">
                  <c:v>32</c:v>
                </c:pt>
                <c:pt idx="3">
                  <c:v>38</c:v>
                </c:pt>
                <c:pt idx="4">
                  <c:v>31</c:v>
                </c:pt>
                <c:pt idx="5">
                  <c:v>34</c:v>
                </c:pt>
                <c:pt idx="6">
                  <c:v>37</c:v>
                </c:pt>
                <c:pt idx="7">
                  <c:v>38</c:v>
                </c:pt>
                <c:pt idx="8">
                  <c:v>34</c:v>
                </c:pt>
                <c:pt idx="9">
                  <c:v>35</c:v>
                </c:pt>
                <c:pt idx="10">
                  <c:v>53</c:v>
                </c:pt>
                <c:pt idx="11">
                  <c:v>37</c:v>
                </c:pt>
                <c:pt idx="12">
                  <c:v>67</c:v>
                </c:pt>
                <c:pt idx="13">
                  <c:v>60</c:v>
                </c:pt>
                <c:pt idx="14">
                  <c:v>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3B3-4983-AF92-9D85A52103E6}"/>
            </c:ext>
          </c:extLst>
        </c:ser>
        <c:ser>
          <c:idx val="3"/>
          <c:order val="3"/>
          <c:tx>
            <c:strRef>
              <c:f>'Új verzió'!$E$354</c:f>
              <c:strCache>
                <c:ptCount val="1"/>
                <c:pt idx="0">
                  <c:v>Nagy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3B3-4983-AF92-9D85A52103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verzió'!$A$374:$A$388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verzió'!$E$374:$E$388</c:f>
              <c:numCache>
                <c:formatCode>General\ "pont"</c:formatCode>
                <c:ptCount val="15"/>
                <c:pt idx="0">
                  <c:v>14</c:v>
                </c:pt>
                <c:pt idx="1">
                  <c:v>21</c:v>
                </c:pt>
                <c:pt idx="2">
                  <c:v>19</c:v>
                </c:pt>
                <c:pt idx="3">
                  <c:v>34</c:v>
                </c:pt>
                <c:pt idx="4">
                  <c:v>36</c:v>
                </c:pt>
                <c:pt idx="5">
                  <c:v>18</c:v>
                </c:pt>
                <c:pt idx="6">
                  <c:v>45</c:v>
                </c:pt>
                <c:pt idx="7">
                  <c:v>36</c:v>
                </c:pt>
                <c:pt idx="8">
                  <c:v>34</c:v>
                </c:pt>
                <c:pt idx="9">
                  <c:v>35</c:v>
                </c:pt>
                <c:pt idx="10">
                  <c:v>41</c:v>
                </c:pt>
                <c:pt idx="11">
                  <c:v>49</c:v>
                </c:pt>
                <c:pt idx="12">
                  <c:v>45</c:v>
                </c:pt>
                <c:pt idx="13">
                  <c:v>52</c:v>
                </c:pt>
                <c:pt idx="14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3B3-4983-AF92-9D85A52103E6}"/>
            </c:ext>
          </c:extLst>
        </c:ser>
        <c:ser>
          <c:idx val="4"/>
          <c:order val="4"/>
          <c:tx>
            <c:strRef>
              <c:f>'Új verzió'!$F$354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4"/>
              <c:layout>
                <c:manualLayout>
                  <c:x val="0"/>
                  <c:y val="1.2820248805697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3B3-4983-AF92-9D85A52103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verzió'!$A$374:$A$388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verzió'!$F$374:$F$388</c:f>
              <c:numCache>
                <c:formatCode>General\ "pont"</c:formatCode>
                <c:ptCount val="15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27</c:v>
                </c:pt>
                <c:pt idx="6">
                  <c:v>35</c:v>
                </c:pt>
                <c:pt idx="7">
                  <c:v>34</c:v>
                </c:pt>
                <c:pt idx="8">
                  <c:v>33</c:v>
                </c:pt>
                <c:pt idx="9">
                  <c:v>33</c:v>
                </c:pt>
                <c:pt idx="10">
                  <c:v>43</c:v>
                </c:pt>
                <c:pt idx="11">
                  <c:v>40</c:v>
                </c:pt>
                <c:pt idx="12">
                  <c:v>50</c:v>
                </c:pt>
                <c:pt idx="13">
                  <c:v>54</c:v>
                </c:pt>
                <c:pt idx="14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3B3-4983-AF92-9D85A52103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7372528"/>
        <c:axId val="1057374496"/>
      </c:lineChart>
      <c:catAx>
        <c:axId val="105737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7374496"/>
        <c:crosses val="autoZero"/>
        <c:auto val="1"/>
        <c:lblAlgn val="ctr"/>
        <c:lblOffset val="100"/>
        <c:noMultiLvlLbl val="0"/>
      </c:catAx>
      <c:valAx>
        <c:axId val="1057374496"/>
        <c:scaling>
          <c:orientation val="minMax"/>
          <c:max val="7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737252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9829080846709797"/>
          <c:w val="1"/>
          <c:h val="7.39314474040712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213768700423836"/>
          <c:y val="5.7852197038743211E-2"/>
          <c:w val="0.8712366142620519"/>
          <c:h val="0.65100290911780323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97-446C-BF94-4C8FA0B3669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97-446C-BF94-4C8FA0B3669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97-446C-BF94-4C8FA0B3669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97-446C-BF94-4C8FA0B3669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697-446C-BF94-4C8FA0B3669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97-446C-BF94-4C8FA0B3669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697-446C-BF94-4C8FA0B3669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697-446C-BF94-4C8FA0B3669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697-446C-BF94-4C8FA0B3669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697-446C-BF94-4C8FA0B3669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697-446C-BF94-4C8FA0B3669D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697-446C-BF94-4C8FA0B3669D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8-5697-446C-BF94-4C8FA0B3669D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B-5697-446C-BF94-4C8FA0B366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92ECF6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Indexek!$A$53:$A$67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Indexek!$B$53:$B$67</c:f>
              <c:numCache>
                <c:formatCode>General\ "pont"</c:formatCode>
                <c:ptCount val="15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  <c:pt idx="11">
                  <c:v>-17</c:v>
                </c:pt>
                <c:pt idx="12">
                  <c:v>-8</c:v>
                </c:pt>
                <c:pt idx="13">
                  <c:v>-15</c:v>
                </c:pt>
                <c:pt idx="14">
                  <c:v>-16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5697-446C-BF94-4C8FA0B3669D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5697-446C-BF94-4C8FA0B3669D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697-446C-BF94-4C8FA0B3669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697-446C-BF94-4C8FA0B3669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697-446C-BF94-4C8FA0B3669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697-446C-BF94-4C8FA0B3669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697-446C-BF94-4C8FA0B3669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697-446C-BF94-4C8FA0B3669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697-446C-BF94-4C8FA0B3669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697-446C-BF94-4C8FA0B3669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697-446C-BF94-4C8FA0B3669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697-446C-BF94-4C8FA0B3669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697-446C-BF94-4C8FA0B3669D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697-446C-BF94-4C8FA0B3669D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5697-446C-BF94-4C8FA0B3669D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A-5697-446C-BF94-4C8FA0B3669D}"/>
                </c:ext>
              </c:extLst>
            </c:dLbl>
            <c:dLbl>
              <c:idx val="14"/>
              <c:layout>
                <c:manualLayout>
                  <c:x val="-8.1592371967542585E-3"/>
                  <c:y val="2.5830244732420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E-5697-446C-BF94-4C8FA0B366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Indexek!$A$53:$A$67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Indexek!$C$53:$C$67</c:f>
              <c:numCache>
                <c:formatCode>General\ "pont"</c:formatCode>
                <c:ptCount val="15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  <c:pt idx="11">
                  <c:v>-2</c:v>
                </c:pt>
                <c:pt idx="12">
                  <c:v>-3</c:v>
                </c:pt>
                <c:pt idx="13">
                  <c:v>-4</c:v>
                </c:pt>
                <c:pt idx="14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5697-446C-BF94-4C8FA0B3669D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elete val="1"/>
          </c:dLbls>
          <c:cat>
            <c:strRef>
              <c:f>Indexek!$A$53:$A$67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Indexek!$D$53:$D$67</c:f>
              <c:numCache>
                <c:formatCode>General\ "pont"</c:formatCode>
                <c:ptCount val="15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  <c:pt idx="11">
                  <c:v>12</c:v>
                </c:pt>
                <c:pt idx="12">
                  <c:v>13</c:v>
                </c:pt>
                <c:pt idx="13">
                  <c:v>8</c:v>
                </c:pt>
                <c:pt idx="14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7-5697-446C-BF94-4C8FA0B3669D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5697-446C-BF94-4C8FA0B3669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5697-446C-BF94-4C8FA0B3669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5697-446C-BF94-4C8FA0B3669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5697-446C-BF94-4C8FA0B3669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5697-446C-BF94-4C8FA0B3669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5697-446C-BF94-4C8FA0B3669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5697-446C-BF94-4C8FA0B3669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5697-446C-BF94-4C8FA0B3669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5697-446C-BF94-4C8FA0B3669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5697-446C-BF94-4C8FA0B3669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5697-446C-BF94-4C8FA0B3669D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5697-446C-BF94-4C8FA0B3669D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5697-446C-BF94-4C8FA0B3669D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5697-446C-BF94-4C8FA0B3669D}"/>
                </c:ext>
              </c:extLst>
            </c:dLbl>
            <c:dLbl>
              <c:idx val="14"/>
              <c:layout>
                <c:manualLayout>
                  <c:x val="-6.2639273068382814E-4"/>
                  <c:y val="-4.68210854754341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F-5697-446C-BF94-4C8FA0B366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Indexek!$A$53:$A$67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Indexek!$E$53:$E$67</c:f>
              <c:numCache>
                <c:formatCode>General\ "pont"</c:formatCode>
                <c:ptCount val="15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  <c:pt idx="11">
                  <c:v>35</c:v>
                </c:pt>
                <c:pt idx="12">
                  <c:v>28</c:v>
                </c:pt>
                <c:pt idx="13">
                  <c:v>25</c:v>
                </c:pt>
                <c:pt idx="14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4-5697-446C-BF94-4C8FA0B3669D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5697-446C-BF94-4C8FA0B3669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5697-446C-BF94-4C8FA0B3669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5697-446C-BF94-4C8FA0B3669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5697-446C-BF94-4C8FA0B3669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5697-446C-BF94-4C8FA0B3669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5697-446C-BF94-4C8FA0B3669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5697-446C-BF94-4C8FA0B3669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5697-446C-BF94-4C8FA0B3669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5697-446C-BF94-4C8FA0B3669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5697-446C-BF94-4C8FA0B3669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5697-446C-BF94-4C8FA0B3669D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5697-446C-BF94-4C8FA0B3669D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9-5697-446C-BF94-4C8FA0B3669D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5697-446C-BF94-4C8FA0B3669D}"/>
                </c:ext>
              </c:extLst>
            </c:dLbl>
            <c:dLbl>
              <c:idx val="14"/>
              <c:layout>
                <c:manualLayout>
                  <c:x val="-6.9684545196957055E-3"/>
                  <c:y val="-3.6325665103927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D-5697-446C-BF94-4C8FA0B366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Indexek!$A$53:$A$67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Indexek!$F$53:$F$67</c:f>
              <c:numCache>
                <c:formatCode>General\ "pont"</c:formatCode>
                <c:ptCount val="15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1-5697-446C-BF94-4C8FA0B366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2120495047698189E-2"/>
          <c:y val="2.0491419341813043E-2"/>
          <c:w val="0.78538084182029544"/>
          <c:h val="0.53700173133566542"/>
        </c:manualLayout>
      </c:layout>
      <c:lineChart>
        <c:grouping val="standard"/>
        <c:varyColors val="0"/>
        <c:ser>
          <c:idx val="0"/>
          <c:order val="0"/>
          <c:tx>
            <c:strRef>
              <c:f>Indexek!$A$26</c:f>
              <c:strCache>
                <c:ptCount val="1"/>
                <c:pt idx="0">
                  <c:v>Árbevétel jelenlegi szintje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4"/>
              <c:layout>
                <c:manualLayout>
                  <c:x val="-1.3985262396560665E-3"/>
                  <c:y val="-4.79458415854292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4FF-4C58-90DD-CE7B90E2AF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Indexek!$B$25:$P$25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Indexek!$B$26:$P$26</c:f>
              <c:numCache>
                <c:formatCode>General\ "pont"</c:formatCode>
                <c:ptCount val="15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FF-4C58-90DD-CE7B90E2AFA4}"/>
            </c:ext>
          </c:extLst>
        </c:ser>
        <c:ser>
          <c:idx val="1"/>
          <c:order val="1"/>
          <c:tx>
            <c:strRef>
              <c:f>Indexek!$A$27</c:f>
              <c:strCache>
                <c:ptCount val="1"/>
                <c:pt idx="0">
                  <c:v>Beszállítói rendelésállomány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4FF-4C58-90DD-CE7B90E2AF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Indexek!$B$25:$P$25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Indexek!$B$27:$P$27</c:f>
              <c:numCache>
                <c:formatCode>General\ "pont"</c:formatCode>
                <c:ptCount val="15"/>
                <c:pt idx="0">
                  <c:v>-28</c:v>
                </c:pt>
                <c:pt idx="1">
                  <c:v>-24</c:v>
                </c:pt>
                <c:pt idx="2">
                  <c:v>-21</c:v>
                </c:pt>
                <c:pt idx="3">
                  <c:v>-12</c:v>
                </c:pt>
                <c:pt idx="4">
                  <c:v>-3</c:v>
                </c:pt>
                <c:pt idx="5">
                  <c:v>4</c:v>
                </c:pt>
                <c:pt idx="6">
                  <c:v>8</c:v>
                </c:pt>
                <c:pt idx="7">
                  <c:v>5</c:v>
                </c:pt>
                <c:pt idx="8">
                  <c:v>10</c:v>
                </c:pt>
                <c:pt idx="9">
                  <c:v>13</c:v>
                </c:pt>
                <c:pt idx="10">
                  <c:v>9</c:v>
                </c:pt>
                <c:pt idx="11">
                  <c:v>13</c:v>
                </c:pt>
                <c:pt idx="12">
                  <c:v>19</c:v>
                </c:pt>
                <c:pt idx="13">
                  <c:v>10</c:v>
                </c:pt>
                <c:pt idx="14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4FF-4C58-90DD-CE7B90E2AFA4}"/>
            </c:ext>
          </c:extLst>
        </c:ser>
        <c:ser>
          <c:idx val="2"/>
          <c:order val="2"/>
          <c:tx>
            <c:strRef>
              <c:f>Indexek!$A$28</c:f>
              <c:strCache>
                <c:ptCount val="1"/>
                <c:pt idx="0">
                  <c:v>Vevői rendelésállomány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4"/>
              <c:layout>
                <c:manualLayout>
                  <c:x val="-8.3911574379351671E-3"/>
                  <c:y val="-3.3562089109800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4FF-4C58-90DD-CE7B90E2AF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Indexek!$B$25:$P$25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Indexek!$B$28:$P$28</c:f>
              <c:numCache>
                <c:formatCode>General\ "pont"</c:formatCode>
                <c:ptCount val="15"/>
                <c:pt idx="0">
                  <c:v>-30</c:v>
                </c:pt>
                <c:pt idx="1">
                  <c:v>-22</c:v>
                </c:pt>
                <c:pt idx="2">
                  <c:v>-27</c:v>
                </c:pt>
                <c:pt idx="3">
                  <c:v>-14</c:v>
                </c:pt>
                <c:pt idx="4">
                  <c:v>-7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18</c:v>
                </c:pt>
                <c:pt idx="12">
                  <c:v>17</c:v>
                </c:pt>
                <c:pt idx="13">
                  <c:v>11</c:v>
                </c:pt>
                <c:pt idx="14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4FF-4C58-90DD-CE7B90E2AFA4}"/>
            </c:ext>
          </c:extLst>
        </c:ser>
        <c:ser>
          <c:idx val="3"/>
          <c:order val="3"/>
          <c:tx>
            <c:strRef>
              <c:f>Indexek!$A$29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4FF-4C58-90DD-CE7B90E2AF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Indexek!$B$25:$P$25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Indexek!$B$29:$P$29</c:f>
              <c:numCache>
                <c:formatCode>General\ "pont"</c:formatCode>
                <c:ptCount val="15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4FF-4C58-90DD-CE7B90E2AFA4}"/>
            </c:ext>
          </c:extLst>
        </c:ser>
        <c:ser>
          <c:idx val="4"/>
          <c:order val="4"/>
          <c:tx>
            <c:strRef>
              <c:f>Indexek!$A$30</c:f>
              <c:strCache>
                <c:ptCount val="1"/>
                <c:pt idx="0">
                  <c:v>Eddig megvalósított beruházások*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4"/>
              <c:layout>
                <c:manualLayout>
                  <c:x val="-6.9926311982795109E-3"/>
                  <c:y val="1.4383752475628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4FF-4C58-90DD-CE7B90E2AF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Indexek!$B$25:$P$25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Indexek!$B$30:$P$30</c:f>
              <c:numCache>
                <c:formatCode>General</c:formatCode>
                <c:ptCount val="15"/>
                <c:pt idx="2" formatCode="General\ &quot;pont&quot;">
                  <c:v>-26</c:v>
                </c:pt>
                <c:pt idx="3" formatCode="General\ &quot;pont&quot;">
                  <c:v>-19</c:v>
                </c:pt>
                <c:pt idx="4" formatCode="General\ &quot;pont&quot;">
                  <c:v>-17</c:v>
                </c:pt>
                <c:pt idx="5" formatCode="General\ &quot;pont&quot;">
                  <c:v>-15</c:v>
                </c:pt>
                <c:pt idx="6" formatCode="General\ &quot;pont&quot;">
                  <c:v>-9</c:v>
                </c:pt>
                <c:pt idx="7" formatCode="General\ &quot;pont&quot;">
                  <c:v>-13</c:v>
                </c:pt>
                <c:pt idx="8" formatCode="General\ &quot;pont&quot;">
                  <c:v>-1</c:v>
                </c:pt>
                <c:pt idx="9" formatCode="General\ &quot;pont&quot;">
                  <c:v>-6</c:v>
                </c:pt>
                <c:pt idx="10" formatCode="General\ &quot;pont&quot;">
                  <c:v>-6</c:v>
                </c:pt>
                <c:pt idx="11" formatCode="General\ &quot;pont&quot;">
                  <c:v>3</c:v>
                </c:pt>
                <c:pt idx="12" formatCode="General\ &quot;pont&quot;">
                  <c:v>-3</c:v>
                </c:pt>
                <c:pt idx="13" formatCode="General\ &quot;pont&quot;">
                  <c:v>2</c:v>
                </c:pt>
                <c:pt idx="14" formatCode="General\ &quot;pont&quot;">
                  <c:v>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4FF-4C58-90DD-CE7B90E2AFA4}"/>
            </c:ext>
          </c:extLst>
        </c:ser>
        <c:ser>
          <c:idx val="5"/>
          <c:order val="5"/>
          <c:tx>
            <c:strRef>
              <c:f>Indexek!$A$31</c:f>
              <c:strCache>
                <c:ptCount val="1"/>
                <c:pt idx="0">
                  <c:v>Kapacitás jelenlegi szintje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14"/>
              <c:layout>
                <c:manualLayout>
                  <c:x val="-1.3985262396560665E-3"/>
                  <c:y val="-7.19187623781439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4FF-4C58-90DD-CE7B90E2AF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Indexek!$B$25:$P$25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Indexek!$B$31:$P$31</c:f>
              <c:numCache>
                <c:formatCode>General\ "pont"</c:formatCode>
                <c:ptCount val="15"/>
                <c:pt idx="0">
                  <c:v>-46</c:v>
                </c:pt>
                <c:pt idx="1">
                  <c:v>-43</c:v>
                </c:pt>
                <c:pt idx="2">
                  <c:v>-44</c:v>
                </c:pt>
                <c:pt idx="3">
                  <c:v>-34</c:v>
                </c:pt>
                <c:pt idx="4">
                  <c:v>-25</c:v>
                </c:pt>
                <c:pt idx="5">
                  <c:v>-13</c:v>
                </c:pt>
                <c:pt idx="6">
                  <c:v>-11</c:v>
                </c:pt>
                <c:pt idx="7">
                  <c:v>-20</c:v>
                </c:pt>
                <c:pt idx="8">
                  <c:v>-11</c:v>
                </c:pt>
                <c:pt idx="9">
                  <c:v>-10</c:v>
                </c:pt>
                <c:pt idx="10">
                  <c:v>-12</c:v>
                </c:pt>
                <c:pt idx="11">
                  <c:v>-6</c:v>
                </c:pt>
                <c:pt idx="12">
                  <c:v>-5</c:v>
                </c:pt>
                <c:pt idx="13">
                  <c:v>-13</c:v>
                </c:pt>
                <c:pt idx="14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4FF-4C58-90DD-CE7B90E2AFA4}"/>
            </c:ext>
          </c:extLst>
        </c:ser>
        <c:ser>
          <c:idx val="6"/>
          <c:order val="6"/>
          <c:tx>
            <c:strRef>
              <c:f>Indexek!$A$32</c:f>
              <c:strCache>
                <c:ptCount val="1"/>
                <c:pt idx="0">
                  <c:v>Üzleti környezet jelenleg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14"/>
              <c:layout>
                <c:manualLayout>
                  <c:x val="-1.3985262396560665E-3"/>
                  <c:y val="1.1986460396357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4FF-4C58-90DD-CE7B90E2AF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Indexek!$B$25:$P$25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Indexek!$B$32:$P$32</c:f>
              <c:numCache>
                <c:formatCode>General\ "pont"</c:formatCode>
                <c:ptCount val="15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4FF-4C58-90DD-CE7B90E2AF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448032"/>
        <c:axId val="1032442456"/>
      </c:lineChart>
      <c:catAx>
        <c:axId val="10324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2456"/>
        <c:crosses val="autoZero"/>
        <c:auto val="1"/>
        <c:lblAlgn val="ctr"/>
        <c:lblOffset val="100"/>
        <c:noMultiLvlLbl val="0"/>
      </c:catAx>
      <c:valAx>
        <c:axId val="1032442456"/>
        <c:scaling>
          <c:orientation val="minMax"/>
          <c:max val="30"/>
          <c:min val="-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8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7580335711497417"/>
          <c:w val="1"/>
          <c:h val="0.209812890409397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69574379967807"/>
          <c:y val="3.6400139977784261E-2"/>
          <c:w val="0.79519313210848641"/>
          <c:h val="0.52079229433771224"/>
        </c:manualLayout>
      </c:layout>
      <c:lineChart>
        <c:grouping val="standard"/>
        <c:varyColors val="0"/>
        <c:ser>
          <c:idx val="0"/>
          <c:order val="0"/>
          <c:tx>
            <c:strRef>
              <c:f>Indexek!$A$39</c:f>
              <c:strCache>
                <c:ptCount val="1"/>
                <c:pt idx="0">
                  <c:v>Bérszint 3 hónap múlva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4"/>
              <c:layout>
                <c:manualLayout>
                  <c:x val="-4.1666666666667681E-3"/>
                  <c:y val="-3.187506409075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3C9-46B8-A7C6-A19697368C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Indexek!$B$38:$P$38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Indexek!$B$39:$P$39</c:f>
              <c:numCache>
                <c:formatCode>General\ "pont"</c:formatCode>
                <c:ptCount val="15"/>
                <c:pt idx="0">
                  <c:v>17</c:v>
                </c:pt>
                <c:pt idx="1">
                  <c:v>21</c:v>
                </c:pt>
                <c:pt idx="2">
                  <c:v>17</c:v>
                </c:pt>
                <c:pt idx="3">
                  <c:v>11</c:v>
                </c:pt>
                <c:pt idx="4">
                  <c:v>16</c:v>
                </c:pt>
                <c:pt idx="5">
                  <c:v>13</c:v>
                </c:pt>
                <c:pt idx="6">
                  <c:v>21</c:v>
                </c:pt>
                <c:pt idx="7">
                  <c:v>23</c:v>
                </c:pt>
                <c:pt idx="8">
                  <c:v>15</c:v>
                </c:pt>
                <c:pt idx="9">
                  <c:v>27</c:v>
                </c:pt>
                <c:pt idx="10">
                  <c:v>38</c:v>
                </c:pt>
                <c:pt idx="11">
                  <c:v>54</c:v>
                </c:pt>
                <c:pt idx="12">
                  <c:v>56</c:v>
                </c:pt>
                <c:pt idx="13">
                  <c:v>56</c:v>
                </c:pt>
                <c:pt idx="14">
                  <c:v>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3C9-46B8-A7C6-A19697368C20}"/>
            </c:ext>
          </c:extLst>
        </c:ser>
        <c:ser>
          <c:idx val="1"/>
          <c:order val="1"/>
          <c:tx>
            <c:strRef>
              <c:f>Indexek!$A$40</c:f>
              <c:strCache>
                <c:ptCount val="1"/>
                <c:pt idx="0">
                  <c:v>Beruházás 3 hónap múlva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3C9-46B8-A7C6-A19697368C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Indexek!$B$38:$P$38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Indexek!$B$40:$P$40</c:f>
              <c:numCache>
                <c:formatCode>General\ "pont"</c:formatCode>
                <c:ptCount val="15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3C9-46B8-A7C6-A19697368C20}"/>
            </c:ext>
          </c:extLst>
        </c:ser>
        <c:ser>
          <c:idx val="2"/>
          <c:order val="2"/>
          <c:tx>
            <c:strRef>
              <c:f>Indexek!$A$41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3C9-46B8-A7C6-A19697368C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Indexek!$B$38:$P$38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Indexek!$B$41:$P$41</c:f>
              <c:numCache>
                <c:formatCode>General\ "pont"</c:formatCode>
                <c:ptCount val="15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3C9-46B8-A7C6-A19697368C20}"/>
            </c:ext>
          </c:extLst>
        </c:ser>
        <c:ser>
          <c:idx val="3"/>
          <c:order val="3"/>
          <c:tx>
            <c:strRef>
              <c:f>Indexek!$A$42</c:f>
              <c:strCache>
                <c:ptCount val="1"/>
                <c:pt idx="0">
                  <c:v>Foglalkoztatás 3 hónap múlva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3C9-46B8-A7C6-A19697368C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Indexek!$B$38:$P$38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Indexek!$B$42:$P$42</c:f>
              <c:numCache>
                <c:formatCode>General\ "pont"</c:formatCode>
                <c:ptCount val="15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3C9-46B8-A7C6-A19697368C20}"/>
            </c:ext>
          </c:extLst>
        </c:ser>
        <c:ser>
          <c:idx val="4"/>
          <c:order val="4"/>
          <c:tx>
            <c:strRef>
              <c:f>Indexek!$A$43</c:f>
              <c:strCache>
                <c:ptCount val="1"/>
                <c:pt idx="0">
                  <c:v>Árbevétel 3 hónap múlva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4"/>
              <c:layout>
                <c:manualLayout>
                  <c:x val="-4.1666666666667681E-3"/>
                  <c:y val="-2.9598273798553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3C9-46B8-A7C6-A19697368C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Indexek!$B$38:$P$38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Indexek!$B$43:$P$43</c:f>
              <c:numCache>
                <c:formatCode>General\ "pont"</c:formatCode>
                <c:ptCount val="15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3C9-46B8-A7C6-A19697368C20}"/>
            </c:ext>
          </c:extLst>
        </c:ser>
        <c:ser>
          <c:idx val="5"/>
          <c:order val="5"/>
          <c:tx>
            <c:strRef>
              <c:f>Indexek!$A$44</c:f>
              <c:strCache>
                <c:ptCount val="1"/>
                <c:pt idx="0">
                  <c:v>Kapacitás-kihasználtság 3 hónap múlva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3C9-46B8-A7C6-A19697368C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Indexek!$B$38:$P$38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Indexek!$B$44:$P$44</c:f>
              <c:numCache>
                <c:formatCode>General\ "pont"</c:formatCode>
                <c:ptCount val="15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3C9-46B8-A7C6-A19697368C20}"/>
            </c:ext>
          </c:extLst>
        </c:ser>
        <c:ser>
          <c:idx val="6"/>
          <c:order val="6"/>
          <c:tx>
            <c:strRef>
              <c:f>Indexek!$A$45</c:f>
              <c:strCache>
                <c:ptCount val="1"/>
                <c:pt idx="0">
                  <c:v>Üzleti környezet 3 hónap múlva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3C9-46B8-A7C6-A19697368C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Indexek!$B$38:$P$38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Indexek!$B$45:$P$45</c:f>
              <c:numCache>
                <c:formatCode>General\ "pont"</c:formatCode>
                <c:ptCount val="15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3C9-46B8-A7C6-A19697368C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163264"/>
        <c:axId val="1033163920"/>
      </c:lineChart>
      <c:catAx>
        <c:axId val="103316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920"/>
        <c:crosses val="autoZero"/>
        <c:auto val="1"/>
        <c:lblAlgn val="ctr"/>
        <c:lblOffset val="100"/>
        <c:noMultiLvlLbl val="0"/>
      </c:catAx>
      <c:valAx>
        <c:axId val="1033163920"/>
        <c:scaling>
          <c:orientation val="minMax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2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6053651935773736"/>
          <c:w val="0.9965033905836187"/>
          <c:h val="0.225802738889084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51708118325139"/>
          <c:y val="8.0080560912586141E-2"/>
          <c:w val="0.80802785713768377"/>
          <c:h val="0.62668040721545781"/>
        </c:manualLayout>
      </c:layout>
      <c:lineChart>
        <c:grouping val="standard"/>
        <c:varyColors val="0"/>
        <c:ser>
          <c:idx val="0"/>
          <c:order val="0"/>
          <c:tx>
            <c:strRef>
              <c:f>Indexek!$B$70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30C-494D-8D24-610A6D7FE6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Indexek!$A$71:$A$85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Indexek!$B$71:$B$85</c:f>
              <c:numCache>
                <c:formatCode>General\ "pont"</c:formatCode>
                <c:ptCount val="15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-1</c:v>
                </c:pt>
                <c:pt idx="12">
                  <c:v>7</c:v>
                </c:pt>
                <c:pt idx="13">
                  <c:v>22</c:v>
                </c:pt>
                <c:pt idx="14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0C-494D-8D24-610A6D7FE6BA}"/>
            </c:ext>
          </c:extLst>
        </c:ser>
        <c:ser>
          <c:idx val="1"/>
          <c:order val="1"/>
          <c:tx>
            <c:strRef>
              <c:f>Indexek!$C$70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elete val="1"/>
          </c:dLbls>
          <c:cat>
            <c:strRef>
              <c:f>Indexek!$A$71:$A$85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Indexek!$C$71:$C$85</c:f>
              <c:numCache>
                <c:formatCode>General\ "pont"</c:formatCode>
                <c:ptCount val="15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14</c:v>
                </c:pt>
                <c:pt idx="12">
                  <c:v>18</c:v>
                </c:pt>
                <c:pt idx="13">
                  <c:v>33</c:v>
                </c:pt>
                <c:pt idx="14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0C-494D-8D24-610A6D7FE6BA}"/>
            </c:ext>
          </c:extLst>
        </c:ser>
        <c:ser>
          <c:idx val="2"/>
          <c:order val="2"/>
          <c:tx>
            <c:strRef>
              <c:f>Indexek!$D$70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4"/>
              <c:layout>
                <c:manualLayout>
                  <c:x val="0"/>
                  <c:y val="-2.06882003139067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30C-494D-8D24-610A6D7FE6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Indexek!$A$71:$A$85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Indexek!$D$71:$D$85</c:f>
              <c:numCache>
                <c:formatCode>General\ "pont"</c:formatCode>
                <c:ptCount val="15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  <c:pt idx="11">
                  <c:v>19</c:v>
                </c:pt>
                <c:pt idx="12">
                  <c:v>17</c:v>
                </c:pt>
                <c:pt idx="13">
                  <c:v>34</c:v>
                </c:pt>
                <c:pt idx="14">
                  <c:v>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30C-494D-8D24-610A6D7FE6BA}"/>
            </c:ext>
          </c:extLst>
        </c:ser>
        <c:ser>
          <c:idx val="3"/>
          <c:order val="3"/>
          <c:tx>
            <c:strRef>
              <c:f>Indexek!$E$70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30C-494D-8D24-610A6D7FE6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Indexek!$A$71:$A$85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Indexek!$E$71:$E$85</c:f>
              <c:numCache>
                <c:formatCode>General\ "pont"</c:formatCode>
                <c:ptCount val="15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  <c:pt idx="11">
                  <c:v>40</c:v>
                </c:pt>
                <c:pt idx="12">
                  <c:v>43</c:v>
                </c:pt>
                <c:pt idx="13">
                  <c:v>40</c:v>
                </c:pt>
                <c:pt idx="14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30C-494D-8D24-610A6D7FE6BA}"/>
            </c:ext>
          </c:extLst>
        </c:ser>
        <c:ser>
          <c:idx val="4"/>
          <c:order val="4"/>
          <c:tx>
            <c:strRef>
              <c:f>Indexek!$F$70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30C-494D-8D24-610A6D7FE6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Indexek!$A$71:$A$85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Indexek!$F$71:$F$85</c:f>
              <c:numCache>
                <c:formatCode>General\ "pont"</c:formatCode>
                <c:ptCount val="15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30C-494D-8D24-610A6D7FE6B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8112423447069113E-2"/>
          <c:y val="3.8878838174909489E-2"/>
          <c:w val="0.88133202099737529"/>
          <c:h val="0.6724092965615069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70CA-49C9-8D7B-D091A9A44FE5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70CA-49C9-8D7B-D091A9A44FE5}"/>
              </c:ext>
            </c:extLst>
          </c:dPt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0CA-49C9-8D7B-D091A9A44F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verzió'!$A$56:$A$70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verzió'!$B$56:$B$70</c:f>
              <c:numCache>
                <c:formatCode>0%</c:formatCode>
                <c:ptCount val="15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0.9</c:v>
                </c:pt>
                <c:pt idx="13">
                  <c:v>0.87</c:v>
                </c:pt>
                <c:pt idx="14">
                  <c:v>0.88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0CA-49C9-8D7B-D091A9A44FE5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70CA-49C9-8D7B-D091A9A44FE5}"/>
              </c:ext>
            </c:extLst>
          </c:dPt>
          <c:dLbls>
            <c:delete val="1"/>
          </c:dLbls>
          <c:cat>
            <c:strRef>
              <c:f>'Új verzió'!$A$56:$A$70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verzió'!$C$56:$C$70</c:f>
              <c:numCache>
                <c:formatCode>0%</c:formatCode>
                <c:ptCount val="15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  <c:pt idx="11">
                  <c:v>0.96</c:v>
                </c:pt>
                <c:pt idx="12">
                  <c:v>0.97</c:v>
                </c:pt>
                <c:pt idx="13">
                  <c:v>0.95</c:v>
                </c:pt>
                <c:pt idx="14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0CA-49C9-8D7B-D091A9A44FE5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0CA-49C9-8D7B-D091A9A44F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verzió'!$A$56:$A$70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verzió'!$D$56:$D$70</c:f>
              <c:numCache>
                <c:formatCode>0%</c:formatCode>
                <c:ptCount val="15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  <c:pt idx="11">
                  <c:v>1.01</c:v>
                </c:pt>
                <c:pt idx="12">
                  <c:v>1.04</c:v>
                </c:pt>
                <c:pt idx="13">
                  <c:v>0.98</c:v>
                </c:pt>
                <c:pt idx="14">
                  <c:v>1.03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70CA-49C9-8D7B-D091A9A44FE5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4"/>
              <c:layout>
                <c:manualLayout>
                  <c:x val="-1.3888888888888889E-3"/>
                  <c:y val="-9.72732098091223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0CA-49C9-8D7B-D091A9A44F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verzió'!$A$56:$A$70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verzió'!$E$56:$E$70</c:f>
              <c:numCache>
                <c:formatCode>0%</c:formatCode>
                <c:ptCount val="15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  <c:pt idx="11">
                  <c:v>1.1100000000000001</c:v>
                </c:pt>
                <c:pt idx="12">
                  <c:v>1.07</c:v>
                </c:pt>
                <c:pt idx="13">
                  <c:v>1.02</c:v>
                </c:pt>
                <c:pt idx="14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70CA-49C9-8D7B-D091A9A44FE5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70CA-49C9-8D7B-D091A9A44FE5}"/>
              </c:ext>
            </c:extLst>
          </c:dPt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0CA-49C9-8D7B-D091A9A44F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verzió'!$A$56:$A$70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verzió'!$F$56:$F$70</c:f>
              <c:numCache>
                <c:formatCode>0%</c:formatCode>
                <c:ptCount val="15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70CA-49C9-8D7B-D091A9A44FE5}"/>
            </c:ext>
          </c:extLst>
        </c:ser>
        <c:ser>
          <c:idx val="5"/>
          <c:order val="5"/>
          <c:tx>
            <c:strRef>
              <c:f>'Új verzió'!$G$55</c:f>
              <c:strCache>
                <c:ptCount val="1"/>
                <c:pt idx="0">
                  <c:v>NHP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14"/>
              <c:layout>
                <c:manualLayout>
                  <c:x val="0"/>
                  <c:y val="1.9454641961824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0CA-49C9-8D7B-D091A9A44F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verzió'!$A$56:$A$70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verzió'!$G$56:$G$70</c:f>
              <c:numCache>
                <c:formatCode>0%</c:formatCode>
                <c:ptCount val="15"/>
                <c:pt idx="0">
                  <c:v>0.86814951621568315</c:v>
                </c:pt>
                <c:pt idx="1">
                  <c:v>0.85268811860402027</c:v>
                </c:pt>
                <c:pt idx="2">
                  <c:v>0.86543635699614718</c:v>
                </c:pt>
                <c:pt idx="3">
                  <c:v>0.89</c:v>
                </c:pt>
                <c:pt idx="4">
                  <c:v>0.92</c:v>
                </c:pt>
                <c:pt idx="5">
                  <c:v>1.04</c:v>
                </c:pt>
                <c:pt idx="6">
                  <c:v>1.02</c:v>
                </c:pt>
                <c:pt idx="7">
                  <c:v>0.97</c:v>
                </c:pt>
                <c:pt idx="8">
                  <c:v>0.99</c:v>
                </c:pt>
                <c:pt idx="9">
                  <c:v>0.94</c:v>
                </c:pt>
                <c:pt idx="10">
                  <c:v>1.02</c:v>
                </c:pt>
                <c:pt idx="11">
                  <c:v>1.01</c:v>
                </c:pt>
                <c:pt idx="12">
                  <c:v>1</c:v>
                </c:pt>
                <c:pt idx="13">
                  <c:v>0.95</c:v>
                </c:pt>
                <c:pt idx="14">
                  <c:v>0.93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70CA-49C9-8D7B-D091A9A44FE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178343116732044E-2"/>
          <c:y val="3.9658862024404613E-2"/>
          <c:w val="0.8628293963254593"/>
          <c:h val="0.6038098894195571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verzió'!$L$72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4"/>
              <c:layout>
                <c:manualLayout>
                  <c:x val="-2.7777777777777779E-3"/>
                  <c:y val="-1.5526782783365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2F1-44B9-8C15-EEFE8A1005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verzió'!$K$73:$K$87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verzió'!$L$73:$L$87</c:f>
              <c:numCache>
                <c:formatCode>0%</c:formatCode>
                <c:ptCount val="15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  <c:pt idx="11">
                  <c:v>0.98</c:v>
                </c:pt>
                <c:pt idx="12">
                  <c:v>1.01</c:v>
                </c:pt>
                <c:pt idx="13">
                  <c:v>0.93</c:v>
                </c:pt>
                <c:pt idx="14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2F1-44B9-8C15-EEFE8A10053A}"/>
            </c:ext>
          </c:extLst>
        </c:ser>
        <c:ser>
          <c:idx val="1"/>
          <c:order val="1"/>
          <c:tx>
            <c:strRef>
              <c:f>'Új verzió'!$M$72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2F1-44B9-8C15-EEFE8A1005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verzió'!$K$73:$K$87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verzió'!$M$73:$M$87</c:f>
              <c:numCache>
                <c:formatCode>0%</c:formatCode>
                <c:ptCount val="15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  <c:pt idx="11">
                  <c:v>0.92</c:v>
                </c:pt>
                <c:pt idx="12">
                  <c:v>0.95</c:v>
                </c:pt>
                <c:pt idx="13">
                  <c:v>0.94</c:v>
                </c:pt>
                <c:pt idx="14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2F1-44B9-8C15-EEFE8A10053A}"/>
            </c:ext>
          </c:extLst>
        </c:ser>
        <c:ser>
          <c:idx val="2"/>
          <c:order val="2"/>
          <c:tx>
            <c:strRef>
              <c:f>'Új verzió'!$N$72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2F1-44B9-8C15-EEFE8A1005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verzió'!$K$73:$K$87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verzió'!$N$73:$N$87</c:f>
              <c:numCache>
                <c:formatCode>0%</c:formatCode>
                <c:ptCount val="15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0.88</c:v>
                </c:pt>
                <c:pt idx="13">
                  <c:v>0.88</c:v>
                </c:pt>
                <c:pt idx="14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2F1-44B9-8C15-EEFE8A10053A}"/>
            </c:ext>
          </c:extLst>
        </c:ser>
        <c:ser>
          <c:idx val="3"/>
          <c:order val="3"/>
          <c:tx>
            <c:strRef>
              <c:f>'Új verzió'!$O$72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2F1-44B9-8C15-EEFE8A1005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verzió'!$K$73:$K$87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verzió'!$O$73:$O$87</c:f>
              <c:numCache>
                <c:formatCode>0%</c:formatCode>
                <c:ptCount val="15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2F1-44B9-8C15-EEFE8A1005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799544955232133"/>
          <c:w val="0.99011176727909012"/>
          <c:h val="0.116477767664313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40343226922575"/>
          <c:y val="4.9586681997172907E-2"/>
          <c:w val="0.83121456692913376"/>
          <c:h val="0.6827330271616859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verzió'!$B$99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CA5-4758-B6BB-D6B6C41E25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verzió'!$A$100:$A$114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verzió'!$B$100:$B$114</c:f>
              <c:numCache>
                <c:formatCode>General\ "pont"</c:formatCode>
                <c:ptCount val="15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-7</c:v>
                </c:pt>
                <c:pt idx="12">
                  <c:v>1</c:v>
                </c:pt>
                <c:pt idx="13">
                  <c:v>26</c:v>
                </c:pt>
                <c:pt idx="14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A5-4758-B6BB-D6B6C41E2522}"/>
            </c:ext>
          </c:extLst>
        </c:ser>
        <c:ser>
          <c:idx val="1"/>
          <c:order val="1"/>
          <c:tx>
            <c:strRef>
              <c:f>'Új verzió'!$C$99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verzió'!$A$100:$A$114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verzió'!$C$100:$C$114</c:f>
              <c:numCache>
                <c:formatCode>General\ "pont"</c:formatCode>
                <c:ptCount val="15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  <c:pt idx="11">
                  <c:v>-1</c:v>
                </c:pt>
                <c:pt idx="12">
                  <c:v>5</c:v>
                </c:pt>
                <c:pt idx="13">
                  <c:v>26</c:v>
                </c:pt>
                <c:pt idx="14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A5-4758-B6BB-D6B6C41E2522}"/>
            </c:ext>
          </c:extLst>
        </c:ser>
        <c:ser>
          <c:idx val="2"/>
          <c:order val="2"/>
          <c:tx>
            <c:strRef>
              <c:f>'Új verzió'!$D$99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CA5-4758-B6BB-D6B6C41E25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verzió'!$A$100:$A$114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verzió'!$D$100:$D$114</c:f>
              <c:numCache>
                <c:formatCode>General\ "pont"</c:formatCode>
                <c:ptCount val="15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-6</c:v>
                </c:pt>
                <c:pt idx="12">
                  <c:v>-7</c:v>
                </c:pt>
                <c:pt idx="13">
                  <c:v>24</c:v>
                </c:pt>
                <c:pt idx="14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CA5-4758-B6BB-D6B6C41E2522}"/>
            </c:ext>
          </c:extLst>
        </c:ser>
        <c:ser>
          <c:idx val="3"/>
          <c:order val="3"/>
          <c:tx>
            <c:strRef>
              <c:f>'Új verzió'!$E$99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4"/>
              <c:layout>
                <c:manualLayout>
                  <c:x val="-2.7777777777777779E-3"/>
                  <c:y val="-2.2616600149194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CA5-4758-B6BB-D6B6C41E25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verzió'!$A$100:$A$114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verzió'!$E$100:$E$114</c:f>
              <c:numCache>
                <c:formatCode>General\ "pont"</c:formatCode>
                <c:ptCount val="15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  <c:pt idx="11">
                  <c:v>12</c:v>
                </c:pt>
                <c:pt idx="12">
                  <c:v>30</c:v>
                </c:pt>
                <c:pt idx="13">
                  <c:v>34</c:v>
                </c:pt>
                <c:pt idx="14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CA5-4758-B6BB-D6B6C41E2522}"/>
            </c:ext>
          </c:extLst>
        </c:ser>
        <c:ser>
          <c:idx val="4"/>
          <c:order val="4"/>
          <c:tx>
            <c:strRef>
              <c:f>'Új verzió'!$F$99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CA5-4758-B6BB-D6B6C41E25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verzió'!$A$100:$A$114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verzió'!$F$100:$F$114</c:f>
              <c:numCache>
                <c:formatCode>General\ "pont"</c:formatCode>
                <c:ptCount val="15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CA5-4758-B6BB-D6B6C41E25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1167979002624666E-2"/>
          <c:y val="3.6848293040928418E-2"/>
          <c:w val="0.87022090988626422"/>
          <c:h val="0.6688024909733384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verzió'!$B$127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9773-4542-9432-9E2D2230A494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9773-4542-9432-9E2D2230A494}"/>
              </c:ext>
            </c:extLst>
          </c:dPt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9773-4542-9432-9E2D2230A4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verzió'!$A$128:$A$142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verzió'!$B$128:$B$142</c:f>
              <c:numCache>
                <c:formatCode>0%</c:formatCode>
                <c:ptCount val="15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  <c:pt idx="11">
                  <c:v>0.9</c:v>
                </c:pt>
                <c:pt idx="12">
                  <c:v>0.96</c:v>
                </c:pt>
                <c:pt idx="13">
                  <c:v>0.91</c:v>
                </c:pt>
                <c:pt idx="14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773-4542-9432-9E2D2230A494}"/>
            </c:ext>
          </c:extLst>
        </c:ser>
        <c:ser>
          <c:idx val="1"/>
          <c:order val="1"/>
          <c:tx>
            <c:strRef>
              <c:f>'Új verzió'!$C$127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9773-4542-9432-9E2D2230A494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9773-4542-9432-9E2D2230A494}"/>
              </c:ext>
            </c:extLst>
          </c:dPt>
          <c:dLbls>
            <c:dLbl>
              <c:idx val="14"/>
              <c:layout>
                <c:manualLayout>
                  <c:x val="2.7777777777775741E-3"/>
                  <c:y val="-1.9668839466842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9773-4542-9432-9E2D2230A4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verzió'!$A$128:$A$142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verzió'!$C$128:$C$142</c:f>
              <c:numCache>
                <c:formatCode>0%</c:formatCode>
                <c:ptCount val="15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  <c:pt idx="11">
                  <c:v>1.02</c:v>
                </c:pt>
                <c:pt idx="12">
                  <c:v>1.04</c:v>
                </c:pt>
                <c:pt idx="13">
                  <c:v>1.03</c:v>
                </c:pt>
                <c:pt idx="14">
                  <c:v>1.01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9773-4542-9432-9E2D2230A494}"/>
            </c:ext>
          </c:extLst>
        </c:ser>
        <c:ser>
          <c:idx val="2"/>
          <c:order val="2"/>
          <c:tx>
            <c:strRef>
              <c:f>'Új verzió'!$D$127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9773-4542-9432-9E2D2230A494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9773-4542-9432-9E2D2230A494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9773-4542-9432-9E2D2230A494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9773-4542-9432-9E2D2230A494}"/>
              </c:ext>
            </c:extLst>
          </c:dPt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773-4542-9432-9E2D2230A4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verzió'!$A$128:$A$142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verzió'!$D$128:$D$142</c:f>
              <c:numCache>
                <c:formatCode>0%</c:formatCode>
                <c:ptCount val="15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  <c:pt idx="11">
                  <c:v>1.0900000000000001</c:v>
                </c:pt>
                <c:pt idx="12">
                  <c:v>1.1299999999999999</c:v>
                </c:pt>
                <c:pt idx="13">
                  <c:v>1.08</c:v>
                </c:pt>
                <c:pt idx="14">
                  <c:v>1.0900000000000001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9773-4542-9432-9E2D2230A494}"/>
            </c:ext>
          </c:extLst>
        </c:ser>
        <c:ser>
          <c:idx val="3"/>
          <c:order val="3"/>
          <c:tx>
            <c:strRef>
              <c:f>'Új verzió'!$E$127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4"/>
              <c:layout>
                <c:manualLayout>
                  <c:x val="0"/>
                  <c:y val="-1.4751629600132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9773-4542-9432-9E2D2230A4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verzió'!$A$128:$A$142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verzió'!$E$128:$E$142</c:f>
              <c:numCache>
                <c:formatCode>0%</c:formatCode>
                <c:ptCount val="15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1.18</c:v>
                </c:pt>
                <c:pt idx="12">
                  <c:v>1.19</c:v>
                </c:pt>
                <c:pt idx="13">
                  <c:v>1.1100000000000001</c:v>
                </c:pt>
                <c:pt idx="14">
                  <c:v>1.04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9773-4542-9432-9E2D2230A494}"/>
            </c:ext>
          </c:extLst>
        </c:ser>
        <c:ser>
          <c:idx val="4"/>
          <c:order val="4"/>
          <c:tx>
            <c:strRef>
              <c:f>'Új verzió'!$F$127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9773-4542-9432-9E2D2230A494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9773-4542-9432-9E2D2230A494}"/>
              </c:ext>
            </c:extLst>
          </c:dPt>
          <c:dLbls>
            <c:dLbl>
              <c:idx val="14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9773-4542-9432-9E2D2230A4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verzió'!$A$128:$A$142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verzió'!$F$128:$F$142</c:f>
              <c:numCache>
                <c:formatCode>0%</c:formatCode>
                <c:ptCount val="15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  <c:pt idx="11">
                  <c:v>1.02</c:v>
                </c:pt>
                <c:pt idx="12">
                  <c:v>1.06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9773-4542-9432-9E2D2230A494}"/>
            </c:ext>
          </c:extLst>
        </c:ser>
        <c:ser>
          <c:idx val="5"/>
          <c:order val="5"/>
          <c:tx>
            <c:strRef>
              <c:f>'Új verzió'!$G$127</c:f>
              <c:strCache>
                <c:ptCount val="1"/>
                <c:pt idx="0">
                  <c:v>NHP</c:v>
                </c:pt>
              </c:strCache>
            </c:strRef>
          </c:tx>
          <c:spPr>
            <a:ln w="25400" cap="rnd">
              <a:solidFill>
                <a:srgbClr val="CC99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CC9900"/>
              </a:solidFill>
              <a:ln w="9525">
                <a:noFill/>
              </a:ln>
              <a:effectLst/>
            </c:spPr>
          </c:marker>
          <c:dLbls>
            <c:dLbl>
              <c:idx val="14"/>
              <c:layout>
                <c:manualLayout>
                  <c:x val="0"/>
                  <c:y val="2.2127444400198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9773-4542-9432-9E2D2230A4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verzió'!$A$128:$A$142</c:f>
              <c:strCache>
                <c:ptCount val="15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</c:strCache>
            </c:strRef>
          </c:cat>
          <c:val>
            <c:numRef>
              <c:f>'Új verzió'!$G$128:$G$142</c:f>
              <c:numCache>
                <c:formatCode>0%</c:formatCode>
                <c:ptCount val="15"/>
                <c:pt idx="0">
                  <c:v>0.89399282140441083</c:v>
                </c:pt>
                <c:pt idx="1">
                  <c:v>0.87679469631730655</c:v>
                </c:pt>
                <c:pt idx="2">
                  <c:v>0.90674701309063788</c:v>
                </c:pt>
                <c:pt idx="3">
                  <c:v>0.92</c:v>
                </c:pt>
                <c:pt idx="4">
                  <c:v>0.94</c:v>
                </c:pt>
                <c:pt idx="5">
                  <c:v>1.06</c:v>
                </c:pt>
                <c:pt idx="6">
                  <c:v>1.05</c:v>
                </c:pt>
                <c:pt idx="7">
                  <c:v>1</c:v>
                </c:pt>
                <c:pt idx="8">
                  <c:v>1.05</c:v>
                </c:pt>
                <c:pt idx="9">
                  <c:v>1</c:v>
                </c:pt>
                <c:pt idx="10">
                  <c:v>1.05</c:v>
                </c:pt>
                <c:pt idx="11">
                  <c:v>1.1000000000000001</c:v>
                </c:pt>
                <c:pt idx="12">
                  <c:v>1.1200000000000001</c:v>
                </c:pt>
                <c:pt idx="13">
                  <c:v>1.07</c:v>
                </c:pt>
                <c:pt idx="14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9773-4542-9432-9E2D2230A4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300 és 2600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gazdaság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újraindulását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tükrözi, hogy a létszámnövelést tervezők aránya 21 százalékponttal haladta meg a leépítést tervezőkét, valamint a felmérés kezdete óta tapasztalt legmagasabb szintjén (+47 pont) áll a beruházási tervek mutatója is.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-</a:t>
          </a:r>
          <a:r>
            <a:rPr lang="hu-HU" sz="1800" b="1" kern="1200" dirty="0"/>
            <a:t> orosz-ukrán háború kitörése előtt készített - 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vállalati konjunktúra indexe nem változott az előző hónaphoz képest, februárban továbbra is +15 ponton állt, ami a legmagasabb érték a felmérés 2020. decemberi kezdete óta.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B0552AC1-6EED-4FFA-A589-5ACAA160C5BD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(94 százalék) és bevételi szint (100 százalék) nem változott az előző hónaphoz képest. </a:t>
          </a:r>
        </a:p>
      </dgm:t>
    </dgm:pt>
    <dgm:pt modelId="{90526790-6559-4816-B398-0C921881DA01}" type="parTrans" cxnId="{C715FD5A-3DEE-4487-B355-C42A4B421C73}">
      <dgm:prSet/>
      <dgm:spPr/>
      <dgm:t>
        <a:bodyPr/>
        <a:lstStyle/>
        <a:p>
          <a:endParaRPr lang="hu-HU" b="1"/>
        </a:p>
      </dgm:t>
    </dgm:pt>
    <dgm:pt modelId="{06490B24-6FD1-460A-BE1E-A6F2B9EFB6F4}" type="sibTrans" cxnId="{C715FD5A-3DEE-4487-B355-C42A4B421C73}">
      <dgm:prSet/>
      <dgm:spPr/>
      <dgm:t>
        <a:bodyPr/>
        <a:lstStyle/>
        <a:p>
          <a:endParaRPr lang="hu-HU" b="1"/>
        </a:p>
      </dgm:t>
    </dgm:pt>
    <dgm:pt modelId="{EE875CE3-DE5E-4CC7-9EB1-349870FC7B50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40170" tIns="45720" rIns="45720" bIns="4572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megítélésének indexe továbbra is a kedvező konjunktúrát jelző pozitív tartományban tartózkodik (+2 pont), és minimálisan növekedett az előző hónaphoz (+1 pont) képest.</a:t>
          </a:r>
        </a:p>
      </dgm:t>
    </dgm:pt>
    <dgm:pt modelId="{79121A8F-5571-4961-B6ED-5AFB9E20E5B8}" type="parTrans" cxnId="{3F4E779C-39B5-4E68-9EA1-7AE480F2801E}">
      <dgm:prSet/>
      <dgm:spPr/>
      <dgm:t>
        <a:bodyPr/>
        <a:lstStyle/>
        <a:p>
          <a:endParaRPr lang="hu-HU"/>
        </a:p>
      </dgm:t>
    </dgm:pt>
    <dgm:pt modelId="{83323C11-375F-451D-8716-7977D3673562}" type="sibTrans" cxnId="{3F4E779C-39B5-4E68-9EA1-7AE480F2801E}">
      <dgm:prSet/>
      <dgm:spPr/>
      <dgm:t>
        <a:bodyPr/>
        <a:lstStyle/>
        <a:p>
          <a:endParaRPr lang="hu-HU"/>
        </a:p>
      </dgm:t>
    </dgm:pt>
    <dgm:pt modelId="{542B9BE7-C64F-46EC-A3B5-E064F072579F}">
      <dgm:prSet custT="1"/>
      <dgm:spPr>
        <a:ln>
          <a:noFill/>
        </a:ln>
      </dgm:spPr>
      <dgm:t>
        <a:bodyPr/>
        <a:lstStyle/>
        <a:p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 várakozások mutatója az előző havi rekordmagas szintről (+30 pont) enyhén mérséklődött februárra (+29 pont).</a:t>
          </a:r>
          <a:endParaRPr lang="hu-HU" sz="1800" dirty="0"/>
        </a:p>
      </dgm:t>
    </dgm:pt>
    <dgm:pt modelId="{D2301725-D1C2-4F66-8428-CA7B7AC3AFD6}" type="parTrans" cxnId="{D0040C9A-092B-46F3-AAA6-8405C08E1476}">
      <dgm:prSet/>
      <dgm:spPr/>
      <dgm:t>
        <a:bodyPr/>
        <a:lstStyle/>
        <a:p>
          <a:endParaRPr lang="hu-HU"/>
        </a:p>
      </dgm:t>
    </dgm:pt>
    <dgm:pt modelId="{1AC59D6A-696E-4CBD-A5AA-DDBCB9A8A1AC}" type="sibTrans" cxnId="{D0040C9A-092B-46F3-AAA6-8405C08E1476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EC3A8EF5-F467-4E93-98A7-26EC879B8D01}" type="pres">
      <dgm:prSet presAssocID="{EE875CE3-DE5E-4CC7-9EB1-349870FC7B50}" presName="text_2" presStyleLbl="node1" presStyleIdx="1" presStyleCnt="5">
        <dgm:presLayoutVars>
          <dgm:bulletEnabled val="1"/>
        </dgm:presLayoutVars>
      </dgm:prSet>
      <dgm:spPr/>
    </dgm:pt>
    <dgm:pt modelId="{A98EBA0E-9116-4653-A9B7-5A0ACA7D7396}" type="pres">
      <dgm:prSet presAssocID="{EE875CE3-DE5E-4CC7-9EB1-349870FC7B50}" presName="accent_2" presStyleCnt="0"/>
      <dgm:spPr/>
    </dgm:pt>
    <dgm:pt modelId="{E1B5BC66-D8ED-4702-BD89-A8CB654E451B}" type="pres">
      <dgm:prSet presAssocID="{EE875CE3-DE5E-4CC7-9EB1-349870FC7B50}" presName="accentRepeatNode" presStyleLbl="solidFgAcc1" presStyleIdx="1" presStyleCnt="5"/>
      <dgm:spPr/>
    </dgm:pt>
    <dgm:pt modelId="{41BD5F5C-45C6-4765-A923-EE1A88201B75}" type="pres">
      <dgm:prSet presAssocID="{542B9BE7-C64F-46EC-A3B5-E064F072579F}" presName="text_3" presStyleLbl="node1" presStyleIdx="2" presStyleCnt="5">
        <dgm:presLayoutVars>
          <dgm:bulletEnabled val="1"/>
        </dgm:presLayoutVars>
      </dgm:prSet>
      <dgm:spPr/>
    </dgm:pt>
    <dgm:pt modelId="{EAC3FD56-757F-4A86-A10A-F371766CE118}" type="pres">
      <dgm:prSet presAssocID="{542B9BE7-C64F-46EC-A3B5-E064F072579F}" presName="accent_3" presStyleCnt="0"/>
      <dgm:spPr/>
    </dgm:pt>
    <dgm:pt modelId="{833BB777-15FA-4149-8247-460D9C195F45}" type="pres">
      <dgm:prSet presAssocID="{542B9BE7-C64F-46EC-A3B5-E064F072579F}" presName="accentRepeatNode" presStyleLbl="solidFgAcc1" presStyleIdx="2" presStyleCnt="5"/>
      <dgm:spPr/>
    </dgm:pt>
    <dgm:pt modelId="{38AC0FF1-EF1D-45D9-AF0C-A460AFDED8FB}" type="pres">
      <dgm:prSet presAssocID="{B0552AC1-6EED-4FFA-A589-5ACAA160C5BD}" presName="text_4" presStyleLbl="node1" presStyleIdx="3" presStyleCnt="5">
        <dgm:presLayoutVars>
          <dgm:bulletEnabled val="1"/>
        </dgm:presLayoutVars>
      </dgm:prSet>
      <dgm:spPr/>
    </dgm:pt>
    <dgm:pt modelId="{3FC1FAA4-0861-4580-99B1-5AD165C8489F}" type="pres">
      <dgm:prSet presAssocID="{B0552AC1-6EED-4FFA-A589-5ACAA160C5BD}" presName="accent_4" presStyleCnt="0"/>
      <dgm:spPr/>
    </dgm:pt>
    <dgm:pt modelId="{82F133F8-7C15-4DD9-B3E2-5D84DD304E85}" type="pres">
      <dgm:prSet presAssocID="{B0552AC1-6EED-4FFA-A589-5ACAA160C5BD}" presName="accentRepeatNode" presStyleLbl="solidFgAcc1" presStyleIdx="3" presStyleCnt="5"/>
      <dgm:spPr/>
    </dgm:pt>
    <dgm:pt modelId="{9B6AB2FD-1129-4900-A71E-FEF7F7310339}" type="pres">
      <dgm:prSet presAssocID="{6090B06F-4AFE-4CE9-897E-51A54A1D377A}" presName="text_5" presStyleLbl="node1" presStyleIdx="4" presStyleCnt="5">
        <dgm:presLayoutVars>
          <dgm:bulletEnabled val="1"/>
        </dgm:presLayoutVars>
      </dgm:prSet>
      <dgm:spPr/>
    </dgm:pt>
    <dgm:pt modelId="{D7BDAA74-66B1-4FFB-90BE-A414F8E24B7F}" type="pres">
      <dgm:prSet presAssocID="{6090B06F-4AFE-4CE9-897E-51A54A1D377A}" presName="accent_5" presStyleCnt="0"/>
      <dgm:spPr/>
    </dgm:pt>
    <dgm:pt modelId="{F9B28654-D436-4056-A83D-E81A90D53409}" type="pres">
      <dgm:prSet presAssocID="{6090B06F-4AFE-4CE9-897E-51A54A1D377A}" presName="accentRepeatNode" presStyleLbl="solidFgAcc1" presStyleIdx="4" presStyleCnt="5"/>
      <dgm:spPr>
        <a:xfrm>
          <a:off x="770773" y="2813887"/>
          <a:ext cx="721706" cy="721706"/>
        </a:xfrm>
        <a:prstGeom prst="ellipse">
          <a:avLst/>
        </a:prstGeom>
      </dgm:spPr>
    </dgm:pt>
  </dgm:ptLst>
  <dgm:cxnLst>
    <dgm:cxn modelId="{0C7B5500-DB47-49BB-AE04-2863594B54E5}" type="presOf" srcId="{542B9BE7-C64F-46EC-A3B5-E064F072579F}" destId="{41BD5F5C-45C6-4765-A923-EE1A88201B75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3C54106F-830C-4761-90C7-36CEC7F13CD2}" type="presOf" srcId="{B0552AC1-6EED-4FFA-A589-5ACAA160C5BD}" destId="{38AC0FF1-EF1D-45D9-AF0C-A460AFDED8FB}" srcOrd="0" destOrd="0" presId="urn:microsoft.com/office/officeart/2008/layout/VerticalCurvedList"/>
    <dgm:cxn modelId="{C715FD5A-3DEE-4487-B355-C42A4B421C73}" srcId="{68E21B0D-CBAC-4EA7-97F3-94026FF8C51F}" destId="{B0552AC1-6EED-4FFA-A589-5ACAA160C5BD}" srcOrd="3" destOrd="0" parTransId="{90526790-6559-4816-B398-0C921881DA01}" sibTransId="{06490B24-6FD1-460A-BE1E-A6F2B9EFB6F4}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0040C9A-092B-46F3-AAA6-8405C08E1476}" srcId="{68E21B0D-CBAC-4EA7-97F3-94026FF8C51F}" destId="{542B9BE7-C64F-46EC-A3B5-E064F072579F}" srcOrd="2" destOrd="0" parTransId="{D2301725-D1C2-4F66-8428-CA7B7AC3AFD6}" sibTransId="{1AC59D6A-696E-4CBD-A5AA-DDBCB9A8A1AC}"/>
    <dgm:cxn modelId="{3F4E779C-39B5-4E68-9EA1-7AE480F2801E}" srcId="{68E21B0D-CBAC-4EA7-97F3-94026FF8C51F}" destId="{EE875CE3-DE5E-4CC7-9EB1-349870FC7B50}" srcOrd="1" destOrd="0" parTransId="{79121A8F-5571-4961-B6ED-5AFB9E20E5B8}" sibTransId="{83323C11-375F-451D-8716-7977D3673562}"/>
    <dgm:cxn modelId="{1313D2B4-537C-41CA-BE47-9ADF82A44B9F}" srcId="{68E21B0D-CBAC-4EA7-97F3-94026FF8C51F}" destId="{6090B06F-4AFE-4CE9-897E-51A54A1D377A}" srcOrd="4" destOrd="0" parTransId="{9820B12D-F42A-403B-90E6-F22E35BB41AF}" sibTransId="{1CB113A5-494A-4E98-85B7-18E8FC9EBE98}"/>
    <dgm:cxn modelId="{8C7679B6-7A7E-4D41-B710-BC880AD79C97}" type="presOf" srcId="{EE875CE3-DE5E-4CC7-9EB1-349870FC7B50}" destId="{EC3A8EF5-F467-4E93-98A7-26EC879B8D01}" srcOrd="0" destOrd="0" presId="urn:microsoft.com/office/officeart/2008/layout/VerticalCurvedList"/>
    <dgm:cxn modelId="{C54AAED0-C85F-4F39-89E7-B996A4AA2F94}" type="presOf" srcId="{6090B06F-4AFE-4CE9-897E-51A54A1D377A}" destId="{9B6AB2FD-1129-4900-A71E-FEF7F7310339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B71BA9E5-799B-4EDD-A876-9873367E4DCB}" type="presParOf" srcId="{A55778FD-1C20-4749-B692-0C762B0462F2}" destId="{EC3A8EF5-F467-4E93-98A7-26EC879B8D01}" srcOrd="3" destOrd="0" presId="urn:microsoft.com/office/officeart/2008/layout/VerticalCurvedList"/>
    <dgm:cxn modelId="{02A1092A-7126-43DD-B920-0A03CE9A26C1}" type="presParOf" srcId="{A55778FD-1C20-4749-B692-0C762B0462F2}" destId="{A98EBA0E-9116-4653-A9B7-5A0ACA7D7396}" srcOrd="4" destOrd="0" presId="urn:microsoft.com/office/officeart/2008/layout/VerticalCurvedList"/>
    <dgm:cxn modelId="{9D02EA78-5A65-4787-97A2-50AF012D7909}" type="presParOf" srcId="{A98EBA0E-9116-4653-A9B7-5A0ACA7D7396}" destId="{E1B5BC66-D8ED-4702-BD89-A8CB654E451B}" srcOrd="0" destOrd="0" presId="urn:microsoft.com/office/officeart/2008/layout/VerticalCurvedList"/>
    <dgm:cxn modelId="{B0585C88-199B-4002-9B06-E62021617087}" type="presParOf" srcId="{A55778FD-1C20-4749-B692-0C762B0462F2}" destId="{41BD5F5C-45C6-4765-A923-EE1A88201B75}" srcOrd="5" destOrd="0" presId="urn:microsoft.com/office/officeart/2008/layout/VerticalCurvedList"/>
    <dgm:cxn modelId="{9E03D415-520B-4FE5-9168-1FC0BB27547E}" type="presParOf" srcId="{A55778FD-1C20-4749-B692-0C762B0462F2}" destId="{EAC3FD56-757F-4A86-A10A-F371766CE118}" srcOrd="6" destOrd="0" presId="urn:microsoft.com/office/officeart/2008/layout/VerticalCurvedList"/>
    <dgm:cxn modelId="{642401CF-BE11-484D-9CD3-B06B50075C7D}" type="presParOf" srcId="{EAC3FD56-757F-4A86-A10A-F371766CE118}" destId="{833BB777-15FA-4149-8247-460D9C195F45}" srcOrd="0" destOrd="0" presId="urn:microsoft.com/office/officeart/2008/layout/VerticalCurvedList"/>
    <dgm:cxn modelId="{32AFA88F-291E-4C60-A35B-1E9EA1500261}" type="presParOf" srcId="{A55778FD-1C20-4749-B692-0C762B0462F2}" destId="{38AC0FF1-EF1D-45D9-AF0C-A460AFDED8FB}" srcOrd="7" destOrd="0" presId="urn:microsoft.com/office/officeart/2008/layout/VerticalCurvedList"/>
    <dgm:cxn modelId="{86C78A45-A884-4A63-87D7-3AE63D28E0A6}" type="presParOf" srcId="{A55778FD-1C20-4749-B692-0C762B0462F2}" destId="{3FC1FAA4-0861-4580-99B1-5AD165C8489F}" srcOrd="8" destOrd="0" presId="urn:microsoft.com/office/officeart/2008/layout/VerticalCurvedList"/>
    <dgm:cxn modelId="{F4EB30C2-2FA0-4085-86FB-80830F900E1B}" type="presParOf" srcId="{3FC1FAA4-0861-4580-99B1-5AD165C8489F}" destId="{82F133F8-7C15-4DD9-B3E2-5D84DD304E85}" srcOrd="0" destOrd="0" presId="urn:microsoft.com/office/officeart/2008/layout/VerticalCurvedList"/>
    <dgm:cxn modelId="{95372936-2A43-4D7F-9314-FD517BD742CC}" type="presParOf" srcId="{A55778FD-1C20-4749-B692-0C762B0462F2}" destId="{9B6AB2FD-1129-4900-A71E-FEF7F7310339}" srcOrd="9" destOrd="0" presId="urn:microsoft.com/office/officeart/2008/layout/VerticalCurvedList"/>
    <dgm:cxn modelId="{6D6C536A-D26C-41AF-9FF7-1662F54642A3}" type="presParOf" srcId="{A55778FD-1C20-4749-B692-0C762B0462F2}" destId="{D7BDAA74-66B1-4FFB-90BE-A414F8E24B7F}" srcOrd="10" destOrd="0" presId="urn:microsoft.com/office/officeart/2008/layout/VerticalCurvedList"/>
    <dgm:cxn modelId="{05844DE6-EBEE-4A12-8E58-CED7D029D238}" type="presParOf" srcId="{D7BDAA74-66B1-4FFB-90BE-A414F8E24B7F}" destId="{F9B28654-D436-4056-A83D-E81A90D534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300 és 2600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-</a:t>
          </a:r>
          <a:r>
            <a:rPr lang="hu-HU" sz="1800" b="1" kern="1200" dirty="0"/>
            <a:t> orosz-ukrán háború kitörése előtt készített - 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vállalati konjunktúra indexe nem változott az előző hónaphoz képest, februárban továbbra is +15 ponton állt, ami a legmagasabb érték a felmérés 2020. decemberi kezdete óta.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A8EF5-F467-4E93-98A7-26EC879B8D01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170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megítélésének indexe továbbra is a kedvező konjunktúrát jelző pozitív tartományban tartózkodik (+2 pont), és minimálisan növekedett az előző hónaphoz (+1 pont) képest.</a:t>
          </a:r>
        </a:p>
      </dsp:txBody>
      <dsp:txXfrm>
        <a:off x="967686" y="1316727"/>
        <a:ext cx="7778425" cy="658627"/>
      </dsp:txXfrm>
    </dsp:sp>
    <dsp:sp modelId="{E1B5BC66-D8ED-4702-BD89-A8CB654E451B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BD5F5C-45C6-4765-A923-EE1A88201B75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várakozások mutatója az előző havi rekordmagas szintről (+30 pont) enyhén mérséklődött februárra (+29 pont).</a:t>
          </a:r>
          <a:endParaRPr lang="hu-HU" sz="1800" kern="1200" dirty="0"/>
        </a:p>
      </dsp:txBody>
      <dsp:txXfrm>
        <a:off x="1112537" y="2304352"/>
        <a:ext cx="7633574" cy="658627"/>
      </dsp:txXfrm>
    </dsp:sp>
    <dsp:sp modelId="{833BB777-15FA-4149-8247-460D9C195F45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AC0FF1-EF1D-45D9-AF0C-A460AFDED8FB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(94 százalék) és bevételi szint (100 százalék) nem változott az előző hónaphoz képest. </a:t>
          </a:r>
        </a:p>
      </dsp:txBody>
      <dsp:txXfrm>
        <a:off x="967686" y="3291977"/>
        <a:ext cx="7778425" cy="658627"/>
      </dsp:txXfrm>
    </dsp:sp>
    <dsp:sp modelId="{82F133F8-7C15-4DD9-B3E2-5D84DD304E85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6AB2FD-1129-4900-A71E-FEF7F7310339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gazdaság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újraindulását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tükrözi, hogy a létszámnövelést tervezők aránya 21 százalékponttal haladta meg a leépítést tervezőkét, valamint a felmérés kezdete óta tapasztalt legmagasabb szintjén (+47 pont) áll a beruházási tervek mutatója is.</a:t>
          </a:r>
        </a:p>
      </dsp:txBody>
      <dsp:txXfrm>
        <a:off x="495733" y="4279601"/>
        <a:ext cx="8250378" cy="658627"/>
      </dsp:txXfrm>
    </dsp:sp>
    <dsp:sp modelId="{F9B28654-D436-4056-A83D-E81A90D53409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2022. 03. 16.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18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Az </a:t>
            </a:r>
            <a:r>
              <a:rPr lang="hu-HU" sz="4000" b="1" dirty="0" err="1"/>
              <a:t>mnb</a:t>
            </a:r>
            <a:r>
              <a:rPr lang="hu-HU" sz="4000" b="1" dirty="0"/>
              <a:t> Vállalati Konjunktúra felméréseinek 2022. februári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29" y="310448"/>
            <a:ext cx="7610642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átlagos kapacitás-kihasználtság a kkv-k körében nőtt, a nagyvállalatoknál viszont már 3 hónapja csökken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2268578"/>
              </p:ext>
            </p:extLst>
          </p:nvPr>
        </p:nvGraphicFramePr>
        <p:xfrm>
          <a:off x="0" y="922448"/>
          <a:ext cx="9144000" cy="5222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mezőgazdaság kivételével minden tevékenységi körben nőtt a termelési szint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318176" y="5834005"/>
            <a:ext cx="83457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összevont átlag és az egyes ágazatok súlyozása eltér egymástól.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1757685"/>
              </p:ext>
            </p:extLst>
          </p:nvPr>
        </p:nvGraphicFramePr>
        <p:xfrm>
          <a:off x="0" y="922448"/>
          <a:ext cx="9144000" cy="4907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5218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632" y="310448"/>
            <a:ext cx="8075072" cy="612000"/>
          </a:xfrm>
        </p:spPr>
        <p:txBody>
          <a:bodyPr>
            <a:noAutofit/>
          </a:bodyPr>
          <a:lstStyle/>
          <a:p>
            <a:r>
              <a:rPr lang="hu-HU" sz="2000" dirty="0"/>
              <a:t>a középvállalatok kapacitás-várakozásai februárban mutatták a legmagasabb értéket a felmérés kezdete óta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624293" y="3251479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627214" y="3858580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760157" y="3230043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0785742"/>
              </p:ext>
            </p:extLst>
          </p:nvPr>
        </p:nvGraphicFramePr>
        <p:xfrm>
          <a:off x="1" y="922448"/>
          <a:ext cx="9144000" cy="5053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867" y="310448"/>
            <a:ext cx="7800949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átlagos bevételi szint (100 százalék) nem változott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087979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6393528"/>
              </p:ext>
            </p:extLst>
          </p:nvPr>
        </p:nvGraphicFramePr>
        <p:xfrm>
          <a:off x="0" y="922447"/>
          <a:ext cx="9144000" cy="5165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302" y="310448"/>
            <a:ext cx="7927911" cy="612000"/>
          </a:xfrm>
        </p:spPr>
        <p:txBody>
          <a:bodyPr>
            <a:noAutofit/>
          </a:bodyPr>
          <a:lstStyle/>
          <a:p>
            <a:pPr lvl="0"/>
            <a:r>
              <a:rPr lang="hu-HU" sz="1800" dirty="0"/>
              <a:t>A pozitív konjunktúrával párhuzamosan egyre inkább korlátozó tényező a munkaerőhiány és egyre kevésbé a kereslet hiánya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604728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*A válaszlehetőség nem szerepelt az első felmérésben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332031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termelés növelését akadályozó tényezők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46C31AE1-F097-483F-BEA9-814CF5DF0D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9973380"/>
              </p:ext>
            </p:extLst>
          </p:nvPr>
        </p:nvGraphicFramePr>
        <p:xfrm>
          <a:off x="0" y="922448"/>
          <a:ext cx="9143999" cy="512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889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806" y="310448"/>
            <a:ext cx="7803499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 megítélése a </a:t>
            </a:r>
            <a:r>
              <a:rPr lang="hu-HU" sz="2000" dirty="0" err="1"/>
              <a:t>mikro</a:t>
            </a:r>
            <a:r>
              <a:rPr lang="hu-HU" sz="2000" dirty="0"/>
              <a:t>-, és nagyvállalatok körében számottevően javult az előző hónaphoz képest…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52286" y="13940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52286" y="2245415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64437" y="1016216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8064497"/>
              </p:ext>
            </p:extLst>
          </p:nvPr>
        </p:nvGraphicFramePr>
        <p:xfrm>
          <a:off x="-1" y="922448"/>
          <a:ext cx="9144001" cy="4919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624" y="310448"/>
            <a:ext cx="7751191" cy="612000"/>
          </a:xfrm>
        </p:spPr>
        <p:txBody>
          <a:bodyPr>
            <a:noAutofit/>
          </a:bodyPr>
          <a:lstStyle/>
          <a:p>
            <a:r>
              <a:rPr lang="hu-HU" sz="2000" dirty="0"/>
              <a:t>… Az üzleti környezetre vonatkozó várakozások azonban csak a középvállalatok körében javultak januárhoz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633031" y="602613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706475" y="2551866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683071" y="3243007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73266" y="2551866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9269135"/>
              </p:ext>
            </p:extLst>
          </p:nvPr>
        </p:nvGraphicFramePr>
        <p:xfrm>
          <a:off x="1" y="922447"/>
          <a:ext cx="9124430" cy="5103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1800" dirty="0"/>
              <a:t>A beruházási tervek mutatója ebben a hónapban mutatta a legmagasabb értéket a felmérés 2020. decemberi kezdete óta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111739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45013" y="2460213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634606" y="3568351"/>
            <a:ext cx="224815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786463" y="1502148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9492366"/>
              </p:ext>
            </p:extLst>
          </p:nvPr>
        </p:nvGraphicFramePr>
        <p:xfrm>
          <a:off x="0" y="922448"/>
          <a:ext cx="9144000" cy="5189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6698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652" y="310448"/>
            <a:ext cx="7941982" cy="612000"/>
          </a:xfrm>
        </p:spPr>
        <p:txBody>
          <a:bodyPr>
            <a:noAutofit/>
          </a:bodyPr>
          <a:lstStyle/>
          <a:p>
            <a:r>
              <a:rPr lang="hu-HU" sz="2000" dirty="0"/>
              <a:t>A létszám tervezett bővítésének mutatója 2021. októbere óta folyamatosan növekszik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669877" y="3849035"/>
            <a:ext cx="204002" cy="5851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634640" y="4738964"/>
            <a:ext cx="204002" cy="58517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777626" y="4032106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 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5017132"/>
              </p:ext>
            </p:extLst>
          </p:nvPr>
        </p:nvGraphicFramePr>
        <p:xfrm>
          <a:off x="0" y="922448"/>
          <a:ext cx="9144000" cy="5164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289054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213" y="310449"/>
            <a:ext cx="7713259" cy="612000"/>
          </a:xfrm>
        </p:spPr>
        <p:txBody>
          <a:bodyPr>
            <a:noAutofit/>
          </a:bodyPr>
          <a:lstStyle/>
          <a:p>
            <a:r>
              <a:rPr lang="hu-HU" sz="1800" dirty="0"/>
              <a:t>A létszámnövelési szándék az iparban és építőiparban ebben a hónapban volt a legerősebb a felmérés kezdete óta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63659" y="6084797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536566" y="2722718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536566" y="3598650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670651" y="2962189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0435848"/>
              </p:ext>
            </p:extLst>
          </p:nvPr>
        </p:nvGraphicFramePr>
        <p:xfrm>
          <a:off x="11685" y="922449"/>
          <a:ext cx="9132316" cy="5162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9504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042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2" y="310449"/>
            <a:ext cx="7938592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Az áremelési szándék minden méretkategóriában mérséklődött az előző hónaphoz képest, leginkább a nagyvállalatoknál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621" y="5881267"/>
            <a:ext cx="7584024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az áremelést és árcsökkentést tervező válaszadók arányainak különbsége. </a:t>
            </a:r>
          </a:p>
          <a:p>
            <a:pPr algn="ctr"/>
            <a:r>
              <a:rPr lang="hu-HU" sz="2000" b="1" cap="all" dirty="0"/>
              <a:t>Az </a:t>
            </a:r>
            <a:r>
              <a:rPr lang="hu-HU" sz="2000" b="1" cap="all" dirty="0" err="1"/>
              <a:t>árváltoztatással</a:t>
            </a:r>
            <a:r>
              <a:rPr lang="hu-HU" sz="2000" b="1" cap="all" dirty="0"/>
              <a:t> kapcsolatos várakozások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8BDDC9E-4CF4-4942-97EC-8764931768F0}"/>
              </a:ext>
            </a:extLst>
          </p:cNvPr>
          <p:cNvSpPr txBox="1"/>
          <p:nvPr/>
        </p:nvSpPr>
        <p:spPr>
          <a:xfrm>
            <a:off x="8766925" y="2593075"/>
            <a:ext cx="461665" cy="388987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Áremelést tervez    Árcsökkentést tervez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E6CDD610-B420-470A-87D9-751B8B6D65DA}"/>
              </a:ext>
            </a:extLst>
          </p:cNvPr>
          <p:cNvSpPr/>
          <p:nvPr/>
        </p:nvSpPr>
        <p:spPr>
          <a:xfrm>
            <a:off x="8664924" y="3429000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55FE3721-E2FD-457E-89FF-18302E78CB03}"/>
              </a:ext>
            </a:extLst>
          </p:cNvPr>
          <p:cNvSpPr/>
          <p:nvPr/>
        </p:nvSpPr>
        <p:spPr>
          <a:xfrm rot="10800000">
            <a:off x="8664924" y="4442478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EAB0920B-97E6-436C-9A3B-C1FCA0E18C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9098065"/>
              </p:ext>
            </p:extLst>
          </p:nvPr>
        </p:nvGraphicFramePr>
        <p:xfrm>
          <a:off x="0" y="922449"/>
          <a:ext cx="9144000" cy="4953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83127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Az eredmények a gazdaság </a:t>
            </a:r>
            <a:r>
              <a:rPr lang="hu-HU" sz="2400" dirty="0" err="1"/>
              <a:t>újraindulását</a:t>
            </a:r>
            <a:r>
              <a:rPr lang="hu-HU" sz="2400" dirty="0"/>
              <a:t> tükrözik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597321017"/>
              </p:ext>
            </p:extLst>
          </p:nvPr>
        </p:nvGraphicFramePr>
        <p:xfrm>
          <a:off x="161848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09396"/>
            <a:ext cx="7610642" cy="612000"/>
          </a:xfrm>
        </p:spPr>
        <p:txBody>
          <a:bodyPr>
            <a:noAutofit/>
          </a:bodyPr>
          <a:lstStyle/>
          <a:p>
            <a:r>
              <a:rPr lang="hu-HU" sz="2000" dirty="0"/>
              <a:t>Az </a:t>
            </a:r>
            <a:r>
              <a:rPr lang="hu-HU" sz="2000" dirty="0" err="1"/>
              <a:t>mnb</a:t>
            </a:r>
            <a:r>
              <a:rPr lang="hu-HU" sz="2000" dirty="0"/>
              <a:t> </a:t>
            </a:r>
            <a:r>
              <a:rPr lang="hu-HU" sz="2000" dirty="0" err="1"/>
              <a:t>konjunktÚra</a:t>
            </a:r>
            <a:r>
              <a:rPr lang="hu-HU" sz="2000" dirty="0"/>
              <a:t> indexe nem változott (+15 pont)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399100" y="5706803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4357734"/>
              </p:ext>
            </p:extLst>
          </p:nvPr>
        </p:nvGraphicFramePr>
        <p:xfrm>
          <a:off x="15751" y="921396"/>
          <a:ext cx="9128249" cy="4785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100" y="311788"/>
            <a:ext cx="7689715" cy="612000"/>
          </a:xfrm>
        </p:spPr>
        <p:txBody>
          <a:bodyPr>
            <a:noAutofit/>
          </a:bodyPr>
          <a:lstStyle/>
          <a:p>
            <a:r>
              <a:rPr lang="hu-HU" sz="2000" dirty="0"/>
              <a:t>A jelenlegi helyzet megítélése csak a középvállalatoknál javult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862433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8805783"/>
              </p:ext>
            </p:extLst>
          </p:nvPr>
        </p:nvGraphicFramePr>
        <p:xfrm>
          <a:off x="0" y="923788"/>
          <a:ext cx="9112494" cy="489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07" y="304901"/>
            <a:ext cx="7792549" cy="612000"/>
          </a:xfrm>
        </p:spPr>
        <p:txBody>
          <a:bodyPr>
            <a:noAutofit/>
          </a:bodyPr>
          <a:lstStyle/>
          <a:p>
            <a:r>
              <a:rPr lang="hu-HU" sz="2000" dirty="0"/>
              <a:t>Az aktuális helyzet a vizsgált tényezők többségénél javult januárhoz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214545"/>
            <a:ext cx="911249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4" y="1438499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75364" y="2243730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2" y="1439326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93494932-ECBF-43EE-AAF0-B32C0382D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4404842"/>
              </p:ext>
            </p:extLst>
          </p:nvPr>
        </p:nvGraphicFramePr>
        <p:xfrm>
          <a:off x="31506" y="916901"/>
          <a:ext cx="9080988" cy="5297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várakozások tényezőinek többségénél nőtt az optimizmus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73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73C3CB4-AA04-4B7F-B848-7DA7DCBCB7F7}"/>
              </a:ext>
            </a:extLst>
          </p:cNvPr>
          <p:cNvSpPr/>
          <p:nvPr/>
        </p:nvSpPr>
        <p:spPr>
          <a:xfrm>
            <a:off x="31506" y="6500477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E632F845-F269-44C5-92FF-6C69BD8AE866}"/>
              </a:ext>
            </a:extLst>
          </p:cNvPr>
          <p:cNvSpPr/>
          <p:nvPr/>
        </p:nvSpPr>
        <p:spPr>
          <a:xfrm>
            <a:off x="8706597" y="2637320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5DFB9F90-EDE9-47D8-847E-6D75288D9CBF}"/>
              </a:ext>
            </a:extLst>
          </p:cNvPr>
          <p:cNvSpPr/>
          <p:nvPr/>
        </p:nvSpPr>
        <p:spPr>
          <a:xfrm rot="10800000">
            <a:off x="8706597" y="3372909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FCC1974F-E521-4C31-AF75-A013260EB280}"/>
              </a:ext>
            </a:extLst>
          </p:cNvPr>
          <p:cNvSpPr txBox="1"/>
          <p:nvPr/>
        </p:nvSpPr>
        <p:spPr>
          <a:xfrm>
            <a:off x="8814525" y="2612216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F150BA5B-DAAF-4CAF-B569-384E3FB3E4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1196757"/>
              </p:ext>
            </p:extLst>
          </p:nvPr>
        </p:nvGraphicFramePr>
        <p:xfrm>
          <a:off x="0" y="922449"/>
          <a:ext cx="9144000" cy="5578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7829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52" y="310448"/>
            <a:ext cx="7863964" cy="612000"/>
          </a:xfrm>
        </p:spPr>
        <p:txBody>
          <a:bodyPr>
            <a:noAutofit/>
          </a:bodyPr>
          <a:lstStyle/>
          <a:p>
            <a:r>
              <a:rPr lang="hu-HU" sz="2000" dirty="0"/>
              <a:t>A középvállalatok várakozásai februárban voltak a legoptimistábbak a felmérés 2020. decemberi kezdete óta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4" y="5833461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9962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009631"/>
              </p:ext>
            </p:extLst>
          </p:nvPr>
        </p:nvGraphicFramePr>
        <p:xfrm>
          <a:off x="0" y="922449"/>
          <a:ext cx="9112494" cy="4911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28250</TotalTime>
  <Words>837</Words>
  <Application>Microsoft Office PowerPoint</Application>
  <PresentationFormat>Diavetítés a képernyőre (4:3 oldalarány)</PresentationFormat>
  <Paragraphs>81</Paragraphs>
  <Slides>23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23</vt:i4>
      </vt:variant>
    </vt:vector>
  </HeadingPairs>
  <TitlesOfParts>
    <vt:vector size="27" baseType="lpstr">
      <vt:lpstr>Arial</vt:lpstr>
      <vt:lpstr>Calibri</vt:lpstr>
      <vt:lpstr>MNB téma 4_3 új</vt:lpstr>
      <vt:lpstr>MNB téma 4_3 nyomtatásra</vt:lpstr>
      <vt:lpstr>Az mnb Vállalati Konjunktúra felméréseinek 2022. februári eredményei</vt:lpstr>
      <vt:lpstr>Az mnb vállalati konjunktúra felmérései</vt:lpstr>
      <vt:lpstr>Az eredmények a gazdaság újraindulását tükrözik</vt:lpstr>
      <vt:lpstr>Az mnb konjunktÚra indexe nem változott (+15 pont) az előző hónaphoz képest</vt:lpstr>
      <vt:lpstr>A jelenlegi helyzet megítélése csak a középvállalatoknál javult az előző hónaphoz képest</vt:lpstr>
      <vt:lpstr>Az aktuális helyzet a vizsgált tényezők többségénél javult januárhoz képest</vt:lpstr>
      <vt:lpstr>A várakozások tényezőinek többségénél nőtt az optimizmus az előző hónaphoz képest</vt:lpstr>
      <vt:lpstr>A középvállalatok várakozásai februárban voltak a legoptimistábbak a felmérés 2020. decemberi kezdete óta</vt:lpstr>
      <vt:lpstr>Termelés és kereslet</vt:lpstr>
      <vt:lpstr>Az átlagos kapacitás-kihasználtság a kkv-k körében nőtt, a nagyvállalatoknál viszont már 3 hónapja csökken</vt:lpstr>
      <vt:lpstr>A mezőgazdaság kivételével minden tevékenységi körben nőtt a termelési szint az előző hónaphoz képest</vt:lpstr>
      <vt:lpstr>a középvállalatok kapacitás-várakozásai februárban mutatták a legmagasabb értéket a felmérés kezdete óta</vt:lpstr>
      <vt:lpstr>Az átlagos bevételi szint (100 százalék) nem változott az előző hónaphoz képest</vt:lpstr>
      <vt:lpstr>A pozitív konjunktúrával párhuzamosan egyre inkább korlátozó tényező a munkaerőhiány és egyre kevésbé a kereslet hiánya</vt:lpstr>
      <vt:lpstr>Üzleti környezet, beruházások, foglalkoztatás</vt:lpstr>
      <vt:lpstr>Az üzleti környezet megítélése a mikro-, és nagyvállalatok körében számottevően javult az előző hónaphoz képest…</vt:lpstr>
      <vt:lpstr>… Az üzleti környezetre vonatkozó várakozások azonban csak a középvállalatok körében javultak januárhoz képest</vt:lpstr>
      <vt:lpstr>A beruházási tervek mutatója ebben a hónapban mutatta a legmagasabb értéket a felmérés 2020. decemberi kezdete óta</vt:lpstr>
      <vt:lpstr>A létszám tervezett bővítésének mutatója 2021. októbere óta folyamatosan növekszik</vt:lpstr>
      <vt:lpstr>A létszámnövelési szándék az iparban és építőiparban ebben a hónapban volt a legerősebb a felmérés kezdete óta</vt:lpstr>
      <vt:lpstr>Árak</vt:lpstr>
      <vt:lpstr>Az áremelési szándék minden méretkategóriában mérséklődött az előző hónaphoz képest, leginkább a nagyvállalatoknál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Csikár Rajmond</cp:lastModifiedBy>
  <cp:revision>1780</cp:revision>
  <dcterms:created xsi:type="dcterms:W3CDTF">2020-04-06T05:19:02Z</dcterms:created>
  <dcterms:modified xsi:type="dcterms:W3CDTF">2022-03-16T14:53:27Z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