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375" r:id="rId8"/>
    <p:sldId id="393" r:id="rId9"/>
    <p:sldId id="389" r:id="rId10"/>
    <p:sldId id="287" r:id="rId11"/>
    <p:sldId id="364" r:id="rId12"/>
    <p:sldId id="395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372" r:id="rId21"/>
    <p:sldId id="367" r:id="rId22"/>
    <p:sldId id="354" r:id="rId23"/>
    <p:sldId id="391" r:id="rId24"/>
    <p:sldId id="399" r:id="rId25"/>
    <p:sldId id="397" r:id="rId26"/>
    <p:sldId id="400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2886" autoAdjust="0"/>
  </p:normalViewPr>
  <p:slideViewPr>
    <p:cSldViewPr snapToGrid="0">
      <p:cViewPr varScale="1">
        <p:scale>
          <a:sx n="98" d="100"/>
          <a:sy n="98" d="100"/>
        </p:scale>
        <p:origin x="20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&#201;vk&#246;zi%20b&#233;remel&#233;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2022.%20j&#250;nius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2429210813042822E-2"/>
          <c:w val="0.81539038599092617"/>
          <c:h val="0.5863703100635557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2EE9-43ED-8035-5ECE55DAEC99}"/>
              </c:ext>
            </c:extLst>
          </c:dPt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E9-43ED-8035-5ECE55DAEC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Indexek!$B$4:$T$4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Indexek!$B$5:$T$5</c:f>
              <c:numCache>
                <c:formatCode>General\ "pont"</c:formatCode>
                <c:ptCount val="1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E9-43ED-8035-5ECE55DAEC99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EE9-43ED-8035-5ECE55DAEC99}"/>
              </c:ext>
            </c:extLst>
          </c:dPt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E9-43ED-8035-5ECE55DAEC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Indexek!$B$4:$T$4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Indexek!$B$6:$T$6</c:f>
              <c:numCache>
                <c:formatCode>General\ "pont"</c:formatCode>
                <c:ptCount val="1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E9-43ED-8035-5ECE55DAEC99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2EE9-43ED-8035-5ECE55DAEC99}"/>
              </c:ext>
            </c:extLst>
          </c:dPt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E9-43ED-8035-5ECE55DAEC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Indexek!$B$4:$T$4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Indexek!$B$7:$T$7</c:f>
              <c:numCache>
                <c:formatCode>General\ "pont"</c:formatCode>
                <c:ptCount val="19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EE9-43ED-8035-5ECE55DAEC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B78-4DAF-9FE2-F2047D622A1D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B78-4DAF-9FE2-F2047D622A1D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B78-4DAF-9FE2-F2047D622A1D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EB78-4DAF-9FE2-F2047D622A1D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EB78-4DAF-9FE2-F2047D622A1D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EB78-4DAF-9FE2-F2047D622A1D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EB78-4DAF-9FE2-F2047D622A1D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EB78-4DAF-9FE2-F2047D622A1D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EB78-4DAF-9FE2-F2047D622A1D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EB78-4DAF-9FE2-F2047D622A1D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EB78-4DAF-9FE2-F2047D622A1D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EB78-4DAF-9FE2-F2047D622A1D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EB78-4DAF-9FE2-F2047D622A1D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EB78-4DAF-9FE2-F2047D622A1D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EB78-4DAF-9FE2-F2047D622A1D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EB78-4DAF-9FE2-F2047D622A1D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EB78-4DAF-9FE2-F2047D622A1D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EB78-4DAF-9FE2-F2047D622A1D}"/>
              </c:ext>
            </c:extLst>
          </c:dPt>
          <c:xVal>
            <c:numRef>
              <c:f>Árbevétel!$B$2:$T$2</c:f>
              <c:numCache>
                <c:formatCode>General</c:formatCode>
                <c:ptCount val="19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</c:numCache>
            </c:numRef>
          </c:xVal>
          <c:yVal>
            <c:numRef>
              <c:f>Árbevétel!$B$3:$T$3</c:f>
              <c:numCache>
                <c:formatCode>General</c:formatCode>
                <c:ptCount val="19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2-EB78-4DAF-9FE2-F2047D622A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38765905376848E-2"/>
          <c:y val="3.9618992983195572E-2"/>
          <c:w val="0.88845011903435234"/>
          <c:h val="0.4693340670147750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verzió'!$A$201</c:f>
              <c:strCache>
                <c:ptCount val="1"/>
                <c:pt idx="0">
                  <c:v>Emelkedő energiaárak**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18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E71-400F-9D08-03A12A319A87}"/>
              </c:ext>
            </c:extLst>
          </c:dPt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71-400F-9D08-03A12A319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verzió'!$B$200:$T$200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verzió'!$B$201:$T$201</c:f>
              <c:numCache>
                <c:formatCode>General</c:formatCode>
                <c:ptCount val="19"/>
                <c:pt idx="18" formatCode="0%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71-400F-9D08-03A12A319A87}"/>
            </c:ext>
          </c:extLst>
        </c:ser>
        <c:ser>
          <c:idx val="1"/>
          <c:order val="1"/>
          <c:tx>
            <c:strRef>
              <c:f>'Új verzió'!$A$202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71-400F-9D08-03A12A319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verzió'!$B$200:$T$200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verzió'!$B$202:$T$202</c:f>
              <c:numCache>
                <c:formatCode>0%</c:formatCode>
                <c:ptCount val="19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71-400F-9D08-03A12A319A87}"/>
            </c:ext>
          </c:extLst>
        </c:ser>
        <c:ser>
          <c:idx val="2"/>
          <c:order val="2"/>
          <c:tx>
            <c:strRef>
              <c:f>'Új verzió'!$A$203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E71-400F-9D08-03A12A319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verzió'!$B$200:$T$200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verzió'!$B$203:$T$203</c:f>
              <c:numCache>
                <c:formatCode>0%</c:formatCode>
                <c:ptCount val="19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71-400F-9D08-03A12A319A87}"/>
            </c:ext>
          </c:extLst>
        </c:ser>
        <c:ser>
          <c:idx val="3"/>
          <c:order val="3"/>
          <c:tx>
            <c:strRef>
              <c:f>'Új verzió'!$A$204</c:f>
              <c:strCache>
                <c:ptCount val="1"/>
                <c:pt idx="0">
                  <c:v>Beszállítói problémák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E71-400F-9D08-03A12A319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verzió'!$B$200:$T$200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verzió'!$B$204:$T$204</c:f>
              <c:numCache>
                <c:formatCode>0%</c:formatCode>
                <c:ptCount val="19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E71-400F-9D08-03A12A319A87}"/>
            </c:ext>
          </c:extLst>
        </c:ser>
        <c:ser>
          <c:idx val="4"/>
          <c:order val="4"/>
          <c:tx>
            <c:strRef>
              <c:f>'Új verzió'!$A$205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6350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3888890407796413E-3"/>
                  <c:y val="1.0291542378059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E71-400F-9D08-03A12A319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verzió'!$B$200:$T$200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verzió'!$B$205:$T$205</c:f>
              <c:numCache>
                <c:formatCode>0%</c:formatCode>
                <c:ptCount val="19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E71-400F-9D08-03A12A319A87}"/>
            </c:ext>
          </c:extLst>
        </c:ser>
        <c:ser>
          <c:idx val="5"/>
          <c:order val="5"/>
          <c:tx>
            <c:strRef>
              <c:f>'Új verzió'!$A$206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3888890407796413E-3"/>
                  <c:y val="-3.431479802240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E71-400F-9D08-03A12A319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verzió'!$B$200:$T$200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verzió'!$B$206:$T$206</c:f>
              <c:numCache>
                <c:formatCode>0%</c:formatCode>
                <c:ptCount val="19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E71-400F-9D08-03A12A319A87}"/>
            </c:ext>
          </c:extLst>
        </c:ser>
        <c:ser>
          <c:idx val="6"/>
          <c:order val="6"/>
          <c:tx>
            <c:strRef>
              <c:f>'Új verzió'!$A$207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0"/>
                  <c:y val="-2.4781261463772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E71-400F-9D08-03A12A319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verzió'!$B$200:$T$200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verzió'!$B$207:$T$207</c:f>
              <c:numCache>
                <c:formatCode>0%</c:formatCode>
                <c:ptCount val="19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E71-400F-9D08-03A12A319A87}"/>
            </c:ext>
          </c:extLst>
        </c:ser>
        <c:ser>
          <c:idx val="7"/>
          <c:order val="7"/>
          <c:tx>
            <c:strRef>
              <c:f>'Új verzió'!$A$208</c:f>
              <c:strCache>
                <c:ptCount val="1"/>
                <c:pt idx="0">
                  <c:v>Egyéb*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E71-400F-9D08-03A12A319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verzió'!$B$200:$T$200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verzió'!$B$208:$T$208</c:f>
              <c:numCache>
                <c:formatCode>0%</c:formatCode>
                <c:ptCount val="19"/>
                <c:pt idx="1">
                  <c:v>0.16927500000000001</c:v>
                </c:pt>
                <c:pt idx="2">
                  <c:v>0.15</c:v>
                </c:pt>
                <c:pt idx="3">
                  <c:v>0.16320000000000001</c:v>
                </c:pt>
                <c:pt idx="4">
                  <c:v>0.12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0.09</c:v>
                </c:pt>
                <c:pt idx="12">
                  <c:v>0.12</c:v>
                </c:pt>
                <c:pt idx="13">
                  <c:v>0.1</c:v>
                </c:pt>
                <c:pt idx="14">
                  <c:v>0.08</c:v>
                </c:pt>
                <c:pt idx="15">
                  <c:v>0.13</c:v>
                </c:pt>
                <c:pt idx="16">
                  <c:v>0.18</c:v>
                </c:pt>
                <c:pt idx="17">
                  <c:v>0.11</c:v>
                </c:pt>
                <c:pt idx="18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E71-400F-9D08-03A12A319A87}"/>
            </c:ext>
          </c:extLst>
        </c:ser>
        <c:ser>
          <c:idx val="8"/>
          <c:order val="8"/>
          <c:tx>
            <c:strRef>
              <c:f>'Új verzió'!$A$209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ln w="254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E71-400F-9D08-03A12A319A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verzió'!$B$200:$T$200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verzió'!$B$209:$T$209</c:f>
              <c:numCache>
                <c:formatCode>0%</c:formatCode>
                <c:ptCount val="19"/>
                <c:pt idx="0">
                  <c:v>6.4141196728368488E-2</c:v>
                </c:pt>
                <c:pt idx="1">
                  <c:v>3.8406999999999997E-2</c:v>
                </c:pt>
                <c:pt idx="2">
                  <c:v>0.05</c:v>
                </c:pt>
                <c:pt idx="3">
                  <c:v>5.4100000000000002E-2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7.0000000000000007E-2</c:v>
                </c:pt>
                <c:pt idx="16">
                  <c:v>0.04</c:v>
                </c:pt>
                <c:pt idx="17">
                  <c:v>0.04</c:v>
                </c:pt>
                <c:pt idx="18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E71-400F-9D08-03A12A319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339736"/>
        <c:axId val="990355152"/>
      </c:lineChart>
      <c:catAx>
        <c:axId val="9903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55152"/>
        <c:crosses val="autoZero"/>
        <c:auto val="1"/>
        <c:lblAlgn val="ctr"/>
        <c:lblOffset val="100"/>
        <c:noMultiLvlLbl val="0"/>
      </c:catAx>
      <c:valAx>
        <c:axId val="99035515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851965549310774E-3"/>
          <c:y val="0.7863505982625798"/>
          <c:w val="0.99142947759597133"/>
          <c:h val="0.194418752585446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4935979877515313"/>
          <c:h val="0.5803423470159387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verzió'!$B$218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verzió'!$A$219:$A$237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verzió'!$B$219:$B$237</c:f>
              <c:numCache>
                <c:formatCode>General\ "pont"</c:formatCode>
                <c:ptCount val="19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78-4AAE-AE32-A5F413CB68F2}"/>
            </c:ext>
          </c:extLst>
        </c:ser>
        <c:ser>
          <c:idx val="1"/>
          <c:order val="1"/>
          <c:tx>
            <c:strRef>
              <c:f>'Új verzió'!$C$218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verzió'!$A$219:$A$237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verzió'!$C$219:$C$237</c:f>
              <c:numCache>
                <c:formatCode>General\ "pont"</c:formatCode>
                <c:ptCount val="19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78-4AAE-AE32-A5F413CB68F2}"/>
            </c:ext>
          </c:extLst>
        </c:ser>
        <c:ser>
          <c:idx val="2"/>
          <c:order val="2"/>
          <c:tx>
            <c:strRef>
              <c:f>'Új verzió'!$D$218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2.7777777777778798E-3"/>
                  <c:y val="-3.6143089229928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78-4AAE-AE32-A5F413CB68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verzió'!$A$219:$A$237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verzió'!$D$219:$D$237</c:f>
              <c:numCache>
                <c:formatCode>General\ "pont"</c:formatCode>
                <c:ptCount val="19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78-4AAE-AE32-A5F413CB68F2}"/>
            </c:ext>
          </c:extLst>
        </c:ser>
        <c:ser>
          <c:idx val="3"/>
          <c:order val="3"/>
          <c:tx>
            <c:strRef>
              <c:f>'Új verzió'!$E$218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4.1666666666665651E-3"/>
                  <c:y val="5.4214633844892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78-4AAE-AE32-A5F413CB68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verzió'!$A$219:$A$237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verzió'!$E$219:$E$237</c:f>
              <c:numCache>
                <c:formatCode>General\ "pont"</c:formatCode>
                <c:ptCount val="19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78-4AAE-AE32-A5F413CB68F2}"/>
            </c:ext>
          </c:extLst>
        </c:ser>
        <c:ser>
          <c:idx val="4"/>
          <c:order val="4"/>
          <c:tx>
            <c:strRef>
              <c:f>'Új verzió'!$F$218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78-4AAE-AE32-A5F413CB68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verzió'!$A$219:$A$237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verzió'!$F$219:$F$237</c:f>
              <c:numCache>
                <c:formatCode>General\ "pont"</c:formatCode>
                <c:ptCount val="19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C78-4AAE-AE32-A5F413CB6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5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51312335958"/>
          <c:y val="2.734121965967342E-2"/>
          <c:w val="0.75238762833539974"/>
          <c:h val="0.6161940605280182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verzió'!$B$240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2.7837352268870246E-3"/>
                  <c:y val="-2.9860771215157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16-4D65-B028-61B46310C5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verzió'!$A$241:$A$259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verzió'!$B$241:$B$259</c:f>
              <c:numCache>
                <c:formatCode>General\ "pont"</c:formatCode>
                <c:ptCount val="19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16-4D65-B028-61B46310C583}"/>
            </c:ext>
          </c:extLst>
        </c:ser>
        <c:ser>
          <c:idx val="1"/>
          <c:order val="1"/>
          <c:tx>
            <c:strRef>
              <c:f>'Új verzió'!$C$240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verzió'!$A$241:$A$259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verzió'!$C$241:$C$259</c:f>
              <c:numCache>
                <c:formatCode>General\ "pont"</c:formatCode>
                <c:ptCount val="19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16-4D65-B028-61B46310C583}"/>
            </c:ext>
          </c:extLst>
        </c:ser>
        <c:ser>
          <c:idx val="2"/>
          <c:order val="2"/>
          <c:tx>
            <c:strRef>
              <c:f>'Új verzió'!$D$240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1.3918676134434102E-3"/>
                  <c:y val="4.976795202526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A16-4D65-B028-61B46310C5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verzió'!$A$241:$A$259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verzió'!$D$241:$D$259</c:f>
              <c:numCache>
                <c:formatCode>General\ "pont"</c:formatCode>
                <c:ptCount val="19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16-4D65-B028-61B46310C583}"/>
            </c:ext>
          </c:extLst>
        </c:ser>
        <c:ser>
          <c:idx val="3"/>
          <c:order val="3"/>
          <c:tx>
            <c:strRef>
              <c:f>'Új verzió'!$E$240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3918676134435123E-3"/>
                  <c:y val="3.4837566417683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16-4D65-B028-61B46310C5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verzió'!$A$241:$A$259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verzió'!$E$241:$E$259</c:f>
              <c:numCache>
                <c:formatCode>General\ "pont"</c:formatCode>
                <c:ptCount val="19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16-4D65-B028-61B46310C583}"/>
            </c:ext>
          </c:extLst>
        </c:ser>
        <c:ser>
          <c:idx val="4"/>
          <c:order val="4"/>
          <c:tx>
            <c:strRef>
              <c:f>'Új verzió'!$F$240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2.7837352268870246E-3"/>
                  <c:y val="-4.2302759221472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16-4D65-B028-61B46310C5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verzió'!$A$241:$A$259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verzió'!$F$241:$F$259</c:f>
              <c:numCache>
                <c:formatCode>General\ "pont"</c:formatCode>
                <c:ptCount val="19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A16-4D65-B028-61B46310C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5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5132455723147"/>
          <c:y val="2.696037043291236E-2"/>
          <c:w val="0.75698586581210259"/>
          <c:h val="0.6092930498231957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verzió'!$L$271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2B-4CE4-BB01-2575E80F9E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verzió'!$K$272:$K$290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verzió'!$L$272:$L$290</c:f>
              <c:numCache>
                <c:formatCode>General\ "pont"</c:formatCode>
                <c:ptCount val="19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2B-4CE4-BB01-2575E80F9EDC}"/>
            </c:ext>
          </c:extLst>
        </c:ser>
        <c:ser>
          <c:idx val="1"/>
          <c:order val="1"/>
          <c:tx>
            <c:strRef>
              <c:f>'Új verzió'!$M$271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0185068640268645E-16"/>
                  <c:y val="-2.6991090428460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2B-4CE4-BB01-2575E80F9E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verzió'!$K$272:$K$290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verzió'!$M$272:$M$290</c:f>
              <c:numCache>
                <c:formatCode>General\ "pont"</c:formatCode>
                <c:ptCount val="19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2B-4CE4-BB01-2575E80F9EDC}"/>
            </c:ext>
          </c:extLst>
        </c:ser>
        <c:ser>
          <c:idx val="2"/>
          <c:order val="2"/>
          <c:tx>
            <c:strRef>
              <c:f>'Új verzió'!$N$271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2B-4CE4-BB01-2575E80F9E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verzió'!$K$272:$K$290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verzió'!$N$272:$N$290</c:f>
              <c:numCache>
                <c:formatCode>General\ "pont"</c:formatCode>
                <c:ptCount val="19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2B-4CE4-BB01-2575E80F9EDC}"/>
            </c:ext>
          </c:extLst>
        </c:ser>
        <c:ser>
          <c:idx val="3"/>
          <c:order val="3"/>
          <c:tx>
            <c:strRef>
              <c:f>'Új verzió'!$O$271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2B-4CE4-BB01-2575E80F9E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verzió'!$K$272:$K$290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verzió'!$O$272:$O$290</c:f>
              <c:numCache>
                <c:formatCode>General\ "pont"</c:formatCode>
                <c:ptCount val="19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2B-4CE4-BB01-2575E80F9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0339258566"/>
          <c:y val="0.8527503669976827"/>
          <c:w val="0.79011185368677317"/>
          <c:h val="0.13252722004133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8743794373438036E-2"/>
          <c:w val="0.77297090988626427"/>
          <c:h val="0.7396589746187798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verzió'!$B$301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222-4955-A124-3AB8085048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verzió'!$A$302:$A$320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verzió'!$B$302:$B$320</c:f>
              <c:numCache>
                <c:formatCode>General\ "pont"</c:formatCode>
                <c:ptCount val="19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22-4955-A124-3AB808504833}"/>
            </c:ext>
          </c:extLst>
        </c:ser>
        <c:ser>
          <c:idx val="1"/>
          <c:order val="1"/>
          <c:tx>
            <c:strRef>
              <c:f>'Új verzió'!$C$301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222-4955-A124-3AB8085048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verzió'!$A$302:$A$320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verzió'!$C$302:$C$320</c:f>
              <c:numCache>
                <c:formatCode>General\ "pont"</c:formatCode>
                <c:ptCount val="19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22-4955-A124-3AB808504833}"/>
            </c:ext>
          </c:extLst>
        </c:ser>
        <c:ser>
          <c:idx val="2"/>
          <c:order val="2"/>
          <c:tx>
            <c:strRef>
              <c:f>'Új verzió'!$D$301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22-4955-A124-3AB8085048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verzió'!$A$302:$A$320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verzió'!$D$302:$D$320</c:f>
              <c:numCache>
                <c:formatCode>General\ "pont"</c:formatCode>
                <c:ptCount val="19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22-4955-A124-3AB808504833}"/>
            </c:ext>
          </c:extLst>
        </c:ser>
        <c:ser>
          <c:idx val="3"/>
          <c:order val="3"/>
          <c:tx>
            <c:strRef>
              <c:f>'Új verzió'!$E$301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222-4955-A124-3AB8085048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verzió'!$A$302:$A$320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verzió'!$E$302:$E$320</c:f>
              <c:numCache>
                <c:formatCode>General\ "pont"</c:formatCode>
                <c:ptCount val="19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22-4955-A124-3AB808504833}"/>
            </c:ext>
          </c:extLst>
        </c:ser>
        <c:ser>
          <c:idx val="4"/>
          <c:order val="4"/>
          <c:tx>
            <c:strRef>
              <c:f>'Új verzió'!$F$301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3888888888890926E-3"/>
                  <c:y val="-2.4233833981445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222-4955-A124-3AB8085048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verzió'!$A$302:$A$320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verzió'!$F$302:$F$320</c:f>
              <c:numCache>
                <c:formatCode>General\ "pont"</c:formatCode>
                <c:ptCount val="1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222-4955-A124-3AB808504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31133817402469E-2"/>
          <c:w val="0.76185979877515309"/>
          <c:h val="0.5857530333096490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verzió'!$L$322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2F-4237-B1C8-5D33EAC67A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verzió'!$K$323:$K$341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verzió'!$L$323:$L$341</c:f>
              <c:numCache>
                <c:formatCode>General\ "pont"</c:formatCode>
                <c:ptCount val="19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2F-4237-B1C8-5D33EAC67A7C}"/>
            </c:ext>
          </c:extLst>
        </c:ser>
        <c:ser>
          <c:idx val="1"/>
          <c:order val="1"/>
          <c:tx>
            <c:strRef>
              <c:f>'Új verzió'!$M$322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2F-4237-B1C8-5D33EAC67A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verzió'!$K$323:$K$341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verzió'!$M$323:$M$341</c:f>
              <c:numCache>
                <c:formatCode>General\ "pont"</c:formatCode>
                <c:ptCount val="19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2F-4237-B1C8-5D33EAC67A7C}"/>
            </c:ext>
          </c:extLst>
        </c:ser>
        <c:ser>
          <c:idx val="2"/>
          <c:order val="2"/>
          <c:tx>
            <c:strRef>
              <c:f>'Új verzió'!$N$322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2F-4237-B1C8-5D33EAC67A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verzió'!$K$323:$K$341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verzió'!$N$323:$N$341</c:f>
              <c:numCache>
                <c:formatCode>General\ "pont"</c:formatCode>
                <c:ptCount val="19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2F-4237-B1C8-5D33EAC67A7C}"/>
            </c:ext>
          </c:extLst>
        </c:ser>
        <c:ser>
          <c:idx val="3"/>
          <c:order val="3"/>
          <c:tx>
            <c:strRef>
              <c:f>'Új verzió'!$O$322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2F-4237-B1C8-5D33EAC67A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verzió'!$K$323:$K$341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verzió'!$O$323:$O$341</c:f>
              <c:numCache>
                <c:formatCode>General\ "pont"</c:formatCode>
                <c:ptCount val="1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2F-4237-B1C8-5D33EAC67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44411636045495"/>
          <c:y val="0.85236717865591394"/>
          <c:w val="0.82900065616797913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78A-44AF-BA0B-2325EE3F437D}"/>
              </c:ext>
            </c:extLst>
          </c:dPt>
          <c:cat>
            <c:strRef>
              <c:f>'Új verzió'!$B$473:$E$473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verzió'!$B$474:$E$474</c:f>
              <c:numCache>
                <c:formatCode>General\ "pont"</c:formatCode>
                <c:ptCount val="4"/>
                <c:pt idx="0">
                  <c:v>72</c:v>
                </c:pt>
                <c:pt idx="1">
                  <c:v>63</c:v>
                </c:pt>
                <c:pt idx="2">
                  <c:v>56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A-44AF-BA0B-2325EE3F4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1796176"/>
        <c:axId val="821796504"/>
      </c:barChart>
      <c:catAx>
        <c:axId val="82179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1796504"/>
        <c:crosses val="autoZero"/>
        <c:auto val="1"/>
        <c:lblAlgn val="ctr"/>
        <c:lblOffset val="100"/>
        <c:noMultiLvlLbl val="0"/>
      </c:catAx>
      <c:valAx>
        <c:axId val="821796504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179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4297900262468"/>
          <c:y val="4.0945443047113242E-2"/>
          <c:w val="0.79729035433070861"/>
          <c:h val="0.5610673753301693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verzió'!$L$447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78-48D0-83DF-ABDA4DB445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verzió'!$K$448:$K$466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verzió'!$L$448:$L$466</c:f>
              <c:numCache>
                <c:formatCode>General\ "pont"</c:formatCode>
                <c:ptCount val="19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78-48D0-83DF-ABDA4DB445B8}"/>
            </c:ext>
          </c:extLst>
        </c:ser>
        <c:ser>
          <c:idx val="1"/>
          <c:order val="1"/>
          <c:tx>
            <c:strRef>
              <c:f>'Új verzió'!$M$447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0185067526415994E-16"/>
                  <c:y val="-2.048875356990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78-48D0-83DF-ABDA4DB445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verzió'!$K$448:$K$466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verzió'!$M$448:$M$466</c:f>
              <c:numCache>
                <c:formatCode>General\ "pont"</c:formatCode>
                <c:ptCount val="19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78-48D0-83DF-ABDA4DB445B8}"/>
            </c:ext>
          </c:extLst>
        </c:ser>
        <c:ser>
          <c:idx val="2"/>
          <c:order val="2"/>
          <c:tx>
            <c:strRef>
              <c:f>'Új verzió'!$N$447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78-48D0-83DF-ABDA4DB445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verzió'!$K$448:$K$466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verzió'!$N$448:$N$466</c:f>
              <c:numCache>
                <c:formatCode>General\ "pont"</c:formatCode>
                <c:ptCount val="19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78-48D0-83DF-ABDA4DB445B8}"/>
            </c:ext>
          </c:extLst>
        </c:ser>
        <c:ser>
          <c:idx val="3"/>
          <c:order val="3"/>
          <c:tx>
            <c:strRef>
              <c:f>'Új verzió'!$O$447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4.1666666666666666E-3"/>
                  <c:y val="3.8416412943568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78-48D0-83DF-ABDA4DB445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verzió'!$K$448:$K$466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verzió'!$O$448:$O$466</c:f>
              <c:numCache>
                <c:formatCode>General\ "pont"</c:formatCode>
                <c:ptCount val="19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78-48D0-83DF-ABDA4DB44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630772897896234"/>
          <c:w val="0.76233398950131237"/>
          <c:h val="0.138325705843610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'MNB Konjunktúra felmérés'!$G$2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'MNB Konjunktúra felmérés'!$E$3:$E$7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'MNB Konjunktúra felmérés'!$G$3:$G$7</c:f>
              <c:numCache>
                <c:formatCode>0.0%</c:formatCode>
                <c:ptCount val="5"/>
                <c:pt idx="0">
                  <c:v>0.53208556149732622</c:v>
                </c:pt>
                <c:pt idx="1">
                  <c:v>0.15240641711229946</c:v>
                </c:pt>
                <c:pt idx="2">
                  <c:v>0.13547237076648841</c:v>
                </c:pt>
                <c:pt idx="3">
                  <c:v>5.6149732620320858E-2</c:v>
                </c:pt>
                <c:pt idx="4">
                  <c:v>0.12388591800356506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9-4F25-BC60-7ACFF1C48ADB}"/>
            </c:ext>
          </c:extLst>
        </c:ser>
        <c:ser>
          <c:idx val="1"/>
          <c:order val="1"/>
          <c:tx>
            <c:strRef>
              <c:f>'MNB Konjunktúra felmérés'!$H$2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'MNB Konjunktúra felmérés'!$E$3:$E$7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'MNB Konjunktúra felmérés'!$H$3:$H$7</c:f>
              <c:numCache>
                <c:formatCode>0.0%</c:formatCode>
                <c:ptCount val="5"/>
                <c:pt idx="0">
                  <c:v>0.4</c:v>
                </c:pt>
                <c:pt idx="1">
                  <c:v>0.22666666666666666</c:v>
                </c:pt>
                <c:pt idx="2">
                  <c:v>0.12</c:v>
                </c:pt>
                <c:pt idx="3">
                  <c:v>0</c:v>
                </c:pt>
                <c:pt idx="4">
                  <c:v>0.25333333333333335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69-4F25-BC60-7ACFF1C48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4992856"/>
        <c:axId val="1034986296"/>
      </c:barChart>
      <c:catAx>
        <c:axId val="1034992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4986296"/>
        <c:crosses val="autoZero"/>
        <c:auto val="1"/>
        <c:lblAlgn val="ctr"/>
        <c:lblOffset val="100"/>
        <c:noMultiLvlLbl val="0"/>
      </c:catAx>
      <c:valAx>
        <c:axId val="103498629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4992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8.6393756483357356E-2"/>
          <c:w val="0.81706999125109347"/>
          <c:h val="0.59910910182647814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EE-4D15-80EA-D02138AB3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Indexek!$A$53:$A$71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Indexek!$B$53:$B$71</c:f>
              <c:numCache>
                <c:formatCode>General\ "pont"</c:formatCode>
                <c:ptCount val="19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EE-4D15-80EA-D02138AB3783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2EE-4D15-80EA-D02138AB3783}"/>
              </c:ext>
            </c:extLst>
          </c:dPt>
          <c:dLbls>
            <c:dLbl>
              <c:idx val="18"/>
              <c:layout>
                <c:manualLayout>
                  <c:x val="5.5555555555556572E-3"/>
                  <c:y val="2.8541594010228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EE-4D15-80EA-D02138AB3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Indexek!$A$53:$A$71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Indexek!$C$53:$C$71</c:f>
              <c:numCache>
                <c:formatCode>General\ "pont"</c:formatCode>
                <c:ptCount val="19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EE-4D15-80EA-D02138AB3783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EE-4D15-80EA-D02138AB3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Indexek!$A$53:$A$71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Indexek!$D$53:$D$71</c:f>
              <c:numCache>
                <c:formatCode>General\ "pont"</c:formatCode>
                <c:ptCount val="19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EE-4D15-80EA-D02138AB3783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EE-4D15-80EA-D02138AB3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Indexek!$A$53:$A$71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Indexek!$E$53:$E$71</c:f>
              <c:numCache>
                <c:formatCode>General\ "pont"</c:formatCode>
                <c:ptCount val="19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2EE-4D15-80EA-D02138AB3783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EE-4D15-80EA-D02138AB3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Indexek!$A$53:$A$71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Indexek!$F$53:$F$71</c:f>
              <c:numCache>
                <c:formatCode>General\ "pont"</c:formatCode>
                <c:ptCount val="1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2EE-4D15-80EA-D02138AB37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20495047698189E-2"/>
          <c:y val="2.0491419341813043E-2"/>
          <c:w val="0.81817776779880458"/>
          <c:h val="0.503439548493547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0220281896651768E-16"/>
                  <c:y val="2.87675103815036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9A-49EC-9129-9C8951F1B5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Indexek!$B$25:$T$25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Indexek!$B$26:$T$26</c:f>
              <c:numCache>
                <c:formatCode>General\ "pont"</c:formatCode>
                <c:ptCount val="19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9A-49EC-9129-9C8951F1B51B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0220281896651768E-16"/>
                  <c:y val="-2.1575632786127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9A-49EC-9129-9C8951F1B5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Indexek!$B$25:$T$25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Indexek!$B$27:$T$27</c:f>
              <c:numCache>
                <c:formatCode>General\ "pont"</c:formatCode>
                <c:ptCount val="19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9A-49EC-9129-9C8951F1B51B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9A-49EC-9129-9C8951F1B5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Indexek!$B$25:$T$25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Indexek!$B$28:$T$28</c:f>
              <c:numCache>
                <c:formatCode>General\ "pont"</c:formatCode>
                <c:ptCount val="19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9A-49EC-9129-9C8951F1B51B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9A-49EC-9129-9C8951F1B5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Indexek!$B$25:$T$25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Indexek!$B$29:$T$29</c:f>
              <c:numCache>
                <c:formatCode>General\ "pont"</c:formatCode>
                <c:ptCount val="1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9A-49EC-9129-9C8951F1B51B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9A-49EC-9129-9C8951F1B5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Indexek!$B$25:$T$25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Indexek!$B$30:$T$30</c:f>
              <c:numCache>
                <c:formatCode>General</c:formatCode>
                <c:ptCount val="19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9A-49EC-9129-9C8951F1B51B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9A-49EC-9129-9C8951F1B5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Indexek!$B$25:$T$25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Indexek!$B$31:$T$31</c:f>
              <c:numCache>
                <c:formatCode>General\ "pont"</c:formatCode>
                <c:ptCount val="19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79A-49EC-9129-9C8951F1B51B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9A-49EC-9129-9C8951F1B5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Indexek!$B$25:$T$25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Indexek!$B$32:$T$32</c:f>
              <c:numCache>
                <c:formatCode>General\ "pont"</c:formatCode>
                <c:ptCount val="19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79A-49EC-9129-9C8951F1B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498165504923601"/>
          <c:w val="1"/>
          <c:h val="0.19063458976001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3.6095516828758514E-2"/>
          <c:w val="0.80908204187641719"/>
          <c:h val="0.4988492710842751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D2-4F7E-B2A5-767788E23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Indexek!$B$38:$T$38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Indexek!$B$39:$T$39</c:f>
              <c:numCache>
                <c:formatCode>General\ "pont"</c:formatCode>
                <c:ptCount val="19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D2-4F7E-B2A5-767788E236F2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0"/>
                  <c:y val="-1.8061891488920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D2-4F7E-B2A5-767788E23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Indexek!$B$38:$T$38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Indexek!$B$40:$T$40</c:f>
              <c:numCache>
                <c:formatCode>General\ "pont"</c:formatCode>
                <c:ptCount val="19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D2-4F7E-B2A5-767788E236F2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Indexek!$B$38:$T$38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Indexek!$B$41:$T$41</c:f>
              <c:numCache>
                <c:formatCode>General\ "pont"</c:formatCode>
                <c:ptCount val="1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D2-4F7E-B2A5-767788E236F2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1.3888887369981695E-3"/>
                  <c:y val="6.7732093083451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D2-4F7E-B2A5-767788E23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Indexek!$B$38:$T$38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Indexek!$B$42:$T$42</c:f>
              <c:numCache>
                <c:formatCode>General\ "pont"</c:formatCode>
                <c:ptCount val="1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D2-4F7E-B2A5-767788E236F2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D2-4F7E-B2A5-767788E23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Indexek!$B$38:$T$38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Indexek!$B$43:$T$43</c:f>
              <c:numCache>
                <c:formatCode>General\ "pont"</c:formatCode>
                <c:ptCount val="19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0D2-4F7E-B2A5-767788E236F2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3888887369981695E-3"/>
                  <c:y val="2.70928372333803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D2-4F7E-B2A5-767788E23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Indexek!$B$38:$T$38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Indexek!$B$44:$T$44</c:f>
              <c:numCache>
                <c:formatCode>General\ "pont"</c:formatCode>
                <c:ptCount val="19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D2-4F7E-B2A5-767788E236F2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D2-4F7E-B2A5-767788E236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Indexek!$B$38:$T$38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Indexek!$B$45:$T$45</c:f>
              <c:numCache>
                <c:formatCode>General\ "pont"</c:formatCode>
                <c:ptCount val="19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0D2-4F7E-B2A5-767788E23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463646945827614"/>
          <c:w val="0.99700098457994502"/>
          <c:h val="0.2018172225549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0974611886501224"/>
          <c:h val="0.60091952534426718"/>
        </c:manualLayout>
      </c:layout>
      <c:lineChart>
        <c:grouping val="standard"/>
        <c:varyColors val="0"/>
        <c:ser>
          <c:idx val="0"/>
          <c:order val="0"/>
          <c:tx>
            <c:strRef>
              <c:f>Indexek!$B$74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A7-416E-8932-DB88080F9E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Indexek!$A$75:$A$93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Indexek!$B$75:$B$93</c:f>
              <c:numCache>
                <c:formatCode>General\ "pont"</c:formatCode>
                <c:ptCount val="19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A7-416E-8932-DB88080F9EC1}"/>
            </c:ext>
          </c:extLst>
        </c:ser>
        <c:ser>
          <c:idx val="1"/>
          <c:order val="1"/>
          <c:tx>
            <c:strRef>
              <c:f>Indexek!$C$74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A7-416E-8932-DB88080F9E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Indexek!$A$75:$A$93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Indexek!$C$75:$C$93</c:f>
              <c:numCache>
                <c:formatCode>General\ "pont"</c:formatCode>
                <c:ptCount val="19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A7-416E-8932-DB88080F9EC1}"/>
            </c:ext>
          </c:extLst>
        </c:ser>
        <c:ser>
          <c:idx val="2"/>
          <c:order val="2"/>
          <c:tx>
            <c:strRef>
              <c:f>Indexek!$D$74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1.3863145645989839E-3"/>
                  <c:y val="-2.5860250392383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A7-416E-8932-DB88080F9E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Indexek!$A$75:$A$93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Indexek!$D$75:$D$93</c:f>
              <c:numCache>
                <c:formatCode>General\ "pont"</c:formatCode>
                <c:ptCount val="19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A7-416E-8932-DB88080F9EC1}"/>
            </c:ext>
          </c:extLst>
        </c:ser>
        <c:ser>
          <c:idx val="3"/>
          <c:order val="3"/>
          <c:tx>
            <c:strRef>
              <c:f>Indexek!$E$74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A7-416E-8932-DB88080F9E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Indexek!$A$75:$A$93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Indexek!$E$75:$E$93</c:f>
              <c:numCache>
                <c:formatCode>General\ "pont"</c:formatCode>
                <c:ptCount val="19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A7-416E-8932-DB88080F9EC1}"/>
            </c:ext>
          </c:extLst>
        </c:ser>
        <c:ser>
          <c:idx val="4"/>
          <c:order val="4"/>
          <c:tx>
            <c:strRef>
              <c:f>Indexek!$F$74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1.3863145645989839E-3"/>
                  <c:y val="2.3274225353145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A7-416E-8932-DB88080F9E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Indexek!$A$75:$A$93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Indexek!$F$75:$F$93</c:f>
              <c:numCache>
                <c:formatCode>General\ "pont"</c:formatCode>
                <c:ptCount val="1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6A7-416E-8932-DB88080F9E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60131393449619E-2"/>
          <c:w val="0.86466535433070868"/>
          <c:h val="0.6107793462021796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327-4E08-8C31-126E8C563C02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327-4E08-8C31-126E8C563C02}"/>
              </c:ext>
            </c:extLst>
          </c:dPt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327-4E08-8C31-126E8C563C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verzió'!$A$56:$A$74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verzió'!$B$56:$B$74</c:f>
              <c:numCache>
                <c:formatCode>0%</c:formatCode>
                <c:ptCount val="19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27-4E08-8C31-126E8C563C02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327-4E08-8C31-126E8C563C02}"/>
              </c:ext>
            </c:extLst>
          </c:dPt>
          <c:dLbls>
            <c:delete val="1"/>
          </c:dLbls>
          <c:cat>
            <c:strRef>
              <c:f>'Új verzió'!$A$56:$A$74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verzió'!$C$56:$C$74</c:f>
              <c:numCache>
                <c:formatCode>0%</c:formatCode>
                <c:ptCount val="19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327-4E08-8C31-126E8C563C02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0"/>
                  <c:y val="-1.944528124651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27-4E08-8C31-126E8C563C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verzió'!$A$56:$A$74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verzió'!$D$56:$D$74</c:f>
              <c:numCache>
                <c:formatCode>0%</c:formatCode>
                <c:ptCount val="19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327-4E08-8C31-126E8C563C02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2.7777777777777779E-3"/>
                  <c:y val="-2.4306601558148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27-4E08-8C31-126E8C563C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verzió'!$A$56:$A$74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verzió'!$E$56:$E$74</c:f>
              <c:numCache>
                <c:formatCode>0%</c:formatCode>
                <c:ptCount val="19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327-4E08-8C31-126E8C563C02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327-4E08-8C31-126E8C563C02}"/>
              </c:ext>
            </c:extLst>
          </c:dPt>
          <c:dLbls>
            <c:dLbl>
              <c:idx val="18"/>
              <c:layout>
                <c:manualLayout>
                  <c:x val="0"/>
                  <c:y val="1.94452812465190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327-4E08-8C31-126E8C563C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verzió'!$A$56:$A$74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verzió'!$F$56:$F$74</c:f>
              <c:numCache>
                <c:formatCode>0%</c:formatCode>
                <c:ptCount val="19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327-4E08-8C31-126E8C563C02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-2.7777777777777779E-3"/>
                  <c:y val="-4.4561588077338177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27-4E08-8C31-126E8C563C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verzió'!$A$56:$A$74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verzió'!$G$56:$G$74</c:f>
              <c:numCache>
                <c:formatCode>0%</c:formatCode>
                <c:ptCount val="19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  <c:pt idx="10">
                  <c:v>1.02</c:v>
                </c:pt>
                <c:pt idx="11">
                  <c:v>1.01</c:v>
                </c:pt>
                <c:pt idx="12">
                  <c:v>1</c:v>
                </c:pt>
                <c:pt idx="13">
                  <c:v>0.95</c:v>
                </c:pt>
                <c:pt idx="14">
                  <c:v>0.93</c:v>
                </c:pt>
                <c:pt idx="15">
                  <c:v>0.97</c:v>
                </c:pt>
                <c:pt idx="16">
                  <c:v>0.98</c:v>
                </c:pt>
                <c:pt idx="17">
                  <c:v>1</c:v>
                </c:pt>
                <c:pt idx="18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327-4E08-8C31-126E8C563C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56146106736674E-2"/>
          <c:y val="2.9388366079062433E-2"/>
          <c:w val="0.87116272965879271"/>
          <c:h val="0.5764142602779525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verzió'!$L$76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verzió'!$K$77:$K$95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verzió'!$L$77:$L$95</c:f>
              <c:numCache>
                <c:formatCode>0%</c:formatCode>
                <c:ptCount val="19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2C-4626-883B-3EE60FF7D9F9}"/>
            </c:ext>
          </c:extLst>
        </c:ser>
        <c:ser>
          <c:idx val="1"/>
          <c:order val="1"/>
          <c:tx>
            <c:strRef>
              <c:f>'Új verzió'!$M$76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2C-4626-883B-3EE60FF7D9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verzió'!$K$77:$K$95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verzió'!$M$77:$M$95</c:f>
              <c:numCache>
                <c:formatCode>0%</c:formatCode>
                <c:ptCount val="19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2C-4626-883B-3EE60FF7D9F9}"/>
            </c:ext>
          </c:extLst>
        </c:ser>
        <c:ser>
          <c:idx val="2"/>
          <c:order val="2"/>
          <c:tx>
            <c:strRef>
              <c:f>'Új verzió'!$N$76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2C-4626-883B-3EE60FF7D9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verzió'!$K$77:$K$95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verzió'!$N$77:$N$95</c:f>
              <c:numCache>
                <c:formatCode>0%</c:formatCode>
                <c:ptCount val="19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2C-4626-883B-3EE60FF7D9F9}"/>
            </c:ext>
          </c:extLst>
        </c:ser>
        <c:ser>
          <c:idx val="3"/>
          <c:order val="3"/>
          <c:tx>
            <c:strRef>
              <c:f>'Új verzió'!$O$76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2C-4626-883B-3EE60FF7D9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verzió'!$K$77:$K$95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verzió'!$O$77:$O$95</c:f>
              <c:numCache>
                <c:formatCode>0%</c:formatCode>
                <c:ptCount val="19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B2C-4626-883B-3EE60FF7D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591699194722136"/>
          <c:w val="0.77761176727909009"/>
          <c:h val="0.138677375939677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315901137357833"/>
          <c:h val="0.6048674168597553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verzió'!$B$107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D64-44F6-A919-C75B468260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verzió'!$A$108:$A$126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verzió'!$B$108:$B$126</c:f>
              <c:numCache>
                <c:formatCode>General\ "pont"</c:formatCode>
                <c:ptCount val="19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64-44F6-A919-C75B468260FB}"/>
            </c:ext>
          </c:extLst>
        </c:ser>
        <c:ser>
          <c:idx val="1"/>
          <c:order val="1"/>
          <c:tx>
            <c:strRef>
              <c:f>'Új verzió'!$C$107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verzió'!$A$108:$A$126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verzió'!$C$108:$C$126</c:f>
              <c:numCache>
                <c:formatCode>General\ "pont"</c:formatCode>
                <c:ptCount val="19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64-44F6-A919-C75B468260FB}"/>
            </c:ext>
          </c:extLst>
        </c:ser>
        <c:ser>
          <c:idx val="2"/>
          <c:order val="2"/>
          <c:tx>
            <c:strRef>
              <c:f>'Új verzió'!$D$107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1.388888888888787E-3"/>
                  <c:y val="-2.7642511293459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64-44F6-A919-C75B468260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verzió'!$A$108:$A$126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verzió'!$D$108:$D$126</c:f>
              <c:numCache>
                <c:formatCode>General\ "pont"</c:formatCode>
                <c:ptCount val="19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64-44F6-A919-C75B468260FB}"/>
            </c:ext>
          </c:extLst>
        </c:ser>
        <c:ser>
          <c:idx val="3"/>
          <c:order val="3"/>
          <c:tx>
            <c:strRef>
              <c:f>'Új verzió'!$E$107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64-44F6-A919-C75B468260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verzió'!$A$108:$A$126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verzió'!$E$108:$E$126</c:f>
              <c:numCache>
                <c:formatCode>General\ "pont"</c:formatCode>
                <c:ptCount val="19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64-44F6-A919-C75B468260FB}"/>
            </c:ext>
          </c:extLst>
        </c:ser>
        <c:ser>
          <c:idx val="4"/>
          <c:order val="4"/>
          <c:tx>
            <c:strRef>
              <c:f>'Új verzió'!$F$107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64-44F6-A919-C75B468260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verzió'!$A$108:$A$126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verzió'!$F$108:$F$126</c:f>
              <c:numCache>
                <c:formatCode>General\ "pont"</c:formatCode>
                <c:ptCount val="19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D64-44F6-A919-C75B46826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167979002624666E-2"/>
          <c:y val="3.992980852508226E-2"/>
          <c:w val="0.87438757655293087"/>
          <c:h val="0.6086074036548652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verzió'!$B$139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2BC-47DC-9D82-1FF1C9C4DC7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2BC-47DC-9D82-1FF1C9C4DC7E}"/>
              </c:ext>
            </c:extLst>
          </c:dPt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2BC-47DC-9D82-1FF1C9C4DC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verzió'!$A$140:$A$158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verzió'!$B$140:$B$158</c:f>
              <c:numCache>
                <c:formatCode>0%</c:formatCode>
                <c:ptCount val="19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BC-47DC-9D82-1FF1C9C4DC7E}"/>
            </c:ext>
          </c:extLst>
        </c:ser>
        <c:ser>
          <c:idx val="1"/>
          <c:order val="1"/>
          <c:tx>
            <c:strRef>
              <c:f>'Új verzió'!$C$139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2BC-47DC-9D82-1FF1C9C4DC7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A2BC-47DC-9D82-1FF1C9C4DC7E}"/>
              </c:ext>
            </c:extLst>
          </c:dPt>
          <c:dLbls>
            <c:dLbl>
              <c:idx val="18"/>
              <c:layout>
                <c:manualLayout>
                  <c:x val="-6.9444444444444441E-3"/>
                  <c:y val="3.99610772814195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2BC-47DC-9D82-1FF1C9C4DC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verzió'!$A$140:$A$158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verzió'!$C$140:$C$158</c:f>
              <c:numCache>
                <c:formatCode>0%</c:formatCode>
                <c:ptCount val="19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2BC-47DC-9D82-1FF1C9C4DC7E}"/>
            </c:ext>
          </c:extLst>
        </c:ser>
        <c:ser>
          <c:idx val="2"/>
          <c:order val="2"/>
          <c:tx>
            <c:strRef>
              <c:f>'Új verzió'!$D$139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A2BC-47DC-9D82-1FF1C9C4DC7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A2BC-47DC-9D82-1FF1C9C4DC7E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A2BC-47DC-9D82-1FF1C9C4DC7E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A2BC-47DC-9D82-1FF1C9C4DC7E}"/>
              </c:ext>
            </c:extLst>
          </c:dPt>
          <c:dLbls>
            <c:dLbl>
              <c:idx val="18"/>
              <c:layout>
                <c:manualLayout>
                  <c:x val="0"/>
                  <c:y val="-2.4975673300887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2BC-47DC-9D82-1FF1C9C4DC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verzió'!$A$140:$A$158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verzió'!$D$140:$D$158</c:f>
              <c:numCache>
                <c:formatCode>0%</c:formatCode>
                <c:ptCount val="19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2BC-47DC-9D82-1FF1C9C4DC7E}"/>
            </c:ext>
          </c:extLst>
        </c:ser>
        <c:ser>
          <c:idx val="3"/>
          <c:order val="3"/>
          <c:tx>
            <c:strRef>
              <c:f>'Új verzió'!$E$139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8"/>
              <c:layout>
                <c:manualLayout>
                  <c:x val="0"/>
                  <c:y val="-3.4965942621242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2BC-47DC-9D82-1FF1C9C4DC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verzió'!$A$140:$A$158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verzió'!$E$140:$E$158</c:f>
              <c:numCache>
                <c:formatCode>0%</c:formatCode>
                <c:ptCount val="19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2BC-47DC-9D82-1FF1C9C4DC7E}"/>
            </c:ext>
          </c:extLst>
        </c:ser>
        <c:ser>
          <c:idx val="4"/>
          <c:order val="4"/>
          <c:tx>
            <c:strRef>
              <c:f>'Új verzió'!$F$139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A2BC-47DC-9D82-1FF1C9C4DC7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A2BC-47DC-9D82-1FF1C9C4DC7E}"/>
              </c:ext>
            </c:extLst>
          </c:dPt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2BC-47DC-9D82-1FF1C9C4DC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verzió'!$A$140:$A$158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verzió'!$F$140:$F$158</c:f>
              <c:numCache>
                <c:formatCode>0%</c:formatCode>
                <c:ptCount val="19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2BC-47DC-9D82-1FF1C9C4DC7E}"/>
            </c:ext>
          </c:extLst>
        </c:ser>
        <c:ser>
          <c:idx val="5"/>
          <c:order val="5"/>
          <c:tx>
            <c:strRef>
              <c:f>'Új verzió'!$G$139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2BC-47DC-9D82-1FF1C9C4DC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verzió'!$A$140:$A$158</c:f>
              <c:strCache>
                <c:ptCount val="19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</c:strCache>
            </c:strRef>
          </c:cat>
          <c:val>
            <c:numRef>
              <c:f>'Új verzió'!$G$140:$G$158</c:f>
              <c:numCache>
                <c:formatCode>0%</c:formatCode>
                <c:ptCount val="19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  <c:pt idx="10">
                  <c:v>1.05</c:v>
                </c:pt>
                <c:pt idx="11">
                  <c:v>1.1000000000000001</c:v>
                </c:pt>
                <c:pt idx="12">
                  <c:v>1.1200000000000001</c:v>
                </c:pt>
                <c:pt idx="13">
                  <c:v>1.07</c:v>
                </c:pt>
                <c:pt idx="14">
                  <c:v>0.99</c:v>
                </c:pt>
                <c:pt idx="15">
                  <c:v>1.02</c:v>
                </c:pt>
                <c:pt idx="16">
                  <c:v>1.07</c:v>
                </c:pt>
                <c:pt idx="17">
                  <c:v>1.07</c:v>
                </c:pt>
                <c:pt idx="18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A2BC-47DC-9D82-1FF1C9C4DC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nagyobb, illetve az iparban működő vállalatok helyzete továbbra is kedvezőbb a kisebb, illetve a szolgáltató szektorban működőkéhez viszonyítva, azonban a különbség a koronavírus-járvány idején tapasztalthoz képest mérsékeltebb.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+7-ről +6 pontra mérséklődött.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az előző havi rekordmagas szintről (98 százalék) 2 százalékponttal csökkent, az átlagos bevételi szint (102 százalék) ugyanakkor nem változott az előző hónaphoz képest.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járvány utáni </a:t>
          </a:r>
          <a:r>
            <a:rPr lang="hu-HU" sz="1800" b="1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újraindulásának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 robusztusságát tükrözi, hogy a létszámnövelést tervezők aránya 15 százalékponttal haladta meg a leépítést tervezőkét, és magas szinten (+30 pont) állt a beruházási tervek mutatója is.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minimális csökkenéséhez a várakozások (+14-ről +13 pontra) és a jelenlegi helyzet megítélésének (-1-ről -2 pontra) mérséklődése azonos mértékben járult hozzá.</a:t>
          </a: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+7-ről +6 pontra mérséklődött.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minimális csökkenéséhez a várakozások (+14-ről +13 pontra) és a jelenlegi helyzet megítélésének (-1-ről -2 pontra) mérséklődése azonos mértékben járult hozzá.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az előző havi rekordmagas szintről (98 százalék) 2 százalékponttal csökkent, az átlagos bevételi szint (102 százalék) ugyanakkor nem változott az előző hónaphoz képest.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járvány utáni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újraindulásának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robusztusságát tükrözi, hogy a létszámnövelést tervezők aránya 15 százalékponttal haladta meg a leépítést tervezőkét, és magas szinten (+30 pont) állt a beruházási tervek mutatója is.</a:t>
          </a:r>
        </a:p>
      </dsp:txBody>
      <dsp:txXfrm>
        <a:off x="967686" y="3291977"/>
        <a:ext cx="7778425" cy="658627"/>
      </dsp:txXfrm>
    </dsp:sp>
    <dsp:sp modelId="{99F2E81B-3650-4D03-95C1-89D30D01C17B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nagyobb, illetve az iparban működő vállalatok helyzete továbbra is kedvezőbb a kisebb, illetve a szolgáltató szektorban működőkéhez viszonyítva, azonban a különbség a koronavírus-járvány idején tapasztalthoz képest mérsékeltebb.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0.85105</cdr:x>
      <cdr:y>0.43113</cdr:y>
    </cdr:from>
    <cdr:to>
      <cdr:x>0.94913</cdr:x>
      <cdr:y>0.49095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48D0DD13-6C9B-82B4-A269-C714EEE1274F}"/>
            </a:ext>
          </a:extLst>
        </cdr:cNvPr>
        <cdr:cNvSpPr txBox="1"/>
      </cdr:nvSpPr>
      <cdr:spPr>
        <a:xfrm xmlns:a="http://schemas.openxmlformats.org/drawingml/2006/main">
          <a:off x="7765331" y="2200363"/>
          <a:ext cx="894944" cy="305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-25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2022. 07. 05.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felméréseinek 2022. júniusi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a </a:t>
            </a:r>
            <a:r>
              <a:rPr lang="hu-HU" sz="1800" dirty="0" err="1"/>
              <a:t>mikrocégek</a:t>
            </a:r>
            <a:r>
              <a:rPr lang="hu-HU" sz="1800" dirty="0"/>
              <a:t> kivételével minden méretkategóriában csökkent májushoz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837399"/>
              </p:ext>
            </p:extLst>
          </p:nvPr>
        </p:nvGraphicFramePr>
        <p:xfrm>
          <a:off x="0" y="922448"/>
          <a:ext cx="9144000" cy="522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86" y="310448"/>
            <a:ext cx="8359744" cy="612000"/>
          </a:xfrm>
        </p:spPr>
        <p:txBody>
          <a:bodyPr>
            <a:noAutofit/>
          </a:bodyPr>
          <a:lstStyle/>
          <a:p>
            <a:r>
              <a:rPr lang="hu-HU" sz="1800" dirty="0"/>
              <a:t>a mezőgazdaságban stagnált, a többi tevékenységi körben enyhén csökkent az átlagos termelési szint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693004"/>
              </p:ext>
            </p:extLst>
          </p:nvPr>
        </p:nvGraphicFramePr>
        <p:xfrm>
          <a:off x="0" y="922448"/>
          <a:ext cx="9144000" cy="4946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310448"/>
            <a:ext cx="8075072" cy="612000"/>
          </a:xfrm>
        </p:spPr>
        <p:txBody>
          <a:bodyPr>
            <a:noAutofit/>
          </a:bodyPr>
          <a:lstStyle/>
          <a:p>
            <a:r>
              <a:rPr lang="hu-HU" sz="1800" dirty="0"/>
              <a:t>a termelési szintre vonatkozó várakozások enyhén javultak az előző hónaphoz képest, a középvállalatoknál számottevően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25753" y="2910713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7213" y="3528532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08251" y="2910713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670323"/>
              </p:ext>
            </p:extLst>
          </p:nvPr>
        </p:nvGraphicFramePr>
        <p:xfrm>
          <a:off x="0" y="922448"/>
          <a:ext cx="9144000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95" y="310447"/>
            <a:ext cx="8118633" cy="612000"/>
          </a:xfrm>
        </p:spPr>
        <p:txBody>
          <a:bodyPr>
            <a:noAutofit/>
          </a:bodyPr>
          <a:lstStyle/>
          <a:p>
            <a:r>
              <a:rPr lang="hu-HU" sz="1700" dirty="0"/>
              <a:t>Az átlagos bevételi szint nem változott az előző hónaphoz képest, továbbra is az egy évvel korábbi szint 102 százalékán állt júniusban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306310"/>
              </p:ext>
            </p:extLst>
          </p:nvPr>
        </p:nvGraphicFramePr>
        <p:xfrm>
          <a:off x="0" y="922447"/>
          <a:ext cx="9144000" cy="508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887"/>
            <a:ext cx="8193592" cy="612000"/>
          </a:xfrm>
        </p:spPr>
        <p:txBody>
          <a:bodyPr>
            <a:noAutofit/>
          </a:bodyPr>
          <a:lstStyle/>
          <a:p>
            <a:r>
              <a:rPr lang="hu-HU" sz="1800" dirty="0"/>
              <a:t>A </a:t>
            </a:r>
            <a:r>
              <a:rPr lang="hu-HU" sz="1800" dirty="0" err="1"/>
              <a:t>BEVÉTELek</a:t>
            </a:r>
            <a:r>
              <a:rPr lang="hu-HU" sz="1800" dirty="0"/>
              <a:t> kapcsán a jelenlegi szint megítélése enyhén gyengült, a várakozások azonban javultak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39689" y="2546490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6" name="Szövegdoboz 19">
            <a:extLst>
              <a:ext uri="{FF2B5EF4-FFF2-40B4-BE49-F238E27FC236}">
                <a16:creationId xmlns:a16="http://schemas.microsoft.com/office/drawing/2014/main" id="{FFDD3D36-C36A-44D5-9176-4303D53D046A}"/>
              </a:ext>
            </a:extLst>
          </p:cNvPr>
          <p:cNvSpPr txBox="1"/>
          <p:nvPr/>
        </p:nvSpPr>
        <p:spPr>
          <a:xfrm>
            <a:off x="5483158" y="25873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2022/5</a:t>
            </a:r>
          </a:p>
        </p:txBody>
      </p:sp>
      <p:graphicFrame>
        <p:nvGraphicFramePr>
          <p:cNvPr id="46" name="Diagram 45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464944"/>
              </p:ext>
            </p:extLst>
          </p:nvPr>
        </p:nvGraphicFramePr>
        <p:xfrm>
          <a:off x="-1" y="921887"/>
          <a:ext cx="9144001" cy="492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5511263" y="2056849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2022/6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310448"/>
            <a:ext cx="7924800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termelés növelését az emelkedő energiaárak, a munkaerőhiány és a beszállítói láncok fennakadásai nehezítik leginkább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-1" y="576970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</a:p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júniusa óta szerepel a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6C31AE1-F097-483F-BEA9-814CF5DF0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253805"/>
              </p:ext>
            </p:extLst>
          </p:nvPr>
        </p:nvGraphicFramePr>
        <p:xfrm>
          <a:off x="0" y="922448"/>
          <a:ext cx="9143999" cy="4936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a középvállalatok kivételével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810027"/>
              </p:ext>
            </p:extLst>
          </p:nvPr>
        </p:nvGraphicFramePr>
        <p:xfrm>
          <a:off x="0" y="922449"/>
          <a:ext cx="9144000" cy="4919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88815" cy="612000"/>
          </a:xfrm>
        </p:spPr>
        <p:txBody>
          <a:bodyPr>
            <a:noAutofit/>
          </a:bodyPr>
          <a:lstStyle/>
          <a:p>
            <a:r>
              <a:rPr lang="hu-HU" sz="1700" dirty="0"/>
              <a:t>Az üzleti környezetre vonatkozó várakozások csak egyszer voltak gyengébbek a júniusban tapasztaltnál 2020. decembere óta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4282" y="1859747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587648" y="25326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68038" y="1803510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626232"/>
              </p:ext>
            </p:extLst>
          </p:nvPr>
        </p:nvGraphicFramePr>
        <p:xfrm>
          <a:off x="0" y="922449"/>
          <a:ext cx="9124431" cy="510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10448"/>
            <a:ext cx="7784016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beruházásokkal kapcsolatos optimizmus csökkent az előző hónaphoz képest, leginkább az iparban és építőiparban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5013" y="246021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606" y="3568351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6463" y="150214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450948"/>
              </p:ext>
            </p:extLst>
          </p:nvPr>
        </p:nvGraphicFramePr>
        <p:xfrm>
          <a:off x="1" y="922449"/>
          <a:ext cx="9143999" cy="5175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310448"/>
            <a:ext cx="8032632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 tervezett bővítése mutatójának február óta tartó csökkenése megállt júniusra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9877" y="384903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34640" y="473896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77626" y="403210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530001"/>
              </p:ext>
            </p:extLst>
          </p:nvPr>
        </p:nvGraphicFramePr>
        <p:xfrm>
          <a:off x="0" y="922448"/>
          <a:ext cx="9144000" cy="5240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48" y="310449"/>
            <a:ext cx="7776128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létszámváltoztatási tervek mutatója minden tevékenységi körben pozitív, de a mezőgazdaság kivételével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959084"/>
              </p:ext>
            </p:extLst>
          </p:nvPr>
        </p:nvGraphicFramePr>
        <p:xfrm>
          <a:off x="0" y="922449"/>
          <a:ext cx="9144000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92" y="301396"/>
            <a:ext cx="7819947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elmúlt 3 hónapban minden tevékenységi körben számottevő többségben voltak az áraikat emelő vállalatok…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09966DD-B35B-96E7-7CCF-17051C6503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892084"/>
              </p:ext>
            </p:extLst>
          </p:nvPr>
        </p:nvGraphicFramePr>
        <p:xfrm>
          <a:off x="0" y="922449"/>
          <a:ext cx="9144000" cy="4958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4388F7-D4CA-3060-5D02-479E87AEAE89}"/>
              </a:ext>
            </a:extLst>
          </p:cNvPr>
          <p:cNvCxnSpPr>
            <a:cxnSpLocks/>
          </p:cNvCxnSpPr>
          <p:nvPr/>
        </p:nvCxnSpPr>
        <p:spPr>
          <a:xfrm flipV="1">
            <a:off x="7007387" y="1004937"/>
            <a:ext cx="0" cy="408311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710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45" y="310449"/>
            <a:ext cx="7497948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…A jövőbeli áremelési terveket vizsgáló mutató azonban minden iparágban mérséklődött májushoz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266087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120007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11841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947639"/>
              </p:ext>
            </p:extLst>
          </p:nvPr>
        </p:nvGraphicFramePr>
        <p:xfrm>
          <a:off x="0" y="922449"/>
          <a:ext cx="9144000" cy="4958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765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61" y="310449"/>
            <a:ext cx="7970237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válaszadók többsége nem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504655" y="623715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4CD4F34C-303F-6DE8-F167-DCB3867CBF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548483"/>
              </p:ext>
            </p:extLst>
          </p:nvPr>
        </p:nvGraphicFramePr>
        <p:xfrm>
          <a:off x="0" y="922449"/>
          <a:ext cx="9144000" cy="5425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V="1">
            <a:off x="7097917" y="1041149"/>
            <a:ext cx="0" cy="408311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559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Az eredmények a gazdaság járvány utáni </a:t>
            </a:r>
            <a:r>
              <a:rPr lang="hu-HU" sz="2200" dirty="0" err="1"/>
              <a:t>újraindulásának</a:t>
            </a:r>
            <a:r>
              <a:rPr lang="hu-HU" sz="2200" dirty="0"/>
              <a:t> robusztusságát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32429798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a májusi +7-ről +6 pontra mérséklődött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931786"/>
              </p:ext>
            </p:extLst>
          </p:nvPr>
        </p:nvGraphicFramePr>
        <p:xfrm>
          <a:off x="15752" y="921397"/>
          <a:ext cx="9112494" cy="478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a kisebb méretkategóriákban enyhén gyengült, a nagyobbaknál azonban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627220"/>
              </p:ext>
            </p:extLst>
          </p:nvPr>
        </p:nvGraphicFramePr>
        <p:xfrm>
          <a:off x="1" y="923788"/>
          <a:ext cx="9143999" cy="489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71" y="304901"/>
            <a:ext cx="8033657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legnagyobb mértékben az üzleti környezet kapcsán csökkent májushoz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4" y="1438499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4" y="2243730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2" y="1439326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678620"/>
              </p:ext>
            </p:extLst>
          </p:nvPr>
        </p:nvGraphicFramePr>
        <p:xfrm>
          <a:off x="0" y="916901"/>
          <a:ext cx="9112494" cy="529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40" y="310448"/>
            <a:ext cx="7745915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INDEXE IS MINIMÁLISAN GYENGÜLT, A MUTATÓ AZ ELMÚLT MÁSFÉL ÉV LEGALACSONYABB SZINTJÉN ÁLLT JÚNIUSBAN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50047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632F845-F269-44C5-92FF-6C69BD8AE866}"/>
              </a:ext>
            </a:extLst>
          </p:cNvPr>
          <p:cNvSpPr/>
          <p:nvPr/>
        </p:nvSpPr>
        <p:spPr>
          <a:xfrm>
            <a:off x="8639384" y="2293237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5DFB9F90-EDE9-47D8-847E-6D75288D9CBF}"/>
              </a:ext>
            </a:extLst>
          </p:cNvPr>
          <p:cNvSpPr/>
          <p:nvPr/>
        </p:nvSpPr>
        <p:spPr>
          <a:xfrm rot="10800000">
            <a:off x="8633696" y="3090446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CC1974F-E521-4C31-AF75-A013260EB280}"/>
              </a:ext>
            </a:extLst>
          </p:cNvPr>
          <p:cNvSpPr txBox="1"/>
          <p:nvPr/>
        </p:nvSpPr>
        <p:spPr>
          <a:xfrm>
            <a:off x="8826714" y="2293237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22F6F4A3-45C5-48C5-A237-6713141B6ACE}"/>
              </a:ext>
            </a:extLst>
          </p:cNvPr>
          <p:cNvSpPr txBox="1"/>
          <p:nvPr/>
        </p:nvSpPr>
        <p:spPr>
          <a:xfrm>
            <a:off x="7908156" y="2406930"/>
            <a:ext cx="750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15 pont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4F00632C-5667-4D3D-B5A1-15EE023F8D9D}"/>
              </a:ext>
            </a:extLst>
          </p:cNvPr>
          <p:cNvSpPr txBox="1"/>
          <p:nvPr/>
        </p:nvSpPr>
        <p:spPr>
          <a:xfrm>
            <a:off x="7908155" y="2604580"/>
            <a:ext cx="750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</a:rPr>
              <a:t>14 pont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203067"/>
              </p:ext>
            </p:extLst>
          </p:nvPr>
        </p:nvGraphicFramePr>
        <p:xfrm>
          <a:off x="-1" y="922448"/>
          <a:ext cx="9144001" cy="55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82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30" y="310448"/>
            <a:ext cx="8155491" cy="612000"/>
          </a:xfrm>
        </p:spPr>
        <p:txBody>
          <a:bodyPr>
            <a:noAutofit/>
          </a:bodyPr>
          <a:lstStyle/>
          <a:p>
            <a:r>
              <a:rPr lang="hu-HU" sz="1800" dirty="0"/>
              <a:t>A JÖVŐVEL KAPCSOLATOS OPTIMIZMUS A KÖZÉPVÁLLALATOK KIVÉTELÉVEL MINDEN </a:t>
            </a:r>
            <a:r>
              <a:rPr lang="hu-HU" sz="1800" dirty="0" err="1"/>
              <a:t>MÉReTKATEGÓRIÁBAN</a:t>
            </a:r>
            <a:r>
              <a:rPr lang="hu-HU" sz="1800" dirty="0"/>
              <a:t>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020770"/>
              </p:ext>
            </p:extLst>
          </p:nvPr>
        </p:nvGraphicFramePr>
        <p:xfrm>
          <a:off x="-16980" y="922449"/>
          <a:ext cx="9160980" cy="491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35029</TotalTime>
  <Words>977</Words>
  <Application>Microsoft Office PowerPoint</Application>
  <PresentationFormat>Diavetítés a képernyőre (4:3 oldalarány)</PresentationFormat>
  <Paragraphs>115</Paragraphs>
  <Slides>26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felméréseinek 2022. júniusi eredményei</vt:lpstr>
      <vt:lpstr>Az mnb vállalati konjunktúra felmérései</vt:lpstr>
      <vt:lpstr>Az eredmények a gazdaság járvány utáni újraindulásának robusztusságát tükrözik</vt:lpstr>
      <vt:lpstr>Az mnb konjunktÚra indexe a májusi +7-ről +6 pontra mérséklődött</vt:lpstr>
      <vt:lpstr>A jelenlegi helyzet megítélése a kisebb méretkategóriákban enyhén gyengült, a nagyobbaknál azonban javult</vt:lpstr>
      <vt:lpstr>A jelenlegi helyzet indexe legnagyobb mértékben az üzleti környezet kapcsán csökkent májushoz képest</vt:lpstr>
      <vt:lpstr>A VÁRAKOZÁSOK INDEXE IS MINIMÁLISAN GYENGÜLT, A MUTATÓ AZ ELMÚLT MÁSFÉL ÉV LEGALACSONYABB SZINTJÉN ÁLLT JÚNIUSBAN</vt:lpstr>
      <vt:lpstr>A JÖVŐVEL KAPCSOLATOS OPTIMIZMUS A KÖZÉPVÁLLALATOK KIVÉTELÉVEL MINDEN MÉReTKATEGÓRIÁBAN GYENGÜLT AZ ELŐZŐ HÓNAPHOZ KÉPEST</vt:lpstr>
      <vt:lpstr>Termelés és kereslet</vt:lpstr>
      <vt:lpstr>Az átlagos kapacitás-kihasználtság a mikrocégek kivételével minden méretkategóriában csökkent májushoz képest</vt:lpstr>
      <vt:lpstr>a mezőgazdaságban stagnált, a többi tevékenységi körben enyhén csökkent az átlagos termelési szint az előző hónaphoz képest</vt:lpstr>
      <vt:lpstr>a termelési szintre vonatkozó várakozások enyhén javultak az előző hónaphoz képest, a középvállalatoknál számottevően</vt:lpstr>
      <vt:lpstr>Az átlagos bevételi szint nem változott az előző hónaphoz képest, továbbra is az egy évvel korábbi szint 102 százalékán állt júniusban</vt:lpstr>
      <vt:lpstr>A BEVÉTELek kapcsán a jelenlegi szint megítélése enyhén gyengült, a várakozások azonban javultak az előző hónaphoz képest</vt:lpstr>
      <vt:lpstr>a termelés növelését az emelkedő energiaárak, a munkaerőhiány és a beszállítói láncok fennakadásai nehezítik leginkább</vt:lpstr>
      <vt:lpstr>Üzleti környezet, beruházások, foglalkoztatás</vt:lpstr>
      <vt:lpstr>Az üzleti környezet megítélése a középvállalatok kivételével gyengült az előző hónaphoz képest</vt:lpstr>
      <vt:lpstr>Az üzleti környezetre vonatkozó várakozások csak egyszer voltak gyengébbek a júniusban tapasztaltnál 2020. decembere óta </vt:lpstr>
      <vt:lpstr>a beruházásokkal kapcsolatos optimizmus csökkent az előző hónaphoz képest, leginkább az iparban és építőiparban</vt:lpstr>
      <vt:lpstr>A létszám tervezett bővítése mutatójának február óta tartó csökkenése megállt júniusra</vt:lpstr>
      <vt:lpstr>A létszámváltoztatási tervek mutatója minden tevékenységi körben pozitív, de a mezőgazdaság kivételével csökkent</vt:lpstr>
      <vt:lpstr>Árak</vt:lpstr>
      <vt:lpstr>Az elmúlt 3 hónapban minden tevékenységi körben számottevő többségben voltak az áraikat emelő vállalatok…</vt:lpstr>
      <vt:lpstr>…A jövőbeli áremelési terveket vizsgáló mutató azonban minden iparágban mérséklődött májushoz képest</vt:lpstr>
      <vt:lpstr>a válaszadók többsége nem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1913</cp:revision>
  <dcterms:created xsi:type="dcterms:W3CDTF">2020-04-06T05:19:02Z</dcterms:created>
  <dcterms:modified xsi:type="dcterms:W3CDTF">2022-07-05T07:45:01Z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