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6"/>
  </p:notesMasterIdLst>
  <p:sldIdLst>
    <p:sldId id="256" r:id="rId3"/>
    <p:sldId id="385" r:id="rId4"/>
    <p:sldId id="386" r:id="rId5"/>
    <p:sldId id="374" r:id="rId6"/>
    <p:sldId id="390" r:id="rId7"/>
    <p:sldId id="375" r:id="rId8"/>
    <p:sldId id="393" r:id="rId9"/>
    <p:sldId id="389" r:id="rId10"/>
    <p:sldId id="287" r:id="rId11"/>
    <p:sldId id="364" r:id="rId12"/>
    <p:sldId id="395" r:id="rId13"/>
    <p:sldId id="365" r:id="rId14"/>
    <p:sldId id="366" r:id="rId15"/>
    <p:sldId id="396" r:id="rId16"/>
    <p:sldId id="286" r:id="rId17"/>
    <p:sldId id="357" r:id="rId18"/>
    <p:sldId id="371" r:id="rId19"/>
    <p:sldId id="372" r:id="rId20"/>
    <p:sldId id="367" r:id="rId21"/>
    <p:sldId id="354" r:id="rId22"/>
    <p:sldId id="391" r:id="rId23"/>
    <p:sldId id="397" r:id="rId24"/>
    <p:sldId id="26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00FFFF"/>
    <a:srgbClr val="C7E1B5"/>
    <a:srgbClr val="91EEFB"/>
    <a:srgbClr val="99CCFF"/>
    <a:srgbClr val="CC9900"/>
    <a:srgbClr val="FF9900"/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2886" autoAdjust="0"/>
  </p:normalViewPr>
  <p:slideViewPr>
    <p:cSldViewPr snapToGrid="0">
      <p:cViewPr varScale="1">
        <p:scale>
          <a:sx n="100" d="100"/>
          <a:sy n="100" d="100"/>
        </p:scale>
        <p:origin x="20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01\mnb\FISCAL\Versenyk&#233;pess&#233;g\V&#225;llalati%20felm&#233;r&#233;sek\Felm&#233;r&#233;sek\Konjunkt&#250;rafelm&#233;r&#233;s\2022.%20m&#225;rcius\input\2022.%20m&#225;rcius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01\mnb\FISCAL\Versenyk&#233;pess&#233;g\V&#225;llalati%20felm&#233;r&#233;sek\Felm&#233;r&#233;sek\Konjunkt&#250;rafelm&#233;r&#233;s\2022.%20m&#225;rcius\input\2022.%20m&#225;rcius_&#225;br&#225;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01\mnb\FISCAL\Versenyk&#233;pess&#233;g\V&#225;llalati%20felm&#233;r&#233;sek\Felm&#233;r&#233;sek\Konjunkt&#250;rafelm&#233;r&#233;s\2022.%20m&#225;rcius\input\2022.%20m&#225;rcius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01\mnb\FISCAL\Versenyk&#233;pess&#233;g\V&#225;llalati%20felm&#233;r&#233;sek\Felm&#233;r&#233;sek\Konjunkt&#250;rafelm&#233;r&#233;s\2022.%20m&#225;rcius\input\2022.%20m&#225;rcius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01\mnb\FISCAL\Versenyk&#233;pess&#233;g\V&#225;llalati%20felm&#233;r&#233;sek\Felm&#233;r&#233;sek\Konjunkt&#250;rafelm&#233;r&#233;s\2022.%20m&#225;rcius\input\2022.%20m&#225;rcius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01\mnb\FISCAL\Versenyk&#233;pess&#233;g\V&#225;llalati%20felm&#233;r&#233;sek\Felm&#233;r&#233;sek\Konjunkt&#250;rafelm&#233;r&#233;s\2022.%20m&#225;rcius\input\2022.%20m&#225;rcius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01\mnb\FISCAL\Versenyk&#233;pess&#233;g\V&#225;llalati%20felm&#233;r&#233;sek\Felm&#233;r&#233;sek\Konjunkt&#250;rafelm&#233;r&#233;s\2022.%20m&#225;rcius\input\2022.%20m&#225;rcius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01\mnb\FISCAL\Versenyk&#233;pess&#233;g\V&#225;llalati%20felm&#233;r&#233;sek\Felm&#233;r&#233;sek\Konjunkt&#250;rafelm&#233;r&#233;s\2022.%20m&#225;rcius\input\2022.%20m&#225;rcius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01\mnb\FISCAL\Versenyk&#233;pess&#233;g\V&#225;llalati%20felm&#233;r&#233;sek\Felm&#233;r&#233;sek\Konjunkt&#250;rafelm&#233;r&#233;s\2022.%20m&#225;rcius\input\2022.%20m&#225;rcius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01\mnb\FISCAL\Versenyk&#233;pess&#233;g\V&#225;llalati%20felm&#233;r&#233;sek\Felm&#233;r&#233;sek\Konjunkt&#250;rafelm&#233;r&#233;s\2022.%20m&#225;rcius\input\2022.%20m&#225;rcius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01\mnb\FISCAL\Versenyk&#233;pess&#233;g\V&#225;llalati%20felm&#233;r&#233;sek\Felm&#233;r&#233;sek\Konjunkt&#250;rafelm&#233;r&#233;s\2022.%20m&#225;rcius\input\2022.%20m&#225;rcius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01\mnb\FISCAL\Versenyk&#233;pess&#233;g\V&#225;llalati%20felm&#233;r&#233;sek\Felm&#233;r&#233;sek\Konjunkt&#250;rafelm&#233;r&#233;s\2022.%20m&#225;rcius\input\2022.%20m&#225;rcius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01\mnb\FISCAL\Versenyk&#233;pess&#233;g\V&#225;llalati%20felm&#233;r&#233;sek\Felm&#233;r&#233;sek\Konjunkt&#250;rafelm&#233;r&#233;s\2022.%20m&#225;rcius\input\2022.%20m&#225;rcius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01\mnb\FISCAL\Versenyk&#233;pess&#233;g\V&#225;llalati%20felm&#233;r&#233;sek\Felm&#233;r&#233;sek\Konjunkt&#250;rafelm&#233;r&#233;s\2022.%20m&#225;rcius\input\2022.%20m&#225;rcius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01\mnb\FISCAL\Versenyk&#233;pess&#233;g\V&#225;llalati%20felm&#233;r&#233;sek\Felm&#233;r&#233;sek\Konjunkt&#250;rafelm&#233;r&#233;s\2022.%20m&#225;rcius\input\2022.%20m&#225;rcius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01\mnb\FISCAL\Versenyk&#233;pess&#233;g\V&#225;llalati%20felm&#233;r&#233;sek\Felm&#233;r&#233;sek\Konjunkt&#250;rafelm&#233;r&#233;s\2022.%20m&#225;rcius\input\2022.%20m&#225;rcius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0056899192825"/>
          <c:y val="4.2429201946668278E-2"/>
          <c:w val="0.8184915858452152"/>
          <c:h val="0.65383278789035082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FE06-4562-9472-A1D6476DD425}"/>
              </c:ext>
            </c:extLst>
          </c:dPt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FE06-4562-9472-A1D6476DD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Indexek!$B$4:$Q$4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Indexek!$B$5:$Q$5</c:f>
              <c:numCache>
                <c:formatCode>General\ "pont"</c:formatCode>
                <c:ptCount val="16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06-4562-9472-A1D6476DD425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FE06-4562-9472-A1D6476DD425}"/>
              </c:ext>
            </c:extLst>
          </c:dPt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FE06-4562-9472-A1D6476DD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Indexek!$B$4:$Q$4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Indexek!$B$6:$Q$6</c:f>
              <c:numCache>
                <c:formatCode>General\ "pont"</c:formatCode>
                <c:ptCount val="16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E06-4562-9472-A1D6476DD425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FE06-4562-9472-A1D6476DD425}"/>
              </c:ext>
            </c:extLst>
          </c:dPt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E06-4562-9472-A1D6476DD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Indexek!$B$4:$Q$4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Indexek!$B$7:$Q$7</c:f>
              <c:numCache>
                <c:formatCode>General\ "pont"</c:formatCode>
                <c:ptCount val="16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E06-4562-9472-A1D6476DD4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4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438765905376848E-2"/>
          <c:y val="3.9618992983195572E-2"/>
          <c:w val="0.89400567519747098"/>
          <c:h val="0.5918032562967819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verzió'!$A$189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2AF-4020-8B80-B9DEAA99E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verzió'!$B$188:$Q$188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verzió'!$B$189:$Q$189</c:f>
              <c:numCache>
                <c:formatCode>0%</c:formatCode>
                <c:ptCount val="16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AF-4020-8B80-B9DEAA99EF04}"/>
            </c:ext>
          </c:extLst>
        </c:ser>
        <c:ser>
          <c:idx val="1"/>
          <c:order val="1"/>
          <c:tx>
            <c:strRef>
              <c:f>'Új verzió'!$A$190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-2.7777780815592826E-3"/>
                  <c:y val="-7.4343784391318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2AF-4020-8B80-B9DEAA99E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verzió'!$B$188:$Q$188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verzió'!$B$190:$Q$190</c:f>
              <c:numCache>
                <c:formatCode>0%</c:formatCode>
                <c:ptCount val="16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AF-4020-8B80-B9DEAA99EF04}"/>
            </c:ext>
          </c:extLst>
        </c:ser>
        <c:ser>
          <c:idx val="2"/>
          <c:order val="2"/>
          <c:tx>
            <c:strRef>
              <c:f>'Új verzió'!$A$191</c:f>
              <c:strCache>
                <c:ptCount val="1"/>
                <c:pt idx="0">
                  <c:v>Beszállítói problémák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2AF-4020-8B80-B9DEAA99E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verzió'!$B$188:$Q$188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verzió'!$B$191:$Q$191</c:f>
              <c:numCache>
                <c:formatCode>0%</c:formatCode>
                <c:ptCount val="16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AF-4020-8B80-B9DEAA99EF04}"/>
            </c:ext>
          </c:extLst>
        </c:ser>
        <c:ser>
          <c:idx val="3"/>
          <c:order val="3"/>
          <c:tx>
            <c:strRef>
              <c:f>'Új verzió'!$A$192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2AF-4020-8B80-B9DEAA99E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verzió'!$B$188:$Q$188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verzió'!$B$192:$Q$192</c:f>
              <c:numCache>
                <c:formatCode>0%</c:formatCode>
                <c:ptCount val="16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2AF-4020-8B80-B9DEAA99EF04}"/>
            </c:ext>
          </c:extLst>
        </c:ser>
        <c:ser>
          <c:idx val="4"/>
          <c:order val="4"/>
          <c:tx>
            <c:strRef>
              <c:f>'Új verzió'!$A$193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6350">
                <a:noFill/>
              </a:ln>
              <a:effectLst/>
            </c:spPr>
          </c:marker>
          <c:cat>
            <c:strRef>
              <c:f>'Új verzió'!$B$188:$Q$188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verzió'!$B$193:$Q$193</c:f>
              <c:numCache>
                <c:formatCode>0%</c:formatCode>
                <c:ptCount val="16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2AF-4020-8B80-B9DEAA99EF04}"/>
            </c:ext>
          </c:extLst>
        </c:ser>
        <c:ser>
          <c:idx val="5"/>
          <c:order val="5"/>
          <c:tx>
            <c:strRef>
              <c:f>'Új verzió'!$A$194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4.1666671223387205E-3"/>
                  <c:y val="2.4781261463772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2AF-4020-8B80-B9DEAA99E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verzió'!$B$188:$Q$188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verzió'!$B$194:$Q$194</c:f>
              <c:numCache>
                <c:formatCode>0%</c:formatCode>
                <c:ptCount val="16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2AF-4020-8B80-B9DEAA99EF04}"/>
            </c:ext>
          </c:extLst>
        </c:ser>
        <c:ser>
          <c:idx val="6"/>
          <c:order val="6"/>
          <c:tx>
            <c:strRef>
              <c:f>'Új verzió'!$A$195</c:f>
              <c:strCache>
                <c:ptCount val="1"/>
                <c:pt idx="0">
                  <c:v>Egyéb*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4.1666671223387205E-3"/>
                  <c:y val="-3.2215639902904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2AF-4020-8B80-B9DEAA99E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verzió'!$B$188:$Q$188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verzió'!$B$195:$Q$195</c:f>
              <c:numCache>
                <c:formatCode>0%</c:formatCode>
                <c:ptCount val="16"/>
                <c:pt idx="1">
                  <c:v>0.16927500000000001</c:v>
                </c:pt>
                <c:pt idx="2">
                  <c:v>0.15</c:v>
                </c:pt>
                <c:pt idx="3">
                  <c:v>0.16320000000000001</c:v>
                </c:pt>
                <c:pt idx="4">
                  <c:v>0.12</c:v>
                </c:pt>
                <c:pt idx="5">
                  <c:v>0.1</c:v>
                </c:pt>
                <c:pt idx="6">
                  <c:v>0.09</c:v>
                </c:pt>
                <c:pt idx="7">
                  <c:v>0.09</c:v>
                </c:pt>
                <c:pt idx="8">
                  <c:v>0.09</c:v>
                </c:pt>
                <c:pt idx="9">
                  <c:v>0.1</c:v>
                </c:pt>
                <c:pt idx="10">
                  <c:v>0.1</c:v>
                </c:pt>
                <c:pt idx="11">
                  <c:v>0.09</c:v>
                </c:pt>
                <c:pt idx="12">
                  <c:v>0.12</c:v>
                </c:pt>
                <c:pt idx="13">
                  <c:v>0.1</c:v>
                </c:pt>
                <c:pt idx="14">
                  <c:v>0.08</c:v>
                </c:pt>
                <c:pt idx="15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2AF-4020-8B80-B9DEAA99EF04}"/>
            </c:ext>
          </c:extLst>
        </c:ser>
        <c:ser>
          <c:idx val="7"/>
          <c:order val="7"/>
          <c:tx>
            <c:strRef>
              <c:f>'Új verzió'!$A$196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ln w="254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bg1">
                  <a:lumMod val="75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-2.037013728053729E-16"/>
                  <c:y val="3.2215639902904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2AF-4020-8B80-B9DEAA99E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verzió'!$B$188:$Q$188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verzió'!$B$196:$Q$196</c:f>
              <c:numCache>
                <c:formatCode>0%</c:formatCode>
                <c:ptCount val="16"/>
                <c:pt idx="0">
                  <c:v>6.4141196728368488E-2</c:v>
                </c:pt>
                <c:pt idx="1">
                  <c:v>3.8406999999999997E-2</c:v>
                </c:pt>
                <c:pt idx="2">
                  <c:v>0.05</c:v>
                </c:pt>
                <c:pt idx="3">
                  <c:v>5.4100000000000002E-2</c:v>
                </c:pt>
                <c:pt idx="4">
                  <c:v>0.05</c:v>
                </c:pt>
                <c:pt idx="5">
                  <c:v>0.06</c:v>
                </c:pt>
                <c:pt idx="6">
                  <c:v>0.05</c:v>
                </c:pt>
                <c:pt idx="7">
                  <c:v>7.0000000000000007E-2</c:v>
                </c:pt>
                <c:pt idx="8">
                  <c:v>7.0000000000000007E-2</c:v>
                </c:pt>
                <c:pt idx="9">
                  <c:v>0.06</c:v>
                </c:pt>
                <c:pt idx="10">
                  <c:v>0.06</c:v>
                </c:pt>
                <c:pt idx="11">
                  <c:v>0.06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2AF-4020-8B80-B9DEAA99E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0339736"/>
        <c:axId val="990355152"/>
      </c:lineChart>
      <c:catAx>
        <c:axId val="99033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0355152"/>
        <c:crosses val="autoZero"/>
        <c:auto val="1"/>
        <c:lblAlgn val="ctr"/>
        <c:lblOffset val="100"/>
        <c:noMultiLvlLbl val="0"/>
      </c:catAx>
      <c:valAx>
        <c:axId val="99035515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0339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3206831823042282"/>
          <c:w val="0.99954308831398608"/>
          <c:h val="0.153062924891313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82019315177240248"/>
          <c:h val="0.6371386300915408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verzió'!$B$205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verzió'!$A$206:$A$221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verzió'!$B$206:$B$221</c:f>
              <c:numCache>
                <c:formatCode>General\ "pont"</c:formatCode>
                <c:ptCount val="16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F3-46AA-A23A-5B3018928896}"/>
            </c:ext>
          </c:extLst>
        </c:ser>
        <c:ser>
          <c:idx val="1"/>
          <c:order val="1"/>
          <c:tx>
            <c:strRef>
              <c:f>'Új verzió'!$C$205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F3-46AA-A23A-5B30189288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verzió'!$A$206:$A$221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verzió'!$C$206:$C$221</c:f>
              <c:numCache>
                <c:formatCode>General\ "pont"</c:formatCode>
                <c:ptCount val="16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F3-46AA-A23A-5B3018928896}"/>
            </c:ext>
          </c:extLst>
        </c:ser>
        <c:ser>
          <c:idx val="2"/>
          <c:order val="2"/>
          <c:tx>
            <c:strRef>
              <c:f>'Új verzió'!$D$205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4F3-46AA-A23A-5B30189288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verzió'!$A$206:$A$221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verzió'!$D$206:$D$221</c:f>
              <c:numCache>
                <c:formatCode>General\ "pont"</c:formatCode>
                <c:ptCount val="16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F3-46AA-A23A-5B3018928896}"/>
            </c:ext>
          </c:extLst>
        </c:ser>
        <c:ser>
          <c:idx val="3"/>
          <c:order val="3"/>
          <c:tx>
            <c:strRef>
              <c:f>'Új verzió'!$E$205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4F3-46AA-A23A-5B30189288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verzió'!$A$206:$A$221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verzió'!$E$206:$E$221</c:f>
              <c:numCache>
                <c:formatCode>General\ "pont"</c:formatCode>
                <c:ptCount val="16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4F3-46AA-A23A-5B3018928896}"/>
            </c:ext>
          </c:extLst>
        </c:ser>
        <c:ser>
          <c:idx val="4"/>
          <c:order val="4"/>
          <c:tx>
            <c:strRef>
              <c:f>'Új verzió'!$F$205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F3-46AA-A23A-5B30189288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verzió'!$A$206:$A$221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verzió'!$F$206:$F$221</c:f>
              <c:numCache>
                <c:formatCode>General\ "pont"</c:formatCode>
                <c:ptCount val="16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4F3-46AA-A23A-5B30189288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5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746664970122521"/>
          <c:h val="0.6744725920692237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verzió'!$B$224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F7-4F0F-B528-816C731134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verzió'!$A$225:$A$240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verzió'!$B$225:$B$240</c:f>
              <c:numCache>
                <c:formatCode>General\ "pont"</c:formatCode>
                <c:ptCount val="16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F7-4F0F-B528-816C7311348C}"/>
            </c:ext>
          </c:extLst>
        </c:ser>
        <c:ser>
          <c:idx val="1"/>
          <c:order val="1"/>
          <c:tx>
            <c:strRef>
              <c:f>'Új verzió'!$C$224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F7-4F0F-B528-816C731134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verzió'!$A$225:$A$240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verzió'!$C$225:$C$240</c:f>
              <c:numCache>
                <c:formatCode>General\ "pont"</c:formatCode>
                <c:ptCount val="16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F7-4F0F-B528-816C7311348C}"/>
            </c:ext>
          </c:extLst>
        </c:ser>
        <c:ser>
          <c:idx val="2"/>
          <c:order val="2"/>
          <c:tx>
            <c:strRef>
              <c:f>'Új verzió'!$D$224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6F7-4F0F-B528-816C731134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verzió'!$A$225:$A$240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verzió'!$D$225:$D$240</c:f>
              <c:numCache>
                <c:formatCode>General\ "pont"</c:formatCode>
                <c:ptCount val="16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F7-4F0F-B528-816C7311348C}"/>
            </c:ext>
          </c:extLst>
        </c:ser>
        <c:ser>
          <c:idx val="3"/>
          <c:order val="3"/>
          <c:tx>
            <c:strRef>
              <c:f>'Új verzió'!$E$224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6F7-4F0F-B528-816C731134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verzió'!$A$225:$A$240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verzió'!$E$225:$E$240</c:f>
              <c:numCache>
                <c:formatCode>General\ "pont"</c:formatCode>
                <c:ptCount val="16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6F7-4F0F-B528-816C7311348C}"/>
            </c:ext>
          </c:extLst>
        </c:ser>
        <c:ser>
          <c:idx val="4"/>
          <c:order val="4"/>
          <c:tx>
            <c:strRef>
              <c:f>'Új verzió'!$F$224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F7-4F0F-B528-816C731134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verzió'!$A$225:$A$240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verzió'!$F$225:$F$240</c:f>
              <c:numCache>
                <c:formatCode>General\ "pont"</c:formatCode>
                <c:ptCount val="16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6F7-4F0F-B528-816C73113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5976367016622925"/>
          <c:h val="0.5945705219867216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verzió'!$L$252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D32-4996-BB73-1FBB2617B4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verzió'!$K$253:$K$268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verzió'!$L$253:$L$268</c:f>
              <c:numCache>
                <c:formatCode>General\ "pont"</c:formatCode>
                <c:ptCount val="16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32-4996-BB73-1FBB2617B477}"/>
            </c:ext>
          </c:extLst>
        </c:ser>
        <c:ser>
          <c:idx val="1"/>
          <c:order val="1"/>
          <c:tx>
            <c:strRef>
              <c:f>'Új verzió'!$M$252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D32-4996-BB73-1FBB2617B4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verzió'!$K$253:$K$268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verzió'!$M$253:$M$268</c:f>
              <c:numCache>
                <c:formatCode>General\ "pont"</c:formatCode>
                <c:ptCount val="16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32-4996-BB73-1FBB2617B477}"/>
            </c:ext>
          </c:extLst>
        </c:ser>
        <c:ser>
          <c:idx val="2"/>
          <c:order val="2"/>
          <c:tx>
            <c:strRef>
              <c:f>'Új verzió'!$N$252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D32-4996-BB73-1FBB2617B4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verzió'!$K$253:$K$268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verzió'!$N$253:$N$268</c:f>
              <c:numCache>
                <c:formatCode>General\ "pont"</c:formatCode>
                <c:ptCount val="16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D32-4996-BB73-1FBB2617B477}"/>
            </c:ext>
          </c:extLst>
        </c:ser>
        <c:ser>
          <c:idx val="3"/>
          <c:order val="3"/>
          <c:tx>
            <c:strRef>
              <c:f>'Új verzió'!$O$252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D32-4996-BB73-1FBB2617B4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verzió'!$K$253:$K$268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verzió'!$O$253:$O$268</c:f>
              <c:numCache>
                <c:formatCode>General\ "pont"</c:formatCode>
                <c:ptCount val="16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D32-4996-BB73-1FBB2617B4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327744969378828"/>
          <c:y val="0.85275039544741349"/>
          <c:w val="0.79983398950131235"/>
          <c:h val="0.132527194436088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9316975481424349E-2"/>
          <c:w val="0.82574868766404208"/>
          <c:h val="0.8078653702301243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verzió'!$B$279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-4.4444444444444446E-2"/>
                  <c:y val="-5.65624112279001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2CD-4DB8-A40E-187C19242E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verzió'!$A$280:$A$295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verzió'!$B$280:$B$295</c:f>
              <c:numCache>
                <c:formatCode>General\ "pont"</c:formatCode>
                <c:ptCount val="16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CD-4DB8-A40E-187C19242EA3}"/>
            </c:ext>
          </c:extLst>
        </c:ser>
        <c:ser>
          <c:idx val="1"/>
          <c:order val="1"/>
          <c:tx>
            <c:strRef>
              <c:f>'Új verzió'!$C$279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2CD-4DB8-A40E-187C19242E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verzió'!$A$280:$A$295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verzió'!$C$280:$C$295</c:f>
              <c:numCache>
                <c:formatCode>General\ "pont"</c:formatCode>
                <c:ptCount val="16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CD-4DB8-A40E-187C19242EA3}"/>
            </c:ext>
          </c:extLst>
        </c:ser>
        <c:ser>
          <c:idx val="2"/>
          <c:order val="2"/>
          <c:tx>
            <c:strRef>
              <c:f>'Új verzió'!$D$279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CD-4DB8-A40E-187C19242E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verzió'!$A$280:$A$295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verzió'!$D$280:$D$295</c:f>
              <c:numCache>
                <c:formatCode>General\ "pont"</c:formatCode>
                <c:ptCount val="16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CD-4DB8-A40E-187C19242EA3}"/>
            </c:ext>
          </c:extLst>
        </c:ser>
        <c:ser>
          <c:idx val="3"/>
          <c:order val="3"/>
          <c:tx>
            <c:strRef>
              <c:f>'Új verzió'!$E$279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CD-4DB8-A40E-187C19242E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verzió'!$A$280:$A$295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verzió'!$E$280:$E$295</c:f>
              <c:numCache>
                <c:formatCode>General\ "pont"</c:formatCode>
                <c:ptCount val="16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CD-4DB8-A40E-187C19242EA3}"/>
            </c:ext>
          </c:extLst>
        </c:ser>
        <c:ser>
          <c:idx val="4"/>
          <c:order val="4"/>
          <c:tx>
            <c:strRef>
              <c:f>'Új verzió'!$F$279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CD-4DB8-A40E-187C19242E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verzió'!$A$280:$A$295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verzió'!$F$280:$F$295</c:f>
              <c:numCache>
                <c:formatCode>General\ "pont"</c:formatCode>
                <c:ptCount val="16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2CD-4DB8-A40E-187C19242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78474893135159"/>
          <c:y val="3.9331133817402469E-2"/>
          <c:w val="0.79466841829947543"/>
          <c:h val="0.604007323799170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verzió'!$L$297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67-4F96-BDBA-13E9E440A0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verzió'!$K$298:$K$313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verzió'!$L$298:$L$313</c:f>
              <c:numCache>
                <c:formatCode>General\ "pont"</c:formatCode>
                <c:ptCount val="16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67-4F96-BDBA-13E9E440A068}"/>
            </c:ext>
          </c:extLst>
        </c:ser>
        <c:ser>
          <c:idx val="1"/>
          <c:order val="1"/>
          <c:tx>
            <c:strRef>
              <c:f>'Új verzió'!$M$297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-2.2279155405112987E-2"/>
                  <c:y val="4.18220546154578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967-4F96-BDBA-13E9E440A0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verzió'!$K$298:$K$313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verzió'!$M$298:$M$313</c:f>
              <c:numCache>
                <c:formatCode>General\ "pont"</c:formatCode>
                <c:ptCount val="16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67-4F96-BDBA-13E9E440A068}"/>
            </c:ext>
          </c:extLst>
        </c:ser>
        <c:ser>
          <c:idx val="2"/>
          <c:order val="2"/>
          <c:tx>
            <c:strRef>
              <c:f>'Új verzió'!$N$297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-1.0211161600466531E-16"/>
                  <c:y val="-1.722084601812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67-4F96-BDBA-13E9E440A0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verzió'!$K$298:$K$313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verzió'!$N$298:$N$313</c:f>
              <c:numCache>
                <c:formatCode>General\ "pont"</c:formatCode>
                <c:ptCount val="16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967-4F96-BDBA-13E9E440A068}"/>
            </c:ext>
          </c:extLst>
        </c:ser>
        <c:ser>
          <c:idx val="3"/>
          <c:order val="3"/>
          <c:tx>
            <c:strRef>
              <c:f>'Új verzió'!$O$297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-1.0211161600466531E-16"/>
                  <c:y val="1.9680966877862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67-4F96-BDBA-13E9E440A0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verzió'!$K$298:$K$313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verzió'!$O$298:$O$313</c:f>
              <c:numCache>
                <c:formatCode>General\ "pont"</c:formatCode>
                <c:ptCount val="16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967-4F96-BDBA-13E9E440A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04297900262468"/>
          <c:y val="4.0992695082798618E-2"/>
          <c:w val="0.83617924321959769"/>
          <c:h val="0.5872784368260536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verzió'!$L$419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5"/>
              <c:numFmt formatCode="0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7F-43D1-974F-E91134EF89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verzió'!$K$420:$K$435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verzió'!$L$420:$L$435</c:f>
              <c:numCache>
                <c:formatCode>General\ "pont"</c:formatCode>
                <c:ptCount val="16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7F-43D1-974F-E91134EF899B}"/>
            </c:ext>
          </c:extLst>
        </c:ser>
        <c:ser>
          <c:idx val="1"/>
          <c:order val="1"/>
          <c:tx>
            <c:strRef>
              <c:f>'Új verzió'!$M$419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7F-43D1-974F-E91134EF89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verzió'!$K$420:$K$435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verzió'!$M$420:$M$435</c:f>
              <c:numCache>
                <c:formatCode>General\ "pont"</c:formatCode>
                <c:ptCount val="16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7F-43D1-974F-E91134EF899B}"/>
            </c:ext>
          </c:extLst>
        </c:ser>
        <c:ser>
          <c:idx val="2"/>
          <c:order val="2"/>
          <c:tx>
            <c:strRef>
              <c:f>'Új verzió'!$N$419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-1.3888888888888889E-3"/>
                  <c:y val="-2.0512398089116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7F-43D1-974F-E91134EF899B}"/>
                </c:ext>
              </c:extLst>
            </c:dLbl>
            <c:numFmt formatCode="0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verzió'!$K$420:$K$435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verzió'!$N$420:$N$435</c:f>
              <c:numCache>
                <c:formatCode>General\ "pont"</c:formatCode>
                <c:ptCount val="16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7F-43D1-974F-E91134EF899B}"/>
            </c:ext>
          </c:extLst>
        </c:ser>
        <c:ser>
          <c:idx val="3"/>
          <c:order val="3"/>
          <c:tx>
            <c:strRef>
              <c:f>'Új verzió'!$O$419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7F-43D1-974F-E91134EF89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verzió'!$K$420:$K$435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verzió'!$O$420:$O$435</c:f>
              <c:numCache>
                <c:formatCode>General\ "pont"</c:formatCode>
                <c:ptCount val="16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7F-43D1-974F-E91134EF8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327744969378828"/>
          <c:y val="0.84613036436560363"/>
          <c:w val="0.82900065616797913"/>
          <c:h val="0.138485337067558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8.6393756483357356E-2"/>
          <c:w val="0.82956990052822599"/>
          <c:h val="0.61546375574676859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E32B-4852-928D-4CB17CD525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Indexek!$B$53:$B$68</c:f>
              <c:numCache>
                <c:formatCode>General\ "pont"</c:formatCode>
                <c:ptCount val="16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32B-4852-928D-4CB17CD52515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E32B-4852-928D-4CB17CD52515}"/>
              </c:ext>
            </c:extLst>
          </c:dPt>
          <c:dLbls>
            <c:dLbl>
              <c:idx val="15"/>
              <c:layout>
                <c:manualLayout>
                  <c:x val="0"/>
                  <c:y val="4.3716444490340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E32B-4852-928D-4CB17CD525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Indexek!$C$53:$C$68</c:f>
              <c:numCache>
                <c:formatCode>General\ "pont"</c:formatCode>
                <c:ptCount val="16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E32B-4852-928D-4CB17CD52515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E32B-4852-928D-4CB17CD525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Indexek!$D$53:$D$68</c:f>
              <c:numCache>
                <c:formatCode>General\ "pont"</c:formatCode>
                <c:ptCount val="16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E32B-4852-928D-4CB17CD52515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E32B-4852-928D-4CB17CD525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Indexek!$E$53:$E$68</c:f>
              <c:numCache>
                <c:formatCode>General\ "pont"</c:formatCode>
                <c:ptCount val="16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4-E32B-4852-928D-4CB17CD52515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E32B-4852-928D-4CB17CD525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Indexek!$F$53:$F$68</c:f>
              <c:numCache>
                <c:formatCode>General\ "pont"</c:formatCode>
                <c:ptCount val="16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1-E32B-4852-928D-4CB17CD525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120495047698189E-2"/>
          <c:y val="2.0491419341813043E-2"/>
          <c:w val="0.77776073158456938"/>
          <c:h val="0.57056382044546594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1.3936909039392433E-3"/>
                  <c:y val="2.1575628713443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06A-4D60-9873-9757DD5905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Indexek!$B$25:$Q$25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Indexek!$B$26:$Q$26</c:f>
              <c:numCache>
                <c:formatCode>General\ "pont"</c:formatCode>
                <c:ptCount val="16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6A-4D60-9873-9757DD5905EE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06A-4D60-9873-9757DD5905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Indexek!$B$25:$Q$25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Indexek!$B$27:$Q$27</c:f>
              <c:numCache>
                <c:formatCode>General\ "pont"</c:formatCode>
                <c:ptCount val="16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6A-4D60-9873-9757DD5905EE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0"/>
                  <c:y val="-1.6781044554900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06A-4D60-9873-9757DD5905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Indexek!$B$25:$Q$25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Indexek!$B$28:$Q$28</c:f>
              <c:numCache>
                <c:formatCode>General\ "pont"</c:formatCode>
                <c:ptCount val="16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06A-4D60-9873-9757DD5905EE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06A-4D60-9873-9757DD5905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Indexek!$B$25:$Q$25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Indexek!$B$29:$Q$29</c:f>
              <c:numCache>
                <c:formatCode>General\ "pont"</c:formatCode>
                <c:ptCount val="16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06A-4D60-9873-9757DD5905EE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06A-4D60-9873-9757DD5905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Indexek!$B$25:$Q$25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Indexek!$B$30:$Q$30</c:f>
              <c:numCache>
                <c:formatCode>General</c:formatCode>
                <c:ptCount val="16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06A-4D60-9873-9757DD5905EE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06A-4D60-9873-9757DD5905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Indexek!$B$25:$Q$25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Indexek!$B$31:$Q$31</c:f>
              <c:numCache>
                <c:formatCode>General\ "pont"</c:formatCode>
                <c:ptCount val="16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06A-4D60-9873-9757DD5905EE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06A-4D60-9873-9757DD5905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Indexek!$B$25:$Q$25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Indexek!$B$32:$Q$32</c:f>
              <c:numCache>
                <c:formatCode>General\ "pont"</c:formatCode>
                <c:ptCount val="16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06A-4D60-9873-9757DD590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498169374914562"/>
          <c:w val="1"/>
          <c:h val="0.19063455377522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30685506267986"/>
          <c:y val="3.6400139977784261E-2"/>
          <c:w val="0.7715820459774666"/>
          <c:h val="0.58305085596558492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4.1666662109944071E-3"/>
                  <c:y val="-1.3660741753178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36-46F9-9747-0D766D2A12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Indexek!$B$38:$Q$38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Indexek!$B$39:$Q$39</c:f>
              <c:numCache>
                <c:formatCode>General\ "pont"</c:formatCode>
                <c:ptCount val="16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36-46F9-9747-0D766D2A12A1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36-46F9-9747-0D766D2A12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Indexek!$B$38:$Q$38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Indexek!$B$40:$Q$40</c:f>
              <c:numCache>
                <c:formatCode>General\ "pont"</c:formatCode>
                <c:ptCount val="16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36-46F9-9747-0D766D2A12A1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Indexek!$B$38:$Q$38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Indexek!$B$41:$Q$41</c:f>
              <c:numCache>
                <c:formatCode>General\ "pont"</c:formatCode>
                <c:ptCount val="16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36-46F9-9747-0D766D2A12A1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4.1666662109944071E-3"/>
                  <c:y val="-6.830370876589360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736-46F9-9747-0D766D2A12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Indexek!$B$38:$Q$38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Indexek!$B$42:$Q$42</c:f>
              <c:numCache>
                <c:formatCode>General\ "pont"</c:formatCode>
                <c:ptCount val="16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736-46F9-9747-0D766D2A12A1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-1.0185066412563586E-16"/>
                  <c:y val="1.3660741753178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36-46F9-9747-0D766D2A12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Indexek!$B$38:$Q$38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Indexek!$B$43:$Q$43</c:f>
              <c:numCache>
                <c:formatCode>General\ "pont"</c:formatCode>
                <c:ptCount val="16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736-46F9-9747-0D766D2A12A1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15"/>
              <c:layout>
                <c:manualLayout>
                  <c:x val="4.1666662109944071E-3"/>
                  <c:y val="2.276790292196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736-46F9-9747-0D766D2A12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Indexek!$B$38:$Q$38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Indexek!$B$44:$Q$44</c:f>
              <c:numCache>
                <c:formatCode>General\ "pont"</c:formatCode>
                <c:ptCount val="16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736-46F9-9747-0D766D2A12A1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736-46F9-9747-0D766D2A12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Indexek!$B$38:$Q$38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Indexek!$B$45:$Q$45</c:f>
              <c:numCache>
                <c:formatCode>General\ "pont"</c:formatCode>
                <c:ptCount val="16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736-46F9-9747-0D766D2A12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0607232520166627"/>
          <c:w val="1"/>
          <c:h val="0.182543723337351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8.0080560912586141E-2"/>
          <c:w val="0.82629943132108485"/>
          <c:h val="0.63961053241164956"/>
        </c:manualLayout>
      </c:layout>
      <c:lineChart>
        <c:grouping val="standard"/>
        <c:varyColors val="0"/>
        <c:ser>
          <c:idx val="0"/>
          <c:order val="0"/>
          <c:tx>
            <c:strRef>
              <c:f>Indexek!$B$71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F2F-4091-A51F-ADE9B59BA0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Indexek!$A$72:$A$87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Indexek!$B$72:$B$87</c:f>
              <c:numCache>
                <c:formatCode>General\ "pont"</c:formatCode>
                <c:ptCount val="16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2F-4091-A51F-ADE9B59BA0B1}"/>
            </c:ext>
          </c:extLst>
        </c:ser>
        <c:ser>
          <c:idx val="1"/>
          <c:order val="1"/>
          <c:tx>
            <c:strRef>
              <c:f>Indexek!$C$71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2F-4091-A51F-ADE9B59BA0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Indexek!$A$72:$A$87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Indexek!$C$72:$C$87</c:f>
              <c:numCache>
                <c:formatCode>General\ "pont"</c:formatCode>
                <c:ptCount val="16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2F-4091-A51F-ADE9B59BA0B1}"/>
            </c:ext>
          </c:extLst>
        </c:ser>
        <c:ser>
          <c:idx val="2"/>
          <c:order val="2"/>
          <c:tx>
            <c:strRef>
              <c:f>Indexek!$D$71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2F-4091-A51F-ADE9B59BA0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Indexek!$A$72:$A$87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Indexek!$D$72:$D$87</c:f>
              <c:numCache>
                <c:formatCode>General\ "pont"</c:formatCode>
                <c:ptCount val="16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2F-4091-A51F-ADE9B59BA0B1}"/>
            </c:ext>
          </c:extLst>
        </c:ser>
        <c:ser>
          <c:idx val="3"/>
          <c:order val="3"/>
          <c:tx>
            <c:strRef>
              <c:f>Indexek!$E$71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2F-4091-A51F-ADE9B59BA0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Indexek!$A$72:$A$87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Indexek!$E$72:$E$87</c:f>
              <c:numCache>
                <c:formatCode>General\ "pont"</c:formatCode>
                <c:ptCount val="16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F2F-4091-A51F-ADE9B59BA0B1}"/>
            </c:ext>
          </c:extLst>
        </c:ser>
        <c:ser>
          <c:idx val="4"/>
          <c:order val="4"/>
          <c:tx>
            <c:strRef>
              <c:f>Indexek!$F$71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2F-4091-A51F-ADE9B59BA0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Indexek!$A$72:$A$87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Indexek!$F$72:$F$87</c:f>
              <c:numCache>
                <c:formatCode>General\ "pont"</c:formatCode>
                <c:ptCount val="16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F2F-4091-A51F-ADE9B59BA0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78838174909489E-2"/>
          <c:w val="0.86605424321959745"/>
          <c:h val="0.6724092965615069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EF1-4938-B15B-299B1FC12CF8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EF1-4938-B15B-299B1FC12CF8}"/>
              </c:ext>
            </c:extLst>
          </c:dPt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EF1-4938-B15B-299B1FC12C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verzió'!$A$56:$A$71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verzió'!$B$56:$B$71</c:f>
              <c:numCache>
                <c:formatCode>0%</c:formatCode>
                <c:ptCount val="16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EF1-4938-B15B-299B1FC12CF8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6EF1-4938-B15B-299B1FC12CF8}"/>
              </c:ext>
            </c:extLst>
          </c:dPt>
          <c:dLbls>
            <c:delete val="1"/>
          </c:dLbls>
          <c:cat>
            <c:strRef>
              <c:f>'Új verzió'!$A$56:$A$71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verzió'!$C$56:$C$71</c:f>
              <c:numCache>
                <c:formatCode>0%</c:formatCode>
                <c:ptCount val="16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EF1-4938-B15B-299B1FC12CF8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EF1-4938-B15B-299B1FC12C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verzió'!$A$56:$A$71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verzió'!$D$56:$D$71</c:f>
              <c:numCache>
                <c:formatCode>0%</c:formatCode>
                <c:ptCount val="16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EF1-4938-B15B-299B1FC12CF8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0"/>
                  <c:y val="-2.1886472207052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EF1-4938-B15B-299B1FC12C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verzió'!$A$56:$A$71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verzió'!$E$56:$E$71</c:f>
              <c:numCache>
                <c:formatCode>0%</c:formatCode>
                <c:ptCount val="16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EF1-4938-B15B-299B1FC12CF8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6EF1-4938-B15B-299B1FC12CF8}"/>
              </c:ext>
            </c:extLst>
          </c:dPt>
          <c:dLbls>
            <c:dLbl>
              <c:idx val="15"/>
              <c:layout>
                <c:manualLayout>
                  <c:x val="-2.7777777777777779E-3"/>
                  <c:y val="9.72732098091223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EF1-4938-B15B-299B1FC12C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verzió'!$A$56:$A$71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verzió'!$F$56:$F$71</c:f>
              <c:numCache>
                <c:formatCode>0%</c:formatCode>
                <c:ptCount val="16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EF1-4938-B15B-299B1FC12CF8}"/>
            </c:ext>
          </c:extLst>
        </c:ser>
        <c:ser>
          <c:idx val="5"/>
          <c:order val="5"/>
          <c:tx>
            <c:strRef>
              <c:f>'Új verzió'!$G$55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EF1-4938-B15B-299B1FC12C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verzió'!$A$56:$A$71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verzió'!$G$56:$G$71</c:f>
              <c:numCache>
                <c:formatCode>0%</c:formatCode>
                <c:ptCount val="16"/>
                <c:pt idx="0">
                  <c:v>0.86814951621568315</c:v>
                </c:pt>
                <c:pt idx="1">
                  <c:v>0.85268811860402027</c:v>
                </c:pt>
                <c:pt idx="2">
                  <c:v>0.86543635699614718</c:v>
                </c:pt>
                <c:pt idx="3">
                  <c:v>0.89</c:v>
                </c:pt>
                <c:pt idx="4">
                  <c:v>0.92</c:v>
                </c:pt>
                <c:pt idx="5">
                  <c:v>1.04</c:v>
                </c:pt>
                <c:pt idx="6">
                  <c:v>1.02</c:v>
                </c:pt>
                <c:pt idx="7">
                  <c:v>0.97</c:v>
                </c:pt>
                <c:pt idx="8">
                  <c:v>0.99</c:v>
                </c:pt>
                <c:pt idx="9">
                  <c:v>0.94</c:v>
                </c:pt>
                <c:pt idx="10">
                  <c:v>1.02</c:v>
                </c:pt>
                <c:pt idx="11">
                  <c:v>1.01</c:v>
                </c:pt>
                <c:pt idx="12">
                  <c:v>1</c:v>
                </c:pt>
                <c:pt idx="13">
                  <c:v>0.95</c:v>
                </c:pt>
                <c:pt idx="14">
                  <c:v>0.93</c:v>
                </c:pt>
                <c:pt idx="15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EF1-4938-B15B-299B1FC12C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7532939632545936"/>
          <c:h val="0.5753441209833873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verzió'!$L$73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0"/>
                  <c:y val="-7.76339139168268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48A-4A31-8A24-19E7B697FB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verzió'!$K$74:$K$89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verzió'!$L$74:$L$89</c:f>
              <c:numCache>
                <c:formatCode>0%</c:formatCode>
                <c:ptCount val="16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8A-4A31-8A24-19E7B697FB5D}"/>
            </c:ext>
          </c:extLst>
        </c:ser>
        <c:ser>
          <c:idx val="1"/>
          <c:order val="1"/>
          <c:tx>
            <c:strRef>
              <c:f>'Új verzió'!$M$73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0"/>
                  <c:y val="2.5877971305608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8A-4A31-8A24-19E7B697FB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verzió'!$K$74:$K$89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verzió'!$M$74:$M$89</c:f>
              <c:numCache>
                <c:formatCode>0%</c:formatCode>
                <c:ptCount val="16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8A-4A31-8A24-19E7B697FB5D}"/>
            </c:ext>
          </c:extLst>
        </c:ser>
        <c:ser>
          <c:idx val="2"/>
          <c:order val="2"/>
          <c:tx>
            <c:strRef>
              <c:f>'Új verzió'!$N$73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48A-4A31-8A24-19E7B697FB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verzió'!$K$74:$K$89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verzió'!$N$74:$N$89</c:f>
              <c:numCache>
                <c:formatCode>0%</c:formatCode>
                <c:ptCount val="16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8A-4A31-8A24-19E7B697FB5D}"/>
            </c:ext>
          </c:extLst>
        </c:ser>
        <c:ser>
          <c:idx val="3"/>
          <c:order val="3"/>
          <c:tx>
            <c:strRef>
              <c:f>'Új verzió'!$O$73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-4.1666666666666666E-3"/>
                  <c:y val="-3.8816956958413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8A-4A31-8A24-19E7B697FB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verzió'!$K$74:$K$89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verzió'!$O$74:$O$89</c:f>
              <c:numCache>
                <c:formatCode>0%</c:formatCode>
                <c:ptCount val="16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48A-4A31-8A24-19E7B697F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6732567804024499"/>
          <c:h val="0.6525775602960933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verzió'!$B$101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946-4AD7-808E-28EC6FDF85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verzió'!$A$102:$A$117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verzió'!$B$102:$B$117</c:f>
              <c:numCache>
                <c:formatCode>General\ "pont"</c:formatCode>
                <c:ptCount val="16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46-4AD7-808E-28EC6FDF85BE}"/>
            </c:ext>
          </c:extLst>
        </c:ser>
        <c:ser>
          <c:idx val="1"/>
          <c:order val="1"/>
          <c:tx>
            <c:strRef>
              <c:f>'Új verzió'!$C$101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-2.0370135052831988E-16"/>
                  <c:y val="1.5077733432796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946-4AD7-808E-28EC6FDF85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verzió'!$A$102:$A$117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verzió'!$C$102:$C$117</c:f>
              <c:numCache>
                <c:formatCode>General\ "pont"</c:formatCode>
                <c:ptCount val="16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46-4AD7-808E-28EC6FDF85BE}"/>
            </c:ext>
          </c:extLst>
        </c:ser>
        <c:ser>
          <c:idx val="2"/>
          <c:order val="2"/>
          <c:tx>
            <c:strRef>
              <c:f>'Új verzió'!$D$101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46-4AD7-808E-28EC6FDF85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verzió'!$A$102:$A$117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verzió'!$D$102:$D$117</c:f>
              <c:numCache>
                <c:formatCode>General\ "pont"</c:formatCode>
                <c:ptCount val="16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946-4AD7-808E-28EC6FDF85BE}"/>
            </c:ext>
          </c:extLst>
        </c:ser>
        <c:ser>
          <c:idx val="3"/>
          <c:order val="3"/>
          <c:tx>
            <c:strRef>
              <c:f>'Új verzió'!$E$101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46-4AD7-808E-28EC6FDF85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verzió'!$A$102:$A$117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verzió'!$E$102:$E$117</c:f>
              <c:numCache>
                <c:formatCode>General\ "pont"</c:formatCode>
                <c:ptCount val="16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946-4AD7-808E-28EC6FDF85BE}"/>
            </c:ext>
          </c:extLst>
        </c:ser>
        <c:ser>
          <c:idx val="4"/>
          <c:order val="4"/>
          <c:tx>
            <c:strRef>
              <c:f>'Új verzió'!$F$101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946-4AD7-808E-28EC6FDF85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verzió'!$A$102:$A$117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verzió'!$F$102:$F$117</c:f>
              <c:numCache>
                <c:formatCode>General\ "pont"</c:formatCode>
                <c:ptCount val="16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946-4AD7-808E-28EC6FDF85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9306897974283765E-2"/>
          <c:w val="0.87160979877515321"/>
          <c:h val="0.668802490973338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verzió'!$B$130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7E-4BA5-9397-466E0A5C4F15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C7E-4BA5-9397-466E0A5C4F15}"/>
              </c:ext>
            </c:extLst>
          </c:dPt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C7E-4BA5-9397-466E0A5C4F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verzió'!$A$131:$A$146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verzió'!$B$131:$B$146</c:f>
              <c:numCache>
                <c:formatCode>0%</c:formatCode>
                <c:ptCount val="16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C7E-4BA5-9397-466E0A5C4F15}"/>
            </c:ext>
          </c:extLst>
        </c:ser>
        <c:ser>
          <c:idx val="1"/>
          <c:order val="1"/>
          <c:tx>
            <c:strRef>
              <c:f>'Új verzió'!$C$130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BC7E-4BA5-9397-466E0A5C4F15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BC7E-4BA5-9397-466E0A5C4F15}"/>
              </c:ext>
            </c:extLst>
          </c:dPt>
          <c:dLbls>
            <c:delete val="1"/>
          </c:dLbls>
          <c:cat>
            <c:strRef>
              <c:f>'Új verzió'!$A$131:$A$146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verzió'!$C$131:$C$146</c:f>
              <c:numCache>
                <c:formatCode>0%</c:formatCode>
                <c:ptCount val="16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C7E-4BA5-9397-466E0A5C4F15}"/>
            </c:ext>
          </c:extLst>
        </c:ser>
        <c:ser>
          <c:idx val="2"/>
          <c:order val="2"/>
          <c:tx>
            <c:strRef>
              <c:f>'Új verzió'!$D$130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BC7E-4BA5-9397-466E0A5C4F15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BC7E-4BA5-9397-466E0A5C4F15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BC7E-4BA5-9397-466E0A5C4F15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BC7E-4BA5-9397-466E0A5C4F15}"/>
              </c:ext>
            </c:extLst>
          </c:dPt>
          <c:dLbls>
            <c:dLbl>
              <c:idx val="15"/>
              <c:layout>
                <c:manualLayout>
                  <c:x val="0"/>
                  <c:y val="3.68790740003302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C7E-4BA5-9397-466E0A5C4F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verzió'!$A$131:$A$146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verzió'!$D$131:$D$146</c:f>
              <c:numCache>
                <c:formatCode>0%</c:formatCode>
                <c:ptCount val="16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BC7E-4BA5-9397-466E0A5C4F15}"/>
            </c:ext>
          </c:extLst>
        </c:ser>
        <c:ser>
          <c:idx val="3"/>
          <c:order val="3"/>
          <c:tx>
            <c:strRef>
              <c:f>'Új verzió'!$E$130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C7E-4BA5-9397-466E0A5C4F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verzió'!$A$131:$A$146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verzió'!$E$131:$E$146</c:f>
              <c:numCache>
                <c:formatCode>0%</c:formatCode>
                <c:ptCount val="16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BC7E-4BA5-9397-466E0A5C4F15}"/>
            </c:ext>
          </c:extLst>
        </c:ser>
        <c:ser>
          <c:idx val="4"/>
          <c:order val="4"/>
          <c:tx>
            <c:strRef>
              <c:f>'Új verzió'!$F$130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BC7E-4BA5-9397-466E0A5C4F15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BC7E-4BA5-9397-466E0A5C4F15}"/>
              </c:ext>
            </c:extLst>
          </c:dPt>
          <c:dLbls>
            <c:dLbl>
              <c:idx val="15"/>
              <c:layout>
                <c:manualLayout>
                  <c:x val="0"/>
                  <c:y val="1.72102345334874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C7E-4BA5-9397-466E0A5C4F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verzió'!$A$131:$A$146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verzió'!$F$131:$F$146</c:f>
              <c:numCache>
                <c:formatCode>0%</c:formatCode>
                <c:ptCount val="16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BC7E-4BA5-9397-466E0A5C4F15}"/>
            </c:ext>
          </c:extLst>
        </c:ser>
        <c:ser>
          <c:idx val="5"/>
          <c:order val="5"/>
          <c:tx>
            <c:strRef>
              <c:f>'Új verzió'!$G$130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CC99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CC990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C7E-4BA5-9397-466E0A5C4F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verzió'!$A$131:$A$146</c:f>
              <c:strCache>
                <c:ptCount val="1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</c:strCache>
            </c:strRef>
          </c:cat>
          <c:val>
            <c:numRef>
              <c:f>'Új verzió'!$G$131:$G$146</c:f>
              <c:numCache>
                <c:formatCode>0%</c:formatCode>
                <c:ptCount val="16"/>
                <c:pt idx="0">
                  <c:v>0.89399282140441083</c:v>
                </c:pt>
                <c:pt idx="1">
                  <c:v>0.87679469631730655</c:v>
                </c:pt>
                <c:pt idx="2">
                  <c:v>0.90674701309063788</c:v>
                </c:pt>
                <c:pt idx="3">
                  <c:v>0.92</c:v>
                </c:pt>
                <c:pt idx="4">
                  <c:v>0.94</c:v>
                </c:pt>
                <c:pt idx="5">
                  <c:v>1.06</c:v>
                </c:pt>
                <c:pt idx="6">
                  <c:v>1.05</c:v>
                </c:pt>
                <c:pt idx="7">
                  <c:v>1</c:v>
                </c:pt>
                <c:pt idx="8">
                  <c:v>1.05</c:v>
                </c:pt>
                <c:pt idx="9">
                  <c:v>1</c:v>
                </c:pt>
                <c:pt idx="10">
                  <c:v>1.05</c:v>
                </c:pt>
                <c:pt idx="11">
                  <c:v>1.1000000000000001</c:v>
                </c:pt>
                <c:pt idx="12">
                  <c:v>1.1200000000000001</c:v>
                </c:pt>
                <c:pt idx="13">
                  <c:v>1.07</c:v>
                </c:pt>
                <c:pt idx="14">
                  <c:v>0.99</c:v>
                </c:pt>
                <c:pt idx="15">
                  <c:v>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BC7E-4BA5-9397-466E0A5C4F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nagyobb, illetve az iparban működő vállalatok helyzete továbbra is kedvezőbb a kisebb, illetve a szolgáltató szektorban működőkéhez viszonyítva, azonban a különbség a koronavírus-járvány idején tapasztalthoz képest kevésbé mutatkozott jelentősnek az orosz-ukrán háború első heteiben.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rekordmagas szintről (+15 pont) +4 pontra csökkent, amely az elmúlt 1 év legalacsonyabb értéke.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40170" tIns="45720" rIns="45720" bIns="4572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megítélésének indexe a kedvezőtlen konjunktúrát jelző negatív tartományba (-5 pont) csökkent. A várakozások mutatója továbbra is pozitív (+14 pont), azonban jelentősen csökkent az előző havi +29 pontos értékhez képest.</a:t>
          </a:r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1 százalékponttal, az egy évvel korábbi szint 95 százalékára nőtt, a bevételi szint (100 százalék) ugyanakkor nem változott az előző hónaphoz képest. 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>
              <a:solidFill>
                <a:srgbClr val="0C2148"/>
              </a:solidFill>
              <a:latin typeface="Calibri"/>
              <a:ea typeface="+mn-ea"/>
              <a:cs typeface="+mn-cs"/>
            </a:rPr>
            <a:t>A robusztusságát </a:t>
          </a: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tükrözi, hogy a létszámnövelést tervezők aránya 19 százalékponttal haladta meg a leépítést tervezőkét, és magas szinten (+37 pont) állt a beruházási tervek mutatója is.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41BD5F5C-45C6-4765-A923-EE1A88201B75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EAC3FD56-757F-4A86-A10A-F371766CE118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CDB7D3C4-2921-4C4C-9B0D-D63473EFB37D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0DAC9D2B-9E21-4E8F-AFF7-089ED864DBF5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6FC5996E-12AF-48CC-ADFA-D41B22887B7E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CE215F94-372B-42D2-BF84-E83F025A1DCD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0C7B5500-DB47-49BB-AE04-2863594B54E5}" type="presOf" srcId="{542B9BE7-C64F-46EC-A3B5-E064F072579F}" destId="{41BD5F5C-45C6-4765-A923-EE1A88201B75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5D057A85-88D3-486B-8F84-129E9D7F3878}" type="presOf" srcId="{5BC02F0C-BFBB-47DD-93C5-86CA70E51D56}" destId="{CDB7D3C4-2921-4C4C-9B0D-D63473EFB37D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35DCBEDD-8081-4846-B695-9185DA27901C}" type="presOf" srcId="{6090B06F-4AFE-4CE9-897E-51A54A1D377A}" destId="{6FC5996E-12AF-48CC-ADFA-D41B22887B7E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B0585C88-199B-4002-9B06-E62021617087}" type="presParOf" srcId="{A55778FD-1C20-4749-B692-0C762B0462F2}" destId="{41BD5F5C-45C6-4765-A923-EE1A88201B75}" srcOrd="5" destOrd="0" presId="urn:microsoft.com/office/officeart/2008/layout/VerticalCurvedList"/>
    <dgm:cxn modelId="{9E03D415-520B-4FE5-9168-1FC0BB27547E}" type="presParOf" srcId="{A55778FD-1C20-4749-B692-0C762B0462F2}" destId="{EAC3FD56-757F-4A86-A10A-F371766CE118}" srcOrd="6" destOrd="0" presId="urn:microsoft.com/office/officeart/2008/layout/VerticalCurvedList"/>
    <dgm:cxn modelId="{642401CF-BE11-484D-9CD3-B06B50075C7D}" type="presParOf" srcId="{EAC3FD56-757F-4A86-A10A-F371766CE118}" destId="{833BB777-15FA-4149-8247-460D9C195F45}" srcOrd="0" destOrd="0" presId="urn:microsoft.com/office/officeart/2008/layout/VerticalCurvedList"/>
    <dgm:cxn modelId="{09BA81D0-3A35-49AE-8431-C6D9CCA883E1}" type="presParOf" srcId="{A55778FD-1C20-4749-B692-0C762B0462F2}" destId="{CDB7D3C4-2921-4C4C-9B0D-D63473EFB37D}" srcOrd="7" destOrd="0" presId="urn:microsoft.com/office/officeart/2008/layout/VerticalCurvedList"/>
    <dgm:cxn modelId="{813637CD-36E9-4F62-8A83-381481B9A38A}" type="presParOf" srcId="{A55778FD-1C20-4749-B692-0C762B0462F2}" destId="{0DAC9D2B-9E21-4E8F-AFF7-089ED864DBF5}" srcOrd="8" destOrd="0" presId="urn:microsoft.com/office/officeart/2008/layout/VerticalCurvedList"/>
    <dgm:cxn modelId="{6536360B-4603-42DE-B0A7-B3E97F52F500}" type="presParOf" srcId="{0DAC9D2B-9E21-4E8F-AFF7-089ED864DBF5}" destId="{99F2E81B-3650-4D03-95C1-89D30D01C17B}" srcOrd="0" destOrd="0" presId="urn:microsoft.com/office/officeart/2008/layout/VerticalCurvedList"/>
    <dgm:cxn modelId="{AA482C0C-701B-4F86-9C33-ADA6D21B5265}" type="presParOf" srcId="{A55778FD-1C20-4749-B692-0C762B0462F2}" destId="{6FC5996E-12AF-48CC-ADFA-D41B22887B7E}" srcOrd="9" destOrd="0" presId="urn:microsoft.com/office/officeart/2008/layout/VerticalCurvedList"/>
    <dgm:cxn modelId="{2CF285EC-2C8E-4962-B69A-3E5F44207D9D}" type="presParOf" srcId="{A55778FD-1C20-4749-B692-0C762B0462F2}" destId="{CE215F94-372B-42D2-BF84-E83F025A1DCD}" srcOrd="10" destOrd="0" presId="urn:microsoft.com/office/officeart/2008/layout/VerticalCurvedList"/>
    <dgm:cxn modelId="{90C398B8-89C6-4209-A1AA-CD9901D6478F}" type="presParOf" srcId="{CE215F94-372B-42D2-BF84-E83F025A1DCD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rekordmagas szintről (+15 pont) +4 pontra csökkent, amely az elmúlt 1 év legalacsonyabb értéke.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170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megítélésének indexe a kedvezőtlen konjunktúrát jelző negatív tartományba (-5 pont) csökkent. A várakozások mutatója továbbra is pozitív (+14 pont), azonban jelentősen csökkent az előző havi +29 pontos értékhez képest.</a:t>
          </a:r>
        </a:p>
      </dsp:txBody>
      <dsp:txXfrm>
        <a:off x="967686" y="1316727"/>
        <a:ext cx="7778425" cy="658627"/>
      </dsp:txXfrm>
    </dsp:sp>
    <dsp:sp modelId="{E1B5BC66-D8ED-4702-BD89-A8CB654E451B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D5F5C-45C6-4765-A923-EE1A88201B75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1 százalékponttal, az egy évvel korábbi szint 95 százalékára nőtt, a bevételi szint (100 százalék) ugyanakkor nem változott az előző hónaphoz képest. </a:t>
          </a:r>
          <a:endParaRPr lang="hu-HU" sz="1800" kern="1200" dirty="0"/>
        </a:p>
      </dsp:txBody>
      <dsp:txXfrm>
        <a:off x="1112537" y="2304352"/>
        <a:ext cx="7633574" cy="658627"/>
      </dsp:txXfrm>
    </dsp:sp>
    <dsp:sp modelId="{833BB777-15FA-4149-8247-460D9C195F4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7D3C4-2921-4C4C-9B0D-D63473EFB37D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>
              <a:solidFill>
                <a:srgbClr val="0C2148"/>
              </a:solidFill>
              <a:latin typeface="Calibri"/>
              <a:ea typeface="+mn-ea"/>
              <a:cs typeface="+mn-cs"/>
            </a:rPr>
            <a:t>A robusztusságát 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tükrözi, hogy a létszámnövelést tervezők aránya 19 százalékponttal haladta meg a leépítést tervezőkét, és magas szinten (+37 pont) állt a beruházási tervek mutatója is.</a:t>
          </a:r>
        </a:p>
      </dsp:txBody>
      <dsp:txXfrm>
        <a:off x="967686" y="3291977"/>
        <a:ext cx="7778425" cy="658627"/>
      </dsp:txXfrm>
    </dsp:sp>
    <dsp:sp modelId="{99F2E81B-3650-4D03-95C1-89D30D01C17B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5996E-12AF-48CC-ADFA-D41B22887B7E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nagyobb, illetve az iparban működő vállalatok helyzete továbbra is kedvezőbb a kisebb, illetve a szolgáltató szektorban működőkéhez viszonyítva, azonban a különbség a koronavírus-járvány idején tapasztalthoz képest kevésbé mutatkozott jelentősnek az orosz-ukrán háború első heteiben.</a:t>
          </a:r>
        </a:p>
      </dsp:txBody>
      <dsp:txXfrm>
        <a:off x="495733" y="4279601"/>
        <a:ext cx="8250378" cy="658627"/>
      </dsp:txXfrm>
    </dsp:sp>
    <dsp:sp modelId="{F9B28654-D436-4056-A83D-E81A90D53409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2022. 04. 06.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felméréseinek 2022. márciusi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29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átlagos kapacitás-kihasználtság 1 százalékponttal, az egy évvel korábbi szint 95 százalékára nőtt márciusra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1035249"/>
              </p:ext>
            </p:extLst>
          </p:nvPr>
        </p:nvGraphicFramePr>
        <p:xfrm>
          <a:off x="0" y="922448"/>
          <a:ext cx="9144000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0" y="310448"/>
            <a:ext cx="8088816" cy="612000"/>
          </a:xfrm>
        </p:spPr>
        <p:txBody>
          <a:bodyPr>
            <a:noAutofit/>
          </a:bodyPr>
          <a:lstStyle/>
          <a:p>
            <a:r>
              <a:rPr lang="hu-HU" sz="1800" dirty="0"/>
              <a:t>A mezőgazdaságban stagnált, a többi iparágban enyhén csökkent az átlagos kapacitás-kihasználtság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318176" y="5834005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567189"/>
              </p:ext>
            </p:extLst>
          </p:nvPr>
        </p:nvGraphicFramePr>
        <p:xfrm>
          <a:off x="0" y="922449"/>
          <a:ext cx="9144000" cy="490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21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434" y="310448"/>
            <a:ext cx="8075072" cy="612000"/>
          </a:xfrm>
        </p:spPr>
        <p:txBody>
          <a:bodyPr>
            <a:noAutofit/>
          </a:bodyPr>
          <a:lstStyle/>
          <a:p>
            <a:r>
              <a:rPr lang="hu-HU" sz="2000" dirty="0"/>
              <a:t>a termelési szintre vonatkozó várakozások továbbra is optimisták, de számottevően gyengültek februárhoz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624293" y="3251479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627214" y="385858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760157" y="3230043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279013"/>
              </p:ext>
            </p:extLst>
          </p:nvPr>
        </p:nvGraphicFramePr>
        <p:xfrm>
          <a:off x="0" y="922448"/>
          <a:ext cx="9144000" cy="505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67" y="310448"/>
            <a:ext cx="7800949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átlagos bevételi szint (100 százalék) nem változott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086787"/>
              </p:ext>
            </p:extLst>
          </p:nvPr>
        </p:nvGraphicFramePr>
        <p:xfrm>
          <a:off x="0" y="922447"/>
          <a:ext cx="9144000" cy="516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203213" cy="612000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A termelés növelését elsősorban a vevők és a munkaerő hiánya akadályozza, de számottevő a beszállítói problémák gyakorisága is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604728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332031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termelés növelését akadályozó tényezők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46C31AE1-F097-483F-BEA9-814CF5DF0D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9814757"/>
              </p:ext>
            </p:extLst>
          </p:nvPr>
        </p:nvGraphicFramePr>
        <p:xfrm>
          <a:off x="0" y="922448"/>
          <a:ext cx="9143999" cy="512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zövegdoboz 1">
            <a:extLst>
              <a:ext uri="{FF2B5EF4-FFF2-40B4-BE49-F238E27FC236}">
                <a16:creationId xmlns:a16="http://schemas.microsoft.com/office/drawing/2014/main" id="{D60B8B1D-8C96-4D05-9571-DCED95F8ECE4}"/>
              </a:ext>
            </a:extLst>
          </p:cNvPr>
          <p:cNvSpPr txBox="1"/>
          <p:nvPr/>
        </p:nvSpPr>
        <p:spPr>
          <a:xfrm>
            <a:off x="8665907" y="3376034"/>
            <a:ext cx="5422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B87F00"/>
                </a:solidFill>
              </a:rPr>
              <a:t>12%</a:t>
            </a:r>
          </a:p>
        </p:txBody>
      </p:sp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06" y="310448"/>
            <a:ext cx="7803499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megítélése minden méretkategóriában drasztikusan romlott az előző hónaphoz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52286" y="13940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52286" y="2245415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64437" y="1016216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08258"/>
              </p:ext>
            </p:extLst>
          </p:nvPr>
        </p:nvGraphicFramePr>
        <p:xfrm>
          <a:off x="-1" y="922448"/>
          <a:ext cx="9144001" cy="4919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4" y="310448"/>
            <a:ext cx="7751191" cy="612000"/>
          </a:xfrm>
        </p:spPr>
        <p:txBody>
          <a:bodyPr>
            <a:noAutofit/>
          </a:bodyPr>
          <a:lstStyle/>
          <a:p>
            <a:r>
              <a:rPr lang="hu-HU" sz="1800" dirty="0"/>
              <a:t>…és a következő 3 hónapban további jelentős romlásra számítanak a válaszadók az üzleti környezet alakulásában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33031" y="602613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83071" y="2281537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664725" y="3006516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73266" y="2281537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677389"/>
              </p:ext>
            </p:extLst>
          </p:nvPr>
        </p:nvGraphicFramePr>
        <p:xfrm>
          <a:off x="-1" y="922448"/>
          <a:ext cx="9124431" cy="510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10448"/>
            <a:ext cx="7784016" cy="612000"/>
          </a:xfrm>
        </p:spPr>
        <p:txBody>
          <a:bodyPr>
            <a:noAutofit/>
          </a:bodyPr>
          <a:lstStyle/>
          <a:p>
            <a:r>
              <a:rPr lang="hu-HU" sz="1700" dirty="0"/>
              <a:t>Minden tevékenységi körben gyengült a beruházási tervek mutatója, de az egyenlegmutató továbbra is magas szinten áll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45013" y="2460213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634606" y="3568351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6463" y="1502148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97182"/>
              </p:ext>
            </p:extLst>
          </p:nvPr>
        </p:nvGraphicFramePr>
        <p:xfrm>
          <a:off x="0" y="922448"/>
          <a:ext cx="9144000" cy="5175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52" y="310448"/>
            <a:ext cx="7941982" cy="612000"/>
          </a:xfrm>
        </p:spPr>
        <p:txBody>
          <a:bodyPr>
            <a:noAutofit/>
          </a:bodyPr>
          <a:lstStyle/>
          <a:p>
            <a:r>
              <a:rPr lang="hu-HU" sz="2000" dirty="0"/>
              <a:t>A létszám tervezett bővítésének mutatója továbbra is pozitív, de a nagyvállalatok kivételével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669877" y="384903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634640" y="473896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777626" y="403210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620800"/>
              </p:ext>
            </p:extLst>
          </p:nvPr>
        </p:nvGraphicFramePr>
        <p:xfrm>
          <a:off x="0" y="922448"/>
          <a:ext cx="9144000" cy="516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502102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13" y="310449"/>
            <a:ext cx="7713259" cy="612000"/>
          </a:xfrm>
        </p:spPr>
        <p:txBody>
          <a:bodyPr>
            <a:noAutofit/>
          </a:bodyPr>
          <a:lstStyle/>
          <a:p>
            <a:r>
              <a:rPr lang="hu-HU" sz="1800" dirty="0"/>
              <a:t>A mezőgazdaságban nőtt, a szolgáltatási szektorban csökkent a létszámnövelési tervek mutatója februárhoz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536566" y="2722718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536566" y="3598650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670651" y="2962189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2239210"/>
              </p:ext>
            </p:extLst>
          </p:nvPr>
        </p:nvGraphicFramePr>
        <p:xfrm>
          <a:off x="11683" y="922449"/>
          <a:ext cx="9120633" cy="516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9"/>
            <a:ext cx="8070673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 szolgáltatás és kereskedelem kivételével minden tevékenységi körben erősödött az áremelési szándék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</a:p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6925" y="2266087"/>
            <a:ext cx="461665" cy="38898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64924" y="3120007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64924" y="4118419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944614"/>
              </p:ext>
            </p:extLst>
          </p:nvPr>
        </p:nvGraphicFramePr>
        <p:xfrm>
          <a:off x="0" y="922449"/>
          <a:ext cx="9144000" cy="4953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4765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Az eredmények a gazdaság járvány utáni </a:t>
            </a:r>
            <a:r>
              <a:rPr lang="hu-HU" sz="2400" dirty="0" err="1"/>
              <a:t>újraindulásának</a:t>
            </a:r>
            <a:r>
              <a:rPr lang="hu-HU" sz="2400" dirty="0"/>
              <a:t> robusztusságát tükrözik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23586567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09396"/>
            <a:ext cx="7610642" cy="612000"/>
          </a:xfrm>
        </p:spPr>
        <p:txBody>
          <a:bodyPr>
            <a:noAutofit/>
          </a:bodyPr>
          <a:lstStyle/>
          <a:p>
            <a:r>
              <a:rPr lang="hu-HU" sz="2000" dirty="0"/>
              <a:t>Az </a:t>
            </a:r>
            <a:r>
              <a:rPr lang="hu-HU" sz="2000" dirty="0" err="1"/>
              <a:t>mnb</a:t>
            </a:r>
            <a:r>
              <a:rPr lang="hu-HU" sz="2000" dirty="0"/>
              <a:t> </a:t>
            </a:r>
            <a:r>
              <a:rPr lang="hu-HU" sz="2000" dirty="0" err="1"/>
              <a:t>konjunktÚra</a:t>
            </a:r>
            <a:r>
              <a:rPr lang="hu-HU" sz="2000" dirty="0"/>
              <a:t> indexe +15-ről +4 pontra csökkent, ami az elmúlt egy év legalacsonyabb értéke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70680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006573"/>
              </p:ext>
            </p:extLst>
          </p:nvPr>
        </p:nvGraphicFramePr>
        <p:xfrm>
          <a:off x="15751" y="921396"/>
          <a:ext cx="9128249" cy="4785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1788"/>
            <a:ext cx="8056816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megítélése a nagyvállalatok kivételével minden méretkategóriában gyengült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6243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0795001"/>
              </p:ext>
            </p:extLst>
          </p:nvPr>
        </p:nvGraphicFramePr>
        <p:xfrm>
          <a:off x="-1" y="923788"/>
          <a:ext cx="9144001" cy="4938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901"/>
            <a:ext cx="7576456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tényezőinek többsége gyengült, de az eddig megvalósított beruházások mutatója nőtt februárhoz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4" y="1438499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4" y="2243730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2" y="1439326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8912679"/>
              </p:ext>
            </p:extLst>
          </p:nvPr>
        </p:nvGraphicFramePr>
        <p:xfrm>
          <a:off x="31506" y="916901"/>
          <a:ext cx="9112494" cy="5297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84" y="310448"/>
            <a:ext cx="7751931" cy="612000"/>
          </a:xfrm>
        </p:spPr>
        <p:txBody>
          <a:bodyPr>
            <a:noAutofit/>
          </a:bodyPr>
          <a:lstStyle/>
          <a:p>
            <a:r>
              <a:rPr lang="hu-HU" sz="2000" dirty="0"/>
              <a:t>A felmérésben vizsgált valamennyi tényező kapcsán gyengültek a várakozások februárhoz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73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73C3CB4-AA04-4B7F-B848-7DA7DCBCB7F7}"/>
              </a:ext>
            </a:extLst>
          </p:cNvPr>
          <p:cNvSpPr/>
          <p:nvPr/>
        </p:nvSpPr>
        <p:spPr>
          <a:xfrm>
            <a:off x="31506" y="650047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E632F845-F269-44C5-92FF-6C69BD8AE866}"/>
              </a:ext>
            </a:extLst>
          </p:cNvPr>
          <p:cNvSpPr/>
          <p:nvPr/>
        </p:nvSpPr>
        <p:spPr>
          <a:xfrm>
            <a:off x="8706597" y="263732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5DFB9F90-EDE9-47D8-847E-6D75288D9CBF}"/>
              </a:ext>
            </a:extLst>
          </p:cNvPr>
          <p:cNvSpPr/>
          <p:nvPr/>
        </p:nvSpPr>
        <p:spPr>
          <a:xfrm rot="10800000">
            <a:off x="8706597" y="3372909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CC1974F-E521-4C31-AF75-A013260EB280}"/>
              </a:ext>
            </a:extLst>
          </p:cNvPr>
          <p:cNvSpPr txBox="1"/>
          <p:nvPr/>
        </p:nvSpPr>
        <p:spPr>
          <a:xfrm>
            <a:off x="8814525" y="2612216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607919"/>
              </p:ext>
            </p:extLst>
          </p:nvPr>
        </p:nvGraphicFramePr>
        <p:xfrm>
          <a:off x="-1" y="922449"/>
          <a:ext cx="9144001" cy="5578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7829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52" y="310448"/>
            <a:ext cx="7863964" cy="612000"/>
          </a:xfrm>
        </p:spPr>
        <p:txBody>
          <a:bodyPr>
            <a:noAutofit/>
          </a:bodyPr>
          <a:lstStyle/>
          <a:p>
            <a:r>
              <a:rPr lang="hu-HU" sz="2000" dirty="0"/>
              <a:t>Minden méretkategóriában számottevően csökkent az optimizmus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83346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0974837"/>
              </p:ext>
            </p:extLst>
          </p:nvPr>
        </p:nvGraphicFramePr>
        <p:xfrm>
          <a:off x="0" y="922449"/>
          <a:ext cx="9144000" cy="491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29555</TotalTime>
  <Words>877</Words>
  <Application>Microsoft Office PowerPoint</Application>
  <PresentationFormat>Diavetítés a képernyőre (4:3 oldalarány)</PresentationFormat>
  <Paragraphs>82</Paragraphs>
  <Slides>23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23</vt:i4>
      </vt:variant>
    </vt:vector>
  </HeadingPairs>
  <TitlesOfParts>
    <vt:vector size="27" baseType="lpstr">
      <vt:lpstr>Arial</vt:lpstr>
      <vt:lpstr>Calibri</vt:lpstr>
      <vt:lpstr>MNB téma 4_3 új</vt:lpstr>
      <vt:lpstr>MNB téma 4_3 nyomtatásra</vt:lpstr>
      <vt:lpstr>Az mnb Vállalati Konjunktúra felméréseinek 2022. márciusi eredményei</vt:lpstr>
      <vt:lpstr>Az mnb vállalati konjunktúra felmérései</vt:lpstr>
      <vt:lpstr>Az eredmények a gazdaság járvány utáni újraindulásának robusztusságát tükrözik</vt:lpstr>
      <vt:lpstr>Az mnb konjunktÚra indexe +15-ről +4 pontra csökkent, ami az elmúlt egy év legalacsonyabb értéke</vt:lpstr>
      <vt:lpstr>A jelenlegi helyzet megítélése a nagyvállalatok kivételével minden méretkategóriában gyengült az előző hónaphoz képest</vt:lpstr>
      <vt:lpstr>A jelenlegi helyzet tényezőinek többsége gyengült, de az eddig megvalósított beruházások mutatója nőtt februárhoz képest</vt:lpstr>
      <vt:lpstr>A felmérésben vizsgált valamennyi tényező kapcsán gyengültek a várakozások februárhoz képest</vt:lpstr>
      <vt:lpstr>Minden méretkategóriában számottevően csökkent az optimizmus az előző hónaphoz képest</vt:lpstr>
      <vt:lpstr>Termelés és kereslet</vt:lpstr>
      <vt:lpstr>Az átlagos kapacitás-kihasználtság 1 százalékponttal, az egy évvel korábbi szint 95 százalékára nőtt márciusra</vt:lpstr>
      <vt:lpstr>A mezőgazdaságban stagnált, a többi iparágban enyhén csökkent az átlagos kapacitás-kihasználtság az előző hónaphoz képest</vt:lpstr>
      <vt:lpstr>a termelési szintre vonatkozó várakozások továbbra is optimisták, de számottevően gyengültek februárhoz képest</vt:lpstr>
      <vt:lpstr>Az átlagos bevételi szint (100 százalék) nem változott az előző hónaphoz képest</vt:lpstr>
      <vt:lpstr>A termelés növelését elsősorban a vevők és a munkaerő hiánya akadályozza, de számottevő a beszállítói problémák gyakorisága is</vt:lpstr>
      <vt:lpstr>Üzleti környezet, beruházások, foglalkoztatás</vt:lpstr>
      <vt:lpstr>Az üzleti környezet megítélése minden méretkategóriában drasztikusan romlott az előző hónaphoz képest…</vt:lpstr>
      <vt:lpstr>…és a következő 3 hónapban további jelentős romlásra számítanak a válaszadók az üzleti környezet alakulásában</vt:lpstr>
      <vt:lpstr>Minden tevékenységi körben gyengült a beruházási tervek mutatója, de az egyenlegmutató továbbra is magas szinten áll</vt:lpstr>
      <vt:lpstr>A létszám tervezett bővítésének mutatója továbbra is pozitív, de a nagyvállalatok kivételével csökkent</vt:lpstr>
      <vt:lpstr>A mezőgazdaságban nőtt, a szolgáltatási szektorban csökkent a létszámnövelési tervek mutatója februárhoz képest</vt:lpstr>
      <vt:lpstr>Árak</vt:lpstr>
      <vt:lpstr>A szolgáltatás és kereskedelem kivételével minden tevékenységi körben erősödött az áremelési szándék az előző hónaphoz képest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Csikár Rajmond</cp:lastModifiedBy>
  <cp:revision>1818</cp:revision>
  <dcterms:created xsi:type="dcterms:W3CDTF">2020-04-06T05:19:02Z</dcterms:created>
  <dcterms:modified xsi:type="dcterms:W3CDTF">2022-04-06T13:37:08Z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