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7" r:id="rId3"/>
    <p:sldId id="268" r:id="rId4"/>
    <p:sldId id="339" r:id="rId5"/>
    <p:sldId id="302" r:id="rId6"/>
    <p:sldId id="304" r:id="rId7"/>
    <p:sldId id="306" r:id="rId8"/>
    <p:sldId id="332" r:id="rId9"/>
    <p:sldId id="307" r:id="rId10"/>
    <p:sldId id="308" r:id="rId11"/>
    <p:sldId id="331" r:id="rId12"/>
    <p:sldId id="312" r:id="rId13"/>
    <p:sldId id="313" r:id="rId14"/>
    <p:sldId id="314" r:id="rId15"/>
    <p:sldId id="309" r:id="rId16"/>
    <p:sldId id="330" r:id="rId17"/>
    <p:sldId id="333" r:id="rId18"/>
    <p:sldId id="271" r:id="rId19"/>
    <p:sldId id="300" r:id="rId20"/>
    <p:sldId id="320" r:id="rId21"/>
    <p:sldId id="338" r:id="rId22"/>
    <p:sldId id="316" r:id="rId23"/>
    <p:sldId id="340" r:id="rId24"/>
    <p:sldId id="317" r:id="rId25"/>
    <p:sldId id="318" r:id="rId26"/>
    <p:sldId id="337" r:id="rId27"/>
    <p:sldId id="326" r:id="rId28"/>
    <p:sldId id="322" r:id="rId29"/>
    <p:sldId id="323" r:id="rId30"/>
    <p:sldId id="328" r:id="rId31"/>
    <p:sldId id="315" r:id="rId32"/>
    <p:sldId id="334" r:id="rId33"/>
    <p:sldId id="335" r:id="rId34"/>
    <p:sldId id="296" r:id="rId35"/>
    <p:sldId id="297" r:id="rId36"/>
    <p:sldId id="298" r:id="rId37"/>
    <p:sldId id="272" r:id="rId38"/>
    <p:sldId id="336" r:id="rId39"/>
    <p:sldId id="274" r:id="rId40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4DF"/>
    <a:srgbClr val="92B93B"/>
    <a:srgbClr val="777063"/>
    <a:srgbClr val="A69F94"/>
    <a:srgbClr val="EAB9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2013.06.27.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2013.06.27.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2627784" y="1700808"/>
            <a:ext cx="5779588" cy="500066"/>
          </a:xfrm>
        </p:spPr>
        <p:txBody>
          <a:bodyPr>
            <a:noAutofit/>
          </a:bodyPr>
          <a:lstStyle/>
          <a:p>
            <a:r>
              <a:rPr lang="hu-HU" sz="2400" dirty="0" smtClean="0"/>
              <a:t>Makrogazdasági kilátások</a:t>
            </a:r>
            <a:br>
              <a:rPr lang="hu-HU" sz="2400" dirty="0" smtClean="0"/>
            </a:br>
            <a:r>
              <a:rPr lang="hu-HU" sz="2400" dirty="0" smtClean="0"/>
              <a:t> Inflációs Jelentés 2013. június</a:t>
            </a:r>
            <a:endParaRPr lang="hu-HU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hu-HU" dirty="0" smtClean="0"/>
              <a:t>Virág Barnabás</a:t>
            </a:r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hu-HU" dirty="0" smtClean="0"/>
              <a:t>2013. június 27.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Az elmúlt hónapok adatai alapján a fogyasztás már idén stabilizálódhat</a:t>
            </a:r>
            <a:endParaRPr lang="hu-HU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193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9712" y="12687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A kiskereskedelmi értékesítések trendfolyamatai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versenyszektor kapacitáskihasználtsága továbbra is alacsony, a keresleti feltételek dezinflációs hatásúak</a:t>
            </a:r>
            <a:endParaRPr lang="hu-H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666818"/>
            <a:ext cx="5616625" cy="42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19672" y="112474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Kapacitáskihasználtság a versenyszférában és a kibocsátási 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kedvező költségoldali folyamatok és a kormányzati intézkedések historikus mélypontra csökkentették az inflációt</a:t>
            </a:r>
            <a:endParaRPr lang="hu-H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844824"/>
            <a:ext cx="5393927" cy="40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67744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A fogyasztói árindex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dekompozíciója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(éves változás)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inflációs alapfolyamatok is mérsékeltek maradtak</a:t>
            </a:r>
            <a:endParaRPr lang="hu-H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75191" cy="42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55776" y="13407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Inflációs alapmutatók (éves változás)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csökkenő infláció stabilizálhatja a várakozásokat is</a:t>
            </a:r>
            <a:endParaRPr lang="hu-H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63" y="1640804"/>
            <a:ext cx="5495702" cy="409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47664" y="13407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A lakossági inflációs várakozások 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Az átbérezés szempontjából kritikus márciusi adat is megerősítette, hogy erőteljes vállalati bérvisszafogás történt</a:t>
            </a:r>
            <a:endParaRPr lang="hu-H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568237" cy="417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71600" y="112474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A versenyszféra rendszeres kereseteinek kumulált változása az évkezdethez képest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munkaköltség felől érkező inflációs nyomás gyengült</a:t>
            </a:r>
            <a:endParaRPr lang="hu-H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598860" cy="41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63688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Fajlagos munkaköltség a versenyszférában (éves változás)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052737"/>
            <a:ext cx="7848000" cy="4824535"/>
          </a:xfrm>
        </p:spPr>
        <p:txBody>
          <a:bodyPr/>
          <a:lstStyle/>
          <a:p>
            <a:r>
              <a:rPr lang="hu-HU" b="1" dirty="0" smtClean="0"/>
              <a:t>A növekedés 2013-tól folytatódhat </a:t>
            </a:r>
            <a:r>
              <a:rPr lang="hu-HU" sz="2400" b="1" dirty="0" smtClean="0">
                <a:solidFill>
                  <a:schemeClr val="accent1"/>
                </a:solidFill>
                <a:sym typeface="Wingdings"/>
              </a:rPr>
              <a:t> </a:t>
            </a:r>
            <a:endParaRPr lang="hu-HU" sz="2400" b="1" dirty="0" smtClean="0">
              <a:solidFill>
                <a:schemeClr val="accent1"/>
              </a:solidFill>
            </a:endParaRPr>
          </a:p>
          <a:p>
            <a:pPr lvl="1"/>
            <a:r>
              <a:rPr lang="hu-HU" dirty="0" smtClean="0"/>
              <a:t>Az egyedi hatások korrekciója megtörtént, az alapfolyamatok mérsékelten javulnak</a:t>
            </a:r>
          </a:p>
          <a:p>
            <a:pPr lvl="1"/>
            <a:r>
              <a:rPr lang="hu-HU" dirty="0" smtClean="0"/>
              <a:t>Idén a belső kereslet enyhébb visszaesése mellett mérsékeltebb lehet a nettó export</a:t>
            </a:r>
          </a:p>
          <a:p>
            <a:pPr lvl="1"/>
            <a:endParaRPr lang="hu-HU" dirty="0" smtClean="0"/>
          </a:p>
          <a:p>
            <a:r>
              <a:rPr lang="hu-HU" b="1" dirty="0" smtClean="0"/>
              <a:t>Az infláció a 3 százalékos cél alatt maradhat </a:t>
            </a:r>
            <a:r>
              <a:rPr lang="hu-HU" sz="2400" b="1" dirty="0" smtClean="0">
                <a:solidFill>
                  <a:schemeClr val="accent1"/>
                </a:solidFill>
                <a:sym typeface="Wingdings"/>
              </a:rPr>
              <a:t> </a:t>
            </a:r>
            <a:endParaRPr lang="hu-HU" dirty="0" smtClean="0"/>
          </a:p>
          <a:p>
            <a:pPr lvl="1"/>
            <a:r>
              <a:rPr lang="hu-HU" dirty="0" smtClean="0"/>
              <a:t>A vártnál is alacsonyabb infláció, főként kedvező költségoldali folyamatok hatására</a:t>
            </a:r>
          </a:p>
          <a:p>
            <a:pPr lvl="1"/>
            <a:r>
              <a:rPr lang="hu-HU" dirty="0" smtClean="0"/>
              <a:t>Az inflációs várakozások mérséklődnek</a:t>
            </a:r>
          </a:p>
          <a:p>
            <a:pPr lvl="1"/>
            <a:endParaRPr lang="hu-HU" dirty="0" smtClean="0"/>
          </a:p>
          <a:p>
            <a:r>
              <a:rPr lang="hu-HU" b="1" dirty="0" smtClean="0"/>
              <a:t>A vállalatok a munkapiacon állítják helyre jövedelmezőségüket </a:t>
            </a:r>
            <a:r>
              <a:rPr lang="hu-HU" sz="2400" b="1" dirty="0" smtClean="0">
                <a:solidFill>
                  <a:schemeClr val="accent1"/>
                </a:solidFill>
                <a:sym typeface="Wingdings"/>
              </a:rPr>
              <a:t></a:t>
            </a:r>
            <a:endParaRPr lang="hu-HU" b="1" dirty="0" smtClean="0"/>
          </a:p>
          <a:p>
            <a:pPr lvl="1"/>
            <a:r>
              <a:rPr lang="hu-HU" dirty="0" smtClean="0"/>
              <a:t>Az inflációs meglepetéssel összhangban a vártnál alacsonyabb 2013. évi bérdinamika</a:t>
            </a:r>
          </a:p>
          <a:p>
            <a:pPr lvl="1"/>
            <a:endParaRPr lang="hu-H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március óta beérkezett információk értékelése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48000" cy="633600"/>
          </a:xfrm>
        </p:spPr>
        <p:txBody>
          <a:bodyPr/>
          <a:lstStyle/>
          <a:p>
            <a:r>
              <a:rPr lang="hu-HU" dirty="0" smtClean="0"/>
              <a:t>Előrejelzésünk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Exportpiacainkon 2014-től számítunk érdemi növekedésre</a:t>
            </a:r>
            <a:endParaRPr lang="hu-H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Felvevőpiacaink GDP növekedése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92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052737"/>
            <a:ext cx="7848000" cy="4824535"/>
          </a:xfrm>
        </p:spPr>
        <p:txBody>
          <a:bodyPr/>
          <a:lstStyle/>
          <a:p>
            <a:r>
              <a:rPr lang="hu-HU" b="1" dirty="0" smtClean="0"/>
              <a:t>A növekedés 2013-tól folytatódhat</a:t>
            </a:r>
          </a:p>
          <a:p>
            <a:pPr lvl="1"/>
            <a:r>
              <a:rPr lang="hu-HU" dirty="0" smtClean="0"/>
              <a:t>Rövid távon a 2012 végi egyedi hatások korrekcióját vártuk</a:t>
            </a:r>
          </a:p>
          <a:p>
            <a:pPr lvl="1"/>
            <a:r>
              <a:rPr lang="hu-HU" dirty="0" smtClean="0"/>
              <a:t>A növekedés motorja az export maradhat</a:t>
            </a:r>
          </a:p>
          <a:p>
            <a:pPr lvl="1"/>
            <a:r>
              <a:rPr lang="hu-HU" dirty="0" smtClean="0"/>
              <a:t>Óvatos fogyasztói magatartás, a belső kereslet csak 2014-ben élénkül</a:t>
            </a:r>
          </a:p>
          <a:p>
            <a:pPr lvl="1"/>
            <a:endParaRPr lang="hu-HU" dirty="0" smtClean="0"/>
          </a:p>
          <a:p>
            <a:r>
              <a:rPr lang="hu-HU" b="1" dirty="0" smtClean="0"/>
              <a:t>Az infláció a 3 százalékos cél alatt maradhat</a:t>
            </a:r>
            <a:endParaRPr lang="hu-HU" dirty="0" smtClean="0"/>
          </a:p>
          <a:p>
            <a:pPr lvl="1"/>
            <a:r>
              <a:rPr lang="hu-HU" dirty="0" smtClean="0"/>
              <a:t>A negatív kibocsátási rés dezinflációs hatása 2014-ben is érvényesül</a:t>
            </a:r>
          </a:p>
          <a:p>
            <a:pPr lvl="1"/>
            <a:endParaRPr lang="hu-HU" dirty="0" smtClean="0"/>
          </a:p>
          <a:p>
            <a:r>
              <a:rPr lang="hu-HU" b="1" dirty="0" smtClean="0"/>
              <a:t>A vállalatok a munkapiacon állítják helyre jövedelmezőségüket</a:t>
            </a:r>
          </a:p>
          <a:p>
            <a:pPr lvl="1"/>
            <a:r>
              <a:rPr lang="hu-HU" dirty="0" smtClean="0"/>
              <a:t>Alacsony bérdinamika és visszafogott vállalati munkakereslet</a:t>
            </a:r>
          </a:p>
          <a:p>
            <a:pPr lvl="1"/>
            <a:endParaRPr lang="hu-H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márciusi jelentésünk üzenetei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költségvetés keresleti hatása közel semleges lehet előrejelzési horizontunkon</a:t>
            </a:r>
            <a:endParaRPr lang="hu-H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11247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A fiskális impulzus*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38612"/>
            <a:ext cx="5514575" cy="41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91680" y="5733256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solidFill>
                  <a:schemeClr val="tx2"/>
                </a:solidFill>
                <a:latin typeface="+mn-lt"/>
              </a:rPr>
              <a:t>* Fiskális impulzus = </a:t>
            </a:r>
            <a:r>
              <a:rPr lang="hu-HU" sz="1200" i="1" dirty="0" err="1" smtClean="0">
                <a:solidFill>
                  <a:schemeClr val="tx2"/>
                </a:solidFill>
                <a:latin typeface="+mn-lt"/>
              </a:rPr>
              <a:t>SNA</a:t>
            </a:r>
            <a:r>
              <a:rPr lang="hu-HU" sz="1200" i="1" dirty="0" smtClean="0">
                <a:solidFill>
                  <a:schemeClr val="tx2"/>
                </a:solidFill>
                <a:latin typeface="+mn-lt"/>
              </a:rPr>
              <a:t> elsődleges egyenleg változása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Növekedési Hitelprogram enyhítheti a vállalati hitelkorlátokat</a:t>
            </a:r>
            <a:endParaRPr lang="hu-H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Előrejelzésünk a vállalati* és a lakossági hitelezés alakulására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733256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solidFill>
                  <a:schemeClr val="tx2"/>
                </a:solidFill>
                <a:latin typeface="+mn-lt"/>
              </a:rPr>
              <a:t>* A </a:t>
            </a:r>
            <a:r>
              <a:rPr lang="hu-HU" sz="1200" i="1" dirty="0" err="1" smtClean="0">
                <a:solidFill>
                  <a:schemeClr val="tx2"/>
                </a:solidFill>
                <a:latin typeface="+mn-lt"/>
              </a:rPr>
              <a:t>NHP</a:t>
            </a:r>
            <a:r>
              <a:rPr lang="hu-HU" sz="1200" i="1" dirty="0" smtClean="0">
                <a:solidFill>
                  <a:schemeClr val="tx2"/>
                </a:solidFill>
                <a:latin typeface="+mn-lt"/>
              </a:rPr>
              <a:t> keretében nem hitelkiváltási céllal felvett hitelekkel együtt.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569" y="1628800"/>
            <a:ext cx="54151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63888" y="3284984"/>
            <a:ext cx="7200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87824" y="36450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n-lt"/>
              </a:rPr>
              <a:t>Márciusi várakozásunk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Az autóipari kapacitások felfutásával a növekedés fő hajtóereje az export marad</a:t>
            </a:r>
            <a:endParaRPr lang="hu-H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39324"/>
            <a:ext cx="5760640" cy="430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91680" y="11247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Az export és az exportpiaci részesedés várható 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foglalkoztatás érdemi bővülése 2014-től várható, folyamatosan növekvő aktivitás mellett</a:t>
            </a:r>
            <a:endParaRPr lang="hu-H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foglalkoztatás és a munkanélküliség hozzájárulása az aktivitás éves változásához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408712" cy="41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vállalati jövedelmezőség helyreállítása a gyenge keresleti környezet miatt a munkapiacon zajlik</a:t>
            </a:r>
            <a:endParaRPr lang="hu-HU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35415"/>
            <a:ext cx="5256584" cy="39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15616" y="11247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versenyszféra termelékenységének és munkaköltségének 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profithelyreállítási</a:t>
            </a:r>
            <a:r>
              <a:rPr lang="hu-HU" sz="2000" dirty="0" smtClean="0"/>
              <a:t> kényszer, a laza munkapiac és a csökkenő inflációs várakozások alacsony bérdinamika irányába mutatnak</a:t>
            </a:r>
            <a:endParaRPr lang="hu-HU" sz="2000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760640" cy="406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27784" y="177281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C00000"/>
                </a:solidFill>
                <a:latin typeface="+mn-lt"/>
              </a:rPr>
              <a:t>Feszes munkapiac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472514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1"/>
                </a:solidFill>
                <a:latin typeface="+mn-lt"/>
              </a:rPr>
              <a:t>Laza munkapiac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11967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munkanélküliség és a versenyszféra béralakulása (bér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Phillips-görbe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lakossági jövedelmek bővülnek, de az óvatos fogyasztói viselkedés  csak a munkapiaci helyzet javulásával oldódhat</a:t>
            </a:r>
            <a:endParaRPr lang="hu-HU" sz="20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4400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520" y="148478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lakossági magjövedelem változása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4283968" cy="35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32040" y="141277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lakossági jövedelmek felhasználása </a:t>
            </a:r>
          </a:p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(a rendelkezésre álló jövedelem százalékában)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vállalati beruházási aktivitást </a:t>
            </a:r>
            <a:r>
              <a:rPr lang="hu-HU" sz="2000" dirty="0" smtClean="0"/>
              <a:t>2014-ben élénkítheti </a:t>
            </a:r>
            <a:r>
              <a:rPr lang="hu-HU" sz="2000" dirty="0" smtClean="0"/>
              <a:t>a Növekedési Hitelprogram</a:t>
            </a:r>
            <a:endParaRPr lang="hu-H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14127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bruttó állóeszköz-felhalmozás alakulása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9"/>
            <a:ext cx="6192688" cy="40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belföldi kereslet 2014-től támogathatja a növekedést</a:t>
            </a:r>
            <a:endParaRPr lang="hu-H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GDP növekedés szerkezete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008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gyenge keresleti környezetben a vállalati költségek továbbhárítása korlátozott maradhat</a:t>
            </a:r>
            <a:endParaRPr lang="hu-HU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107" y="1772816"/>
            <a:ext cx="6170910" cy="41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31640" y="134076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kibocsátási rés és az infláció 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848000" cy="633600"/>
          </a:xfrm>
        </p:spPr>
        <p:txBody>
          <a:bodyPr>
            <a:normAutofit/>
          </a:bodyPr>
          <a:lstStyle/>
          <a:p>
            <a:r>
              <a:rPr lang="hu-HU" dirty="0" smtClean="0"/>
              <a:t>Beérkezett makrogazdasági információk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kormányzati intézkedések közvetlen inflációs hatása historikusan alacsony lehet</a:t>
            </a:r>
            <a:endParaRPr lang="hu-H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26876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kormányzati intézkedések* közvetlen inflációs hatása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80112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+mn-lt"/>
              </a:rPr>
              <a:t>inflációs cél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52120" y="2276872"/>
            <a:ext cx="21602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Előrejelzésünk összefoglaló táblázata</a:t>
            </a:r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133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6016" y="1988840"/>
            <a:ext cx="4104456" cy="3888433"/>
          </a:xfrm>
        </p:spPr>
        <p:txBody>
          <a:bodyPr/>
          <a:lstStyle/>
          <a:p>
            <a:pPr indent="0">
              <a:buNone/>
            </a:pPr>
            <a:r>
              <a:rPr lang="hu-HU" dirty="0" smtClean="0"/>
              <a:t>A revízió mögött álló tényezők:</a:t>
            </a:r>
          </a:p>
          <a:p>
            <a:pPr lvl="1"/>
            <a:r>
              <a:rPr lang="hu-HU" sz="1600" dirty="0" smtClean="0">
                <a:solidFill>
                  <a:schemeClr val="accent1"/>
                </a:solidFill>
              </a:rPr>
              <a:t>Beérkezett áprilisi indikátorok</a:t>
            </a:r>
          </a:p>
          <a:p>
            <a:pPr lvl="1"/>
            <a:r>
              <a:rPr lang="hu-HU" sz="1600" dirty="0" smtClean="0">
                <a:solidFill>
                  <a:schemeClr val="accent1"/>
                </a:solidFill>
              </a:rPr>
              <a:t>Növekedési Hitelprogram (+0,3%)</a:t>
            </a:r>
          </a:p>
          <a:p>
            <a:pPr lvl="1"/>
            <a:r>
              <a:rPr lang="hu-HU" sz="1600" dirty="0" smtClean="0">
                <a:solidFill>
                  <a:srgbClr val="C00000"/>
                </a:solidFill>
              </a:rPr>
              <a:t>Vártnál későbbi fordulat felvevőpiacainkon</a:t>
            </a:r>
          </a:p>
          <a:p>
            <a:pPr lvl="1"/>
            <a:r>
              <a:rPr lang="hu-HU" sz="1600" dirty="0" smtClean="0">
                <a:solidFill>
                  <a:srgbClr val="C00000"/>
                </a:solidFill>
              </a:rPr>
              <a:t>Új adóintézkedések</a:t>
            </a:r>
            <a:endParaRPr lang="hu-HU" sz="1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növekedés szerkezete kiegyensúlyozottabb lehet márciusi várakozásainknál</a:t>
            </a:r>
            <a:endParaRPr lang="hu-H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Növekedési előrejelzésünk változása a márciusi fordulóhoz képest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2578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03648" y="2204864"/>
            <a:ext cx="936104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2411760" y="17728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>
                <a:latin typeface="+mn-lt"/>
              </a:rPr>
              <a:t>Készletfelhalmozás!</a:t>
            </a:r>
            <a:endParaRPr lang="hu-HU" sz="1400" i="1" dirty="0" err="1" smtClean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1720" y="1988840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7944" y="299695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+mn-lt"/>
              </a:rPr>
              <a:t>NHP</a:t>
            </a:r>
            <a:r>
              <a:rPr lang="hu-HU" sz="1600" dirty="0" smtClean="0">
                <a:latin typeface="+mn-lt"/>
              </a:rPr>
              <a:t> I. pillér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707904" y="2348880"/>
            <a:ext cx="144016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51920" y="2708920"/>
            <a:ext cx="423664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2420888"/>
            <a:ext cx="3924000" cy="3456385"/>
          </a:xfrm>
        </p:spPr>
        <p:txBody>
          <a:bodyPr/>
          <a:lstStyle/>
          <a:p>
            <a:pPr indent="0">
              <a:buNone/>
            </a:pPr>
            <a:r>
              <a:rPr lang="hu-HU" dirty="0" smtClean="0"/>
              <a:t>Új intézkedések hatása a fogyasztói árszintre:</a:t>
            </a:r>
          </a:p>
          <a:p>
            <a:pPr lvl="1"/>
            <a:r>
              <a:rPr lang="hu-HU" sz="1600" dirty="0" smtClean="0"/>
              <a:t>Cigaretta kiskereskedelmi árrésének </a:t>
            </a:r>
            <a:r>
              <a:rPr lang="hu-HU" sz="1600" dirty="0" smtClean="0"/>
              <a:t>növelése (~0,6%)</a:t>
            </a:r>
            <a:endParaRPr lang="hu-HU" sz="1600" dirty="0" smtClean="0"/>
          </a:p>
          <a:p>
            <a:pPr lvl="1"/>
            <a:r>
              <a:rPr lang="hu-HU" sz="1600" dirty="0" smtClean="0"/>
              <a:t>Pénzügyi tranzakciós illeték emelése </a:t>
            </a:r>
            <a:r>
              <a:rPr lang="hu-HU" sz="1600" dirty="0" smtClean="0"/>
              <a:t>(+</a:t>
            </a:r>
            <a:r>
              <a:rPr lang="hu-HU" sz="1600" dirty="0" smtClean="0"/>
              <a:t>0,2-0,3</a:t>
            </a:r>
            <a:r>
              <a:rPr lang="hu-HU" sz="1600" dirty="0" smtClean="0"/>
              <a:t>%)</a:t>
            </a:r>
            <a:endParaRPr lang="hu-H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költségoldali folyamatok lefelé, az új kormányzati intézkedések  felfelé módosították inflációs előrejelzésünket</a:t>
            </a:r>
            <a:endParaRPr lang="hu-H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35512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5576" y="12687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Inflációs előrejelzésünk változása a márciusi fordulóhoz képest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84977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előrejelzéssel konzisztens kamatpálya - monetáris politika döntési tere</a:t>
            </a:r>
            <a:endParaRPr lang="hu-H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501317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/>
                </a:solidFill>
                <a:latin typeface="+mn-lt"/>
              </a:rPr>
              <a:t>A MONETÁRIS KONDÍCIÓK MÉRSÉKLÉSÉBEN A FOKOZATOSSÁG ÉS AZ ÓVATOSSÁG FENNTARTÁSA INDOKOLT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3851920" y="3717032"/>
            <a:ext cx="1152128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tangle 16"/>
          <p:cNvSpPr/>
          <p:nvPr/>
        </p:nvSpPr>
        <p:spPr>
          <a:xfrm rot="21221759">
            <a:off x="667657" y="3658877"/>
            <a:ext cx="7610002" cy="12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ounded Rectangle 18"/>
          <p:cNvSpPr/>
          <p:nvPr/>
        </p:nvSpPr>
        <p:spPr>
          <a:xfrm rot="21204073">
            <a:off x="610115" y="3259926"/>
            <a:ext cx="209229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ounded Rectangle 19"/>
          <p:cNvSpPr/>
          <p:nvPr/>
        </p:nvSpPr>
        <p:spPr>
          <a:xfrm rot="21204073">
            <a:off x="785769" y="2486883"/>
            <a:ext cx="212642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Box 20"/>
          <p:cNvSpPr txBox="1"/>
          <p:nvPr/>
        </p:nvSpPr>
        <p:spPr>
          <a:xfrm rot="21162804">
            <a:off x="859996" y="2480951"/>
            <a:ext cx="212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latin typeface="+mn-lt"/>
              </a:rPr>
              <a:t>Cél alatti adószűrt infláció</a:t>
            </a:r>
          </a:p>
        </p:txBody>
      </p:sp>
      <p:sp>
        <p:nvSpPr>
          <p:cNvPr id="22" name="TextBox 21"/>
          <p:cNvSpPr txBox="1"/>
          <p:nvPr/>
        </p:nvSpPr>
        <p:spPr>
          <a:xfrm rot="21162804">
            <a:off x="643972" y="3273039"/>
            <a:ext cx="212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latin typeface="+mn-lt"/>
              </a:rPr>
              <a:t>Negatív kibocsátási rés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568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tx2"/>
                </a:solidFill>
                <a:latin typeface="+mn-lt"/>
              </a:rPr>
              <a:t>Makrogazdasági tényezők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4048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u="sng" dirty="0" smtClean="0">
                <a:solidFill>
                  <a:schemeClr val="tx2"/>
                </a:solidFill>
                <a:latin typeface="+mn-lt"/>
              </a:rPr>
              <a:t>Pénzpiaci hatások</a:t>
            </a:r>
          </a:p>
        </p:txBody>
      </p:sp>
      <p:sp>
        <p:nvSpPr>
          <p:cNvPr id="26" name="TextBox 25"/>
          <p:cNvSpPr txBox="1"/>
          <p:nvPr/>
        </p:nvSpPr>
        <p:spPr>
          <a:xfrm rot="21218606">
            <a:off x="5320998" y="2758497"/>
            <a:ext cx="223224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+mn-lt"/>
              </a:rPr>
              <a:t>Törékeny külső pénzpiaci hangulat</a:t>
            </a:r>
          </a:p>
        </p:txBody>
      </p:sp>
      <p:sp>
        <p:nvSpPr>
          <p:cNvPr id="29" name="TextBox 28"/>
          <p:cNvSpPr txBox="1"/>
          <p:nvPr/>
        </p:nvSpPr>
        <p:spPr>
          <a:xfrm rot="21140757">
            <a:off x="6727282" y="2241891"/>
            <a:ext cx="88016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+mn-lt"/>
              </a:rPr>
              <a:t>????</a:t>
            </a:r>
            <a:endParaRPr lang="hu-HU" dirty="0" err="1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 animBg="1"/>
      <p:bldP spid="20" grpId="0" animBg="1"/>
      <p:bldP spid="21" grpId="0"/>
      <p:bldP spid="22" grpId="0"/>
      <p:bldP spid="26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Monetáris Tanács alternatív forgatókönyvei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7504" y="83671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 smtClean="0">
                <a:solidFill>
                  <a:schemeClr val="tx2"/>
                </a:solidFill>
                <a:latin typeface="+mn-lt"/>
              </a:rPr>
              <a:t>Az alappályától eltérő értelmezések</a:t>
            </a:r>
          </a:p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	(1) A gyenge kereslet dezinflációs ereje (a kibocsátási rés) nagyobb</a:t>
            </a:r>
          </a:p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	(2) A külső környezet érdemben romlik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301481" cy="33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1691680" y="2276872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+mn-lt"/>
              </a:rPr>
              <a:t>CPI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390504" cy="348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6444208" y="2276872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  <a:latin typeface="+mn-lt"/>
              </a:rPr>
              <a:t>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052736"/>
            <a:ext cx="7848000" cy="4824537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b="1" i="1" dirty="0" smtClean="0"/>
              <a:t>növekedés 2013-tól folytatódhat,</a:t>
            </a:r>
            <a:r>
              <a:rPr lang="hu-HU" i="1" dirty="0" smtClean="0"/>
              <a:t> felvevőpiacaink élénkülésével párhuzamosan erősödhet</a:t>
            </a:r>
          </a:p>
          <a:p>
            <a:r>
              <a:rPr lang="hu-HU" dirty="0" smtClean="0"/>
              <a:t>A növekvő reáljövedelmek mellett a háztartásokat tartósan óvatos viselkedés jellemezheti =&gt; a belföldi kereslet visszafogott marad, a </a:t>
            </a:r>
            <a:r>
              <a:rPr lang="hu-HU" b="1" i="1" dirty="0" smtClean="0"/>
              <a:t>negatív kibocsátási rés végig </a:t>
            </a:r>
            <a:r>
              <a:rPr lang="hu-HU" b="1" i="1" dirty="0" err="1" smtClean="0"/>
              <a:t>dezinflál</a:t>
            </a:r>
            <a:endParaRPr lang="hu-HU" b="1" i="1" dirty="0" smtClean="0"/>
          </a:p>
          <a:p>
            <a:r>
              <a:rPr lang="hu-HU" b="1" i="1" dirty="0" smtClean="0"/>
              <a:t>A vállalatok</a:t>
            </a:r>
            <a:r>
              <a:rPr lang="hu-HU" b="1" dirty="0" smtClean="0"/>
              <a:t> </a:t>
            </a:r>
            <a:r>
              <a:rPr lang="hu-HU" dirty="0" smtClean="0"/>
              <a:t>megemelkedő termelési költségeiket csak korlátozottan képesek a fogyasztói árakban érvényesíteni =&gt; </a:t>
            </a:r>
            <a:r>
              <a:rPr lang="hu-HU" b="1" i="1" dirty="0" smtClean="0"/>
              <a:t>jövedelmezőségüket a bérek visszafogásával és a termelékenység javításával növelhetik</a:t>
            </a:r>
          </a:p>
          <a:p>
            <a:r>
              <a:rPr lang="hu-HU" dirty="0" smtClean="0"/>
              <a:t>A versenyszféra munkaerő iránti kereslet rövid távon </a:t>
            </a:r>
            <a:r>
              <a:rPr lang="hu-HU" dirty="0" smtClean="0"/>
              <a:t>visszafogott maradhat, </a:t>
            </a:r>
            <a:r>
              <a:rPr lang="hu-HU" dirty="0" smtClean="0"/>
              <a:t>a növekvő aktivitás foglalkoztatásában továbbra is meghatározó lehet a közmunka programok hatása</a:t>
            </a:r>
          </a:p>
          <a:p>
            <a:r>
              <a:rPr lang="hu-HU" dirty="0" smtClean="0"/>
              <a:t>Az </a:t>
            </a:r>
            <a:r>
              <a:rPr lang="hu-HU" b="1" i="1" dirty="0" smtClean="0"/>
              <a:t>infláció</a:t>
            </a:r>
            <a:r>
              <a:rPr lang="hu-HU" dirty="0" smtClean="0"/>
              <a:t> a teljes előrejelzési horizonton </a:t>
            </a:r>
            <a:r>
              <a:rPr lang="hu-HU" b="1" i="1" dirty="0" smtClean="0"/>
              <a:t>a 3 százalékos cél alatt maradhat</a:t>
            </a:r>
          </a:p>
          <a:p>
            <a:r>
              <a:rPr lang="hu-HU" b="1" i="1" dirty="0" smtClean="0"/>
              <a:t>A cél alatti infláció és a negatív kibocsátási rés egyaránt a monetáris lazítás irányába mutat</a:t>
            </a:r>
            <a:endParaRPr lang="hu-HU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Előrejelzésünk legfontosabb üzenetei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848000" cy="633600"/>
          </a:xfrm>
        </p:spPr>
        <p:txBody>
          <a:bodyPr>
            <a:normAutofit/>
          </a:bodyPr>
          <a:lstStyle/>
          <a:p>
            <a:r>
              <a:rPr lang="hu-HU" dirty="0" smtClean="0"/>
              <a:t>Egyensúlyi pozíciónk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külső finanszírozási képesség magas szinten stabilizálódhat</a:t>
            </a:r>
            <a:endParaRPr lang="hu-HU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162" y="1484784"/>
            <a:ext cx="5645110" cy="42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75656" y="119675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külső finanszírozási képesség alakulása (a GDP százalékában)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848000" cy="6336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I. negyedévben megtörtént a várt növekedési korrekció</a:t>
            </a:r>
            <a:endParaRPr lang="hu-H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7815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friss havi indikátorok a rövid távú kilátások javulását jelzik</a:t>
            </a:r>
            <a:endParaRPr lang="hu-H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Havi termelési indikátorok*, a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HuCOIN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indikátor** és a GDP alakulása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52292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solidFill>
                  <a:schemeClr val="tx2"/>
                </a:solidFill>
                <a:latin typeface="+mn-lt"/>
              </a:rPr>
              <a:t>* Az ipari, építőipari termelés és a kiskereskedelmi forgalom növekedésének súlyozott átlaga, ahol a súlyok a GDP növekedését magyarázó regresszióból származnak.</a:t>
            </a:r>
          </a:p>
          <a:p>
            <a:r>
              <a:rPr lang="hu-HU" sz="1200" i="1" dirty="0" smtClean="0">
                <a:solidFill>
                  <a:schemeClr val="tx2"/>
                </a:solidFill>
                <a:latin typeface="+mn-lt"/>
              </a:rPr>
              <a:t>** A GDP alapfolyamatait jelző mutató,  melyet számos makrogazdasági idősorból számítunk dinamikus faktormodell segítségével (a mutató fejlesztés alatt áll).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24736" cy="36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Fő felvevőpiacainkon késik a fordulat</a:t>
            </a:r>
            <a:endParaRPr lang="hu-H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34810"/>
            <a:ext cx="6873786" cy="44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59632" y="11247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Eurocoin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indikátor és az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eurozóna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növekedése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633600"/>
          </a:xfrm>
        </p:spPr>
        <p:txBody>
          <a:bodyPr>
            <a:noAutofit/>
          </a:bodyPr>
          <a:lstStyle/>
          <a:p>
            <a:r>
              <a:rPr lang="hu-HU" sz="2000" dirty="0" smtClean="0"/>
              <a:t>A reálárfolyam leértékelődése és a bővülő exportkapacitások ellensúlyozhatták a külső kereslet gyengélkedését</a:t>
            </a:r>
            <a:endParaRPr lang="hu-H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908720"/>
            <a:ext cx="86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Exportpiaci részesedés az áruforgalomban és a termelőiár-alapú reálárfolyam (éves változás)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567089" cy="42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Az új autóipari kapacitások felfutása folytatódik, míg az elektronikai szektor leépülése megállni látszik</a:t>
            </a:r>
            <a:endParaRPr lang="hu-H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772816"/>
            <a:ext cx="5423652" cy="40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7704" y="119675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A járműgyártás és az elektronikai eszközök termelése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2013. június -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lakossági mérlegalkalmazkodás és a szigorú hitelfeltételek nagyobb mértékben érinthetik az </a:t>
            </a:r>
            <a:r>
              <a:rPr lang="hu-HU" sz="2000" dirty="0" err="1" smtClean="0"/>
              <a:t>ingatlanberuházásokat</a:t>
            </a:r>
            <a:endParaRPr lang="hu-H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935957" cy="4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63688" y="126876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Az átadott új lakások és a kiadott építési engedélyek száma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1759</TotalTime>
  <Words>1265</Words>
  <Application>Microsoft Office PowerPoint</Application>
  <PresentationFormat>On-screen Show (4:3)</PresentationFormat>
  <Paragraphs>205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</vt:lpstr>
      <vt:lpstr>Slide 1</vt:lpstr>
      <vt:lpstr>A márciusi jelentésünk üzenetei</vt:lpstr>
      <vt:lpstr>Beérkezett makrogazdasági információk</vt:lpstr>
      <vt:lpstr>Az I. negyedévben megtörtént a várt növekedési korrekció</vt:lpstr>
      <vt:lpstr>A friss havi indikátorok a rövid távú kilátások javulását jelzik</vt:lpstr>
      <vt:lpstr>Fő felvevőpiacainkon késik a fordulat</vt:lpstr>
      <vt:lpstr>A reálárfolyam leértékelődése és a bővülő exportkapacitások ellensúlyozhatták a külső kereslet gyengélkedését</vt:lpstr>
      <vt:lpstr>Az új autóipari kapacitások felfutása folytatódik, míg az elektronikai szektor leépülése megállni látszik</vt:lpstr>
      <vt:lpstr>A lakossági mérlegalkalmazkodás és a szigorú hitelfeltételek nagyobb mértékben érinthetik az ingatlanberuházásokat</vt:lpstr>
      <vt:lpstr>Az elmúlt hónapok adatai alapján a fogyasztás már idén stabilizálódhat</vt:lpstr>
      <vt:lpstr>A versenyszektor kapacitáskihasználtsága továbbra is alacsony, a keresleti feltételek dezinflációs hatásúak</vt:lpstr>
      <vt:lpstr>A kedvező költségoldali folyamatok és a kormányzati intézkedések historikus mélypontra csökkentették az inflációt</vt:lpstr>
      <vt:lpstr>Az inflációs alapfolyamatok is mérsékeltek maradtak</vt:lpstr>
      <vt:lpstr>A csökkenő infláció stabilizálhatja a várakozásokat is</vt:lpstr>
      <vt:lpstr>Az átbérezés szempontjából kritikus márciusi adat is megerősítette, hogy erőteljes vállalati bérvisszafogás történt</vt:lpstr>
      <vt:lpstr>A munkaköltség felől érkező inflációs nyomás gyengült</vt:lpstr>
      <vt:lpstr>A március óta beérkezett információk értékelése</vt:lpstr>
      <vt:lpstr>Előrejelzésünk</vt:lpstr>
      <vt:lpstr>Exportpiacainkon 2014-től számítunk érdemi növekedésre</vt:lpstr>
      <vt:lpstr>A költségvetés keresleti hatása közel semleges lehet előrejelzési horizontunkon</vt:lpstr>
      <vt:lpstr>A Növekedési Hitelprogram enyhítheti a vállalati hitelkorlátokat</vt:lpstr>
      <vt:lpstr>Az autóipari kapacitások felfutásával a növekedés fő hajtóereje az export marad</vt:lpstr>
      <vt:lpstr>A foglalkoztatás érdemi bővülése 2014-től várható, folyamatosan növekvő aktivitás mellett</vt:lpstr>
      <vt:lpstr>A vállalati jövedelmezőség helyreállítása a gyenge keresleti környezet miatt a munkapiacon zajlik</vt:lpstr>
      <vt:lpstr>A profithelyreállítási kényszer, a laza munkapiac és a csökkenő inflációs várakozások alacsony bérdinamika irányába mutatnak</vt:lpstr>
      <vt:lpstr>A lakossági jövedelmek bővülnek, de az óvatos fogyasztói viselkedés  csak a munkapiaci helyzet javulásával oldódhat</vt:lpstr>
      <vt:lpstr>A vállalati beruházási aktivitást 2014-ben élénkítheti a Növekedési Hitelprogram</vt:lpstr>
      <vt:lpstr>A belföldi kereslet 2014-től támogathatja a növekedést</vt:lpstr>
      <vt:lpstr>A gyenge keresleti környezetben a vállalati költségek továbbhárítása korlátozott maradhat</vt:lpstr>
      <vt:lpstr>A kormányzati intézkedések közvetlen inflációs hatása historikusan alacsony lehet</vt:lpstr>
      <vt:lpstr>Előrejelzésünk összefoglaló táblázata</vt:lpstr>
      <vt:lpstr>A növekedés szerkezete kiegyensúlyozottabb lehet márciusi várakozásainknál</vt:lpstr>
      <vt:lpstr>A költségoldali folyamatok lefelé, az új kormányzati intézkedések  felfelé módosították inflációs előrejelzésünket</vt:lpstr>
      <vt:lpstr>Az előrejelzéssel konzisztens kamatpálya - monetáris politika döntési tere</vt:lpstr>
      <vt:lpstr>A Monetáris Tanács alternatív forgatókönyvei</vt:lpstr>
      <vt:lpstr>Előrejelzésünk legfontosabb üzenetei</vt:lpstr>
      <vt:lpstr>Egyensúlyi pozíciónk</vt:lpstr>
      <vt:lpstr>A külső finanszírozási képesség magas szinten stabilizálódhat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viragb</dc:creator>
  <dc:description>térköz, behúzás, betűméret, igazítási javítások a diamintákon</dc:description>
  <cp:lastModifiedBy>viragb</cp:lastModifiedBy>
  <cp:revision>130</cp:revision>
  <dcterms:created xsi:type="dcterms:W3CDTF">2013-03-27T08:59:20Z</dcterms:created>
  <dcterms:modified xsi:type="dcterms:W3CDTF">2013-06-27T05:52:30Z</dcterms:modified>
  <cp:contentStatus>0.02 verzió</cp:contentStatus>
</cp:coreProperties>
</file>