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4" r:id="rId1"/>
  </p:sldMasterIdLst>
  <p:notesMasterIdLst>
    <p:notesMasterId r:id="rId38"/>
  </p:notesMasterIdLst>
  <p:handoutMasterIdLst>
    <p:handoutMasterId r:id="rId39"/>
  </p:handoutMasterIdLst>
  <p:sldIdLst>
    <p:sldId id="260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92" r:id="rId11"/>
    <p:sldId id="270" r:id="rId12"/>
    <p:sldId id="271" r:id="rId13"/>
    <p:sldId id="272" r:id="rId14"/>
    <p:sldId id="273" r:id="rId15"/>
    <p:sldId id="274" r:id="rId16"/>
    <p:sldId id="275" r:id="rId17"/>
    <p:sldId id="277" r:id="rId18"/>
    <p:sldId id="278" r:id="rId19"/>
    <p:sldId id="279" r:id="rId20"/>
    <p:sldId id="280" r:id="rId21"/>
    <p:sldId id="281" r:id="rId22"/>
    <p:sldId id="282" r:id="rId23"/>
    <p:sldId id="284" r:id="rId24"/>
    <p:sldId id="293" r:id="rId25"/>
    <p:sldId id="298" r:id="rId26"/>
    <p:sldId id="295" r:id="rId27"/>
    <p:sldId id="285" r:id="rId28"/>
    <p:sldId id="296" r:id="rId29"/>
    <p:sldId id="297" r:id="rId30"/>
    <p:sldId id="286" r:id="rId31"/>
    <p:sldId id="287" r:id="rId32"/>
    <p:sldId id="288" r:id="rId33"/>
    <p:sldId id="289" r:id="rId34"/>
    <p:sldId id="290" r:id="rId35"/>
    <p:sldId id="291" r:id="rId36"/>
    <p:sldId id="299" r:id="rId37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55">
          <p15:clr>
            <a:srgbClr val="A4A3A4"/>
          </p15:clr>
        </p15:guide>
        <p15:guide id="2" orient="horz" pos="663">
          <p15:clr>
            <a:srgbClr val="A4A3A4"/>
          </p15:clr>
        </p15:guide>
        <p15:guide id="3" pos="2880">
          <p15:clr>
            <a:srgbClr val="A4A3A4"/>
          </p15:clr>
        </p15:guide>
        <p15:guide id="4" pos="385">
          <p15:clr>
            <a:srgbClr val="A4A3A4"/>
          </p15:clr>
        </p15:guide>
        <p15:guide id="5" pos="532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steigervald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B4DF"/>
    <a:srgbClr val="1E2452"/>
    <a:srgbClr val="92B93B"/>
    <a:srgbClr val="777063"/>
    <a:srgbClr val="A69F94"/>
    <a:srgbClr val="EAB92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590" autoAdjust="0"/>
  </p:normalViewPr>
  <p:slideViewPr>
    <p:cSldViewPr>
      <p:cViewPr>
        <p:scale>
          <a:sx n="100" d="100"/>
          <a:sy n="100" d="100"/>
        </p:scale>
        <p:origin x="-1950" y="-306"/>
      </p:cViewPr>
      <p:guideLst>
        <p:guide orient="horz" pos="255"/>
        <p:guide orient="horz" pos="663"/>
        <p:guide pos="2880"/>
        <p:guide pos="385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2898" y="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2175A8-35AC-46BC-970E-BB361A66CB6D}" type="datetimeFigureOut">
              <a:rPr lang="hu-HU" smtClean="0"/>
              <a:pPr/>
              <a:t>2014.03.27.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0FDB01-46C1-4BF1-9E72-84EA817E09E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433221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DC4DF4E-9F45-4956-AF27-4169F777B831}" type="datetimeFigureOut">
              <a:rPr lang="hu-HU"/>
              <a:pPr>
                <a:defRPr/>
              </a:pPr>
              <a:t>2014.03.27.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E6176FD-5602-4B79-B069-B36BD1680EC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010976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800"/>
            </a:lvl1pPr>
          </a:lstStyle>
          <a:p>
            <a:r>
              <a:rPr lang="en-US" smtClean="0"/>
              <a:t>Click to edit Master title style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hu-H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443788" y="6356350"/>
            <a:ext cx="1700212" cy="365125"/>
          </a:xfrm>
        </p:spPr>
        <p:txBody>
          <a:bodyPr anchor="ctr">
            <a:noAutofit/>
          </a:bodyPr>
          <a:lstStyle>
            <a:lvl1pPr marL="0" indent="0" algn="r"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hu-HU" dirty="0" smtClean="0"/>
              <a:t>Forrás:</a:t>
            </a:r>
          </a:p>
        </p:txBody>
      </p:sp>
    </p:spTree>
    <p:extLst>
      <p:ext uri="{BB962C8B-B14F-4D97-AF65-F5344CB8AC3E}">
        <p14:creationId xmlns:p14="http://schemas.microsoft.com/office/powerpoint/2010/main" xmlns="" val="3222210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yitólap logóval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07703" y="365127"/>
            <a:ext cx="6630363" cy="615602"/>
          </a:xfrm>
        </p:spPr>
        <p:txBody>
          <a:bodyPr/>
          <a:lstStyle>
            <a:lvl1pPr>
              <a:defRPr/>
            </a:lvl1pPr>
          </a:lstStyle>
          <a:p>
            <a:r>
              <a:rPr lang="hu-HU" dirty="0" smtClean="0"/>
              <a:t>Előadás címe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07702" y="2131959"/>
            <a:ext cx="6630364" cy="368904"/>
          </a:xfrm>
        </p:spPr>
        <p:txBody>
          <a:bodyPr>
            <a:noAutofit/>
          </a:bodyPr>
          <a:lstStyle>
            <a:lvl1pPr marL="0" indent="0">
              <a:buNone/>
              <a:defRPr sz="2100" baseline="0"/>
            </a:lvl1pPr>
          </a:lstStyle>
          <a:p>
            <a:pPr lvl="0"/>
            <a:r>
              <a:rPr lang="hu-HU" dirty="0" smtClean="0"/>
              <a:t>Helyszín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1907702" y="980729"/>
            <a:ext cx="6630364" cy="720080"/>
          </a:xfrm>
        </p:spPr>
        <p:txBody>
          <a:bodyPr>
            <a:noAutofit/>
          </a:bodyPr>
          <a:lstStyle>
            <a:lvl1pPr marL="0" indent="0">
              <a:buNone/>
              <a:defRPr sz="21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hu-HU" dirty="0" smtClean="0"/>
              <a:t>Előadó neve</a:t>
            </a:r>
          </a:p>
          <a:p>
            <a:pPr lvl="0"/>
            <a:r>
              <a:rPr lang="hu-HU" dirty="0" smtClean="0"/>
              <a:t>Titulusa</a:t>
            </a:r>
            <a:endParaRPr lang="hu-HU" dirty="0"/>
          </a:p>
        </p:txBody>
      </p:sp>
      <p:sp>
        <p:nvSpPr>
          <p:cNvPr id="8" name="Content Placeholder 2"/>
          <p:cNvSpPr>
            <a:spLocks noGrp="1"/>
          </p:cNvSpPr>
          <p:nvPr>
            <p:ph idx="14" hasCustomPrompt="1"/>
          </p:nvPr>
        </p:nvSpPr>
        <p:spPr>
          <a:xfrm>
            <a:off x="1907404" y="2539464"/>
            <a:ext cx="6630364" cy="400734"/>
          </a:xfrm>
        </p:spPr>
        <p:txBody>
          <a:bodyPr>
            <a:normAutofit/>
          </a:bodyPr>
          <a:lstStyle>
            <a:lvl1pPr marL="0" indent="0">
              <a:buNone/>
              <a:defRPr sz="2100" baseline="0"/>
            </a:lvl1pPr>
          </a:lstStyle>
          <a:p>
            <a:pPr lvl="0"/>
            <a:r>
              <a:rPr lang="hu-HU" dirty="0" smtClean="0"/>
              <a:t>Dátum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208839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old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453689" cy="75918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367" y="2060849"/>
            <a:ext cx="7886700" cy="417646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651366" y="1388651"/>
            <a:ext cx="7886700" cy="576063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187624" y="1124316"/>
            <a:ext cx="7956376" cy="0"/>
          </a:xfrm>
          <a:prstGeom prst="line">
            <a:avLst/>
          </a:prstGeom>
          <a:ln w="28575">
            <a:solidFill>
              <a:srgbClr val="1E2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443788" y="6356350"/>
            <a:ext cx="1700212" cy="365125"/>
          </a:xfrm>
        </p:spPr>
        <p:txBody>
          <a:bodyPr anchor="ctr">
            <a:noAutofit/>
          </a:bodyPr>
          <a:lstStyle>
            <a:lvl1pPr marL="0" indent="0" algn="r"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hu-HU" dirty="0" smtClean="0"/>
              <a:t>Forrás: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32054"/>
            <a:ext cx="873224" cy="8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2558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old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485331" cy="75918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367" y="1268761"/>
            <a:ext cx="7886700" cy="49685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187624" y="1120587"/>
            <a:ext cx="7956376" cy="0"/>
          </a:xfrm>
          <a:prstGeom prst="line">
            <a:avLst/>
          </a:prstGeom>
          <a:ln w="28575">
            <a:solidFill>
              <a:srgbClr val="1E2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443788" y="6356350"/>
            <a:ext cx="1700212" cy="365125"/>
          </a:xfrm>
        </p:spPr>
        <p:txBody>
          <a:bodyPr anchor="ctr">
            <a:noAutofit/>
          </a:bodyPr>
          <a:lstStyle>
            <a:lvl1pPr marL="0" indent="0" algn="r"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hu-HU" dirty="0" smtClean="0"/>
              <a:t>Forrás: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000" y="133200"/>
            <a:ext cx="873224" cy="8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4643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accent5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accent5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802001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804" r:id="rId2"/>
    <p:sldLayoutId id="2147483806" r:id="rId3"/>
    <p:sldLayoutId id="2147483807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5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200" kern="1200">
          <a:solidFill>
            <a:schemeClr val="accent5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3200" kern="1200">
          <a:solidFill>
            <a:schemeClr val="accent5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3200" kern="1200">
          <a:solidFill>
            <a:schemeClr val="accent5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3200" kern="1200">
          <a:solidFill>
            <a:schemeClr val="accent5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3200" kern="1200">
          <a:solidFill>
            <a:schemeClr val="accent5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Makrogazdasági kilátások</a:t>
            </a:r>
            <a:br>
              <a:rPr lang="hu-HU" dirty="0" smtClean="0"/>
            </a:br>
            <a:r>
              <a:rPr lang="hu-HU" dirty="0" smtClean="0"/>
              <a:t>Inflációs jelentés, 2014. március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Magyar Nemzeti Bank</a:t>
            </a:r>
            <a:endParaRPr lang="hu-HU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907704" y="1340768"/>
            <a:ext cx="6630364" cy="720080"/>
          </a:xfrm>
        </p:spPr>
        <p:txBody>
          <a:bodyPr/>
          <a:lstStyle/>
          <a:p>
            <a:r>
              <a:rPr lang="hu-HU" dirty="0" smtClean="0"/>
              <a:t>Virág Barnabás, igazgató</a:t>
            </a:r>
            <a:endParaRPr lang="hu-H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3543300" y="6356351"/>
            <a:ext cx="2057400" cy="365125"/>
          </a:xfrm>
        </p:spPr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</a:t>
            </a:fld>
            <a:endParaRPr lang="hu-HU" dirty="0"/>
          </a:p>
        </p:txBody>
      </p:sp>
      <p:sp>
        <p:nvSpPr>
          <p:cNvPr id="6" name="Content Placeholder 5"/>
          <p:cNvSpPr>
            <a:spLocks noGrp="1"/>
          </p:cNvSpPr>
          <p:nvPr>
            <p:ph idx="14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2014. március 27.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98884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munkapiac továbbra is laza</a:t>
            </a:r>
            <a:endParaRPr lang="hu-H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10</a:t>
            </a:fld>
            <a:endParaRPr lang="hu-H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268760"/>
            <a:ext cx="7344816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8064000" cy="759189"/>
          </a:xfrm>
        </p:spPr>
        <p:txBody>
          <a:bodyPr>
            <a:noAutofit/>
          </a:bodyPr>
          <a:lstStyle/>
          <a:p>
            <a:r>
              <a:rPr lang="hu-HU" sz="3000" dirty="0" smtClean="0"/>
              <a:t>A visszafogott bérezés és a javuló konjunktúra mérsékelte a fajlagos munkaköltség növekedését</a:t>
            </a:r>
            <a:endParaRPr lang="hu-HU" sz="3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11</a:t>
            </a:fld>
            <a:endParaRPr lang="hu-H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TextBox 7"/>
          <p:cNvSpPr txBox="1"/>
          <p:nvPr/>
        </p:nvSpPr>
        <p:spPr>
          <a:xfrm>
            <a:off x="1331640" y="1268760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accent5"/>
                </a:solidFill>
                <a:latin typeface="Calibri" pitchFamily="34" charset="0"/>
              </a:rPr>
              <a:t>A fajlagos munkaköltség alakulása a versenyszektorban</a:t>
            </a:r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556792"/>
            <a:ext cx="7200000" cy="4366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000" dirty="0" smtClean="0"/>
              <a:t>A reálgazdasági környezet dezinflációs hatású</a:t>
            </a:r>
            <a:endParaRPr lang="hu-HU" sz="3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12</a:t>
            </a:fld>
            <a:endParaRPr lang="hu-H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72816"/>
            <a:ext cx="7200000" cy="4271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331640" y="1268760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accent5"/>
                </a:solidFill>
                <a:latin typeface="Calibri" pitchFamily="34" charset="0"/>
              </a:rPr>
              <a:t>Erőforrás-kihasználtság a versenyszférában és a kibocsátási rés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000" dirty="0" smtClean="0"/>
              <a:t>Historikusan alacsony infláció, </a:t>
            </a:r>
            <a:br>
              <a:rPr lang="hu-HU" sz="3000" dirty="0" smtClean="0"/>
            </a:br>
            <a:r>
              <a:rPr lang="hu-HU" sz="3000" dirty="0" smtClean="0"/>
              <a:t>mérsékelt alapfolyamatok mellett</a:t>
            </a:r>
            <a:endParaRPr lang="hu-HU" sz="3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31640" y="2309714"/>
            <a:ext cx="6306948" cy="401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ontent Placeholder 9"/>
          <p:cNvSpPr>
            <a:spLocks noGrp="1"/>
          </p:cNvSpPr>
          <p:nvPr>
            <p:ph idx="10"/>
          </p:nvPr>
        </p:nvSpPr>
        <p:spPr>
          <a:xfrm>
            <a:off x="1043608" y="1124744"/>
            <a:ext cx="7526660" cy="576063"/>
          </a:xfrm>
        </p:spPr>
        <p:txBody>
          <a:bodyPr>
            <a:noAutofit/>
          </a:bodyPr>
          <a:lstStyle/>
          <a:p>
            <a:r>
              <a:rPr lang="hu-HU" sz="2000" dirty="0" smtClean="0"/>
              <a:t>A fogyasztói kosár 43 százalékában csökken az árszint, ám ebből jelentős részt képviselnek a szabályozott árak (lásd 3-3. keretes írás)</a:t>
            </a:r>
            <a:endParaRPr lang="hu-HU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13</a:t>
            </a:fld>
            <a:endParaRPr lang="hu-H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TextBox 7"/>
          <p:cNvSpPr txBox="1"/>
          <p:nvPr/>
        </p:nvSpPr>
        <p:spPr>
          <a:xfrm>
            <a:off x="1115616" y="1916832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accent5"/>
                </a:solidFill>
                <a:latin typeface="Calibri" pitchFamily="34" charset="0"/>
              </a:rPr>
              <a:t>A fogyasztói árindex és az inflációs alapmutatók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000" dirty="0" smtClean="0"/>
              <a:t>Az inflációs várakozások a középtávú cél  közelében alakulnak</a:t>
            </a:r>
            <a:endParaRPr lang="hu-HU" sz="3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14</a:t>
            </a:fld>
            <a:endParaRPr lang="hu-H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72816"/>
            <a:ext cx="7200000" cy="4271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331640" y="1268760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accent5"/>
                </a:solidFill>
                <a:latin typeface="Calibri" pitchFamily="34" charset="0"/>
              </a:rPr>
              <a:t>A lakossági inflációs várakozások és a tényleges infláció alakulása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2. Az előrejelzés külső feltevései</a:t>
            </a:r>
            <a:endParaRPr lang="hu-HU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15</a:t>
            </a:fld>
            <a:endParaRPr lang="hu-H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000" dirty="0" smtClean="0"/>
              <a:t>Fokozatos élénkülés felvevőpiacainkon</a:t>
            </a:r>
            <a:endParaRPr lang="hu-HU" sz="3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0"/>
          </p:nvPr>
        </p:nvSpPr>
        <p:spPr>
          <a:xfrm>
            <a:off x="1043608" y="1196752"/>
            <a:ext cx="7526660" cy="432047"/>
          </a:xfrm>
        </p:spPr>
        <p:txBody>
          <a:bodyPr>
            <a:noAutofit/>
          </a:bodyPr>
          <a:lstStyle/>
          <a:p>
            <a:r>
              <a:rPr lang="hu-HU" sz="2000" dirty="0" smtClean="0"/>
              <a:t>Az orosz-ukrán konfliktus hatásai mérsékeltek (lásd 3-2. keretes írás)</a:t>
            </a:r>
            <a:endParaRPr lang="hu-HU" sz="20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060848"/>
            <a:ext cx="3600000" cy="4660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683568" y="1844824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>
                <a:solidFill>
                  <a:schemeClr val="accent5"/>
                </a:solidFill>
                <a:latin typeface="Calibri" pitchFamily="34" charset="0"/>
              </a:rPr>
              <a:t>Felvevőpiacaink GDP növekedése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988840"/>
            <a:ext cx="3609975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4788024" y="1700808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>
                <a:solidFill>
                  <a:schemeClr val="accent5"/>
                </a:solidFill>
                <a:latin typeface="Calibri" pitchFamily="34" charset="0"/>
              </a:rPr>
              <a:t>Az orosz és ukrán export jelentősége </a:t>
            </a:r>
          </a:p>
          <a:p>
            <a:pPr algn="ctr"/>
            <a:r>
              <a:rPr lang="hu-HU" sz="1600" dirty="0" smtClean="0">
                <a:solidFill>
                  <a:schemeClr val="accent5"/>
                </a:solidFill>
                <a:latin typeface="Calibri" pitchFamily="34" charset="0"/>
              </a:rPr>
              <a:t>a régió országaiban (2012)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000" dirty="0" smtClean="0"/>
              <a:t>Idén enyhe fiskális keresletbővítés, az EU források révén bővülő állami beruházások</a:t>
            </a:r>
            <a:endParaRPr lang="hu-HU" sz="3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17</a:t>
            </a:fld>
            <a:endParaRPr lang="hu-H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TextBox 9"/>
          <p:cNvSpPr txBox="1"/>
          <p:nvPr/>
        </p:nvSpPr>
        <p:spPr>
          <a:xfrm>
            <a:off x="2555776" y="1412776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accent5"/>
                </a:solidFill>
                <a:latin typeface="Calibri" pitchFamily="34" charset="0"/>
              </a:rPr>
              <a:t>Fiskális keresleti hatás</a:t>
            </a:r>
          </a:p>
        </p:txBody>
      </p:sp>
      <p:pic>
        <p:nvPicPr>
          <p:cNvPr id="3079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72816"/>
            <a:ext cx="7200000" cy="427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000" dirty="0" smtClean="0"/>
              <a:t>Fokozatosan oldódó hitelkínálati korlátok, </a:t>
            </a:r>
            <a:br>
              <a:rPr lang="hu-HU" sz="3000" dirty="0" smtClean="0"/>
            </a:br>
            <a:r>
              <a:rPr lang="hu-HU" sz="3000" dirty="0" smtClean="0"/>
              <a:t>melyet az </a:t>
            </a:r>
            <a:r>
              <a:rPr lang="hu-HU" sz="3000" dirty="0" err="1" smtClean="0"/>
              <a:t>NHP</a:t>
            </a:r>
            <a:r>
              <a:rPr lang="hu-HU" sz="3000" dirty="0" smtClean="0"/>
              <a:t> is támogat</a:t>
            </a:r>
            <a:endParaRPr lang="hu-HU" sz="3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18</a:t>
            </a:fld>
            <a:endParaRPr lang="hu-H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916832"/>
            <a:ext cx="5760000" cy="4133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115616" y="1340768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accent5"/>
                </a:solidFill>
                <a:latin typeface="Calibri" pitchFamily="34" charset="0"/>
              </a:rPr>
              <a:t>Vállalati és lakossági nettó hitelfelvétel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39752" y="2564904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err="1" smtClean="0">
                <a:latin typeface="Calibri" pitchFamily="34" charset="0"/>
              </a:rPr>
              <a:t>NHP</a:t>
            </a:r>
            <a:r>
              <a:rPr lang="hu-HU" sz="1600" dirty="0" smtClean="0">
                <a:latin typeface="Calibri" pitchFamily="34" charset="0"/>
              </a:rPr>
              <a:t> I. szakasz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059832" y="2924944"/>
            <a:ext cx="288032" cy="720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6084168" y="4725144"/>
            <a:ext cx="216024" cy="720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228184" y="4509120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>
                <a:latin typeface="Calibri" pitchFamily="34" charset="0"/>
              </a:rPr>
              <a:t>Végtörlesztés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3. Márciusi előrejelzésünk</a:t>
            </a:r>
            <a:endParaRPr lang="hu-HU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19</a:t>
            </a:fld>
            <a:endParaRPr lang="hu-H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884488" cy="759189"/>
          </a:xfrm>
        </p:spPr>
        <p:txBody>
          <a:bodyPr>
            <a:noAutofit/>
          </a:bodyPr>
          <a:lstStyle/>
          <a:p>
            <a:r>
              <a:rPr lang="hu-HU" sz="3000" dirty="0" smtClean="0"/>
              <a:t>Decemberi előrejelzésünk és a beérkező adatok</a:t>
            </a:r>
            <a:endParaRPr lang="hu-HU" sz="300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</a:t>
            </a:fld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  <p:graphicFrame>
        <p:nvGraphicFramePr>
          <p:cNvPr id="7" name="Content Placeholder 12"/>
          <p:cNvGraphicFramePr>
            <a:graphicFrameLocks noGrp="1"/>
          </p:cNvGraphicFramePr>
          <p:nvPr>
            <p:ph idx="1"/>
          </p:nvPr>
        </p:nvGraphicFramePr>
        <p:xfrm>
          <a:off x="650875" y="1268413"/>
          <a:ext cx="7809558" cy="48968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04779"/>
                <a:gridCol w="3904779"/>
              </a:tblGrid>
              <a:tr h="383975">
                <a:tc gridSpan="2">
                  <a:txBody>
                    <a:bodyPr/>
                    <a:lstStyle/>
                    <a:p>
                      <a:pPr algn="ctr"/>
                      <a:r>
                        <a:rPr lang="hu-HU" sz="16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KÜLSŐ KÖRNYEZET</a:t>
                      </a:r>
                      <a:endParaRPr lang="hu-HU" sz="1600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84879" marR="84879" anchor="b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48522">
                <a:tc>
                  <a:txBody>
                    <a:bodyPr/>
                    <a:lstStyle/>
                    <a:p>
                      <a:r>
                        <a:rPr lang="hu-HU" sz="1600" dirty="0" smtClean="0">
                          <a:solidFill>
                            <a:schemeClr val="accent5"/>
                          </a:solidFill>
                          <a:latin typeface="Calibri" pitchFamily="34" charset="0"/>
                        </a:rPr>
                        <a:t>Fokozatos</a:t>
                      </a:r>
                      <a:r>
                        <a:rPr lang="hu-HU" sz="1600" baseline="0" dirty="0" smtClean="0">
                          <a:solidFill>
                            <a:schemeClr val="accent5"/>
                          </a:solidFill>
                          <a:latin typeface="Calibri" pitchFamily="34" charset="0"/>
                        </a:rPr>
                        <a:t> élénkülés felvevőpiacainkon</a:t>
                      </a:r>
                      <a:endParaRPr lang="hu-HU" sz="1600" dirty="0">
                        <a:solidFill>
                          <a:schemeClr val="accent5"/>
                        </a:solidFill>
                        <a:latin typeface="Calibri" pitchFamily="34" charset="0"/>
                      </a:endParaRPr>
                    </a:p>
                  </a:txBody>
                  <a:tcPr marL="84879" marR="84879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600" b="1" i="1" dirty="0" smtClean="0">
                          <a:solidFill>
                            <a:schemeClr val="accent5"/>
                          </a:solidFill>
                          <a:latin typeface="Calibri" pitchFamily="34" charset="0"/>
                        </a:rPr>
                        <a:t>Ukrán</a:t>
                      </a:r>
                      <a:r>
                        <a:rPr lang="hu-HU" sz="1600" b="1" i="1" baseline="0" dirty="0" smtClean="0">
                          <a:solidFill>
                            <a:schemeClr val="accent5"/>
                          </a:solidFill>
                          <a:latin typeface="Calibri" pitchFamily="34" charset="0"/>
                        </a:rPr>
                        <a:t>-orosz konfliktus kockázatai</a:t>
                      </a:r>
                      <a:endParaRPr lang="hu-HU" sz="1600" b="1" i="1" dirty="0">
                        <a:solidFill>
                          <a:schemeClr val="accent5"/>
                        </a:solidFill>
                        <a:latin typeface="Calibri" pitchFamily="34" charset="0"/>
                      </a:endParaRPr>
                    </a:p>
                  </a:txBody>
                  <a:tcPr marL="84879" marR="84879" anchor="ctr"/>
                </a:tc>
              </a:tr>
              <a:tr h="348522">
                <a:tc>
                  <a:txBody>
                    <a:bodyPr/>
                    <a:lstStyle/>
                    <a:p>
                      <a:r>
                        <a:rPr lang="hu-HU" sz="1600" dirty="0" smtClean="0">
                          <a:solidFill>
                            <a:schemeClr val="accent5"/>
                          </a:solidFill>
                          <a:latin typeface="Calibri" pitchFamily="34" charset="0"/>
                        </a:rPr>
                        <a:t>Alacsony</a:t>
                      </a:r>
                      <a:r>
                        <a:rPr lang="hu-HU" sz="1600" baseline="0" dirty="0" smtClean="0">
                          <a:solidFill>
                            <a:schemeClr val="accent5"/>
                          </a:solidFill>
                          <a:latin typeface="Calibri" pitchFamily="34" charset="0"/>
                        </a:rPr>
                        <a:t> importált infláció</a:t>
                      </a:r>
                      <a:endParaRPr lang="hu-HU" sz="1600" dirty="0">
                        <a:solidFill>
                          <a:schemeClr val="accent5"/>
                        </a:solidFill>
                        <a:latin typeface="Calibri" pitchFamily="34" charset="0"/>
                      </a:endParaRPr>
                    </a:p>
                  </a:txBody>
                  <a:tcPr marL="84879" marR="84879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600" b="1" i="1" dirty="0" smtClean="0">
                          <a:solidFill>
                            <a:schemeClr val="accent5"/>
                          </a:solidFill>
                          <a:latin typeface="Calibri" pitchFamily="34" charset="0"/>
                          <a:sym typeface="Wingdings"/>
                        </a:rPr>
                        <a:t>A vártnál alacsonyabb nyersanyagárak</a:t>
                      </a:r>
                      <a:endParaRPr lang="hu-HU" sz="1600" b="1" i="1" dirty="0">
                        <a:solidFill>
                          <a:schemeClr val="accent5"/>
                        </a:solidFill>
                        <a:latin typeface="Calibri" pitchFamily="34" charset="0"/>
                      </a:endParaRPr>
                    </a:p>
                  </a:txBody>
                  <a:tcPr marL="84879" marR="84879" anchor="ctr"/>
                </a:tc>
              </a:tr>
              <a:tr h="609913">
                <a:tc>
                  <a:txBody>
                    <a:bodyPr/>
                    <a:lstStyle/>
                    <a:p>
                      <a:r>
                        <a:rPr lang="hu-HU" sz="1600" dirty="0" smtClean="0">
                          <a:solidFill>
                            <a:schemeClr val="accent5"/>
                          </a:solidFill>
                          <a:latin typeface="Calibri" pitchFamily="34" charset="0"/>
                        </a:rPr>
                        <a:t>Stabilizálódó</a:t>
                      </a:r>
                      <a:r>
                        <a:rPr lang="hu-HU" sz="1600" baseline="0" dirty="0" smtClean="0">
                          <a:solidFill>
                            <a:schemeClr val="accent5"/>
                          </a:solidFill>
                          <a:latin typeface="Calibri" pitchFamily="34" charset="0"/>
                        </a:rPr>
                        <a:t> pénzpiaci környezet</a:t>
                      </a:r>
                      <a:endParaRPr lang="hu-HU" sz="1600" dirty="0">
                        <a:solidFill>
                          <a:schemeClr val="accent5"/>
                        </a:solidFill>
                        <a:latin typeface="Calibri" pitchFamily="34" charset="0"/>
                      </a:endParaRPr>
                    </a:p>
                  </a:txBody>
                  <a:tcPr marL="84879" marR="84879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hu-HU" sz="1600" b="1" i="1" kern="1200" dirty="0" smtClean="0">
                          <a:solidFill>
                            <a:schemeClr val="accent5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Kockázati mutatóink</a:t>
                      </a:r>
                      <a:r>
                        <a:rPr lang="hu-HU" sz="1600" b="1" i="1" kern="1200" baseline="0" dirty="0" smtClean="0">
                          <a:solidFill>
                            <a:schemeClr val="accent5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600" b="1" i="1" kern="1200" dirty="0" smtClean="0">
                          <a:solidFill>
                            <a:schemeClr val="accent5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érdemben nem változtak,</a:t>
                      </a:r>
                      <a:r>
                        <a:rPr lang="hu-HU" sz="1600" b="1" i="1" kern="1200" baseline="0" dirty="0" smtClean="0">
                          <a:solidFill>
                            <a:schemeClr val="accent5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de az árfolyam gyengült</a:t>
                      </a:r>
                      <a:endParaRPr lang="hu-HU" sz="1600" b="1" i="1" kern="1200" dirty="0">
                        <a:solidFill>
                          <a:schemeClr val="accent5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84879" marR="84879" anchor="ctr"/>
                </a:tc>
              </a:tr>
              <a:tr h="393066">
                <a:tc gridSpan="2">
                  <a:txBody>
                    <a:bodyPr/>
                    <a:lstStyle/>
                    <a:p>
                      <a:pPr algn="ctr"/>
                      <a:r>
                        <a:rPr lang="hu-HU" sz="16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REÁLGAZDASÁG</a:t>
                      </a:r>
                      <a:endParaRPr lang="hu-HU" sz="1600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84879" marR="84879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48522">
                <a:tc>
                  <a:txBody>
                    <a:bodyPr/>
                    <a:lstStyle/>
                    <a:p>
                      <a:r>
                        <a:rPr lang="hu-HU" sz="1600" dirty="0" smtClean="0">
                          <a:solidFill>
                            <a:schemeClr val="accent5"/>
                          </a:solidFill>
                          <a:latin typeface="Calibri" pitchFamily="34" charset="0"/>
                        </a:rPr>
                        <a:t>Erősödő</a:t>
                      </a:r>
                      <a:r>
                        <a:rPr lang="hu-HU" sz="1600" baseline="0" dirty="0" smtClean="0">
                          <a:solidFill>
                            <a:schemeClr val="accent5"/>
                          </a:solidFill>
                          <a:latin typeface="Calibri" pitchFamily="34" charset="0"/>
                        </a:rPr>
                        <a:t> gazdasági növekedés</a:t>
                      </a:r>
                      <a:endParaRPr lang="hu-HU" sz="1600" dirty="0">
                        <a:solidFill>
                          <a:schemeClr val="accent5"/>
                        </a:solidFill>
                        <a:latin typeface="Calibri" pitchFamily="34" charset="0"/>
                      </a:endParaRPr>
                    </a:p>
                  </a:txBody>
                  <a:tcPr marL="84879" marR="84879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600" b="0" i="0" dirty="0" smtClean="0">
                          <a:solidFill>
                            <a:schemeClr val="accent5"/>
                          </a:solidFill>
                          <a:latin typeface="Calibri" pitchFamily="34" charset="0"/>
                        </a:rPr>
                        <a:t>A vártnak megfelelő konjunktúra</a:t>
                      </a:r>
                      <a:endParaRPr lang="hu-HU" sz="1600" b="0" i="0" dirty="0">
                        <a:solidFill>
                          <a:schemeClr val="accent5"/>
                        </a:solidFill>
                        <a:latin typeface="Calibri" pitchFamily="34" charset="0"/>
                      </a:endParaRPr>
                    </a:p>
                  </a:txBody>
                  <a:tcPr marL="84879" marR="84879" anchor="ctr"/>
                </a:tc>
              </a:tr>
              <a:tr h="348522">
                <a:tc>
                  <a:txBody>
                    <a:bodyPr/>
                    <a:lstStyle/>
                    <a:p>
                      <a:r>
                        <a:rPr lang="hu-HU" sz="1600" dirty="0" smtClean="0">
                          <a:solidFill>
                            <a:schemeClr val="accent5"/>
                          </a:solidFill>
                          <a:latin typeface="Calibri" pitchFamily="34" charset="0"/>
                        </a:rPr>
                        <a:t>A belső kereslet is élénkül</a:t>
                      </a:r>
                      <a:r>
                        <a:rPr lang="hu-HU" sz="1600" baseline="0" dirty="0" smtClean="0">
                          <a:solidFill>
                            <a:schemeClr val="accent5"/>
                          </a:solidFill>
                          <a:latin typeface="Calibri" pitchFamily="34" charset="0"/>
                        </a:rPr>
                        <a:t> </a:t>
                      </a:r>
                      <a:endParaRPr lang="hu-HU" sz="1600" dirty="0">
                        <a:solidFill>
                          <a:schemeClr val="accent5"/>
                        </a:solidFill>
                        <a:latin typeface="Calibri" pitchFamily="34" charset="0"/>
                      </a:endParaRPr>
                    </a:p>
                  </a:txBody>
                  <a:tcPr marL="84879" marR="84879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600" b="1" i="1" dirty="0" smtClean="0">
                          <a:solidFill>
                            <a:schemeClr val="accent5"/>
                          </a:solidFill>
                          <a:latin typeface="Calibri" pitchFamily="34" charset="0"/>
                          <a:sym typeface="Wingdings"/>
                        </a:rPr>
                        <a:t>Vártnál gyorsabb EU forrásfelhasználás</a:t>
                      </a:r>
                      <a:r>
                        <a:rPr lang="hu-HU" sz="1600" b="1" i="1" baseline="0" dirty="0" smtClean="0">
                          <a:solidFill>
                            <a:schemeClr val="accent5"/>
                          </a:solidFill>
                          <a:latin typeface="Calibri" pitchFamily="34" charset="0"/>
                          <a:sym typeface="Wingdings"/>
                        </a:rPr>
                        <a:t> </a:t>
                      </a:r>
                      <a:endParaRPr lang="hu-HU" sz="1600" b="1" i="1" dirty="0">
                        <a:solidFill>
                          <a:schemeClr val="accent5"/>
                        </a:solidFill>
                        <a:latin typeface="Calibri" pitchFamily="34" charset="0"/>
                      </a:endParaRPr>
                    </a:p>
                  </a:txBody>
                  <a:tcPr marL="84879" marR="84879" anchor="ctr"/>
                </a:tc>
              </a:tr>
              <a:tr h="348522">
                <a:tc>
                  <a:txBody>
                    <a:bodyPr/>
                    <a:lstStyle/>
                    <a:p>
                      <a:r>
                        <a:rPr lang="hu-HU" sz="1600" dirty="0" smtClean="0">
                          <a:solidFill>
                            <a:schemeClr val="accent5"/>
                          </a:solidFill>
                          <a:latin typeface="Calibri" pitchFamily="34" charset="0"/>
                        </a:rPr>
                        <a:t>A konjunktúrával</a:t>
                      </a:r>
                      <a:r>
                        <a:rPr lang="hu-HU" sz="1600" baseline="0" dirty="0" smtClean="0">
                          <a:solidFill>
                            <a:schemeClr val="accent5"/>
                          </a:solidFill>
                          <a:latin typeface="Calibri" pitchFamily="34" charset="0"/>
                        </a:rPr>
                        <a:t> élénkülő foglalkoztatás</a:t>
                      </a:r>
                      <a:endParaRPr lang="hu-HU" sz="1600" dirty="0">
                        <a:solidFill>
                          <a:schemeClr val="accent5"/>
                        </a:solidFill>
                        <a:latin typeface="Calibri" pitchFamily="34" charset="0"/>
                      </a:endParaRPr>
                    </a:p>
                  </a:txBody>
                  <a:tcPr marL="84879" marR="84879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600" b="0" i="0" dirty="0" smtClean="0">
                          <a:solidFill>
                            <a:schemeClr val="accent5"/>
                          </a:solidFill>
                          <a:latin typeface="Calibri" pitchFamily="34" charset="0"/>
                          <a:sym typeface="Wingdings"/>
                        </a:rPr>
                        <a:t>Folytatódott</a:t>
                      </a:r>
                      <a:r>
                        <a:rPr lang="hu-HU" sz="1600" b="0" i="0" baseline="0" dirty="0" smtClean="0">
                          <a:solidFill>
                            <a:schemeClr val="accent5"/>
                          </a:solidFill>
                          <a:latin typeface="Calibri" pitchFamily="34" charset="0"/>
                          <a:sym typeface="Wingdings"/>
                        </a:rPr>
                        <a:t> a létszámbővülés</a:t>
                      </a:r>
                      <a:endParaRPr lang="hu-HU" sz="1600" b="0" i="0" dirty="0">
                        <a:solidFill>
                          <a:schemeClr val="accent5"/>
                        </a:solidFill>
                        <a:latin typeface="Calibri" pitchFamily="34" charset="0"/>
                      </a:endParaRPr>
                    </a:p>
                  </a:txBody>
                  <a:tcPr marL="84879" marR="84879" anchor="ctr"/>
                </a:tc>
              </a:tr>
              <a:tr h="373238">
                <a:tc gridSpan="2">
                  <a:txBody>
                    <a:bodyPr/>
                    <a:lstStyle/>
                    <a:p>
                      <a:pPr algn="ctr"/>
                      <a:r>
                        <a:rPr lang="hu-HU" sz="16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NOMINÁLIS FOLYAMATOK</a:t>
                      </a:r>
                      <a:endParaRPr lang="hu-HU" sz="1600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84879" marR="84879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48522">
                <a:tc>
                  <a:txBody>
                    <a:bodyPr/>
                    <a:lstStyle/>
                    <a:p>
                      <a:r>
                        <a:rPr lang="hu-HU" sz="1600" dirty="0" smtClean="0">
                          <a:solidFill>
                            <a:schemeClr val="accent5"/>
                          </a:solidFill>
                          <a:latin typeface="Calibri" pitchFamily="34" charset="0"/>
                        </a:rPr>
                        <a:t>Dezinflációs keresleti környezet</a:t>
                      </a:r>
                      <a:endParaRPr lang="hu-HU" sz="1600" dirty="0">
                        <a:solidFill>
                          <a:schemeClr val="accent5"/>
                        </a:solidFill>
                        <a:latin typeface="Calibri" pitchFamily="34" charset="0"/>
                      </a:endParaRPr>
                    </a:p>
                  </a:txBody>
                  <a:tcPr marL="84879" marR="84879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hu-HU" sz="1600" kern="1200" dirty="0" smtClean="0">
                          <a:solidFill>
                            <a:schemeClr val="accent5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A kibocsátási rés továbbra is negatív</a:t>
                      </a:r>
                    </a:p>
                  </a:txBody>
                  <a:tcPr marL="84879" marR="84879" anchor="ctr"/>
                </a:tc>
              </a:tr>
              <a:tr h="348522">
                <a:tc>
                  <a:txBody>
                    <a:bodyPr/>
                    <a:lstStyle/>
                    <a:p>
                      <a:r>
                        <a:rPr lang="hu-HU" sz="1600" dirty="0" smtClean="0">
                          <a:solidFill>
                            <a:schemeClr val="accent5"/>
                          </a:solidFill>
                          <a:latin typeface="Calibri" pitchFamily="34" charset="0"/>
                        </a:rPr>
                        <a:t>Visszafogott bérezés</a:t>
                      </a:r>
                      <a:endParaRPr lang="hu-HU" sz="1600" dirty="0">
                        <a:solidFill>
                          <a:schemeClr val="accent5"/>
                        </a:solidFill>
                        <a:latin typeface="Calibri" pitchFamily="34" charset="0"/>
                      </a:endParaRPr>
                    </a:p>
                  </a:txBody>
                  <a:tcPr marL="84879" marR="84879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hu-HU" sz="1600" kern="1200" dirty="0" smtClean="0">
                          <a:solidFill>
                            <a:schemeClr val="accent5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Változatlanul</a:t>
                      </a:r>
                      <a:r>
                        <a:rPr lang="hu-HU" sz="1600" kern="1200" baseline="0" dirty="0" smtClean="0">
                          <a:solidFill>
                            <a:schemeClr val="accent5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alacsony bérdinamika</a:t>
                      </a:r>
                      <a:endParaRPr lang="hu-HU" sz="1600" kern="1200" dirty="0" smtClean="0">
                        <a:solidFill>
                          <a:schemeClr val="accent5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84879" marR="84879" anchor="ctr"/>
                </a:tc>
              </a:tr>
              <a:tr h="348522">
                <a:tc>
                  <a:txBody>
                    <a:bodyPr/>
                    <a:lstStyle/>
                    <a:p>
                      <a:r>
                        <a:rPr lang="hu-HU" sz="1600" dirty="0" smtClean="0">
                          <a:solidFill>
                            <a:schemeClr val="accent5"/>
                          </a:solidFill>
                          <a:latin typeface="Calibri" pitchFamily="34" charset="0"/>
                        </a:rPr>
                        <a:t>Cél alatti</a:t>
                      </a:r>
                      <a:r>
                        <a:rPr lang="hu-HU" sz="1600" baseline="0" dirty="0" smtClean="0">
                          <a:solidFill>
                            <a:schemeClr val="accent5"/>
                          </a:solidFill>
                          <a:latin typeface="Calibri" pitchFamily="34" charset="0"/>
                        </a:rPr>
                        <a:t> infláció</a:t>
                      </a:r>
                      <a:endParaRPr lang="hu-HU" sz="1600" dirty="0">
                        <a:solidFill>
                          <a:schemeClr val="accent5"/>
                        </a:solidFill>
                        <a:latin typeface="Calibri" pitchFamily="34" charset="0"/>
                      </a:endParaRPr>
                    </a:p>
                  </a:txBody>
                  <a:tcPr marL="84879" marR="84879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hu-HU" sz="1600" b="1" i="1" kern="1200" dirty="0" smtClean="0">
                          <a:solidFill>
                            <a:schemeClr val="accent5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Alacsonyabb inflációs pálya</a:t>
                      </a:r>
                    </a:p>
                  </a:txBody>
                  <a:tcPr marL="84879" marR="84879" anchor="ctr"/>
                </a:tc>
              </a:tr>
              <a:tr h="348522">
                <a:tc>
                  <a:txBody>
                    <a:bodyPr/>
                    <a:lstStyle/>
                    <a:p>
                      <a:r>
                        <a:rPr lang="hu-HU" sz="1600" dirty="0" smtClean="0">
                          <a:solidFill>
                            <a:schemeClr val="accent5"/>
                          </a:solidFill>
                          <a:latin typeface="Calibri" pitchFamily="34" charset="0"/>
                        </a:rPr>
                        <a:t>Mérsékelt adószűrt maginfláció</a:t>
                      </a:r>
                      <a:endParaRPr lang="hu-HU" sz="1600" dirty="0">
                        <a:solidFill>
                          <a:schemeClr val="accent5"/>
                        </a:solidFill>
                        <a:latin typeface="Calibri" pitchFamily="34" charset="0"/>
                      </a:endParaRPr>
                    </a:p>
                  </a:txBody>
                  <a:tcPr marL="84879" marR="84879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hu-HU" sz="1600" b="0" i="0" kern="1200" dirty="0" smtClean="0">
                          <a:solidFill>
                            <a:schemeClr val="accent5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Mérsékelt alapfolyamatok</a:t>
                      </a:r>
                    </a:p>
                  </a:txBody>
                  <a:tcPr marL="84879" marR="84879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2496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80000" y="180000"/>
            <a:ext cx="8064000" cy="759189"/>
          </a:xfrm>
        </p:spPr>
        <p:txBody>
          <a:bodyPr>
            <a:noAutofit/>
          </a:bodyPr>
          <a:lstStyle/>
          <a:p>
            <a:r>
              <a:rPr lang="hu-HU" sz="3000" dirty="0" smtClean="0"/>
              <a:t>A külső konjunktúra, a gyengébb reálárfolyam és az új autóipari kapacitások támogatják az exportot</a:t>
            </a:r>
            <a:endParaRPr lang="hu-HU" sz="3000" dirty="0"/>
          </a:p>
        </p:txBody>
      </p:sp>
      <p:pic>
        <p:nvPicPr>
          <p:cNvPr id="922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55576" y="2204864"/>
            <a:ext cx="3486379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Content Placeholder 14"/>
          <p:cNvSpPr>
            <a:spLocks noGrp="1"/>
          </p:cNvSpPr>
          <p:nvPr>
            <p:ph idx="10"/>
          </p:nvPr>
        </p:nvSpPr>
        <p:spPr>
          <a:xfrm>
            <a:off x="971600" y="1124744"/>
            <a:ext cx="8172400" cy="576063"/>
          </a:xfrm>
        </p:spPr>
        <p:txBody>
          <a:bodyPr>
            <a:normAutofit/>
          </a:bodyPr>
          <a:lstStyle/>
          <a:p>
            <a:r>
              <a:rPr lang="hu-HU" sz="2000" dirty="0" smtClean="0"/>
              <a:t>Az ipari struktúraváltás 2013-tól már bővíti az exportot (lásd 1-3. keretes írás)</a:t>
            </a:r>
            <a:endParaRPr lang="hu-HU" sz="2000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TextBox 9"/>
          <p:cNvSpPr txBox="1"/>
          <p:nvPr/>
        </p:nvSpPr>
        <p:spPr>
          <a:xfrm>
            <a:off x="827584" y="1772816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accent5"/>
                </a:solidFill>
                <a:latin typeface="Calibri" pitchFamily="34" charset="0"/>
              </a:rPr>
              <a:t>Exportpiaci részesedés és </a:t>
            </a:r>
            <a:r>
              <a:rPr lang="hu-HU" dirty="0" err="1" smtClean="0">
                <a:solidFill>
                  <a:schemeClr val="accent5"/>
                </a:solidFill>
                <a:latin typeface="Calibri" pitchFamily="34" charset="0"/>
              </a:rPr>
              <a:t>ULC</a:t>
            </a:r>
            <a:r>
              <a:rPr lang="hu-HU" dirty="0" smtClean="0">
                <a:solidFill>
                  <a:schemeClr val="accent5"/>
                </a:solidFill>
                <a:latin typeface="Calibri" pitchFamily="34" charset="0"/>
              </a:rPr>
              <a:t> alapú reálárfolyam alakulása</a:t>
            </a: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204864"/>
            <a:ext cx="3609975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5292080" y="1772816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accent5"/>
                </a:solidFill>
                <a:latin typeface="Calibri" pitchFamily="34" charset="0"/>
              </a:rPr>
              <a:t>Az új és megszűnő ipari kapacitások hatása az exportra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80000"/>
            <a:ext cx="8352928" cy="759189"/>
          </a:xfrm>
        </p:spPr>
        <p:txBody>
          <a:bodyPr>
            <a:noAutofit/>
          </a:bodyPr>
          <a:lstStyle/>
          <a:p>
            <a:r>
              <a:rPr lang="hu-HU" sz="3000" dirty="0" smtClean="0"/>
              <a:t>A javuló keresleti környezet, az </a:t>
            </a:r>
            <a:r>
              <a:rPr lang="hu-HU" sz="3000" dirty="0" err="1" smtClean="0"/>
              <a:t>NHP</a:t>
            </a:r>
            <a:r>
              <a:rPr lang="hu-HU" sz="3000" dirty="0" smtClean="0"/>
              <a:t> és az EU forrásfelhasználás </a:t>
            </a:r>
            <a:r>
              <a:rPr lang="hu-HU" sz="3000" dirty="0" smtClean="0"/>
              <a:t>állhat </a:t>
            </a:r>
            <a:r>
              <a:rPr lang="hu-HU" sz="3000" dirty="0" smtClean="0"/>
              <a:t>a bővülő beruházások mögött</a:t>
            </a:r>
            <a:endParaRPr lang="hu-HU" sz="3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21</a:t>
            </a:fld>
            <a:endParaRPr lang="hu-H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TextBox 8"/>
          <p:cNvSpPr txBox="1"/>
          <p:nvPr/>
        </p:nvSpPr>
        <p:spPr>
          <a:xfrm>
            <a:off x="1115616" y="1268760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accent5"/>
                </a:solidFill>
                <a:latin typeface="Calibri" pitchFamily="34" charset="0"/>
              </a:rPr>
              <a:t>Az egyes szektorok hozzájárulása a beruházási ráta alakulásához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628800"/>
            <a:ext cx="7200000" cy="427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8064000" cy="759189"/>
          </a:xfrm>
        </p:spPr>
        <p:txBody>
          <a:bodyPr>
            <a:noAutofit/>
          </a:bodyPr>
          <a:lstStyle/>
          <a:p>
            <a:r>
              <a:rPr lang="hu-HU" sz="3000" dirty="0" smtClean="0"/>
              <a:t>Növekvő munkakínálat és emelkedő munkakereslet mellett csökken a munkanélküliség</a:t>
            </a:r>
            <a:endParaRPr lang="hu-HU" sz="3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22</a:t>
            </a:fld>
            <a:endParaRPr lang="hu-H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00808"/>
            <a:ext cx="7200000" cy="427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827584" y="1340768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accent5"/>
                </a:solidFill>
                <a:latin typeface="Calibri" pitchFamily="34" charset="0"/>
              </a:rPr>
              <a:t>Aktivitás, foglalkoztatás és munkanélküliség alakulása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000" dirty="0" smtClean="0"/>
              <a:t>A lakossági jövedelmek fokozatosan bővülnek, de az óvatosság csak lassan oldódik</a:t>
            </a:r>
            <a:endParaRPr lang="hu-HU" sz="3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23</a:t>
            </a:fld>
            <a:endParaRPr lang="hu-H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717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72816"/>
            <a:ext cx="3600000" cy="4320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700808"/>
            <a:ext cx="3600000" cy="432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971600" y="1268760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accent5"/>
                </a:solidFill>
                <a:latin typeface="Calibri" pitchFamily="34" charset="0"/>
              </a:rPr>
              <a:t>Lakossági reáljövedelmek keletkezése (éves változás)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72000" y="1268760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accent5"/>
                </a:solidFill>
                <a:latin typeface="Calibri" pitchFamily="34" charset="0"/>
              </a:rPr>
              <a:t>Lakossági jövedelmek felhasználása (jövedelem arányában)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inflációt meghatározó tényezők</a:t>
            </a:r>
            <a:endParaRPr lang="hu-H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24</a:t>
            </a:fld>
            <a:endParaRPr lang="hu-H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TextBox 6"/>
          <p:cNvSpPr txBox="1"/>
          <p:nvPr/>
        </p:nvSpPr>
        <p:spPr>
          <a:xfrm>
            <a:off x="1691680" y="1340768"/>
            <a:ext cx="5760640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smtClean="0">
                <a:solidFill>
                  <a:schemeClr val="accent1"/>
                </a:solidFill>
                <a:latin typeface="Calibri" pitchFamily="34" charset="0"/>
              </a:rPr>
              <a:t>Középtávú inflációs kilátások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7504" y="3284984"/>
            <a:ext cx="2016224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solidFill>
                  <a:srgbClr val="002060"/>
                </a:solidFill>
                <a:latin typeface="Calibri" pitchFamily="34" charset="0"/>
              </a:rPr>
              <a:t>Importált infláció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95736" y="3284984"/>
            <a:ext cx="2232248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solidFill>
                  <a:srgbClr val="002060"/>
                </a:solidFill>
                <a:latin typeface="Calibri" pitchFamily="34" charset="0"/>
              </a:rPr>
              <a:t>Reálgazdasági környezet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99992" y="3284984"/>
            <a:ext cx="216024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solidFill>
                  <a:srgbClr val="002060"/>
                </a:solidFill>
                <a:latin typeface="Calibri" pitchFamily="34" charset="0"/>
              </a:rPr>
              <a:t>Munkapiac - bérek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32240" y="3284984"/>
            <a:ext cx="2304256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solidFill>
                  <a:srgbClr val="002060"/>
                </a:solidFill>
                <a:latin typeface="Calibri" pitchFamily="34" charset="0"/>
              </a:rPr>
              <a:t>Inflációs várakozások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7504" y="4293096"/>
            <a:ext cx="2016224" cy="83099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solidFill>
                  <a:srgbClr val="002060"/>
                </a:solidFill>
                <a:latin typeface="Calibri" pitchFamily="34" charset="0"/>
              </a:rPr>
              <a:t>Globális infláció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7504" y="5229200"/>
            <a:ext cx="2016224" cy="83099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solidFill>
                  <a:srgbClr val="FF0000"/>
                </a:solidFill>
                <a:latin typeface="Calibri" pitchFamily="34" charset="0"/>
              </a:rPr>
              <a:t>Forint árfolyam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39752" y="4725144"/>
            <a:ext cx="1872208" cy="83099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solidFill>
                  <a:srgbClr val="002060"/>
                </a:solidFill>
                <a:latin typeface="Calibri" pitchFamily="34" charset="0"/>
              </a:rPr>
              <a:t>Kibocsátási rés</a:t>
            </a:r>
          </a:p>
        </p:txBody>
      </p:sp>
      <p:sp>
        <p:nvSpPr>
          <p:cNvPr id="21" name="Right Arrow 20"/>
          <p:cNvSpPr/>
          <p:nvPr/>
        </p:nvSpPr>
        <p:spPr>
          <a:xfrm rot="19550169">
            <a:off x="1187992" y="2563588"/>
            <a:ext cx="1258109" cy="36004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Right Arrow 21"/>
          <p:cNvSpPr/>
          <p:nvPr/>
        </p:nvSpPr>
        <p:spPr>
          <a:xfrm rot="16200000">
            <a:off x="5220072" y="2564904"/>
            <a:ext cx="936104" cy="36004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Right Arrow 22"/>
          <p:cNvSpPr/>
          <p:nvPr/>
        </p:nvSpPr>
        <p:spPr>
          <a:xfrm rot="16200000">
            <a:off x="3088001" y="2608743"/>
            <a:ext cx="879766" cy="36004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Right Arrow 23"/>
          <p:cNvSpPr/>
          <p:nvPr/>
        </p:nvSpPr>
        <p:spPr>
          <a:xfrm rot="13542273">
            <a:off x="6912603" y="2525118"/>
            <a:ext cx="1200448" cy="36004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000" dirty="0" smtClean="0"/>
              <a:t>Gyenge inflációs nyomás a világpiac oldaláról</a:t>
            </a:r>
            <a:endParaRPr lang="hu-HU" sz="3000" dirty="0"/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99592" y="2060848"/>
            <a:ext cx="7200000" cy="427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ontent Placeholder 10"/>
          <p:cNvSpPr>
            <a:spLocks noGrp="1"/>
          </p:cNvSpPr>
          <p:nvPr>
            <p:ph idx="10"/>
          </p:nvPr>
        </p:nvSpPr>
        <p:spPr>
          <a:xfrm>
            <a:off x="1115616" y="1196752"/>
            <a:ext cx="8028384" cy="576063"/>
          </a:xfrm>
        </p:spPr>
        <p:txBody>
          <a:bodyPr>
            <a:noAutofit/>
          </a:bodyPr>
          <a:lstStyle/>
          <a:p>
            <a:r>
              <a:rPr lang="hu-HU" sz="2000" dirty="0" smtClean="0"/>
              <a:t>A 2013. évi magyar dezinfláció kb. fele köthető nemzetközi tényezőkhöz (lásd 6-1. fejezet)</a:t>
            </a:r>
            <a:endParaRPr lang="hu-HU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25</a:t>
            </a:fld>
            <a:endParaRPr lang="hu-HU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2" name="TextBox 11"/>
          <p:cNvSpPr txBox="1"/>
          <p:nvPr/>
        </p:nvSpPr>
        <p:spPr>
          <a:xfrm>
            <a:off x="899592" y="1988840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err="1" smtClean="0">
                <a:solidFill>
                  <a:schemeClr val="accent5"/>
                </a:solidFill>
                <a:latin typeface="Calibri" pitchFamily="34" charset="0"/>
              </a:rPr>
              <a:t>HICP</a:t>
            </a:r>
            <a:r>
              <a:rPr lang="hu-HU" dirty="0" smtClean="0">
                <a:solidFill>
                  <a:schemeClr val="accent5"/>
                </a:solidFill>
                <a:latin typeface="Calibri" pitchFamily="34" charset="0"/>
              </a:rPr>
              <a:t> infláció az </a:t>
            </a:r>
            <a:r>
              <a:rPr lang="hu-HU" dirty="0" err="1" smtClean="0">
                <a:solidFill>
                  <a:schemeClr val="accent5"/>
                </a:solidFill>
                <a:latin typeface="Calibri" pitchFamily="34" charset="0"/>
              </a:rPr>
              <a:t>eurozónában</a:t>
            </a:r>
            <a:endParaRPr lang="hu-HU" dirty="0" smtClean="0">
              <a:solidFill>
                <a:schemeClr val="accent5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8064000" cy="759189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 válság óta érdemben lelassult az árfolyam fogyasztói árak történő begyűrűzése</a:t>
            </a:r>
            <a:endParaRPr lang="hu-H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26</a:t>
            </a:fld>
            <a:endParaRPr lang="hu-H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101" name="Picture 5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88840"/>
            <a:ext cx="432000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611560" y="1340768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Teljes infláció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64088" y="1340768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Maginfláció</a:t>
            </a:r>
          </a:p>
        </p:txBody>
      </p:sp>
      <p:pic>
        <p:nvPicPr>
          <p:cNvPr id="4102" name="Picture 6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4000" y="1988840"/>
            <a:ext cx="432000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000" dirty="0" smtClean="0"/>
              <a:t>A fogyasztási kereslet tartósan a válság előtti szint alatt marad</a:t>
            </a:r>
            <a:endParaRPr lang="hu-HU" sz="3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27</a:t>
            </a:fld>
            <a:endParaRPr lang="hu-H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TextBox 7"/>
          <p:cNvSpPr txBox="1"/>
          <p:nvPr/>
        </p:nvSpPr>
        <p:spPr>
          <a:xfrm>
            <a:off x="1043608" y="1412776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accent5"/>
                </a:solidFill>
                <a:latin typeface="Calibri" pitchFamily="34" charset="0"/>
              </a:rPr>
              <a:t>A GDP és fő felhasználási tételeinek alakulása a válság óta</a:t>
            </a:r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844824"/>
            <a:ext cx="7200000" cy="427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8064000" cy="759189"/>
          </a:xfrm>
        </p:spPr>
        <p:txBody>
          <a:bodyPr>
            <a:noAutofit/>
          </a:bodyPr>
          <a:lstStyle/>
          <a:p>
            <a:r>
              <a:rPr lang="hu-HU" sz="3000" dirty="0" smtClean="0"/>
              <a:t>A laza munkapiac és a mérséklődő várakozások visszafogott bérdinamikát tesznek lehetővé</a:t>
            </a:r>
            <a:endParaRPr lang="hu-HU" sz="3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28</a:t>
            </a:fld>
            <a:endParaRPr lang="hu-H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00808"/>
            <a:ext cx="7200000" cy="427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259632" y="1340768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accent5"/>
                </a:solidFill>
                <a:latin typeface="Calibri" pitchFamily="34" charset="0"/>
              </a:rPr>
              <a:t>Munkatermelékenység és munkaköltség a versenyszférában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 háztartások mellett a vállalati várakozások is csökkentek</a:t>
            </a:r>
            <a:endParaRPr lang="hu-H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29</a:t>
            </a:fld>
            <a:endParaRPr lang="hu-H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412776"/>
            <a:ext cx="6264696" cy="4712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1. A beérkezett adatok értékelése</a:t>
            </a:r>
            <a:endParaRPr lang="hu-HU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3</a:t>
            </a:fld>
            <a:endParaRPr lang="hu-H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8064000" cy="759189"/>
          </a:xfrm>
        </p:spPr>
        <p:txBody>
          <a:bodyPr>
            <a:noAutofit/>
          </a:bodyPr>
          <a:lstStyle/>
          <a:p>
            <a:r>
              <a:rPr lang="hu-HU" sz="3000" dirty="0" smtClean="0"/>
              <a:t>A dezinflációs hatású reálgazdasági környezet tompítja a gyengébb árfolyam begyűrűzését</a:t>
            </a:r>
            <a:endParaRPr lang="hu-HU" sz="3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30</a:t>
            </a:fld>
            <a:endParaRPr lang="hu-H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7" name="TextBox 16"/>
          <p:cNvSpPr txBox="1"/>
          <p:nvPr/>
        </p:nvSpPr>
        <p:spPr>
          <a:xfrm>
            <a:off x="1187624" y="1412776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accent5"/>
                </a:solidFill>
                <a:latin typeface="Calibri" pitchFamily="34" charset="0"/>
              </a:rPr>
              <a:t>Termékcsoportok hozzájárulása az infláció alakulásához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72816"/>
            <a:ext cx="7200000" cy="427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000" dirty="0" smtClean="0"/>
              <a:t>Előrejelzésünk összefoglaló táblája</a:t>
            </a:r>
            <a:endParaRPr lang="hu-HU" sz="3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31</a:t>
            </a:fld>
            <a:endParaRPr lang="hu-H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7886700" cy="4082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Down Arrow 7"/>
          <p:cNvSpPr/>
          <p:nvPr/>
        </p:nvSpPr>
        <p:spPr>
          <a:xfrm>
            <a:off x="8460432" y="2636912"/>
            <a:ext cx="216024" cy="216024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Down Arrow 8"/>
          <p:cNvSpPr/>
          <p:nvPr/>
        </p:nvSpPr>
        <p:spPr>
          <a:xfrm>
            <a:off x="8748464" y="3789040"/>
            <a:ext cx="216024" cy="216024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Down Arrow 9"/>
          <p:cNvSpPr/>
          <p:nvPr/>
        </p:nvSpPr>
        <p:spPr>
          <a:xfrm>
            <a:off x="8460432" y="5229200"/>
            <a:ext cx="216024" cy="216024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Down Arrow 10"/>
          <p:cNvSpPr/>
          <p:nvPr/>
        </p:nvSpPr>
        <p:spPr>
          <a:xfrm flipV="1">
            <a:off x="8748464" y="2636912"/>
            <a:ext cx="216024" cy="216024"/>
          </a:xfrm>
          <a:prstGeom prst="downArrow">
            <a:avLst/>
          </a:prstGeom>
          <a:solidFill>
            <a:srgbClr val="92D050"/>
          </a:solidFill>
          <a:ln>
            <a:solidFill>
              <a:srgbClr val="92B9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Down Arrow 11"/>
          <p:cNvSpPr/>
          <p:nvPr/>
        </p:nvSpPr>
        <p:spPr>
          <a:xfrm flipV="1">
            <a:off x="8460432" y="2924944"/>
            <a:ext cx="216024" cy="216024"/>
          </a:xfrm>
          <a:prstGeom prst="downArrow">
            <a:avLst/>
          </a:prstGeom>
          <a:solidFill>
            <a:srgbClr val="92D050"/>
          </a:solidFill>
          <a:ln>
            <a:solidFill>
              <a:srgbClr val="92B9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Down Arrow 12"/>
          <p:cNvSpPr/>
          <p:nvPr/>
        </p:nvSpPr>
        <p:spPr>
          <a:xfrm flipV="1">
            <a:off x="8460432" y="4077072"/>
            <a:ext cx="216024" cy="216024"/>
          </a:xfrm>
          <a:prstGeom prst="downArrow">
            <a:avLst/>
          </a:prstGeom>
          <a:solidFill>
            <a:srgbClr val="92D050"/>
          </a:solidFill>
          <a:ln>
            <a:solidFill>
              <a:srgbClr val="92B9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Down Arrow 13"/>
          <p:cNvSpPr/>
          <p:nvPr/>
        </p:nvSpPr>
        <p:spPr>
          <a:xfrm flipV="1">
            <a:off x="8460432" y="4653136"/>
            <a:ext cx="216024" cy="216024"/>
          </a:xfrm>
          <a:prstGeom prst="downArrow">
            <a:avLst/>
          </a:prstGeom>
          <a:solidFill>
            <a:srgbClr val="92D050"/>
          </a:solidFill>
          <a:ln>
            <a:solidFill>
              <a:srgbClr val="92B9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Down Arrow 14"/>
          <p:cNvSpPr/>
          <p:nvPr/>
        </p:nvSpPr>
        <p:spPr>
          <a:xfrm>
            <a:off x="8460432" y="3501008"/>
            <a:ext cx="216024" cy="216024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Down Arrow 15"/>
          <p:cNvSpPr/>
          <p:nvPr/>
        </p:nvSpPr>
        <p:spPr>
          <a:xfrm flipV="1">
            <a:off x="8460432" y="3789040"/>
            <a:ext cx="216024" cy="216024"/>
          </a:xfrm>
          <a:prstGeom prst="downArrow">
            <a:avLst/>
          </a:prstGeom>
          <a:solidFill>
            <a:srgbClr val="92D050"/>
          </a:solidFill>
          <a:ln>
            <a:solidFill>
              <a:srgbClr val="92B9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Left-Right Arrow 17"/>
          <p:cNvSpPr/>
          <p:nvPr/>
        </p:nvSpPr>
        <p:spPr>
          <a:xfrm>
            <a:off x="8460432" y="4365104"/>
            <a:ext cx="288032" cy="216024"/>
          </a:xfrm>
          <a:prstGeom prst="leftRight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Left-Right Arrow 18"/>
          <p:cNvSpPr/>
          <p:nvPr/>
        </p:nvSpPr>
        <p:spPr>
          <a:xfrm>
            <a:off x="8460432" y="5517232"/>
            <a:ext cx="288032" cy="216024"/>
          </a:xfrm>
          <a:prstGeom prst="leftRight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000" dirty="0" smtClean="0"/>
              <a:t>Idei inflációs előrejelzésünket csökkentettük, </a:t>
            </a:r>
            <a:br>
              <a:rPr lang="hu-HU" sz="3000" dirty="0" smtClean="0"/>
            </a:br>
            <a:r>
              <a:rPr lang="hu-HU" sz="3000" dirty="0" smtClean="0"/>
              <a:t>a jövő évit kissé emeltük</a:t>
            </a:r>
            <a:endParaRPr lang="hu-HU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9" y="1268761"/>
            <a:ext cx="3966067" cy="4968552"/>
          </a:xfrm>
        </p:spPr>
        <p:txBody>
          <a:bodyPr>
            <a:normAutofit/>
          </a:bodyPr>
          <a:lstStyle/>
          <a:p>
            <a:r>
              <a:rPr lang="hu-HU" sz="2400" dirty="0" smtClean="0"/>
              <a:t>Rövid  távon gyengébb költségoldali inflációs nyomás</a:t>
            </a:r>
          </a:p>
          <a:p>
            <a:endParaRPr lang="hu-HU" sz="2400" dirty="0" smtClean="0"/>
          </a:p>
          <a:p>
            <a:r>
              <a:rPr lang="hu-HU" sz="2400" dirty="0" smtClean="0"/>
              <a:t>Újabb hatósági energiaár-csökkentés</a:t>
            </a:r>
          </a:p>
          <a:p>
            <a:endParaRPr lang="hu-HU" sz="2400" dirty="0" smtClean="0"/>
          </a:p>
          <a:p>
            <a:r>
              <a:rPr lang="hu-HU" sz="2400" dirty="0" smtClean="0"/>
              <a:t>A gyengébb árfolyam begyűrűzik a maginflációba</a:t>
            </a:r>
            <a:endParaRPr lang="hu-HU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32</a:t>
            </a:fld>
            <a:endParaRPr lang="hu-H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72816"/>
            <a:ext cx="3600000" cy="462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39552" y="1196752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accent5"/>
                </a:solidFill>
                <a:latin typeface="Calibri" pitchFamily="34" charset="0"/>
              </a:rPr>
              <a:t>Inflációs prognózisunk változása a decemberi előrejelzéshez képest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000" dirty="0" smtClean="0"/>
              <a:t>Alternatív forgatókönyvek</a:t>
            </a:r>
            <a:endParaRPr lang="hu-HU" sz="3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33</a:t>
            </a:fld>
            <a:endParaRPr lang="hu-H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TextBox 7"/>
          <p:cNvSpPr txBox="1"/>
          <p:nvPr/>
        </p:nvSpPr>
        <p:spPr>
          <a:xfrm>
            <a:off x="2195736" y="1340768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accent5"/>
                </a:solidFill>
                <a:latin typeface="Calibri" pitchFamily="34" charset="0"/>
              </a:rPr>
              <a:t>Kockázati térkép</a:t>
            </a:r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813" y="1700808"/>
            <a:ext cx="6808572" cy="4560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000" dirty="0" smtClean="0"/>
              <a:t>Egyensúlyi pozíciónk kedvező maradhat</a:t>
            </a:r>
            <a:endParaRPr lang="hu-HU" sz="3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34</a:t>
            </a:fld>
            <a:endParaRPr lang="hu-H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TextBox 9"/>
          <p:cNvSpPr txBox="1"/>
          <p:nvPr/>
        </p:nvSpPr>
        <p:spPr>
          <a:xfrm>
            <a:off x="971600" y="1196752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accent5"/>
                </a:solidFill>
                <a:latin typeface="Calibri" pitchFamily="34" charset="0"/>
              </a:rPr>
              <a:t>Külső egyensúly, állami és lakossági finanszírozási képesség</a:t>
            </a:r>
          </a:p>
        </p:txBody>
      </p:sp>
      <p:pic>
        <p:nvPicPr>
          <p:cNvPr id="1229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556792"/>
            <a:ext cx="7097164" cy="4631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000" dirty="0" smtClean="0"/>
              <a:t>Alappályánk fő üzenetei</a:t>
            </a:r>
            <a:endParaRPr lang="hu-HU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556792"/>
            <a:ext cx="8385130" cy="4824535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hu-HU" sz="3100" b="1" dirty="0" smtClean="0"/>
              <a:t>A növekedés kiegyensúlyozottabb szerkezetben folytatódhat, a dinamizálódó export mellett a belső kereslet is élénkül</a:t>
            </a:r>
          </a:p>
          <a:p>
            <a:pPr>
              <a:lnSpc>
                <a:spcPct val="110000"/>
              </a:lnSpc>
            </a:pPr>
            <a:r>
              <a:rPr lang="hu-HU" sz="3100" dirty="0" smtClean="0"/>
              <a:t>A beruházási aktivitás az EU források, a javuló konjunktúra és az </a:t>
            </a:r>
            <a:r>
              <a:rPr lang="hu-HU" sz="3100" dirty="0" err="1" smtClean="0"/>
              <a:t>NHP</a:t>
            </a:r>
            <a:r>
              <a:rPr lang="hu-HU" sz="3100" dirty="0" smtClean="0"/>
              <a:t> mellett oldódó hitelkínálati korlátok bővülhet</a:t>
            </a:r>
          </a:p>
          <a:p>
            <a:pPr>
              <a:lnSpc>
                <a:spcPct val="110000"/>
              </a:lnSpc>
            </a:pPr>
            <a:r>
              <a:rPr lang="hu-HU" sz="3100" dirty="0" smtClean="0"/>
              <a:t>Fennmarad  a magas megtakarítási ráta, a fogyasztás lassabban élénkül</a:t>
            </a:r>
          </a:p>
          <a:p>
            <a:pPr>
              <a:lnSpc>
                <a:spcPct val="110000"/>
              </a:lnSpc>
            </a:pPr>
            <a:r>
              <a:rPr lang="hu-HU" sz="3100" dirty="0" smtClean="0"/>
              <a:t>A konjunktúra erősödésével fokozatosan </a:t>
            </a:r>
            <a:r>
              <a:rPr lang="hu-HU" sz="3100" b="1" dirty="0" err="1" smtClean="0"/>
              <a:t>növekdhet</a:t>
            </a:r>
            <a:r>
              <a:rPr lang="hu-HU" sz="3100" b="1" dirty="0" smtClean="0"/>
              <a:t> a foglalkoztatás, de a bérdinamika visszafogott maradhat</a:t>
            </a:r>
          </a:p>
          <a:p>
            <a:pPr>
              <a:lnSpc>
                <a:spcPct val="110000"/>
              </a:lnSpc>
            </a:pPr>
            <a:r>
              <a:rPr lang="hu-HU" sz="3100" dirty="0" smtClean="0"/>
              <a:t>A negatív kibocsátási rés, a laza munkapiac és a várakozások alkalmazkodása tompítja a gyenge árfolyam begyűrűzését</a:t>
            </a:r>
          </a:p>
          <a:p>
            <a:pPr>
              <a:lnSpc>
                <a:spcPct val="110000"/>
              </a:lnSpc>
            </a:pPr>
            <a:r>
              <a:rPr lang="hu-HU" sz="3100" b="1" dirty="0" smtClean="0"/>
              <a:t>Az infláció középtávon a 3 százalékos céllal összhangban alakulhat</a:t>
            </a:r>
          </a:p>
          <a:p>
            <a:pPr>
              <a:lnSpc>
                <a:spcPct val="110000"/>
              </a:lnSpc>
            </a:pPr>
            <a:r>
              <a:rPr lang="hu-HU" sz="3100" b="1" dirty="0" smtClean="0"/>
              <a:t>Egyensúlyi mutatóink kedvezőek maradhatnak</a:t>
            </a:r>
          </a:p>
          <a:p>
            <a:pPr>
              <a:buNone/>
            </a:pPr>
            <a:endParaRPr lang="hu-H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35</a:t>
            </a:fld>
            <a:endParaRPr lang="hu-H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dirty="0" smtClean="0"/>
              <a:t>Köszönöm a figyelmet!</a:t>
            </a:r>
            <a:endParaRPr lang="hu-H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36</a:t>
            </a:fld>
            <a:endParaRPr lang="hu-H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000" dirty="0" smtClean="0"/>
              <a:t>A növekedést egyre több ágazat és felhasználási tétel támogatja</a:t>
            </a:r>
            <a:endParaRPr lang="hu-HU" sz="30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88840"/>
            <a:ext cx="3600000" cy="4197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611560" y="1412776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accent5"/>
                </a:solidFill>
                <a:latin typeface="Calibri" pitchFamily="34" charset="0"/>
              </a:rPr>
              <a:t>Ágazatok hozzájárulása </a:t>
            </a:r>
          </a:p>
          <a:p>
            <a:pPr algn="ctr"/>
            <a:r>
              <a:rPr lang="hu-HU" dirty="0" smtClean="0">
                <a:solidFill>
                  <a:schemeClr val="accent5"/>
                </a:solidFill>
                <a:latin typeface="Calibri" pitchFamily="34" charset="0"/>
              </a:rPr>
              <a:t>a GDP változásához</a:t>
            </a: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916832"/>
            <a:ext cx="360997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4716016" y="1412776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accent5"/>
                </a:solidFill>
                <a:latin typeface="Calibri" pitchFamily="34" charset="0"/>
              </a:rPr>
              <a:t>Felhasználási tételek hozzájárulása a GDP változásához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740472" cy="759189"/>
          </a:xfrm>
        </p:spPr>
        <p:txBody>
          <a:bodyPr>
            <a:noAutofit/>
          </a:bodyPr>
          <a:lstStyle/>
          <a:p>
            <a:r>
              <a:rPr lang="hu-HU" sz="3000" dirty="0" smtClean="0"/>
              <a:t>A kedvező konjunktúra az I. negyedévben is folytatódhat</a:t>
            </a:r>
            <a:endParaRPr lang="hu-HU" sz="3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5</a:t>
            </a:fld>
            <a:endParaRPr lang="hu-H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72816"/>
            <a:ext cx="3600000" cy="43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755576" y="1484784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accent5"/>
                </a:solidFill>
                <a:latin typeface="Calibri" pitchFamily="34" charset="0"/>
              </a:rPr>
              <a:t>Havi termelési indikátorok </a:t>
            </a:r>
          </a:p>
          <a:p>
            <a:pPr algn="ctr"/>
            <a:r>
              <a:rPr lang="hu-HU" dirty="0" smtClean="0">
                <a:solidFill>
                  <a:schemeClr val="accent5"/>
                </a:solidFill>
                <a:latin typeface="Calibri" pitchFamily="34" charset="0"/>
              </a:rPr>
              <a:t>és a GDP változása</a:t>
            </a:r>
          </a:p>
        </p:txBody>
      </p:sp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916832"/>
            <a:ext cx="3609975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4932040" y="162880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accent5"/>
                </a:solidFill>
                <a:latin typeface="Calibri" pitchFamily="34" charset="0"/>
              </a:rPr>
              <a:t>ESI bizalmi indikátorok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000" dirty="0" smtClean="0"/>
              <a:t>Jelentős maradt a külkereskedelmi többlet</a:t>
            </a:r>
            <a:endParaRPr lang="hu-HU" sz="3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6</a:t>
            </a:fld>
            <a:endParaRPr lang="hu-H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TextBox 9"/>
          <p:cNvSpPr txBox="1"/>
          <p:nvPr/>
        </p:nvSpPr>
        <p:spPr>
          <a:xfrm>
            <a:off x="2915816" y="126876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accent5"/>
                </a:solidFill>
                <a:latin typeface="Calibri" pitchFamily="34" charset="0"/>
              </a:rPr>
              <a:t>Az áruforgalmi egyenleg alakulása</a:t>
            </a:r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628800"/>
            <a:ext cx="7200000" cy="4271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8064000" cy="759189"/>
          </a:xfrm>
        </p:spPr>
        <p:txBody>
          <a:bodyPr>
            <a:noAutofit/>
          </a:bodyPr>
          <a:lstStyle/>
          <a:p>
            <a:r>
              <a:rPr lang="hu-HU" sz="3000" dirty="0" smtClean="0"/>
              <a:t>Az állami és a vállalati beruházások is növekedtek, utóbbit már az </a:t>
            </a:r>
            <a:r>
              <a:rPr lang="hu-HU" sz="3000" dirty="0" err="1" smtClean="0"/>
              <a:t>NHP</a:t>
            </a:r>
            <a:r>
              <a:rPr lang="hu-HU" sz="3000" dirty="0" smtClean="0"/>
              <a:t> is támogathatta</a:t>
            </a:r>
            <a:endParaRPr lang="hu-HU" sz="3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7</a:t>
            </a:fld>
            <a:endParaRPr lang="hu-H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078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628800"/>
            <a:ext cx="7200000" cy="4271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1547664" y="1268760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accent5"/>
                </a:solidFill>
                <a:latin typeface="Calibri" pitchFamily="34" charset="0"/>
              </a:rPr>
              <a:t>A nemzetgazdasági beruházások </a:t>
            </a:r>
            <a:r>
              <a:rPr lang="hu-HU" dirty="0" err="1" smtClean="0">
                <a:solidFill>
                  <a:schemeClr val="accent5"/>
                </a:solidFill>
                <a:latin typeface="Calibri" pitchFamily="34" charset="0"/>
              </a:rPr>
              <a:t>szektorális</a:t>
            </a:r>
            <a:r>
              <a:rPr lang="hu-HU" dirty="0" smtClean="0">
                <a:solidFill>
                  <a:schemeClr val="accent5"/>
                </a:solidFill>
                <a:latin typeface="Calibri" pitchFamily="34" charset="0"/>
              </a:rPr>
              <a:t> összetétele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000" dirty="0" smtClean="0"/>
              <a:t>Lassú fordulat a fogyasztásban</a:t>
            </a:r>
            <a:endParaRPr lang="hu-HU" sz="3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8</a:t>
            </a:fld>
            <a:endParaRPr lang="hu-H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00808"/>
            <a:ext cx="7200000" cy="4699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331640" y="1268760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accent5"/>
                </a:solidFill>
                <a:latin typeface="Calibri" pitchFamily="34" charset="0"/>
              </a:rPr>
              <a:t>Kiskereskedelmi forgalom, reálkeresetek és fogyasztói bizalom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000" dirty="0" smtClean="0"/>
              <a:t>A vállalati munkakereslet fokozatosan nő</a:t>
            </a:r>
            <a:endParaRPr lang="hu-HU" sz="3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9</a:t>
            </a:fld>
            <a:endParaRPr lang="hu-H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988840"/>
            <a:ext cx="3609975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755576" y="1484784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accent5"/>
                </a:solidFill>
                <a:latin typeface="Calibri" pitchFamily="34" charset="0"/>
              </a:rPr>
              <a:t>Foglalkoztatás és munkanélküliség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32040" y="1340768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accent5"/>
                </a:solidFill>
                <a:latin typeface="Calibri" pitchFamily="34" charset="0"/>
              </a:rPr>
              <a:t>A versenyszféra munkakeresleti indikátorai</a:t>
            </a:r>
          </a:p>
        </p:txBody>
      </p:sp>
      <p:pic>
        <p:nvPicPr>
          <p:cNvPr id="717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988840"/>
            <a:ext cx="3600000" cy="4312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MNB_Theme_2">
      <a:dk1>
        <a:sysClr val="windowText" lastClr="000000"/>
      </a:dk1>
      <a:lt1>
        <a:sysClr val="window" lastClr="FFFFFF"/>
      </a:lt1>
      <a:dk2>
        <a:srgbClr val="898D8D"/>
      </a:dk2>
      <a:lt2>
        <a:srgbClr val="AC9F70"/>
      </a:lt2>
      <a:accent1>
        <a:srgbClr val="7E5C1D"/>
      </a:accent1>
      <a:accent2>
        <a:srgbClr val="E57200"/>
      </a:accent2>
      <a:accent3>
        <a:srgbClr val="CE0F69"/>
      </a:accent3>
      <a:accent4>
        <a:srgbClr val="8C4799"/>
      </a:accent4>
      <a:accent5>
        <a:srgbClr val="202653"/>
      </a:accent5>
      <a:accent6>
        <a:srgbClr val="7BAFD4"/>
      </a:accent6>
      <a:hlink>
        <a:srgbClr val="202653"/>
      </a:hlink>
      <a:folHlink>
        <a:srgbClr val="7BAFD4"/>
      </a:folHlink>
    </a:clrScheme>
    <a:fontScheme name="Fényűző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MNB_MUAR_PPT_sablon_3" id="{0E99E441-BA91-481E-9FDC-17C2A4F83B22}" vid="{1A0FA107-B5C5-463B-9D6B-4746756CF09B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575</TotalTime>
  <Words>855</Words>
  <Application>Microsoft Office PowerPoint</Application>
  <PresentationFormat>On-screen Show (4:3)</PresentationFormat>
  <Paragraphs>191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blank</vt:lpstr>
      <vt:lpstr>Makrogazdasági kilátások Inflációs jelentés, 2014. március</vt:lpstr>
      <vt:lpstr>Decemberi előrejelzésünk és a beérkező adatok</vt:lpstr>
      <vt:lpstr>1. A beérkezett adatok értékelése</vt:lpstr>
      <vt:lpstr>A növekedést egyre több ágazat és felhasználási tétel támogatja</vt:lpstr>
      <vt:lpstr>A kedvező konjunktúra az I. negyedévben is folytatódhat</vt:lpstr>
      <vt:lpstr>Jelentős maradt a külkereskedelmi többlet</vt:lpstr>
      <vt:lpstr>Az állami és a vállalati beruházások is növekedtek, utóbbit már az NHP is támogathatta</vt:lpstr>
      <vt:lpstr>Lassú fordulat a fogyasztásban</vt:lpstr>
      <vt:lpstr>A vállalati munkakereslet fokozatosan nő</vt:lpstr>
      <vt:lpstr>A munkapiac továbbra is laza</vt:lpstr>
      <vt:lpstr>A visszafogott bérezés és a javuló konjunktúra mérsékelte a fajlagos munkaköltség növekedését</vt:lpstr>
      <vt:lpstr>A reálgazdasági környezet dezinflációs hatású</vt:lpstr>
      <vt:lpstr>Historikusan alacsony infláció,  mérsékelt alapfolyamatok mellett</vt:lpstr>
      <vt:lpstr>Az inflációs várakozások a középtávú cél  közelében alakulnak</vt:lpstr>
      <vt:lpstr>2. Az előrejelzés külső feltevései</vt:lpstr>
      <vt:lpstr>Fokozatos élénkülés felvevőpiacainkon</vt:lpstr>
      <vt:lpstr>Idén enyhe fiskális keresletbővítés, az EU források révén bővülő állami beruházások</vt:lpstr>
      <vt:lpstr>Fokozatosan oldódó hitelkínálati korlátok,  melyet az NHP is támogat</vt:lpstr>
      <vt:lpstr>3. Márciusi előrejelzésünk</vt:lpstr>
      <vt:lpstr>A külső konjunktúra, a gyengébb reálárfolyam és az új autóipari kapacitások támogatják az exportot</vt:lpstr>
      <vt:lpstr>A javuló keresleti környezet, az NHP és az EU forrásfelhasználás állhat a bővülő beruházások mögött</vt:lpstr>
      <vt:lpstr>Növekvő munkakínálat és emelkedő munkakereslet mellett csökken a munkanélküliség</vt:lpstr>
      <vt:lpstr>A lakossági jövedelmek fokozatosan bővülnek, de az óvatosság csak lassan oldódik</vt:lpstr>
      <vt:lpstr>Az inflációt meghatározó tényezők</vt:lpstr>
      <vt:lpstr>Gyenge inflációs nyomás a világpiac oldaláról</vt:lpstr>
      <vt:lpstr>A válság óta érdemben lelassult az árfolyam fogyasztói árak történő begyűrűzése</vt:lpstr>
      <vt:lpstr>A fogyasztási kereslet tartósan a válság előtti szint alatt marad</vt:lpstr>
      <vt:lpstr>A laza munkapiac és a mérséklődő várakozások visszafogott bérdinamikát tesznek lehetővé</vt:lpstr>
      <vt:lpstr>A háztartások mellett a vállalati várakozások is csökkentek</vt:lpstr>
      <vt:lpstr>A dezinflációs hatású reálgazdasági környezet tompítja a gyengébb árfolyam begyűrűzését</vt:lpstr>
      <vt:lpstr>Előrejelzésünk összefoglaló táblája</vt:lpstr>
      <vt:lpstr>Idei inflációs előrejelzésünket csökkentettük,  a jövő évit kissé emeltük</vt:lpstr>
      <vt:lpstr>Alternatív forgatókönyvek</vt:lpstr>
      <vt:lpstr>Egyensúlyi pozíciónk kedvező maradhat</vt:lpstr>
      <vt:lpstr>Alappályánk fő üzenetei</vt:lpstr>
      <vt:lpstr>Slide 36</vt:lpstr>
    </vt:vector>
  </TitlesOfParts>
  <Company>Magyar Nemzeti Bank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Makrogazdasági kilátások Inflációs jelentés, 2014. március</dc:title>
  <dc:creator>pellenyig</dc:creator>
  <cp:lastModifiedBy>viragb</cp:lastModifiedBy>
  <cp:revision>61</cp:revision>
  <dcterms:created xsi:type="dcterms:W3CDTF">2014-03-24T15:31:56Z</dcterms:created>
  <dcterms:modified xsi:type="dcterms:W3CDTF">2014-03-27T06:28:33Z</dcterms:modified>
</cp:coreProperties>
</file>