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2" r:id="rId5"/>
  </p:sldMasterIdLst>
  <p:notesMasterIdLst>
    <p:notesMasterId r:id="rId45"/>
  </p:notesMasterIdLst>
  <p:sldIdLst>
    <p:sldId id="278" r:id="rId6"/>
    <p:sldId id="402" r:id="rId7"/>
    <p:sldId id="388" r:id="rId8"/>
    <p:sldId id="389" r:id="rId9"/>
    <p:sldId id="401" r:id="rId10"/>
    <p:sldId id="390" r:id="rId11"/>
    <p:sldId id="383" r:id="rId12"/>
    <p:sldId id="384" r:id="rId13"/>
    <p:sldId id="410" r:id="rId14"/>
    <p:sldId id="385" r:id="rId15"/>
    <p:sldId id="386" r:id="rId16"/>
    <p:sldId id="387" r:id="rId17"/>
    <p:sldId id="345" r:id="rId18"/>
    <p:sldId id="372" r:id="rId19"/>
    <p:sldId id="373" r:id="rId20"/>
    <p:sldId id="347" r:id="rId21"/>
    <p:sldId id="411" r:id="rId22"/>
    <p:sldId id="333" r:id="rId23"/>
    <p:sldId id="403" r:id="rId24"/>
    <p:sldId id="404" r:id="rId25"/>
    <p:sldId id="405" r:id="rId26"/>
    <p:sldId id="412" r:id="rId27"/>
    <p:sldId id="407" r:id="rId28"/>
    <p:sldId id="408" r:id="rId29"/>
    <p:sldId id="395" r:id="rId30"/>
    <p:sldId id="396" r:id="rId31"/>
    <p:sldId id="397" r:id="rId32"/>
    <p:sldId id="398" r:id="rId33"/>
    <p:sldId id="399" r:id="rId34"/>
    <p:sldId id="400" r:id="rId35"/>
    <p:sldId id="413" r:id="rId36"/>
    <p:sldId id="391" r:id="rId37"/>
    <p:sldId id="393" r:id="rId38"/>
    <p:sldId id="394" r:id="rId39"/>
    <p:sldId id="414" r:id="rId40"/>
    <p:sldId id="286" r:id="rId41"/>
    <p:sldId id="415" r:id="rId42"/>
    <p:sldId id="274" r:id="rId43"/>
    <p:sldId id="279" r:id="rId4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eczki Ákos" initials="BÁ" lastIdx="2" clrIdx="0">
    <p:extLst/>
  </p:cmAuthor>
  <p:cmAuthor id="2" name="Nagy Tamás" initials="NT" lastIdx="7" clrIdx="1">
    <p:extLst>
      <p:ext uri="{19B8F6BF-5375-455C-9EA6-DF929625EA0E}">
        <p15:presenceInfo xmlns:p15="http://schemas.microsoft.com/office/powerpoint/2012/main" userId="S-1-5-21-1939357022-314196924-328618392-66550" providerId="AD"/>
      </p:ext>
    </p:extLst>
  </p:cmAuthor>
  <p:cmAuthor id="3" name="Oláh Zsolt" initials="OZs" lastIdx="1" clrIdx="2">
    <p:extLst>
      <p:ext uri="{19B8F6BF-5375-455C-9EA6-DF929625EA0E}">
        <p15:presenceInfo xmlns:p15="http://schemas.microsoft.com/office/powerpoint/2012/main" userId="Oláh Zsol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2148"/>
    <a:srgbClr val="002060"/>
    <a:srgbClr val="B8BBBB"/>
    <a:srgbClr val="202653"/>
    <a:srgbClr val="165E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14" autoAdjust="0"/>
    <p:restoredTop sz="96357" autoAdjust="0"/>
  </p:normalViewPr>
  <p:slideViewPr>
    <p:cSldViewPr snapToGrid="0">
      <p:cViewPr varScale="1">
        <p:scale>
          <a:sx n="111" d="100"/>
          <a:sy n="111" d="100"/>
        </p:scale>
        <p:origin x="132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7097FA-AAC0-4F26-8F43-0527FFE7FBAB}" type="doc">
      <dgm:prSet loTypeId="urn:microsoft.com/office/officeart/2008/layout/VerticalCurvedLis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C04CFA10-04E4-4CBF-A8C3-E176812AF3D8}">
      <dgm:prSet phldrT="[Text]" custT="1"/>
      <dgm:spPr>
        <a:xfrm>
          <a:off x="425365" y="279288"/>
          <a:ext cx="7669663" cy="558364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Uncertainty in global markets has increased, while inherited risks in the European banking sector did not disappear completely. Nevertheless, the domestic banking sector’s resilience to external shocks remained robust.</a:t>
          </a:r>
        </a:p>
      </dgm:t>
    </dgm:pt>
    <dgm:pt modelId="{6C1AE329-1D17-4878-B075-6C303A98B794}" type="parTrans" cxnId="{9EE3A917-B5FF-49D7-B1E4-323D54AFA15E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3AA26668-2F16-4C06-BD54-25336C3A7567}" type="sibTrans" cxnId="{9EE3A917-B5FF-49D7-B1E4-323D54AFA15E}">
      <dgm:prSet/>
      <dgm:spPr>
        <a:xfrm>
          <a:off x="-5996812" y="-917621"/>
          <a:ext cx="7138857" cy="7138857"/>
        </a:xfrm>
        <a:prstGeom prst="blockArc">
          <a:avLst>
            <a:gd name="adj1" fmla="val 18900000"/>
            <a:gd name="adj2" fmla="val 2700000"/>
            <a:gd name="adj3" fmla="val 303"/>
          </a:avLst>
        </a:prstGeom>
        <a:noFill/>
        <a:ln w="25400" cap="flat" cmpd="sng" algn="ctr">
          <a:solidFill>
            <a:srgbClr val="202653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70B0B3A2-EDEF-4659-9657-A8DAC8482C8F}">
      <dgm:prSet phldrT="[Text]" custT="1"/>
      <dgm:spPr>
        <a:xfrm>
          <a:off x="884658" y="1116728"/>
          <a:ext cx="7210370" cy="558364"/>
        </a:xfr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Following the SME segment, lending to the corporate sector as a whole also reached double-digit growth; however, in the SME segment post </a:t>
          </a:r>
          <a:r>
            <a:rPr lang="en-US" sz="1800" b="0" kern="1200" noProof="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FGS</a:t>
          </a: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, loans with long interest rate fixation are </a:t>
          </a:r>
          <a:r>
            <a:rPr lang="en-A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being</a:t>
          </a: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replaced with shorter-term loans.</a:t>
          </a:r>
        </a:p>
      </dgm:t>
    </dgm:pt>
    <dgm:pt modelId="{7C15A863-0707-4BC0-A5A5-263EF038CA89}" type="parTrans" cxnId="{9B0241E9-B2BC-4AAF-A70C-96C4D3385CD4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8D82642C-D480-4F38-A0C1-AABCFBD55753}" type="sibTrans" cxnId="{9B0241E9-B2BC-4AAF-A70C-96C4D3385CD4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EFA88676-8367-42D1-948F-084FEC399EA3}">
      <dgm:prSet phldrT="[Text]" custT="1"/>
      <dgm:spPr>
        <a:xfrm>
          <a:off x="1094681" y="1954169"/>
          <a:ext cx="7000347" cy="558364"/>
        </a:xfr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Pickup</a:t>
          </a: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in </a:t>
          </a:r>
          <a:r>
            <a:rPr lang="en-GB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growth </a:t>
          </a: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has </a:t>
          </a: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continued</a:t>
          </a: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en-GB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in household </a:t>
          </a: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lending due to the growing role of </a:t>
          </a:r>
          <a:r>
            <a:rPr lang="en-GB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certified </a:t>
          </a:r>
          <a:r>
            <a:rPr lang="en-US" sz="1800" b="0" kern="1200" noProof="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consum</a:t>
          </a:r>
          <a:r>
            <a:rPr lang="hu-HU" sz="1800" b="0" kern="1200" noProof="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er-friendly</a:t>
          </a:r>
          <a:r>
            <a:rPr lang="en-GB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housing loan</a:t>
          </a: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s.</a:t>
          </a:r>
        </a:p>
      </dgm:t>
    </dgm:pt>
    <dgm:pt modelId="{A1F34558-4BB7-4C26-A997-32A677C85129}" type="parTrans" cxnId="{5DAE6B0B-1E3B-45DC-B537-F682628B1BEF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43AB3A7B-190E-4069-8878-C1E024303589}" type="sibTrans" cxnId="{5DAE6B0B-1E3B-45DC-B537-F682628B1BEF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69208AF2-A5F9-4B43-AB41-3EC22556E880}">
      <dgm:prSet phldrT="[Text]" custT="1"/>
      <dgm:spPr>
        <a:xfrm>
          <a:off x="884658" y="3628520"/>
          <a:ext cx="7210370" cy="558364"/>
        </a:xfr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The r</a:t>
          </a:r>
          <a:r>
            <a:rPr lang="en-GB" sz="1800" b="0" kern="120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eport</a:t>
          </a:r>
          <a:r>
            <a:rPr lang="en-GB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also focuses on the </a:t>
          </a: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presentation of </a:t>
          </a:r>
          <a:r>
            <a:rPr lang="hu-HU" sz="1800" b="0" kern="1200" noProof="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the</a:t>
          </a: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sustainability of bank profitability, the current challenges of cyber security and bank digitalization</a:t>
          </a: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.</a:t>
          </a:r>
          <a:endParaRPr lang="en-US" sz="1800" b="0" kern="1200" noProof="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304DF2D7-55D2-4243-A427-3708D9DF73DB}" type="parTrans" cxnId="{9576B531-47B9-4FC6-8440-44E4C140F2B7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783ECCF3-97A7-4B6C-9C9A-B28550F7AA52}" type="sibTrans" cxnId="{9576B531-47B9-4FC6-8440-44E4C140F2B7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73B4617D-D96A-42D9-9146-915588F81758}">
      <dgm:prSet phldrT="[Text]" custT="1"/>
      <dgm:spPr>
        <a:xfrm>
          <a:off x="425365" y="279288"/>
          <a:ext cx="7669663" cy="558364"/>
        </a:xfr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800" noProof="0" dirty="0"/>
            <a:t>Considering the low credit penetration, even higher credit dynamics may materialize without the disruption of </a:t>
          </a:r>
          <a:r>
            <a:rPr lang="hu-HU" sz="1800" noProof="0" dirty="0" err="1"/>
            <a:t>financial</a:t>
          </a:r>
          <a:r>
            <a:rPr lang="hu-HU" sz="1800" noProof="0" dirty="0"/>
            <a:t> </a:t>
          </a:r>
          <a:r>
            <a:rPr lang="hu-HU" sz="1800" noProof="0" dirty="0" err="1"/>
            <a:t>stability</a:t>
          </a:r>
          <a:r>
            <a:rPr lang="hu-HU" sz="1800" noProof="0" dirty="0"/>
            <a:t>.</a:t>
          </a:r>
          <a:endParaRPr lang="en-US" sz="1800" b="0" noProof="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61C2D562-A479-4025-BA79-1C8B63BDA692}" type="parTrans" cxnId="{9E3D65CB-2D2A-413F-8F8C-6850AB8C9DE0}">
      <dgm:prSet/>
      <dgm:spPr/>
      <dgm:t>
        <a:bodyPr/>
        <a:lstStyle/>
        <a:p>
          <a:endParaRPr lang="hu-HU"/>
        </a:p>
      </dgm:t>
    </dgm:pt>
    <dgm:pt modelId="{D73E14B0-4962-490F-827B-966D332569EB}" type="sibTrans" cxnId="{9E3D65CB-2D2A-413F-8F8C-6850AB8C9DE0}">
      <dgm:prSet/>
      <dgm:spPr/>
      <dgm:t>
        <a:bodyPr/>
        <a:lstStyle/>
        <a:p>
          <a:endParaRPr lang="hu-HU"/>
        </a:p>
      </dgm:t>
    </dgm:pt>
    <dgm:pt modelId="{A496933C-63CB-4A93-88C2-69E1CBDD14C6}" type="pres">
      <dgm:prSet presAssocID="{5E7097FA-AAC0-4F26-8F43-0527FFE7FBAB}" presName="Name0" presStyleCnt="0">
        <dgm:presLayoutVars>
          <dgm:chMax val="7"/>
          <dgm:chPref val="7"/>
          <dgm:dir/>
        </dgm:presLayoutVars>
      </dgm:prSet>
      <dgm:spPr/>
    </dgm:pt>
    <dgm:pt modelId="{FEF91705-633F-4C3F-9E50-CE38CE378F12}" type="pres">
      <dgm:prSet presAssocID="{5E7097FA-AAC0-4F26-8F43-0527FFE7FBAB}" presName="Name1" presStyleCnt="0"/>
      <dgm:spPr/>
    </dgm:pt>
    <dgm:pt modelId="{B718FBFA-8DA3-44FC-B167-3DDDB6BC26D0}" type="pres">
      <dgm:prSet presAssocID="{5E7097FA-AAC0-4F26-8F43-0527FFE7FBAB}" presName="cycle" presStyleCnt="0"/>
      <dgm:spPr/>
    </dgm:pt>
    <dgm:pt modelId="{A733D9AC-B6EB-4B04-9876-C44D7114C4C2}" type="pres">
      <dgm:prSet presAssocID="{5E7097FA-AAC0-4F26-8F43-0527FFE7FBAB}" presName="srcNode" presStyleLbl="node1" presStyleIdx="0" presStyleCnt="5"/>
      <dgm:spPr/>
    </dgm:pt>
    <dgm:pt modelId="{F02D9F89-3136-4400-8880-6F4C9D1922CA}" type="pres">
      <dgm:prSet presAssocID="{5E7097FA-AAC0-4F26-8F43-0527FFE7FBAB}" presName="conn" presStyleLbl="parChTrans1D2" presStyleIdx="0" presStyleCnt="1"/>
      <dgm:spPr/>
    </dgm:pt>
    <dgm:pt modelId="{EBE1A0F6-6BED-494C-8DF5-6066A4DB3B33}" type="pres">
      <dgm:prSet presAssocID="{5E7097FA-AAC0-4F26-8F43-0527FFE7FBAB}" presName="extraNode" presStyleLbl="node1" presStyleIdx="0" presStyleCnt="5"/>
      <dgm:spPr/>
    </dgm:pt>
    <dgm:pt modelId="{7FB9DF1B-7C08-452A-BDE2-790C0F44BA3C}" type="pres">
      <dgm:prSet presAssocID="{5E7097FA-AAC0-4F26-8F43-0527FFE7FBAB}" presName="dstNode" presStyleLbl="node1" presStyleIdx="0" presStyleCnt="5"/>
      <dgm:spPr/>
    </dgm:pt>
    <dgm:pt modelId="{D0BBA9B4-F286-488B-BA4B-91A2B12188B1}" type="pres">
      <dgm:prSet presAssocID="{C04CFA10-04E4-4CBF-A8C3-E176812AF3D8}" presName="text_1" presStyleLbl="node1" presStyleIdx="0" presStyleCnt="5" custScaleX="100387" custScaleY="147965">
        <dgm:presLayoutVars>
          <dgm:bulletEnabled val="1"/>
        </dgm:presLayoutVars>
      </dgm:prSet>
      <dgm:spPr/>
    </dgm:pt>
    <dgm:pt modelId="{CB65F9B7-AA64-4F17-89F1-11D84E0B4F5E}" type="pres">
      <dgm:prSet presAssocID="{C04CFA10-04E4-4CBF-A8C3-E176812AF3D8}" presName="accent_1" presStyleCnt="0"/>
      <dgm:spPr/>
    </dgm:pt>
    <dgm:pt modelId="{17989FF0-9458-4918-9644-66FC8361081F}" type="pres">
      <dgm:prSet presAssocID="{C04CFA10-04E4-4CBF-A8C3-E176812AF3D8}" presName="accentRepeatNode" presStyleLbl="solidFgAcc1" presStyleIdx="0" presStyleCnt="5"/>
      <dgm:spPr>
        <a:xfrm>
          <a:off x="76388" y="209492"/>
          <a:ext cx="697955" cy="697955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9B3D779A-965A-4FD6-814B-7881F1A1A2BC}" type="pres">
      <dgm:prSet presAssocID="{73B4617D-D96A-42D9-9146-915588F81758}" presName="text_2" presStyleLbl="node1" presStyleIdx="1" presStyleCnt="5" custScaleY="122715">
        <dgm:presLayoutVars>
          <dgm:bulletEnabled val="1"/>
        </dgm:presLayoutVars>
      </dgm:prSet>
      <dgm:spPr>
        <a:prstGeom prst="rect">
          <a:avLst/>
        </a:prstGeom>
      </dgm:spPr>
    </dgm:pt>
    <dgm:pt modelId="{95CD7E57-4C86-48C0-A8B7-1F2B9DAFBC59}" type="pres">
      <dgm:prSet presAssocID="{73B4617D-D96A-42D9-9146-915588F81758}" presName="accent_2" presStyleCnt="0"/>
      <dgm:spPr/>
    </dgm:pt>
    <dgm:pt modelId="{22EBB5E2-1E7A-4E52-9DF7-8D503A7ECB4F}" type="pres">
      <dgm:prSet presAssocID="{73B4617D-D96A-42D9-9146-915588F81758}" presName="accentRepeatNode" presStyleLbl="solidFgAcc1" presStyleIdx="1" presStyleCnt="5"/>
      <dgm:spPr>
        <a:ln w="25400">
          <a:solidFill>
            <a:schemeClr val="tx2"/>
          </a:solidFill>
        </a:ln>
      </dgm:spPr>
    </dgm:pt>
    <dgm:pt modelId="{E2FC0701-CA75-46A5-83E5-5C5496C652C7}" type="pres">
      <dgm:prSet presAssocID="{70B0B3A2-EDEF-4659-9657-A8DAC8482C8F}" presName="text_3" presStyleLbl="node1" presStyleIdx="2" presStyleCnt="5" custScaleX="100277" custScaleY="154440">
        <dgm:presLayoutVars>
          <dgm:bulletEnabled val="1"/>
        </dgm:presLayoutVars>
      </dgm:prSet>
      <dgm:spPr>
        <a:prstGeom prst="rect">
          <a:avLst/>
        </a:prstGeom>
      </dgm:spPr>
    </dgm:pt>
    <dgm:pt modelId="{186B8600-61A1-479F-B59E-7986D19D86DB}" type="pres">
      <dgm:prSet presAssocID="{70B0B3A2-EDEF-4659-9657-A8DAC8482C8F}" presName="accent_3" presStyleCnt="0"/>
      <dgm:spPr/>
    </dgm:pt>
    <dgm:pt modelId="{1A9AED78-025F-400B-A508-978FCBF3A8EB}" type="pres">
      <dgm:prSet presAssocID="{70B0B3A2-EDEF-4659-9657-A8DAC8482C8F}" presName="accentRepeatNode" presStyleLbl="solidFgAcc1" presStyleIdx="2" presStyleCnt="5"/>
      <dgm:spPr>
        <a:xfrm>
          <a:off x="535681" y="1046933"/>
          <a:ext cx="697955" cy="69795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1D09FB46-3384-47BA-A79E-3DA881486A5C}" type="pres">
      <dgm:prSet presAssocID="{EFA88676-8367-42D1-948F-084FEC399EA3}" presName="text_4" presStyleLbl="node1" presStyleIdx="3" presStyleCnt="5" custScaleY="128320">
        <dgm:presLayoutVars>
          <dgm:bulletEnabled val="1"/>
        </dgm:presLayoutVars>
      </dgm:prSet>
      <dgm:spPr>
        <a:prstGeom prst="rect">
          <a:avLst/>
        </a:prstGeom>
      </dgm:spPr>
    </dgm:pt>
    <dgm:pt modelId="{93D2FCEC-0B63-4083-8DDE-7A550464E260}" type="pres">
      <dgm:prSet presAssocID="{EFA88676-8367-42D1-948F-084FEC399EA3}" presName="accent_4" presStyleCnt="0"/>
      <dgm:spPr/>
    </dgm:pt>
    <dgm:pt modelId="{EC4811AD-BE8E-4DD2-BF04-7DB52222E530}" type="pres">
      <dgm:prSet presAssocID="{EFA88676-8367-42D1-948F-084FEC399EA3}" presName="accentRepeatNode" presStyleLbl="solidFgAcc1" presStyleIdx="3" presStyleCnt="5"/>
      <dgm:spPr>
        <a:xfrm>
          <a:off x="745704" y="1884374"/>
          <a:ext cx="697955" cy="69795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80E186E4-D813-49D4-BCA3-969AD7C9A421}" type="pres">
      <dgm:prSet presAssocID="{69208AF2-A5F9-4B43-AB41-3EC22556E880}" presName="text_5" presStyleLbl="node1" presStyleIdx="4" presStyleCnt="5" custScaleY="127222">
        <dgm:presLayoutVars>
          <dgm:bulletEnabled val="1"/>
        </dgm:presLayoutVars>
      </dgm:prSet>
      <dgm:spPr/>
    </dgm:pt>
    <dgm:pt modelId="{33B2FB90-7F18-4769-83CC-E2EF0DBEAEAF}" type="pres">
      <dgm:prSet presAssocID="{69208AF2-A5F9-4B43-AB41-3EC22556E880}" presName="accent_5" presStyleCnt="0"/>
      <dgm:spPr/>
    </dgm:pt>
    <dgm:pt modelId="{FCFF821D-A27E-4653-A725-D8468E738ECB}" type="pres">
      <dgm:prSet presAssocID="{69208AF2-A5F9-4B43-AB41-3EC22556E880}" presName="accentRepeatNode" presStyleLbl="solidFgAcc1" presStyleIdx="4" presStyleCnt="5"/>
      <dgm:spPr>
        <a:xfrm>
          <a:off x="535681" y="3558724"/>
          <a:ext cx="697955" cy="69795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</dgm:ptLst>
  <dgm:cxnLst>
    <dgm:cxn modelId="{5DAE6B0B-1E3B-45DC-B537-F682628B1BEF}" srcId="{5E7097FA-AAC0-4F26-8F43-0527FFE7FBAB}" destId="{EFA88676-8367-42D1-948F-084FEC399EA3}" srcOrd="3" destOrd="0" parTransId="{A1F34558-4BB7-4C26-A997-32A677C85129}" sibTransId="{43AB3A7B-190E-4069-8878-C1E024303589}"/>
    <dgm:cxn modelId="{9EE3A917-B5FF-49D7-B1E4-323D54AFA15E}" srcId="{5E7097FA-AAC0-4F26-8F43-0527FFE7FBAB}" destId="{C04CFA10-04E4-4CBF-A8C3-E176812AF3D8}" srcOrd="0" destOrd="0" parTransId="{6C1AE329-1D17-4878-B075-6C303A98B794}" sibTransId="{3AA26668-2F16-4C06-BD54-25336C3A7567}"/>
    <dgm:cxn modelId="{9576B531-47B9-4FC6-8440-44E4C140F2B7}" srcId="{5E7097FA-AAC0-4F26-8F43-0527FFE7FBAB}" destId="{69208AF2-A5F9-4B43-AB41-3EC22556E880}" srcOrd="4" destOrd="0" parTransId="{304DF2D7-55D2-4243-A427-3708D9DF73DB}" sibTransId="{783ECCF3-97A7-4B6C-9C9A-B28550F7AA52}"/>
    <dgm:cxn modelId="{3FC38534-A369-4619-80CF-E58FA8DAE7B7}" type="presOf" srcId="{70B0B3A2-EDEF-4659-9657-A8DAC8482C8F}" destId="{E2FC0701-CA75-46A5-83E5-5C5496C652C7}" srcOrd="0" destOrd="0" presId="urn:microsoft.com/office/officeart/2008/layout/VerticalCurvedList"/>
    <dgm:cxn modelId="{F491C45E-348A-48C6-9981-029B3ED51A7A}" type="presOf" srcId="{C04CFA10-04E4-4CBF-A8C3-E176812AF3D8}" destId="{D0BBA9B4-F286-488B-BA4B-91A2B12188B1}" srcOrd="0" destOrd="0" presId="urn:microsoft.com/office/officeart/2008/layout/VerticalCurvedList"/>
    <dgm:cxn modelId="{55F20543-AA62-4514-B7F0-DB4AE15EAFC8}" type="presOf" srcId="{EFA88676-8367-42D1-948F-084FEC399EA3}" destId="{1D09FB46-3384-47BA-A79E-3DA881486A5C}" srcOrd="0" destOrd="0" presId="urn:microsoft.com/office/officeart/2008/layout/VerticalCurvedList"/>
    <dgm:cxn modelId="{2CC73F45-1EDD-4CCF-B47F-5679CE3E7EA1}" type="presOf" srcId="{73B4617D-D96A-42D9-9146-915588F81758}" destId="{9B3D779A-965A-4FD6-814B-7881F1A1A2BC}" srcOrd="0" destOrd="0" presId="urn:microsoft.com/office/officeart/2008/layout/VerticalCurvedList"/>
    <dgm:cxn modelId="{279BAC55-9B09-449D-B2D9-7C30F8620AD9}" type="presOf" srcId="{69208AF2-A5F9-4B43-AB41-3EC22556E880}" destId="{80E186E4-D813-49D4-BCA3-969AD7C9A421}" srcOrd="0" destOrd="0" presId="urn:microsoft.com/office/officeart/2008/layout/VerticalCurvedList"/>
    <dgm:cxn modelId="{313CA59E-5B6A-411D-A3DD-731EF0EA632A}" type="presOf" srcId="{3AA26668-2F16-4C06-BD54-25336C3A7567}" destId="{F02D9F89-3136-4400-8880-6F4C9D1922CA}" srcOrd="0" destOrd="0" presId="urn:microsoft.com/office/officeart/2008/layout/VerticalCurvedList"/>
    <dgm:cxn modelId="{F2EE02C3-E431-4270-A4EE-780382633576}" type="presOf" srcId="{5E7097FA-AAC0-4F26-8F43-0527FFE7FBAB}" destId="{A496933C-63CB-4A93-88C2-69E1CBDD14C6}" srcOrd="0" destOrd="0" presId="urn:microsoft.com/office/officeart/2008/layout/VerticalCurvedList"/>
    <dgm:cxn modelId="{9E3D65CB-2D2A-413F-8F8C-6850AB8C9DE0}" srcId="{5E7097FA-AAC0-4F26-8F43-0527FFE7FBAB}" destId="{73B4617D-D96A-42D9-9146-915588F81758}" srcOrd="1" destOrd="0" parTransId="{61C2D562-A479-4025-BA79-1C8B63BDA692}" sibTransId="{D73E14B0-4962-490F-827B-966D332569EB}"/>
    <dgm:cxn modelId="{9B0241E9-B2BC-4AAF-A70C-96C4D3385CD4}" srcId="{5E7097FA-AAC0-4F26-8F43-0527FFE7FBAB}" destId="{70B0B3A2-EDEF-4659-9657-A8DAC8482C8F}" srcOrd="2" destOrd="0" parTransId="{7C15A863-0707-4BC0-A5A5-263EF038CA89}" sibTransId="{8D82642C-D480-4F38-A0C1-AABCFBD55753}"/>
    <dgm:cxn modelId="{6FBA9A80-75DE-4E73-BB47-C7A8EBB70A20}" type="presParOf" srcId="{A496933C-63CB-4A93-88C2-69E1CBDD14C6}" destId="{FEF91705-633F-4C3F-9E50-CE38CE378F12}" srcOrd="0" destOrd="0" presId="urn:microsoft.com/office/officeart/2008/layout/VerticalCurvedList"/>
    <dgm:cxn modelId="{65672EA2-1826-47A6-9107-2FCB7A9705F7}" type="presParOf" srcId="{FEF91705-633F-4C3F-9E50-CE38CE378F12}" destId="{B718FBFA-8DA3-44FC-B167-3DDDB6BC26D0}" srcOrd="0" destOrd="0" presId="urn:microsoft.com/office/officeart/2008/layout/VerticalCurvedList"/>
    <dgm:cxn modelId="{5F2CB254-4F3B-41DC-830A-B1F9B133E15E}" type="presParOf" srcId="{B718FBFA-8DA3-44FC-B167-3DDDB6BC26D0}" destId="{A733D9AC-B6EB-4B04-9876-C44D7114C4C2}" srcOrd="0" destOrd="0" presId="urn:microsoft.com/office/officeart/2008/layout/VerticalCurvedList"/>
    <dgm:cxn modelId="{0B8A4019-9A06-4D3F-8D33-60A0285347FC}" type="presParOf" srcId="{B718FBFA-8DA3-44FC-B167-3DDDB6BC26D0}" destId="{F02D9F89-3136-4400-8880-6F4C9D1922CA}" srcOrd="1" destOrd="0" presId="urn:microsoft.com/office/officeart/2008/layout/VerticalCurvedList"/>
    <dgm:cxn modelId="{F2F584F1-06E2-4BBE-A1A5-D440C90B3EAC}" type="presParOf" srcId="{B718FBFA-8DA3-44FC-B167-3DDDB6BC26D0}" destId="{EBE1A0F6-6BED-494C-8DF5-6066A4DB3B33}" srcOrd="2" destOrd="0" presId="urn:microsoft.com/office/officeart/2008/layout/VerticalCurvedList"/>
    <dgm:cxn modelId="{85F4E1EF-F3EA-4BC8-89C3-D7A9DFBBE839}" type="presParOf" srcId="{B718FBFA-8DA3-44FC-B167-3DDDB6BC26D0}" destId="{7FB9DF1B-7C08-452A-BDE2-790C0F44BA3C}" srcOrd="3" destOrd="0" presId="urn:microsoft.com/office/officeart/2008/layout/VerticalCurvedList"/>
    <dgm:cxn modelId="{6E9972DA-1359-413B-BEAE-7B843F61DD4A}" type="presParOf" srcId="{FEF91705-633F-4C3F-9E50-CE38CE378F12}" destId="{D0BBA9B4-F286-488B-BA4B-91A2B12188B1}" srcOrd="1" destOrd="0" presId="urn:microsoft.com/office/officeart/2008/layout/VerticalCurvedList"/>
    <dgm:cxn modelId="{D490B4CF-1F9B-4F0C-8012-82FBC65F6A56}" type="presParOf" srcId="{FEF91705-633F-4C3F-9E50-CE38CE378F12}" destId="{CB65F9B7-AA64-4F17-89F1-11D84E0B4F5E}" srcOrd="2" destOrd="0" presId="urn:microsoft.com/office/officeart/2008/layout/VerticalCurvedList"/>
    <dgm:cxn modelId="{E9919566-D64D-477F-92B8-BAC81CFAFCB0}" type="presParOf" srcId="{CB65F9B7-AA64-4F17-89F1-11D84E0B4F5E}" destId="{17989FF0-9458-4918-9644-66FC8361081F}" srcOrd="0" destOrd="0" presId="urn:microsoft.com/office/officeart/2008/layout/VerticalCurvedList"/>
    <dgm:cxn modelId="{8849BA72-98F6-4D1D-BF8F-A7D70ACD432B}" type="presParOf" srcId="{FEF91705-633F-4C3F-9E50-CE38CE378F12}" destId="{9B3D779A-965A-4FD6-814B-7881F1A1A2BC}" srcOrd="3" destOrd="0" presId="urn:microsoft.com/office/officeart/2008/layout/VerticalCurvedList"/>
    <dgm:cxn modelId="{B5C73ADF-BAFF-40CF-8162-6B953FDDBD71}" type="presParOf" srcId="{FEF91705-633F-4C3F-9E50-CE38CE378F12}" destId="{95CD7E57-4C86-48C0-A8B7-1F2B9DAFBC59}" srcOrd="4" destOrd="0" presId="urn:microsoft.com/office/officeart/2008/layout/VerticalCurvedList"/>
    <dgm:cxn modelId="{F7D3B8F0-D654-4F68-8C00-7B55CE3A74A1}" type="presParOf" srcId="{95CD7E57-4C86-48C0-A8B7-1F2B9DAFBC59}" destId="{22EBB5E2-1E7A-4E52-9DF7-8D503A7ECB4F}" srcOrd="0" destOrd="0" presId="urn:microsoft.com/office/officeart/2008/layout/VerticalCurvedList"/>
    <dgm:cxn modelId="{6DA59A87-7DCA-4DAB-86CC-A1296B8665FA}" type="presParOf" srcId="{FEF91705-633F-4C3F-9E50-CE38CE378F12}" destId="{E2FC0701-CA75-46A5-83E5-5C5496C652C7}" srcOrd="5" destOrd="0" presId="urn:microsoft.com/office/officeart/2008/layout/VerticalCurvedList"/>
    <dgm:cxn modelId="{2808774F-4DB9-4037-8B8B-44A135A327BB}" type="presParOf" srcId="{FEF91705-633F-4C3F-9E50-CE38CE378F12}" destId="{186B8600-61A1-479F-B59E-7986D19D86DB}" srcOrd="6" destOrd="0" presId="urn:microsoft.com/office/officeart/2008/layout/VerticalCurvedList"/>
    <dgm:cxn modelId="{8E00E15E-42D9-482B-B86A-4FA8BE659B42}" type="presParOf" srcId="{186B8600-61A1-479F-B59E-7986D19D86DB}" destId="{1A9AED78-025F-400B-A508-978FCBF3A8EB}" srcOrd="0" destOrd="0" presId="urn:microsoft.com/office/officeart/2008/layout/VerticalCurvedList"/>
    <dgm:cxn modelId="{38E9E50B-29BF-401B-844E-16071EBE5C95}" type="presParOf" srcId="{FEF91705-633F-4C3F-9E50-CE38CE378F12}" destId="{1D09FB46-3384-47BA-A79E-3DA881486A5C}" srcOrd="7" destOrd="0" presId="urn:microsoft.com/office/officeart/2008/layout/VerticalCurvedList"/>
    <dgm:cxn modelId="{AD11A133-C398-4B78-A6B8-E8BFA928EF6F}" type="presParOf" srcId="{FEF91705-633F-4C3F-9E50-CE38CE378F12}" destId="{93D2FCEC-0B63-4083-8DDE-7A550464E260}" srcOrd="8" destOrd="0" presId="urn:microsoft.com/office/officeart/2008/layout/VerticalCurvedList"/>
    <dgm:cxn modelId="{4F50E27D-CEF5-4B6C-8E4E-C089ED7170FA}" type="presParOf" srcId="{93D2FCEC-0B63-4083-8DDE-7A550464E260}" destId="{EC4811AD-BE8E-4DD2-BF04-7DB52222E530}" srcOrd="0" destOrd="0" presId="urn:microsoft.com/office/officeart/2008/layout/VerticalCurvedList"/>
    <dgm:cxn modelId="{1140E00E-FBF2-4BBD-A78D-AD99467D79CB}" type="presParOf" srcId="{FEF91705-633F-4C3F-9E50-CE38CE378F12}" destId="{80E186E4-D813-49D4-BCA3-969AD7C9A421}" srcOrd="9" destOrd="0" presId="urn:microsoft.com/office/officeart/2008/layout/VerticalCurvedList"/>
    <dgm:cxn modelId="{9D3A063B-4204-4F17-9CF2-BBD904CFCEEC}" type="presParOf" srcId="{FEF91705-633F-4C3F-9E50-CE38CE378F12}" destId="{33B2FB90-7F18-4769-83CC-E2EF0DBEAEAF}" srcOrd="10" destOrd="0" presId="urn:microsoft.com/office/officeart/2008/layout/VerticalCurvedList"/>
    <dgm:cxn modelId="{06A0B4FC-CB39-4BA7-8A00-BCB0B0CF0098}" type="presParOf" srcId="{33B2FB90-7F18-4769-83CC-E2EF0DBEAEAF}" destId="{FCFF821D-A27E-4653-A725-D8468E738EC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7097FA-AAC0-4F26-8F43-0527FFE7FBAB}" type="doc">
      <dgm:prSet loTypeId="urn:microsoft.com/office/officeart/2008/layout/VerticalCurvedLis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C04CFA10-04E4-4CBF-A8C3-E176812AF3D8}">
      <dgm:prSet phldrT="[Text]" custT="1"/>
      <dgm:spPr>
        <a:xfrm>
          <a:off x="425365" y="279288"/>
          <a:ext cx="7669663" cy="558364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Uncertainty in global markets has increased, while inherited risks in the European banking sector did not disappear completely. Nevertheless, the domestic banking sector’s resilience to external shocks remained robust.</a:t>
          </a:r>
        </a:p>
      </dgm:t>
    </dgm:pt>
    <dgm:pt modelId="{6C1AE329-1D17-4878-B075-6C303A98B794}" type="parTrans" cxnId="{9EE3A917-B5FF-49D7-B1E4-323D54AFA15E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3AA26668-2F16-4C06-BD54-25336C3A7567}" type="sibTrans" cxnId="{9EE3A917-B5FF-49D7-B1E4-323D54AFA15E}">
      <dgm:prSet/>
      <dgm:spPr>
        <a:xfrm>
          <a:off x="-5996812" y="-917621"/>
          <a:ext cx="7138857" cy="7138857"/>
        </a:xfrm>
        <a:prstGeom prst="blockArc">
          <a:avLst>
            <a:gd name="adj1" fmla="val 18900000"/>
            <a:gd name="adj2" fmla="val 2700000"/>
            <a:gd name="adj3" fmla="val 303"/>
          </a:avLst>
        </a:prstGeom>
        <a:noFill/>
        <a:ln w="25400" cap="flat" cmpd="sng" algn="ctr">
          <a:solidFill>
            <a:srgbClr val="202653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70B0B3A2-EDEF-4659-9657-A8DAC8482C8F}">
      <dgm:prSet phldrT="[Text]" custT="1"/>
      <dgm:spPr>
        <a:xfrm>
          <a:off x="884658" y="1116728"/>
          <a:ext cx="7210370" cy="558364"/>
        </a:xfr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Following the SME segment, lending to the corporate sector as a whole also reached double-digit growth; however, in the SME segment post </a:t>
          </a:r>
          <a:r>
            <a:rPr lang="en-US" sz="1800" b="0" kern="1200" noProof="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FGS</a:t>
          </a: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, loans with long interest rate fixation are </a:t>
          </a:r>
          <a:r>
            <a:rPr lang="en-A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being</a:t>
          </a: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replaced with shorter-term loans.</a:t>
          </a:r>
        </a:p>
      </dgm:t>
    </dgm:pt>
    <dgm:pt modelId="{7C15A863-0707-4BC0-A5A5-263EF038CA89}" type="parTrans" cxnId="{9B0241E9-B2BC-4AAF-A70C-96C4D3385CD4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8D82642C-D480-4F38-A0C1-AABCFBD55753}" type="sibTrans" cxnId="{9B0241E9-B2BC-4AAF-A70C-96C4D3385CD4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EFA88676-8367-42D1-948F-084FEC399EA3}">
      <dgm:prSet phldrT="[Text]" custT="1"/>
      <dgm:spPr>
        <a:xfrm>
          <a:off x="1094681" y="1954169"/>
          <a:ext cx="7000347" cy="558364"/>
        </a:xfr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Pickup</a:t>
          </a: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in </a:t>
          </a:r>
          <a:r>
            <a:rPr lang="en-GB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growth </a:t>
          </a: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has </a:t>
          </a: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continued</a:t>
          </a: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en-GB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in household </a:t>
          </a: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lending due to the growing role of  </a:t>
          </a:r>
          <a:r>
            <a:rPr lang="en-GB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certified </a:t>
          </a:r>
          <a:r>
            <a:rPr lang="en-US" sz="1800" b="0" kern="1200" noProof="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consum</a:t>
          </a:r>
          <a:r>
            <a:rPr lang="hu-HU" sz="1800" b="0" kern="1200" noProof="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er-friendly</a:t>
          </a:r>
          <a:r>
            <a:rPr lang="en-GB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housing loan</a:t>
          </a: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s.</a:t>
          </a:r>
        </a:p>
      </dgm:t>
    </dgm:pt>
    <dgm:pt modelId="{A1F34558-4BB7-4C26-A997-32A677C85129}" type="parTrans" cxnId="{5DAE6B0B-1E3B-45DC-B537-F682628B1BEF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43AB3A7B-190E-4069-8878-C1E024303589}" type="sibTrans" cxnId="{5DAE6B0B-1E3B-45DC-B537-F682628B1BEF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69208AF2-A5F9-4B43-AB41-3EC22556E880}">
      <dgm:prSet phldrT="[Text]" custT="1"/>
      <dgm:spPr>
        <a:xfrm>
          <a:off x="884658" y="3628520"/>
          <a:ext cx="7210370" cy="558364"/>
        </a:xfr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The r</a:t>
          </a:r>
          <a:r>
            <a:rPr lang="en-GB" sz="1800" b="0" kern="120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eport</a:t>
          </a:r>
          <a:r>
            <a:rPr lang="en-GB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also focuses on the </a:t>
          </a: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presentation of </a:t>
          </a:r>
          <a:r>
            <a:rPr lang="hu-HU" sz="1800" b="0" kern="1200" noProof="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the</a:t>
          </a: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sustainability of bank profitability, the current challenges of cyber security and bank digitalization</a:t>
          </a: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.</a:t>
          </a:r>
          <a:endParaRPr lang="en-US" sz="1800" b="0" kern="1200" noProof="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304DF2D7-55D2-4243-A427-3708D9DF73DB}" type="parTrans" cxnId="{9576B531-47B9-4FC6-8440-44E4C140F2B7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783ECCF3-97A7-4B6C-9C9A-B28550F7AA52}" type="sibTrans" cxnId="{9576B531-47B9-4FC6-8440-44E4C140F2B7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73B4617D-D96A-42D9-9146-915588F81758}">
      <dgm:prSet phldrT="[Text]" custT="1"/>
      <dgm:spPr>
        <a:xfrm>
          <a:off x="425365" y="279288"/>
          <a:ext cx="7669663" cy="558364"/>
        </a:xfr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800" noProof="0" dirty="0"/>
            <a:t>Considering the low credit penetration, even higher credit dynamics may materialize without the disruption of </a:t>
          </a:r>
          <a:r>
            <a:rPr lang="hu-HU" sz="1800" noProof="0" dirty="0" err="1"/>
            <a:t>financial</a:t>
          </a:r>
          <a:r>
            <a:rPr lang="hu-HU" sz="1800" noProof="0" dirty="0"/>
            <a:t> </a:t>
          </a:r>
          <a:r>
            <a:rPr lang="hu-HU" sz="1800" noProof="0" dirty="0" err="1"/>
            <a:t>stability</a:t>
          </a:r>
          <a:r>
            <a:rPr lang="hu-HU" sz="1800" noProof="0" dirty="0"/>
            <a:t>.</a:t>
          </a:r>
          <a:endParaRPr lang="en-US" sz="1800" b="0" noProof="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61C2D562-A479-4025-BA79-1C8B63BDA692}" type="parTrans" cxnId="{9E3D65CB-2D2A-413F-8F8C-6850AB8C9DE0}">
      <dgm:prSet/>
      <dgm:spPr/>
      <dgm:t>
        <a:bodyPr/>
        <a:lstStyle/>
        <a:p>
          <a:endParaRPr lang="hu-HU"/>
        </a:p>
      </dgm:t>
    </dgm:pt>
    <dgm:pt modelId="{D73E14B0-4962-490F-827B-966D332569EB}" type="sibTrans" cxnId="{9E3D65CB-2D2A-413F-8F8C-6850AB8C9DE0}">
      <dgm:prSet/>
      <dgm:spPr/>
      <dgm:t>
        <a:bodyPr/>
        <a:lstStyle/>
        <a:p>
          <a:endParaRPr lang="hu-HU"/>
        </a:p>
      </dgm:t>
    </dgm:pt>
    <dgm:pt modelId="{A496933C-63CB-4A93-88C2-69E1CBDD14C6}" type="pres">
      <dgm:prSet presAssocID="{5E7097FA-AAC0-4F26-8F43-0527FFE7FBAB}" presName="Name0" presStyleCnt="0">
        <dgm:presLayoutVars>
          <dgm:chMax val="7"/>
          <dgm:chPref val="7"/>
          <dgm:dir/>
        </dgm:presLayoutVars>
      </dgm:prSet>
      <dgm:spPr/>
    </dgm:pt>
    <dgm:pt modelId="{FEF91705-633F-4C3F-9E50-CE38CE378F12}" type="pres">
      <dgm:prSet presAssocID="{5E7097FA-AAC0-4F26-8F43-0527FFE7FBAB}" presName="Name1" presStyleCnt="0"/>
      <dgm:spPr/>
    </dgm:pt>
    <dgm:pt modelId="{B718FBFA-8DA3-44FC-B167-3DDDB6BC26D0}" type="pres">
      <dgm:prSet presAssocID="{5E7097FA-AAC0-4F26-8F43-0527FFE7FBAB}" presName="cycle" presStyleCnt="0"/>
      <dgm:spPr/>
    </dgm:pt>
    <dgm:pt modelId="{A733D9AC-B6EB-4B04-9876-C44D7114C4C2}" type="pres">
      <dgm:prSet presAssocID="{5E7097FA-AAC0-4F26-8F43-0527FFE7FBAB}" presName="srcNode" presStyleLbl="node1" presStyleIdx="0" presStyleCnt="5"/>
      <dgm:spPr/>
    </dgm:pt>
    <dgm:pt modelId="{F02D9F89-3136-4400-8880-6F4C9D1922CA}" type="pres">
      <dgm:prSet presAssocID="{5E7097FA-AAC0-4F26-8F43-0527FFE7FBAB}" presName="conn" presStyleLbl="parChTrans1D2" presStyleIdx="0" presStyleCnt="1"/>
      <dgm:spPr/>
    </dgm:pt>
    <dgm:pt modelId="{EBE1A0F6-6BED-494C-8DF5-6066A4DB3B33}" type="pres">
      <dgm:prSet presAssocID="{5E7097FA-AAC0-4F26-8F43-0527FFE7FBAB}" presName="extraNode" presStyleLbl="node1" presStyleIdx="0" presStyleCnt="5"/>
      <dgm:spPr/>
    </dgm:pt>
    <dgm:pt modelId="{7FB9DF1B-7C08-452A-BDE2-790C0F44BA3C}" type="pres">
      <dgm:prSet presAssocID="{5E7097FA-AAC0-4F26-8F43-0527FFE7FBAB}" presName="dstNode" presStyleLbl="node1" presStyleIdx="0" presStyleCnt="5"/>
      <dgm:spPr/>
    </dgm:pt>
    <dgm:pt modelId="{D0BBA9B4-F286-488B-BA4B-91A2B12188B1}" type="pres">
      <dgm:prSet presAssocID="{C04CFA10-04E4-4CBF-A8C3-E176812AF3D8}" presName="text_1" presStyleLbl="node1" presStyleIdx="0" presStyleCnt="5" custScaleX="100387" custScaleY="147965">
        <dgm:presLayoutVars>
          <dgm:bulletEnabled val="1"/>
        </dgm:presLayoutVars>
      </dgm:prSet>
      <dgm:spPr/>
    </dgm:pt>
    <dgm:pt modelId="{CB65F9B7-AA64-4F17-89F1-11D84E0B4F5E}" type="pres">
      <dgm:prSet presAssocID="{C04CFA10-04E4-4CBF-A8C3-E176812AF3D8}" presName="accent_1" presStyleCnt="0"/>
      <dgm:spPr/>
    </dgm:pt>
    <dgm:pt modelId="{17989FF0-9458-4918-9644-66FC8361081F}" type="pres">
      <dgm:prSet presAssocID="{C04CFA10-04E4-4CBF-A8C3-E176812AF3D8}" presName="accentRepeatNode" presStyleLbl="solidFgAcc1" presStyleIdx="0" presStyleCnt="5"/>
      <dgm:spPr>
        <a:xfrm>
          <a:off x="76388" y="209492"/>
          <a:ext cx="697955" cy="697955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9B3D779A-965A-4FD6-814B-7881F1A1A2BC}" type="pres">
      <dgm:prSet presAssocID="{73B4617D-D96A-42D9-9146-915588F81758}" presName="text_2" presStyleLbl="node1" presStyleIdx="1" presStyleCnt="5" custScaleY="122715">
        <dgm:presLayoutVars>
          <dgm:bulletEnabled val="1"/>
        </dgm:presLayoutVars>
      </dgm:prSet>
      <dgm:spPr>
        <a:prstGeom prst="rect">
          <a:avLst/>
        </a:prstGeom>
      </dgm:spPr>
    </dgm:pt>
    <dgm:pt modelId="{95CD7E57-4C86-48C0-A8B7-1F2B9DAFBC59}" type="pres">
      <dgm:prSet presAssocID="{73B4617D-D96A-42D9-9146-915588F81758}" presName="accent_2" presStyleCnt="0"/>
      <dgm:spPr/>
    </dgm:pt>
    <dgm:pt modelId="{22EBB5E2-1E7A-4E52-9DF7-8D503A7ECB4F}" type="pres">
      <dgm:prSet presAssocID="{73B4617D-D96A-42D9-9146-915588F81758}" presName="accentRepeatNode" presStyleLbl="solidFgAcc1" presStyleIdx="1" presStyleCnt="5"/>
      <dgm:spPr>
        <a:solidFill>
          <a:schemeClr val="accent2">
            <a:lumMod val="40000"/>
            <a:lumOff val="60000"/>
          </a:schemeClr>
        </a:solidFill>
        <a:ln w="25400">
          <a:solidFill>
            <a:schemeClr val="tx2"/>
          </a:solidFill>
        </a:ln>
      </dgm:spPr>
    </dgm:pt>
    <dgm:pt modelId="{E2FC0701-CA75-46A5-83E5-5C5496C652C7}" type="pres">
      <dgm:prSet presAssocID="{70B0B3A2-EDEF-4659-9657-A8DAC8482C8F}" presName="text_3" presStyleLbl="node1" presStyleIdx="2" presStyleCnt="5" custScaleX="100277" custScaleY="154440">
        <dgm:presLayoutVars>
          <dgm:bulletEnabled val="1"/>
        </dgm:presLayoutVars>
      </dgm:prSet>
      <dgm:spPr>
        <a:prstGeom prst="rect">
          <a:avLst/>
        </a:prstGeom>
      </dgm:spPr>
    </dgm:pt>
    <dgm:pt modelId="{186B8600-61A1-479F-B59E-7986D19D86DB}" type="pres">
      <dgm:prSet presAssocID="{70B0B3A2-EDEF-4659-9657-A8DAC8482C8F}" presName="accent_3" presStyleCnt="0"/>
      <dgm:spPr/>
    </dgm:pt>
    <dgm:pt modelId="{1A9AED78-025F-400B-A508-978FCBF3A8EB}" type="pres">
      <dgm:prSet presAssocID="{70B0B3A2-EDEF-4659-9657-A8DAC8482C8F}" presName="accentRepeatNode" presStyleLbl="solidFgAcc1" presStyleIdx="2" presStyleCnt="5"/>
      <dgm:spPr>
        <a:xfrm>
          <a:off x="535681" y="1046933"/>
          <a:ext cx="697955" cy="69795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1D09FB46-3384-47BA-A79E-3DA881486A5C}" type="pres">
      <dgm:prSet presAssocID="{EFA88676-8367-42D1-948F-084FEC399EA3}" presName="text_4" presStyleLbl="node1" presStyleIdx="3" presStyleCnt="5" custScaleY="128320">
        <dgm:presLayoutVars>
          <dgm:bulletEnabled val="1"/>
        </dgm:presLayoutVars>
      </dgm:prSet>
      <dgm:spPr>
        <a:prstGeom prst="rect">
          <a:avLst/>
        </a:prstGeom>
      </dgm:spPr>
    </dgm:pt>
    <dgm:pt modelId="{93D2FCEC-0B63-4083-8DDE-7A550464E260}" type="pres">
      <dgm:prSet presAssocID="{EFA88676-8367-42D1-948F-084FEC399EA3}" presName="accent_4" presStyleCnt="0"/>
      <dgm:spPr/>
    </dgm:pt>
    <dgm:pt modelId="{EC4811AD-BE8E-4DD2-BF04-7DB52222E530}" type="pres">
      <dgm:prSet presAssocID="{EFA88676-8367-42D1-948F-084FEC399EA3}" presName="accentRepeatNode" presStyleLbl="solidFgAcc1" presStyleIdx="3" presStyleCnt="5"/>
      <dgm:spPr>
        <a:xfrm>
          <a:off x="745704" y="1884374"/>
          <a:ext cx="697955" cy="69795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80E186E4-D813-49D4-BCA3-969AD7C9A421}" type="pres">
      <dgm:prSet presAssocID="{69208AF2-A5F9-4B43-AB41-3EC22556E880}" presName="text_5" presStyleLbl="node1" presStyleIdx="4" presStyleCnt="5" custScaleY="127222">
        <dgm:presLayoutVars>
          <dgm:bulletEnabled val="1"/>
        </dgm:presLayoutVars>
      </dgm:prSet>
      <dgm:spPr/>
    </dgm:pt>
    <dgm:pt modelId="{33B2FB90-7F18-4769-83CC-E2EF0DBEAEAF}" type="pres">
      <dgm:prSet presAssocID="{69208AF2-A5F9-4B43-AB41-3EC22556E880}" presName="accent_5" presStyleCnt="0"/>
      <dgm:spPr/>
    </dgm:pt>
    <dgm:pt modelId="{FCFF821D-A27E-4653-A725-D8468E738ECB}" type="pres">
      <dgm:prSet presAssocID="{69208AF2-A5F9-4B43-AB41-3EC22556E880}" presName="accentRepeatNode" presStyleLbl="solidFgAcc1" presStyleIdx="4" presStyleCnt="5"/>
      <dgm:spPr>
        <a:xfrm>
          <a:off x="535681" y="3558724"/>
          <a:ext cx="697955" cy="69795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</dgm:ptLst>
  <dgm:cxnLst>
    <dgm:cxn modelId="{5DAE6B0B-1E3B-45DC-B537-F682628B1BEF}" srcId="{5E7097FA-AAC0-4F26-8F43-0527FFE7FBAB}" destId="{EFA88676-8367-42D1-948F-084FEC399EA3}" srcOrd="3" destOrd="0" parTransId="{A1F34558-4BB7-4C26-A997-32A677C85129}" sibTransId="{43AB3A7B-190E-4069-8878-C1E024303589}"/>
    <dgm:cxn modelId="{9EE3A917-B5FF-49D7-B1E4-323D54AFA15E}" srcId="{5E7097FA-AAC0-4F26-8F43-0527FFE7FBAB}" destId="{C04CFA10-04E4-4CBF-A8C3-E176812AF3D8}" srcOrd="0" destOrd="0" parTransId="{6C1AE329-1D17-4878-B075-6C303A98B794}" sibTransId="{3AA26668-2F16-4C06-BD54-25336C3A7567}"/>
    <dgm:cxn modelId="{9576B531-47B9-4FC6-8440-44E4C140F2B7}" srcId="{5E7097FA-AAC0-4F26-8F43-0527FFE7FBAB}" destId="{69208AF2-A5F9-4B43-AB41-3EC22556E880}" srcOrd="4" destOrd="0" parTransId="{304DF2D7-55D2-4243-A427-3708D9DF73DB}" sibTransId="{783ECCF3-97A7-4B6C-9C9A-B28550F7AA52}"/>
    <dgm:cxn modelId="{3FC38534-A369-4619-80CF-E58FA8DAE7B7}" type="presOf" srcId="{70B0B3A2-EDEF-4659-9657-A8DAC8482C8F}" destId="{E2FC0701-CA75-46A5-83E5-5C5496C652C7}" srcOrd="0" destOrd="0" presId="urn:microsoft.com/office/officeart/2008/layout/VerticalCurvedList"/>
    <dgm:cxn modelId="{F491C45E-348A-48C6-9981-029B3ED51A7A}" type="presOf" srcId="{C04CFA10-04E4-4CBF-A8C3-E176812AF3D8}" destId="{D0BBA9B4-F286-488B-BA4B-91A2B12188B1}" srcOrd="0" destOrd="0" presId="urn:microsoft.com/office/officeart/2008/layout/VerticalCurvedList"/>
    <dgm:cxn modelId="{55F20543-AA62-4514-B7F0-DB4AE15EAFC8}" type="presOf" srcId="{EFA88676-8367-42D1-948F-084FEC399EA3}" destId="{1D09FB46-3384-47BA-A79E-3DA881486A5C}" srcOrd="0" destOrd="0" presId="urn:microsoft.com/office/officeart/2008/layout/VerticalCurvedList"/>
    <dgm:cxn modelId="{2CC73F45-1EDD-4CCF-B47F-5679CE3E7EA1}" type="presOf" srcId="{73B4617D-D96A-42D9-9146-915588F81758}" destId="{9B3D779A-965A-4FD6-814B-7881F1A1A2BC}" srcOrd="0" destOrd="0" presId="urn:microsoft.com/office/officeart/2008/layout/VerticalCurvedList"/>
    <dgm:cxn modelId="{279BAC55-9B09-449D-B2D9-7C30F8620AD9}" type="presOf" srcId="{69208AF2-A5F9-4B43-AB41-3EC22556E880}" destId="{80E186E4-D813-49D4-BCA3-969AD7C9A421}" srcOrd="0" destOrd="0" presId="urn:microsoft.com/office/officeart/2008/layout/VerticalCurvedList"/>
    <dgm:cxn modelId="{313CA59E-5B6A-411D-A3DD-731EF0EA632A}" type="presOf" srcId="{3AA26668-2F16-4C06-BD54-25336C3A7567}" destId="{F02D9F89-3136-4400-8880-6F4C9D1922CA}" srcOrd="0" destOrd="0" presId="urn:microsoft.com/office/officeart/2008/layout/VerticalCurvedList"/>
    <dgm:cxn modelId="{F2EE02C3-E431-4270-A4EE-780382633576}" type="presOf" srcId="{5E7097FA-AAC0-4F26-8F43-0527FFE7FBAB}" destId="{A496933C-63CB-4A93-88C2-69E1CBDD14C6}" srcOrd="0" destOrd="0" presId="urn:microsoft.com/office/officeart/2008/layout/VerticalCurvedList"/>
    <dgm:cxn modelId="{9E3D65CB-2D2A-413F-8F8C-6850AB8C9DE0}" srcId="{5E7097FA-AAC0-4F26-8F43-0527FFE7FBAB}" destId="{73B4617D-D96A-42D9-9146-915588F81758}" srcOrd="1" destOrd="0" parTransId="{61C2D562-A479-4025-BA79-1C8B63BDA692}" sibTransId="{D73E14B0-4962-490F-827B-966D332569EB}"/>
    <dgm:cxn modelId="{9B0241E9-B2BC-4AAF-A70C-96C4D3385CD4}" srcId="{5E7097FA-AAC0-4F26-8F43-0527FFE7FBAB}" destId="{70B0B3A2-EDEF-4659-9657-A8DAC8482C8F}" srcOrd="2" destOrd="0" parTransId="{7C15A863-0707-4BC0-A5A5-263EF038CA89}" sibTransId="{8D82642C-D480-4F38-A0C1-AABCFBD55753}"/>
    <dgm:cxn modelId="{6FBA9A80-75DE-4E73-BB47-C7A8EBB70A20}" type="presParOf" srcId="{A496933C-63CB-4A93-88C2-69E1CBDD14C6}" destId="{FEF91705-633F-4C3F-9E50-CE38CE378F12}" srcOrd="0" destOrd="0" presId="urn:microsoft.com/office/officeart/2008/layout/VerticalCurvedList"/>
    <dgm:cxn modelId="{65672EA2-1826-47A6-9107-2FCB7A9705F7}" type="presParOf" srcId="{FEF91705-633F-4C3F-9E50-CE38CE378F12}" destId="{B718FBFA-8DA3-44FC-B167-3DDDB6BC26D0}" srcOrd="0" destOrd="0" presId="urn:microsoft.com/office/officeart/2008/layout/VerticalCurvedList"/>
    <dgm:cxn modelId="{5F2CB254-4F3B-41DC-830A-B1F9B133E15E}" type="presParOf" srcId="{B718FBFA-8DA3-44FC-B167-3DDDB6BC26D0}" destId="{A733D9AC-B6EB-4B04-9876-C44D7114C4C2}" srcOrd="0" destOrd="0" presId="urn:microsoft.com/office/officeart/2008/layout/VerticalCurvedList"/>
    <dgm:cxn modelId="{0B8A4019-9A06-4D3F-8D33-60A0285347FC}" type="presParOf" srcId="{B718FBFA-8DA3-44FC-B167-3DDDB6BC26D0}" destId="{F02D9F89-3136-4400-8880-6F4C9D1922CA}" srcOrd="1" destOrd="0" presId="urn:microsoft.com/office/officeart/2008/layout/VerticalCurvedList"/>
    <dgm:cxn modelId="{F2F584F1-06E2-4BBE-A1A5-D440C90B3EAC}" type="presParOf" srcId="{B718FBFA-8DA3-44FC-B167-3DDDB6BC26D0}" destId="{EBE1A0F6-6BED-494C-8DF5-6066A4DB3B33}" srcOrd="2" destOrd="0" presId="urn:microsoft.com/office/officeart/2008/layout/VerticalCurvedList"/>
    <dgm:cxn modelId="{85F4E1EF-F3EA-4BC8-89C3-D7A9DFBBE839}" type="presParOf" srcId="{B718FBFA-8DA3-44FC-B167-3DDDB6BC26D0}" destId="{7FB9DF1B-7C08-452A-BDE2-790C0F44BA3C}" srcOrd="3" destOrd="0" presId="urn:microsoft.com/office/officeart/2008/layout/VerticalCurvedList"/>
    <dgm:cxn modelId="{6E9972DA-1359-413B-BEAE-7B843F61DD4A}" type="presParOf" srcId="{FEF91705-633F-4C3F-9E50-CE38CE378F12}" destId="{D0BBA9B4-F286-488B-BA4B-91A2B12188B1}" srcOrd="1" destOrd="0" presId="urn:microsoft.com/office/officeart/2008/layout/VerticalCurvedList"/>
    <dgm:cxn modelId="{D490B4CF-1F9B-4F0C-8012-82FBC65F6A56}" type="presParOf" srcId="{FEF91705-633F-4C3F-9E50-CE38CE378F12}" destId="{CB65F9B7-AA64-4F17-89F1-11D84E0B4F5E}" srcOrd="2" destOrd="0" presId="urn:microsoft.com/office/officeart/2008/layout/VerticalCurvedList"/>
    <dgm:cxn modelId="{E9919566-D64D-477F-92B8-BAC81CFAFCB0}" type="presParOf" srcId="{CB65F9B7-AA64-4F17-89F1-11D84E0B4F5E}" destId="{17989FF0-9458-4918-9644-66FC8361081F}" srcOrd="0" destOrd="0" presId="urn:microsoft.com/office/officeart/2008/layout/VerticalCurvedList"/>
    <dgm:cxn modelId="{8849BA72-98F6-4D1D-BF8F-A7D70ACD432B}" type="presParOf" srcId="{FEF91705-633F-4C3F-9E50-CE38CE378F12}" destId="{9B3D779A-965A-4FD6-814B-7881F1A1A2BC}" srcOrd="3" destOrd="0" presId="urn:microsoft.com/office/officeart/2008/layout/VerticalCurvedList"/>
    <dgm:cxn modelId="{B5C73ADF-BAFF-40CF-8162-6B953FDDBD71}" type="presParOf" srcId="{FEF91705-633F-4C3F-9E50-CE38CE378F12}" destId="{95CD7E57-4C86-48C0-A8B7-1F2B9DAFBC59}" srcOrd="4" destOrd="0" presId="urn:microsoft.com/office/officeart/2008/layout/VerticalCurvedList"/>
    <dgm:cxn modelId="{F7D3B8F0-D654-4F68-8C00-7B55CE3A74A1}" type="presParOf" srcId="{95CD7E57-4C86-48C0-A8B7-1F2B9DAFBC59}" destId="{22EBB5E2-1E7A-4E52-9DF7-8D503A7ECB4F}" srcOrd="0" destOrd="0" presId="urn:microsoft.com/office/officeart/2008/layout/VerticalCurvedList"/>
    <dgm:cxn modelId="{6DA59A87-7DCA-4DAB-86CC-A1296B8665FA}" type="presParOf" srcId="{FEF91705-633F-4C3F-9E50-CE38CE378F12}" destId="{E2FC0701-CA75-46A5-83E5-5C5496C652C7}" srcOrd="5" destOrd="0" presId="urn:microsoft.com/office/officeart/2008/layout/VerticalCurvedList"/>
    <dgm:cxn modelId="{2808774F-4DB9-4037-8B8B-44A135A327BB}" type="presParOf" srcId="{FEF91705-633F-4C3F-9E50-CE38CE378F12}" destId="{186B8600-61A1-479F-B59E-7986D19D86DB}" srcOrd="6" destOrd="0" presId="urn:microsoft.com/office/officeart/2008/layout/VerticalCurvedList"/>
    <dgm:cxn modelId="{8E00E15E-42D9-482B-B86A-4FA8BE659B42}" type="presParOf" srcId="{186B8600-61A1-479F-B59E-7986D19D86DB}" destId="{1A9AED78-025F-400B-A508-978FCBF3A8EB}" srcOrd="0" destOrd="0" presId="urn:microsoft.com/office/officeart/2008/layout/VerticalCurvedList"/>
    <dgm:cxn modelId="{38E9E50B-29BF-401B-844E-16071EBE5C95}" type="presParOf" srcId="{FEF91705-633F-4C3F-9E50-CE38CE378F12}" destId="{1D09FB46-3384-47BA-A79E-3DA881486A5C}" srcOrd="7" destOrd="0" presId="urn:microsoft.com/office/officeart/2008/layout/VerticalCurvedList"/>
    <dgm:cxn modelId="{AD11A133-C398-4B78-A6B8-E8BFA928EF6F}" type="presParOf" srcId="{FEF91705-633F-4C3F-9E50-CE38CE378F12}" destId="{93D2FCEC-0B63-4083-8DDE-7A550464E260}" srcOrd="8" destOrd="0" presId="urn:microsoft.com/office/officeart/2008/layout/VerticalCurvedList"/>
    <dgm:cxn modelId="{4F50E27D-CEF5-4B6C-8E4E-C089ED7170FA}" type="presParOf" srcId="{93D2FCEC-0B63-4083-8DDE-7A550464E260}" destId="{EC4811AD-BE8E-4DD2-BF04-7DB52222E530}" srcOrd="0" destOrd="0" presId="urn:microsoft.com/office/officeart/2008/layout/VerticalCurvedList"/>
    <dgm:cxn modelId="{1140E00E-FBF2-4BBD-A78D-AD99467D79CB}" type="presParOf" srcId="{FEF91705-633F-4C3F-9E50-CE38CE378F12}" destId="{80E186E4-D813-49D4-BCA3-969AD7C9A421}" srcOrd="9" destOrd="0" presId="urn:microsoft.com/office/officeart/2008/layout/VerticalCurvedList"/>
    <dgm:cxn modelId="{9D3A063B-4204-4F17-9CF2-BBD904CFCEEC}" type="presParOf" srcId="{FEF91705-633F-4C3F-9E50-CE38CE378F12}" destId="{33B2FB90-7F18-4769-83CC-E2EF0DBEAEAF}" srcOrd="10" destOrd="0" presId="urn:microsoft.com/office/officeart/2008/layout/VerticalCurvedList"/>
    <dgm:cxn modelId="{06A0B4FC-CB39-4BA7-8A00-BCB0B0CF0098}" type="presParOf" srcId="{33B2FB90-7F18-4769-83CC-E2EF0DBEAEAF}" destId="{FCFF821D-A27E-4653-A725-D8468E738EC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7097FA-AAC0-4F26-8F43-0527FFE7FBAB}" type="doc">
      <dgm:prSet loTypeId="urn:microsoft.com/office/officeart/2008/layout/VerticalCurvedLis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C04CFA10-04E4-4CBF-A8C3-E176812AF3D8}">
      <dgm:prSet phldrT="[Text]" custT="1"/>
      <dgm:spPr>
        <a:xfrm>
          <a:off x="425365" y="279288"/>
          <a:ext cx="7669663" cy="558364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Uncertainty in global markets has increased, while inherited risks in the European banking sector did not disappear completely. Nevertheless, the domestic banking sector’s resilience to external shocks remained robust.</a:t>
          </a:r>
        </a:p>
      </dgm:t>
    </dgm:pt>
    <dgm:pt modelId="{6C1AE329-1D17-4878-B075-6C303A98B794}" type="parTrans" cxnId="{9EE3A917-B5FF-49D7-B1E4-323D54AFA15E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3AA26668-2F16-4C06-BD54-25336C3A7567}" type="sibTrans" cxnId="{9EE3A917-B5FF-49D7-B1E4-323D54AFA15E}">
      <dgm:prSet/>
      <dgm:spPr>
        <a:xfrm>
          <a:off x="-5996812" y="-917621"/>
          <a:ext cx="7138857" cy="7138857"/>
        </a:xfrm>
        <a:prstGeom prst="blockArc">
          <a:avLst>
            <a:gd name="adj1" fmla="val 18900000"/>
            <a:gd name="adj2" fmla="val 2700000"/>
            <a:gd name="adj3" fmla="val 303"/>
          </a:avLst>
        </a:prstGeom>
        <a:noFill/>
        <a:ln w="25400" cap="flat" cmpd="sng" algn="ctr">
          <a:solidFill>
            <a:srgbClr val="202653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70B0B3A2-EDEF-4659-9657-A8DAC8482C8F}">
      <dgm:prSet phldrT="[Text]" custT="1"/>
      <dgm:spPr>
        <a:xfrm>
          <a:off x="884658" y="1116728"/>
          <a:ext cx="7210370" cy="558364"/>
        </a:xfr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Following the SME segment, lending to the corporate sector as a whole also reached double-digit growth; however, in the SME segment post </a:t>
          </a:r>
          <a:r>
            <a:rPr lang="en-US" sz="1800" b="0" kern="1200" noProof="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FGS</a:t>
          </a: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, loans with long interest rate fixation are </a:t>
          </a:r>
          <a:r>
            <a:rPr lang="en-A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being</a:t>
          </a: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replaced with shorter-term loans.</a:t>
          </a:r>
        </a:p>
      </dgm:t>
    </dgm:pt>
    <dgm:pt modelId="{7C15A863-0707-4BC0-A5A5-263EF038CA89}" type="parTrans" cxnId="{9B0241E9-B2BC-4AAF-A70C-96C4D3385CD4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8D82642C-D480-4F38-A0C1-AABCFBD55753}" type="sibTrans" cxnId="{9B0241E9-B2BC-4AAF-A70C-96C4D3385CD4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EFA88676-8367-42D1-948F-084FEC399EA3}">
      <dgm:prSet phldrT="[Text]" custT="1"/>
      <dgm:spPr>
        <a:xfrm>
          <a:off x="1094681" y="1954169"/>
          <a:ext cx="7000347" cy="558364"/>
        </a:xfr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Pickup</a:t>
          </a: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in </a:t>
          </a:r>
          <a:r>
            <a:rPr lang="en-GB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growth </a:t>
          </a: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has </a:t>
          </a: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continued</a:t>
          </a: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en-GB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in household </a:t>
          </a: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lending due to the growing role of  </a:t>
          </a:r>
          <a:r>
            <a:rPr lang="en-GB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certified </a:t>
          </a:r>
          <a:r>
            <a:rPr lang="en-US" sz="1800" b="0" kern="1200" noProof="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consum</a:t>
          </a:r>
          <a:r>
            <a:rPr lang="hu-HU" sz="1800" b="0" kern="1200" noProof="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er-friendly</a:t>
          </a:r>
          <a:r>
            <a:rPr lang="en-GB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housing loan</a:t>
          </a: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s.</a:t>
          </a:r>
        </a:p>
      </dgm:t>
    </dgm:pt>
    <dgm:pt modelId="{A1F34558-4BB7-4C26-A997-32A677C85129}" type="parTrans" cxnId="{5DAE6B0B-1E3B-45DC-B537-F682628B1BEF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43AB3A7B-190E-4069-8878-C1E024303589}" type="sibTrans" cxnId="{5DAE6B0B-1E3B-45DC-B537-F682628B1BEF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69208AF2-A5F9-4B43-AB41-3EC22556E880}">
      <dgm:prSet phldrT="[Text]" custT="1"/>
      <dgm:spPr>
        <a:xfrm>
          <a:off x="884658" y="3628520"/>
          <a:ext cx="7210370" cy="558364"/>
        </a:xfr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The r</a:t>
          </a:r>
          <a:r>
            <a:rPr lang="en-GB" sz="1800" b="0" kern="120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eport</a:t>
          </a:r>
          <a:r>
            <a:rPr lang="en-GB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also focuses on the </a:t>
          </a: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presentation of </a:t>
          </a:r>
          <a:r>
            <a:rPr lang="hu-HU" sz="1800" b="0" kern="1200" noProof="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the</a:t>
          </a: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sustainability of bank profitability, the current challenges of cyber security and bank digitalization</a:t>
          </a: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.</a:t>
          </a:r>
          <a:endParaRPr lang="en-US" sz="1800" b="0" kern="1200" noProof="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304DF2D7-55D2-4243-A427-3708D9DF73DB}" type="parTrans" cxnId="{9576B531-47B9-4FC6-8440-44E4C140F2B7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783ECCF3-97A7-4B6C-9C9A-B28550F7AA52}" type="sibTrans" cxnId="{9576B531-47B9-4FC6-8440-44E4C140F2B7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73B4617D-D96A-42D9-9146-915588F81758}">
      <dgm:prSet phldrT="[Text]" custT="1"/>
      <dgm:spPr>
        <a:xfrm>
          <a:off x="425365" y="279288"/>
          <a:ext cx="7669663" cy="558364"/>
        </a:xfr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800" noProof="0" dirty="0"/>
            <a:t>Considering the low credit penetration, even higher credit dynamics may materialize without the disruption of </a:t>
          </a:r>
          <a:r>
            <a:rPr lang="hu-HU" sz="1800" noProof="0" dirty="0" err="1"/>
            <a:t>financial</a:t>
          </a:r>
          <a:r>
            <a:rPr lang="hu-HU" sz="1800" noProof="0" dirty="0"/>
            <a:t> </a:t>
          </a:r>
          <a:r>
            <a:rPr lang="hu-HU" sz="1800" noProof="0" dirty="0" err="1"/>
            <a:t>stability</a:t>
          </a:r>
          <a:r>
            <a:rPr lang="hu-HU" sz="1800" noProof="0" dirty="0"/>
            <a:t>.</a:t>
          </a:r>
          <a:endParaRPr lang="en-US" sz="1800" b="0" noProof="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61C2D562-A479-4025-BA79-1C8B63BDA692}" type="parTrans" cxnId="{9E3D65CB-2D2A-413F-8F8C-6850AB8C9DE0}">
      <dgm:prSet/>
      <dgm:spPr/>
      <dgm:t>
        <a:bodyPr/>
        <a:lstStyle/>
        <a:p>
          <a:endParaRPr lang="hu-HU"/>
        </a:p>
      </dgm:t>
    </dgm:pt>
    <dgm:pt modelId="{D73E14B0-4962-490F-827B-966D332569EB}" type="sibTrans" cxnId="{9E3D65CB-2D2A-413F-8F8C-6850AB8C9DE0}">
      <dgm:prSet/>
      <dgm:spPr/>
      <dgm:t>
        <a:bodyPr/>
        <a:lstStyle/>
        <a:p>
          <a:endParaRPr lang="hu-HU"/>
        </a:p>
      </dgm:t>
    </dgm:pt>
    <dgm:pt modelId="{A496933C-63CB-4A93-88C2-69E1CBDD14C6}" type="pres">
      <dgm:prSet presAssocID="{5E7097FA-AAC0-4F26-8F43-0527FFE7FBAB}" presName="Name0" presStyleCnt="0">
        <dgm:presLayoutVars>
          <dgm:chMax val="7"/>
          <dgm:chPref val="7"/>
          <dgm:dir/>
        </dgm:presLayoutVars>
      </dgm:prSet>
      <dgm:spPr/>
    </dgm:pt>
    <dgm:pt modelId="{FEF91705-633F-4C3F-9E50-CE38CE378F12}" type="pres">
      <dgm:prSet presAssocID="{5E7097FA-AAC0-4F26-8F43-0527FFE7FBAB}" presName="Name1" presStyleCnt="0"/>
      <dgm:spPr/>
    </dgm:pt>
    <dgm:pt modelId="{B718FBFA-8DA3-44FC-B167-3DDDB6BC26D0}" type="pres">
      <dgm:prSet presAssocID="{5E7097FA-AAC0-4F26-8F43-0527FFE7FBAB}" presName="cycle" presStyleCnt="0"/>
      <dgm:spPr/>
    </dgm:pt>
    <dgm:pt modelId="{A733D9AC-B6EB-4B04-9876-C44D7114C4C2}" type="pres">
      <dgm:prSet presAssocID="{5E7097FA-AAC0-4F26-8F43-0527FFE7FBAB}" presName="srcNode" presStyleLbl="node1" presStyleIdx="0" presStyleCnt="5"/>
      <dgm:spPr/>
    </dgm:pt>
    <dgm:pt modelId="{F02D9F89-3136-4400-8880-6F4C9D1922CA}" type="pres">
      <dgm:prSet presAssocID="{5E7097FA-AAC0-4F26-8F43-0527FFE7FBAB}" presName="conn" presStyleLbl="parChTrans1D2" presStyleIdx="0" presStyleCnt="1"/>
      <dgm:spPr/>
    </dgm:pt>
    <dgm:pt modelId="{EBE1A0F6-6BED-494C-8DF5-6066A4DB3B33}" type="pres">
      <dgm:prSet presAssocID="{5E7097FA-AAC0-4F26-8F43-0527FFE7FBAB}" presName="extraNode" presStyleLbl="node1" presStyleIdx="0" presStyleCnt="5"/>
      <dgm:spPr/>
    </dgm:pt>
    <dgm:pt modelId="{7FB9DF1B-7C08-452A-BDE2-790C0F44BA3C}" type="pres">
      <dgm:prSet presAssocID="{5E7097FA-AAC0-4F26-8F43-0527FFE7FBAB}" presName="dstNode" presStyleLbl="node1" presStyleIdx="0" presStyleCnt="5"/>
      <dgm:spPr/>
    </dgm:pt>
    <dgm:pt modelId="{D0BBA9B4-F286-488B-BA4B-91A2B12188B1}" type="pres">
      <dgm:prSet presAssocID="{C04CFA10-04E4-4CBF-A8C3-E176812AF3D8}" presName="text_1" presStyleLbl="node1" presStyleIdx="0" presStyleCnt="5" custScaleX="100387" custScaleY="147965">
        <dgm:presLayoutVars>
          <dgm:bulletEnabled val="1"/>
        </dgm:presLayoutVars>
      </dgm:prSet>
      <dgm:spPr/>
    </dgm:pt>
    <dgm:pt modelId="{CB65F9B7-AA64-4F17-89F1-11D84E0B4F5E}" type="pres">
      <dgm:prSet presAssocID="{C04CFA10-04E4-4CBF-A8C3-E176812AF3D8}" presName="accent_1" presStyleCnt="0"/>
      <dgm:spPr/>
    </dgm:pt>
    <dgm:pt modelId="{17989FF0-9458-4918-9644-66FC8361081F}" type="pres">
      <dgm:prSet presAssocID="{C04CFA10-04E4-4CBF-A8C3-E176812AF3D8}" presName="accentRepeatNode" presStyleLbl="solidFgAcc1" presStyleIdx="0" presStyleCnt="5"/>
      <dgm:spPr>
        <a:xfrm>
          <a:off x="76388" y="209492"/>
          <a:ext cx="697955" cy="697955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9B3D779A-965A-4FD6-814B-7881F1A1A2BC}" type="pres">
      <dgm:prSet presAssocID="{73B4617D-D96A-42D9-9146-915588F81758}" presName="text_2" presStyleLbl="node1" presStyleIdx="1" presStyleCnt="5" custScaleY="122715">
        <dgm:presLayoutVars>
          <dgm:bulletEnabled val="1"/>
        </dgm:presLayoutVars>
      </dgm:prSet>
      <dgm:spPr>
        <a:prstGeom prst="rect">
          <a:avLst/>
        </a:prstGeom>
      </dgm:spPr>
    </dgm:pt>
    <dgm:pt modelId="{95CD7E57-4C86-48C0-A8B7-1F2B9DAFBC59}" type="pres">
      <dgm:prSet presAssocID="{73B4617D-D96A-42D9-9146-915588F81758}" presName="accent_2" presStyleCnt="0"/>
      <dgm:spPr/>
    </dgm:pt>
    <dgm:pt modelId="{22EBB5E2-1E7A-4E52-9DF7-8D503A7ECB4F}" type="pres">
      <dgm:prSet presAssocID="{73B4617D-D96A-42D9-9146-915588F81758}" presName="accentRepeatNode" presStyleLbl="solidFgAcc1" presStyleIdx="1" presStyleCnt="5"/>
      <dgm:spPr>
        <a:ln w="25400">
          <a:solidFill>
            <a:schemeClr val="tx2"/>
          </a:solidFill>
        </a:ln>
      </dgm:spPr>
    </dgm:pt>
    <dgm:pt modelId="{E2FC0701-CA75-46A5-83E5-5C5496C652C7}" type="pres">
      <dgm:prSet presAssocID="{70B0B3A2-EDEF-4659-9657-A8DAC8482C8F}" presName="text_3" presStyleLbl="node1" presStyleIdx="2" presStyleCnt="5" custScaleX="100277" custScaleY="154440">
        <dgm:presLayoutVars>
          <dgm:bulletEnabled val="1"/>
        </dgm:presLayoutVars>
      </dgm:prSet>
      <dgm:spPr>
        <a:prstGeom prst="rect">
          <a:avLst/>
        </a:prstGeom>
      </dgm:spPr>
    </dgm:pt>
    <dgm:pt modelId="{186B8600-61A1-479F-B59E-7986D19D86DB}" type="pres">
      <dgm:prSet presAssocID="{70B0B3A2-EDEF-4659-9657-A8DAC8482C8F}" presName="accent_3" presStyleCnt="0"/>
      <dgm:spPr/>
    </dgm:pt>
    <dgm:pt modelId="{1A9AED78-025F-400B-A508-978FCBF3A8EB}" type="pres">
      <dgm:prSet presAssocID="{70B0B3A2-EDEF-4659-9657-A8DAC8482C8F}" presName="accentRepeatNode" presStyleLbl="solidFgAcc1" presStyleIdx="2" presStyleCnt="5"/>
      <dgm:spPr>
        <a:xfrm>
          <a:off x="535681" y="1046933"/>
          <a:ext cx="697955" cy="697955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1D09FB46-3384-47BA-A79E-3DA881486A5C}" type="pres">
      <dgm:prSet presAssocID="{EFA88676-8367-42D1-948F-084FEC399EA3}" presName="text_4" presStyleLbl="node1" presStyleIdx="3" presStyleCnt="5" custScaleY="128320">
        <dgm:presLayoutVars>
          <dgm:bulletEnabled val="1"/>
        </dgm:presLayoutVars>
      </dgm:prSet>
      <dgm:spPr>
        <a:prstGeom prst="rect">
          <a:avLst/>
        </a:prstGeom>
      </dgm:spPr>
    </dgm:pt>
    <dgm:pt modelId="{93D2FCEC-0B63-4083-8DDE-7A550464E260}" type="pres">
      <dgm:prSet presAssocID="{EFA88676-8367-42D1-948F-084FEC399EA3}" presName="accent_4" presStyleCnt="0"/>
      <dgm:spPr/>
    </dgm:pt>
    <dgm:pt modelId="{EC4811AD-BE8E-4DD2-BF04-7DB52222E530}" type="pres">
      <dgm:prSet presAssocID="{EFA88676-8367-42D1-948F-084FEC399EA3}" presName="accentRepeatNode" presStyleLbl="solidFgAcc1" presStyleIdx="3" presStyleCnt="5"/>
      <dgm:spPr>
        <a:xfrm>
          <a:off x="745704" y="1884374"/>
          <a:ext cx="697955" cy="69795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80E186E4-D813-49D4-BCA3-969AD7C9A421}" type="pres">
      <dgm:prSet presAssocID="{69208AF2-A5F9-4B43-AB41-3EC22556E880}" presName="text_5" presStyleLbl="node1" presStyleIdx="4" presStyleCnt="5" custScaleY="127222">
        <dgm:presLayoutVars>
          <dgm:bulletEnabled val="1"/>
        </dgm:presLayoutVars>
      </dgm:prSet>
      <dgm:spPr/>
    </dgm:pt>
    <dgm:pt modelId="{33B2FB90-7F18-4769-83CC-E2EF0DBEAEAF}" type="pres">
      <dgm:prSet presAssocID="{69208AF2-A5F9-4B43-AB41-3EC22556E880}" presName="accent_5" presStyleCnt="0"/>
      <dgm:spPr/>
    </dgm:pt>
    <dgm:pt modelId="{FCFF821D-A27E-4653-A725-D8468E738ECB}" type="pres">
      <dgm:prSet presAssocID="{69208AF2-A5F9-4B43-AB41-3EC22556E880}" presName="accentRepeatNode" presStyleLbl="solidFgAcc1" presStyleIdx="4" presStyleCnt="5"/>
      <dgm:spPr>
        <a:xfrm>
          <a:off x="535681" y="3558724"/>
          <a:ext cx="697955" cy="69795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</dgm:ptLst>
  <dgm:cxnLst>
    <dgm:cxn modelId="{5DAE6B0B-1E3B-45DC-B537-F682628B1BEF}" srcId="{5E7097FA-AAC0-4F26-8F43-0527FFE7FBAB}" destId="{EFA88676-8367-42D1-948F-084FEC399EA3}" srcOrd="3" destOrd="0" parTransId="{A1F34558-4BB7-4C26-A997-32A677C85129}" sibTransId="{43AB3A7B-190E-4069-8878-C1E024303589}"/>
    <dgm:cxn modelId="{9EE3A917-B5FF-49D7-B1E4-323D54AFA15E}" srcId="{5E7097FA-AAC0-4F26-8F43-0527FFE7FBAB}" destId="{C04CFA10-04E4-4CBF-A8C3-E176812AF3D8}" srcOrd="0" destOrd="0" parTransId="{6C1AE329-1D17-4878-B075-6C303A98B794}" sibTransId="{3AA26668-2F16-4C06-BD54-25336C3A7567}"/>
    <dgm:cxn modelId="{9576B531-47B9-4FC6-8440-44E4C140F2B7}" srcId="{5E7097FA-AAC0-4F26-8F43-0527FFE7FBAB}" destId="{69208AF2-A5F9-4B43-AB41-3EC22556E880}" srcOrd="4" destOrd="0" parTransId="{304DF2D7-55D2-4243-A427-3708D9DF73DB}" sibTransId="{783ECCF3-97A7-4B6C-9C9A-B28550F7AA52}"/>
    <dgm:cxn modelId="{3FC38534-A369-4619-80CF-E58FA8DAE7B7}" type="presOf" srcId="{70B0B3A2-EDEF-4659-9657-A8DAC8482C8F}" destId="{E2FC0701-CA75-46A5-83E5-5C5496C652C7}" srcOrd="0" destOrd="0" presId="urn:microsoft.com/office/officeart/2008/layout/VerticalCurvedList"/>
    <dgm:cxn modelId="{F491C45E-348A-48C6-9981-029B3ED51A7A}" type="presOf" srcId="{C04CFA10-04E4-4CBF-A8C3-E176812AF3D8}" destId="{D0BBA9B4-F286-488B-BA4B-91A2B12188B1}" srcOrd="0" destOrd="0" presId="urn:microsoft.com/office/officeart/2008/layout/VerticalCurvedList"/>
    <dgm:cxn modelId="{55F20543-AA62-4514-B7F0-DB4AE15EAFC8}" type="presOf" srcId="{EFA88676-8367-42D1-948F-084FEC399EA3}" destId="{1D09FB46-3384-47BA-A79E-3DA881486A5C}" srcOrd="0" destOrd="0" presId="urn:microsoft.com/office/officeart/2008/layout/VerticalCurvedList"/>
    <dgm:cxn modelId="{2CC73F45-1EDD-4CCF-B47F-5679CE3E7EA1}" type="presOf" srcId="{73B4617D-D96A-42D9-9146-915588F81758}" destId="{9B3D779A-965A-4FD6-814B-7881F1A1A2BC}" srcOrd="0" destOrd="0" presId="urn:microsoft.com/office/officeart/2008/layout/VerticalCurvedList"/>
    <dgm:cxn modelId="{279BAC55-9B09-449D-B2D9-7C30F8620AD9}" type="presOf" srcId="{69208AF2-A5F9-4B43-AB41-3EC22556E880}" destId="{80E186E4-D813-49D4-BCA3-969AD7C9A421}" srcOrd="0" destOrd="0" presId="urn:microsoft.com/office/officeart/2008/layout/VerticalCurvedList"/>
    <dgm:cxn modelId="{313CA59E-5B6A-411D-A3DD-731EF0EA632A}" type="presOf" srcId="{3AA26668-2F16-4C06-BD54-25336C3A7567}" destId="{F02D9F89-3136-4400-8880-6F4C9D1922CA}" srcOrd="0" destOrd="0" presId="urn:microsoft.com/office/officeart/2008/layout/VerticalCurvedList"/>
    <dgm:cxn modelId="{F2EE02C3-E431-4270-A4EE-780382633576}" type="presOf" srcId="{5E7097FA-AAC0-4F26-8F43-0527FFE7FBAB}" destId="{A496933C-63CB-4A93-88C2-69E1CBDD14C6}" srcOrd="0" destOrd="0" presId="urn:microsoft.com/office/officeart/2008/layout/VerticalCurvedList"/>
    <dgm:cxn modelId="{9E3D65CB-2D2A-413F-8F8C-6850AB8C9DE0}" srcId="{5E7097FA-AAC0-4F26-8F43-0527FFE7FBAB}" destId="{73B4617D-D96A-42D9-9146-915588F81758}" srcOrd="1" destOrd="0" parTransId="{61C2D562-A479-4025-BA79-1C8B63BDA692}" sibTransId="{D73E14B0-4962-490F-827B-966D332569EB}"/>
    <dgm:cxn modelId="{9B0241E9-B2BC-4AAF-A70C-96C4D3385CD4}" srcId="{5E7097FA-AAC0-4F26-8F43-0527FFE7FBAB}" destId="{70B0B3A2-EDEF-4659-9657-A8DAC8482C8F}" srcOrd="2" destOrd="0" parTransId="{7C15A863-0707-4BC0-A5A5-263EF038CA89}" sibTransId="{8D82642C-D480-4F38-A0C1-AABCFBD55753}"/>
    <dgm:cxn modelId="{6FBA9A80-75DE-4E73-BB47-C7A8EBB70A20}" type="presParOf" srcId="{A496933C-63CB-4A93-88C2-69E1CBDD14C6}" destId="{FEF91705-633F-4C3F-9E50-CE38CE378F12}" srcOrd="0" destOrd="0" presId="urn:microsoft.com/office/officeart/2008/layout/VerticalCurvedList"/>
    <dgm:cxn modelId="{65672EA2-1826-47A6-9107-2FCB7A9705F7}" type="presParOf" srcId="{FEF91705-633F-4C3F-9E50-CE38CE378F12}" destId="{B718FBFA-8DA3-44FC-B167-3DDDB6BC26D0}" srcOrd="0" destOrd="0" presId="urn:microsoft.com/office/officeart/2008/layout/VerticalCurvedList"/>
    <dgm:cxn modelId="{5F2CB254-4F3B-41DC-830A-B1F9B133E15E}" type="presParOf" srcId="{B718FBFA-8DA3-44FC-B167-3DDDB6BC26D0}" destId="{A733D9AC-B6EB-4B04-9876-C44D7114C4C2}" srcOrd="0" destOrd="0" presId="urn:microsoft.com/office/officeart/2008/layout/VerticalCurvedList"/>
    <dgm:cxn modelId="{0B8A4019-9A06-4D3F-8D33-60A0285347FC}" type="presParOf" srcId="{B718FBFA-8DA3-44FC-B167-3DDDB6BC26D0}" destId="{F02D9F89-3136-4400-8880-6F4C9D1922CA}" srcOrd="1" destOrd="0" presId="urn:microsoft.com/office/officeart/2008/layout/VerticalCurvedList"/>
    <dgm:cxn modelId="{F2F584F1-06E2-4BBE-A1A5-D440C90B3EAC}" type="presParOf" srcId="{B718FBFA-8DA3-44FC-B167-3DDDB6BC26D0}" destId="{EBE1A0F6-6BED-494C-8DF5-6066A4DB3B33}" srcOrd="2" destOrd="0" presId="urn:microsoft.com/office/officeart/2008/layout/VerticalCurvedList"/>
    <dgm:cxn modelId="{85F4E1EF-F3EA-4BC8-89C3-D7A9DFBBE839}" type="presParOf" srcId="{B718FBFA-8DA3-44FC-B167-3DDDB6BC26D0}" destId="{7FB9DF1B-7C08-452A-BDE2-790C0F44BA3C}" srcOrd="3" destOrd="0" presId="urn:microsoft.com/office/officeart/2008/layout/VerticalCurvedList"/>
    <dgm:cxn modelId="{6E9972DA-1359-413B-BEAE-7B843F61DD4A}" type="presParOf" srcId="{FEF91705-633F-4C3F-9E50-CE38CE378F12}" destId="{D0BBA9B4-F286-488B-BA4B-91A2B12188B1}" srcOrd="1" destOrd="0" presId="urn:microsoft.com/office/officeart/2008/layout/VerticalCurvedList"/>
    <dgm:cxn modelId="{D490B4CF-1F9B-4F0C-8012-82FBC65F6A56}" type="presParOf" srcId="{FEF91705-633F-4C3F-9E50-CE38CE378F12}" destId="{CB65F9B7-AA64-4F17-89F1-11D84E0B4F5E}" srcOrd="2" destOrd="0" presId="urn:microsoft.com/office/officeart/2008/layout/VerticalCurvedList"/>
    <dgm:cxn modelId="{E9919566-D64D-477F-92B8-BAC81CFAFCB0}" type="presParOf" srcId="{CB65F9B7-AA64-4F17-89F1-11D84E0B4F5E}" destId="{17989FF0-9458-4918-9644-66FC8361081F}" srcOrd="0" destOrd="0" presId="urn:microsoft.com/office/officeart/2008/layout/VerticalCurvedList"/>
    <dgm:cxn modelId="{8849BA72-98F6-4D1D-BF8F-A7D70ACD432B}" type="presParOf" srcId="{FEF91705-633F-4C3F-9E50-CE38CE378F12}" destId="{9B3D779A-965A-4FD6-814B-7881F1A1A2BC}" srcOrd="3" destOrd="0" presId="urn:microsoft.com/office/officeart/2008/layout/VerticalCurvedList"/>
    <dgm:cxn modelId="{B5C73ADF-BAFF-40CF-8162-6B953FDDBD71}" type="presParOf" srcId="{FEF91705-633F-4C3F-9E50-CE38CE378F12}" destId="{95CD7E57-4C86-48C0-A8B7-1F2B9DAFBC59}" srcOrd="4" destOrd="0" presId="urn:microsoft.com/office/officeart/2008/layout/VerticalCurvedList"/>
    <dgm:cxn modelId="{F7D3B8F0-D654-4F68-8C00-7B55CE3A74A1}" type="presParOf" srcId="{95CD7E57-4C86-48C0-A8B7-1F2B9DAFBC59}" destId="{22EBB5E2-1E7A-4E52-9DF7-8D503A7ECB4F}" srcOrd="0" destOrd="0" presId="urn:microsoft.com/office/officeart/2008/layout/VerticalCurvedList"/>
    <dgm:cxn modelId="{6DA59A87-7DCA-4DAB-86CC-A1296B8665FA}" type="presParOf" srcId="{FEF91705-633F-4C3F-9E50-CE38CE378F12}" destId="{E2FC0701-CA75-46A5-83E5-5C5496C652C7}" srcOrd="5" destOrd="0" presId="urn:microsoft.com/office/officeart/2008/layout/VerticalCurvedList"/>
    <dgm:cxn modelId="{2808774F-4DB9-4037-8B8B-44A135A327BB}" type="presParOf" srcId="{FEF91705-633F-4C3F-9E50-CE38CE378F12}" destId="{186B8600-61A1-479F-B59E-7986D19D86DB}" srcOrd="6" destOrd="0" presId="urn:microsoft.com/office/officeart/2008/layout/VerticalCurvedList"/>
    <dgm:cxn modelId="{8E00E15E-42D9-482B-B86A-4FA8BE659B42}" type="presParOf" srcId="{186B8600-61A1-479F-B59E-7986D19D86DB}" destId="{1A9AED78-025F-400B-A508-978FCBF3A8EB}" srcOrd="0" destOrd="0" presId="urn:microsoft.com/office/officeart/2008/layout/VerticalCurvedList"/>
    <dgm:cxn modelId="{38E9E50B-29BF-401B-844E-16071EBE5C95}" type="presParOf" srcId="{FEF91705-633F-4C3F-9E50-CE38CE378F12}" destId="{1D09FB46-3384-47BA-A79E-3DA881486A5C}" srcOrd="7" destOrd="0" presId="urn:microsoft.com/office/officeart/2008/layout/VerticalCurvedList"/>
    <dgm:cxn modelId="{AD11A133-C398-4B78-A6B8-E8BFA928EF6F}" type="presParOf" srcId="{FEF91705-633F-4C3F-9E50-CE38CE378F12}" destId="{93D2FCEC-0B63-4083-8DDE-7A550464E260}" srcOrd="8" destOrd="0" presId="urn:microsoft.com/office/officeart/2008/layout/VerticalCurvedList"/>
    <dgm:cxn modelId="{4F50E27D-CEF5-4B6C-8E4E-C089ED7170FA}" type="presParOf" srcId="{93D2FCEC-0B63-4083-8DDE-7A550464E260}" destId="{EC4811AD-BE8E-4DD2-BF04-7DB52222E530}" srcOrd="0" destOrd="0" presId="urn:microsoft.com/office/officeart/2008/layout/VerticalCurvedList"/>
    <dgm:cxn modelId="{1140E00E-FBF2-4BBD-A78D-AD99467D79CB}" type="presParOf" srcId="{FEF91705-633F-4C3F-9E50-CE38CE378F12}" destId="{80E186E4-D813-49D4-BCA3-969AD7C9A421}" srcOrd="9" destOrd="0" presId="urn:microsoft.com/office/officeart/2008/layout/VerticalCurvedList"/>
    <dgm:cxn modelId="{9D3A063B-4204-4F17-9CF2-BBD904CFCEEC}" type="presParOf" srcId="{FEF91705-633F-4C3F-9E50-CE38CE378F12}" destId="{33B2FB90-7F18-4769-83CC-E2EF0DBEAEAF}" srcOrd="10" destOrd="0" presId="urn:microsoft.com/office/officeart/2008/layout/VerticalCurvedList"/>
    <dgm:cxn modelId="{06A0B4FC-CB39-4BA7-8A00-BCB0B0CF0098}" type="presParOf" srcId="{33B2FB90-7F18-4769-83CC-E2EF0DBEAEAF}" destId="{FCFF821D-A27E-4653-A725-D8468E738EC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7097FA-AAC0-4F26-8F43-0527FFE7FBAB}" type="doc">
      <dgm:prSet loTypeId="urn:microsoft.com/office/officeart/2008/layout/VerticalCurvedLis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C04CFA10-04E4-4CBF-A8C3-E176812AF3D8}">
      <dgm:prSet phldrT="[Text]" custT="1"/>
      <dgm:spPr>
        <a:xfrm>
          <a:off x="425365" y="279288"/>
          <a:ext cx="7669663" cy="558364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Uncertainty in global markets has increased, while inherited risks in the European banking sector did not disappear completely. Nevertheless, the domestic banking sector’s resilience to external shocks remained robust.</a:t>
          </a:r>
        </a:p>
      </dgm:t>
    </dgm:pt>
    <dgm:pt modelId="{6C1AE329-1D17-4878-B075-6C303A98B794}" type="parTrans" cxnId="{9EE3A917-B5FF-49D7-B1E4-323D54AFA15E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3AA26668-2F16-4C06-BD54-25336C3A7567}" type="sibTrans" cxnId="{9EE3A917-B5FF-49D7-B1E4-323D54AFA15E}">
      <dgm:prSet/>
      <dgm:spPr>
        <a:xfrm>
          <a:off x="-5996812" y="-917621"/>
          <a:ext cx="7138857" cy="7138857"/>
        </a:xfrm>
        <a:prstGeom prst="blockArc">
          <a:avLst>
            <a:gd name="adj1" fmla="val 18900000"/>
            <a:gd name="adj2" fmla="val 2700000"/>
            <a:gd name="adj3" fmla="val 303"/>
          </a:avLst>
        </a:prstGeom>
        <a:noFill/>
        <a:ln w="25400" cap="flat" cmpd="sng" algn="ctr">
          <a:solidFill>
            <a:srgbClr val="202653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70B0B3A2-EDEF-4659-9657-A8DAC8482C8F}">
      <dgm:prSet phldrT="[Text]" custT="1"/>
      <dgm:spPr>
        <a:xfrm>
          <a:off x="884658" y="1116728"/>
          <a:ext cx="7210370" cy="558364"/>
        </a:xfr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Following the SME segment, lending to the corporate sector as a whole also reached double-digit growth; however, in the SME segment post </a:t>
          </a:r>
          <a:r>
            <a:rPr lang="en-US" sz="1800" b="0" kern="1200" noProof="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FGS</a:t>
          </a: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, loans with long interest rate fixation are </a:t>
          </a:r>
          <a:r>
            <a:rPr lang="en-A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being</a:t>
          </a: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replaced with shorter-term loans.</a:t>
          </a:r>
        </a:p>
      </dgm:t>
    </dgm:pt>
    <dgm:pt modelId="{7C15A863-0707-4BC0-A5A5-263EF038CA89}" type="parTrans" cxnId="{9B0241E9-B2BC-4AAF-A70C-96C4D3385CD4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8D82642C-D480-4F38-A0C1-AABCFBD55753}" type="sibTrans" cxnId="{9B0241E9-B2BC-4AAF-A70C-96C4D3385CD4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EFA88676-8367-42D1-948F-084FEC399EA3}">
      <dgm:prSet phldrT="[Text]" custT="1"/>
      <dgm:spPr>
        <a:xfrm>
          <a:off x="1094681" y="1954169"/>
          <a:ext cx="7000347" cy="558364"/>
        </a:xfr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Pickup</a:t>
          </a: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in </a:t>
          </a:r>
          <a:r>
            <a:rPr lang="en-GB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growth </a:t>
          </a: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has </a:t>
          </a: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continued</a:t>
          </a: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en-GB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in household </a:t>
          </a: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lending due to the growing role of  </a:t>
          </a:r>
          <a:r>
            <a:rPr lang="en-GB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certified </a:t>
          </a:r>
          <a:r>
            <a:rPr lang="en-US" sz="1800" b="0" kern="1200" noProof="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consum</a:t>
          </a:r>
          <a:r>
            <a:rPr lang="hu-HU" sz="1800" b="0" kern="1200" noProof="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er-friendly</a:t>
          </a:r>
          <a:r>
            <a:rPr lang="en-GB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housing loan</a:t>
          </a: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s.</a:t>
          </a:r>
        </a:p>
      </dgm:t>
    </dgm:pt>
    <dgm:pt modelId="{A1F34558-4BB7-4C26-A997-32A677C85129}" type="parTrans" cxnId="{5DAE6B0B-1E3B-45DC-B537-F682628B1BEF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43AB3A7B-190E-4069-8878-C1E024303589}" type="sibTrans" cxnId="{5DAE6B0B-1E3B-45DC-B537-F682628B1BEF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69208AF2-A5F9-4B43-AB41-3EC22556E880}">
      <dgm:prSet phldrT="[Text]" custT="1"/>
      <dgm:spPr>
        <a:xfrm>
          <a:off x="884658" y="3628520"/>
          <a:ext cx="7210370" cy="558364"/>
        </a:xfr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The r</a:t>
          </a:r>
          <a:r>
            <a:rPr lang="en-GB" sz="1800" b="0" kern="120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eport</a:t>
          </a:r>
          <a:r>
            <a:rPr lang="en-GB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also focuses on the </a:t>
          </a: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presentation of </a:t>
          </a:r>
          <a:r>
            <a:rPr lang="hu-HU" sz="1800" b="0" kern="1200" noProof="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the</a:t>
          </a: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sustainability of bank profitability, the current challenges of cyber security and bank digitalization</a:t>
          </a: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.</a:t>
          </a:r>
          <a:endParaRPr lang="en-US" sz="1800" b="0" kern="1200" noProof="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304DF2D7-55D2-4243-A427-3708D9DF73DB}" type="parTrans" cxnId="{9576B531-47B9-4FC6-8440-44E4C140F2B7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783ECCF3-97A7-4B6C-9C9A-B28550F7AA52}" type="sibTrans" cxnId="{9576B531-47B9-4FC6-8440-44E4C140F2B7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73B4617D-D96A-42D9-9146-915588F81758}">
      <dgm:prSet phldrT="[Text]" custT="1"/>
      <dgm:spPr>
        <a:xfrm>
          <a:off x="425365" y="279288"/>
          <a:ext cx="7669663" cy="558364"/>
        </a:xfr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800" noProof="0" dirty="0"/>
            <a:t>Considering the low credit penetration, even higher credit dynamics may materialize without the disruption of </a:t>
          </a:r>
          <a:r>
            <a:rPr lang="hu-HU" sz="1800" noProof="0" dirty="0" err="1"/>
            <a:t>financial</a:t>
          </a:r>
          <a:r>
            <a:rPr lang="hu-HU" sz="1800" noProof="0" dirty="0"/>
            <a:t> </a:t>
          </a:r>
          <a:r>
            <a:rPr lang="hu-HU" sz="1800" noProof="0" dirty="0" err="1"/>
            <a:t>stability</a:t>
          </a:r>
          <a:r>
            <a:rPr lang="hu-HU" sz="1800" noProof="0" dirty="0"/>
            <a:t>.</a:t>
          </a:r>
          <a:endParaRPr lang="en-US" sz="1800" b="0" noProof="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61C2D562-A479-4025-BA79-1C8B63BDA692}" type="parTrans" cxnId="{9E3D65CB-2D2A-413F-8F8C-6850AB8C9DE0}">
      <dgm:prSet/>
      <dgm:spPr/>
      <dgm:t>
        <a:bodyPr/>
        <a:lstStyle/>
        <a:p>
          <a:endParaRPr lang="hu-HU"/>
        </a:p>
      </dgm:t>
    </dgm:pt>
    <dgm:pt modelId="{D73E14B0-4962-490F-827B-966D332569EB}" type="sibTrans" cxnId="{9E3D65CB-2D2A-413F-8F8C-6850AB8C9DE0}">
      <dgm:prSet/>
      <dgm:spPr/>
      <dgm:t>
        <a:bodyPr/>
        <a:lstStyle/>
        <a:p>
          <a:endParaRPr lang="hu-HU"/>
        </a:p>
      </dgm:t>
    </dgm:pt>
    <dgm:pt modelId="{A496933C-63CB-4A93-88C2-69E1CBDD14C6}" type="pres">
      <dgm:prSet presAssocID="{5E7097FA-AAC0-4F26-8F43-0527FFE7FBAB}" presName="Name0" presStyleCnt="0">
        <dgm:presLayoutVars>
          <dgm:chMax val="7"/>
          <dgm:chPref val="7"/>
          <dgm:dir/>
        </dgm:presLayoutVars>
      </dgm:prSet>
      <dgm:spPr/>
    </dgm:pt>
    <dgm:pt modelId="{FEF91705-633F-4C3F-9E50-CE38CE378F12}" type="pres">
      <dgm:prSet presAssocID="{5E7097FA-AAC0-4F26-8F43-0527FFE7FBAB}" presName="Name1" presStyleCnt="0"/>
      <dgm:spPr/>
    </dgm:pt>
    <dgm:pt modelId="{B718FBFA-8DA3-44FC-B167-3DDDB6BC26D0}" type="pres">
      <dgm:prSet presAssocID="{5E7097FA-AAC0-4F26-8F43-0527FFE7FBAB}" presName="cycle" presStyleCnt="0"/>
      <dgm:spPr/>
    </dgm:pt>
    <dgm:pt modelId="{A733D9AC-B6EB-4B04-9876-C44D7114C4C2}" type="pres">
      <dgm:prSet presAssocID="{5E7097FA-AAC0-4F26-8F43-0527FFE7FBAB}" presName="srcNode" presStyleLbl="node1" presStyleIdx="0" presStyleCnt="5"/>
      <dgm:spPr/>
    </dgm:pt>
    <dgm:pt modelId="{F02D9F89-3136-4400-8880-6F4C9D1922CA}" type="pres">
      <dgm:prSet presAssocID="{5E7097FA-AAC0-4F26-8F43-0527FFE7FBAB}" presName="conn" presStyleLbl="parChTrans1D2" presStyleIdx="0" presStyleCnt="1"/>
      <dgm:spPr/>
    </dgm:pt>
    <dgm:pt modelId="{EBE1A0F6-6BED-494C-8DF5-6066A4DB3B33}" type="pres">
      <dgm:prSet presAssocID="{5E7097FA-AAC0-4F26-8F43-0527FFE7FBAB}" presName="extraNode" presStyleLbl="node1" presStyleIdx="0" presStyleCnt="5"/>
      <dgm:spPr/>
    </dgm:pt>
    <dgm:pt modelId="{7FB9DF1B-7C08-452A-BDE2-790C0F44BA3C}" type="pres">
      <dgm:prSet presAssocID="{5E7097FA-AAC0-4F26-8F43-0527FFE7FBAB}" presName="dstNode" presStyleLbl="node1" presStyleIdx="0" presStyleCnt="5"/>
      <dgm:spPr/>
    </dgm:pt>
    <dgm:pt modelId="{D0BBA9B4-F286-488B-BA4B-91A2B12188B1}" type="pres">
      <dgm:prSet presAssocID="{C04CFA10-04E4-4CBF-A8C3-E176812AF3D8}" presName="text_1" presStyleLbl="node1" presStyleIdx="0" presStyleCnt="5" custScaleX="100387" custScaleY="147965">
        <dgm:presLayoutVars>
          <dgm:bulletEnabled val="1"/>
        </dgm:presLayoutVars>
      </dgm:prSet>
      <dgm:spPr/>
    </dgm:pt>
    <dgm:pt modelId="{CB65F9B7-AA64-4F17-89F1-11D84E0B4F5E}" type="pres">
      <dgm:prSet presAssocID="{C04CFA10-04E4-4CBF-A8C3-E176812AF3D8}" presName="accent_1" presStyleCnt="0"/>
      <dgm:spPr/>
    </dgm:pt>
    <dgm:pt modelId="{17989FF0-9458-4918-9644-66FC8361081F}" type="pres">
      <dgm:prSet presAssocID="{C04CFA10-04E4-4CBF-A8C3-E176812AF3D8}" presName="accentRepeatNode" presStyleLbl="solidFgAcc1" presStyleIdx="0" presStyleCnt="5"/>
      <dgm:spPr>
        <a:xfrm>
          <a:off x="76388" y="209492"/>
          <a:ext cx="697955" cy="697955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9B3D779A-965A-4FD6-814B-7881F1A1A2BC}" type="pres">
      <dgm:prSet presAssocID="{73B4617D-D96A-42D9-9146-915588F81758}" presName="text_2" presStyleLbl="node1" presStyleIdx="1" presStyleCnt="5" custScaleY="122715">
        <dgm:presLayoutVars>
          <dgm:bulletEnabled val="1"/>
        </dgm:presLayoutVars>
      </dgm:prSet>
      <dgm:spPr>
        <a:prstGeom prst="rect">
          <a:avLst/>
        </a:prstGeom>
      </dgm:spPr>
    </dgm:pt>
    <dgm:pt modelId="{95CD7E57-4C86-48C0-A8B7-1F2B9DAFBC59}" type="pres">
      <dgm:prSet presAssocID="{73B4617D-D96A-42D9-9146-915588F81758}" presName="accent_2" presStyleCnt="0"/>
      <dgm:spPr/>
    </dgm:pt>
    <dgm:pt modelId="{22EBB5E2-1E7A-4E52-9DF7-8D503A7ECB4F}" type="pres">
      <dgm:prSet presAssocID="{73B4617D-D96A-42D9-9146-915588F81758}" presName="accentRepeatNode" presStyleLbl="solidFgAcc1" presStyleIdx="1" presStyleCnt="5"/>
      <dgm:spPr>
        <a:ln w="25400">
          <a:solidFill>
            <a:schemeClr val="tx2"/>
          </a:solidFill>
        </a:ln>
      </dgm:spPr>
    </dgm:pt>
    <dgm:pt modelId="{E2FC0701-CA75-46A5-83E5-5C5496C652C7}" type="pres">
      <dgm:prSet presAssocID="{70B0B3A2-EDEF-4659-9657-A8DAC8482C8F}" presName="text_3" presStyleLbl="node1" presStyleIdx="2" presStyleCnt="5" custScaleX="100277" custScaleY="154440">
        <dgm:presLayoutVars>
          <dgm:bulletEnabled val="1"/>
        </dgm:presLayoutVars>
      </dgm:prSet>
      <dgm:spPr>
        <a:prstGeom prst="rect">
          <a:avLst/>
        </a:prstGeom>
      </dgm:spPr>
    </dgm:pt>
    <dgm:pt modelId="{186B8600-61A1-479F-B59E-7986D19D86DB}" type="pres">
      <dgm:prSet presAssocID="{70B0B3A2-EDEF-4659-9657-A8DAC8482C8F}" presName="accent_3" presStyleCnt="0"/>
      <dgm:spPr/>
    </dgm:pt>
    <dgm:pt modelId="{1A9AED78-025F-400B-A508-978FCBF3A8EB}" type="pres">
      <dgm:prSet presAssocID="{70B0B3A2-EDEF-4659-9657-A8DAC8482C8F}" presName="accentRepeatNode" presStyleLbl="solidFgAcc1" presStyleIdx="2" presStyleCnt="5"/>
      <dgm:spPr>
        <a:xfrm>
          <a:off x="535681" y="1046933"/>
          <a:ext cx="697955" cy="69795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1D09FB46-3384-47BA-A79E-3DA881486A5C}" type="pres">
      <dgm:prSet presAssocID="{EFA88676-8367-42D1-948F-084FEC399EA3}" presName="text_4" presStyleLbl="node1" presStyleIdx="3" presStyleCnt="5" custScaleY="128320">
        <dgm:presLayoutVars>
          <dgm:bulletEnabled val="1"/>
        </dgm:presLayoutVars>
      </dgm:prSet>
      <dgm:spPr>
        <a:prstGeom prst="rect">
          <a:avLst/>
        </a:prstGeom>
      </dgm:spPr>
    </dgm:pt>
    <dgm:pt modelId="{93D2FCEC-0B63-4083-8DDE-7A550464E260}" type="pres">
      <dgm:prSet presAssocID="{EFA88676-8367-42D1-948F-084FEC399EA3}" presName="accent_4" presStyleCnt="0"/>
      <dgm:spPr/>
    </dgm:pt>
    <dgm:pt modelId="{EC4811AD-BE8E-4DD2-BF04-7DB52222E530}" type="pres">
      <dgm:prSet presAssocID="{EFA88676-8367-42D1-948F-084FEC399EA3}" presName="accentRepeatNode" presStyleLbl="solidFgAcc1" presStyleIdx="3" presStyleCnt="5"/>
      <dgm:spPr>
        <a:xfrm>
          <a:off x="745704" y="1884374"/>
          <a:ext cx="697955" cy="697955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80E186E4-D813-49D4-BCA3-969AD7C9A421}" type="pres">
      <dgm:prSet presAssocID="{69208AF2-A5F9-4B43-AB41-3EC22556E880}" presName="text_5" presStyleLbl="node1" presStyleIdx="4" presStyleCnt="5" custScaleY="127222">
        <dgm:presLayoutVars>
          <dgm:bulletEnabled val="1"/>
        </dgm:presLayoutVars>
      </dgm:prSet>
      <dgm:spPr/>
    </dgm:pt>
    <dgm:pt modelId="{33B2FB90-7F18-4769-83CC-E2EF0DBEAEAF}" type="pres">
      <dgm:prSet presAssocID="{69208AF2-A5F9-4B43-AB41-3EC22556E880}" presName="accent_5" presStyleCnt="0"/>
      <dgm:spPr/>
    </dgm:pt>
    <dgm:pt modelId="{FCFF821D-A27E-4653-A725-D8468E738ECB}" type="pres">
      <dgm:prSet presAssocID="{69208AF2-A5F9-4B43-AB41-3EC22556E880}" presName="accentRepeatNode" presStyleLbl="solidFgAcc1" presStyleIdx="4" presStyleCnt="5"/>
      <dgm:spPr>
        <a:xfrm>
          <a:off x="535681" y="3558724"/>
          <a:ext cx="697955" cy="69795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</dgm:ptLst>
  <dgm:cxnLst>
    <dgm:cxn modelId="{5DAE6B0B-1E3B-45DC-B537-F682628B1BEF}" srcId="{5E7097FA-AAC0-4F26-8F43-0527FFE7FBAB}" destId="{EFA88676-8367-42D1-948F-084FEC399EA3}" srcOrd="3" destOrd="0" parTransId="{A1F34558-4BB7-4C26-A997-32A677C85129}" sibTransId="{43AB3A7B-190E-4069-8878-C1E024303589}"/>
    <dgm:cxn modelId="{9EE3A917-B5FF-49D7-B1E4-323D54AFA15E}" srcId="{5E7097FA-AAC0-4F26-8F43-0527FFE7FBAB}" destId="{C04CFA10-04E4-4CBF-A8C3-E176812AF3D8}" srcOrd="0" destOrd="0" parTransId="{6C1AE329-1D17-4878-B075-6C303A98B794}" sibTransId="{3AA26668-2F16-4C06-BD54-25336C3A7567}"/>
    <dgm:cxn modelId="{9576B531-47B9-4FC6-8440-44E4C140F2B7}" srcId="{5E7097FA-AAC0-4F26-8F43-0527FFE7FBAB}" destId="{69208AF2-A5F9-4B43-AB41-3EC22556E880}" srcOrd="4" destOrd="0" parTransId="{304DF2D7-55D2-4243-A427-3708D9DF73DB}" sibTransId="{783ECCF3-97A7-4B6C-9C9A-B28550F7AA52}"/>
    <dgm:cxn modelId="{3FC38534-A369-4619-80CF-E58FA8DAE7B7}" type="presOf" srcId="{70B0B3A2-EDEF-4659-9657-A8DAC8482C8F}" destId="{E2FC0701-CA75-46A5-83E5-5C5496C652C7}" srcOrd="0" destOrd="0" presId="urn:microsoft.com/office/officeart/2008/layout/VerticalCurvedList"/>
    <dgm:cxn modelId="{F491C45E-348A-48C6-9981-029B3ED51A7A}" type="presOf" srcId="{C04CFA10-04E4-4CBF-A8C3-E176812AF3D8}" destId="{D0BBA9B4-F286-488B-BA4B-91A2B12188B1}" srcOrd="0" destOrd="0" presId="urn:microsoft.com/office/officeart/2008/layout/VerticalCurvedList"/>
    <dgm:cxn modelId="{55F20543-AA62-4514-B7F0-DB4AE15EAFC8}" type="presOf" srcId="{EFA88676-8367-42D1-948F-084FEC399EA3}" destId="{1D09FB46-3384-47BA-A79E-3DA881486A5C}" srcOrd="0" destOrd="0" presId="urn:microsoft.com/office/officeart/2008/layout/VerticalCurvedList"/>
    <dgm:cxn modelId="{2CC73F45-1EDD-4CCF-B47F-5679CE3E7EA1}" type="presOf" srcId="{73B4617D-D96A-42D9-9146-915588F81758}" destId="{9B3D779A-965A-4FD6-814B-7881F1A1A2BC}" srcOrd="0" destOrd="0" presId="urn:microsoft.com/office/officeart/2008/layout/VerticalCurvedList"/>
    <dgm:cxn modelId="{279BAC55-9B09-449D-B2D9-7C30F8620AD9}" type="presOf" srcId="{69208AF2-A5F9-4B43-AB41-3EC22556E880}" destId="{80E186E4-D813-49D4-BCA3-969AD7C9A421}" srcOrd="0" destOrd="0" presId="urn:microsoft.com/office/officeart/2008/layout/VerticalCurvedList"/>
    <dgm:cxn modelId="{313CA59E-5B6A-411D-A3DD-731EF0EA632A}" type="presOf" srcId="{3AA26668-2F16-4C06-BD54-25336C3A7567}" destId="{F02D9F89-3136-4400-8880-6F4C9D1922CA}" srcOrd="0" destOrd="0" presId="urn:microsoft.com/office/officeart/2008/layout/VerticalCurvedList"/>
    <dgm:cxn modelId="{F2EE02C3-E431-4270-A4EE-780382633576}" type="presOf" srcId="{5E7097FA-AAC0-4F26-8F43-0527FFE7FBAB}" destId="{A496933C-63CB-4A93-88C2-69E1CBDD14C6}" srcOrd="0" destOrd="0" presId="urn:microsoft.com/office/officeart/2008/layout/VerticalCurvedList"/>
    <dgm:cxn modelId="{9E3D65CB-2D2A-413F-8F8C-6850AB8C9DE0}" srcId="{5E7097FA-AAC0-4F26-8F43-0527FFE7FBAB}" destId="{73B4617D-D96A-42D9-9146-915588F81758}" srcOrd="1" destOrd="0" parTransId="{61C2D562-A479-4025-BA79-1C8B63BDA692}" sibTransId="{D73E14B0-4962-490F-827B-966D332569EB}"/>
    <dgm:cxn modelId="{9B0241E9-B2BC-4AAF-A70C-96C4D3385CD4}" srcId="{5E7097FA-AAC0-4F26-8F43-0527FFE7FBAB}" destId="{70B0B3A2-EDEF-4659-9657-A8DAC8482C8F}" srcOrd="2" destOrd="0" parTransId="{7C15A863-0707-4BC0-A5A5-263EF038CA89}" sibTransId="{8D82642C-D480-4F38-A0C1-AABCFBD55753}"/>
    <dgm:cxn modelId="{6FBA9A80-75DE-4E73-BB47-C7A8EBB70A20}" type="presParOf" srcId="{A496933C-63CB-4A93-88C2-69E1CBDD14C6}" destId="{FEF91705-633F-4C3F-9E50-CE38CE378F12}" srcOrd="0" destOrd="0" presId="urn:microsoft.com/office/officeart/2008/layout/VerticalCurvedList"/>
    <dgm:cxn modelId="{65672EA2-1826-47A6-9107-2FCB7A9705F7}" type="presParOf" srcId="{FEF91705-633F-4C3F-9E50-CE38CE378F12}" destId="{B718FBFA-8DA3-44FC-B167-3DDDB6BC26D0}" srcOrd="0" destOrd="0" presId="urn:microsoft.com/office/officeart/2008/layout/VerticalCurvedList"/>
    <dgm:cxn modelId="{5F2CB254-4F3B-41DC-830A-B1F9B133E15E}" type="presParOf" srcId="{B718FBFA-8DA3-44FC-B167-3DDDB6BC26D0}" destId="{A733D9AC-B6EB-4B04-9876-C44D7114C4C2}" srcOrd="0" destOrd="0" presId="urn:microsoft.com/office/officeart/2008/layout/VerticalCurvedList"/>
    <dgm:cxn modelId="{0B8A4019-9A06-4D3F-8D33-60A0285347FC}" type="presParOf" srcId="{B718FBFA-8DA3-44FC-B167-3DDDB6BC26D0}" destId="{F02D9F89-3136-4400-8880-6F4C9D1922CA}" srcOrd="1" destOrd="0" presId="urn:microsoft.com/office/officeart/2008/layout/VerticalCurvedList"/>
    <dgm:cxn modelId="{F2F584F1-06E2-4BBE-A1A5-D440C90B3EAC}" type="presParOf" srcId="{B718FBFA-8DA3-44FC-B167-3DDDB6BC26D0}" destId="{EBE1A0F6-6BED-494C-8DF5-6066A4DB3B33}" srcOrd="2" destOrd="0" presId="urn:microsoft.com/office/officeart/2008/layout/VerticalCurvedList"/>
    <dgm:cxn modelId="{85F4E1EF-F3EA-4BC8-89C3-D7A9DFBBE839}" type="presParOf" srcId="{B718FBFA-8DA3-44FC-B167-3DDDB6BC26D0}" destId="{7FB9DF1B-7C08-452A-BDE2-790C0F44BA3C}" srcOrd="3" destOrd="0" presId="urn:microsoft.com/office/officeart/2008/layout/VerticalCurvedList"/>
    <dgm:cxn modelId="{6E9972DA-1359-413B-BEAE-7B843F61DD4A}" type="presParOf" srcId="{FEF91705-633F-4C3F-9E50-CE38CE378F12}" destId="{D0BBA9B4-F286-488B-BA4B-91A2B12188B1}" srcOrd="1" destOrd="0" presId="urn:microsoft.com/office/officeart/2008/layout/VerticalCurvedList"/>
    <dgm:cxn modelId="{D490B4CF-1F9B-4F0C-8012-82FBC65F6A56}" type="presParOf" srcId="{FEF91705-633F-4C3F-9E50-CE38CE378F12}" destId="{CB65F9B7-AA64-4F17-89F1-11D84E0B4F5E}" srcOrd="2" destOrd="0" presId="urn:microsoft.com/office/officeart/2008/layout/VerticalCurvedList"/>
    <dgm:cxn modelId="{E9919566-D64D-477F-92B8-BAC81CFAFCB0}" type="presParOf" srcId="{CB65F9B7-AA64-4F17-89F1-11D84E0B4F5E}" destId="{17989FF0-9458-4918-9644-66FC8361081F}" srcOrd="0" destOrd="0" presId="urn:microsoft.com/office/officeart/2008/layout/VerticalCurvedList"/>
    <dgm:cxn modelId="{8849BA72-98F6-4D1D-BF8F-A7D70ACD432B}" type="presParOf" srcId="{FEF91705-633F-4C3F-9E50-CE38CE378F12}" destId="{9B3D779A-965A-4FD6-814B-7881F1A1A2BC}" srcOrd="3" destOrd="0" presId="urn:microsoft.com/office/officeart/2008/layout/VerticalCurvedList"/>
    <dgm:cxn modelId="{B5C73ADF-BAFF-40CF-8162-6B953FDDBD71}" type="presParOf" srcId="{FEF91705-633F-4C3F-9E50-CE38CE378F12}" destId="{95CD7E57-4C86-48C0-A8B7-1F2B9DAFBC59}" srcOrd="4" destOrd="0" presId="urn:microsoft.com/office/officeart/2008/layout/VerticalCurvedList"/>
    <dgm:cxn modelId="{F7D3B8F0-D654-4F68-8C00-7B55CE3A74A1}" type="presParOf" srcId="{95CD7E57-4C86-48C0-A8B7-1F2B9DAFBC59}" destId="{22EBB5E2-1E7A-4E52-9DF7-8D503A7ECB4F}" srcOrd="0" destOrd="0" presId="urn:microsoft.com/office/officeart/2008/layout/VerticalCurvedList"/>
    <dgm:cxn modelId="{6DA59A87-7DCA-4DAB-86CC-A1296B8665FA}" type="presParOf" srcId="{FEF91705-633F-4C3F-9E50-CE38CE378F12}" destId="{E2FC0701-CA75-46A5-83E5-5C5496C652C7}" srcOrd="5" destOrd="0" presId="urn:microsoft.com/office/officeart/2008/layout/VerticalCurvedList"/>
    <dgm:cxn modelId="{2808774F-4DB9-4037-8B8B-44A135A327BB}" type="presParOf" srcId="{FEF91705-633F-4C3F-9E50-CE38CE378F12}" destId="{186B8600-61A1-479F-B59E-7986D19D86DB}" srcOrd="6" destOrd="0" presId="urn:microsoft.com/office/officeart/2008/layout/VerticalCurvedList"/>
    <dgm:cxn modelId="{8E00E15E-42D9-482B-B86A-4FA8BE659B42}" type="presParOf" srcId="{186B8600-61A1-479F-B59E-7986D19D86DB}" destId="{1A9AED78-025F-400B-A508-978FCBF3A8EB}" srcOrd="0" destOrd="0" presId="urn:microsoft.com/office/officeart/2008/layout/VerticalCurvedList"/>
    <dgm:cxn modelId="{38E9E50B-29BF-401B-844E-16071EBE5C95}" type="presParOf" srcId="{FEF91705-633F-4C3F-9E50-CE38CE378F12}" destId="{1D09FB46-3384-47BA-A79E-3DA881486A5C}" srcOrd="7" destOrd="0" presId="urn:microsoft.com/office/officeart/2008/layout/VerticalCurvedList"/>
    <dgm:cxn modelId="{AD11A133-C398-4B78-A6B8-E8BFA928EF6F}" type="presParOf" srcId="{FEF91705-633F-4C3F-9E50-CE38CE378F12}" destId="{93D2FCEC-0B63-4083-8DDE-7A550464E260}" srcOrd="8" destOrd="0" presId="urn:microsoft.com/office/officeart/2008/layout/VerticalCurvedList"/>
    <dgm:cxn modelId="{4F50E27D-CEF5-4B6C-8E4E-C089ED7170FA}" type="presParOf" srcId="{93D2FCEC-0B63-4083-8DDE-7A550464E260}" destId="{EC4811AD-BE8E-4DD2-BF04-7DB52222E530}" srcOrd="0" destOrd="0" presId="urn:microsoft.com/office/officeart/2008/layout/VerticalCurvedList"/>
    <dgm:cxn modelId="{1140E00E-FBF2-4BBD-A78D-AD99467D79CB}" type="presParOf" srcId="{FEF91705-633F-4C3F-9E50-CE38CE378F12}" destId="{80E186E4-D813-49D4-BCA3-969AD7C9A421}" srcOrd="9" destOrd="0" presId="urn:microsoft.com/office/officeart/2008/layout/VerticalCurvedList"/>
    <dgm:cxn modelId="{9D3A063B-4204-4F17-9CF2-BBD904CFCEEC}" type="presParOf" srcId="{FEF91705-633F-4C3F-9E50-CE38CE378F12}" destId="{33B2FB90-7F18-4769-83CC-E2EF0DBEAEAF}" srcOrd="10" destOrd="0" presId="urn:microsoft.com/office/officeart/2008/layout/VerticalCurvedList"/>
    <dgm:cxn modelId="{06A0B4FC-CB39-4BA7-8A00-BCB0B0CF0098}" type="presParOf" srcId="{33B2FB90-7F18-4769-83CC-E2EF0DBEAEAF}" destId="{FCFF821D-A27E-4653-A725-D8468E738EC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7097FA-AAC0-4F26-8F43-0527FFE7FBAB}" type="doc">
      <dgm:prSet loTypeId="urn:microsoft.com/office/officeart/2008/layout/VerticalCurvedLis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C04CFA10-04E4-4CBF-A8C3-E176812AF3D8}">
      <dgm:prSet phldrT="[Text]" custT="1"/>
      <dgm:spPr>
        <a:xfrm>
          <a:off x="425365" y="279288"/>
          <a:ext cx="7669663" cy="558364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Uncertainty in global markets has increased, while inherited risks in the European banking sector did not disappear completely. Nevertheless, the domestic banking sector’s resilience to external shocks remained robust.</a:t>
          </a:r>
        </a:p>
      </dgm:t>
    </dgm:pt>
    <dgm:pt modelId="{6C1AE329-1D17-4878-B075-6C303A98B794}" type="parTrans" cxnId="{9EE3A917-B5FF-49D7-B1E4-323D54AFA15E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3AA26668-2F16-4C06-BD54-25336C3A7567}" type="sibTrans" cxnId="{9EE3A917-B5FF-49D7-B1E4-323D54AFA15E}">
      <dgm:prSet/>
      <dgm:spPr>
        <a:xfrm>
          <a:off x="-5996812" y="-917621"/>
          <a:ext cx="7138857" cy="7138857"/>
        </a:xfrm>
        <a:prstGeom prst="blockArc">
          <a:avLst>
            <a:gd name="adj1" fmla="val 18900000"/>
            <a:gd name="adj2" fmla="val 2700000"/>
            <a:gd name="adj3" fmla="val 303"/>
          </a:avLst>
        </a:prstGeom>
        <a:noFill/>
        <a:ln w="25400" cap="flat" cmpd="sng" algn="ctr">
          <a:solidFill>
            <a:srgbClr val="202653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70B0B3A2-EDEF-4659-9657-A8DAC8482C8F}">
      <dgm:prSet phldrT="[Text]" custT="1"/>
      <dgm:spPr>
        <a:xfrm>
          <a:off x="884658" y="1116728"/>
          <a:ext cx="7210370" cy="558364"/>
        </a:xfr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Following the SME segment, lending to the corporate sector as a whole also reached double-digit growth; however, in the SME segment post </a:t>
          </a:r>
          <a:r>
            <a:rPr lang="en-US" sz="1800" b="0" kern="1200" noProof="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FGS</a:t>
          </a: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, loans with long interest rate fixation are </a:t>
          </a:r>
          <a:r>
            <a:rPr lang="en-A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being</a:t>
          </a: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replaced with shorter-term loans.</a:t>
          </a:r>
        </a:p>
      </dgm:t>
    </dgm:pt>
    <dgm:pt modelId="{7C15A863-0707-4BC0-A5A5-263EF038CA89}" type="parTrans" cxnId="{9B0241E9-B2BC-4AAF-A70C-96C4D3385CD4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8D82642C-D480-4F38-A0C1-AABCFBD55753}" type="sibTrans" cxnId="{9B0241E9-B2BC-4AAF-A70C-96C4D3385CD4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EFA88676-8367-42D1-948F-084FEC399EA3}">
      <dgm:prSet phldrT="[Text]" custT="1"/>
      <dgm:spPr>
        <a:xfrm>
          <a:off x="1094681" y="1954169"/>
          <a:ext cx="7000347" cy="558364"/>
        </a:xfr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Pickup</a:t>
          </a: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in </a:t>
          </a:r>
          <a:r>
            <a:rPr lang="en-GB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growth </a:t>
          </a: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has </a:t>
          </a: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continued</a:t>
          </a: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en-GB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in household </a:t>
          </a: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lending due to the growing role of  </a:t>
          </a:r>
          <a:r>
            <a:rPr lang="en-GB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certified </a:t>
          </a:r>
          <a:r>
            <a:rPr lang="en-US" sz="1800" b="0" kern="1200" noProof="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consum</a:t>
          </a:r>
          <a:r>
            <a:rPr lang="hu-HU" sz="1800" b="0" kern="1200" noProof="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er-friendly</a:t>
          </a:r>
          <a:r>
            <a:rPr lang="en-GB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housing loan</a:t>
          </a: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s.</a:t>
          </a:r>
        </a:p>
      </dgm:t>
    </dgm:pt>
    <dgm:pt modelId="{A1F34558-4BB7-4C26-A997-32A677C85129}" type="parTrans" cxnId="{5DAE6B0B-1E3B-45DC-B537-F682628B1BEF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43AB3A7B-190E-4069-8878-C1E024303589}" type="sibTrans" cxnId="{5DAE6B0B-1E3B-45DC-B537-F682628B1BEF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69208AF2-A5F9-4B43-AB41-3EC22556E880}">
      <dgm:prSet phldrT="[Text]" custT="1"/>
      <dgm:spPr>
        <a:xfrm>
          <a:off x="884658" y="3628520"/>
          <a:ext cx="7210370" cy="558364"/>
        </a:xfr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The r</a:t>
          </a:r>
          <a:r>
            <a:rPr lang="en-GB" sz="1800" b="0" kern="120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eport</a:t>
          </a:r>
          <a:r>
            <a:rPr lang="en-GB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also focuses on the </a:t>
          </a: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presentation of </a:t>
          </a:r>
          <a:r>
            <a:rPr lang="hu-HU" sz="1800" b="0" kern="1200" noProof="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the</a:t>
          </a: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sustainability of bank profitability, the current challenges of cyber security and bank digitalization</a:t>
          </a: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.</a:t>
          </a:r>
          <a:endParaRPr lang="en-US" sz="1800" b="0" kern="1200" noProof="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304DF2D7-55D2-4243-A427-3708D9DF73DB}" type="parTrans" cxnId="{9576B531-47B9-4FC6-8440-44E4C140F2B7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783ECCF3-97A7-4B6C-9C9A-B28550F7AA52}" type="sibTrans" cxnId="{9576B531-47B9-4FC6-8440-44E4C140F2B7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73B4617D-D96A-42D9-9146-915588F81758}">
      <dgm:prSet phldrT="[Text]" custT="1"/>
      <dgm:spPr>
        <a:xfrm>
          <a:off x="425365" y="279288"/>
          <a:ext cx="7669663" cy="558364"/>
        </a:xfr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800" noProof="0" dirty="0"/>
            <a:t>Considering the low credit penetration, even higher credit dynamics may materialize without the disruption of </a:t>
          </a:r>
          <a:r>
            <a:rPr lang="hu-HU" sz="1800" noProof="0" dirty="0" err="1"/>
            <a:t>financial</a:t>
          </a:r>
          <a:r>
            <a:rPr lang="hu-HU" sz="1800" noProof="0" dirty="0"/>
            <a:t> </a:t>
          </a:r>
          <a:r>
            <a:rPr lang="hu-HU" sz="1800" noProof="0" dirty="0" err="1"/>
            <a:t>stability</a:t>
          </a:r>
          <a:r>
            <a:rPr lang="hu-HU" sz="1800" noProof="0" dirty="0"/>
            <a:t>.</a:t>
          </a:r>
          <a:endParaRPr lang="en-US" sz="1800" b="0" noProof="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61C2D562-A479-4025-BA79-1C8B63BDA692}" type="parTrans" cxnId="{9E3D65CB-2D2A-413F-8F8C-6850AB8C9DE0}">
      <dgm:prSet/>
      <dgm:spPr/>
      <dgm:t>
        <a:bodyPr/>
        <a:lstStyle/>
        <a:p>
          <a:endParaRPr lang="hu-HU"/>
        </a:p>
      </dgm:t>
    </dgm:pt>
    <dgm:pt modelId="{D73E14B0-4962-490F-827B-966D332569EB}" type="sibTrans" cxnId="{9E3D65CB-2D2A-413F-8F8C-6850AB8C9DE0}">
      <dgm:prSet/>
      <dgm:spPr/>
      <dgm:t>
        <a:bodyPr/>
        <a:lstStyle/>
        <a:p>
          <a:endParaRPr lang="hu-HU"/>
        </a:p>
      </dgm:t>
    </dgm:pt>
    <dgm:pt modelId="{A496933C-63CB-4A93-88C2-69E1CBDD14C6}" type="pres">
      <dgm:prSet presAssocID="{5E7097FA-AAC0-4F26-8F43-0527FFE7FBAB}" presName="Name0" presStyleCnt="0">
        <dgm:presLayoutVars>
          <dgm:chMax val="7"/>
          <dgm:chPref val="7"/>
          <dgm:dir/>
        </dgm:presLayoutVars>
      </dgm:prSet>
      <dgm:spPr/>
    </dgm:pt>
    <dgm:pt modelId="{FEF91705-633F-4C3F-9E50-CE38CE378F12}" type="pres">
      <dgm:prSet presAssocID="{5E7097FA-AAC0-4F26-8F43-0527FFE7FBAB}" presName="Name1" presStyleCnt="0"/>
      <dgm:spPr/>
    </dgm:pt>
    <dgm:pt modelId="{B718FBFA-8DA3-44FC-B167-3DDDB6BC26D0}" type="pres">
      <dgm:prSet presAssocID="{5E7097FA-AAC0-4F26-8F43-0527FFE7FBAB}" presName="cycle" presStyleCnt="0"/>
      <dgm:spPr/>
    </dgm:pt>
    <dgm:pt modelId="{A733D9AC-B6EB-4B04-9876-C44D7114C4C2}" type="pres">
      <dgm:prSet presAssocID="{5E7097FA-AAC0-4F26-8F43-0527FFE7FBAB}" presName="srcNode" presStyleLbl="node1" presStyleIdx="0" presStyleCnt="5"/>
      <dgm:spPr/>
    </dgm:pt>
    <dgm:pt modelId="{F02D9F89-3136-4400-8880-6F4C9D1922CA}" type="pres">
      <dgm:prSet presAssocID="{5E7097FA-AAC0-4F26-8F43-0527FFE7FBAB}" presName="conn" presStyleLbl="parChTrans1D2" presStyleIdx="0" presStyleCnt="1"/>
      <dgm:spPr/>
    </dgm:pt>
    <dgm:pt modelId="{EBE1A0F6-6BED-494C-8DF5-6066A4DB3B33}" type="pres">
      <dgm:prSet presAssocID="{5E7097FA-AAC0-4F26-8F43-0527FFE7FBAB}" presName="extraNode" presStyleLbl="node1" presStyleIdx="0" presStyleCnt="5"/>
      <dgm:spPr/>
    </dgm:pt>
    <dgm:pt modelId="{7FB9DF1B-7C08-452A-BDE2-790C0F44BA3C}" type="pres">
      <dgm:prSet presAssocID="{5E7097FA-AAC0-4F26-8F43-0527FFE7FBAB}" presName="dstNode" presStyleLbl="node1" presStyleIdx="0" presStyleCnt="5"/>
      <dgm:spPr/>
    </dgm:pt>
    <dgm:pt modelId="{D0BBA9B4-F286-488B-BA4B-91A2B12188B1}" type="pres">
      <dgm:prSet presAssocID="{C04CFA10-04E4-4CBF-A8C3-E176812AF3D8}" presName="text_1" presStyleLbl="node1" presStyleIdx="0" presStyleCnt="5" custScaleX="100387" custScaleY="147965">
        <dgm:presLayoutVars>
          <dgm:bulletEnabled val="1"/>
        </dgm:presLayoutVars>
      </dgm:prSet>
      <dgm:spPr/>
    </dgm:pt>
    <dgm:pt modelId="{CB65F9B7-AA64-4F17-89F1-11D84E0B4F5E}" type="pres">
      <dgm:prSet presAssocID="{C04CFA10-04E4-4CBF-A8C3-E176812AF3D8}" presName="accent_1" presStyleCnt="0"/>
      <dgm:spPr/>
    </dgm:pt>
    <dgm:pt modelId="{17989FF0-9458-4918-9644-66FC8361081F}" type="pres">
      <dgm:prSet presAssocID="{C04CFA10-04E4-4CBF-A8C3-E176812AF3D8}" presName="accentRepeatNode" presStyleLbl="solidFgAcc1" presStyleIdx="0" presStyleCnt="5"/>
      <dgm:spPr>
        <a:xfrm>
          <a:off x="76388" y="209492"/>
          <a:ext cx="697955" cy="697955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9B3D779A-965A-4FD6-814B-7881F1A1A2BC}" type="pres">
      <dgm:prSet presAssocID="{73B4617D-D96A-42D9-9146-915588F81758}" presName="text_2" presStyleLbl="node1" presStyleIdx="1" presStyleCnt="5" custScaleY="122715">
        <dgm:presLayoutVars>
          <dgm:bulletEnabled val="1"/>
        </dgm:presLayoutVars>
      </dgm:prSet>
      <dgm:spPr>
        <a:prstGeom prst="rect">
          <a:avLst/>
        </a:prstGeom>
      </dgm:spPr>
    </dgm:pt>
    <dgm:pt modelId="{95CD7E57-4C86-48C0-A8B7-1F2B9DAFBC59}" type="pres">
      <dgm:prSet presAssocID="{73B4617D-D96A-42D9-9146-915588F81758}" presName="accent_2" presStyleCnt="0"/>
      <dgm:spPr/>
    </dgm:pt>
    <dgm:pt modelId="{22EBB5E2-1E7A-4E52-9DF7-8D503A7ECB4F}" type="pres">
      <dgm:prSet presAssocID="{73B4617D-D96A-42D9-9146-915588F81758}" presName="accentRepeatNode" presStyleLbl="solidFgAcc1" presStyleIdx="1" presStyleCnt="5"/>
      <dgm:spPr>
        <a:ln w="25400">
          <a:solidFill>
            <a:schemeClr val="tx2"/>
          </a:solidFill>
        </a:ln>
      </dgm:spPr>
    </dgm:pt>
    <dgm:pt modelId="{E2FC0701-CA75-46A5-83E5-5C5496C652C7}" type="pres">
      <dgm:prSet presAssocID="{70B0B3A2-EDEF-4659-9657-A8DAC8482C8F}" presName="text_3" presStyleLbl="node1" presStyleIdx="2" presStyleCnt="5" custScaleX="100277" custScaleY="154440">
        <dgm:presLayoutVars>
          <dgm:bulletEnabled val="1"/>
        </dgm:presLayoutVars>
      </dgm:prSet>
      <dgm:spPr>
        <a:prstGeom prst="rect">
          <a:avLst/>
        </a:prstGeom>
      </dgm:spPr>
    </dgm:pt>
    <dgm:pt modelId="{186B8600-61A1-479F-B59E-7986D19D86DB}" type="pres">
      <dgm:prSet presAssocID="{70B0B3A2-EDEF-4659-9657-A8DAC8482C8F}" presName="accent_3" presStyleCnt="0"/>
      <dgm:spPr/>
    </dgm:pt>
    <dgm:pt modelId="{1A9AED78-025F-400B-A508-978FCBF3A8EB}" type="pres">
      <dgm:prSet presAssocID="{70B0B3A2-EDEF-4659-9657-A8DAC8482C8F}" presName="accentRepeatNode" presStyleLbl="solidFgAcc1" presStyleIdx="2" presStyleCnt="5"/>
      <dgm:spPr>
        <a:xfrm>
          <a:off x="535681" y="1046933"/>
          <a:ext cx="697955" cy="69795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1D09FB46-3384-47BA-A79E-3DA881486A5C}" type="pres">
      <dgm:prSet presAssocID="{EFA88676-8367-42D1-948F-084FEC399EA3}" presName="text_4" presStyleLbl="node1" presStyleIdx="3" presStyleCnt="5" custScaleY="128320">
        <dgm:presLayoutVars>
          <dgm:bulletEnabled val="1"/>
        </dgm:presLayoutVars>
      </dgm:prSet>
      <dgm:spPr>
        <a:prstGeom prst="rect">
          <a:avLst/>
        </a:prstGeom>
      </dgm:spPr>
    </dgm:pt>
    <dgm:pt modelId="{93D2FCEC-0B63-4083-8DDE-7A550464E260}" type="pres">
      <dgm:prSet presAssocID="{EFA88676-8367-42D1-948F-084FEC399EA3}" presName="accent_4" presStyleCnt="0"/>
      <dgm:spPr/>
    </dgm:pt>
    <dgm:pt modelId="{EC4811AD-BE8E-4DD2-BF04-7DB52222E530}" type="pres">
      <dgm:prSet presAssocID="{EFA88676-8367-42D1-948F-084FEC399EA3}" presName="accentRepeatNode" presStyleLbl="solidFgAcc1" presStyleIdx="3" presStyleCnt="5"/>
      <dgm:spPr>
        <a:xfrm>
          <a:off x="745704" y="1884374"/>
          <a:ext cx="697955" cy="69795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80E186E4-D813-49D4-BCA3-969AD7C9A421}" type="pres">
      <dgm:prSet presAssocID="{69208AF2-A5F9-4B43-AB41-3EC22556E880}" presName="text_5" presStyleLbl="node1" presStyleIdx="4" presStyleCnt="5" custScaleY="127222">
        <dgm:presLayoutVars>
          <dgm:bulletEnabled val="1"/>
        </dgm:presLayoutVars>
      </dgm:prSet>
      <dgm:spPr/>
    </dgm:pt>
    <dgm:pt modelId="{33B2FB90-7F18-4769-83CC-E2EF0DBEAEAF}" type="pres">
      <dgm:prSet presAssocID="{69208AF2-A5F9-4B43-AB41-3EC22556E880}" presName="accent_5" presStyleCnt="0"/>
      <dgm:spPr/>
    </dgm:pt>
    <dgm:pt modelId="{FCFF821D-A27E-4653-A725-D8468E738ECB}" type="pres">
      <dgm:prSet presAssocID="{69208AF2-A5F9-4B43-AB41-3EC22556E880}" presName="accentRepeatNode" presStyleLbl="solidFgAcc1" presStyleIdx="4" presStyleCnt="5"/>
      <dgm:spPr>
        <a:xfrm>
          <a:off x="535681" y="3558724"/>
          <a:ext cx="697955" cy="697955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</dgm:ptLst>
  <dgm:cxnLst>
    <dgm:cxn modelId="{5DAE6B0B-1E3B-45DC-B537-F682628B1BEF}" srcId="{5E7097FA-AAC0-4F26-8F43-0527FFE7FBAB}" destId="{EFA88676-8367-42D1-948F-084FEC399EA3}" srcOrd="3" destOrd="0" parTransId="{A1F34558-4BB7-4C26-A997-32A677C85129}" sibTransId="{43AB3A7B-190E-4069-8878-C1E024303589}"/>
    <dgm:cxn modelId="{9EE3A917-B5FF-49D7-B1E4-323D54AFA15E}" srcId="{5E7097FA-AAC0-4F26-8F43-0527FFE7FBAB}" destId="{C04CFA10-04E4-4CBF-A8C3-E176812AF3D8}" srcOrd="0" destOrd="0" parTransId="{6C1AE329-1D17-4878-B075-6C303A98B794}" sibTransId="{3AA26668-2F16-4C06-BD54-25336C3A7567}"/>
    <dgm:cxn modelId="{9576B531-47B9-4FC6-8440-44E4C140F2B7}" srcId="{5E7097FA-AAC0-4F26-8F43-0527FFE7FBAB}" destId="{69208AF2-A5F9-4B43-AB41-3EC22556E880}" srcOrd="4" destOrd="0" parTransId="{304DF2D7-55D2-4243-A427-3708D9DF73DB}" sibTransId="{783ECCF3-97A7-4B6C-9C9A-B28550F7AA52}"/>
    <dgm:cxn modelId="{3FC38534-A369-4619-80CF-E58FA8DAE7B7}" type="presOf" srcId="{70B0B3A2-EDEF-4659-9657-A8DAC8482C8F}" destId="{E2FC0701-CA75-46A5-83E5-5C5496C652C7}" srcOrd="0" destOrd="0" presId="urn:microsoft.com/office/officeart/2008/layout/VerticalCurvedList"/>
    <dgm:cxn modelId="{F491C45E-348A-48C6-9981-029B3ED51A7A}" type="presOf" srcId="{C04CFA10-04E4-4CBF-A8C3-E176812AF3D8}" destId="{D0BBA9B4-F286-488B-BA4B-91A2B12188B1}" srcOrd="0" destOrd="0" presId="urn:microsoft.com/office/officeart/2008/layout/VerticalCurvedList"/>
    <dgm:cxn modelId="{55F20543-AA62-4514-B7F0-DB4AE15EAFC8}" type="presOf" srcId="{EFA88676-8367-42D1-948F-084FEC399EA3}" destId="{1D09FB46-3384-47BA-A79E-3DA881486A5C}" srcOrd="0" destOrd="0" presId="urn:microsoft.com/office/officeart/2008/layout/VerticalCurvedList"/>
    <dgm:cxn modelId="{2CC73F45-1EDD-4CCF-B47F-5679CE3E7EA1}" type="presOf" srcId="{73B4617D-D96A-42D9-9146-915588F81758}" destId="{9B3D779A-965A-4FD6-814B-7881F1A1A2BC}" srcOrd="0" destOrd="0" presId="urn:microsoft.com/office/officeart/2008/layout/VerticalCurvedList"/>
    <dgm:cxn modelId="{279BAC55-9B09-449D-B2D9-7C30F8620AD9}" type="presOf" srcId="{69208AF2-A5F9-4B43-AB41-3EC22556E880}" destId="{80E186E4-D813-49D4-BCA3-969AD7C9A421}" srcOrd="0" destOrd="0" presId="urn:microsoft.com/office/officeart/2008/layout/VerticalCurvedList"/>
    <dgm:cxn modelId="{313CA59E-5B6A-411D-A3DD-731EF0EA632A}" type="presOf" srcId="{3AA26668-2F16-4C06-BD54-25336C3A7567}" destId="{F02D9F89-3136-4400-8880-6F4C9D1922CA}" srcOrd="0" destOrd="0" presId="urn:microsoft.com/office/officeart/2008/layout/VerticalCurvedList"/>
    <dgm:cxn modelId="{F2EE02C3-E431-4270-A4EE-780382633576}" type="presOf" srcId="{5E7097FA-AAC0-4F26-8F43-0527FFE7FBAB}" destId="{A496933C-63CB-4A93-88C2-69E1CBDD14C6}" srcOrd="0" destOrd="0" presId="urn:microsoft.com/office/officeart/2008/layout/VerticalCurvedList"/>
    <dgm:cxn modelId="{9E3D65CB-2D2A-413F-8F8C-6850AB8C9DE0}" srcId="{5E7097FA-AAC0-4F26-8F43-0527FFE7FBAB}" destId="{73B4617D-D96A-42D9-9146-915588F81758}" srcOrd="1" destOrd="0" parTransId="{61C2D562-A479-4025-BA79-1C8B63BDA692}" sibTransId="{D73E14B0-4962-490F-827B-966D332569EB}"/>
    <dgm:cxn modelId="{9B0241E9-B2BC-4AAF-A70C-96C4D3385CD4}" srcId="{5E7097FA-AAC0-4F26-8F43-0527FFE7FBAB}" destId="{70B0B3A2-EDEF-4659-9657-A8DAC8482C8F}" srcOrd="2" destOrd="0" parTransId="{7C15A863-0707-4BC0-A5A5-263EF038CA89}" sibTransId="{8D82642C-D480-4F38-A0C1-AABCFBD55753}"/>
    <dgm:cxn modelId="{6FBA9A80-75DE-4E73-BB47-C7A8EBB70A20}" type="presParOf" srcId="{A496933C-63CB-4A93-88C2-69E1CBDD14C6}" destId="{FEF91705-633F-4C3F-9E50-CE38CE378F12}" srcOrd="0" destOrd="0" presId="urn:microsoft.com/office/officeart/2008/layout/VerticalCurvedList"/>
    <dgm:cxn modelId="{65672EA2-1826-47A6-9107-2FCB7A9705F7}" type="presParOf" srcId="{FEF91705-633F-4C3F-9E50-CE38CE378F12}" destId="{B718FBFA-8DA3-44FC-B167-3DDDB6BC26D0}" srcOrd="0" destOrd="0" presId="urn:microsoft.com/office/officeart/2008/layout/VerticalCurvedList"/>
    <dgm:cxn modelId="{5F2CB254-4F3B-41DC-830A-B1F9B133E15E}" type="presParOf" srcId="{B718FBFA-8DA3-44FC-B167-3DDDB6BC26D0}" destId="{A733D9AC-B6EB-4B04-9876-C44D7114C4C2}" srcOrd="0" destOrd="0" presId="urn:microsoft.com/office/officeart/2008/layout/VerticalCurvedList"/>
    <dgm:cxn modelId="{0B8A4019-9A06-4D3F-8D33-60A0285347FC}" type="presParOf" srcId="{B718FBFA-8DA3-44FC-B167-3DDDB6BC26D0}" destId="{F02D9F89-3136-4400-8880-6F4C9D1922CA}" srcOrd="1" destOrd="0" presId="urn:microsoft.com/office/officeart/2008/layout/VerticalCurvedList"/>
    <dgm:cxn modelId="{F2F584F1-06E2-4BBE-A1A5-D440C90B3EAC}" type="presParOf" srcId="{B718FBFA-8DA3-44FC-B167-3DDDB6BC26D0}" destId="{EBE1A0F6-6BED-494C-8DF5-6066A4DB3B33}" srcOrd="2" destOrd="0" presId="urn:microsoft.com/office/officeart/2008/layout/VerticalCurvedList"/>
    <dgm:cxn modelId="{85F4E1EF-F3EA-4BC8-89C3-D7A9DFBBE839}" type="presParOf" srcId="{B718FBFA-8DA3-44FC-B167-3DDDB6BC26D0}" destId="{7FB9DF1B-7C08-452A-BDE2-790C0F44BA3C}" srcOrd="3" destOrd="0" presId="urn:microsoft.com/office/officeart/2008/layout/VerticalCurvedList"/>
    <dgm:cxn modelId="{6E9972DA-1359-413B-BEAE-7B843F61DD4A}" type="presParOf" srcId="{FEF91705-633F-4C3F-9E50-CE38CE378F12}" destId="{D0BBA9B4-F286-488B-BA4B-91A2B12188B1}" srcOrd="1" destOrd="0" presId="urn:microsoft.com/office/officeart/2008/layout/VerticalCurvedList"/>
    <dgm:cxn modelId="{D490B4CF-1F9B-4F0C-8012-82FBC65F6A56}" type="presParOf" srcId="{FEF91705-633F-4C3F-9E50-CE38CE378F12}" destId="{CB65F9B7-AA64-4F17-89F1-11D84E0B4F5E}" srcOrd="2" destOrd="0" presId="urn:microsoft.com/office/officeart/2008/layout/VerticalCurvedList"/>
    <dgm:cxn modelId="{E9919566-D64D-477F-92B8-BAC81CFAFCB0}" type="presParOf" srcId="{CB65F9B7-AA64-4F17-89F1-11D84E0B4F5E}" destId="{17989FF0-9458-4918-9644-66FC8361081F}" srcOrd="0" destOrd="0" presId="urn:microsoft.com/office/officeart/2008/layout/VerticalCurvedList"/>
    <dgm:cxn modelId="{8849BA72-98F6-4D1D-BF8F-A7D70ACD432B}" type="presParOf" srcId="{FEF91705-633F-4C3F-9E50-CE38CE378F12}" destId="{9B3D779A-965A-4FD6-814B-7881F1A1A2BC}" srcOrd="3" destOrd="0" presId="urn:microsoft.com/office/officeart/2008/layout/VerticalCurvedList"/>
    <dgm:cxn modelId="{B5C73ADF-BAFF-40CF-8162-6B953FDDBD71}" type="presParOf" srcId="{FEF91705-633F-4C3F-9E50-CE38CE378F12}" destId="{95CD7E57-4C86-48C0-A8B7-1F2B9DAFBC59}" srcOrd="4" destOrd="0" presId="urn:microsoft.com/office/officeart/2008/layout/VerticalCurvedList"/>
    <dgm:cxn modelId="{F7D3B8F0-D654-4F68-8C00-7B55CE3A74A1}" type="presParOf" srcId="{95CD7E57-4C86-48C0-A8B7-1F2B9DAFBC59}" destId="{22EBB5E2-1E7A-4E52-9DF7-8D503A7ECB4F}" srcOrd="0" destOrd="0" presId="urn:microsoft.com/office/officeart/2008/layout/VerticalCurvedList"/>
    <dgm:cxn modelId="{6DA59A87-7DCA-4DAB-86CC-A1296B8665FA}" type="presParOf" srcId="{FEF91705-633F-4C3F-9E50-CE38CE378F12}" destId="{E2FC0701-CA75-46A5-83E5-5C5496C652C7}" srcOrd="5" destOrd="0" presId="urn:microsoft.com/office/officeart/2008/layout/VerticalCurvedList"/>
    <dgm:cxn modelId="{2808774F-4DB9-4037-8B8B-44A135A327BB}" type="presParOf" srcId="{FEF91705-633F-4C3F-9E50-CE38CE378F12}" destId="{186B8600-61A1-479F-B59E-7986D19D86DB}" srcOrd="6" destOrd="0" presId="urn:microsoft.com/office/officeart/2008/layout/VerticalCurvedList"/>
    <dgm:cxn modelId="{8E00E15E-42D9-482B-B86A-4FA8BE659B42}" type="presParOf" srcId="{186B8600-61A1-479F-B59E-7986D19D86DB}" destId="{1A9AED78-025F-400B-A508-978FCBF3A8EB}" srcOrd="0" destOrd="0" presId="urn:microsoft.com/office/officeart/2008/layout/VerticalCurvedList"/>
    <dgm:cxn modelId="{38E9E50B-29BF-401B-844E-16071EBE5C95}" type="presParOf" srcId="{FEF91705-633F-4C3F-9E50-CE38CE378F12}" destId="{1D09FB46-3384-47BA-A79E-3DA881486A5C}" srcOrd="7" destOrd="0" presId="urn:microsoft.com/office/officeart/2008/layout/VerticalCurvedList"/>
    <dgm:cxn modelId="{AD11A133-C398-4B78-A6B8-E8BFA928EF6F}" type="presParOf" srcId="{FEF91705-633F-4C3F-9E50-CE38CE378F12}" destId="{93D2FCEC-0B63-4083-8DDE-7A550464E260}" srcOrd="8" destOrd="0" presId="urn:microsoft.com/office/officeart/2008/layout/VerticalCurvedList"/>
    <dgm:cxn modelId="{4F50E27D-CEF5-4B6C-8E4E-C089ED7170FA}" type="presParOf" srcId="{93D2FCEC-0B63-4083-8DDE-7A550464E260}" destId="{EC4811AD-BE8E-4DD2-BF04-7DB52222E530}" srcOrd="0" destOrd="0" presId="urn:microsoft.com/office/officeart/2008/layout/VerticalCurvedList"/>
    <dgm:cxn modelId="{1140E00E-FBF2-4BBD-A78D-AD99467D79CB}" type="presParOf" srcId="{FEF91705-633F-4C3F-9E50-CE38CE378F12}" destId="{80E186E4-D813-49D4-BCA3-969AD7C9A421}" srcOrd="9" destOrd="0" presId="urn:microsoft.com/office/officeart/2008/layout/VerticalCurvedList"/>
    <dgm:cxn modelId="{9D3A063B-4204-4F17-9CF2-BBD904CFCEEC}" type="presParOf" srcId="{FEF91705-633F-4C3F-9E50-CE38CE378F12}" destId="{33B2FB90-7F18-4769-83CC-E2EF0DBEAEAF}" srcOrd="10" destOrd="0" presId="urn:microsoft.com/office/officeart/2008/layout/VerticalCurvedList"/>
    <dgm:cxn modelId="{06A0B4FC-CB39-4BA7-8A00-BCB0B0CF0098}" type="presParOf" srcId="{33B2FB90-7F18-4769-83CC-E2EF0DBEAEAF}" destId="{FCFF821D-A27E-4653-A725-D8468E738EC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E7097FA-AAC0-4F26-8F43-0527FFE7FBAB}" type="doc">
      <dgm:prSet loTypeId="urn:microsoft.com/office/officeart/2008/layout/VerticalCurvedLis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C04CFA10-04E4-4CBF-A8C3-E176812AF3D8}">
      <dgm:prSet phldrT="[Text]" custT="1"/>
      <dgm:spPr>
        <a:xfrm>
          <a:off x="425365" y="279288"/>
          <a:ext cx="7669663" cy="558364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Uncertainty in global markets has increased, while inherited risks in the European banking sector did not disappear completely. Nevertheless, the domestic banking sector’s resilience to external shocks remained robust.</a:t>
          </a:r>
        </a:p>
      </dgm:t>
    </dgm:pt>
    <dgm:pt modelId="{6C1AE329-1D17-4878-B075-6C303A98B794}" type="parTrans" cxnId="{9EE3A917-B5FF-49D7-B1E4-323D54AFA15E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3AA26668-2F16-4C06-BD54-25336C3A7567}" type="sibTrans" cxnId="{9EE3A917-B5FF-49D7-B1E4-323D54AFA15E}">
      <dgm:prSet/>
      <dgm:spPr>
        <a:xfrm>
          <a:off x="-5996812" y="-917621"/>
          <a:ext cx="7138857" cy="7138857"/>
        </a:xfrm>
        <a:prstGeom prst="blockArc">
          <a:avLst>
            <a:gd name="adj1" fmla="val 18900000"/>
            <a:gd name="adj2" fmla="val 2700000"/>
            <a:gd name="adj3" fmla="val 303"/>
          </a:avLst>
        </a:prstGeom>
        <a:noFill/>
        <a:ln w="25400" cap="flat" cmpd="sng" algn="ctr">
          <a:solidFill>
            <a:srgbClr val="202653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70B0B3A2-EDEF-4659-9657-A8DAC8482C8F}">
      <dgm:prSet phldrT="[Text]" custT="1"/>
      <dgm:spPr>
        <a:xfrm>
          <a:off x="884658" y="1116728"/>
          <a:ext cx="7210370" cy="558364"/>
        </a:xfr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Following the SME segment, lending to the corporate sector as a whole also reached double-digit growth; however, in the SME segment post </a:t>
          </a:r>
          <a:r>
            <a:rPr lang="en-US" sz="1800" b="0" kern="1200" noProof="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FGS</a:t>
          </a: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, loans with long interest rate fixation are </a:t>
          </a:r>
          <a:r>
            <a:rPr lang="en-A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being</a:t>
          </a: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replaced with shorter-term loans.</a:t>
          </a:r>
        </a:p>
      </dgm:t>
    </dgm:pt>
    <dgm:pt modelId="{7C15A863-0707-4BC0-A5A5-263EF038CA89}" type="parTrans" cxnId="{9B0241E9-B2BC-4AAF-A70C-96C4D3385CD4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8D82642C-D480-4F38-A0C1-AABCFBD55753}" type="sibTrans" cxnId="{9B0241E9-B2BC-4AAF-A70C-96C4D3385CD4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EFA88676-8367-42D1-948F-084FEC399EA3}">
      <dgm:prSet phldrT="[Text]" custT="1"/>
      <dgm:spPr>
        <a:xfrm>
          <a:off x="1094681" y="1954169"/>
          <a:ext cx="7000347" cy="558364"/>
        </a:xfr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Pickup</a:t>
          </a: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in </a:t>
          </a:r>
          <a:r>
            <a:rPr lang="en-GB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growth </a:t>
          </a: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has </a:t>
          </a: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continued</a:t>
          </a: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en-GB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in household </a:t>
          </a: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lending due to the growing role of  </a:t>
          </a:r>
          <a:r>
            <a:rPr lang="en-GB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certified </a:t>
          </a:r>
          <a:r>
            <a:rPr lang="en-US" sz="1800" b="0" kern="1200" noProof="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consum</a:t>
          </a:r>
          <a:r>
            <a:rPr lang="hu-HU" sz="1800" b="0" kern="1200" noProof="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er-friendly</a:t>
          </a:r>
          <a:r>
            <a:rPr lang="en-GB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housing loan</a:t>
          </a: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s.</a:t>
          </a:r>
        </a:p>
      </dgm:t>
    </dgm:pt>
    <dgm:pt modelId="{A1F34558-4BB7-4C26-A997-32A677C85129}" type="parTrans" cxnId="{5DAE6B0B-1E3B-45DC-B537-F682628B1BEF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43AB3A7B-190E-4069-8878-C1E024303589}" type="sibTrans" cxnId="{5DAE6B0B-1E3B-45DC-B537-F682628B1BEF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69208AF2-A5F9-4B43-AB41-3EC22556E880}">
      <dgm:prSet phldrT="[Text]" custT="1"/>
      <dgm:spPr>
        <a:xfrm>
          <a:off x="884658" y="3628520"/>
          <a:ext cx="7210370" cy="558364"/>
        </a:xfr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GB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Report also focuses on the </a:t>
          </a: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presentation of </a:t>
          </a:r>
          <a:r>
            <a:rPr lang="hu-HU" sz="1800" b="0" kern="1200" noProof="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the</a:t>
          </a: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sustainability of bank profitability, the current challenges of cyber security and bank digitalization</a:t>
          </a: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.</a:t>
          </a:r>
          <a:endParaRPr lang="en-US" sz="1800" b="0" kern="1200" noProof="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304DF2D7-55D2-4243-A427-3708D9DF73DB}" type="parTrans" cxnId="{9576B531-47B9-4FC6-8440-44E4C140F2B7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783ECCF3-97A7-4B6C-9C9A-B28550F7AA52}" type="sibTrans" cxnId="{9576B531-47B9-4FC6-8440-44E4C140F2B7}">
      <dgm:prSet/>
      <dgm:spPr/>
      <dgm:t>
        <a:bodyPr/>
        <a:lstStyle/>
        <a:p>
          <a:endParaRPr lang="en-US" sz="1800" b="0">
            <a:latin typeface="Calibri" panose="020F0502020204030204" pitchFamily="34" charset="0"/>
          </a:endParaRPr>
        </a:p>
      </dgm:t>
    </dgm:pt>
    <dgm:pt modelId="{73B4617D-D96A-42D9-9146-915588F81758}">
      <dgm:prSet phldrT="[Text]" custT="1"/>
      <dgm:spPr>
        <a:xfrm>
          <a:off x="425365" y="279288"/>
          <a:ext cx="7669663" cy="558364"/>
        </a:xfr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800" noProof="0" dirty="0"/>
            <a:t>Considering the low credit penetration, even higher credit dynamics may materialize without the disruption of </a:t>
          </a:r>
          <a:r>
            <a:rPr lang="hu-HU" sz="1800" noProof="0" dirty="0" err="1"/>
            <a:t>financial</a:t>
          </a:r>
          <a:r>
            <a:rPr lang="hu-HU" sz="1800" noProof="0" dirty="0"/>
            <a:t> </a:t>
          </a:r>
          <a:r>
            <a:rPr lang="hu-HU" sz="1800" noProof="0" dirty="0" err="1"/>
            <a:t>stability</a:t>
          </a:r>
          <a:r>
            <a:rPr lang="hu-HU" sz="1800" noProof="0" dirty="0"/>
            <a:t>.</a:t>
          </a:r>
          <a:endParaRPr lang="en-US" sz="1800" b="0" noProof="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+mn-cs"/>
          </a:endParaRPr>
        </a:p>
      </dgm:t>
    </dgm:pt>
    <dgm:pt modelId="{61C2D562-A479-4025-BA79-1C8B63BDA692}" type="parTrans" cxnId="{9E3D65CB-2D2A-413F-8F8C-6850AB8C9DE0}">
      <dgm:prSet/>
      <dgm:spPr/>
      <dgm:t>
        <a:bodyPr/>
        <a:lstStyle/>
        <a:p>
          <a:endParaRPr lang="hu-HU"/>
        </a:p>
      </dgm:t>
    </dgm:pt>
    <dgm:pt modelId="{D73E14B0-4962-490F-827B-966D332569EB}" type="sibTrans" cxnId="{9E3D65CB-2D2A-413F-8F8C-6850AB8C9DE0}">
      <dgm:prSet/>
      <dgm:spPr/>
      <dgm:t>
        <a:bodyPr/>
        <a:lstStyle/>
        <a:p>
          <a:endParaRPr lang="hu-HU"/>
        </a:p>
      </dgm:t>
    </dgm:pt>
    <dgm:pt modelId="{A496933C-63CB-4A93-88C2-69E1CBDD14C6}" type="pres">
      <dgm:prSet presAssocID="{5E7097FA-AAC0-4F26-8F43-0527FFE7FBAB}" presName="Name0" presStyleCnt="0">
        <dgm:presLayoutVars>
          <dgm:chMax val="7"/>
          <dgm:chPref val="7"/>
          <dgm:dir/>
        </dgm:presLayoutVars>
      </dgm:prSet>
      <dgm:spPr/>
    </dgm:pt>
    <dgm:pt modelId="{FEF91705-633F-4C3F-9E50-CE38CE378F12}" type="pres">
      <dgm:prSet presAssocID="{5E7097FA-AAC0-4F26-8F43-0527FFE7FBAB}" presName="Name1" presStyleCnt="0"/>
      <dgm:spPr/>
    </dgm:pt>
    <dgm:pt modelId="{B718FBFA-8DA3-44FC-B167-3DDDB6BC26D0}" type="pres">
      <dgm:prSet presAssocID="{5E7097FA-AAC0-4F26-8F43-0527FFE7FBAB}" presName="cycle" presStyleCnt="0"/>
      <dgm:spPr/>
    </dgm:pt>
    <dgm:pt modelId="{A733D9AC-B6EB-4B04-9876-C44D7114C4C2}" type="pres">
      <dgm:prSet presAssocID="{5E7097FA-AAC0-4F26-8F43-0527FFE7FBAB}" presName="srcNode" presStyleLbl="node1" presStyleIdx="0" presStyleCnt="5"/>
      <dgm:spPr/>
    </dgm:pt>
    <dgm:pt modelId="{F02D9F89-3136-4400-8880-6F4C9D1922CA}" type="pres">
      <dgm:prSet presAssocID="{5E7097FA-AAC0-4F26-8F43-0527FFE7FBAB}" presName="conn" presStyleLbl="parChTrans1D2" presStyleIdx="0" presStyleCnt="1"/>
      <dgm:spPr/>
    </dgm:pt>
    <dgm:pt modelId="{EBE1A0F6-6BED-494C-8DF5-6066A4DB3B33}" type="pres">
      <dgm:prSet presAssocID="{5E7097FA-AAC0-4F26-8F43-0527FFE7FBAB}" presName="extraNode" presStyleLbl="node1" presStyleIdx="0" presStyleCnt="5"/>
      <dgm:spPr/>
    </dgm:pt>
    <dgm:pt modelId="{7FB9DF1B-7C08-452A-BDE2-790C0F44BA3C}" type="pres">
      <dgm:prSet presAssocID="{5E7097FA-AAC0-4F26-8F43-0527FFE7FBAB}" presName="dstNode" presStyleLbl="node1" presStyleIdx="0" presStyleCnt="5"/>
      <dgm:spPr/>
    </dgm:pt>
    <dgm:pt modelId="{D0BBA9B4-F286-488B-BA4B-91A2B12188B1}" type="pres">
      <dgm:prSet presAssocID="{C04CFA10-04E4-4CBF-A8C3-E176812AF3D8}" presName="text_1" presStyleLbl="node1" presStyleIdx="0" presStyleCnt="5" custScaleX="100387" custScaleY="147965">
        <dgm:presLayoutVars>
          <dgm:bulletEnabled val="1"/>
        </dgm:presLayoutVars>
      </dgm:prSet>
      <dgm:spPr/>
    </dgm:pt>
    <dgm:pt modelId="{CB65F9B7-AA64-4F17-89F1-11D84E0B4F5E}" type="pres">
      <dgm:prSet presAssocID="{C04CFA10-04E4-4CBF-A8C3-E176812AF3D8}" presName="accent_1" presStyleCnt="0"/>
      <dgm:spPr/>
    </dgm:pt>
    <dgm:pt modelId="{17989FF0-9458-4918-9644-66FC8361081F}" type="pres">
      <dgm:prSet presAssocID="{C04CFA10-04E4-4CBF-A8C3-E176812AF3D8}" presName="accentRepeatNode" presStyleLbl="solidFgAcc1" presStyleIdx="0" presStyleCnt="5"/>
      <dgm:spPr>
        <a:xfrm>
          <a:off x="76388" y="209492"/>
          <a:ext cx="697955" cy="697955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9B3D779A-965A-4FD6-814B-7881F1A1A2BC}" type="pres">
      <dgm:prSet presAssocID="{73B4617D-D96A-42D9-9146-915588F81758}" presName="text_2" presStyleLbl="node1" presStyleIdx="1" presStyleCnt="5" custScaleY="122715">
        <dgm:presLayoutVars>
          <dgm:bulletEnabled val="1"/>
        </dgm:presLayoutVars>
      </dgm:prSet>
      <dgm:spPr>
        <a:prstGeom prst="rect">
          <a:avLst/>
        </a:prstGeom>
      </dgm:spPr>
    </dgm:pt>
    <dgm:pt modelId="{95CD7E57-4C86-48C0-A8B7-1F2B9DAFBC59}" type="pres">
      <dgm:prSet presAssocID="{73B4617D-D96A-42D9-9146-915588F81758}" presName="accent_2" presStyleCnt="0"/>
      <dgm:spPr/>
    </dgm:pt>
    <dgm:pt modelId="{22EBB5E2-1E7A-4E52-9DF7-8D503A7ECB4F}" type="pres">
      <dgm:prSet presAssocID="{73B4617D-D96A-42D9-9146-915588F81758}" presName="accentRepeatNode" presStyleLbl="solidFgAcc1" presStyleIdx="1" presStyleCnt="5"/>
      <dgm:spPr>
        <a:ln w="25400">
          <a:solidFill>
            <a:schemeClr val="tx2"/>
          </a:solidFill>
        </a:ln>
      </dgm:spPr>
    </dgm:pt>
    <dgm:pt modelId="{E2FC0701-CA75-46A5-83E5-5C5496C652C7}" type="pres">
      <dgm:prSet presAssocID="{70B0B3A2-EDEF-4659-9657-A8DAC8482C8F}" presName="text_3" presStyleLbl="node1" presStyleIdx="2" presStyleCnt="5" custScaleX="100277" custScaleY="154440">
        <dgm:presLayoutVars>
          <dgm:bulletEnabled val="1"/>
        </dgm:presLayoutVars>
      </dgm:prSet>
      <dgm:spPr>
        <a:prstGeom prst="rect">
          <a:avLst/>
        </a:prstGeom>
      </dgm:spPr>
    </dgm:pt>
    <dgm:pt modelId="{186B8600-61A1-479F-B59E-7986D19D86DB}" type="pres">
      <dgm:prSet presAssocID="{70B0B3A2-EDEF-4659-9657-A8DAC8482C8F}" presName="accent_3" presStyleCnt="0"/>
      <dgm:spPr/>
    </dgm:pt>
    <dgm:pt modelId="{1A9AED78-025F-400B-A508-978FCBF3A8EB}" type="pres">
      <dgm:prSet presAssocID="{70B0B3A2-EDEF-4659-9657-A8DAC8482C8F}" presName="accentRepeatNode" presStyleLbl="solidFgAcc1" presStyleIdx="2" presStyleCnt="5"/>
      <dgm:spPr>
        <a:xfrm>
          <a:off x="535681" y="1046933"/>
          <a:ext cx="697955" cy="69795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1D09FB46-3384-47BA-A79E-3DA881486A5C}" type="pres">
      <dgm:prSet presAssocID="{EFA88676-8367-42D1-948F-084FEC399EA3}" presName="text_4" presStyleLbl="node1" presStyleIdx="3" presStyleCnt="5" custScaleY="128320">
        <dgm:presLayoutVars>
          <dgm:bulletEnabled val="1"/>
        </dgm:presLayoutVars>
      </dgm:prSet>
      <dgm:spPr>
        <a:prstGeom prst="rect">
          <a:avLst/>
        </a:prstGeom>
      </dgm:spPr>
    </dgm:pt>
    <dgm:pt modelId="{93D2FCEC-0B63-4083-8DDE-7A550464E260}" type="pres">
      <dgm:prSet presAssocID="{EFA88676-8367-42D1-948F-084FEC399EA3}" presName="accent_4" presStyleCnt="0"/>
      <dgm:spPr/>
    </dgm:pt>
    <dgm:pt modelId="{EC4811AD-BE8E-4DD2-BF04-7DB52222E530}" type="pres">
      <dgm:prSet presAssocID="{EFA88676-8367-42D1-948F-084FEC399EA3}" presName="accentRepeatNode" presStyleLbl="solidFgAcc1" presStyleIdx="3" presStyleCnt="5"/>
      <dgm:spPr>
        <a:xfrm>
          <a:off x="745704" y="1884374"/>
          <a:ext cx="697955" cy="69795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80E186E4-D813-49D4-BCA3-969AD7C9A421}" type="pres">
      <dgm:prSet presAssocID="{69208AF2-A5F9-4B43-AB41-3EC22556E880}" presName="text_5" presStyleLbl="node1" presStyleIdx="4" presStyleCnt="5" custScaleY="127222">
        <dgm:presLayoutVars>
          <dgm:bulletEnabled val="1"/>
        </dgm:presLayoutVars>
      </dgm:prSet>
      <dgm:spPr/>
    </dgm:pt>
    <dgm:pt modelId="{33B2FB90-7F18-4769-83CC-E2EF0DBEAEAF}" type="pres">
      <dgm:prSet presAssocID="{69208AF2-A5F9-4B43-AB41-3EC22556E880}" presName="accent_5" presStyleCnt="0"/>
      <dgm:spPr/>
    </dgm:pt>
    <dgm:pt modelId="{FCFF821D-A27E-4653-A725-D8468E738ECB}" type="pres">
      <dgm:prSet presAssocID="{69208AF2-A5F9-4B43-AB41-3EC22556E880}" presName="accentRepeatNode" presStyleLbl="solidFgAcc1" presStyleIdx="4" presStyleCnt="5"/>
      <dgm:spPr>
        <a:xfrm>
          <a:off x="535681" y="3558724"/>
          <a:ext cx="697955" cy="69795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</dgm:ptLst>
  <dgm:cxnLst>
    <dgm:cxn modelId="{5DAE6B0B-1E3B-45DC-B537-F682628B1BEF}" srcId="{5E7097FA-AAC0-4F26-8F43-0527FFE7FBAB}" destId="{EFA88676-8367-42D1-948F-084FEC399EA3}" srcOrd="3" destOrd="0" parTransId="{A1F34558-4BB7-4C26-A997-32A677C85129}" sibTransId="{43AB3A7B-190E-4069-8878-C1E024303589}"/>
    <dgm:cxn modelId="{9EE3A917-B5FF-49D7-B1E4-323D54AFA15E}" srcId="{5E7097FA-AAC0-4F26-8F43-0527FFE7FBAB}" destId="{C04CFA10-04E4-4CBF-A8C3-E176812AF3D8}" srcOrd="0" destOrd="0" parTransId="{6C1AE329-1D17-4878-B075-6C303A98B794}" sibTransId="{3AA26668-2F16-4C06-BD54-25336C3A7567}"/>
    <dgm:cxn modelId="{9576B531-47B9-4FC6-8440-44E4C140F2B7}" srcId="{5E7097FA-AAC0-4F26-8F43-0527FFE7FBAB}" destId="{69208AF2-A5F9-4B43-AB41-3EC22556E880}" srcOrd="4" destOrd="0" parTransId="{304DF2D7-55D2-4243-A427-3708D9DF73DB}" sibTransId="{783ECCF3-97A7-4B6C-9C9A-B28550F7AA52}"/>
    <dgm:cxn modelId="{3FC38534-A369-4619-80CF-E58FA8DAE7B7}" type="presOf" srcId="{70B0B3A2-EDEF-4659-9657-A8DAC8482C8F}" destId="{E2FC0701-CA75-46A5-83E5-5C5496C652C7}" srcOrd="0" destOrd="0" presId="urn:microsoft.com/office/officeart/2008/layout/VerticalCurvedList"/>
    <dgm:cxn modelId="{F491C45E-348A-48C6-9981-029B3ED51A7A}" type="presOf" srcId="{C04CFA10-04E4-4CBF-A8C3-E176812AF3D8}" destId="{D0BBA9B4-F286-488B-BA4B-91A2B12188B1}" srcOrd="0" destOrd="0" presId="urn:microsoft.com/office/officeart/2008/layout/VerticalCurvedList"/>
    <dgm:cxn modelId="{55F20543-AA62-4514-B7F0-DB4AE15EAFC8}" type="presOf" srcId="{EFA88676-8367-42D1-948F-084FEC399EA3}" destId="{1D09FB46-3384-47BA-A79E-3DA881486A5C}" srcOrd="0" destOrd="0" presId="urn:microsoft.com/office/officeart/2008/layout/VerticalCurvedList"/>
    <dgm:cxn modelId="{2CC73F45-1EDD-4CCF-B47F-5679CE3E7EA1}" type="presOf" srcId="{73B4617D-D96A-42D9-9146-915588F81758}" destId="{9B3D779A-965A-4FD6-814B-7881F1A1A2BC}" srcOrd="0" destOrd="0" presId="urn:microsoft.com/office/officeart/2008/layout/VerticalCurvedList"/>
    <dgm:cxn modelId="{279BAC55-9B09-449D-B2D9-7C30F8620AD9}" type="presOf" srcId="{69208AF2-A5F9-4B43-AB41-3EC22556E880}" destId="{80E186E4-D813-49D4-BCA3-969AD7C9A421}" srcOrd="0" destOrd="0" presId="urn:microsoft.com/office/officeart/2008/layout/VerticalCurvedList"/>
    <dgm:cxn modelId="{313CA59E-5B6A-411D-A3DD-731EF0EA632A}" type="presOf" srcId="{3AA26668-2F16-4C06-BD54-25336C3A7567}" destId="{F02D9F89-3136-4400-8880-6F4C9D1922CA}" srcOrd="0" destOrd="0" presId="urn:microsoft.com/office/officeart/2008/layout/VerticalCurvedList"/>
    <dgm:cxn modelId="{F2EE02C3-E431-4270-A4EE-780382633576}" type="presOf" srcId="{5E7097FA-AAC0-4F26-8F43-0527FFE7FBAB}" destId="{A496933C-63CB-4A93-88C2-69E1CBDD14C6}" srcOrd="0" destOrd="0" presId="urn:microsoft.com/office/officeart/2008/layout/VerticalCurvedList"/>
    <dgm:cxn modelId="{9E3D65CB-2D2A-413F-8F8C-6850AB8C9DE0}" srcId="{5E7097FA-AAC0-4F26-8F43-0527FFE7FBAB}" destId="{73B4617D-D96A-42D9-9146-915588F81758}" srcOrd="1" destOrd="0" parTransId="{61C2D562-A479-4025-BA79-1C8B63BDA692}" sibTransId="{D73E14B0-4962-490F-827B-966D332569EB}"/>
    <dgm:cxn modelId="{9B0241E9-B2BC-4AAF-A70C-96C4D3385CD4}" srcId="{5E7097FA-AAC0-4F26-8F43-0527FFE7FBAB}" destId="{70B0B3A2-EDEF-4659-9657-A8DAC8482C8F}" srcOrd="2" destOrd="0" parTransId="{7C15A863-0707-4BC0-A5A5-263EF038CA89}" sibTransId="{8D82642C-D480-4F38-A0C1-AABCFBD55753}"/>
    <dgm:cxn modelId="{6FBA9A80-75DE-4E73-BB47-C7A8EBB70A20}" type="presParOf" srcId="{A496933C-63CB-4A93-88C2-69E1CBDD14C6}" destId="{FEF91705-633F-4C3F-9E50-CE38CE378F12}" srcOrd="0" destOrd="0" presId="urn:microsoft.com/office/officeart/2008/layout/VerticalCurvedList"/>
    <dgm:cxn modelId="{65672EA2-1826-47A6-9107-2FCB7A9705F7}" type="presParOf" srcId="{FEF91705-633F-4C3F-9E50-CE38CE378F12}" destId="{B718FBFA-8DA3-44FC-B167-3DDDB6BC26D0}" srcOrd="0" destOrd="0" presId="urn:microsoft.com/office/officeart/2008/layout/VerticalCurvedList"/>
    <dgm:cxn modelId="{5F2CB254-4F3B-41DC-830A-B1F9B133E15E}" type="presParOf" srcId="{B718FBFA-8DA3-44FC-B167-3DDDB6BC26D0}" destId="{A733D9AC-B6EB-4B04-9876-C44D7114C4C2}" srcOrd="0" destOrd="0" presId="urn:microsoft.com/office/officeart/2008/layout/VerticalCurvedList"/>
    <dgm:cxn modelId="{0B8A4019-9A06-4D3F-8D33-60A0285347FC}" type="presParOf" srcId="{B718FBFA-8DA3-44FC-B167-3DDDB6BC26D0}" destId="{F02D9F89-3136-4400-8880-6F4C9D1922CA}" srcOrd="1" destOrd="0" presId="urn:microsoft.com/office/officeart/2008/layout/VerticalCurvedList"/>
    <dgm:cxn modelId="{F2F584F1-06E2-4BBE-A1A5-D440C90B3EAC}" type="presParOf" srcId="{B718FBFA-8DA3-44FC-B167-3DDDB6BC26D0}" destId="{EBE1A0F6-6BED-494C-8DF5-6066A4DB3B33}" srcOrd="2" destOrd="0" presId="urn:microsoft.com/office/officeart/2008/layout/VerticalCurvedList"/>
    <dgm:cxn modelId="{85F4E1EF-F3EA-4BC8-89C3-D7A9DFBBE839}" type="presParOf" srcId="{B718FBFA-8DA3-44FC-B167-3DDDB6BC26D0}" destId="{7FB9DF1B-7C08-452A-BDE2-790C0F44BA3C}" srcOrd="3" destOrd="0" presId="urn:microsoft.com/office/officeart/2008/layout/VerticalCurvedList"/>
    <dgm:cxn modelId="{6E9972DA-1359-413B-BEAE-7B843F61DD4A}" type="presParOf" srcId="{FEF91705-633F-4C3F-9E50-CE38CE378F12}" destId="{D0BBA9B4-F286-488B-BA4B-91A2B12188B1}" srcOrd="1" destOrd="0" presId="urn:microsoft.com/office/officeart/2008/layout/VerticalCurvedList"/>
    <dgm:cxn modelId="{D490B4CF-1F9B-4F0C-8012-82FBC65F6A56}" type="presParOf" srcId="{FEF91705-633F-4C3F-9E50-CE38CE378F12}" destId="{CB65F9B7-AA64-4F17-89F1-11D84E0B4F5E}" srcOrd="2" destOrd="0" presId="urn:microsoft.com/office/officeart/2008/layout/VerticalCurvedList"/>
    <dgm:cxn modelId="{E9919566-D64D-477F-92B8-BAC81CFAFCB0}" type="presParOf" srcId="{CB65F9B7-AA64-4F17-89F1-11D84E0B4F5E}" destId="{17989FF0-9458-4918-9644-66FC8361081F}" srcOrd="0" destOrd="0" presId="urn:microsoft.com/office/officeart/2008/layout/VerticalCurvedList"/>
    <dgm:cxn modelId="{8849BA72-98F6-4D1D-BF8F-A7D70ACD432B}" type="presParOf" srcId="{FEF91705-633F-4C3F-9E50-CE38CE378F12}" destId="{9B3D779A-965A-4FD6-814B-7881F1A1A2BC}" srcOrd="3" destOrd="0" presId="urn:microsoft.com/office/officeart/2008/layout/VerticalCurvedList"/>
    <dgm:cxn modelId="{B5C73ADF-BAFF-40CF-8162-6B953FDDBD71}" type="presParOf" srcId="{FEF91705-633F-4C3F-9E50-CE38CE378F12}" destId="{95CD7E57-4C86-48C0-A8B7-1F2B9DAFBC59}" srcOrd="4" destOrd="0" presId="urn:microsoft.com/office/officeart/2008/layout/VerticalCurvedList"/>
    <dgm:cxn modelId="{F7D3B8F0-D654-4F68-8C00-7B55CE3A74A1}" type="presParOf" srcId="{95CD7E57-4C86-48C0-A8B7-1F2B9DAFBC59}" destId="{22EBB5E2-1E7A-4E52-9DF7-8D503A7ECB4F}" srcOrd="0" destOrd="0" presId="urn:microsoft.com/office/officeart/2008/layout/VerticalCurvedList"/>
    <dgm:cxn modelId="{6DA59A87-7DCA-4DAB-86CC-A1296B8665FA}" type="presParOf" srcId="{FEF91705-633F-4C3F-9E50-CE38CE378F12}" destId="{E2FC0701-CA75-46A5-83E5-5C5496C652C7}" srcOrd="5" destOrd="0" presId="urn:microsoft.com/office/officeart/2008/layout/VerticalCurvedList"/>
    <dgm:cxn modelId="{2808774F-4DB9-4037-8B8B-44A135A327BB}" type="presParOf" srcId="{FEF91705-633F-4C3F-9E50-CE38CE378F12}" destId="{186B8600-61A1-479F-B59E-7986D19D86DB}" srcOrd="6" destOrd="0" presId="urn:microsoft.com/office/officeart/2008/layout/VerticalCurvedList"/>
    <dgm:cxn modelId="{8E00E15E-42D9-482B-B86A-4FA8BE659B42}" type="presParOf" srcId="{186B8600-61A1-479F-B59E-7986D19D86DB}" destId="{1A9AED78-025F-400B-A508-978FCBF3A8EB}" srcOrd="0" destOrd="0" presId="urn:microsoft.com/office/officeart/2008/layout/VerticalCurvedList"/>
    <dgm:cxn modelId="{38E9E50B-29BF-401B-844E-16071EBE5C95}" type="presParOf" srcId="{FEF91705-633F-4C3F-9E50-CE38CE378F12}" destId="{1D09FB46-3384-47BA-A79E-3DA881486A5C}" srcOrd="7" destOrd="0" presId="urn:microsoft.com/office/officeart/2008/layout/VerticalCurvedList"/>
    <dgm:cxn modelId="{AD11A133-C398-4B78-A6B8-E8BFA928EF6F}" type="presParOf" srcId="{FEF91705-633F-4C3F-9E50-CE38CE378F12}" destId="{93D2FCEC-0B63-4083-8DDE-7A550464E260}" srcOrd="8" destOrd="0" presId="urn:microsoft.com/office/officeart/2008/layout/VerticalCurvedList"/>
    <dgm:cxn modelId="{4F50E27D-CEF5-4B6C-8E4E-C089ED7170FA}" type="presParOf" srcId="{93D2FCEC-0B63-4083-8DDE-7A550464E260}" destId="{EC4811AD-BE8E-4DD2-BF04-7DB52222E530}" srcOrd="0" destOrd="0" presId="urn:microsoft.com/office/officeart/2008/layout/VerticalCurvedList"/>
    <dgm:cxn modelId="{1140E00E-FBF2-4BBD-A78D-AD99467D79CB}" type="presParOf" srcId="{FEF91705-633F-4C3F-9E50-CE38CE378F12}" destId="{80E186E4-D813-49D4-BCA3-969AD7C9A421}" srcOrd="9" destOrd="0" presId="urn:microsoft.com/office/officeart/2008/layout/VerticalCurvedList"/>
    <dgm:cxn modelId="{9D3A063B-4204-4F17-9CF2-BBD904CFCEEC}" type="presParOf" srcId="{FEF91705-633F-4C3F-9E50-CE38CE378F12}" destId="{33B2FB90-7F18-4769-83CC-E2EF0DBEAEAF}" srcOrd="10" destOrd="0" presId="urn:microsoft.com/office/officeart/2008/layout/VerticalCurvedList"/>
    <dgm:cxn modelId="{06A0B4FC-CB39-4BA7-8A00-BCB0B0CF0098}" type="presParOf" srcId="{33B2FB90-7F18-4769-83CC-E2EF0DBEAEAF}" destId="{FCFF821D-A27E-4653-A725-D8468E738EC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2D9F89-3136-4400-8880-6F4C9D1922CA}">
      <dsp:nvSpPr>
        <dsp:cNvPr id="0" name=""/>
        <dsp:cNvSpPr/>
      </dsp:nvSpPr>
      <dsp:spPr>
        <a:xfrm>
          <a:off x="-6220642" y="-950508"/>
          <a:ext cx="7395832" cy="7395832"/>
        </a:xfrm>
        <a:prstGeom prst="blockArc">
          <a:avLst>
            <a:gd name="adj1" fmla="val 18900000"/>
            <a:gd name="adj2" fmla="val 2700000"/>
            <a:gd name="adj3" fmla="val 303"/>
          </a:avLst>
        </a:prstGeom>
        <a:noFill/>
        <a:ln w="25400" cap="flat" cmpd="sng" algn="ctr">
          <a:solidFill>
            <a:srgbClr val="202653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BBA9B4-F286-488B-BA4B-91A2B12188B1}">
      <dsp:nvSpPr>
        <dsp:cNvPr id="0" name=""/>
        <dsp:cNvSpPr/>
      </dsp:nvSpPr>
      <dsp:spPr>
        <a:xfrm>
          <a:off x="494232" y="178539"/>
          <a:ext cx="7789506" cy="1016625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36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Uncertainty in global markets has increased, while inherited risks in the European banking sector did not disappear completely. Nevertheless, the domestic banking sector’s resilience to external shocks remained robust.</a:t>
          </a:r>
        </a:p>
      </dsp:txBody>
      <dsp:txXfrm>
        <a:off x="494232" y="178539"/>
        <a:ext cx="7789506" cy="1016625"/>
      </dsp:txXfrm>
    </dsp:sp>
    <dsp:sp modelId="{17989FF0-9458-4918-9644-66FC8361081F}">
      <dsp:nvSpPr>
        <dsp:cNvPr id="0" name=""/>
        <dsp:cNvSpPr/>
      </dsp:nvSpPr>
      <dsp:spPr>
        <a:xfrm>
          <a:off x="79827" y="257432"/>
          <a:ext cx="858839" cy="858839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3D779A-965A-4FD6-814B-7881F1A1A2BC}">
      <dsp:nvSpPr>
        <dsp:cNvPr id="0" name=""/>
        <dsp:cNvSpPr/>
      </dsp:nvSpPr>
      <dsp:spPr>
        <a:xfrm>
          <a:off x="1001582" y="1295559"/>
          <a:ext cx="7267141" cy="843140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36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Considering the low credit penetration, even higher credit dynamics may materialize without the disruption of </a:t>
          </a:r>
          <a:r>
            <a:rPr lang="hu-HU" sz="1800" kern="1200" noProof="0" dirty="0" err="1"/>
            <a:t>financial</a:t>
          </a:r>
          <a:r>
            <a:rPr lang="hu-HU" sz="1800" kern="1200" noProof="0" dirty="0"/>
            <a:t> </a:t>
          </a:r>
          <a:r>
            <a:rPr lang="hu-HU" sz="1800" kern="1200" noProof="0" dirty="0" err="1"/>
            <a:t>stability</a:t>
          </a:r>
          <a:r>
            <a:rPr lang="hu-HU" sz="1800" kern="1200" noProof="0" dirty="0"/>
            <a:t>.</a:t>
          </a:r>
          <a:endParaRPr lang="en-US" sz="1800" b="0" kern="1200" noProof="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1001582" y="1295559"/>
        <a:ext cx="7267141" cy="843140"/>
      </dsp:txXfrm>
    </dsp:sp>
    <dsp:sp modelId="{22EBB5E2-1E7A-4E52-9DF7-8D503A7ECB4F}">
      <dsp:nvSpPr>
        <dsp:cNvPr id="0" name=""/>
        <dsp:cNvSpPr/>
      </dsp:nvSpPr>
      <dsp:spPr>
        <a:xfrm>
          <a:off x="572162" y="1287710"/>
          <a:ext cx="858839" cy="8588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FC0701-CA75-46A5-83E5-5C5496C652C7}">
      <dsp:nvSpPr>
        <dsp:cNvPr id="0" name=""/>
        <dsp:cNvSpPr/>
      </dsp:nvSpPr>
      <dsp:spPr>
        <a:xfrm>
          <a:off x="1142834" y="2216851"/>
          <a:ext cx="7135745" cy="1061113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36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Following the SME segment, lending to the corporate sector as a whole also reached double-digit growth; however, in the SME segment post </a:t>
          </a:r>
          <a:r>
            <a:rPr lang="en-US" sz="1800" b="0" kern="1200" noProof="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FGS</a:t>
          </a: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, loans with long interest rate fixation are </a:t>
          </a:r>
          <a:r>
            <a:rPr lang="en-A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being</a:t>
          </a: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replaced with shorter-term loans.</a:t>
          </a:r>
        </a:p>
      </dsp:txBody>
      <dsp:txXfrm>
        <a:off x="1142834" y="2216851"/>
        <a:ext cx="7135745" cy="1061113"/>
      </dsp:txXfrm>
    </dsp:sp>
    <dsp:sp modelId="{1A9AED78-025F-400B-A508-978FCBF3A8EB}">
      <dsp:nvSpPr>
        <dsp:cNvPr id="0" name=""/>
        <dsp:cNvSpPr/>
      </dsp:nvSpPr>
      <dsp:spPr>
        <a:xfrm>
          <a:off x="723270" y="2317988"/>
          <a:ext cx="858839" cy="858839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09FB46-3384-47BA-A79E-3DA881486A5C}">
      <dsp:nvSpPr>
        <dsp:cNvPr id="0" name=""/>
        <dsp:cNvSpPr/>
      </dsp:nvSpPr>
      <dsp:spPr>
        <a:xfrm>
          <a:off x="1001582" y="3336860"/>
          <a:ext cx="7267141" cy="881650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36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Pickup</a:t>
          </a: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in </a:t>
          </a:r>
          <a:r>
            <a:rPr lang="en-GB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growth </a:t>
          </a: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has </a:t>
          </a: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continued</a:t>
          </a: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en-GB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in household </a:t>
          </a: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lending due to the growing role of </a:t>
          </a:r>
          <a:r>
            <a:rPr lang="en-GB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certified </a:t>
          </a:r>
          <a:r>
            <a:rPr lang="en-US" sz="1800" b="0" kern="1200" noProof="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consum</a:t>
          </a:r>
          <a:r>
            <a:rPr lang="hu-HU" sz="1800" b="0" kern="1200" noProof="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er-friendly</a:t>
          </a:r>
          <a:r>
            <a:rPr lang="en-GB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housing loan</a:t>
          </a: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s.</a:t>
          </a:r>
        </a:p>
      </dsp:txBody>
      <dsp:txXfrm>
        <a:off x="1001582" y="3336860"/>
        <a:ext cx="7267141" cy="881650"/>
      </dsp:txXfrm>
    </dsp:sp>
    <dsp:sp modelId="{EC4811AD-BE8E-4DD2-BF04-7DB52222E530}">
      <dsp:nvSpPr>
        <dsp:cNvPr id="0" name=""/>
        <dsp:cNvSpPr/>
      </dsp:nvSpPr>
      <dsp:spPr>
        <a:xfrm>
          <a:off x="572162" y="3348266"/>
          <a:ext cx="858839" cy="858839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E186E4-D813-49D4-BCA3-969AD7C9A421}">
      <dsp:nvSpPr>
        <dsp:cNvPr id="0" name=""/>
        <dsp:cNvSpPr/>
      </dsp:nvSpPr>
      <dsp:spPr>
        <a:xfrm>
          <a:off x="509247" y="4370910"/>
          <a:ext cx="7759476" cy="874106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36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The r</a:t>
          </a:r>
          <a:r>
            <a:rPr lang="en-GB" sz="1800" b="0" kern="120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eport</a:t>
          </a:r>
          <a:r>
            <a:rPr lang="en-GB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also focuses on the </a:t>
          </a: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presentation of </a:t>
          </a:r>
          <a:r>
            <a:rPr lang="hu-HU" sz="1800" b="0" kern="1200" noProof="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the</a:t>
          </a: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sustainability of bank profitability, the current challenges of cyber security and bank digitalization</a:t>
          </a: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.</a:t>
          </a:r>
          <a:endParaRPr lang="en-US" sz="1800" b="0" kern="1200" noProof="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509247" y="4370910"/>
        <a:ext cx="7759476" cy="874106"/>
      </dsp:txXfrm>
    </dsp:sp>
    <dsp:sp modelId="{FCFF821D-A27E-4653-A725-D8468E738ECB}">
      <dsp:nvSpPr>
        <dsp:cNvPr id="0" name=""/>
        <dsp:cNvSpPr/>
      </dsp:nvSpPr>
      <dsp:spPr>
        <a:xfrm>
          <a:off x="79827" y="4378544"/>
          <a:ext cx="858839" cy="858839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2D9F89-3136-4400-8880-6F4C9D1922CA}">
      <dsp:nvSpPr>
        <dsp:cNvPr id="0" name=""/>
        <dsp:cNvSpPr/>
      </dsp:nvSpPr>
      <dsp:spPr>
        <a:xfrm>
          <a:off x="-6220642" y="-950508"/>
          <a:ext cx="7395832" cy="7395832"/>
        </a:xfrm>
        <a:prstGeom prst="blockArc">
          <a:avLst>
            <a:gd name="adj1" fmla="val 18900000"/>
            <a:gd name="adj2" fmla="val 2700000"/>
            <a:gd name="adj3" fmla="val 303"/>
          </a:avLst>
        </a:prstGeom>
        <a:noFill/>
        <a:ln w="25400" cap="flat" cmpd="sng" algn="ctr">
          <a:solidFill>
            <a:srgbClr val="202653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BBA9B4-F286-488B-BA4B-91A2B12188B1}">
      <dsp:nvSpPr>
        <dsp:cNvPr id="0" name=""/>
        <dsp:cNvSpPr/>
      </dsp:nvSpPr>
      <dsp:spPr>
        <a:xfrm>
          <a:off x="494232" y="178539"/>
          <a:ext cx="7789506" cy="1016625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36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Uncertainty in global markets has increased, while inherited risks in the European banking sector did not disappear completely. Nevertheless, the domestic banking sector’s resilience to external shocks remained robust.</a:t>
          </a:r>
        </a:p>
      </dsp:txBody>
      <dsp:txXfrm>
        <a:off x="494232" y="178539"/>
        <a:ext cx="7789506" cy="1016625"/>
      </dsp:txXfrm>
    </dsp:sp>
    <dsp:sp modelId="{17989FF0-9458-4918-9644-66FC8361081F}">
      <dsp:nvSpPr>
        <dsp:cNvPr id="0" name=""/>
        <dsp:cNvSpPr/>
      </dsp:nvSpPr>
      <dsp:spPr>
        <a:xfrm>
          <a:off x="79827" y="257432"/>
          <a:ext cx="858839" cy="858839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3D779A-965A-4FD6-814B-7881F1A1A2BC}">
      <dsp:nvSpPr>
        <dsp:cNvPr id="0" name=""/>
        <dsp:cNvSpPr/>
      </dsp:nvSpPr>
      <dsp:spPr>
        <a:xfrm>
          <a:off x="1001582" y="1295559"/>
          <a:ext cx="7267141" cy="843140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36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Considering the low credit penetration, even higher credit dynamics may materialize without the disruption of </a:t>
          </a:r>
          <a:r>
            <a:rPr lang="hu-HU" sz="1800" kern="1200" noProof="0" dirty="0" err="1"/>
            <a:t>financial</a:t>
          </a:r>
          <a:r>
            <a:rPr lang="hu-HU" sz="1800" kern="1200" noProof="0" dirty="0"/>
            <a:t> </a:t>
          </a:r>
          <a:r>
            <a:rPr lang="hu-HU" sz="1800" kern="1200" noProof="0" dirty="0" err="1"/>
            <a:t>stability</a:t>
          </a:r>
          <a:r>
            <a:rPr lang="hu-HU" sz="1800" kern="1200" noProof="0" dirty="0"/>
            <a:t>.</a:t>
          </a:r>
          <a:endParaRPr lang="en-US" sz="1800" b="0" kern="1200" noProof="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1001582" y="1295559"/>
        <a:ext cx="7267141" cy="843140"/>
      </dsp:txXfrm>
    </dsp:sp>
    <dsp:sp modelId="{22EBB5E2-1E7A-4E52-9DF7-8D503A7ECB4F}">
      <dsp:nvSpPr>
        <dsp:cNvPr id="0" name=""/>
        <dsp:cNvSpPr/>
      </dsp:nvSpPr>
      <dsp:spPr>
        <a:xfrm>
          <a:off x="572162" y="1287710"/>
          <a:ext cx="858839" cy="858839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FC0701-CA75-46A5-83E5-5C5496C652C7}">
      <dsp:nvSpPr>
        <dsp:cNvPr id="0" name=""/>
        <dsp:cNvSpPr/>
      </dsp:nvSpPr>
      <dsp:spPr>
        <a:xfrm>
          <a:off x="1142834" y="2216851"/>
          <a:ext cx="7135745" cy="1061113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36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Following the SME segment, lending to the corporate sector as a whole also reached double-digit growth; however, in the SME segment post </a:t>
          </a:r>
          <a:r>
            <a:rPr lang="en-US" sz="1800" b="0" kern="1200" noProof="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FGS</a:t>
          </a: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, loans with long interest rate fixation are </a:t>
          </a:r>
          <a:r>
            <a:rPr lang="en-A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being</a:t>
          </a: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replaced with shorter-term loans.</a:t>
          </a:r>
        </a:p>
      </dsp:txBody>
      <dsp:txXfrm>
        <a:off x="1142834" y="2216851"/>
        <a:ext cx="7135745" cy="1061113"/>
      </dsp:txXfrm>
    </dsp:sp>
    <dsp:sp modelId="{1A9AED78-025F-400B-A508-978FCBF3A8EB}">
      <dsp:nvSpPr>
        <dsp:cNvPr id="0" name=""/>
        <dsp:cNvSpPr/>
      </dsp:nvSpPr>
      <dsp:spPr>
        <a:xfrm>
          <a:off x="723270" y="2317988"/>
          <a:ext cx="858839" cy="858839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09FB46-3384-47BA-A79E-3DA881486A5C}">
      <dsp:nvSpPr>
        <dsp:cNvPr id="0" name=""/>
        <dsp:cNvSpPr/>
      </dsp:nvSpPr>
      <dsp:spPr>
        <a:xfrm>
          <a:off x="1001582" y="3336860"/>
          <a:ext cx="7267141" cy="881650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36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Pickup</a:t>
          </a: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in </a:t>
          </a:r>
          <a:r>
            <a:rPr lang="en-GB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growth </a:t>
          </a: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has </a:t>
          </a: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continued</a:t>
          </a: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en-GB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in household </a:t>
          </a: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lending due to the growing role of  </a:t>
          </a:r>
          <a:r>
            <a:rPr lang="en-GB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certified </a:t>
          </a:r>
          <a:r>
            <a:rPr lang="en-US" sz="1800" b="0" kern="1200" noProof="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consum</a:t>
          </a:r>
          <a:r>
            <a:rPr lang="hu-HU" sz="1800" b="0" kern="1200" noProof="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er-friendly</a:t>
          </a:r>
          <a:r>
            <a:rPr lang="en-GB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housing loan</a:t>
          </a: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s.</a:t>
          </a:r>
        </a:p>
      </dsp:txBody>
      <dsp:txXfrm>
        <a:off x="1001582" y="3336860"/>
        <a:ext cx="7267141" cy="881650"/>
      </dsp:txXfrm>
    </dsp:sp>
    <dsp:sp modelId="{EC4811AD-BE8E-4DD2-BF04-7DB52222E530}">
      <dsp:nvSpPr>
        <dsp:cNvPr id="0" name=""/>
        <dsp:cNvSpPr/>
      </dsp:nvSpPr>
      <dsp:spPr>
        <a:xfrm>
          <a:off x="572162" y="3348266"/>
          <a:ext cx="858839" cy="858839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E186E4-D813-49D4-BCA3-969AD7C9A421}">
      <dsp:nvSpPr>
        <dsp:cNvPr id="0" name=""/>
        <dsp:cNvSpPr/>
      </dsp:nvSpPr>
      <dsp:spPr>
        <a:xfrm>
          <a:off x="509247" y="4370910"/>
          <a:ext cx="7759476" cy="874106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36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The r</a:t>
          </a:r>
          <a:r>
            <a:rPr lang="en-GB" sz="1800" b="0" kern="120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eport</a:t>
          </a:r>
          <a:r>
            <a:rPr lang="en-GB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also focuses on the </a:t>
          </a: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presentation of </a:t>
          </a:r>
          <a:r>
            <a:rPr lang="hu-HU" sz="1800" b="0" kern="1200" noProof="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the</a:t>
          </a: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sustainability of bank profitability, the current challenges of cyber security and bank digitalization</a:t>
          </a: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.</a:t>
          </a:r>
          <a:endParaRPr lang="en-US" sz="1800" b="0" kern="1200" noProof="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509247" y="4370910"/>
        <a:ext cx="7759476" cy="874106"/>
      </dsp:txXfrm>
    </dsp:sp>
    <dsp:sp modelId="{FCFF821D-A27E-4653-A725-D8468E738ECB}">
      <dsp:nvSpPr>
        <dsp:cNvPr id="0" name=""/>
        <dsp:cNvSpPr/>
      </dsp:nvSpPr>
      <dsp:spPr>
        <a:xfrm>
          <a:off x="79827" y="4378544"/>
          <a:ext cx="858839" cy="858839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2D9F89-3136-4400-8880-6F4C9D1922CA}">
      <dsp:nvSpPr>
        <dsp:cNvPr id="0" name=""/>
        <dsp:cNvSpPr/>
      </dsp:nvSpPr>
      <dsp:spPr>
        <a:xfrm>
          <a:off x="-6220642" y="-950508"/>
          <a:ext cx="7395832" cy="7395832"/>
        </a:xfrm>
        <a:prstGeom prst="blockArc">
          <a:avLst>
            <a:gd name="adj1" fmla="val 18900000"/>
            <a:gd name="adj2" fmla="val 2700000"/>
            <a:gd name="adj3" fmla="val 303"/>
          </a:avLst>
        </a:prstGeom>
        <a:noFill/>
        <a:ln w="25400" cap="flat" cmpd="sng" algn="ctr">
          <a:solidFill>
            <a:srgbClr val="202653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BBA9B4-F286-488B-BA4B-91A2B12188B1}">
      <dsp:nvSpPr>
        <dsp:cNvPr id="0" name=""/>
        <dsp:cNvSpPr/>
      </dsp:nvSpPr>
      <dsp:spPr>
        <a:xfrm>
          <a:off x="494232" y="178539"/>
          <a:ext cx="7789506" cy="1016625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36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Uncertainty in global markets has increased, while inherited risks in the European banking sector did not disappear completely. Nevertheless, the domestic banking sector’s resilience to external shocks remained robust.</a:t>
          </a:r>
        </a:p>
      </dsp:txBody>
      <dsp:txXfrm>
        <a:off x="494232" y="178539"/>
        <a:ext cx="7789506" cy="1016625"/>
      </dsp:txXfrm>
    </dsp:sp>
    <dsp:sp modelId="{17989FF0-9458-4918-9644-66FC8361081F}">
      <dsp:nvSpPr>
        <dsp:cNvPr id="0" name=""/>
        <dsp:cNvSpPr/>
      </dsp:nvSpPr>
      <dsp:spPr>
        <a:xfrm>
          <a:off x="79827" y="257432"/>
          <a:ext cx="858839" cy="858839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3D779A-965A-4FD6-814B-7881F1A1A2BC}">
      <dsp:nvSpPr>
        <dsp:cNvPr id="0" name=""/>
        <dsp:cNvSpPr/>
      </dsp:nvSpPr>
      <dsp:spPr>
        <a:xfrm>
          <a:off x="1001582" y="1295559"/>
          <a:ext cx="7267141" cy="843140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36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Considering the low credit penetration, even higher credit dynamics may materialize without the disruption of </a:t>
          </a:r>
          <a:r>
            <a:rPr lang="hu-HU" sz="1800" kern="1200" noProof="0" dirty="0" err="1"/>
            <a:t>financial</a:t>
          </a:r>
          <a:r>
            <a:rPr lang="hu-HU" sz="1800" kern="1200" noProof="0" dirty="0"/>
            <a:t> </a:t>
          </a:r>
          <a:r>
            <a:rPr lang="hu-HU" sz="1800" kern="1200" noProof="0" dirty="0" err="1"/>
            <a:t>stability</a:t>
          </a:r>
          <a:r>
            <a:rPr lang="hu-HU" sz="1800" kern="1200" noProof="0" dirty="0"/>
            <a:t>.</a:t>
          </a:r>
          <a:endParaRPr lang="en-US" sz="1800" b="0" kern="1200" noProof="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1001582" y="1295559"/>
        <a:ext cx="7267141" cy="843140"/>
      </dsp:txXfrm>
    </dsp:sp>
    <dsp:sp modelId="{22EBB5E2-1E7A-4E52-9DF7-8D503A7ECB4F}">
      <dsp:nvSpPr>
        <dsp:cNvPr id="0" name=""/>
        <dsp:cNvSpPr/>
      </dsp:nvSpPr>
      <dsp:spPr>
        <a:xfrm>
          <a:off x="572162" y="1287710"/>
          <a:ext cx="858839" cy="8588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FC0701-CA75-46A5-83E5-5C5496C652C7}">
      <dsp:nvSpPr>
        <dsp:cNvPr id="0" name=""/>
        <dsp:cNvSpPr/>
      </dsp:nvSpPr>
      <dsp:spPr>
        <a:xfrm>
          <a:off x="1142834" y="2216851"/>
          <a:ext cx="7135745" cy="1061113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36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Following the SME segment, lending to the corporate sector as a whole also reached double-digit growth; however, in the SME segment post </a:t>
          </a:r>
          <a:r>
            <a:rPr lang="en-US" sz="1800" b="0" kern="1200" noProof="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FGS</a:t>
          </a: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, loans with long interest rate fixation are </a:t>
          </a:r>
          <a:r>
            <a:rPr lang="en-A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being</a:t>
          </a: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replaced with shorter-term loans.</a:t>
          </a:r>
        </a:p>
      </dsp:txBody>
      <dsp:txXfrm>
        <a:off x="1142834" y="2216851"/>
        <a:ext cx="7135745" cy="1061113"/>
      </dsp:txXfrm>
    </dsp:sp>
    <dsp:sp modelId="{1A9AED78-025F-400B-A508-978FCBF3A8EB}">
      <dsp:nvSpPr>
        <dsp:cNvPr id="0" name=""/>
        <dsp:cNvSpPr/>
      </dsp:nvSpPr>
      <dsp:spPr>
        <a:xfrm>
          <a:off x="723270" y="2317988"/>
          <a:ext cx="858839" cy="858839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09FB46-3384-47BA-A79E-3DA881486A5C}">
      <dsp:nvSpPr>
        <dsp:cNvPr id="0" name=""/>
        <dsp:cNvSpPr/>
      </dsp:nvSpPr>
      <dsp:spPr>
        <a:xfrm>
          <a:off x="1001582" y="3336860"/>
          <a:ext cx="7267141" cy="881650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36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Pickup</a:t>
          </a: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in </a:t>
          </a:r>
          <a:r>
            <a:rPr lang="en-GB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growth </a:t>
          </a: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has </a:t>
          </a: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continued</a:t>
          </a: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en-GB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in household </a:t>
          </a: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lending due to the growing role of  </a:t>
          </a:r>
          <a:r>
            <a:rPr lang="en-GB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certified </a:t>
          </a:r>
          <a:r>
            <a:rPr lang="en-US" sz="1800" b="0" kern="1200" noProof="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consum</a:t>
          </a:r>
          <a:r>
            <a:rPr lang="hu-HU" sz="1800" b="0" kern="1200" noProof="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er-friendly</a:t>
          </a:r>
          <a:r>
            <a:rPr lang="en-GB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housing loan</a:t>
          </a: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s.</a:t>
          </a:r>
        </a:p>
      </dsp:txBody>
      <dsp:txXfrm>
        <a:off x="1001582" y="3336860"/>
        <a:ext cx="7267141" cy="881650"/>
      </dsp:txXfrm>
    </dsp:sp>
    <dsp:sp modelId="{EC4811AD-BE8E-4DD2-BF04-7DB52222E530}">
      <dsp:nvSpPr>
        <dsp:cNvPr id="0" name=""/>
        <dsp:cNvSpPr/>
      </dsp:nvSpPr>
      <dsp:spPr>
        <a:xfrm>
          <a:off x="572162" y="3348266"/>
          <a:ext cx="858839" cy="858839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E186E4-D813-49D4-BCA3-969AD7C9A421}">
      <dsp:nvSpPr>
        <dsp:cNvPr id="0" name=""/>
        <dsp:cNvSpPr/>
      </dsp:nvSpPr>
      <dsp:spPr>
        <a:xfrm>
          <a:off x="509247" y="4370910"/>
          <a:ext cx="7759476" cy="874106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36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The r</a:t>
          </a:r>
          <a:r>
            <a:rPr lang="en-GB" sz="1800" b="0" kern="120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eport</a:t>
          </a:r>
          <a:r>
            <a:rPr lang="en-GB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also focuses on the </a:t>
          </a: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presentation of </a:t>
          </a:r>
          <a:r>
            <a:rPr lang="hu-HU" sz="1800" b="0" kern="1200" noProof="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the</a:t>
          </a: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sustainability of bank profitability, the current challenges of cyber security and bank digitalization</a:t>
          </a: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.</a:t>
          </a:r>
          <a:endParaRPr lang="en-US" sz="1800" b="0" kern="1200" noProof="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509247" y="4370910"/>
        <a:ext cx="7759476" cy="874106"/>
      </dsp:txXfrm>
    </dsp:sp>
    <dsp:sp modelId="{FCFF821D-A27E-4653-A725-D8468E738ECB}">
      <dsp:nvSpPr>
        <dsp:cNvPr id="0" name=""/>
        <dsp:cNvSpPr/>
      </dsp:nvSpPr>
      <dsp:spPr>
        <a:xfrm>
          <a:off x="79827" y="4378544"/>
          <a:ext cx="858839" cy="858839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2D9F89-3136-4400-8880-6F4C9D1922CA}">
      <dsp:nvSpPr>
        <dsp:cNvPr id="0" name=""/>
        <dsp:cNvSpPr/>
      </dsp:nvSpPr>
      <dsp:spPr>
        <a:xfrm>
          <a:off x="-6220642" y="-950508"/>
          <a:ext cx="7395832" cy="7395832"/>
        </a:xfrm>
        <a:prstGeom prst="blockArc">
          <a:avLst>
            <a:gd name="adj1" fmla="val 18900000"/>
            <a:gd name="adj2" fmla="val 2700000"/>
            <a:gd name="adj3" fmla="val 303"/>
          </a:avLst>
        </a:prstGeom>
        <a:noFill/>
        <a:ln w="25400" cap="flat" cmpd="sng" algn="ctr">
          <a:solidFill>
            <a:srgbClr val="202653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BBA9B4-F286-488B-BA4B-91A2B12188B1}">
      <dsp:nvSpPr>
        <dsp:cNvPr id="0" name=""/>
        <dsp:cNvSpPr/>
      </dsp:nvSpPr>
      <dsp:spPr>
        <a:xfrm>
          <a:off x="494232" y="178539"/>
          <a:ext cx="7789506" cy="1016625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36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Uncertainty in global markets has increased, while inherited risks in the European banking sector did not disappear completely. Nevertheless, the domestic banking sector’s resilience to external shocks remained robust.</a:t>
          </a:r>
        </a:p>
      </dsp:txBody>
      <dsp:txXfrm>
        <a:off x="494232" y="178539"/>
        <a:ext cx="7789506" cy="1016625"/>
      </dsp:txXfrm>
    </dsp:sp>
    <dsp:sp modelId="{17989FF0-9458-4918-9644-66FC8361081F}">
      <dsp:nvSpPr>
        <dsp:cNvPr id="0" name=""/>
        <dsp:cNvSpPr/>
      </dsp:nvSpPr>
      <dsp:spPr>
        <a:xfrm>
          <a:off x="79827" y="257432"/>
          <a:ext cx="858839" cy="858839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3D779A-965A-4FD6-814B-7881F1A1A2BC}">
      <dsp:nvSpPr>
        <dsp:cNvPr id="0" name=""/>
        <dsp:cNvSpPr/>
      </dsp:nvSpPr>
      <dsp:spPr>
        <a:xfrm>
          <a:off x="1001582" y="1295559"/>
          <a:ext cx="7267141" cy="843140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36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Considering the low credit penetration, even higher credit dynamics may materialize without the disruption of </a:t>
          </a:r>
          <a:r>
            <a:rPr lang="hu-HU" sz="1800" kern="1200" noProof="0" dirty="0" err="1"/>
            <a:t>financial</a:t>
          </a:r>
          <a:r>
            <a:rPr lang="hu-HU" sz="1800" kern="1200" noProof="0" dirty="0"/>
            <a:t> </a:t>
          </a:r>
          <a:r>
            <a:rPr lang="hu-HU" sz="1800" kern="1200" noProof="0" dirty="0" err="1"/>
            <a:t>stability</a:t>
          </a:r>
          <a:r>
            <a:rPr lang="hu-HU" sz="1800" kern="1200" noProof="0" dirty="0"/>
            <a:t>.</a:t>
          </a:r>
          <a:endParaRPr lang="en-US" sz="1800" b="0" kern="1200" noProof="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1001582" y="1295559"/>
        <a:ext cx="7267141" cy="843140"/>
      </dsp:txXfrm>
    </dsp:sp>
    <dsp:sp modelId="{22EBB5E2-1E7A-4E52-9DF7-8D503A7ECB4F}">
      <dsp:nvSpPr>
        <dsp:cNvPr id="0" name=""/>
        <dsp:cNvSpPr/>
      </dsp:nvSpPr>
      <dsp:spPr>
        <a:xfrm>
          <a:off x="572162" y="1287710"/>
          <a:ext cx="858839" cy="8588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FC0701-CA75-46A5-83E5-5C5496C652C7}">
      <dsp:nvSpPr>
        <dsp:cNvPr id="0" name=""/>
        <dsp:cNvSpPr/>
      </dsp:nvSpPr>
      <dsp:spPr>
        <a:xfrm>
          <a:off x="1142834" y="2216851"/>
          <a:ext cx="7135745" cy="1061113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36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Following the SME segment, lending to the corporate sector as a whole also reached double-digit growth; however, in the SME segment post </a:t>
          </a:r>
          <a:r>
            <a:rPr lang="en-US" sz="1800" b="0" kern="1200" noProof="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FGS</a:t>
          </a: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, loans with long interest rate fixation are </a:t>
          </a:r>
          <a:r>
            <a:rPr lang="en-A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being</a:t>
          </a: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replaced with shorter-term loans.</a:t>
          </a:r>
        </a:p>
      </dsp:txBody>
      <dsp:txXfrm>
        <a:off x="1142834" y="2216851"/>
        <a:ext cx="7135745" cy="1061113"/>
      </dsp:txXfrm>
    </dsp:sp>
    <dsp:sp modelId="{1A9AED78-025F-400B-A508-978FCBF3A8EB}">
      <dsp:nvSpPr>
        <dsp:cNvPr id="0" name=""/>
        <dsp:cNvSpPr/>
      </dsp:nvSpPr>
      <dsp:spPr>
        <a:xfrm>
          <a:off x="723270" y="2317988"/>
          <a:ext cx="858839" cy="858839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09FB46-3384-47BA-A79E-3DA881486A5C}">
      <dsp:nvSpPr>
        <dsp:cNvPr id="0" name=""/>
        <dsp:cNvSpPr/>
      </dsp:nvSpPr>
      <dsp:spPr>
        <a:xfrm>
          <a:off x="1001582" y="3336860"/>
          <a:ext cx="7267141" cy="881650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36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Pickup</a:t>
          </a: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in </a:t>
          </a:r>
          <a:r>
            <a:rPr lang="en-GB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growth </a:t>
          </a: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has </a:t>
          </a: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continued</a:t>
          </a: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en-GB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in household </a:t>
          </a: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lending due to the growing role of  </a:t>
          </a:r>
          <a:r>
            <a:rPr lang="en-GB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certified </a:t>
          </a:r>
          <a:r>
            <a:rPr lang="en-US" sz="1800" b="0" kern="1200" noProof="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consum</a:t>
          </a:r>
          <a:r>
            <a:rPr lang="hu-HU" sz="1800" b="0" kern="1200" noProof="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er-friendly</a:t>
          </a:r>
          <a:r>
            <a:rPr lang="en-GB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housing loan</a:t>
          </a: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s.</a:t>
          </a:r>
        </a:p>
      </dsp:txBody>
      <dsp:txXfrm>
        <a:off x="1001582" y="3336860"/>
        <a:ext cx="7267141" cy="881650"/>
      </dsp:txXfrm>
    </dsp:sp>
    <dsp:sp modelId="{EC4811AD-BE8E-4DD2-BF04-7DB52222E530}">
      <dsp:nvSpPr>
        <dsp:cNvPr id="0" name=""/>
        <dsp:cNvSpPr/>
      </dsp:nvSpPr>
      <dsp:spPr>
        <a:xfrm>
          <a:off x="572162" y="3348266"/>
          <a:ext cx="858839" cy="858839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E186E4-D813-49D4-BCA3-969AD7C9A421}">
      <dsp:nvSpPr>
        <dsp:cNvPr id="0" name=""/>
        <dsp:cNvSpPr/>
      </dsp:nvSpPr>
      <dsp:spPr>
        <a:xfrm>
          <a:off x="509247" y="4370910"/>
          <a:ext cx="7759476" cy="874106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36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The r</a:t>
          </a:r>
          <a:r>
            <a:rPr lang="en-GB" sz="1800" b="0" kern="120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eport</a:t>
          </a:r>
          <a:r>
            <a:rPr lang="en-GB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also focuses on the </a:t>
          </a: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presentation of </a:t>
          </a:r>
          <a:r>
            <a:rPr lang="hu-HU" sz="1800" b="0" kern="1200" noProof="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the</a:t>
          </a: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sustainability of bank profitability, the current challenges of cyber security and bank digitalization</a:t>
          </a: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.</a:t>
          </a:r>
          <a:endParaRPr lang="en-US" sz="1800" b="0" kern="1200" noProof="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509247" y="4370910"/>
        <a:ext cx="7759476" cy="874106"/>
      </dsp:txXfrm>
    </dsp:sp>
    <dsp:sp modelId="{FCFF821D-A27E-4653-A725-D8468E738ECB}">
      <dsp:nvSpPr>
        <dsp:cNvPr id="0" name=""/>
        <dsp:cNvSpPr/>
      </dsp:nvSpPr>
      <dsp:spPr>
        <a:xfrm>
          <a:off x="79827" y="4378544"/>
          <a:ext cx="858839" cy="858839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2D9F89-3136-4400-8880-6F4C9D1922CA}">
      <dsp:nvSpPr>
        <dsp:cNvPr id="0" name=""/>
        <dsp:cNvSpPr/>
      </dsp:nvSpPr>
      <dsp:spPr>
        <a:xfrm>
          <a:off x="-6220642" y="-950508"/>
          <a:ext cx="7395832" cy="7395832"/>
        </a:xfrm>
        <a:prstGeom prst="blockArc">
          <a:avLst>
            <a:gd name="adj1" fmla="val 18900000"/>
            <a:gd name="adj2" fmla="val 2700000"/>
            <a:gd name="adj3" fmla="val 303"/>
          </a:avLst>
        </a:prstGeom>
        <a:noFill/>
        <a:ln w="25400" cap="flat" cmpd="sng" algn="ctr">
          <a:solidFill>
            <a:srgbClr val="202653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BBA9B4-F286-488B-BA4B-91A2B12188B1}">
      <dsp:nvSpPr>
        <dsp:cNvPr id="0" name=""/>
        <dsp:cNvSpPr/>
      </dsp:nvSpPr>
      <dsp:spPr>
        <a:xfrm>
          <a:off x="494232" y="178539"/>
          <a:ext cx="7789506" cy="1016625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36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Uncertainty in global markets has increased, while inherited risks in the European banking sector did not disappear completely. Nevertheless, the domestic banking sector’s resilience to external shocks remained robust.</a:t>
          </a:r>
        </a:p>
      </dsp:txBody>
      <dsp:txXfrm>
        <a:off x="494232" y="178539"/>
        <a:ext cx="7789506" cy="1016625"/>
      </dsp:txXfrm>
    </dsp:sp>
    <dsp:sp modelId="{17989FF0-9458-4918-9644-66FC8361081F}">
      <dsp:nvSpPr>
        <dsp:cNvPr id="0" name=""/>
        <dsp:cNvSpPr/>
      </dsp:nvSpPr>
      <dsp:spPr>
        <a:xfrm>
          <a:off x="79827" y="257432"/>
          <a:ext cx="858839" cy="858839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3D779A-965A-4FD6-814B-7881F1A1A2BC}">
      <dsp:nvSpPr>
        <dsp:cNvPr id="0" name=""/>
        <dsp:cNvSpPr/>
      </dsp:nvSpPr>
      <dsp:spPr>
        <a:xfrm>
          <a:off x="1001582" y="1295559"/>
          <a:ext cx="7267141" cy="843140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36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Considering the low credit penetration, even higher credit dynamics may materialize without the disruption of </a:t>
          </a:r>
          <a:r>
            <a:rPr lang="hu-HU" sz="1800" kern="1200" noProof="0" dirty="0" err="1"/>
            <a:t>financial</a:t>
          </a:r>
          <a:r>
            <a:rPr lang="hu-HU" sz="1800" kern="1200" noProof="0" dirty="0"/>
            <a:t> </a:t>
          </a:r>
          <a:r>
            <a:rPr lang="hu-HU" sz="1800" kern="1200" noProof="0" dirty="0" err="1"/>
            <a:t>stability</a:t>
          </a:r>
          <a:r>
            <a:rPr lang="hu-HU" sz="1800" kern="1200" noProof="0" dirty="0"/>
            <a:t>.</a:t>
          </a:r>
          <a:endParaRPr lang="en-US" sz="1800" b="0" kern="1200" noProof="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1001582" y="1295559"/>
        <a:ext cx="7267141" cy="843140"/>
      </dsp:txXfrm>
    </dsp:sp>
    <dsp:sp modelId="{22EBB5E2-1E7A-4E52-9DF7-8D503A7ECB4F}">
      <dsp:nvSpPr>
        <dsp:cNvPr id="0" name=""/>
        <dsp:cNvSpPr/>
      </dsp:nvSpPr>
      <dsp:spPr>
        <a:xfrm>
          <a:off x="572162" y="1287710"/>
          <a:ext cx="858839" cy="8588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FC0701-CA75-46A5-83E5-5C5496C652C7}">
      <dsp:nvSpPr>
        <dsp:cNvPr id="0" name=""/>
        <dsp:cNvSpPr/>
      </dsp:nvSpPr>
      <dsp:spPr>
        <a:xfrm>
          <a:off x="1142834" y="2216851"/>
          <a:ext cx="7135745" cy="1061113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36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Following the SME segment, lending to the corporate sector as a whole also reached double-digit growth; however, in the SME segment post </a:t>
          </a:r>
          <a:r>
            <a:rPr lang="en-US" sz="1800" b="0" kern="1200" noProof="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FGS</a:t>
          </a: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, loans with long interest rate fixation are </a:t>
          </a:r>
          <a:r>
            <a:rPr lang="en-A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being</a:t>
          </a: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replaced with shorter-term loans.</a:t>
          </a:r>
        </a:p>
      </dsp:txBody>
      <dsp:txXfrm>
        <a:off x="1142834" y="2216851"/>
        <a:ext cx="7135745" cy="1061113"/>
      </dsp:txXfrm>
    </dsp:sp>
    <dsp:sp modelId="{1A9AED78-025F-400B-A508-978FCBF3A8EB}">
      <dsp:nvSpPr>
        <dsp:cNvPr id="0" name=""/>
        <dsp:cNvSpPr/>
      </dsp:nvSpPr>
      <dsp:spPr>
        <a:xfrm>
          <a:off x="723270" y="2317988"/>
          <a:ext cx="858839" cy="858839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09FB46-3384-47BA-A79E-3DA881486A5C}">
      <dsp:nvSpPr>
        <dsp:cNvPr id="0" name=""/>
        <dsp:cNvSpPr/>
      </dsp:nvSpPr>
      <dsp:spPr>
        <a:xfrm>
          <a:off x="1001582" y="3336860"/>
          <a:ext cx="7267141" cy="881650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36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Pickup</a:t>
          </a: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in </a:t>
          </a:r>
          <a:r>
            <a:rPr lang="en-GB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growth </a:t>
          </a: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has </a:t>
          </a: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continued</a:t>
          </a: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en-GB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in household </a:t>
          </a: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lending due to the growing role of  </a:t>
          </a:r>
          <a:r>
            <a:rPr lang="en-GB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certified </a:t>
          </a:r>
          <a:r>
            <a:rPr lang="en-US" sz="1800" b="0" kern="1200" noProof="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consum</a:t>
          </a:r>
          <a:r>
            <a:rPr lang="hu-HU" sz="1800" b="0" kern="1200" noProof="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er-friendly</a:t>
          </a:r>
          <a:r>
            <a:rPr lang="en-GB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housing loan</a:t>
          </a: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s.</a:t>
          </a:r>
        </a:p>
      </dsp:txBody>
      <dsp:txXfrm>
        <a:off x="1001582" y="3336860"/>
        <a:ext cx="7267141" cy="881650"/>
      </dsp:txXfrm>
    </dsp:sp>
    <dsp:sp modelId="{EC4811AD-BE8E-4DD2-BF04-7DB52222E530}">
      <dsp:nvSpPr>
        <dsp:cNvPr id="0" name=""/>
        <dsp:cNvSpPr/>
      </dsp:nvSpPr>
      <dsp:spPr>
        <a:xfrm>
          <a:off x="572162" y="3348266"/>
          <a:ext cx="858839" cy="858839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E186E4-D813-49D4-BCA3-969AD7C9A421}">
      <dsp:nvSpPr>
        <dsp:cNvPr id="0" name=""/>
        <dsp:cNvSpPr/>
      </dsp:nvSpPr>
      <dsp:spPr>
        <a:xfrm>
          <a:off x="509247" y="4370910"/>
          <a:ext cx="7759476" cy="874106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36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The r</a:t>
          </a:r>
          <a:r>
            <a:rPr lang="en-GB" sz="1800" b="0" kern="120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eport</a:t>
          </a:r>
          <a:r>
            <a:rPr lang="en-GB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also focuses on the </a:t>
          </a: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presentation of </a:t>
          </a:r>
          <a:r>
            <a:rPr lang="hu-HU" sz="1800" b="0" kern="1200" noProof="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the</a:t>
          </a: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sustainability of bank profitability, the current challenges of cyber security and bank digitalization</a:t>
          </a: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.</a:t>
          </a:r>
          <a:endParaRPr lang="en-US" sz="1800" b="0" kern="1200" noProof="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509247" y="4370910"/>
        <a:ext cx="7759476" cy="874106"/>
      </dsp:txXfrm>
    </dsp:sp>
    <dsp:sp modelId="{FCFF821D-A27E-4653-A725-D8468E738ECB}">
      <dsp:nvSpPr>
        <dsp:cNvPr id="0" name=""/>
        <dsp:cNvSpPr/>
      </dsp:nvSpPr>
      <dsp:spPr>
        <a:xfrm>
          <a:off x="79827" y="4378544"/>
          <a:ext cx="858839" cy="858839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2D9F89-3136-4400-8880-6F4C9D1922CA}">
      <dsp:nvSpPr>
        <dsp:cNvPr id="0" name=""/>
        <dsp:cNvSpPr/>
      </dsp:nvSpPr>
      <dsp:spPr>
        <a:xfrm>
          <a:off x="-6220642" y="-950508"/>
          <a:ext cx="7395832" cy="7395832"/>
        </a:xfrm>
        <a:prstGeom prst="blockArc">
          <a:avLst>
            <a:gd name="adj1" fmla="val 18900000"/>
            <a:gd name="adj2" fmla="val 2700000"/>
            <a:gd name="adj3" fmla="val 303"/>
          </a:avLst>
        </a:prstGeom>
        <a:noFill/>
        <a:ln w="25400" cap="flat" cmpd="sng" algn="ctr">
          <a:solidFill>
            <a:srgbClr val="202653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BBA9B4-F286-488B-BA4B-91A2B12188B1}">
      <dsp:nvSpPr>
        <dsp:cNvPr id="0" name=""/>
        <dsp:cNvSpPr/>
      </dsp:nvSpPr>
      <dsp:spPr>
        <a:xfrm>
          <a:off x="494232" y="178539"/>
          <a:ext cx="7789506" cy="1016625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36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Uncertainty in global markets has increased, while inherited risks in the European banking sector did not disappear completely. Nevertheless, the domestic banking sector’s resilience to external shocks remained robust.</a:t>
          </a:r>
        </a:p>
      </dsp:txBody>
      <dsp:txXfrm>
        <a:off x="494232" y="178539"/>
        <a:ext cx="7789506" cy="1016625"/>
      </dsp:txXfrm>
    </dsp:sp>
    <dsp:sp modelId="{17989FF0-9458-4918-9644-66FC8361081F}">
      <dsp:nvSpPr>
        <dsp:cNvPr id="0" name=""/>
        <dsp:cNvSpPr/>
      </dsp:nvSpPr>
      <dsp:spPr>
        <a:xfrm>
          <a:off x="79827" y="257432"/>
          <a:ext cx="858839" cy="858839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3D779A-965A-4FD6-814B-7881F1A1A2BC}">
      <dsp:nvSpPr>
        <dsp:cNvPr id="0" name=""/>
        <dsp:cNvSpPr/>
      </dsp:nvSpPr>
      <dsp:spPr>
        <a:xfrm>
          <a:off x="1001582" y="1295559"/>
          <a:ext cx="7267141" cy="843140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36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Considering the low credit penetration, even higher credit dynamics may materialize without the disruption of </a:t>
          </a:r>
          <a:r>
            <a:rPr lang="hu-HU" sz="1800" kern="1200" noProof="0" dirty="0" err="1"/>
            <a:t>financial</a:t>
          </a:r>
          <a:r>
            <a:rPr lang="hu-HU" sz="1800" kern="1200" noProof="0" dirty="0"/>
            <a:t> </a:t>
          </a:r>
          <a:r>
            <a:rPr lang="hu-HU" sz="1800" kern="1200" noProof="0" dirty="0" err="1"/>
            <a:t>stability</a:t>
          </a:r>
          <a:r>
            <a:rPr lang="hu-HU" sz="1800" kern="1200" noProof="0" dirty="0"/>
            <a:t>.</a:t>
          </a:r>
          <a:endParaRPr lang="en-US" sz="1800" b="0" kern="1200" noProof="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1001582" y="1295559"/>
        <a:ext cx="7267141" cy="843140"/>
      </dsp:txXfrm>
    </dsp:sp>
    <dsp:sp modelId="{22EBB5E2-1E7A-4E52-9DF7-8D503A7ECB4F}">
      <dsp:nvSpPr>
        <dsp:cNvPr id="0" name=""/>
        <dsp:cNvSpPr/>
      </dsp:nvSpPr>
      <dsp:spPr>
        <a:xfrm>
          <a:off x="572162" y="1287710"/>
          <a:ext cx="858839" cy="85883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FC0701-CA75-46A5-83E5-5C5496C652C7}">
      <dsp:nvSpPr>
        <dsp:cNvPr id="0" name=""/>
        <dsp:cNvSpPr/>
      </dsp:nvSpPr>
      <dsp:spPr>
        <a:xfrm>
          <a:off x="1142834" y="2216851"/>
          <a:ext cx="7135745" cy="1061113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36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Following the SME segment, lending to the corporate sector as a whole also reached double-digit growth; however, in the SME segment post </a:t>
          </a:r>
          <a:r>
            <a:rPr lang="en-US" sz="1800" b="0" kern="1200" noProof="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FGS</a:t>
          </a: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, loans with long interest rate fixation are </a:t>
          </a:r>
          <a:r>
            <a:rPr lang="en-A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being</a:t>
          </a: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replaced with shorter-term loans.</a:t>
          </a:r>
        </a:p>
      </dsp:txBody>
      <dsp:txXfrm>
        <a:off x="1142834" y="2216851"/>
        <a:ext cx="7135745" cy="1061113"/>
      </dsp:txXfrm>
    </dsp:sp>
    <dsp:sp modelId="{1A9AED78-025F-400B-A508-978FCBF3A8EB}">
      <dsp:nvSpPr>
        <dsp:cNvPr id="0" name=""/>
        <dsp:cNvSpPr/>
      </dsp:nvSpPr>
      <dsp:spPr>
        <a:xfrm>
          <a:off x="723270" y="2317988"/>
          <a:ext cx="858839" cy="858839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09FB46-3384-47BA-A79E-3DA881486A5C}">
      <dsp:nvSpPr>
        <dsp:cNvPr id="0" name=""/>
        <dsp:cNvSpPr/>
      </dsp:nvSpPr>
      <dsp:spPr>
        <a:xfrm>
          <a:off x="1001582" y="3336860"/>
          <a:ext cx="7267141" cy="881650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36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Pickup</a:t>
          </a: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in </a:t>
          </a:r>
          <a:r>
            <a:rPr lang="en-GB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growth </a:t>
          </a: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has </a:t>
          </a: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continued</a:t>
          </a: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en-GB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in household </a:t>
          </a: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lending due to the growing role of  </a:t>
          </a:r>
          <a:r>
            <a:rPr lang="en-GB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certified </a:t>
          </a:r>
          <a:r>
            <a:rPr lang="en-US" sz="1800" b="0" kern="1200" noProof="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consum</a:t>
          </a:r>
          <a:r>
            <a:rPr lang="hu-HU" sz="1800" b="0" kern="1200" noProof="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er-friendly</a:t>
          </a:r>
          <a:r>
            <a:rPr lang="en-GB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housing loan</a:t>
          </a:r>
          <a:r>
            <a:rPr lang="hu-HU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s.</a:t>
          </a:r>
        </a:p>
      </dsp:txBody>
      <dsp:txXfrm>
        <a:off x="1001582" y="3336860"/>
        <a:ext cx="7267141" cy="881650"/>
      </dsp:txXfrm>
    </dsp:sp>
    <dsp:sp modelId="{EC4811AD-BE8E-4DD2-BF04-7DB52222E530}">
      <dsp:nvSpPr>
        <dsp:cNvPr id="0" name=""/>
        <dsp:cNvSpPr/>
      </dsp:nvSpPr>
      <dsp:spPr>
        <a:xfrm>
          <a:off x="572162" y="3348266"/>
          <a:ext cx="858839" cy="858839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E186E4-D813-49D4-BCA3-969AD7C9A421}">
      <dsp:nvSpPr>
        <dsp:cNvPr id="0" name=""/>
        <dsp:cNvSpPr/>
      </dsp:nvSpPr>
      <dsp:spPr>
        <a:xfrm>
          <a:off x="509247" y="4370910"/>
          <a:ext cx="7759476" cy="874106"/>
        </a:xfrm>
        <a:prstGeom prst="rect">
          <a:avLst/>
        </a:prstGeom>
        <a:solidFill>
          <a:srgbClr val="202653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5363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Report also focuses on the </a:t>
          </a: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presentation of </a:t>
          </a:r>
          <a:r>
            <a:rPr lang="hu-HU" sz="1800" b="0" kern="1200" noProof="0" dirty="0" err="1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the</a:t>
          </a: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 </a:t>
          </a:r>
          <a:r>
            <a:rPr lang="en-US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sustainability of bank profitability, the current challenges of cyber security and bank digitalization</a:t>
          </a:r>
          <a:r>
            <a:rPr lang="hu-HU" sz="1800" b="0" kern="1200" noProof="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+mn-cs"/>
            </a:rPr>
            <a:t>.</a:t>
          </a:r>
          <a:endParaRPr lang="en-US" sz="1800" b="0" kern="1200" noProof="0" dirty="0">
            <a:solidFill>
              <a:sysClr val="window" lastClr="FFFFFF"/>
            </a:solidFill>
            <a:latin typeface="Calibri" panose="020F0502020204030204" pitchFamily="34" charset="0"/>
            <a:ea typeface="+mn-ea"/>
            <a:cs typeface="+mn-cs"/>
          </a:endParaRPr>
        </a:p>
      </dsp:txBody>
      <dsp:txXfrm>
        <a:off x="509247" y="4370910"/>
        <a:ext cx="7759476" cy="874106"/>
      </dsp:txXfrm>
    </dsp:sp>
    <dsp:sp modelId="{FCFF821D-A27E-4653-A725-D8468E738ECB}">
      <dsp:nvSpPr>
        <dsp:cNvPr id="0" name=""/>
        <dsp:cNvSpPr/>
      </dsp:nvSpPr>
      <dsp:spPr>
        <a:xfrm>
          <a:off x="79827" y="4378544"/>
          <a:ext cx="858839" cy="858839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202653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6E999-8EDA-4271-A565-4E287EBEAE93}" type="datetimeFigureOut">
              <a:rPr lang="en-US" smtClean="0"/>
              <a:t>5/30/2018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B7A55-1294-4E4F-9D3B-EFE610BC9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73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E27C5-CE5B-427B-906A-B91D4F528752}" type="slidenum">
              <a:rPr lang="hu-HU" smtClean="0"/>
              <a:t>39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367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6029" y="400113"/>
            <a:ext cx="3533158" cy="300082"/>
          </a:xfrm>
          <a:noFill/>
        </p:spPr>
        <p:txBody>
          <a:bodyPr wrap="square" rtlCol="0">
            <a:spAutoFit/>
          </a:bodyPr>
          <a:lstStyle>
            <a:lvl1pPr algn="r"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Konferencia | 2018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1EFD92E4-2321-49E5-AEED-0D4F061F923D}"/>
              </a:ext>
            </a:extLst>
          </p:cNvPr>
          <p:cNvSpPr/>
          <p:nvPr/>
        </p:nvSpPr>
        <p:spPr>
          <a:xfrm>
            <a:off x="0" y="1079505"/>
            <a:ext cx="9144000" cy="5778499"/>
          </a:xfrm>
          <a:prstGeom prst="rect">
            <a:avLst/>
          </a:prstGeom>
          <a:gradFill flip="none" rotWithShape="1">
            <a:gsLst>
              <a:gs pos="6000">
                <a:schemeClr val="tx2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98923B4-BAF4-482B-8B9E-42943A59C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637" y="2211574"/>
            <a:ext cx="8312727" cy="2098808"/>
          </a:xfrm>
          <a:noFill/>
        </p:spPr>
        <p:txBody>
          <a:bodyPr wrap="square" bIns="108000" rtlCol="0" anchor="b">
            <a:noAutofit/>
          </a:bodyPr>
          <a:lstStyle>
            <a:lvl1pPr algn="ctr">
              <a:lnSpc>
                <a:spcPct val="100000"/>
              </a:lnSpc>
              <a:defRPr lang="hu-HU" sz="3600" cap="all" spc="225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342900"/>
            <a:r>
              <a:rPr lang="hu-HU" dirty="0" err="1"/>
              <a:t>MintacíM</a:t>
            </a:r>
            <a:r>
              <a:rPr lang="hu-HU" dirty="0"/>
              <a:t> szerkesztése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A4D6964-545F-4255-BA13-25E11882AE9B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 rot="5400000">
            <a:off x="3748962" y="2612183"/>
            <a:ext cx="1594800" cy="5052565"/>
          </a:xfrm>
          <a:prstGeom prst="rect">
            <a:avLst/>
          </a:prstGeom>
        </p:spPr>
      </p:pic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8F540EF5-DEC4-4616-91D5-F7ED154C603B}"/>
              </a:ext>
            </a:extLst>
          </p:cNvPr>
          <p:cNvCxnSpPr>
            <a:cxnSpLocks/>
          </p:cNvCxnSpPr>
          <p:nvPr/>
        </p:nvCxnSpPr>
        <p:spPr>
          <a:xfrm>
            <a:off x="1110346" y="4325373"/>
            <a:ext cx="6770915" cy="0"/>
          </a:xfrm>
          <a:prstGeom prst="line">
            <a:avLst/>
          </a:prstGeom>
          <a:ln>
            <a:gradFill>
              <a:gsLst>
                <a:gs pos="27000">
                  <a:schemeClr val="bg1"/>
                </a:gs>
                <a:gs pos="0">
                  <a:schemeClr val="bg1">
                    <a:alpha val="0"/>
                  </a:schemeClr>
                </a:gs>
                <a:gs pos="77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365" y="400113"/>
            <a:ext cx="3533158" cy="300082"/>
          </a:xfrm>
          <a:noFill/>
        </p:spPr>
        <p:txBody>
          <a:bodyPr wrap="square" rtlCol="0">
            <a:spAutoFit/>
          </a:bodyPr>
          <a:lstStyle>
            <a:lvl1pPr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Előadó Neve | titulusa</a:t>
            </a:r>
          </a:p>
        </p:txBody>
      </p:sp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id="{9B285920-0F2F-4913-A146-A627FA1F22EF}"/>
              </a:ext>
            </a:extLst>
          </p:cNvPr>
          <p:cNvGrpSpPr>
            <a:grpSpLocks noChangeAspect="1"/>
          </p:cNvGrpSpPr>
          <p:nvPr/>
        </p:nvGrpSpPr>
        <p:grpSpPr>
          <a:xfrm>
            <a:off x="3900743" y="407902"/>
            <a:ext cx="1342514" cy="1342514"/>
            <a:chOff x="5357620" y="340777"/>
            <a:chExt cx="1476765" cy="1476765"/>
          </a:xfrm>
        </p:grpSpPr>
        <p:sp>
          <p:nvSpPr>
            <p:cNvPr id="12" name="Ellipszis 11">
              <a:extLst>
                <a:ext uri="{FF2B5EF4-FFF2-40B4-BE49-F238E27FC236}">
                  <a16:creationId xmlns:a16="http://schemas.microsoft.com/office/drawing/2014/main" id="{720D2D16-3C73-4B29-BF0A-5C0CD4A356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57620" y="340777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3" name="Kép 12">
              <a:extLst>
                <a:ext uri="{FF2B5EF4-FFF2-40B4-BE49-F238E27FC236}">
                  <a16:creationId xmlns:a16="http://schemas.microsoft.com/office/drawing/2014/main" id="{64B7CD62-C5AE-49B3-A3F1-CCDBFFCCD9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9" y="445740"/>
              <a:ext cx="1264444" cy="12668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4573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EB9F1D99-C601-4291-9D39-04D45263AC3B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066"/>
          <a:stretch/>
        </p:blipFill>
        <p:spPr>
          <a:xfrm rot="16200000">
            <a:off x="3817311" y="2640145"/>
            <a:ext cx="1594839" cy="5054400"/>
          </a:xfrm>
          <a:prstGeom prst="rect">
            <a:avLst/>
          </a:prstGeom>
        </p:spPr>
      </p:pic>
      <p:sp>
        <p:nvSpPr>
          <p:cNvPr id="13" name="Téglalap 12">
            <a:extLst>
              <a:ext uri="{FF2B5EF4-FFF2-40B4-BE49-F238E27FC236}">
                <a16:creationId xmlns:a16="http://schemas.microsoft.com/office/drawing/2014/main" id="{2A2EB4D7-427D-41DD-AE99-B6B9194DE3AC}"/>
              </a:ext>
            </a:extLst>
          </p:cNvPr>
          <p:cNvSpPr/>
          <p:nvPr/>
        </p:nvSpPr>
        <p:spPr>
          <a:xfrm>
            <a:off x="-1" y="893235"/>
            <a:ext cx="9144001" cy="360000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6029" y="400113"/>
            <a:ext cx="3533158" cy="300082"/>
          </a:xfrm>
          <a:noFill/>
        </p:spPr>
        <p:txBody>
          <a:bodyPr wrap="square" rtlCol="0">
            <a:spAutoFit/>
          </a:bodyPr>
          <a:lstStyle>
            <a:lvl1pPr algn="r"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Konferencia | 2018</a:t>
            </a:r>
          </a:p>
        </p:txBody>
      </p:sp>
      <p:grpSp>
        <p:nvGrpSpPr>
          <p:cNvPr id="12" name="Csoportba foglalás 11">
            <a:extLst>
              <a:ext uri="{FF2B5EF4-FFF2-40B4-BE49-F238E27FC236}">
                <a16:creationId xmlns:a16="http://schemas.microsoft.com/office/drawing/2014/main" id="{D1EEAEB3-CFC8-4394-B774-6AA1C08E9A04}"/>
              </a:ext>
            </a:extLst>
          </p:cNvPr>
          <p:cNvGrpSpPr>
            <a:grpSpLocks noChangeAspect="1"/>
          </p:cNvGrpSpPr>
          <p:nvPr/>
        </p:nvGrpSpPr>
        <p:grpSpPr>
          <a:xfrm>
            <a:off x="3900743" y="407902"/>
            <a:ext cx="1342514" cy="1342514"/>
            <a:chOff x="5357620" y="340777"/>
            <a:chExt cx="1476765" cy="1476765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8A739B8A-ACBE-49F4-9B88-71B3EE960F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57620" y="340777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FA027976-C715-4431-8E04-1893195DD5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9" y="445740"/>
              <a:ext cx="1264444" cy="1266826"/>
            </a:xfrm>
            <a:prstGeom prst="rect">
              <a:avLst/>
            </a:prstGeom>
          </p:spPr>
        </p:pic>
      </p:grpSp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8F540EF5-DEC4-4616-91D5-F7ED154C603B}"/>
              </a:ext>
            </a:extLst>
          </p:cNvPr>
          <p:cNvCxnSpPr>
            <a:cxnSpLocks/>
          </p:cNvCxnSpPr>
          <p:nvPr/>
        </p:nvCxnSpPr>
        <p:spPr>
          <a:xfrm>
            <a:off x="1110346" y="4336002"/>
            <a:ext cx="6770915" cy="0"/>
          </a:xfrm>
          <a:prstGeom prst="line">
            <a:avLst/>
          </a:prstGeom>
          <a:ln>
            <a:gradFill>
              <a:gsLst>
                <a:gs pos="27000">
                  <a:schemeClr val="tx2">
                    <a:lumMod val="10000"/>
                    <a:lumOff val="90000"/>
                  </a:schemeClr>
                </a:gs>
                <a:gs pos="0">
                  <a:schemeClr val="bg1">
                    <a:alpha val="0"/>
                  </a:schemeClr>
                </a:gs>
                <a:gs pos="77000">
                  <a:schemeClr val="tx2">
                    <a:lumMod val="10000"/>
                    <a:lumOff val="9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365" y="400113"/>
            <a:ext cx="3533158" cy="300082"/>
          </a:xfrm>
          <a:noFill/>
        </p:spPr>
        <p:txBody>
          <a:bodyPr wrap="square" rtlCol="0">
            <a:spAutoFit/>
          </a:bodyPr>
          <a:lstStyle>
            <a:lvl1pPr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Előadó Neve | titulusa</a:t>
            </a:r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60B16E0B-3720-4EB9-98E5-A7CFC7210E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637" y="2211574"/>
            <a:ext cx="8312727" cy="2098808"/>
          </a:xfrm>
          <a:noFill/>
        </p:spPr>
        <p:txBody>
          <a:bodyPr wrap="square" bIns="108000" rtlCol="0" anchor="b">
            <a:noAutofit/>
          </a:bodyPr>
          <a:lstStyle>
            <a:lvl1pPr algn="ctr">
              <a:lnSpc>
                <a:spcPct val="100000"/>
              </a:lnSpc>
              <a:defRPr lang="hu-HU" sz="36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342900"/>
            <a:r>
              <a:rPr lang="hu-HU" dirty="0" err="1"/>
              <a:t>MintacíM</a:t>
            </a:r>
            <a:r>
              <a:rPr lang="hu-HU" dirty="0"/>
              <a:t> szerkesztése</a:t>
            </a:r>
          </a:p>
        </p:txBody>
      </p:sp>
    </p:spTree>
    <p:extLst>
      <p:ext uri="{BB962C8B-B14F-4D97-AF65-F5344CB8AC3E}">
        <p14:creationId xmlns:p14="http://schemas.microsoft.com/office/powerpoint/2010/main" val="785481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69E10144-FD81-4BC1-A765-3E1125135280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066"/>
          <a:stretch/>
        </p:blipFill>
        <p:spPr>
          <a:xfrm rot="10800000">
            <a:off x="0" y="1035000"/>
            <a:ext cx="1763100" cy="4788000"/>
          </a:xfrm>
          <a:prstGeom prst="rect">
            <a:avLst/>
          </a:prstGeom>
        </p:spPr>
      </p:pic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774" y="2794239"/>
            <a:ext cx="4983366" cy="1209562"/>
          </a:xfrm>
          <a:noFill/>
        </p:spPr>
        <p:txBody>
          <a:bodyPr wrap="square" rtlCol="0" anchor="ctr">
            <a:spAutoFit/>
          </a:bodyPr>
          <a:lstStyle>
            <a:lvl1pPr>
              <a:lnSpc>
                <a:spcPct val="110000"/>
              </a:lnSpc>
              <a:defRPr lang="hu-HU" sz="33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342900"/>
            <a:r>
              <a:rPr lang="hu-HU" dirty="0"/>
              <a:t>Mintacím szerkesztése</a:t>
            </a:r>
          </a:p>
        </p:txBody>
      </p:sp>
      <p:grpSp>
        <p:nvGrpSpPr>
          <p:cNvPr id="8" name="Csoportba foglalás 7">
            <a:extLst>
              <a:ext uri="{FF2B5EF4-FFF2-40B4-BE49-F238E27FC236}">
                <a16:creationId xmlns:a16="http://schemas.microsoft.com/office/drawing/2014/main" id="{CD015DD8-BBBF-4B3F-98C5-3B6027871DC5}"/>
              </a:ext>
            </a:extLst>
          </p:cNvPr>
          <p:cNvGrpSpPr/>
          <p:nvPr/>
        </p:nvGrpSpPr>
        <p:grpSpPr>
          <a:xfrm>
            <a:off x="790749" y="2757743"/>
            <a:ext cx="1342514" cy="1342514"/>
            <a:chOff x="2398603" y="3656545"/>
            <a:chExt cx="1476765" cy="1476765"/>
          </a:xfrm>
        </p:grpSpPr>
        <p:sp>
          <p:nvSpPr>
            <p:cNvPr id="9" name="Ellipszis 8">
              <a:extLst>
                <a:ext uri="{FF2B5EF4-FFF2-40B4-BE49-F238E27FC236}">
                  <a16:creationId xmlns:a16="http://schemas.microsoft.com/office/drawing/2014/main" id="{1D98A545-DE95-4A45-9DEF-A3E72DEBE3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98603" y="3656545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0" name="Kép 9">
              <a:extLst>
                <a:ext uri="{FF2B5EF4-FFF2-40B4-BE49-F238E27FC236}">
                  <a16:creationId xmlns:a16="http://schemas.microsoft.com/office/drawing/2014/main" id="{424597F1-186A-4114-A071-57BDDF43A6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2504762" y="3761508"/>
              <a:ext cx="1264444" cy="12668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6402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95FE9D6D-B265-4369-BA63-B46716865F75}"/>
              </a:ext>
            </a:extLst>
          </p:cNvPr>
          <p:cNvSpPr/>
          <p:nvPr/>
        </p:nvSpPr>
        <p:spPr>
          <a:xfrm flipV="1">
            <a:off x="5256000" y="-7372"/>
            <a:ext cx="3888000" cy="604823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C6169C81-0BA3-45EB-936B-A3663F68EABC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5600914"/>
            <a:ext cx="916955" cy="916955"/>
            <a:chOff x="7979931" y="5555066"/>
            <a:chExt cx="1008650" cy="1008650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9EFD7621-71CF-437C-B3D4-E1A48BAFC1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0AF630AB-9F6B-4D24-B8B6-92584799BA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1" name="Szöveg helye 7">
            <a:extLst>
              <a:ext uri="{FF2B5EF4-FFF2-40B4-BE49-F238E27FC236}">
                <a16:creationId xmlns:a16="http://schemas.microsoft.com/office/drawing/2014/main" id="{B3343780-31AA-4D24-8F2C-5BB0F16FE66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0000" y="1880323"/>
            <a:ext cx="3600000" cy="371767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22" name="Cím 8">
            <a:extLst>
              <a:ext uri="{FF2B5EF4-FFF2-40B4-BE49-F238E27FC236}">
                <a16:creationId xmlns:a16="http://schemas.microsoft.com/office/drawing/2014/main" id="{28121AF0-8220-4AE5-9CE4-C958BB7BE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5129"/>
            <a:ext cx="36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tx2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23" name="Szöveg helye 2">
            <a:extLst>
              <a:ext uri="{FF2B5EF4-FFF2-40B4-BE49-F238E27FC236}">
                <a16:creationId xmlns:a16="http://schemas.microsoft.com/office/drawing/2014/main" id="{7AD3AEF0-EEC9-497F-8B15-C8297DB6A97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9999" y="6316643"/>
            <a:ext cx="3600001" cy="36933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4" name="Tartalom helye 3">
            <a:extLst>
              <a:ext uri="{FF2B5EF4-FFF2-40B4-BE49-F238E27FC236}">
                <a16:creationId xmlns:a16="http://schemas.microsoft.com/office/drawing/2014/main" id="{443B9895-50E0-4F70-9538-A82F0E77226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5" name="Szöveg helye 5">
            <a:extLst>
              <a:ext uri="{FF2B5EF4-FFF2-40B4-BE49-F238E27FC236}">
                <a16:creationId xmlns:a16="http://schemas.microsoft.com/office/drawing/2014/main" id="{62358A1B-165E-4F6B-81B3-3E8B391590A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6" name="Szöveg helye 5">
            <a:extLst>
              <a:ext uri="{FF2B5EF4-FFF2-40B4-BE49-F238E27FC236}">
                <a16:creationId xmlns:a16="http://schemas.microsoft.com/office/drawing/2014/main" id="{FD60B878-9459-4CFB-9A06-B09114F8CA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1873624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örz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232416D1-8352-4C9D-AB69-E103306AD2A5}"/>
              </a:ext>
            </a:extLst>
          </p:cNvPr>
          <p:cNvSpPr/>
          <p:nvPr/>
        </p:nvSpPr>
        <p:spPr>
          <a:xfrm flipV="1">
            <a:off x="0" y="-7370"/>
            <a:ext cx="3888000" cy="604823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7" name="Szöveg helye 2">
            <a:extLst>
              <a:ext uri="{FF2B5EF4-FFF2-40B4-BE49-F238E27FC236}">
                <a16:creationId xmlns:a16="http://schemas.microsoft.com/office/drawing/2014/main" id="{A2D54897-97BC-4AB6-A043-75DF451CB4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82066" y="6316865"/>
            <a:ext cx="2827684" cy="361835"/>
          </a:xfrm>
        </p:spPr>
        <p:txBody>
          <a:bodyPr anchor="ctr">
            <a:noAutofit/>
          </a:bodyPr>
          <a:lstStyle>
            <a:lvl1pPr algn="r"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19" name="Szöveg helye 7">
            <a:extLst>
              <a:ext uri="{FF2B5EF4-FFF2-40B4-BE49-F238E27FC236}">
                <a16:creationId xmlns:a16="http://schemas.microsoft.com/office/drawing/2014/main" id="{507977F6-41ED-4021-9514-403C913B5B6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9749" y="1887824"/>
            <a:ext cx="3600000" cy="371017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23" name="Cím 8">
            <a:extLst>
              <a:ext uri="{FF2B5EF4-FFF2-40B4-BE49-F238E27FC236}">
                <a16:creationId xmlns:a16="http://schemas.microsoft.com/office/drawing/2014/main" id="{E4FB3E16-AC8D-45AA-B9BF-06A9E74E6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49" y="365129"/>
            <a:ext cx="36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rm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tx2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grpSp>
        <p:nvGrpSpPr>
          <p:cNvPr id="24" name="Csoportba foglalás 23">
            <a:extLst>
              <a:ext uri="{FF2B5EF4-FFF2-40B4-BE49-F238E27FC236}">
                <a16:creationId xmlns:a16="http://schemas.microsoft.com/office/drawing/2014/main" id="{E11484FF-1675-41C3-818B-AB2F6DAAE4F2}"/>
              </a:ext>
            </a:extLst>
          </p:cNvPr>
          <p:cNvGrpSpPr>
            <a:grpSpLocks noChangeAspect="1"/>
          </p:cNvGrpSpPr>
          <p:nvPr/>
        </p:nvGrpSpPr>
        <p:grpSpPr>
          <a:xfrm>
            <a:off x="209232" y="5600914"/>
            <a:ext cx="916955" cy="916955"/>
            <a:chOff x="7979931" y="5555066"/>
            <a:chExt cx="1008650" cy="1008650"/>
          </a:xfrm>
        </p:grpSpPr>
        <p:sp>
          <p:nvSpPr>
            <p:cNvPr id="25" name="Ellipszis 24">
              <a:extLst>
                <a:ext uri="{FF2B5EF4-FFF2-40B4-BE49-F238E27FC236}">
                  <a16:creationId xmlns:a16="http://schemas.microsoft.com/office/drawing/2014/main" id="{80BD8AF3-1867-48AE-B2EB-9BB371E59B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6" name="Kép 25">
              <a:extLst>
                <a:ext uri="{FF2B5EF4-FFF2-40B4-BE49-F238E27FC236}">
                  <a16:creationId xmlns:a16="http://schemas.microsoft.com/office/drawing/2014/main" id="{FAE3769D-ED75-4170-9866-10C93F4A41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7" name="Szöveg helye 5">
            <a:extLst>
              <a:ext uri="{FF2B5EF4-FFF2-40B4-BE49-F238E27FC236}">
                <a16:creationId xmlns:a16="http://schemas.microsoft.com/office/drawing/2014/main" id="{DB20685B-301B-40ED-8D58-1BC4C293D33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25525" y="5841351"/>
            <a:ext cx="4536000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8" name="Szöveg helye 5">
            <a:extLst>
              <a:ext uri="{FF2B5EF4-FFF2-40B4-BE49-F238E27FC236}">
                <a16:creationId xmlns:a16="http://schemas.microsoft.com/office/drawing/2014/main" id="{13D9A0A3-0A6C-4362-87DE-59B7198C71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25525" y="6315176"/>
            <a:ext cx="4536000" cy="370800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9" name="Tartalom helye 3">
            <a:extLst>
              <a:ext uri="{FF2B5EF4-FFF2-40B4-BE49-F238E27FC236}">
                <a16:creationId xmlns:a16="http://schemas.microsoft.com/office/drawing/2014/main" id="{2930C90B-1E3C-41E7-9F75-83F7F228738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25670" y="571670"/>
            <a:ext cx="4536000" cy="5055085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513760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72A46DC0-580F-4857-8317-082AAE9E86DC}"/>
              </a:ext>
            </a:extLst>
          </p:cNvPr>
          <p:cNvSpPr/>
          <p:nvPr/>
        </p:nvSpPr>
        <p:spPr>
          <a:xfrm flipV="1">
            <a:off x="5255664" y="-4"/>
            <a:ext cx="3888336" cy="3384000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3" name="Cím 4">
            <a:extLst>
              <a:ext uri="{FF2B5EF4-FFF2-40B4-BE49-F238E27FC236}">
                <a16:creationId xmlns:a16="http://schemas.microsoft.com/office/drawing/2014/main" id="{5678F594-92B3-40FB-8F4D-BF90B71FEE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832" y="365129"/>
            <a:ext cx="3600000" cy="2892066"/>
          </a:xfrm>
          <a:ln>
            <a:noFill/>
          </a:ln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Több soros Mintacím szerkesztése</a:t>
            </a:r>
          </a:p>
        </p:txBody>
      </p:sp>
      <p:sp>
        <p:nvSpPr>
          <p:cNvPr id="19" name="Szöveg helye 2">
            <a:extLst>
              <a:ext uri="{FF2B5EF4-FFF2-40B4-BE49-F238E27FC236}">
                <a16:creationId xmlns:a16="http://schemas.microsoft.com/office/drawing/2014/main" id="{8233694C-4943-4A7D-BE48-B2660ABF29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9832" y="3579212"/>
            <a:ext cx="3600000" cy="2550849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 tartalmak helye.</a:t>
            </a:r>
          </a:p>
        </p:txBody>
      </p:sp>
      <p:sp>
        <p:nvSpPr>
          <p:cNvPr id="20" name="Tartalom helye 3">
            <a:extLst>
              <a:ext uri="{FF2B5EF4-FFF2-40B4-BE49-F238E27FC236}">
                <a16:creationId xmlns:a16="http://schemas.microsoft.com/office/drawing/2014/main" id="{23F20983-B6FB-42DD-91ED-468B9EAAA05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1" name="Szöveg helye 2">
            <a:extLst>
              <a:ext uri="{FF2B5EF4-FFF2-40B4-BE49-F238E27FC236}">
                <a16:creationId xmlns:a16="http://schemas.microsoft.com/office/drawing/2014/main" id="{596EA518-1AF5-4030-BCE6-6AFA7A1D09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983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3" name="Szöveg helye 5">
            <a:extLst>
              <a:ext uri="{FF2B5EF4-FFF2-40B4-BE49-F238E27FC236}">
                <a16:creationId xmlns:a16="http://schemas.microsoft.com/office/drawing/2014/main" id="{3AF593BC-57A1-4BA1-B8B2-3C3906E541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4" name="Szöveg helye 5">
            <a:extLst>
              <a:ext uri="{FF2B5EF4-FFF2-40B4-BE49-F238E27FC236}">
                <a16:creationId xmlns:a16="http://schemas.microsoft.com/office/drawing/2014/main" id="{CD922AE4-7C86-483F-8C1F-C571DB7E6D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grpSp>
        <p:nvGrpSpPr>
          <p:cNvPr id="27" name="Csoportba foglalás 26">
            <a:extLst>
              <a:ext uri="{FF2B5EF4-FFF2-40B4-BE49-F238E27FC236}">
                <a16:creationId xmlns:a16="http://schemas.microsoft.com/office/drawing/2014/main" id="{F1984F91-C90F-4ADE-AB8F-4BD6428FB7CA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2968169"/>
            <a:ext cx="916955" cy="916955"/>
            <a:chOff x="7979931" y="5555066"/>
            <a:chExt cx="1008650" cy="1008650"/>
          </a:xfrm>
        </p:grpSpPr>
        <p:sp>
          <p:nvSpPr>
            <p:cNvPr id="28" name="Ellipszis 27">
              <a:extLst>
                <a:ext uri="{FF2B5EF4-FFF2-40B4-BE49-F238E27FC236}">
                  <a16:creationId xmlns:a16="http://schemas.microsoft.com/office/drawing/2014/main" id="{4BE942ED-20A0-462C-9AA3-98A3D8EB06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9" name="Kép 28">
              <a:extLst>
                <a:ext uri="{FF2B5EF4-FFF2-40B4-BE49-F238E27FC236}">
                  <a16:creationId xmlns:a16="http://schemas.microsoft.com/office/drawing/2014/main" id="{9C25A85E-BCED-4D19-8B8D-AEDE48715F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2979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0AD6B8B2-D23E-4691-9AAC-7EDDD28611E6}"/>
              </a:ext>
            </a:extLst>
          </p:cNvPr>
          <p:cNvSpPr/>
          <p:nvPr/>
        </p:nvSpPr>
        <p:spPr>
          <a:xfrm flipV="1">
            <a:off x="5256000" y="-3"/>
            <a:ext cx="3888000" cy="166337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3" name="Cím 4">
            <a:extLst>
              <a:ext uri="{FF2B5EF4-FFF2-40B4-BE49-F238E27FC236}">
                <a16:creationId xmlns:a16="http://schemas.microsoft.com/office/drawing/2014/main" id="{8FFDDC65-6164-4CCB-B333-E1644A4AB0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24" y="365129"/>
            <a:ext cx="3600000" cy="998976"/>
          </a:xfrm>
          <a:ln>
            <a:noFill/>
          </a:ln>
        </p:spPr>
        <p:txBody>
          <a:bodyPr anchor="b">
            <a:no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Rövid cím szerkesztése</a:t>
            </a:r>
          </a:p>
        </p:txBody>
      </p:sp>
      <p:sp>
        <p:nvSpPr>
          <p:cNvPr id="19" name="Szöveg helye 2">
            <a:extLst>
              <a:ext uri="{FF2B5EF4-FFF2-40B4-BE49-F238E27FC236}">
                <a16:creationId xmlns:a16="http://schemas.microsoft.com/office/drawing/2014/main" id="{5F09AFC3-B5CD-4E41-9D45-5F00B3C242B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86454" y="1835397"/>
            <a:ext cx="3600000" cy="429465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egyéb tartalmak helye.</a:t>
            </a:r>
          </a:p>
        </p:txBody>
      </p:sp>
      <p:sp>
        <p:nvSpPr>
          <p:cNvPr id="20" name="Szöveg helye 2">
            <a:extLst>
              <a:ext uri="{FF2B5EF4-FFF2-40B4-BE49-F238E27FC236}">
                <a16:creationId xmlns:a16="http://schemas.microsoft.com/office/drawing/2014/main" id="{66DB3B47-E5BD-4D9C-ABC4-FD9EFBDB8E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6454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21" name="Csoportba foglalás 20">
            <a:extLst>
              <a:ext uri="{FF2B5EF4-FFF2-40B4-BE49-F238E27FC236}">
                <a16:creationId xmlns:a16="http://schemas.microsoft.com/office/drawing/2014/main" id="{BD258CC9-59BD-4AFF-9FC5-6FC59D53E1B0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241912"/>
            <a:ext cx="916955" cy="916955"/>
            <a:chOff x="7979931" y="5555066"/>
            <a:chExt cx="1008650" cy="1008650"/>
          </a:xfrm>
        </p:grpSpPr>
        <p:sp>
          <p:nvSpPr>
            <p:cNvPr id="22" name="Ellipszis 21">
              <a:extLst>
                <a:ext uri="{FF2B5EF4-FFF2-40B4-BE49-F238E27FC236}">
                  <a16:creationId xmlns:a16="http://schemas.microsoft.com/office/drawing/2014/main" id="{5CF829C1-E4FA-4C2D-BE75-8FC9B14B80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7" name="Kép 26">
              <a:extLst>
                <a:ext uri="{FF2B5EF4-FFF2-40B4-BE49-F238E27FC236}">
                  <a16:creationId xmlns:a16="http://schemas.microsoft.com/office/drawing/2014/main" id="{CF7E04B7-1E02-4476-A274-2A06E51F7C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8" name="Tartalom helye 3">
            <a:extLst>
              <a:ext uri="{FF2B5EF4-FFF2-40B4-BE49-F238E27FC236}">
                <a16:creationId xmlns:a16="http://schemas.microsoft.com/office/drawing/2014/main" id="{02898BE7-775E-458D-B1BC-FD141877356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9" name="Szöveg helye 5">
            <a:extLst>
              <a:ext uri="{FF2B5EF4-FFF2-40B4-BE49-F238E27FC236}">
                <a16:creationId xmlns:a16="http://schemas.microsoft.com/office/drawing/2014/main" id="{ADE4F8FA-4D91-467C-95E1-115577AEB26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0" name="Szöveg helye 5">
            <a:extLst>
              <a:ext uri="{FF2B5EF4-FFF2-40B4-BE49-F238E27FC236}">
                <a16:creationId xmlns:a16="http://schemas.microsoft.com/office/drawing/2014/main" id="{4A364233-E73C-46A3-BB4E-EF99577456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84080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>
            <a:extLst>
              <a:ext uri="{FF2B5EF4-FFF2-40B4-BE49-F238E27FC236}">
                <a16:creationId xmlns:a16="http://schemas.microsoft.com/office/drawing/2014/main" id="{F49FE928-4021-49BA-8B20-CA9BBBC6F1F1}"/>
              </a:ext>
            </a:extLst>
          </p:cNvPr>
          <p:cNvSpPr/>
          <p:nvPr/>
        </p:nvSpPr>
        <p:spPr>
          <a:xfrm>
            <a:off x="-1" y="293639"/>
            <a:ext cx="9144001" cy="635999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Cím 1">
            <a:extLst>
              <a:ext uri="{FF2B5EF4-FFF2-40B4-BE49-F238E27FC236}">
                <a16:creationId xmlns:a16="http://schemas.microsoft.com/office/drawing/2014/main" id="{8E3F0C2D-FFFB-4442-865A-AFAC54F1B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4" y="310448"/>
            <a:ext cx="7610642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tx2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 dirty="0"/>
              <a:t>Mintacím szerkesztése</a:t>
            </a:r>
          </a:p>
        </p:txBody>
      </p:sp>
      <p:sp>
        <p:nvSpPr>
          <p:cNvPr id="17" name="Szöveg helye 2">
            <a:extLst>
              <a:ext uri="{FF2B5EF4-FFF2-40B4-BE49-F238E27FC236}">
                <a16:creationId xmlns:a16="http://schemas.microsoft.com/office/drawing/2014/main" id="{9EAD14A0-CF7F-4FF1-BB24-9FD596609E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74967" y="1200845"/>
            <a:ext cx="3600000" cy="492921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18" name="Szöveg helye 2">
            <a:extLst>
              <a:ext uri="{FF2B5EF4-FFF2-40B4-BE49-F238E27FC236}">
                <a16:creationId xmlns:a16="http://schemas.microsoft.com/office/drawing/2014/main" id="{BDFF43FA-559E-4CC2-BA64-4A83B6A39B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215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20" name="Csoportba foglalás 19">
            <a:extLst>
              <a:ext uri="{FF2B5EF4-FFF2-40B4-BE49-F238E27FC236}">
                <a16:creationId xmlns:a16="http://schemas.microsoft.com/office/drawing/2014/main" id="{1DDF96CC-2707-498B-9D47-F656111740F7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56593"/>
            <a:ext cx="916955" cy="916955"/>
            <a:chOff x="7979931" y="5555066"/>
            <a:chExt cx="1008650" cy="1008650"/>
          </a:xfrm>
        </p:grpSpPr>
        <p:sp>
          <p:nvSpPr>
            <p:cNvPr id="21" name="Ellipszis 20">
              <a:extLst>
                <a:ext uri="{FF2B5EF4-FFF2-40B4-BE49-F238E27FC236}">
                  <a16:creationId xmlns:a16="http://schemas.microsoft.com/office/drawing/2014/main" id="{C01B383D-BBDA-4686-84F7-4C6CE78115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2" name="Kép 21">
              <a:extLst>
                <a:ext uri="{FF2B5EF4-FFF2-40B4-BE49-F238E27FC236}">
                  <a16:creationId xmlns:a16="http://schemas.microsoft.com/office/drawing/2014/main" id="{F4A63ADB-B578-435E-BDB6-6E72222B8E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6" name="Tartalom helye 3">
            <a:extLst>
              <a:ext uri="{FF2B5EF4-FFF2-40B4-BE49-F238E27FC236}">
                <a16:creationId xmlns:a16="http://schemas.microsoft.com/office/drawing/2014/main" id="{A5D8B0BB-C4C6-48D5-A4BA-AB0AB6F1B5C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1200845"/>
            <a:ext cx="4534946" cy="435812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8" name="Szöveg helye 5">
            <a:extLst>
              <a:ext uri="{FF2B5EF4-FFF2-40B4-BE49-F238E27FC236}">
                <a16:creationId xmlns:a16="http://schemas.microsoft.com/office/drawing/2014/main" id="{1CAC9F08-C220-4C2B-80B9-1A6C9C33B6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9" name="Szöveg helye 5">
            <a:extLst>
              <a:ext uri="{FF2B5EF4-FFF2-40B4-BE49-F238E27FC236}">
                <a16:creationId xmlns:a16="http://schemas.microsoft.com/office/drawing/2014/main" id="{0B3EA3D5-59BC-400F-9370-46BF346B116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1280174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artalom helye 3">
            <a:extLst>
              <a:ext uri="{FF2B5EF4-FFF2-40B4-BE49-F238E27FC236}">
                <a16:creationId xmlns:a16="http://schemas.microsoft.com/office/drawing/2014/main" id="{4DD4CFD9-DEB4-4FAD-A942-9652D70A5E5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8176" y="1190675"/>
            <a:ext cx="8059483" cy="504709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698EDC3C-F61C-4E0A-9B87-65FB0A6394C5}"/>
              </a:ext>
            </a:extLst>
          </p:cNvPr>
          <p:cNvSpPr/>
          <p:nvPr/>
        </p:nvSpPr>
        <p:spPr>
          <a:xfrm>
            <a:off x="-1" y="293639"/>
            <a:ext cx="9144001" cy="635999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Cím 1">
            <a:extLst>
              <a:ext uri="{FF2B5EF4-FFF2-40B4-BE49-F238E27FC236}">
                <a16:creationId xmlns:a16="http://schemas.microsoft.com/office/drawing/2014/main" id="{F15B2FEA-02B9-417D-A720-B3FC61919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4" y="310448"/>
            <a:ext cx="7610642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tx2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 dirty="0"/>
              <a:t>Mintacím szerkesztése</a:t>
            </a:r>
          </a:p>
        </p:txBody>
      </p:sp>
      <p:sp>
        <p:nvSpPr>
          <p:cNvPr id="15" name="Szöveg helye 2">
            <a:extLst>
              <a:ext uri="{FF2B5EF4-FFF2-40B4-BE49-F238E27FC236}">
                <a16:creationId xmlns:a16="http://schemas.microsoft.com/office/drawing/2014/main" id="{5DC307C6-FB29-457B-BF8E-A49D05DE79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215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17" name="Csoportba foglalás 16">
            <a:extLst>
              <a:ext uri="{FF2B5EF4-FFF2-40B4-BE49-F238E27FC236}">
                <a16:creationId xmlns:a16="http://schemas.microsoft.com/office/drawing/2014/main" id="{2294AA46-0A5D-445B-8443-08F3C32D1209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56593"/>
            <a:ext cx="916955" cy="916955"/>
            <a:chOff x="7979931" y="5555066"/>
            <a:chExt cx="1008650" cy="1008650"/>
          </a:xfrm>
        </p:grpSpPr>
        <p:sp>
          <p:nvSpPr>
            <p:cNvPr id="18" name="Ellipszis 17">
              <a:extLst>
                <a:ext uri="{FF2B5EF4-FFF2-40B4-BE49-F238E27FC236}">
                  <a16:creationId xmlns:a16="http://schemas.microsoft.com/office/drawing/2014/main" id="{2CB1EFAC-6859-48B0-8A0B-2C13EEC9EF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A961BC90-D2F2-45FB-AF47-AE07F2977D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92237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5178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B9832036-2788-4622-A64B-17EA6B541E33}"/>
              </a:ext>
            </a:extLst>
          </p:cNvPr>
          <p:cNvSpPr/>
          <p:nvPr/>
        </p:nvSpPr>
        <p:spPr>
          <a:xfrm>
            <a:off x="2" y="1"/>
            <a:ext cx="1400175" cy="6858000"/>
          </a:xfrm>
          <a:prstGeom prst="rect">
            <a:avLst/>
          </a:prstGeom>
          <a:gradFill>
            <a:gsLst>
              <a:gs pos="0">
                <a:srgbClr val="143777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5746DDF3-1237-4ABC-BE9B-40E07F6522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13954" r="50075" b="15166"/>
          <a:stretch/>
        </p:blipFill>
        <p:spPr>
          <a:xfrm>
            <a:off x="5637689" y="0"/>
            <a:ext cx="3497733" cy="6858000"/>
          </a:xfrm>
          <a:prstGeom prst="rect">
            <a:avLst/>
          </a:prstGeom>
        </p:spPr>
      </p:pic>
      <p:sp>
        <p:nvSpPr>
          <p:cNvPr id="16" name="Téglalap 15">
            <a:extLst>
              <a:ext uri="{FF2B5EF4-FFF2-40B4-BE49-F238E27FC236}">
                <a16:creationId xmlns:a16="http://schemas.microsoft.com/office/drawing/2014/main" id="{C5E54EA3-5DA1-484C-86ED-D48C079F35EE}"/>
              </a:ext>
            </a:extLst>
          </p:cNvPr>
          <p:cNvSpPr>
            <a:spLocks noChangeAspect="1"/>
          </p:cNvSpPr>
          <p:nvPr/>
        </p:nvSpPr>
        <p:spPr>
          <a:xfrm>
            <a:off x="5637689" y="-1"/>
            <a:ext cx="3506313" cy="685800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9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F8A1C6F4-B994-46B7-B604-2637090259BF}"/>
              </a:ext>
            </a:extLst>
          </p:cNvPr>
          <p:cNvGrpSpPr/>
          <p:nvPr/>
        </p:nvGrpSpPr>
        <p:grpSpPr>
          <a:xfrm>
            <a:off x="790749" y="2757743"/>
            <a:ext cx="1342514" cy="1342514"/>
            <a:chOff x="2398603" y="3656545"/>
            <a:chExt cx="1476765" cy="1476765"/>
          </a:xfrm>
        </p:grpSpPr>
        <p:sp>
          <p:nvSpPr>
            <p:cNvPr id="10" name="Ellipszis 9">
              <a:extLst>
                <a:ext uri="{FF2B5EF4-FFF2-40B4-BE49-F238E27FC236}">
                  <a16:creationId xmlns:a16="http://schemas.microsoft.com/office/drawing/2014/main" id="{A6271CBC-C030-43FF-85C3-A12DBA354E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98603" y="3656545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1" name="Kép 10">
              <a:extLst>
                <a:ext uri="{FF2B5EF4-FFF2-40B4-BE49-F238E27FC236}">
                  <a16:creationId xmlns:a16="http://schemas.microsoft.com/office/drawing/2014/main" id="{506F0F34-288C-4900-8715-CDD0E3BBBA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2504762" y="3761508"/>
              <a:ext cx="1264444" cy="1266826"/>
            </a:xfrm>
            <a:prstGeom prst="rect">
              <a:avLst/>
            </a:prstGeom>
          </p:spPr>
        </p:pic>
      </p:grpSp>
      <p:pic>
        <p:nvPicPr>
          <p:cNvPr id="17" name="Kép 16">
            <a:extLst>
              <a:ext uri="{FF2B5EF4-FFF2-40B4-BE49-F238E27FC236}">
                <a16:creationId xmlns:a16="http://schemas.microsoft.com/office/drawing/2014/main" id="{66325AB9-9CA1-4E78-B77C-07464C8D65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>
            <a:off x="8583" y="1129644"/>
            <a:ext cx="1762121" cy="4786769"/>
          </a:xfrm>
          <a:prstGeom prst="rect">
            <a:avLst/>
          </a:prstGeom>
        </p:spPr>
      </p:pic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9771" y="2824213"/>
            <a:ext cx="4983366" cy="1209562"/>
          </a:xfrm>
          <a:noFill/>
        </p:spPr>
        <p:txBody>
          <a:bodyPr wrap="square" rtlCol="0" anchor="ctr">
            <a:spAutoFit/>
          </a:bodyPr>
          <a:lstStyle>
            <a:lvl1pPr>
              <a:lnSpc>
                <a:spcPct val="110000"/>
              </a:lnSpc>
              <a:defRPr lang="hu-HU" sz="33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342900"/>
            <a:r>
              <a:rPr lang="en-US"/>
              <a:t>Click to edit Master title style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90955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5256000" y="-7372"/>
            <a:ext cx="38880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5256000" y="6119730"/>
            <a:ext cx="3888432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7714EFCE-D761-4920-A4FD-C7BB8DCD8C78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5600914"/>
            <a:ext cx="916955" cy="916955"/>
            <a:chOff x="7979931" y="5555066"/>
            <a:chExt cx="1008650" cy="1008650"/>
          </a:xfrm>
        </p:grpSpPr>
        <p:sp>
          <p:nvSpPr>
            <p:cNvPr id="16" name="Ellipszis 15">
              <a:extLst>
                <a:ext uri="{FF2B5EF4-FFF2-40B4-BE49-F238E27FC236}">
                  <a16:creationId xmlns:a16="http://schemas.microsoft.com/office/drawing/2014/main" id="{350EBC85-C44A-49C8-B9C4-B37A733500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7" name="Kép 16">
              <a:extLst>
                <a:ext uri="{FF2B5EF4-FFF2-40B4-BE49-F238E27FC236}">
                  <a16:creationId xmlns:a16="http://schemas.microsoft.com/office/drawing/2014/main" id="{B1717237-3717-49F6-B135-8CF62385ED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6809516" y="5815205"/>
            <a:ext cx="781401" cy="1306829"/>
          </a:xfrm>
          <a:prstGeom prst="rect">
            <a:avLst/>
          </a:prstGeom>
        </p:spPr>
      </p:pic>
      <p:sp>
        <p:nvSpPr>
          <p:cNvPr id="37" name="Szöveg helye 7">
            <a:extLst>
              <a:ext uri="{FF2B5EF4-FFF2-40B4-BE49-F238E27FC236}">
                <a16:creationId xmlns:a16="http://schemas.microsoft.com/office/drawing/2014/main" id="{02C34324-1D62-4033-965F-F0EE61C280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0000" y="1880323"/>
            <a:ext cx="3600000" cy="371767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38" name="Cím 8">
            <a:extLst>
              <a:ext uri="{FF2B5EF4-FFF2-40B4-BE49-F238E27FC236}">
                <a16:creationId xmlns:a16="http://schemas.microsoft.com/office/drawing/2014/main" id="{5DC3556C-9858-4CD8-AC57-BA798C8A3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5129"/>
            <a:ext cx="36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39" name="Szöveg helye 2">
            <a:extLst>
              <a:ext uri="{FF2B5EF4-FFF2-40B4-BE49-F238E27FC236}">
                <a16:creationId xmlns:a16="http://schemas.microsoft.com/office/drawing/2014/main" id="{39C7282D-11A0-4434-A196-D66513CD39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9999" y="6316643"/>
            <a:ext cx="3600001" cy="36933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19" name="Tartalom helye 3">
            <a:extLst>
              <a:ext uri="{FF2B5EF4-FFF2-40B4-BE49-F238E27FC236}">
                <a16:creationId xmlns:a16="http://schemas.microsoft.com/office/drawing/2014/main" id="{F44D6510-BF2B-4B8D-B8CB-9EBEB238AFE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0" name="Szöveg helye 5">
            <a:extLst>
              <a:ext uri="{FF2B5EF4-FFF2-40B4-BE49-F238E27FC236}">
                <a16:creationId xmlns:a16="http://schemas.microsoft.com/office/drawing/2014/main" id="{1B73FA26-82AB-4322-839E-DCCBF5E35E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id="{10434836-BF4A-430A-BDC7-2F0A9F649B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2999082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0" y="-7370"/>
            <a:ext cx="38880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2" y="6119730"/>
            <a:ext cx="3888000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1553302" y="5815205"/>
            <a:ext cx="781401" cy="130682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B1C46F0A-1AB8-4BCC-BAFC-1016B87CF0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82066" y="6316865"/>
            <a:ext cx="2827684" cy="361835"/>
          </a:xfrm>
        </p:spPr>
        <p:txBody>
          <a:bodyPr anchor="ctr">
            <a:noAutofit/>
          </a:bodyPr>
          <a:lstStyle>
            <a:lvl1pPr algn="r"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CEC0966E-815A-4B33-9F0C-B8A5DD6DD6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9749" y="1887824"/>
            <a:ext cx="3600000" cy="371017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9" name="Cím 8">
            <a:extLst>
              <a:ext uri="{FF2B5EF4-FFF2-40B4-BE49-F238E27FC236}">
                <a16:creationId xmlns:a16="http://schemas.microsoft.com/office/drawing/2014/main" id="{C75D0434-E8E8-440E-8707-77DCFF37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49" y="365129"/>
            <a:ext cx="36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rm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u-HU" dirty="0"/>
          </a:p>
        </p:txBody>
      </p: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CCB2BA63-84A4-4546-87A0-D9DA49F8D53E}"/>
              </a:ext>
            </a:extLst>
          </p:cNvPr>
          <p:cNvGrpSpPr>
            <a:grpSpLocks noChangeAspect="1"/>
          </p:cNvGrpSpPr>
          <p:nvPr/>
        </p:nvGrpSpPr>
        <p:grpSpPr>
          <a:xfrm>
            <a:off x="209232" y="5600914"/>
            <a:ext cx="916955" cy="916955"/>
            <a:chOff x="7979931" y="5555066"/>
            <a:chExt cx="1008650" cy="1008650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3603E696-F6AE-4DB9-AB6F-CC64995919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71F5F168-646F-4B5E-804F-43C2504515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3" name="Szöveg helye 5">
            <a:extLst>
              <a:ext uri="{FF2B5EF4-FFF2-40B4-BE49-F238E27FC236}">
                <a16:creationId xmlns:a16="http://schemas.microsoft.com/office/drawing/2014/main" id="{F0C73910-03DB-4031-A496-E4DE431BA8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25525" y="5841351"/>
            <a:ext cx="4536000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4" name="Szöveg helye 5">
            <a:extLst>
              <a:ext uri="{FF2B5EF4-FFF2-40B4-BE49-F238E27FC236}">
                <a16:creationId xmlns:a16="http://schemas.microsoft.com/office/drawing/2014/main" id="{C303D8CD-B4C5-4351-A36C-57B8B61283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25525" y="6315176"/>
            <a:ext cx="4536000" cy="370800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5" name="Tartalom helye 3">
            <a:extLst>
              <a:ext uri="{FF2B5EF4-FFF2-40B4-BE49-F238E27FC236}">
                <a16:creationId xmlns:a16="http://schemas.microsoft.com/office/drawing/2014/main" id="{EB5270F9-D439-41A4-9A4D-1A79F355782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25670" y="571670"/>
            <a:ext cx="4536000" cy="5055085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4243759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5255664" y="-4"/>
            <a:ext cx="3888336" cy="3384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832" y="365129"/>
            <a:ext cx="3600000" cy="2892066"/>
          </a:xfrm>
          <a:ln>
            <a:noFill/>
          </a:ln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Több soros Mintacím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5255664" y="3449169"/>
            <a:ext cx="3888767" cy="34088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6809346" y="5815205"/>
            <a:ext cx="781401" cy="130682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9832" y="3579212"/>
            <a:ext cx="3600000" cy="2550849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 tartalmak helye.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id="{828B175C-BEBE-4758-9D4B-D75CC083C9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5" name="Szöveg helye 2">
            <a:extLst>
              <a:ext uri="{FF2B5EF4-FFF2-40B4-BE49-F238E27FC236}">
                <a16:creationId xmlns:a16="http://schemas.microsoft.com/office/drawing/2014/main" id="{D1B90F64-22FD-46A6-AD66-EACE5DE9A5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983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6" name="Szöveg helye 5">
            <a:extLst>
              <a:ext uri="{FF2B5EF4-FFF2-40B4-BE49-F238E27FC236}">
                <a16:creationId xmlns:a16="http://schemas.microsoft.com/office/drawing/2014/main" id="{62CF5B3C-7531-4D70-9104-C67EBB1CF8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1" name="Szöveg helye 5">
            <a:extLst>
              <a:ext uri="{FF2B5EF4-FFF2-40B4-BE49-F238E27FC236}">
                <a16:creationId xmlns:a16="http://schemas.microsoft.com/office/drawing/2014/main" id="{B67782A7-14FB-488C-ADBF-95EC70AB20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grpSp>
        <p:nvGrpSpPr>
          <p:cNvPr id="20" name="Csoportba foglalás 19">
            <a:extLst>
              <a:ext uri="{FF2B5EF4-FFF2-40B4-BE49-F238E27FC236}">
                <a16:creationId xmlns:a16="http://schemas.microsoft.com/office/drawing/2014/main" id="{713E5D64-A416-4407-A7A9-09466826ED7E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2968169"/>
            <a:ext cx="916955" cy="916955"/>
            <a:chOff x="7979931" y="5555066"/>
            <a:chExt cx="1008650" cy="1008650"/>
          </a:xfrm>
        </p:grpSpPr>
        <p:sp>
          <p:nvSpPr>
            <p:cNvPr id="21" name="Ellipszis 20">
              <a:extLst>
                <a:ext uri="{FF2B5EF4-FFF2-40B4-BE49-F238E27FC236}">
                  <a16:creationId xmlns:a16="http://schemas.microsoft.com/office/drawing/2014/main" id="{D0A6B8B5-ED8C-481E-9B80-314EA5E96C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3" name="Kép 22">
              <a:extLst>
                <a:ext uri="{FF2B5EF4-FFF2-40B4-BE49-F238E27FC236}">
                  <a16:creationId xmlns:a16="http://schemas.microsoft.com/office/drawing/2014/main" id="{7D9D7D4A-71F2-4FD6-A2E4-D41AE88DAF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3484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5256000" y="-3"/>
            <a:ext cx="3888000" cy="166337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24" y="365129"/>
            <a:ext cx="3600000" cy="998976"/>
          </a:xfrm>
          <a:ln>
            <a:noFill/>
          </a:ln>
        </p:spPr>
        <p:txBody>
          <a:bodyPr anchor="b">
            <a:no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Rövid 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5256000" y="1729236"/>
            <a:ext cx="3888000" cy="51287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6809299" y="5815205"/>
            <a:ext cx="781401" cy="130682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86454" y="1835397"/>
            <a:ext cx="3600000" cy="429465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egyéb tartalmak helye.</a:t>
            </a:r>
          </a:p>
        </p:txBody>
      </p:sp>
      <p:sp>
        <p:nvSpPr>
          <p:cNvPr id="23" name="Szöveg helye 2">
            <a:extLst>
              <a:ext uri="{FF2B5EF4-FFF2-40B4-BE49-F238E27FC236}">
                <a16:creationId xmlns:a16="http://schemas.microsoft.com/office/drawing/2014/main" id="{0B2D9C99-1C4E-4298-A997-389B38E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6454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3C8BD7F5-F845-4745-82FD-81504485B0BD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241912"/>
            <a:ext cx="916955" cy="916955"/>
            <a:chOff x="7979931" y="5555066"/>
            <a:chExt cx="1008650" cy="1008650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725A775F-8F32-4260-A9DA-60C1222D4E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D614204D-7C12-4091-98F5-6937A3747D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0" name="Tartalom helye 3">
            <a:extLst>
              <a:ext uri="{FF2B5EF4-FFF2-40B4-BE49-F238E27FC236}">
                <a16:creationId xmlns:a16="http://schemas.microsoft.com/office/drawing/2014/main" id="{DC6DF135-3B7D-4956-9743-C8E623DF8DD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id="{42BB3DE8-1251-4064-8D6B-4B1FA45267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2" name="Szöveg helye 5">
            <a:extLst>
              <a:ext uri="{FF2B5EF4-FFF2-40B4-BE49-F238E27FC236}">
                <a16:creationId xmlns:a16="http://schemas.microsoft.com/office/drawing/2014/main" id="{A78D3E86-9993-4BC1-99AD-7D429BC36DA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600712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894D9129-1CB5-417B-87D6-5893AB314D9E}"/>
              </a:ext>
            </a:extLst>
          </p:cNvPr>
          <p:cNvSpPr/>
          <p:nvPr/>
        </p:nvSpPr>
        <p:spPr>
          <a:xfrm>
            <a:off x="5184000" y="922448"/>
            <a:ext cx="3960000" cy="593555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98C45189-E75A-4873-AC6E-8DB275763272}"/>
              </a:ext>
            </a:extLst>
          </p:cNvPr>
          <p:cNvSpPr/>
          <p:nvPr/>
        </p:nvSpPr>
        <p:spPr>
          <a:xfrm>
            <a:off x="-1" y="293639"/>
            <a:ext cx="9144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4" y="310448"/>
            <a:ext cx="7610642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27" name="Szöveg helye 2">
            <a:extLst>
              <a:ext uri="{FF2B5EF4-FFF2-40B4-BE49-F238E27FC236}">
                <a16:creationId xmlns:a16="http://schemas.microsoft.com/office/drawing/2014/main" id="{4291317A-D0C3-4FE3-A84C-AA2CE6A52A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74967" y="1200845"/>
            <a:ext cx="3600000" cy="492921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215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pic>
        <p:nvPicPr>
          <p:cNvPr id="37" name="Kép 36">
            <a:extLst>
              <a:ext uri="{FF2B5EF4-FFF2-40B4-BE49-F238E27FC236}">
                <a16:creationId xmlns:a16="http://schemas.microsoft.com/office/drawing/2014/main" id="{BB5CD19C-83CD-4D97-A40F-1DDB7075D6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6773299" y="5815205"/>
            <a:ext cx="781401" cy="1306829"/>
          </a:xfrm>
          <a:prstGeom prst="rect">
            <a:avLst/>
          </a:prstGeom>
        </p:spPr>
      </p:pic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09C96B-E554-4008-9A8F-B4F67C413947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56593"/>
            <a:ext cx="916955" cy="916955"/>
            <a:chOff x="7979931" y="5555066"/>
            <a:chExt cx="1008650" cy="1008650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8D790186-02D7-4DFF-8358-FCB9B2A8A1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7" name="Kép 16">
              <a:extLst>
                <a:ext uri="{FF2B5EF4-FFF2-40B4-BE49-F238E27FC236}">
                  <a16:creationId xmlns:a16="http://schemas.microsoft.com/office/drawing/2014/main" id="{EB79F6CD-A0F3-4DDB-9DE2-475A98B6B0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18" name="Tartalom helye 3">
            <a:extLst>
              <a:ext uri="{FF2B5EF4-FFF2-40B4-BE49-F238E27FC236}">
                <a16:creationId xmlns:a16="http://schemas.microsoft.com/office/drawing/2014/main" id="{4C844328-3F5C-4E88-8EAF-CDCA6317F1F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1200845"/>
            <a:ext cx="4534946" cy="435812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19" name="Szöveg helye 5">
            <a:extLst>
              <a:ext uri="{FF2B5EF4-FFF2-40B4-BE49-F238E27FC236}">
                <a16:creationId xmlns:a16="http://schemas.microsoft.com/office/drawing/2014/main" id="{BF34CC12-9A43-4F7C-BD11-631BEB1771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0" name="Szöveg helye 5">
            <a:extLst>
              <a:ext uri="{FF2B5EF4-FFF2-40B4-BE49-F238E27FC236}">
                <a16:creationId xmlns:a16="http://schemas.microsoft.com/office/drawing/2014/main" id="{AEEC4DA1-E1B7-421F-9AFB-BA5458CBDF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317181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artalom helye 3">
            <a:extLst>
              <a:ext uri="{FF2B5EF4-FFF2-40B4-BE49-F238E27FC236}">
                <a16:creationId xmlns:a16="http://schemas.microsoft.com/office/drawing/2014/main" id="{B61A9FF3-877E-4A8A-8082-96C99F684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8176" y="1190675"/>
            <a:ext cx="8059483" cy="504709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9D2ABD4F-9A65-4313-83C2-BC6B67352DD4}"/>
              </a:ext>
            </a:extLst>
          </p:cNvPr>
          <p:cNvSpPr/>
          <p:nvPr/>
        </p:nvSpPr>
        <p:spPr>
          <a:xfrm>
            <a:off x="-1" y="293639"/>
            <a:ext cx="9144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Cím 1">
            <a:extLst>
              <a:ext uri="{FF2B5EF4-FFF2-40B4-BE49-F238E27FC236}">
                <a16:creationId xmlns:a16="http://schemas.microsoft.com/office/drawing/2014/main" id="{3B2918A8-6FD6-4141-916F-31D783AD9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4" y="310448"/>
            <a:ext cx="7610642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hu-HU" dirty="0"/>
          </a:p>
        </p:txBody>
      </p:sp>
      <p:sp>
        <p:nvSpPr>
          <p:cNvPr id="12" name="Szöveg helye 2">
            <a:extLst>
              <a:ext uri="{FF2B5EF4-FFF2-40B4-BE49-F238E27FC236}">
                <a16:creationId xmlns:a16="http://schemas.microsoft.com/office/drawing/2014/main" id="{42DF65F1-33FF-4F3C-AC86-2C7F5F898A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215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DCBADE1C-80E7-482F-A47F-C127E1858476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56593"/>
            <a:ext cx="916955" cy="916955"/>
            <a:chOff x="7979931" y="5555066"/>
            <a:chExt cx="1008650" cy="1008650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5B7FBF9F-FEA5-4855-8A19-53DEDE5E45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7" name="Kép 16">
              <a:extLst>
                <a:ext uri="{FF2B5EF4-FFF2-40B4-BE49-F238E27FC236}">
                  <a16:creationId xmlns:a16="http://schemas.microsoft.com/office/drawing/2014/main" id="{630B57B0-5140-4B64-9110-EE7C31CECD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5248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0255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8826" y="6344468"/>
            <a:ext cx="553150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35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35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35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09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2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342875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85749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028624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371498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8826" y="6344468"/>
            <a:ext cx="553150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35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35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35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55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2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342875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85749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028624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371498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B83662-ED5A-450D-98F2-E1399742A1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66477" y="316602"/>
            <a:ext cx="3533158" cy="610424"/>
          </a:xfrm>
        </p:spPr>
        <p:txBody>
          <a:bodyPr/>
          <a:lstStyle/>
          <a:p>
            <a:r>
              <a:rPr lang="en-AU" dirty="0"/>
              <a:t>Press Conference</a:t>
            </a:r>
          </a:p>
          <a:p>
            <a:r>
              <a:rPr lang="hu-HU" dirty="0"/>
              <a:t>31 MAY 2018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9494E-74E0-413E-A9ED-5D18E44F2A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4365" y="321732"/>
            <a:ext cx="3533158" cy="300082"/>
          </a:xfrm>
        </p:spPr>
        <p:txBody>
          <a:bodyPr/>
          <a:lstStyle/>
          <a:p>
            <a:r>
              <a:rPr lang="en-AU" dirty="0" err="1"/>
              <a:t>Zsolt</a:t>
            </a:r>
            <a:r>
              <a:rPr lang="en-AU" dirty="0"/>
              <a:t> </a:t>
            </a:r>
            <a:r>
              <a:rPr lang="en-AU" dirty="0" err="1"/>
              <a:t>Ol</a:t>
            </a:r>
            <a:r>
              <a:rPr lang="hu-HU" dirty="0"/>
              <a:t>á</a:t>
            </a:r>
            <a:r>
              <a:rPr lang="en-AU" dirty="0"/>
              <a:t>h | Head of </a:t>
            </a:r>
            <a:r>
              <a:rPr lang="en-US" dirty="0"/>
              <a:t>Department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57249AF-7234-4923-856C-E2AD06774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Financial Stability Report</a:t>
            </a:r>
            <a:r>
              <a:rPr lang="hu-HU" dirty="0"/>
              <a:t> </a:t>
            </a:r>
            <a:r>
              <a:rPr lang="en-AU" dirty="0"/>
              <a:t>– </a:t>
            </a:r>
            <a:br>
              <a:rPr lang="hu-HU" dirty="0"/>
            </a:br>
            <a:r>
              <a:rPr lang="en-AU" dirty="0"/>
              <a:t>MAY 2018</a:t>
            </a:r>
          </a:p>
        </p:txBody>
      </p:sp>
    </p:spTree>
    <p:extLst>
      <p:ext uri="{BB962C8B-B14F-4D97-AF65-F5344CB8AC3E}">
        <p14:creationId xmlns:p14="http://schemas.microsoft.com/office/powerpoint/2010/main" val="729167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3"/>
          <p:cNvSpPr>
            <a:spLocks noGrp="1"/>
          </p:cNvSpPr>
          <p:nvPr>
            <p:ph sz="quarter" idx="10"/>
          </p:nvPr>
        </p:nvSpPr>
        <p:spPr>
          <a:xfrm>
            <a:off x="161849" y="5908675"/>
            <a:ext cx="8821372" cy="313932"/>
          </a:xfrm>
          <a:noFill/>
        </p:spPr>
        <p:txBody>
          <a:bodyPr wrap="square" rtlCol="0">
            <a:spAutoFit/>
          </a:bodyPr>
          <a:lstStyle/>
          <a:p>
            <a:r>
              <a:rPr lang="en-US" sz="1600" i="1" cap="all" spc="113" dirty="0"/>
              <a:t>Corporate credit-to-GDP in an international comparison</a:t>
            </a:r>
            <a:endParaRPr lang="hu-HU" sz="1600" i="1" cap="all" spc="113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855" y="310448"/>
            <a:ext cx="7231299" cy="612000"/>
          </a:xfrm>
        </p:spPr>
        <p:txBody>
          <a:bodyPr>
            <a:noAutofit/>
          </a:bodyPr>
          <a:lstStyle/>
          <a:p>
            <a:r>
              <a:rPr lang="en-US" sz="1800" dirty="0"/>
              <a:t>The level of corporate</a:t>
            </a:r>
            <a:r>
              <a:rPr lang="hu-HU" sz="1800" dirty="0"/>
              <a:t> </a:t>
            </a:r>
            <a:r>
              <a:rPr lang="hu-HU" sz="1800" dirty="0" err="1"/>
              <a:t>loans</a:t>
            </a:r>
            <a:r>
              <a:rPr lang="en-US" sz="1800" dirty="0"/>
              <a:t> outstanding is below the </a:t>
            </a:r>
            <a:r>
              <a:rPr lang="hu-HU" sz="1800" dirty="0" err="1"/>
              <a:t>CEE</a:t>
            </a:r>
            <a:r>
              <a:rPr lang="en-US" sz="1800" dirty="0"/>
              <a:t> average</a:t>
            </a:r>
            <a:r>
              <a:rPr lang="hu-HU" sz="1800" dirty="0"/>
              <a:t>, </a:t>
            </a:r>
            <a:r>
              <a:rPr lang="hu-HU" sz="1800" dirty="0" err="1"/>
              <a:t>while</a:t>
            </a:r>
            <a:r>
              <a:rPr lang="en-US" sz="1800" dirty="0"/>
              <a:t> its course differs from the region</a:t>
            </a:r>
            <a:r>
              <a:rPr lang="hu-HU" sz="1800" dirty="0"/>
              <a:t> </a:t>
            </a:r>
            <a:r>
              <a:rPr lang="hu-HU" sz="1800" dirty="0" err="1"/>
              <a:t>as</a:t>
            </a:r>
            <a:r>
              <a:rPr lang="hu-HU" sz="1800" dirty="0"/>
              <a:t> </a:t>
            </a:r>
            <a:r>
              <a:rPr lang="hu-HU" sz="1800" dirty="0" err="1"/>
              <a:t>well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1400" dirty="0"/>
              <a:t>Source | ECB, </a:t>
            </a:r>
            <a:r>
              <a:rPr lang="en-US" sz="1400" dirty="0" err="1"/>
              <a:t>MNB</a:t>
            </a:r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D4C57B-DC3A-41B0-94FA-B5DCBA802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903" y="1033528"/>
            <a:ext cx="6400194" cy="479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781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3"/>
          <p:cNvSpPr>
            <a:spLocks noGrp="1"/>
          </p:cNvSpPr>
          <p:nvPr>
            <p:ph sz="quarter" idx="10"/>
          </p:nvPr>
        </p:nvSpPr>
        <p:spPr>
          <a:xfrm>
            <a:off x="161313" y="5794157"/>
            <a:ext cx="8821372" cy="341632"/>
          </a:xfrm>
          <a:noFill/>
        </p:spPr>
        <p:txBody>
          <a:bodyPr wrap="square" rtlCol="0">
            <a:spAutoFit/>
          </a:bodyPr>
          <a:lstStyle/>
          <a:p>
            <a:r>
              <a:rPr lang="en-US" sz="1800" i="1" cap="all" spc="113" dirty="0"/>
              <a:t>Corporate loans outstanding (left) and GDP (right) in the V4 countries</a:t>
            </a:r>
            <a:endParaRPr lang="hu-HU" sz="1800" i="1" cap="all" spc="113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855" y="310448"/>
            <a:ext cx="7231299" cy="612000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rgbClr val="0C2148"/>
                </a:solidFill>
              </a:rPr>
              <a:t>…the balance sheet adjustment following the crisis and the relative lack of substitutive alternatives</a:t>
            </a:r>
            <a:r>
              <a:rPr lang="hu-HU" sz="1800" dirty="0">
                <a:solidFill>
                  <a:srgbClr val="0C2148"/>
                </a:solidFill>
              </a:rPr>
              <a:t> </a:t>
            </a:r>
            <a:r>
              <a:rPr lang="hu-HU" sz="1800" dirty="0" err="1">
                <a:solidFill>
                  <a:srgbClr val="0C2148"/>
                </a:solidFill>
              </a:rPr>
              <a:t>are</a:t>
            </a:r>
            <a:r>
              <a:rPr lang="hu-HU" sz="1800" dirty="0">
                <a:solidFill>
                  <a:srgbClr val="0C2148"/>
                </a:solidFill>
              </a:rPr>
              <a:t> </a:t>
            </a:r>
            <a:r>
              <a:rPr lang="hu-HU" sz="1800" dirty="0" err="1">
                <a:solidFill>
                  <a:srgbClr val="0C2148"/>
                </a:solidFill>
              </a:rPr>
              <a:t>the</a:t>
            </a:r>
            <a:r>
              <a:rPr lang="hu-HU" sz="1800" dirty="0">
                <a:solidFill>
                  <a:srgbClr val="0C2148"/>
                </a:solidFill>
              </a:rPr>
              <a:t> </a:t>
            </a:r>
            <a:r>
              <a:rPr lang="hu-HU" sz="1800" dirty="0" err="1">
                <a:solidFill>
                  <a:srgbClr val="0C2148"/>
                </a:solidFill>
              </a:rPr>
              <a:t>reason</a:t>
            </a:r>
            <a:r>
              <a:rPr lang="hu-HU" sz="1800" dirty="0">
                <a:solidFill>
                  <a:srgbClr val="0C2148"/>
                </a:solidFill>
              </a:rPr>
              <a:t> </a:t>
            </a:r>
            <a:r>
              <a:rPr lang="hu-HU" sz="1800" dirty="0" err="1">
                <a:solidFill>
                  <a:srgbClr val="0C2148"/>
                </a:solidFill>
              </a:rPr>
              <a:t>behind</a:t>
            </a:r>
            <a:r>
              <a:rPr lang="hu-HU" sz="1800" dirty="0">
                <a:solidFill>
                  <a:srgbClr val="0C2148"/>
                </a:solidFill>
              </a:rPr>
              <a:t> 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1400" dirty="0"/>
              <a:t>Source | ECB, Eurostat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68405B-67F3-42BE-BCF9-3B5729EB3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29" y="1310248"/>
            <a:ext cx="8709941" cy="392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283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3"/>
          <p:cNvSpPr>
            <a:spLocks noGrp="1"/>
          </p:cNvSpPr>
          <p:nvPr>
            <p:ph sz="quarter" idx="10"/>
          </p:nvPr>
        </p:nvSpPr>
        <p:spPr>
          <a:xfrm>
            <a:off x="160779" y="5509254"/>
            <a:ext cx="8821372" cy="590931"/>
          </a:xfrm>
          <a:noFill/>
        </p:spPr>
        <p:txBody>
          <a:bodyPr wrap="square" rtlCol="0">
            <a:spAutoFit/>
          </a:bodyPr>
          <a:lstStyle/>
          <a:p>
            <a:r>
              <a:rPr lang="en-US" sz="1800" i="1" cap="all" spc="113" dirty="0"/>
              <a:t>Corporate sector indebtedness as a proportion of GDP and changes in the additional credit</a:t>
            </a:r>
            <a:r>
              <a:rPr lang="hu-HU" sz="1800" i="1" cap="all" spc="113" dirty="0"/>
              <a:t>/GDP</a:t>
            </a:r>
            <a:r>
              <a:rPr lang="en-US" sz="1800" i="1" cap="all" spc="113" dirty="0"/>
              <a:t> gap</a:t>
            </a:r>
            <a:endParaRPr lang="hu-HU" sz="1800" i="1" cap="all" spc="113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320" y="253887"/>
            <a:ext cx="7432180" cy="612000"/>
          </a:xfrm>
        </p:spPr>
        <p:txBody>
          <a:bodyPr>
            <a:noAutofit/>
          </a:bodyPr>
          <a:lstStyle/>
          <a:p>
            <a:r>
              <a:rPr lang="en-US" sz="2000" dirty="0"/>
              <a:t>credit cycle catching up</a:t>
            </a:r>
            <a:r>
              <a:rPr lang="hu-HU" sz="2000" dirty="0"/>
              <a:t> </a:t>
            </a:r>
            <a:r>
              <a:rPr lang="en-US" sz="2000" dirty="0"/>
              <a:t>In the short</a:t>
            </a:r>
            <a:r>
              <a:rPr lang="hu-HU" sz="2000" dirty="0"/>
              <a:t> </a:t>
            </a:r>
            <a:r>
              <a:rPr lang="en-GB" sz="2000" dirty="0"/>
              <a:t>run</a:t>
            </a:r>
            <a:r>
              <a:rPr lang="hu-HU" sz="2000" dirty="0"/>
              <a:t> and </a:t>
            </a:r>
            <a:r>
              <a:rPr lang="en-US" sz="2000" dirty="0"/>
              <a:t>trend of financial deepening</a:t>
            </a:r>
            <a:r>
              <a:rPr lang="hu-HU" sz="2000" dirty="0"/>
              <a:t> in </a:t>
            </a:r>
            <a:r>
              <a:rPr lang="en-GB" sz="2000" dirty="0"/>
              <a:t>the</a:t>
            </a:r>
            <a:r>
              <a:rPr lang="hu-HU" sz="2000" dirty="0"/>
              <a:t> </a:t>
            </a:r>
            <a:r>
              <a:rPr lang="en-GB" sz="2000" dirty="0"/>
              <a:t>long</a:t>
            </a:r>
            <a:r>
              <a:rPr lang="hu-HU" sz="2000" dirty="0"/>
              <a:t> </a:t>
            </a:r>
            <a:r>
              <a:rPr lang="en-GB" sz="2000" dirty="0"/>
              <a:t>run</a:t>
            </a:r>
            <a:r>
              <a:rPr lang="hu-HU" sz="2000" dirty="0"/>
              <a:t> </a:t>
            </a:r>
            <a:r>
              <a:rPr lang="en-GB" sz="2000" dirty="0"/>
              <a:t>may</a:t>
            </a:r>
            <a:r>
              <a:rPr lang="hu-HU" sz="2000" dirty="0"/>
              <a:t> </a:t>
            </a:r>
            <a:r>
              <a:rPr lang="en-IE" sz="2000" dirty="0"/>
              <a:t>materialize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AF645E-F886-48DC-8E2F-395E2125A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633" y="1056139"/>
            <a:ext cx="5790733" cy="4359345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F743152A-EEAC-4D85-8539-FBC3C0E6D4F9}"/>
              </a:ext>
            </a:extLst>
          </p:cNvPr>
          <p:cNvSpPr txBox="1">
            <a:spLocks/>
          </p:cNvSpPr>
          <p:nvPr/>
        </p:nvSpPr>
        <p:spPr>
          <a:xfrm>
            <a:off x="746620" y="6184315"/>
            <a:ext cx="8235531" cy="453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749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Note | Based on exchange rate adjusted loans outstanding received from the whole financial intermediary system.</a:t>
            </a:r>
          </a:p>
          <a:p>
            <a:r>
              <a:rPr lang="en-US" dirty="0"/>
              <a:t> Source</a:t>
            </a:r>
            <a:r>
              <a:rPr lang="hu-HU" dirty="0"/>
              <a:t> | MNB</a:t>
            </a:r>
          </a:p>
        </p:txBody>
      </p:sp>
    </p:spTree>
    <p:extLst>
      <p:ext uri="{BB962C8B-B14F-4D97-AF65-F5344CB8AC3E}">
        <p14:creationId xmlns:p14="http://schemas.microsoft.com/office/powerpoint/2010/main" val="99479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3"/>
          <p:cNvSpPr>
            <a:spLocks noGrp="1"/>
          </p:cNvSpPr>
          <p:nvPr>
            <p:ph sz="quarter" idx="10"/>
          </p:nvPr>
        </p:nvSpPr>
        <p:spPr>
          <a:xfrm>
            <a:off x="161849" y="5894825"/>
            <a:ext cx="8821372" cy="341632"/>
          </a:xfrm>
          <a:noFill/>
        </p:spPr>
        <p:txBody>
          <a:bodyPr wrap="square" rtlCol="0">
            <a:spAutoFit/>
          </a:bodyPr>
          <a:lstStyle/>
          <a:p>
            <a:r>
              <a:rPr lang="en-US" sz="1800" i="1" cap="all" spc="113" dirty="0"/>
              <a:t>Household credit-to-GDP in the region</a:t>
            </a:r>
            <a:endParaRPr lang="hu-HU" sz="1800" i="1" cap="all" spc="113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1959"/>
            <a:ext cx="7768358" cy="679167"/>
          </a:xfrm>
        </p:spPr>
        <p:txBody>
          <a:bodyPr>
            <a:noAutofit/>
          </a:bodyPr>
          <a:lstStyle/>
          <a:p>
            <a:r>
              <a:rPr lang="en-US" sz="2400" dirty="0"/>
              <a:t>There is a room for an increase in household indebtedness …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1400" dirty="0"/>
              <a:t>Source</a:t>
            </a:r>
            <a:r>
              <a:rPr lang="hu-HU" sz="1400" dirty="0"/>
              <a:t> | </a:t>
            </a:r>
            <a:r>
              <a:rPr lang="en-US" sz="1400" dirty="0"/>
              <a:t>ECB</a:t>
            </a:r>
            <a:r>
              <a:rPr lang="hu-HU" sz="1400" dirty="0"/>
              <a:t>, MNB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D51071-80F3-43F3-BBBF-B264FB711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165" y="1002634"/>
            <a:ext cx="6120000" cy="462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228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3"/>
          <p:cNvSpPr>
            <a:spLocks noGrp="1"/>
          </p:cNvSpPr>
          <p:nvPr>
            <p:ph sz="quarter" idx="10"/>
          </p:nvPr>
        </p:nvSpPr>
        <p:spPr>
          <a:xfrm>
            <a:off x="161849" y="5770176"/>
            <a:ext cx="8821372" cy="590931"/>
          </a:xfrm>
          <a:noFill/>
        </p:spPr>
        <p:txBody>
          <a:bodyPr wrap="square" rtlCol="0">
            <a:spAutoFit/>
          </a:bodyPr>
          <a:lstStyle/>
          <a:p>
            <a:r>
              <a:rPr lang="en-US" sz="1800" i="1" cap="all" spc="113" dirty="0"/>
              <a:t>Household sector indebtedness as a proportion </a:t>
            </a:r>
            <a:r>
              <a:rPr lang="hu-HU" sz="1800" i="1" cap="all" spc="113" dirty="0"/>
              <a:t>of </a:t>
            </a:r>
            <a:r>
              <a:rPr lang="hu-HU" sz="1800" i="1" cap="all" spc="113" dirty="0" err="1"/>
              <a:t>whole</a:t>
            </a:r>
            <a:r>
              <a:rPr lang="hu-HU" sz="1800" i="1" cap="all" spc="113" dirty="0"/>
              <a:t> household sector </a:t>
            </a:r>
            <a:r>
              <a:rPr lang="en-US" sz="1800" i="1" cap="all" spc="113" dirty="0"/>
              <a:t>in international comparison</a:t>
            </a:r>
            <a:endParaRPr lang="hu-HU" sz="1800" i="1" cap="all" spc="113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462" y="315153"/>
            <a:ext cx="7599877" cy="612000"/>
          </a:xfrm>
        </p:spPr>
        <p:txBody>
          <a:bodyPr>
            <a:noAutofit/>
          </a:bodyPr>
          <a:lstStyle/>
          <a:p>
            <a:r>
              <a:rPr lang="en-US" sz="2400" dirty="0"/>
              <a:t>…through broad-based expansion in a healthy structural</a:t>
            </a:r>
            <a:r>
              <a:rPr lang="hu-HU" sz="2400" dirty="0"/>
              <a:t> </a:t>
            </a:r>
            <a:r>
              <a:rPr lang="en-US" sz="2400" dirty="0"/>
              <a:t>manner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5267852" y="6361107"/>
            <a:ext cx="3600000" cy="369333"/>
          </a:xfrm>
        </p:spPr>
        <p:txBody>
          <a:bodyPr/>
          <a:lstStyle/>
          <a:p>
            <a:r>
              <a:rPr lang="hu-HU" sz="1400" dirty="0" err="1"/>
              <a:t>Source</a:t>
            </a:r>
            <a:r>
              <a:rPr lang="hu-HU" sz="1400" dirty="0"/>
              <a:t> | MNB, </a:t>
            </a:r>
            <a:r>
              <a:rPr lang="hu-HU" sz="1400" dirty="0" err="1"/>
              <a:t>ECB</a:t>
            </a:r>
            <a:endParaRPr lang="hu-HU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88A0B3-EA2D-4929-9E99-23DE78B4C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100" y="1163304"/>
            <a:ext cx="6665900" cy="437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477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3"/>
          <p:cNvSpPr>
            <a:spLocks noGrp="1"/>
          </p:cNvSpPr>
          <p:nvPr>
            <p:ph sz="quarter" idx="10"/>
          </p:nvPr>
        </p:nvSpPr>
        <p:spPr>
          <a:xfrm>
            <a:off x="161849" y="5770176"/>
            <a:ext cx="8821372" cy="590931"/>
          </a:xfrm>
          <a:noFill/>
        </p:spPr>
        <p:txBody>
          <a:bodyPr wrap="square" rtlCol="0">
            <a:spAutoFit/>
          </a:bodyPr>
          <a:lstStyle/>
          <a:p>
            <a:r>
              <a:rPr lang="en-US" sz="1800" i="1" cap="all" spc="113" dirty="0"/>
              <a:t>Household sector indebtedness as a proportion of GDP and the additional credit-to-GDP gap</a:t>
            </a:r>
            <a:endParaRPr lang="hu-HU" sz="1800" i="1" cap="all" spc="113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30" y="329393"/>
            <a:ext cx="7231299" cy="612000"/>
          </a:xfrm>
        </p:spPr>
        <p:txBody>
          <a:bodyPr>
            <a:noAutofit/>
          </a:bodyPr>
          <a:lstStyle/>
          <a:p>
            <a:r>
              <a:rPr lang="en-US" sz="2400" dirty="0"/>
              <a:t>higher cyclical </a:t>
            </a:r>
            <a:r>
              <a:rPr lang="hu-HU" sz="2400" dirty="0" err="1"/>
              <a:t>convergence</a:t>
            </a:r>
            <a:r>
              <a:rPr lang="hu-HU" sz="2400" dirty="0"/>
              <a:t> of </a:t>
            </a:r>
            <a:r>
              <a:rPr lang="en-US" sz="2400" dirty="0"/>
              <a:t>household indebtedness</a:t>
            </a:r>
            <a:r>
              <a:rPr lang="hu-HU" sz="2400" dirty="0"/>
              <a:t> is </a:t>
            </a:r>
            <a:r>
              <a:rPr lang="en-US" sz="2400" dirty="0"/>
              <a:t>expect</a:t>
            </a:r>
            <a:r>
              <a:rPr lang="hu-HU" sz="2400" dirty="0" err="1"/>
              <a:t>ed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sz="1400" dirty="0" err="1"/>
              <a:t>Source</a:t>
            </a:r>
            <a:r>
              <a:rPr lang="hu-HU" sz="1400" dirty="0"/>
              <a:t> | MNB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241A41-C832-4BF5-93E6-27B053DCA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212" y="1174902"/>
            <a:ext cx="6120000" cy="436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341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7CCCEF-5EFC-4DCB-B3C6-521B3AC7A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Increasing lending capacity on the liquidity</a:t>
            </a:r>
            <a:br>
              <a:rPr lang="en-US" sz="2400" dirty="0"/>
            </a:br>
            <a:r>
              <a:rPr lang="en-US" sz="2400" dirty="0"/>
              <a:t>side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653D35-81BB-4604-BC6F-1573542675D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68368" y="6362885"/>
            <a:ext cx="3600000" cy="369333"/>
          </a:xfrm>
        </p:spPr>
        <p:txBody>
          <a:bodyPr/>
          <a:lstStyle/>
          <a:p>
            <a:r>
              <a:rPr lang="hu-HU" dirty="0" err="1"/>
              <a:t>Source</a:t>
            </a:r>
            <a:r>
              <a:rPr lang="hu-HU" dirty="0"/>
              <a:t> | </a:t>
            </a:r>
            <a:r>
              <a:rPr lang="hu-HU" dirty="0" err="1"/>
              <a:t>ECB</a:t>
            </a:r>
            <a:r>
              <a:rPr lang="hu-HU" dirty="0"/>
              <a:t>, MNB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D779B38-EEF3-4B0E-A75B-968AFD7DBFF9}"/>
              </a:ext>
            </a:extLst>
          </p:cNvPr>
          <p:cNvSpPr txBox="1">
            <a:spLocks/>
          </p:cNvSpPr>
          <p:nvPr/>
        </p:nvSpPr>
        <p:spPr>
          <a:xfrm>
            <a:off x="908885" y="5871304"/>
            <a:ext cx="8059483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685749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i="1" cap="all" spc="113" dirty="0"/>
              <a:t>Loan-to-deposit ratio of the credit institutions sector in international comparison</a:t>
            </a:r>
            <a:endParaRPr lang="hu-HU" sz="1800" i="1" cap="all" spc="113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9B5E12-7053-452B-A7DF-11FC491FC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000" y="922448"/>
            <a:ext cx="6120000" cy="476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458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B8425B-E656-4A93-AE59-22487CBC8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Messages of the Report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6F58202-870E-4268-A329-EF938074BB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9017399"/>
              </p:ext>
            </p:extLst>
          </p:nvPr>
        </p:nvGraphicFramePr>
        <p:xfrm>
          <a:off x="395537" y="1052736"/>
          <a:ext cx="8354016" cy="5494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1767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7BF262-CB96-4B62-9FE9-659814C28EC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8176" y="5819741"/>
            <a:ext cx="8059483" cy="612000"/>
          </a:xfrm>
        </p:spPr>
        <p:txBody>
          <a:bodyPr>
            <a:normAutofit/>
          </a:bodyPr>
          <a:lstStyle/>
          <a:p>
            <a:r>
              <a:rPr lang="en-US" sz="1800" i="1" cap="all" spc="113" dirty="0"/>
              <a:t>Growth rate of outstanding loans of the overall corporate sector and the SME sector</a:t>
            </a:r>
            <a:endParaRPr lang="hu-HU" sz="1800" i="1" cap="all" spc="113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599908-906B-4062-B2FB-90AA8F081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26" y="319290"/>
            <a:ext cx="7684314" cy="612000"/>
          </a:xfrm>
        </p:spPr>
        <p:txBody>
          <a:bodyPr anchor="ctr">
            <a:noAutofit/>
          </a:bodyPr>
          <a:lstStyle/>
          <a:p>
            <a:r>
              <a:rPr lang="en-US" sz="2400" dirty="0"/>
              <a:t>Corporate lending reached double-digit growth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F1477-1C6C-45B1-A56B-C2539A5204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Source</a:t>
            </a:r>
            <a:r>
              <a:rPr lang="hu-HU" dirty="0"/>
              <a:t> | MNB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45CAA9-458E-4413-B7D4-6434C8059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000" y="1179741"/>
            <a:ext cx="6120000" cy="46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28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599908-906B-4062-B2FB-90AA8F081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4" y="172024"/>
            <a:ext cx="7610642" cy="750424"/>
          </a:xfrm>
        </p:spPr>
        <p:txBody>
          <a:bodyPr anchor="ctr">
            <a:normAutofit fontScale="90000"/>
          </a:bodyPr>
          <a:lstStyle/>
          <a:p>
            <a:r>
              <a:rPr lang="en-GB" sz="2800" dirty="0"/>
              <a:t>Central bank programmes played a substantial role in lending growth in 2017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F1477-1C6C-45B1-A56B-C2539A5204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8174" y="6316643"/>
            <a:ext cx="8503978" cy="369333"/>
          </a:xfrm>
        </p:spPr>
        <p:txBody>
          <a:bodyPr/>
          <a:lstStyle/>
          <a:p>
            <a:r>
              <a:rPr lang="hu-HU" dirty="0" err="1"/>
              <a:t>Note</a:t>
            </a:r>
            <a:r>
              <a:rPr lang="hu-HU" dirty="0"/>
              <a:t> | </a:t>
            </a:r>
            <a:r>
              <a:rPr lang="en-US" dirty="0"/>
              <a:t>Two small banks with extremely high commitment and performance are not shown in the chart</a:t>
            </a:r>
            <a:endParaRPr lang="hu-HU" dirty="0"/>
          </a:p>
          <a:p>
            <a:r>
              <a:rPr lang="hu-HU" dirty="0" err="1"/>
              <a:t>Source</a:t>
            </a:r>
            <a:r>
              <a:rPr lang="hu-HU" dirty="0"/>
              <a:t> | MNB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7BF262-CB96-4B62-9FE9-659814C28E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8174" y="5871664"/>
            <a:ext cx="8581936" cy="444979"/>
          </a:xfrm>
        </p:spPr>
        <p:txBody>
          <a:bodyPr>
            <a:normAutofit fontScale="92500"/>
          </a:bodyPr>
          <a:lstStyle/>
          <a:p>
            <a:r>
              <a:rPr lang="en-US" sz="1600" i="1" dirty="0"/>
              <a:t>Fulfilment of the lending commitments under the Market-based Lending Scheme</a:t>
            </a:r>
            <a:endParaRPr lang="hu-HU" sz="1600" dirty="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B9AD08A4-5B9E-4A0F-81CA-FA4457DA3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459" y="1067499"/>
            <a:ext cx="6724027" cy="472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291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B8425B-E656-4A93-AE59-22487CBC8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Messages of the Report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6F58202-870E-4268-A329-EF938074BB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8767301"/>
              </p:ext>
            </p:extLst>
          </p:nvPr>
        </p:nvGraphicFramePr>
        <p:xfrm>
          <a:off x="395537" y="1052736"/>
          <a:ext cx="8354016" cy="5494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0657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599908-906B-4062-B2FB-90AA8F081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4" y="92279"/>
            <a:ext cx="7610642" cy="863812"/>
          </a:xfrm>
        </p:spPr>
        <p:txBody>
          <a:bodyPr anchor="ctr">
            <a:noAutofit/>
          </a:bodyPr>
          <a:lstStyle/>
          <a:p>
            <a:r>
              <a:rPr lang="en-US" sz="2000" dirty="0"/>
              <a:t>The </a:t>
            </a:r>
            <a:r>
              <a:rPr lang="hu-HU" sz="2000" dirty="0" err="1"/>
              <a:t>volume</a:t>
            </a:r>
            <a:r>
              <a:rPr lang="en-US" sz="2000" dirty="0"/>
              <a:t> of long-term loans remained significant</a:t>
            </a:r>
            <a:r>
              <a:rPr lang="hu-HU" sz="2000" dirty="0"/>
              <a:t> in 2017 </a:t>
            </a:r>
            <a:r>
              <a:rPr lang="hu-HU" sz="2000" dirty="0" err="1"/>
              <a:t>even</a:t>
            </a:r>
            <a:r>
              <a:rPr lang="hu-HU" sz="2000" dirty="0"/>
              <a:t> </a:t>
            </a:r>
            <a:r>
              <a:rPr lang="hu-HU" sz="2000" dirty="0" err="1"/>
              <a:t>after</a:t>
            </a:r>
            <a:r>
              <a:rPr lang="en-US" sz="2000" dirty="0"/>
              <a:t> the </a:t>
            </a:r>
            <a:r>
              <a:rPr lang="hu-HU" sz="2000" dirty="0" err="1"/>
              <a:t>phase</a:t>
            </a:r>
            <a:r>
              <a:rPr lang="hu-HU" sz="2000" dirty="0"/>
              <a:t> out</a:t>
            </a:r>
            <a:r>
              <a:rPr lang="en-US" sz="2000" dirty="0"/>
              <a:t> of </a:t>
            </a:r>
            <a:r>
              <a:rPr lang="en-US" sz="2000" dirty="0" err="1"/>
              <a:t>FGS</a:t>
            </a:r>
            <a:endParaRPr lang="en-US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F1477-1C6C-45B1-A56B-C2539A5204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dirty="0" err="1"/>
              <a:t>Source</a:t>
            </a:r>
            <a:r>
              <a:rPr lang="hu-HU" dirty="0"/>
              <a:t> | MNB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ACA7E02-0604-44C7-ABE5-B08E89D44FA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87327" y="5838021"/>
            <a:ext cx="7169346" cy="444979"/>
          </a:xfrm>
        </p:spPr>
        <p:txBody>
          <a:bodyPr>
            <a:normAutofit/>
          </a:bodyPr>
          <a:lstStyle/>
          <a:p>
            <a:r>
              <a:rPr lang="en-US" i="1" dirty="0"/>
              <a:t>New SME loans by maturity</a:t>
            </a:r>
            <a:endParaRPr lang="hu-HU" dirty="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61E39FE5-16F9-42F4-B786-F15DA16CA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522" y="956091"/>
            <a:ext cx="6229946" cy="484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8363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8250B06-A6EF-4154-8CB7-88426E073B7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00000" y="2197916"/>
            <a:ext cx="3600000" cy="3400077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en-AU" dirty="0"/>
              <a:t>The volume and ratio of loans with longer initial interest rate fixation declined </a:t>
            </a:r>
          </a:p>
          <a:p>
            <a:pPr marL="457200" indent="-457200">
              <a:buAutoNum type="arabicParenR"/>
            </a:pPr>
            <a:r>
              <a:rPr lang="en-GB" dirty="0"/>
              <a:t>Longer-term loans are substituted by loan</a:t>
            </a:r>
            <a:r>
              <a:rPr lang="hu-HU" dirty="0"/>
              <a:t>s </a:t>
            </a:r>
            <a:r>
              <a:rPr lang="en-GB" dirty="0"/>
              <a:t>with shorter maturity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599908-906B-4062-B2FB-90AA8F081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9" y="172024"/>
            <a:ext cx="3600000" cy="1325563"/>
          </a:xfrm>
        </p:spPr>
        <p:txBody>
          <a:bodyPr anchor="ctr">
            <a:noAutofit/>
          </a:bodyPr>
          <a:lstStyle/>
          <a:p>
            <a:r>
              <a:rPr lang="en-US" sz="2000" dirty="0"/>
              <a:t>The Quality of SME loan composition weakened after the </a:t>
            </a:r>
            <a:r>
              <a:rPr lang="en-US" sz="2000" dirty="0" err="1"/>
              <a:t>FGS</a:t>
            </a:r>
            <a:endParaRPr lang="en-US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F1477-1C6C-45B1-A56B-C2539A5204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dirty="0" err="1"/>
              <a:t>Source</a:t>
            </a:r>
            <a:r>
              <a:rPr lang="hu-HU" dirty="0"/>
              <a:t> | MNB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ACA7E02-0604-44C7-ABE5-B08E89D44FA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6560" y="5631046"/>
            <a:ext cx="4535091" cy="870263"/>
          </a:xfrm>
        </p:spPr>
        <p:txBody>
          <a:bodyPr>
            <a:normAutofit/>
          </a:bodyPr>
          <a:lstStyle/>
          <a:p>
            <a:r>
              <a:rPr lang="en-US" i="1" dirty="0"/>
              <a:t>Volume of new SME loans with fixed and variable rates by maturity</a:t>
            </a:r>
            <a:endParaRPr lang="hu-HU" dirty="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AC20CB54-2703-4047-947B-33635701E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4" y="1258349"/>
            <a:ext cx="5198662" cy="3842157"/>
          </a:xfrm>
          <a:prstGeom prst="rect">
            <a:avLst/>
          </a:prstGeom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06A5AD72-CE54-43E4-B82D-7C5C95AE7607}"/>
              </a:ext>
            </a:extLst>
          </p:cNvPr>
          <p:cNvSpPr/>
          <p:nvPr/>
        </p:nvSpPr>
        <p:spPr>
          <a:xfrm>
            <a:off x="2567032" y="1497587"/>
            <a:ext cx="729842" cy="23529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3847D21C-AD15-407F-9872-B1585845DC63}"/>
              </a:ext>
            </a:extLst>
          </p:cNvPr>
          <p:cNvSpPr/>
          <p:nvPr/>
        </p:nvSpPr>
        <p:spPr>
          <a:xfrm>
            <a:off x="4001549" y="1497587"/>
            <a:ext cx="729842" cy="23529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81030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B8425B-E656-4A93-AE59-22487CBC8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Messages of the Report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6F58202-870E-4268-A329-EF938074BB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046727"/>
              </p:ext>
            </p:extLst>
          </p:nvPr>
        </p:nvGraphicFramePr>
        <p:xfrm>
          <a:off x="395537" y="1052736"/>
          <a:ext cx="8354016" cy="5494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57792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599908-906B-4062-B2FB-90AA8F081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GB" sz="2300" dirty="0"/>
              <a:t>Expansion </a:t>
            </a:r>
            <a:r>
              <a:rPr lang="hu-HU" sz="2300" dirty="0"/>
              <a:t>in</a:t>
            </a:r>
            <a:r>
              <a:rPr lang="en-GB" sz="2300" dirty="0"/>
              <a:t> Household lending continued, mainly as a result of demand side effects…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F1477-1C6C-45B1-A56B-C2539A5204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dirty="0" err="1"/>
              <a:t>Source</a:t>
            </a:r>
            <a:r>
              <a:rPr lang="hu-HU" dirty="0"/>
              <a:t> | MNB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7BF262-CB96-4B62-9FE9-659814C28E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004" y="5714167"/>
            <a:ext cx="7610642" cy="444979"/>
          </a:xfrm>
        </p:spPr>
        <p:txBody>
          <a:bodyPr>
            <a:normAutofit/>
          </a:bodyPr>
          <a:lstStyle/>
          <a:p>
            <a:r>
              <a:rPr lang="en-US" i="1" dirty="0"/>
              <a:t>New household loans in the credit institution sector</a:t>
            </a:r>
            <a:endParaRPr lang="hu-HU" i="1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7850741F-DD8D-4D2B-9870-375BF38D8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568" y="962158"/>
            <a:ext cx="6232863" cy="464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5394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2DD3E7D-C6E6-4345-8323-13F95A49A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/>
              <a:t>…</a:t>
            </a:r>
            <a:r>
              <a:rPr lang="en-US" sz="2400" dirty="0"/>
              <a:t>while</a:t>
            </a:r>
            <a:r>
              <a:rPr lang="hu-HU" sz="2400" dirty="0"/>
              <a:t> </a:t>
            </a:r>
            <a:r>
              <a:rPr lang="en-US" sz="2400" dirty="0"/>
              <a:t>credit institutions held out the</a:t>
            </a:r>
            <a:br>
              <a:rPr lang="en-US" sz="2400" dirty="0"/>
            </a:br>
            <a:r>
              <a:rPr lang="en-US" sz="2400" dirty="0"/>
              <a:t>prospect of easing</a:t>
            </a:r>
            <a:r>
              <a:rPr lang="hu-HU" sz="2400" dirty="0"/>
              <a:t> </a:t>
            </a:r>
            <a:r>
              <a:rPr lang="en-US" sz="2400" dirty="0"/>
              <a:t>their</a:t>
            </a:r>
            <a:r>
              <a:rPr lang="hu-HU" sz="2400" dirty="0"/>
              <a:t> credit </a:t>
            </a:r>
            <a:r>
              <a:rPr lang="en-US" sz="2400" dirty="0"/>
              <a:t>conditions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8D28543D-7A2A-405F-9A40-16DEF21187D7}"/>
              </a:ext>
            </a:extLst>
          </p:cNvPr>
          <p:cNvSpPr txBox="1">
            <a:spLocks/>
          </p:cNvSpPr>
          <p:nvPr/>
        </p:nvSpPr>
        <p:spPr>
          <a:xfrm>
            <a:off x="989856" y="5749547"/>
            <a:ext cx="7164288" cy="6120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5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200" fontAlgn="auto">
              <a:spcAft>
                <a:spcPts val="0"/>
              </a:spcAft>
              <a:buNone/>
            </a:pPr>
            <a:r>
              <a:rPr lang="en-US" sz="1800" i="1" cap="all" spc="113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Changes in credit conditions and credit demand in the household segment</a:t>
            </a:r>
            <a:endParaRPr lang="hu-HU" sz="1800" i="1" cap="all" spc="113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D55BE94-3D06-4DA8-A89D-1C5652F22CD3}"/>
              </a:ext>
            </a:extLst>
          </p:cNvPr>
          <p:cNvSpPr txBox="1">
            <a:spLocks/>
          </p:cNvSpPr>
          <p:nvPr/>
        </p:nvSpPr>
        <p:spPr>
          <a:xfrm>
            <a:off x="5410200" y="6480118"/>
            <a:ext cx="3600000" cy="369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749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 err="1"/>
              <a:t>Source</a:t>
            </a:r>
            <a:r>
              <a:rPr lang="hu-HU" sz="1400" dirty="0"/>
              <a:t> | MNB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60D6F6BD-9CCC-4BCC-AA7D-B56786331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013" y="1218789"/>
            <a:ext cx="5892963" cy="442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6494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599908-906B-4062-B2FB-90AA8F081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hu-HU" sz="2400" dirty="0"/>
              <a:t>A </a:t>
            </a:r>
            <a:r>
              <a:rPr lang="en-US" sz="2400" dirty="0" err="1"/>
              <a:t>favourable</a:t>
            </a:r>
            <a:r>
              <a:rPr lang="hu-HU" sz="2400" dirty="0"/>
              <a:t> </a:t>
            </a:r>
            <a:r>
              <a:rPr lang="en-US" sz="2400" dirty="0"/>
              <a:t>development</a:t>
            </a:r>
            <a:r>
              <a:rPr lang="hu-HU" sz="2400" dirty="0"/>
              <a:t> is </a:t>
            </a:r>
            <a:r>
              <a:rPr lang="en-US" sz="2400" dirty="0"/>
              <a:t>observed</a:t>
            </a:r>
            <a:r>
              <a:rPr lang="hu-HU" sz="2400" dirty="0"/>
              <a:t> in </a:t>
            </a:r>
            <a:r>
              <a:rPr lang="en-US" sz="2400" dirty="0"/>
              <a:t>aggregated</a:t>
            </a:r>
            <a:r>
              <a:rPr lang="hu-HU" sz="2400" dirty="0"/>
              <a:t> </a:t>
            </a:r>
            <a:r>
              <a:rPr lang="en-US" sz="2400" dirty="0"/>
              <a:t>Spreads</a:t>
            </a:r>
            <a:r>
              <a:rPr lang="hu-HU" sz="2400" dirty="0"/>
              <a:t> </a:t>
            </a:r>
            <a:r>
              <a:rPr lang="hu-HU" sz="2400" dirty="0" err="1"/>
              <a:t>as</a:t>
            </a:r>
            <a:r>
              <a:rPr lang="hu-HU" sz="2400" dirty="0"/>
              <a:t> </a:t>
            </a:r>
            <a:r>
              <a:rPr lang="en-US" sz="2400" dirty="0"/>
              <a:t>well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F1477-1C6C-45B1-A56B-C2539A5204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sz="1200" dirty="0" err="1"/>
              <a:t>Source</a:t>
            </a:r>
            <a:r>
              <a:rPr lang="hu-HU" sz="1200" dirty="0"/>
              <a:t> | MNB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7BF262-CB96-4B62-9FE9-659814C28E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i="1" dirty="0"/>
              <a:t>Composition effect of housing loan spreads</a:t>
            </a:r>
            <a:endParaRPr lang="hu-HU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356F65-9817-4DF3-884A-974C7AD929C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292725" y="2016919"/>
            <a:ext cx="3851275" cy="2824162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hu-HU" sz="1900" b="1" dirty="0"/>
              <a:t>The </a:t>
            </a:r>
            <a:r>
              <a:rPr lang="en-US" sz="1900" b="1" dirty="0"/>
              <a:t>share of loans with a fixed interest rate is increasing</a:t>
            </a:r>
          </a:p>
          <a:p>
            <a:pPr marL="457200" indent="-457200">
              <a:buAutoNum type="arabicParenR"/>
            </a:pPr>
            <a:r>
              <a:rPr lang="en-US" sz="1900" b="1" dirty="0"/>
              <a:t>Widening customer base</a:t>
            </a:r>
          </a:p>
          <a:p>
            <a:pPr marL="457200" indent="-457200">
              <a:buAutoNum type="arabicParenR"/>
            </a:pPr>
            <a:r>
              <a:rPr lang="en-US" sz="1900" b="1" dirty="0"/>
              <a:t>Increasing share of cheaper banks</a:t>
            </a:r>
          </a:p>
          <a:p>
            <a:pPr marL="457200" indent="-457200">
              <a:buAutoNum type="arabicParenR"/>
            </a:pPr>
            <a:r>
              <a:rPr lang="en-US" sz="1900" b="1" dirty="0"/>
              <a:t>Decreasing „clean” spread component</a:t>
            </a:r>
            <a:endParaRPr lang="en-US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66EBB6-2C4C-4845-BEF5-61706D965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66" y="1293519"/>
            <a:ext cx="5042782" cy="434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917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599908-906B-4062-B2FB-90AA8F081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2400" dirty="0"/>
              <a:t>The share of loans fixed for a longer period is increasing, and within those the share of </a:t>
            </a:r>
            <a:r>
              <a:rPr lang="en-US" sz="2400" dirty="0" err="1"/>
              <a:t>CCHL</a:t>
            </a:r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F1477-1C6C-45B1-A56B-C2539A5204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sz="1200" dirty="0" err="1"/>
              <a:t>Source</a:t>
            </a:r>
            <a:r>
              <a:rPr lang="hu-HU" sz="1200" dirty="0"/>
              <a:t> | MNB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7BF262-CB96-4B62-9FE9-659814C28E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7329" y="5743575"/>
            <a:ext cx="8131371" cy="517117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/>
              <a:t>New housing loans by interest rate fixation and the proportion of Certified Consumer-Friendly Housing Loans (</a:t>
            </a:r>
            <a:r>
              <a:rPr lang="en-US" i="1" dirty="0" err="1"/>
              <a:t>CCHL</a:t>
            </a:r>
            <a:r>
              <a:rPr lang="en-US" i="1" dirty="0"/>
              <a:t>)</a:t>
            </a:r>
            <a:endParaRPr lang="hu-HU" i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ABA5ED-16FA-45EA-860D-4CBEF5DE2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109" y="1143340"/>
            <a:ext cx="5384879" cy="441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1215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599908-906B-4062-B2FB-90AA8F081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2000" dirty="0"/>
              <a:t>The </a:t>
            </a:r>
            <a:r>
              <a:rPr lang="en-US" sz="2000" dirty="0" err="1"/>
              <a:t>CCHL</a:t>
            </a:r>
            <a:r>
              <a:rPr lang="en-US" sz="2000" dirty="0"/>
              <a:t> bears a price advantage over loans with </a:t>
            </a:r>
            <a:r>
              <a:rPr lang="hu-HU" sz="2000" dirty="0" err="1"/>
              <a:t>similar</a:t>
            </a:r>
            <a:r>
              <a:rPr lang="en-US" sz="2000" dirty="0"/>
              <a:t> characteristics in every risk category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F1477-1C6C-45B1-A56B-C2539A5204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sz="1200" dirty="0" err="1"/>
              <a:t>Source</a:t>
            </a:r>
            <a:r>
              <a:rPr lang="hu-HU" sz="1200" dirty="0"/>
              <a:t> | MNB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7BF262-CB96-4B62-9FE9-659814C28E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7329" y="5743575"/>
            <a:ext cx="8131371" cy="517117"/>
          </a:xfrm>
        </p:spPr>
        <p:txBody>
          <a:bodyPr>
            <a:normAutofit fontScale="70000" lnSpcReduction="20000"/>
          </a:bodyPr>
          <a:lstStyle/>
          <a:p>
            <a:r>
              <a:rPr lang="en-US" i="1" dirty="0"/>
              <a:t>The </a:t>
            </a:r>
            <a:r>
              <a:rPr lang="en-US" i="1" dirty="0" err="1"/>
              <a:t>APRC</a:t>
            </a:r>
            <a:r>
              <a:rPr lang="en-US" i="1" dirty="0"/>
              <a:t>-based </a:t>
            </a:r>
            <a:r>
              <a:rPr lang="en-US" i="1" dirty="0" err="1"/>
              <a:t>interst</a:t>
            </a:r>
            <a:r>
              <a:rPr lang="en-US" i="1" dirty="0"/>
              <a:t> rate spread advantage of Certified Consumer Friendly Housing Loans in comparison to non-certified longer interest rate period housing loans according to various risk characteristics</a:t>
            </a:r>
            <a:endParaRPr lang="hu-HU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CDFD89-E010-4ECB-977A-B3538EF01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579" y="1058878"/>
            <a:ext cx="5508573" cy="4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7078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599908-906B-4062-B2FB-90AA8F081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2000" dirty="0"/>
              <a:t>The </a:t>
            </a:r>
            <a:r>
              <a:rPr lang="en-US" sz="2000" dirty="0" err="1"/>
              <a:t>CCHL</a:t>
            </a:r>
            <a:r>
              <a:rPr lang="en-US" sz="2000" dirty="0"/>
              <a:t> </a:t>
            </a:r>
            <a:r>
              <a:rPr lang="hu-HU" sz="2000" dirty="0" err="1"/>
              <a:t>provides</a:t>
            </a:r>
            <a:r>
              <a:rPr lang="hu-HU" sz="2000" dirty="0"/>
              <a:t> </a:t>
            </a:r>
            <a:r>
              <a:rPr lang="hu-HU" sz="2000" dirty="0" err="1"/>
              <a:t>CLIENTS</a:t>
            </a:r>
            <a:r>
              <a:rPr lang="en-US" sz="2000" dirty="0"/>
              <a:t> more room </a:t>
            </a:r>
            <a:r>
              <a:rPr lang="hu-HU" sz="2000" dirty="0" err="1"/>
              <a:t>for</a:t>
            </a:r>
            <a:r>
              <a:rPr lang="en-US" sz="2000" dirty="0"/>
              <a:t> </a:t>
            </a:r>
            <a:r>
              <a:rPr lang="en-US" sz="2000" dirty="0" err="1"/>
              <a:t>manoeuvre</a:t>
            </a:r>
            <a:endParaRPr lang="en-US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F1477-1C6C-45B1-A56B-C2539A5204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sz="1200" dirty="0" err="1"/>
              <a:t>Source</a:t>
            </a:r>
            <a:r>
              <a:rPr lang="hu-HU" sz="1200" dirty="0"/>
              <a:t> | MNB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7BF262-CB96-4B62-9FE9-659814C28E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7329" y="5743575"/>
            <a:ext cx="8131371" cy="517117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/>
              <a:t>Main average values for new certified loans and other housing loans on the market with an interest period of at least 3 years</a:t>
            </a:r>
            <a:endParaRPr lang="hu-HU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12158B-F15B-4418-A045-2934584B0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55" y="2551962"/>
            <a:ext cx="8776032" cy="175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1198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599908-906B-4062-B2FB-90AA8F081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2000" dirty="0"/>
              <a:t>Trends in the housing market: A continuously widening geographic gap in house prices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F1477-1C6C-45B1-A56B-C2539A5204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sz="1200" dirty="0" err="1"/>
              <a:t>Source</a:t>
            </a:r>
            <a:r>
              <a:rPr lang="hu-HU" sz="1200" dirty="0"/>
              <a:t> | MNB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7BF262-CB96-4B62-9FE9-659814C28E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8174" y="5654513"/>
            <a:ext cx="8131371" cy="517117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/>
              <a:t>House price indices and average square meter prices by settlement type</a:t>
            </a:r>
            <a:endParaRPr lang="hu-HU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46CC2C-18AF-452F-B94A-D8EA6AFE1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561" y="1129626"/>
            <a:ext cx="5224325" cy="435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763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599908-906B-4062-B2FB-90AA8F081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2000" dirty="0"/>
              <a:t>Economic prospects continue to improve in both advanced and emerging economies</a:t>
            </a:r>
            <a:endParaRPr lang="hu-HU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F1477-1C6C-45B1-A56B-C2539A5204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Source</a:t>
            </a:r>
            <a:r>
              <a:rPr lang="hu-HU" dirty="0"/>
              <a:t> |</a:t>
            </a:r>
            <a:r>
              <a:rPr lang="en-US" dirty="0"/>
              <a:t> IMF </a:t>
            </a:r>
            <a:r>
              <a:rPr lang="en-US" dirty="0" err="1"/>
              <a:t>WEO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7BF262-CB96-4B62-9FE9-659814C28EC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411241" y="5935643"/>
            <a:ext cx="6172200" cy="465621"/>
          </a:xfrm>
        </p:spPr>
        <p:txBody>
          <a:bodyPr>
            <a:normAutofit/>
          </a:bodyPr>
          <a:lstStyle/>
          <a:p>
            <a:pPr algn="ctr"/>
            <a:r>
              <a:rPr lang="en-US" i="1" dirty="0"/>
              <a:t>The development of the global economic environment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72BBC50-4455-4B82-9132-F8027EDC4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488" y="1118671"/>
            <a:ext cx="6102548" cy="462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9485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599908-906B-4062-B2FB-90AA8F081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2000" dirty="0"/>
              <a:t>… despite all these, no overheating is observed either nationally or in the capital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F1477-1C6C-45B1-A56B-C2539A5204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dirty="0"/>
              <a:t>Forrás | MNB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7BF262-CB96-4B62-9FE9-659814C28E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8174" y="5654513"/>
            <a:ext cx="8131371" cy="517117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/>
              <a:t>Deviation of house prices from the estimated </a:t>
            </a:r>
            <a:r>
              <a:rPr lang="en-US" i="1" dirty="0" err="1"/>
              <a:t>equlibrium</a:t>
            </a:r>
            <a:r>
              <a:rPr lang="en-US" i="1" dirty="0"/>
              <a:t> level justified by fundamentals, nationally and in Budapest</a:t>
            </a:r>
            <a:endParaRPr lang="hu-HU" i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32A973-9345-4CEE-8039-903578C66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180" y="1086959"/>
            <a:ext cx="5340460" cy="43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619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B8425B-E656-4A93-AE59-22487CBC8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Messages of the Report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6F58202-870E-4268-A329-EF938074BB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2667267"/>
              </p:ext>
            </p:extLst>
          </p:nvPr>
        </p:nvGraphicFramePr>
        <p:xfrm>
          <a:off x="395537" y="1052736"/>
          <a:ext cx="8354016" cy="5494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38594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599908-906B-4062-B2FB-90AA8F081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1800" dirty="0"/>
              <a:t>Bank profitability would</a:t>
            </a:r>
            <a:r>
              <a:rPr lang="hu-HU" sz="1800" dirty="0"/>
              <a:t> </a:t>
            </a:r>
            <a:r>
              <a:rPr lang="en-US" sz="1800" dirty="0"/>
              <a:t>decline to around 5–7 per cent without the </a:t>
            </a:r>
            <a:r>
              <a:rPr lang="hu-HU" sz="1800" dirty="0" err="1"/>
              <a:t>volatile</a:t>
            </a:r>
            <a:r>
              <a:rPr lang="hu-HU" sz="1800" dirty="0"/>
              <a:t> </a:t>
            </a:r>
            <a:r>
              <a:rPr lang="en-US" sz="1800" dirty="0" err="1"/>
              <a:t>P&amp;L</a:t>
            </a:r>
            <a:r>
              <a:rPr lang="en-US" sz="1800" dirty="0"/>
              <a:t> item</a:t>
            </a:r>
            <a:r>
              <a:rPr lang="hu-HU" sz="1800" dirty="0"/>
              <a:t>s</a:t>
            </a:r>
            <a:endParaRPr lang="en-US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F1477-1C6C-45B1-A56B-C2539A5204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8174" y="6259493"/>
            <a:ext cx="8503978" cy="369333"/>
          </a:xfrm>
        </p:spPr>
        <p:txBody>
          <a:bodyPr/>
          <a:lstStyle/>
          <a:p>
            <a:r>
              <a:rPr lang="en-US" dirty="0"/>
              <a:t>The long-term average of the income components was calculated from June 2002 and the risk premium was calculated above the return of 12-month T-bills.</a:t>
            </a:r>
            <a:endParaRPr lang="hu-HU" dirty="0"/>
          </a:p>
          <a:p>
            <a:r>
              <a:rPr lang="hu-HU" dirty="0" err="1"/>
              <a:t>Source</a:t>
            </a:r>
            <a:r>
              <a:rPr lang="hu-HU" dirty="0"/>
              <a:t> | MNB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7BF262-CB96-4B62-9FE9-659814C28E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25350" y="5621042"/>
            <a:ext cx="8131371" cy="517117"/>
          </a:xfrm>
        </p:spPr>
        <p:txBody>
          <a:bodyPr>
            <a:normAutofit fontScale="85000" lnSpcReduction="10000"/>
          </a:bodyPr>
          <a:lstStyle/>
          <a:p>
            <a:r>
              <a:rPr lang="en-US" i="1" dirty="0"/>
              <a:t>Deviation of volatile income components from their long-term average and the risk premium of ROE calculated with their average values</a:t>
            </a:r>
            <a:endParaRPr lang="hu-HU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2FDA56-CD6C-4D9F-9EA2-ACE031FC4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650" y="922448"/>
            <a:ext cx="6248769" cy="473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0456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599908-906B-4062-B2FB-90AA8F081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en-US" sz="2000" dirty="0"/>
              <a:t>besides increased activity, outstanding „capacity” is available to improve efficiency</a:t>
            </a:r>
            <a:r>
              <a:rPr lang="hu-HU" sz="2000" dirty="0"/>
              <a:t>…</a:t>
            </a:r>
            <a:endParaRPr lang="en-US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F1477-1C6C-45B1-A56B-C2539A5204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dirty="0" err="1"/>
              <a:t>Source</a:t>
            </a:r>
            <a:r>
              <a:rPr lang="hu-HU" dirty="0"/>
              <a:t> | </a:t>
            </a:r>
            <a:r>
              <a:rPr lang="hu-HU" dirty="0" err="1"/>
              <a:t>ECB</a:t>
            </a:r>
            <a:r>
              <a:rPr lang="hu-HU" dirty="0"/>
              <a:t> </a:t>
            </a:r>
            <a:r>
              <a:rPr lang="hu-HU" dirty="0" err="1"/>
              <a:t>CBD</a:t>
            </a:r>
            <a:r>
              <a:rPr lang="hu-HU" dirty="0"/>
              <a:t>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7BF262-CB96-4B62-9FE9-659814C28E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7329" y="5815713"/>
            <a:ext cx="7350321" cy="444979"/>
          </a:xfrm>
        </p:spPr>
        <p:txBody>
          <a:bodyPr>
            <a:normAutofit fontScale="85000" lnSpcReduction="10000"/>
          </a:bodyPr>
          <a:lstStyle/>
          <a:p>
            <a:r>
              <a:rPr lang="en-US" i="1" dirty="0"/>
              <a:t>Staff expenses as a percentage of total assets in EU banking sectors</a:t>
            </a:r>
            <a:endParaRPr lang="hu-HU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ACEEFE-F36F-40EE-9A89-697CB2E40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321" y="1007937"/>
            <a:ext cx="6236772" cy="472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0060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599908-906B-4062-B2FB-90AA8F081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en-US" sz="2000" dirty="0"/>
              <a:t>…</a:t>
            </a:r>
            <a:r>
              <a:rPr lang="hu-HU" sz="2000" dirty="0"/>
              <a:t> </a:t>
            </a:r>
            <a:r>
              <a:rPr lang="hu-HU" sz="2000" dirty="0" err="1"/>
              <a:t>while</a:t>
            </a:r>
            <a:r>
              <a:rPr lang="en-US" sz="2000" dirty="0"/>
              <a:t> </a:t>
            </a:r>
            <a:r>
              <a:rPr lang="hu-HU" sz="2000" dirty="0"/>
              <a:t>a </a:t>
            </a:r>
            <a:r>
              <a:rPr lang="en-US" sz="2000" dirty="0"/>
              <a:t>higher degree of process automation and digital solutions can also impro</a:t>
            </a:r>
            <a:r>
              <a:rPr lang="hu-HU" sz="2000" dirty="0"/>
              <a:t>v</a:t>
            </a:r>
            <a:r>
              <a:rPr lang="en-US" sz="2000" dirty="0"/>
              <a:t>e efficiency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D7EE43-7184-442A-871F-FE7E44BC1F09}"/>
              </a:ext>
            </a:extLst>
          </p:cNvPr>
          <p:cNvSpPr txBox="1"/>
          <p:nvPr/>
        </p:nvSpPr>
        <p:spPr>
          <a:xfrm>
            <a:off x="681037" y="1744274"/>
            <a:ext cx="7781925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en-US" sz="2000" i="1" dirty="0">
                <a:solidFill>
                  <a:schemeClr val="tx2"/>
                </a:solidFill>
              </a:rPr>
              <a:t>Align the goals outlined in the digital IT strategies with the business objectives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en-US" sz="2000" i="1" dirty="0">
                <a:solidFill>
                  <a:schemeClr val="tx2"/>
                </a:solidFill>
              </a:rPr>
              <a:t>Paperless operation through digital document management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en-US" sz="2000" i="1" dirty="0">
                <a:solidFill>
                  <a:schemeClr val="tx2"/>
                </a:solidFill>
              </a:rPr>
              <a:t>Enhancement of the traditional banking service model (electronic channels)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en-US" sz="2000" i="1" dirty="0">
                <a:solidFill>
                  <a:schemeClr val="tx2"/>
                </a:solidFill>
              </a:rPr>
              <a:t>Increased IT infrastructure resilience, larger focus on cyber security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endParaRPr lang="en-US" sz="2000" i="1" dirty="0">
              <a:solidFill>
                <a:schemeClr val="tx2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US" sz="2000" b="1" i="1" dirty="0">
                <a:solidFill>
                  <a:schemeClr val="tx2"/>
                </a:solidFill>
              </a:rPr>
              <a:t>By operating the </a:t>
            </a:r>
            <a:r>
              <a:rPr lang="en-US" sz="2000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Financial Innovation Platform (Innovation Hub), </a:t>
            </a:r>
            <a:r>
              <a:rPr lang="en-US" sz="2000" b="1" i="1" dirty="0">
                <a:solidFill>
                  <a:schemeClr val="tx2"/>
                </a:solidFill>
              </a:rPr>
              <a:t>the </a:t>
            </a:r>
            <a:r>
              <a:rPr lang="en-US" sz="2000" b="1" i="1" dirty="0" err="1">
                <a:solidFill>
                  <a:schemeClr val="tx2"/>
                </a:solidFill>
              </a:rPr>
              <a:t>MNB</a:t>
            </a:r>
            <a:r>
              <a:rPr lang="en-US" sz="2000" b="1" i="1" dirty="0">
                <a:solidFill>
                  <a:schemeClr val="tx2"/>
                </a:solidFill>
              </a:rPr>
              <a:t> has been supporting the safe spreading of new FinTech initiatives in financial markets while preserving financial stability </a:t>
            </a:r>
            <a:endParaRPr lang="en-US" sz="2000" i="1" dirty="0">
              <a:solidFill>
                <a:schemeClr val="tx2"/>
              </a:solidFill>
            </a:endParaRPr>
          </a:p>
          <a:p>
            <a:pPr marL="342900" indent="-342900">
              <a:buFont typeface="+mj-lt"/>
              <a:buAutoNum type="arabicParenR"/>
            </a:pPr>
            <a:endParaRPr lang="hu-HU" sz="2400" i="1" dirty="0">
              <a:solidFill>
                <a:schemeClr val="tx2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B12E2B8-E3CC-46C8-821F-B2FD67BE8E8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dirty="0" err="1"/>
              <a:t>Source</a:t>
            </a:r>
            <a:r>
              <a:rPr lang="hu-HU" dirty="0"/>
              <a:t> | MNB</a:t>
            </a:r>
          </a:p>
        </p:txBody>
      </p:sp>
    </p:spTree>
    <p:extLst>
      <p:ext uri="{BB962C8B-B14F-4D97-AF65-F5344CB8AC3E}">
        <p14:creationId xmlns:p14="http://schemas.microsoft.com/office/powerpoint/2010/main" val="183839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B8425B-E656-4A93-AE59-22487CBC8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Messages of the Report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6F58202-870E-4268-A329-EF938074BB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9716193"/>
              </p:ext>
            </p:extLst>
          </p:nvPr>
        </p:nvGraphicFramePr>
        <p:xfrm>
          <a:off x="395537" y="1052736"/>
          <a:ext cx="8354016" cy="5494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65983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A9C78AB2-7C15-4ACA-8BEF-32FD5838FD8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9039" y="1053418"/>
            <a:ext cx="8245922" cy="5345142"/>
          </a:xfrm>
        </p:spPr>
        <p:txBody>
          <a:bodyPr>
            <a:normAutofit/>
          </a:bodyPr>
          <a:lstStyle/>
          <a:p>
            <a:r>
              <a:rPr lang="en-US" sz="5400" dirty="0"/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19052597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A5CB152-31ED-422E-B817-B9DE8EF7E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324" y="2103437"/>
            <a:ext cx="3600000" cy="1325563"/>
          </a:xfrm>
        </p:spPr>
        <p:txBody>
          <a:bodyPr/>
          <a:lstStyle/>
          <a:p>
            <a:r>
              <a:rPr lang="hu-HU" sz="3600" dirty="0"/>
              <a:t>appendix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827043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3D9885-E51B-42EB-8917-E57C66A1A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192" y="328296"/>
            <a:ext cx="7539487" cy="612000"/>
          </a:xfrm>
        </p:spPr>
        <p:txBody>
          <a:bodyPr>
            <a:noAutofit/>
          </a:bodyPr>
          <a:lstStyle/>
          <a:p>
            <a:r>
              <a:rPr lang="hu-HU" sz="2000" dirty="0"/>
              <a:t>credit </a:t>
            </a:r>
            <a:r>
              <a:rPr lang="hu-HU" sz="2000" dirty="0" err="1"/>
              <a:t>demand</a:t>
            </a:r>
            <a:r>
              <a:rPr lang="hu-HU" sz="2000" dirty="0"/>
              <a:t> </a:t>
            </a:r>
            <a:r>
              <a:rPr lang="hu-HU" sz="2000" dirty="0" err="1"/>
              <a:t>rises</a:t>
            </a:r>
            <a:r>
              <a:rPr lang="hu-HU" sz="2000" dirty="0"/>
              <a:t> in parallel </a:t>
            </a:r>
            <a:r>
              <a:rPr lang="hu-HU" sz="2000" dirty="0" err="1"/>
              <a:t>with</a:t>
            </a:r>
            <a:r>
              <a:rPr lang="hu-HU" sz="2000" dirty="0"/>
              <a:t> </a:t>
            </a:r>
            <a:r>
              <a:rPr lang="hu-HU" sz="2000" dirty="0" err="1"/>
              <a:t>easing</a:t>
            </a:r>
            <a:r>
              <a:rPr lang="hu-HU" sz="2000" dirty="0"/>
              <a:t> credit </a:t>
            </a:r>
            <a:r>
              <a:rPr lang="hu-HU" sz="2000" dirty="0" err="1"/>
              <a:t>conditions</a:t>
            </a:r>
            <a:r>
              <a:rPr lang="hu-HU" sz="2000" dirty="0"/>
              <a:t> </a:t>
            </a:r>
            <a:r>
              <a:rPr lang="hu-HU" sz="2000" dirty="0" err="1"/>
              <a:t>mainly</a:t>
            </a:r>
            <a:r>
              <a:rPr lang="hu-HU" sz="2000" dirty="0"/>
              <a:t> </a:t>
            </a:r>
            <a:r>
              <a:rPr lang="hu-HU" sz="2000" dirty="0" err="1"/>
              <a:t>for</a:t>
            </a:r>
            <a:r>
              <a:rPr lang="hu-HU" sz="2000" dirty="0"/>
              <a:t> </a:t>
            </a:r>
            <a:r>
              <a:rPr lang="hu-HU" sz="2000" dirty="0" err="1"/>
              <a:t>small</a:t>
            </a:r>
            <a:r>
              <a:rPr lang="hu-HU" sz="2000" dirty="0"/>
              <a:t> and </a:t>
            </a:r>
            <a:r>
              <a:rPr lang="hu-HU" sz="2000" dirty="0" err="1"/>
              <a:t>micro</a:t>
            </a:r>
            <a:r>
              <a:rPr lang="hu-HU" sz="2000" dirty="0"/>
              <a:t> </a:t>
            </a:r>
            <a:r>
              <a:rPr lang="hu-HU" sz="2000" dirty="0" err="1"/>
              <a:t>enterprises</a:t>
            </a:r>
            <a:endParaRPr lang="hu-HU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FA55D0-C9CE-4CEF-8530-010A6A290A99}"/>
              </a:ext>
            </a:extLst>
          </p:cNvPr>
          <p:cNvSpPr txBox="1"/>
          <p:nvPr/>
        </p:nvSpPr>
        <p:spPr>
          <a:xfrm>
            <a:off x="1172322" y="5552671"/>
            <a:ext cx="6799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i="1" cap="all" spc="113" dirty="0" err="1">
                <a:solidFill>
                  <a:schemeClr val="tx2"/>
                </a:solidFill>
              </a:rPr>
              <a:t>Changes</a:t>
            </a:r>
            <a:r>
              <a:rPr lang="hu-HU" i="1" cap="all" spc="113" dirty="0">
                <a:solidFill>
                  <a:schemeClr val="tx2"/>
                </a:solidFill>
              </a:rPr>
              <a:t> in credit </a:t>
            </a:r>
            <a:r>
              <a:rPr lang="hu-HU" i="1" cap="all" spc="113" dirty="0" err="1">
                <a:solidFill>
                  <a:schemeClr val="tx2"/>
                </a:solidFill>
              </a:rPr>
              <a:t>conditions</a:t>
            </a:r>
            <a:r>
              <a:rPr lang="hu-HU" i="1" cap="all" spc="113" dirty="0">
                <a:solidFill>
                  <a:schemeClr val="tx2"/>
                </a:solidFill>
              </a:rPr>
              <a:t> and credit </a:t>
            </a:r>
            <a:r>
              <a:rPr lang="hu-HU" i="1" cap="all" spc="113" dirty="0" err="1">
                <a:solidFill>
                  <a:schemeClr val="tx2"/>
                </a:solidFill>
              </a:rPr>
              <a:t>demand</a:t>
            </a:r>
            <a:r>
              <a:rPr lang="hu-HU" i="1" cap="all" spc="113" dirty="0">
                <a:solidFill>
                  <a:schemeClr val="tx2"/>
                </a:solidFill>
              </a:rPr>
              <a:t> in </a:t>
            </a:r>
            <a:r>
              <a:rPr lang="hu-HU" i="1" cap="all" spc="113" dirty="0" err="1">
                <a:solidFill>
                  <a:schemeClr val="tx2"/>
                </a:solidFill>
              </a:rPr>
              <a:t>corporate</a:t>
            </a:r>
            <a:r>
              <a:rPr lang="hu-HU" i="1" cap="all" spc="113" dirty="0">
                <a:solidFill>
                  <a:schemeClr val="tx2"/>
                </a:solidFill>
              </a:rPr>
              <a:t> </a:t>
            </a:r>
            <a:r>
              <a:rPr lang="hu-HU" i="1" cap="all" spc="113" dirty="0" err="1">
                <a:solidFill>
                  <a:schemeClr val="tx2"/>
                </a:solidFill>
              </a:rPr>
              <a:t>lending</a:t>
            </a:r>
            <a:endParaRPr lang="hu-HU" i="1" cap="all" spc="113" dirty="0">
              <a:solidFill>
                <a:schemeClr val="tx2"/>
              </a:solidFill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030AF80-BBFF-4E6E-B31C-917709CA0C24}"/>
              </a:ext>
            </a:extLst>
          </p:cNvPr>
          <p:cNvSpPr txBox="1">
            <a:spLocks/>
          </p:cNvSpPr>
          <p:nvPr/>
        </p:nvSpPr>
        <p:spPr>
          <a:xfrm>
            <a:off x="5410200" y="6480118"/>
            <a:ext cx="3600000" cy="369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749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 err="1"/>
              <a:t>Source</a:t>
            </a:r>
            <a:r>
              <a:rPr lang="hu-HU" sz="1400" dirty="0"/>
              <a:t> | MNB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290DFD-DAAF-4A7E-AE14-C53712502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5329"/>
            <a:ext cx="4683770" cy="34952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8359812-5D9A-4B8E-AF7D-DD3344126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768" y="1221412"/>
            <a:ext cx="4432432" cy="332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3648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22344B-F04A-482D-A993-2F4FB150E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dirty="0"/>
              <a:t>The cyclical effect of the banking system on growth is neutral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421033-7870-4955-BB3C-E44C890A9794}"/>
              </a:ext>
            </a:extLst>
          </p:cNvPr>
          <p:cNvSpPr txBox="1"/>
          <p:nvPr/>
        </p:nvSpPr>
        <p:spPr>
          <a:xfrm>
            <a:off x="1226021" y="5573794"/>
            <a:ext cx="752481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750"/>
              </a:spcBef>
            </a:pPr>
            <a:r>
              <a:rPr lang="hu-HU" i="1" cap="all" spc="113" dirty="0">
                <a:solidFill>
                  <a:schemeClr val="tx2"/>
                </a:solidFill>
              </a:rPr>
              <a:t>Financial </a:t>
            </a:r>
            <a:r>
              <a:rPr lang="hu-HU" i="1" cap="all" spc="113" dirty="0" err="1">
                <a:solidFill>
                  <a:schemeClr val="tx2"/>
                </a:solidFill>
              </a:rPr>
              <a:t>condition</a:t>
            </a:r>
            <a:r>
              <a:rPr lang="hu-HU" i="1" cap="all" spc="113" dirty="0">
                <a:solidFill>
                  <a:schemeClr val="tx2"/>
                </a:solidFill>
              </a:rPr>
              <a:t> index (</a:t>
            </a:r>
            <a:r>
              <a:rPr lang="hu-HU" i="1" cap="all" spc="113" dirty="0" err="1">
                <a:solidFill>
                  <a:schemeClr val="tx2"/>
                </a:solidFill>
              </a:rPr>
              <a:t>FCI</a:t>
            </a:r>
            <a:r>
              <a:rPr lang="hu-HU" i="1" cap="all" spc="113" dirty="0">
                <a:solidFill>
                  <a:schemeClr val="tx2"/>
                </a:solidFill>
              </a:rPr>
              <a:t>) and </a:t>
            </a:r>
            <a:r>
              <a:rPr lang="hu-HU" i="1" cap="all" spc="113" dirty="0" err="1">
                <a:solidFill>
                  <a:schemeClr val="tx2"/>
                </a:solidFill>
              </a:rPr>
              <a:t>annual</a:t>
            </a:r>
            <a:r>
              <a:rPr lang="hu-HU" i="1" cap="all" spc="113" dirty="0">
                <a:solidFill>
                  <a:schemeClr val="tx2"/>
                </a:solidFill>
              </a:rPr>
              <a:t> </a:t>
            </a:r>
            <a:r>
              <a:rPr lang="hu-HU" i="1" cap="all" spc="113" dirty="0" err="1">
                <a:solidFill>
                  <a:schemeClr val="tx2"/>
                </a:solidFill>
              </a:rPr>
              <a:t>real</a:t>
            </a:r>
            <a:r>
              <a:rPr lang="hu-HU" i="1" cap="all" spc="113" dirty="0">
                <a:solidFill>
                  <a:schemeClr val="tx2"/>
                </a:solidFill>
              </a:rPr>
              <a:t> </a:t>
            </a:r>
            <a:r>
              <a:rPr lang="hu-HU" i="1" cap="all" spc="113" dirty="0" err="1">
                <a:solidFill>
                  <a:schemeClr val="tx2"/>
                </a:solidFill>
              </a:rPr>
              <a:t>gdp</a:t>
            </a:r>
            <a:r>
              <a:rPr lang="hu-HU" i="1" cap="all" spc="113" dirty="0">
                <a:solidFill>
                  <a:schemeClr val="tx2"/>
                </a:solidFill>
              </a:rPr>
              <a:t> </a:t>
            </a:r>
            <a:r>
              <a:rPr lang="hu-HU" i="1" cap="all" spc="113" dirty="0" err="1">
                <a:solidFill>
                  <a:schemeClr val="tx2"/>
                </a:solidFill>
              </a:rPr>
              <a:t>growth</a:t>
            </a:r>
            <a:endParaRPr lang="hu-HU" i="1" cap="all" spc="113" dirty="0">
              <a:solidFill>
                <a:schemeClr val="tx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81E99C-DDEA-4DB5-BCC3-096C5A6842FA}"/>
              </a:ext>
            </a:extLst>
          </p:cNvPr>
          <p:cNvSpPr txBox="1"/>
          <p:nvPr/>
        </p:nvSpPr>
        <p:spPr>
          <a:xfrm>
            <a:off x="2010275" y="6116665"/>
            <a:ext cx="71337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100" i="1" dirty="0">
                <a:solidFill>
                  <a:srgbClr val="232157"/>
                </a:solidFill>
              </a:rPr>
              <a:t>Megjegyzés: </a:t>
            </a:r>
            <a:r>
              <a:rPr lang="en-US" sz="1100" i="1" dirty="0">
                <a:solidFill>
                  <a:srgbClr val="232157"/>
                </a:solidFill>
              </a:rPr>
              <a:t>The </a:t>
            </a:r>
            <a:r>
              <a:rPr lang="en-US" sz="1100" i="1" dirty="0" err="1">
                <a:solidFill>
                  <a:srgbClr val="232157"/>
                </a:solidFill>
              </a:rPr>
              <a:t>FCI</a:t>
            </a:r>
            <a:r>
              <a:rPr lang="en-US" sz="1100" i="1" dirty="0">
                <a:solidFill>
                  <a:srgbClr val="232157"/>
                </a:solidFill>
              </a:rPr>
              <a:t> quantifies the banking system's contribution to the annual  GDP growth rate through lending. The 201</a:t>
            </a:r>
            <a:r>
              <a:rPr lang="hu-HU" sz="1100" i="1" dirty="0">
                <a:solidFill>
                  <a:srgbClr val="232157"/>
                </a:solidFill>
              </a:rPr>
              <a:t>8</a:t>
            </a:r>
            <a:r>
              <a:rPr lang="en-US" sz="1100" i="1" dirty="0">
                <a:solidFill>
                  <a:srgbClr val="232157"/>
                </a:solidFill>
              </a:rPr>
              <a:t> Q</a:t>
            </a:r>
            <a:r>
              <a:rPr lang="hu-HU" sz="1100" i="1" dirty="0">
                <a:solidFill>
                  <a:srgbClr val="232157"/>
                </a:solidFill>
              </a:rPr>
              <a:t>1</a:t>
            </a:r>
            <a:r>
              <a:rPr lang="en-US" sz="1100" i="1" dirty="0">
                <a:solidFill>
                  <a:srgbClr val="232157"/>
                </a:solidFill>
              </a:rPr>
              <a:t> data for the real GDP annual growth rate is the seasonally and calendar adjusted first estimate of the </a:t>
            </a:r>
            <a:r>
              <a:rPr lang="en-US" sz="1100" i="1" dirty="0" err="1">
                <a:solidFill>
                  <a:srgbClr val="232157"/>
                </a:solidFill>
              </a:rPr>
              <a:t>HCSO</a:t>
            </a:r>
            <a:r>
              <a:rPr lang="en-US" sz="1100" i="1" dirty="0">
                <a:solidFill>
                  <a:srgbClr val="232157"/>
                </a:solidFill>
              </a:rPr>
              <a:t>.</a:t>
            </a:r>
            <a:endParaRPr lang="hu-HU" sz="1600" i="1" dirty="0">
              <a:solidFill>
                <a:srgbClr val="232157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A07E7AC-6D1E-4FA9-9AD8-D03834C874DB}"/>
              </a:ext>
            </a:extLst>
          </p:cNvPr>
          <p:cNvSpPr txBox="1">
            <a:spLocks/>
          </p:cNvSpPr>
          <p:nvPr/>
        </p:nvSpPr>
        <p:spPr>
          <a:xfrm>
            <a:off x="5410200" y="6480118"/>
            <a:ext cx="3600000" cy="369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685749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875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685749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28624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71498" indent="0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809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684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558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433" indent="-171438" algn="l" defTabSz="685749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 err="1"/>
              <a:t>Source</a:t>
            </a:r>
            <a:r>
              <a:rPr lang="hu-HU" sz="1400" dirty="0"/>
              <a:t> | MNB, </a:t>
            </a:r>
            <a:r>
              <a:rPr lang="hu-HU" sz="1400" dirty="0" err="1"/>
              <a:t>HCSO</a:t>
            </a:r>
            <a:endParaRPr lang="hu-HU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B5E081-90ED-44C2-B6FF-9117903FE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861" y="984201"/>
            <a:ext cx="5992278" cy="448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785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599908-906B-4062-B2FB-90AA8F081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r>
              <a:rPr lang="en-US" sz="2000" dirty="0"/>
              <a:t>…however, Risks have</a:t>
            </a:r>
            <a:r>
              <a:rPr lang="hu-HU" sz="2000" dirty="0"/>
              <a:t> </a:t>
            </a:r>
            <a:r>
              <a:rPr lang="en-US" sz="2000" dirty="0"/>
              <a:t>simultaneously </a:t>
            </a:r>
            <a:r>
              <a:rPr lang="en-CA" sz="2000" dirty="0"/>
              <a:t>repriced</a:t>
            </a:r>
            <a:r>
              <a:rPr lang="hu-HU" sz="2000" dirty="0"/>
              <a:t> and </a:t>
            </a:r>
            <a:r>
              <a:rPr lang="en-US" sz="2000" dirty="0"/>
              <a:t>spread to emerging markets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F1477-1C6C-45B1-A56B-C2539A5204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Source</a:t>
            </a:r>
            <a:r>
              <a:rPr lang="hu-HU" dirty="0"/>
              <a:t> |</a:t>
            </a:r>
            <a:r>
              <a:rPr lang="en-US" dirty="0"/>
              <a:t> Reuters </a:t>
            </a:r>
            <a:r>
              <a:rPr lang="en-US" dirty="0" err="1"/>
              <a:t>Datastream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7BF262-CB96-4B62-9FE9-659814C28EC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95350" y="5935643"/>
            <a:ext cx="6858000" cy="465621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i="1" dirty="0"/>
              <a:t>The development of US and British stock market composite indices and 10-year bond yields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880C21-3714-430C-93CB-DB4BDFF36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353" y="1065324"/>
            <a:ext cx="6159293" cy="472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851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599908-906B-4062-B2FB-90AA8F081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CA" sz="2400" dirty="0" err="1"/>
              <a:t>Marketwide</a:t>
            </a:r>
            <a:r>
              <a:rPr lang="en-US" sz="2400" dirty="0"/>
              <a:t> uncertainty have increased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780DEB5-98CC-4019-8EC9-2E8F83F4DEF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Source</a:t>
            </a:r>
            <a:r>
              <a:rPr lang="hu-HU" dirty="0"/>
              <a:t> |</a:t>
            </a:r>
            <a:r>
              <a:rPr lang="en-US" dirty="0"/>
              <a:t> </a:t>
            </a:r>
            <a:r>
              <a:rPr lang="en-US" dirty="0" err="1"/>
              <a:t>MNB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7BF262-CB96-4B62-9FE9-659814C28E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06364" y="5855806"/>
            <a:ext cx="7331271" cy="444979"/>
          </a:xfrm>
        </p:spPr>
        <p:txBody>
          <a:bodyPr>
            <a:normAutofit/>
          </a:bodyPr>
          <a:lstStyle/>
          <a:p>
            <a:r>
              <a:rPr lang="en-US" i="1" dirty="0"/>
              <a:t>Factor based Index of Systemic Stress (</a:t>
            </a:r>
            <a:r>
              <a:rPr lang="en-US" i="1" dirty="0" err="1"/>
              <a:t>FISS</a:t>
            </a:r>
            <a:r>
              <a:rPr lang="en-US" i="1" dirty="0"/>
              <a:t>)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49F158-559D-4B0D-B97D-9E9189C49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679" y="1064025"/>
            <a:ext cx="6238640" cy="47299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0D2FFFF-E076-4501-9988-7D29CD33A8D8}"/>
              </a:ext>
            </a:extLst>
          </p:cNvPr>
          <p:cNvSpPr/>
          <p:nvPr/>
        </p:nvSpPr>
        <p:spPr>
          <a:xfrm>
            <a:off x="3733100" y="1317072"/>
            <a:ext cx="176169" cy="3397541"/>
          </a:xfrm>
          <a:prstGeom prst="rect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B1FBAB-7C10-4D9E-9EFB-5056062F8F08}"/>
              </a:ext>
            </a:extLst>
          </p:cNvPr>
          <p:cNvSpPr/>
          <p:nvPr/>
        </p:nvSpPr>
        <p:spPr>
          <a:xfrm>
            <a:off x="5146648" y="1317073"/>
            <a:ext cx="1900104" cy="3457662"/>
          </a:xfrm>
          <a:prstGeom prst="rect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239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599908-906B-4062-B2FB-90AA8F081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en-US" sz="2400" dirty="0"/>
              <a:t>Risks of </a:t>
            </a:r>
            <a:r>
              <a:rPr lang="hu-HU" sz="2400" dirty="0" err="1"/>
              <a:t>the</a:t>
            </a:r>
            <a:r>
              <a:rPr lang="hu-HU" sz="2400" dirty="0"/>
              <a:t> </a:t>
            </a:r>
            <a:r>
              <a:rPr lang="en-US" sz="2400" dirty="0"/>
              <a:t>EU banking sector Have </a:t>
            </a:r>
            <a:r>
              <a:rPr lang="en-GB" sz="2400" dirty="0"/>
              <a:t>decreased</a:t>
            </a:r>
            <a:r>
              <a:rPr lang="en-US" sz="2400" dirty="0"/>
              <a:t>, but structural problems remain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780DEB5-98CC-4019-8EC9-2E8F83F4DEF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495550" y="6316643"/>
            <a:ext cx="6486602" cy="369333"/>
          </a:xfrm>
        </p:spPr>
        <p:txBody>
          <a:bodyPr/>
          <a:lstStyle/>
          <a:p>
            <a:r>
              <a:rPr lang="en-US" dirty="0"/>
              <a:t>Note: The diameter of the bubbles shows the ratio of non-performing loans in 2017. Source</a:t>
            </a:r>
            <a:r>
              <a:rPr lang="hu-HU" dirty="0"/>
              <a:t> |</a:t>
            </a:r>
            <a:r>
              <a:rPr lang="en-US" dirty="0"/>
              <a:t> SNL, ECB</a:t>
            </a:r>
            <a:endParaRPr lang="hu-H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7BF262-CB96-4B62-9FE9-659814C28E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7329" y="5815713"/>
            <a:ext cx="7571487" cy="444979"/>
          </a:xfrm>
        </p:spPr>
        <p:txBody>
          <a:bodyPr>
            <a:normAutofit fontScale="85000" lnSpcReduction="20000"/>
          </a:bodyPr>
          <a:lstStyle/>
          <a:p>
            <a:r>
              <a:rPr lang="en-US" i="1" dirty="0"/>
              <a:t>The development of problem loans of European countries compared to gross loans outstanding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294C2D-C16E-41B2-B2C3-EE880814E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434" y="922448"/>
            <a:ext cx="6492050" cy="493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862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599908-906B-4062-B2FB-90AA8F081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2400" dirty="0"/>
              <a:t>Some countries are facing new risks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780DEB5-98CC-4019-8EC9-2E8F83F4DEF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2225" y="6316643"/>
            <a:ext cx="6419927" cy="369333"/>
          </a:xfrm>
        </p:spPr>
        <p:txBody>
          <a:bodyPr/>
          <a:lstStyle/>
          <a:p>
            <a:r>
              <a:rPr lang="en-US" dirty="0"/>
              <a:t>Note | Circled in red are the countries warned by the ESRB.</a:t>
            </a:r>
          </a:p>
          <a:p>
            <a:r>
              <a:rPr lang="en-US" dirty="0"/>
              <a:t>Source | Eurostat, ECB, BIS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7BF262-CB96-4B62-9FE9-659814C28E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7329" y="5662254"/>
            <a:ext cx="7571487" cy="444979"/>
          </a:xfrm>
        </p:spPr>
        <p:txBody>
          <a:bodyPr>
            <a:normAutofit fontScale="85000" lnSpcReduction="20000"/>
          </a:bodyPr>
          <a:lstStyle/>
          <a:p>
            <a:r>
              <a:rPr lang="en-US" i="1" dirty="0"/>
              <a:t>Changes in house prices and the ratio of housing loans to </a:t>
            </a:r>
            <a:r>
              <a:rPr lang="en-US" i="1" dirty="0" err="1"/>
              <a:t>gdp</a:t>
            </a:r>
            <a:r>
              <a:rPr lang="en-US" i="1" dirty="0"/>
              <a:t> in a </a:t>
            </a:r>
            <a:r>
              <a:rPr lang="en-US" i="1" dirty="0" err="1"/>
              <a:t>european</a:t>
            </a:r>
            <a:r>
              <a:rPr lang="en-US" i="1" dirty="0"/>
              <a:t> comparison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3FB877-DBF7-4618-9E9E-4AA5F9B8E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113" y="998553"/>
            <a:ext cx="5982168" cy="445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545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599908-906B-4062-B2FB-90AA8F081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en-US" sz="2800" dirty="0"/>
              <a:t>The shock-absorbing capacity </a:t>
            </a:r>
            <a:r>
              <a:rPr lang="hu-HU" sz="2800" dirty="0"/>
              <a:t>of</a:t>
            </a:r>
            <a:r>
              <a:rPr lang="en-US" sz="2800" dirty="0"/>
              <a:t> the domestic banking system remained strong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1F1477-1C6C-45B1-A56B-C2539A5204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143125" y="6316643"/>
            <a:ext cx="6839027" cy="369333"/>
          </a:xfrm>
        </p:spPr>
        <p:txBody>
          <a:bodyPr/>
          <a:lstStyle/>
          <a:p>
            <a:r>
              <a:rPr lang="en-US" dirty="0"/>
              <a:t>Note | The distribution shows the 40–60 and 20–80 percentiles of the EU banking sectors.</a:t>
            </a:r>
          </a:p>
          <a:p>
            <a:r>
              <a:rPr lang="en-US" dirty="0"/>
              <a:t>Source | ECB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7BF262-CB96-4B62-9FE9-659814C28E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22304" y="5888990"/>
            <a:ext cx="4535091" cy="444979"/>
          </a:xfrm>
        </p:spPr>
        <p:txBody>
          <a:bodyPr>
            <a:normAutofit fontScale="85000" lnSpcReduction="10000"/>
          </a:bodyPr>
          <a:lstStyle/>
          <a:p>
            <a:r>
              <a:rPr lang="en-US" i="1" dirty="0"/>
              <a:t>After-tax ROE of the EU banking sector</a:t>
            </a:r>
            <a:endParaRPr lang="hu-HU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3FAA2F-3EE9-442B-9265-572FCFAF7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912" y="1093978"/>
            <a:ext cx="6310427" cy="471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21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B8425B-E656-4A93-AE59-22487CBC8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Messages of the Report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6F58202-870E-4268-A329-EF938074BB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7974971"/>
              </p:ext>
            </p:extLst>
          </p:nvPr>
        </p:nvGraphicFramePr>
        <p:xfrm>
          <a:off x="395537" y="1052736"/>
          <a:ext cx="8354016" cy="5494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636503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9D82F22-8C12-49ED-9B02-0DE281DA6CCC}" vid="{B62070E2-8DAD-4C8D-8BC5-F50A9BF3ACF0}"/>
    </a:ext>
  </a:extLst>
</a:theme>
</file>

<file path=ppt/theme/theme2.xml><?xml version="1.0" encoding="utf-8"?>
<a:theme xmlns:a="http://schemas.openxmlformats.org/drawingml/2006/main" name="MNB téma 4_3 nyomtatásra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9D82F22-8C12-49ED-9B02-0DE281DA6CCC}" vid="{A9582B90-6524-41EB-9FA6-0BA03A9CB94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9C4B496AE2E4C04F9B51AC3E564D2900" ma:contentTypeVersion="0" ma:contentTypeDescription="Új dokumentum létrehozása." ma:contentTypeScope="" ma:versionID="571bce60b8b43e2ebad3fe447630986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047bb06e0a2f553563b46466d8dd5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ED16BD3-3425-4CFA-A181-A36517A52D39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87B7792-C308-4819-8F0A-EB6E14E669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ADE49C1-7FD3-4525-8192-47AB136C6F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3396</TotalTime>
  <Words>1988</Words>
  <Application>Microsoft Office PowerPoint</Application>
  <PresentationFormat>On-screen Show (4:3)</PresentationFormat>
  <Paragraphs>150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Verdana</vt:lpstr>
      <vt:lpstr>blank</vt:lpstr>
      <vt:lpstr>MNB téma 4_3 nyomtatásra</vt:lpstr>
      <vt:lpstr>Financial Stability Report –  MAY 2018</vt:lpstr>
      <vt:lpstr>Key Messages of the Report</vt:lpstr>
      <vt:lpstr>Economic prospects continue to improve in both advanced and emerging economies</vt:lpstr>
      <vt:lpstr>…however, Risks have simultaneously repriced and spread to emerging markets</vt:lpstr>
      <vt:lpstr>Marketwide uncertainty have increased</vt:lpstr>
      <vt:lpstr>Risks of the EU banking sector Have decreased, but structural problems remain</vt:lpstr>
      <vt:lpstr>Some countries are facing new risks</vt:lpstr>
      <vt:lpstr>The shock-absorbing capacity of the domestic banking system remained strong</vt:lpstr>
      <vt:lpstr>Key Messages of the Report</vt:lpstr>
      <vt:lpstr>The level of corporate loans outstanding is below the CEE average, while its course differs from the region as well</vt:lpstr>
      <vt:lpstr>…the balance sheet adjustment following the crisis and the relative lack of substitutive alternatives are the reason behind </vt:lpstr>
      <vt:lpstr>credit cycle catching up In the short run and trend of financial deepening in the long run may materialize</vt:lpstr>
      <vt:lpstr>There is a room for an increase in household indebtedness …</vt:lpstr>
      <vt:lpstr>…through broad-based expansion in a healthy structural manner </vt:lpstr>
      <vt:lpstr>higher cyclical convergence of household indebtedness is expected</vt:lpstr>
      <vt:lpstr>Increasing lending capacity on the liquidity side</vt:lpstr>
      <vt:lpstr>Key Messages of the Report</vt:lpstr>
      <vt:lpstr>Corporate lending reached double-digit growth</vt:lpstr>
      <vt:lpstr>Central bank programmes played a substantial role in lending growth in 2017</vt:lpstr>
      <vt:lpstr>The volume of long-term loans remained significant in 2017 even after the phase out of FGS</vt:lpstr>
      <vt:lpstr>The Quality of SME loan composition weakened after the FGS</vt:lpstr>
      <vt:lpstr>Key Messages of the Report</vt:lpstr>
      <vt:lpstr>Expansion in Household lending continued, mainly as a result of demand side effects… </vt:lpstr>
      <vt:lpstr>…while credit institutions held out the prospect of easing their credit conditions</vt:lpstr>
      <vt:lpstr>A favourable development is observed in aggregated Spreads as well</vt:lpstr>
      <vt:lpstr>The share of loans fixed for a longer period is increasing, and within those the share of CCHL</vt:lpstr>
      <vt:lpstr>The CCHL bears a price advantage over loans with similar characteristics in every risk category</vt:lpstr>
      <vt:lpstr>The CCHL provides CLIENTS more room for manoeuvre</vt:lpstr>
      <vt:lpstr>Trends in the housing market: A continuously widening geographic gap in house prices</vt:lpstr>
      <vt:lpstr>… despite all these, no overheating is observed either nationally or in the capital</vt:lpstr>
      <vt:lpstr>Key Messages of the Report</vt:lpstr>
      <vt:lpstr>Bank profitability would decline to around 5–7 per cent without the volatile P&amp;L items</vt:lpstr>
      <vt:lpstr>besides increased activity, outstanding „capacity” is available to improve efficiency…</vt:lpstr>
      <vt:lpstr>… while a higher degree of process automation and digital solutions can also improve efficiency</vt:lpstr>
      <vt:lpstr>Key Messages of the Report</vt:lpstr>
      <vt:lpstr>PowerPoint Presentation</vt:lpstr>
      <vt:lpstr>appendix</vt:lpstr>
      <vt:lpstr>credit demand rises in parallel with easing credit conditions mainly for small and micro enterprises</vt:lpstr>
      <vt:lpstr>The cyclical effect of the banking system on growth is neutral</vt:lpstr>
    </vt:vector>
  </TitlesOfParts>
  <Company>Magyar Nemzeti Bank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Szebeny Miklós</dc:creator>
  <cp:lastModifiedBy>Dancsik Bálint</cp:lastModifiedBy>
  <cp:revision>450</cp:revision>
  <cp:lastPrinted>2018-04-23T13:34:53Z</cp:lastPrinted>
  <dcterms:created xsi:type="dcterms:W3CDTF">2018-01-30T08:05:49Z</dcterms:created>
  <dcterms:modified xsi:type="dcterms:W3CDTF">2018-05-30T15:44:16Z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0x0101009C4B496AE2E4C04F9B51AC3E564D2900</vt:lpwstr>
  </property>
</Properties>
</file>