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9" r:id="rId1"/>
    <p:sldMasterId id="2147483808" r:id="rId2"/>
  </p:sldMasterIdLst>
  <p:notesMasterIdLst>
    <p:notesMasterId r:id="rId47"/>
  </p:notesMasterIdLst>
  <p:sldIdLst>
    <p:sldId id="462" r:id="rId3"/>
    <p:sldId id="2379" r:id="rId4"/>
    <p:sldId id="2372" r:id="rId5"/>
    <p:sldId id="2374" r:id="rId6"/>
    <p:sldId id="2383" r:id="rId7"/>
    <p:sldId id="2373" r:id="rId8"/>
    <p:sldId id="2386" r:id="rId9"/>
    <p:sldId id="2382" r:id="rId10"/>
    <p:sldId id="2378" r:id="rId11"/>
    <p:sldId id="2384" r:id="rId12"/>
    <p:sldId id="2385" r:id="rId13"/>
    <p:sldId id="2418" r:id="rId14"/>
    <p:sldId id="2413" r:id="rId15"/>
    <p:sldId id="2414" r:id="rId16"/>
    <p:sldId id="2415" r:id="rId17"/>
    <p:sldId id="2416" r:id="rId18"/>
    <p:sldId id="2417" r:id="rId19"/>
    <p:sldId id="2387" r:id="rId20"/>
    <p:sldId id="2412" r:id="rId21"/>
    <p:sldId id="2388" r:id="rId22"/>
    <p:sldId id="2419" r:id="rId23"/>
    <p:sldId id="2390" r:id="rId24"/>
    <p:sldId id="2391" r:id="rId25"/>
    <p:sldId id="2392" r:id="rId26"/>
    <p:sldId id="2421" r:id="rId27"/>
    <p:sldId id="2411" r:id="rId28"/>
    <p:sldId id="2394" r:id="rId29"/>
    <p:sldId id="2396" r:id="rId30"/>
    <p:sldId id="2395" r:id="rId31"/>
    <p:sldId id="2397" r:id="rId32"/>
    <p:sldId id="2409" r:id="rId33"/>
    <p:sldId id="2398" r:id="rId34"/>
    <p:sldId id="2400" r:id="rId35"/>
    <p:sldId id="2399" r:id="rId36"/>
    <p:sldId id="2401" r:id="rId37"/>
    <p:sldId id="2402" r:id="rId38"/>
    <p:sldId id="2403" r:id="rId39"/>
    <p:sldId id="2404" r:id="rId40"/>
    <p:sldId id="2405" r:id="rId41"/>
    <p:sldId id="2422" r:id="rId42"/>
    <p:sldId id="2407" r:id="rId43"/>
    <p:sldId id="2408" r:id="rId44"/>
    <p:sldId id="310" r:id="rId45"/>
    <p:sldId id="286" r:id="rId46"/>
  </p:sldIdLst>
  <p:sldSz cx="12192000" cy="6858000"/>
  <p:notesSz cx="9926638" cy="67976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5"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s. Tóth Gabriella Dr." initials="CTGD" lastIdx="2" clrIdx="0">
    <p:extLst>
      <p:ext uri="{19B8F6BF-5375-455C-9EA6-DF929625EA0E}">
        <p15:presenceInfo xmlns:p15="http://schemas.microsoft.com/office/powerpoint/2012/main" userId="S-1-5-21-1939357022-314196924-328618392-34111" providerId="AD"/>
      </p:ext>
    </p:extLst>
  </p:cmAuthor>
  <p:cmAuthor id="2" name="Cs. Tóth Gabriella Dr." initials="CTGD [2]" lastIdx="10" clrIdx="1">
    <p:extLst>
      <p:ext uri="{19B8F6BF-5375-455C-9EA6-DF929625EA0E}">
        <p15:presenceInfo xmlns:p15="http://schemas.microsoft.com/office/powerpoint/2012/main" userId="S::cstothg@mnb.hu::6e125d93-70af-4b0e-a6f4-e76b7b77042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D234D"/>
    <a:srgbClr val="ECF0F1"/>
    <a:srgbClr val="0076A8"/>
    <a:srgbClr val="FF8A8A"/>
    <a:srgbClr val="FFE3C7"/>
    <a:srgbClr val="E2F0D9"/>
    <a:srgbClr val="8DDDFF"/>
    <a:srgbClr val="E57200"/>
    <a:srgbClr val="70AD47"/>
    <a:srgbClr val="009EE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Közepesen sötét stílus 2 – 1.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834" autoAdjust="0"/>
    <p:restoredTop sz="94660"/>
  </p:normalViewPr>
  <p:slideViewPr>
    <p:cSldViewPr snapToGrid="0">
      <p:cViewPr>
        <p:scale>
          <a:sx n="60" d="100"/>
          <a:sy n="60" d="100"/>
        </p:scale>
        <p:origin x="942" y="72"/>
      </p:cViewPr>
      <p:guideLst>
        <p:guide orient="horz" pos="2205"/>
        <p:guide pos="3863"/>
      </p:guideLst>
    </p:cSldViewPr>
  </p:slideViewPr>
  <p:notesTextViewPr>
    <p:cViewPr>
      <p:scale>
        <a:sx n="1" d="1"/>
        <a:sy n="1" d="1"/>
      </p:scale>
      <p:origin x="0" y="0"/>
    </p:cViewPr>
  </p:notesTextViewPr>
  <p:sorterViewPr>
    <p:cViewPr>
      <p:scale>
        <a:sx n="50" d="100"/>
        <a:sy n="50" d="100"/>
      </p:scale>
      <p:origin x="0" y="-1716"/>
    </p:cViewPr>
  </p:sorter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commentAuthors" Target="commentAuthors.xml"/><Relationship Id="rId8" Type="http://schemas.openxmlformats.org/officeDocument/2006/relationships/slide" Target="slides/slide6.xml"/><Relationship Id="rId51"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25F5DF0-266F-462F-AA7E-77C96FC814B0}" type="doc">
      <dgm:prSet loTypeId="urn:microsoft.com/office/officeart/2005/8/layout/list1" loCatId="list" qsTypeId="urn:microsoft.com/office/officeart/2005/8/quickstyle/simple1" qsCatId="simple" csTypeId="urn:microsoft.com/office/officeart/2005/8/colors/accent0_3" csCatId="mainScheme" phldr="1"/>
      <dgm:spPr/>
      <dgm:t>
        <a:bodyPr/>
        <a:lstStyle/>
        <a:p>
          <a:endParaRPr lang="en-US"/>
        </a:p>
      </dgm:t>
    </dgm:pt>
    <dgm:pt modelId="{11049BC1-B07C-45CF-8D22-73576439AF0B}">
      <dgm:prSet phldrT="[Text]" custT="1"/>
      <dgm:spPr>
        <a:solidFill>
          <a:srgbClr val="002060"/>
        </a:solidFill>
        <a:ln w="12700" cap="flat" cmpd="sng" algn="ctr">
          <a:solidFill>
            <a:srgbClr val="E7E6E6">
              <a:hueOff val="0"/>
              <a:satOff val="0"/>
              <a:lumOff val="0"/>
              <a:alphaOff val="0"/>
            </a:srgbClr>
          </a:solidFill>
          <a:prstDash val="solid"/>
          <a:miter lim="800000"/>
        </a:ln>
        <a:effectLst/>
      </dgm:spPr>
      <dgm:t>
        <a:bodyPr spcFirstLastPara="0" vert="horz" wrap="square" lIns="159990" tIns="0" rIns="159990" bIns="0" numCol="1" spcCol="1270" anchor="ctr" anchorCtr="0"/>
        <a:lstStyle/>
        <a:p>
          <a:pPr marL="0" lvl="0" indent="0" algn="l" defTabSz="933450">
            <a:lnSpc>
              <a:spcPct val="90000"/>
            </a:lnSpc>
            <a:spcBef>
              <a:spcPct val="0"/>
            </a:spcBef>
            <a:spcAft>
              <a:spcPct val="35000"/>
            </a:spcAft>
            <a:buNone/>
          </a:pPr>
          <a:r>
            <a:rPr lang="en-GB" sz="2200" b="1" kern="1200" noProof="0" dirty="0">
              <a:solidFill>
                <a:prstClr val="white"/>
              </a:solidFill>
              <a:latin typeface="Trebuchet MS"/>
              <a:ea typeface="+mn-ea"/>
              <a:cs typeface="+mn-cs"/>
            </a:rPr>
            <a:t>Impacts of the </a:t>
          </a:r>
          <a:r>
            <a:rPr lang="en-GB" sz="2200" b="1" kern="1200" dirty="0">
              <a:solidFill>
                <a:prstClr val="white"/>
              </a:solidFill>
              <a:latin typeface="Trebuchet MS"/>
              <a:ea typeface="+mn-ea"/>
              <a:cs typeface="+mn-cs"/>
            </a:rPr>
            <a:t>Covid-19</a:t>
          </a:r>
          <a:r>
            <a:rPr lang="en-GB" sz="2200" b="1" kern="1200" noProof="0" dirty="0">
              <a:solidFill>
                <a:prstClr val="white"/>
              </a:solidFill>
              <a:latin typeface="Trebuchet MS"/>
              <a:ea typeface="+mn-ea"/>
              <a:cs typeface="+mn-cs"/>
            </a:rPr>
            <a:t> shock</a:t>
          </a:r>
        </a:p>
      </dgm:t>
    </dgm:pt>
    <dgm:pt modelId="{4333DC11-4BEA-4A4A-B104-A761BDF590BD}" type="parTrans" cxnId="{72F8E287-A5DA-4DE5-BF85-4E346DD18F15}">
      <dgm:prSet/>
      <dgm:spPr/>
      <dgm:t>
        <a:bodyPr/>
        <a:lstStyle/>
        <a:p>
          <a:endParaRPr lang="en-US"/>
        </a:p>
      </dgm:t>
    </dgm:pt>
    <dgm:pt modelId="{EC4CF853-AFA2-452B-AD91-63E7B5FF0042}" type="sibTrans" cxnId="{72F8E287-A5DA-4DE5-BF85-4E346DD18F15}">
      <dgm:prSet/>
      <dgm:spPr/>
      <dgm:t>
        <a:bodyPr/>
        <a:lstStyle/>
        <a:p>
          <a:endParaRPr lang="en-US"/>
        </a:p>
      </dgm:t>
    </dgm:pt>
    <dgm:pt modelId="{59CC0A99-8510-4484-AAAC-4BDA17B4EBDA}">
      <dgm:prSet phldrT="[Text]" custT="1"/>
      <dgm:spPr>
        <a:solidFill>
          <a:srgbClr val="B8BBBB"/>
        </a:solidFill>
        <a:ln w="12700" cap="flat" cmpd="sng" algn="ctr">
          <a:solidFill>
            <a:srgbClr val="E7E6E6">
              <a:hueOff val="0"/>
              <a:satOff val="0"/>
              <a:lumOff val="0"/>
              <a:alphaOff val="0"/>
            </a:srgbClr>
          </a:solidFill>
          <a:prstDash val="solid"/>
          <a:miter lim="800000"/>
        </a:ln>
        <a:effectLst/>
      </dgm:spPr>
      <dgm:t>
        <a:bodyPr spcFirstLastPara="0" vert="horz" wrap="square" lIns="159990" tIns="0" rIns="159990" bIns="0" numCol="1" spcCol="1270" anchor="ctr" anchorCtr="0"/>
        <a:lstStyle/>
        <a:p>
          <a:pPr marL="0" lvl="0" indent="0" algn="l" defTabSz="933450">
            <a:lnSpc>
              <a:spcPct val="90000"/>
            </a:lnSpc>
            <a:spcBef>
              <a:spcPct val="0"/>
            </a:spcBef>
            <a:spcAft>
              <a:spcPct val="35000"/>
            </a:spcAft>
            <a:buNone/>
          </a:pPr>
          <a:r>
            <a:rPr lang="en-US" sz="2200" b="1" kern="1200" noProof="0" dirty="0">
              <a:solidFill>
                <a:prstClr val="white"/>
              </a:solidFill>
              <a:latin typeface="Trebuchet MS"/>
              <a:ea typeface="+mn-ea"/>
              <a:cs typeface="+mn-cs"/>
            </a:rPr>
            <a:t>Risks, vulnerable debtors</a:t>
          </a:r>
        </a:p>
      </dgm:t>
    </dgm:pt>
    <dgm:pt modelId="{3727B7A2-DD14-48AB-BF47-C4BD0B4FB03C}" type="parTrans" cxnId="{6CCB77ED-9B18-42C6-BA1F-4BAB6E29D6B2}">
      <dgm:prSet/>
      <dgm:spPr/>
      <dgm:t>
        <a:bodyPr/>
        <a:lstStyle/>
        <a:p>
          <a:endParaRPr lang="en-US"/>
        </a:p>
      </dgm:t>
    </dgm:pt>
    <dgm:pt modelId="{2DE3D471-3B8A-42E2-A6A4-89E69711C2F2}" type="sibTrans" cxnId="{6CCB77ED-9B18-42C6-BA1F-4BAB6E29D6B2}">
      <dgm:prSet/>
      <dgm:spPr/>
      <dgm:t>
        <a:bodyPr/>
        <a:lstStyle/>
        <a:p>
          <a:endParaRPr lang="en-US"/>
        </a:p>
      </dgm:t>
    </dgm:pt>
    <dgm:pt modelId="{CFF158EE-4FC0-405F-AA31-22298302E2E8}">
      <dgm:prSet phldrT="[Text]" custT="1"/>
      <dgm:spPr>
        <a:solidFill>
          <a:srgbClr val="B8BBBB"/>
        </a:solidFill>
        <a:ln w="12700" cap="flat" cmpd="sng" algn="ctr">
          <a:solidFill>
            <a:srgbClr val="E7E6E6">
              <a:hueOff val="0"/>
              <a:satOff val="0"/>
              <a:lumOff val="0"/>
              <a:alphaOff val="0"/>
            </a:srgbClr>
          </a:solidFill>
          <a:prstDash val="solid"/>
          <a:miter lim="800000"/>
        </a:ln>
        <a:effectLst/>
      </dgm:spPr>
      <dgm:t>
        <a:bodyPr spcFirstLastPara="0" vert="horz" wrap="square" lIns="159990" tIns="0" rIns="159990" bIns="0" numCol="1" spcCol="1270" anchor="ctr" anchorCtr="0"/>
        <a:lstStyle/>
        <a:p>
          <a:pPr marL="0" lvl="0" indent="0" algn="l" defTabSz="933450">
            <a:lnSpc>
              <a:spcPct val="90000"/>
            </a:lnSpc>
            <a:spcBef>
              <a:spcPct val="0"/>
            </a:spcBef>
            <a:spcAft>
              <a:spcPct val="35000"/>
            </a:spcAft>
            <a:buNone/>
          </a:pPr>
          <a:r>
            <a:rPr lang="en-US" sz="2200" b="1" kern="1200" noProof="0" dirty="0">
              <a:solidFill>
                <a:prstClr val="white"/>
              </a:solidFill>
              <a:latin typeface="Trebuchet MS"/>
              <a:ea typeface="+mn-ea"/>
              <a:cs typeface="+mn-cs"/>
            </a:rPr>
            <a:t>Stress test results</a:t>
          </a:r>
        </a:p>
      </dgm:t>
    </dgm:pt>
    <dgm:pt modelId="{8BA40589-4CAD-47B4-BA19-73764B901239}" type="parTrans" cxnId="{10EFE2A1-FD59-4E7F-8548-B2AB2778BE66}">
      <dgm:prSet/>
      <dgm:spPr/>
      <dgm:t>
        <a:bodyPr/>
        <a:lstStyle/>
        <a:p>
          <a:endParaRPr lang="en-US"/>
        </a:p>
      </dgm:t>
    </dgm:pt>
    <dgm:pt modelId="{DE51565E-EB21-4335-A906-CCCC9D52B0E3}" type="sibTrans" cxnId="{10EFE2A1-FD59-4E7F-8548-B2AB2778BE66}">
      <dgm:prSet/>
      <dgm:spPr/>
      <dgm:t>
        <a:bodyPr/>
        <a:lstStyle/>
        <a:p>
          <a:endParaRPr lang="en-US"/>
        </a:p>
      </dgm:t>
    </dgm:pt>
    <dgm:pt modelId="{94A950AB-3518-4BA6-B0DF-F02989087600}">
      <dgm:prSet phldrT="[Text]" custT="1"/>
      <dgm:spPr>
        <a:solidFill>
          <a:srgbClr val="B8BBBB"/>
        </a:solidFill>
        <a:ln w="12700" cap="flat" cmpd="sng" algn="ctr">
          <a:solidFill>
            <a:srgbClr val="E7E6E6">
              <a:hueOff val="0"/>
              <a:satOff val="0"/>
              <a:lumOff val="0"/>
              <a:alphaOff val="0"/>
            </a:srgbClr>
          </a:solidFill>
          <a:prstDash val="solid"/>
          <a:miter lim="800000"/>
        </a:ln>
        <a:effectLst/>
      </dgm:spPr>
      <dgm:t>
        <a:bodyPr spcFirstLastPara="0" vert="horz" wrap="square" lIns="159990" tIns="0" rIns="159990" bIns="0" numCol="1" spcCol="1270" anchor="ctr" anchorCtr="0"/>
        <a:lstStyle/>
        <a:p>
          <a:pPr marL="0" lvl="0" indent="0" algn="l" defTabSz="933450">
            <a:lnSpc>
              <a:spcPct val="90000"/>
            </a:lnSpc>
            <a:spcBef>
              <a:spcPct val="0"/>
            </a:spcBef>
            <a:spcAft>
              <a:spcPct val="35000"/>
            </a:spcAft>
            <a:buNone/>
          </a:pPr>
          <a:r>
            <a:rPr lang="en-US" sz="2200" b="1" kern="1200" noProof="0" dirty="0">
              <a:solidFill>
                <a:prstClr val="white"/>
              </a:solidFill>
              <a:latin typeface="Trebuchet MS"/>
              <a:ea typeface="+mn-ea"/>
              <a:cs typeface="+mn-cs"/>
            </a:rPr>
            <a:t>Banks’ position in light of the shock</a:t>
          </a:r>
        </a:p>
      </dgm:t>
    </dgm:pt>
    <dgm:pt modelId="{F9E2FEA7-CAC7-45C8-8E5B-E3A33B62A57C}" type="parTrans" cxnId="{4D1490D1-ED2B-4E5B-990F-EABA6FE966C8}">
      <dgm:prSet/>
      <dgm:spPr/>
      <dgm:t>
        <a:bodyPr/>
        <a:lstStyle/>
        <a:p>
          <a:endParaRPr lang="en-US"/>
        </a:p>
      </dgm:t>
    </dgm:pt>
    <dgm:pt modelId="{FAECC185-8C3A-43A9-B827-15A993582BB5}" type="sibTrans" cxnId="{4D1490D1-ED2B-4E5B-990F-EABA6FE966C8}">
      <dgm:prSet/>
      <dgm:spPr/>
      <dgm:t>
        <a:bodyPr/>
        <a:lstStyle/>
        <a:p>
          <a:endParaRPr lang="en-US"/>
        </a:p>
      </dgm:t>
    </dgm:pt>
    <dgm:pt modelId="{651D4345-81F6-439A-8D18-11BEAB6A0E1F}">
      <dgm:prSet phldrT="[Text]" custT="1"/>
      <dgm:spPr>
        <a:solidFill>
          <a:srgbClr val="B8BBBB"/>
        </a:solidFill>
        <a:ln w="12700" cap="flat" cmpd="sng" algn="ctr">
          <a:solidFill>
            <a:srgbClr val="E7E6E6">
              <a:hueOff val="0"/>
              <a:satOff val="0"/>
              <a:lumOff val="0"/>
              <a:alphaOff val="0"/>
            </a:srgbClr>
          </a:solidFill>
          <a:prstDash val="solid"/>
          <a:miter lim="800000"/>
        </a:ln>
        <a:effectLst/>
      </dgm:spPr>
      <dgm:t>
        <a:bodyPr spcFirstLastPara="0" vert="horz" wrap="square" lIns="159990" tIns="0" rIns="159990" bIns="0" numCol="1" spcCol="1270" anchor="ctr" anchorCtr="0"/>
        <a:lstStyle/>
        <a:p>
          <a:pPr marL="0" lvl="0" indent="0" algn="l" defTabSz="933450">
            <a:lnSpc>
              <a:spcPct val="90000"/>
            </a:lnSpc>
            <a:spcBef>
              <a:spcPct val="0"/>
            </a:spcBef>
            <a:spcAft>
              <a:spcPct val="35000"/>
            </a:spcAft>
            <a:buNone/>
          </a:pPr>
          <a:r>
            <a:rPr lang="en-US" sz="2200" b="1" kern="1200" noProof="0" dirty="0">
              <a:solidFill>
                <a:prstClr val="white"/>
              </a:solidFill>
              <a:latin typeface="Trebuchet MS"/>
              <a:ea typeface="+mn-ea"/>
              <a:cs typeface="+mn-cs"/>
            </a:rPr>
            <a:t>Forecast, latest data</a:t>
          </a:r>
        </a:p>
      </dgm:t>
    </dgm:pt>
    <dgm:pt modelId="{700564BA-7AE4-4E9B-A236-95ED33679DB4}" type="parTrans" cxnId="{15E59D76-C762-4DE3-8B36-7C3B43CC8C49}">
      <dgm:prSet/>
      <dgm:spPr/>
      <dgm:t>
        <a:bodyPr/>
        <a:lstStyle/>
        <a:p>
          <a:endParaRPr lang="en-US"/>
        </a:p>
      </dgm:t>
    </dgm:pt>
    <dgm:pt modelId="{22DD6843-1B6B-42BB-BDB0-5A3D50978ED5}" type="sibTrans" cxnId="{15E59D76-C762-4DE3-8B36-7C3B43CC8C49}">
      <dgm:prSet/>
      <dgm:spPr/>
      <dgm:t>
        <a:bodyPr/>
        <a:lstStyle/>
        <a:p>
          <a:endParaRPr lang="en-US"/>
        </a:p>
      </dgm:t>
    </dgm:pt>
    <dgm:pt modelId="{23A40960-721D-4260-8312-37AFA50EB7BA}" type="pres">
      <dgm:prSet presAssocID="{725F5DF0-266F-462F-AA7E-77C96FC814B0}" presName="linear" presStyleCnt="0">
        <dgm:presLayoutVars>
          <dgm:dir/>
          <dgm:animLvl val="lvl"/>
          <dgm:resizeHandles val="exact"/>
        </dgm:presLayoutVars>
      </dgm:prSet>
      <dgm:spPr/>
    </dgm:pt>
    <dgm:pt modelId="{01C7C8A8-EBF0-4B9F-9387-0CBCF075375D}" type="pres">
      <dgm:prSet presAssocID="{11049BC1-B07C-45CF-8D22-73576439AF0B}" presName="parentLin" presStyleCnt="0"/>
      <dgm:spPr/>
    </dgm:pt>
    <dgm:pt modelId="{2EE82A3A-6F36-4495-9D28-5C8ECBF8BB00}" type="pres">
      <dgm:prSet presAssocID="{11049BC1-B07C-45CF-8D22-73576439AF0B}" presName="parentLeftMargin" presStyleLbl="node1" presStyleIdx="0" presStyleCnt="5"/>
      <dgm:spPr/>
    </dgm:pt>
    <dgm:pt modelId="{1C175443-2757-4905-AF37-03734CFF85C2}" type="pres">
      <dgm:prSet presAssocID="{11049BC1-B07C-45CF-8D22-73576439AF0B}" presName="parentText" presStyleLbl="node1" presStyleIdx="0" presStyleCnt="5" custScaleX="120681">
        <dgm:presLayoutVars>
          <dgm:chMax val="0"/>
          <dgm:bulletEnabled val="1"/>
        </dgm:presLayoutVars>
      </dgm:prSet>
      <dgm:spPr>
        <a:xfrm>
          <a:off x="302342" y="90523"/>
          <a:ext cx="5108186" cy="590400"/>
        </a:xfrm>
        <a:prstGeom prst="roundRect">
          <a:avLst/>
        </a:prstGeom>
      </dgm:spPr>
    </dgm:pt>
    <dgm:pt modelId="{F1B1159B-4DB9-464C-BA55-4185B68449A0}" type="pres">
      <dgm:prSet presAssocID="{11049BC1-B07C-45CF-8D22-73576439AF0B}" presName="negativeSpace" presStyleCnt="0"/>
      <dgm:spPr/>
    </dgm:pt>
    <dgm:pt modelId="{D954A158-D89A-4C7A-BC5C-C673F10920CA}" type="pres">
      <dgm:prSet presAssocID="{11049BC1-B07C-45CF-8D22-73576439AF0B}" presName="childText" presStyleLbl="conFgAcc1" presStyleIdx="0" presStyleCnt="5">
        <dgm:presLayoutVars>
          <dgm:bulletEnabled val="1"/>
        </dgm:presLayoutVars>
      </dgm:prSet>
      <dgm:spPr>
        <a:xfrm>
          <a:off x="0" y="333407"/>
          <a:ext cx="6936432" cy="529200"/>
        </a:xfrm>
        <a:prstGeom prst="rect">
          <a:avLst/>
        </a:prstGeom>
      </dgm:spPr>
    </dgm:pt>
    <dgm:pt modelId="{A934F09B-5C61-41F2-86CB-D5A167486852}" type="pres">
      <dgm:prSet presAssocID="{EC4CF853-AFA2-452B-AD91-63E7B5FF0042}" presName="spaceBetweenRectangles" presStyleCnt="0"/>
      <dgm:spPr/>
    </dgm:pt>
    <dgm:pt modelId="{B4CFCDF7-ED87-453E-81BE-D4CBA83DC707}" type="pres">
      <dgm:prSet presAssocID="{94A950AB-3518-4BA6-B0DF-F02989087600}" presName="parentLin" presStyleCnt="0"/>
      <dgm:spPr/>
    </dgm:pt>
    <dgm:pt modelId="{EC322841-82C5-4D1E-892C-A24BD50DDEBD}" type="pres">
      <dgm:prSet presAssocID="{94A950AB-3518-4BA6-B0DF-F02989087600}" presName="parentLeftMargin" presStyleLbl="node1" presStyleIdx="0" presStyleCnt="5"/>
      <dgm:spPr/>
    </dgm:pt>
    <dgm:pt modelId="{F5D9A4B8-B567-4DF3-86AE-6D01E900B629}" type="pres">
      <dgm:prSet presAssocID="{94A950AB-3518-4BA6-B0DF-F02989087600}" presName="parentText" presStyleLbl="node1" presStyleIdx="1" presStyleCnt="5" custScaleX="120712">
        <dgm:presLayoutVars>
          <dgm:chMax val="0"/>
          <dgm:bulletEnabled val="1"/>
        </dgm:presLayoutVars>
      </dgm:prSet>
      <dgm:spPr>
        <a:xfrm>
          <a:off x="302342" y="997723"/>
          <a:ext cx="5109499" cy="590400"/>
        </a:xfrm>
        <a:prstGeom prst="roundRect">
          <a:avLst/>
        </a:prstGeom>
      </dgm:spPr>
    </dgm:pt>
    <dgm:pt modelId="{61E82CBA-D831-4794-B4F7-471B3D8FCFDB}" type="pres">
      <dgm:prSet presAssocID="{94A950AB-3518-4BA6-B0DF-F02989087600}" presName="negativeSpace" presStyleCnt="0"/>
      <dgm:spPr/>
    </dgm:pt>
    <dgm:pt modelId="{E665826A-0CBD-454C-8A57-36EF19D9A3AF}" type="pres">
      <dgm:prSet presAssocID="{94A950AB-3518-4BA6-B0DF-F02989087600}" presName="childText" presStyleLbl="conFgAcc1" presStyleIdx="1" presStyleCnt="5">
        <dgm:presLayoutVars>
          <dgm:bulletEnabled val="1"/>
        </dgm:presLayoutVars>
      </dgm:prSet>
      <dgm:spPr/>
    </dgm:pt>
    <dgm:pt modelId="{4078DA84-98AD-45F9-BC8D-EFF5D35DB64A}" type="pres">
      <dgm:prSet presAssocID="{FAECC185-8C3A-43A9-B827-15A993582BB5}" presName="spaceBetweenRectangles" presStyleCnt="0"/>
      <dgm:spPr/>
    </dgm:pt>
    <dgm:pt modelId="{F9DECCB2-ED4E-47C7-982B-7A69D07D1E3E}" type="pres">
      <dgm:prSet presAssocID="{59CC0A99-8510-4484-AAAC-4BDA17B4EBDA}" presName="parentLin" presStyleCnt="0"/>
      <dgm:spPr/>
    </dgm:pt>
    <dgm:pt modelId="{16E02B38-9E41-4C39-B695-329B77DE12F8}" type="pres">
      <dgm:prSet presAssocID="{59CC0A99-8510-4484-AAAC-4BDA17B4EBDA}" presName="parentLeftMargin" presStyleLbl="node1" presStyleIdx="1" presStyleCnt="5"/>
      <dgm:spPr/>
    </dgm:pt>
    <dgm:pt modelId="{54F8A3D8-F360-42F0-ADF3-DFBEBD176879}" type="pres">
      <dgm:prSet presAssocID="{59CC0A99-8510-4484-AAAC-4BDA17B4EBDA}" presName="parentText" presStyleLbl="node1" presStyleIdx="2" presStyleCnt="5" custScaleX="120681">
        <dgm:presLayoutVars>
          <dgm:chMax val="0"/>
          <dgm:bulletEnabled val="1"/>
        </dgm:presLayoutVars>
      </dgm:prSet>
      <dgm:spPr>
        <a:xfrm>
          <a:off x="302342" y="1904923"/>
          <a:ext cx="4927150" cy="590400"/>
        </a:xfrm>
        <a:prstGeom prst="roundRect">
          <a:avLst/>
        </a:prstGeom>
      </dgm:spPr>
    </dgm:pt>
    <dgm:pt modelId="{DCF3256A-59B1-41F6-95FC-126639D5102B}" type="pres">
      <dgm:prSet presAssocID="{59CC0A99-8510-4484-AAAC-4BDA17B4EBDA}" presName="negativeSpace" presStyleCnt="0"/>
      <dgm:spPr/>
    </dgm:pt>
    <dgm:pt modelId="{5FC77B46-1E5B-4DBC-8C0B-9CD3DD6F9695}" type="pres">
      <dgm:prSet presAssocID="{59CC0A99-8510-4484-AAAC-4BDA17B4EBDA}" presName="childText" presStyleLbl="conFgAcc1" presStyleIdx="2" presStyleCnt="5">
        <dgm:presLayoutVars>
          <dgm:bulletEnabled val="1"/>
        </dgm:presLayoutVars>
      </dgm:prSet>
      <dgm:spPr>
        <a:xfrm>
          <a:off x="0" y="2238527"/>
          <a:ext cx="6936432" cy="529200"/>
        </a:xfrm>
        <a:prstGeom prst="rect">
          <a:avLst/>
        </a:prstGeom>
      </dgm:spPr>
    </dgm:pt>
    <dgm:pt modelId="{5B22FCB9-254C-469D-BAB2-2771FFA72983}" type="pres">
      <dgm:prSet presAssocID="{2DE3D471-3B8A-42E2-A6A4-89E69711C2F2}" presName="spaceBetweenRectangles" presStyleCnt="0"/>
      <dgm:spPr/>
    </dgm:pt>
    <dgm:pt modelId="{7F2A4D7B-E3A2-4331-8C01-525669F25127}" type="pres">
      <dgm:prSet presAssocID="{CFF158EE-4FC0-405F-AA31-22298302E2E8}" presName="parentLin" presStyleCnt="0"/>
      <dgm:spPr/>
    </dgm:pt>
    <dgm:pt modelId="{604A85B8-D407-40EC-879B-796EB1FB1A50}" type="pres">
      <dgm:prSet presAssocID="{CFF158EE-4FC0-405F-AA31-22298302E2E8}" presName="parentLeftMargin" presStyleLbl="node1" presStyleIdx="2" presStyleCnt="5"/>
      <dgm:spPr>
        <a:prstGeom prst="roundRect">
          <a:avLst/>
        </a:prstGeom>
      </dgm:spPr>
    </dgm:pt>
    <dgm:pt modelId="{B5E0C022-1F6B-41B2-8C60-A35C72B9C750}" type="pres">
      <dgm:prSet presAssocID="{CFF158EE-4FC0-405F-AA31-22298302E2E8}" presName="parentText" presStyleLbl="node1" presStyleIdx="3" presStyleCnt="5" custScaleX="120712">
        <dgm:presLayoutVars>
          <dgm:chMax val="0"/>
          <dgm:bulletEnabled val="1"/>
        </dgm:presLayoutVars>
      </dgm:prSet>
      <dgm:spPr>
        <a:xfrm>
          <a:off x="302342" y="2319886"/>
          <a:ext cx="4928419" cy="501840"/>
        </a:xfrm>
        <a:prstGeom prst="roundRect">
          <a:avLst/>
        </a:prstGeom>
      </dgm:spPr>
    </dgm:pt>
    <dgm:pt modelId="{46E04126-DE1B-4200-B173-760AC968F55A}" type="pres">
      <dgm:prSet presAssocID="{CFF158EE-4FC0-405F-AA31-22298302E2E8}" presName="negativeSpace" presStyleCnt="0"/>
      <dgm:spPr/>
    </dgm:pt>
    <dgm:pt modelId="{5C80D12E-49F3-4565-8722-B1CD228C4B23}" type="pres">
      <dgm:prSet presAssocID="{CFF158EE-4FC0-405F-AA31-22298302E2E8}" presName="childText" presStyleLbl="conFgAcc1" presStyleIdx="3" presStyleCnt="5">
        <dgm:presLayoutVars>
          <dgm:bulletEnabled val="1"/>
        </dgm:presLayoutVars>
      </dgm:prSet>
      <dgm:spPr>
        <a:xfrm>
          <a:off x="0" y="3191088"/>
          <a:ext cx="6046859" cy="529200"/>
        </a:xfrm>
        <a:prstGeom prst="rect">
          <a:avLst/>
        </a:prstGeom>
      </dgm:spPr>
    </dgm:pt>
    <dgm:pt modelId="{629C1205-92F0-47BE-AC93-B84AD7B6B600}" type="pres">
      <dgm:prSet presAssocID="{DE51565E-EB21-4335-A906-CCCC9D52B0E3}" presName="spaceBetweenRectangles" presStyleCnt="0"/>
      <dgm:spPr/>
    </dgm:pt>
    <dgm:pt modelId="{91CE5F2F-B5DD-41EC-AEB5-4380E96EA4A8}" type="pres">
      <dgm:prSet presAssocID="{651D4345-81F6-439A-8D18-11BEAB6A0E1F}" presName="parentLin" presStyleCnt="0"/>
      <dgm:spPr/>
    </dgm:pt>
    <dgm:pt modelId="{94E54FD0-30E3-4209-A5FD-FA8047598CF5}" type="pres">
      <dgm:prSet presAssocID="{651D4345-81F6-439A-8D18-11BEAB6A0E1F}" presName="parentLeftMargin" presStyleLbl="node1" presStyleIdx="3" presStyleCnt="5"/>
      <dgm:spPr/>
    </dgm:pt>
    <dgm:pt modelId="{0056A92D-1C97-46D9-AFBD-1577197A3A19}" type="pres">
      <dgm:prSet presAssocID="{651D4345-81F6-439A-8D18-11BEAB6A0E1F}" presName="parentText" presStyleLbl="node1" presStyleIdx="4" presStyleCnt="5" custScaleX="120712" custScaleY="114778">
        <dgm:presLayoutVars>
          <dgm:chMax val="0"/>
          <dgm:bulletEnabled val="1"/>
        </dgm:presLayoutVars>
      </dgm:prSet>
      <dgm:spPr>
        <a:xfrm>
          <a:off x="302342" y="3936288"/>
          <a:ext cx="4928419" cy="576001"/>
        </a:xfrm>
        <a:prstGeom prst="roundRect">
          <a:avLst/>
        </a:prstGeom>
      </dgm:spPr>
    </dgm:pt>
    <dgm:pt modelId="{296C0D21-BB1F-4D4C-8A16-8A92BBA0208F}" type="pres">
      <dgm:prSet presAssocID="{651D4345-81F6-439A-8D18-11BEAB6A0E1F}" presName="negativeSpace" presStyleCnt="0"/>
      <dgm:spPr/>
    </dgm:pt>
    <dgm:pt modelId="{7F7DA041-C4EA-4406-8328-3365590F53E0}" type="pres">
      <dgm:prSet presAssocID="{651D4345-81F6-439A-8D18-11BEAB6A0E1F}" presName="childText" presStyleLbl="conFgAcc1" presStyleIdx="4" presStyleCnt="5" custLinFactNeighborX="-473" custLinFactNeighborY="-38720">
        <dgm:presLayoutVars>
          <dgm:bulletEnabled val="1"/>
        </dgm:presLayoutVars>
      </dgm:prSet>
      <dgm:spPr/>
    </dgm:pt>
  </dgm:ptLst>
  <dgm:cxnLst>
    <dgm:cxn modelId="{5C6CF902-0EA0-4C69-B1DA-16C9CBA46E9D}" type="presOf" srcId="{CFF158EE-4FC0-405F-AA31-22298302E2E8}" destId="{604A85B8-D407-40EC-879B-796EB1FB1A50}" srcOrd="0" destOrd="0" presId="urn:microsoft.com/office/officeart/2005/8/layout/list1"/>
    <dgm:cxn modelId="{0299F006-E3F2-4859-93DE-234168A50601}" type="presOf" srcId="{651D4345-81F6-439A-8D18-11BEAB6A0E1F}" destId="{94E54FD0-30E3-4209-A5FD-FA8047598CF5}" srcOrd="0" destOrd="0" presId="urn:microsoft.com/office/officeart/2005/8/layout/list1"/>
    <dgm:cxn modelId="{AE861C15-79B3-4B0C-A41B-CC7B2C8CEC82}" type="presOf" srcId="{11049BC1-B07C-45CF-8D22-73576439AF0B}" destId="{2EE82A3A-6F36-4495-9D28-5C8ECBF8BB00}" srcOrd="0" destOrd="0" presId="urn:microsoft.com/office/officeart/2005/8/layout/list1"/>
    <dgm:cxn modelId="{13DF5530-9B21-40C0-B0C1-E6DA0E35D519}" type="presOf" srcId="{94A950AB-3518-4BA6-B0DF-F02989087600}" destId="{F5D9A4B8-B567-4DF3-86AE-6D01E900B629}" srcOrd="1" destOrd="0" presId="urn:microsoft.com/office/officeart/2005/8/layout/list1"/>
    <dgm:cxn modelId="{50B0B54D-4A7B-42A5-871D-FA20C9AE9AAD}" type="presOf" srcId="{94A950AB-3518-4BA6-B0DF-F02989087600}" destId="{EC322841-82C5-4D1E-892C-A24BD50DDEBD}" srcOrd="0" destOrd="0" presId="urn:microsoft.com/office/officeart/2005/8/layout/list1"/>
    <dgm:cxn modelId="{15E59D76-C762-4DE3-8B36-7C3B43CC8C49}" srcId="{725F5DF0-266F-462F-AA7E-77C96FC814B0}" destId="{651D4345-81F6-439A-8D18-11BEAB6A0E1F}" srcOrd="4" destOrd="0" parTransId="{700564BA-7AE4-4E9B-A236-95ED33679DB4}" sibTransId="{22DD6843-1B6B-42BB-BDB0-5A3D50978ED5}"/>
    <dgm:cxn modelId="{72F8E287-A5DA-4DE5-BF85-4E346DD18F15}" srcId="{725F5DF0-266F-462F-AA7E-77C96FC814B0}" destId="{11049BC1-B07C-45CF-8D22-73576439AF0B}" srcOrd="0" destOrd="0" parTransId="{4333DC11-4BEA-4A4A-B104-A761BDF590BD}" sibTransId="{EC4CF853-AFA2-452B-AD91-63E7B5FF0042}"/>
    <dgm:cxn modelId="{10EFE2A1-FD59-4E7F-8548-B2AB2778BE66}" srcId="{725F5DF0-266F-462F-AA7E-77C96FC814B0}" destId="{CFF158EE-4FC0-405F-AA31-22298302E2E8}" srcOrd="3" destOrd="0" parTransId="{8BA40589-4CAD-47B4-BA19-73764B901239}" sibTransId="{DE51565E-EB21-4335-A906-CCCC9D52B0E3}"/>
    <dgm:cxn modelId="{57E8F3A7-5776-4115-8C75-482F761A9257}" type="presOf" srcId="{59CC0A99-8510-4484-AAAC-4BDA17B4EBDA}" destId="{54F8A3D8-F360-42F0-ADF3-DFBEBD176879}" srcOrd="1" destOrd="0" presId="urn:microsoft.com/office/officeart/2005/8/layout/list1"/>
    <dgm:cxn modelId="{A0F3BDAD-EC33-44E0-A492-DD3DC4F85711}" type="presOf" srcId="{11049BC1-B07C-45CF-8D22-73576439AF0B}" destId="{1C175443-2757-4905-AF37-03734CFF85C2}" srcOrd="1" destOrd="0" presId="urn:microsoft.com/office/officeart/2005/8/layout/list1"/>
    <dgm:cxn modelId="{6FDC45C7-B6B7-434B-AD1D-2626D848BAF2}" type="presOf" srcId="{CFF158EE-4FC0-405F-AA31-22298302E2E8}" destId="{B5E0C022-1F6B-41B2-8C60-A35C72B9C750}" srcOrd="1" destOrd="0" presId="urn:microsoft.com/office/officeart/2005/8/layout/list1"/>
    <dgm:cxn modelId="{4D1490D1-ED2B-4E5B-990F-EABA6FE966C8}" srcId="{725F5DF0-266F-462F-AA7E-77C96FC814B0}" destId="{94A950AB-3518-4BA6-B0DF-F02989087600}" srcOrd="1" destOrd="0" parTransId="{F9E2FEA7-CAC7-45C8-8E5B-E3A33B62A57C}" sibTransId="{FAECC185-8C3A-43A9-B827-15A993582BB5}"/>
    <dgm:cxn modelId="{2277E0D1-47DE-4C6F-A7BD-2EF9DEB4D78B}" type="presOf" srcId="{725F5DF0-266F-462F-AA7E-77C96FC814B0}" destId="{23A40960-721D-4260-8312-37AFA50EB7BA}" srcOrd="0" destOrd="0" presId="urn:microsoft.com/office/officeart/2005/8/layout/list1"/>
    <dgm:cxn modelId="{70E563D6-D3B7-40E5-B4FE-D3D8A6A0B70C}" type="presOf" srcId="{651D4345-81F6-439A-8D18-11BEAB6A0E1F}" destId="{0056A92D-1C97-46D9-AFBD-1577197A3A19}" srcOrd="1" destOrd="0" presId="urn:microsoft.com/office/officeart/2005/8/layout/list1"/>
    <dgm:cxn modelId="{FBB510EB-21F2-4CD1-94FE-747468ED91C3}" type="presOf" srcId="{59CC0A99-8510-4484-AAAC-4BDA17B4EBDA}" destId="{16E02B38-9E41-4C39-B695-329B77DE12F8}" srcOrd="0" destOrd="0" presId="urn:microsoft.com/office/officeart/2005/8/layout/list1"/>
    <dgm:cxn modelId="{6CCB77ED-9B18-42C6-BA1F-4BAB6E29D6B2}" srcId="{725F5DF0-266F-462F-AA7E-77C96FC814B0}" destId="{59CC0A99-8510-4484-AAAC-4BDA17B4EBDA}" srcOrd="2" destOrd="0" parTransId="{3727B7A2-DD14-48AB-BF47-C4BD0B4FB03C}" sibTransId="{2DE3D471-3B8A-42E2-A6A4-89E69711C2F2}"/>
    <dgm:cxn modelId="{59159D6B-2C70-4DEA-B793-C7ED43AFB2A4}" type="presParOf" srcId="{23A40960-721D-4260-8312-37AFA50EB7BA}" destId="{01C7C8A8-EBF0-4B9F-9387-0CBCF075375D}" srcOrd="0" destOrd="0" presId="urn:microsoft.com/office/officeart/2005/8/layout/list1"/>
    <dgm:cxn modelId="{725114C8-95B9-452D-B9EE-182F17094087}" type="presParOf" srcId="{01C7C8A8-EBF0-4B9F-9387-0CBCF075375D}" destId="{2EE82A3A-6F36-4495-9D28-5C8ECBF8BB00}" srcOrd="0" destOrd="0" presId="urn:microsoft.com/office/officeart/2005/8/layout/list1"/>
    <dgm:cxn modelId="{9460155A-5FE9-4FBB-9E4B-ABC2ECA6F47E}" type="presParOf" srcId="{01C7C8A8-EBF0-4B9F-9387-0CBCF075375D}" destId="{1C175443-2757-4905-AF37-03734CFF85C2}" srcOrd="1" destOrd="0" presId="urn:microsoft.com/office/officeart/2005/8/layout/list1"/>
    <dgm:cxn modelId="{EB83D5C6-ABF3-4F39-8210-698808CE8612}" type="presParOf" srcId="{23A40960-721D-4260-8312-37AFA50EB7BA}" destId="{F1B1159B-4DB9-464C-BA55-4185B68449A0}" srcOrd="1" destOrd="0" presId="urn:microsoft.com/office/officeart/2005/8/layout/list1"/>
    <dgm:cxn modelId="{343C25DD-E8D8-4B88-AFF2-2CC74AB6FE7A}" type="presParOf" srcId="{23A40960-721D-4260-8312-37AFA50EB7BA}" destId="{D954A158-D89A-4C7A-BC5C-C673F10920CA}" srcOrd="2" destOrd="0" presId="urn:microsoft.com/office/officeart/2005/8/layout/list1"/>
    <dgm:cxn modelId="{04FEA08C-2F31-47D9-918A-360450811233}" type="presParOf" srcId="{23A40960-721D-4260-8312-37AFA50EB7BA}" destId="{A934F09B-5C61-41F2-86CB-D5A167486852}" srcOrd="3" destOrd="0" presId="urn:microsoft.com/office/officeart/2005/8/layout/list1"/>
    <dgm:cxn modelId="{7BC3E7CE-6273-4019-9E8D-B18230859511}" type="presParOf" srcId="{23A40960-721D-4260-8312-37AFA50EB7BA}" destId="{B4CFCDF7-ED87-453E-81BE-D4CBA83DC707}" srcOrd="4" destOrd="0" presId="urn:microsoft.com/office/officeart/2005/8/layout/list1"/>
    <dgm:cxn modelId="{84DDE6DF-7141-42F5-8EA1-D2AB20FAB885}" type="presParOf" srcId="{B4CFCDF7-ED87-453E-81BE-D4CBA83DC707}" destId="{EC322841-82C5-4D1E-892C-A24BD50DDEBD}" srcOrd="0" destOrd="0" presId="urn:microsoft.com/office/officeart/2005/8/layout/list1"/>
    <dgm:cxn modelId="{26653C94-AC05-49F2-8FDC-84D2A81F7D15}" type="presParOf" srcId="{B4CFCDF7-ED87-453E-81BE-D4CBA83DC707}" destId="{F5D9A4B8-B567-4DF3-86AE-6D01E900B629}" srcOrd="1" destOrd="0" presId="urn:microsoft.com/office/officeart/2005/8/layout/list1"/>
    <dgm:cxn modelId="{F5D56A2E-6DA1-45BF-8E49-264E835EB277}" type="presParOf" srcId="{23A40960-721D-4260-8312-37AFA50EB7BA}" destId="{61E82CBA-D831-4794-B4F7-471B3D8FCFDB}" srcOrd="5" destOrd="0" presId="urn:microsoft.com/office/officeart/2005/8/layout/list1"/>
    <dgm:cxn modelId="{770B3B6E-3C46-45B4-A7A8-31EFFCB97D85}" type="presParOf" srcId="{23A40960-721D-4260-8312-37AFA50EB7BA}" destId="{E665826A-0CBD-454C-8A57-36EF19D9A3AF}" srcOrd="6" destOrd="0" presId="urn:microsoft.com/office/officeart/2005/8/layout/list1"/>
    <dgm:cxn modelId="{6B663DCD-F727-46E6-9D72-56D62DECA723}" type="presParOf" srcId="{23A40960-721D-4260-8312-37AFA50EB7BA}" destId="{4078DA84-98AD-45F9-BC8D-EFF5D35DB64A}" srcOrd="7" destOrd="0" presId="urn:microsoft.com/office/officeart/2005/8/layout/list1"/>
    <dgm:cxn modelId="{C82851D2-4769-467C-957E-BF6B16AA3C32}" type="presParOf" srcId="{23A40960-721D-4260-8312-37AFA50EB7BA}" destId="{F9DECCB2-ED4E-47C7-982B-7A69D07D1E3E}" srcOrd="8" destOrd="0" presId="urn:microsoft.com/office/officeart/2005/8/layout/list1"/>
    <dgm:cxn modelId="{1215FAEC-0EFE-42BD-9586-01AA02A847AA}" type="presParOf" srcId="{F9DECCB2-ED4E-47C7-982B-7A69D07D1E3E}" destId="{16E02B38-9E41-4C39-B695-329B77DE12F8}" srcOrd="0" destOrd="0" presId="urn:microsoft.com/office/officeart/2005/8/layout/list1"/>
    <dgm:cxn modelId="{07734D98-BCAF-4492-9526-3A590E21D826}" type="presParOf" srcId="{F9DECCB2-ED4E-47C7-982B-7A69D07D1E3E}" destId="{54F8A3D8-F360-42F0-ADF3-DFBEBD176879}" srcOrd="1" destOrd="0" presId="urn:microsoft.com/office/officeart/2005/8/layout/list1"/>
    <dgm:cxn modelId="{3C1F4B78-1867-4C09-9D9A-F52D38AD8031}" type="presParOf" srcId="{23A40960-721D-4260-8312-37AFA50EB7BA}" destId="{DCF3256A-59B1-41F6-95FC-126639D5102B}" srcOrd="9" destOrd="0" presId="urn:microsoft.com/office/officeart/2005/8/layout/list1"/>
    <dgm:cxn modelId="{63161FFE-70ED-4FD3-A4E6-62C88B200B7D}" type="presParOf" srcId="{23A40960-721D-4260-8312-37AFA50EB7BA}" destId="{5FC77B46-1E5B-4DBC-8C0B-9CD3DD6F9695}" srcOrd="10" destOrd="0" presId="urn:microsoft.com/office/officeart/2005/8/layout/list1"/>
    <dgm:cxn modelId="{29AC7A97-B653-4213-B536-956AF3B5A4DE}" type="presParOf" srcId="{23A40960-721D-4260-8312-37AFA50EB7BA}" destId="{5B22FCB9-254C-469D-BAB2-2771FFA72983}" srcOrd="11" destOrd="0" presId="urn:microsoft.com/office/officeart/2005/8/layout/list1"/>
    <dgm:cxn modelId="{F53CC6B6-6392-4826-A6AC-A11E2DD476D0}" type="presParOf" srcId="{23A40960-721D-4260-8312-37AFA50EB7BA}" destId="{7F2A4D7B-E3A2-4331-8C01-525669F25127}" srcOrd="12" destOrd="0" presId="urn:microsoft.com/office/officeart/2005/8/layout/list1"/>
    <dgm:cxn modelId="{1CABF072-CEBA-4A5B-AF06-0BB6E35DB954}" type="presParOf" srcId="{7F2A4D7B-E3A2-4331-8C01-525669F25127}" destId="{604A85B8-D407-40EC-879B-796EB1FB1A50}" srcOrd="0" destOrd="0" presId="urn:microsoft.com/office/officeart/2005/8/layout/list1"/>
    <dgm:cxn modelId="{B68D21D7-194B-4488-A408-A85C7BF0FA15}" type="presParOf" srcId="{7F2A4D7B-E3A2-4331-8C01-525669F25127}" destId="{B5E0C022-1F6B-41B2-8C60-A35C72B9C750}" srcOrd="1" destOrd="0" presId="urn:microsoft.com/office/officeart/2005/8/layout/list1"/>
    <dgm:cxn modelId="{8B2B26C0-918F-4840-8D06-005A62AF0F81}" type="presParOf" srcId="{23A40960-721D-4260-8312-37AFA50EB7BA}" destId="{46E04126-DE1B-4200-B173-760AC968F55A}" srcOrd="13" destOrd="0" presId="urn:microsoft.com/office/officeart/2005/8/layout/list1"/>
    <dgm:cxn modelId="{F54AC992-5937-4684-A83B-3DB322FBEF32}" type="presParOf" srcId="{23A40960-721D-4260-8312-37AFA50EB7BA}" destId="{5C80D12E-49F3-4565-8722-B1CD228C4B23}" srcOrd="14" destOrd="0" presId="urn:microsoft.com/office/officeart/2005/8/layout/list1"/>
    <dgm:cxn modelId="{EDC0B0C7-C7E1-411B-B90A-6E87A0D500F4}" type="presParOf" srcId="{23A40960-721D-4260-8312-37AFA50EB7BA}" destId="{629C1205-92F0-47BE-AC93-B84AD7B6B600}" srcOrd="15" destOrd="0" presId="urn:microsoft.com/office/officeart/2005/8/layout/list1"/>
    <dgm:cxn modelId="{8616F76C-5066-4570-A8DE-B3DE262C4882}" type="presParOf" srcId="{23A40960-721D-4260-8312-37AFA50EB7BA}" destId="{91CE5F2F-B5DD-41EC-AEB5-4380E96EA4A8}" srcOrd="16" destOrd="0" presId="urn:microsoft.com/office/officeart/2005/8/layout/list1"/>
    <dgm:cxn modelId="{08B05D16-8F03-4A01-A4D7-3828E0242719}" type="presParOf" srcId="{91CE5F2F-B5DD-41EC-AEB5-4380E96EA4A8}" destId="{94E54FD0-30E3-4209-A5FD-FA8047598CF5}" srcOrd="0" destOrd="0" presId="urn:microsoft.com/office/officeart/2005/8/layout/list1"/>
    <dgm:cxn modelId="{D0470862-CB8B-450F-B8FE-1183F0C40E18}" type="presParOf" srcId="{91CE5F2F-B5DD-41EC-AEB5-4380E96EA4A8}" destId="{0056A92D-1C97-46D9-AFBD-1577197A3A19}" srcOrd="1" destOrd="0" presId="urn:microsoft.com/office/officeart/2005/8/layout/list1"/>
    <dgm:cxn modelId="{8CA99C52-985B-490E-9B0A-B5E013453A10}" type="presParOf" srcId="{23A40960-721D-4260-8312-37AFA50EB7BA}" destId="{296C0D21-BB1F-4D4C-8A16-8A92BBA0208F}" srcOrd="17" destOrd="0" presId="urn:microsoft.com/office/officeart/2005/8/layout/list1"/>
    <dgm:cxn modelId="{E19F4557-80A3-4031-93DB-4BA57E55882D}" type="presParOf" srcId="{23A40960-721D-4260-8312-37AFA50EB7BA}" destId="{7F7DA041-C4EA-4406-8328-3365590F53E0}"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25F5DF0-266F-462F-AA7E-77C96FC814B0}" type="doc">
      <dgm:prSet loTypeId="urn:microsoft.com/office/officeart/2005/8/layout/list1" loCatId="list" qsTypeId="urn:microsoft.com/office/officeart/2005/8/quickstyle/simple1" qsCatId="simple" csTypeId="urn:microsoft.com/office/officeart/2005/8/colors/accent0_3" csCatId="mainScheme" phldr="1"/>
      <dgm:spPr/>
      <dgm:t>
        <a:bodyPr/>
        <a:lstStyle/>
        <a:p>
          <a:endParaRPr lang="en-US"/>
        </a:p>
      </dgm:t>
    </dgm:pt>
    <dgm:pt modelId="{11049BC1-B07C-45CF-8D22-73576439AF0B}">
      <dgm:prSet phldrT="[Text]" custT="1"/>
      <dgm:spPr>
        <a:solidFill>
          <a:srgbClr val="B8BBBB"/>
        </a:solidFill>
        <a:ln w="12700" cap="flat" cmpd="sng" algn="ctr">
          <a:solidFill>
            <a:srgbClr val="E7E6E6">
              <a:hueOff val="0"/>
              <a:satOff val="0"/>
              <a:lumOff val="0"/>
              <a:alphaOff val="0"/>
            </a:srgbClr>
          </a:solidFill>
          <a:prstDash val="solid"/>
          <a:miter lim="800000"/>
        </a:ln>
        <a:effectLst/>
      </dgm:spPr>
      <dgm:t>
        <a:bodyPr spcFirstLastPara="0" vert="horz" wrap="square" lIns="159990" tIns="0" rIns="159990" bIns="0" numCol="1" spcCol="1270" anchor="ctr" anchorCtr="0"/>
        <a:lstStyle/>
        <a:p>
          <a:pPr marL="0" lvl="0" indent="0" algn="l" defTabSz="933450">
            <a:lnSpc>
              <a:spcPct val="90000"/>
            </a:lnSpc>
            <a:spcBef>
              <a:spcPct val="0"/>
            </a:spcBef>
            <a:spcAft>
              <a:spcPct val="35000"/>
            </a:spcAft>
            <a:buNone/>
          </a:pPr>
          <a:r>
            <a:rPr lang="en-GB" sz="2200" b="1" kern="1200" noProof="0" dirty="0">
              <a:solidFill>
                <a:prstClr val="white"/>
              </a:solidFill>
              <a:latin typeface="Trebuchet MS"/>
              <a:ea typeface="+mn-ea"/>
              <a:cs typeface="+mn-cs"/>
            </a:rPr>
            <a:t>Impacts of the </a:t>
          </a:r>
          <a:r>
            <a:rPr lang="en-GB" sz="2200" b="1" kern="1200" dirty="0">
              <a:solidFill>
                <a:prstClr val="white"/>
              </a:solidFill>
              <a:latin typeface="Trebuchet MS"/>
              <a:ea typeface="+mn-ea"/>
              <a:cs typeface="+mn-cs"/>
            </a:rPr>
            <a:t>Covid-19</a:t>
          </a:r>
          <a:r>
            <a:rPr lang="en-GB" sz="2200" b="1" kern="1200" noProof="0" dirty="0">
              <a:solidFill>
                <a:prstClr val="white"/>
              </a:solidFill>
              <a:latin typeface="Trebuchet MS"/>
              <a:ea typeface="+mn-ea"/>
              <a:cs typeface="+mn-cs"/>
            </a:rPr>
            <a:t> shock</a:t>
          </a:r>
        </a:p>
      </dgm:t>
    </dgm:pt>
    <dgm:pt modelId="{4333DC11-4BEA-4A4A-B104-A761BDF590BD}" type="parTrans" cxnId="{72F8E287-A5DA-4DE5-BF85-4E346DD18F15}">
      <dgm:prSet/>
      <dgm:spPr/>
      <dgm:t>
        <a:bodyPr/>
        <a:lstStyle/>
        <a:p>
          <a:endParaRPr lang="en-US"/>
        </a:p>
      </dgm:t>
    </dgm:pt>
    <dgm:pt modelId="{EC4CF853-AFA2-452B-AD91-63E7B5FF0042}" type="sibTrans" cxnId="{72F8E287-A5DA-4DE5-BF85-4E346DD18F15}">
      <dgm:prSet/>
      <dgm:spPr/>
      <dgm:t>
        <a:bodyPr/>
        <a:lstStyle/>
        <a:p>
          <a:endParaRPr lang="en-US"/>
        </a:p>
      </dgm:t>
    </dgm:pt>
    <dgm:pt modelId="{59CC0A99-8510-4484-AAAC-4BDA17B4EBDA}">
      <dgm:prSet phldrT="[Text]" custT="1"/>
      <dgm:spPr>
        <a:solidFill>
          <a:srgbClr val="B8BBBB"/>
        </a:solidFill>
        <a:ln w="12700" cap="flat" cmpd="sng" algn="ctr">
          <a:solidFill>
            <a:srgbClr val="E7E6E6">
              <a:hueOff val="0"/>
              <a:satOff val="0"/>
              <a:lumOff val="0"/>
              <a:alphaOff val="0"/>
            </a:srgbClr>
          </a:solidFill>
          <a:prstDash val="solid"/>
          <a:miter lim="800000"/>
        </a:ln>
        <a:effectLst/>
      </dgm:spPr>
      <dgm:t>
        <a:bodyPr spcFirstLastPara="0" vert="horz" wrap="square" lIns="159990" tIns="0" rIns="159990" bIns="0" numCol="1" spcCol="1270" anchor="ctr" anchorCtr="0"/>
        <a:lstStyle/>
        <a:p>
          <a:pPr marL="0" lvl="0" indent="0" algn="l" defTabSz="933450">
            <a:lnSpc>
              <a:spcPct val="90000"/>
            </a:lnSpc>
            <a:spcBef>
              <a:spcPct val="0"/>
            </a:spcBef>
            <a:spcAft>
              <a:spcPct val="35000"/>
            </a:spcAft>
            <a:buNone/>
          </a:pPr>
          <a:r>
            <a:rPr lang="en-US" sz="2200" b="1" kern="1200" noProof="0" dirty="0">
              <a:solidFill>
                <a:prstClr val="white"/>
              </a:solidFill>
              <a:latin typeface="Trebuchet MS"/>
              <a:ea typeface="+mn-ea"/>
              <a:cs typeface="+mn-cs"/>
            </a:rPr>
            <a:t>Risks, vulnerable debtors</a:t>
          </a:r>
        </a:p>
      </dgm:t>
    </dgm:pt>
    <dgm:pt modelId="{3727B7A2-DD14-48AB-BF47-C4BD0B4FB03C}" type="parTrans" cxnId="{6CCB77ED-9B18-42C6-BA1F-4BAB6E29D6B2}">
      <dgm:prSet/>
      <dgm:spPr/>
      <dgm:t>
        <a:bodyPr/>
        <a:lstStyle/>
        <a:p>
          <a:endParaRPr lang="en-US"/>
        </a:p>
      </dgm:t>
    </dgm:pt>
    <dgm:pt modelId="{2DE3D471-3B8A-42E2-A6A4-89E69711C2F2}" type="sibTrans" cxnId="{6CCB77ED-9B18-42C6-BA1F-4BAB6E29D6B2}">
      <dgm:prSet/>
      <dgm:spPr/>
      <dgm:t>
        <a:bodyPr/>
        <a:lstStyle/>
        <a:p>
          <a:endParaRPr lang="en-US"/>
        </a:p>
      </dgm:t>
    </dgm:pt>
    <dgm:pt modelId="{CFF158EE-4FC0-405F-AA31-22298302E2E8}">
      <dgm:prSet phldrT="[Text]" custT="1"/>
      <dgm:spPr>
        <a:solidFill>
          <a:srgbClr val="B8BBBB"/>
        </a:solidFill>
        <a:ln w="12700" cap="flat" cmpd="sng" algn="ctr">
          <a:solidFill>
            <a:srgbClr val="E7E6E6">
              <a:hueOff val="0"/>
              <a:satOff val="0"/>
              <a:lumOff val="0"/>
              <a:alphaOff val="0"/>
            </a:srgbClr>
          </a:solidFill>
          <a:prstDash val="solid"/>
          <a:miter lim="800000"/>
        </a:ln>
        <a:effectLst/>
      </dgm:spPr>
      <dgm:t>
        <a:bodyPr spcFirstLastPara="0" vert="horz" wrap="square" lIns="159990" tIns="0" rIns="159990" bIns="0" numCol="1" spcCol="1270" anchor="ctr" anchorCtr="0"/>
        <a:lstStyle/>
        <a:p>
          <a:pPr marL="0" lvl="0" indent="0" algn="l" defTabSz="933450">
            <a:lnSpc>
              <a:spcPct val="90000"/>
            </a:lnSpc>
            <a:spcBef>
              <a:spcPct val="0"/>
            </a:spcBef>
            <a:spcAft>
              <a:spcPct val="35000"/>
            </a:spcAft>
            <a:buNone/>
          </a:pPr>
          <a:r>
            <a:rPr lang="en-US" sz="2200" b="1" kern="1200" noProof="0" dirty="0">
              <a:solidFill>
                <a:prstClr val="white"/>
              </a:solidFill>
              <a:latin typeface="Trebuchet MS"/>
              <a:ea typeface="+mn-ea"/>
              <a:cs typeface="+mn-cs"/>
            </a:rPr>
            <a:t>Stress test results</a:t>
          </a:r>
        </a:p>
      </dgm:t>
    </dgm:pt>
    <dgm:pt modelId="{8BA40589-4CAD-47B4-BA19-73764B901239}" type="parTrans" cxnId="{10EFE2A1-FD59-4E7F-8548-B2AB2778BE66}">
      <dgm:prSet/>
      <dgm:spPr/>
      <dgm:t>
        <a:bodyPr/>
        <a:lstStyle/>
        <a:p>
          <a:endParaRPr lang="en-US"/>
        </a:p>
      </dgm:t>
    </dgm:pt>
    <dgm:pt modelId="{DE51565E-EB21-4335-A906-CCCC9D52B0E3}" type="sibTrans" cxnId="{10EFE2A1-FD59-4E7F-8548-B2AB2778BE66}">
      <dgm:prSet/>
      <dgm:spPr/>
      <dgm:t>
        <a:bodyPr/>
        <a:lstStyle/>
        <a:p>
          <a:endParaRPr lang="en-US"/>
        </a:p>
      </dgm:t>
    </dgm:pt>
    <dgm:pt modelId="{94A950AB-3518-4BA6-B0DF-F02989087600}">
      <dgm:prSet phldrT="[Text]" custT="1"/>
      <dgm:spPr>
        <a:solidFill>
          <a:srgbClr val="002060"/>
        </a:solidFill>
        <a:ln w="12700" cap="flat" cmpd="sng" algn="ctr">
          <a:solidFill>
            <a:srgbClr val="E7E6E6">
              <a:hueOff val="0"/>
              <a:satOff val="0"/>
              <a:lumOff val="0"/>
              <a:alphaOff val="0"/>
            </a:srgbClr>
          </a:solidFill>
          <a:prstDash val="solid"/>
          <a:miter lim="800000"/>
        </a:ln>
        <a:effectLst/>
      </dgm:spPr>
      <dgm:t>
        <a:bodyPr spcFirstLastPara="0" vert="horz" wrap="square" lIns="159990" tIns="0" rIns="159990" bIns="0" numCol="1" spcCol="1270" anchor="ctr" anchorCtr="0"/>
        <a:lstStyle/>
        <a:p>
          <a:pPr marL="0" lvl="0" indent="0" algn="l" defTabSz="933450">
            <a:lnSpc>
              <a:spcPct val="90000"/>
            </a:lnSpc>
            <a:spcBef>
              <a:spcPct val="0"/>
            </a:spcBef>
            <a:spcAft>
              <a:spcPct val="35000"/>
            </a:spcAft>
            <a:buNone/>
          </a:pPr>
          <a:r>
            <a:rPr lang="en-US" sz="2200" b="1" kern="1200" noProof="0" dirty="0">
              <a:solidFill>
                <a:prstClr val="white"/>
              </a:solidFill>
              <a:latin typeface="Trebuchet MS"/>
              <a:ea typeface="+mn-ea"/>
              <a:cs typeface="+mn-cs"/>
            </a:rPr>
            <a:t>Banks’ position in light of the shock</a:t>
          </a:r>
        </a:p>
      </dgm:t>
    </dgm:pt>
    <dgm:pt modelId="{F9E2FEA7-CAC7-45C8-8E5B-E3A33B62A57C}" type="parTrans" cxnId="{4D1490D1-ED2B-4E5B-990F-EABA6FE966C8}">
      <dgm:prSet/>
      <dgm:spPr/>
      <dgm:t>
        <a:bodyPr/>
        <a:lstStyle/>
        <a:p>
          <a:endParaRPr lang="en-US"/>
        </a:p>
      </dgm:t>
    </dgm:pt>
    <dgm:pt modelId="{FAECC185-8C3A-43A9-B827-15A993582BB5}" type="sibTrans" cxnId="{4D1490D1-ED2B-4E5B-990F-EABA6FE966C8}">
      <dgm:prSet/>
      <dgm:spPr/>
      <dgm:t>
        <a:bodyPr/>
        <a:lstStyle/>
        <a:p>
          <a:endParaRPr lang="en-US"/>
        </a:p>
      </dgm:t>
    </dgm:pt>
    <dgm:pt modelId="{651D4345-81F6-439A-8D18-11BEAB6A0E1F}">
      <dgm:prSet phldrT="[Text]" custT="1"/>
      <dgm:spPr>
        <a:solidFill>
          <a:srgbClr val="B8BBBB"/>
        </a:solidFill>
        <a:ln w="12700" cap="flat" cmpd="sng" algn="ctr">
          <a:solidFill>
            <a:srgbClr val="E7E6E6">
              <a:hueOff val="0"/>
              <a:satOff val="0"/>
              <a:lumOff val="0"/>
              <a:alphaOff val="0"/>
            </a:srgbClr>
          </a:solidFill>
          <a:prstDash val="solid"/>
          <a:miter lim="800000"/>
        </a:ln>
        <a:effectLst/>
      </dgm:spPr>
      <dgm:t>
        <a:bodyPr spcFirstLastPara="0" vert="horz" wrap="square" lIns="159990" tIns="0" rIns="159990" bIns="0" numCol="1" spcCol="1270" anchor="ctr" anchorCtr="0"/>
        <a:lstStyle/>
        <a:p>
          <a:pPr marL="0" lvl="0" indent="0" algn="l" defTabSz="933450">
            <a:lnSpc>
              <a:spcPct val="90000"/>
            </a:lnSpc>
            <a:spcBef>
              <a:spcPct val="0"/>
            </a:spcBef>
            <a:spcAft>
              <a:spcPct val="35000"/>
            </a:spcAft>
            <a:buNone/>
          </a:pPr>
          <a:r>
            <a:rPr lang="en-US" sz="2200" b="1" kern="1200" noProof="0" dirty="0">
              <a:solidFill>
                <a:prstClr val="white"/>
              </a:solidFill>
              <a:latin typeface="Trebuchet MS"/>
              <a:ea typeface="+mn-ea"/>
              <a:cs typeface="+mn-cs"/>
            </a:rPr>
            <a:t>Forecast, latest data</a:t>
          </a:r>
        </a:p>
      </dgm:t>
    </dgm:pt>
    <dgm:pt modelId="{700564BA-7AE4-4E9B-A236-95ED33679DB4}" type="parTrans" cxnId="{15E59D76-C762-4DE3-8B36-7C3B43CC8C49}">
      <dgm:prSet/>
      <dgm:spPr/>
      <dgm:t>
        <a:bodyPr/>
        <a:lstStyle/>
        <a:p>
          <a:endParaRPr lang="en-US"/>
        </a:p>
      </dgm:t>
    </dgm:pt>
    <dgm:pt modelId="{22DD6843-1B6B-42BB-BDB0-5A3D50978ED5}" type="sibTrans" cxnId="{15E59D76-C762-4DE3-8B36-7C3B43CC8C49}">
      <dgm:prSet/>
      <dgm:spPr/>
      <dgm:t>
        <a:bodyPr/>
        <a:lstStyle/>
        <a:p>
          <a:endParaRPr lang="en-US"/>
        </a:p>
      </dgm:t>
    </dgm:pt>
    <dgm:pt modelId="{23A40960-721D-4260-8312-37AFA50EB7BA}" type="pres">
      <dgm:prSet presAssocID="{725F5DF0-266F-462F-AA7E-77C96FC814B0}" presName="linear" presStyleCnt="0">
        <dgm:presLayoutVars>
          <dgm:dir/>
          <dgm:animLvl val="lvl"/>
          <dgm:resizeHandles val="exact"/>
        </dgm:presLayoutVars>
      </dgm:prSet>
      <dgm:spPr/>
    </dgm:pt>
    <dgm:pt modelId="{01C7C8A8-EBF0-4B9F-9387-0CBCF075375D}" type="pres">
      <dgm:prSet presAssocID="{11049BC1-B07C-45CF-8D22-73576439AF0B}" presName="parentLin" presStyleCnt="0"/>
      <dgm:spPr/>
    </dgm:pt>
    <dgm:pt modelId="{2EE82A3A-6F36-4495-9D28-5C8ECBF8BB00}" type="pres">
      <dgm:prSet presAssocID="{11049BC1-B07C-45CF-8D22-73576439AF0B}" presName="parentLeftMargin" presStyleLbl="node1" presStyleIdx="0" presStyleCnt="5"/>
      <dgm:spPr/>
    </dgm:pt>
    <dgm:pt modelId="{1C175443-2757-4905-AF37-03734CFF85C2}" type="pres">
      <dgm:prSet presAssocID="{11049BC1-B07C-45CF-8D22-73576439AF0B}" presName="parentText" presStyleLbl="node1" presStyleIdx="0" presStyleCnt="5" custScaleX="120681">
        <dgm:presLayoutVars>
          <dgm:chMax val="0"/>
          <dgm:bulletEnabled val="1"/>
        </dgm:presLayoutVars>
      </dgm:prSet>
      <dgm:spPr>
        <a:xfrm>
          <a:off x="302342" y="90523"/>
          <a:ext cx="5108186" cy="590400"/>
        </a:xfrm>
        <a:prstGeom prst="roundRect">
          <a:avLst/>
        </a:prstGeom>
      </dgm:spPr>
    </dgm:pt>
    <dgm:pt modelId="{F1B1159B-4DB9-464C-BA55-4185B68449A0}" type="pres">
      <dgm:prSet presAssocID="{11049BC1-B07C-45CF-8D22-73576439AF0B}" presName="negativeSpace" presStyleCnt="0"/>
      <dgm:spPr/>
    </dgm:pt>
    <dgm:pt modelId="{D954A158-D89A-4C7A-BC5C-C673F10920CA}" type="pres">
      <dgm:prSet presAssocID="{11049BC1-B07C-45CF-8D22-73576439AF0B}" presName="childText" presStyleLbl="conFgAcc1" presStyleIdx="0" presStyleCnt="5">
        <dgm:presLayoutVars>
          <dgm:bulletEnabled val="1"/>
        </dgm:presLayoutVars>
      </dgm:prSet>
      <dgm:spPr>
        <a:xfrm>
          <a:off x="0" y="333407"/>
          <a:ext cx="6936432" cy="529200"/>
        </a:xfrm>
        <a:prstGeom prst="rect">
          <a:avLst/>
        </a:prstGeom>
      </dgm:spPr>
    </dgm:pt>
    <dgm:pt modelId="{A934F09B-5C61-41F2-86CB-D5A167486852}" type="pres">
      <dgm:prSet presAssocID="{EC4CF853-AFA2-452B-AD91-63E7B5FF0042}" presName="spaceBetweenRectangles" presStyleCnt="0"/>
      <dgm:spPr/>
    </dgm:pt>
    <dgm:pt modelId="{B4CFCDF7-ED87-453E-81BE-D4CBA83DC707}" type="pres">
      <dgm:prSet presAssocID="{94A950AB-3518-4BA6-B0DF-F02989087600}" presName="parentLin" presStyleCnt="0"/>
      <dgm:spPr/>
    </dgm:pt>
    <dgm:pt modelId="{EC322841-82C5-4D1E-892C-A24BD50DDEBD}" type="pres">
      <dgm:prSet presAssocID="{94A950AB-3518-4BA6-B0DF-F02989087600}" presName="parentLeftMargin" presStyleLbl="node1" presStyleIdx="0" presStyleCnt="5"/>
      <dgm:spPr/>
    </dgm:pt>
    <dgm:pt modelId="{F5D9A4B8-B567-4DF3-86AE-6D01E900B629}" type="pres">
      <dgm:prSet presAssocID="{94A950AB-3518-4BA6-B0DF-F02989087600}" presName="parentText" presStyleLbl="node1" presStyleIdx="1" presStyleCnt="5" custScaleX="120712">
        <dgm:presLayoutVars>
          <dgm:chMax val="0"/>
          <dgm:bulletEnabled val="1"/>
        </dgm:presLayoutVars>
      </dgm:prSet>
      <dgm:spPr>
        <a:xfrm>
          <a:off x="302342" y="997723"/>
          <a:ext cx="5109499" cy="590400"/>
        </a:xfrm>
        <a:prstGeom prst="roundRect">
          <a:avLst/>
        </a:prstGeom>
      </dgm:spPr>
    </dgm:pt>
    <dgm:pt modelId="{61E82CBA-D831-4794-B4F7-471B3D8FCFDB}" type="pres">
      <dgm:prSet presAssocID="{94A950AB-3518-4BA6-B0DF-F02989087600}" presName="negativeSpace" presStyleCnt="0"/>
      <dgm:spPr/>
    </dgm:pt>
    <dgm:pt modelId="{E665826A-0CBD-454C-8A57-36EF19D9A3AF}" type="pres">
      <dgm:prSet presAssocID="{94A950AB-3518-4BA6-B0DF-F02989087600}" presName="childText" presStyleLbl="conFgAcc1" presStyleIdx="1" presStyleCnt="5">
        <dgm:presLayoutVars>
          <dgm:bulletEnabled val="1"/>
        </dgm:presLayoutVars>
      </dgm:prSet>
      <dgm:spPr/>
    </dgm:pt>
    <dgm:pt modelId="{4078DA84-98AD-45F9-BC8D-EFF5D35DB64A}" type="pres">
      <dgm:prSet presAssocID="{FAECC185-8C3A-43A9-B827-15A993582BB5}" presName="spaceBetweenRectangles" presStyleCnt="0"/>
      <dgm:spPr/>
    </dgm:pt>
    <dgm:pt modelId="{F9DECCB2-ED4E-47C7-982B-7A69D07D1E3E}" type="pres">
      <dgm:prSet presAssocID="{59CC0A99-8510-4484-AAAC-4BDA17B4EBDA}" presName="parentLin" presStyleCnt="0"/>
      <dgm:spPr/>
    </dgm:pt>
    <dgm:pt modelId="{16E02B38-9E41-4C39-B695-329B77DE12F8}" type="pres">
      <dgm:prSet presAssocID="{59CC0A99-8510-4484-AAAC-4BDA17B4EBDA}" presName="parentLeftMargin" presStyleLbl="node1" presStyleIdx="1" presStyleCnt="5"/>
      <dgm:spPr/>
    </dgm:pt>
    <dgm:pt modelId="{54F8A3D8-F360-42F0-ADF3-DFBEBD176879}" type="pres">
      <dgm:prSet presAssocID="{59CC0A99-8510-4484-AAAC-4BDA17B4EBDA}" presName="parentText" presStyleLbl="node1" presStyleIdx="2" presStyleCnt="5" custScaleX="120681">
        <dgm:presLayoutVars>
          <dgm:chMax val="0"/>
          <dgm:bulletEnabled val="1"/>
        </dgm:presLayoutVars>
      </dgm:prSet>
      <dgm:spPr>
        <a:xfrm>
          <a:off x="302342" y="1904923"/>
          <a:ext cx="4927150" cy="590400"/>
        </a:xfrm>
        <a:prstGeom prst="roundRect">
          <a:avLst/>
        </a:prstGeom>
      </dgm:spPr>
    </dgm:pt>
    <dgm:pt modelId="{DCF3256A-59B1-41F6-95FC-126639D5102B}" type="pres">
      <dgm:prSet presAssocID="{59CC0A99-8510-4484-AAAC-4BDA17B4EBDA}" presName="negativeSpace" presStyleCnt="0"/>
      <dgm:spPr/>
    </dgm:pt>
    <dgm:pt modelId="{5FC77B46-1E5B-4DBC-8C0B-9CD3DD6F9695}" type="pres">
      <dgm:prSet presAssocID="{59CC0A99-8510-4484-AAAC-4BDA17B4EBDA}" presName="childText" presStyleLbl="conFgAcc1" presStyleIdx="2" presStyleCnt="5">
        <dgm:presLayoutVars>
          <dgm:bulletEnabled val="1"/>
        </dgm:presLayoutVars>
      </dgm:prSet>
      <dgm:spPr>
        <a:xfrm>
          <a:off x="0" y="2238527"/>
          <a:ext cx="6936432" cy="529200"/>
        </a:xfrm>
        <a:prstGeom prst="rect">
          <a:avLst/>
        </a:prstGeom>
      </dgm:spPr>
    </dgm:pt>
    <dgm:pt modelId="{5B22FCB9-254C-469D-BAB2-2771FFA72983}" type="pres">
      <dgm:prSet presAssocID="{2DE3D471-3B8A-42E2-A6A4-89E69711C2F2}" presName="spaceBetweenRectangles" presStyleCnt="0"/>
      <dgm:spPr/>
    </dgm:pt>
    <dgm:pt modelId="{7F2A4D7B-E3A2-4331-8C01-525669F25127}" type="pres">
      <dgm:prSet presAssocID="{CFF158EE-4FC0-405F-AA31-22298302E2E8}" presName="parentLin" presStyleCnt="0"/>
      <dgm:spPr/>
    </dgm:pt>
    <dgm:pt modelId="{604A85B8-D407-40EC-879B-796EB1FB1A50}" type="pres">
      <dgm:prSet presAssocID="{CFF158EE-4FC0-405F-AA31-22298302E2E8}" presName="parentLeftMargin" presStyleLbl="node1" presStyleIdx="2" presStyleCnt="5"/>
      <dgm:spPr>
        <a:prstGeom prst="roundRect">
          <a:avLst/>
        </a:prstGeom>
      </dgm:spPr>
    </dgm:pt>
    <dgm:pt modelId="{B5E0C022-1F6B-41B2-8C60-A35C72B9C750}" type="pres">
      <dgm:prSet presAssocID="{CFF158EE-4FC0-405F-AA31-22298302E2E8}" presName="parentText" presStyleLbl="node1" presStyleIdx="3" presStyleCnt="5" custScaleX="120712">
        <dgm:presLayoutVars>
          <dgm:chMax val="0"/>
          <dgm:bulletEnabled val="1"/>
        </dgm:presLayoutVars>
      </dgm:prSet>
      <dgm:spPr>
        <a:xfrm>
          <a:off x="302342" y="2319886"/>
          <a:ext cx="4928419" cy="501840"/>
        </a:xfrm>
        <a:prstGeom prst="roundRect">
          <a:avLst/>
        </a:prstGeom>
      </dgm:spPr>
    </dgm:pt>
    <dgm:pt modelId="{46E04126-DE1B-4200-B173-760AC968F55A}" type="pres">
      <dgm:prSet presAssocID="{CFF158EE-4FC0-405F-AA31-22298302E2E8}" presName="negativeSpace" presStyleCnt="0"/>
      <dgm:spPr/>
    </dgm:pt>
    <dgm:pt modelId="{5C80D12E-49F3-4565-8722-B1CD228C4B23}" type="pres">
      <dgm:prSet presAssocID="{CFF158EE-4FC0-405F-AA31-22298302E2E8}" presName="childText" presStyleLbl="conFgAcc1" presStyleIdx="3" presStyleCnt="5">
        <dgm:presLayoutVars>
          <dgm:bulletEnabled val="1"/>
        </dgm:presLayoutVars>
      </dgm:prSet>
      <dgm:spPr>
        <a:xfrm>
          <a:off x="0" y="3191088"/>
          <a:ext cx="6046859" cy="529200"/>
        </a:xfrm>
        <a:prstGeom prst="rect">
          <a:avLst/>
        </a:prstGeom>
      </dgm:spPr>
    </dgm:pt>
    <dgm:pt modelId="{629C1205-92F0-47BE-AC93-B84AD7B6B600}" type="pres">
      <dgm:prSet presAssocID="{DE51565E-EB21-4335-A906-CCCC9D52B0E3}" presName="spaceBetweenRectangles" presStyleCnt="0"/>
      <dgm:spPr/>
    </dgm:pt>
    <dgm:pt modelId="{91CE5F2F-B5DD-41EC-AEB5-4380E96EA4A8}" type="pres">
      <dgm:prSet presAssocID="{651D4345-81F6-439A-8D18-11BEAB6A0E1F}" presName="parentLin" presStyleCnt="0"/>
      <dgm:spPr/>
    </dgm:pt>
    <dgm:pt modelId="{94E54FD0-30E3-4209-A5FD-FA8047598CF5}" type="pres">
      <dgm:prSet presAssocID="{651D4345-81F6-439A-8D18-11BEAB6A0E1F}" presName="parentLeftMargin" presStyleLbl="node1" presStyleIdx="3" presStyleCnt="5"/>
      <dgm:spPr/>
    </dgm:pt>
    <dgm:pt modelId="{0056A92D-1C97-46D9-AFBD-1577197A3A19}" type="pres">
      <dgm:prSet presAssocID="{651D4345-81F6-439A-8D18-11BEAB6A0E1F}" presName="parentText" presStyleLbl="node1" presStyleIdx="4" presStyleCnt="5" custScaleX="120712" custScaleY="114778">
        <dgm:presLayoutVars>
          <dgm:chMax val="0"/>
          <dgm:bulletEnabled val="1"/>
        </dgm:presLayoutVars>
      </dgm:prSet>
      <dgm:spPr>
        <a:xfrm>
          <a:off x="302342" y="3936288"/>
          <a:ext cx="4928419" cy="576001"/>
        </a:xfrm>
        <a:prstGeom prst="roundRect">
          <a:avLst/>
        </a:prstGeom>
      </dgm:spPr>
    </dgm:pt>
    <dgm:pt modelId="{296C0D21-BB1F-4D4C-8A16-8A92BBA0208F}" type="pres">
      <dgm:prSet presAssocID="{651D4345-81F6-439A-8D18-11BEAB6A0E1F}" presName="negativeSpace" presStyleCnt="0"/>
      <dgm:spPr/>
    </dgm:pt>
    <dgm:pt modelId="{7F7DA041-C4EA-4406-8328-3365590F53E0}" type="pres">
      <dgm:prSet presAssocID="{651D4345-81F6-439A-8D18-11BEAB6A0E1F}" presName="childText" presStyleLbl="conFgAcc1" presStyleIdx="4" presStyleCnt="5" custLinFactNeighborX="-473" custLinFactNeighborY="-38720">
        <dgm:presLayoutVars>
          <dgm:bulletEnabled val="1"/>
        </dgm:presLayoutVars>
      </dgm:prSet>
      <dgm:spPr/>
    </dgm:pt>
  </dgm:ptLst>
  <dgm:cxnLst>
    <dgm:cxn modelId="{5C6CF902-0EA0-4C69-B1DA-16C9CBA46E9D}" type="presOf" srcId="{CFF158EE-4FC0-405F-AA31-22298302E2E8}" destId="{604A85B8-D407-40EC-879B-796EB1FB1A50}" srcOrd="0" destOrd="0" presId="urn:microsoft.com/office/officeart/2005/8/layout/list1"/>
    <dgm:cxn modelId="{0299F006-E3F2-4859-93DE-234168A50601}" type="presOf" srcId="{651D4345-81F6-439A-8D18-11BEAB6A0E1F}" destId="{94E54FD0-30E3-4209-A5FD-FA8047598CF5}" srcOrd="0" destOrd="0" presId="urn:microsoft.com/office/officeart/2005/8/layout/list1"/>
    <dgm:cxn modelId="{AE861C15-79B3-4B0C-A41B-CC7B2C8CEC82}" type="presOf" srcId="{11049BC1-B07C-45CF-8D22-73576439AF0B}" destId="{2EE82A3A-6F36-4495-9D28-5C8ECBF8BB00}" srcOrd="0" destOrd="0" presId="urn:microsoft.com/office/officeart/2005/8/layout/list1"/>
    <dgm:cxn modelId="{13DF5530-9B21-40C0-B0C1-E6DA0E35D519}" type="presOf" srcId="{94A950AB-3518-4BA6-B0DF-F02989087600}" destId="{F5D9A4B8-B567-4DF3-86AE-6D01E900B629}" srcOrd="1" destOrd="0" presId="urn:microsoft.com/office/officeart/2005/8/layout/list1"/>
    <dgm:cxn modelId="{50B0B54D-4A7B-42A5-871D-FA20C9AE9AAD}" type="presOf" srcId="{94A950AB-3518-4BA6-B0DF-F02989087600}" destId="{EC322841-82C5-4D1E-892C-A24BD50DDEBD}" srcOrd="0" destOrd="0" presId="urn:microsoft.com/office/officeart/2005/8/layout/list1"/>
    <dgm:cxn modelId="{15E59D76-C762-4DE3-8B36-7C3B43CC8C49}" srcId="{725F5DF0-266F-462F-AA7E-77C96FC814B0}" destId="{651D4345-81F6-439A-8D18-11BEAB6A0E1F}" srcOrd="4" destOrd="0" parTransId="{700564BA-7AE4-4E9B-A236-95ED33679DB4}" sibTransId="{22DD6843-1B6B-42BB-BDB0-5A3D50978ED5}"/>
    <dgm:cxn modelId="{72F8E287-A5DA-4DE5-BF85-4E346DD18F15}" srcId="{725F5DF0-266F-462F-AA7E-77C96FC814B0}" destId="{11049BC1-B07C-45CF-8D22-73576439AF0B}" srcOrd="0" destOrd="0" parTransId="{4333DC11-4BEA-4A4A-B104-A761BDF590BD}" sibTransId="{EC4CF853-AFA2-452B-AD91-63E7B5FF0042}"/>
    <dgm:cxn modelId="{10EFE2A1-FD59-4E7F-8548-B2AB2778BE66}" srcId="{725F5DF0-266F-462F-AA7E-77C96FC814B0}" destId="{CFF158EE-4FC0-405F-AA31-22298302E2E8}" srcOrd="3" destOrd="0" parTransId="{8BA40589-4CAD-47B4-BA19-73764B901239}" sibTransId="{DE51565E-EB21-4335-A906-CCCC9D52B0E3}"/>
    <dgm:cxn modelId="{57E8F3A7-5776-4115-8C75-482F761A9257}" type="presOf" srcId="{59CC0A99-8510-4484-AAAC-4BDA17B4EBDA}" destId="{54F8A3D8-F360-42F0-ADF3-DFBEBD176879}" srcOrd="1" destOrd="0" presId="urn:microsoft.com/office/officeart/2005/8/layout/list1"/>
    <dgm:cxn modelId="{A0F3BDAD-EC33-44E0-A492-DD3DC4F85711}" type="presOf" srcId="{11049BC1-B07C-45CF-8D22-73576439AF0B}" destId="{1C175443-2757-4905-AF37-03734CFF85C2}" srcOrd="1" destOrd="0" presId="urn:microsoft.com/office/officeart/2005/8/layout/list1"/>
    <dgm:cxn modelId="{6FDC45C7-B6B7-434B-AD1D-2626D848BAF2}" type="presOf" srcId="{CFF158EE-4FC0-405F-AA31-22298302E2E8}" destId="{B5E0C022-1F6B-41B2-8C60-A35C72B9C750}" srcOrd="1" destOrd="0" presId="urn:microsoft.com/office/officeart/2005/8/layout/list1"/>
    <dgm:cxn modelId="{4D1490D1-ED2B-4E5B-990F-EABA6FE966C8}" srcId="{725F5DF0-266F-462F-AA7E-77C96FC814B0}" destId="{94A950AB-3518-4BA6-B0DF-F02989087600}" srcOrd="1" destOrd="0" parTransId="{F9E2FEA7-CAC7-45C8-8E5B-E3A33B62A57C}" sibTransId="{FAECC185-8C3A-43A9-B827-15A993582BB5}"/>
    <dgm:cxn modelId="{2277E0D1-47DE-4C6F-A7BD-2EF9DEB4D78B}" type="presOf" srcId="{725F5DF0-266F-462F-AA7E-77C96FC814B0}" destId="{23A40960-721D-4260-8312-37AFA50EB7BA}" srcOrd="0" destOrd="0" presId="urn:microsoft.com/office/officeart/2005/8/layout/list1"/>
    <dgm:cxn modelId="{70E563D6-D3B7-40E5-B4FE-D3D8A6A0B70C}" type="presOf" srcId="{651D4345-81F6-439A-8D18-11BEAB6A0E1F}" destId="{0056A92D-1C97-46D9-AFBD-1577197A3A19}" srcOrd="1" destOrd="0" presId="urn:microsoft.com/office/officeart/2005/8/layout/list1"/>
    <dgm:cxn modelId="{FBB510EB-21F2-4CD1-94FE-747468ED91C3}" type="presOf" srcId="{59CC0A99-8510-4484-AAAC-4BDA17B4EBDA}" destId="{16E02B38-9E41-4C39-B695-329B77DE12F8}" srcOrd="0" destOrd="0" presId="urn:microsoft.com/office/officeart/2005/8/layout/list1"/>
    <dgm:cxn modelId="{6CCB77ED-9B18-42C6-BA1F-4BAB6E29D6B2}" srcId="{725F5DF0-266F-462F-AA7E-77C96FC814B0}" destId="{59CC0A99-8510-4484-AAAC-4BDA17B4EBDA}" srcOrd="2" destOrd="0" parTransId="{3727B7A2-DD14-48AB-BF47-C4BD0B4FB03C}" sibTransId="{2DE3D471-3B8A-42E2-A6A4-89E69711C2F2}"/>
    <dgm:cxn modelId="{59159D6B-2C70-4DEA-B793-C7ED43AFB2A4}" type="presParOf" srcId="{23A40960-721D-4260-8312-37AFA50EB7BA}" destId="{01C7C8A8-EBF0-4B9F-9387-0CBCF075375D}" srcOrd="0" destOrd="0" presId="urn:microsoft.com/office/officeart/2005/8/layout/list1"/>
    <dgm:cxn modelId="{725114C8-95B9-452D-B9EE-182F17094087}" type="presParOf" srcId="{01C7C8A8-EBF0-4B9F-9387-0CBCF075375D}" destId="{2EE82A3A-6F36-4495-9D28-5C8ECBF8BB00}" srcOrd="0" destOrd="0" presId="urn:microsoft.com/office/officeart/2005/8/layout/list1"/>
    <dgm:cxn modelId="{9460155A-5FE9-4FBB-9E4B-ABC2ECA6F47E}" type="presParOf" srcId="{01C7C8A8-EBF0-4B9F-9387-0CBCF075375D}" destId="{1C175443-2757-4905-AF37-03734CFF85C2}" srcOrd="1" destOrd="0" presId="urn:microsoft.com/office/officeart/2005/8/layout/list1"/>
    <dgm:cxn modelId="{EB83D5C6-ABF3-4F39-8210-698808CE8612}" type="presParOf" srcId="{23A40960-721D-4260-8312-37AFA50EB7BA}" destId="{F1B1159B-4DB9-464C-BA55-4185B68449A0}" srcOrd="1" destOrd="0" presId="urn:microsoft.com/office/officeart/2005/8/layout/list1"/>
    <dgm:cxn modelId="{343C25DD-E8D8-4B88-AFF2-2CC74AB6FE7A}" type="presParOf" srcId="{23A40960-721D-4260-8312-37AFA50EB7BA}" destId="{D954A158-D89A-4C7A-BC5C-C673F10920CA}" srcOrd="2" destOrd="0" presId="urn:microsoft.com/office/officeart/2005/8/layout/list1"/>
    <dgm:cxn modelId="{04FEA08C-2F31-47D9-918A-360450811233}" type="presParOf" srcId="{23A40960-721D-4260-8312-37AFA50EB7BA}" destId="{A934F09B-5C61-41F2-86CB-D5A167486852}" srcOrd="3" destOrd="0" presId="urn:microsoft.com/office/officeart/2005/8/layout/list1"/>
    <dgm:cxn modelId="{7BC3E7CE-6273-4019-9E8D-B18230859511}" type="presParOf" srcId="{23A40960-721D-4260-8312-37AFA50EB7BA}" destId="{B4CFCDF7-ED87-453E-81BE-D4CBA83DC707}" srcOrd="4" destOrd="0" presId="urn:microsoft.com/office/officeart/2005/8/layout/list1"/>
    <dgm:cxn modelId="{84DDE6DF-7141-42F5-8EA1-D2AB20FAB885}" type="presParOf" srcId="{B4CFCDF7-ED87-453E-81BE-D4CBA83DC707}" destId="{EC322841-82C5-4D1E-892C-A24BD50DDEBD}" srcOrd="0" destOrd="0" presId="urn:microsoft.com/office/officeart/2005/8/layout/list1"/>
    <dgm:cxn modelId="{26653C94-AC05-49F2-8FDC-84D2A81F7D15}" type="presParOf" srcId="{B4CFCDF7-ED87-453E-81BE-D4CBA83DC707}" destId="{F5D9A4B8-B567-4DF3-86AE-6D01E900B629}" srcOrd="1" destOrd="0" presId="urn:microsoft.com/office/officeart/2005/8/layout/list1"/>
    <dgm:cxn modelId="{F5D56A2E-6DA1-45BF-8E49-264E835EB277}" type="presParOf" srcId="{23A40960-721D-4260-8312-37AFA50EB7BA}" destId="{61E82CBA-D831-4794-B4F7-471B3D8FCFDB}" srcOrd="5" destOrd="0" presId="urn:microsoft.com/office/officeart/2005/8/layout/list1"/>
    <dgm:cxn modelId="{770B3B6E-3C46-45B4-A7A8-31EFFCB97D85}" type="presParOf" srcId="{23A40960-721D-4260-8312-37AFA50EB7BA}" destId="{E665826A-0CBD-454C-8A57-36EF19D9A3AF}" srcOrd="6" destOrd="0" presId="urn:microsoft.com/office/officeart/2005/8/layout/list1"/>
    <dgm:cxn modelId="{6B663DCD-F727-46E6-9D72-56D62DECA723}" type="presParOf" srcId="{23A40960-721D-4260-8312-37AFA50EB7BA}" destId="{4078DA84-98AD-45F9-BC8D-EFF5D35DB64A}" srcOrd="7" destOrd="0" presId="urn:microsoft.com/office/officeart/2005/8/layout/list1"/>
    <dgm:cxn modelId="{C82851D2-4769-467C-957E-BF6B16AA3C32}" type="presParOf" srcId="{23A40960-721D-4260-8312-37AFA50EB7BA}" destId="{F9DECCB2-ED4E-47C7-982B-7A69D07D1E3E}" srcOrd="8" destOrd="0" presId="urn:microsoft.com/office/officeart/2005/8/layout/list1"/>
    <dgm:cxn modelId="{1215FAEC-0EFE-42BD-9586-01AA02A847AA}" type="presParOf" srcId="{F9DECCB2-ED4E-47C7-982B-7A69D07D1E3E}" destId="{16E02B38-9E41-4C39-B695-329B77DE12F8}" srcOrd="0" destOrd="0" presId="urn:microsoft.com/office/officeart/2005/8/layout/list1"/>
    <dgm:cxn modelId="{07734D98-BCAF-4492-9526-3A590E21D826}" type="presParOf" srcId="{F9DECCB2-ED4E-47C7-982B-7A69D07D1E3E}" destId="{54F8A3D8-F360-42F0-ADF3-DFBEBD176879}" srcOrd="1" destOrd="0" presId="urn:microsoft.com/office/officeart/2005/8/layout/list1"/>
    <dgm:cxn modelId="{3C1F4B78-1867-4C09-9D9A-F52D38AD8031}" type="presParOf" srcId="{23A40960-721D-4260-8312-37AFA50EB7BA}" destId="{DCF3256A-59B1-41F6-95FC-126639D5102B}" srcOrd="9" destOrd="0" presId="urn:microsoft.com/office/officeart/2005/8/layout/list1"/>
    <dgm:cxn modelId="{63161FFE-70ED-4FD3-A4E6-62C88B200B7D}" type="presParOf" srcId="{23A40960-721D-4260-8312-37AFA50EB7BA}" destId="{5FC77B46-1E5B-4DBC-8C0B-9CD3DD6F9695}" srcOrd="10" destOrd="0" presId="urn:microsoft.com/office/officeart/2005/8/layout/list1"/>
    <dgm:cxn modelId="{29AC7A97-B653-4213-B536-956AF3B5A4DE}" type="presParOf" srcId="{23A40960-721D-4260-8312-37AFA50EB7BA}" destId="{5B22FCB9-254C-469D-BAB2-2771FFA72983}" srcOrd="11" destOrd="0" presId="urn:microsoft.com/office/officeart/2005/8/layout/list1"/>
    <dgm:cxn modelId="{F53CC6B6-6392-4826-A6AC-A11E2DD476D0}" type="presParOf" srcId="{23A40960-721D-4260-8312-37AFA50EB7BA}" destId="{7F2A4D7B-E3A2-4331-8C01-525669F25127}" srcOrd="12" destOrd="0" presId="urn:microsoft.com/office/officeart/2005/8/layout/list1"/>
    <dgm:cxn modelId="{1CABF072-CEBA-4A5B-AF06-0BB6E35DB954}" type="presParOf" srcId="{7F2A4D7B-E3A2-4331-8C01-525669F25127}" destId="{604A85B8-D407-40EC-879B-796EB1FB1A50}" srcOrd="0" destOrd="0" presId="urn:microsoft.com/office/officeart/2005/8/layout/list1"/>
    <dgm:cxn modelId="{B68D21D7-194B-4488-A408-A85C7BF0FA15}" type="presParOf" srcId="{7F2A4D7B-E3A2-4331-8C01-525669F25127}" destId="{B5E0C022-1F6B-41B2-8C60-A35C72B9C750}" srcOrd="1" destOrd="0" presId="urn:microsoft.com/office/officeart/2005/8/layout/list1"/>
    <dgm:cxn modelId="{8B2B26C0-918F-4840-8D06-005A62AF0F81}" type="presParOf" srcId="{23A40960-721D-4260-8312-37AFA50EB7BA}" destId="{46E04126-DE1B-4200-B173-760AC968F55A}" srcOrd="13" destOrd="0" presId="urn:microsoft.com/office/officeart/2005/8/layout/list1"/>
    <dgm:cxn modelId="{F54AC992-5937-4684-A83B-3DB322FBEF32}" type="presParOf" srcId="{23A40960-721D-4260-8312-37AFA50EB7BA}" destId="{5C80D12E-49F3-4565-8722-B1CD228C4B23}" srcOrd="14" destOrd="0" presId="urn:microsoft.com/office/officeart/2005/8/layout/list1"/>
    <dgm:cxn modelId="{EDC0B0C7-C7E1-411B-B90A-6E87A0D500F4}" type="presParOf" srcId="{23A40960-721D-4260-8312-37AFA50EB7BA}" destId="{629C1205-92F0-47BE-AC93-B84AD7B6B600}" srcOrd="15" destOrd="0" presId="urn:microsoft.com/office/officeart/2005/8/layout/list1"/>
    <dgm:cxn modelId="{8616F76C-5066-4570-A8DE-B3DE262C4882}" type="presParOf" srcId="{23A40960-721D-4260-8312-37AFA50EB7BA}" destId="{91CE5F2F-B5DD-41EC-AEB5-4380E96EA4A8}" srcOrd="16" destOrd="0" presId="urn:microsoft.com/office/officeart/2005/8/layout/list1"/>
    <dgm:cxn modelId="{08B05D16-8F03-4A01-A4D7-3828E0242719}" type="presParOf" srcId="{91CE5F2F-B5DD-41EC-AEB5-4380E96EA4A8}" destId="{94E54FD0-30E3-4209-A5FD-FA8047598CF5}" srcOrd="0" destOrd="0" presId="urn:microsoft.com/office/officeart/2005/8/layout/list1"/>
    <dgm:cxn modelId="{D0470862-CB8B-450F-B8FE-1183F0C40E18}" type="presParOf" srcId="{91CE5F2F-B5DD-41EC-AEB5-4380E96EA4A8}" destId="{0056A92D-1C97-46D9-AFBD-1577197A3A19}" srcOrd="1" destOrd="0" presId="urn:microsoft.com/office/officeart/2005/8/layout/list1"/>
    <dgm:cxn modelId="{8CA99C52-985B-490E-9B0A-B5E013453A10}" type="presParOf" srcId="{23A40960-721D-4260-8312-37AFA50EB7BA}" destId="{296C0D21-BB1F-4D4C-8A16-8A92BBA0208F}" srcOrd="17" destOrd="0" presId="urn:microsoft.com/office/officeart/2005/8/layout/list1"/>
    <dgm:cxn modelId="{E19F4557-80A3-4031-93DB-4BA57E55882D}" type="presParOf" srcId="{23A40960-721D-4260-8312-37AFA50EB7BA}" destId="{7F7DA041-C4EA-4406-8328-3365590F53E0}"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25F5DF0-266F-462F-AA7E-77C96FC814B0}" type="doc">
      <dgm:prSet loTypeId="urn:microsoft.com/office/officeart/2005/8/layout/list1" loCatId="list" qsTypeId="urn:microsoft.com/office/officeart/2005/8/quickstyle/simple1" qsCatId="simple" csTypeId="urn:microsoft.com/office/officeart/2005/8/colors/accent0_3" csCatId="mainScheme" phldr="1"/>
      <dgm:spPr/>
      <dgm:t>
        <a:bodyPr/>
        <a:lstStyle/>
        <a:p>
          <a:endParaRPr lang="en-US"/>
        </a:p>
      </dgm:t>
    </dgm:pt>
    <dgm:pt modelId="{11049BC1-B07C-45CF-8D22-73576439AF0B}">
      <dgm:prSet phldrT="[Text]" custT="1"/>
      <dgm:spPr>
        <a:solidFill>
          <a:srgbClr val="B8BBBB"/>
        </a:solidFill>
        <a:ln w="12700" cap="flat" cmpd="sng" algn="ctr">
          <a:solidFill>
            <a:srgbClr val="E7E6E6">
              <a:hueOff val="0"/>
              <a:satOff val="0"/>
              <a:lumOff val="0"/>
              <a:alphaOff val="0"/>
            </a:srgbClr>
          </a:solidFill>
          <a:prstDash val="solid"/>
          <a:miter lim="800000"/>
        </a:ln>
        <a:effectLst/>
      </dgm:spPr>
      <dgm:t>
        <a:bodyPr spcFirstLastPara="0" vert="horz" wrap="square" lIns="159990" tIns="0" rIns="159990" bIns="0" numCol="1" spcCol="1270" anchor="ctr" anchorCtr="0"/>
        <a:lstStyle/>
        <a:p>
          <a:pPr marL="0" lvl="0" indent="0" algn="l" defTabSz="933450">
            <a:lnSpc>
              <a:spcPct val="90000"/>
            </a:lnSpc>
            <a:spcBef>
              <a:spcPct val="0"/>
            </a:spcBef>
            <a:spcAft>
              <a:spcPct val="35000"/>
            </a:spcAft>
            <a:buNone/>
          </a:pPr>
          <a:r>
            <a:rPr lang="en-GB" sz="2200" b="1" kern="1200" noProof="0" dirty="0">
              <a:solidFill>
                <a:prstClr val="white"/>
              </a:solidFill>
              <a:latin typeface="Trebuchet MS"/>
              <a:ea typeface="+mn-ea"/>
              <a:cs typeface="+mn-cs"/>
            </a:rPr>
            <a:t>Impacts of the </a:t>
          </a:r>
          <a:r>
            <a:rPr lang="en-GB" sz="2200" b="1" kern="1200" dirty="0">
              <a:solidFill>
                <a:prstClr val="white"/>
              </a:solidFill>
              <a:latin typeface="Trebuchet MS"/>
              <a:ea typeface="+mn-ea"/>
              <a:cs typeface="+mn-cs"/>
            </a:rPr>
            <a:t>Covid-19</a:t>
          </a:r>
          <a:r>
            <a:rPr lang="en-GB" sz="2200" b="1" kern="1200" noProof="0" dirty="0">
              <a:solidFill>
                <a:prstClr val="white"/>
              </a:solidFill>
              <a:latin typeface="Trebuchet MS"/>
              <a:ea typeface="+mn-ea"/>
              <a:cs typeface="+mn-cs"/>
            </a:rPr>
            <a:t> shock</a:t>
          </a:r>
        </a:p>
      </dgm:t>
    </dgm:pt>
    <dgm:pt modelId="{4333DC11-4BEA-4A4A-B104-A761BDF590BD}" type="parTrans" cxnId="{72F8E287-A5DA-4DE5-BF85-4E346DD18F15}">
      <dgm:prSet/>
      <dgm:spPr/>
      <dgm:t>
        <a:bodyPr/>
        <a:lstStyle/>
        <a:p>
          <a:endParaRPr lang="en-US"/>
        </a:p>
      </dgm:t>
    </dgm:pt>
    <dgm:pt modelId="{EC4CF853-AFA2-452B-AD91-63E7B5FF0042}" type="sibTrans" cxnId="{72F8E287-A5DA-4DE5-BF85-4E346DD18F15}">
      <dgm:prSet/>
      <dgm:spPr/>
      <dgm:t>
        <a:bodyPr/>
        <a:lstStyle/>
        <a:p>
          <a:endParaRPr lang="en-US"/>
        </a:p>
      </dgm:t>
    </dgm:pt>
    <dgm:pt modelId="{59CC0A99-8510-4484-AAAC-4BDA17B4EBDA}">
      <dgm:prSet phldrT="[Text]" custT="1"/>
      <dgm:spPr>
        <a:solidFill>
          <a:srgbClr val="002060"/>
        </a:solidFill>
        <a:ln w="12700" cap="flat" cmpd="sng" algn="ctr">
          <a:solidFill>
            <a:srgbClr val="E7E6E6">
              <a:hueOff val="0"/>
              <a:satOff val="0"/>
              <a:lumOff val="0"/>
              <a:alphaOff val="0"/>
            </a:srgbClr>
          </a:solidFill>
          <a:prstDash val="solid"/>
          <a:miter lim="800000"/>
        </a:ln>
        <a:effectLst/>
      </dgm:spPr>
      <dgm:t>
        <a:bodyPr spcFirstLastPara="0" vert="horz" wrap="square" lIns="159990" tIns="0" rIns="159990" bIns="0" numCol="1" spcCol="1270" anchor="ctr" anchorCtr="0"/>
        <a:lstStyle/>
        <a:p>
          <a:pPr marL="0" lvl="0" indent="0" algn="l" defTabSz="933450">
            <a:lnSpc>
              <a:spcPct val="90000"/>
            </a:lnSpc>
            <a:spcBef>
              <a:spcPct val="0"/>
            </a:spcBef>
            <a:spcAft>
              <a:spcPct val="35000"/>
            </a:spcAft>
            <a:buNone/>
          </a:pPr>
          <a:r>
            <a:rPr lang="en-US" sz="2200" b="1" kern="1200" noProof="0" dirty="0">
              <a:solidFill>
                <a:prstClr val="white"/>
              </a:solidFill>
              <a:latin typeface="Trebuchet MS"/>
              <a:ea typeface="+mn-ea"/>
              <a:cs typeface="+mn-cs"/>
            </a:rPr>
            <a:t>Risks, vulnerable debtors</a:t>
          </a:r>
        </a:p>
      </dgm:t>
    </dgm:pt>
    <dgm:pt modelId="{3727B7A2-DD14-48AB-BF47-C4BD0B4FB03C}" type="parTrans" cxnId="{6CCB77ED-9B18-42C6-BA1F-4BAB6E29D6B2}">
      <dgm:prSet/>
      <dgm:spPr/>
      <dgm:t>
        <a:bodyPr/>
        <a:lstStyle/>
        <a:p>
          <a:endParaRPr lang="en-US"/>
        </a:p>
      </dgm:t>
    </dgm:pt>
    <dgm:pt modelId="{2DE3D471-3B8A-42E2-A6A4-89E69711C2F2}" type="sibTrans" cxnId="{6CCB77ED-9B18-42C6-BA1F-4BAB6E29D6B2}">
      <dgm:prSet/>
      <dgm:spPr/>
      <dgm:t>
        <a:bodyPr/>
        <a:lstStyle/>
        <a:p>
          <a:endParaRPr lang="en-US"/>
        </a:p>
      </dgm:t>
    </dgm:pt>
    <dgm:pt modelId="{CFF158EE-4FC0-405F-AA31-22298302E2E8}">
      <dgm:prSet phldrT="[Text]" custT="1"/>
      <dgm:spPr>
        <a:solidFill>
          <a:srgbClr val="B8BBBB"/>
        </a:solidFill>
        <a:ln w="12700" cap="flat" cmpd="sng" algn="ctr">
          <a:solidFill>
            <a:srgbClr val="E7E6E6">
              <a:hueOff val="0"/>
              <a:satOff val="0"/>
              <a:lumOff val="0"/>
              <a:alphaOff val="0"/>
            </a:srgbClr>
          </a:solidFill>
          <a:prstDash val="solid"/>
          <a:miter lim="800000"/>
        </a:ln>
        <a:effectLst/>
      </dgm:spPr>
      <dgm:t>
        <a:bodyPr spcFirstLastPara="0" vert="horz" wrap="square" lIns="159990" tIns="0" rIns="159990" bIns="0" numCol="1" spcCol="1270" anchor="ctr" anchorCtr="0"/>
        <a:lstStyle/>
        <a:p>
          <a:pPr marL="0" lvl="0" indent="0" algn="l" defTabSz="933450">
            <a:lnSpc>
              <a:spcPct val="90000"/>
            </a:lnSpc>
            <a:spcBef>
              <a:spcPct val="0"/>
            </a:spcBef>
            <a:spcAft>
              <a:spcPct val="35000"/>
            </a:spcAft>
            <a:buNone/>
          </a:pPr>
          <a:r>
            <a:rPr lang="en-US" sz="2200" b="1" kern="1200" noProof="0" dirty="0">
              <a:solidFill>
                <a:prstClr val="white"/>
              </a:solidFill>
              <a:latin typeface="Trebuchet MS"/>
              <a:ea typeface="+mn-ea"/>
              <a:cs typeface="+mn-cs"/>
            </a:rPr>
            <a:t>Stress test results</a:t>
          </a:r>
        </a:p>
      </dgm:t>
    </dgm:pt>
    <dgm:pt modelId="{8BA40589-4CAD-47B4-BA19-73764B901239}" type="parTrans" cxnId="{10EFE2A1-FD59-4E7F-8548-B2AB2778BE66}">
      <dgm:prSet/>
      <dgm:spPr/>
      <dgm:t>
        <a:bodyPr/>
        <a:lstStyle/>
        <a:p>
          <a:endParaRPr lang="en-US"/>
        </a:p>
      </dgm:t>
    </dgm:pt>
    <dgm:pt modelId="{DE51565E-EB21-4335-A906-CCCC9D52B0E3}" type="sibTrans" cxnId="{10EFE2A1-FD59-4E7F-8548-B2AB2778BE66}">
      <dgm:prSet/>
      <dgm:spPr/>
      <dgm:t>
        <a:bodyPr/>
        <a:lstStyle/>
        <a:p>
          <a:endParaRPr lang="en-US"/>
        </a:p>
      </dgm:t>
    </dgm:pt>
    <dgm:pt modelId="{94A950AB-3518-4BA6-B0DF-F02989087600}">
      <dgm:prSet phldrT="[Text]" custT="1"/>
      <dgm:spPr>
        <a:solidFill>
          <a:srgbClr val="B8BBBB"/>
        </a:solidFill>
        <a:ln w="12700" cap="flat" cmpd="sng" algn="ctr">
          <a:solidFill>
            <a:srgbClr val="E7E6E6">
              <a:hueOff val="0"/>
              <a:satOff val="0"/>
              <a:lumOff val="0"/>
              <a:alphaOff val="0"/>
            </a:srgbClr>
          </a:solidFill>
          <a:prstDash val="solid"/>
          <a:miter lim="800000"/>
        </a:ln>
        <a:effectLst/>
      </dgm:spPr>
      <dgm:t>
        <a:bodyPr spcFirstLastPara="0" vert="horz" wrap="square" lIns="159990" tIns="0" rIns="159990" bIns="0" numCol="1" spcCol="1270" anchor="ctr" anchorCtr="0"/>
        <a:lstStyle/>
        <a:p>
          <a:pPr marL="0" lvl="0" indent="0" algn="l" defTabSz="933450">
            <a:lnSpc>
              <a:spcPct val="90000"/>
            </a:lnSpc>
            <a:spcBef>
              <a:spcPct val="0"/>
            </a:spcBef>
            <a:spcAft>
              <a:spcPct val="35000"/>
            </a:spcAft>
            <a:buNone/>
          </a:pPr>
          <a:r>
            <a:rPr lang="en-US" sz="2200" b="1" kern="1200" noProof="0" dirty="0">
              <a:solidFill>
                <a:prstClr val="white"/>
              </a:solidFill>
              <a:latin typeface="Trebuchet MS"/>
              <a:ea typeface="+mn-ea"/>
              <a:cs typeface="+mn-cs"/>
            </a:rPr>
            <a:t>Banks’ position in light of the shock</a:t>
          </a:r>
        </a:p>
      </dgm:t>
    </dgm:pt>
    <dgm:pt modelId="{F9E2FEA7-CAC7-45C8-8E5B-E3A33B62A57C}" type="parTrans" cxnId="{4D1490D1-ED2B-4E5B-990F-EABA6FE966C8}">
      <dgm:prSet/>
      <dgm:spPr/>
      <dgm:t>
        <a:bodyPr/>
        <a:lstStyle/>
        <a:p>
          <a:endParaRPr lang="en-US"/>
        </a:p>
      </dgm:t>
    </dgm:pt>
    <dgm:pt modelId="{FAECC185-8C3A-43A9-B827-15A993582BB5}" type="sibTrans" cxnId="{4D1490D1-ED2B-4E5B-990F-EABA6FE966C8}">
      <dgm:prSet/>
      <dgm:spPr/>
      <dgm:t>
        <a:bodyPr/>
        <a:lstStyle/>
        <a:p>
          <a:endParaRPr lang="en-US"/>
        </a:p>
      </dgm:t>
    </dgm:pt>
    <dgm:pt modelId="{651D4345-81F6-439A-8D18-11BEAB6A0E1F}">
      <dgm:prSet phldrT="[Text]" custT="1"/>
      <dgm:spPr>
        <a:solidFill>
          <a:srgbClr val="B8BBBB"/>
        </a:solidFill>
        <a:ln w="12700" cap="flat" cmpd="sng" algn="ctr">
          <a:solidFill>
            <a:srgbClr val="E7E6E6">
              <a:hueOff val="0"/>
              <a:satOff val="0"/>
              <a:lumOff val="0"/>
              <a:alphaOff val="0"/>
            </a:srgbClr>
          </a:solidFill>
          <a:prstDash val="solid"/>
          <a:miter lim="800000"/>
        </a:ln>
        <a:effectLst/>
      </dgm:spPr>
      <dgm:t>
        <a:bodyPr spcFirstLastPara="0" vert="horz" wrap="square" lIns="159990" tIns="0" rIns="159990" bIns="0" numCol="1" spcCol="1270" anchor="ctr" anchorCtr="0"/>
        <a:lstStyle/>
        <a:p>
          <a:pPr marL="0" lvl="0" indent="0" algn="l" defTabSz="933450">
            <a:lnSpc>
              <a:spcPct val="90000"/>
            </a:lnSpc>
            <a:spcBef>
              <a:spcPct val="0"/>
            </a:spcBef>
            <a:spcAft>
              <a:spcPct val="35000"/>
            </a:spcAft>
            <a:buNone/>
          </a:pPr>
          <a:r>
            <a:rPr lang="en-US" sz="2200" b="1" kern="1200" noProof="0" dirty="0">
              <a:solidFill>
                <a:prstClr val="white"/>
              </a:solidFill>
              <a:latin typeface="Trebuchet MS"/>
              <a:ea typeface="+mn-ea"/>
              <a:cs typeface="+mn-cs"/>
            </a:rPr>
            <a:t>Forecast, latest data</a:t>
          </a:r>
        </a:p>
      </dgm:t>
    </dgm:pt>
    <dgm:pt modelId="{700564BA-7AE4-4E9B-A236-95ED33679DB4}" type="parTrans" cxnId="{15E59D76-C762-4DE3-8B36-7C3B43CC8C49}">
      <dgm:prSet/>
      <dgm:spPr/>
      <dgm:t>
        <a:bodyPr/>
        <a:lstStyle/>
        <a:p>
          <a:endParaRPr lang="en-US"/>
        </a:p>
      </dgm:t>
    </dgm:pt>
    <dgm:pt modelId="{22DD6843-1B6B-42BB-BDB0-5A3D50978ED5}" type="sibTrans" cxnId="{15E59D76-C762-4DE3-8B36-7C3B43CC8C49}">
      <dgm:prSet/>
      <dgm:spPr/>
      <dgm:t>
        <a:bodyPr/>
        <a:lstStyle/>
        <a:p>
          <a:endParaRPr lang="en-US"/>
        </a:p>
      </dgm:t>
    </dgm:pt>
    <dgm:pt modelId="{23A40960-721D-4260-8312-37AFA50EB7BA}" type="pres">
      <dgm:prSet presAssocID="{725F5DF0-266F-462F-AA7E-77C96FC814B0}" presName="linear" presStyleCnt="0">
        <dgm:presLayoutVars>
          <dgm:dir/>
          <dgm:animLvl val="lvl"/>
          <dgm:resizeHandles val="exact"/>
        </dgm:presLayoutVars>
      </dgm:prSet>
      <dgm:spPr/>
    </dgm:pt>
    <dgm:pt modelId="{01C7C8A8-EBF0-4B9F-9387-0CBCF075375D}" type="pres">
      <dgm:prSet presAssocID="{11049BC1-B07C-45CF-8D22-73576439AF0B}" presName="parentLin" presStyleCnt="0"/>
      <dgm:spPr/>
    </dgm:pt>
    <dgm:pt modelId="{2EE82A3A-6F36-4495-9D28-5C8ECBF8BB00}" type="pres">
      <dgm:prSet presAssocID="{11049BC1-B07C-45CF-8D22-73576439AF0B}" presName="parentLeftMargin" presStyleLbl="node1" presStyleIdx="0" presStyleCnt="5"/>
      <dgm:spPr/>
    </dgm:pt>
    <dgm:pt modelId="{1C175443-2757-4905-AF37-03734CFF85C2}" type="pres">
      <dgm:prSet presAssocID="{11049BC1-B07C-45CF-8D22-73576439AF0B}" presName="parentText" presStyleLbl="node1" presStyleIdx="0" presStyleCnt="5" custScaleX="120681">
        <dgm:presLayoutVars>
          <dgm:chMax val="0"/>
          <dgm:bulletEnabled val="1"/>
        </dgm:presLayoutVars>
      </dgm:prSet>
      <dgm:spPr>
        <a:xfrm>
          <a:off x="302342" y="90523"/>
          <a:ext cx="5108186" cy="590400"/>
        </a:xfrm>
        <a:prstGeom prst="roundRect">
          <a:avLst/>
        </a:prstGeom>
      </dgm:spPr>
    </dgm:pt>
    <dgm:pt modelId="{F1B1159B-4DB9-464C-BA55-4185B68449A0}" type="pres">
      <dgm:prSet presAssocID="{11049BC1-B07C-45CF-8D22-73576439AF0B}" presName="negativeSpace" presStyleCnt="0"/>
      <dgm:spPr/>
    </dgm:pt>
    <dgm:pt modelId="{D954A158-D89A-4C7A-BC5C-C673F10920CA}" type="pres">
      <dgm:prSet presAssocID="{11049BC1-B07C-45CF-8D22-73576439AF0B}" presName="childText" presStyleLbl="conFgAcc1" presStyleIdx="0" presStyleCnt="5">
        <dgm:presLayoutVars>
          <dgm:bulletEnabled val="1"/>
        </dgm:presLayoutVars>
      </dgm:prSet>
      <dgm:spPr>
        <a:xfrm>
          <a:off x="0" y="333407"/>
          <a:ext cx="6936432" cy="529200"/>
        </a:xfrm>
        <a:prstGeom prst="rect">
          <a:avLst/>
        </a:prstGeom>
      </dgm:spPr>
    </dgm:pt>
    <dgm:pt modelId="{A934F09B-5C61-41F2-86CB-D5A167486852}" type="pres">
      <dgm:prSet presAssocID="{EC4CF853-AFA2-452B-AD91-63E7B5FF0042}" presName="spaceBetweenRectangles" presStyleCnt="0"/>
      <dgm:spPr/>
    </dgm:pt>
    <dgm:pt modelId="{B4CFCDF7-ED87-453E-81BE-D4CBA83DC707}" type="pres">
      <dgm:prSet presAssocID="{94A950AB-3518-4BA6-B0DF-F02989087600}" presName="parentLin" presStyleCnt="0"/>
      <dgm:spPr/>
    </dgm:pt>
    <dgm:pt modelId="{EC322841-82C5-4D1E-892C-A24BD50DDEBD}" type="pres">
      <dgm:prSet presAssocID="{94A950AB-3518-4BA6-B0DF-F02989087600}" presName="parentLeftMargin" presStyleLbl="node1" presStyleIdx="0" presStyleCnt="5"/>
      <dgm:spPr/>
    </dgm:pt>
    <dgm:pt modelId="{F5D9A4B8-B567-4DF3-86AE-6D01E900B629}" type="pres">
      <dgm:prSet presAssocID="{94A950AB-3518-4BA6-B0DF-F02989087600}" presName="parentText" presStyleLbl="node1" presStyleIdx="1" presStyleCnt="5" custScaleX="120712">
        <dgm:presLayoutVars>
          <dgm:chMax val="0"/>
          <dgm:bulletEnabled val="1"/>
        </dgm:presLayoutVars>
      </dgm:prSet>
      <dgm:spPr>
        <a:xfrm>
          <a:off x="302342" y="997723"/>
          <a:ext cx="5109499" cy="590400"/>
        </a:xfrm>
        <a:prstGeom prst="roundRect">
          <a:avLst/>
        </a:prstGeom>
      </dgm:spPr>
    </dgm:pt>
    <dgm:pt modelId="{61E82CBA-D831-4794-B4F7-471B3D8FCFDB}" type="pres">
      <dgm:prSet presAssocID="{94A950AB-3518-4BA6-B0DF-F02989087600}" presName="negativeSpace" presStyleCnt="0"/>
      <dgm:spPr/>
    </dgm:pt>
    <dgm:pt modelId="{E665826A-0CBD-454C-8A57-36EF19D9A3AF}" type="pres">
      <dgm:prSet presAssocID="{94A950AB-3518-4BA6-B0DF-F02989087600}" presName="childText" presStyleLbl="conFgAcc1" presStyleIdx="1" presStyleCnt="5">
        <dgm:presLayoutVars>
          <dgm:bulletEnabled val="1"/>
        </dgm:presLayoutVars>
      </dgm:prSet>
      <dgm:spPr/>
    </dgm:pt>
    <dgm:pt modelId="{4078DA84-98AD-45F9-BC8D-EFF5D35DB64A}" type="pres">
      <dgm:prSet presAssocID="{FAECC185-8C3A-43A9-B827-15A993582BB5}" presName="spaceBetweenRectangles" presStyleCnt="0"/>
      <dgm:spPr/>
    </dgm:pt>
    <dgm:pt modelId="{F9DECCB2-ED4E-47C7-982B-7A69D07D1E3E}" type="pres">
      <dgm:prSet presAssocID="{59CC0A99-8510-4484-AAAC-4BDA17B4EBDA}" presName="parentLin" presStyleCnt="0"/>
      <dgm:spPr/>
    </dgm:pt>
    <dgm:pt modelId="{16E02B38-9E41-4C39-B695-329B77DE12F8}" type="pres">
      <dgm:prSet presAssocID="{59CC0A99-8510-4484-AAAC-4BDA17B4EBDA}" presName="parentLeftMargin" presStyleLbl="node1" presStyleIdx="1" presStyleCnt="5"/>
      <dgm:spPr/>
    </dgm:pt>
    <dgm:pt modelId="{54F8A3D8-F360-42F0-ADF3-DFBEBD176879}" type="pres">
      <dgm:prSet presAssocID="{59CC0A99-8510-4484-AAAC-4BDA17B4EBDA}" presName="parentText" presStyleLbl="node1" presStyleIdx="2" presStyleCnt="5" custScaleX="120681">
        <dgm:presLayoutVars>
          <dgm:chMax val="0"/>
          <dgm:bulletEnabled val="1"/>
        </dgm:presLayoutVars>
      </dgm:prSet>
      <dgm:spPr>
        <a:xfrm>
          <a:off x="302342" y="1904923"/>
          <a:ext cx="5108186" cy="590400"/>
        </a:xfrm>
        <a:prstGeom prst="roundRect">
          <a:avLst/>
        </a:prstGeom>
      </dgm:spPr>
    </dgm:pt>
    <dgm:pt modelId="{DCF3256A-59B1-41F6-95FC-126639D5102B}" type="pres">
      <dgm:prSet presAssocID="{59CC0A99-8510-4484-AAAC-4BDA17B4EBDA}" presName="negativeSpace" presStyleCnt="0"/>
      <dgm:spPr/>
    </dgm:pt>
    <dgm:pt modelId="{5FC77B46-1E5B-4DBC-8C0B-9CD3DD6F9695}" type="pres">
      <dgm:prSet presAssocID="{59CC0A99-8510-4484-AAAC-4BDA17B4EBDA}" presName="childText" presStyleLbl="conFgAcc1" presStyleIdx="2" presStyleCnt="5">
        <dgm:presLayoutVars>
          <dgm:bulletEnabled val="1"/>
        </dgm:presLayoutVars>
      </dgm:prSet>
      <dgm:spPr>
        <a:xfrm>
          <a:off x="0" y="2238527"/>
          <a:ext cx="6936432" cy="529200"/>
        </a:xfrm>
        <a:prstGeom prst="rect">
          <a:avLst/>
        </a:prstGeom>
      </dgm:spPr>
    </dgm:pt>
    <dgm:pt modelId="{5B22FCB9-254C-469D-BAB2-2771FFA72983}" type="pres">
      <dgm:prSet presAssocID="{2DE3D471-3B8A-42E2-A6A4-89E69711C2F2}" presName="spaceBetweenRectangles" presStyleCnt="0"/>
      <dgm:spPr/>
    </dgm:pt>
    <dgm:pt modelId="{7F2A4D7B-E3A2-4331-8C01-525669F25127}" type="pres">
      <dgm:prSet presAssocID="{CFF158EE-4FC0-405F-AA31-22298302E2E8}" presName="parentLin" presStyleCnt="0"/>
      <dgm:spPr/>
    </dgm:pt>
    <dgm:pt modelId="{604A85B8-D407-40EC-879B-796EB1FB1A50}" type="pres">
      <dgm:prSet presAssocID="{CFF158EE-4FC0-405F-AA31-22298302E2E8}" presName="parentLeftMargin" presStyleLbl="node1" presStyleIdx="2" presStyleCnt="5"/>
      <dgm:spPr>
        <a:prstGeom prst="roundRect">
          <a:avLst/>
        </a:prstGeom>
      </dgm:spPr>
    </dgm:pt>
    <dgm:pt modelId="{B5E0C022-1F6B-41B2-8C60-A35C72B9C750}" type="pres">
      <dgm:prSet presAssocID="{CFF158EE-4FC0-405F-AA31-22298302E2E8}" presName="parentText" presStyleLbl="node1" presStyleIdx="3" presStyleCnt="5" custScaleX="120712">
        <dgm:presLayoutVars>
          <dgm:chMax val="0"/>
          <dgm:bulletEnabled val="1"/>
        </dgm:presLayoutVars>
      </dgm:prSet>
      <dgm:spPr>
        <a:xfrm>
          <a:off x="302342" y="2319886"/>
          <a:ext cx="4928419" cy="501840"/>
        </a:xfrm>
        <a:prstGeom prst="roundRect">
          <a:avLst/>
        </a:prstGeom>
      </dgm:spPr>
    </dgm:pt>
    <dgm:pt modelId="{46E04126-DE1B-4200-B173-760AC968F55A}" type="pres">
      <dgm:prSet presAssocID="{CFF158EE-4FC0-405F-AA31-22298302E2E8}" presName="negativeSpace" presStyleCnt="0"/>
      <dgm:spPr/>
    </dgm:pt>
    <dgm:pt modelId="{5C80D12E-49F3-4565-8722-B1CD228C4B23}" type="pres">
      <dgm:prSet presAssocID="{CFF158EE-4FC0-405F-AA31-22298302E2E8}" presName="childText" presStyleLbl="conFgAcc1" presStyleIdx="3" presStyleCnt="5">
        <dgm:presLayoutVars>
          <dgm:bulletEnabled val="1"/>
        </dgm:presLayoutVars>
      </dgm:prSet>
      <dgm:spPr>
        <a:xfrm>
          <a:off x="0" y="3191088"/>
          <a:ext cx="6046859" cy="529200"/>
        </a:xfrm>
        <a:prstGeom prst="rect">
          <a:avLst/>
        </a:prstGeom>
      </dgm:spPr>
    </dgm:pt>
    <dgm:pt modelId="{629C1205-92F0-47BE-AC93-B84AD7B6B600}" type="pres">
      <dgm:prSet presAssocID="{DE51565E-EB21-4335-A906-CCCC9D52B0E3}" presName="spaceBetweenRectangles" presStyleCnt="0"/>
      <dgm:spPr/>
    </dgm:pt>
    <dgm:pt modelId="{91CE5F2F-B5DD-41EC-AEB5-4380E96EA4A8}" type="pres">
      <dgm:prSet presAssocID="{651D4345-81F6-439A-8D18-11BEAB6A0E1F}" presName="parentLin" presStyleCnt="0"/>
      <dgm:spPr/>
    </dgm:pt>
    <dgm:pt modelId="{94E54FD0-30E3-4209-A5FD-FA8047598CF5}" type="pres">
      <dgm:prSet presAssocID="{651D4345-81F6-439A-8D18-11BEAB6A0E1F}" presName="parentLeftMargin" presStyleLbl="node1" presStyleIdx="3" presStyleCnt="5"/>
      <dgm:spPr/>
    </dgm:pt>
    <dgm:pt modelId="{0056A92D-1C97-46D9-AFBD-1577197A3A19}" type="pres">
      <dgm:prSet presAssocID="{651D4345-81F6-439A-8D18-11BEAB6A0E1F}" presName="parentText" presStyleLbl="node1" presStyleIdx="4" presStyleCnt="5" custScaleX="120712" custScaleY="114778">
        <dgm:presLayoutVars>
          <dgm:chMax val="0"/>
          <dgm:bulletEnabled val="1"/>
        </dgm:presLayoutVars>
      </dgm:prSet>
      <dgm:spPr>
        <a:xfrm>
          <a:off x="302342" y="3936288"/>
          <a:ext cx="4928419" cy="576001"/>
        </a:xfrm>
        <a:prstGeom prst="roundRect">
          <a:avLst/>
        </a:prstGeom>
      </dgm:spPr>
    </dgm:pt>
    <dgm:pt modelId="{296C0D21-BB1F-4D4C-8A16-8A92BBA0208F}" type="pres">
      <dgm:prSet presAssocID="{651D4345-81F6-439A-8D18-11BEAB6A0E1F}" presName="negativeSpace" presStyleCnt="0"/>
      <dgm:spPr/>
    </dgm:pt>
    <dgm:pt modelId="{7F7DA041-C4EA-4406-8328-3365590F53E0}" type="pres">
      <dgm:prSet presAssocID="{651D4345-81F6-439A-8D18-11BEAB6A0E1F}" presName="childText" presStyleLbl="conFgAcc1" presStyleIdx="4" presStyleCnt="5" custLinFactNeighborX="-473" custLinFactNeighborY="-38720">
        <dgm:presLayoutVars>
          <dgm:bulletEnabled val="1"/>
        </dgm:presLayoutVars>
      </dgm:prSet>
      <dgm:spPr/>
    </dgm:pt>
  </dgm:ptLst>
  <dgm:cxnLst>
    <dgm:cxn modelId="{5C6CF902-0EA0-4C69-B1DA-16C9CBA46E9D}" type="presOf" srcId="{CFF158EE-4FC0-405F-AA31-22298302E2E8}" destId="{604A85B8-D407-40EC-879B-796EB1FB1A50}" srcOrd="0" destOrd="0" presId="urn:microsoft.com/office/officeart/2005/8/layout/list1"/>
    <dgm:cxn modelId="{0299F006-E3F2-4859-93DE-234168A50601}" type="presOf" srcId="{651D4345-81F6-439A-8D18-11BEAB6A0E1F}" destId="{94E54FD0-30E3-4209-A5FD-FA8047598CF5}" srcOrd="0" destOrd="0" presId="urn:microsoft.com/office/officeart/2005/8/layout/list1"/>
    <dgm:cxn modelId="{AE861C15-79B3-4B0C-A41B-CC7B2C8CEC82}" type="presOf" srcId="{11049BC1-B07C-45CF-8D22-73576439AF0B}" destId="{2EE82A3A-6F36-4495-9D28-5C8ECBF8BB00}" srcOrd="0" destOrd="0" presId="urn:microsoft.com/office/officeart/2005/8/layout/list1"/>
    <dgm:cxn modelId="{13DF5530-9B21-40C0-B0C1-E6DA0E35D519}" type="presOf" srcId="{94A950AB-3518-4BA6-B0DF-F02989087600}" destId="{F5D9A4B8-B567-4DF3-86AE-6D01E900B629}" srcOrd="1" destOrd="0" presId="urn:microsoft.com/office/officeart/2005/8/layout/list1"/>
    <dgm:cxn modelId="{50B0B54D-4A7B-42A5-871D-FA20C9AE9AAD}" type="presOf" srcId="{94A950AB-3518-4BA6-B0DF-F02989087600}" destId="{EC322841-82C5-4D1E-892C-A24BD50DDEBD}" srcOrd="0" destOrd="0" presId="urn:microsoft.com/office/officeart/2005/8/layout/list1"/>
    <dgm:cxn modelId="{15E59D76-C762-4DE3-8B36-7C3B43CC8C49}" srcId="{725F5DF0-266F-462F-AA7E-77C96FC814B0}" destId="{651D4345-81F6-439A-8D18-11BEAB6A0E1F}" srcOrd="4" destOrd="0" parTransId="{700564BA-7AE4-4E9B-A236-95ED33679DB4}" sibTransId="{22DD6843-1B6B-42BB-BDB0-5A3D50978ED5}"/>
    <dgm:cxn modelId="{72F8E287-A5DA-4DE5-BF85-4E346DD18F15}" srcId="{725F5DF0-266F-462F-AA7E-77C96FC814B0}" destId="{11049BC1-B07C-45CF-8D22-73576439AF0B}" srcOrd="0" destOrd="0" parTransId="{4333DC11-4BEA-4A4A-B104-A761BDF590BD}" sibTransId="{EC4CF853-AFA2-452B-AD91-63E7B5FF0042}"/>
    <dgm:cxn modelId="{10EFE2A1-FD59-4E7F-8548-B2AB2778BE66}" srcId="{725F5DF0-266F-462F-AA7E-77C96FC814B0}" destId="{CFF158EE-4FC0-405F-AA31-22298302E2E8}" srcOrd="3" destOrd="0" parTransId="{8BA40589-4CAD-47B4-BA19-73764B901239}" sibTransId="{DE51565E-EB21-4335-A906-CCCC9D52B0E3}"/>
    <dgm:cxn modelId="{57E8F3A7-5776-4115-8C75-482F761A9257}" type="presOf" srcId="{59CC0A99-8510-4484-AAAC-4BDA17B4EBDA}" destId="{54F8A3D8-F360-42F0-ADF3-DFBEBD176879}" srcOrd="1" destOrd="0" presId="urn:microsoft.com/office/officeart/2005/8/layout/list1"/>
    <dgm:cxn modelId="{A0F3BDAD-EC33-44E0-A492-DD3DC4F85711}" type="presOf" srcId="{11049BC1-B07C-45CF-8D22-73576439AF0B}" destId="{1C175443-2757-4905-AF37-03734CFF85C2}" srcOrd="1" destOrd="0" presId="urn:microsoft.com/office/officeart/2005/8/layout/list1"/>
    <dgm:cxn modelId="{6FDC45C7-B6B7-434B-AD1D-2626D848BAF2}" type="presOf" srcId="{CFF158EE-4FC0-405F-AA31-22298302E2E8}" destId="{B5E0C022-1F6B-41B2-8C60-A35C72B9C750}" srcOrd="1" destOrd="0" presId="urn:microsoft.com/office/officeart/2005/8/layout/list1"/>
    <dgm:cxn modelId="{4D1490D1-ED2B-4E5B-990F-EABA6FE966C8}" srcId="{725F5DF0-266F-462F-AA7E-77C96FC814B0}" destId="{94A950AB-3518-4BA6-B0DF-F02989087600}" srcOrd="1" destOrd="0" parTransId="{F9E2FEA7-CAC7-45C8-8E5B-E3A33B62A57C}" sibTransId="{FAECC185-8C3A-43A9-B827-15A993582BB5}"/>
    <dgm:cxn modelId="{2277E0D1-47DE-4C6F-A7BD-2EF9DEB4D78B}" type="presOf" srcId="{725F5DF0-266F-462F-AA7E-77C96FC814B0}" destId="{23A40960-721D-4260-8312-37AFA50EB7BA}" srcOrd="0" destOrd="0" presId="urn:microsoft.com/office/officeart/2005/8/layout/list1"/>
    <dgm:cxn modelId="{70E563D6-D3B7-40E5-B4FE-D3D8A6A0B70C}" type="presOf" srcId="{651D4345-81F6-439A-8D18-11BEAB6A0E1F}" destId="{0056A92D-1C97-46D9-AFBD-1577197A3A19}" srcOrd="1" destOrd="0" presId="urn:microsoft.com/office/officeart/2005/8/layout/list1"/>
    <dgm:cxn modelId="{FBB510EB-21F2-4CD1-94FE-747468ED91C3}" type="presOf" srcId="{59CC0A99-8510-4484-AAAC-4BDA17B4EBDA}" destId="{16E02B38-9E41-4C39-B695-329B77DE12F8}" srcOrd="0" destOrd="0" presId="urn:microsoft.com/office/officeart/2005/8/layout/list1"/>
    <dgm:cxn modelId="{6CCB77ED-9B18-42C6-BA1F-4BAB6E29D6B2}" srcId="{725F5DF0-266F-462F-AA7E-77C96FC814B0}" destId="{59CC0A99-8510-4484-AAAC-4BDA17B4EBDA}" srcOrd="2" destOrd="0" parTransId="{3727B7A2-DD14-48AB-BF47-C4BD0B4FB03C}" sibTransId="{2DE3D471-3B8A-42E2-A6A4-89E69711C2F2}"/>
    <dgm:cxn modelId="{59159D6B-2C70-4DEA-B793-C7ED43AFB2A4}" type="presParOf" srcId="{23A40960-721D-4260-8312-37AFA50EB7BA}" destId="{01C7C8A8-EBF0-4B9F-9387-0CBCF075375D}" srcOrd="0" destOrd="0" presId="urn:microsoft.com/office/officeart/2005/8/layout/list1"/>
    <dgm:cxn modelId="{725114C8-95B9-452D-B9EE-182F17094087}" type="presParOf" srcId="{01C7C8A8-EBF0-4B9F-9387-0CBCF075375D}" destId="{2EE82A3A-6F36-4495-9D28-5C8ECBF8BB00}" srcOrd="0" destOrd="0" presId="urn:microsoft.com/office/officeart/2005/8/layout/list1"/>
    <dgm:cxn modelId="{9460155A-5FE9-4FBB-9E4B-ABC2ECA6F47E}" type="presParOf" srcId="{01C7C8A8-EBF0-4B9F-9387-0CBCF075375D}" destId="{1C175443-2757-4905-AF37-03734CFF85C2}" srcOrd="1" destOrd="0" presId="urn:microsoft.com/office/officeart/2005/8/layout/list1"/>
    <dgm:cxn modelId="{EB83D5C6-ABF3-4F39-8210-698808CE8612}" type="presParOf" srcId="{23A40960-721D-4260-8312-37AFA50EB7BA}" destId="{F1B1159B-4DB9-464C-BA55-4185B68449A0}" srcOrd="1" destOrd="0" presId="urn:microsoft.com/office/officeart/2005/8/layout/list1"/>
    <dgm:cxn modelId="{343C25DD-E8D8-4B88-AFF2-2CC74AB6FE7A}" type="presParOf" srcId="{23A40960-721D-4260-8312-37AFA50EB7BA}" destId="{D954A158-D89A-4C7A-BC5C-C673F10920CA}" srcOrd="2" destOrd="0" presId="urn:microsoft.com/office/officeart/2005/8/layout/list1"/>
    <dgm:cxn modelId="{04FEA08C-2F31-47D9-918A-360450811233}" type="presParOf" srcId="{23A40960-721D-4260-8312-37AFA50EB7BA}" destId="{A934F09B-5C61-41F2-86CB-D5A167486852}" srcOrd="3" destOrd="0" presId="urn:microsoft.com/office/officeart/2005/8/layout/list1"/>
    <dgm:cxn modelId="{7BC3E7CE-6273-4019-9E8D-B18230859511}" type="presParOf" srcId="{23A40960-721D-4260-8312-37AFA50EB7BA}" destId="{B4CFCDF7-ED87-453E-81BE-D4CBA83DC707}" srcOrd="4" destOrd="0" presId="urn:microsoft.com/office/officeart/2005/8/layout/list1"/>
    <dgm:cxn modelId="{84DDE6DF-7141-42F5-8EA1-D2AB20FAB885}" type="presParOf" srcId="{B4CFCDF7-ED87-453E-81BE-D4CBA83DC707}" destId="{EC322841-82C5-4D1E-892C-A24BD50DDEBD}" srcOrd="0" destOrd="0" presId="urn:microsoft.com/office/officeart/2005/8/layout/list1"/>
    <dgm:cxn modelId="{26653C94-AC05-49F2-8FDC-84D2A81F7D15}" type="presParOf" srcId="{B4CFCDF7-ED87-453E-81BE-D4CBA83DC707}" destId="{F5D9A4B8-B567-4DF3-86AE-6D01E900B629}" srcOrd="1" destOrd="0" presId="urn:microsoft.com/office/officeart/2005/8/layout/list1"/>
    <dgm:cxn modelId="{F5D56A2E-6DA1-45BF-8E49-264E835EB277}" type="presParOf" srcId="{23A40960-721D-4260-8312-37AFA50EB7BA}" destId="{61E82CBA-D831-4794-B4F7-471B3D8FCFDB}" srcOrd="5" destOrd="0" presId="urn:microsoft.com/office/officeart/2005/8/layout/list1"/>
    <dgm:cxn modelId="{770B3B6E-3C46-45B4-A7A8-31EFFCB97D85}" type="presParOf" srcId="{23A40960-721D-4260-8312-37AFA50EB7BA}" destId="{E665826A-0CBD-454C-8A57-36EF19D9A3AF}" srcOrd="6" destOrd="0" presId="urn:microsoft.com/office/officeart/2005/8/layout/list1"/>
    <dgm:cxn modelId="{6B663DCD-F727-46E6-9D72-56D62DECA723}" type="presParOf" srcId="{23A40960-721D-4260-8312-37AFA50EB7BA}" destId="{4078DA84-98AD-45F9-BC8D-EFF5D35DB64A}" srcOrd="7" destOrd="0" presId="urn:microsoft.com/office/officeart/2005/8/layout/list1"/>
    <dgm:cxn modelId="{C82851D2-4769-467C-957E-BF6B16AA3C32}" type="presParOf" srcId="{23A40960-721D-4260-8312-37AFA50EB7BA}" destId="{F9DECCB2-ED4E-47C7-982B-7A69D07D1E3E}" srcOrd="8" destOrd="0" presId="urn:microsoft.com/office/officeart/2005/8/layout/list1"/>
    <dgm:cxn modelId="{1215FAEC-0EFE-42BD-9586-01AA02A847AA}" type="presParOf" srcId="{F9DECCB2-ED4E-47C7-982B-7A69D07D1E3E}" destId="{16E02B38-9E41-4C39-B695-329B77DE12F8}" srcOrd="0" destOrd="0" presId="urn:microsoft.com/office/officeart/2005/8/layout/list1"/>
    <dgm:cxn modelId="{07734D98-BCAF-4492-9526-3A590E21D826}" type="presParOf" srcId="{F9DECCB2-ED4E-47C7-982B-7A69D07D1E3E}" destId="{54F8A3D8-F360-42F0-ADF3-DFBEBD176879}" srcOrd="1" destOrd="0" presId="urn:microsoft.com/office/officeart/2005/8/layout/list1"/>
    <dgm:cxn modelId="{3C1F4B78-1867-4C09-9D9A-F52D38AD8031}" type="presParOf" srcId="{23A40960-721D-4260-8312-37AFA50EB7BA}" destId="{DCF3256A-59B1-41F6-95FC-126639D5102B}" srcOrd="9" destOrd="0" presId="urn:microsoft.com/office/officeart/2005/8/layout/list1"/>
    <dgm:cxn modelId="{63161FFE-70ED-4FD3-A4E6-62C88B200B7D}" type="presParOf" srcId="{23A40960-721D-4260-8312-37AFA50EB7BA}" destId="{5FC77B46-1E5B-4DBC-8C0B-9CD3DD6F9695}" srcOrd="10" destOrd="0" presId="urn:microsoft.com/office/officeart/2005/8/layout/list1"/>
    <dgm:cxn modelId="{29AC7A97-B653-4213-B536-956AF3B5A4DE}" type="presParOf" srcId="{23A40960-721D-4260-8312-37AFA50EB7BA}" destId="{5B22FCB9-254C-469D-BAB2-2771FFA72983}" srcOrd="11" destOrd="0" presId="urn:microsoft.com/office/officeart/2005/8/layout/list1"/>
    <dgm:cxn modelId="{F53CC6B6-6392-4826-A6AC-A11E2DD476D0}" type="presParOf" srcId="{23A40960-721D-4260-8312-37AFA50EB7BA}" destId="{7F2A4D7B-E3A2-4331-8C01-525669F25127}" srcOrd="12" destOrd="0" presId="urn:microsoft.com/office/officeart/2005/8/layout/list1"/>
    <dgm:cxn modelId="{1CABF072-CEBA-4A5B-AF06-0BB6E35DB954}" type="presParOf" srcId="{7F2A4D7B-E3A2-4331-8C01-525669F25127}" destId="{604A85B8-D407-40EC-879B-796EB1FB1A50}" srcOrd="0" destOrd="0" presId="urn:microsoft.com/office/officeart/2005/8/layout/list1"/>
    <dgm:cxn modelId="{B68D21D7-194B-4488-A408-A85C7BF0FA15}" type="presParOf" srcId="{7F2A4D7B-E3A2-4331-8C01-525669F25127}" destId="{B5E0C022-1F6B-41B2-8C60-A35C72B9C750}" srcOrd="1" destOrd="0" presId="urn:microsoft.com/office/officeart/2005/8/layout/list1"/>
    <dgm:cxn modelId="{8B2B26C0-918F-4840-8D06-005A62AF0F81}" type="presParOf" srcId="{23A40960-721D-4260-8312-37AFA50EB7BA}" destId="{46E04126-DE1B-4200-B173-760AC968F55A}" srcOrd="13" destOrd="0" presId="urn:microsoft.com/office/officeart/2005/8/layout/list1"/>
    <dgm:cxn modelId="{F54AC992-5937-4684-A83B-3DB322FBEF32}" type="presParOf" srcId="{23A40960-721D-4260-8312-37AFA50EB7BA}" destId="{5C80D12E-49F3-4565-8722-B1CD228C4B23}" srcOrd="14" destOrd="0" presId="urn:microsoft.com/office/officeart/2005/8/layout/list1"/>
    <dgm:cxn modelId="{EDC0B0C7-C7E1-411B-B90A-6E87A0D500F4}" type="presParOf" srcId="{23A40960-721D-4260-8312-37AFA50EB7BA}" destId="{629C1205-92F0-47BE-AC93-B84AD7B6B600}" srcOrd="15" destOrd="0" presId="urn:microsoft.com/office/officeart/2005/8/layout/list1"/>
    <dgm:cxn modelId="{8616F76C-5066-4570-A8DE-B3DE262C4882}" type="presParOf" srcId="{23A40960-721D-4260-8312-37AFA50EB7BA}" destId="{91CE5F2F-B5DD-41EC-AEB5-4380E96EA4A8}" srcOrd="16" destOrd="0" presId="urn:microsoft.com/office/officeart/2005/8/layout/list1"/>
    <dgm:cxn modelId="{08B05D16-8F03-4A01-A4D7-3828E0242719}" type="presParOf" srcId="{91CE5F2F-B5DD-41EC-AEB5-4380E96EA4A8}" destId="{94E54FD0-30E3-4209-A5FD-FA8047598CF5}" srcOrd="0" destOrd="0" presId="urn:microsoft.com/office/officeart/2005/8/layout/list1"/>
    <dgm:cxn modelId="{D0470862-CB8B-450F-B8FE-1183F0C40E18}" type="presParOf" srcId="{91CE5F2F-B5DD-41EC-AEB5-4380E96EA4A8}" destId="{0056A92D-1C97-46D9-AFBD-1577197A3A19}" srcOrd="1" destOrd="0" presId="urn:microsoft.com/office/officeart/2005/8/layout/list1"/>
    <dgm:cxn modelId="{8CA99C52-985B-490E-9B0A-B5E013453A10}" type="presParOf" srcId="{23A40960-721D-4260-8312-37AFA50EB7BA}" destId="{296C0D21-BB1F-4D4C-8A16-8A92BBA0208F}" srcOrd="17" destOrd="0" presId="urn:microsoft.com/office/officeart/2005/8/layout/list1"/>
    <dgm:cxn modelId="{E19F4557-80A3-4031-93DB-4BA57E55882D}" type="presParOf" srcId="{23A40960-721D-4260-8312-37AFA50EB7BA}" destId="{7F7DA041-C4EA-4406-8328-3365590F53E0}"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25F5DF0-266F-462F-AA7E-77C96FC814B0}" type="doc">
      <dgm:prSet loTypeId="urn:microsoft.com/office/officeart/2005/8/layout/list1" loCatId="list" qsTypeId="urn:microsoft.com/office/officeart/2005/8/quickstyle/simple1" qsCatId="simple" csTypeId="urn:microsoft.com/office/officeart/2005/8/colors/accent0_3" csCatId="mainScheme" phldr="1"/>
      <dgm:spPr/>
      <dgm:t>
        <a:bodyPr/>
        <a:lstStyle/>
        <a:p>
          <a:endParaRPr lang="en-US"/>
        </a:p>
      </dgm:t>
    </dgm:pt>
    <dgm:pt modelId="{11049BC1-B07C-45CF-8D22-73576439AF0B}">
      <dgm:prSet phldrT="[Text]" custT="1"/>
      <dgm:spPr>
        <a:solidFill>
          <a:srgbClr val="B8BBBB"/>
        </a:solidFill>
        <a:ln w="12700" cap="flat" cmpd="sng" algn="ctr">
          <a:solidFill>
            <a:srgbClr val="E7E6E6">
              <a:hueOff val="0"/>
              <a:satOff val="0"/>
              <a:lumOff val="0"/>
              <a:alphaOff val="0"/>
            </a:srgbClr>
          </a:solidFill>
          <a:prstDash val="solid"/>
          <a:miter lim="800000"/>
        </a:ln>
        <a:effectLst/>
      </dgm:spPr>
      <dgm:t>
        <a:bodyPr spcFirstLastPara="0" vert="horz" wrap="square" lIns="159990" tIns="0" rIns="159990" bIns="0" numCol="1" spcCol="1270" anchor="ctr" anchorCtr="0"/>
        <a:lstStyle/>
        <a:p>
          <a:pPr marL="0" lvl="0" indent="0" algn="l" defTabSz="933450">
            <a:lnSpc>
              <a:spcPct val="90000"/>
            </a:lnSpc>
            <a:spcBef>
              <a:spcPct val="0"/>
            </a:spcBef>
            <a:spcAft>
              <a:spcPct val="35000"/>
            </a:spcAft>
            <a:buNone/>
          </a:pPr>
          <a:r>
            <a:rPr lang="en-GB" sz="2200" b="1" kern="1200" noProof="0" dirty="0">
              <a:solidFill>
                <a:prstClr val="white"/>
              </a:solidFill>
              <a:latin typeface="Trebuchet MS"/>
              <a:ea typeface="+mn-ea"/>
              <a:cs typeface="+mn-cs"/>
            </a:rPr>
            <a:t>Impacts of the </a:t>
          </a:r>
          <a:r>
            <a:rPr lang="en-GB" sz="2200" b="1" kern="1200" dirty="0">
              <a:solidFill>
                <a:prstClr val="white"/>
              </a:solidFill>
              <a:latin typeface="Trebuchet MS"/>
              <a:ea typeface="+mn-ea"/>
              <a:cs typeface="+mn-cs"/>
            </a:rPr>
            <a:t>Covid-19</a:t>
          </a:r>
          <a:r>
            <a:rPr lang="en-GB" sz="2200" b="1" kern="1200" noProof="0" dirty="0">
              <a:solidFill>
                <a:prstClr val="white"/>
              </a:solidFill>
              <a:latin typeface="Trebuchet MS"/>
              <a:ea typeface="+mn-ea"/>
              <a:cs typeface="+mn-cs"/>
            </a:rPr>
            <a:t> shock</a:t>
          </a:r>
        </a:p>
      </dgm:t>
    </dgm:pt>
    <dgm:pt modelId="{4333DC11-4BEA-4A4A-B104-A761BDF590BD}" type="parTrans" cxnId="{72F8E287-A5DA-4DE5-BF85-4E346DD18F15}">
      <dgm:prSet/>
      <dgm:spPr/>
      <dgm:t>
        <a:bodyPr/>
        <a:lstStyle/>
        <a:p>
          <a:endParaRPr lang="en-US"/>
        </a:p>
      </dgm:t>
    </dgm:pt>
    <dgm:pt modelId="{EC4CF853-AFA2-452B-AD91-63E7B5FF0042}" type="sibTrans" cxnId="{72F8E287-A5DA-4DE5-BF85-4E346DD18F15}">
      <dgm:prSet/>
      <dgm:spPr/>
      <dgm:t>
        <a:bodyPr/>
        <a:lstStyle/>
        <a:p>
          <a:endParaRPr lang="en-US"/>
        </a:p>
      </dgm:t>
    </dgm:pt>
    <dgm:pt modelId="{59CC0A99-8510-4484-AAAC-4BDA17B4EBDA}">
      <dgm:prSet phldrT="[Text]" custT="1"/>
      <dgm:spPr>
        <a:solidFill>
          <a:srgbClr val="B8BBBB"/>
        </a:solidFill>
        <a:ln w="12700" cap="flat" cmpd="sng" algn="ctr">
          <a:solidFill>
            <a:srgbClr val="E7E6E6">
              <a:hueOff val="0"/>
              <a:satOff val="0"/>
              <a:lumOff val="0"/>
              <a:alphaOff val="0"/>
            </a:srgbClr>
          </a:solidFill>
          <a:prstDash val="solid"/>
          <a:miter lim="800000"/>
        </a:ln>
        <a:effectLst/>
      </dgm:spPr>
      <dgm:t>
        <a:bodyPr spcFirstLastPara="0" vert="horz" wrap="square" lIns="159990" tIns="0" rIns="159990" bIns="0" numCol="1" spcCol="1270" anchor="ctr" anchorCtr="0"/>
        <a:lstStyle/>
        <a:p>
          <a:pPr marL="0" lvl="0" indent="0" algn="l" defTabSz="933450">
            <a:lnSpc>
              <a:spcPct val="90000"/>
            </a:lnSpc>
            <a:spcBef>
              <a:spcPct val="0"/>
            </a:spcBef>
            <a:spcAft>
              <a:spcPct val="35000"/>
            </a:spcAft>
            <a:buNone/>
          </a:pPr>
          <a:r>
            <a:rPr lang="en-US" sz="2200" b="1" kern="1200" noProof="0" dirty="0">
              <a:solidFill>
                <a:prstClr val="white"/>
              </a:solidFill>
              <a:latin typeface="Trebuchet MS"/>
              <a:ea typeface="+mn-ea"/>
              <a:cs typeface="+mn-cs"/>
            </a:rPr>
            <a:t>Risks, vulnerable debtors</a:t>
          </a:r>
        </a:p>
      </dgm:t>
    </dgm:pt>
    <dgm:pt modelId="{3727B7A2-DD14-48AB-BF47-C4BD0B4FB03C}" type="parTrans" cxnId="{6CCB77ED-9B18-42C6-BA1F-4BAB6E29D6B2}">
      <dgm:prSet/>
      <dgm:spPr/>
      <dgm:t>
        <a:bodyPr/>
        <a:lstStyle/>
        <a:p>
          <a:endParaRPr lang="en-US"/>
        </a:p>
      </dgm:t>
    </dgm:pt>
    <dgm:pt modelId="{2DE3D471-3B8A-42E2-A6A4-89E69711C2F2}" type="sibTrans" cxnId="{6CCB77ED-9B18-42C6-BA1F-4BAB6E29D6B2}">
      <dgm:prSet/>
      <dgm:spPr/>
      <dgm:t>
        <a:bodyPr/>
        <a:lstStyle/>
        <a:p>
          <a:endParaRPr lang="en-US"/>
        </a:p>
      </dgm:t>
    </dgm:pt>
    <dgm:pt modelId="{CFF158EE-4FC0-405F-AA31-22298302E2E8}">
      <dgm:prSet phldrT="[Text]" custT="1"/>
      <dgm:spPr>
        <a:solidFill>
          <a:srgbClr val="002060"/>
        </a:solidFill>
        <a:ln w="12700" cap="flat" cmpd="sng" algn="ctr">
          <a:solidFill>
            <a:srgbClr val="E7E6E6">
              <a:hueOff val="0"/>
              <a:satOff val="0"/>
              <a:lumOff val="0"/>
              <a:alphaOff val="0"/>
            </a:srgbClr>
          </a:solidFill>
          <a:prstDash val="solid"/>
          <a:miter lim="800000"/>
        </a:ln>
        <a:effectLst/>
      </dgm:spPr>
      <dgm:t>
        <a:bodyPr spcFirstLastPara="0" vert="horz" wrap="square" lIns="159990" tIns="0" rIns="159990" bIns="0" numCol="1" spcCol="1270" anchor="ctr" anchorCtr="0"/>
        <a:lstStyle/>
        <a:p>
          <a:pPr marL="0" lvl="0" indent="0" algn="l" defTabSz="933450">
            <a:lnSpc>
              <a:spcPct val="90000"/>
            </a:lnSpc>
            <a:spcBef>
              <a:spcPct val="0"/>
            </a:spcBef>
            <a:spcAft>
              <a:spcPct val="35000"/>
            </a:spcAft>
            <a:buNone/>
          </a:pPr>
          <a:r>
            <a:rPr lang="en-US" sz="2200" b="1" kern="1200" noProof="0" dirty="0">
              <a:solidFill>
                <a:prstClr val="white"/>
              </a:solidFill>
              <a:latin typeface="Trebuchet MS"/>
              <a:ea typeface="+mn-ea"/>
              <a:cs typeface="+mn-cs"/>
            </a:rPr>
            <a:t>Stress test results</a:t>
          </a:r>
        </a:p>
      </dgm:t>
    </dgm:pt>
    <dgm:pt modelId="{8BA40589-4CAD-47B4-BA19-73764B901239}" type="parTrans" cxnId="{10EFE2A1-FD59-4E7F-8548-B2AB2778BE66}">
      <dgm:prSet/>
      <dgm:spPr/>
      <dgm:t>
        <a:bodyPr/>
        <a:lstStyle/>
        <a:p>
          <a:endParaRPr lang="en-US"/>
        </a:p>
      </dgm:t>
    </dgm:pt>
    <dgm:pt modelId="{DE51565E-EB21-4335-A906-CCCC9D52B0E3}" type="sibTrans" cxnId="{10EFE2A1-FD59-4E7F-8548-B2AB2778BE66}">
      <dgm:prSet/>
      <dgm:spPr/>
      <dgm:t>
        <a:bodyPr/>
        <a:lstStyle/>
        <a:p>
          <a:endParaRPr lang="en-US"/>
        </a:p>
      </dgm:t>
    </dgm:pt>
    <dgm:pt modelId="{94A950AB-3518-4BA6-B0DF-F02989087600}">
      <dgm:prSet phldrT="[Text]" custT="1"/>
      <dgm:spPr>
        <a:solidFill>
          <a:srgbClr val="B8BBBB"/>
        </a:solidFill>
        <a:ln w="12700" cap="flat" cmpd="sng" algn="ctr">
          <a:solidFill>
            <a:srgbClr val="E7E6E6">
              <a:hueOff val="0"/>
              <a:satOff val="0"/>
              <a:lumOff val="0"/>
              <a:alphaOff val="0"/>
            </a:srgbClr>
          </a:solidFill>
          <a:prstDash val="solid"/>
          <a:miter lim="800000"/>
        </a:ln>
        <a:effectLst/>
      </dgm:spPr>
      <dgm:t>
        <a:bodyPr spcFirstLastPara="0" vert="horz" wrap="square" lIns="159990" tIns="0" rIns="159990" bIns="0" numCol="1" spcCol="1270" anchor="ctr" anchorCtr="0"/>
        <a:lstStyle/>
        <a:p>
          <a:pPr marL="0" lvl="0" indent="0" algn="l" defTabSz="933450">
            <a:lnSpc>
              <a:spcPct val="90000"/>
            </a:lnSpc>
            <a:spcBef>
              <a:spcPct val="0"/>
            </a:spcBef>
            <a:spcAft>
              <a:spcPct val="35000"/>
            </a:spcAft>
            <a:buNone/>
          </a:pPr>
          <a:r>
            <a:rPr lang="en-US" sz="2200" b="1" kern="1200" noProof="0" dirty="0">
              <a:solidFill>
                <a:prstClr val="white"/>
              </a:solidFill>
              <a:latin typeface="Trebuchet MS"/>
              <a:ea typeface="+mn-ea"/>
              <a:cs typeface="+mn-cs"/>
            </a:rPr>
            <a:t>Banks’ position in light of the shock</a:t>
          </a:r>
        </a:p>
      </dgm:t>
    </dgm:pt>
    <dgm:pt modelId="{F9E2FEA7-CAC7-45C8-8E5B-E3A33B62A57C}" type="parTrans" cxnId="{4D1490D1-ED2B-4E5B-990F-EABA6FE966C8}">
      <dgm:prSet/>
      <dgm:spPr/>
      <dgm:t>
        <a:bodyPr/>
        <a:lstStyle/>
        <a:p>
          <a:endParaRPr lang="en-US"/>
        </a:p>
      </dgm:t>
    </dgm:pt>
    <dgm:pt modelId="{FAECC185-8C3A-43A9-B827-15A993582BB5}" type="sibTrans" cxnId="{4D1490D1-ED2B-4E5B-990F-EABA6FE966C8}">
      <dgm:prSet/>
      <dgm:spPr/>
      <dgm:t>
        <a:bodyPr/>
        <a:lstStyle/>
        <a:p>
          <a:endParaRPr lang="en-US"/>
        </a:p>
      </dgm:t>
    </dgm:pt>
    <dgm:pt modelId="{651D4345-81F6-439A-8D18-11BEAB6A0E1F}">
      <dgm:prSet phldrT="[Text]" custT="1"/>
      <dgm:spPr>
        <a:solidFill>
          <a:srgbClr val="B8BBBB"/>
        </a:solidFill>
        <a:ln w="12700" cap="flat" cmpd="sng" algn="ctr">
          <a:solidFill>
            <a:srgbClr val="E7E6E6">
              <a:hueOff val="0"/>
              <a:satOff val="0"/>
              <a:lumOff val="0"/>
              <a:alphaOff val="0"/>
            </a:srgbClr>
          </a:solidFill>
          <a:prstDash val="solid"/>
          <a:miter lim="800000"/>
        </a:ln>
        <a:effectLst/>
      </dgm:spPr>
      <dgm:t>
        <a:bodyPr spcFirstLastPara="0" vert="horz" wrap="square" lIns="159990" tIns="0" rIns="159990" bIns="0" numCol="1" spcCol="1270" anchor="ctr" anchorCtr="0"/>
        <a:lstStyle/>
        <a:p>
          <a:pPr marL="0" lvl="0" indent="0" algn="l" defTabSz="933450">
            <a:lnSpc>
              <a:spcPct val="90000"/>
            </a:lnSpc>
            <a:spcBef>
              <a:spcPct val="0"/>
            </a:spcBef>
            <a:spcAft>
              <a:spcPct val="35000"/>
            </a:spcAft>
            <a:buNone/>
          </a:pPr>
          <a:r>
            <a:rPr lang="en-US" sz="2200" b="1" kern="1200" noProof="0" dirty="0">
              <a:solidFill>
                <a:prstClr val="white"/>
              </a:solidFill>
              <a:latin typeface="Trebuchet MS"/>
              <a:ea typeface="+mn-ea"/>
              <a:cs typeface="+mn-cs"/>
            </a:rPr>
            <a:t>Forecast, latest data</a:t>
          </a:r>
        </a:p>
      </dgm:t>
    </dgm:pt>
    <dgm:pt modelId="{700564BA-7AE4-4E9B-A236-95ED33679DB4}" type="parTrans" cxnId="{15E59D76-C762-4DE3-8B36-7C3B43CC8C49}">
      <dgm:prSet/>
      <dgm:spPr/>
      <dgm:t>
        <a:bodyPr/>
        <a:lstStyle/>
        <a:p>
          <a:endParaRPr lang="en-US"/>
        </a:p>
      </dgm:t>
    </dgm:pt>
    <dgm:pt modelId="{22DD6843-1B6B-42BB-BDB0-5A3D50978ED5}" type="sibTrans" cxnId="{15E59D76-C762-4DE3-8B36-7C3B43CC8C49}">
      <dgm:prSet/>
      <dgm:spPr/>
      <dgm:t>
        <a:bodyPr/>
        <a:lstStyle/>
        <a:p>
          <a:endParaRPr lang="en-US"/>
        </a:p>
      </dgm:t>
    </dgm:pt>
    <dgm:pt modelId="{23A40960-721D-4260-8312-37AFA50EB7BA}" type="pres">
      <dgm:prSet presAssocID="{725F5DF0-266F-462F-AA7E-77C96FC814B0}" presName="linear" presStyleCnt="0">
        <dgm:presLayoutVars>
          <dgm:dir/>
          <dgm:animLvl val="lvl"/>
          <dgm:resizeHandles val="exact"/>
        </dgm:presLayoutVars>
      </dgm:prSet>
      <dgm:spPr/>
    </dgm:pt>
    <dgm:pt modelId="{01C7C8A8-EBF0-4B9F-9387-0CBCF075375D}" type="pres">
      <dgm:prSet presAssocID="{11049BC1-B07C-45CF-8D22-73576439AF0B}" presName="parentLin" presStyleCnt="0"/>
      <dgm:spPr/>
    </dgm:pt>
    <dgm:pt modelId="{2EE82A3A-6F36-4495-9D28-5C8ECBF8BB00}" type="pres">
      <dgm:prSet presAssocID="{11049BC1-B07C-45CF-8D22-73576439AF0B}" presName="parentLeftMargin" presStyleLbl="node1" presStyleIdx="0" presStyleCnt="5"/>
      <dgm:spPr/>
    </dgm:pt>
    <dgm:pt modelId="{1C175443-2757-4905-AF37-03734CFF85C2}" type="pres">
      <dgm:prSet presAssocID="{11049BC1-B07C-45CF-8D22-73576439AF0B}" presName="parentText" presStyleLbl="node1" presStyleIdx="0" presStyleCnt="5" custScaleX="120681">
        <dgm:presLayoutVars>
          <dgm:chMax val="0"/>
          <dgm:bulletEnabled val="1"/>
        </dgm:presLayoutVars>
      </dgm:prSet>
      <dgm:spPr>
        <a:xfrm>
          <a:off x="302342" y="90523"/>
          <a:ext cx="5108186" cy="590400"/>
        </a:xfrm>
        <a:prstGeom prst="roundRect">
          <a:avLst/>
        </a:prstGeom>
      </dgm:spPr>
    </dgm:pt>
    <dgm:pt modelId="{F1B1159B-4DB9-464C-BA55-4185B68449A0}" type="pres">
      <dgm:prSet presAssocID="{11049BC1-B07C-45CF-8D22-73576439AF0B}" presName="negativeSpace" presStyleCnt="0"/>
      <dgm:spPr/>
    </dgm:pt>
    <dgm:pt modelId="{D954A158-D89A-4C7A-BC5C-C673F10920CA}" type="pres">
      <dgm:prSet presAssocID="{11049BC1-B07C-45CF-8D22-73576439AF0B}" presName="childText" presStyleLbl="conFgAcc1" presStyleIdx="0" presStyleCnt="5">
        <dgm:presLayoutVars>
          <dgm:bulletEnabled val="1"/>
        </dgm:presLayoutVars>
      </dgm:prSet>
      <dgm:spPr>
        <a:xfrm>
          <a:off x="0" y="333407"/>
          <a:ext cx="6936432" cy="529200"/>
        </a:xfrm>
        <a:prstGeom prst="rect">
          <a:avLst/>
        </a:prstGeom>
      </dgm:spPr>
    </dgm:pt>
    <dgm:pt modelId="{A934F09B-5C61-41F2-86CB-D5A167486852}" type="pres">
      <dgm:prSet presAssocID="{EC4CF853-AFA2-452B-AD91-63E7B5FF0042}" presName="spaceBetweenRectangles" presStyleCnt="0"/>
      <dgm:spPr/>
    </dgm:pt>
    <dgm:pt modelId="{B4CFCDF7-ED87-453E-81BE-D4CBA83DC707}" type="pres">
      <dgm:prSet presAssocID="{94A950AB-3518-4BA6-B0DF-F02989087600}" presName="parentLin" presStyleCnt="0"/>
      <dgm:spPr/>
    </dgm:pt>
    <dgm:pt modelId="{EC322841-82C5-4D1E-892C-A24BD50DDEBD}" type="pres">
      <dgm:prSet presAssocID="{94A950AB-3518-4BA6-B0DF-F02989087600}" presName="parentLeftMargin" presStyleLbl="node1" presStyleIdx="0" presStyleCnt="5"/>
      <dgm:spPr/>
    </dgm:pt>
    <dgm:pt modelId="{F5D9A4B8-B567-4DF3-86AE-6D01E900B629}" type="pres">
      <dgm:prSet presAssocID="{94A950AB-3518-4BA6-B0DF-F02989087600}" presName="parentText" presStyleLbl="node1" presStyleIdx="1" presStyleCnt="5" custScaleX="120712">
        <dgm:presLayoutVars>
          <dgm:chMax val="0"/>
          <dgm:bulletEnabled val="1"/>
        </dgm:presLayoutVars>
      </dgm:prSet>
      <dgm:spPr>
        <a:xfrm>
          <a:off x="302342" y="997723"/>
          <a:ext cx="5109499" cy="590400"/>
        </a:xfrm>
        <a:prstGeom prst="roundRect">
          <a:avLst/>
        </a:prstGeom>
      </dgm:spPr>
    </dgm:pt>
    <dgm:pt modelId="{61E82CBA-D831-4794-B4F7-471B3D8FCFDB}" type="pres">
      <dgm:prSet presAssocID="{94A950AB-3518-4BA6-B0DF-F02989087600}" presName="negativeSpace" presStyleCnt="0"/>
      <dgm:spPr/>
    </dgm:pt>
    <dgm:pt modelId="{E665826A-0CBD-454C-8A57-36EF19D9A3AF}" type="pres">
      <dgm:prSet presAssocID="{94A950AB-3518-4BA6-B0DF-F02989087600}" presName="childText" presStyleLbl="conFgAcc1" presStyleIdx="1" presStyleCnt="5">
        <dgm:presLayoutVars>
          <dgm:bulletEnabled val="1"/>
        </dgm:presLayoutVars>
      </dgm:prSet>
      <dgm:spPr/>
    </dgm:pt>
    <dgm:pt modelId="{4078DA84-98AD-45F9-BC8D-EFF5D35DB64A}" type="pres">
      <dgm:prSet presAssocID="{FAECC185-8C3A-43A9-B827-15A993582BB5}" presName="spaceBetweenRectangles" presStyleCnt="0"/>
      <dgm:spPr/>
    </dgm:pt>
    <dgm:pt modelId="{F9DECCB2-ED4E-47C7-982B-7A69D07D1E3E}" type="pres">
      <dgm:prSet presAssocID="{59CC0A99-8510-4484-AAAC-4BDA17B4EBDA}" presName="parentLin" presStyleCnt="0"/>
      <dgm:spPr/>
    </dgm:pt>
    <dgm:pt modelId="{16E02B38-9E41-4C39-B695-329B77DE12F8}" type="pres">
      <dgm:prSet presAssocID="{59CC0A99-8510-4484-AAAC-4BDA17B4EBDA}" presName="parentLeftMargin" presStyleLbl="node1" presStyleIdx="1" presStyleCnt="5"/>
      <dgm:spPr/>
    </dgm:pt>
    <dgm:pt modelId="{54F8A3D8-F360-42F0-ADF3-DFBEBD176879}" type="pres">
      <dgm:prSet presAssocID="{59CC0A99-8510-4484-AAAC-4BDA17B4EBDA}" presName="parentText" presStyleLbl="node1" presStyleIdx="2" presStyleCnt="5" custScaleX="120681">
        <dgm:presLayoutVars>
          <dgm:chMax val="0"/>
          <dgm:bulletEnabled val="1"/>
        </dgm:presLayoutVars>
      </dgm:prSet>
      <dgm:spPr>
        <a:xfrm>
          <a:off x="302342" y="1904923"/>
          <a:ext cx="5108186" cy="590400"/>
        </a:xfrm>
        <a:prstGeom prst="roundRect">
          <a:avLst/>
        </a:prstGeom>
      </dgm:spPr>
    </dgm:pt>
    <dgm:pt modelId="{DCF3256A-59B1-41F6-95FC-126639D5102B}" type="pres">
      <dgm:prSet presAssocID="{59CC0A99-8510-4484-AAAC-4BDA17B4EBDA}" presName="negativeSpace" presStyleCnt="0"/>
      <dgm:spPr/>
    </dgm:pt>
    <dgm:pt modelId="{5FC77B46-1E5B-4DBC-8C0B-9CD3DD6F9695}" type="pres">
      <dgm:prSet presAssocID="{59CC0A99-8510-4484-AAAC-4BDA17B4EBDA}" presName="childText" presStyleLbl="conFgAcc1" presStyleIdx="2" presStyleCnt="5">
        <dgm:presLayoutVars>
          <dgm:bulletEnabled val="1"/>
        </dgm:presLayoutVars>
      </dgm:prSet>
      <dgm:spPr>
        <a:xfrm>
          <a:off x="0" y="2238527"/>
          <a:ext cx="6936432" cy="529200"/>
        </a:xfrm>
        <a:prstGeom prst="rect">
          <a:avLst/>
        </a:prstGeom>
      </dgm:spPr>
    </dgm:pt>
    <dgm:pt modelId="{5B22FCB9-254C-469D-BAB2-2771FFA72983}" type="pres">
      <dgm:prSet presAssocID="{2DE3D471-3B8A-42E2-A6A4-89E69711C2F2}" presName="spaceBetweenRectangles" presStyleCnt="0"/>
      <dgm:spPr/>
    </dgm:pt>
    <dgm:pt modelId="{7F2A4D7B-E3A2-4331-8C01-525669F25127}" type="pres">
      <dgm:prSet presAssocID="{CFF158EE-4FC0-405F-AA31-22298302E2E8}" presName="parentLin" presStyleCnt="0"/>
      <dgm:spPr/>
    </dgm:pt>
    <dgm:pt modelId="{604A85B8-D407-40EC-879B-796EB1FB1A50}" type="pres">
      <dgm:prSet presAssocID="{CFF158EE-4FC0-405F-AA31-22298302E2E8}" presName="parentLeftMargin" presStyleLbl="node1" presStyleIdx="2" presStyleCnt="5"/>
      <dgm:spPr>
        <a:prstGeom prst="roundRect">
          <a:avLst/>
        </a:prstGeom>
      </dgm:spPr>
    </dgm:pt>
    <dgm:pt modelId="{B5E0C022-1F6B-41B2-8C60-A35C72B9C750}" type="pres">
      <dgm:prSet presAssocID="{CFF158EE-4FC0-405F-AA31-22298302E2E8}" presName="parentText" presStyleLbl="node1" presStyleIdx="3" presStyleCnt="5" custScaleX="120712">
        <dgm:presLayoutVars>
          <dgm:chMax val="0"/>
          <dgm:bulletEnabled val="1"/>
        </dgm:presLayoutVars>
      </dgm:prSet>
      <dgm:spPr>
        <a:xfrm>
          <a:off x="302342" y="2812123"/>
          <a:ext cx="5109499" cy="590400"/>
        </a:xfrm>
        <a:prstGeom prst="roundRect">
          <a:avLst/>
        </a:prstGeom>
      </dgm:spPr>
    </dgm:pt>
    <dgm:pt modelId="{46E04126-DE1B-4200-B173-760AC968F55A}" type="pres">
      <dgm:prSet presAssocID="{CFF158EE-4FC0-405F-AA31-22298302E2E8}" presName="negativeSpace" presStyleCnt="0"/>
      <dgm:spPr/>
    </dgm:pt>
    <dgm:pt modelId="{5C80D12E-49F3-4565-8722-B1CD228C4B23}" type="pres">
      <dgm:prSet presAssocID="{CFF158EE-4FC0-405F-AA31-22298302E2E8}" presName="childText" presStyleLbl="conFgAcc1" presStyleIdx="3" presStyleCnt="5">
        <dgm:presLayoutVars>
          <dgm:bulletEnabled val="1"/>
        </dgm:presLayoutVars>
      </dgm:prSet>
      <dgm:spPr>
        <a:xfrm>
          <a:off x="0" y="3191088"/>
          <a:ext cx="6046859" cy="529200"/>
        </a:xfrm>
        <a:prstGeom prst="rect">
          <a:avLst/>
        </a:prstGeom>
      </dgm:spPr>
    </dgm:pt>
    <dgm:pt modelId="{629C1205-92F0-47BE-AC93-B84AD7B6B600}" type="pres">
      <dgm:prSet presAssocID="{DE51565E-EB21-4335-A906-CCCC9D52B0E3}" presName="spaceBetweenRectangles" presStyleCnt="0"/>
      <dgm:spPr/>
    </dgm:pt>
    <dgm:pt modelId="{91CE5F2F-B5DD-41EC-AEB5-4380E96EA4A8}" type="pres">
      <dgm:prSet presAssocID="{651D4345-81F6-439A-8D18-11BEAB6A0E1F}" presName="parentLin" presStyleCnt="0"/>
      <dgm:spPr/>
    </dgm:pt>
    <dgm:pt modelId="{94E54FD0-30E3-4209-A5FD-FA8047598CF5}" type="pres">
      <dgm:prSet presAssocID="{651D4345-81F6-439A-8D18-11BEAB6A0E1F}" presName="parentLeftMargin" presStyleLbl="node1" presStyleIdx="3" presStyleCnt="5"/>
      <dgm:spPr/>
    </dgm:pt>
    <dgm:pt modelId="{0056A92D-1C97-46D9-AFBD-1577197A3A19}" type="pres">
      <dgm:prSet presAssocID="{651D4345-81F6-439A-8D18-11BEAB6A0E1F}" presName="parentText" presStyleLbl="node1" presStyleIdx="4" presStyleCnt="5" custScaleX="120712" custScaleY="114778">
        <dgm:presLayoutVars>
          <dgm:chMax val="0"/>
          <dgm:bulletEnabled val="1"/>
        </dgm:presLayoutVars>
      </dgm:prSet>
      <dgm:spPr>
        <a:xfrm>
          <a:off x="302342" y="3936288"/>
          <a:ext cx="4928419" cy="576001"/>
        </a:xfrm>
        <a:prstGeom prst="roundRect">
          <a:avLst/>
        </a:prstGeom>
      </dgm:spPr>
    </dgm:pt>
    <dgm:pt modelId="{296C0D21-BB1F-4D4C-8A16-8A92BBA0208F}" type="pres">
      <dgm:prSet presAssocID="{651D4345-81F6-439A-8D18-11BEAB6A0E1F}" presName="negativeSpace" presStyleCnt="0"/>
      <dgm:spPr/>
    </dgm:pt>
    <dgm:pt modelId="{7F7DA041-C4EA-4406-8328-3365590F53E0}" type="pres">
      <dgm:prSet presAssocID="{651D4345-81F6-439A-8D18-11BEAB6A0E1F}" presName="childText" presStyleLbl="conFgAcc1" presStyleIdx="4" presStyleCnt="5" custLinFactNeighborX="-473" custLinFactNeighborY="-38720">
        <dgm:presLayoutVars>
          <dgm:bulletEnabled val="1"/>
        </dgm:presLayoutVars>
      </dgm:prSet>
      <dgm:spPr/>
    </dgm:pt>
  </dgm:ptLst>
  <dgm:cxnLst>
    <dgm:cxn modelId="{5C6CF902-0EA0-4C69-B1DA-16C9CBA46E9D}" type="presOf" srcId="{CFF158EE-4FC0-405F-AA31-22298302E2E8}" destId="{604A85B8-D407-40EC-879B-796EB1FB1A50}" srcOrd="0" destOrd="0" presId="urn:microsoft.com/office/officeart/2005/8/layout/list1"/>
    <dgm:cxn modelId="{0299F006-E3F2-4859-93DE-234168A50601}" type="presOf" srcId="{651D4345-81F6-439A-8D18-11BEAB6A0E1F}" destId="{94E54FD0-30E3-4209-A5FD-FA8047598CF5}" srcOrd="0" destOrd="0" presId="urn:microsoft.com/office/officeart/2005/8/layout/list1"/>
    <dgm:cxn modelId="{AE861C15-79B3-4B0C-A41B-CC7B2C8CEC82}" type="presOf" srcId="{11049BC1-B07C-45CF-8D22-73576439AF0B}" destId="{2EE82A3A-6F36-4495-9D28-5C8ECBF8BB00}" srcOrd="0" destOrd="0" presId="urn:microsoft.com/office/officeart/2005/8/layout/list1"/>
    <dgm:cxn modelId="{13DF5530-9B21-40C0-B0C1-E6DA0E35D519}" type="presOf" srcId="{94A950AB-3518-4BA6-B0DF-F02989087600}" destId="{F5D9A4B8-B567-4DF3-86AE-6D01E900B629}" srcOrd="1" destOrd="0" presId="urn:microsoft.com/office/officeart/2005/8/layout/list1"/>
    <dgm:cxn modelId="{50B0B54D-4A7B-42A5-871D-FA20C9AE9AAD}" type="presOf" srcId="{94A950AB-3518-4BA6-B0DF-F02989087600}" destId="{EC322841-82C5-4D1E-892C-A24BD50DDEBD}" srcOrd="0" destOrd="0" presId="urn:microsoft.com/office/officeart/2005/8/layout/list1"/>
    <dgm:cxn modelId="{15E59D76-C762-4DE3-8B36-7C3B43CC8C49}" srcId="{725F5DF0-266F-462F-AA7E-77C96FC814B0}" destId="{651D4345-81F6-439A-8D18-11BEAB6A0E1F}" srcOrd="4" destOrd="0" parTransId="{700564BA-7AE4-4E9B-A236-95ED33679DB4}" sibTransId="{22DD6843-1B6B-42BB-BDB0-5A3D50978ED5}"/>
    <dgm:cxn modelId="{72F8E287-A5DA-4DE5-BF85-4E346DD18F15}" srcId="{725F5DF0-266F-462F-AA7E-77C96FC814B0}" destId="{11049BC1-B07C-45CF-8D22-73576439AF0B}" srcOrd="0" destOrd="0" parTransId="{4333DC11-4BEA-4A4A-B104-A761BDF590BD}" sibTransId="{EC4CF853-AFA2-452B-AD91-63E7B5FF0042}"/>
    <dgm:cxn modelId="{10EFE2A1-FD59-4E7F-8548-B2AB2778BE66}" srcId="{725F5DF0-266F-462F-AA7E-77C96FC814B0}" destId="{CFF158EE-4FC0-405F-AA31-22298302E2E8}" srcOrd="3" destOrd="0" parTransId="{8BA40589-4CAD-47B4-BA19-73764B901239}" sibTransId="{DE51565E-EB21-4335-A906-CCCC9D52B0E3}"/>
    <dgm:cxn modelId="{57E8F3A7-5776-4115-8C75-482F761A9257}" type="presOf" srcId="{59CC0A99-8510-4484-AAAC-4BDA17B4EBDA}" destId="{54F8A3D8-F360-42F0-ADF3-DFBEBD176879}" srcOrd="1" destOrd="0" presId="urn:microsoft.com/office/officeart/2005/8/layout/list1"/>
    <dgm:cxn modelId="{A0F3BDAD-EC33-44E0-A492-DD3DC4F85711}" type="presOf" srcId="{11049BC1-B07C-45CF-8D22-73576439AF0B}" destId="{1C175443-2757-4905-AF37-03734CFF85C2}" srcOrd="1" destOrd="0" presId="urn:microsoft.com/office/officeart/2005/8/layout/list1"/>
    <dgm:cxn modelId="{6FDC45C7-B6B7-434B-AD1D-2626D848BAF2}" type="presOf" srcId="{CFF158EE-4FC0-405F-AA31-22298302E2E8}" destId="{B5E0C022-1F6B-41B2-8C60-A35C72B9C750}" srcOrd="1" destOrd="0" presId="urn:microsoft.com/office/officeart/2005/8/layout/list1"/>
    <dgm:cxn modelId="{4D1490D1-ED2B-4E5B-990F-EABA6FE966C8}" srcId="{725F5DF0-266F-462F-AA7E-77C96FC814B0}" destId="{94A950AB-3518-4BA6-B0DF-F02989087600}" srcOrd="1" destOrd="0" parTransId="{F9E2FEA7-CAC7-45C8-8E5B-E3A33B62A57C}" sibTransId="{FAECC185-8C3A-43A9-B827-15A993582BB5}"/>
    <dgm:cxn modelId="{2277E0D1-47DE-4C6F-A7BD-2EF9DEB4D78B}" type="presOf" srcId="{725F5DF0-266F-462F-AA7E-77C96FC814B0}" destId="{23A40960-721D-4260-8312-37AFA50EB7BA}" srcOrd="0" destOrd="0" presId="urn:microsoft.com/office/officeart/2005/8/layout/list1"/>
    <dgm:cxn modelId="{70E563D6-D3B7-40E5-B4FE-D3D8A6A0B70C}" type="presOf" srcId="{651D4345-81F6-439A-8D18-11BEAB6A0E1F}" destId="{0056A92D-1C97-46D9-AFBD-1577197A3A19}" srcOrd="1" destOrd="0" presId="urn:microsoft.com/office/officeart/2005/8/layout/list1"/>
    <dgm:cxn modelId="{FBB510EB-21F2-4CD1-94FE-747468ED91C3}" type="presOf" srcId="{59CC0A99-8510-4484-AAAC-4BDA17B4EBDA}" destId="{16E02B38-9E41-4C39-B695-329B77DE12F8}" srcOrd="0" destOrd="0" presId="urn:microsoft.com/office/officeart/2005/8/layout/list1"/>
    <dgm:cxn modelId="{6CCB77ED-9B18-42C6-BA1F-4BAB6E29D6B2}" srcId="{725F5DF0-266F-462F-AA7E-77C96FC814B0}" destId="{59CC0A99-8510-4484-AAAC-4BDA17B4EBDA}" srcOrd="2" destOrd="0" parTransId="{3727B7A2-DD14-48AB-BF47-C4BD0B4FB03C}" sibTransId="{2DE3D471-3B8A-42E2-A6A4-89E69711C2F2}"/>
    <dgm:cxn modelId="{59159D6B-2C70-4DEA-B793-C7ED43AFB2A4}" type="presParOf" srcId="{23A40960-721D-4260-8312-37AFA50EB7BA}" destId="{01C7C8A8-EBF0-4B9F-9387-0CBCF075375D}" srcOrd="0" destOrd="0" presId="urn:microsoft.com/office/officeart/2005/8/layout/list1"/>
    <dgm:cxn modelId="{725114C8-95B9-452D-B9EE-182F17094087}" type="presParOf" srcId="{01C7C8A8-EBF0-4B9F-9387-0CBCF075375D}" destId="{2EE82A3A-6F36-4495-9D28-5C8ECBF8BB00}" srcOrd="0" destOrd="0" presId="urn:microsoft.com/office/officeart/2005/8/layout/list1"/>
    <dgm:cxn modelId="{9460155A-5FE9-4FBB-9E4B-ABC2ECA6F47E}" type="presParOf" srcId="{01C7C8A8-EBF0-4B9F-9387-0CBCF075375D}" destId="{1C175443-2757-4905-AF37-03734CFF85C2}" srcOrd="1" destOrd="0" presId="urn:microsoft.com/office/officeart/2005/8/layout/list1"/>
    <dgm:cxn modelId="{EB83D5C6-ABF3-4F39-8210-698808CE8612}" type="presParOf" srcId="{23A40960-721D-4260-8312-37AFA50EB7BA}" destId="{F1B1159B-4DB9-464C-BA55-4185B68449A0}" srcOrd="1" destOrd="0" presId="urn:microsoft.com/office/officeart/2005/8/layout/list1"/>
    <dgm:cxn modelId="{343C25DD-E8D8-4B88-AFF2-2CC74AB6FE7A}" type="presParOf" srcId="{23A40960-721D-4260-8312-37AFA50EB7BA}" destId="{D954A158-D89A-4C7A-BC5C-C673F10920CA}" srcOrd="2" destOrd="0" presId="urn:microsoft.com/office/officeart/2005/8/layout/list1"/>
    <dgm:cxn modelId="{04FEA08C-2F31-47D9-918A-360450811233}" type="presParOf" srcId="{23A40960-721D-4260-8312-37AFA50EB7BA}" destId="{A934F09B-5C61-41F2-86CB-D5A167486852}" srcOrd="3" destOrd="0" presId="urn:microsoft.com/office/officeart/2005/8/layout/list1"/>
    <dgm:cxn modelId="{7BC3E7CE-6273-4019-9E8D-B18230859511}" type="presParOf" srcId="{23A40960-721D-4260-8312-37AFA50EB7BA}" destId="{B4CFCDF7-ED87-453E-81BE-D4CBA83DC707}" srcOrd="4" destOrd="0" presId="urn:microsoft.com/office/officeart/2005/8/layout/list1"/>
    <dgm:cxn modelId="{84DDE6DF-7141-42F5-8EA1-D2AB20FAB885}" type="presParOf" srcId="{B4CFCDF7-ED87-453E-81BE-D4CBA83DC707}" destId="{EC322841-82C5-4D1E-892C-A24BD50DDEBD}" srcOrd="0" destOrd="0" presId="urn:microsoft.com/office/officeart/2005/8/layout/list1"/>
    <dgm:cxn modelId="{26653C94-AC05-49F2-8FDC-84D2A81F7D15}" type="presParOf" srcId="{B4CFCDF7-ED87-453E-81BE-D4CBA83DC707}" destId="{F5D9A4B8-B567-4DF3-86AE-6D01E900B629}" srcOrd="1" destOrd="0" presId="urn:microsoft.com/office/officeart/2005/8/layout/list1"/>
    <dgm:cxn modelId="{F5D56A2E-6DA1-45BF-8E49-264E835EB277}" type="presParOf" srcId="{23A40960-721D-4260-8312-37AFA50EB7BA}" destId="{61E82CBA-D831-4794-B4F7-471B3D8FCFDB}" srcOrd="5" destOrd="0" presId="urn:microsoft.com/office/officeart/2005/8/layout/list1"/>
    <dgm:cxn modelId="{770B3B6E-3C46-45B4-A7A8-31EFFCB97D85}" type="presParOf" srcId="{23A40960-721D-4260-8312-37AFA50EB7BA}" destId="{E665826A-0CBD-454C-8A57-36EF19D9A3AF}" srcOrd="6" destOrd="0" presId="urn:microsoft.com/office/officeart/2005/8/layout/list1"/>
    <dgm:cxn modelId="{6B663DCD-F727-46E6-9D72-56D62DECA723}" type="presParOf" srcId="{23A40960-721D-4260-8312-37AFA50EB7BA}" destId="{4078DA84-98AD-45F9-BC8D-EFF5D35DB64A}" srcOrd="7" destOrd="0" presId="urn:microsoft.com/office/officeart/2005/8/layout/list1"/>
    <dgm:cxn modelId="{C82851D2-4769-467C-957E-BF6B16AA3C32}" type="presParOf" srcId="{23A40960-721D-4260-8312-37AFA50EB7BA}" destId="{F9DECCB2-ED4E-47C7-982B-7A69D07D1E3E}" srcOrd="8" destOrd="0" presId="urn:microsoft.com/office/officeart/2005/8/layout/list1"/>
    <dgm:cxn modelId="{1215FAEC-0EFE-42BD-9586-01AA02A847AA}" type="presParOf" srcId="{F9DECCB2-ED4E-47C7-982B-7A69D07D1E3E}" destId="{16E02B38-9E41-4C39-B695-329B77DE12F8}" srcOrd="0" destOrd="0" presId="urn:microsoft.com/office/officeart/2005/8/layout/list1"/>
    <dgm:cxn modelId="{07734D98-BCAF-4492-9526-3A590E21D826}" type="presParOf" srcId="{F9DECCB2-ED4E-47C7-982B-7A69D07D1E3E}" destId="{54F8A3D8-F360-42F0-ADF3-DFBEBD176879}" srcOrd="1" destOrd="0" presId="urn:microsoft.com/office/officeart/2005/8/layout/list1"/>
    <dgm:cxn modelId="{3C1F4B78-1867-4C09-9D9A-F52D38AD8031}" type="presParOf" srcId="{23A40960-721D-4260-8312-37AFA50EB7BA}" destId="{DCF3256A-59B1-41F6-95FC-126639D5102B}" srcOrd="9" destOrd="0" presId="urn:microsoft.com/office/officeart/2005/8/layout/list1"/>
    <dgm:cxn modelId="{63161FFE-70ED-4FD3-A4E6-62C88B200B7D}" type="presParOf" srcId="{23A40960-721D-4260-8312-37AFA50EB7BA}" destId="{5FC77B46-1E5B-4DBC-8C0B-9CD3DD6F9695}" srcOrd="10" destOrd="0" presId="urn:microsoft.com/office/officeart/2005/8/layout/list1"/>
    <dgm:cxn modelId="{29AC7A97-B653-4213-B536-956AF3B5A4DE}" type="presParOf" srcId="{23A40960-721D-4260-8312-37AFA50EB7BA}" destId="{5B22FCB9-254C-469D-BAB2-2771FFA72983}" srcOrd="11" destOrd="0" presId="urn:microsoft.com/office/officeart/2005/8/layout/list1"/>
    <dgm:cxn modelId="{F53CC6B6-6392-4826-A6AC-A11E2DD476D0}" type="presParOf" srcId="{23A40960-721D-4260-8312-37AFA50EB7BA}" destId="{7F2A4D7B-E3A2-4331-8C01-525669F25127}" srcOrd="12" destOrd="0" presId="urn:microsoft.com/office/officeart/2005/8/layout/list1"/>
    <dgm:cxn modelId="{1CABF072-CEBA-4A5B-AF06-0BB6E35DB954}" type="presParOf" srcId="{7F2A4D7B-E3A2-4331-8C01-525669F25127}" destId="{604A85B8-D407-40EC-879B-796EB1FB1A50}" srcOrd="0" destOrd="0" presId="urn:microsoft.com/office/officeart/2005/8/layout/list1"/>
    <dgm:cxn modelId="{B68D21D7-194B-4488-A408-A85C7BF0FA15}" type="presParOf" srcId="{7F2A4D7B-E3A2-4331-8C01-525669F25127}" destId="{B5E0C022-1F6B-41B2-8C60-A35C72B9C750}" srcOrd="1" destOrd="0" presId="urn:microsoft.com/office/officeart/2005/8/layout/list1"/>
    <dgm:cxn modelId="{8B2B26C0-918F-4840-8D06-005A62AF0F81}" type="presParOf" srcId="{23A40960-721D-4260-8312-37AFA50EB7BA}" destId="{46E04126-DE1B-4200-B173-760AC968F55A}" srcOrd="13" destOrd="0" presId="urn:microsoft.com/office/officeart/2005/8/layout/list1"/>
    <dgm:cxn modelId="{F54AC992-5937-4684-A83B-3DB322FBEF32}" type="presParOf" srcId="{23A40960-721D-4260-8312-37AFA50EB7BA}" destId="{5C80D12E-49F3-4565-8722-B1CD228C4B23}" srcOrd="14" destOrd="0" presId="urn:microsoft.com/office/officeart/2005/8/layout/list1"/>
    <dgm:cxn modelId="{EDC0B0C7-C7E1-411B-B90A-6E87A0D500F4}" type="presParOf" srcId="{23A40960-721D-4260-8312-37AFA50EB7BA}" destId="{629C1205-92F0-47BE-AC93-B84AD7B6B600}" srcOrd="15" destOrd="0" presId="urn:microsoft.com/office/officeart/2005/8/layout/list1"/>
    <dgm:cxn modelId="{8616F76C-5066-4570-A8DE-B3DE262C4882}" type="presParOf" srcId="{23A40960-721D-4260-8312-37AFA50EB7BA}" destId="{91CE5F2F-B5DD-41EC-AEB5-4380E96EA4A8}" srcOrd="16" destOrd="0" presId="urn:microsoft.com/office/officeart/2005/8/layout/list1"/>
    <dgm:cxn modelId="{08B05D16-8F03-4A01-A4D7-3828E0242719}" type="presParOf" srcId="{91CE5F2F-B5DD-41EC-AEB5-4380E96EA4A8}" destId="{94E54FD0-30E3-4209-A5FD-FA8047598CF5}" srcOrd="0" destOrd="0" presId="urn:microsoft.com/office/officeart/2005/8/layout/list1"/>
    <dgm:cxn modelId="{D0470862-CB8B-450F-B8FE-1183F0C40E18}" type="presParOf" srcId="{91CE5F2F-B5DD-41EC-AEB5-4380E96EA4A8}" destId="{0056A92D-1C97-46D9-AFBD-1577197A3A19}" srcOrd="1" destOrd="0" presId="urn:microsoft.com/office/officeart/2005/8/layout/list1"/>
    <dgm:cxn modelId="{8CA99C52-985B-490E-9B0A-B5E013453A10}" type="presParOf" srcId="{23A40960-721D-4260-8312-37AFA50EB7BA}" destId="{296C0D21-BB1F-4D4C-8A16-8A92BBA0208F}" srcOrd="17" destOrd="0" presId="urn:microsoft.com/office/officeart/2005/8/layout/list1"/>
    <dgm:cxn modelId="{E19F4557-80A3-4031-93DB-4BA57E55882D}" type="presParOf" srcId="{23A40960-721D-4260-8312-37AFA50EB7BA}" destId="{7F7DA041-C4EA-4406-8328-3365590F53E0}"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25F5DF0-266F-462F-AA7E-77C96FC814B0}" type="doc">
      <dgm:prSet loTypeId="urn:microsoft.com/office/officeart/2005/8/layout/list1" loCatId="list" qsTypeId="urn:microsoft.com/office/officeart/2005/8/quickstyle/simple1" qsCatId="simple" csTypeId="urn:microsoft.com/office/officeart/2005/8/colors/accent0_3" csCatId="mainScheme" phldr="1"/>
      <dgm:spPr/>
      <dgm:t>
        <a:bodyPr/>
        <a:lstStyle/>
        <a:p>
          <a:endParaRPr lang="en-US"/>
        </a:p>
      </dgm:t>
    </dgm:pt>
    <dgm:pt modelId="{11049BC1-B07C-45CF-8D22-73576439AF0B}">
      <dgm:prSet phldrT="[Text]" custT="1"/>
      <dgm:spPr>
        <a:solidFill>
          <a:srgbClr val="B8BBBB"/>
        </a:solidFill>
        <a:ln w="12700" cap="flat" cmpd="sng" algn="ctr">
          <a:solidFill>
            <a:srgbClr val="E7E6E6">
              <a:hueOff val="0"/>
              <a:satOff val="0"/>
              <a:lumOff val="0"/>
              <a:alphaOff val="0"/>
            </a:srgbClr>
          </a:solidFill>
          <a:prstDash val="solid"/>
          <a:miter lim="800000"/>
        </a:ln>
        <a:effectLst/>
      </dgm:spPr>
      <dgm:t>
        <a:bodyPr spcFirstLastPara="0" vert="horz" wrap="square" lIns="159990" tIns="0" rIns="159990" bIns="0" numCol="1" spcCol="1270" anchor="ctr" anchorCtr="0"/>
        <a:lstStyle/>
        <a:p>
          <a:pPr marL="0" lvl="0" indent="0" algn="l" defTabSz="933450">
            <a:lnSpc>
              <a:spcPct val="90000"/>
            </a:lnSpc>
            <a:spcBef>
              <a:spcPct val="0"/>
            </a:spcBef>
            <a:spcAft>
              <a:spcPct val="35000"/>
            </a:spcAft>
            <a:buNone/>
          </a:pPr>
          <a:r>
            <a:rPr lang="en-US" sz="2200" b="1" kern="1200" noProof="0" dirty="0">
              <a:solidFill>
                <a:prstClr val="white"/>
              </a:solidFill>
              <a:latin typeface="Trebuchet MS"/>
              <a:ea typeface="+mn-ea"/>
              <a:cs typeface="+mn-cs"/>
            </a:rPr>
            <a:t>Impacts of the </a:t>
          </a:r>
          <a:r>
            <a:rPr lang="en-GB" sz="2200" b="1" kern="1200" dirty="0">
              <a:solidFill>
                <a:prstClr val="white"/>
              </a:solidFill>
              <a:latin typeface="Trebuchet MS"/>
              <a:ea typeface="+mn-ea"/>
              <a:cs typeface="+mn-cs"/>
            </a:rPr>
            <a:t>Covid-19</a:t>
          </a:r>
          <a:r>
            <a:rPr lang="en-US" sz="2200" b="1" kern="1200" noProof="0" dirty="0">
              <a:solidFill>
                <a:prstClr val="white"/>
              </a:solidFill>
              <a:latin typeface="Trebuchet MS"/>
              <a:ea typeface="+mn-ea"/>
              <a:cs typeface="+mn-cs"/>
            </a:rPr>
            <a:t> shock</a:t>
          </a:r>
          <a:endParaRPr lang="en-GB" sz="2200" b="1" kern="1200" noProof="0" dirty="0">
            <a:solidFill>
              <a:prstClr val="white"/>
            </a:solidFill>
            <a:latin typeface="Trebuchet MS"/>
            <a:ea typeface="+mn-ea"/>
            <a:cs typeface="+mn-cs"/>
          </a:endParaRPr>
        </a:p>
      </dgm:t>
    </dgm:pt>
    <dgm:pt modelId="{4333DC11-4BEA-4A4A-B104-A761BDF590BD}" type="parTrans" cxnId="{72F8E287-A5DA-4DE5-BF85-4E346DD18F15}">
      <dgm:prSet/>
      <dgm:spPr/>
      <dgm:t>
        <a:bodyPr/>
        <a:lstStyle/>
        <a:p>
          <a:endParaRPr lang="en-US"/>
        </a:p>
      </dgm:t>
    </dgm:pt>
    <dgm:pt modelId="{EC4CF853-AFA2-452B-AD91-63E7B5FF0042}" type="sibTrans" cxnId="{72F8E287-A5DA-4DE5-BF85-4E346DD18F15}">
      <dgm:prSet/>
      <dgm:spPr/>
      <dgm:t>
        <a:bodyPr/>
        <a:lstStyle/>
        <a:p>
          <a:endParaRPr lang="en-US"/>
        </a:p>
      </dgm:t>
    </dgm:pt>
    <dgm:pt modelId="{59CC0A99-8510-4484-AAAC-4BDA17B4EBDA}">
      <dgm:prSet phldrT="[Text]" custT="1"/>
      <dgm:spPr>
        <a:solidFill>
          <a:srgbClr val="B8BBBB"/>
        </a:solidFill>
        <a:ln w="12700" cap="flat" cmpd="sng" algn="ctr">
          <a:solidFill>
            <a:srgbClr val="E7E6E6">
              <a:hueOff val="0"/>
              <a:satOff val="0"/>
              <a:lumOff val="0"/>
              <a:alphaOff val="0"/>
            </a:srgbClr>
          </a:solidFill>
          <a:prstDash val="solid"/>
          <a:miter lim="800000"/>
        </a:ln>
        <a:effectLst/>
      </dgm:spPr>
      <dgm:t>
        <a:bodyPr spcFirstLastPara="0" vert="horz" wrap="square" lIns="159990" tIns="0" rIns="159990" bIns="0" numCol="1" spcCol="1270" anchor="ctr" anchorCtr="0"/>
        <a:lstStyle/>
        <a:p>
          <a:pPr marL="0" lvl="0" indent="0" algn="l" defTabSz="933450">
            <a:lnSpc>
              <a:spcPct val="90000"/>
            </a:lnSpc>
            <a:spcBef>
              <a:spcPct val="0"/>
            </a:spcBef>
            <a:spcAft>
              <a:spcPct val="35000"/>
            </a:spcAft>
            <a:buNone/>
          </a:pPr>
          <a:r>
            <a:rPr lang="en-GB" sz="2200" b="1" kern="1200" noProof="0" dirty="0">
              <a:solidFill>
                <a:prstClr val="white"/>
              </a:solidFill>
              <a:latin typeface="Trebuchet MS"/>
              <a:ea typeface="+mn-ea"/>
              <a:cs typeface="+mn-cs"/>
            </a:rPr>
            <a:t>Risks, vulnerable debtors</a:t>
          </a:r>
        </a:p>
      </dgm:t>
    </dgm:pt>
    <dgm:pt modelId="{3727B7A2-DD14-48AB-BF47-C4BD0B4FB03C}" type="parTrans" cxnId="{6CCB77ED-9B18-42C6-BA1F-4BAB6E29D6B2}">
      <dgm:prSet/>
      <dgm:spPr/>
      <dgm:t>
        <a:bodyPr/>
        <a:lstStyle/>
        <a:p>
          <a:endParaRPr lang="en-US"/>
        </a:p>
      </dgm:t>
    </dgm:pt>
    <dgm:pt modelId="{2DE3D471-3B8A-42E2-A6A4-89E69711C2F2}" type="sibTrans" cxnId="{6CCB77ED-9B18-42C6-BA1F-4BAB6E29D6B2}">
      <dgm:prSet/>
      <dgm:spPr/>
      <dgm:t>
        <a:bodyPr/>
        <a:lstStyle/>
        <a:p>
          <a:endParaRPr lang="en-US"/>
        </a:p>
      </dgm:t>
    </dgm:pt>
    <dgm:pt modelId="{CFF158EE-4FC0-405F-AA31-22298302E2E8}">
      <dgm:prSet phldrT="[Text]" custT="1"/>
      <dgm:spPr>
        <a:solidFill>
          <a:srgbClr val="B8BBBB"/>
        </a:solidFill>
        <a:ln w="12700" cap="flat" cmpd="sng" algn="ctr">
          <a:solidFill>
            <a:srgbClr val="E7E6E6">
              <a:hueOff val="0"/>
              <a:satOff val="0"/>
              <a:lumOff val="0"/>
              <a:alphaOff val="0"/>
            </a:srgbClr>
          </a:solidFill>
          <a:prstDash val="solid"/>
          <a:miter lim="800000"/>
        </a:ln>
        <a:effectLst/>
      </dgm:spPr>
      <dgm:t>
        <a:bodyPr spcFirstLastPara="0" vert="horz" wrap="square" lIns="159990" tIns="0" rIns="159990" bIns="0" numCol="1" spcCol="1270" anchor="ctr" anchorCtr="0"/>
        <a:lstStyle/>
        <a:p>
          <a:pPr marL="0" lvl="0" indent="0" algn="l" defTabSz="933450">
            <a:lnSpc>
              <a:spcPct val="90000"/>
            </a:lnSpc>
            <a:spcBef>
              <a:spcPct val="0"/>
            </a:spcBef>
            <a:spcAft>
              <a:spcPct val="35000"/>
            </a:spcAft>
            <a:buNone/>
          </a:pPr>
          <a:r>
            <a:rPr lang="en-GB" sz="2200" b="1" kern="1200" noProof="0" dirty="0">
              <a:solidFill>
                <a:prstClr val="white"/>
              </a:solidFill>
              <a:latin typeface="Trebuchet MS"/>
              <a:ea typeface="+mn-ea"/>
              <a:cs typeface="+mn-cs"/>
            </a:rPr>
            <a:t>Stress </a:t>
          </a:r>
          <a:r>
            <a:rPr lang="hu-HU" sz="2200" b="1" kern="1200" noProof="0" dirty="0">
              <a:solidFill>
                <a:prstClr val="white"/>
              </a:solidFill>
              <a:latin typeface="Trebuchet MS"/>
              <a:ea typeface="+mn-ea"/>
              <a:cs typeface="+mn-cs"/>
            </a:rPr>
            <a:t>test</a:t>
          </a:r>
          <a:r>
            <a:rPr lang="en-GB" sz="2200" b="1" kern="1200" noProof="0" dirty="0">
              <a:solidFill>
                <a:prstClr val="white"/>
              </a:solidFill>
              <a:latin typeface="Trebuchet MS"/>
              <a:ea typeface="+mn-ea"/>
              <a:cs typeface="+mn-cs"/>
            </a:rPr>
            <a:t> results</a:t>
          </a:r>
        </a:p>
      </dgm:t>
    </dgm:pt>
    <dgm:pt modelId="{8BA40589-4CAD-47B4-BA19-73764B901239}" type="parTrans" cxnId="{10EFE2A1-FD59-4E7F-8548-B2AB2778BE66}">
      <dgm:prSet/>
      <dgm:spPr/>
      <dgm:t>
        <a:bodyPr/>
        <a:lstStyle/>
        <a:p>
          <a:endParaRPr lang="en-US"/>
        </a:p>
      </dgm:t>
    </dgm:pt>
    <dgm:pt modelId="{DE51565E-EB21-4335-A906-CCCC9D52B0E3}" type="sibTrans" cxnId="{10EFE2A1-FD59-4E7F-8548-B2AB2778BE66}">
      <dgm:prSet/>
      <dgm:spPr/>
      <dgm:t>
        <a:bodyPr/>
        <a:lstStyle/>
        <a:p>
          <a:endParaRPr lang="en-US"/>
        </a:p>
      </dgm:t>
    </dgm:pt>
    <dgm:pt modelId="{94A950AB-3518-4BA6-B0DF-F02989087600}">
      <dgm:prSet phldrT="[Text]" custT="1"/>
      <dgm:spPr>
        <a:solidFill>
          <a:srgbClr val="B8BBBB"/>
        </a:solidFill>
        <a:ln w="12700" cap="flat" cmpd="sng" algn="ctr">
          <a:solidFill>
            <a:srgbClr val="E7E6E6">
              <a:hueOff val="0"/>
              <a:satOff val="0"/>
              <a:lumOff val="0"/>
              <a:alphaOff val="0"/>
            </a:srgbClr>
          </a:solidFill>
          <a:prstDash val="solid"/>
          <a:miter lim="800000"/>
        </a:ln>
        <a:effectLst/>
      </dgm:spPr>
      <dgm:t>
        <a:bodyPr spcFirstLastPara="0" vert="horz" wrap="square" lIns="159990" tIns="0" rIns="159990" bIns="0" numCol="1" spcCol="1270" anchor="ctr" anchorCtr="0"/>
        <a:lstStyle/>
        <a:p>
          <a:pPr marL="0" lvl="0" indent="0" algn="l" defTabSz="933450">
            <a:lnSpc>
              <a:spcPct val="90000"/>
            </a:lnSpc>
            <a:spcBef>
              <a:spcPct val="0"/>
            </a:spcBef>
            <a:spcAft>
              <a:spcPct val="35000"/>
            </a:spcAft>
            <a:buNone/>
          </a:pPr>
          <a:r>
            <a:rPr lang="en-US" sz="2200" b="1" kern="1200" noProof="0" dirty="0">
              <a:solidFill>
                <a:prstClr val="white"/>
              </a:solidFill>
              <a:latin typeface="Trebuchet MS"/>
              <a:ea typeface="+mn-ea"/>
              <a:cs typeface="+mn-cs"/>
            </a:rPr>
            <a:t>Banks’ position in light of the shock</a:t>
          </a:r>
          <a:endParaRPr lang="hu-HU" sz="2200" b="1" kern="1200" noProof="0" dirty="0">
            <a:solidFill>
              <a:prstClr val="white"/>
            </a:solidFill>
            <a:latin typeface="Trebuchet MS"/>
            <a:ea typeface="+mn-ea"/>
            <a:cs typeface="+mn-cs"/>
          </a:endParaRPr>
        </a:p>
      </dgm:t>
    </dgm:pt>
    <dgm:pt modelId="{F9E2FEA7-CAC7-45C8-8E5B-E3A33B62A57C}" type="parTrans" cxnId="{4D1490D1-ED2B-4E5B-990F-EABA6FE966C8}">
      <dgm:prSet/>
      <dgm:spPr/>
      <dgm:t>
        <a:bodyPr/>
        <a:lstStyle/>
        <a:p>
          <a:endParaRPr lang="en-US"/>
        </a:p>
      </dgm:t>
    </dgm:pt>
    <dgm:pt modelId="{FAECC185-8C3A-43A9-B827-15A993582BB5}" type="sibTrans" cxnId="{4D1490D1-ED2B-4E5B-990F-EABA6FE966C8}">
      <dgm:prSet/>
      <dgm:spPr/>
      <dgm:t>
        <a:bodyPr/>
        <a:lstStyle/>
        <a:p>
          <a:endParaRPr lang="en-US"/>
        </a:p>
      </dgm:t>
    </dgm:pt>
    <dgm:pt modelId="{651D4345-81F6-439A-8D18-11BEAB6A0E1F}">
      <dgm:prSet phldrT="[Text]" custT="1"/>
      <dgm:spPr>
        <a:solidFill>
          <a:srgbClr val="002060"/>
        </a:solidFill>
        <a:ln w="12700" cap="flat" cmpd="sng" algn="ctr">
          <a:solidFill>
            <a:srgbClr val="E7E6E6">
              <a:hueOff val="0"/>
              <a:satOff val="0"/>
              <a:lumOff val="0"/>
              <a:alphaOff val="0"/>
            </a:srgbClr>
          </a:solidFill>
          <a:prstDash val="solid"/>
          <a:miter lim="800000"/>
        </a:ln>
        <a:effectLst/>
      </dgm:spPr>
      <dgm:t>
        <a:bodyPr spcFirstLastPara="0" vert="horz" wrap="square" lIns="159990" tIns="0" rIns="159990" bIns="0" numCol="1" spcCol="1270" anchor="ctr" anchorCtr="0"/>
        <a:lstStyle/>
        <a:p>
          <a:pPr marL="0" lvl="0" indent="0" algn="l" defTabSz="933450">
            <a:lnSpc>
              <a:spcPct val="90000"/>
            </a:lnSpc>
            <a:spcBef>
              <a:spcPct val="0"/>
            </a:spcBef>
            <a:spcAft>
              <a:spcPct val="35000"/>
            </a:spcAft>
            <a:buNone/>
          </a:pPr>
          <a:r>
            <a:rPr lang="en-GB" sz="2200" b="1" kern="1200" noProof="0" dirty="0">
              <a:solidFill>
                <a:prstClr val="white"/>
              </a:solidFill>
              <a:latin typeface="Trebuchet MS"/>
              <a:ea typeface="+mn-ea"/>
              <a:cs typeface="+mn-cs"/>
            </a:rPr>
            <a:t>Forecast, </a:t>
          </a:r>
          <a:r>
            <a:rPr lang="hu-HU" sz="2200" b="1" kern="1200" noProof="0" dirty="0">
              <a:solidFill>
                <a:prstClr val="white"/>
              </a:solidFill>
              <a:latin typeface="Trebuchet MS"/>
              <a:ea typeface="+mn-ea"/>
              <a:cs typeface="+mn-cs"/>
            </a:rPr>
            <a:t>latest</a:t>
          </a:r>
          <a:r>
            <a:rPr lang="en-GB" sz="2200" b="1" kern="1200" noProof="0" dirty="0">
              <a:solidFill>
                <a:prstClr val="white"/>
              </a:solidFill>
              <a:latin typeface="Trebuchet MS"/>
              <a:ea typeface="+mn-ea"/>
              <a:cs typeface="+mn-cs"/>
            </a:rPr>
            <a:t> data</a:t>
          </a:r>
        </a:p>
      </dgm:t>
    </dgm:pt>
    <dgm:pt modelId="{700564BA-7AE4-4E9B-A236-95ED33679DB4}" type="parTrans" cxnId="{15E59D76-C762-4DE3-8B36-7C3B43CC8C49}">
      <dgm:prSet/>
      <dgm:spPr/>
      <dgm:t>
        <a:bodyPr/>
        <a:lstStyle/>
        <a:p>
          <a:endParaRPr lang="en-US"/>
        </a:p>
      </dgm:t>
    </dgm:pt>
    <dgm:pt modelId="{22DD6843-1B6B-42BB-BDB0-5A3D50978ED5}" type="sibTrans" cxnId="{15E59D76-C762-4DE3-8B36-7C3B43CC8C49}">
      <dgm:prSet/>
      <dgm:spPr/>
      <dgm:t>
        <a:bodyPr/>
        <a:lstStyle/>
        <a:p>
          <a:endParaRPr lang="en-US"/>
        </a:p>
      </dgm:t>
    </dgm:pt>
    <dgm:pt modelId="{BFFD42FC-2D24-431B-B482-E8000A7EC7F4}">
      <dgm:prSet custT="1"/>
      <dgm:spPr/>
      <dgm:t>
        <a:bodyPr/>
        <a:lstStyle/>
        <a:p>
          <a:r>
            <a:rPr lang="en-GB" sz="1700" b="1" kern="1200" cap="all" baseline="0" noProof="0" dirty="0">
              <a:solidFill>
                <a:prstClr val="black">
                  <a:hueOff val="0"/>
                  <a:satOff val="0"/>
                  <a:lumOff val="0"/>
                  <a:alphaOff val="0"/>
                </a:prstClr>
              </a:solidFill>
              <a:latin typeface="Calibri"/>
              <a:ea typeface="+mn-ea"/>
              <a:cs typeface="+mn-cs"/>
            </a:rPr>
            <a:t>Lending</a:t>
          </a:r>
        </a:p>
      </dgm:t>
    </dgm:pt>
    <dgm:pt modelId="{5A9FC369-2ADC-4EAF-B0D3-4EB06C6EC2D2}" type="parTrans" cxnId="{7A756CDE-4B83-4A99-B1C8-8ABB1A88F725}">
      <dgm:prSet/>
      <dgm:spPr/>
      <dgm:t>
        <a:bodyPr/>
        <a:lstStyle/>
        <a:p>
          <a:endParaRPr lang="hu-HU"/>
        </a:p>
      </dgm:t>
    </dgm:pt>
    <dgm:pt modelId="{4A8FACCD-1D27-4E7E-9979-0039C21ED006}" type="sibTrans" cxnId="{7A756CDE-4B83-4A99-B1C8-8ABB1A88F725}">
      <dgm:prSet/>
      <dgm:spPr/>
      <dgm:t>
        <a:bodyPr/>
        <a:lstStyle/>
        <a:p>
          <a:endParaRPr lang="hu-HU"/>
        </a:p>
      </dgm:t>
    </dgm:pt>
    <dgm:pt modelId="{86BD2F11-FD34-421B-A2AF-87D85C990D9D}">
      <dgm:prSet custT="1"/>
      <dgm:spPr/>
      <dgm:t>
        <a:bodyPr/>
        <a:lstStyle/>
        <a:p>
          <a:r>
            <a:rPr lang="en-GB" sz="1700" kern="1200" noProof="0" dirty="0">
              <a:solidFill>
                <a:srgbClr val="E7E6E6">
                  <a:lumMod val="75000"/>
                </a:srgbClr>
              </a:solidFill>
              <a:latin typeface="Calibri"/>
              <a:ea typeface="+mn-ea"/>
              <a:cs typeface="+mn-cs"/>
            </a:rPr>
            <a:t>Housing Market</a:t>
          </a:r>
        </a:p>
      </dgm:t>
    </dgm:pt>
    <dgm:pt modelId="{6B1E8B37-1698-4B3C-8331-3E80CF556FF3}" type="parTrans" cxnId="{7F9E7E5A-F91E-468C-8AC7-B96AB7F378EF}">
      <dgm:prSet/>
      <dgm:spPr/>
      <dgm:t>
        <a:bodyPr/>
        <a:lstStyle/>
        <a:p>
          <a:endParaRPr lang="hu-HU"/>
        </a:p>
      </dgm:t>
    </dgm:pt>
    <dgm:pt modelId="{1251D345-5A3D-40CE-AA7C-369B16F32F95}" type="sibTrans" cxnId="{7F9E7E5A-F91E-468C-8AC7-B96AB7F378EF}">
      <dgm:prSet/>
      <dgm:spPr/>
      <dgm:t>
        <a:bodyPr/>
        <a:lstStyle/>
        <a:p>
          <a:endParaRPr lang="hu-HU"/>
        </a:p>
      </dgm:t>
    </dgm:pt>
    <dgm:pt modelId="{F6F0372D-F45F-4053-B350-C9C03E500039}">
      <dgm:prSet/>
      <dgm:spPr/>
      <dgm:t>
        <a:bodyPr/>
        <a:lstStyle/>
        <a:p>
          <a:r>
            <a:rPr lang="en-GB" sz="1700" kern="1200" noProof="0" dirty="0">
              <a:solidFill>
                <a:schemeClr val="bg2">
                  <a:lumMod val="75000"/>
                </a:schemeClr>
              </a:solidFill>
            </a:rPr>
            <a:t>Savings</a:t>
          </a:r>
        </a:p>
      </dgm:t>
    </dgm:pt>
    <dgm:pt modelId="{07E25AA3-C0D4-48EF-BF54-741012B037C9}" type="parTrans" cxnId="{B296F371-9314-49B8-94AD-524BB3EB29C0}">
      <dgm:prSet/>
      <dgm:spPr/>
      <dgm:t>
        <a:bodyPr/>
        <a:lstStyle/>
        <a:p>
          <a:endParaRPr lang="hu-HU"/>
        </a:p>
      </dgm:t>
    </dgm:pt>
    <dgm:pt modelId="{495596CB-D3AB-466E-BFEE-BE9500F88444}" type="sibTrans" cxnId="{B296F371-9314-49B8-94AD-524BB3EB29C0}">
      <dgm:prSet/>
      <dgm:spPr/>
      <dgm:t>
        <a:bodyPr/>
        <a:lstStyle/>
        <a:p>
          <a:endParaRPr lang="hu-HU"/>
        </a:p>
      </dgm:t>
    </dgm:pt>
    <dgm:pt modelId="{23A40960-721D-4260-8312-37AFA50EB7BA}" type="pres">
      <dgm:prSet presAssocID="{725F5DF0-266F-462F-AA7E-77C96FC814B0}" presName="linear" presStyleCnt="0">
        <dgm:presLayoutVars>
          <dgm:dir/>
          <dgm:animLvl val="lvl"/>
          <dgm:resizeHandles val="exact"/>
        </dgm:presLayoutVars>
      </dgm:prSet>
      <dgm:spPr/>
    </dgm:pt>
    <dgm:pt modelId="{01C7C8A8-EBF0-4B9F-9387-0CBCF075375D}" type="pres">
      <dgm:prSet presAssocID="{11049BC1-B07C-45CF-8D22-73576439AF0B}" presName="parentLin" presStyleCnt="0"/>
      <dgm:spPr/>
    </dgm:pt>
    <dgm:pt modelId="{2EE82A3A-6F36-4495-9D28-5C8ECBF8BB00}" type="pres">
      <dgm:prSet presAssocID="{11049BC1-B07C-45CF-8D22-73576439AF0B}" presName="parentLeftMargin" presStyleLbl="node1" presStyleIdx="0" presStyleCnt="5"/>
      <dgm:spPr/>
    </dgm:pt>
    <dgm:pt modelId="{1C175443-2757-4905-AF37-03734CFF85C2}" type="pres">
      <dgm:prSet presAssocID="{11049BC1-B07C-45CF-8D22-73576439AF0B}" presName="parentText" presStyleLbl="node1" presStyleIdx="0" presStyleCnt="5" custScaleX="120681">
        <dgm:presLayoutVars>
          <dgm:chMax val="0"/>
          <dgm:bulletEnabled val="1"/>
        </dgm:presLayoutVars>
      </dgm:prSet>
      <dgm:spPr>
        <a:xfrm>
          <a:off x="302342" y="90523"/>
          <a:ext cx="5108186" cy="590400"/>
        </a:xfrm>
        <a:prstGeom prst="roundRect">
          <a:avLst/>
        </a:prstGeom>
      </dgm:spPr>
    </dgm:pt>
    <dgm:pt modelId="{F1B1159B-4DB9-464C-BA55-4185B68449A0}" type="pres">
      <dgm:prSet presAssocID="{11049BC1-B07C-45CF-8D22-73576439AF0B}" presName="negativeSpace" presStyleCnt="0"/>
      <dgm:spPr/>
    </dgm:pt>
    <dgm:pt modelId="{D954A158-D89A-4C7A-BC5C-C673F10920CA}" type="pres">
      <dgm:prSet presAssocID="{11049BC1-B07C-45CF-8D22-73576439AF0B}" presName="childText" presStyleLbl="conFgAcc1" presStyleIdx="0" presStyleCnt="5">
        <dgm:presLayoutVars>
          <dgm:bulletEnabled val="1"/>
        </dgm:presLayoutVars>
      </dgm:prSet>
      <dgm:spPr>
        <a:xfrm>
          <a:off x="0" y="333407"/>
          <a:ext cx="6936432" cy="529200"/>
        </a:xfrm>
        <a:prstGeom prst="rect">
          <a:avLst/>
        </a:prstGeom>
      </dgm:spPr>
    </dgm:pt>
    <dgm:pt modelId="{A934F09B-5C61-41F2-86CB-D5A167486852}" type="pres">
      <dgm:prSet presAssocID="{EC4CF853-AFA2-452B-AD91-63E7B5FF0042}" presName="spaceBetweenRectangles" presStyleCnt="0"/>
      <dgm:spPr/>
    </dgm:pt>
    <dgm:pt modelId="{B4CFCDF7-ED87-453E-81BE-D4CBA83DC707}" type="pres">
      <dgm:prSet presAssocID="{94A950AB-3518-4BA6-B0DF-F02989087600}" presName="parentLin" presStyleCnt="0"/>
      <dgm:spPr/>
    </dgm:pt>
    <dgm:pt modelId="{EC322841-82C5-4D1E-892C-A24BD50DDEBD}" type="pres">
      <dgm:prSet presAssocID="{94A950AB-3518-4BA6-B0DF-F02989087600}" presName="parentLeftMargin" presStyleLbl="node1" presStyleIdx="0" presStyleCnt="5"/>
      <dgm:spPr/>
    </dgm:pt>
    <dgm:pt modelId="{F5D9A4B8-B567-4DF3-86AE-6D01E900B629}" type="pres">
      <dgm:prSet presAssocID="{94A950AB-3518-4BA6-B0DF-F02989087600}" presName="parentText" presStyleLbl="node1" presStyleIdx="1" presStyleCnt="5" custScaleX="120712">
        <dgm:presLayoutVars>
          <dgm:chMax val="0"/>
          <dgm:bulletEnabled val="1"/>
        </dgm:presLayoutVars>
      </dgm:prSet>
      <dgm:spPr>
        <a:xfrm>
          <a:off x="302342" y="997723"/>
          <a:ext cx="5109499" cy="590400"/>
        </a:xfrm>
        <a:prstGeom prst="roundRect">
          <a:avLst/>
        </a:prstGeom>
      </dgm:spPr>
    </dgm:pt>
    <dgm:pt modelId="{61E82CBA-D831-4794-B4F7-471B3D8FCFDB}" type="pres">
      <dgm:prSet presAssocID="{94A950AB-3518-4BA6-B0DF-F02989087600}" presName="negativeSpace" presStyleCnt="0"/>
      <dgm:spPr/>
    </dgm:pt>
    <dgm:pt modelId="{E665826A-0CBD-454C-8A57-36EF19D9A3AF}" type="pres">
      <dgm:prSet presAssocID="{94A950AB-3518-4BA6-B0DF-F02989087600}" presName="childText" presStyleLbl="conFgAcc1" presStyleIdx="1" presStyleCnt="5">
        <dgm:presLayoutVars>
          <dgm:bulletEnabled val="1"/>
        </dgm:presLayoutVars>
      </dgm:prSet>
      <dgm:spPr/>
    </dgm:pt>
    <dgm:pt modelId="{4078DA84-98AD-45F9-BC8D-EFF5D35DB64A}" type="pres">
      <dgm:prSet presAssocID="{FAECC185-8C3A-43A9-B827-15A993582BB5}" presName="spaceBetweenRectangles" presStyleCnt="0"/>
      <dgm:spPr/>
    </dgm:pt>
    <dgm:pt modelId="{F9DECCB2-ED4E-47C7-982B-7A69D07D1E3E}" type="pres">
      <dgm:prSet presAssocID="{59CC0A99-8510-4484-AAAC-4BDA17B4EBDA}" presName="parentLin" presStyleCnt="0"/>
      <dgm:spPr/>
    </dgm:pt>
    <dgm:pt modelId="{16E02B38-9E41-4C39-B695-329B77DE12F8}" type="pres">
      <dgm:prSet presAssocID="{59CC0A99-8510-4484-AAAC-4BDA17B4EBDA}" presName="parentLeftMargin" presStyleLbl="node1" presStyleIdx="1" presStyleCnt="5"/>
      <dgm:spPr/>
    </dgm:pt>
    <dgm:pt modelId="{54F8A3D8-F360-42F0-ADF3-DFBEBD176879}" type="pres">
      <dgm:prSet presAssocID="{59CC0A99-8510-4484-AAAC-4BDA17B4EBDA}" presName="parentText" presStyleLbl="node1" presStyleIdx="2" presStyleCnt="5" custScaleX="120681">
        <dgm:presLayoutVars>
          <dgm:chMax val="0"/>
          <dgm:bulletEnabled val="1"/>
        </dgm:presLayoutVars>
      </dgm:prSet>
      <dgm:spPr>
        <a:xfrm>
          <a:off x="302342" y="1904923"/>
          <a:ext cx="4927150" cy="590400"/>
        </a:xfrm>
        <a:prstGeom prst="roundRect">
          <a:avLst/>
        </a:prstGeom>
      </dgm:spPr>
    </dgm:pt>
    <dgm:pt modelId="{DCF3256A-59B1-41F6-95FC-126639D5102B}" type="pres">
      <dgm:prSet presAssocID="{59CC0A99-8510-4484-AAAC-4BDA17B4EBDA}" presName="negativeSpace" presStyleCnt="0"/>
      <dgm:spPr/>
    </dgm:pt>
    <dgm:pt modelId="{5FC77B46-1E5B-4DBC-8C0B-9CD3DD6F9695}" type="pres">
      <dgm:prSet presAssocID="{59CC0A99-8510-4484-AAAC-4BDA17B4EBDA}" presName="childText" presStyleLbl="conFgAcc1" presStyleIdx="2" presStyleCnt="5">
        <dgm:presLayoutVars>
          <dgm:bulletEnabled val="1"/>
        </dgm:presLayoutVars>
      </dgm:prSet>
      <dgm:spPr>
        <a:xfrm>
          <a:off x="0" y="2238527"/>
          <a:ext cx="6936432" cy="529200"/>
        </a:xfrm>
        <a:prstGeom prst="rect">
          <a:avLst/>
        </a:prstGeom>
      </dgm:spPr>
    </dgm:pt>
    <dgm:pt modelId="{5B22FCB9-254C-469D-BAB2-2771FFA72983}" type="pres">
      <dgm:prSet presAssocID="{2DE3D471-3B8A-42E2-A6A4-89E69711C2F2}" presName="spaceBetweenRectangles" presStyleCnt="0"/>
      <dgm:spPr/>
    </dgm:pt>
    <dgm:pt modelId="{7F2A4D7B-E3A2-4331-8C01-525669F25127}" type="pres">
      <dgm:prSet presAssocID="{CFF158EE-4FC0-405F-AA31-22298302E2E8}" presName="parentLin" presStyleCnt="0"/>
      <dgm:spPr/>
    </dgm:pt>
    <dgm:pt modelId="{604A85B8-D407-40EC-879B-796EB1FB1A50}" type="pres">
      <dgm:prSet presAssocID="{CFF158EE-4FC0-405F-AA31-22298302E2E8}" presName="parentLeftMargin" presStyleLbl="node1" presStyleIdx="2" presStyleCnt="5"/>
      <dgm:spPr>
        <a:prstGeom prst="roundRect">
          <a:avLst/>
        </a:prstGeom>
      </dgm:spPr>
    </dgm:pt>
    <dgm:pt modelId="{B5E0C022-1F6B-41B2-8C60-A35C72B9C750}" type="pres">
      <dgm:prSet presAssocID="{CFF158EE-4FC0-405F-AA31-22298302E2E8}" presName="parentText" presStyleLbl="node1" presStyleIdx="3" presStyleCnt="5" custScaleX="120712">
        <dgm:presLayoutVars>
          <dgm:chMax val="0"/>
          <dgm:bulletEnabled val="1"/>
        </dgm:presLayoutVars>
      </dgm:prSet>
      <dgm:spPr>
        <a:xfrm>
          <a:off x="302342" y="2319886"/>
          <a:ext cx="4928419" cy="501840"/>
        </a:xfrm>
        <a:prstGeom prst="roundRect">
          <a:avLst/>
        </a:prstGeom>
      </dgm:spPr>
    </dgm:pt>
    <dgm:pt modelId="{46E04126-DE1B-4200-B173-760AC968F55A}" type="pres">
      <dgm:prSet presAssocID="{CFF158EE-4FC0-405F-AA31-22298302E2E8}" presName="negativeSpace" presStyleCnt="0"/>
      <dgm:spPr/>
    </dgm:pt>
    <dgm:pt modelId="{5C80D12E-49F3-4565-8722-B1CD228C4B23}" type="pres">
      <dgm:prSet presAssocID="{CFF158EE-4FC0-405F-AA31-22298302E2E8}" presName="childText" presStyleLbl="conFgAcc1" presStyleIdx="3" presStyleCnt="5">
        <dgm:presLayoutVars>
          <dgm:bulletEnabled val="1"/>
        </dgm:presLayoutVars>
      </dgm:prSet>
      <dgm:spPr>
        <a:xfrm>
          <a:off x="0" y="3191088"/>
          <a:ext cx="6046859" cy="529200"/>
        </a:xfrm>
        <a:prstGeom prst="rect">
          <a:avLst/>
        </a:prstGeom>
      </dgm:spPr>
    </dgm:pt>
    <dgm:pt modelId="{629C1205-92F0-47BE-AC93-B84AD7B6B600}" type="pres">
      <dgm:prSet presAssocID="{DE51565E-EB21-4335-A906-CCCC9D52B0E3}" presName="spaceBetweenRectangles" presStyleCnt="0"/>
      <dgm:spPr/>
    </dgm:pt>
    <dgm:pt modelId="{91CE5F2F-B5DD-41EC-AEB5-4380E96EA4A8}" type="pres">
      <dgm:prSet presAssocID="{651D4345-81F6-439A-8D18-11BEAB6A0E1F}" presName="parentLin" presStyleCnt="0"/>
      <dgm:spPr/>
    </dgm:pt>
    <dgm:pt modelId="{94E54FD0-30E3-4209-A5FD-FA8047598CF5}" type="pres">
      <dgm:prSet presAssocID="{651D4345-81F6-439A-8D18-11BEAB6A0E1F}" presName="parentLeftMargin" presStyleLbl="node1" presStyleIdx="3" presStyleCnt="5"/>
      <dgm:spPr/>
    </dgm:pt>
    <dgm:pt modelId="{0056A92D-1C97-46D9-AFBD-1577197A3A19}" type="pres">
      <dgm:prSet presAssocID="{651D4345-81F6-439A-8D18-11BEAB6A0E1F}" presName="parentText" presStyleLbl="node1" presStyleIdx="4" presStyleCnt="5" custScaleX="120712" custScaleY="114778">
        <dgm:presLayoutVars>
          <dgm:chMax val="0"/>
          <dgm:bulletEnabled val="1"/>
        </dgm:presLayoutVars>
      </dgm:prSet>
      <dgm:spPr>
        <a:xfrm>
          <a:off x="302342" y="3719323"/>
          <a:ext cx="5109499" cy="677649"/>
        </a:xfrm>
        <a:prstGeom prst="roundRect">
          <a:avLst/>
        </a:prstGeom>
      </dgm:spPr>
    </dgm:pt>
    <dgm:pt modelId="{296C0D21-BB1F-4D4C-8A16-8A92BBA0208F}" type="pres">
      <dgm:prSet presAssocID="{651D4345-81F6-439A-8D18-11BEAB6A0E1F}" presName="negativeSpace" presStyleCnt="0"/>
      <dgm:spPr/>
    </dgm:pt>
    <dgm:pt modelId="{7F7DA041-C4EA-4406-8328-3365590F53E0}" type="pres">
      <dgm:prSet presAssocID="{651D4345-81F6-439A-8D18-11BEAB6A0E1F}" presName="childText" presStyleLbl="conFgAcc1" presStyleIdx="4" presStyleCnt="5" custLinFactNeighborX="-8034" custLinFactNeighborY="15184">
        <dgm:presLayoutVars>
          <dgm:bulletEnabled val="1"/>
        </dgm:presLayoutVars>
      </dgm:prSet>
      <dgm:spPr/>
    </dgm:pt>
  </dgm:ptLst>
  <dgm:cxnLst>
    <dgm:cxn modelId="{5C6CF902-0EA0-4C69-B1DA-16C9CBA46E9D}" type="presOf" srcId="{CFF158EE-4FC0-405F-AA31-22298302E2E8}" destId="{604A85B8-D407-40EC-879B-796EB1FB1A50}" srcOrd="0" destOrd="0" presId="urn:microsoft.com/office/officeart/2005/8/layout/list1"/>
    <dgm:cxn modelId="{0299F006-E3F2-4859-93DE-234168A50601}" type="presOf" srcId="{651D4345-81F6-439A-8D18-11BEAB6A0E1F}" destId="{94E54FD0-30E3-4209-A5FD-FA8047598CF5}" srcOrd="0" destOrd="0" presId="urn:microsoft.com/office/officeart/2005/8/layout/list1"/>
    <dgm:cxn modelId="{AE861C15-79B3-4B0C-A41B-CC7B2C8CEC82}" type="presOf" srcId="{11049BC1-B07C-45CF-8D22-73576439AF0B}" destId="{2EE82A3A-6F36-4495-9D28-5C8ECBF8BB00}" srcOrd="0" destOrd="0" presId="urn:microsoft.com/office/officeart/2005/8/layout/list1"/>
    <dgm:cxn modelId="{13DF5530-9B21-40C0-B0C1-E6DA0E35D519}" type="presOf" srcId="{94A950AB-3518-4BA6-B0DF-F02989087600}" destId="{F5D9A4B8-B567-4DF3-86AE-6D01E900B629}" srcOrd="1" destOrd="0" presId="urn:microsoft.com/office/officeart/2005/8/layout/list1"/>
    <dgm:cxn modelId="{50B0B54D-4A7B-42A5-871D-FA20C9AE9AAD}" type="presOf" srcId="{94A950AB-3518-4BA6-B0DF-F02989087600}" destId="{EC322841-82C5-4D1E-892C-A24BD50DDEBD}" srcOrd="0" destOrd="0" presId="urn:microsoft.com/office/officeart/2005/8/layout/list1"/>
    <dgm:cxn modelId="{B296F371-9314-49B8-94AD-524BB3EB29C0}" srcId="{651D4345-81F6-439A-8D18-11BEAB6A0E1F}" destId="{F6F0372D-F45F-4053-B350-C9C03E500039}" srcOrd="2" destOrd="0" parTransId="{07E25AA3-C0D4-48EF-BF54-741012B037C9}" sibTransId="{495596CB-D3AB-466E-BFEE-BE9500F88444}"/>
    <dgm:cxn modelId="{15E59D76-C762-4DE3-8B36-7C3B43CC8C49}" srcId="{725F5DF0-266F-462F-AA7E-77C96FC814B0}" destId="{651D4345-81F6-439A-8D18-11BEAB6A0E1F}" srcOrd="4" destOrd="0" parTransId="{700564BA-7AE4-4E9B-A236-95ED33679DB4}" sibTransId="{22DD6843-1B6B-42BB-BDB0-5A3D50978ED5}"/>
    <dgm:cxn modelId="{C28FFC76-C156-4330-A64B-A7E46877435A}" type="presOf" srcId="{F6F0372D-F45F-4053-B350-C9C03E500039}" destId="{7F7DA041-C4EA-4406-8328-3365590F53E0}" srcOrd="0" destOrd="2" presId="urn:microsoft.com/office/officeart/2005/8/layout/list1"/>
    <dgm:cxn modelId="{7F9E7E5A-F91E-468C-8AC7-B96AB7F378EF}" srcId="{651D4345-81F6-439A-8D18-11BEAB6A0E1F}" destId="{86BD2F11-FD34-421B-A2AF-87D85C990D9D}" srcOrd="1" destOrd="0" parTransId="{6B1E8B37-1698-4B3C-8331-3E80CF556FF3}" sibTransId="{1251D345-5A3D-40CE-AA7C-369B16F32F95}"/>
    <dgm:cxn modelId="{72F8E287-A5DA-4DE5-BF85-4E346DD18F15}" srcId="{725F5DF0-266F-462F-AA7E-77C96FC814B0}" destId="{11049BC1-B07C-45CF-8D22-73576439AF0B}" srcOrd="0" destOrd="0" parTransId="{4333DC11-4BEA-4A4A-B104-A761BDF590BD}" sibTransId="{EC4CF853-AFA2-452B-AD91-63E7B5FF0042}"/>
    <dgm:cxn modelId="{10EFE2A1-FD59-4E7F-8548-B2AB2778BE66}" srcId="{725F5DF0-266F-462F-AA7E-77C96FC814B0}" destId="{CFF158EE-4FC0-405F-AA31-22298302E2E8}" srcOrd="3" destOrd="0" parTransId="{8BA40589-4CAD-47B4-BA19-73764B901239}" sibTransId="{DE51565E-EB21-4335-A906-CCCC9D52B0E3}"/>
    <dgm:cxn modelId="{57E8F3A7-5776-4115-8C75-482F761A9257}" type="presOf" srcId="{59CC0A99-8510-4484-AAAC-4BDA17B4EBDA}" destId="{54F8A3D8-F360-42F0-ADF3-DFBEBD176879}" srcOrd="1" destOrd="0" presId="urn:microsoft.com/office/officeart/2005/8/layout/list1"/>
    <dgm:cxn modelId="{A0F3BDAD-EC33-44E0-A492-DD3DC4F85711}" type="presOf" srcId="{11049BC1-B07C-45CF-8D22-73576439AF0B}" destId="{1C175443-2757-4905-AF37-03734CFF85C2}" srcOrd="1" destOrd="0" presId="urn:microsoft.com/office/officeart/2005/8/layout/list1"/>
    <dgm:cxn modelId="{A75F73B4-4630-4427-8106-54A5F718CE22}" type="presOf" srcId="{BFFD42FC-2D24-431B-B482-E8000A7EC7F4}" destId="{7F7DA041-C4EA-4406-8328-3365590F53E0}" srcOrd="0" destOrd="0" presId="urn:microsoft.com/office/officeart/2005/8/layout/list1"/>
    <dgm:cxn modelId="{C7609BC5-71E7-4191-9B67-D255DA5545BB}" type="presOf" srcId="{86BD2F11-FD34-421B-A2AF-87D85C990D9D}" destId="{7F7DA041-C4EA-4406-8328-3365590F53E0}" srcOrd="0" destOrd="1" presId="urn:microsoft.com/office/officeart/2005/8/layout/list1"/>
    <dgm:cxn modelId="{6FDC45C7-B6B7-434B-AD1D-2626D848BAF2}" type="presOf" srcId="{CFF158EE-4FC0-405F-AA31-22298302E2E8}" destId="{B5E0C022-1F6B-41B2-8C60-A35C72B9C750}" srcOrd="1" destOrd="0" presId="urn:microsoft.com/office/officeart/2005/8/layout/list1"/>
    <dgm:cxn modelId="{4D1490D1-ED2B-4E5B-990F-EABA6FE966C8}" srcId="{725F5DF0-266F-462F-AA7E-77C96FC814B0}" destId="{94A950AB-3518-4BA6-B0DF-F02989087600}" srcOrd="1" destOrd="0" parTransId="{F9E2FEA7-CAC7-45C8-8E5B-E3A33B62A57C}" sibTransId="{FAECC185-8C3A-43A9-B827-15A993582BB5}"/>
    <dgm:cxn modelId="{2277E0D1-47DE-4C6F-A7BD-2EF9DEB4D78B}" type="presOf" srcId="{725F5DF0-266F-462F-AA7E-77C96FC814B0}" destId="{23A40960-721D-4260-8312-37AFA50EB7BA}" srcOrd="0" destOrd="0" presId="urn:microsoft.com/office/officeart/2005/8/layout/list1"/>
    <dgm:cxn modelId="{70E563D6-D3B7-40E5-B4FE-D3D8A6A0B70C}" type="presOf" srcId="{651D4345-81F6-439A-8D18-11BEAB6A0E1F}" destId="{0056A92D-1C97-46D9-AFBD-1577197A3A19}" srcOrd="1" destOrd="0" presId="urn:microsoft.com/office/officeart/2005/8/layout/list1"/>
    <dgm:cxn modelId="{7A756CDE-4B83-4A99-B1C8-8ABB1A88F725}" srcId="{651D4345-81F6-439A-8D18-11BEAB6A0E1F}" destId="{BFFD42FC-2D24-431B-B482-E8000A7EC7F4}" srcOrd="0" destOrd="0" parTransId="{5A9FC369-2ADC-4EAF-B0D3-4EB06C6EC2D2}" sibTransId="{4A8FACCD-1D27-4E7E-9979-0039C21ED006}"/>
    <dgm:cxn modelId="{FBB510EB-21F2-4CD1-94FE-747468ED91C3}" type="presOf" srcId="{59CC0A99-8510-4484-AAAC-4BDA17B4EBDA}" destId="{16E02B38-9E41-4C39-B695-329B77DE12F8}" srcOrd="0" destOrd="0" presId="urn:microsoft.com/office/officeart/2005/8/layout/list1"/>
    <dgm:cxn modelId="{6CCB77ED-9B18-42C6-BA1F-4BAB6E29D6B2}" srcId="{725F5DF0-266F-462F-AA7E-77C96FC814B0}" destId="{59CC0A99-8510-4484-AAAC-4BDA17B4EBDA}" srcOrd="2" destOrd="0" parTransId="{3727B7A2-DD14-48AB-BF47-C4BD0B4FB03C}" sibTransId="{2DE3D471-3B8A-42E2-A6A4-89E69711C2F2}"/>
    <dgm:cxn modelId="{59159D6B-2C70-4DEA-B793-C7ED43AFB2A4}" type="presParOf" srcId="{23A40960-721D-4260-8312-37AFA50EB7BA}" destId="{01C7C8A8-EBF0-4B9F-9387-0CBCF075375D}" srcOrd="0" destOrd="0" presId="urn:microsoft.com/office/officeart/2005/8/layout/list1"/>
    <dgm:cxn modelId="{725114C8-95B9-452D-B9EE-182F17094087}" type="presParOf" srcId="{01C7C8A8-EBF0-4B9F-9387-0CBCF075375D}" destId="{2EE82A3A-6F36-4495-9D28-5C8ECBF8BB00}" srcOrd="0" destOrd="0" presId="urn:microsoft.com/office/officeart/2005/8/layout/list1"/>
    <dgm:cxn modelId="{9460155A-5FE9-4FBB-9E4B-ABC2ECA6F47E}" type="presParOf" srcId="{01C7C8A8-EBF0-4B9F-9387-0CBCF075375D}" destId="{1C175443-2757-4905-AF37-03734CFF85C2}" srcOrd="1" destOrd="0" presId="urn:microsoft.com/office/officeart/2005/8/layout/list1"/>
    <dgm:cxn modelId="{EB83D5C6-ABF3-4F39-8210-698808CE8612}" type="presParOf" srcId="{23A40960-721D-4260-8312-37AFA50EB7BA}" destId="{F1B1159B-4DB9-464C-BA55-4185B68449A0}" srcOrd="1" destOrd="0" presId="urn:microsoft.com/office/officeart/2005/8/layout/list1"/>
    <dgm:cxn modelId="{343C25DD-E8D8-4B88-AFF2-2CC74AB6FE7A}" type="presParOf" srcId="{23A40960-721D-4260-8312-37AFA50EB7BA}" destId="{D954A158-D89A-4C7A-BC5C-C673F10920CA}" srcOrd="2" destOrd="0" presId="urn:microsoft.com/office/officeart/2005/8/layout/list1"/>
    <dgm:cxn modelId="{04FEA08C-2F31-47D9-918A-360450811233}" type="presParOf" srcId="{23A40960-721D-4260-8312-37AFA50EB7BA}" destId="{A934F09B-5C61-41F2-86CB-D5A167486852}" srcOrd="3" destOrd="0" presId="urn:microsoft.com/office/officeart/2005/8/layout/list1"/>
    <dgm:cxn modelId="{7BC3E7CE-6273-4019-9E8D-B18230859511}" type="presParOf" srcId="{23A40960-721D-4260-8312-37AFA50EB7BA}" destId="{B4CFCDF7-ED87-453E-81BE-D4CBA83DC707}" srcOrd="4" destOrd="0" presId="urn:microsoft.com/office/officeart/2005/8/layout/list1"/>
    <dgm:cxn modelId="{84DDE6DF-7141-42F5-8EA1-D2AB20FAB885}" type="presParOf" srcId="{B4CFCDF7-ED87-453E-81BE-D4CBA83DC707}" destId="{EC322841-82C5-4D1E-892C-A24BD50DDEBD}" srcOrd="0" destOrd="0" presId="urn:microsoft.com/office/officeart/2005/8/layout/list1"/>
    <dgm:cxn modelId="{26653C94-AC05-49F2-8FDC-84D2A81F7D15}" type="presParOf" srcId="{B4CFCDF7-ED87-453E-81BE-D4CBA83DC707}" destId="{F5D9A4B8-B567-4DF3-86AE-6D01E900B629}" srcOrd="1" destOrd="0" presId="urn:microsoft.com/office/officeart/2005/8/layout/list1"/>
    <dgm:cxn modelId="{F5D56A2E-6DA1-45BF-8E49-264E835EB277}" type="presParOf" srcId="{23A40960-721D-4260-8312-37AFA50EB7BA}" destId="{61E82CBA-D831-4794-B4F7-471B3D8FCFDB}" srcOrd="5" destOrd="0" presId="urn:microsoft.com/office/officeart/2005/8/layout/list1"/>
    <dgm:cxn modelId="{770B3B6E-3C46-45B4-A7A8-31EFFCB97D85}" type="presParOf" srcId="{23A40960-721D-4260-8312-37AFA50EB7BA}" destId="{E665826A-0CBD-454C-8A57-36EF19D9A3AF}" srcOrd="6" destOrd="0" presId="urn:microsoft.com/office/officeart/2005/8/layout/list1"/>
    <dgm:cxn modelId="{6B663DCD-F727-46E6-9D72-56D62DECA723}" type="presParOf" srcId="{23A40960-721D-4260-8312-37AFA50EB7BA}" destId="{4078DA84-98AD-45F9-BC8D-EFF5D35DB64A}" srcOrd="7" destOrd="0" presId="urn:microsoft.com/office/officeart/2005/8/layout/list1"/>
    <dgm:cxn modelId="{C82851D2-4769-467C-957E-BF6B16AA3C32}" type="presParOf" srcId="{23A40960-721D-4260-8312-37AFA50EB7BA}" destId="{F9DECCB2-ED4E-47C7-982B-7A69D07D1E3E}" srcOrd="8" destOrd="0" presId="urn:microsoft.com/office/officeart/2005/8/layout/list1"/>
    <dgm:cxn modelId="{1215FAEC-0EFE-42BD-9586-01AA02A847AA}" type="presParOf" srcId="{F9DECCB2-ED4E-47C7-982B-7A69D07D1E3E}" destId="{16E02B38-9E41-4C39-B695-329B77DE12F8}" srcOrd="0" destOrd="0" presId="urn:microsoft.com/office/officeart/2005/8/layout/list1"/>
    <dgm:cxn modelId="{07734D98-BCAF-4492-9526-3A590E21D826}" type="presParOf" srcId="{F9DECCB2-ED4E-47C7-982B-7A69D07D1E3E}" destId="{54F8A3D8-F360-42F0-ADF3-DFBEBD176879}" srcOrd="1" destOrd="0" presId="urn:microsoft.com/office/officeart/2005/8/layout/list1"/>
    <dgm:cxn modelId="{3C1F4B78-1867-4C09-9D9A-F52D38AD8031}" type="presParOf" srcId="{23A40960-721D-4260-8312-37AFA50EB7BA}" destId="{DCF3256A-59B1-41F6-95FC-126639D5102B}" srcOrd="9" destOrd="0" presId="urn:microsoft.com/office/officeart/2005/8/layout/list1"/>
    <dgm:cxn modelId="{63161FFE-70ED-4FD3-A4E6-62C88B200B7D}" type="presParOf" srcId="{23A40960-721D-4260-8312-37AFA50EB7BA}" destId="{5FC77B46-1E5B-4DBC-8C0B-9CD3DD6F9695}" srcOrd="10" destOrd="0" presId="urn:microsoft.com/office/officeart/2005/8/layout/list1"/>
    <dgm:cxn modelId="{29AC7A97-B653-4213-B536-956AF3B5A4DE}" type="presParOf" srcId="{23A40960-721D-4260-8312-37AFA50EB7BA}" destId="{5B22FCB9-254C-469D-BAB2-2771FFA72983}" srcOrd="11" destOrd="0" presId="urn:microsoft.com/office/officeart/2005/8/layout/list1"/>
    <dgm:cxn modelId="{F53CC6B6-6392-4826-A6AC-A11E2DD476D0}" type="presParOf" srcId="{23A40960-721D-4260-8312-37AFA50EB7BA}" destId="{7F2A4D7B-E3A2-4331-8C01-525669F25127}" srcOrd="12" destOrd="0" presId="urn:microsoft.com/office/officeart/2005/8/layout/list1"/>
    <dgm:cxn modelId="{1CABF072-CEBA-4A5B-AF06-0BB6E35DB954}" type="presParOf" srcId="{7F2A4D7B-E3A2-4331-8C01-525669F25127}" destId="{604A85B8-D407-40EC-879B-796EB1FB1A50}" srcOrd="0" destOrd="0" presId="urn:microsoft.com/office/officeart/2005/8/layout/list1"/>
    <dgm:cxn modelId="{B68D21D7-194B-4488-A408-A85C7BF0FA15}" type="presParOf" srcId="{7F2A4D7B-E3A2-4331-8C01-525669F25127}" destId="{B5E0C022-1F6B-41B2-8C60-A35C72B9C750}" srcOrd="1" destOrd="0" presId="urn:microsoft.com/office/officeart/2005/8/layout/list1"/>
    <dgm:cxn modelId="{8B2B26C0-918F-4840-8D06-005A62AF0F81}" type="presParOf" srcId="{23A40960-721D-4260-8312-37AFA50EB7BA}" destId="{46E04126-DE1B-4200-B173-760AC968F55A}" srcOrd="13" destOrd="0" presId="urn:microsoft.com/office/officeart/2005/8/layout/list1"/>
    <dgm:cxn modelId="{F54AC992-5937-4684-A83B-3DB322FBEF32}" type="presParOf" srcId="{23A40960-721D-4260-8312-37AFA50EB7BA}" destId="{5C80D12E-49F3-4565-8722-B1CD228C4B23}" srcOrd="14" destOrd="0" presId="urn:microsoft.com/office/officeart/2005/8/layout/list1"/>
    <dgm:cxn modelId="{EDC0B0C7-C7E1-411B-B90A-6E87A0D500F4}" type="presParOf" srcId="{23A40960-721D-4260-8312-37AFA50EB7BA}" destId="{629C1205-92F0-47BE-AC93-B84AD7B6B600}" srcOrd="15" destOrd="0" presId="urn:microsoft.com/office/officeart/2005/8/layout/list1"/>
    <dgm:cxn modelId="{8616F76C-5066-4570-A8DE-B3DE262C4882}" type="presParOf" srcId="{23A40960-721D-4260-8312-37AFA50EB7BA}" destId="{91CE5F2F-B5DD-41EC-AEB5-4380E96EA4A8}" srcOrd="16" destOrd="0" presId="urn:microsoft.com/office/officeart/2005/8/layout/list1"/>
    <dgm:cxn modelId="{08B05D16-8F03-4A01-A4D7-3828E0242719}" type="presParOf" srcId="{91CE5F2F-B5DD-41EC-AEB5-4380E96EA4A8}" destId="{94E54FD0-30E3-4209-A5FD-FA8047598CF5}" srcOrd="0" destOrd="0" presId="urn:microsoft.com/office/officeart/2005/8/layout/list1"/>
    <dgm:cxn modelId="{D0470862-CB8B-450F-B8FE-1183F0C40E18}" type="presParOf" srcId="{91CE5F2F-B5DD-41EC-AEB5-4380E96EA4A8}" destId="{0056A92D-1C97-46D9-AFBD-1577197A3A19}" srcOrd="1" destOrd="0" presId="urn:microsoft.com/office/officeart/2005/8/layout/list1"/>
    <dgm:cxn modelId="{8CA99C52-985B-490E-9B0A-B5E013453A10}" type="presParOf" srcId="{23A40960-721D-4260-8312-37AFA50EB7BA}" destId="{296C0D21-BB1F-4D4C-8A16-8A92BBA0208F}" srcOrd="17" destOrd="0" presId="urn:microsoft.com/office/officeart/2005/8/layout/list1"/>
    <dgm:cxn modelId="{E19F4557-80A3-4031-93DB-4BA57E55882D}" type="presParOf" srcId="{23A40960-721D-4260-8312-37AFA50EB7BA}" destId="{7F7DA041-C4EA-4406-8328-3365590F53E0}"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25F5DF0-266F-462F-AA7E-77C96FC814B0}" type="doc">
      <dgm:prSet loTypeId="urn:microsoft.com/office/officeart/2005/8/layout/list1" loCatId="list" qsTypeId="urn:microsoft.com/office/officeart/2005/8/quickstyle/simple1" qsCatId="simple" csTypeId="urn:microsoft.com/office/officeart/2005/8/colors/accent0_3" csCatId="mainScheme" phldr="1"/>
      <dgm:spPr/>
      <dgm:t>
        <a:bodyPr/>
        <a:lstStyle/>
        <a:p>
          <a:endParaRPr lang="en-US"/>
        </a:p>
      </dgm:t>
    </dgm:pt>
    <dgm:pt modelId="{11049BC1-B07C-45CF-8D22-73576439AF0B}">
      <dgm:prSet phldrT="[Text]" custT="1"/>
      <dgm:spPr>
        <a:solidFill>
          <a:srgbClr val="B8BBBB"/>
        </a:solidFill>
        <a:ln w="12700" cap="flat" cmpd="sng" algn="ctr">
          <a:solidFill>
            <a:srgbClr val="E7E6E6">
              <a:hueOff val="0"/>
              <a:satOff val="0"/>
              <a:lumOff val="0"/>
              <a:alphaOff val="0"/>
            </a:srgbClr>
          </a:solidFill>
          <a:prstDash val="solid"/>
          <a:miter lim="800000"/>
        </a:ln>
        <a:effectLst/>
      </dgm:spPr>
      <dgm:t>
        <a:bodyPr spcFirstLastPara="0" vert="horz" wrap="square" lIns="159990" tIns="0" rIns="159990" bIns="0" numCol="1" spcCol="1270" anchor="ctr" anchorCtr="0"/>
        <a:lstStyle/>
        <a:p>
          <a:pPr marL="0" lvl="0" indent="0" algn="l" defTabSz="933450">
            <a:lnSpc>
              <a:spcPct val="90000"/>
            </a:lnSpc>
            <a:spcBef>
              <a:spcPct val="0"/>
            </a:spcBef>
            <a:spcAft>
              <a:spcPct val="35000"/>
            </a:spcAft>
            <a:buNone/>
          </a:pPr>
          <a:r>
            <a:rPr lang="en-US" sz="2200" b="1" kern="1200" noProof="0" dirty="0">
              <a:solidFill>
                <a:prstClr val="white"/>
              </a:solidFill>
              <a:latin typeface="Trebuchet MS"/>
              <a:ea typeface="+mn-ea"/>
              <a:cs typeface="+mn-cs"/>
            </a:rPr>
            <a:t>Impacts of the </a:t>
          </a:r>
          <a:r>
            <a:rPr lang="en-GB" sz="2200" b="1" kern="1200" dirty="0">
              <a:solidFill>
                <a:prstClr val="white"/>
              </a:solidFill>
              <a:latin typeface="Trebuchet MS"/>
              <a:ea typeface="+mn-ea"/>
              <a:cs typeface="+mn-cs"/>
            </a:rPr>
            <a:t>Covid-19</a:t>
          </a:r>
          <a:r>
            <a:rPr lang="en-US" sz="2200" b="1" kern="1200" noProof="0" dirty="0">
              <a:solidFill>
                <a:prstClr val="white"/>
              </a:solidFill>
              <a:latin typeface="Trebuchet MS"/>
              <a:ea typeface="+mn-ea"/>
              <a:cs typeface="+mn-cs"/>
            </a:rPr>
            <a:t> shock</a:t>
          </a:r>
          <a:endParaRPr lang="en-GB" sz="2200" b="1" kern="1200" noProof="0" dirty="0">
            <a:solidFill>
              <a:prstClr val="white"/>
            </a:solidFill>
            <a:latin typeface="Trebuchet MS"/>
            <a:ea typeface="+mn-ea"/>
            <a:cs typeface="+mn-cs"/>
          </a:endParaRPr>
        </a:p>
      </dgm:t>
    </dgm:pt>
    <dgm:pt modelId="{4333DC11-4BEA-4A4A-B104-A761BDF590BD}" type="parTrans" cxnId="{72F8E287-A5DA-4DE5-BF85-4E346DD18F15}">
      <dgm:prSet/>
      <dgm:spPr/>
      <dgm:t>
        <a:bodyPr/>
        <a:lstStyle/>
        <a:p>
          <a:endParaRPr lang="en-US"/>
        </a:p>
      </dgm:t>
    </dgm:pt>
    <dgm:pt modelId="{EC4CF853-AFA2-452B-AD91-63E7B5FF0042}" type="sibTrans" cxnId="{72F8E287-A5DA-4DE5-BF85-4E346DD18F15}">
      <dgm:prSet/>
      <dgm:spPr/>
      <dgm:t>
        <a:bodyPr/>
        <a:lstStyle/>
        <a:p>
          <a:endParaRPr lang="en-US"/>
        </a:p>
      </dgm:t>
    </dgm:pt>
    <dgm:pt modelId="{59CC0A99-8510-4484-AAAC-4BDA17B4EBDA}">
      <dgm:prSet phldrT="[Text]" custT="1"/>
      <dgm:spPr>
        <a:solidFill>
          <a:srgbClr val="B8BBBB"/>
        </a:solidFill>
        <a:ln w="12700" cap="flat" cmpd="sng" algn="ctr">
          <a:solidFill>
            <a:srgbClr val="E7E6E6">
              <a:hueOff val="0"/>
              <a:satOff val="0"/>
              <a:lumOff val="0"/>
              <a:alphaOff val="0"/>
            </a:srgbClr>
          </a:solidFill>
          <a:prstDash val="solid"/>
          <a:miter lim="800000"/>
        </a:ln>
        <a:effectLst/>
      </dgm:spPr>
      <dgm:t>
        <a:bodyPr spcFirstLastPara="0" vert="horz" wrap="square" lIns="159990" tIns="0" rIns="159990" bIns="0" numCol="1" spcCol="1270" anchor="ctr" anchorCtr="0"/>
        <a:lstStyle/>
        <a:p>
          <a:pPr marL="0" lvl="0" indent="0" algn="l" defTabSz="933450">
            <a:lnSpc>
              <a:spcPct val="90000"/>
            </a:lnSpc>
            <a:spcBef>
              <a:spcPct val="0"/>
            </a:spcBef>
            <a:spcAft>
              <a:spcPct val="35000"/>
            </a:spcAft>
            <a:buNone/>
          </a:pPr>
          <a:r>
            <a:rPr lang="en-GB" sz="2200" b="1" kern="1200" noProof="0" dirty="0">
              <a:solidFill>
                <a:prstClr val="white"/>
              </a:solidFill>
              <a:latin typeface="Trebuchet MS"/>
              <a:ea typeface="+mn-ea"/>
              <a:cs typeface="+mn-cs"/>
            </a:rPr>
            <a:t>Risks, vulnerable debtors</a:t>
          </a:r>
        </a:p>
      </dgm:t>
    </dgm:pt>
    <dgm:pt modelId="{3727B7A2-DD14-48AB-BF47-C4BD0B4FB03C}" type="parTrans" cxnId="{6CCB77ED-9B18-42C6-BA1F-4BAB6E29D6B2}">
      <dgm:prSet/>
      <dgm:spPr/>
      <dgm:t>
        <a:bodyPr/>
        <a:lstStyle/>
        <a:p>
          <a:endParaRPr lang="en-US"/>
        </a:p>
      </dgm:t>
    </dgm:pt>
    <dgm:pt modelId="{2DE3D471-3B8A-42E2-A6A4-89E69711C2F2}" type="sibTrans" cxnId="{6CCB77ED-9B18-42C6-BA1F-4BAB6E29D6B2}">
      <dgm:prSet/>
      <dgm:spPr/>
      <dgm:t>
        <a:bodyPr/>
        <a:lstStyle/>
        <a:p>
          <a:endParaRPr lang="en-US"/>
        </a:p>
      </dgm:t>
    </dgm:pt>
    <dgm:pt modelId="{CFF158EE-4FC0-405F-AA31-22298302E2E8}">
      <dgm:prSet phldrT="[Text]" custT="1"/>
      <dgm:spPr>
        <a:solidFill>
          <a:srgbClr val="B8BBBB"/>
        </a:solidFill>
        <a:ln w="12700" cap="flat" cmpd="sng" algn="ctr">
          <a:solidFill>
            <a:srgbClr val="E7E6E6">
              <a:hueOff val="0"/>
              <a:satOff val="0"/>
              <a:lumOff val="0"/>
              <a:alphaOff val="0"/>
            </a:srgbClr>
          </a:solidFill>
          <a:prstDash val="solid"/>
          <a:miter lim="800000"/>
        </a:ln>
        <a:effectLst/>
      </dgm:spPr>
      <dgm:t>
        <a:bodyPr spcFirstLastPara="0" vert="horz" wrap="square" lIns="159990" tIns="0" rIns="159990" bIns="0" numCol="1" spcCol="1270" anchor="ctr" anchorCtr="0"/>
        <a:lstStyle/>
        <a:p>
          <a:pPr marL="0" lvl="0" indent="0" algn="l" defTabSz="933450">
            <a:lnSpc>
              <a:spcPct val="90000"/>
            </a:lnSpc>
            <a:spcBef>
              <a:spcPct val="0"/>
            </a:spcBef>
            <a:spcAft>
              <a:spcPct val="35000"/>
            </a:spcAft>
            <a:buNone/>
          </a:pPr>
          <a:r>
            <a:rPr lang="en-GB" sz="2200" b="1" kern="1200" noProof="0" dirty="0">
              <a:solidFill>
                <a:prstClr val="white"/>
              </a:solidFill>
              <a:latin typeface="Trebuchet MS"/>
              <a:ea typeface="+mn-ea"/>
              <a:cs typeface="+mn-cs"/>
            </a:rPr>
            <a:t>Stress </a:t>
          </a:r>
          <a:r>
            <a:rPr lang="hu-HU" sz="2200" b="1" kern="1200" noProof="0" dirty="0">
              <a:solidFill>
                <a:prstClr val="white"/>
              </a:solidFill>
              <a:latin typeface="Trebuchet MS"/>
              <a:ea typeface="+mn-ea"/>
              <a:cs typeface="+mn-cs"/>
            </a:rPr>
            <a:t>test</a:t>
          </a:r>
          <a:r>
            <a:rPr lang="en-GB" sz="2200" b="1" kern="1200" noProof="0" dirty="0">
              <a:solidFill>
                <a:prstClr val="white"/>
              </a:solidFill>
              <a:latin typeface="Trebuchet MS"/>
              <a:ea typeface="+mn-ea"/>
              <a:cs typeface="+mn-cs"/>
            </a:rPr>
            <a:t> results</a:t>
          </a:r>
        </a:p>
      </dgm:t>
    </dgm:pt>
    <dgm:pt modelId="{8BA40589-4CAD-47B4-BA19-73764B901239}" type="parTrans" cxnId="{10EFE2A1-FD59-4E7F-8548-B2AB2778BE66}">
      <dgm:prSet/>
      <dgm:spPr/>
      <dgm:t>
        <a:bodyPr/>
        <a:lstStyle/>
        <a:p>
          <a:endParaRPr lang="en-US"/>
        </a:p>
      </dgm:t>
    </dgm:pt>
    <dgm:pt modelId="{DE51565E-EB21-4335-A906-CCCC9D52B0E3}" type="sibTrans" cxnId="{10EFE2A1-FD59-4E7F-8548-B2AB2778BE66}">
      <dgm:prSet/>
      <dgm:spPr/>
      <dgm:t>
        <a:bodyPr/>
        <a:lstStyle/>
        <a:p>
          <a:endParaRPr lang="en-US"/>
        </a:p>
      </dgm:t>
    </dgm:pt>
    <dgm:pt modelId="{94A950AB-3518-4BA6-B0DF-F02989087600}">
      <dgm:prSet phldrT="[Text]" custT="1"/>
      <dgm:spPr>
        <a:solidFill>
          <a:srgbClr val="B8BBBB"/>
        </a:solidFill>
        <a:ln w="12700" cap="flat" cmpd="sng" algn="ctr">
          <a:solidFill>
            <a:srgbClr val="E7E6E6">
              <a:hueOff val="0"/>
              <a:satOff val="0"/>
              <a:lumOff val="0"/>
              <a:alphaOff val="0"/>
            </a:srgbClr>
          </a:solidFill>
          <a:prstDash val="solid"/>
          <a:miter lim="800000"/>
        </a:ln>
        <a:effectLst/>
      </dgm:spPr>
      <dgm:t>
        <a:bodyPr spcFirstLastPara="0" vert="horz" wrap="square" lIns="159990" tIns="0" rIns="159990" bIns="0" numCol="1" spcCol="1270" anchor="ctr" anchorCtr="0"/>
        <a:lstStyle/>
        <a:p>
          <a:pPr marL="0" lvl="0" indent="0" algn="l" defTabSz="933450">
            <a:lnSpc>
              <a:spcPct val="90000"/>
            </a:lnSpc>
            <a:spcBef>
              <a:spcPct val="0"/>
            </a:spcBef>
            <a:spcAft>
              <a:spcPct val="35000"/>
            </a:spcAft>
            <a:buNone/>
          </a:pPr>
          <a:r>
            <a:rPr lang="en-US" sz="2200" b="1" kern="1200" noProof="0" dirty="0">
              <a:solidFill>
                <a:prstClr val="white"/>
              </a:solidFill>
              <a:latin typeface="Trebuchet MS"/>
              <a:ea typeface="+mn-ea"/>
              <a:cs typeface="+mn-cs"/>
            </a:rPr>
            <a:t>Banks’ position in light of the shock</a:t>
          </a:r>
          <a:endParaRPr lang="hu-HU" sz="2200" b="1" kern="1200" noProof="0" dirty="0">
            <a:solidFill>
              <a:prstClr val="white"/>
            </a:solidFill>
            <a:latin typeface="Trebuchet MS"/>
            <a:ea typeface="+mn-ea"/>
            <a:cs typeface="+mn-cs"/>
          </a:endParaRPr>
        </a:p>
      </dgm:t>
    </dgm:pt>
    <dgm:pt modelId="{F9E2FEA7-CAC7-45C8-8E5B-E3A33B62A57C}" type="parTrans" cxnId="{4D1490D1-ED2B-4E5B-990F-EABA6FE966C8}">
      <dgm:prSet/>
      <dgm:spPr/>
      <dgm:t>
        <a:bodyPr/>
        <a:lstStyle/>
        <a:p>
          <a:endParaRPr lang="en-US"/>
        </a:p>
      </dgm:t>
    </dgm:pt>
    <dgm:pt modelId="{FAECC185-8C3A-43A9-B827-15A993582BB5}" type="sibTrans" cxnId="{4D1490D1-ED2B-4E5B-990F-EABA6FE966C8}">
      <dgm:prSet/>
      <dgm:spPr/>
      <dgm:t>
        <a:bodyPr/>
        <a:lstStyle/>
        <a:p>
          <a:endParaRPr lang="en-US"/>
        </a:p>
      </dgm:t>
    </dgm:pt>
    <dgm:pt modelId="{651D4345-81F6-439A-8D18-11BEAB6A0E1F}">
      <dgm:prSet phldrT="[Text]" custT="1"/>
      <dgm:spPr>
        <a:solidFill>
          <a:srgbClr val="002060"/>
        </a:solidFill>
        <a:ln w="12700" cap="flat" cmpd="sng" algn="ctr">
          <a:solidFill>
            <a:srgbClr val="E7E6E6">
              <a:hueOff val="0"/>
              <a:satOff val="0"/>
              <a:lumOff val="0"/>
              <a:alphaOff val="0"/>
            </a:srgbClr>
          </a:solidFill>
          <a:prstDash val="solid"/>
          <a:miter lim="800000"/>
        </a:ln>
        <a:effectLst/>
      </dgm:spPr>
      <dgm:t>
        <a:bodyPr spcFirstLastPara="0" vert="horz" wrap="square" lIns="159990" tIns="0" rIns="159990" bIns="0" numCol="1" spcCol="1270" anchor="ctr" anchorCtr="0"/>
        <a:lstStyle/>
        <a:p>
          <a:pPr marL="0" lvl="0" indent="0" algn="l" defTabSz="933450">
            <a:lnSpc>
              <a:spcPct val="90000"/>
            </a:lnSpc>
            <a:spcBef>
              <a:spcPct val="0"/>
            </a:spcBef>
            <a:spcAft>
              <a:spcPct val="35000"/>
            </a:spcAft>
            <a:buNone/>
          </a:pPr>
          <a:r>
            <a:rPr lang="en-GB" sz="2200" b="1" kern="1200" noProof="0" dirty="0">
              <a:solidFill>
                <a:prstClr val="white"/>
              </a:solidFill>
              <a:latin typeface="Trebuchet MS"/>
              <a:ea typeface="+mn-ea"/>
              <a:cs typeface="+mn-cs"/>
            </a:rPr>
            <a:t>Forecast, </a:t>
          </a:r>
          <a:r>
            <a:rPr lang="hu-HU" sz="2200" b="1" kern="1200" noProof="0" dirty="0">
              <a:solidFill>
                <a:prstClr val="white"/>
              </a:solidFill>
              <a:latin typeface="Trebuchet MS"/>
              <a:ea typeface="+mn-ea"/>
              <a:cs typeface="+mn-cs"/>
            </a:rPr>
            <a:t>latest</a:t>
          </a:r>
          <a:r>
            <a:rPr lang="en-GB" sz="2200" b="1" kern="1200" noProof="0" dirty="0">
              <a:solidFill>
                <a:prstClr val="white"/>
              </a:solidFill>
              <a:latin typeface="Trebuchet MS"/>
              <a:ea typeface="+mn-ea"/>
              <a:cs typeface="+mn-cs"/>
            </a:rPr>
            <a:t> data</a:t>
          </a:r>
        </a:p>
      </dgm:t>
    </dgm:pt>
    <dgm:pt modelId="{700564BA-7AE4-4E9B-A236-95ED33679DB4}" type="parTrans" cxnId="{15E59D76-C762-4DE3-8B36-7C3B43CC8C49}">
      <dgm:prSet/>
      <dgm:spPr/>
      <dgm:t>
        <a:bodyPr/>
        <a:lstStyle/>
        <a:p>
          <a:endParaRPr lang="en-US"/>
        </a:p>
      </dgm:t>
    </dgm:pt>
    <dgm:pt modelId="{22DD6843-1B6B-42BB-BDB0-5A3D50978ED5}" type="sibTrans" cxnId="{15E59D76-C762-4DE3-8B36-7C3B43CC8C49}">
      <dgm:prSet/>
      <dgm:spPr/>
      <dgm:t>
        <a:bodyPr/>
        <a:lstStyle/>
        <a:p>
          <a:endParaRPr lang="en-US"/>
        </a:p>
      </dgm:t>
    </dgm:pt>
    <dgm:pt modelId="{BFFD42FC-2D24-431B-B482-E8000A7EC7F4}">
      <dgm:prSet custT="1"/>
      <dgm:spPr/>
      <dgm:t>
        <a:bodyPr/>
        <a:lstStyle/>
        <a:p>
          <a:r>
            <a:rPr lang="en-GB" sz="1700" kern="1200" noProof="0" dirty="0">
              <a:solidFill>
                <a:srgbClr val="E7E6E6">
                  <a:lumMod val="75000"/>
                </a:srgbClr>
              </a:solidFill>
              <a:latin typeface="Calibri"/>
              <a:ea typeface="+mn-ea"/>
              <a:cs typeface="+mn-cs"/>
            </a:rPr>
            <a:t>Lending</a:t>
          </a:r>
        </a:p>
      </dgm:t>
    </dgm:pt>
    <dgm:pt modelId="{5A9FC369-2ADC-4EAF-B0D3-4EB06C6EC2D2}" type="parTrans" cxnId="{7A756CDE-4B83-4A99-B1C8-8ABB1A88F725}">
      <dgm:prSet/>
      <dgm:spPr/>
      <dgm:t>
        <a:bodyPr/>
        <a:lstStyle/>
        <a:p>
          <a:endParaRPr lang="hu-HU"/>
        </a:p>
      </dgm:t>
    </dgm:pt>
    <dgm:pt modelId="{4A8FACCD-1D27-4E7E-9979-0039C21ED006}" type="sibTrans" cxnId="{7A756CDE-4B83-4A99-B1C8-8ABB1A88F725}">
      <dgm:prSet/>
      <dgm:spPr/>
      <dgm:t>
        <a:bodyPr/>
        <a:lstStyle/>
        <a:p>
          <a:endParaRPr lang="hu-HU"/>
        </a:p>
      </dgm:t>
    </dgm:pt>
    <dgm:pt modelId="{86BD2F11-FD34-421B-A2AF-87D85C990D9D}">
      <dgm:prSet custT="1"/>
      <dgm:spPr/>
      <dgm:t>
        <a:bodyPr/>
        <a:lstStyle/>
        <a:p>
          <a:r>
            <a:rPr lang="en-GB" sz="1700" b="1" kern="1200" cap="all" baseline="0" noProof="0" dirty="0">
              <a:solidFill>
                <a:prstClr val="black">
                  <a:hueOff val="0"/>
                  <a:satOff val="0"/>
                  <a:lumOff val="0"/>
                  <a:alphaOff val="0"/>
                </a:prstClr>
              </a:solidFill>
              <a:latin typeface="Calibri"/>
              <a:ea typeface="+mn-ea"/>
              <a:cs typeface="+mn-cs"/>
            </a:rPr>
            <a:t>Housing Market</a:t>
          </a:r>
        </a:p>
      </dgm:t>
    </dgm:pt>
    <dgm:pt modelId="{6B1E8B37-1698-4B3C-8331-3E80CF556FF3}" type="parTrans" cxnId="{7F9E7E5A-F91E-468C-8AC7-B96AB7F378EF}">
      <dgm:prSet/>
      <dgm:spPr/>
      <dgm:t>
        <a:bodyPr/>
        <a:lstStyle/>
        <a:p>
          <a:endParaRPr lang="hu-HU"/>
        </a:p>
      </dgm:t>
    </dgm:pt>
    <dgm:pt modelId="{1251D345-5A3D-40CE-AA7C-369B16F32F95}" type="sibTrans" cxnId="{7F9E7E5A-F91E-468C-8AC7-B96AB7F378EF}">
      <dgm:prSet/>
      <dgm:spPr/>
      <dgm:t>
        <a:bodyPr/>
        <a:lstStyle/>
        <a:p>
          <a:endParaRPr lang="hu-HU"/>
        </a:p>
      </dgm:t>
    </dgm:pt>
    <dgm:pt modelId="{F6F0372D-F45F-4053-B350-C9C03E500039}">
      <dgm:prSet/>
      <dgm:spPr/>
      <dgm:t>
        <a:bodyPr/>
        <a:lstStyle/>
        <a:p>
          <a:r>
            <a:rPr lang="en-GB" sz="1700" kern="1200" noProof="0" dirty="0">
              <a:solidFill>
                <a:schemeClr val="bg2">
                  <a:lumMod val="75000"/>
                </a:schemeClr>
              </a:solidFill>
            </a:rPr>
            <a:t>Savings</a:t>
          </a:r>
        </a:p>
      </dgm:t>
    </dgm:pt>
    <dgm:pt modelId="{07E25AA3-C0D4-48EF-BF54-741012B037C9}" type="parTrans" cxnId="{B296F371-9314-49B8-94AD-524BB3EB29C0}">
      <dgm:prSet/>
      <dgm:spPr/>
      <dgm:t>
        <a:bodyPr/>
        <a:lstStyle/>
        <a:p>
          <a:endParaRPr lang="hu-HU"/>
        </a:p>
      </dgm:t>
    </dgm:pt>
    <dgm:pt modelId="{495596CB-D3AB-466E-BFEE-BE9500F88444}" type="sibTrans" cxnId="{B296F371-9314-49B8-94AD-524BB3EB29C0}">
      <dgm:prSet/>
      <dgm:spPr/>
      <dgm:t>
        <a:bodyPr/>
        <a:lstStyle/>
        <a:p>
          <a:endParaRPr lang="hu-HU"/>
        </a:p>
      </dgm:t>
    </dgm:pt>
    <dgm:pt modelId="{23A40960-721D-4260-8312-37AFA50EB7BA}" type="pres">
      <dgm:prSet presAssocID="{725F5DF0-266F-462F-AA7E-77C96FC814B0}" presName="linear" presStyleCnt="0">
        <dgm:presLayoutVars>
          <dgm:dir/>
          <dgm:animLvl val="lvl"/>
          <dgm:resizeHandles val="exact"/>
        </dgm:presLayoutVars>
      </dgm:prSet>
      <dgm:spPr/>
    </dgm:pt>
    <dgm:pt modelId="{01C7C8A8-EBF0-4B9F-9387-0CBCF075375D}" type="pres">
      <dgm:prSet presAssocID="{11049BC1-B07C-45CF-8D22-73576439AF0B}" presName="parentLin" presStyleCnt="0"/>
      <dgm:spPr/>
    </dgm:pt>
    <dgm:pt modelId="{2EE82A3A-6F36-4495-9D28-5C8ECBF8BB00}" type="pres">
      <dgm:prSet presAssocID="{11049BC1-B07C-45CF-8D22-73576439AF0B}" presName="parentLeftMargin" presStyleLbl="node1" presStyleIdx="0" presStyleCnt="5"/>
      <dgm:spPr/>
    </dgm:pt>
    <dgm:pt modelId="{1C175443-2757-4905-AF37-03734CFF85C2}" type="pres">
      <dgm:prSet presAssocID="{11049BC1-B07C-45CF-8D22-73576439AF0B}" presName="parentText" presStyleLbl="node1" presStyleIdx="0" presStyleCnt="5" custScaleX="120681">
        <dgm:presLayoutVars>
          <dgm:chMax val="0"/>
          <dgm:bulletEnabled val="1"/>
        </dgm:presLayoutVars>
      </dgm:prSet>
      <dgm:spPr>
        <a:xfrm>
          <a:off x="302342" y="90523"/>
          <a:ext cx="5108186" cy="590400"/>
        </a:xfrm>
        <a:prstGeom prst="roundRect">
          <a:avLst/>
        </a:prstGeom>
      </dgm:spPr>
    </dgm:pt>
    <dgm:pt modelId="{F1B1159B-4DB9-464C-BA55-4185B68449A0}" type="pres">
      <dgm:prSet presAssocID="{11049BC1-B07C-45CF-8D22-73576439AF0B}" presName="negativeSpace" presStyleCnt="0"/>
      <dgm:spPr/>
    </dgm:pt>
    <dgm:pt modelId="{D954A158-D89A-4C7A-BC5C-C673F10920CA}" type="pres">
      <dgm:prSet presAssocID="{11049BC1-B07C-45CF-8D22-73576439AF0B}" presName="childText" presStyleLbl="conFgAcc1" presStyleIdx="0" presStyleCnt="5">
        <dgm:presLayoutVars>
          <dgm:bulletEnabled val="1"/>
        </dgm:presLayoutVars>
      </dgm:prSet>
      <dgm:spPr>
        <a:xfrm>
          <a:off x="0" y="333407"/>
          <a:ext cx="6936432" cy="529200"/>
        </a:xfrm>
        <a:prstGeom prst="rect">
          <a:avLst/>
        </a:prstGeom>
      </dgm:spPr>
    </dgm:pt>
    <dgm:pt modelId="{A934F09B-5C61-41F2-86CB-D5A167486852}" type="pres">
      <dgm:prSet presAssocID="{EC4CF853-AFA2-452B-AD91-63E7B5FF0042}" presName="spaceBetweenRectangles" presStyleCnt="0"/>
      <dgm:spPr/>
    </dgm:pt>
    <dgm:pt modelId="{B4CFCDF7-ED87-453E-81BE-D4CBA83DC707}" type="pres">
      <dgm:prSet presAssocID="{94A950AB-3518-4BA6-B0DF-F02989087600}" presName="parentLin" presStyleCnt="0"/>
      <dgm:spPr/>
    </dgm:pt>
    <dgm:pt modelId="{EC322841-82C5-4D1E-892C-A24BD50DDEBD}" type="pres">
      <dgm:prSet presAssocID="{94A950AB-3518-4BA6-B0DF-F02989087600}" presName="parentLeftMargin" presStyleLbl="node1" presStyleIdx="0" presStyleCnt="5"/>
      <dgm:spPr/>
    </dgm:pt>
    <dgm:pt modelId="{F5D9A4B8-B567-4DF3-86AE-6D01E900B629}" type="pres">
      <dgm:prSet presAssocID="{94A950AB-3518-4BA6-B0DF-F02989087600}" presName="parentText" presStyleLbl="node1" presStyleIdx="1" presStyleCnt="5" custScaleX="120712">
        <dgm:presLayoutVars>
          <dgm:chMax val="0"/>
          <dgm:bulletEnabled val="1"/>
        </dgm:presLayoutVars>
      </dgm:prSet>
      <dgm:spPr>
        <a:xfrm>
          <a:off x="302342" y="997723"/>
          <a:ext cx="5109499" cy="590400"/>
        </a:xfrm>
        <a:prstGeom prst="roundRect">
          <a:avLst/>
        </a:prstGeom>
      </dgm:spPr>
    </dgm:pt>
    <dgm:pt modelId="{61E82CBA-D831-4794-B4F7-471B3D8FCFDB}" type="pres">
      <dgm:prSet presAssocID="{94A950AB-3518-4BA6-B0DF-F02989087600}" presName="negativeSpace" presStyleCnt="0"/>
      <dgm:spPr/>
    </dgm:pt>
    <dgm:pt modelId="{E665826A-0CBD-454C-8A57-36EF19D9A3AF}" type="pres">
      <dgm:prSet presAssocID="{94A950AB-3518-4BA6-B0DF-F02989087600}" presName="childText" presStyleLbl="conFgAcc1" presStyleIdx="1" presStyleCnt="5">
        <dgm:presLayoutVars>
          <dgm:bulletEnabled val="1"/>
        </dgm:presLayoutVars>
      </dgm:prSet>
      <dgm:spPr/>
    </dgm:pt>
    <dgm:pt modelId="{4078DA84-98AD-45F9-BC8D-EFF5D35DB64A}" type="pres">
      <dgm:prSet presAssocID="{FAECC185-8C3A-43A9-B827-15A993582BB5}" presName="spaceBetweenRectangles" presStyleCnt="0"/>
      <dgm:spPr/>
    </dgm:pt>
    <dgm:pt modelId="{F9DECCB2-ED4E-47C7-982B-7A69D07D1E3E}" type="pres">
      <dgm:prSet presAssocID="{59CC0A99-8510-4484-AAAC-4BDA17B4EBDA}" presName="parentLin" presStyleCnt="0"/>
      <dgm:spPr/>
    </dgm:pt>
    <dgm:pt modelId="{16E02B38-9E41-4C39-B695-329B77DE12F8}" type="pres">
      <dgm:prSet presAssocID="{59CC0A99-8510-4484-AAAC-4BDA17B4EBDA}" presName="parentLeftMargin" presStyleLbl="node1" presStyleIdx="1" presStyleCnt="5"/>
      <dgm:spPr/>
    </dgm:pt>
    <dgm:pt modelId="{54F8A3D8-F360-42F0-ADF3-DFBEBD176879}" type="pres">
      <dgm:prSet presAssocID="{59CC0A99-8510-4484-AAAC-4BDA17B4EBDA}" presName="parentText" presStyleLbl="node1" presStyleIdx="2" presStyleCnt="5" custScaleX="120681">
        <dgm:presLayoutVars>
          <dgm:chMax val="0"/>
          <dgm:bulletEnabled val="1"/>
        </dgm:presLayoutVars>
      </dgm:prSet>
      <dgm:spPr>
        <a:xfrm>
          <a:off x="302342" y="1904923"/>
          <a:ext cx="4927150" cy="590400"/>
        </a:xfrm>
        <a:prstGeom prst="roundRect">
          <a:avLst/>
        </a:prstGeom>
      </dgm:spPr>
    </dgm:pt>
    <dgm:pt modelId="{DCF3256A-59B1-41F6-95FC-126639D5102B}" type="pres">
      <dgm:prSet presAssocID="{59CC0A99-8510-4484-AAAC-4BDA17B4EBDA}" presName="negativeSpace" presStyleCnt="0"/>
      <dgm:spPr/>
    </dgm:pt>
    <dgm:pt modelId="{5FC77B46-1E5B-4DBC-8C0B-9CD3DD6F9695}" type="pres">
      <dgm:prSet presAssocID="{59CC0A99-8510-4484-AAAC-4BDA17B4EBDA}" presName="childText" presStyleLbl="conFgAcc1" presStyleIdx="2" presStyleCnt="5">
        <dgm:presLayoutVars>
          <dgm:bulletEnabled val="1"/>
        </dgm:presLayoutVars>
      </dgm:prSet>
      <dgm:spPr>
        <a:xfrm>
          <a:off x="0" y="2238527"/>
          <a:ext cx="6936432" cy="529200"/>
        </a:xfrm>
        <a:prstGeom prst="rect">
          <a:avLst/>
        </a:prstGeom>
      </dgm:spPr>
    </dgm:pt>
    <dgm:pt modelId="{5B22FCB9-254C-469D-BAB2-2771FFA72983}" type="pres">
      <dgm:prSet presAssocID="{2DE3D471-3B8A-42E2-A6A4-89E69711C2F2}" presName="spaceBetweenRectangles" presStyleCnt="0"/>
      <dgm:spPr/>
    </dgm:pt>
    <dgm:pt modelId="{7F2A4D7B-E3A2-4331-8C01-525669F25127}" type="pres">
      <dgm:prSet presAssocID="{CFF158EE-4FC0-405F-AA31-22298302E2E8}" presName="parentLin" presStyleCnt="0"/>
      <dgm:spPr/>
    </dgm:pt>
    <dgm:pt modelId="{604A85B8-D407-40EC-879B-796EB1FB1A50}" type="pres">
      <dgm:prSet presAssocID="{CFF158EE-4FC0-405F-AA31-22298302E2E8}" presName="parentLeftMargin" presStyleLbl="node1" presStyleIdx="2" presStyleCnt="5"/>
      <dgm:spPr>
        <a:prstGeom prst="roundRect">
          <a:avLst/>
        </a:prstGeom>
      </dgm:spPr>
    </dgm:pt>
    <dgm:pt modelId="{B5E0C022-1F6B-41B2-8C60-A35C72B9C750}" type="pres">
      <dgm:prSet presAssocID="{CFF158EE-4FC0-405F-AA31-22298302E2E8}" presName="parentText" presStyleLbl="node1" presStyleIdx="3" presStyleCnt="5" custScaleX="120712">
        <dgm:presLayoutVars>
          <dgm:chMax val="0"/>
          <dgm:bulletEnabled val="1"/>
        </dgm:presLayoutVars>
      </dgm:prSet>
      <dgm:spPr>
        <a:xfrm>
          <a:off x="302342" y="2319886"/>
          <a:ext cx="4928419" cy="501840"/>
        </a:xfrm>
        <a:prstGeom prst="roundRect">
          <a:avLst/>
        </a:prstGeom>
      </dgm:spPr>
    </dgm:pt>
    <dgm:pt modelId="{46E04126-DE1B-4200-B173-760AC968F55A}" type="pres">
      <dgm:prSet presAssocID="{CFF158EE-4FC0-405F-AA31-22298302E2E8}" presName="negativeSpace" presStyleCnt="0"/>
      <dgm:spPr/>
    </dgm:pt>
    <dgm:pt modelId="{5C80D12E-49F3-4565-8722-B1CD228C4B23}" type="pres">
      <dgm:prSet presAssocID="{CFF158EE-4FC0-405F-AA31-22298302E2E8}" presName="childText" presStyleLbl="conFgAcc1" presStyleIdx="3" presStyleCnt="5">
        <dgm:presLayoutVars>
          <dgm:bulletEnabled val="1"/>
        </dgm:presLayoutVars>
      </dgm:prSet>
      <dgm:spPr>
        <a:xfrm>
          <a:off x="0" y="3191088"/>
          <a:ext cx="6046859" cy="529200"/>
        </a:xfrm>
        <a:prstGeom prst="rect">
          <a:avLst/>
        </a:prstGeom>
      </dgm:spPr>
    </dgm:pt>
    <dgm:pt modelId="{629C1205-92F0-47BE-AC93-B84AD7B6B600}" type="pres">
      <dgm:prSet presAssocID="{DE51565E-EB21-4335-A906-CCCC9D52B0E3}" presName="spaceBetweenRectangles" presStyleCnt="0"/>
      <dgm:spPr/>
    </dgm:pt>
    <dgm:pt modelId="{91CE5F2F-B5DD-41EC-AEB5-4380E96EA4A8}" type="pres">
      <dgm:prSet presAssocID="{651D4345-81F6-439A-8D18-11BEAB6A0E1F}" presName="parentLin" presStyleCnt="0"/>
      <dgm:spPr/>
    </dgm:pt>
    <dgm:pt modelId="{94E54FD0-30E3-4209-A5FD-FA8047598CF5}" type="pres">
      <dgm:prSet presAssocID="{651D4345-81F6-439A-8D18-11BEAB6A0E1F}" presName="parentLeftMargin" presStyleLbl="node1" presStyleIdx="3" presStyleCnt="5"/>
      <dgm:spPr/>
    </dgm:pt>
    <dgm:pt modelId="{0056A92D-1C97-46D9-AFBD-1577197A3A19}" type="pres">
      <dgm:prSet presAssocID="{651D4345-81F6-439A-8D18-11BEAB6A0E1F}" presName="parentText" presStyleLbl="node1" presStyleIdx="4" presStyleCnt="5" custScaleX="120712" custScaleY="114778">
        <dgm:presLayoutVars>
          <dgm:chMax val="0"/>
          <dgm:bulletEnabled val="1"/>
        </dgm:presLayoutVars>
      </dgm:prSet>
      <dgm:spPr>
        <a:xfrm>
          <a:off x="302342" y="3719323"/>
          <a:ext cx="5109499" cy="677649"/>
        </a:xfrm>
        <a:prstGeom prst="roundRect">
          <a:avLst/>
        </a:prstGeom>
      </dgm:spPr>
    </dgm:pt>
    <dgm:pt modelId="{296C0D21-BB1F-4D4C-8A16-8A92BBA0208F}" type="pres">
      <dgm:prSet presAssocID="{651D4345-81F6-439A-8D18-11BEAB6A0E1F}" presName="negativeSpace" presStyleCnt="0"/>
      <dgm:spPr/>
    </dgm:pt>
    <dgm:pt modelId="{7F7DA041-C4EA-4406-8328-3365590F53E0}" type="pres">
      <dgm:prSet presAssocID="{651D4345-81F6-439A-8D18-11BEAB6A0E1F}" presName="childText" presStyleLbl="conFgAcc1" presStyleIdx="4" presStyleCnt="5">
        <dgm:presLayoutVars>
          <dgm:bulletEnabled val="1"/>
        </dgm:presLayoutVars>
      </dgm:prSet>
      <dgm:spPr/>
    </dgm:pt>
  </dgm:ptLst>
  <dgm:cxnLst>
    <dgm:cxn modelId="{5C6CF902-0EA0-4C69-B1DA-16C9CBA46E9D}" type="presOf" srcId="{CFF158EE-4FC0-405F-AA31-22298302E2E8}" destId="{604A85B8-D407-40EC-879B-796EB1FB1A50}" srcOrd="0" destOrd="0" presId="urn:microsoft.com/office/officeart/2005/8/layout/list1"/>
    <dgm:cxn modelId="{0299F006-E3F2-4859-93DE-234168A50601}" type="presOf" srcId="{651D4345-81F6-439A-8D18-11BEAB6A0E1F}" destId="{94E54FD0-30E3-4209-A5FD-FA8047598CF5}" srcOrd="0" destOrd="0" presId="urn:microsoft.com/office/officeart/2005/8/layout/list1"/>
    <dgm:cxn modelId="{AE861C15-79B3-4B0C-A41B-CC7B2C8CEC82}" type="presOf" srcId="{11049BC1-B07C-45CF-8D22-73576439AF0B}" destId="{2EE82A3A-6F36-4495-9D28-5C8ECBF8BB00}" srcOrd="0" destOrd="0" presId="urn:microsoft.com/office/officeart/2005/8/layout/list1"/>
    <dgm:cxn modelId="{13DF5530-9B21-40C0-B0C1-E6DA0E35D519}" type="presOf" srcId="{94A950AB-3518-4BA6-B0DF-F02989087600}" destId="{F5D9A4B8-B567-4DF3-86AE-6D01E900B629}" srcOrd="1" destOrd="0" presId="urn:microsoft.com/office/officeart/2005/8/layout/list1"/>
    <dgm:cxn modelId="{50B0B54D-4A7B-42A5-871D-FA20C9AE9AAD}" type="presOf" srcId="{94A950AB-3518-4BA6-B0DF-F02989087600}" destId="{EC322841-82C5-4D1E-892C-A24BD50DDEBD}" srcOrd="0" destOrd="0" presId="urn:microsoft.com/office/officeart/2005/8/layout/list1"/>
    <dgm:cxn modelId="{B296F371-9314-49B8-94AD-524BB3EB29C0}" srcId="{651D4345-81F6-439A-8D18-11BEAB6A0E1F}" destId="{F6F0372D-F45F-4053-B350-C9C03E500039}" srcOrd="2" destOrd="0" parTransId="{07E25AA3-C0D4-48EF-BF54-741012B037C9}" sibTransId="{495596CB-D3AB-466E-BFEE-BE9500F88444}"/>
    <dgm:cxn modelId="{15E59D76-C762-4DE3-8B36-7C3B43CC8C49}" srcId="{725F5DF0-266F-462F-AA7E-77C96FC814B0}" destId="{651D4345-81F6-439A-8D18-11BEAB6A0E1F}" srcOrd="4" destOrd="0" parTransId="{700564BA-7AE4-4E9B-A236-95ED33679DB4}" sibTransId="{22DD6843-1B6B-42BB-BDB0-5A3D50978ED5}"/>
    <dgm:cxn modelId="{C28FFC76-C156-4330-A64B-A7E46877435A}" type="presOf" srcId="{F6F0372D-F45F-4053-B350-C9C03E500039}" destId="{7F7DA041-C4EA-4406-8328-3365590F53E0}" srcOrd="0" destOrd="2" presId="urn:microsoft.com/office/officeart/2005/8/layout/list1"/>
    <dgm:cxn modelId="{7F9E7E5A-F91E-468C-8AC7-B96AB7F378EF}" srcId="{651D4345-81F6-439A-8D18-11BEAB6A0E1F}" destId="{86BD2F11-FD34-421B-A2AF-87D85C990D9D}" srcOrd="1" destOrd="0" parTransId="{6B1E8B37-1698-4B3C-8331-3E80CF556FF3}" sibTransId="{1251D345-5A3D-40CE-AA7C-369B16F32F95}"/>
    <dgm:cxn modelId="{72F8E287-A5DA-4DE5-BF85-4E346DD18F15}" srcId="{725F5DF0-266F-462F-AA7E-77C96FC814B0}" destId="{11049BC1-B07C-45CF-8D22-73576439AF0B}" srcOrd="0" destOrd="0" parTransId="{4333DC11-4BEA-4A4A-B104-A761BDF590BD}" sibTransId="{EC4CF853-AFA2-452B-AD91-63E7B5FF0042}"/>
    <dgm:cxn modelId="{10EFE2A1-FD59-4E7F-8548-B2AB2778BE66}" srcId="{725F5DF0-266F-462F-AA7E-77C96FC814B0}" destId="{CFF158EE-4FC0-405F-AA31-22298302E2E8}" srcOrd="3" destOrd="0" parTransId="{8BA40589-4CAD-47B4-BA19-73764B901239}" sibTransId="{DE51565E-EB21-4335-A906-CCCC9D52B0E3}"/>
    <dgm:cxn modelId="{57E8F3A7-5776-4115-8C75-482F761A9257}" type="presOf" srcId="{59CC0A99-8510-4484-AAAC-4BDA17B4EBDA}" destId="{54F8A3D8-F360-42F0-ADF3-DFBEBD176879}" srcOrd="1" destOrd="0" presId="urn:microsoft.com/office/officeart/2005/8/layout/list1"/>
    <dgm:cxn modelId="{A0F3BDAD-EC33-44E0-A492-DD3DC4F85711}" type="presOf" srcId="{11049BC1-B07C-45CF-8D22-73576439AF0B}" destId="{1C175443-2757-4905-AF37-03734CFF85C2}" srcOrd="1" destOrd="0" presId="urn:microsoft.com/office/officeart/2005/8/layout/list1"/>
    <dgm:cxn modelId="{A75F73B4-4630-4427-8106-54A5F718CE22}" type="presOf" srcId="{BFFD42FC-2D24-431B-B482-E8000A7EC7F4}" destId="{7F7DA041-C4EA-4406-8328-3365590F53E0}" srcOrd="0" destOrd="0" presId="urn:microsoft.com/office/officeart/2005/8/layout/list1"/>
    <dgm:cxn modelId="{C7609BC5-71E7-4191-9B67-D255DA5545BB}" type="presOf" srcId="{86BD2F11-FD34-421B-A2AF-87D85C990D9D}" destId="{7F7DA041-C4EA-4406-8328-3365590F53E0}" srcOrd="0" destOrd="1" presId="urn:microsoft.com/office/officeart/2005/8/layout/list1"/>
    <dgm:cxn modelId="{6FDC45C7-B6B7-434B-AD1D-2626D848BAF2}" type="presOf" srcId="{CFF158EE-4FC0-405F-AA31-22298302E2E8}" destId="{B5E0C022-1F6B-41B2-8C60-A35C72B9C750}" srcOrd="1" destOrd="0" presId="urn:microsoft.com/office/officeart/2005/8/layout/list1"/>
    <dgm:cxn modelId="{4D1490D1-ED2B-4E5B-990F-EABA6FE966C8}" srcId="{725F5DF0-266F-462F-AA7E-77C96FC814B0}" destId="{94A950AB-3518-4BA6-B0DF-F02989087600}" srcOrd="1" destOrd="0" parTransId="{F9E2FEA7-CAC7-45C8-8E5B-E3A33B62A57C}" sibTransId="{FAECC185-8C3A-43A9-B827-15A993582BB5}"/>
    <dgm:cxn modelId="{2277E0D1-47DE-4C6F-A7BD-2EF9DEB4D78B}" type="presOf" srcId="{725F5DF0-266F-462F-AA7E-77C96FC814B0}" destId="{23A40960-721D-4260-8312-37AFA50EB7BA}" srcOrd="0" destOrd="0" presId="urn:microsoft.com/office/officeart/2005/8/layout/list1"/>
    <dgm:cxn modelId="{70E563D6-D3B7-40E5-B4FE-D3D8A6A0B70C}" type="presOf" srcId="{651D4345-81F6-439A-8D18-11BEAB6A0E1F}" destId="{0056A92D-1C97-46D9-AFBD-1577197A3A19}" srcOrd="1" destOrd="0" presId="urn:microsoft.com/office/officeart/2005/8/layout/list1"/>
    <dgm:cxn modelId="{7A756CDE-4B83-4A99-B1C8-8ABB1A88F725}" srcId="{651D4345-81F6-439A-8D18-11BEAB6A0E1F}" destId="{BFFD42FC-2D24-431B-B482-E8000A7EC7F4}" srcOrd="0" destOrd="0" parTransId="{5A9FC369-2ADC-4EAF-B0D3-4EB06C6EC2D2}" sibTransId="{4A8FACCD-1D27-4E7E-9979-0039C21ED006}"/>
    <dgm:cxn modelId="{FBB510EB-21F2-4CD1-94FE-747468ED91C3}" type="presOf" srcId="{59CC0A99-8510-4484-AAAC-4BDA17B4EBDA}" destId="{16E02B38-9E41-4C39-B695-329B77DE12F8}" srcOrd="0" destOrd="0" presId="urn:microsoft.com/office/officeart/2005/8/layout/list1"/>
    <dgm:cxn modelId="{6CCB77ED-9B18-42C6-BA1F-4BAB6E29D6B2}" srcId="{725F5DF0-266F-462F-AA7E-77C96FC814B0}" destId="{59CC0A99-8510-4484-AAAC-4BDA17B4EBDA}" srcOrd="2" destOrd="0" parTransId="{3727B7A2-DD14-48AB-BF47-C4BD0B4FB03C}" sibTransId="{2DE3D471-3B8A-42E2-A6A4-89E69711C2F2}"/>
    <dgm:cxn modelId="{59159D6B-2C70-4DEA-B793-C7ED43AFB2A4}" type="presParOf" srcId="{23A40960-721D-4260-8312-37AFA50EB7BA}" destId="{01C7C8A8-EBF0-4B9F-9387-0CBCF075375D}" srcOrd="0" destOrd="0" presId="urn:microsoft.com/office/officeart/2005/8/layout/list1"/>
    <dgm:cxn modelId="{725114C8-95B9-452D-B9EE-182F17094087}" type="presParOf" srcId="{01C7C8A8-EBF0-4B9F-9387-0CBCF075375D}" destId="{2EE82A3A-6F36-4495-9D28-5C8ECBF8BB00}" srcOrd="0" destOrd="0" presId="urn:microsoft.com/office/officeart/2005/8/layout/list1"/>
    <dgm:cxn modelId="{9460155A-5FE9-4FBB-9E4B-ABC2ECA6F47E}" type="presParOf" srcId="{01C7C8A8-EBF0-4B9F-9387-0CBCF075375D}" destId="{1C175443-2757-4905-AF37-03734CFF85C2}" srcOrd="1" destOrd="0" presId="urn:microsoft.com/office/officeart/2005/8/layout/list1"/>
    <dgm:cxn modelId="{EB83D5C6-ABF3-4F39-8210-698808CE8612}" type="presParOf" srcId="{23A40960-721D-4260-8312-37AFA50EB7BA}" destId="{F1B1159B-4DB9-464C-BA55-4185B68449A0}" srcOrd="1" destOrd="0" presId="urn:microsoft.com/office/officeart/2005/8/layout/list1"/>
    <dgm:cxn modelId="{343C25DD-E8D8-4B88-AFF2-2CC74AB6FE7A}" type="presParOf" srcId="{23A40960-721D-4260-8312-37AFA50EB7BA}" destId="{D954A158-D89A-4C7A-BC5C-C673F10920CA}" srcOrd="2" destOrd="0" presId="urn:microsoft.com/office/officeart/2005/8/layout/list1"/>
    <dgm:cxn modelId="{04FEA08C-2F31-47D9-918A-360450811233}" type="presParOf" srcId="{23A40960-721D-4260-8312-37AFA50EB7BA}" destId="{A934F09B-5C61-41F2-86CB-D5A167486852}" srcOrd="3" destOrd="0" presId="urn:microsoft.com/office/officeart/2005/8/layout/list1"/>
    <dgm:cxn modelId="{7BC3E7CE-6273-4019-9E8D-B18230859511}" type="presParOf" srcId="{23A40960-721D-4260-8312-37AFA50EB7BA}" destId="{B4CFCDF7-ED87-453E-81BE-D4CBA83DC707}" srcOrd="4" destOrd="0" presId="urn:microsoft.com/office/officeart/2005/8/layout/list1"/>
    <dgm:cxn modelId="{84DDE6DF-7141-42F5-8EA1-D2AB20FAB885}" type="presParOf" srcId="{B4CFCDF7-ED87-453E-81BE-D4CBA83DC707}" destId="{EC322841-82C5-4D1E-892C-A24BD50DDEBD}" srcOrd="0" destOrd="0" presId="urn:microsoft.com/office/officeart/2005/8/layout/list1"/>
    <dgm:cxn modelId="{26653C94-AC05-49F2-8FDC-84D2A81F7D15}" type="presParOf" srcId="{B4CFCDF7-ED87-453E-81BE-D4CBA83DC707}" destId="{F5D9A4B8-B567-4DF3-86AE-6D01E900B629}" srcOrd="1" destOrd="0" presId="urn:microsoft.com/office/officeart/2005/8/layout/list1"/>
    <dgm:cxn modelId="{F5D56A2E-6DA1-45BF-8E49-264E835EB277}" type="presParOf" srcId="{23A40960-721D-4260-8312-37AFA50EB7BA}" destId="{61E82CBA-D831-4794-B4F7-471B3D8FCFDB}" srcOrd="5" destOrd="0" presId="urn:microsoft.com/office/officeart/2005/8/layout/list1"/>
    <dgm:cxn modelId="{770B3B6E-3C46-45B4-A7A8-31EFFCB97D85}" type="presParOf" srcId="{23A40960-721D-4260-8312-37AFA50EB7BA}" destId="{E665826A-0CBD-454C-8A57-36EF19D9A3AF}" srcOrd="6" destOrd="0" presId="urn:microsoft.com/office/officeart/2005/8/layout/list1"/>
    <dgm:cxn modelId="{6B663DCD-F727-46E6-9D72-56D62DECA723}" type="presParOf" srcId="{23A40960-721D-4260-8312-37AFA50EB7BA}" destId="{4078DA84-98AD-45F9-BC8D-EFF5D35DB64A}" srcOrd="7" destOrd="0" presId="urn:microsoft.com/office/officeart/2005/8/layout/list1"/>
    <dgm:cxn modelId="{C82851D2-4769-467C-957E-BF6B16AA3C32}" type="presParOf" srcId="{23A40960-721D-4260-8312-37AFA50EB7BA}" destId="{F9DECCB2-ED4E-47C7-982B-7A69D07D1E3E}" srcOrd="8" destOrd="0" presId="urn:microsoft.com/office/officeart/2005/8/layout/list1"/>
    <dgm:cxn modelId="{1215FAEC-0EFE-42BD-9586-01AA02A847AA}" type="presParOf" srcId="{F9DECCB2-ED4E-47C7-982B-7A69D07D1E3E}" destId="{16E02B38-9E41-4C39-B695-329B77DE12F8}" srcOrd="0" destOrd="0" presId="urn:microsoft.com/office/officeart/2005/8/layout/list1"/>
    <dgm:cxn modelId="{07734D98-BCAF-4492-9526-3A590E21D826}" type="presParOf" srcId="{F9DECCB2-ED4E-47C7-982B-7A69D07D1E3E}" destId="{54F8A3D8-F360-42F0-ADF3-DFBEBD176879}" srcOrd="1" destOrd="0" presId="urn:microsoft.com/office/officeart/2005/8/layout/list1"/>
    <dgm:cxn modelId="{3C1F4B78-1867-4C09-9D9A-F52D38AD8031}" type="presParOf" srcId="{23A40960-721D-4260-8312-37AFA50EB7BA}" destId="{DCF3256A-59B1-41F6-95FC-126639D5102B}" srcOrd="9" destOrd="0" presId="urn:microsoft.com/office/officeart/2005/8/layout/list1"/>
    <dgm:cxn modelId="{63161FFE-70ED-4FD3-A4E6-62C88B200B7D}" type="presParOf" srcId="{23A40960-721D-4260-8312-37AFA50EB7BA}" destId="{5FC77B46-1E5B-4DBC-8C0B-9CD3DD6F9695}" srcOrd="10" destOrd="0" presId="urn:microsoft.com/office/officeart/2005/8/layout/list1"/>
    <dgm:cxn modelId="{29AC7A97-B653-4213-B536-956AF3B5A4DE}" type="presParOf" srcId="{23A40960-721D-4260-8312-37AFA50EB7BA}" destId="{5B22FCB9-254C-469D-BAB2-2771FFA72983}" srcOrd="11" destOrd="0" presId="urn:microsoft.com/office/officeart/2005/8/layout/list1"/>
    <dgm:cxn modelId="{F53CC6B6-6392-4826-A6AC-A11E2DD476D0}" type="presParOf" srcId="{23A40960-721D-4260-8312-37AFA50EB7BA}" destId="{7F2A4D7B-E3A2-4331-8C01-525669F25127}" srcOrd="12" destOrd="0" presId="urn:microsoft.com/office/officeart/2005/8/layout/list1"/>
    <dgm:cxn modelId="{1CABF072-CEBA-4A5B-AF06-0BB6E35DB954}" type="presParOf" srcId="{7F2A4D7B-E3A2-4331-8C01-525669F25127}" destId="{604A85B8-D407-40EC-879B-796EB1FB1A50}" srcOrd="0" destOrd="0" presId="urn:microsoft.com/office/officeart/2005/8/layout/list1"/>
    <dgm:cxn modelId="{B68D21D7-194B-4488-A408-A85C7BF0FA15}" type="presParOf" srcId="{7F2A4D7B-E3A2-4331-8C01-525669F25127}" destId="{B5E0C022-1F6B-41B2-8C60-A35C72B9C750}" srcOrd="1" destOrd="0" presId="urn:microsoft.com/office/officeart/2005/8/layout/list1"/>
    <dgm:cxn modelId="{8B2B26C0-918F-4840-8D06-005A62AF0F81}" type="presParOf" srcId="{23A40960-721D-4260-8312-37AFA50EB7BA}" destId="{46E04126-DE1B-4200-B173-760AC968F55A}" srcOrd="13" destOrd="0" presId="urn:microsoft.com/office/officeart/2005/8/layout/list1"/>
    <dgm:cxn modelId="{F54AC992-5937-4684-A83B-3DB322FBEF32}" type="presParOf" srcId="{23A40960-721D-4260-8312-37AFA50EB7BA}" destId="{5C80D12E-49F3-4565-8722-B1CD228C4B23}" srcOrd="14" destOrd="0" presId="urn:microsoft.com/office/officeart/2005/8/layout/list1"/>
    <dgm:cxn modelId="{EDC0B0C7-C7E1-411B-B90A-6E87A0D500F4}" type="presParOf" srcId="{23A40960-721D-4260-8312-37AFA50EB7BA}" destId="{629C1205-92F0-47BE-AC93-B84AD7B6B600}" srcOrd="15" destOrd="0" presId="urn:microsoft.com/office/officeart/2005/8/layout/list1"/>
    <dgm:cxn modelId="{8616F76C-5066-4570-A8DE-B3DE262C4882}" type="presParOf" srcId="{23A40960-721D-4260-8312-37AFA50EB7BA}" destId="{91CE5F2F-B5DD-41EC-AEB5-4380E96EA4A8}" srcOrd="16" destOrd="0" presId="urn:microsoft.com/office/officeart/2005/8/layout/list1"/>
    <dgm:cxn modelId="{08B05D16-8F03-4A01-A4D7-3828E0242719}" type="presParOf" srcId="{91CE5F2F-B5DD-41EC-AEB5-4380E96EA4A8}" destId="{94E54FD0-30E3-4209-A5FD-FA8047598CF5}" srcOrd="0" destOrd="0" presId="urn:microsoft.com/office/officeart/2005/8/layout/list1"/>
    <dgm:cxn modelId="{D0470862-CB8B-450F-B8FE-1183F0C40E18}" type="presParOf" srcId="{91CE5F2F-B5DD-41EC-AEB5-4380E96EA4A8}" destId="{0056A92D-1C97-46D9-AFBD-1577197A3A19}" srcOrd="1" destOrd="0" presId="urn:microsoft.com/office/officeart/2005/8/layout/list1"/>
    <dgm:cxn modelId="{8CA99C52-985B-490E-9B0A-B5E013453A10}" type="presParOf" srcId="{23A40960-721D-4260-8312-37AFA50EB7BA}" destId="{296C0D21-BB1F-4D4C-8A16-8A92BBA0208F}" srcOrd="17" destOrd="0" presId="urn:microsoft.com/office/officeart/2005/8/layout/list1"/>
    <dgm:cxn modelId="{E19F4557-80A3-4031-93DB-4BA57E55882D}" type="presParOf" srcId="{23A40960-721D-4260-8312-37AFA50EB7BA}" destId="{7F7DA041-C4EA-4406-8328-3365590F53E0}"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25F5DF0-266F-462F-AA7E-77C96FC814B0}" type="doc">
      <dgm:prSet loTypeId="urn:microsoft.com/office/officeart/2005/8/layout/list1" loCatId="list" qsTypeId="urn:microsoft.com/office/officeart/2005/8/quickstyle/simple1" qsCatId="simple" csTypeId="urn:microsoft.com/office/officeart/2005/8/colors/accent0_3" csCatId="mainScheme" phldr="1"/>
      <dgm:spPr/>
      <dgm:t>
        <a:bodyPr/>
        <a:lstStyle/>
        <a:p>
          <a:endParaRPr lang="en-US"/>
        </a:p>
      </dgm:t>
    </dgm:pt>
    <dgm:pt modelId="{11049BC1-B07C-45CF-8D22-73576439AF0B}">
      <dgm:prSet phldrT="[Text]" custT="1"/>
      <dgm:spPr>
        <a:solidFill>
          <a:srgbClr val="B8BBBB"/>
        </a:solidFill>
        <a:ln w="12700" cap="flat" cmpd="sng" algn="ctr">
          <a:solidFill>
            <a:srgbClr val="E7E6E6">
              <a:hueOff val="0"/>
              <a:satOff val="0"/>
              <a:lumOff val="0"/>
              <a:alphaOff val="0"/>
            </a:srgbClr>
          </a:solidFill>
          <a:prstDash val="solid"/>
          <a:miter lim="800000"/>
        </a:ln>
        <a:effectLst/>
      </dgm:spPr>
      <dgm:t>
        <a:bodyPr spcFirstLastPara="0" vert="horz" wrap="square" lIns="159990" tIns="0" rIns="159990" bIns="0" numCol="1" spcCol="1270" anchor="ctr" anchorCtr="0"/>
        <a:lstStyle/>
        <a:p>
          <a:pPr marL="0" lvl="0" indent="0" algn="l" defTabSz="933450">
            <a:lnSpc>
              <a:spcPct val="90000"/>
            </a:lnSpc>
            <a:spcBef>
              <a:spcPct val="0"/>
            </a:spcBef>
            <a:spcAft>
              <a:spcPct val="35000"/>
            </a:spcAft>
            <a:buNone/>
          </a:pPr>
          <a:r>
            <a:rPr lang="en-US" sz="2200" b="1" kern="1200" noProof="0" dirty="0">
              <a:solidFill>
                <a:prstClr val="white"/>
              </a:solidFill>
              <a:latin typeface="Trebuchet MS"/>
              <a:ea typeface="+mn-ea"/>
              <a:cs typeface="+mn-cs"/>
            </a:rPr>
            <a:t>Impacts of the </a:t>
          </a:r>
          <a:r>
            <a:rPr lang="en-GB" sz="2200" b="1" kern="1200" dirty="0">
              <a:solidFill>
                <a:prstClr val="white"/>
              </a:solidFill>
              <a:latin typeface="Trebuchet MS"/>
              <a:ea typeface="+mn-ea"/>
              <a:cs typeface="+mn-cs"/>
            </a:rPr>
            <a:t>Covid-19</a:t>
          </a:r>
          <a:r>
            <a:rPr lang="en-US" sz="2200" b="1" kern="1200" noProof="0" dirty="0">
              <a:solidFill>
                <a:prstClr val="white"/>
              </a:solidFill>
              <a:latin typeface="Trebuchet MS"/>
              <a:ea typeface="+mn-ea"/>
              <a:cs typeface="+mn-cs"/>
            </a:rPr>
            <a:t> shock</a:t>
          </a:r>
          <a:endParaRPr lang="en-GB" sz="2200" b="1" kern="1200" noProof="0" dirty="0">
            <a:solidFill>
              <a:prstClr val="white"/>
            </a:solidFill>
            <a:latin typeface="Trebuchet MS"/>
            <a:ea typeface="+mn-ea"/>
            <a:cs typeface="+mn-cs"/>
          </a:endParaRPr>
        </a:p>
      </dgm:t>
    </dgm:pt>
    <dgm:pt modelId="{4333DC11-4BEA-4A4A-B104-A761BDF590BD}" type="parTrans" cxnId="{72F8E287-A5DA-4DE5-BF85-4E346DD18F15}">
      <dgm:prSet/>
      <dgm:spPr/>
      <dgm:t>
        <a:bodyPr/>
        <a:lstStyle/>
        <a:p>
          <a:endParaRPr lang="en-US"/>
        </a:p>
      </dgm:t>
    </dgm:pt>
    <dgm:pt modelId="{EC4CF853-AFA2-452B-AD91-63E7B5FF0042}" type="sibTrans" cxnId="{72F8E287-A5DA-4DE5-BF85-4E346DD18F15}">
      <dgm:prSet/>
      <dgm:spPr/>
      <dgm:t>
        <a:bodyPr/>
        <a:lstStyle/>
        <a:p>
          <a:endParaRPr lang="en-US"/>
        </a:p>
      </dgm:t>
    </dgm:pt>
    <dgm:pt modelId="{59CC0A99-8510-4484-AAAC-4BDA17B4EBDA}">
      <dgm:prSet phldrT="[Text]" custT="1"/>
      <dgm:spPr>
        <a:solidFill>
          <a:srgbClr val="B8BBBB"/>
        </a:solidFill>
        <a:ln w="12700" cap="flat" cmpd="sng" algn="ctr">
          <a:solidFill>
            <a:srgbClr val="E7E6E6">
              <a:hueOff val="0"/>
              <a:satOff val="0"/>
              <a:lumOff val="0"/>
              <a:alphaOff val="0"/>
            </a:srgbClr>
          </a:solidFill>
          <a:prstDash val="solid"/>
          <a:miter lim="800000"/>
        </a:ln>
        <a:effectLst/>
      </dgm:spPr>
      <dgm:t>
        <a:bodyPr spcFirstLastPara="0" vert="horz" wrap="square" lIns="159990" tIns="0" rIns="159990" bIns="0" numCol="1" spcCol="1270" anchor="ctr" anchorCtr="0"/>
        <a:lstStyle/>
        <a:p>
          <a:pPr marL="0" lvl="0" indent="0" algn="l" defTabSz="933450">
            <a:lnSpc>
              <a:spcPct val="90000"/>
            </a:lnSpc>
            <a:spcBef>
              <a:spcPct val="0"/>
            </a:spcBef>
            <a:spcAft>
              <a:spcPct val="35000"/>
            </a:spcAft>
            <a:buNone/>
          </a:pPr>
          <a:r>
            <a:rPr lang="en-GB" sz="2200" b="1" kern="1200" noProof="0" dirty="0">
              <a:solidFill>
                <a:prstClr val="white"/>
              </a:solidFill>
              <a:latin typeface="Trebuchet MS"/>
              <a:ea typeface="+mn-ea"/>
              <a:cs typeface="+mn-cs"/>
            </a:rPr>
            <a:t>Risks, vulnerable debtors</a:t>
          </a:r>
        </a:p>
      </dgm:t>
    </dgm:pt>
    <dgm:pt modelId="{3727B7A2-DD14-48AB-BF47-C4BD0B4FB03C}" type="parTrans" cxnId="{6CCB77ED-9B18-42C6-BA1F-4BAB6E29D6B2}">
      <dgm:prSet/>
      <dgm:spPr/>
      <dgm:t>
        <a:bodyPr/>
        <a:lstStyle/>
        <a:p>
          <a:endParaRPr lang="en-US"/>
        </a:p>
      </dgm:t>
    </dgm:pt>
    <dgm:pt modelId="{2DE3D471-3B8A-42E2-A6A4-89E69711C2F2}" type="sibTrans" cxnId="{6CCB77ED-9B18-42C6-BA1F-4BAB6E29D6B2}">
      <dgm:prSet/>
      <dgm:spPr/>
      <dgm:t>
        <a:bodyPr/>
        <a:lstStyle/>
        <a:p>
          <a:endParaRPr lang="en-US"/>
        </a:p>
      </dgm:t>
    </dgm:pt>
    <dgm:pt modelId="{CFF158EE-4FC0-405F-AA31-22298302E2E8}">
      <dgm:prSet phldrT="[Text]" custT="1"/>
      <dgm:spPr>
        <a:solidFill>
          <a:srgbClr val="B8BBBB"/>
        </a:solidFill>
        <a:ln w="12700" cap="flat" cmpd="sng" algn="ctr">
          <a:solidFill>
            <a:srgbClr val="E7E6E6">
              <a:hueOff val="0"/>
              <a:satOff val="0"/>
              <a:lumOff val="0"/>
              <a:alphaOff val="0"/>
            </a:srgbClr>
          </a:solidFill>
          <a:prstDash val="solid"/>
          <a:miter lim="800000"/>
        </a:ln>
        <a:effectLst/>
      </dgm:spPr>
      <dgm:t>
        <a:bodyPr spcFirstLastPara="0" vert="horz" wrap="square" lIns="159990" tIns="0" rIns="159990" bIns="0" numCol="1" spcCol="1270" anchor="ctr" anchorCtr="0"/>
        <a:lstStyle/>
        <a:p>
          <a:pPr marL="0" lvl="0" indent="0" algn="l" defTabSz="933450">
            <a:lnSpc>
              <a:spcPct val="90000"/>
            </a:lnSpc>
            <a:spcBef>
              <a:spcPct val="0"/>
            </a:spcBef>
            <a:spcAft>
              <a:spcPct val="35000"/>
            </a:spcAft>
            <a:buNone/>
          </a:pPr>
          <a:r>
            <a:rPr lang="en-GB" sz="2200" b="1" kern="1200" noProof="0" dirty="0">
              <a:solidFill>
                <a:prstClr val="white"/>
              </a:solidFill>
              <a:latin typeface="Trebuchet MS"/>
              <a:ea typeface="+mn-ea"/>
              <a:cs typeface="+mn-cs"/>
            </a:rPr>
            <a:t>Stress </a:t>
          </a:r>
          <a:r>
            <a:rPr lang="hu-HU" sz="2200" b="1" kern="1200" noProof="0" dirty="0">
              <a:solidFill>
                <a:prstClr val="white"/>
              </a:solidFill>
              <a:latin typeface="Trebuchet MS"/>
              <a:ea typeface="+mn-ea"/>
              <a:cs typeface="+mn-cs"/>
            </a:rPr>
            <a:t>test</a:t>
          </a:r>
          <a:r>
            <a:rPr lang="en-GB" sz="2200" b="1" kern="1200" noProof="0" dirty="0">
              <a:solidFill>
                <a:prstClr val="white"/>
              </a:solidFill>
              <a:latin typeface="Trebuchet MS"/>
              <a:ea typeface="+mn-ea"/>
              <a:cs typeface="+mn-cs"/>
            </a:rPr>
            <a:t> results</a:t>
          </a:r>
        </a:p>
      </dgm:t>
    </dgm:pt>
    <dgm:pt modelId="{8BA40589-4CAD-47B4-BA19-73764B901239}" type="parTrans" cxnId="{10EFE2A1-FD59-4E7F-8548-B2AB2778BE66}">
      <dgm:prSet/>
      <dgm:spPr/>
      <dgm:t>
        <a:bodyPr/>
        <a:lstStyle/>
        <a:p>
          <a:endParaRPr lang="en-US"/>
        </a:p>
      </dgm:t>
    </dgm:pt>
    <dgm:pt modelId="{DE51565E-EB21-4335-A906-CCCC9D52B0E3}" type="sibTrans" cxnId="{10EFE2A1-FD59-4E7F-8548-B2AB2778BE66}">
      <dgm:prSet/>
      <dgm:spPr/>
      <dgm:t>
        <a:bodyPr/>
        <a:lstStyle/>
        <a:p>
          <a:endParaRPr lang="en-US"/>
        </a:p>
      </dgm:t>
    </dgm:pt>
    <dgm:pt modelId="{94A950AB-3518-4BA6-B0DF-F02989087600}">
      <dgm:prSet phldrT="[Text]" custT="1"/>
      <dgm:spPr>
        <a:solidFill>
          <a:srgbClr val="B8BBBB"/>
        </a:solidFill>
        <a:ln w="12700" cap="flat" cmpd="sng" algn="ctr">
          <a:solidFill>
            <a:srgbClr val="E7E6E6">
              <a:hueOff val="0"/>
              <a:satOff val="0"/>
              <a:lumOff val="0"/>
              <a:alphaOff val="0"/>
            </a:srgbClr>
          </a:solidFill>
          <a:prstDash val="solid"/>
          <a:miter lim="800000"/>
        </a:ln>
        <a:effectLst/>
      </dgm:spPr>
      <dgm:t>
        <a:bodyPr spcFirstLastPara="0" vert="horz" wrap="square" lIns="159990" tIns="0" rIns="159990" bIns="0" numCol="1" spcCol="1270" anchor="ctr" anchorCtr="0"/>
        <a:lstStyle/>
        <a:p>
          <a:pPr marL="0" lvl="0" indent="0" algn="l" defTabSz="933450">
            <a:lnSpc>
              <a:spcPct val="90000"/>
            </a:lnSpc>
            <a:spcBef>
              <a:spcPct val="0"/>
            </a:spcBef>
            <a:spcAft>
              <a:spcPct val="35000"/>
            </a:spcAft>
            <a:buNone/>
          </a:pPr>
          <a:r>
            <a:rPr lang="en-US" sz="2200" b="1" kern="1200" noProof="0" dirty="0">
              <a:solidFill>
                <a:prstClr val="white"/>
              </a:solidFill>
              <a:latin typeface="Trebuchet MS"/>
              <a:ea typeface="+mn-ea"/>
              <a:cs typeface="+mn-cs"/>
            </a:rPr>
            <a:t>Banks’ position in light of the shock</a:t>
          </a:r>
          <a:endParaRPr lang="hu-HU" sz="2200" b="1" kern="1200" noProof="0" dirty="0">
            <a:solidFill>
              <a:prstClr val="white"/>
            </a:solidFill>
            <a:latin typeface="Trebuchet MS"/>
            <a:ea typeface="+mn-ea"/>
            <a:cs typeface="+mn-cs"/>
          </a:endParaRPr>
        </a:p>
      </dgm:t>
    </dgm:pt>
    <dgm:pt modelId="{F9E2FEA7-CAC7-45C8-8E5B-E3A33B62A57C}" type="parTrans" cxnId="{4D1490D1-ED2B-4E5B-990F-EABA6FE966C8}">
      <dgm:prSet/>
      <dgm:spPr/>
      <dgm:t>
        <a:bodyPr/>
        <a:lstStyle/>
        <a:p>
          <a:endParaRPr lang="en-US"/>
        </a:p>
      </dgm:t>
    </dgm:pt>
    <dgm:pt modelId="{FAECC185-8C3A-43A9-B827-15A993582BB5}" type="sibTrans" cxnId="{4D1490D1-ED2B-4E5B-990F-EABA6FE966C8}">
      <dgm:prSet/>
      <dgm:spPr/>
      <dgm:t>
        <a:bodyPr/>
        <a:lstStyle/>
        <a:p>
          <a:endParaRPr lang="en-US"/>
        </a:p>
      </dgm:t>
    </dgm:pt>
    <dgm:pt modelId="{651D4345-81F6-439A-8D18-11BEAB6A0E1F}">
      <dgm:prSet phldrT="[Text]" custT="1"/>
      <dgm:spPr>
        <a:solidFill>
          <a:srgbClr val="002060"/>
        </a:solidFill>
        <a:ln w="12700" cap="flat" cmpd="sng" algn="ctr">
          <a:solidFill>
            <a:srgbClr val="E7E6E6">
              <a:hueOff val="0"/>
              <a:satOff val="0"/>
              <a:lumOff val="0"/>
              <a:alphaOff val="0"/>
            </a:srgbClr>
          </a:solidFill>
          <a:prstDash val="solid"/>
          <a:miter lim="800000"/>
        </a:ln>
        <a:effectLst/>
      </dgm:spPr>
      <dgm:t>
        <a:bodyPr spcFirstLastPara="0" vert="horz" wrap="square" lIns="159990" tIns="0" rIns="159990" bIns="0" numCol="1" spcCol="1270" anchor="ctr" anchorCtr="0"/>
        <a:lstStyle/>
        <a:p>
          <a:pPr marL="0" lvl="0" indent="0" algn="l" defTabSz="933450">
            <a:lnSpc>
              <a:spcPct val="90000"/>
            </a:lnSpc>
            <a:spcBef>
              <a:spcPct val="0"/>
            </a:spcBef>
            <a:spcAft>
              <a:spcPct val="35000"/>
            </a:spcAft>
            <a:buNone/>
          </a:pPr>
          <a:r>
            <a:rPr lang="en-GB" sz="2200" b="1" kern="1200" noProof="0" dirty="0">
              <a:solidFill>
                <a:prstClr val="white"/>
              </a:solidFill>
              <a:latin typeface="Trebuchet MS"/>
              <a:ea typeface="+mn-ea"/>
              <a:cs typeface="+mn-cs"/>
            </a:rPr>
            <a:t>Forecast, </a:t>
          </a:r>
          <a:r>
            <a:rPr lang="hu-HU" sz="2200" b="1" kern="1200" noProof="0" dirty="0">
              <a:solidFill>
                <a:prstClr val="white"/>
              </a:solidFill>
              <a:latin typeface="Trebuchet MS"/>
              <a:ea typeface="+mn-ea"/>
              <a:cs typeface="+mn-cs"/>
            </a:rPr>
            <a:t>latest</a:t>
          </a:r>
          <a:r>
            <a:rPr lang="en-GB" sz="2200" b="1" kern="1200" noProof="0" dirty="0">
              <a:solidFill>
                <a:prstClr val="white"/>
              </a:solidFill>
              <a:latin typeface="Trebuchet MS"/>
              <a:ea typeface="+mn-ea"/>
              <a:cs typeface="+mn-cs"/>
            </a:rPr>
            <a:t> data</a:t>
          </a:r>
        </a:p>
      </dgm:t>
    </dgm:pt>
    <dgm:pt modelId="{700564BA-7AE4-4E9B-A236-95ED33679DB4}" type="parTrans" cxnId="{15E59D76-C762-4DE3-8B36-7C3B43CC8C49}">
      <dgm:prSet/>
      <dgm:spPr/>
      <dgm:t>
        <a:bodyPr/>
        <a:lstStyle/>
        <a:p>
          <a:endParaRPr lang="en-US"/>
        </a:p>
      </dgm:t>
    </dgm:pt>
    <dgm:pt modelId="{22DD6843-1B6B-42BB-BDB0-5A3D50978ED5}" type="sibTrans" cxnId="{15E59D76-C762-4DE3-8B36-7C3B43CC8C49}">
      <dgm:prSet/>
      <dgm:spPr/>
      <dgm:t>
        <a:bodyPr/>
        <a:lstStyle/>
        <a:p>
          <a:endParaRPr lang="en-US"/>
        </a:p>
      </dgm:t>
    </dgm:pt>
    <dgm:pt modelId="{BFFD42FC-2D24-431B-B482-E8000A7EC7F4}">
      <dgm:prSet custT="1"/>
      <dgm:spPr/>
      <dgm:t>
        <a:bodyPr/>
        <a:lstStyle/>
        <a:p>
          <a:r>
            <a:rPr lang="en-GB" sz="1700" kern="1200" noProof="0" dirty="0">
              <a:solidFill>
                <a:srgbClr val="E7E6E6">
                  <a:lumMod val="75000"/>
                </a:srgbClr>
              </a:solidFill>
              <a:latin typeface="Calibri"/>
              <a:ea typeface="+mn-ea"/>
              <a:cs typeface="+mn-cs"/>
            </a:rPr>
            <a:t>Lending</a:t>
          </a:r>
        </a:p>
      </dgm:t>
    </dgm:pt>
    <dgm:pt modelId="{5A9FC369-2ADC-4EAF-B0D3-4EB06C6EC2D2}" type="parTrans" cxnId="{7A756CDE-4B83-4A99-B1C8-8ABB1A88F725}">
      <dgm:prSet/>
      <dgm:spPr/>
      <dgm:t>
        <a:bodyPr/>
        <a:lstStyle/>
        <a:p>
          <a:endParaRPr lang="hu-HU"/>
        </a:p>
      </dgm:t>
    </dgm:pt>
    <dgm:pt modelId="{4A8FACCD-1D27-4E7E-9979-0039C21ED006}" type="sibTrans" cxnId="{7A756CDE-4B83-4A99-B1C8-8ABB1A88F725}">
      <dgm:prSet/>
      <dgm:spPr/>
      <dgm:t>
        <a:bodyPr/>
        <a:lstStyle/>
        <a:p>
          <a:endParaRPr lang="hu-HU"/>
        </a:p>
      </dgm:t>
    </dgm:pt>
    <dgm:pt modelId="{86BD2F11-FD34-421B-A2AF-87D85C990D9D}">
      <dgm:prSet custT="1"/>
      <dgm:spPr/>
      <dgm:t>
        <a:bodyPr/>
        <a:lstStyle/>
        <a:p>
          <a:r>
            <a:rPr lang="en-GB" sz="1700" kern="1200" noProof="0" dirty="0">
              <a:solidFill>
                <a:srgbClr val="E7E6E6">
                  <a:lumMod val="75000"/>
                </a:srgbClr>
              </a:solidFill>
              <a:latin typeface="Calibri"/>
              <a:ea typeface="+mn-ea"/>
              <a:cs typeface="+mn-cs"/>
            </a:rPr>
            <a:t>Housing Market</a:t>
          </a:r>
        </a:p>
      </dgm:t>
    </dgm:pt>
    <dgm:pt modelId="{6B1E8B37-1698-4B3C-8331-3E80CF556FF3}" type="parTrans" cxnId="{7F9E7E5A-F91E-468C-8AC7-B96AB7F378EF}">
      <dgm:prSet/>
      <dgm:spPr/>
      <dgm:t>
        <a:bodyPr/>
        <a:lstStyle/>
        <a:p>
          <a:endParaRPr lang="hu-HU"/>
        </a:p>
      </dgm:t>
    </dgm:pt>
    <dgm:pt modelId="{1251D345-5A3D-40CE-AA7C-369B16F32F95}" type="sibTrans" cxnId="{7F9E7E5A-F91E-468C-8AC7-B96AB7F378EF}">
      <dgm:prSet/>
      <dgm:spPr/>
      <dgm:t>
        <a:bodyPr/>
        <a:lstStyle/>
        <a:p>
          <a:endParaRPr lang="hu-HU"/>
        </a:p>
      </dgm:t>
    </dgm:pt>
    <dgm:pt modelId="{F6F0372D-F45F-4053-B350-C9C03E500039}">
      <dgm:prSet custT="1"/>
      <dgm:spPr/>
      <dgm:t>
        <a:bodyPr/>
        <a:lstStyle/>
        <a:p>
          <a:r>
            <a:rPr lang="en-GB" sz="1700" b="1" kern="1200" cap="all" baseline="0" noProof="0" dirty="0">
              <a:solidFill>
                <a:prstClr val="black">
                  <a:hueOff val="0"/>
                  <a:satOff val="0"/>
                  <a:lumOff val="0"/>
                  <a:alphaOff val="0"/>
                </a:prstClr>
              </a:solidFill>
              <a:latin typeface="Calibri"/>
              <a:ea typeface="+mn-ea"/>
              <a:cs typeface="+mn-cs"/>
            </a:rPr>
            <a:t>Savings</a:t>
          </a:r>
        </a:p>
      </dgm:t>
    </dgm:pt>
    <dgm:pt modelId="{07E25AA3-C0D4-48EF-BF54-741012B037C9}" type="parTrans" cxnId="{B296F371-9314-49B8-94AD-524BB3EB29C0}">
      <dgm:prSet/>
      <dgm:spPr/>
      <dgm:t>
        <a:bodyPr/>
        <a:lstStyle/>
        <a:p>
          <a:endParaRPr lang="hu-HU"/>
        </a:p>
      </dgm:t>
    </dgm:pt>
    <dgm:pt modelId="{495596CB-D3AB-466E-BFEE-BE9500F88444}" type="sibTrans" cxnId="{B296F371-9314-49B8-94AD-524BB3EB29C0}">
      <dgm:prSet/>
      <dgm:spPr/>
      <dgm:t>
        <a:bodyPr/>
        <a:lstStyle/>
        <a:p>
          <a:endParaRPr lang="hu-HU"/>
        </a:p>
      </dgm:t>
    </dgm:pt>
    <dgm:pt modelId="{23A40960-721D-4260-8312-37AFA50EB7BA}" type="pres">
      <dgm:prSet presAssocID="{725F5DF0-266F-462F-AA7E-77C96FC814B0}" presName="linear" presStyleCnt="0">
        <dgm:presLayoutVars>
          <dgm:dir/>
          <dgm:animLvl val="lvl"/>
          <dgm:resizeHandles val="exact"/>
        </dgm:presLayoutVars>
      </dgm:prSet>
      <dgm:spPr/>
    </dgm:pt>
    <dgm:pt modelId="{01C7C8A8-EBF0-4B9F-9387-0CBCF075375D}" type="pres">
      <dgm:prSet presAssocID="{11049BC1-B07C-45CF-8D22-73576439AF0B}" presName="parentLin" presStyleCnt="0"/>
      <dgm:spPr/>
    </dgm:pt>
    <dgm:pt modelId="{2EE82A3A-6F36-4495-9D28-5C8ECBF8BB00}" type="pres">
      <dgm:prSet presAssocID="{11049BC1-B07C-45CF-8D22-73576439AF0B}" presName="parentLeftMargin" presStyleLbl="node1" presStyleIdx="0" presStyleCnt="5"/>
      <dgm:spPr/>
    </dgm:pt>
    <dgm:pt modelId="{1C175443-2757-4905-AF37-03734CFF85C2}" type="pres">
      <dgm:prSet presAssocID="{11049BC1-B07C-45CF-8D22-73576439AF0B}" presName="parentText" presStyleLbl="node1" presStyleIdx="0" presStyleCnt="5" custScaleX="120681">
        <dgm:presLayoutVars>
          <dgm:chMax val="0"/>
          <dgm:bulletEnabled val="1"/>
        </dgm:presLayoutVars>
      </dgm:prSet>
      <dgm:spPr>
        <a:xfrm>
          <a:off x="302342" y="90523"/>
          <a:ext cx="5108186" cy="590400"/>
        </a:xfrm>
        <a:prstGeom prst="roundRect">
          <a:avLst/>
        </a:prstGeom>
      </dgm:spPr>
    </dgm:pt>
    <dgm:pt modelId="{F1B1159B-4DB9-464C-BA55-4185B68449A0}" type="pres">
      <dgm:prSet presAssocID="{11049BC1-B07C-45CF-8D22-73576439AF0B}" presName="negativeSpace" presStyleCnt="0"/>
      <dgm:spPr/>
    </dgm:pt>
    <dgm:pt modelId="{D954A158-D89A-4C7A-BC5C-C673F10920CA}" type="pres">
      <dgm:prSet presAssocID="{11049BC1-B07C-45CF-8D22-73576439AF0B}" presName="childText" presStyleLbl="conFgAcc1" presStyleIdx="0" presStyleCnt="5">
        <dgm:presLayoutVars>
          <dgm:bulletEnabled val="1"/>
        </dgm:presLayoutVars>
      </dgm:prSet>
      <dgm:spPr>
        <a:xfrm>
          <a:off x="0" y="333407"/>
          <a:ext cx="6936432" cy="529200"/>
        </a:xfrm>
        <a:prstGeom prst="rect">
          <a:avLst/>
        </a:prstGeom>
      </dgm:spPr>
    </dgm:pt>
    <dgm:pt modelId="{A934F09B-5C61-41F2-86CB-D5A167486852}" type="pres">
      <dgm:prSet presAssocID="{EC4CF853-AFA2-452B-AD91-63E7B5FF0042}" presName="spaceBetweenRectangles" presStyleCnt="0"/>
      <dgm:spPr/>
    </dgm:pt>
    <dgm:pt modelId="{B4CFCDF7-ED87-453E-81BE-D4CBA83DC707}" type="pres">
      <dgm:prSet presAssocID="{94A950AB-3518-4BA6-B0DF-F02989087600}" presName="parentLin" presStyleCnt="0"/>
      <dgm:spPr/>
    </dgm:pt>
    <dgm:pt modelId="{EC322841-82C5-4D1E-892C-A24BD50DDEBD}" type="pres">
      <dgm:prSet presAssocID="{94A950AB-3518-4BA6-B0DF-F02989087600}" presName="parentLeftMargin" presStyleLbl="node1" presStyleIdx="0" presStyleCnt="5"/>
      <dgm:spPr/>
    </dgm:pt>
    <dgm:pt modelId="{F5D9A4B8-B567-4DF3-86AE-6D01E900B629}" type="pres">
      <dgm:prSet presAssocID="{94A950AB-3518-4BA6-B0DF-F02989087600}" presName="parentText" presStyleLbl="node1" presStyleIdx="1" presStyleCnt="5" custScaleX="120712">
        <dgm:presLayoutVars>
          <dgm:chMax val="0"/>
          <dgm:bulletEnabled val="1"/>
        </dgm:presLayoutVars>
      </dgm:prSet>
      <dgm:spPr>
        <a:xfrm>
          <a:off x="302342" y="997723"/>
          <a:ext cx="5109499" cy="590400"/>
        </a:xfrm>
        <a:prstGeom prst="roundRect">
          <a:avLst/>
        </a:prstGeom>
      </dgm:spPr>
    </dgm:pt>
    <dgm:pt modelId="{61E82CBA-D831-4794-B4F7-471B3D8FCFDB}" type="pres">
      <dgm:prSet presAssocID="{94A950AB-3518-4BA6-B0DF-F02989087600}" presName="negativeSpace" presStyleCnt="0"/>
      <dgm:spPr/>
    </dgm:pt>
    <dgm:pt modelId="{E665826A-0CBD-454C-8A57-36EF19D9A3AF}" type="pres">
      <dgm:prSet presAssocID="{94A950AB-3518-4BA6-B0DF-F02989087600}" presName="childText" presStyleLbl="conFgAcc1" presStyleIdx="1" presStyleCnt="5">
        <dgm:presLayoutVars>
          <dgm:bulletEnabled val="1"/>
        </dgm:presLayoutVars>
      </dgm:prSet>
      <dgm:spPr/>
    </dgm:pt>
    <dgm:pt modelId="{4078DA84-98AD-45F9-BC8D-EFF5D35DB64A}" type="pres">
      <dgm:prSet presAssocID="{FAECC185-8C3A-43A9-B827-15A993582BB5}" presName="spaceBetweenRectangles" presStyleCnt="0"/>
      <dgm:spPr/>
    </dgm:pt>
    <dgm:pt modelId="{F9DECCB2-ED4E-47C7-982B-7A69D07D1E3E}" type="pres">
      <dgm:prSet presAssocID="{59CC0A99-8510-4484-AAAC-4BDA17B4EBDA}" presName="parentLin" presStyleCnt="0"/>
      <dgm:spPr/>
    </dgm:pt>
    <dgm:pt modelId="{16E02B38-9E41-4C39-B695-329B77DE12F8}" type="pres">
      <dgm:prSet presAssocID="{59CC0A99-8510-4484-AAAC-4BDA17B4EBDA}" presName="parentLeftMargin" presStyleLbl="node1" presStyleIdx="1" presStyleCnt="5"/>
      <dgm:spPr/>
    </dgm:pt>
    <dgm:pt modelId="{54F8A3D8-F360-42F0-ADF3-DFBEBD176879}" type="pres">
      <dgm:prSet presAssocID="{59CC0A99-8510-4484-AAAC-4BDA17B4EBDA}" presName="parentText" presStyleLbl="node1" presStyleIdx="2" presStyleCnt="5" custScaleX="120681">
        <dgm:presLayoutVars>
          <dgm:chMax val="0"/>
          <dgm:bulletEnabled val="1"/>
        </dgm:presLayoutVars>
      </dgm:prSet>
      <dgm:spPr>
        <a:xfrm>
          <a:off x="302342" y="1904923"/>
          <a:ext cx="4927150" cy="590400"/>
        </a:xfrm>
        <a:prstGeom prst="roundRect">
          <a:avLst/>
        </a:prstGeom>
      </dgm:spPr>
    </dgm:pt>
    <dgm:pt modelId="{DCF3256A-59B1-41F6-95FC-126639D5102B}" type="pres">
      <dgm:prSet presAssocID="{59CC0A99-8510-4484-AAAC-4BDA17B4EBDA}" presName="negativeSpace" presStyleCnt="0"/>
      <dgm:spPr/>
    </dgm:pt>
    <dgm:pt modelId="{5FC77B46-1E5B-4DBC-8C0B-9CD3DD6F9695}" type="pres">
      <dgm:prSet presAssocID="{59CC0A99-8510-4484-AAAC-4BDA17B4EBDA}" presName="childText" presStyleLbl="conFgAcc1" presStyleIdx="2" presStyleCnt="5">
        <dgm:presLayoutVars>
          <dgm:bulletEnabled val="1"/>
        </dgm:presLayoutVars>
      </dgm:prSet>
      <dgm:spPr>
        <a:xfrm>
          <a:off x="0" y="2238527"/>
          <a:ext cx="6936432" cy="529200"/>
        </a:xfrm>
        <a:prstGeom prst="rect">
          <a:avLst/>
        </a:prstGeom>
      </dgm:spPr>
    </dgm:pt>
    <dgm:pt modelId="{5B22FCB9-254C-469D-BAB2-2771FFA72983}" type="pres">
      <dgm:prSet presAssocID="{2DE3D471-3B8A-42E2-A6A4-89E69711C2F2}" presName="spaceBetweenRectangles" presStyleCnt="0"/>
      <dgm:spPr/>
    </dgm:pt>
    <dgm:pt modelId="{7F2A4D7B-E3A2-4331-8C01-525669F25127}" type="pres">
      <dgm:prSet presAssocID="{CFF158EE-4FC0-405F-AA31-22298302E2E8}" presName="parentLin" presStyleCnt="0"/>
      <dgm:spPr/>
    </dgm:pt>
    <dgm:pt modelId="{604A85B8-D407-40EC-879B-796EB1FB1A50}" type="pres">
      <dgm:prSet presAssocID="{CFF158EE-4FC0-405F-AA31-22298302E2E8}" presName="parentLeftMargin" presStyleLbl="node1" presStyleIdx="2" presStyleCnt="5"/>
      <dgm:spPr>
        <a:prstGeom prst="roundRect">
          <a:avLst/>
        </a:prstGeom>
      </dgm:spPr>
    </dgm:pt>
    <dgm:pt modelId="{B5E0C022-1F6B-41B2-8C60-A35C72B9C750}" type="pres">
      <dgm:prSet presAssocID="{CFF158EE-4FC0-405F-AA31-22298302E2E8}" presName="parentText" presStyleLbl="node1" presStyleIdx="3" presStyleCnt="5" custScaleX="120712">
        <dgm:presLayoutVars>
          <dgm:chMax val="0"/>
          <dgm:bulletEnabled val="1"/>
        </dgm:presLayoutVars>
      </dgm:prSet>
      <dgm:spPr>
        <a:xfrm>
          <a:off x="302342" y="2319886"/>
          <a:ext cx="4928419" cy="501840"/>
        </a:xfrm>
        <a:prstGeom prst="roundRect">
          <a:avLst/>
        </a:prstGeom>
      </dgm:spPr>
    </dgm:pt>
    <dgm:pt modelId="{46E04126-DE1B-4200-B173-760AC968F55A}" type="pres">
      <dgm:prSet presAssocID="{CFF158EE-4FC0-405F-AA31-22298302E2E8}" presName="negativeSpace" presStyleCnt="0"/>
      <dgm:spPr/>
    </dgm:pt>
    <dgm:pt modelId="{5C80D12E-49F3-4565-8722-B1CD228C4B23}" type="pres">
      <dgm:prSet presAssocID="{CFF158EE-4FC0-405F-AA31-22298302E2E8}" presName="childText" presStyleLbl="conFgAcc1" presStyleIdx="3" presStyleCnt="5">
        <dgm:presLayoutVars>
          <dgm:bulletEnabled val="1"/>
        </dgm:presLayoutVars>
      </dgm:prSet>
      <dgm:spPr>
        <a:xfrm>
          <a:off x="0" y="3191088"/>
          <a:ext cx="6046859" cy="529200"/>
        </a:xfrm>
        <a:prstGeom prst="rect">
          <a:avLst/>
        </a:prstGeom>
      </dgm:spPr>
    </dgm:pt>
    <dgm:pt modelId="{629C1205-92F0-47BE-AC93-B84AD7B6B600}" type="pres">
      <dgm:prSet presAssocID="{DE51565E-EB21-4335-A906-CCCC9D52B0E3}" presName="spaceBetweenRectangles" presStyleCnt="0"/>
      <dgm:spPr/>
    </dgm:pt>
    <dgm:pt modelId="{91CE5F2F-B5DD-41EC-AEB5-4380E96EA4A8}" type="pres">
      <dgm:prSet presAssocID="{651D4345-81F6-439A-8D18-11BEAB6A0E1F}" presName="parentLin" presStyleCnt="0"/>
      <dgm:spPr/>
    </dgm:pt>
    <dgm:pt modelId="{94E54FD0-30E3-4209-A5FD-FA8047598CF5}" type="pres">
      <dgm:prSet presAssocID="{651D4345-81F6-439A-8D18-11BEAB6A0E1F}" presName="parentLeftMargin" presStyleLbl="node1" presStyleIdx="3" presStyleCnt="5"/>
      <dgm:spPr/>
    </dgm:pt>
    <dgm:pt modelId="{0056A92D-1C97-46D9-AFBD-1577197A3A19}" type="pres">
      <dgm:prSet presAssocID="{651D4345-81F6-439A-8D18-11BEAB6A0E1F}" presName="parentText" presStyleLbl="node1" presStyleIdx="4" presStyleCnt="5" custScaleX="120712" custScaleY="114778">
        <dgm:presLayoutVars>
          <dgm:chMax val="0"/>
          <dgm:bulletEnabled val="1"/>
        </dgm:presLayoutVars>
      </dgm:prSet>
      <dgm:spPr>
        <a:xfrm>
          <a:off x="302342" y="3719323"/>
          <a:ext cx="5109499" cy="677649"/>
        </a:xfrm>
        <a:prstGeom prst="roundRect">
          <a:avLst/>
        </a:prstGeom>
      </dgm:spPr>
    </dgm:pt>
    <dgm:pt modelId="{296C0D21-BB1F-4D4C-8A16-8A92BBA0208F}" type="pres">
      <dgm:prSet presAssocID="{651D4345-81F6-439A-8D18-11BEAB6A0E1F}" presName="negativeSpace" presStyleCnt="0"/>
      <dgm:spPr/>
    </dgm:pt>
    <dgm:pt modelId="{7F7DA041-C4EA-4406-8328-3365590F53E0}" type="pres">
      <dgm:prSet presAssocID="{651D4345-81F6-439A-8D18-11BEAB6A0E1F}" presName="childText" presStyleLbl="conFgAcc1" presStyleIdx="4" presStyleCnt="5">
        <dgm:presLayoutVars>
          <dgm:bulletEnabled val="1"/>
        </dgm:presLayoutVars>
      </dgm:prSet>
      <dgm:spPr/>
    </dgm:pt>
  </dgm:ptLst>
  <dgm:cxnLst>
    <dgm:cxn modelId="{5C6CF902-0EA0-4C69-B1DA-16C9CBA46E9D}" type="presOf" srcId="{CFF158EE-4FC0-405F-AA31-22298302E2E8}" destId="{604A85B8-D407-40EC-879B-796EB1FB1A50}" srcOrd="0" destOrd="0" presId="urn:microsoft.com/office/officeart/2005/8/layout/list1"/>
    <dgm:cxn modelId="{0299F006-E3F2-4859-93DE-234168A50601}" type="presOf" srcId="{651D4345-81F6-439A-8D18-11BEAB6A0E1F}" destId="{94E54FD0-30E3-4209-A5FD-FA8047598CF5}" srcOrd="0" destOrd="0" presId="urn:microsoft.com/office/officeart/2005/8/layout/list1"/>
    <dgm:cxn modelId="{AE861C15-79B3-4B0C-A41B-CC7B2C8CEC82}" type="presOf" srcId="{11049BC1-B07C-45CF-8D22-73576439AF0B}" destId="{2EE82A3A-6F36-4495-9D28-5C8ECBF8BB00}" srcOrd="0" destOrd="0" presId="urn:microsoft.com/office/officeart/2005/8/layout/list1"/>
    <dgm:cxn modelId="{13DF5530-9B21-40C0-B0C1-E6DA0E35D519}" type="presOf" srcId="{94A950AB-3518-4BA6-B0DF-F02989087600}" destId="{F5D9A4B8-B567-4DF3-86AE-6D01E900B629}" srcOrd="1" destOrd="0" presId="urn:microsoft.com/office/officeart/2005/8/layout/list1"/>
    <dgm:cxn modelId="{50B0B54D-4A7B-42A5-871D-FA20C9AE9AAD}" type="presOf" srcId="{94A950AB-3518-4BA6-B0DF-F02989087600}" destId="{EC322841-82C5-4D1E-892C-A24BD50DDEBD}" srcOrd="0" destOrd="0" presId="urn:microsoft.com/office/officeart/2005/8/layout/list1"/>
    <dgm:cxn modelId="{B296F371-9314-49B8-94AD-524BB3EB29C0}" srcId="{651D4345-81F6-439A-8D18-11BEAB6A0E1F}" destId="{F6F0372D-F45F-4053-B350-C9C03E500039}" srcOrd="2" destOrd="0" parTransId="{07E25AA3-C0D4-48EF-BF54-741012B037C9}" sibTransId="{495596CB-D3AB-466E-BFEE-BE9500F88444}"/>
    <dgm:cxn modelId="{15E59D76-C762-4DE3-8B36-7C3B43CC8C49}" srcId="{725F5DF0-266F-462F-AA7E-77C96FC814B0}" destId="{651D4345-81F6-439A-8D18-11BEAB6A0E1F}" srcOrd="4" destOrd="0" parTransId="{700564BA-7AE4-4E9B-A236-95ED33679DB4}" sibTransId="{22DD6843-1B6B-42BB-BDB0-5A3D50978ED5}"/>
    <dgm:cxn modelId="{C28FFC76-C156-4330-A64B-A7E46877435A}" type="presOf" srcId="{F6F0372D-F45F-4053-B350-C9C03E500039}" destId="{7F7DA041-C4EA-4406-8328-3365590F53E0}" srcOrd="0" destOrd="2" presId="urn:microsoft.com/office/officeart/2005/8/layout/list1"/>
    <dgm:cxn modelId="{7F9E7E5A-F91E-468C-8AC7-B96AB7F378EF}" srcId="{651D4345-81F6-439A-8D18-11BEAB6A0E1F}" destId="{86BD2F11-FD34-421B-A2AF-87D85C990D9D}" srcOrd="1" destOrd="0" parTransId="{6B1E8B37-1698-4B3C-8331-3E80CF556FF3}" sibTransId="{1251D345-5A3D-40CE-AA7C-369B16F32F95}"/>
    <dgm:cxn modelId="{72F8E287-A5DA-4DE5-BF85-4E346DD18F15}" srcId="{725F5DF0-266F-462F-AA7E-77C96FC814B0}" destId="{11049BC1-B07C-45CF-8D22-73576439AF0B}" srcOrd="0" destOrd="0" parTransId="{4333DC11-4BEA-4A4A-B104-A761BDF590BD}" sibTransId="{EC4CF853-AFA2-452B-AD91-63E7B5FF0042}"/>
    <dgm:cxn modelId="{10EFE2A1-FD59-4E7F-8548-B2AB2778BE66}" srcId="{725F5DF0-266F-462F-AA7E-77C96FC814B0}" destId="{CFF158EE-4FC0-405F-AA31-22298302E2E8}" srcOrd="3" destOrd="0" parTransId="{8BA40589-4CAD-47B4-BA19-73764B901239}" sibTransId="{DE51565E-EB21-4335-A906-CCCC9D52B0E3}"/>
    <dgm:cxn modelId="{57E8F3A7-5776-4115-8C75-482F761A9257}" type="presOf" srcId="{59CC0A99-8510-4484-AAAC-4BDA17B4EBDA}" destId="{54F8A3D8-F360-42F0-ADF3-DFBEBD176879}" srcOrd="1" destOrd="0" presId="urn:microsoft.com/office/officeart/2005/8/layout/list1"/>
    <dgm:cxn modelId="{A0F3BDAD-EC33-44E0-A492-DD3DC4F85711}" type="presOf" srcId="{11049BC1-B07C-45CF-8D22-73576439AF0B}" destId="{1C175443-2757-4905-AF37-03734CFF85C2}" srcOrd="1" destOrd="0" presId="urn:microsoft.com/office/officeart/2005/8/layout/list1"/>
    <dgm:cxn modelId="{A75F73B4-4630-4427-8106-54A5F718CE22}" type="presOf" srcId="{BFFD42FC-2D24-431B-B482-E8000A7EC7F4}" destId="{7F7DA041-C4EA-4406-8328-3365590F53E0}" srcOrd="0" destOrd="0" presId="urn:microsoft.com/office/officeart/2005/8/layout/list1"/>
    <dgm:cxn modelId="{C7609BC5-71E7-4191-9B67-D255DA5545BB}" type="presOf" srcId="{86BD2F11-FD34-421B-A2AF-87D85C990D9D}" destId="{7F7DA041-C4EA-4406-8328-3365590F53E0}" srcOrd="0" destOrd="1" presId="urn:microsoft.com/office/officeart/2005/8/layout/list1"/>
    <dgm:cxn modelId="{6FDC45C7-B6B7-434B-AD1D-2626D848BAF2}" type="presOf" srcId="{CFF158EE-4FC0-405F-AA31-22298302E2E8}" destId="{B5E0C022-1F6B-41B2-8C60-A35C72B9C750}" srcOrd="1" destOrd="0" presId="urn:microsoft.com/office/officeart/2005/8/layout/list1"/>
    <dgm:cxn modelId="{4D1490D1-ED2B-4E5B-990F-EABA6FE966C8}" srcId="{725F5DF0-266F-462F-AA7E-77C96FC814B0}" destId="{94A950AB-3518-4BA6-B0DF-F02989087600}" srcOrd="1" destOrd="0" parTransId="{F9E2FEA7-CAC7-45C8-8E5B-E3A33B62A57C}" sibTransId="{FAECC185-8C3A-43A9-B827-15A993582BB5}"/>
    <dgm:cxn modelId="{2277E0D1-47DE-4C6F-A7BD-2EF9DEB4D78B}" type="presOf" srcId="{725F5DF0-266F-462F-AA7E-77C96FC814B0}" destId="{23A40960-721D-4260-8312-37AFA50EB7BA}" srcOrd="0" destOrd="0" presId="urn:microsoft.com/office/officeart/2005/8/layout/list1"/>
    <dgm:cxn modelId="{70E563D6-D3B7-40E5-B4FE-D3D8A6A0B70C}" type="presOf" srcId="{651D4345-81F6-439A-8D18-11BEAB6A0E1F}" destId="{0056A92D-1C97-46D9-AFBD-1577197A3A19}" srcOrd="1" destOrd="0" presId="urn:microsoft.com/office/officeart/2005/8/layout/list1"/>
    <dgm:cxn modelId="{7A756CDE-4B83-4A99-B1C8-8ABB1A88F725}" srcId="{651D4345-81F6-439A-8D18-11BEAB6A0E1F}" destId="{BFFD42FC-2D24-431B-B482-E8000A7EC7F4}" srcOrd="0" destOrd="0" parTransId="{5A9FC369-2ADC-4EAF-B0D3-4EB06C6EC2D2}" sibTransId="{4A8FACCD-1D27-4E7E-9979-0039C21ED006}"/>
    <dgm:cxn modelId="{FBB510EB-21F2-4CD1-94FE-747468ED91C3}" type="presOf" srcId="{59CC0A99-8510-4484-AAAC-4BDA17B4EBDA}" destId="{16E02B38-9E41-4C39-B695-329B77DE12F8}" srcOrd="0" destOrd="0" presId="urn:microsoft.com/office/officeart/2005/8/layout/list1"/>
    <dgm:cxn modelId="{6CCB77ED-9B18-42C6-BA1F-4BAB6E29D6B2}" srcId="{725F5DF0-266F-462F-AA7E-77C96FC814B0}" destId="{59CC0A99-8510-4484-AAAC-4BDA17B4EBDA}" srcOrd="2" destOrd="0" parTransId="{3727B7A2-DD14-48AB-BF47-C4BD0B4FB03C}" sibTransId="{2DE3D471-3B8A-42E2-A6A4-89E69711C2F2}"/>
    <dgm:cxn modelId="{59159D6B-2C70-4DEA-B793-C7ED43AFB2A4}" type="presParOf" srcId="{23A40960-721D-4260-8312-37AFA50EB7BA}" destId="{01C7C8A8-EBF0-4B9F-9387-0CBCF075375D}" srcOrd="0" destOrd="0" presId="urn:microsoft.com/office/officeart/2005/8/layout/list1"/>
    <dgm:cxn modelId="{725114C8-95B9-452D-B9EE-182F17094087}" type="presParOf" srcId="{01C7C8A8-EBF0-4B9F-9387-0CBCF075375D}" destId="{2EE82A3A-6F36-4495-9D28-5C8ECBF8BB00}" srcOrd="0" destOrd="0" presId="urn:microsoft.com/office/officeart/2005/8/layout/list1"/>
    <dgm:cxn modelId="{9460155A-5FE9-4FBB-9E4B-ABC2ECA6F47E}" type="presParOf" srcId="{01C7C8A8-EBF0-4B9F-9387-0CBCF075375D}" destId="{1C175443-2757-4905-AF37-03734CFF85C2}" srcOrd="1" destOrd="0" presId="urn:microsoft.com/office/officeart/2005/8/layout/list1"/>
    <dgm:cxn modelId="{EB83D5C6-ABF3-4F39-8210-698808CE8612}" type="presParOf" srcId="{23A40960-721D-4260-8312-37AFA50EB7BA}" destId="{F1B1159B-4DB9-464C-BA55-4185B68449A0}" srcOrd="1" destOrd="0" presId="urn:microsoft.com/office/officeart/2005/8/layout/list1"/>
    <dgm:cxn modelId="{343C25DD-E8D8-4B88-AFF2-2CC74AB6FE7A}" type="presParOf" srcId="{23A40960-721D-4260-8312-37AFA50EB7BA}" destId="{D954A158-D89A-4C7A-BC5C-C673F10920CA}" srcOrd="2" destOrd="0" presId="urn:microsoft.com/office/officeart/2005/8/layout/list1"/>
    <dgm:cxn modelId="{04FEA08C-2F31-47D9-918A-360450811233}" type="presParOf" srcId="{23A40960-721D-4260-8312-37AFA50EB7BA}" destId="{A934F09B-5C61-41F2-86CB-D5A167486852}" srcOrd="3" destOrd="0" presId="urn:microsoft.com/office/officeart/2005/8/layout/list1"/>
    <dgm:cxn modelId="{7BC3E7CE-6273-4019-9E8D-B18230859511}" type="presParOf" srcId="{23A40960-721D-4260-8312-37AFA50EB7BA}" destId="{B4CFCDF7-ED87-453E-81BE-D4CBA83DC707}" srcOrd="4" destOrd="0" presId="urn:microsoft.com/office/officeart/2005/8/layout/list1"/>
    <dgm:cxn modelId="{84DDE6DF-7141-42F5-8EA1-D2AB20FAB885}" type="presParOf" srcId="{B4CFCDF7-ED87-453E-81BE-D4CBA83DC707}" destId="{EC322841-82C5-4D1E-892C-A24BD50DDEBD}" srcOrd="0" destOrd="0" presId="urn:microsoft.com/office/officeart/2005/8/layout/list1"/>
    <dgm:cxn modelId="{26653C94-AC05-49F2-8FDC-84D2A81F7D15}" type="presParOf" srcId="{B4CFCDF7-ED87-453E-81BE-D4CBA83DC707}" destId="{F5D9A4B8-B567-4DF3-86AE-6D01E900B629}" srcOrd="1" destOrd="0" presId="urn:microsoft.com/office/officeart/2005/8/layout/list1"/>
    <dgm:cxn modelId="{F5D56A2E-6DA1-45BF-8E49-264E835EB277}" type="presParOf" srcId="{23A40960-721D-4260-8312-37AFA50EB7BA}" destId="{61E82CBA-D831-4794-B4F7-471B3D8FCFDB}" srcOrd="5" destOrd="0" presId="urn:microsoft.com/office/officeart/2005/8/layout/list1"/>
    <dgm:cxn modelId="{770B3B6E-3C46-45B4-A7A8-31EFFCB97D85}" type="presParOf" srcId="{23A40960-721D-4260-8312-37AFA50EB7BA}" destId="{E665826A-0CBD-454C-8A57-36EF19D9A3AF}" srcOrd="6" destOrd="0" presId="urn:microsoft.com/office/officeart/2005/8/layout/list1"/>
    <dgm:cxn modelId="{6B663DCD-F727-46E6-9D72-56D62DECA723}" type="presParOf" srcId="{23A40960-721D-4260-8312-37AFA50EB7BA}" destId="{4078DA84-98AD-45F9-BC8D-EFF5D35DB64A}" srcOrd="7" destOrd="0" presId="urn:microsoft.com/office/officeart/2005/8/layout/list1"/>
    <dgm:cxn modelId="{C82851D2-4769-467C-957E-BF6B16AA3C32}" type="presParOf" srcId="{23A40960-721D-4260-8312-37AFA50EB7BA}" destId="{F9DECCB2-ED4E-47C7-982B-7A69D07D1E3E}" srcOrd="8" destOrd="0" presId="urn:microsoft.com/office/officeart/2005/8/layout/list1"/>
    <dgm:cxn modelId="{1215FAEC-0EFE-42BD-9586-01AA02A847AA}" type="presParOf" srcId="{F9DECCB2-ED4E-47C7-982B-7A69D07D1E3E}" destId="{16E02B38-9E41-4C39-B695-329B77DE12F8}" srcOrd="0" destOrd="0" presId="urn:microsoft.com/office/officeart/2005/8/layout/list1"/>
    <dgm:cxn modelId="{07734D98-BCAF-4492-9526-3A590E21D826}" type="presParOf" srcId="{F9DECCB2-ED4E-47C7-982B-7A69D07D1E3E}" destId="{54F8A3D8-F360-42F0-ADF3-DFBEBD176879}" srcOrd="1" destOrd="0" presId="urn:microsoft.com/office/officeart/2005/8/layout/list1"/>
    <dgm:cxn modelId="{3C1F4B78-1867-4C09-9D9A-F52D38AD8031}" type="presParOf" srcId="{23A40960-721D-4260-8312-37AFA50EB7BA}" destId="{DCF3256A-59B1-41F6-95FC-126639D5102B}" srcOrd="9" destOrd="0" presId="urn:microsoft.com/office/officeart/2005/8/layout/list1"/>
    <dgm:cxn modelId="{63161FFE-70ED-4FD3-A4E6-62C88B200B7D}" type="presParOf" srcId="{23A40960-721D-4260-8312-37AFA50EB7BA}" destId="{5FC77B46-1E5B-4DBC-8C0B-9CD3DD6F9695}" srcOrd="10" destOrd="0" presId="urn:microsoft.com/office/officeart/2005/8/layout/list1"/>
    <dgm:cxn modelId="{29AC7A97-B653-4213-B536-956AF3B5A4DE}" type="presParOf" srcId="{23A40960-721D-4260-8312-37AFA50EB7BA}" destId="{5B22FCB9-254C-469D-BAB2-2771FFA72983}" srcOrd="11" destOrd="0" presId="urn:microsoft.com/office/officeart/2005/8/layout/list1"/>
    <dgm:cxn modelId="{F53CC6B6-6392-4826-A6AC-A11E2DD476D0}" type="presParOf" srcId="{23A40960-721D-4260-8312-37AFA50EB7BA}" destId="{7F2A4D7B-E3A2-4331-8C01-525669F25127}" srcOrd="12" destOrd="0" presId="urn:microsoft.com/office/officeart/2005/8/layout/list1"/>
    <dgm:cxn modelId="{1CABF072-CEBA-4A5B-AF06-0BB6E35DB954}" type="presParOf" srcId="{7F2A4D7B-E3A2-4331-8C01-525669F25127}" destId="{604A85B8-D407-40EC-879B-796EB1FB1A50}" srcOrd="0" destOrd="0" presId="urn:microsoft.com/office/officeart/2005/8/layout/list1"/>
    <dgm:cxn modelId="{B68D21D7-194B-4488-A408-A85C7BF0FA15}" type="presParOf" srcId="{7F2A4D7B-E3A2-4331-8C01-525669F25127}" destId="{B5E0C022-1F6B-41B2-8C60-A35C72B9C750}" srcOrd="1" destOrd="0" presId="urn:microsoft.com/office/officeart/2005/8/layout/list1"/>
    <dgm:cxn modelId="{8B2B26C0-918F-4840-8D06-005A62AF0F81}" type="presParOf" srcId="{23A40960-721D-4260-8312-37AFA50EB7BA}" destId="{46E04126-DE1B-4200-B173-760AC968F55A}" srcOrd="13" destOrd="0" presId="urn:microsoft.com/office/officeart/2005/8/layout/list1"/>
    <dgm:cxn modelId="{F54AC992-5937-4684-A83B-3DB322FBEF32}" type="presParOf" srcId="{23A40960-721D-4260-8312-37AFA50EB7BA}" destId="{5C80D12E-49F3-4565-8722-B1CD228C4B23}" srcOrd="14" destOrd="0" presId="urn:microsoft.com/office/officeart/2005/8/layout/list1"/>
    <dgm:cxn modelId="{EDC0B0C7-C7E1-411B-B90A-6E87A0D500F4}" type="presParOf" srcId="{23A40960-721D-4260-8312-37AFA50EB7BA}" destId="{629C1205-92F0-47BE-AC93-B84AD7B6B600}" srcOrd="15" destOrd="0" presId="urn:microsoft.com/office/officeart/2005/8/layout/list1"/>
    <dgm:cxn modelId="{8616F76C-5066-4570-A8DE-B3DE262C4882}" type="presParOf" srcId="{23A40960-721D-4260-8312-37AFA50EB7BA}" destId="{91CE5F2F-B5DD-41EC-AEB5-4380E96EA4A8}" srcOrd="16" destOrd="0" presId="urn:microsoft.com/office/officeart/2005/8/layout/list1"/>
    <dgm:cxn modelId="{08B05D16-8F03-4A01-A4D7-3828E0242719}" type="presParOf" srcId="{91CE5F2F-B5DD-41EC-AEB5-4380E96EA4A8}" destId="{94E54FD0-30E3-4209-A5FD-FA8047598CF5}" srcOrd="0" destOrd="0" presId="urn:microsoft.com/office/officeart/2005/8/layout/list1"/>
    <dgm:cxn modelId="{D0470862-CB8B-450F-B8FE-1183F0C40E18}" type="presParOf" srcId="{91CE5F2F-B5DD-41EC-AEB5-4380E96EA4A8}" destId="{0056A92D-1C97-46D9-AFBD-1577197A3A19}" srcOrd="1" destOrd="0" presId="urn:microsoft.com/office/officeart/2005/8/layout/list1"/>
    <dgm:cxn modelId="{8CA99C52-985B-490E-9B0A-B5E013453A10}" type="presParOf" srcId="{23A40960-721D-4260-8312-37AFA50EB7BA}" destId="{296C0D21-BB1F-4D4C-8A16-8A92BBA0208F}" srcOrd="17" destOrd="0" presId="urn:microsoft.com/office/officeart/2005/8/layout/list1"/>
    <dgm:cxn modelId="{E19F4557-80A3-4031-93DB-4BA57E55882D}" type="presParOf" srcId="{23A40960-721D-4260-8312-37AFA50EB7BA}" destId="{7F7DA041-C4EA-4406-8328-3365590F53E0}"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E7097FA-AAC0-4F26-8F43-0527FFE7FBAB}" type="doc">
      <dgm:prSet loTypeId="urn:microsoft.com/office/officeart/2008/layout/VerticalCurvedList" loCatId="list" qsTypeId="urn:microsoft.com/office/officeart/2005/8/quickstyle/simple1" qsCatId="simple" csTypeId="urn:microsoft.com/office/officeart/2005/8/colors/accent5_2" csCatId="accent5" phldr="1"/>
      <dgm:spPr/>
      <dgm:t>
        <a:bodyPr/>
        <a:lstStyle/>
        <a:p>
          <a:endParaRPr lang="en-US"/>
        </a:p>
      </dgm:t>
    </dgm:pt>
    <dgm:pt modelId="{C04CFA10-04E4-4CBF-A8C3-E176812AF3D8}">
      <dgm:prSet phldrT="[Text]" custT="1"/>
      <dgm:spPr>
        <a:xfrm>
          <a:off x="425365" y="279288"/>
          <a:ext cx="7669663" cy="558364"/>
        </a:xfrm>
        <a:prstGeom prst="rect">
          <a:avLst/>
        </a:prstGeom>
        <a:solidFill>
          <a:srgbClr val="202653">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lang="hu-HU" sz="1700" b="0" noProof="0" dirty="0">
              <a:solidFill>
                <a:sysClr val="window" lastClr="FFFFFF"/>
              </a:solidFill>
              <a:latin typeface="Calibri" panose="020F0502020204030204" pitchFamily="34" charset="0"/>
              <a:ea typeface="+mn-ea"/>
              <a:cs typeface="+mn-cs"/>
            </a:rPr>
            <a:t>T</a:t>
          </a:r>
          <a:r>
            <a:rPr lang="en-US" sz="1700" b="0" noProof="0" dirty="0">
              <a:solidFill>
                <a:sysClr val="window" lastClr="FFFFFF"/>
              </a:solidFill>
              <a:latin typeface="Calibri" panose="020F0502020204030204" pitchFamily="34" charset="0"/>
              <a:ea typeface="+mn-ea"/>
              <a:cs typeface="+mn-cs"/>
            </a:rPr>
            <a:t>he coronavirus hit the world economy unexpectedly and in a </a:t>
          </a:r>
          <a:r>
            <a:rPr lang="hu-HU" sz="1700" b="0" noProof="0" dirty="0" err="1">
              <a:solidFill>
                <a:sysClr val="window" lastClr="FFFFFF"/>
              </a:solidFill>
              <a:latin typeface="Calibri" panose="020F0502020204030204" pitchFamily="34" charset="0"/>
              <a:ea typeface="+mn-ea"/>
              <a:cs typeface="+mn-cs"/>
            </a:rPr>
            <a:t>novel</a:t>
          </a:r>
          <a:r>
            <a:rPr lang="en-US" sz="1700" b="0" noProof="0" dirty="0">
              <a:solidFill>
                <a:sysClr val="window" lastClr="FFFFFF"/>
              </a:solidFill>
              <a:latin typeface="Calibri" panose="020F0502020204030204" pitchFamily="34" charset="0"/>
              <a:ea typeface="+mn-ea"/>
              <a:cs typeface="+mn-cs"/>
            </a:rPr>
            <a:t> form</a:t>
          </a:r>
          <a:r>
            <a:rPr lang="hu-HU" sz="1700" b="0" noProof="0" dirty="0">
              <a:solidFill>
                <a:sysClr val="window" lastClr="FFFFFF"/>
              </a:solidFill>
              <a:latin typeface="Calibri" panose="020F0502020204030204" pitchFamily="34" charset="0"/>
              <a:ea typeface="+mn-ea"/>
              <a:cs typeface="+mn-cs"/>
            </a:rPr>
            <a:t>. </a:t>
          </a:r>
          <a:r>
            <a:rPr lang="en-US" sz="1700" dirty="0"/>
            <a:t>Production chains began to falter,</a:t>
          </a:r>
          <a:r>
            <a:rPr lang="hu-HU" sz="1700" dirty="0"/>
            <a:t> </a:t>
          </a:r>
          <a:r>
            <a:rPr lang="en-US" sz="1700" dirty="0"/>
            <a:t>demand collapsed in several sectors.</a:t>
          </a:r>
          <a:r>
            <a:rPr lang="hu-HU" sz="1700" b="0" noProof="0" dirty="0">
              <a:solidFill>
                <a:sysClr val="window" lastClr="FFFFFF"/>
              </a:solidFill>
              <a:latin typeface="Calibri" panose="020F0502020204030204" pitchFamily="34" charset="0"/>
              <a:ea typeface="+mn-ea"/>
              <a:cs typeface="+mn-cs"/>
            </a:rPr>
            <a:t> </a:t>
          </a:r>
          <a:r>
            <a:rPr lang="en-US" sz="1700" dirty="0"/>
            <a:t>Market uncertainty has increased significantly, but the region and Hungary </a:t>
          </a:r>
          <a:r>
            <a:rPr lang="hu-HU" sz="1700" dirty="0" err="1"/>
            <a:t>have</a:t>
          </a:r>
          <a:r>
            <a:rPr lang="en-US" sz="1700" dirty="0"/>
            <a:t> more stable fundamentals.</a:t>
          </a:r>
          <a:endParaRPr lang="hu-HU" sz="1700" b="0" noProof="0" dirty="0">
            <a:solidFill>
              <a:sysClr val="window" lastClr="FFFFFF"/>
            </a:solidFill>
            <a:latin typeface="Calibri" panose="020F0502020204030204" pitchFamily="34" charset="0"/>
            <a:ea typeface="+mn-ea"/>
            <a:cs typeface="+mn-cs"/>
          </a:endParaRPr>
        </a:p>
      </dgm:t>
    </dgm:pt>
    <dgm:pt modelId="{6C1AE329-1D17-4878-B075-6C303A98B794}" type="parTrans" cxnId="{9EE3A917-B5FF-49D7-B1E4-323D54AFA15E}">
      <dgm:prSet/>
      <dgm:spPr/>
      <dgm:t>
        <a:bodyPr/>
        <a:lstStyle/>
        <a:p>
          <a:endParaRPr lang="en-US" sz="1800" b="0">
            <a:latin typeface="Calibri" panose="020F0502020204030204" pitchFamily="34" charset="0"/>
          </a:endParaRPr>
        </a:p>
      </dgm:t>
    </dgm:pt>
    <dgm:pt modelId="{3AA26668-2F16-4C06-BD54-25336C3A7567}" type="sibTrans" cxnId="{9EE3A917-B5FF-49D7-B1E4-323D54AFA15E}">
      <dgm:prSet/>
      <dgm:spPr>
        <a:xfrm>
          <a:off x="-5996812" y="-917621"/>
          <a:ext cx="7138857" cy="7138857"/>
        </a:xfrm>
        <a:prstGeom prst="blockArc">
          <a:avLst>
            <a:gd name="adj1" fmla="val 18900000"/>
            <a:gd name="adj2" fmla="val 2700000"/>
            <a:gd name="adj3" fmla="val 303"/>
          </a:avLst>
        </a:prstGeom>
        <a:noFill/>
        <a:ln w="25400" cap="flat" cmpd="sng" algn="ctr">
          <a:solidFill>
            <a:srgbClr val="202653">
              <a:shade val="60000"/>
              <a:hueOff val="0"/>
              <a:satOff val="0"/>
              <a:lumOff val="0"/>
              <a:alphaOff val="0"/>
            </a:srgbClr>
          </a:solidFill>
          <a:prstDash val="solid"/>
        </a:ln>
        <a:effectLst/>
      </dgm:spPr>
      <dgm:t>
        <a:bodyPr/>
        <a:lstStyle/>
        <a:p>
          <a:endParaRPr lang="en-US" sz="1800" b="0">
            <a:latin typeface="Calibri" panose="020F0502020204030204" pitchFamily="34" charset="0"/>
          </a:endParaRPr>
        </a:p>
      </dgm:t>
    </dgm:pt>
    <dgm:pt modelId="{69208AF2-A5F9-4B43-AB41-3EC22556E880}">
      <dgm:prSet phldrT="[Text]" custT="1"/>
      <dgm:spPr>
        <a:xfrm>
          <a:off x="884658" y="3628520"/>
          <a:ext cx="7210370" cy="558364"/>
        </a:xfrm>
        <a:solidFill>
          <a:srgbClr val="202653">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lang="en-US" sz="1700" dirty="0"/>
            <a:t>The tightening of credit conditions started already in the first quarter.</a:t>
          </a:r>
          <a:r>
            <a:rPr lang="hu-HU" sz="1700" dirty="0"/>
            <a:t> </a:t>
          </a:r>
          <a:r>
            <a:rPr lang="en-US" sz="1700" dirty="0"/>
            <a:t>Countercyclical government and central bank program</a:t>
          </a:r>
          <a:r>
            <a:rPr lang="hu-HU" sz="1700" dirty="0" err="1"/>
            <a:t>me</a:t>
          </a:r>
          <a:r>
            <a:rPr lang="en-US" sz="1700" dirty="0"/>
            <a:t>s can help maintain bank lending.</a:t>
          </a:r>
          <a:r>
            <a:rPr lang="hu-HU" sz="1700" b="0" noProof="0" dirty="0">
              <a:solidFill>
                <a:sysClr val="window" lastClr="FFFFFF"/>
              </a:solidFill>
              <a:latin typeface="Calibri" panose="020F0502020204030204" pitchFamily="34" charset="0"/>
              <a:ea typeface="+mn-ea"/>
              <a:cs typeface="+mn-cs"/>
            </a:rPr>
            <a:t> </a:t>
          </a:r>
          <a:r>
            <a:rPr lang="en-US" sz="1700" b="0" i="0" dirty="0"/>
            <a:t>We expect lending dynamics to slow down.</a:t>
          </a:r>
          <a:endParaRPr lang="hu-HU" sz="1700" b="0" noProof="0" dirty="0">
            <a:solidFill>
              <a:sysClr val="window" lastClr="FFFFFF"/>
            </a:solidFill>
            <a:latin typeface="Calibri" panose="020F0502020204030204" pitchFamily="34" charset="0"/>
            <a:ea typeface="+mn-ea"/>
            <a:cs typeface="+mn-cs"/>
          </a:endParaRPr>
        </a:p>
      </dgm:t>
    </dgm:pt>
    <dgm:pt modelId="{304DF2D7-55D2-4243-A427-3708D9DF73DB}" type="parTrans" cxnId="{9576B531-47B9-4FC6-8440-44E4C140F2B7}">
      <dgm:prSet/>
      <dgm:spPr/>
      <dgm:t>
        <a:bodyPr/>
        <a:lstStyle/>
        <a:p>
          <a:endParaRPr lang="en-US" sz="1800" b="0">
            <a:latin typeface="Calibri" panose="020F0502020204030204" pitchFamily="34" charset="0"/>
          </a:endParaRPr>
        </a:p>
      </dgm:t>
    </dgm:pt>
    <dgm:pt modelId="{783ECCF3-97A7-4B6C-9C9A-B28550F7AA52}" type="sibTrans" cxnId="{9576B531-47B9-4FC6-8440-44E4C140F2B7}">
      <dgm:prSet/>
      <dgm:spPr/>
      <dgm:t>
        <a:bodyPr/>
        <a:lstStyle/>
        <a:p>
          <a:endParaRPr lang="en-US" sz="1800" b="0">
            <a:latin typeface="Calibri" panose="020F0502020204030204" pitchFamily="34" charset="0"/>
          </a:endParaRPr>
        </a:p>
      </dgm:t>
    </dgm:pt>
    <dgm:pt modelId="{F78895E7-EE91-48BF-AC6D-7864929B396B}">
      <dgm:prSet phldrT="[Text]" custT="1"/>
      <dgm:spPr>
        <a:xfrm>
          <a:off x="1094681" y="2791079"/>
          <a:ext cx="7000347" cy="558364"/>
        </a:xfrm>
        <a:solidFill>
          <a:srgbClr val="202653">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lang="en-US" sz="1700" dirty="0"/>
            <a:t>Although the </a:t>
          </a:r>
          <a:r>
            <a:rPr lang="hu-HU" sz="1700" dirty="0" err="1"/>
            <a:t>defaults</a:t>
          </a:r>
          <a:r>
            <a:rPr lang="hu-HU" sz="1700" dirty="0"/>
            <a:t> </a:t>
          </a:r>
          <a:r>
            <a:rPr lang="hu-HU" sz="1700" dirty="0" err="1"/>
            <a:t>cannot</a:t>
          </a:r>
          <a:r>
            <a:rPr lang="en-US" sz="1700" dirty="0"/>
            <a:t>, credit losses could increase as early as this year.</a:t>
          </a:r>
          <a:r>
            <a:rPr lang="hu-HU" sz="1700" dirty="0"/>
            <a:t> </a:t>
          </a:r>
          <a:r>
            <a:rPr lang="en-US" sz="1700" dirty="0"/>
            <a:t>From 2021, the </a:t>
          </a:r>
          <a:r>
            <a:rPr lang="en-US" sz="1700" dirty="0" err="1"/>
            <a:t>MNB</a:t>
          </a:r>
          <a:r>
            <a:rPr lang="en-US" sz="1700" dirty="0"/>
            <a:t> expects continuous portfolio cleaning from banks for exposures where there is no chance of reorganization.</a:t>
          </a:r>
          <a:endParaRPr lang="hu-HU" sz="1700" b="0" noProof="0" dirty="0">
            <a:solidFill>
              <a:sysClr val="window" lastClr="FFFFFF"/>
            </a:solidFill>
            <a:latin typeface="Calibri" panose="020F0502020204030204" pitchFamily="34" charset="0"/>
            <a:ea typeface="+mn-ea"/>
            <a:cs typeface="+mn-cs"/>
          </a:endParaRPr>
        </a:p>
      </dgm:t>
    </dgm:pt>
    <dgm:pt modelId="{E7E09648-7FCE-4B52-ADBB-D9376DB938E5}" type="parTrans" cxnId="{FA080A27-379F-49B7-91DE-CF9B13E2EC64}">
      <dgm:prSet/>
      <dgm:spPr/>
      <dgm:t>
        <a:bodyPr/>
        <a:lstStyle/>
        <a:p>
          <a:endParaRPr lang="en-US"/>
        </a:p>
      </dgm:t>
    </dgm:pt>
    <dgm:pt modelId="{5EACC105-0B4D-4EA0-972D-DC9B8E361B7F}" type="sibTrans" cxnId="{FA080A27-379F-49B7-91DE-CF9B13E2EC64}">
      <dgm:prSet/>
      <dgm:spPr/>
      <dgm:t>
        <a:bodyPr/>
        <a:lstStyle/>
        <a:p>
          <a:endParaRPr lang="en-US"/>
        </a:p>
      </dgm:t>
    </dgm:pt>
    <dgm:pt modelId="{182A52CB-CB18-433B-8224-8B2317800188}">
      <dgm:prSet phldrT="[Text]" custT="1"/>
      <dgm:spPr>
        <a:solidFill>
          <a:srgbClr val="202653">
            <a:hueOff val="0"/>
            <a:satOff val="0"/>
            <a:lumOff val="0"/>
            <a:alphaOff val="0"/>
          </a:srgbClr>
        </a:solidFill>
        <a:ln w="25400" cap="flat" cmpd="sng" algn="ctr">
          <a:solidFill>
            <a:sysClr val="window" lastClr="FFFFFF">
              <a:hueOff val="0"/>
              <a:satOff val="0"/>
              <a:lumOff val="0"/>
              <a:alphaOff val="0"/>
            </a:sysClr>
          </a:solidFill>
          <a:prstDash val="solid"/>
          <a:miter lim="800000"/>
        </a:ln>
        <a:effectLst/>
      </dgm:spPr>
      <dgm:t>
        <a:bodyPr spcFirstLastPara="0" vert="horz" wrap="square" lIns="415503" tIns="45720" rIns="45720" bIns="45720" numCol="1" spcCol="1270" anchor="ctr" anchorCtr="0"/>
        <a:lstStyle/>
        <a:p>
          <a:pPr marL="0" lvl="0" indent="0" algn="l" defTabSz="800100">
            <a:lnSpc>
              <a:spcPct val="90000"/>
            </a:lnSpc>
            <a:spcBef>
              <a:spcPct val="0"/>
            </a:spcBef>
            <a:spcAft>
              <a:spcPct val="35000"/>
            </a:spcAft>
            <a:buNone/>
          </a:pPr>
          <a:r>
            <a:rPr lang="en-US" sz="1700" kern="1200" dirty="0"/>
            <a:t>About one-third of the loan portfolio is considered vulnerable to</a:t>
          </a:r>
          <a:r>
            <a:rPr lang="hu-HU" sz="1700" kern="1200" dirty="0"/>
            <a:t> </a:t>
          </a:r>
          <a:r>
            <a:rPr lang="hu-HU" sz="1700" kern="1200" dirty="0" err="1"/>
            <a:t>the</a:t>
          </a:r>
          <a:r>
            <a:rPr lang="en-US" sz="1700" kern="1200" dirty="0"/>
            <a:t> coronavirus shock.</a:t>
          </a:r>
          <a:endParaRPr lang="hu-HU" sz="1700" b="0" kern="1200" noProof="0" dirty="0">
            <a:solidFill>
              <a:sysClr val="window" lastClr="FFFFFF"/>
            </a:solidFill>
            <a:latin typeface="Calibri" panose="020F0502020204030204" pitchFamily="34" charset="0"/>
            <a:ea typeface="+mn-ea"/>
            <a:cs typeface="+mn-cs"/>
          </a:endParaRPr>
        </a:p>
      </dgm:t>
    </dgm:pt>
    <dgm:pt modelId="{0802DFDF-C59D-463B-B0AA-0AD427DA9446}" type="parTrans" cxnId="{D3189BC5-30E9-4950-9FA9-ACDF365CB990}">
      <dgm:prSet/>
      <dgm:spPr/>
      <dgm:t>
        <a:bodyPr/>
        <a:lstStyle/>
        <a:p>
          <a:endParaRPr lang="en-US"/>
        </a:p>
      </dgm:t>
    </dgm:pt>
    <dgm:pt modelId="{55326E04-4116-4EE2-8C6F-B0CBD78BABBB}" type="sibTrans" cxnId="{D3189BC5-30E9-4950-9FA9-ACDF365CB990}">
      <dgm:prSet/>
      <dgm:spPr/>
      <dgm:t>
        <a:bodyPr/>
        <a:lstStyle/>
        <a:p>
          <a:endParaRPr lang="en-US"/>
        </a:p>
      </dgm:t>
    </dgm:pt>
    <dgm:pt modelId="{BD75C67C-9AFB-4524-889A-71D6281DD180}">
      <dgm:prSet phldrT="[Text]" custT="1"/>
      <dgm:spPr>
        <a:xfrm>
          <a:off x="1094681" y="2791079"/>
          <a:ext cx="7000347" cy="558364"/>
        </a:xfrm>
        <a:solidFill>
          <a:srgbClr val="202653">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lang="en-US" sz="1700" dirty="0"/>
            <a:t>Based on the results of our stress test, even in the event of a very severe, lasting downturn, the sector's need for capital </a:t>
          </a:r>
          <a:r>
            <a:rPr lang="hu-HU" sz="1700" dirty="0" err="1"/>
            <a:t>replenishment</a:t>
          </a:r>
          <a:r>
            <a:rPr lang="en-US" sz="1700" dirty="0"/>
            <a:t> could be managed.</a:t>
          </a:r>
          <a:endParaRPr lang="hu-HU" sz="1700" b="0" noProof="0" dirty="0">
            <a:solidFill>
              <a:sysClr val="window" lastClr="FFFFFF"/>
            </a:solidFill>
            <a:latin typeface="Calibri" panose="020F0502020204030204" pitchFamily="34" charset="0"/>
            <a:ea typeface="+mn-ea"/>
            <a:cs typeface="+mn-cs"/>
          </a:endParaRPr>
        </a:p>
      </dgm:t>
    </dgm:pt>
    <dgm:pt modelId="{0C811C2B-F1E4-4CDA-A84C-FE41B9B9032C}" type="parTrans" cxnId="{542EB20A-52D0-4BE5-9161-3C3F6424C515}">
      <dgm:prSet/>
      <dgm:spPr/>
      <dgm:t>
        <a:bodyPr/>
        <a:lstStyle/>
        <a:p>
          <a:endParaRPr lang="hu-HU"/>
        </a:p>
      </dgm:t>
    </dgm:pt>
    <dgm:pt modelId="{E782107D-A618-45DC-B384-9E7A7191C3A7}" type="sibTrans" cxnId="{542EB20A-52D0-4BE5-9161-3C3F6424C515}">
      <dgm:prSet/>
      <dgm:spPr/>
      <dgm:t>
        <a:bodyPr/>
        <a:lstStyle/>
        <a:p>
          <a:endParaRPr lang="hu-HU"/>
        </a:p>
      </dgm:t>
    </dgm:pt>
    <dgm:pt modelId="{3D65D8FD-0DC6-4B94-9D50-A98806BD1767}">
      <dgm:prSet phldrT="[Text]" custT="1"/>
      <dgm:spPr>
        <a:xfrm>
          <a:off x="425365" y="279288"/>
          <a:ext cx="7669663" cy="558364"/>
        </a:xfrm>
        <a:solidFill>
          <a:srgbClr val="202653">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lang="en-US" sz="1700" b="0" noProof="0" dirty="0">
              <a:solidFill>
                <a:sysClr val="window" lastClr="FFFFFF"/>
              </a:solidFill>
              <a:latin typeface="Calibri" panose="020F0502020204030204" pitchFamily="34" charset="0"/>
              <a:ea typeface="+mn-ea"/>
              <a:cs typeface="+mn-cs"/>
            </a:rPr>
            <a:t>The Hungarian banking system has strengthened significantly since the outbreak of the previous crisis.</a:t>
          </a:r>
          <a:r>
            <a:rPr lang="hu-HU" sz="1700" b="0" noProof="0" dirty="0">
              <a:solidFill>
                <a:sysClr val="window" lastClr="FFFFFF"/>
              </a:solidFill>
              <a:latin typeface="Calibri" panose="020F0502020204030204" pitchFamily="34" charset="0"/>
              <a:ea typeface="+mn-ea"/>
              <a:cs typeface="+mn-cs"/>
            </a:rPr>
            <a:t> </a:t>
          </a:r>
          <a:r>
            <a:rPr lang="en-US" sz="1700" dirty="0"/>
            <a:t>It</a:t>
          </a:r>
          <a:r>
            <a:rPr lang="hu-HU" sz="1700" dirty="0"/>
            <a:t>s</a:t>
          </a:r>
          <a:r>
            <a:rPr lang="en-US" sz="1700" dirty="0"/>
            <a:t> appropriate financing structure and clean balance sheet</a:t>
          </a:r>
          <a:r>
            <a:rPr lang="hu-HU" sz="1700" dirty="0"/>
            <a:t> </a:t>
          </a:r>
          <a:r>
            <a:rPr lang="hu-HU" sz="1700" dirty="0" err="1"/>
            <a:t>make</a:t>
          </a:r>
          <a:r>
            <a:rPr lang="hu-HU" sz="1700" dirty="0"/>
            <a:t> </a:t>
          </a:r>
          <a:r>
            <a:rPr lang="hu-HU" sz="1700" dirty="0" err="1"/>
            <a:t>it</a:t>
          </a:r>
          <a:r>
            <a:rPr lang="hu-HU" sz="1700" dirty="0"/>
            <a:t> </a:t>
          </a:r>
          <a:r>
            <a:rPr lang="hu-HU" sz="1700" dirty="0" err="1"/>
            <a:t>resistant</a:t>
          </a:r>
          <a:r>
            <a:rPr lang="hu-HU" sz="1700" dirty="0"/>
            <a:t> </a:t>
          </a:r>
          <a:r>
            <a:rPr lang="hu-HU" sz="1700" dirty="0" err="1"/>
            <a:t>against</a:t>
          </a:r>
          <a:r>
            <a:rPr lang="hu-HU" sz="1700" dirty="0"/>
            <a:t> </a:t>
          </a:r>
          <a:r>
            <a:rPr lang="hu-HU" sz="1700" dirty="0" err="1"/>
            <a:t>the</a:t>
          </a:r>
          <a:r>
            <a:rPr lang="hu-HU" sz="1700" dirty="0"/>
            <a:t> </a:t>
          </a:r>
          <a:r>
            <a:rPr lang="hu-HU" sz="1700" dirty="0" err="1"/>
            <a:t>shock</a:t>
          </a:r>
          <a:r>
            <a:rPr lang="en-US" sz="1700" dirty="0"/>
            <a:t>.</a:t>
          </a:r>
          <a:endParaRPr lang="hu-HU" sz="1700" b="0" noProof="0" dirty="0">
            <a:solidFill>
              <a:sysClr val="window" lastClr="FFFFFF"/>
            </a:solidFill>
            <a:latin typeface="Calibri" panose="020F0502020204030204" pitchFamily="34" charset="0"/>
            <a:ea typeface="+mn-ea"/>
            <a:cs typeface="+mn-cs"/>
          </a:endParaRPr>
        </a:p>
      </dgm:t>
    </dgm:pt>
    <dgm:pt modelId="{E8B95289-326F-4F13-9C31-3F83EBB81242}" type="parTrans" cxnId="{792AD3D8-B2C6-4F5A-BDCF-BB361935889F}">
      <dgm:prSet/>
      <dgm:spPr/>
      <dgm:t>
        <a:bodyPr/>
        <a:lstStyle/>
        <a:p>
          <a:endParaRPr lang="en-GB"/>
        </a:p>
      </dgm:t>
    </dgm:pt>
    <dgm:pt modelId="{DCC25F61-1C02-4961-BF64-BA4649E98AE2}" type="sibTrans" cxnId="{792AD3D8-B2C6-4F5A-BDCF-BB361935889F}">
      <dgm:prSet/>
      <dgm:spPr/>
      <dgm:t>
        <a:bodyPr/>
        <a:lstStyle/>
        <a:p>
          <a:endParaRPr lang="en-GB"/>
        </a:p>
      </dgm:t>
    </dgm:pt>
    <dgm:pt modelId="{A496933C-63CB-4A93-88C2-69E1CBDD14C6}" type="pres">
      <dgm:prSet presAssocID="{5E7097FA-AAC0-4F26-8F43-0527FFE7FBAB}" presName="Name0" presStyleCnt="0">
        <dgm:presLayoutVars>
          <dgm:chMax val="7"/>
          <dgm:chPref val="7"/>
          <dgm:dir/>
        </dgm:presLayoutVars>
      </dgm:prSet>
      <dgm:spPr/>
    </dgm:pt>
    <dgm:pt modelId="{FEF91705-633F-4C3F-9E50-CE38CE378F12}" type="pres">
      <dgm:prSet presAssocID="{5E7097FA-AAC0-4F26-8F43-0527FFE7FBAB}" presName="Name1" presStyleCnt="0"/>
      <dgm:spPr/>
    </dgm:pt>
    <dgm:pt modelId="{B718FBFA-8DA3-44FC-B167-3DDDB6BC26D0}" type="pres">
      <dgm:prSet presAssocID="{5E7097FA-AAC0-4F26-8F43-0527FFE7FBAB}" presName="cycle" presStyleCnt="0"/>
      <dgm:spPr/>
    </dgm:pt>
    <dgm:pt modelId="{A733D9AC-B6EB-4B04-9876-C44D7114C4C2}" type="pres">
      <dgm:prSet presAssocID="{5E7097FA-AAC0-4F26-8F43-0527FFE7FBAB}" presName="srcNode" presStyleLbl="node1" presStyleIdx="0" presStyleCnt="6"/>
      <dgm:spPr/>
    </dgm:pt>
    <dgm:pt modelId="{F02D9F89-3136-4400-8880-6F4C9D1922CA}" type="pres">
      <dgm:prSet presAssocID="{5E7097FA-AAC0-4F26-8F43-0527FFE7FBAB}" presName="conn" presStyleLbl="parChTrans1D2" presStyleIdx="0" presStyleCnt="1"/>
      <dgm:spPr/>
    </dgm:pt>
    <dgm:pt modelId="{EBE1A0F6-6BED-494C-8DF5-6066A4DB3B33}" type="pres">
      <dgm:prSet presAssocID="{5E7097FA-AAC0-4F26-8F43-0527FFE7FBAB}" presName="extraNode" presStyleLbl="node1" presStyleIdx="0" presStyleCnt="6"/>
      <dgm:spPr/>
    </dgm:pt>
    <dgm:pt modelId="{7FB9DF1B-7C08-452A-BDE2-790C0F44BA3C}" type="pres">
      <dgm:prSet presAssocID="{5E7097FA-AAC0-4F26-8F43-0527FFE7FBAB}" presName="dstNode" presStyleLbl="node1" presStyleIdx="0" presStyleCnt="6"/>
      <dgm:spPr/>
    </dgm:pt>
    <dgm:pt modelId="{D0BBA9B4-F286-488B-BA4B-91A2B12188B1}" type="pres">
      <dgm:prSet presAssocID="{C04CFA10-04E4-4CBF-A8C3-E176812AF3D8}" presName="text_1" presStyleLbl="node1" presStyleIdx="0" presStyleCnt="6" custScaleY="122251">
        <dgm:presLayoutVars>
          <dgm:bulletEnabled val="1"/>
        </dgm:presLayoutVars>
      </dgm:prSet>
      <dgm:spPr/>
    </dgm:pt>
    <dgm:pt modelId="{CB65F9B7-AA64-4F17-89F1-11D84E0B4F5E}" type="pres">
      <dgm:prSet presAssocID="{C04CFA10-04E4-4CBF-A8C3-E176812AF3D8}" presName="accent_1" presStyleCnt="0"/>
      <dgm:spPr/>
    </dgm:pt>
    <dgm:pt modelId="{17989FF0-9458-4918-9644-66FC8361081F}" type="pres">
      <dgm:prSet presAssocID="{C04CFA10-04E4-4CBF-A8C3-E176812AF3D8}" presName="accentRepeatNode" presStyleLbl="solidFgAcc1" presStyleIdx="0" presStyleCnt="6"/>
      <dgm:spPr>
        <a:xfrm>
          <a:off x="76388" y="209492"/>
          <a:ext cx="697955" cy="697955"/>
        </a:xfrm>
        <a:prstGeom prst="ellipse">
          <a:avLst/>
        </a:prstGeom>
        <a:solidFill>
          <a:sysClr val="window" lastClr="FFFFFF">
            <a:hueOff val="0"/>
            <a:satOff val="0"/>
            <a:lumOff val="0"/>
            <a:alphaOff val="0"/>
          </a:sysClr>
        </a:solidFill>
        <a:ln w="25400" cap="flat" cmpd="sng" algn="ctr">
          <a:solidFill>
            <a:srgbClr val="202653">
              <a:hueOff val="0"/>
              <a:satOff val="0"/>
              <a:lumOff val="0"/>
              <a:alphaOff val="0"/>
            </a:srgbClr>
          </a:solidFill>
          <a:prstDash val="solid"/>
        </a:ln>
        <a:effectLst/>
      </dgm:spPr>
    </dgm:pt>
    <dgm:pt modelId="{DB22AD2D-F675-40FE-A1D3-DE9263D2FABB}" type="pres">
      <dgm:prSet presAssocID="{3D65D8FD-0DC6-4B94-9D50-A98806BD1767}" presName="text_2" presStyleLbl="node1" presStyleIdx="1" presStyleCnt="6" custScaleY="122251">
        <dgm:presLayoutVars>
          <dgm:bulletEnabled val="1"/>
        </dgm:presLayoutVars>
      </dgm:prSet>
      <dgm:spPr>
        <a:prstGeom prst="rect">
          <a:avLst/>
        </a:prstGeom>
      </dgm:spPr>
    </dgm:pt>
    <dgm:pt modelId="{A769BBD2-A675-4371-A786-00AA008100CC}" type="pres">
      <dgm:prSet presAssocID="{3D65D8FD-0DC6-4B94-9D50-A98806BD1767}" presName="accent_2" presStyleCnt="0"/>
      <dgm:spPr/>
    </dgm:pt>
    <dgm:pt modelId="{5E300792-8DB4-4955-B1D6-E7A77C7A28A3}" type="pres">
      <dgm:prSet presAssocID="{3D65D8FD-0DC6-4B94-9D50-A98806BD1767}" presName="accentRepeatNode" presStyleLbl="solidFgAcc1" presStyleIdx="1" presStyleCnt="6"/>
      <dgm:spPr>
        <a:xfrm>
          <a:off x="550943" y="982080"/>
          <a:ext cx="654336" cy="654336"/>
        </a:xfrm>
        <a:prstGeom prst="ellipse">
          <a:avLst/>
        </a:prstGeom>
        <a:solidFill>
          <a:sysClr val="window" lastClr="FFFFFF">
            <a:hueOff val="0"/>
            <a:satOff val="0"/>
            <a:lumOff val="0"/>
            <a:alphaOff val="0"/>
          </a:sysClr>
        </a:solidFill>
        <a:ln w="25400" cap="flat" cmpd="sng" algn="ctr">
          <a:solidFill>
            <a:srgbClr val="202653">
              <a:hueOff val="0"/>
              <a:satOff val="0"/>
              <a:lumOff val="0"/>
              <a:alphaOff val="0"/>
            </a:srgbClr>
          </a:solidFill>
          <a:prstDash val="solid"/>
          <a:miter lim="800000"/>
        </a:ln>
        <a:effectLst/>
      </dgm:spPr>
    </dgm:pt>
    <dgm:pt modelId="{972C8C06-628D-4C89-BC46-E7FC98A41126}" type="pres">
      <dgm:prSet presAssocID="{182A52CB-CB18-433B-8224-8B2317800188}" presName="text_3" presStyleLbl="node1" presStyleIdx="2" presStyleCnt="6" custScaleY="122251">
        <dgm:presLayoutVars>
          <dgm:bulletEnabled val="1"/>
        </dgm:presLayoutVars>
      </dgm:prSet>
      <dgm:spPr/>
    </dgm:pt>
    <dgm:pt modelId="{D9787CC6-EA37-4065-A3A9-5425B9113D9C}" type="pres">
      <dgm:prSet presAssocID="{182A52CB-CB18-433B-8224-8B2317800188}" presName="accent_3" presStyleCnt="0"/>
      <dgm:spPr/>
    </dgm:pt>
    <dgm:pt modelId="{DC85026E-FA43-482F-A444-CF846852B51F}" type="pres">
      <dgm:prSet presAssocID="{182A52CB-CB18-433B-8224-8B2317800188}" presName="accentRepeatNode" presStyleLbl="solidFgAcc1" presStyleIdx="2" presStyleCnt="6"/>
      <dgm:spPr>
        <a:xfrm>
          <a:off x="507290" y="904266"/>
          <a:ext cx="602490" cy="602490"/>
        </a:xfrm>
        <a:prstGeom prst="ellipse">
          <a:avLst/>
        </a:prstGeom>
        <a:solidFill>
          <a:sysClr val="window" lastClr="FFFFFF">
            <a:hueOff val="0"/>
            <a:satOff val="0"/>
            <a:lumOff val="0"/>
            <a:alphaOff val="0"/>
          </a:sysClr>
        </a:solidFill>
        <a:ln w="25400" cap="flat" cmpd="sng" algn="ctr">
          <a:solidFill>
            <a:srgbClr val="202653">
              <a:hueOff val="0"/>
              <a:satOff val="0"/>
              <a:lumOff val="0"/>
              <a:alphaOff val="0"/>
            </a:srgbClr>
          </a:solidFill>
          <a:prstDash val="solid"/>
          <a:miter lim="800000"/>
        </a:ln>
        <a:effectLst/>
      </dgm:spPr>
    </dgm:pt>
    <dgm:pt modelId="{2FB64079-390B-49F7-8B11-AF2A415A74A8}" type="pres">
      <dgm:prSet presAssocID="{F78895E7-EE91-48BF-AC6D-7864929B396B}" presName="text_4" presStyleLbl="node1" presStyleIdx="3" presStyleCnt="6" custScaleY="122251">
        <dgm:presLayoutVars>
          <dgm:bulletEnabled val="1"/>
        </dgm:presLayoutVars>
      </dgm:prSet>
      <dgm:spPr/>
    </dgm:pt>
    <dgm:pt modelId="{8A0AD4C0-E350-43A1-9DD9-BEE8AF1CE59B}" type="pres">
      <dgm:prSet presAssocID="{F78895E7-EE91-48BF-AC6D-7864929B396B}" presName="accent_4" presStyleCnt="0"/>
      <dgm:spPr/>
    </dgm:pt>
    <dgm:pt modelId="{D1544AD1-CA76-42E8-8C7C-AC27270A8F75}" type="pres">
      <dgm:prSet presAssocID="{F78895E7-EE91-48BF-AC6D-7864929B396B}" presName="accentRepeatNode" presStyleLbl="solidFgAcc1" presStyleIdx="3" presStyleCnt="6"/>
      <dgm:spPr>
        <a:xfrm>
          <a:off x="745704" y="2721284"/>
          <a:ext cx="697955" cy="697955"/>
        </a:xfrm>
        <a:prstGeom prst="ellipse">
          <a:avLst/>
        </a:prstGeom>
        <a:solidFill>
          <a:sysClr val="window" lastClr="FFFFFF">
            <a:hueOff val="0"/>
            <a:satOff val="0"/>
            <a:lumOff val="0"/>
            <a:alphaOff val="0"/>
          </a:sysClr>
        </a:solidFill>
        <a:ln w="25400" cap="flat" cmpd="sng" algn="ctr">
          <a:solidFill>
            <a:srgbClr val="202653">
              <a:hueOff val="0"/>
              <a:satOff val="0"/>
              <a:lumOff val="0"/>
              <a:alphaOff val="0"/>
            </a:srgbClr>
          </a:solidFill>
          <a:prstDash val="solid"/>
        </a:ln>
        <a:effectLst/>
      </dgm:spPr>
    </dgm:pt>
    <dgm:pt modelId="{E8CB8965-9986-45F6-9E8A-6A1B016D95F6}" type="pres">
      <dgm:prSet presAssocID="{BD75C67C-9AFB-4524-889A-71D6281DD180}" presName="text_5" presStyleLbl="node1" presStyleIdx="4" presStyleCnt="6" custScaleY="122251">
        <dgm:presLayoutVars>
          <dgm:bulletEnabled val="1"/>
        </dgm:presLayoutVars>
      </dgm:prSet>
      <dgm:spPr/>
    </dgm:pt>
    <dgm:pt modelId="{0F12F582-8B15-4E1D-A7B1-C3A17643F918}" type="pres">
      <dgm:prSet presAssocID="{BD75C67C-9AFB-4524-889A-71D6281DD180}" presName="accent_5" presStyleCnt="0"/>
      <dgm:spPr/>
    </dgm:pt>
    <dgm:pt modelId="{F989519B-B6F3-4703-8334-C27E07177554}" type="pres">
      <dgm:prSet presAssocID="{BD75C67C-9AFB-4524-889A-71D6281DD180}" presName="accentRepeatNode" presStyleLbl="solidFgAcc1" presStyleIdx="4" presStyleCnt="6"/>
      <dgm:spPr>
        <a:xfrm>
          <a:off x="810720" y="3338496"/>
          <a:ext cx="654336" cy="654336"/>
        </a:xfrm>
        <a:prstGeom prst="ellipse">
          <a:avLst/>
        </a:prstGeom>
        <a:solidFill>
          <a:sysClr val="window" lastClr="FFFFFF">
            <a:hueOff val="0"/>
            <a:satOff val="0"/>
            <a:lumOff val="0"/>
            <a:alphaOff val="0"/>
          </a:sysClr>
        </a:solidFill>
        <a:ln w="25400" cap="flat" cmpd="sng" algn="ctr">
          <a:solidFill>
            <a:srgbClr val="202653">
              <a:hueOff val="0"/>
              <a:satOff val="0"/>
              <a:lumOff val="0"/>
              <a:alphaOff val="0"/>
            </a:srgbClr>
          </a:solidFill>
          <a:prstDash val="solid"/>
          <a:miter lim="800000"/>
        </a:ln>
        <a:effectLst/>
      </dgm:spPr>
    </dgm:pt>
    <dgm:pt modelId="{F03AB78E-C685-4B99-A32A-E3DFE2F1B7E2}" type="pres">
      <dgm:prSet presAssocID="{69208AF2-A5F9-4B43-AB41-3EC22556E880}" presName="text_6" presStyleLbl="node1" presStyleIdx="5" presStyleCnt="6" custScaleY="122251">
        <dgm:presLayoutVars>
          <dgm:bulletEnabled val="1"/>
        </dgm:presLayoutVars>
      </dgm:prSet>
      <dgm:spPr/>
    </dgm:pt>
    <dgm:pt modelId="{A5D3191B-E752-4C98-83D0-46373D019A55}" type="pres">
      <dgm:prSet presAssocID="{69208AF2-A5F9-4B43-AB41-3EC22556E880}" presName="accent_6" presStyleCnt="0"/>
      <dgm:spPr/>
    </dgm:pt>
    <dgm:pt modelId="{FCFF821D-A27E-4653-A725-D8468E738ECB}" type="pres">
      <dgm:prSet presAssocID="{69208AF2-A5F9-4B43-AB41-3EC22556E880}" presName="accentRepeatNode" presStyleLbl="solidFgAcc1" presStyleIdx="5" presStyleCnt="6"/>
      <dgm:spPr>
        <a:xfrm>
          <a:off x="535681" y="3558724"/>
          <a:ext cx="697955" cy="697955"/>
        </a:xfrm>
        <a:prstGeom prst="ellipse">
          <a:avLst/>
        </a:prstGeom>
        <a:solidFill>
          <a:sysClr val="window" lastClr="FFFFFF">
            <a:hueOff val="0"/>
            <a:satOff val="0"/>
            <a:lumOff val="0"/>
            <a:alphaOff val="0"/>
          </a:sysClr>
        </a:solidFill>
        <a:ln w="25400" cap="flat" cmpd="sng" algn="ctr">
          <a:solidFill>
            <a:srgbClr val="202653">
              <a:hueOff val="0"/>
              <a:satOff val="0"/>
              <a:lumOff val="0"/>
              <a:alphaOff val="0"/>
            </a:srgbClr>
          </a:solidFill>
          <a:prstDash val="solid"/>
        </a:ln>
        <a:effectLst/>
      </dgm:spPr>
    </dgm:pt>
  </dgm:ptLst>
  <dgm:cxnLst>
    <dgm:cxn modelId="{542EB20A-52D0-4BE5-9161-3C3F6424C515}" srcId="{5E7097FA-AAC0-4F26-8F43-0527FFE7FBAB}" destId="{BD75C67C-9AFB-4524-889A-71D6281DD180}" srcOrd="4" destOrd="0" parTransId="{0C811C2B-F1E4-4CDA-A84C-FE41B9B9032C}" sibTransId="{E782107D-A618-45DC-B384-9E7A7191C3A7}"/>
    <dgm:cxn modelId="{9EE3A917-B5FF-49D7-B1E4-323D54AFA15E}" srcId="{5E7097FA-AAC0-4F26-8F43-0527FFE7FBAB}" destId="{C04CFA10-04E4-4CBF-A8C3-E176812AF3D8}" srcOrd="0" destOrd="0" parTransId="{6C1AE329-1D17-4878-B075-6C303A98B794}" sibTransId="{3AA26668-2F16-4C06-BD54-25336C3A7567}"/>
    <dgm:cxn modelId="{CA98B91E-CE75-4B47-81D1-9755B252E3D8}" type="presOf" srcId="{69208AF2-A5F9-4B43-AB41-3EC22556E880}" destId="{F03AB78E-C685-4B99-A32A-E3DFE2F1B7E2}" srcOrd="0" destOrd="0" presId="urn:microsoft.com/office/officeart/2008/layout/VerticalCurvedList"/>
    <dgm:cxn modelId="{FA080A27-379F-49B7-91DE-CF9B13E2EC64}" srcId="{5E7097FA-AAC0-4F26-8F43-0527FFE7FBAB}" destId="{F78895E7-EE91-48BF-AC6D-7864929B396B}" srcOrd="3" destOrd="0" parTransId="{E7E09648-7FCE-4B52-ADBB-D9376DB938E5}" sibTransId="{5EACC105-0B4D-4EA0-972D-DC9B8E361B7F}"/>
    <dgm:cxn modelId="{9576B531-47B9-4FC6-8440-44E4C140F2B7}" srcId="{5E7097FA-AAC0-4F26-8F43-0527FFE7FBAB}" destId="{69208AF2-A5F9-4B43-AB41-3EC22556E880}" srcOrd="5" destOrd="0" parTransId="{304DF2D7-55D2-4243-A427-3708D9DF73DB}" sibTransId="{783ECCF3-97A7-4B6C-9C9A-B28550F7AA52}"/>
    <dgm:cxn modelId="{F491C45E-348A-48C6-9981-029B3ED51A7A}" type="presOf" srcId="{C04CFA10-04E4-4CBF-A8C3-E176812AF3D8}" destId="{D0BBA9B4-F286-488B-BA4B-91A2B12188B1}" srcOrd="0" destOrd="0" presId="urn:microsoft.com/office/officeart/2008/layout/VerticalCurvedList"/>
    <dgm:cxn modelId="{A652B365-C0E4-42B3-BECE-DF8BD07B9008}" type="presOf" srcId="{BD75C67C-9AFB-4524-889A-71D6281DD180}" destId="{E8CB8965-9986-45F6-9E8A-6A1B016D95F6}" srcOrd="0" destOrd="0" presId="urn:microsoft.com/office/officeart/2008/layout/VerticalCurvedList"/>
    <dgm:cxn modelId="{5CCFAF55-3FA0-4B19-8315-590FE38CCE4D}" type="presOf" srcId="{3D65D8FD-0DC6-4B94-9D50-A98806BD1767}" destId="{DB22AD2D-F675-40FE-A1D3-DE9263D2FABB}" srcOrd="0" destOrd="0" presId="urn:microsoft.com/office/officeart/2008/layout/VerticalCurvedList"/>
    <dgm:cxn modelId="{3B93B479-8E36-42AF-82A6-4A67B1DC1D27}" type="presOf" srcId="{182A52CB-CB18-433B-8224-8B2317800188}" destId="{972C8C06-628D-4C89-BC46-E7FC98A41126}" srcOrd="0" destOrd="0" presId="urn:microsoft.com/office/officeart/2008/layout/VerticalCurvedList"/>
    <dgm:cxn modelId="{313CA59E-5B6A-411D-A3DD-731EF0EA632A}" type="presOf" srcId="{3AA26668-2F16-4C06-BD54-25336C3A7567}" destId="{F02D9F89-3136-4400-8880-6F4C9D1922CA}" srcOrd="0" destOrd="0" presId="urn:microsoft.com/office/officeart/2008/layout/VerticalCurvedList"/>
    <dgm:cxn modelId="{F2EE02C3-E431-4270-A4EE-780382633576}" type="presOf" srcId="{5E7097FA-AAC0-4F26-8F43-0527FFE7FBAB}" destId="{A496933C-63CB-4A93-88C2-69E1CBDD14C6}" srcOrd="0" destOrd="0" presId="urn:microsoft.com/office/officeart/2008/layout/VerticalCurvedList"/>
    <dgm:cxn modelId="{D3189BC5-30E9-4950-9FA9-ACDF365CB990}" srcId="{5E7097FA-AAC0-4F26-8F43-0527FFE7FBAB}" destId="{182A52CB-CB18-433B-8224-8B2317800188}" srcOrd="2" destOrd="0" parTransId="{0802DFDF-C59D-463B-B0AA-0AD427DA9446}" sibTransId="{55326E04-4116-4EE2-8C6F-B0CBD78BABBB}"/>
    <dgm:cxn modelId="{792AD3D8-B2C6-4F5A-BDCF-BB361935889F}" srcId="{5E7097FA-AAC0-4F26-8F43-0527FFE7FBAB}" destId="{3D65D8FD-0DC6-4B94-9D50-A98806BD1767}" srcOrd="1" destOrd="0" parTransId="{E8B95289-326F-4F13-9C31-3F83EBB81242}" sibTransId="{DCC25F61-1C02-4961-BF64-BA4649E98AE2}"/>
    <dgm:cxn modelId="{456F3CED-101B-4F89-BFCF-E5F361664E93}" type="presOf" srcId="{F78895E7-EE91-48BF-AC6D-7864929B396B}" destId="{2FB64079-390B-49F7-8B11-AF2A415A74A8}" srcOrd="0" destOrd="0" presId="urn:microsoft.com/office/officeart/2008/layout/VerticalCurvedList"/>
    <dgm:cxn modelId="{6FBA9A80-75DE-4E73-BB47-C7A8EBB70A20}" type="presParOf" srcId="{A496933C-63CB-4A93-88C2-69E1CBDD14C6}" destId="{FEF91705-633F-4C3F-9E50-CE38CE378F12}" srcOrd="0" destOrd="0" presId="urn:microsoft.com/office/officeart/2008/layout/VerticalCurvedList"/>
    <dgm:cxn modelId="{65672EA2-1826-47A6-9107-2FCB7A9705F7}" type="presParOf" srcId="{FEF91705-633F-4C3F-9E50-CE38CE378F12}" destId="{B718FBFA-8DA3-44FC-B167-3DDDB6BC26D0}" srcOrd="0" destOrd="0" presId="urn:microsoft.com/office/officeart/2008/layout/VerticalCurvedList"/>
    <dgm:cxn modelId="{5F2CB254-4F3B-41DC-830A-B1F9B133E15E}" type="presParOf" srcId="{B718FBFA-8DA3-44FC-B167-3DDDB6BC26D0}" destId="{A733D9AC-B6EB-4B04-9876-C44D7114C4C2}" srcOrd="0" destOrd="0" presId="urn:microsoft.com/office/officeart/2008/layout/VerticalCurvedList"/>
    <dgm:cxn modelId="{0B8A4019-9A06-4D3F-8D33-60A0285347FC}" type="presParOf" srcId="{B718FBFA-8DA3-44FC-B167-3DDDB6BC26D0}" destId="{F02D9F89-3136-4400-8880-6F4C9D1922CA}" srcOrd="1" destOrd="0" presId="urn:microsoft.com/office/officeart/2008/layout/VerticalCurvedList"/>
    <dgm:cxn modelId="{F2F584F1-06E2-4BBE-A1A5-D440C90B3EAC}" type="presParOf" srcId="{B718FBFA-8DA3-44FC-B167-3DDDB6BC26D0}" destId="{EBE1A0F6-6BED-494C-8DF5-6066A4DB3B33}" srcOrd="2" destOrd="0" presId="urn:microsoft.com/office/officeart/2008/layout/VerticalCurvedList"/>
    <dgm:cxn modelId="{85F4E1EF-F3EA-4BC8-89C3-D7A9DFBBE839}" type="presParOf" srcId="{B718FBFA-8DA3-44FC-B167-3DDDB6BC26D0}" destId="{7FB9DF1B-7C08-452A-BDE2-790C0F44BA3C}" srcOrd="3" destOrd="0" presId="urn:microsoft.com/office/officeart/2008/layout/VerticalCurvedList"/>
    <dgm:cxn modelId="{6E9972DA-1359-413B-BEAE-7B843F61DD4A}" type="presParOf" srcId="{FEF91705-633F-4C3F-9E50-CE38CE378F12}" destId="{D0BBA9B4-F286-488B-BA4B-91A2B12188B1}" srcOrd="1" destOrd="0" presId="urn:microsoft.com/office/officeart/2008/layout/VerticalCurvedList"/>
    <dgm:cxn modelId="{D490B4CF-1F9B-4F0C-8012-82FBC65F6A56}" type="presParOf" srcId="{FEF91705-633F-4C3F-9E50-CE38CE378F12}" destId="{CB65F9B7-AA64-4F17-89F1-11D84E0B4F5E}" srcOrd="2" destOrd="0" presId="urn:microsoft.com/office/officeart/2008/layout/VerticalCurvedList"/>
    <dgm:cxn modelId="{E9919566-D64D-477F-92B8-BAC81CFAFCB0}" type="presParOf" srcId="{CB65F9B7-AA64-4F17-89F1-11D84E0B4F5E}" destId="{17989FF0-9458-4918-9644-66FC8361081F}" srcOrd="0" destOrd="0" presId="urn:microsoft.com/office/officeart/2008/layout/VerticalCurvedList"/>
    <dgm:cxn modelId="{B5D9EC5B-EA8A-455D-80D0-25BC0E587B63}" type="presParOf" srcId="{FEF91705-633F-4C3F-9E50-CE38CE378F12}" destId="{DB22AD2D-F675-40FE-A1D3-DE9263D2FABB}" srcOrd="3" destOrd="0" presId="urn:microsoft.com/office/officeart/2008/layout/VerticalCurvedList"/>
    <dgm:cxn modelId="{CBE6E059-9E34-484B-9A87-8466E855D5AC}" type="presParOf" srcId="{FEF91705-633F-4C3F-9E50-CE38CE378F12}" destId="{A769BBD2-A675-4371-A786-00AA008100CC}" srcOrd="4" destOrd="0" presId="urn:microsoft.com/office/officeart/2008/layout/VerticalCurvedList"/>
    <dgm:cxn modelId="{A619CF76-D02E-4947-8E4B-761FCE2C11C6}" type="presParOf" srcId="{A769BBD2-A675-4371-A786-00AA008100CC}" destId="{5E300792-8DB4-4955-B1D6-E7A77C7A28A3}" srcOrd="0" destOrd="0" presId="urn:microsoft.com/office/officeart/2008/layout/VerticalCurvedList"/>
    <dgm:cxn modelId="{4F989504-DE66-4411-8624-1FA98866B483}" type="presParOf" srcId="{FEF91705-633F-4C3F-9E50-CE38CE378F12}" destId="{972C8C06-628D-4C89-BC46-E7FC98A41126}" srcOrd="5" destOrd="0" presId="urn:microsoft.com/office/officeart/2008/layout/VerticalCurvedList"/>
    <dgm:cxn modelId="{9DBF775F-EA98-47EF-A56C-EE0798CA4930}" type="presParOf" srcId="{FEF91705-633F-4C3F-9E50-CE38CE378F12}" destId="{D9787CC6-EA37-4065-A3A9-5425B9113D9C}" srcOrd="6" destOrd="0" presId="urn:microsoft.com/office/officeart/2008/layout/VerticalCurvedList"/>
    <dgm:cxn modelId="{9958A861-FE8A-4C14-9FC4-0C7BE1FD1FCA}" type="presParOf" srcId="{D9787CC6-EA37-4065-A3A9-5425B9113D9C}" destId="{DC85026E-FA43-482F-A444-CF846852B51F}" srcOrd="0" destOrd="0" presId="urn:microsoft.com/office/officeart/2008/layout/VerticalCurvedList"/>
    <dgm:cxn modelId="{CFB47253-6A49-4202-998C-453845EC62DE}" type="presParOf" srcId="{FEF91705-633F-4C3F-9E50-CE38CE378F12}" destId="{2FB64079-390B-49F7-8B11-AF2A415A74A8}" srcOrd="7" destOrd="0" presId="urn:microsoft.com/office/officeart/2008/layout/VerticalCurvedList"/>
    <dgm:cxn modelId="{F5266B04-547F-42F0-8BF1-EFFE1282F250}" type="presParOf" srcId="{FEF91705-633F-4C3F-9E50-CE38CE378F12}" destId="{8A0AD4C0-E350-43A1-9DD9-BEE8AF1CE59B}" srcOrd="8" destOrd="0" presId="urn:microsoft.com/office/officeart/2008/layout/VerticalCurvedList"/>
    <dgm:cxn modelId="{2BEFB453-91DE-4AD5-A164-B6ABCB76CC35}" type="presParOf" srcId="{8A0AD4C0-E350-43A1-9DD9-BEE8AF1CE59B}" destId="{D1544AD1-CA76-42E8-8C7C-AC27270A8F75}" srcOrd="0" destOrd="0" presId="urn:microsoft.com/office/officeart/2008/layout/VerticalCurvedList"/>
    <dgm:cxn modelId="{111A4716-5AF5-4C97-89C5-FC2DEB80EA5C}" type="presParOf" srcId="{FEF91705-633F-4C3F-9E50-CE38CE378F12}" destId="{E8CB8965-9986-45F6-9E8A-6A1B016D95F6}" srcOrd="9" destOrd="0" presId="urn:microsoft.com/office/officeart/2008/layout/VerticalCurvedList"/>
    <dgm:cxn modelId="{92E855C9-D901-48F1-B222-C750CD99DC1D}" type="presParOf" srcId="{FEF91705-633F-4C3F-9E50-CE38CE378F12}" destId="{0F12F582-8B15-4E1D-A7B1-C3A17643F918}" srcOrd="10" destOrd="0" presId="urn:microsoft.com/office/officeart/2008/layout/VerticalCurvedList"/>
    <dgm:cxn modelId="{0FFB5675-20E2-4B0C-A22C-2FC78616FC9F}" type="presParOf" srcId="{0F12F582-8B15-4E1D-A7B1-C3A17643F918}" destId="{F989519B-B6F3-4703-8334-C27E07177554}" srcOrd="0" destOrd="0" presId="urn:microsoft.com/office/officeart/2008/layout/VerticalCurvedList"/>
    <dgm:cxn modelId="{12DBFFF0-93A3-4587-87EA-D2AC54683734}" type="presParOf" srcId="{FEF91705-633F-4C3F-9E50-CE38CE378F12}" destId="{F03AB78E-C685-4B99-A32A-E3DFE2F1B7E2}" srcOrd="11" destOrd="0" presId="urn:microsoft.com/office/officeart/2008/layout/VerticalCurvedList"/>
    <dgm:cxn modelId="{F77BECEA-2445-4BD4-BCA3-E866C90A3220}" type="presParOf" srcId="{FEF91705-633F-4C3F-9E50-CE38CE378F12}" destId="{A5D3191B-E752-4C98-83D0-46373D019A55}" srcOrd="12" destOrd="0" presId="urn:microsoft.com/office/officeart/2008/layout/VerticalCurvedList"/>
    <dgm:cxn modelId="{7A433184-1B71-47E9-B388-8D4D1F054C39}" type="presParOf" srcId="{A5D3191B-E752-4C98-83D0-46373D019A55}" destId="{FCFF821D-A27E-4653-A725-D8468E738ECB}"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54A158-D89A-4C7A-BC5C-C673F10920CA}">
      <dsp:nvSpPr>
        <dsp:cNvPr id="0" name=""/>
        <dsp:cNvSpPr/>
      </dsp:nvSpPr>
      <dsp:spPr>
        <a:xfrm>
          <a:off x="0" y="385723"/>
          <a:ext cx="6046859" cy="5040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C175443-2757-4905-AF37-03734CFF85C2}">
      <dsp:nvSpPr>
        <dsp:cNvPr id="0" name=""/>
        <dsp:cNvSpPr/>
      </dsp:nvSpPr>
      <dsp:spPr>
        <a:xfrm>
          <a:off x="302342" y="90523"/>
          <a:ext cx="5108186" cy="590400"/>
        </a:xfrm>
        <a:prstGeom prst="roundRect">
          <a:avLst/>
        </a:prstGeom>
        <a:solidFill>
          <a:srgbClr val="002060"/>
        </a:solidFill>
        <a:ln w="12700" cap="flat" cmpd="sng" algn="ctr">
          <a:solidFill>
            <a:srgbClr val="E7E6E6">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9990" tIns="0" rIns="159990" bIns="0" numCol="1" spcCol="1270" anchor="ctr" anchorCtr="0">
          <a:noAutofit/>
        </a:bodyPr>
        <a:lstStyle/>
        <a:p>
          <a:pPr marL="0" lvl="0" indent="0" algn="l" defTabSz="933450">
            <a:lnSpc>
              <a:spcPct val="90000"/>
            </a:lnSpc>
            <a:spcBef>
              <a:spcPct val="0"/>
            </a:spcBef>
            <a:spcAft>
              <a:spcPct val="35000"/>
            </a:spcAft>
            <a:buNone/>
          </a:pPr>
          <a:r>
            <a:rPr lang="en-GB" sz="2200" b="1" kern="1200" noProof="0" dirty="0">
              <a:solidFill>
                <a:prstClr val="white"/>
              </a:solidFill>
              <a:latin typeface="Trebuchet MS"/>
              <a:ea typeface="+mn-ea"/>
              <a:cs typeface="+mn-cs"/>
            </a:rPr>
            <a:t>Impacts of the </a:t>
          </a:r>
          <a:r>
            <a:rPr lang="en-GB" sz="2200" b="1" kern="1200" dirty="0">
              <a:solidFill>
                <a:prstClr val="white"/>
              </a:solidFill>
              <a:latin typeface="Trebuchet MS"/>
              <a:ea typeface="+mn-ea"/>
              <a:cs typeface="+mn-cs"/>
            </a:rPr>
            <a:t>Covid-19</a:t>
          </a:r>
          <a:r>
            <a:rPr lang="en-GB" sz="2200" b="1" kern="1200" noProof="0" dirty="0">
              <a:solidFill>
                <a:prstClr val="white"/>
              </a:solidFill>
              <a:latin typeface="Trebuchet MS"/>
              <a:ea typeface="+mn-ea"/>
              <a:cs typeface="+mn-cs"/>
            </a:rPr>
            <a:t> shock</a:t>
          </a:r>
        </a:p>
      </dsp:txBody>
      <dsp:txXfrm>
        <a:off x="331163" y="119344"/>
        <a:ext cx="5050544" cy="532758"/>
      </dsp:txXfrm>
    </dsp:sp>
    <dsp:sp modelId="{E665826A-0CBD-454C-8A57-36EF19D9A3AF}">
      <dsp:nvSpPr>
        <dsp:cNvPr id="0" name=""/>
        <dsp:cNvSpPr/>
      </dsp:nvSpPr>
      <dsp:spPr>
        <a:xfrm>
          <a:off x="0" y="1292923"/>
          <a:ext cx="6046859" cy="5040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5D9A4B8-B567-4DF3-86AE-6D01E900B629}">
      <dsp:nvSpPr>
        <dsp:cNvPr id="0" name=""/>
        <dsp:cNvSpPr/>
      </dsp:nvSpPr>
      <dsp:spPr>
        <a:xfrm>
          <a:off x="302342" y="997723"/>
          <a:ext cx="5109499" cy="590400"/>
        </a:xfrm>
        <a:prstGeom prst="roundRect">
          <a:avLst/>
        </a:prstGeom>
        <a:solidFill>
          <a:srgbClr val="B8BBBB"/>
        </a:solidFill>
        <a:ln w="12700" cap="flat" cmpd="sng" algn="ctr">
          <a:solidFill>
            <a:srgbClr val="E7E6E6">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9990" tIns="0" rIns="159990" bIns="0" numCol="1" spcCol="1270" anchor="ctr" anchorCtr="0">
          <a:noAutofit/>
        </a:bodyPr>
        <a:lstStyle/>
        <a:p>
          <a:pPr marL="0" lvl="0" indent="0" algn="l" defTabSz="933450">
            <a:lnSpc>
              <a:spcPct val="90000"/>
            </a:lnSpc>
            <a:spcBef>
              <a:spcPct val="0"/>
            </a:spcBef>
            <a:spcAft>
              <a:spcPct val="35000"/>
            </a:spcAft>
            <a:buNone/>
          </a:pPr>
          <a:r>
            <a:rPr lang="en-US" sz="2200" b="1" kern="1200" noProof="0" dirty="0">
              <a:solidFill>
                <a:prstClr val="white"/>
              </a:solidFill>
              <a:latin typeface="Trebuchet MS"/>
              <a:ea typeface="+mn-ea"/>
              <a:cs typeface="+mn-cs"/>
            </a:rPr>
            <a:t>Banks’ position in light of the shock</a:t>
          </a:r>
        </a:p>
      </dsp:txBody>
      <dsp:txXfrm>
        <a:off x="331163" y="1026544"/>
        <a:ext cx="5051857" cy="532758"/>
      </dsp:txXfrm>
    </dsp:sp>
    <dsp:sp modelId="{5FC77B46-1E5B-4DBC-8C0B-9CD3DD6F9695}">
      <dsp:nvSpPr>
        <dsp:cNvPr id="0" name=""/>
        <dsp:cNvSpPr/>
      </dsp:nvSpPr>
      <dsp:spPr>
        <a:xfrm>
          <a:off x="0" y="2200123"/>
          <a:ext cx="6046859" cy="5040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4F8A3D8-F360-42F0-ADF3-DFBEBD176879}">
      <dsp:nvSpPr>
        <dsp:cNvPr id="0" name=""/>
        <dsp:cNvSpPr/>
      </dsp:nvSpPr>
      <dsp:spPr>
        <a:xfrm>
          <a:off x="302342" y="1904923"/>
          <a:ext cx="5108186" cy="590400"/>
        </a:xfrm>
        <a:prstGeom prst="roundRect">
          <a:avLst/>
        </a:prstGeom>
        <a:solidFill>
          <a:srgbClr val="B8BBBB"/>
        </a:solidFill>
        <a:ln w="12700" cap="flat" cmpd="sng" algn="ctr">
          <a:solidFill>
            <a:srgbClr val="E7E6E6">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9990" tIns="0" rIns="159990" bIns="0" numCol="1" spcCol="1270" anchor="ctr" anchorCtr="0">
          <a:noAutofit/>
        </a:bodyPr>
        <a:lstStyle/>
        <a:p>
          <a:pPr marL="0" lvl="0" indent="0" algn="l" defTabSz="933450">
            <a:lnSpc>
              <a:spcPct val="90000"/>
            </a:lnSpc>
            <a:spcBef>
              <a:spcPct val="0"/>
            </a:spcBef>
            <a:spcAft>
              <a:spcPct val="35000"/>
            </a:spcAft>
            <a:buNone/>
          </a:pPr>
          <a:r>
            <a:rPr lang="en-US" sz="2200" b="1" kern="1200" noProof="0" dirty="0">
              <a:solidFill>
                <a:prstClr val="white"/>
              </a:solidFill>
              <a:latin typeface="Trebuchet MS"/>
              <a:ea typeface="+mn-ea"/>
              <a:cs typeface="+mn-cs"/>
            </a:rPr>
            <a:t>Risks, vulnerable debtors</a:t>
          </a:r>
        </a:p>
      </dsp:txBody>
      <dsp:txXfrm>
        <a:off x="331163" y="1933744"/>
        <a:ext cx="5050544" cy="532758"/>
      </dsp:txXfrm>
    </dsp:sp>
    <dsp:sp modelId="{5C80D12E-49F3-4565-8722-B1CD228C4B23}">
      <dsp:nvSpPr>
        <dsp:cNvPr id="0" name=""/>
        <dsp:cNvSpPr/>
      </dsp:nvSpPr>
      <dsp:spPr>
        <a:xfrm>
          <a:off x="0" y="3107323"/>
          <a:ext cx="6046859" cy="5040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5E0C022-1F6B-41B2-8C60-A35C72B9C750}">
      <dsp:nvSpPr>
        <dsp:cNvPr id="0" name=""/>
        <dsp:cNvSpPr/>
      </dsp:nvSpPr>
      <dsp:spPr>
        <a:xfrm>
          <a:off x="302342" y="2812123"/>
          <a:ext cx="5109499" cy="590400"/>
        </a:xfrm>
        <a:prstGeom prst="roundRect">
          <a:avLst/>
        </a:prstGeom>
        <a:solidFill>
          <a:srgbClr val="B8BBBB"/>
        </a:solidFill>
        <a:ln w="12700" cap="flat" cmpd="sng" algn="ctr">
          <a:solidFill>
            <a:srgbClr val="E7E6E6">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9990" tIns="0" rIns="159990" bIns="0" numCol="1" spcCol="1270" anchor="ctr" anchorCtr="0">
          <a:noAutofit/>
        </a:bodyPr>
        <a:lstStyle/>
        <a:p>
          <a:pPr marL="0" lvl="0" indent="0" algn="l" defTabSz="933450">
            <a:lnSpc>
              <a:spcPct val="90000"/>
            </a:lnSpc>
            <a:spcBef>
              <a:spcPct val="0"/>
            </a:spcBef>
            <a:spcAft>
              <a:spcPct val="35000"/>
            </a:spcAft>
            <a:buNone/>
          </a:pPr>
          <a:r>
            <a:rPr lang="en-US" sz="2200" b="1" kern="1200" noProof="0" dirty="0">
              <a:solidFill>
                <a:prstClr val="white"/>
              </a:solidFill>
              <a:latin typeface="Trebuchet MS"/>
              <a:ea typeface="+mn-ea"/>
              <a:cs typeface="+mn-cs"/>
            </a:rPr>
            <a:t>Stress test results</a:t>
          </a:r>
        </a:p>
      </dsp:txBody>
      <dsp:txXfrm>
        <a:off x="331163" y="2840944"/>
        <a:ext cx="5051857" cy="532758"/>
      </dsp:txXfrm>
    </dsp:sp>
    <dsp:sp modelId="{7F7DA041-C4EA-4406-8328-3365590F53E0}">
      <dsp:nvSpPr>
        <dsp:cNvPr id="0" name=""/>
        <dsp:cNvSpPr/>
      </dsp:nvSpPr>
      <dsp:spPr>
        <a:xfrm>
          <a:off x="0" y="3987471"/>
          <a:ext cx="6046859" cy="5040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056A92D-1C97-46D9-AFBD-1577197A3A19}">
      <dsp:nvSpPr>
        <dsp:cNvPr id="0" name=""/>
        <dsp:cNvSpPr/>
      </dsp:nvSpPr>
      <dsp:spPr>
        <a:xfrm>
          <a:off x="302342" y="3719323"/>
          <a:ext cx="5109499" cy="677649"/>
        </a:xfrm>
        <a:prstGeom prst="roundRect">
          <a:avLst/>
        </a:prstGeom>
        <a:solidFill>
          <a:srgbClr val="B8BBBB"/>
        </a:solidFill>
        <a:ln w="12700" cap="flat" cmpd="sng" algn="ctr">
          <a:solidFill>
            <a:srgbClr val="E7E6E6">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9990" tIns="0" rIns="159990" bIns="0" numCol="1" spcCol="1270" anchor="ctr" anchorCtr="0">
          <a:noAutofit/>
        </a:bodyPr>
        <a:lstStyle/>
        <a:p>
          <a:pPr marL="0" lvl="0" indent="0" algn="l" defTabSz="933450">
            <a:lnSpc>
              <a:spcPct val="90000"/>
            </a:lnSpc>
            <a:spcBef>
              <a:spcPct val="0"/>
            </a:spcBef>
            <a:spcAft>
              <a:spcPct val="35000"/>
            </a:spcAft>
            <a:buNone/>
          </a:pPr>
          <a:r>
            <a:rPr lang="en-US" sz="2200" b="1" kern="1200" noProof="0" dirty="0">
              <a:solidFill>
                <a:prstClr val="white"/>
              </a:solidFill>
              <a:latin typeface="Trebuchet MS"/>
              <a:ea typeface="+mn-ea"/>
              <a:cs typeface="+mn-cs"/>
            </a:rPr>
            <a:t>Forecast, latest data</a:t>
          </a:r>
        </a:p>
      </dsp:txBody>
      <dsp:txXfrm>
        <a:off x="335422" y="3752403"/>
        <a:ext cx="5043339" cy="61148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54A158-D89A-4C7A-BC5C-C673F10920CA}">
      <dsp:nvSpPr>
        <dsp:cNvPr id="0" name=""/>
        <dsp:cNvSpPr/>
      </dsp:nvSpPr>
      <dsp:spPr>
        <a:xfrm>
          <a:off x="0" y="385723"/>
          <a:ext cx="6046859" cy="5040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C175443-2757-4905-AF37-03734CFF85C2}">
      <dsp:nvSpPr>
        <dsp:cNvPr id="0" name=""/>
        <dsp:cNvSpPr/>
      </dsp:nvSpPr>
      <dsp:spPr>
        <a:xfrm>
          <a:off x="302342" y="90523"/>
          <a:ext cx="5108186" cy="590400"/>
        </a:xfrm>
        <a:prstGeom prst="roundRect">
          <a:avLst/>
        </a:prstGeom>
        <a:solidFill>
          <a:srgbClr val="B8BBBB"/>
        </a:solidFill>
        <a:ln w="12700" cap="flat" cmpd="sng" algn="ctr">
          <a:solidFill>
            <a:srgbClr val="E7E6E6">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9990" tIns="0" rIns="159990" bIns="0" numCol="1" spcCol="1270" anchor="ctr" anchorCtr="0">
          <a:noAutofit/>
        </a:bodyPr>
        <a:lstStyle/>
        <a:p>
          <a:pPr marL="0" lvl="0" indent="0" algn="l" defTabSz="933450">
            <a:lnSpc>
              <a:spcPct val="90000"/>
            </a:lnSpc>
            <a:spcBef>
              <a:spcPct val="0"/>
            </a:spcBef>
            <a:spcAft>
              <a:spcPct val="35000"/>
            </a:spcAft>
            <a:buNone/>
          </a:pPr>
          <a:r>
            <a:rPr lang="en-GB" sz="2200" b="1" kern="1200" noProof="0" dirty="0">
              <a:solidFill>
                <a:prstClr val="white"/>
              </a:solidFill>
              <a:latin typeface="Trebuchet MS"/>
              <a:ea typeface="+mn-ea"/>
              <a:cs typeface="+mn-cs"/>
            </a:rPr>
            <a:t>Impacts of the </a:t>
          </a:r>
          <a:r>
            <a:rPr lang="en-GB" sz="2200" b="1" kern="1200" dirty="0">
              <a:solidFill>
                <a:prstClr val="white"/>
              </a:solidFill>
              <a:latin typeface="Trebuchet MS"/>
              <a:ea typeface="+mn-ea"/>
              <a:cs typeface="+mn-cs"/>
            </a:rPr>
            <a:t>Covid-19</a:t>
          </a:r>
          <a:r>
            <a:rPr lang="en-GB" sz="2200" b="1" kern="1200" noProof="0" dirty="0">
              <a:solidFill>
                <a:prstClr val="white"/>
              </a:solidFill>
              <a:latin typeface="Trebuchet MS"/>
              <a:ea typeface="+mn-ea"/>
              <a:cs typeface="+mn-cs"/>
            </a:rPr>
            <a:t> shock</a:t>
          </a:r>
        </a:p>
      </dsp:txBody>
      <dsp:txXfrm>
        <a:off x="331163" y="119344"/>
        <a:ext cx="5050544" cy="532758"/>
      </dsp:txXfrm>
    </dsp:sp>
    <dsp:sp modelId="{E665826A-0CBD-454C-8A57-36EF19D9A3AF}">
      <dsp:nvSpPr>
        <dsp:cNvPr id="0" name=""/>
        <dsp:cNvSpPr/>
      </dsp:nvSpPr>
      <dsp:spPr>
        <a:xfrm>
          <a:off x="0" y="1292923"/>
          <a:ext cx="6046859" cy="5040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5D9A4B8-B567-4DF3-86AE-6D01E900B629}">
      <dsp:nvSpPr>
        <dsp:cNvPr id="0" name=""/>
        <dsp:cNvSpPr/>
      </dsp:nvSpPr>
      <dsp:spPr>
        <a:xfrm>
          <a:off x="302342" y="997723"/>
          <a:ext cx="5109499" cy="590400"/>
        </a:xfrm>
        <a:prstGeom prst="roundRect">
          <a:avLst/>
        </a:prstGeom>
        <a:solidFill>
          <a:srgbClr val="002060"/>
        </a:solidFill>
        <a:ln w="12700" cap="flat" cmpd="sng" algn="ctr">
          <a:solidFill>
            <a:srgbClr val="E7E6E6">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9990" tIns="0" rIns="159990" bIns="0" numCol="1" spcCol="1270" anchor="ctr" anchorCtr="0">
          <a:noAutofit/>
        </a:bodyPr>
        <a:lstStyle/>
        <a:p>
          <a:pPr marL="0" lvl="0" indent="0" algn="l" defTabSz="933450">
            <a:lnSpc>
              <a:spcPct val="90000"/>
            </a:lnSpc>
            <a:spcBef>
              <a:spcPct val="0"/>
            </a:spcBef>
            <a:spcAft>
              <a:spcPct val="35000"/>
            </a:spcAft>
            <a:buNone/>
          </a:pPr>
          <a:r>
            <a:rPr lang="en-US" sz="2200" b="1" kern="1200" noProof="0" dirty="0">
              <a:solidFill>
                <a:prstClr val="white"/>
              </a:solidFill>
              <a:latin typeface="Trebuchet MS"/>
              <a:ea typeface="+mn-ea"/>
              <a:cs typeface="+mn-cs"/>
            </a:rPr>
            <a:t>Banks’ position in light of the shock</a:t>
          </a:r>
        </a:p>
      </dsp:txBody>
      <dsp:txXfrm>
        <a:off x="331163" y="1026544"/>
        <a:ext cx="5051857" cy="532758"/>
      </dsp:txXfrm>
    </dsp:sp>
    <dsp:sp modelId="{5FC77B46-1E5B-4DBC-8C0B-9CD3DD6F9695}">
      <dsp:nvSpPr>
        <dsp:cNvPr id="0" name=""/>
        <dsp:cNvSpPr/>
      </dsp:nvSpPr>
      <dsp:spPr>
        <a:xfrm>
          <a:off x="0" y="2200123"/>
          <a:ext cx="6046859" cy="5040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4F8A3D8-F360-42F0-ADF3-DFBEBD176879}">
      <dsp:nvSpPr>
        <dsp:cNvPr id="0" name=""/>
        <dsp:cNvSpPr/>
      </dsp:nvSpPr>
      <dsp:spPr>
        <a:xfrm>
          <a:off x="302342" y="1904923"/>
          <a:ext cx="5108186" cy="590400"/>
        </a:xfrm>
        <a:prstGeom prst="roundRect">
          <a:avLst/>
        </a:prstGeom>
        <a:solidFill>
          <a:srgbClr val="B8BBBB"/>
        </a:solidFill>
        <a:ln w="12700" cap="flat" cmpd="sng" algn="ctr">
          <a:solidFill>
            <a:srgbClr val="E7E6E6">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9990" tIns="0" rIns="159990" bIns="0" numCol="1" spcCol="1270" anchor="ctr" anchorCtr="0">
          <a:noAutofit/>
        </a:bodyPr>
        <a:lstStyle/>
        <a:p>
          <a:pPr marL="0" lvl="0" indent="0" algn="l" defTabSz="933450">
            <a:lnSpc>
              <a:spcPct val="90000"/>
            </a:lnSpc>
            <a:spcBef>
              <a:spcPct val="0"/>
            </a:spcBef>
            <a:spcAft>
              <a:spcPct val="35000"/>
            </a:spcAft>
            <a:buNone/>
          </a:pPr>
          <a:r>
            <a:rPr lang="en-US" sz="2200" b="1" kern="1200" noProof="0" dirty="0">
              <a:solidFill>
                <a:prstClr val="white"/>
              </a:solidFill>
              <a:latin typeface="Trebuchet MS"/>
              <a:ea typeface="+mn-ea"/>
              <a:cs typeface="+mn-cs"/>
            </a:rPr>
            <a:t>Risks, vulnerable debtors</a:t>
          </a:r>
        </a:p>
      </dsp:txBody>
      <dsp:txXfrm>
        <a:off x="331163" y="1933744"/>
        <a:ext cx="5050544" cy="532758"/>
      </dsp:txXfrm>
    </dsp:sp>
    <dsp:sp modelId="{5C80D12E-49F3-4565-8722-B1CD228C4B23}">
      <dsp:nvSpPr>
        <dsp:cNvPr id="0" name=""/>
        <dsp:cNvSpPr/>
      </dsp:nvSpPr>
      <dsp:spPr>
        <a:xfrm>
          <a:off x="0" y="3107323"/>
          <a:ext cx="6046859" cy="5040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5E0C022-1F6B-41B2-8C60-A35C72B9C750}">
      <dsp:nvSpPr>
        <dsp:cNvPr id="0" name=""/>
        <dsp:cNvSpPr/>
      </dsp:nvSpPr>
      <dsp:spPr>
        <a:xfrm>
          <a:off x="302342" y="2812123"/>
          <a:ext cx="5109499" cy="590400"/>
        </a:xfrm>
        <a:prstGeom prst="roundRect">
          <a:avLst/>
        </a:prstGeom>
        <a:solidFill>
          <a:srgbClr val="B8BBBB"/>
        </a:solidFill>
        <a:ln w="12700" cap="flat" cmpd="sng" algn="ctr">
          <a:solidFill>
            <a:srgbClr val="E7E6E6">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9990" tIns="0" rIns="159990" bIns="0" numCol="1" spcCol="1270" anchor="ctr" anchorCtr="0">
          <a:noAutofit/>
        </a:bodyPr>
        <a:lstStyle/>
        <a:p>
          <a:pPr marL="0" lvl="0" indent="0" algn="l" defTabSz="933450">
            <a:lnSpc>
              <a:spcPct val="90000"/>
            </a:lnSpc>
            <a:spcBef>
              <a:spcPct val="0"/>
            </a:spcBef>
            <a:spcAft>
              <a:spcPct val="35000"/>
            </a:spcAft>
            <a:buNone/>
          </a:pPr>
          <a:r>
            <a:rPr lang="en-US" sz="2200" b="1" kern="1200" noProof="0" dirty="0">
              <a:solidFill>
                <a:prstClr val="white"/>
              </a:solidFill>
              <a:latin typeface="Trebuchet MS"/>
              <a:ea typeface="+mn-ea"/>
              <a:cs typeface="+mn-cs"/>
            </a:rPr>
            <a:t>Stress test results</a:t>
          </a:r>
        </a:p>
      </dsp:txBody>
      <dsp:txXfrm>
        <a:off x="331163" y="2840944"/>
        <a:ext cx="5051857" cy="532758"/>
      </dsp:txXfrm>
    </dsp:sp>
    <dsp:sp modelId="{7F7DA041-C4EA-4406-8328-3365590F53E0}">
      <dsp:nvSpPr>
        <dsp:cNvPr id="0" name=""/>
        <dsp:cNvSpPr/>
      </dsp:nvSpPr>
      <dsp:spPr>
        <a:xfrm>
          <a:off x="0" y="3987471"/>
          <a:ext cx="6046859" cy="5040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056A92D-1C97-46D9-AFBD-1577197A3A19}">
      <dsp:nvSpPr>
        <dsp:cNvPr id="0" name=""/>
        <dsp:cNvSpPr/>
      </dsp:nvSpPr>
      <dsp:spPr>
        <a:xfrm>
          <a:off x="302342" y="3719323"/>
          <a:ext cx="5109499" cy="677649"/>
        </a:xfrm>
        <a:prstGeom prst="roundRect">
          <a:avLst/>
        </a:prstGeom>
        <a:solidFill>
          <a:srgbClr val="B8BBBB"/>
        </a:solidFill>
        <a:ln w="12700" cap="flat" cmpd="sng" algn="ctr">
          <a:solidFill>
            <a:srgbClr val="E7E6E6">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9990" tIns="0" rIns="159990" bIns="0" numCol="1" spcCol="1270" anchor="ctr" anchorCtr="0">
          <a:noAutofit/>
        </a:bodyPr>
        <a:lstStyle/>
        <a:p>
          <a:pPr marL="0" lvl="0" indent="0" algn="l" defTabSz="933450">
            <a:lnSpc>
              <a:spcPct val="90000"/>
            </a:lnSpc>
            <a:spcBef>
              <a:spcPct val="0"/>
            </a:spcBef>
            <a:spcAft>
              <a:spcPct val="35000"/>
            </a:spcAft>
            <a:buNone/>
          </a:pPr>
          <a:r>
            <a:rPr lang="en-US" sz="2200" b="1" kern="1200" noProof="0" dirty="0">
              <a:solidFill>
                <a:prstClr val="white"/>
              </a:solidFill>
              <a:latin typeface="Trebuchet MS"/>
              <a:ea typeface="+mn-ea"/>
              <a:cs typeface="+mn-cs"/>
            </a:rPr>
            <a:t>Forecast, latest data</a:t>
          </a:r>
        </a:p>
      </dsp:txBody>
      <dsp:txXfrm>
        <a:off x="335422" y="3752403"/>
        <a:ext cx="5043339" cy="61148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54A158-D89A-4C7A-BC5C-C673F10920CA}">
      <dsp:nvSpPr>
        <dsp:cNvPr id="0" name=""/>
        <dsp:cNvSpPr/>
      </dsp:nvSpPr>
      <dsp:spPr>
        <a:xfrm>
          <a:off x="0" y="385723"/>
          <a:ext cx="6046859" cy="5040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C175443-2757-4905-AF37-03734CFF85C2}">
      <dsp:nvSpPr>
        <dsp:cNvPr id="0" name=""/>
        <dsp:cNvSpPr/>
      </dsp:nvSpPr>
      <dsp:spPr>
        <a:xfrm>
          <a:off x="302342" y="90523"/>
          <a:ext cx="5108186" cy="590400"/>
        </a:xfrm>
        <a:prstGeom prst="roundRect">
          <a:avLst/>
        </a:prstGeom>
        <a:solidFill>
          <a:srgbClr val="B8BBBB"/>
        </a:solidFill>
        <a:ln w="12700" cap="flat" cmpd="sng" algn="ctr">
          <a:solidFill>
            <a:srgbClr val="E7E6E6">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9990" tIns="0" rIns="159990" bIns="0" numCol="1" spcCol="1270" anchor="ctr" anchorCtr="0">
          <a:noAutofit/>
        </a:bodyPr>
        <a:lstStyle/>
        <a:p>
          <a:pPr marL="0" lvl="0" indent="0" algn="l" defTabSz="933450">
            <a:lnSpc>
              <a:spcPct val="90000"/>
            </a:lnSpc>
            <a:spcBef>
              <a:spcPct val="0"/>
            </a:spcBef>
            <a:spcAft>
              <a:spcPct val="35000"/>
            </a:spcAft>
            <a:buNone/>
          </a:pPr>
          <a:r>
            <a:rPr lang="en-GB" sz="2200" b="1" kern="1200" noProof="0" dirty="0">
              <a:solidFill>
                <a:prstClr val="white"/>
              </a:solidFill>
              <a:latin typeface="Trebuchet MS"/>
              <a:ea typeface="+mn-ea"/>
              <a:cs typeface="+mn-cs"/>
            </a:rPr>
            <a:t>Impacts of the </a:t>
          </a:r>
          <a:r>
            <a:rPr lang="en-GB" sz="2200" b="1" kern="1200" dirty="0">
              <a:solidFill>
                <a:prstClr val="white"/>
              </a:solidFill>
              <a:latin typeface="Trebuchet MS"/>
              <a:ea typeface="+mn-ea"/>
              <a:cs typeface="+mn-cs"/>
            </a:rPr>
            <a:t>Covid-19</a:t>
          </a:r>
          <a:r>
            <a:rPr lang="en-GB" sz="2200" b="1" kern="1200" noProof="0" dirty="0">
              <a:solidFill>
                <a:prstClr val="white"/>
              </a:solidFill>
              <a:latin typeface="Trebuchet MS"/>
              <a:ea typeface="+mn-ea"/>
              <a:cs typeface="+mn-cs"/>
            </a:rPr>
            <a:t> shock</a:t>
          </a:r>
        </a:p>
      </dsp:txBody>
      <dsp:txXfrm>
        <a:off x="331163" y="119344"/>
        <a:ext cx="5050544" cy="532758"/>
      </dsp:txXfrm>
    </dsp:sp>
    <dsp:sp modelId="{E665826A-0CBD-454C-8A57-36EF19D9A3AF}">
      <dsp:nvSpPr>
        <dsp:cNvPr id="0" name=""/>
        <dsp:cNvSpPr/>
      </dsp:nvSpPr>
      <dsp:spPr>
        <a:xfrm>
          <a:off x="0" y="1292923"/>
          <a:ext cx="6046859" cy="5040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5D9A4B8-B567-4DF3-86AE-6D01E900B629}">
      <dsp:nvSpPr>
        <dsp:cNvPr id="0" name=""/>
        <dsp:cNvSpPr/>
      </dsp:nvSpPr>
      <dsp:spPr>
        <a:xfrm>
          <a:off x="302342" y="997723"/>
          <a:ext cx="5109499" cy="590400"/>
        </a:xfrm>
        <a:prstGeom prst="roundRect">
          <a:avLst/>
        </a:prstGeom>
        <a:solidFill>
          <a:srgbClr val="B8BBBB"/>
        </a:solidFill>
        <a:ln w="12700" cap="flat" cmpd="sng" algn="ctr">
          <a:solidFill>
            <a:srgbClr val="E7E6E6">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9990" tIns="0" rIns="159990" bIns="0" numCol="1" spcCol="1270" anchor="ctr" anchorCtr="0">
          <a:noAutofit/>
        </a:bodyPr>
        <a:lstStyle/>
        <a:p>
          <a:pPr marL="0" lvl="0" indent="0" algn="l" defTabSz="933450">
            <a:lnSpc>
              <a:spcPct val="90000"/>
            </a:lnSpc>
            <a:spcBef>
              <a:spcPct val="0"/>
            </a:spcBef>
            <a:spcAft>
              <a:spcPct val="35000"/>
            </a:spcAft>
            <a:buNone/>
          </a:pPr>
          <a:r>
            <a:rPr lang="en-US" sz="2200" b="1" kern="1200" noProof="0" dirty="0">
              <a:solidFill>
                <a:prstClr val="white"/>
              </a:solidFill>
              <a:latin typeface="Trebuchet MS"/>
              <a:ea typeface="+mn-ea"/>
              <a:cs typeface="+mn-cs"/>
            </a:rPr>
            <a:t>Banks’ position in light of the shock</a:t>
          </a:r>
        </a:p>
      </dsp:txBody>
      <dsp:txXfrm>
        <a:off x="331163" y="1026544"/>
        <a:ext cx="5051857" cy="532758"/>
      </dsp:txXfrm>
    </dsp:sp>
    <dsp:sp modelId="{5FC77B46-1E5B-4DBC-8C0B-9CD3DD6F9695}">
      <dsp:nvSpPr>
        <dsp:cNvPr id="0" name=""/>
        <dsp:cNvSpPr/>
      </dsp:nvSpPr>
      <dsp:spPr>
        <a:xfrm>
          <a:off x="0" y="2200123"/>
          <a:ext cx="6046859" cy="5040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4F8A3D8-F360-42F0-ADF3-DFBEBD176879}">
      <dsp:nvSpPr>
        <dsp:cNvPr id="0" name=""/>
        <dsp:cNvSpPr/>
      </dsp:nvSpPr>
      <dsp:spPr>
        <a:xfrm>
          <a:off x="302342" y="1904923"/>
          <a:ext cx="5108186" cy="590400"/>
        </a:xfrm>
        <a:prstGeom prst="roundRect">
          <a:avLst/>
        </a:prstGeom>
        <a:solidFill>
          <a:srgbClr val="002060"/>
        </a:solidFill>
        <a:ln w="12700" cap="flat" cmpd="sng" algn="ctr">
          <a:solidFill>
            <a:srgbClr val="E7E6E6">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9990" tIns="0" rIns="159990" bIns="0" numCol="1" spcCol="1270" anchor="ctr" anchorCtr="0">
          <a:noAutofit/>
        </a:bodyPr>
        <a:lstStyle/>
        <a:p>
          <a:pPr marL="0" lvl="0" indent="0" algn="l" defTabSz="933450">
            <a:lnSpc>
              <a:spcPct val="90000"/>
            </a:lnSpc>
            <a:spcBef>
              <a:spcPct val="0"/>
            </a:spcBef>
            <a:spcAft>
              <a:spcPct val="35000"/>
            </a:spcAft>
            <a:buNone/>
          </a:pPr>
          <a:r>
            <a:rPr lang="en-US" sz="2200" b="1" kern="1200" noProof="0" dirty="0">
              <a:solidFill>
                <a:prstClr val="white"/>
              </a:solidFill>
              <a:latin typeface="Trebuchet MS"/>
              <a:ea typeface="+mn-ea"/>
              <a:cs typeface="+mn-cs"/>
            </a:rPr>
            <a:t>Risks, vulnerable debtors</a:t>
          </a:r>
        </a:p>
      </dsp:txBody>
      <dsp:txXfrm>
        <a:off x="331163" y="1933744"/>
        <a:ext cx="5050544" cy="532758"/>
      </dsp:txXfrm>
    </dsp:sp>
    <dsp:sp modelId="{5C80D12E-49F3-4565-8722-B1CD228C4B23}">
      <dsp:nvSpPr>
        <dsp:cNvPr id="0" name=""/>
        <dsp:cNvSpPr/>
      </dsp:nvSpPr>
      <dsp:spPr>
        <a:xfrm>
          <a:off x="0" y="3107323"/>
          <a:ext cx="6046859" cy="5040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5E0C022-1F6B-41B2-8C60-A35C72B9C750}">
      <dsp:nvSpPr>
        <dsp:cNvPr id="0" name=""/>
        <dsp:cNvSpPr/>
      </dsp:nvSpPr>
      <dsp:spPr>
        <a:xfrm>
          <a:off x="302342" y="2812123"/>
          <a:ext cx="5109499" cy="590400"/>
        </a:xfrm>
        <a:prstGeom prst="roundRect">
          <a:avLst/>
        </a:prstGeom>
        <a:solidFill>
          <a:srgbClr val="B8BBBB"/>
        </a:solidFill>
        <a:ln w="12700" cap="flat" cmpd="sng" algn="ctr">
          <a:solidFill>
            <a:srgbClr val="E7E6E6">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9990" tIns="0" rIns="159990" bIns="0" numCol="1" spcCol="1270" anchor="ctr" anchorCtr="0">
          <a:noAutofit/>
        </a:bodyPr>
        <a:lstStyle/>
        <a:p>
          <a:pPr marL="0" lvl="0" indent="0" algn="l" defTabSz="933450">
            <a:lnSpc>
              <a:spcPct val="90000"/>
            </a:lnSpc>
            <a:spcBef>
              <a:spcPct val="0"/>
            </a:spcBef>
            <a:spcAft>
              <a:spcPct val="35000"/>
            </a:spcAft>
            <a:buNone/>
          </a:pPr>
          <a:r>
            <a:rPr lang="en-US" sz="2200" b="1" kern="1200" noProof="0" dirty="0">
              <a:solidFill>
                <a:prstClr val="white"/>
              </a:solidFill>
              <a:latin typeface="Trebuchet MS"/>
              <a:ea typeface="+mn-ea"/>
              <a:cs typeface="+mn-cs"/>
            </a:rPr>
            <a:t>Stress test results</a:t>
          </a:r>
        </a:p>
      </dsp:txBody>
      <dsp:txXfrm>
        <a:off x="331163" y="2840944"/>
        <a:ext cx="5051857" cy="532758"/>
      </dsp:txXfrm>
    </dsp:sp>
    <dsp:sp modelId="{7F7DA041-C4EA-4406-8328-3365590F53E0}">
      <dsp:nvSpPr>
        <dsp:cNvPr id="0" name=""/>
        <dsp:cNvSpPr/>
      </dsp:nvSpPr>
      <dsp:spPr>
        <a:xfrm>
          <a:off x="0" y="3987471"/>
          <a:ext cx="6046859" cy="5040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056A92D-1C97-46D9-AFBD-1577197A3A19}">
      <dsp:nvSpPr>
        <dsp:cNvPr id="0" name=""/>
        <dsp:cNvSpPr/>
      </dsp:nvSpPr>
      <dsp:spPr>
        <a:xfrm>
          <a:off x="302342" y="3719323"/>
          <a:ext cx="5109499" cy="677649"/>
        </a:xfrm>
        <a:prstGeom prst="roundRect">
          <a:avLst/>
        </a:prstGeom>
        <a:solidFill>
          <a:srgbClr val="B8BBBB"/>
        </a:solidFill>
        <a:ln w="12700" cap="flat" cmpd="sng" algn="ctr">
          <a:solidFill>
            <a:srgbClr val="E7E6E6">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9990" tIns="0" rIns="159990" bIns="0" numCol="1" spcCol="1270" anchor="ctr" anchorCtr="0">
          <a:noAutofit/>
        </a:bodyPr>
        <a:lstStyle/>
        <a:p>
          <a:pPr marL="0" lvl="0" indent="0" algn="l" defTabSz="933450">
            <a:lnSpc>
              <a:spcPct val="90000"/>
            </a:lnSpc>
            <a:spcBef>
              <a:spcPct val="0"/>
            </a:spcBef>
            <a:spcAft>
              <a:spcPct val="35000"/>
            </a:spcAft>
            <a:buNone/>
          </a:pPr>
          <a:r>
            <a:rPr lang="en-US" sz="2200" b="1" kern="1200" noProof="0" dirty="0">
              <a:solidFill>
                <a:prstClr val="white"/>
              </a:solidFill>
              <a:latin typeface="Trebuchet MS"/>
              <a:ea typeface="+mn-ea"/>
              <a:cs typeface="+mn-cs"/>
            </a:rPr>
            <a:t>Forecast, latest data</a:t>
          </a:r>
        </a:p>
      </dsp:txBody>
      <dsp:txXfrm>
        <a:off x="335422" y="3752403"/>
        <a:ext cx="5043339" cy="61148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54A158-D89A-4C7A-BC5C-C673F10920CA}">
      <dsp:nvSpPr>
        <dsp:cNvPr id="0" name=""/>
        <dsp:cNvSpPr/>
      </dsp:nvSpPr>
      <dsp:spPr>
        <a:xfrm>
          <a:off x="0" y="385723"/>
          <a:ext cx="6046859" cy="5040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C175443-2757-4905-AF37-03734CFF85C2}">
      <dsp:nvSpPr>
        <dsp:cNvPr id="0" name=""/>
        <dsp:cNvSpPr/>
      </dsp:nvSpPr>
      <dsp:spPr>
        <a:xfrm>
          <a:off x="302342" y="90523"/>
          <a:ext cx="5108186" cy="590400"/>
        </a:xfrm>
        <a:prstGeom prst="roundRect">
          <a:avLst/>
        </a:prstGeom>
        <a:solidFill>
          <a:srgbClr val="B8BBBB"/>
        </a:solidFill>
        <a:ln w="12700" cap="flat" cmpd="sng" algn="ctr">
          <a:solidFill>
            <a:srgbClr val="E7E6E6">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9990" tIns="0" rIns="159990" bIns="0" numCol="1" spcCol="1270" anchor="ctr" anchorCtr="0">
          <a:noAutofit/>
        </a:bodyPr>
        <a:lstStyle/>
        <a:p>
          <a:pPr marL="0" lvl="0" indent="0" algn="l" defTabSz="933450">
            <a:lnSpc>
              <a:spcPct val="90000"/>
            </a:lnSpc>
            <a:spcBef>
              <a:spcPct val="0"/>
            </a:spcBef>
            <a:spcAft>
              <a:spcPct val="35000"/>
            </a:spcAft>
            <a:buNone/>
          </a:pPr>
          <a:r>
            <a:rPr lang="en-GB" sz="2200" b="1" kern="1200" noProof="0" dirty="0">
              <a:solidFill>
                <a:prstClr val="white"/>
              </a:solidFill>
              <a:latin typeface="Trebuchet MS"/>
              <a:ea typeface="+mn-ea"/>
              <a:cs typeface="+mn-cs"/>
            </a:rPr>
            <a:t>Impacts of the </a:t>
          </a:r>
          <a:r>
            <a:rPr lang="en-GB" sz="2200" b="1" kern="1200" dirty="0">
              <a:solidFill>
                <a:prstClr val="white"/>
              </a:solidFill>
              <a:latin typeface="Trebuchet MS"/>
              <a:ea typeface="+mn-ea"/>
              <a:cs typeface="+mn-cs"/>
            </a:rPr>
            <a:t>Covid-19</a:t>
          </a:r>
          <a:r>
            <a:rPr lang="en-GB" sz="2200" b="1" kern="1200" noProof="0" dirty="0">
              <a:solidFill>
                <a:prstClr val="white"/>
              </a:solidFill>
              <a:latin typeface="Trebuchet MS"/>
              <a:ea typeface="+mn-ea"/>
              <a:cs typeface="+mn-cs"/>
            </a:rPr>
            <a:t> shock</a:t>
          </a:r>
        </a:p>
      </dsp:txBody>
      <dsp:txXfrm>
        <a:off x="331163" y="119344"/>
        <a:ext cx="5050544" cy="532758"/>
      </dsp:txXfrm>
    </dsp:sp>
    <dsp:sp modelId="{E665826A-0CBD-454C-8A57-36EF19D9A3AF}">
      <dsp:nvSpPr>
        <dsp:cNvPr id="0" name=""/>
        <dsp:cNvSpPr/>
      </dsp:nvSpPr>
      <dsp:spPr>
        <a:xfrm>
          <a:off x="0" y="1292923"/>
          <a:ext cx="6046859" cy="5040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5D9A4B8-B567-4DF3-86AE-6D01E900B629}">
      <dsp:nvSpPr>
        <dsp:cNvPr id="0" name=""/>
        <dsp:cNvSpPr/>
      </dsp:nvSpPr>
      <dsp:spPr>
        <a:xfrm>
          <a:off x="302342" y="997723"/>
          <a:ext cx="5109499" cy="590400"/>
        </a:xfrm>
        <a:prstGeom prst="roundRect">
          <a:avLst/>
        </a:prstGeom>
        <a:solidFill>
          <a:srgbClr val="B8BBBB"/>
        </a:solidFill>
        <a:ln w="12700" cap="flat" cmpd="sng" algn="ctr">
          <a:solidFill>
            <a:srgbClr val="E7E6E6">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9990" tIns="0" rIns="159990" bIns="0" numCol="1" spcCol="1270" anchor="ctr" anchorCtr="0">
          <a:noAutofit/>
        </a:bodyPr>
        <a:lstStyle/>
        <a:p>
          <a:pPr marL="0" lvl="0" indent="0" algn="l" defTabSz="933450">
            <a:lnSpc>
              <a:spcPct val="90000"/>
            </a:lnSpc>
            <a:spcBef>
              <a:spcPct val="0"/>
            </a:spcBef>
            <a:spcAft>
              <a:spcPct val="35000"/>
            </a:spcAft>
            <a:buNone/>
          </a:pPr>
          <a:r>
            <a:rPr lang="en-US" sz="2200" b="1" kern="1200" noProof="0" dirty="0">
              <a:solidFill>
                <a:prstClr val="white"/>
              </a:solidFill>
              <a:latin typeface="Trebuchet MS"/>
              <a:ea typeface="+mn-ea"/>
              <a:cs typeface="+mn-cs"/>
            </a:rPr>
            <a:t>Banks’ position in light of the shock</a:t>
          </a:r>
        </a:p>
      </dsp:txBody>
      <dsp:txXfrm>
        <a:off x="331163" y="1026544"/>
        <a:ext cx="5051857" cy="532758"/>
      </dsp:txXfrm>
    </dsp:sp>
    <dsp:sp modelId="{5FC77B46-1E5B-4DBC-8C0B-9CD3DD6F9695}">
      <dsp:nvSpPr>
        <dsp:cNvPr id="0" name=""/>
        <dsp:cNvSpPr/>
      </dsp:nvSpPr>
      <dsp:spPr>
        <a:xfrm>
          <a:off x="0" y="2200123"/>
          <a:ext cx="6046859" cy="5040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4F8A3D8-F360-42F0-ADF3-DFBEBD176879}">
      <dsp:nvSpPr>
        <dsp:cNvPr id="0" name=""/>
        <dsp:cNvSpPr/>
      </dsp:nvSpPr>
      <dsp:spPr>
        <a:xfrm>
          <a:off x="302342" y="1904923"/>
          <a:ext cx="5108186" cy="590400"/>
        </a:xfrm>
        <a:prstGeom prst="roundRect">
          <a:avLst/>
        </a:prstGeom>
        <a:solidFill>
          <a:srgbClr val="B8BBBB"/>
        </a:solidFill>
        <a:ln w="12700" cap="flat" cmpd="sng" algn="ctr">
          <a:solidFill>
            <a:srgbClr val="E7E6E6">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9990" tIns="0" rIns="159990" bIns="0" numCol="1" spcCol="1270" anchor="ctr" anchorCtr="0">
          <a:noAutofit/>
        </a:bodyPr>
        <a:lstStyle/>
        <a:p>
          <a:pPr marL="0" lvl="0" indent="0" algn="l" defTabSz="933450">
            <a:lnSpc>
              <a:spcPct val="90000"/>
            </a:lnSpc>
            <a:spcBef>
              <a:spcPct val="0"/>
            </a:spcBef>
            <a:spcAft>
              <a:spcPct val="35000"/>
            </a:spcAft>
            <a:buNone/>
          </a:pPr>
          <a:r>
            <a:rPr lang="en-US" sz="2200" b="1" kern="1200" noProof="0" dirty="0">
              <a:solidFill>
                <a:prstClr val="white"/>
              </a:solidFill>
              <a:latin typeface="Trebuchet MS"/>
              <a:ea typeface="+mn-ea"/>
              <a:cs typeface="+mn-cs"/>
            </a:rPr>
            <a:t>Risks, vulnerable debtors</a:t>
          </a:r>
        </a:p>
      </dsp:txBody>
      <dsp:txXfrm>
        <a:off x="331163" y="1933744"/>
        <a:ext cx="5050544" cy="532758"/>
      </dsp:txXfrm>
    </dsp:sp>
    <dsp:sp modelId="{5C80D12E-49F3-4565-8722-B1CD228C4B23}">
      <dsp:nvSpPr>
        <dsp:cNvPr id="0" name=""/>
        <dsp:cNvSpPr/>
      </dsp:nvSpPr>
      <dsp:spPr>
        <a:xfrm>
          <a:off x="0" y="3107323"/>
          <a:ext cx="6046859" cy="5040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5E0C022-1F6B-41B2-8C60-A35C72B9C750}">
      <dsp:nvSpPr>
        <dsp:cNvPr id="0" name=""/>
        <dsp:cNvSpPr/>
      </dsp:nvSpPr>
      <dsp:spPr>
        <a:xfrm>
          <a:off x="302342" y="2812123"/>
          <a:ext cx="5109499" cy="590400"/>
        </a:xfrm>
        <a:prstGeom prst="roundRect">
          <a:avLst/>
        </a:prstGeom>
        <a:solidFill>
          <a:srgbClr val="002060"/>
        </a:solidFill>
        <a:ln w="12700" cap="flat" cmpd="sng" algn="ctr">
          <a:solidFill>
            <a:srgbClr val="E7E6E6">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9990" tIns="0" rIns="159990" bIns="0" numCol="1" spcCol="1270" anchor="ctr" anchorCtr="0">
          <a:noAutofit/>
        </a:bodyPr>
        <a:lstStyle/>
        <a:p>
          <a:pPr marL="0" lvl="0" indent="0" algn="l" defTabSz="933450">
            <a:lnSpc>
              <a:spcPct val="90000"/>
            </a:lnSpc>
            <a:spcBef>
              <a:spcPct val="0"/>
            </a:spcBef>
            <a:spcAft>
              <a:spcPct val="35000"/>
            </a:spcAft>
            <a:buNone/>
          </a:pPr>
          <a:r>
            <a:rPr lang="en-US" sz="2200" b="1" kern="1200" noProof="0" dirty="0">
              <a:solidFill>
                <a:prstClr val="white"/>
              </a:solidFill>
              <a:latin typeface="Trebuchet MS"/>
              <a:ea typeface="+mn-ea"/>
              <a:cs typeface="+mn-cs"/>
            </a:rPr>
            <a:t>Stress test results</a:t>
          </a:r>
        </a:p>
      </dsp:txBody>
      <dsp:txXfrm>
        <a:off x="331163" y="2840944"/>
        <a:ext cx="5051857" cy="532758"/>
      </dsp:txXfrm>
    </dsp:sp>
    <dsp:sp modelId="{7F7DA041-C4EA-4406-8328-3365590F53E0}">
      <dsp:nvSpPr>
        <dsp:cNvPr id="0" name=""/>
        <dsp:cNvSpPr/>
      </dsp:nvSpPr>
      <dsp:spPr>
        <a:xfrm>
          <a:off x="0" y="3987471"/>
          <a:ext cx="6046859" cy="5040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056A92D-1C97-46D9-AFBD-1577197A3A19}">
      <dsp:nvSpPr>
        <dsp:cNvPr id="0" name=""/>
        <dsp:cNvSpPr/>
      </dsp:nvSpPr>
      <dsp:spPr>
        <a:xfrm>
          <a:off x="302342" y="3719323"/>
          <a:ext cx="5109499" cy="677649"/>
        </a:xfrm>
        <a:prstGeom prst="roundRect">
          <a:avLst/>
        </a:prstGeom>
        <a:solidFill>
          <a:srgbClr val="B8BBBB"/>
        </a:solidFill>
        <a:ln w="12700" cap="flat" cmpd="sng" algn="ctr">
          <a:solidFill>
            <a:srgbClr val="E7E6E6">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9990" tIns="0" rIns="159990" bIns="0" numCol="1" spcCol="1270" anchor="ctr" anchorCtr="0">
          <a:noAutofit/>
        </a:bodyPr>
        <a:lstStyle/>
        <a:p>
          <a:pPr marL="0" lvl="0" indent="0" algn="l" defTabSz="933450">
            <a:lnSpc>
              <a:spcPct val="90000"/>
            </a:lnSpc>
            <a:spcBef>
              <a:spcPct val="0"/>
            </a:spcBef>
            <a:spcAft>
              <a:spcPct val="35000"/>
            </a:spcAft>
            <a:buNone/>
          </a:pPr>
          <a:r>
            <a:rPr lang="en-US" sz="2200" b="1" kern="1200" noProof="0" dirty="0">
              <a:solidFill>
                <a:prstClr val="white"/>
              </a:solidFill>
              <a:latin typeface="Trebuchet MS"/>
              <a:ea typeface="+mn-ea"/>
              <a:cs typeface="+mn-cs"/>
            </a:rPr>
            <a:t>Forecast, latest data</a:t>
          </a:r>
        </a:p>
      </dsp:txBody>
      <dsp:txXfrm>
        <a:off x="335422" y="3752403"/>
        <a:ext cx="5043339" cy="61148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54A158-D89A-4C7A-BC5C-C673F10920CA}">
      <dsp:nvSpPr>
        <dsp:cNvPr id="0" name=""/>
        <dsp:cNvSpPr/>
      </dsp:nvSpPr>
      <dsp:spPr>
        <a:xfrm>
          <a:off x="0" y="251687"/>
          <a:ext cx="6046859" cy="4284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C175443-2757-4905-AF37-03734CFF85C2}">
      <dsp:nvSpPr>
        <dsp:cNvPr id="0" name=""/>
        <dsp:cNvSpPr/>
      </dsp:nvSpPr>
      <dsp:spPr>
        <a:xfrm>
          <a:off x="302342" y="767"/>
          <a:ext cx="5108186" cy="501840"/>
        </a:xfrm>
        <a:prstGeom prst="roundRect">
          <a:avLst/>
        </a:prstGeom>
        <a:solidFill>
          <a:srgbClr val="B8BBBB"/>
        </a:solidFill>
        <a:ln w="12700" cap="flat" cmpd="sng" algn="ctr">
          <a:solidFill>
            <a:srgbClr val="E7E6E6">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9990" tIns="0" rIns="159990" bIns="0" numCol="1" spcCol="1270" anchor="ctr" anchorCtr="0">
          <a:noAutofit/>
        </a:bodyPr>
        <a:lstStyle/>
        <a:p>
          <a:pPr marL="0" lvl="0" indent="0" algn="l" defTabSz="933450">
            <a:lnSpc>
              <a:spcPct val="90000"/>
            </a:lnSpc>
            <a:spcBef>
              <a:spcPct val="0"/>
            </a:spcBef>
            <a:spcAft>
              <a:spcPct val="35000"/>
            </a:spcAft>
            <a:buNone/>
          </a:pPr>
          <a:r>
            <a:rPr lang="en-US" sz="2200" b="1" kern="1200" noProof="0" dirty="0">
              <a:solidFill>
                <a:prstClr val="white"/>
              </a:solidFill>
              <a:latin typeface="Trebuchet MS"/>
              <a:ea typeface="+mn-ea"/>
              <a:cs typeface="+mn-cs"/>
            </a:rPr>
            <a:t>Impacts of the </a:t>
          </a:r>
          <a:r>
            <a:rPr lang="en-GB" sz="2200" b="1" kern="1200" dirty="0">
              <a:solidFill>
                <a:prstClr val="white"/>
              </a:solidFill>
              <a:latin typeface="Trebuchet MS"/>
              <a:ea typeface="+mn-ea"/>
              <a:cs typeface="+mn-cs"/>
            </a:rPr>
            <a:t>Covid-19</a:t>
          </a:r>
          <a:r>
            <a:rPr lang="en-US" sz="2200" b="1" kern="1200" noProof="0" dirty="0">
              <a:solidFill>
                <a:prstClr val="white"/>
              </a:solidFill>
              <a:latin typeface="Trebuchet MS"/>
              <a:ea typeface="+mn-ea"/>
              <a:cs typeface="+mn-cs"/>
            </a:rPr>
            <a:t> shock</a:t>
          </a:r>
          <a:endParaRPr lang="en-GB" sz="2200" b="1" kern="1200" noProof="0" dirty="0">
            <a:solidFill>
              <a:prstClr val="white"/>
            </a:solidFill>
            <a:latin typeface="Trebuchet MS"/>
            <a:ea typeface="+mn-ea"/>
            <a:cs typeface="+mn-cs"/>
          </a:endParaRPr>
        </a:p>
      </dsp:txBody>
      <dsp:txXfrm>
        <a:off x="326840" y="25265"/>
        <a:ext cx="5059190" cy="452844"/>
      </dsp:txXfrm>
    </dsp:sp>
    <dsp:sp modelId="{E665826A-0CBD-454C-8A57-36EF19D9A3AF}">
      <dsp:nvSpPr>
        <dsp:cNvPr id="0" name=""/>
        <dsp:cNvSpPr/>
      </dsp:nvSpPr>
      <dsp:spPr>
        <a:xfrm>
          <a:off x="0" y="1022807"/>
          <a:ext cx="6046859" cy="4284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5D9A4B8-B567-4DF3-86AE-6D01E900B629}">
      <dsp:nvSpPr>
        <dsp:cNvPr id="0" name=""/>
        <dsp:cNvSpPr/>
      </dsp:nvSpPr>
      <dsp:spPr>
        <a:xfrm>
          <a:off x="302342" y="771887"/>
          <a:ext cx="5109499" cy="501840"/>
        </a:xfrm>
        <a:prstGeom prst="roundRect">
          <a:avLst/>
        </a:prstGeom>
        <a:solidFill>
          <a:srgbClr val="B8BBBB"/>
        </a:solidFill>
        <a:ln w="12700" cap="flat" cmpd="sng" algn="ctr">
          <a:solidFill>
            <a:srgbClr val="E7E6E6">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9990" tIns="0" rIns="159990" bIns="0" numCol="1" spcCol="1270" anchor="ctr" anchorCtr="0">
          <a:noAutofit/>
        </a:bodyPr>
        <a:lstStyle/>
        <a:p>
          <a:pPr marL="0" lvl="0" indent="0" algn="l" defTabSz="933450">
            <a:lnSpc>
              <a:spcPct val="90000"/>
            </a:lnSpc>
            <a:spcBef>
              <a:spcPct val="0"/>
            </a:spcBef>
            <a:spcAft>
              <a:spcPct val="35000"/>
            </a:spcAft>
            <a:buNone/>
          </a:pPr>
          <a:r>
            <a:rPr lang="en-US" sz="2200" b="1" kern="1200" noProof="0" dirty="0">
              <a:solidFill>
                <a:prstClr val="white"/>
              </a:solidFill>
              <a:latin typeface="Trebuchet MS"/>
              <a:ea typeface="+mn-ea"/>
              <a:cs typeface="+mn-cs"/>
            </a:rPr>
            <a:t>Banks’ position in light of the shock</a:t>
          </a:r>
          <a:endParaRPr lang="hu-HU" sz="2200" b="1" kern="1200" noProof="0" dirty="0">
            <a:solidFill>
              <a:prstClr val="white"/>
            </a:solidFill>
            <a:latin typeface="Trebuchet MS"/>
            <a:ea typeface="+mn-ea"/>
            <a:cs typeface="+mn-cs"/>
          </a:endParaRPr>
        </a:p>
      </dsp:txBody>
      <dsp:txXfrm>
        <a:off x="326840" y="796385"/>
        <a:ext cx="5060503" cy="452844"/>
      </dsp:txXfrm>
    </dsp:sp>
    <dsp:sp modelId="{5FC77B46-1E5B-4DBC-8C0B-9CD3DD6F9695}">
      <dsp:nvSpPr>
        <dsp:cNvPr id="0" name=""/>
        <dsp:cNvSpPr/>
      </dsp:nvSpPr>
      <dsp:spPr>
        <a:xfrm>
          <a:off x="0" y="1793927"/>
          <a:ext cx="6046859" cy="4284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4F8A3D8-F360-42F0-ADF3-DFBEBD176879}">
      <dsp:nvSpPr>
        <dsp:cNvPr id="0" name=""/>
        <dsp:cNvSpPr/>
      </dsp:nvSpPr>
      <dsp:spPr>
        <a:xfrm>
          <a:off x="302342" y="1543007"/>
          <a:ext cx="5108186" cy="501840"/>
        </a:xfrm>
        <a:prstGeom prst="roundRect">
          <a:avLst/>
        </a:prstGeom>
        <a:solidFill>
          <a:srgbClr val="B8BBBB"/>
        </a:solidFill>
        <a:ln w="12700" cap="flat" cmpd="sng" algn="ctr">
          <a:solidFill>
            <a:srgbClr val="E7E6E6">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9990" tIns="0" rIns="159990" bIns="0" numCol="1" spcCol="1270" anchor="ctr" anchorCtr="0">
          <a:noAutofit/>
        </a:bodyPr>
        <a:lstStyle/>
        <a:p>
          <a:pPr marL="0" lvl="0" indent="0" algn="l" defTabSz="933450">
            <a:lnSpc>
              <a:spcPct val="90000"/>
            </a:lnSpc>
            <a:spcBef>
              <a:spcPct val="0"/>
            </a:spcBef>
            <a:spcAft>
              <a:spcPct val="35000"/>
            </a:spcAft>
            <a:buNone/>
          </a:pPr>
          <a:r>
            <a:rPr lang="en-GB" sz="2200" b="1" kern="1200" noProof="0" dirty="0">
              <a:solidFill>
                <a:prstClr val="white"/>
              </a:solidFill>
              <a:latin typeface="Trebuchet MS"/>
              <a:ea typeface="+mn-ea"/>
              <a:cs typeface="+mn-cs"/>
            </a:rPr>
            <a:t>Risks, vulnerable debtors</a:t>
          </a:r>
        </a:p>
      </dsp:txBody>
      <dsp:txXfrm>
        <a:off x="326840" y="1567505"/>
        <a:ext cx="5059190" cy="452844"/>
      </dsp:txXfrm>
    </dsp:sp>
    <dsp:sp modelId="{5C80D12E-49F3-4565-8722-B1CD228C4B23}">
      <dsp:nvSpPr>
        <dsp:cNvPr id="0" name=""/>
        <dsp:cNvSpPr/>
      </dsp:nvSpPr>
      <dsp:spPr>
        <a:xfrm>
          <a:off x="0" y="2565047"/>
          <a:ext cx="6046859" cy="4284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5E0C022-1F6B-41B2-8C60-A35C72B9C750}">
      <dsp:nvSpPr>
        <dsp:cNvPr id="0" name=""/>
        <dsp:cNvSpPr/>
      </dsp:nvSpPr>
      <dsp:spPr>
        <a:xfrm>
          <a:off x="302342" y="2314127"/>
          <a:ext cx="5109499" cy="501840"/>
        </a:xfrm>
        <a:prstGeom prst="roundRect">
          <a:avLst/>
        </a:prstGeom>
        <a:solidFill>
          <a:srgbClr val="B8BBBB"/>
        </a:solidFill>
        <a:ln w="12700" cap="flat" cmpd="sng" algn="ctr">
          <a:solidFill>
            <a:srgbClr val="E7E6E6">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9990" tIns="0" rIns="159990" bIns="0" numCol="1" spcCol="1270" anchor="ctr" anchorCtr="0">
          <a:noAutofit/>
        </a:bodyPr>
        <a:lstStyle/>
        <a:p>
          <a:pPr marL="0" lvl="0" indent="0" algn="l" defTabSz="933450">
            <a:lnSpc>
              <a:spcPct val="90000"/>
            </a:lnSpc>
            <a:spcBef>
              <a:spcPct val="0"/>
            </a:spcBef>
            <a:spcAft>
              <a:spcPct val="35000"/>
            </a:spcAft>
            <a:buNone/>
          </a:pPr>
          <a:r>
            <a:rPr lang="en-GB" sz="2200" b="1" kern="1200" noProof="0" dirty="0">
              <a:solidFill>
                <a:prstClr val="white"/>
              </a:solidFill>
              <a:latin typeface="Trebuchet MS"/>
              <a:ea typeface="+mn-ea"/>
              <a:cs typeface="+mn-cs"/>
            </a:rPr>
            <a:t>Stress </a:t>
          </a:r>
          <a:r>
            <a:rPr lang="hu-HU" sz="2200" b="1" kern="1200" noProof="0" dirty="0">
              <a:solidFill>
                <a:prstClr val="white"/>
              </a:solidFill>
              <a:latin typeface="Trebuchet MS"/>
              <a:ea typeface="+mn-ea"/>
              <a:cs typeface="+mn-cs"/>
            </a:rPr>
            <a:t>test</a:t>
          </a:r>
          <a:r>
            <a:rPr lang="en-GB" sz="2200" b="1" kern="1200" noProof="0" dirty="0">
              <a:solidFill>
                <a:prstClr val="white"/>
              </a:solidFill>
              <a:latin typeface="Trebuchet MS"/>
              <a:ea typeface="+mn-ea"/>
              <a:cs typeface="+mn-cs"/>
            </a:rPr>
            <a:t> results</a:t>
          </a:r>
        </a:p>
      </dsp:txBody>
      <dsp:txXfrm>
        <a:off x="326840" y="2338625"/>
        <a:ext cx="5060503" cy="452844"/>
      </dsp:txXfrm>
    </dsp:sp>
    <dsp:sp modelId="{7F7DA041-C4EA-4406-8328-3365590F53E0}">
      <dsp:nvSpPr>
        <dsp:cNvPr id="0" name=""/>
        <dsp:cNvSpPr/>
      </dsp:nvSpPr>
      <dsp:spPr>
        <a:xfrm>
          <a:off x="0" y="3411095"/>
          <a:ext cx="6046859" cy="12852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69303" tIns="354076" rIns="469303" bIns="120904" numCol="1" spcCol="1270" anchor="t" anchorCtr="0">
          <a:noAutofit/>
        </a:bodyPr>
        <a:lstStyle/>
        <a:p>
          <a:pPr marL="171450" lvl="1" indent="-171450" algn="l" defTabSz="755650">
            <a:lnSpc>
              <a:spcPct val="90000"/>
            </a:lnSpc>
            <a:spcBef>
              <a:spcPct val="0"/>
            </a:spcBef>
            <a:spcAft>
              <a:spcPct val="15000"/>
            </a:spcAft>
            <a:buChar char="•"/>
          </a:pPr>
          <a:r>
            <a:rPr lang="en-GB" sz="1700" b="1" kern="1200" cap="all" baseline="0" noProof="0" dirty="0">
              <a:solidFill>
                <a:prstClr val="black">
                  <a:hueOff val="0"/>
                  <a:satOff val="0"/>
                  <a:lumOff val="0"/>
                  <a:alphaOff val="0"/>
                </a:prstClr>
              </a:solidFill>
              <a:latin typeface="Calibri"/>
              <a:ea typeface="+mn-ea"/>
              <a:cs typeface="+mn-cs"/>
            </a:rPr>
            <a:t>Lending</a:t>
          </a:r>
        </a:p>
        <a:p>
          <a:pPr marL="171450" lvl="1" indent="-171450" algn="l" defTabSz="755650">
            <a:lnSpc>
              <a:spcPct val="90000"/>
            </a:lnSpc>
            <a:spcBef>
              <a:spcPct val="0"/>
            </a:spcBef>
            <a:spcAft>
              <a:spcPct val="15000"/>
            </a:spcAft>
            <a:buChar char="•"/>
          </a:pPr>
          <a:r>
            <a:rPr lang="en-GB" sz="1700" kern="1200" noProof="0" dirty="0">
              <a:solidFill>
                <a:srgbClr val="E7E6E6">
                  <a:lumMod val="75000"/>
                </a:srgbClr>
              </a:solidFill>
              <a:latin typeface="Calibri"/>
              <a:ea typeface="+mn-ea"/>
              <a:cs typeface="+mn-cs"/>
            </a:rPr>
            <a:t>Housing Market</a:t>
          </a:r>
        </a:p>
        <a:p>
          <a:pPr marL="171450" lvl="1" indent="-171450" algn="l" defTabSz="755650">
            <a:lnSpc>
              <a:spcPct val="90000"/>
            </a:lnSpc>
            <a:spcBef>
              <a:spcPct val="0"/>
            </a:spcBef>
            <a:spcAft>
              <a:spcPct val="15000"/>
            </a:spcAft>
            <a:buChar char="•"/>
          </a:pPr>
          <a:r>
            <a:rPr lang="en-GB" sz="1700" kern="1200" noProof="0" dirty="0">
              <a:solidFill>
                <a:schemeClr val="bg2">
                  <a:lumMod val="75000"/>
                </a:schemeClr>
              </a:solidFill>
            </a:rPr>
            <a:t>Savings</a:t>
          </a:r>
        </a:p>
      </dsp:txBody>
      <dsp:txXfrm>
        <a:off x="0" y="3411095"/>
        <a:ext cx="6046859" cy="1285200"/>
      </dsp:txXfrm>
    </dsp:sp>
    <dsp:sp modelId="{0056A92D-1C97-46D9-AFBD-1577197A3A19}">
      <dsp:nvSpPr>
        <dsp:cNvPr id="0" name=""/>
        <dsp:cNvSpPr/>
      </dsp:nvSpPr>
      <dsp:spPr>
        <a:xfrm>
          <a:off x="302342" y="3085247"/>
          <a:ext cx="5109499" cy="576001"/>
        </a:xfrm>
        <a:prstGeom prst="roundRect">
          <a:avLst/>
        </a:prstGeom>
        <a:solidFill>
          <a:srgbClr val="002060"/>
        </a:solidFill>
        <a:ln w="12700" cap="flat" cmpd="sng" algn="ctr">
          <a:solidFill>
            <a:srgbClr val="E7E6E6">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9990" tIns="0" rIns="159990" bIns="0" numCol="1" spcCol="1270" anchor="ctr" anchorCtr="0">
          <a:noAutofit/>
        </a:bodyPr>
        <a:lstStyle/>
        <a:p>
          <a:pPr marL="0" lvl="0" indent="0" algn="l" defTabSz="933450">
            <a:lnSpc>
              <a:spcPct val="90000"/>
            </a:lnSpc>
            <a:spcBef>
              <a:spcPct val="0"/>
            </a:spcBef>
            <a:spcAft>
              <a:spcPct val="35000"/>
            </a:spcAft>
            <a:buNone/>
          </a:pPr>
          <a:r>
            <a:rPr lang="en-GB" sz="2200" b="1" kern="1200" noProof="0" dirty="0">
              <a:solidFill>
                <a:prstClr val="white"/>
              </a:solidFill>
              <a:latin typeface="Trebuchet MS"/>
              <a:ea typeface="+mn-ea"/>
              <a:cs typeface="+mn-cs"/>
            </a:rPr>
            <a:t>Forecast, </a:t>
          </a:r>
          <a:r>
            <a:rPr lang="hu-HU" sz="2200" b="1" kern="1200" noProof="0" dirty="0">
              <a:solidFill>
                <a:prstClr val="white"/>
              </a:solidFill>
              <a:latin typeface="Trebuchet MS"/>
              <a:ea typeface="+mn-ea"/>
              <a:cs typeface="+mn-cs"/>
            </a:rPr>
            <a:t>latest</a:t>
          </a:r>
          <a:r>
            <a:rPr lang="en-GB" sz="2200" b="1" kern="1200" noProof="0" dirty="0">
              <a:solidFill>
                <a:prstClr val="white"/>
              </a:solidFill>
              <a:latin typeface="Trebuchet MS"/>
              <a:ea typeface="+mn-ea"/>
              <a:cs typeface="+mn-cs"/>
            </a:rPr>
            <a:t> data</a:t>
          </a:r>
        </a:p>
      </dsp:txBody>
      <dsp:txXfrm>
        <a:off x="330460" y="3113365"/>
        <a:ext cx="5053263" cy="51976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54A158-D89A-4C7A-BC5C-C673F10920CA}">
      <dsp:nvSpPr>
        <dsp:cNvPr id="0" name=""/>
        <dsp:cNvSpPr/>
      </dsp:nvSpPr>
      <dsp:spPr>
        <a:xfrm>
          <a:off x="0" y="251687"/>
          <a:ext cx="6046859" cy="4284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C175443-2757-4905-AF37-03734CFF85C2}">
      <dsp:nvSpPr>
        <dsp:cNvPr id="0" name=""/>
        <dsp:cNvSpPr/>
      </dsp:nvSpPr>
      <dsp:spPr>
        <a:xfrm>
          <a:off x="302342" y="767"/>
          <a:ext cx="5108186" cy="501840"/>
        </a:xfrm>
        <a:prstGeom prst="roundRect">
          <a:avLst/>
        </a:prstGeom>
        <a:solidFill>
          <a:srgbClr val="B8BBBB"/>
        </a:solidFill>
        <a:ln w="12700" cap="flat" cmpd="sng" algn="ctr">
          <a:solidFill>
            <a:srgbClr val="E7E6E6">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9990" tIns="0" rIns="159990" bIns="0" numCol="1" spcCol="1270" anchor="ctr" anchorCtr="0">
          <a:noAutofit/>
        </a:bodyPr>
        <a:lstStyle/>
        <a:p>
          <a:pPr marL="0" lvl="0" indent="0" algn="l" defTabSz="933450">
            <a:lnSpc>
              <a:spcPct val="90000"/>
            </a:lnSpc>
            <a:spcBef>
              <a:spcPct val="0"/>
            </a:spcBef>
            <a:spcAft>
              <a:spcPct val="35000"/>
            </a:spcAft>
            <a:buNone/>
          </a:pPr>
          <a:r>
            <a:rPr lang="en-US" sz="2200" b="1" kern="1200" noProof="0" dirty="0">
              <a:solidFill>
                <a:prstClr val="white"/>
              </a:solidFill>
              <a:latin typeface="Trebuchet MS"/>
              <a:ea typeface="+mn-ea"/>
              <a:cs typeface="+mn-cs"/>
            </a:rPr>
            <a:t>Impacts of the </a:t>
          </a:r>
          <a:r>
            <a:rPr lang="en-GB" sz="2200" b="1" kern="1200" dirty="0">
              <a:solidFill>
                <a:prstClr val="white"/>
              </a:solidFill>
              <a:latin typeface="Trebuchet MS"/>
              <a:ea typeface="+mn-ea"/>
              <a:cs typeface="+mn-cs"/>
            </a:rPr>
            <a:t>Covid-19</a:t>
          </a:r>
          <a:r>
            <a:rPr lang="en-US" sz="2200" b="1" kern="1200" noProof="0" dirty="0">
              <a:solidFill>
                <a:prstClr val="white"/>
              </a:solidFill>
              <a:latin typeface="Trebuchet MS"/>
              <a:ea typeface="+mn-ea"/>
              <a:cs typeface="+mn-cs"/>
            </a:rPr>
            <a:t> shock</a:t>
          </a:r>
          <a:endParaRPr lang="en-GB" sz="2200" b="1" kern="1200" noProof="0" dirty="0">
            <a:solidFill>
              <a:prstClr val="white"/>
            </a:solidFill>
            <a:latin typeface="Trebuchet MS"/>
            <a:ea typeface="+mn-ea"/>
            <a:cs typeface="+mn-cs"/>
          </a:endParaRPr>
        </a:p>
      </dsp:txBody>
      <dsp:txXfrm>
        <a:off x="326840" y="25265"/>
        <a:ext cx="5059190" cy="452844"/>
      </dsp:txXfrm>
    </dsp:sp>
    <dsp:sp modelId="{E665826A-0CBD-454C-8A57-36EF19D9A3AF}">
      <dsp:nvSpPr>
        <dsp:cNvPr id="0" name=""/>
        <dsp:cNvSpPr/>
      </dsp:nvSpPr>
      <dsp:spPr>
        <a:xfrm>
          <a:off x="0" y="1022807"/>
          <a:ext cx="6046859" cy="4284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5D9A4B8-B567-4DF3-86AE-6D01E900B629}">
      <dsp:nvSpPr>
        <dsp:cNvPr id="0" name=""/>
        <dsp:cNvSpPr/>
      </dsp:nvSpPr>
      <dsp:spPr>
        <a:xfrm>
          <a:off x="302342" y="771887"/>
          <a:ext cx="5109499" cy="501840"/>
        </a:xfrm>
        <a:prstGeom prst="roundRect">
          <a:avLst/>
        </a:prstGeom>
        <a:solidFill>
          <a:srgbClr val="B8BBBB"/>
        </a:solidFill>
        <a:ln w="12700" cap="flat" cmpd="sng" algn="ctr">
          <a:solidFill>
            <a:srgbClr val="E7E6E6">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9990" tIns="0" rIns="159990" bIns="0" numCol="1" spcCol="1270" anchor="ctr" anchorCtr="0">
          <a:noAutofit/>
        </a:bodyPr>
        <a:lstStyle/>
        <a:p>
          <a:pPr marL="0" lvl="0" indent="0" algn="l" defTabSz="933450">
            <a:lnSpc>
              <a:spcPct val="90000"/>
            </a:lnSpc>
            <a:spcBef>
              <a:spcPct val="0"/>
            </a:spcBef>
            <a:spcAft>
              <a:spcPct val="35000"/>
            </a:spcAft>
            <a:buNone/>
          </a:pPr>
          <a:r>
            <a:rPr lang="en-US" sz="2200" b="1" kern="1200" noProof="0" dirty="0">
              <a:solidFill>
                <a:prstClr val="white"/>
              </a:solidFill>
              <a:latin typeface="Trebuchet MS"/>
              <a:ea typeface="+mn-ea"/>
              <a:cs typeface="+mn-cs"/>
            </a:rPr>
            <a:t>Banks’ position in light of the shock</a:t>
          </a:r>
          <a:endParaRPr lang="hu-HU" sz="2200" b="1" kern="1200" noProof="0" dirty="0">
            <a:solidFill>
              <a:prstClr val="white"/>
            </a:solidFill>
            <a:latin typeface="Trebuchet MS"/>
            <a:ea typeface="+mn-ea"/>
            <a:cs typeface="+mn-cs"/>
          </a:endParaRPr>
        </a:p>
      </dsp:txBody>
      <dsp:txXfrm>
        <a:off x="326840" y="796385"/>
        <a:ext cx="5060503" cy="452844"/>
      </dsp:txXfrm>
    </dsp:sp>
    <dsp:sp modelId="{5FC77B46-1E5B-4DBC-8C0B-9CD3DD6F9695}">
      <dsp:nvSpPr>
        <dsp:cNvPr id="0" name=""/>
        <dsp:cNvSpPr/>
      </dsp:nvSpPr>
      <dsp:spPr>
        <a:xfrm>
          <a:off x="0" y="1793927"/>
          <a:ext cx="6046859" cy="4284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4F8A3D8-F360-42F0-ADF3-DFBEBD176879}">
      <dsp:nvSpPr>
        <dsp:cNvPr id="0" name=""/>
        <dsp:cNvSpPr/>
      </dsp:nvSpPr>
      <dsp:spPr>
        <a:xfrm>
          <a:off x="302342" y="1543007"/>
          <a:ext cx="5108186" cy="501840"/>
        </a:xfrm>
        <a:prstGeom prst="roundRect">
          <a:avLst/>
        </a:prstGeom>
        <a:solidFill>
          <a:srgbClr val="B8BBBB"/>
        </a:solidFill>
        <a:ln w="12700" cap="flat" cmpd="sng" algn="ctr">
          <a:solidFill>
            <a:srgbClr val="E7E6E6">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9990" tIns="0" rIns="159990" bIns="0" numCol="1" spcCol="1270" anchor="ctr" anchorCtr="0">
          <a:noAutofit/>
        </a:bodyPr>
        <a:lstStyle/>
        <a:p>
          <a:pPr marL="0" lvl="0" indent="0" algn="l" defTabSz="933450">
            <a:lnSpc>
              <a:spcPct val="90000"/>
            </a:lnSpc>
            <a:spcBef>
              <a:spcPct val="0"/>
            </a:spcBef>
            <a:spcAft>
              <a:spcPct val="35000"/>
            </a:spcAft>
            <a:buNone/>
          </a:pPr>
          <a:r>
            <a:rPr lang="en-GB" sz="2200" b="1" kern="1200" noProof="0" dirty="0">
              <a:solidFill>
                <a:prstClr val="white"/>
              </a:solidFill>
              <a:latin typeface="Trebuchet MS"/>
              <a:ea typeface="+mn-ea"/>
              <a:cs typeface="+mn-cs"/>
            </a:rPr>
            <a:t>Risks, vulnerable debtors</a:t>
          </a:r>
        </a:p>
      </dsp:txBody>
      <dsp:txXfrm>
        <a:off x="326840" y="1567505"/>
        <a:ext cx="5059190" cy="452844"/>
      </dsp:txXfrm>
    </dsp:sp>
    <dsp:sp modelId="{5C80D12E-49F3-4565-8722-B1CD228C4B23}">
      <dsp:nvSpPr>
        <dsp:cNvPr id="0" name=""/>
        <dsp:cNvSpPr/>
      </dsp:nvSpPr>
      <dsp:spPr>
        <a:xfrm>
          <a:off x="0" y="2565047"/>
          <a:ext cx="6046859" cy="4284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5E0C022-1F6B-41B2-8C60-A35C72B9C750}">
      <dsp:nvSpPr>
        <dsp:cNvPr id="0" name=""/>
        <dsp:cNvSpPr/>
      </dsp:nvSpPr>
      <dsp:spPr>
        <a:xfrm>
          <a:off x="302342" y="2314127"/>
          <a:ext cx="5109499" cy="501840"/>
        </a:xfrm>
        <a:prstGeom prst="roundRect">
          <a:avLst/>
        </a:prstGeom>
        <a:solidFill>
          <a:srgbClr val="B8BBBB"/>
        </a:solidFill>
        <a:ln w="12700" cap="flat" cmpd="sng" algn="ctr">
          <a:solidFill>
            <a:srgbClr val="E7E6E6">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9990" tIns="0" rIns="159990" bIns="0" numCol="1" spcCol="1270" anchor="ctr" anchorCtr="0">
          <a:noAutofit/>
        </a:bodyPr>
        <a:lstStyle/>
        <a:p>
          <a:pPr marL="0" lvl="0" indent="0" algn="l" defTabSz="933450">
            <a:lnSpc>
              <a:spcPct val="90000"/>
            </a:lnSpc>
            <a:spcBef>
              <a:spcPct val="0"/>
            </a:spcBef>
            <a:spcAft>
              <a:spcPct val="35000"/>
            </a:spcAft>
            <a:buNone/>
          </a:pPr>
          <a:r>
            <a:rPr lang="en-GB" sz="2200" b="1" kern="1200" noProof="0" dirty="0">
              <a:solidFill>
                <a:prstClr val="white"/>
              </a:solidFill>
              <a:latin typeface="Trebuchet MS"/>
              <a:ea typeface="+mn-ea"/>
              <a:cs typeface="+mn-cs"/>
            </a:rPr>
            <a:t>Stress </a:t>
          </a:r>
          <a:r>
            <a:rPr lang="hu-HU" sz="2200" b="1" kern="1200" noProof="0" dirty="0">
              <a:solidFill>
                <a:prstClr val="white"/>
              </a:solidFill>
              <a:latin typeface="Trebuchet MS"/>
              <a:ea typeface="+mn-ea"/>
              <a:cs typeface="+mn-cs"/>
            </a:rPr>
            <a:t>test</a:t>
          </a:r>
          <a:r>
            <a:rPr lang="en-GB" sz="2200" b="1" kern="1200" noProof="0" dirty="0">
              <a:solidFill>
                <a:prstClr val="white"/>
              </a:solidFill>
              <a:latin typeface="Trebuchet MS"/>
              <a:ea typeface="+mn-ea"/>
              <a:cs typeface="+mn-cs"/>
            </a:rPr>
            <a:t> results</a:t>
          </a:r>
        </a:p>
      </dsp:txBody>
      <dsp:txXfrm>
        <a:off x="326840" y="2338625"/>
        <a:ext cx="5060503" cy="452844"/>
      </dsp:txXfrm>
    </dsp:sp>
    <dsp:sp modelId="{7F7DA041-C4EA-4406-8328-3365590F53E0}">
      <dsp:nvSpPr>
        <dsp:cNvPr id="0" name=""/>
        <dsp:cNvSpPr/>
      </dsp:nvSpPr>
      <dsp:spPr>
        <a:xfrm>
          <a:off x="0" y="3410328"/>
          <a:ext cx="6046859" cy="12852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69303" tIns="354076" rIns="469303" bIns="120904" numCol="1" spcCol="1270" anchor="t" anchorCtr="0">
          <a:noAutofit/>
        </a:bodyPr>
        <a:lstStyle/>
        <a:p>
          <a:pPr marL="171450" lvl="1" indent="-171450" algn="l" defTabSz="755650">
            <a:lnSpc>
              <a:spcPct val="90000"/>
            </a:lnSpc>
            <a:spcBef>
              <a:spcPct val="0"/>
            </a:spcBef>
            <a:spcAft>
              <a:spcPct val="15000"/>
            </a:spcAft>
            <a:buChar char="•"/>
          </a:pPr>
          <a:r>
            <a:rPr lang="en-GB" sz="1700" kern="1200" noProof="0" dirty="0">
              <a:solidFill>
                <a:srgbClr val="E7E6E6">
                  <a:lumMod val="75000"/>
                </a:srgbClr>
              </a:solidFill>
              <a:latin typeface="Calibri"/>
              <a:ea typeface="+mn-ea"/>
              <a:cs typeface="+mn-cs"/>
            </a:rPr>
            <a:t>Lending</a:t>
          </a:r>
        </a:p>
        <a:p>
          <a:pPr marL="171450" lvl="1" indent="-171450" algn="l" defTabSz="755650">
            <a:lnSpc>
              <a:spcPct val="90000"/>
            </a:lnSpc>
            <a:spcBef>
              <a:spcPct val="0"/>
            </a:spcBef>
            <a:spcAft>
              <a:spcPct val="15000"/>
            </a:spcAft>
            <a:buChar char="•"/>
          </a:pPr>
          <a:r>
            <a:rPr lang="en-GB" sz="1700" b="1" kern="1200" cap="all" baseline="0" noProof="0" dirty="0">
              <a:solidFill>
                <a:prstClr val="black">
                  <a:hueOff val="0"/>
                  <a:satOff val="0"/>
                  <a:lumOff val="0"/>
                  <a:alphaOff val="0"/>
                </a:prstClr>
              </a:solidFill>
              <a:latin typeface="Calibri"/>
              <a:ea typeface="+mn-ea"/>
              <a:cs typeface="+mn-cs"/>
            </a:rPr>
            <a:t>Housing Market</a:t>
          </a:r>
        </a:p>
        <a:p>
          <a:pPr marL="171450" lvl="1" indent="-171450" algn="l" defTabSz="755650">
            <a:lnSpc>
              <a:spcPct val="90000"/>
            </a:lnSpc>
            <a:spcBef>
              <a:spcPct val="0"/>
            </a:spcBef>
            <a:spcAft>
              <a:spcPct val="15000"/>
            </a:spcAft>
            <a:buChar char="•"/>
          </a:pPr>
          <a:r>
            <a:rPr lang="en-GB" sz="1700" kern="1200" noProof="0" dirty="0">
              <a:solidFill>
                <a:schemeClr val="bg2">
                  <a:lumMod val="75000"/>
                </a:schemeClr>
              </a:solidFill>
            </a:rPr>
            <a:t>Savings</a:t>
          </a:r>
        </a:p>
      </dsp:txBody>
      <dsp:txXfrm>
        <a:off x="0" y="3410328"/>
        <a:ext cx="6046859" cy="1285200"/>
      </dsp:txXfrm>
    </dsp:sp>
    <dsp:sp modelId="{0056A92D-1C97-46D9-AFBD-1577197A3A19}">
      <dsp:nvSpPr>
        <dsp:cNvPr id="0" name=""/>
        <dsp:cNvSpPr/>
      </dsp:nvSpPr>
      <dsp:spPr>
        <a:xfrm>
          <a:off x="302342" y="3085247"/>
          <a:ext cx="5109499" cy="576001"/>
        </a:xfrm>
        <a:prstGeom prst="roundRect">
          <a:avLst/>
        </a:prstGeom>
        <a:solidFill>
          <a:srgbClr val="002060"/>
        </a:solidFill>
        <a:ln w="12700" cap="flat" cmpd="sng" algn="ctr">
          <a:solidFill>
            <a:srgbClr val="E7E6E6">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9990" tIns="0" rIns="159990" bIns="0" numCol="1" spcCol="1270" anchor="ctr" anchorCtr="0">
          <a:noAutofit/>
        </a:bodyPr>
        <a:lstStyle/>
        <a:p>
          <a:pPr marL="0" lvl="0" indent="0" algn="l" defTabSz="933450">
            <a:lnSpc>
              <a:spcPct val="90000"/>
            </a:lnSpc>
            <a:spcBef>
              <a:spcPct val="0"/>
            </a:spcBef>
            <a:spcAft>
              <a:spcPct val="35000"/>
            </a:spcAft>
            <a:buNone/>
          </a:pPr>
          <a:r>
            <a:rPr lang="en-GB" sz="2200" b="1" kern="1200" noProof="0" dirty="0">
              <a:solidFill>
                <a:prstClr val="white"/>
              </a:solidFill>
              <a:latin typeface="Trebuchet MS"/>
              <a:ea typeface="+mn-ea"/>
              <a:cs typeface="+mn-cs"/>
            </a:rPr>
            <a:t>Forecast, </a:t>
          </a:r>
          <a:r>
            <a:rPr lang="hu-HU" sz="2200" b="1" kern="1200" noProof="0" dirty="0">
              <a:solidFill>
                <a:prstClr val="white"/>
              </a:solidFill>
              <a:latin typeface="Trebuchet MS"/>
              <a:ea typeface="+mn-ea"/>
              <a:cs typeface="+mn-cs"/>
            </a:rPr>
            <a:t>latest</a:t>
          </a:r>
          <a:r>
            <a:rPr lang="en-GB" sz="2200" b="1" kern="1200" noProof="0" dirty="0">
              <a:solidFill>
                <a:prstClr val="white"/>
              </a:solidFill>
              <a:latin typeface="Trebuchet MS"/>
              <a:ea typeface="+mn-ea"/>
              <a:cs typeface="+mn-cs"/>
            </a:rPr>
            <a:t> data</a:t>
          </a:r>
        </a:p>
      </dsp:txBody>
      <dsp:txXfrm>
        <a:off x="330460" y="3113365"/>
        <a:ext cx="5053263" cy="51976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54A158-D89A-4C7A-BC5C-C673F10920CA}">
      <dsp:nvSpPr>
        <dsp:cNvPr id="0" name=""/>
        <dsp:cNvSpPr/>
      </dsp:nvSpPr>
      <dsp:spPr>
        <a:xfrm>
          <a:off x="0" y="251687"/>
          <a:ext cx="6046859" cy="4284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C175443-2757-4905-AF37-03734CFF85C2}">
      <dsp:nvSpPr>
        <dsp:cNvPr id="0" name=""/>
        <dsp:cNvSpPr/>
      </dsp:nvSpPr>
      <dsp:spPr>
        <a:xfrm>
          <a:off x="302342" y="767"/>
          <a:ext cx="5108186" cy="501840"/>
        </a:xfrm>
        <a:prstGeom prst="roundRect">
          <a:avLst/>
        </a:prstGeom>
        <a:solidFill>
          <a:srgbClr val="B8BBBB"/>
        </a:solidFill>
        <a:ln w="12700" cap="flat" cmpd="sng" algn="ctr">
          <a:solidFill>
            <a:srgbClr val="E7E6E6">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9990" tIns="0" rIns="159990" bIns="0" numCol="1" spcCol="1270" anchor="ctr" anchorCtr="0">
          <a:noAutofit/>
        </a:bodyPr>
        <a:lstStyle/>
        <a:p>
          <a:pPr marL="0" lvl="0" indent="0" algn="l" defTabSz="933450">
            <a:lnSpc>
              <a:spcPct val="90000"/>
            </a:lnSpc>
            <a:spcBef>
              <a:spcPct val="0"/>
            </a:spcBef>
            <a:spcAft>
              <a:spcPct val="35000"/>
            </a:spcAft>
            <a:buNone/>
          </a:pPr>
          <a:r>
            <a:rPr lang="en-US" sz="2200" b="1" kern="1200" noProof="0" dirty="0">
              <a:solidFill>
                <a:prstClr val="white"/>
              </a:solidFill>
              <a:latin typeface="Trebuchet MS"/>
              <a:ea typeface="+mn-ea"/>
              <a:cs typeface="+mn-cs"/>
            </a:rPr>
            <a:t>Impacts of the </a:t>
          </a:r>
          <a:r>
            <a:rPr lang="en-GB" sz="2200" b="1" kern="1200" dirty="0">
              <a:solidFill>
                <a:prstClr val="white"/>
              </a:solidFill>
              <a:latin typeface="Trebuchet MS"/>
              <a:ea typeface="+mn-ea"/>
              <a:cs typeface="+mn-cs"/>
            </a:rPr>
            <a:t>Covid-19</a:t>
          </a:r>
          <a:r>
            <a:rPr lang="en-US" sz="2200" b="1" kern="1200" noProof="0" dirty="0">
              <a:solidFill>
                <a:prstClr val="white"/>
              </a:solidFill>
              <a:latin typeface="Trebuchet MS"/>
              <a:ea typeface="+mn-ea"/>
              <a:cs typeface="+mn-cs"/>
            </a:rPr>
            <a:t> shock</a:t>
          </a:r>
          <a:endParaRPr lang="en-GB" sz="2200" b="1" kern="1200" noProof="0" dirty="0">
            <a:solidFill>
              <a:prstClr val="white"/>
            </a:solidFill>
            <a:latin typeface="Trebuchet MS"/>
            <a:ea typeface="+mn-ea"/>
            <a:cs typeface="+mn-cs"/>
          </a:endParaRPr>
        </a:p>
      </dsp:txBody>
      <dsp:txXfrm>
        <a:off x="326840" y="25265"/>
        <a:ext cx="5059190" cy="452844"/>
      </dsp:txXfrm>
    </dsp:sp>
    <dsp:sp modelId="{E665826A-0CBD-454C-8A57-36EF19D9A3AF}">
      <dsp:nvSpPr>
        <dsp:cNvPr id="0" name=""/>
        <dsp:cNvSpPr/>
      </dsp:nvSpPr>
      <dsp:spPr>
        <a:xfrm>
          <a:off x="0" y="1022807"/>
          <a:ext cx="6046859" cy="4284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5D9A4B8-B567-4DF3-86AE-6D01E900B629}">
      <dsp:nvSpPr>
        <dsp:cNvPr id="0" name=""/>
        <dsp:cNvSpPr/>
      </dsp:nvSpPr>
      <dsp:spPr>
        <a:xfrm>
          <a:off x="302342" y="771887"/>
          <a:ext cx="5109499" cy="501840"/>
        </a:xfrm>
        <a:prstGeom prst="roundRect">
          <a:avLst/>
        </a:prstGeom>
        <a:solidFill>
          <a:srgbClr val="B8BBBB"/>
        </a:solidFill>
        <a:ln w="12700" cap="flat" cmpd="sng" algn="ctr">
          <a:solidFill>
            <a:srgbClr val="E7E6E6">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9990" tIns="0" rIns="159990" bIns="0" numCol="1" spcCol="1270" anchor="ctr" anchorCtr="0">
          <a:noAutofit/>
        </a:bodyPr>
        <a:lstStyle/>
        <a:p>
          <a:pPr marL="0" lvl="0" indent="0" algn="l" defTabSz="933450">
            <a:lnSpc>
              <a:spcPct val="90000"/>
            </a:lnSpc>
            <a:spcBef>
              <a:spcPct val="0"/>
            </a:spcBef>
            <a:spcAft>
              <a:spcPct val="35000"/>
            </a:spcAft>
            <a:buNone/>
          </a:pPr>
          <a:r>
            <a:rPr lang="en-US" sz="2200" b="1" kern="1200" noProof="0" dirty="0">
              <a:solidFill>
                <a:prstClr val="white"/>
              </a:solidFill>
              <a:latin typeface="Trebuchet MS"/>
              <a:ea typeface="+mn-ea"/>
              <a:cs typeface="+mn-cs"/>
            </a:rPr>
            <a:t>Banks’ position in light of the shock</a:t>
          </a:r>
          <a:endParaRPr lang="hu-HU" sz="2200" b="1" kern="1200" noProof="0" dirty="0">
            <a:solidFill>
              <a:prstClr val="white"/>
            </a:solidFill>
            <a:latin typeface="Trebuchet MS"/>
            <a:ea typeface="+mn-ea"/>
            <a:cs typeface="+mn-cs"/>
          </a:endParaRPr>
        </a:p>
      </dsp:txBody>
      <dsp:txXfrm>
        <a:off x="326840" y="796385"/>
        <a:ext cx="5060503" cy="452844"/>
      </dsp:txXfrm>
    </dsp:sp>
    <dsp:sp modelId="{5FC77B46-1E5B-4DBC-8C0B-9CD3DD6F9695}">
      <dsp:nvSpPr>
        <dsp:cNvPr id="0" name=""/>
        <dsp:cNvSpPr/>
      </dsp:nvSpPr>
      <dsp:spPr>
        <a:xfrm>
          <a:off x="0" y="1793927"/>
          <a:ext cx="6046859" cy="4284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4F8A3D8-F360-42F0-ADF3-DFBEBD176879}">
      <dsp:nvSpPr>
        <dsp:cNvPr id="0" name=""/>
        <dsp:cNvSpPr/>
      </dsp:nvSpPr>
      <dsp:spPr>
        <a:xfrm>
          <a:off x="302342" y="1543007"/>
          <a:ext cx="5108186" cy="501840"/>
        </a:xfrm>
        <a:prstGeom prst="roundRect">
          <a:avLst/>
        </a:prstGeom>
        <a:solidFill>
          <a:srgbClr val="B8BBBB"/>
        </a:solidFill>
        <a:ln w="12700" cap="flat" cmpd="sng" algn="ctr">
          <a:solidFill>
            <a:srgbClr val="E7E6E6">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9990" tIns="0" rIns="159990" bIns="0" numCol="1" spcCol="1270" anchor="ctr" anchorCtr="0">
          <a:noAutofit/>
        </a:bodyPr>
        <a:lstStyle/>
        <a:p>
          <a:pPr marL="0" lvl="0" indent="0" algn="l" defTabSz="933450">
            <a:lnSpc>
              <a:spcPct val="90000"/>
            </a:lnSpc>
            <a:spcBef>
              <a:spcPct val="0"/>
            </a:spcBef>
            <a:spcAft>
              <a:spcPct val="35000"/>
            </a:spcAft>
            <a:buNone/>
          </a:pPr>
          <a:r>
            <a:rPr lang="en-GB" sz="2200" b="1" kern="1200" noProof="0" dirty="0">
              <a:solidFill>
                <a:prstClr val="white"/>
              </a:solidFill>
              <a:latin typeface="Trebuchet MS"/>
              <a:ea typeface="+mn-ea"/>
              <a:cs typeface="+mn-cs"/>
            </a:rPr>
            <a:t>Risks, vulnerable debtors</a:t>
          </a:r>
        </a:p>
      </dsp:txBody>
      <dsp:txXfrm>
        <a:off x="326840" y="1567505"/>
        <a:ext cx="5059190" cy="452844"/>
      </dsp:txXfrm>
    </dsp:sp>
    <dsp:sp modelId="{5C80D12E-49F3-4565-8722-B1CD228C4B23}">
      <dsp:nvSpPr>
        <dsp:cNvPr id="0" name=""/>
        <dsp:cNvSpPr/>
      </dsp:nvSpPr>
      <dsp:spPr>
        <a:xfrm>
          <a:off x="0" y="2565047"/>
          <a:ext cx="6046859" cy="4284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5E0C022-1F6B-41B2-8C60-A35C72B9C750}">
      <dsp:nvSpPr>
        <dsp:cNvPr id="0" name=""/>
        <dsp:cNvSpPr/>
      </dsp:nvSpPr>
      <dsp:spPr>
        <a:xfrm>
          <a:off x="302342" y="2314127"/>
          <a:ext cx="5109499" cy="501840"/>
        </a:xfrm>
        <a:prstGeom prst="roundRect">
          <a:avLst/>
        </a:prstGeom>
        <a:solidFill>
          <a:srgbClr val="B8BBBB"/>
        </a:solidFill>
        <a:ln w="12700" cap="flat" cmpd="sng" algn="ctr">
          <a:solidFill>
            <a:srgbClr val="E7E6E6">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9990" tIns="0" rIns="159990" bIns="0" numCol="1" spcCol="1270" anchor="ctr" anchorCtr="0">
          <a:noAutofit/>
        </a:bodyPr>
        <a:lstStyle/>
        <a:p>
          <a:pPr marL="0" lvl="0" indent="0" algn="l" defTabSz="933450">
            <a:lnSpc>
              <a:spcPct val="90000"/>
            </a:lnSpc>
            <a:spcBef>
              <a:spcPct val="0"/>
            </a:spcBef>
            <a:spcAft>
              <a:spcPct val="35000"/>
            </a:spcAft>
            <a:buNone/>
          </a:pPr>
          <a:r>
            <a:rPr lang="en-GB" sz="2200" b="1" kern="1200" noProof="0" dirty="0">
              <a:solidFill>
                <a:prstClr val="white"/>
              </a:solidFill>
              <a:latin typeface="Trebuchet MS"/>
              <a:ea typeface="+mn-ea"/>
              <a:cs typeface="+mn-cs"/>
            </a:rPr>
            <a:t>Stress </a:t>
          </a:r>
          <a:r>
            <a:rPr lang="hu-HU" sz="2200" b="1" kern="1200" noProof="0" dirty="0">
              <a:solidFill>
                <a:prstClr val="white"/>
              </a:solidFill>
              <a:latin typeface="Trebuchet MS"/>
              <a:ea typeface="+mn-ea"/>
              <a:cs typeface="+mn-cs"/>
            </a:rPr>
            <a:t>test</a:t>
          </a:r>
          <a:r>
            <a:rPr lang="en-GB" sz="2200" b="1" kern="1200" noProof="0" dirty="0">
              <a:solidFill>
                <a:prstClr val="white"/>
              </a:solidFill>
              <a:latin typeface="Trebuchet MS"/>
              <a:ea typeface="+mn-ea"/>
              <a:cs typeface="+mn-cs"/>
            </a:rPr>
            <a:t> results</a:t>
          </a:r>
        </a:p>
      </dsp:txBody>
      <dsp:txXfrm>
        <a:off x="326840" y="2338625"/>
        <a:ext cx="5060503" cy="452844"/>
      </dsp:txXfrm>
    </dsp:sp>
    <dsp:sp modelId="{7F7DA041-C4EA-4406-8328-3365590F53E0}">
      <dsp:nvSpPr>
        <dsp:cNvPr id="0" name=""/>
        <dsp:cNvSpPr/>
      </dsp:nvSpPr>
      <dsp:spPr>
        <a:xfrm>
          <a:off x="0" y="3410328"/>
          <a:ext cx="6046859" cy="12852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69303" tIns="354076" rIns="469303" bIns="120904" numCol="1" spcCol="1270" anchor="t" anchorCtr="0">
          <a:noAutofit/>
        </a:bodyPr>
        <a:lstStyle/>
        <a:p>
          <a:pPr marL="171450" lvl="1" indent="-171450" algn="l" defTabSz="755650">
            <a:lnSpc>
              <a:spcPct val="90000"/>
            </a:lnSpc>
            <a:spcBef>
              <a:spcPct val="0"/>
            </a:spcBef>
            <a:spcAft>
              <a:spcPct val="15000"/>
            </a:spcAft>
            <a:buChar char="•"/>
          </a:pPr>
          <a:r>
            <a:rPr lang="en-GB" sz="1700" kern="1200" noProof="0" dirty="0">
              <a:solidFill>
                <a:srgbClr val="E7E6E6">
                  <a:lumMod val="75000"/>
                </a:srgbClr>
              </a:solidFill>
              <a:latin typeface="Calibri"/>
              <a:ea typeface="+mn-ea"/>
              <a:cs typeface="+mn-cs"/>
            </a:rPr>
            <a:t>Lending</a:t>
          </a:r>
        </a:p>
        <a:p>
          <a:pPr marL="171450" lvl="1" indent="-171450" algn="l" defTabSz="755650">
            <a:lnSpc>
              <a:spcPct val="90000"/>
            </a:lnSpc>
            <a:spcBef>
              <a:spcPct val="0"/>
            </a:spcBef>
            <a:spcAft>
              <a:spcPct val="15000"/>
            </a:spcAft>
            <a:buChar char="•"/>
          </a:pPr>
          <a:r>
            <a:rPr lang="en-GB" sz="1700" kern="1200" noProof="0" dirty="0">
              <a:solidFill>
                <a:srgbClr val="E7E6E6">
                  <a:lumMod val="75000"/>
                </a:srgbClr>
              </a:solidFill>
              <a:latin typeface="Calibri"/>
              <a:ea typeface="+mn-ea"/>
              <a:cs typeface="+mn-cs"/>
            </a:rPr>
            <a:t>Housing Market</a:t>
          </a:r>
        </a:p>
        <a:p>
          <a:pPr marL="171450" lvl="1" indent="-171450" algn="l" defTabSz="755650">
            <a:lnSpc>
              <a:spcPct val="90000"/>
            </a:lnSpc>
            <a:spcBef>
              <a:spcPct val="0"/>
            </a:spcBef>
            <a:spcAft>
              <a:spcPct val="15000"/>
            </a:spcAft>
            <a:buChar char="•"/>
          </a:pPr>
          <a:r>
            <a:rPr lang="en-GB" sz="1700" b="1" kern="1200" cap="all" baseline="0" noProof="0" dirty="0">
              <a:solidFill>
                <a:prstClr val="black">
                  <a:hueOff val="0"/>
                  <a:satOff val="0"/>
                  <a:lumOff val="0"/>
                  <a:alphaOff val="0"/>
                </a:prstClr>
              </a:solidFill>
              <a:latin typeface="Calibri"/>
              <a:ea typeface="+mn-ea"/>
              <a:cs typeface="+mn-cs"/>
            </a:rPr>
            <a:t>Savings</a:t>
          </a:r>
        </a:p>
      </dsp:txBody>
      <dsp:txXfrm>
        <a:off x="0" y="3410328"/>
        <a:ext cx="6046859" cy="1285200"/>
      </dsp:txXfrm>
    </dsp:sp>
    <dsp:sp modelId="{0056A92D-1C97-46D9-AFBD-1577197A3A19}">
      <dsp:nvSpPr>
        <dsp:cNvPr id="0" name=""/>
        <dsp:cNvSpPr/>
      </dsp:nvSpPr>
      <dsp:spPr>
        <a:xfrm>
          <a:off x="302342" y="3085247"/>
          <a:ext cx="5109499" cy="576001"/>
        </a:xfrm>
        <a:prstGeom prst="roundRect">
          <a:avLst/>
        </a:prstGeom>
        <a:solidFill>
          <a:srgbClr val="002060"/>
        </a:solidFill>
        <a:ln w="12700" cap="flat" cmpd="sng" algn="ctr">
          <a:solidFill>
            <a:srgbClr val="E7E6E6">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9990" tIns="0" rIns="159990" bIns="0" numCol="1" spcCol="1270" anchor="ctr" anchorCtr="0">
          <a:noAutofit/>
        </a:bodyPr>
        <a:lstStyle/>
        <a:p>
          <a:pPr marL="0" lvl="0" indent="0" algn="l" defTabSz="933450">
            <a:lnSpc>
              <a:spcPct val="90000"/>
            </a:lnSpc>
            <a:spcBef>
              <a:spcPct val="0"/>
            </a:spcBef>
            <a:spcAft>
              <a:spcPct val="35000"/>
            </a:spcAft>
            <a:buNone/>
          </a:pPr>
          <a:r>
            <a:rPr lang="en-GB" sz="2200" b="1" kern="1200" noProof="0" dirty="0">
              <a:solidFill>
                <a:prstClr val="white"/>
              </a:solidFill>
              <a:latin typeface="Trebuchet MS"/>
              <a:ea typeface="+mn-ea"/>
              <a:cs typeface="+mn-cs"/>
            </a:rPr>
            <a:t>Forecast, </a:t>
          </a:r>
          <a:r>
            <a:rPr lang="hu-HU" sz="2200" b="1" kern="1200" noProof="0" dirty="0">
              <a:solidFill>
                <a:prstClr val="white"/>
              </a:solidFill>
              <a:latin typeface="Trebuchet MS"/>
              <a:ea typeface="+mn-ea"/>
              <a:cs typeface="+mn-cs"/>
            </a:rPr>
            <a:t>latest</a:t>
          </a:r>
          <a:r>
            <a:rPr lang="en-GB" sz="2200" b="1" kern="1200" noProof="0" dirty="0">
              <a:solidFill>
                <a:prstClr val="white"/>
              </a:solidFill>
              <a:latin typeface="Trebuchet MS"/>
              <a:ea typeface="+mn-ea"/>
              <a:cs typeface="+mn-cs"/>
            </a:rPr>
            <a:t> data</a:t>
          </a:r>
        </a:p>
      </dsp:txBody>
      <dsp:txXfrm>
        <a:off x="330460" y="3113365"/>
        <a:ext cx="5053263" cy="51976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2D9F89-3136-4400-8880-6F4C9D1922CA}">
      <dsp:nvSpPr>
        <dsp:cNvPr id="0" name=""/>
        <dsp:cNvSpPr/>
      </dsp:nvSpPr>
      <dsp:spPr>
        <a:xfrm>
          <a:off x="-6513159" y="-996120"/>
          <a:ext cx="7752240" cy="7752240"/>
        </a:xfrm>
        <a:prstGeom prst="blockArc">
          <a:avLst>
            <a:gd name="adj1" fmla="val 18900000"/>
            <a:gd name="adj2" fmla="val 2700000"/>
            <a:gd name="adj3" fmla="val 303"/>
          </a:avLst>
        </a:prstGeom>
        <a:noFill/>
        <a:ln w="25400" cap="flat" cmpd="sng" algn="ctr">
          <a:solidFill>
            <a:srgbClr val="202653">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D0BBA9B4-F286-488B-BA4B-91A2B12188B1}">
      <dsp:nvSpPr>
        <dsp:cNvPr id="0" name=""/>
        <dsp:cNvSpPr/>
      </dsp:nvSpPr>
      <dsp:spPr>
        <a:xfrm>
          <a:off x="461194" y="235855"/>
          <a:ext cx="8329652" cy="741345"/>
        </a:xfrm>
        <a:prstGeom prst="rect">
          <a:avLst/>
        </a:prstGeom>
        <a:solidFill>
          <a:srgbClr val="202653">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1340" tIns="43180" rIns="43180" bIns="43180" numCol="1" spcCol="1270" anchor="ctr" anchorCtr="0">
          <a:noAutofit/>
        </a:bodyPr>
        <a:lstStyle/>
        <a:p>
          <a:pPr marL="0" lvl="0" indent="0" algn="l" defTabSz="755650">
            <a:lnSpc>
              <a:spcPct val="90000"/>
            </a:lnSpc>
            <a:spcBef>
              <a:spcPct val="0"/>
            </a:spcBef>
            <a:spcAft>
              <a:spcPct val="35000"/>
            </a:spcAft>
            <a:buNone/>
          </a:pPr>
          <a:r>
            <a:rPr lang="hu-HU" sz="1700" b="0" kern="1200" noProof="0" dirty="0">
              <a:solidFill>
                <a:sysClr val="window" lastClr="FFFFFF"/>
              </a:solidFill>
              <a:latin typeface="Calibri" panose="020F0502020204030204" pitchFamily="34" charset="0"/>
              <a:ea typeface="+mn-ea"/>
              <a:cs typeface="+mn-cs"/>
            </a:rPr>
            <a:t>T</a:t>
          </a:r>
          <a:r>
            <a:rPr lang="en-US" sz="1700" b="0" kern="1200" noProof="0" dirty="0">
              <a:solidFill>
                <a:sysClr val="window" lastClr="FFFFFF"/>
              </a:solidFill>
              <a:latin typeface="Calibri" panose="020F0502020204030204" pitchFamily="34" charset="0"/>
              <a:ea typeface="+mn-ea"/>
              <a:cs typeface="+mn-cs"/>
            </a:rPr>
            <a:t>he coronavirus hit the world economy unexpectedly and in a </a:t>
          </a:r>
          <a:r>
            <a:rPr lang="hu-HU" sz="1700" b="0" kern="1200" noProof="0" dirty="0" err="1">
              <a:solidFill>
                <a:sysClr val="window" lastClr="FFFFFF"/>
              </a:solidFill>
              <a:latin typeface="Calibri" panose="020F0502020204030204" pitchFamily="34" charset="0"/>
              <a:ea typeface="+mn-ea"/>
              <a:cs typeface="+mn-cs"/>
            </a:rPr>
            <a:t>novel</a:t>
          </a:r>
          <a:r>
            <a:rPr lang="en-US" sz="1700" b="0" kern="1200" noProof="0" dirty="0">
              <a:solidFill>
                <a:sysClr val="window" lastClr="FFFFFF"/>
              </a:solidFill>
              <a:latin typeface="Calibri" panose="020F0502020204030204" pitchFamily="34" charset="0"/>
              <a:ea typeface="+mn-ea"/>
              <a:cs typeface="+mn-cs"/>
            </a:rPr>
            <a:t> form</a:t>
          </a:r>
          <a:r>
            <a:rPr lang="hu-HU" sz="1700" b="0" kern="1200" noProof="0" dirty="0">
              <a:solidFill>
                <a:sysClr val="window" lastClr="FFFFFF"/>
              </a:solidFill>
              <a:latin typeface="Calibri" panose="020F0502020204030204" pitchFamily="34" charset="0"/>
              <a:ea typeface="+mn-ea"/>
              <a:cs typeface="+mn-cs"/>
            </a:rPr>
            <a:t>. </a:t>
          </a:r>
          <a:r>
            <a:rPr lang="en-US" sz="1700" kern="1200" dirty="0"/>
            <a:t>Production chains began to falter,</a:t>
          </a:r>
          <a:r>
            <a:rPr lang="hu-HU" sz="1700" kern="1200" dirty="0"/>
            <a:t> </a:t>
          </a:r>
          <a:r>
            <a:rPr lang="en-US" sz="1700" kern="1200" dirty="0"/>
            <a:t>demand collapsed in several sectors.</a:t>
          </a:r>
          <a:r>
            <a:rPr lang="hu-HU" sz="1700" b="0" kern="1200" noProof="0" dirty="0">
              <a:solidFill>
                <a:sysClr val="window" lastClr="FFFFFF"/>
              </a:solidFill>
              <a:latin typeface="Calibri" panose="020F0502020204030204" pitchFamily="34" charset="0"/>
              <a:ea typeface="+mn-ea"/>
              <a:cs typeface="+mn-cs"/>
            </a:rPr>
            <a:t> </a:t>
          </a:r>
          <a:r>
            <a:rPr lang="en-US" sz="1700" kern="1200" dirty="0"/>
            <a:t>Market uncertainty has increased significantly, but the region and Hungary </a:t>
          </a:r>
          <a:r>
            <a:rPr lang="hu-HU" sz="1700" kern="1200" dirty="0" err="1"/>
            <a:t>have</a:t>
          </a:r>
          <a:r>
            <a:rPr lang="en-US" sz="1700" kern="1200" dirty="0"/>
            <a:t> more stable fundamentals.</a:t>
          </a:r>
          <a:endParaRPr lang="hu-HU" sz="1700" b="0" kern="1200" noProof="0" dirty="0">
            <a:solidFill>
              <a:sysClr val="window" lastClr="FFFFFF"/>
            </a:solidFill>
            <a:latin typeface="Calibri" panose="020F0502020204030204" pitchFamily="34" charset="0"/>
            <a:ea typeface="+mn-ea"/>
            <a:cs typeface="+mn-cs"/>
          </a:endParaRPr>
        </a:p>
      </dsp:txBody>
      <dsp:txXfrm>
        <a:off x="461194" y="235855"/>
        <a:ext cx="8329652" cy="741345"/>
      </dsp:txXfrm>
    </dsp:sp>
    <dsp:sp modelId="{17989FF0-9458-4918-9644-66FC8361081F}">
      <dsp:nvSpPr>
        <dsp:cNvPr id="0" name=""/>
        <dsp:cNvSpPr/>
      </dsp:nvSpPr>
      <dsp:spPr>
        <a:xfrm>
          <a:off x="82186" y="227520"/>
          <a:ext cx="758015" cy="758015"/>
        </a:xfrm>
        <a:prstGeom prst="ellipse">
          <a:avLst/>
        </a:prstGeom>
        <a:solidFill>
          <a:sysClr val="window" lastClr="FFFFFF">
            <a:hueOff val="0"/>
            <a:satOff val="0"/>
            <a:lumOff val="0"/>
            <a:alphaOff val="0"/>
          </a:sysClr>
        </a:solidFill>
        <a:ln w="25400" cap="flat" cmpd="sng" algn="ctr">
          <a:solidFill>
            <a:srgbClr val="202653">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DB22AD2D-F675-40FE-A1D3-DE9263D2FABB}">
      <dsp:nvSpPr>
        <dsp:cNvPr id="0" name=""/>
        <dsp:cNvSpPr/>
      </dsp:nvSpPr>
      <dsp:spPr>
        <a:xfrm>
          <a:off x="960010" y="1145359"/>
          <a:ext cx="7830836" cy="741345"/>
        </a:xfrm>
        <a:prstGeom prst="rect">
          <a:avLst/>
        </a:prstGeom>
        <a:solidFill>
          <a:srgbClr val="202653">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1340" tIns="43180" rIns="43180" bIns="43180" numCol="1" spcCol="1270" anchor="ctr" anchorCtr="0">
          <a:noAutofit/>
        </a:bodyPr>
        <a:lstStyle/>
        <a:p>
          <a:pPr marL="0" lvl="0" indent="0" algn="l" defTabSz="755650">
            <a:lnSpc>
              <a:spcPct val="90000"/>
            </a:lnSpc>
            <a:spcBef>
              <a:spcPct val="0"/>
            </a:spcBef>
            <a:spcAft>
              <a:spcPct val="35000"/>
            </a:spcAft>
            <a:buNone/>
          </a:pPr>
          <a:r>
            <a:rPr lang="en-US" sz="1700" b="0" kern="1200" noProof="0" dirty="0">
              <a:solidFill>
                <a:sysClr val="window" lastClr="FFFFFF"/>
              </a:solidFill>
              <a:latin typeface="Calibri" panose="020F0502020204030204" pitchFamily="34" charset="0"/>
              <a:ea typeface="+mn-ea"/>
              <a:cs typeface="+mn-cs"/>
            </a:rPr>
            <a:t>The Hungarian banking system has strengthened significantly since the outbreak of the previous crisis.</a:t>
          </a:r>
          <a:r>
            <a:rPr lang="hu-HU" sz="1700" b="0" kern="1200" noProof="0" dirty="0">
              <a:solidFill>
                <a:sysClr val="window" lastClr="FFFFFF"/>
              </a:solidFill>
              <a:latin typeface="Calibri" panose="020F0502020204030204" pitchFamily="34" charset="0"/>
              <a:ea typeface="+mn-ea"/>
              <a:cs typeface="+mn-cs"/>
            </a:rPr>
            <a:t> </a:t>
          </a:r>
          <a:r>
            <a:rPr lang="en-US" sz="1700" kern="1200" dirty="0"/>
            <a:t>It</a:t>
          </a:r>
          <a:r>
            <a:rPr lang="hu-HU" sz="1700" kern="1200" dirty="0"/>
            <a:t>s</a:t>
          </a:r>
          <a:r>
            <a:rPr lang="en-US" sz="1700" kern="1200" dirty="0"/>
            <a:t> appropriate financing structure and clean balance sheet</a:t>
          </a:r>
          <a:r>
            <a:rPr lang="hu-HU" sz="1700" kern="1200" dirty="0"/>
            <a:t> </a:t>
          </a:r>
          <a:r>
            <a:rPr lang="hu-HU" sz="1700" kern="1200" dirty="0" err="1"/>
            <a:t>make</a:t>
          </a:r>
          <a:r>
            <a:rPr lang="hu-HU" sz="1700" kern="1200" dirty="0"/>
            <a:t> </a:t>
          </a:r>
          <a:r>
            <a:rPr lang="hu-HU" sz="1700" kern="1200" dirty="0" err="1"/>
            <a:t>it</a:t>
          </a:r>
          <a:r>
            <a:rPr lang="hu-HU" sz="1700" kern="1200" dirty="0"/>
            <a:t> </a:t>
          </a:r>
          <a:r>
            <a:rPr lang="hu-HU" sz="1700" kern="1200" dirty="0" err="1"/>
            <a:t>resistant</a:t>
          </a:r>
          <a:r>
            <a:rPr lang="hu-HU" sz="1700" kern="1200" dirty="0"/>
            <a:t> </a:t>
          </a:r>
          <a:r>
            <a:rPr lang="hu-HU" sz="1700" kern="1200" dirty="0" err="1"/>
            <a:t>against</a:t>
          </a:r>
          <a:r>
            <a:rPr lang="hu-HU" sz="1700" kern="1200" dirty="0"/>
            <a:t> </a:t>
          </a:r>
          <a:r>
            <a:rPr lang="hu-HU" sz="1700" kern="1200" dirty="0" err="1"/>
            <a:t>the</a:t>
          </a:r>
          <a:r>
            <a:rPr lang="hu-HU" sz="1700" kern="1200" dirty="0"/>
            <a:t> </a:t>
          </a:r>
          <a:r>
            <a:rPr lang="hu-HU" sz="1700" kern="1200" dirty="0" err="1"/>
            <a:t>shock</a:t>
          </a:r>
          <a:r>
            <a:rPr lang="en-US" sz="1700" kern="1200" dirty="0"/>
            <a:t>.</a:t>
          </a:r>
          <a:endParaRPr lang="hu-HU" sz="1700" b="0" kern="1200" noProof="0" dirty="0">
            <a:solidFill>
              <a:sysClr val="window" lastClr="FFFFFF"/>
            </a:solidFill>
            <a:latin typeface="Calibri" panose="020F0502020204030204" pitchFamily="34" charset="0"/>
            <a:ea typeface="+mn-ea"/>
            <a:cs typeface="+mn-cs"/>
          </a:endParaRPr>
        </a:p>
      </dsp:txBody>
      <dsp:txXfrm>
        <a:off x="960010" y="1145359"/>
        <a:ext cx="7830836" cy="741345"/>
      </dsp:txXfrm>
    </dsp:sp>
    <dsp:sp modelId="{5E300792-8DB4-4955-B1D6-E7A77C7A28A3}">
      <dsp:nvSpPr>
        <dsp:cNvPr id="0" name=""/>
        <dsp:cNvSpPr/>
      </dsp:nvSpPr>
      <dsp:spPr>
        <a:xfrm>
          <a:off x="581002" y="1137023"/>
          <a:ext cx="758015" cy="758015"/>
        </a:xfrm>
        <a:prstGeom prst="ellipse">
          <a:avLst/>
        </a:prstGeom>
        <a:solidFill>
          <a:sysClr val="window" lastClr="FFFFFF">
            <a:hueOff val="0"/>
            <a:satOff val="0"/>
            <a:lumOff val="0"/>
            <a:alphaOff val="0"/>
          </a:sysClr>
        </a:solidFill>
        <a:ln w="25400" cap="flat" cmpd="sng" algn="ctr">
          <a:solidFill>
            <a:srgbClr val="202653">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972C8C06-628D-4C89-BC46-E7FC98A41126}">
      <dsp:nvSpPr>
        <dsp:cNvPr id="0" name=""/>
        <dsp:cNvSpPr/>
      </dsp:nvSpPr>
      <dsp:spPr>
        <a:xfrm>
          <a:off x="1188106" y="2054863"/>
          <a:ext cx="7602740" cy="741345"/>
        </a:xfrm>
        <a:prstGeom prst="rect">
          <a:avLst/>
        </a:prstGeom>
        <a:solidFill>
          <a:srgbClr val="202653">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5503" tIns="45720" rIns="45720" bIns="45720" numCol="1" spcCol="1270" anchor="ctr" anchorCtr="0">
          <a:noAutofit/>
        </a:bodyPr>
        <a:lstStyle/>
        <a:p>
          <a:pPr marL="0" lvl="0" indent="0" algn="l" defTabSz="800100">
            <a:lnSpc>
              <a:spcPct val="90000"/>
            </a:lnSpc>
            <a:spcBef>
              <a:spcPct val="0"/>
            </a:spcBef>
            <a:spcAft>
              <a:spcPct val="35000"/>
            </a:spcAft>
            <a:buNone/>
          </a:pPr>
          <a:r>
            <a:rPr lang="en-US" sz="1700" kern="1200" dirty="0"/>
            <a:t>About one-third of the loan portfolio is considered vulnerable to</a:t>
          </a:r>
          <a:r>
            <a:rPr lang="hu-HU" sz="1700" kern="1200" dirty="0"/>
            <a:t> </a:t>
          </a:r>
          <a:r>
            <a:rPr lang="hu-HU" sz="1700" kern="1200" dirty="0" err="1"/>
            <a:t>the</a:t>
          </a:r>
          <a:r>
            <a:rPr lang="en-US" sz="1700" kern="1200" dirty="0"/>
            <a:t> coronavirus shock.</a:t>
          </a:r>
          <a:endParaRPr lang="hu-HU" sz="1700" b="0" kern="1200" noProof="0" dirty="0">
            <a:solidFill>
              <a:sysClr val="window" lastClr="FFFFFF"/>
            </a:solidFill>
            <a:latin typeface="Calibri" panose="020F0502020204030204" pitchFamily="34" charset="0"/>
            <a:ea typeface="+mn-ea"/>
            <a:cs typeface="+mn-cs"/>
          </a:endParaRPr>
        </a:p>
      </dsp:txBody>
      <dsp:txXfrm>
        <a:off x="1188106" y="2054863"/>
        <a:ext cx="7602740" cy="741345"/>
      </dsp:txXfrm>
    </dsp:sp>
    <dsp:sp modelId="{DC85026E-FA43-482F-A444-CF846852B51F}">
      <dsp:nvSpPr>
        <dsp:cNvPr id="0" name=""/>
        <dsp:cNvSpPr/>
      </dsp:nvSpPr>
      <dsp:spPr>
        <a:xfrm>
          <a:off x="809098" y="2046528"/>
          <a:ext cx="758015" cy="758015"/>
        </a:xfrm>
        <a:prstGeom prst="ellipse">
          <a:avLst/>
        </a:prstGeom>
        <a:solidFill>
          <a:sysClr val="window" lastClr="FFFFFF">
            <a:hueOff val="0"/>
            <a:satOff val="0"/>
            <a:lumOff val="0"/>
            <a:alphaOff val="0"/>
          </a:sysClr>
        </a:solidFill>
        <a:ln w="25400" cap="flat" cmpd="sng" algn="ctr">
          <a:solidFill>
            <a:srgbClr val="202653">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2FB64079-390B-49F7-8B11-AF2A415A74A8}">
      <dsp:nvSpPr>
        <dsp:cNvPr id="0" name=""/>
        <dsp:cNvSpPr/>
      </dsp:nvSpPr>
      <dsp:spPr>
        <a:xfrm>
          <a:off x="1188106" y="2963791"/>
          <a:ext cx="7602740" cy="741345"/>
        </a:xfrm>
        <a:prstGeom prst="rect">
          <a:avLst/>
        </a:prstGeom>
        <a:solidFill>
          <a:srgbClr val="202653">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1340" tIns="43180" rIns="43180" bIns="43180" numCol="1" spcCol="1270" anchor="ctr" anchorCtr="0">
          <a:noAutofit/>
        </a:bodyPr>
        <a:lstStyle/>
        <a:p>
          <a:pPr marL="0" lvl="0" indent="0" algn="l" defTabSz="755650">
            <a:lnSpc>
              <a:spcPct val="90000"/>
            </a:lnSpc>
            <a:spcBef>
              <a:spcPct val="0"/>
            </a:spcBef>
            <a:spcAft>
              <a:spcPct val="35000"/>
            </a:spcAft>
            <a:buNone/>
          </a:pPr>
          <a:r>
            <a:rPr lang="en-US" sz="1700" kern="1200" dirty="0"/>
            <a:t>Although the </a:t>
          </a:r>
          <a:r>
            <a:rPr lang="hu-HU" sz="1700" kern="1200" dirty="0" err="1"/>
            <a:t>defaults</a:t>
          </a:r>
          <a:r>
            <a:rPr lang="hu-HU" sz="1700" kern="1200" dirty="0"/>
            <a:t> </a:t>
          </a:r>
          <a:r>
            <a:rPr lang="hu-HU" sz="1700" kern="1200" dirty="0" err="1"/>
            <a:t>cannot</a:t>
          </a:r>
          <a:r>
            <a:rPr lang="en-US" sz="1700" kern="1200" dirty="0"/>
            <a:t>, credit losses could increase as early as this year.</a:t>
          </a:r>
          <a:r>
            <a:rPr lang="hu-HU" sz="1700" kern="1200" dirty="0"/>
            <a:t> </a:t>
          </a:r>
          <a:r>
            <a:rPr lang="en-US" sz="1700" kern="1200" dirty="0"/>
            <a:t>From 2021, the </a:t>
          </a:r>
          <a:r>
            <a:rPr lang="en-US" sz="1700" kern="1200" dirty="0" err="1"/>
            <a:t>MNB</a:t>
          </a:r>
          <a:r>
            <a:rPr lang="en-US" sz="1700" kern="1200" dirty="0"/>
            <a:t> expects continuous portfolio cleaning from banks for exposures where there is no chance of reorganization.</a:t>
          </a:r>
          <a:endParaRPr lang="hu-HU" sz="1700" b="0" kern="1200" noProof="0" dirty="0">
            <a:solidFill>
              <a:sysClr val="window" lastClr="FFFFFF"/>
            </a:solidFill>
            <a:latin typeface="Calibri" panose="020F0502020204030204" pitchFamily="34" charset="0"/>
            <a:ea typeface="+mn-ea"/>
            <a:cs typeface="+mn-cs"/>
          </a:endParaRPr>
        </a:p>
      </dsp:txBody>
      <dsp:txXfrm>
        <a:off x="1188106" y="2963791"/>
        <a:ext cx="7602740" cy="741345"/>
      </dsp:txXfrm>
    </dsp:sp>
    <dsp:sp modelId="{D1544AD1-CA76-42E8-8C7C-AC27270A8F75}">
      <dsp:nvSpPr>
        <dsp:cNvPr id="0" name=""/>
        <dsp:cNvSpPr/>
      </dsp:nvSpPr>
      <dsp:spPr>
        <a:xfrm>
          <a:off x="809098" y="2955456"/>
          <a:ext cx="758015" cy="758015"/>
        </a:xfrm>
        <a:prstGeom prst="ellipse">
          <a:avLst/>
        </a:prstGeom>
        <a:solidFill>
          <a:sysClr val="window" lastClr="FFFFFF">
            <a:hueOff val="0"/>
            <a:satOff val="0"/>
            <a:lumOff val="0"/>
            <a:alphaOff val="0"/>
          </a:sysClr>
        </a:solidFill>
        <a:ln w="25400" cap="flat" cmpd="sng" algn="ctr">
          <a:solidFill>
            <a:srgbClr val="202653">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E8CB8965-9986-45F6-9E8A-6A1B016D95F6}">
      <dsp:nvSpPr>
        <dsp:cNvPr id="0" name=""/>
        <dsp:cNvSpPr/>
      </dsp:nvSpPr>
      <dsp:spPr>
        <a:xfrm>
          <a:off x="960010" y="3873295"/>
          <a:ext cx="7830836" cy="741345"/>
        </a:xfrm>
        <a:prstGeom prst="rect">
          <a:avLst/>
        </a:prstGeom>
        <a:solidFill>
          <a:srgbClr val="202653">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1340" tIns="43180" rIns="43180" bIns="43180" numCol="1" spcCol="1270" anchor="ctr" anchorCtr="0">
          <a:noAutofit/>
        </a:bodyPr>
        <a:lstStyle/>
        <a:p>
          <a:pPr marL="0" lvl="0" indent="0" algn="l" defTabSz="755650">
            <a:lnSpc>
              <a:spcPct val="90000"/>
            </a:lnSpc>
            <a:spcBef>
              <a:spcPct val="0"/>
            </a:spcBef>
            <a:spcAft>
              <a:spcPct val="35000"/>
            </a:spcAft>
            <a:buNone/>
          </a:pPr>
          <a:r>
            <a:rPr lang="en-US" sz="1700" kern="1200" dirty="0"/>
            <a:t>Based on the results of our stress test, even in the event of a very severe, lasting downturn, the sector's need for capital </a:t>
          </a:r>
          <a:r>
            <a:rPr lang="hu-HU" sz="1700" kern="1200" dirty="0" err="1"/>
            <a:t>replenishment</a:t>
          </a:r>
          <a:r>
            <a:rPr lang="en-US" sz="1700" kern="1200" dirty="0"/>
            <a:t> could be managed.</a:t>
          </a:r>
          <a:endParaRPr lang="hu-HU" sz="1700" b="0" kern="1200" noProof="0" dirty="0">
            <a:solidFill>
              <a:sysClr val="window" lastClr="FFFFFF"/>
            </a:solidFill>
            <a:latin typeface="Calibri" panose="020F0502020204030204" pitchFamily="34" charset="0"/>
            <a:ea typeface="+mn-ea"/>
            <a:cs typeface="+mn-cs"/>
          </a:endParaRPr>
        </a:p>
      </dsp:txBody>
      <dsp:txXfrm>
        <a:off x="960010" y="3873295"/>
        <a:ext cx="7830836" cy="741345"/>
      </dsp:txXfrm>
    </dsp:sp>
    <dsp:sp modelId="{F989519B-B6F3-4703-8334-C27E07177554}">
      <dsp:nvSpPr>
        <dsp:cNvPr id="0" name=""/>
        <dsp:cNvSpPr/>
      </dsp:nvSpPr>
      <dsp:spPr>
        <a:xfrm>
          <a:off x="581002" y="3864960"/>
          <a:ext cx="758015" cy="758015"/>
        </a:xfrm>
        <a:prstGeom prst="ellipse">
          <a:avLst/>
        </a:prstGeom>
        <a:solidFill>
          <a:sysClr val="window" lastClr="FFFFFF">
            <a:hueOff val="0"/>
            <a:satOff val="0"/>
            <a:lumOff val="0"/>
            <a:alphaOff val="0"/>
          </a:sysClr>
        </a:solidFill>
        <a:ln w="25400" cap="flat" cmpd="sng" algn="ctr">
          <a:solidFill>
            <a:srgbClr val="202653">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F03AB78E-C685-4B99-A32A-E3DFE2F1B7E2}">
      <dsp:nvSpPr>
        <dsp:cNvPr id="0" name=""/>
        <dsp:cNvSpPr/>
      </dsp:nvSpPr>
      <dsp:spPr>
        <a:xfrm>
          <a:off x="461194" y="4782799"/>
          <a:ext cx="8329652" cy="741345"/>
        </a:xfrm>
        <a:prstGeom prst="rect">
          <a:avLst/>
        </a:prstGeom>
        <a:solidFill>
          <a:srgbClr val="202653">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1340" tIns="43180" rIns="43180" bIns="43180" numCol="1" spcCol="1270" anchor="ctr" anchorCtr="0">
          <a:noAutofit/>
        </a:bodyPr>
        <a:lstStyle/>
        <a:p>
          <a:pPr marL="0" lvl="0" indent="0" algn="l" defTabSz="755650">
            <a:lnSpc>
              <a:spcPct val="90000"/>
            </a:lnSpc>
            <a:spcBef>
              <a:spcPct val="0"/>
            </a:spcBef>
            <a:spcAft>
              <a:spcPct val="35000"/>
            </a:spcAft>
            <a:buNone/>
          </a:pPr>
          <a:r>
            <a:rPr lang="en-US" sz="1700" kern="1200" dirty="0"/>
            <a:t>The tightening of credit conditions started already in the first quarter.</a:t>
          </a:r>
          <a:r>
            <a:rPr lang="hu-HU" sz="1700" kern="1200" dirty="0"/>
            <a:t> </a:t>
          </a:r>
          <a:r>
            <a:rPr lang="en-US" sz="1700" kern="1200" dirty="0"/>
            <a:t>Countercyclical government and central bank program</a:t>
          </a:r>
          <a:r>
            <a:rPr lang="hu-HU" sz="1700" kern="1200" dirty="0" err="1"/>
            <a:t>me</a:t>
          </a:r>
          <a:r>
            <a:rPr lang="en-US" sz="1700" kern="1200" dirty="0"/>
            <a:t>s can help maintain bank lending.</a:t>
          </a:r>
          <a:r>
            <a:rPr lang="hu-HU" sz="1700" b="0" kern="1200" noProof="0" dirty="0">
              <a:solidFill>
                <a:sysClr val="window" lastClr="FFFFFF"/>
              </a:solidFill>
              <a:latin typeface="Calibri" panose="020F0502020204030204" pitchFamily="34" charset="0"/>
              <a:ea typeface="+mn-ea"/>
              <a:cs typeface="+mn-cs"/>
            </a:rPr>
            <a:t> </a:t>
          </a:r>
          <a:r>
            <a:rPr lang="en-US" sz="1700" b="0" i="0" kern="1200" dirty="0"/>
            <a:t>We expect lending dynamics to slow down.</a:t>
          </a:r>
          <a:endParaRPr lang="hu-HU" sz="1700" b="0" kern="1200" noProof="0" dirty="0">
            <a:solidFill>
              <a:sysClr val="window" lastClr="FFFFFF"/>
            </a:solidFill>
            <a:latin typeface="Calibri" panose="020F0502020204030204" pitchFamily="34" charset="0"/>
            <a:ea typeface="+mn-ea"/>
            <a:cs typeface="+mn-cs"/>
          </a:endParaRPr>
        </a:p>
      </dsp:txBody>
      <dsp:txXfrm>
        <a:off x="461194" y="4782799"/>
        <a:ext cx="8329652" cy="741345"/>
      </dsp:txXfrm>
    </dsp:sp>
    <dsp:sp modelId="{FCFF821D-A27E-4653-A725-D8468E738ECB}">
      <dsp:nvSpPr>
        <dsp:cNvPr id="0" name=""/>
        <dsp:cNvSpPr/>
      </dsp:nvSpPr>
      <dsp:spPr>
        <a:xfrm>
          <a:off x="82186" y="4774464"/>
          <a:ext cx="758015" cy="758015"/>
        </a:xfrm>
        <a:prstGeom prst="ellipse">
          <a:avLst/>
        </a:prstGeom>
        <a:solidFill>
          <a:sysClr val="window" lastClr="FFFFFF">
            <a:hueOff val="0"/>
            <a:satOff val="0"/>
            <a:lumOff val="0"/>
            <a:alphaOff val="0"/>
          </a:sysClr>
        </a:solidFill>
        <a:ln w="25400" cap="flat" cmpd="sng" algn="ctr">
          <a:solidFill>
            <a:srgbClr val="202653">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4302125" cy="341313"/>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idx="1"/>
          </p:nvPr>
        </p:nvSpPr>
        <p:spPr>
          <a:xfrm>
            <a:off x="5622925" y="0"/>
            <a:ext cx="4302125" cy="341313"/>
          </a:xfrm>
          <a:prstGeom prst="rect">
            <a:avLst/>
          </a:prstGeom>
        </p:spPr>
        <p:txBody>
          <a:bodyPr vert="horz" lIns="91440" tIns="45720" rIns="91440" bIns="45720" rtlCol="0"/>
          <a:lstStyle>
            <a:lvl1pPr algn="r">
              <a:defRPr sz="1200"/>
            </a:lvl1pPr>
          </a:lstStyle>
          <a:p>
            <a:fld id="{55BF24C8-29BD-44C8-8670-E2899CC88455}" type="datetimeFigureOut">
              <a:rPr lang="hu-HU" smtClean="0"/>
              <a:t>2020. 05. 22.</a:t>
            </a:fld>
            <a:endParaRPr lang="hu-HU"/>
          </a:p>
        </p:txBody>
      </p:sp>
      <p:sp>
        <p:nvSpPr>
          <p:cNvPr id="4" name="Diakép helye 3"/>
          <p:cNvSpPr>
            <a:spLocks noGrp="1" noRot="1" noChangeAspect="1"/>
          </p:cNvSpPr>
          <p:nvPr>
            <p:ph type="sldImg" idx="2"/>
          </p:nvPr>
        </p:nvSpPr>
        <p:spPr>
          <a:xfrm>
            <a:off x="2924175" y="849313"/>
            <a:ext cx="4078288" cy="2293937"/>
          </a:xfrm>
          <a:prstGeom prst="rect">
            <a:avLst/>
          </a:prstGeom>
          <a:noFill/>
          <a:ln w="12700">
            <a:solidFill>
              <a:prstClr val="black"/>
            </a:solidFill>
          </a:ln>
        </p:spPr>
        <p:txBody>
          <a:bodyPr vert="horz" lIns="91440" tIns="45720" rIns="91440" bIns="45720" rtlCol="0" anchor="ctr"/>
          <a:lstStyle/>
          <a:p>
            <a:endParaRPr lang="hu-HU"/>
          </a:p>
        </p:txBody>
      </p:sp>
      <p:sp>
        <p:nvSpPr>
          <p:cNvPr id="5" name="Jegyzetek helye 4"/>
          <p:cNvSpPr>
            <a:spLocks noGrp="1"/>
          </p:cNvSpPr>
          <p:nvPr>
            <p:ph type="body" sz="quarter" idx="3"/>
          </p:nvPr>
        </p:nvSpPr>
        <p:spPr>
          <a:xfrm>
            <a:off x="992188" y="3271838"/>
            <a:ext cx="7942262" cy="2676525"/>
          </a:xfrm>
          <a:prstGeom prst="rect">
            <a:avLst/>
          </a:prstGeom>
        </p:spPr>
        <p:txBody>
          <a:bodyPr vert="horz" lIns="91440" tIns="45720" rIns="91440" bIns="45720" rtlCol="0"/>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6" name="Élőláb helye 5"/>
          <p:cNvSpPr>
            <a:spLocks noGrp="1"/>
          </p:cNvSpPr>
          <p:nvPr>
            <p:ph type="ftr" sz="quarter" idx="4"/>
          </p:nvPr>
        </p:nvSpPr>
        <p:spPr>
          <a:xfrm>
            <a:off x="0" y="6456363"/>
            <a:ext cx="4302125" cy="341312"/>
          </a:xfrm>
          <a:prstGeom prst="rect">
            <a:avLst/>
          </a:prstGeom>
        </p:spPr>
        <p:txBody>
          <a:bodyPr vert="horz" lIns="91440" tIns="45720" rIns="91440" bIns="45720" rtlCol="0" anchor="b"/>
          <a:lstStyle>
            <a:lvl1pPr algn="l">
              <a:defRPr sz="1200"/>
            </a:lvl1pPr>
          </a:lstStyle>
          <a:p>
            <a:endParaRPr lang="hu-HU"/>
          </a:p>
        </p:txBody>
      </p:sp>
      <p:sp>
        <p:nvSpPr>
          <p:cNvPr id="7" name="Dia számának helye 6"/>
          <p:cNvSpPr>
            <a:spLocks noGrp="1"/>
          </p:cNvSpPr>
          <p:nvPr>
            <p:ph type="sldNum" sz="quarter" idx="5"/>
          </p:nvPr>
        </p:nvSpPr>
        <p:spPr>
          <a:xfrm>
            <a:off x="5622925" y="6456363"/>
            <a:ext cx="4302125" cy="341312"/>
          </a:xfrm>
          <a:prstGeom prst="rect">
            <a:avLst/>
          </a:prstGeom>
        </p:spPr>
        <p:txBody>
          <a:bodyPr vert="horz" lIns="91440" tIns="45720" rIns="91440" bIns="45720" rtlCol="0" anchor="b"/>
          <a:lstStyle>
            <a:lvl1pPr algn="r">
              <a:defRPr sz="1200"/>
            </a:lvl1pPr>
          </a:lstStyle>
          <a:p>
            <a:fld id="{6636E54E-4040-4C34-9C66-031D06AC9E19}" type="slidenum">
              <a:rPr lang="hu-HU" smtClean="0"/>
              <a:t>‹#›</a:t>
            </a:fld>
            <a:endParaRPr lang="hu-HU"/>
          </a:p>
        </p:txBody>
      </p:sp>
    </p:spTree>
    <p:extLst>
      <p:ext uri="{BB962C8B-B14F-4D97-AF65-F5344CB8AC3E}">
        <p14:creationId xmlns:p14="http://schemas.microsoft.com/office/powerpoint/2010/main" val="21586459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dirty="0"/>
          </a:p>
        </p:txBody>
      </p:sp>
      <p:sp>
        <p:nvSpPr>
          <p:cNvPr id="4" name="Slide Number Placeholder 3"/>
          <p:cNvSpPr>
            <a:spLocks noGrp="1"/>
          </p:cNvSpPr>
          <p:nvPr>
            <p:ph type="sldNum" sz="quarter" idx="5"/>
          </p:nvPr>
        </p:nvSpPr>
        <p:spPr/>
        <p:txBody>
          <a:bodyPr/>
          <a:lstStyle/>
          <a:p>
            <a:fld id="{6636E54E-4040-4C34-9C66-031D06AC9E19}" type="slidenum">
              <a:rPr lang="hu-HU" smtClean="0"/>
              <a:t>4</a:t>
            </a:fld>
            <a:endParaRPr lang="hu-HU"/>
          </a:p>
        </p:txBody>
      </p:sp>
    </p:spTree>
    <p:extLst>
      <p:ext uri="{BB962C8B-B14F-4D97-AF65-F5344CB8AC3E}">
        <p14:creationId xmlns:p14="http://schemas.microsoft.com/office/powerpoint/2010/main" val="40809839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dirty="0"/>
          </a:p>
        </p:txBody>
      </p:sp>
      <p:sp>
        <p:nvSpPr>
          <p:cNvPr id="4" name="Slide Number Placeholder 3"/>
          <p:cNvSpPr>
            <a:spLocks noGrp="1"/>
          </p:cNvSpPr>
          <p:nvPr>
            <p:ph type="sldNum" sz="quarter" idx="5"/>
          </p:nvPr>
        </p:nvSpPr>
        <p:spPr/>
        <p:txBody>
          <a:bodyPr/>
          <a:lstStyle/>
          <a:p>
            <a:fld id="{6636E54E-4040-4C34-9C66-031D06AC9E19}" type="slidenum">
              <a:rPr lang="hu-HU" smtClean="0"/>
              <a:t>13</a:t>
            </a:fld>
            <a:endParaRPr lang="hu-HU"/>
          </a:p>
        </p:txBody>
      </p:sp>
    </p:spTree>
    <p:extLst>
      <p:ext uri="{BB962C8B-B14F-4D97-AF65-F5344CB8AC3E}">
        <p14:creationId xmlns:p14="http://schemas.microsoft.com/office/powerpoint/2010/main" val="34087791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dirty="0"/>
          </a:p>
        </p:txBody>
      </p:sp>
      <p:sp>
        <p:nvSpPr>
          <p:cNvPr id="4" name="Slide Number Placeholder 3"/>
          <p:cNvSpPr>
            <a:spLocks noGrp="1"/>
          </p:cNvSpPr>
          <p:nvPr>
            <p:ph type="sldNum" sz="quarter" idx="5"/>
          </p:nvPr>
        </p:nvSpPr>
        <p:spPr/>
        <p:txBody>
          <a:bodyPr/>
          <a:lstStyle/>
          <a:p>
            <a:fld id="{6636E54E-4040-4C34-9C66-031D06AC9E19}" type="slidenum">
              <a:rPr lang="hu-HU" smtClean="0"/>
              <a:t>17</a:t>
            </a:fld>
            <a:endParaRPr lang="hu-HU"/>
          </a:p>
        </p:txBody>
      </p:sp>
    </p:spTree>
    <p:extLst>
      <p:ext uri="{BB962C8B-B14F-4D97-AF65-F5344CB8AC3E}">
        <p14:creationId xmlns:p14="http://schemas.microsoft.com/office/powerpoint/2010/main" val="17673385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dirty="0"/>
          </a:p>
        </p:txBody>
      </p:sp>
      <p:sp>
        <p:nvSpPr>
          <p:cNvPr id="4" name="Slide Number Placeholder 3"/>
          <p:cNvSpPr>
            <a:spLocks noGrp="1"/>
          </p:cNvSpPr>
          <p:nvPr>
            <p:ph type="sldNum" sz="quarter" idx="5"/>
          </p:nvPr>
        </p:nvSpPr>
        <p:spPr/>
        <p:txBody>
          <a:bodyPr/>
          <a:lstStyle/>
          <a:p>
            <a:fld id="{6636E54E-4040-4C34-9C66-031D06AC9E19}" type="slidenum">
              <a:rPr lang="hu-HU" smtClean="0"/>
              <a:t>32</a:t>
            </a:fld>
            <a:endParaRPr lang="hu-HU"/>
          </a:p>
        </p:txBody>
      </p:sp>
    </p:spTree>
    <p:extLst>
      <p:ext uri="{BB962C8B-B14F-4D97-AF65-F5344CB8AC3E}">
        <p14:creationId xmlns:p14="http://schemas.microsoft.com/office/powerpoint/2010/main" val="2177216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Címdia">
    <p:spTree>
      <p:nvGrpSpPr>
        <p:cNvPr id="1" name=""/>
        <p:cNvGrpSpPr/>
        <p:nvPr/>
      </p:nvGrpSpPr>
      <p:grpSpPr>
        <a:xfrm>
          <a:off x="0" y="0"/>
          <a:ext cx="0" cy="0"/>
          <a:chOff x="0" y="0"/>
          <a:chExt cx="0" cy="0"/>
        </a:xfrm>
      </p:grpSpPr>
      <p:sp>
        <p:nvSpPr>
          <p:cNvPr id="15" name="Szöveg helye 13">
            <a:extLst>
              <a:ext uri="{FF2B5EF4-FFF2-40B4-BE49-F238E27FC236}">
                <a16:creationId xmlns:a16="http://schemas.microsoft.com/office/drawing/2014/main" id="{E1E54AF7-9CFA-45CB-9750-29AB45291CF0}"/>
              </a:ext>
            </a:extLst>
          </p:cNvPr>
          <p:cNvSpPr>
            <a:spLocks noGrp="1"/>
          </p:cNvSpPr>
          <p:nvPr>
            <p:ph type="body" sz="quarter" idx="11" hasCustomPrompt="1"/>
          </p:nvPr>
        </p:nvSpPr>
        <p:spPr>
          <a:xfrm>
            <a:off x="7101372" y="400113"/>
            <a:ext cx="4710877" cy="369332"/>
          </a:xfrm>
          <a:noFill/>
        </p:spPr>
        <p:txBody>
          <a:bodyPr wrap="square" rtlCol="0">
            <a:spAutoFit/>
          </a:bodyPr>
          <a:lstStyle>
            <a:lvl1pPr algn="r">
              <a:defRPr lang="hu-HU" sz="2000" spc="150" baseline="0" dirty="0" smtClean="0">
                <a:latin typeface="Calibri" panose="020F0502020204030204" pitchFamily="34" charset="0"/>
                <a:cs typeface="Calibri" panose="020F0502020204030204" pitchFamily="34" charset="0"/>
              </a:defRPr>
            </a:lvl1pPr>
          </a:lstStyle>
          <a:p>
            <a:pPr lvl="0" defTabSz="457200"/>
            <a:r>
              <a:rPr lang="hu-HU" dirty="0"/>
              <a:t>Konferencia | 2018</a:t>
            </a:r>
          </a:p>
        </p:txBody>
      </p:sp>
      <p:sp>
        <p:nvSpPr>
          <p:cNvPr id="4" name="Téglalap 3">
            <a:extLst>
              <a:ext uri="{FF2B5EF4-FFF2-40B4-BE49-F238E27FC236}">
                <a16:creationId xmlns:a16="http://schemas.microsoft.com/office/drawing/2014/main" id="{1EFD92E4-2321-49E5-AEED-0D4F061F923D}"/>
              </a:ext>
            </a:extLst>
          </p:cNvPr>
          <p:cNvSpPr/>
          <p:nvPr/>
        </p:nvSpPr>
        <p:spPr>
          <a:xfrm>
            <a:off x="0" y="1079505"/>
            <a:ext cx="12192000" cy="5778499"/>
          </a:xfrm>
          <a:prstGeom prst="rect">
            <a:avLst/>
          </a:prstGeom>
          <a:gradFill flip="none" rotWithShape="1">
            <a:gsLst>
              <a:gs pos="6000">
                <a:schemeClr val="tx2"/>
              </a:gs>
              <a:gs pos="100000">
                <a:schemeClr val="tx2">
                  <a:lumMod val="75000"/>
                  <a:lumOff val="2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800"/>
          </a:p>
        </p:txBody>
      </p:sp>
      <p:sp>
        <p:nvSpPr>
          <p:cNvPr id="2" name="Cím 1">
            <a:extLst>
              <a:ext uri="{FF2B5EF4-FFF2-40B4-BE49-F238E27FC236}">
                <a16:creationId xmlns:a16="http://schemas.microsoft.com/office/drawing/2014/main" id="{398923B4-BAF4-482B-8B9E-42943A59C2D1}"/>
              </a:ext>
            </a:extLst>
          </p:cNvPr>
          <p:cNvSpPr>
            <a:spLocks noGrp="1"/>
          </p:cNvSpPr>
          <p:nvPr>
            <p:ph type="title" hasCustomPrompt="1"/>
          </p:nvPr>
        </p:nvSpPr>
        <p:spPr>
          <a:xfrm>
            <a:off x="554183" y="2211574"/>
            <a:ext cx="11083636" cy="2098808"/>
          </a:xfrm>
          <a:noFill/>
        </p:spPr>
        <p:txBody>
          <a:bodyPr wrap="square" bIns="108000" rtlCol="0" anchor="b">
            <a:noAutofit/>
          </a:bodyPr>
          <a:lstStyle>
            <a:lvl1pPr algn="ctr">
              <a:lnSpc>
                <a:spcPct val="100000"/>
              </a:lnSpc>
              <a:defRPr lang="hu-HU" sz="4800" cap="all" spc="300" baseline="0">
                <a:solidFill>
                  <a:schemeClr val="bg1"/>
                </a:solidFill>
                <a:latin typeface="+mn-lt"/>
                <a:ea typeface="+mn-ea"/>
                <a:cs typeface="+mn-cs"/>
              </a:defRPr>
            </a:lvl1pPr>
          </a:lstStyle>
          <a:p>
            <a:pPr marL="0" lvl="0" algn="ctr" defTabSz="457200"/>
            <a:r>
              <a:rPr lang="hu-HU" dirty="0" err="1"/>
              <a:t>MintacíM</a:t>
            </a:r>
            <a:r>
              <a:rPr lang="hu-HU" dirty="0"/>
              <a:t> szerkesztése</a:t>
            </a:r>
          </a:p>
        </p:txBody>
      </p:sp>
      <p:pic>
        <p:nvPicPr>
          <p:cNvPr id="5" name="Kép 4">
            <a:extLst>
              <a:ext uri="{FF2B5EF4-FFF2-40B4-BE49-F238E27FC236}">
                <a16:creationId xmlns:a16="http://schemas.microsoft.com/office/drawing/2014/main" id="{AA4D6964-545F-4255-BA13-25E11882AE9B}"/>
              </a:ext>
            </a:extLst>
          </p:cNvPr>
          <p:cNvPicPr>
            <a:picLocks noChangeAspect="1"/>
          </p:cNvPicPr>
          <p:nvPr/>
        </p:nvPicPr>
        <p:blipFill rotWithShape="1">
          <a:blip r:embed="rId2">
            <a:extLst>
              <a:ext uri="{28A0092B-C50C-407E-A947-70E740481C1C}">
                <a14:useLocalDpi xmlns:a14="http://schemas.microsoft.com/office/drawing/2010/main" val="0"/>
              </a:ext>
            </a:extLst>
          </a:blip>
          <a:srcRect l="49256"/>
          <a:stretch/>
        </p:blipFill>
        <p:spPr>
          <a:xfrm rot="5400000">
            <a:off x="5092101" y="2517211"/>
            <a:ext cx="1944000" cy="5608800"/>
          </a:xfrm>
          <a:prstGeom prst="rect">
            <a:avLst/>
          </a:prstGeom>
        </p:spPr>
      </p:pic>
      <p:sp>
        <p:nvSpPr>
          <p:cNvPr id="9" name="Ellipszis 8">
            <a:extLst>
              <a:ext uri="{FF2B5EF4-FFF2-40B4-BE49-F238E27FC236}">
                <a16:creationId xmlns:a16="http://schemas.microsoft.com/office/drawing/2014/main" id="{AA33C856-AF1F-46C6-9B70-74729FEF45F9}"/>
              </a:ext>
            </a:extLst>
          </p:cNvPr>
          <p:cNvSpPr>
            <a:spLocks noChangeAspect="1"/>
          </p:cNvSpPr>
          <p:nvPr/>
        </p:nvSpPr>
        <p:spPr>
          <a:xfrm>
            <a:off x="5357620" y="340777"/>
            <a:ext cx="1476765" cy="14767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800"/>
          </a:p>
        </p:txBody>
      </p:sp>
      <p:pic>
        <p:nvPicPr>
          <p:cNvPr id="10" name="Kép 9">
            <a:extLst>
              <a:ext uri="{FF2B5EF4-FFF2-40B4-BE49-F238E27FC236}">
                <a16:creationId xmlns:a16="http://schemas.microsoft.com/office/drawing/2014/main" id="{71331AB2-7940-43C6-9BAE-8B631746061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4679" t="13826" r="24393" b="13968"/>
          <a:stretch/>
        </p:blipFill>
        <p:spPr>
          <a:xfrm>
            <a:off x="5463779" y="445740"/>
            <a:ext cx="1264444" cy="1266826"/>
          </a:xfrm>
          <a:prstGeom prst="rect">
            <a:avLst/>
          </a:prstGeom>
        </p:spPr>
      </p:pic>
      <p:cxnSp>
        <p:nvCxnSpPr>
          <p:cNvPr id="11" name="Egyenes összekötő 10">
            <a:extLst>
              <a:ext uri="{FF2B5EF4-FFF2-40B4-BE49-F238E27FC236}">
                <a16:creationId xmlns:a16="http://schemas.microsoft.com/office/drawing/2014/main" id="{8F540EF5-DEC4-4616-91D5-F7ED154C603B}"/>
              </a:ext>
            </a:extLst>
          </p:cNvPr>
          <p:cNvCxnSpPr>
            <a:cxnSpLocks/>
          </p:cNvCxnSpPr>
          <p:nvPr/>
        </p:nvCxnSpPr>
        <p:spPr>
          <a:xfrm>
            <a:off x="1480461" y="4325373"/>
            <a:ext cx="9027887" cy="0"/>
          </a:xfrm>
          <a:prstGeom prst="line">
            <a:avLst/>
          </a:prstGeom>
          <a:ln>
            <a:gradFill>
              <a:gsLst>
                <a:gs pos="27000">
                  <a:schemeClr val="bg1"/>
                </a:gs>
                <a:gs pos="0">
                  <a:schemeClr val="bg1">
                    <a:alpha val="0"/>
                  </a:schemeClr>
                </a:gs>
                <a:gs pos="77000">
                  <a:schemeClr val="bg1"/>
                </a:gs>
                <a:gs pos="100000">
                  <a:schemeClr val="bg1">
                    <a:alpha val="0"/>
                  </a:schemeClr>
                </a:gs>
              </a:gsLst>
              <a:lin ang="0" scaled="0"/>
            </a:gradFill>
          </a:ln>
        </p:spPr>
        <p:style>
          <a:lnRef idx="1">
            <a:schemeClr val="accent1"/>
          </a:lnRef>
          <a:fillRef idx="0">
            <a:schemeClr val="accent1"/>
          </a:fillRef>
          <a:effectRef idx="0">
            <a:schemeClr val="accent1"/>
          </a:effectRef>
          <a:fontRef idx="minor">
            <a:schemeClr val="tx1"/>
          </a:fontRef>
        </p:style>
      </p:cxnSp>
      <p:sp>
        <p:nvSpPr>
          <p:cNvPr id="14" name="Szöveg helye 13">
            <a:extLst>
              <a:ext uri="{FF2B5EF4-FFF2-40B4-BE49-F238E27FC236}">
                <a16:creationId xmlns:a16="http://schemas.microsoft.com/office/drawing/2014/main" id="{F6EF56F0-9022-4FBA-AE45-DAF024E4576A}"/>
              </a:ext>
            </a:extLst>
          </p:cNvPr>
          <p:cNvSpPr>
            <a:spLocks noGrp="1"/>
          </p:cNvSpPr>
          <p:nvPr>
            <p:ph type="body" sz="quarter" idx="10" hasCustomPrompt="1"/>
          </p:nvPr>
        </p:nvSpPr>
        <p:spPr>
          <a:xfrm>
            <a:off x="325820" y="400113"/>
            <a:ext cx="4710877" cy="369332"/>
          </a:xfrm>
          <a:noFill/>
        </p:spPr>
        <p:txBody>
          <a:bodyPr wrap="square" rtlCol="0">
            <a:spAutoFit/>
          </a:bodyPr>
          <a:lstStyle>
            <a:lvl1pPr>
              <a:defRPr lang="hu-HU" sz="2000" spc="150" baseline="0" dirty="0" smtClean="0">
                <a:latin typeface="Calibri" panose="020F0502020204030204" pitchFamily="34" charset="0"/>
                <a:cs typeface="Calibri" panose="020F0502020204030204" pitchFamily="34" charset="0"/>
              </a:defRPr>
            </a:lvl1pPr>
          </a:lstStyle>
          <a:p>
            <a:pPr lvl="0" defTabSz="457200"/>
            <a:r>
              <a:rPr lang="hu-HU" dirty="0"/>
              <a:t>Előadó Neve | titulusa</a:t>
            </a:r>
          </a:p>
        </p:txBody>
      </p:sp>
    </p:spTree>
    <p:extLst>
      <p:ext uri="{BB962C8B-B14F-4D97-AF65-F5344CB8AC3E}">
        <p14:creationId xmlns:p14="http://schemas.microsoft.com/office/powerpoint/2010/main" val="28882998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Üre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66735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Cím és tartalom">
    <p:spTree>
      <p:nvGrpSpPr>
        <p:cNvPr id="1" name=""/>
        <p:cNvGrpSpPr/>
        <p:nvPr/>
      </p:nvGrpSpPr>
      <p:grpSpPr>
        <a:xfrm>
          <a:off x="0" y="0"/>
          <a:ext cx="0" cy="0"/>
          <a:chOff x="0" y="0"/>
          <a:chExt cx="0" cy="0"/>
        </a:xfrm>
      </p:grpSpPr>
      <p:sp>
        <p:nvSpPr>
          <p:cNvPr id="3" name="Tartalom helye 2"/>
          <p:cNvSpPr>
            <a:spLocks noGrp="1"/>
          </p:cNvSpPr>
          <p:nvPr>
            <p:ph idx="1"/>
          </p:nvPr>
        </p:nvSpPr>
        <p:spPr>
          <a:xfrm>
            <a:off x="609600" y="1600201"/>
            <a:ext cx="10972800" cy="4277072"/>
          </a:xfrm>
          <a:prstGeom prst="rect">
            <a:avLst/>
          </a:prstGeom>
        </p:spPr>
        <p:txBody>
          <a:bodyPr/>
          <a:lstStyle>
            <a:lvl1pPr marL="609585" indent="-609585">
              <a:buFont typeface="+mj-lt"/>
              <a:buAutoNum type="arabicPeriod"/>
              <a:defRPr sz="3200">
                <a:solidFill>
                  <a:srgbClr val="1E1B58"/>
                </a:solidFill>
              </a:defRPr>
            </a:lvl1pPr>
            <a:lvl2pPr marL="1219170" indent="-609585">
              <a:buFont typeface="+mj-lt"/>
              <a:buAutoNum type="alphaLcPeriod"/>
              <a:defRPr sz="2667">
                <a:solidFill>
                  <a:srgbClr val="1E1B58"/>
                </a:solidFill>
              </a:defRPr>
            </a:lvl2pPr>
            <a:lvl3pPr marL="1676358" indent="-457189">
              <a:buFont typeface="+mj-lt"/>
              <a:buAutoNum type="romanLcPeriod"/>
              <a:defRPr sz="2400">
                <a:solidFill>
                  <a:srgbClr val="1E1B58"/>
                </a:solidFill>
              </a:defRPr>
            </a:lvl3pPr>
            <a:lvl4pPr marL="2285943" indent="-457189">
              <a:buFont typeface="+mj-lt"/>
              <a:buAutoNum type="arabicPeriod"/>
              <a:defRPr sz="2133">
                <a:solidFill>
                  <a:srgbClr val="1E1B58"/>
                </a:solidFill>
              </a:defRPr>
            </a:lvl4pPr>
            <a:lvl5pPr marL="2895528" indent="-457189">
              <a:buFont typeface="+mj-lt"/>
              <a:buAutoNum type="arabicPeriod"/>
              <a:defRPr sz="2133">
                <a:solidFill>
                  <a:srgbClr val="1E1B58"/>
                </a:solidFill>
              </a:defRPr>
            </a:lvl5pPr>
          </a:lstStyle>
          <a:p>
            <a:pPr lvl="0"/>
            <a:r>
              <a:rPr lang="hu-HU" dirty="0"/>
              <a:t>Mintaszöveg szerkesztése</a:t>
            </a:r>
          </a:p>
          <a:p>
            <a:pPr lvl="1"/>
            <a:r>
              <a:rPr lang="hu-HU" dirty="0"/>
              <a:t>Második szint</a:t>
            </a:r>
          </a:p>
          <a:p>
            <a:pPr lvl="2"/>
            <a:r>
              <a:rPr lang="hu-HU" dirty="0"/>
              <a:t>Harmadik szint</a:t>
            </a:r>
          </a:p>
        </p:txBody>
      </p:sp>
      <p:sp>
        <p:nvSpPr>
          <p:cNvPr id="5" name="Élőláb helye 4"/>
          <p:cNvSpPr>
            <a:spLocks noGrp="1"/>
          </p:cNvSpPr>
          <p:nvPr>
            <p:ph type="ftr" sz="quarter" idx="11"/>
          </p:nvPr>
        </p:nvSpPr>
        <p:spPr>
          <a:xfrm>
            <a:off x="4367808" y="6309320"/>
            <a:ext cx="3860800" cy="365125"/>
          </a:xfrm>
          <a:prstGeom prst="rect">
            <a:avLst/>
          </a:prstGeom>
        </p:spPr>
        <p:txBody>
          <a:bodyPr/>
          <a:lstStyle/>
          <a:p>
            <a:endParaRPr lang="hu-HU" dirty="0"/>
          </a:p>
        </p:txBody>
      </p:sp>
      <p:sp>
        <p:nvSpPr>
          <p:cNvPr id="6" name="Dia számának helye 5"/>
          <p:cNvSpPr>
            <a:spLocks noGrp="1"/>
          </p:cNvSpPr>
          <p:nvPr>
            <p:ph type="sldNum" sz="quarter" idx="12"/>
          </p:nvPr>
        </p:nvSpPr>
        <p:spPr>
          <a:xfrm>
            <a:off x="623392" y="6309320"/>
            <a:ext cx="2784309" cy="365125"/>
          </a:xfrm>
          <a:prstGeom prst="rect">
            <a:avLst/>
          </a:prstGeom>
        </p:spPr>
        <p:txBody>
          <a:bodyPr/>
          <a:lstStyle/>
          <a:p>
            <a:pPr algn="l"/>
            <a:fld id="{ACA1FBC3-C4CA-4F32-B016-43947CDEBAB8}" type="slidenum">
              <a:rPr lang="hu-HU" smtClean="0"/>
              <a:pPr algn="l"/>
              <a:t>‹#›</a:t>
            </a:fld>
            <a:endParaRPr lang="hu-HU" dirty="0"/>
          </a:p>
        </p:txBody>
      </p:sp>
      <p:sp>
        <p:nvSpPr>
          <p:cNvPr id="15" name="Cím 1"/>
          <p:cNvSpPr>
            <a:spLocks noGrp="1"/>
          </p:cNvSpPr>
          <p:nvPr>
            <p:ph type="ctrTitle" hasCustomPrompt="1"/>
          </p:nvPr>
        </p:nvSpPr>
        <p:spPr>
          <a:xfrm>
            <a:off x="335690" y="620688"/>
            <a:ext cx="7296811" cy="504056"/>
          </a:xfrm>
          <a:prstGeom prst="rect">
            <a:avLst/>
          </a:prstGeom>
        </p:spPr>
        <p:txBody>
          <a:bodyPr>
            <a:noAutofit/>
          </a:bodyPr>
          <a:lstStyle>
            <a:lvl1pPr algn="l">
              <a:defRPr sz="3333">
                <a:solidFill>
                  <a:srgbClr val="1E1B58"/>
                </a:solidFill>
                <a:latin typeface="Arial" panose="020B0604020202020204" pitchFamily="34" charset="0"/>
                <a:cs typeface="Arial" panose="020B0604020202020204" pitchFamily="34" charset="0"/>
              </a:defRPr>
            </a:lvl1pPr>
          </a:lstStyle>
          <a:p>
            <a:r>
              <a:rPr lang="hu-HU" dirty="0"/>
              <a:t>DIA CÍME</a:t>
            </a:r>
          </a:p>
        </p:txBody>
      </p:sp>
      <p:sp>
        <p:nvSpPr>
          <p:cNvPr id="16" name="Szöveg helye 13"/>
          <p:cNvSpPr>
            <a:spLocks noGrp="1"/>
          </p:cNvSpPr>
          <p:nvPr>
            <p:ph type="body" sz="quarter" idx="13" hasCustomPrompt="1"/>
          </p:nvPr>
        </p:nvSpPr>
        <p:spPr>
          <a:xfrm>
            <a:off x="335360" y="332657"/>
            <a:ext cx="7296149" cy="288057"/>
          </a:xfrm>
          <a:prstGeom prst="rect">
            <a:avLst/>
          </a:prstGeom>
        </p:spPr>
        <p:txBody>
          <a:bodyPr/>
          <a:lstStyle>
            <a:lvl1pPr marL="0" marR="0" indent="0" algn="l" defTabSz="1219170" rtl="0" eaLnBrk="1" fontAlgn="auto" latinLnBrk="0" hangingPunct="1">
              <a:lnSpc>
                <a:spcPct val="100000"/>
              </a:lnSpc>
              <a:spcBef>
                <a:spcPct val="20000"/>
              </a:spcBef>
              <a:spcAft>
                <a:spcPts val="0"/>
              </a:spcAft>
              <a:buClrTx/>
              <a:buSzTx/>
              <a:buFont typeface="Arial" panose="020B0604020202020204" pitchFamily="34" charset="0"/>
              <a:buNone/>
              <a:tabLst/>
              <a:defRPr sz="1600" baseline="0">
                <a:solidFill>
                  <a:srgbClr val="1E1B58"/>
                </a:solidFill>
              </a:defRPr>
            </a:lvl1pPr>
          </a:lstStyle>
          <a:p>
            <a:pPr marL="0" marR="0" lvl="0" indent="0" algn="l" defTabSz="1219170" rtl="0" eaLnBrk="1" fontAlgn="auto" latinLnBrk="0" hangingPunct="1">
              <a:lnSpc>
                <a:spcPct val="100000"/>
              </a:lnSpc>
              <a:spcBef>
                <a:spcPct val="20000"/>
              </a:spcBef>
              <a:spcAft>
                <a:spcPts val="0"/>
              </a:spcAft>
              <a:buClrTx/>
              <a:buSzTx/>
              <a:buFont typeface="Arial" panose="020B0604020202020204" pitchFamily="34" charset="0"/>
              <a:buNone/>
              <a:tabLst/>
              <a:defRPr/>
            </a:pPr>
            <a:r>
              <a:rPr lang="hu-HU" dirty="0"/>
              <a:t>A prezentáció címe</a:t>
            </a:r>
          </a:p>
        </p:txBody>
      </p:sp>
    </p:spTree>
    <p:extLst>
      <p:ext uri="{BB962C8B-B14F-4D97-AF65-F5344CB8AC3E}">
        <p14:creationId xmlns:p14="http://schemas.microsoft.com/office/powerpoint/2010/main" val="32552732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ímdia">
    <p:spTree>
      <p:nvGrpSpPr>
        <p:cNvPr id="1" name=""/>
        <p:cNvGrpSpPr/>
        <p:nvPr/>
      </p:nvGrpSpPr>
      <p:grpSpPr>
        <a:xfrm>
          <a:off x="0" y="0"/>
          <a:ext cx="0" cy="0"/>
          <a:chOff x="0" y="0"/>
          <a:chExt cx="0" cy="0"/>
        </a:xfrm>
      </p:grpSpPr>
      <p:pic>
        <p:nvPicPr>
          <p:cNvPr id="4" name="Kép 3">
            <a:extLst>
              <a:ext uri="{FF2B5EF4-FFF2-40B4-BE49-F238E27FC236}">
                <a16:creationId xmlns:a16="http://schemas.microsoft.com/office/drawing/2014/main" id="{EB9F1D99-C601-4291-9D39-04D45263AC3B}"/>
              </a:ext>
            </a:extLst>
          </p:cNvPr>
          <p:cNvPicPr>
            <a:picLocks/>
          </p:cNvPicPr>
          <p:nvPr/>
        </p:nvPicPr>
        <p:blipFill rotWithShape="1">
          <a:blip r:embed="rId2">
            <a:extLst>
              <a:ext uri="{BEBA8EAE-BF5A-486C-A8C5-ECC9F3942E4B}">
                <a14:imgProps xmlns:a14="http://schemas.microsoft.com/office/drawing/2010/main">
                  <a14:imgLayer r:embed="rId3">
                    <a14:imgEffect>
                      <a14:brightnessContrast bright="5000"/>
                    </a14:imgEffect>
                  </a14:imgLayer>
                </a14:imgProps>
              </a:ext>
              <a:ext uri="{28A0092B-C50C-407E-A947-70E740481C1C}">
                <a14:useLocalDpi xmlns:a14="http://schemas.microsoft.com/office/drawing/2010/main" val="0"/>
              </a:ext>
            </a:extLst>
          </a:blip>
          <a:srcRect r="49066"/>
          <a:stretch/>
        </p:blipFill>
        <p:spPr>
          <a:xfrm rot="16200000">
            <a:off x="5124001" y="2537525"/>
            <a:ext cx="1944000" cy="5608800"/>
          </a:xfrm>
          <a:prstGeom prst="rect">
            <a:avLst/>
          </a:prstGeom>
        </p:spPr>
      </p:pic>
      <p:sp>
        <p:nvSpPr>
          <p:cNvPr id="13" name="Téglalap 12">
            <a:extLst>
              <a:ext uri="{FF2B5EF4-FFF2-40B4-BE49-F238E27FC236}">
                <a16:creationId xmlns:a16="http://schemas.microsoft.com/office/drawing/2014/main" id="{2A2EB4D7-427D-41DD-AE99-B6B9194DE3AC}"/>
              </a:ext>
            </a:extLst>
          </p:cNvPr>
          <p:cNvSpPr/>
          <p:nvPr/>
        </p:nvSpPr>
        <p:spPr>
          <a:xfrm>
            <a:off x="-1" y="893235"/>
            <a:ext cx="12192001" cy="360000"/>
          </a:xfrm>
          <a:prstGeom prst="rect">
            <a:avLst/>
          </a:prstGeom>
          <a:pattFill prst="ltUpDiag">
            <a:fgClr>
              <a:schemeClr val="tx2">
                <a:lumMod val="10000"/>
                <a:lumOff val="9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5" name="Szöveg helye 13">
            <a:extLst>
              <a:ext uri="{FF2B5EF4-FFF2-40B4-BE49-F238E27FC236}">
                <a16:creationId xmlns:a16="http://schemas.microsoft.com/office/drawing/2014/main" id="{E1E54AF7-9CFA-45CB-9750-29AB45291CF0}"/>
              </a:ext>
            </a:extLst>
          </p:cNvPr>
          <p:cNvSpPr>
            <a:spLocks noGrp="1"/>
          </p:cNvSpPr>
          <p:nvPr>
            <p:ph type="body" sz="quarter" idx="11" hasCustomPrompt="1"/>
          </p:nvPr>
        </p:nvSpPr>
        <p:spPr>
          <a:xfrm>
            <a:off x="7101372" y="400113"/>
            <a:ext cx="4710877" cy="369332"/>
          </a:xfrm>
          <a:noFill/>
        </p:spPr>
        <p:txBody>
          <a:bodyPr wrap="square" rtlCol="0">
            <a:spAutoFit/>
          </a:bodyPr>
          <a:lstStyle>
            <a:lvl1pPr algn="r">
              <a:defRPr lang="hu-HU" sz="2000" spc="150" baseline="0" dirty="0" smtClean="0">
                <a:latin typeface="Calibri" panose="020F0502020204030204" pitchFamily="34" charset="0"/>
                <a:cs typeface="Calibri" panose="020F0502020204030204" pitchFamily="34" charset="0"/>
              </a:defRPr>
            </a:lvl1pPr>
          </a:lstStyle>
          <a:p>
            <a:pPr lvl="0" defTabSz="457200"/>
            <a:r>
              <a:rPr lang="hu-HU" dirty="0"/>
              <a:t>Konferencia | 2018</a:t>
            </a:r>
          </a:p>
        </p:txBody>
      </p:sp>
      <p:sp>
        <p:nvSpPr>
          <p:cNvPr id="9" name="Ellipszis 8">
            <a:extLst>
              <a:ext uri="{FF2B5EF4-FFF2-40B4-BE49-F238E27FC236}">
                <a16:creationId xmlns:a16="http://schemas.microsoft.com/office/drawing/2014/main" id="{AA33C856-AF1F-46C6-9B70-74729FEF45F9}"/>
              </a:ext>
            </a:extLst>
          </p:cNvPr>
          <p:cNvSpPr/>
          <p:nvPr/>
        </p:nvSpPr>
        <p:spPr>
          <a:xfrm>
            <a:off x="5357620" y="340777"/>
            <a:ext cx="1476765" cy="14767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800"/>
          </a:p>
        </p:txBody>
      </p:sp>
      <p:pic>
        <p:nvPicPr>
          <p:cNvPr id="10" name="Kép 9">
            <a:extLst>
              <a:ext uri="{FF2B5EF4-FFF2-40B4-BE49-F238E27FC236}">
                <a16:creationId xmlns:a16="http://schemas.microsoft.com/office/drawing/2014/main" id="{71331AB2-7940-43C6-9BAE-8B631746061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4679" t="13826" r="24393" b="13968"/>
          <a:stretch/>
        </p:blipFill>
        <p:spPr>
          <a:xfrm>
            <a:off x="5463779" y="445740"/>
            <a:ext cx="1264444" cy="1266826"/>
          </a:xfrm>
          <a:prstGeom prst="rect">
            <a:avLst/>
          </a:prstGeom>
        </p:spPr>
      </p:pic>
      <p:cxnSp>
        <p:nvCxnSpPr>
          <p:cNvPr id="11" name="Egyenes összekötő 10">
            <a:extLst>
              <a:ext uri="{FF2B5EF4-FFF2-40B4-BE49-F238E27FC236}">
                <a16:creationId xmlns:a16="http://schemas.microsoft.com/office/drawing/2014/main" id="{8F540EF5-DEC4-4616-91D5-F7ED154C603B}"/>
              </a:ext>
            </a:extLst>
          </p:cNvPr>
          <p:cNvCxnSpPr>
            <a:cxnSpLocks/>
          </p:cNvCxnSpPr>
          <p:nvPr/>
        </p:nvCxnSpPr>
        <p:spPr>
          <a:xfrm>
            <a:off x="1480461" y="4336002"/>
            <a:ext cx="9027887" cy="0"/>
          </a:xfrm>
          <a:prstGeom prst="line">
            <a:avLst/>
          </a:prstGeom>
          <a:ln>
            <a:gradFill>
              <a:gsLst>
                <a:gs pos="27000">
                  <a:schemeClr val="tx2">
                    <a:lumMod val="10000"/>
                    <a:lumOff val="90000"/>
                  </a:schemeClr>
                </a:gs>
                <a:gs pos="0">
                  <a:schemeClr val="bg1">
                    <a:alpha val="0"/>
                  </a:schemeClr>
                </a:gs>
                <a:gs pos="77000">
                  <a:schemeClr val="tx2">
                    <a:lumMod val="10000"/>
                    <a:lumOff val="90000"/>
                  </a:schemeClr>
                </a:gs>
                <a:gs pos="100000">
                  <a:schemeClr val="bg1">
                    <a:alpha val="0"/>
                  </a:schemeClr>
                </a:gs>
              </a:gsLst>
              <a:lin ang="0" scaled="0"/>
            </a:gradFill>
          </a:ln>
        </p:spPr>
        <p:style>
          <a:lnRef idx="1">
            <a:schemeClr val="accent1"/>
          </a:lnRef>
          <a:fillRef idx="0">
            <a:schemeClr val="accent1"/>
          </a:fillRef>
          <a:effectRef idx="0">
            <a:schemeClr val="accent1"/>
          </a:effectRef>
          <a:fontRef idx="minor">
            <a:schemeClr val="tx1"/>
          </a:fontRef>
        </p:style>
      </p:cxnSp>
      <p:sp>
        <p:nvSpPr>
          <p:cNvPr id="14" name="Szöveg helye 13">
            <a:extLst>
              <a:ext uri="{FF2B5EF4-FFF2-40B4-BE49-F238E27FC236}">
                <a16:creationId xmlns:a16="http://schemas.microsoft.com/office/drawing/2014/main" id="{F6EF56F0-9022-4FBA-AE45-DAF024E4576A}"/>
              </a:ext>
            </a:extLst>
          </p:cNvPr>
          <p:cNvSpPr>
            <a:spLocks noGrp="1"/>
          </p:cNvSpPr>
          <p:nvPr>
            <p:ph type="body" sz="quarter" idx="10" hasCustomPrompt="1"/>
          </p:nvPr>
        </p:nvSpPr>
        <p:spPr>
          <a:xfrm>
            <a:off x="325820" y="400113"/>
            <a:ext cx="4710877" cy="369332"/>
          </a:xfrm>
          <a:noFill/>
        </p:spPr>
        <p:txBody>
          <a:bodyPr wrap="square" rtlCol="0">
            <a:spAutoFit/>
          </a:bodyPr>
          <a:lstStyle>
            <a:lvl1pPr>
              <a:defRPr lang="hu-HU" sz="2000" spc="150" baseline="0" dirty="0" smtClean="0">
                <a:latin typeface="Calibri" panose="020F0502020204030204" pitchFamily="34" charset="0"/>
                <a:cs typeface="Calibri" panose="020F0502020204030204" pitchFamily="34" charset="0"/>
              </a:defRPr>
            </a:lvl1pPr>
          </a:lstStyle>
          <a:p>
            <a:pPr lvl="0" defTabSz="457200"/>
            <a:r>
              <a:rPr lang="hu-HU" dirty="0"/>
              <a:t>Előadó Neve | titulusa</a:t>
            </a:r>
          </a:p>
        </p:txBody>
      </p:sp>
      <p:sp>
        <p:nvSpPr>
          <p:cNvPr id="16" name="Cím 1">
            <a:extLst>
              <a:ext uri="{FF2B5EF4-FFF2-40B4-BE49-F238E27FC236}">
                <a16:creationId xmlns:a16="http://schemas.microsoft.com/office/drawing/2014/main" id="{60B16E0B-3720-4EB9-98E5-A7CFC7210E10}"/>
              </a:ext>
            </a:extLst>
          </p:cNvPr>
          <p:cNvSpPr>
            <a:spLocks noGrp="1"/>
          </p:cNvSpPr>
          <p:nvPr>
            <p:ph type="title" hasCustomPrompt="1"/>
          </p:nvPr>
        </p:nvSpPr>
        <p:spPr>
          <a:xfrm>
            <a:off x="554183" y="2211574"/>
            <a:ext cx="11083636" cy="2098808"/>
          </a:xfrm>
          <a:noFill/>
        </p:spPr>
        <p:txBody>
          <a:bodyPr wrap="square" bIns="108000" rtlCol="0" anchor="b">
            <a:noAutofit/>
          </a:bodyPr>
          <a:lstStyle>
            <a:lvl1pPr algn="ctr">
              <a:lnSpc>
                <a:spcPct val="100000"/>
              </a:lnSpc>
              <a:defRPr lang="hu-HU" sz="4800" cap="all" spc="300" baseline="0">
                <a:solidFill>
                  <a:schemeClr val="tx2"/>
                </a:solidFill>
                <a:latin typeface="+mn-lt"/>
                <a:ea typeface="+mn-ea"/>
                <a:cs typeface="+mn-cs"/>
              </a:defRPr>
            </a:lvl1pPr>
          </a:lstStyle>
          <a:p>
            <a:pPr marL="0" lvl="0" algn="ctr" defTabSz="457200"/>
            <a:r>
              <a:rPr lang="hu-HU" dirty="0" err="1"/>
              <a:t>MintacíM</a:t>
            </a:r>
            <a:r>
              <a:rPr lang="hu-HU" dirty="0"/>
              <a:t> szerkesztése</a:t>
            </a:r>
          </a:p>
        </p:txBody>
      </p:sp>
    </p:spTree>
    <p:extLst>
      <p:ext uri="{BB962C8B-B14F-4D97-AF65-F5344CB8AC3E}">
        <p14:creationId xmlns:p14="http://schemas.microsoft.com/office/powerpoint/2010/main" val="9460706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Fejezet dia">
    <p:spTree>
      <p:nvGrpSpPr>
        <p:cNvPr id="1" name=""/>
        <p:cNvGrpSpPr/>
        <p:nvPr/>
      </p:nvGrpSpPr>
      <p:grpSpPr>
        <a:xfrm>
          <a:off x="0" y="0"/>
          <a:ext cx="0" cy="0"/>
          <a:chOff x="0" y="0"/>
          <a:chExt cx="0" cy="0"/>
        </a:xfrm>
      </p:grpSpPr>
      <p:pic>
        <p:nvPicPr>
          <p:cNvPr id="7" name="Kép 6">
            <a:extLst>
              <a:ext uri="{FF2B5EF4-FFF2-40B4-BE49-F238E27FC236}">
                <a16:creationId xmlns:a16="http://schemas.microsoft.com/office/drawing/2014/main" id="{69E10144-FD81-4BC1-A765-3E1125135280}"/>
              </a:ext>
            </a:extLst>
          </p:cNvPr>
          <p:cNvPicPr>
            <a:picLocks/>
          </p:cNvPicPr>
          <p:nvPr/>
        </p:nvPicPr>
        <p:blipFill rotWithShape="1">
          <a:blip r:embed="rId2">
            <a:extLst>
              <a:ext uri="{BEBA8EAE-BF5A-486C-A8C5-ECC9F3942E4B}">
                <a14:imgProps xmlns:a14="http://schemas.microsoft.com/office/drawing/2010/main">
                  <a14:imgLayer r:embed="rId3">
                    <a14:imgEffect>
                      <a14:brightnessContrast bright="5000"/>
                    </a14:imgEffect>
                  </a14:imgLayer>
                </a14:imgProps>
              </a:ext>
              <a:ext uri="{28A0092B-C50C-407E-A947-70E740481C1C}">
                <a14:useLocalDpi xmlns:a14="http://schemas.microsoft.com/office/drawing/2010/main" val="0"/>
              </a:ext>
            </a:extLst>
          </a:blip>
          <a:srcRect r="49066"/>
          <a:stretch/>
        </p:blipFill>
        <p:spPr>
          <a:xfrm rot="10800000">
            <a:off x="0" y="1035000"/>
            <a:ext cx="2350800" cy="4788000"/>
          </a:xfrm>
          <a:prstGeom prst="rect">
            <a:avLst/>
          </a:prstGeom>
        </p:spPr>
      </p:pic>
      <p:grpSp>
        <p:nvGrpSpPr>
          <p:cNvPr id="19" name="Csoportba foglalás 18">
            <a:extLst>
              <a:ext uri="{FF2B5EF4-FFF2-40B4-BE49-F238E27FC236}">
                <a16:creationId xmlns:a16="http://schemas.microsoft.com/office/drawing/2014/main" id="{66886066-0B97-4559-8618-6491EACA3C73}"/>
              </a:ext>
            </a:extLst>
          </p:cNvPr>
          <p:cNvGrpSpPr/>
          <p:nvPr/>
        </p:nvGrpSpPr>
        <p:grpSpPr>
          <a:xfrm>
            <a:off x="1125572" y="2690621"/>
            <a:ext cx="1476765" cy="1476765"/>
            <a:chOff x="5357618" y="340771"/>
            <a:chExt cx="1476765" cy="1476765"/>
          </a:xfrm>
        </p:grpSpPr>
        <p:sp>
          <p:nvSpPr>
            <p:cNvPr id="20" name="Ellipszis 19">
              <a:extLst>
                <a:ext uri="{FF2B5EF4-FFF2-40B4-BE49-F238E27FC236}">
                  <a16:creationId xmlns:a16="http://schemas.microsoft.com/office/drawing/2014/main" id="{125992F2-75F4-4B01-B8B9-F6DB0135340D}"/>
                </a:ext>
              </a:extLst>
            </p:cNvPr>
            <p:cNvSpPr/>
            <p:nvPr/>
          </p:nvSpPr>
          <p:spPr>
            <a:xfrm>
              <a:off x="5357618" y="340771"/>
              <a:ext cx="1476765" cy="14767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800"/>
            </a:p>
          </p:txBody>
        </p:sp>
        <p:pic>
          <p:nvPicPr>
            <p:cNvPr id="21" name="Kép 20">
              <a:extLst>
                <a:ext uri="{FF2B5EF4-FFF2-40B4-BE49-F238E27FC236}">
                  <a16:creationId xmlns:a16="http://schemas.microsoft.com/office/drawing/2014/main" id="{FC147930-A5FF-486A-9AD1-6662003187C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4679" t="13826" r="24393" b="13968"/>
            <a:stretch/>
          </p:blipFill>
          <p:spPr>
            <a:xfrm>
              <a:off x="5463778" y="445740"/>
              <a:ext cx="1264444" cy="1266826"/>
            </a:xfrm>
            <a:prstGeom prst="rect">
              <a:avLst/>
            </a:prstGeom>
          </p:spPr>
        </p:pic>
      </p:grpSp>
      <p:sp>
        <p:nvSpPr>
          <p:cNvPr id="3" name="Cím 2">
            <a:extLst>
              <a:ext uri="{FF2B5EF4-FFF2-40B4-BE49-F238E27FC236}">
                <a16:creationId xmlns:a16="http://schemas.microsoft.com/office/drawing/2014/main" id="{35A37BE2-9DE4-465D-8D3E-B086EDC1E814}"/>
              </a:ext>
            </a:extLst>
          </p:cNvPr>
          <p:cNvSpPr>
            <a:spLocks noGrp="1"/>
          </p:cNvSpPr>
          <p:nvPr>
            <p:ph type="title"/>
          </p:nvPr>
        </p:nvSpPr>
        <p:spPr>
          <a:xfrm>
            <a:off x="2981032" y="2608033"/>
            <a:ext cx="6644488" cy="1581972"/>
          </a:xfrm>
          <a:noFill/>
        </p:spPr>
        <p:txBody>
          <a:bodyPr wrap="square" rtlCol="0" anchor="ctr">
            <a:spAutoFit/>
          </a:bodyPr>
          <a:lstStyle>
            <a:lvl1pPr>
              <a:lnSpc>
                <a:spcPct val="110000"/>
              </a:lnSpc>
              <a:defRPr lang="hu-HU" sz="4400" cap="all" spc="300" baseline="0">
                <a:solidFill>
                  <a:schemeClr val="tx2"/>
                </a:solidFill>
                <a:latin typeface="+mn-lt"/>
                <a:ea typeface="+mn-ea"/>
                <a:cs typeface="+mn-cs"/>
              </a:defRPr>
            </a:lvl1pPr>
          </a:lstStyle>
          <a:p>
            <a:pPr marL="0" lvl="0" defTabSz="457200"/>
            <a:r>
              <a:rPr lang="hu-HU" dirty="0"/>
              <a:t>Mintacím szerkesztése</a:t>
            </a:r>
          </a:p>
        </p:txBody>
      </p:sp>
    </p:spTree>
    <p:extLst>
      <p:ext uri="{BB962C8B-B14F-4D97-AF65-F5344CB8AC3E}">
        <p14:creationId xmlns:p14="http://schemas.microsoft.com/office/powerpoint/2010/main" val="28219324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örzsdia 1">
    <p:spTree>
      <p:nvGrpSpPr>
        <p:cNvPr id="1" name=""/>
        <p:cNvGrpSpPr/>
        <p:nvPr/>
      </p:nvGrpSpPr>
      <p:grpSpPr>
        <a:xfrm>
          <a:off x="0" y="0"/>
          <a:ext cx="0" cy="0"/>
          <a:chOff x="0" y="0"/>
          <a:chExt cx="0" cy="0"/>
        </a:xfrm>
      </p:grpSpPr>
      <p:sp>
        <p:nvSpPr>
          <p:cNvPr id="11" name="Téglalap 10">
            <a:extLst>
              <a:ext uri="{FF2B5EF4-FFF2-40B4-BE49-F238E27FC236}">
                <a16:creationId xmlns:a16="http://schemas.microsoft.com/office/drawing/2014/main" id="{9BA93E46-E304-457C-B4E5-97307FE0451E}"/>
              </a:ext>
            </a:extLst>
          </p:cNvPr>
          <p:cNvSpPr/>
          <p:nvPr/>
        </p:nvSpPr>
        <p:spPr>
          <a:xfrm flipV="1">
            <a:off x="7670400" y="-7370"/>
            <a:ext cx="4521600" cy="6048235"/>
          </a:xfrm>
          <a:prstGeom prst="rect">
            <a:avLst/>
          </a:prstGeom>
          <a:pattFill prst="ltUpDiag">
            <a:fgClr>
              <a:schemeClr val="tx2">
                <a:lumMod val="10000"/>
                <a:lumOff val="9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800"/>
          </a:p>
        </p:txBody>
      </p:sp>
      <p:grpSp>
        <p:nvGrpSpPr>
          <p:cNvPr id="14" name="Csoportba foglalás 13">
            <a:extLst>
              <a:ext uri="{FF2B5EF4-FFF2-40B4-BE49-F238E27FC236}">
                <a16:creationId xmlns:a16="http://schemas.microsoft.com/office/drawing/2014/main" id="{A73733A7-BC48-41D0-9658-8E944D3C9A7C}"/>
              </a:ext>
            </a:extLst>
          </p:cNvPr>
          <p:cNvGrpSpPr>
            <a:grpSpLocks noChangeAspect="1"/>
          </p:cNvGrpSpPr>
          <p:nvPr/>
        </p:nvGrpSpPr>
        <p:grpSpPr>
          <a:xfrm>
            <a:off x="10858339" y="5524207"/>
            <a:ext cx="1109516" cy="1109516"/>
            <a:chOff x="5357618" y="340771"/>
            <a:chExt cx="1476765" cy="1476765"/>
          </a:xfrm>
        </p:grpSpPr>
        <p:sp>
          <p:nvSpPr>
            <p:cNvPr id="15" name="Ellipszis 14">
              <a:extLst>
                <a:ext uri="{FF2B5EF4-FFF2-40B4-BE49-F238E27FC236}">
                  <a16:creationId xmlns:a16="http://schemas.microsoft.com/office/drawing/2014/main" id="{EBC2CD10-E2E6-48D0-942A-D28B40FE680A}"/>
                </a:ext>
              </a:extLst>
            </p:cNvPr>
            <p:cNvSpPr/>
            <p:nvPr/>
          </p:nvSpPr>
          <p:spPr>
            <a:xfrm>
              <a:off x="5357618" y="340771"/>
              <a:ext cx="1476765" cy="14767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800"/>
            </a:p>
          </p:txBody>
        </p:sp>
        <p:pic>
          <p:nvPicPr>
            <p:cNvPr id="18" name="Kép 17">
              <a:extLst>
                <a:ext uri="{FF2B5EF4-FFF2-40B4-BE49-F238E27FC236}">
                  <a16:creationId xmlns:a16="http://schemas.microsoft.com/office/drawing/2014/main" id="{30D1A582-F69D-427D-B8FD-8CE43B7D26C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4679" t="13826" r="24393" b="13968"/>
            <a:stretch/>
          </p:blipFill>
          <p:spPr>
            <a:xfrm>
              <a:off x="5463778" y="445740"/>
              <a:ext cx="1264444" cy="1266826"/>
            </a:xfrm>
            <a:prstGeom prst="rect">
              <a:avLst/>
            </a:prstGeom>
          </p:spPr>
        </p:pic>
      </p:grpSp>
      <p:sp>
        <p:nvSpPr>
          <p:cNvPr id="34" name="Szöveg helye 5">
            <a:extLst>
              <a:ext uri="{FF2B5EF4-FFF2-40B4-BE49-F238E27FC236}">
                <a16:creationId xmlns:a16="http://schemas.microsoft.com/office/drawing/2014/main" id="{5F68BAB5-5532-4BA2-8038-9B1D7E192D8D}"/>
              </a:ext>
            </a:extLst>
          </p:cNvPr>
          <p:cNvSpPr>
            <a:spLocks noGrp="1"/>
          </p:cNvSpPr>
          <p:nvPr>
            <p:ph type="body" sz="quarter" idx="18" hasCustomPrompt="1"/>
          </p:nvPr>
        </p:nvSpPr>
        <p:spPr>
          <a:xfrm>
            <a:off x="803719" y="5815712"/>
            <a:ext cx="6046788" cy="444979"/>
          </a:xfrm>
        </p:spPr>
        <p:txBody>
          <a:bodyPr anchor="ctr">
            <a:normAutofit/>
          </a:bodyPr>
          <a:lstStyle>
            <a:lvl1pPr algn="ctr">
              <a:defRPr sz="2400" cap="all" spc="150" baseline="0"/>
            </a:lvl1pPr>
          </a:lstStyle>
          <a:p>
            <a:pPr lvl="0"/>
            <a:r>
              <a:rPr lang="hu-HU" dirty="0"/>
              <a:t>Ábra / Diagram címe </a:t>
            </a:r>
          </a:p>
        </p:txBody>
      </p:sp>
      <p:sp>
        <p:nvSpPr>
          <p:cNvPr id="35" name="Szöveg helye 5">
            <a:extLst>
              <a:ext uri="{FF2B5EF4-FFF2-40B4-BE49-F238E27FC236}">
                <a16:creationId xmlns:a16="http://schemas.microsoft.com/office/drawing/2014/main" id="{9B0AF1A9-4B64-41F9-8F5C-9A183150A763}"/>
              </a:ext>
            </a:extLst>
          </p:cNvPr>
          <p:cNvSpPr>
            <a:spLocks noGrp="1"/>
          </p:cNvSpPr>
          <p:nvPr>
            <p:ph type="body" sz="quarter" idx="19" hasCustomPrompt="1"/>
          </p:nvPr>
        </p:nvSpPr>
        <p:spPr>
          <a:xfrm>
            <a:off x="803719" y="6282022"/>
            <a:ext cx="6046788" cy="444979"/>
          </a:xfrm>
        </p:spPr>
        <p:txBody>
          <a:bodyPr anchor="ctr">
            <a:normAutofit/>
          </a:bodyPr>
          <a:lstStyle>
            <a:lvl1pPr algn="ctr">
              <a:defRPr sz="1800" cap="none" spc="150" baseline="0"/>
            </a:lvl1pPr>
          </a:lstStyle>
          <a:p>
            <a:pPr lvl="0"/>
            <a:r>
              <a:rPr lang="hu-HU" dirty="0"/>
              <a:t>Az ábra alcíme, évszám, korcsoport, egyéb</a:t>
            </a:r>
          </a:p>
        </p:txBody>
      </p:sp>
      <p:sp>
        <p:nvSpPr>
          <p:cNvPr id="36" name="Tartalom helye 3">
            <a:extLst>
              <a:ext uri="{FF2B5EF4-FFF2-40B4-BE49-F238E27FC236}">
                <a16:creationId xmlns:a16="http://schemas.microsoft.com/office/drawing/2014/main" id="{8849E124-05C5-421B-9E40-EA89F2E23D02}"/>
              </a:ext>
            </a:extLst>
          </p:cNvPr>
          <p:cNvSpPr>
            <a:spLocks noGrp="1"/>
          </p:cNvSpPr>
          <p:nvPr>
            <p:ph sz="quarter" idx="10" hasCustomPrompt="1"/>
          </p:nvPr>
        </p:nvSpPr>
        <p:spPr>
          <a:xfrm>
            <a:off x="803913" y="365129"/>
            <a:ext cx="6046595" cy="5193842"/>
          </a:xfrm>
        </p:spPr>
        <p:txBody>
          <a:bodyPr anchor="ctr"/>
          <a:lstStyle>
            <a:lvl1pPr algn="ctr">
              <a:defRPr/>
            </a:lvl1pPr>
          </a:lstStyle>
          <a:p>
            <a:pPr lvl="0"/>
            <a:r>
              <a:rPr lang="hu-HU" dirty="0"/>
              <a:t>Ábra / diagram</a:t>
            </a:r>
          </a:p>
        </p:txBody>
      </p:sp>
      <p:sp>
        <p:nvSpPr>
          <p:cNvPr id="37" name="Szöveg helye 7">
            <a:extLst>
              <a:ext uri="{FF2B5EF4-FFF2-40B4-BE49-F238E27FC236}">
                <a16:creationId xmlns:a16="http://schemas.microsoft.com/office/drawing/2014/main" id="{02C34324-1D62-4033-965F-F0EE61C2802C}"/>
              </a:ext>
            </a:extLst>
          </p:cNvPr>
          <p:cNvSpPr>
            <a:spLocks noGrp="1"/>
          </p:cNvSpPr>
          <p:nvPr>
            <p:ph type="body" sz="quarter" idx="20" hasCustomPrompt="1"/>
          </p:nvPr>
        </p:nvSpPr>
        <p:spPr>
          <a:xfrm>
            <a:off x="7972243" y="1880323"/>
            <a:ext cx="3960000" cy="3717670"/>
          </a:xfrm>
        </p:spPr>
        <p:txBody>
          <a:bodyPr>
            <a:normAutofit/>
          </a:bodyPr>
          <a:lstStyle>
            <a:lvl1pPr>
              <a:lnSpc>
                <a:spcPct val="120000"/>
              </a:lnSpc>
              <a:defRPr sz="2400">
                <a:solidFill>
                  <a:schemeClr val="tx2"/>
                </a:solidFill>
              </a:defRPr>
            </a:lvl1pPr>
          </a:lstStyle>
          <a:p>
            <a:pPr lvl="0"/>
            <a:r>
              <a:rPr lang="hu-HU" dirty="0"/>
              <a:t>Az ábrához tartozó magyarázat hosszabb kifejtése, egy vagy több mondatban, hivatkozások, megjegyzések helye…</a:t>
            </a:r>
          </a:p>
        </p:txBody>
      </p:sp>
      <p:sp>
        <p:nvSpPr>
          <p:cNvPr id="38" name="Cím 8">
            <a:extLst>
              <a:ext uri="{FF2B5EF4-FFF2-40B4-BE49-F238E27FC236}">
                <a16:creationId xmlns:a16="http://schemas.microsoft.com/office/drawing/2014/main" id="{5DC3556C-9858-4CD8-AC57-BA798C8A3DED}"/>
              </a:ext>
            </a:extLst>
          </p:cNvPr>
          <p:cNvSpPr>
            <a:spLocks noGrp="1"/>
          </p:cNvSpPr>
          <p:nvPr>
            <p:ph type="title"/>
          </p:nvPr>
        </p:nvSpPr>
        <p:spPr>
          <a:xfrm>
            <a:off x="7972243" y="365129"/>
            <a:ext cx="3960000" cy="1325563"/>
          </a:xfrm>
          <a:ln>
            <a:gradFill flip="none" rotWithShape="1">
              <a:gsLst>
                <a:gs pos="1000">
                  <a:schemeClr val="tx2"/>
                </a:gs>
                <a:gs pos="1000">
                  <a:schemeClr val="bg1">
                    <a:alpha val="0"/>
                  </a:schemeClr>
                </a:gs>
              </a:gsLst>
              <a:lin ang="16200000" scaled="0"/>
              <a:tileRect/>
            </a:gradFill>
          </a:ln>
        </p:spPr>
        <p:txBody>
          <a:bodyPr bIns="144000" anchor="b"/>
          <a:lstStyle>
            <a:lvl1pPr>
              <a:lnSpc>
                <a:spcPct val="120000"/>
              </a:lnSpc>
              <a:defRPr cap="all" spc="100" baseline="0">
                <a:solidFill>
                  <a:schemeClr val="tx2"/>
                </a:solidFill>
              </a:defRPr>
            </a:lvl1pPr>
          </a:lstStyle>
          <a:p>
            <a:r>
              <a:rPr lang="hu-HU" dirty="0"/>
              <a:t>Mintacím szerkesztése</a:t>
            </a:r>
          </a:p>
        </p:txBody>
      </p:sp>
      <p:sp>
        <p:nvSpPr>
          <p:cNvPr id="39" name="Szöveg helye 2">
            <a:extLst>
              <a:ext uri="{FF2B5EF4-FFF2-40B4-BE49-F238E27FC236}">
                <a16:creationId xmlns:a16="http://schemas.microsoft.com/office/drawing/2014/main" id="{39C7282D-11A0-4434-A196-D66513CD3977}"/>
              </a:ext>
            </a:extLst>
          </p:cNvPr>
          <p:cNvSpPr>
            <a:spLocks noGrp="1"/>
          </p:cNvSpPr>
          <p:nvPr>
            <p:ph type="body" sz="quarter" idx="17" hasCustomPrompt="1"/>
          </p:nvPr>
        </p:nvSpPr>
        <p:spPr>
          <a:xfrm>
            <a:off x="7925025" y="6316642"/>
            <a:ext cx="3969579" cy="369333"/>
          </a:xfrm>
        </p:spPr>
        <p:txBody>
          <a:bodyPr anchor="ctr">
            <a:noAutofit/>
          </a:bodyPr>
          <a:lstStyle>
            <a:lvl1pPr algn="l">
              <a:spcBef>
                <a:spcPts val="0"/>
              </a:spcBef>
              <a:defRPr sz="1800"/>
            </a:lvl1pPr>
          </a:lstStyle>
          <a:p>
            <a:pPr lvl="0"/>
            <a:r>
              <a:rPr lang="hu-HU" dirty="0"/>
              <a:t>Forrás | MNB</a:t>
            </a:r>
          </a:p>
        </p:txBody>
      </p:sp>
    </p:spTree>
    <p:extLst>
      <p:ext uri="{BB962C8B-B14F-4D97-AF65-F5344CB8AC3E}">
        <p14:creationId xmlns:p14="http://schemas.microsoft.com/office/powerpoint/2010/main" val="3559946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törzsdia 2">
    <p:spTree>
      <p:nvGrpSpPr>
        <p:cNvPr id="1" name=""/>
        <p:cNvGrpSpPr/>
        <p:nvPr/>
      </p:nvGrpSpPr>
      <p:grpSpPr>
        <a:xfrm>
          <a:off x="0" y="0"/>
          <a:ext cx="0" cy="0"/>
          <a:chOff x="0" y="0"/>
          <a:chExt cx="0" cy="0"/>
        </a:xfrm>
      </p:grpSpPr>
      <p:sp>
        <p:nvSpPr>
          <p:cNvPr id="11" name="Téglalap 10">
            <a:extLst>
              <a:ext uri="{FF2B5EF4-FFF2-40B4-BE49-F238E27FC236}">
                <a16:creationId xmlns:a16="http://schemas.microsoft.com/office/drawing/2014/main" id="{9BA93E46-E304-457C-B4E5-97307FE0451E}"/>
              </a:ext>
            </a:extLst>
          </p:cNvPr>
          <p:cNvSpPr/>
          <p:nvPr/>
        </p:nvSpPr>
        <p:spPr>
          <a:xfrm flipV="1">
            <a:off x="0" y="-7370"/>
            <a:ext cx="4521600" cy="6048235"/>
          </a:xfrm>
          <a:prstGeom prst="rect">
            <a:avLst/>
          </a:prstGeom>
          <a:pattFill prst="ltUpDiag">
            <a:fgClr>
              <a:schemeClr val="tx2">
                <a:lumMod val="10000"/>
                <a:lumOff val="9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800"/>
          </a:p>
        </p:txBody>
      </p:sp>
      <p:grpSp>
        <p:nvGrpSpPr>
          <p:cNvPr id="14" name="Csoportba foglalás 13">
            <a:extLst>
              <a:ext uri="{FF2B5EF4-FFF2-40B4-BE49-F238E27FC236}">
                <a16:creationId xmlns:a16="http://schemas.microsoft.com/office/drawing/2014/main" id="{A73733A7-BC48-41D0-9658-8E944D3C9A7C}"/>
              </a:ext>
            </a:extLst>
          </p:cNvPr>
          <p:cNvGrpSpPr>
            <a:grpSpLocks noChangeAspect="1"/>
          </p:cNvGrpSpPr>
          <p:nvPr/>
        </p:nvGrpSpPr>
        <p:grpSpPr>
          <a:xfrm>
            <a:off x="279667" y="5524207"/>
            <a:ext cx="1109516" cy="1109516"/>
            <a:chOff x="5357618" y="340771"/>
            <a:chExt cx="1476765" cy="1476765"/>
          </a:xfrm>
        </p:grpSpPr>
        <p:sp>
          <p:nvSpPr>
            <p:cNvPr id="15" name="Ellipszis 14">
              <a:extLst>
                <a:ext uri="{FF2B5EF4-FFF2-40B4-BE49-F238E27FC236}">
                  <a16:creationId xmlns:a16="http://schemas.microsoft.com/office/drawing/2014/main" id="{EBC2CD10-E2E6-48D0-942A-D28B40FE680A}"/>
                </a:ext>
              </a:extLst>
            </p:cNvPr>
            <p:cNvSpPr/>
            <p:nvPr/>
          </p:nvSpPr>
          <p:spPr>
            <a:xfrm>
              <a:off x="5357618" y="340771"/>
              <a:ext cx="1476765" cy="14767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800"/>
            </a:p>
          </p:txBody>
        </p:sp>
        <p:pic>
          <p:nvPicPr>
            <p:cNvPr id="18" name="Kép 17">
              <a:extLst>
                <a:ext uri="{FF2B5EF4-FFF2-40B4-BE49-F238E27FC236}">
                  <a16:creationId xmlns:a16="http://schemas.microsoft.com/office/drawing/2014/main" id="{30D1A582-F69D-427D-B8FD-8CE43B7D26C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4679" t="13826" r="24393" b="13968"/>
            <a:stretch/>
          </p:blipFill>
          <p:spPr>
            <a:xfrm>
              <a:off x="5463778" y="445740"/>
              <a:ext cx="1264444" cy="1266826"/>
            </a:xfrm>
            <a:prstGeom prst="rect">
              <a:avLst/>
            </a:prstGeom>
          </p:spPr>
        </p:pic>
      </p:grpSp>
      <p:sp>
        <p:nvSpPr>
          <p:cNvPr id="3" name="Szöveg helye 2">
            <a:extLst>
              <a:ext uri="{FF2B5EF4-FFF2-40B4-BE49-F238E27FC236}">
                <a16:creationId xmlns:a16="http://schemas.microsoft.com/office/drawing/2014/main" id="{B1C46F0A-1AB8-4BCC-BAFC-1016B87CF06E}"/>
              </a:ext>
            </a:extLst>
          </p:cNvPr>
          <p:cNvSpPr>
            <a:spLocks noGrp="1"/>
          </p:cNvSpPr>
          <p:nvPr>
            <p:ph type="body" sz="quarter" idx="15" hasCustomPrompt="1"/>
          </p:nvPr>
        </p:nvSpPr>
        <p:spPr>
          <a:xfrm>
            <a:off x="1309421" y="6316864"/>
            <a:ext cx="2958571" cy="361835"/>
          </a:xfrm>
        </p:spPr>
        <p:txBody>
          <a:bodyPr anchor="ctr">
            <a:noAutofit/>
          </a:bodyPr>
          <a:lstStyle>
            <a:lvl1pPr algn="r">
              <a:defRPr sz="1800"/>
            </a:lvl1pPr>
          </a:lstStyle>
          <a:p>
            <a:pPr lvl="0"/>
            <a:r>
              <a:rPr lang="hu-HU" dirty="0"/>
              <a:t>Forrás | MNB</a:t>
            </a:r>
          </a:p>
        </p:txBody>
      </p:sp>
      <p:sp>
        <p:nvSpPr>
          <p:cNvPr id="20" name="Szöveg helye 5">
            <a:extLst>
              <a:ext uri="{FF2B5EF4-FFF2-40B4-BE49-F238E27FC236}">
                <a16:creationId xmlns:a16="http://schemas.microsoft.com/office/drawing/2014/main" id="{BA013568-293D-4768-B1CD-6A04C5AD0C67}"/>
              </a:ext>
            </a:extLst>
          </p:cNvPr>
          <p:cNvSpPr>
            <a:spLocks noGrp="1"/>
          </p:cNvSpPr>
          <p:nvPr>
            <p:ph type="body" sz="quarter" idx="18" hasCustomPrompt="1"/>
          </p:nvPr>
        </p:nvSpPr>
        <p:spPr>
          <a:xfrm>
            <a:off x="5419267" y="5815712"/>
            <a:ext cx="6046788" cy="444979"/>
          </a:xfrm>
        </p:spPr>
        <p:txBody>
          <a:bodyPr anchor="ctr">
            <a:normAutofit/>
          </a:bodyPr>
          <a:lstStyle>
            <a:lvl1pPr algn="ctr">
              <a:defRPr sz="2400" cap="all" spc="150" baseline="0"/>
            </a:lvl1pPr>
          </a:lstStyle>
          <a:p>
            <a:pPr lvl="0"/>
            <a:r>
              <a:rPr lang="hu-HU" dirty="0"/>
              <a:t>Ábra / Diagram címe </a:t>
            </a:r>
          </a:p>
        </p:txBody>
      </p:sp>
      <p:sp>
        <p:nvSpPr>
          <p:cNvPr id="21" name="Szöveg helye 5">
            <a:extLst>
              <a:ext uri="{FF2B5EF4-FFF2-40B4-BE49-F238E27FC236}">
                <a16:creationId xmlns:a16="http://schemas.microsoft.com/office/drawing/2014/main" id="{03D1AD8F-76CD-40F4-B2B6-B9AEB4689200}"/>
              </a:ext>
            </a:extLst>
          </p:cNvPr>
          <p:cNvSpPr>
            <a:spLocks noGrp="1"/>
          </p:cNvSpPr>
          <p:nvPr>
            <p:ph type="body" sz="quarter" idx="19" hasCustomPrompt="1"/>
          </p:nvPr>
        </p:nvSpPr>
        <p:spPr>
          <a:xfrm>
            <a:off x="5419267" y="6282022"/>
            <a:ext cx="6046788" cy="444979"/>
          </a:xfrm>
        </p:spPr>
        <p:txBody>
          <a:bodyPr anchor="ctr">
            <a:normAutofit/>
          </a:bodyPr>
          <a:lstStyle>
            <a:lvl1pPr algn="ctr">
              <a:defRPr sz="1800" cap="none" spc="150" baseline="0"/>
            </a:lvl1pPr>
          </a:lstStyle>
          <a:p>
            <a:pPr lvl="0"/>
            <a:r>
              <a:rPr lang="hu-HU" dirty="0"/>
              <a:t>Az ábra alcíme, évszám, korcsoport, egyéb</a:t>
            </a:r>
          </a:p>
        </p:txBody>
      </p:sp>
      <p:sp>
        <p:nvSpPr>
          <p:cNvPr id="22" name="Tartalom helye 3">
            <a:extLst>
              <a:ext uri="{FF2B5EF4-FFF2-40B4-BE49-F238E27FC236}">
                <a16:creationId xmlns:a16="http://schemas.microsoft.com/office/drawing/2014/main" id="{DC40D965-5E9D-45B0-ACC4-8CB4F7CFB50D}"/>
              </a:ext>
            </a:extLst>
          </p:cNvPr>
          <p:cNvSpPr>
            <a:spLocks noGrp="1"/>
          </p:cNvSpPr>
          <p:nvPr>
            <p:ph sz="quarter" idx="10" hasCustomPrompt="1"/>
          </p:nvPr>
        </p:nvSpPr>
        <p:spPr>
          <a:xfrm>
            <a:off x="5419461" y="365129"/>
            <a:ext cx="6046595" cy="5193842"/>
          </a:xfrm>
        </p:spPr>
        <p:txBody>
          <a:bodyPr anchor="ctr"/>
          <a:lstStyle>
            <a:lvl1pPr algn="ctr">
              <a:defRPr/>
            </a:lvl1pPr>
          </a:lstStyle>
          <a:p>
            <a:pPr lvl="0"/>
            <a:r>
              <a:rPr lang="hu-HU" dirty="0"/>
              <a:t>Ábra / diagram</a:t>
            </a:r>
          </a:p>
        </p:txBody>
      </p:sp>
      <p:sp>
        <p:nvSpPr>
          <p:cNvPr id="8" name="Szöveg helye 7">
            <a:extLst>
              <a:ext uri="{FF2B5EF4-FFF2-40B4-BE49-F238E27FC236}">
                <a16:creationId xmlns:a16="http://schemas.microsoft.com/office/drawing/2014/main" id="{CEC0966E-815A-4B33-9F0C-B8A5DD6DD6CE}"/>
              </a:ext>
            </a:extLst>
          </p:cNvPr>
          <p:cNvSpPr>
            <a:spLocks noGrp="1"/>
          </p:cNvSpPr>
          <p:nvPr>
            <p:ph type="body" sz="quarter" idx="20" hasCustomPrompt="1"/>
          </p:nvPr>
        </p:nvSpPr>
        <p:spPr>
          <a:xfrm>
            <a:off x="279665" y="1887824"/>
            <a:ext cx="3960000" cy="3710173"/>
          </a:xfrm>
        </p:spPr>
        <p:txBody>
          <a:bodyPr>
            <a:normAutofit/>
          </a:bodyPr>
          <a:lstStyle>
            <a:lvl1pPr>
              <a:lnSpc>
                <a:spcPct val="120000"/>
              </a:lnSpc>
              <a:defRPr sz="2400">
                <a:solidFill>
                  <a:schemeClr val="tx2"/>
                </a:solidFill>
              </a:defRPr>
            </a:lvl1pPr>
          </a:lstStyle>
          <a:p>
            <a:pPr lvl="0"/>
            <a:r>
              <a:rPr lang="hu-HU" dirty="0"/>
              <a:t>Az ábrához tartozó magyarázat hosszabb kifejtése, egy vagy több mondatban, hivatkozások, megjegyzések helye…</a:t>
            </a:r>
          </a:p>
        </p:txBody>
      </p:sp>
      <p:sp>
        <p:nvSpPr>
          <p:cNvPr id="9" name="Cím 8">
            <a:extLst>
              <a:ext uri="{FF2B5EF4-FFF2-40B4-BE49-F238E27FC236}">
                <a16:creationId xmlns:a16="http://schemas.microsoft.com/office/drawing/2014/main" id="{C75D0434-E8E8-440E-8707-77DCFF370B8D}"/>
              </a:ext>
            </a:extLst>
          </p:cNvPr>
          <p:cNvSpPr>
            <a:spLocks noGrp="1"/>
          </p:cNvSpPr>
          <p:nvPr>
            <p:ph type="title"/>
          </p:nvPr>
        </p:nvSpPr>
        <p:spPr>
          <a:xfrm>
            <a:off x="279665" y="365129"/>
            <a:ext cx="3960000" cy="1325563"/>
          </a:xfrm>
          <a:ln>
            <a:gradFill flip="none" rotWithShape="1">
              <a:gsLst>
                <a:gs pos="1000">
                  <a:schemeClr val="tx2"/>
                </a:gs>
                <a:gs pos="1000">
                  <a:schemeClr val="bg1">
                    <a:alpha val="0"/>
                  </a:schemeClr>
                </a:gs>
              </a:gsLst>
              <a:lin ang="16200000" scaled="0"/>
              <a:tileRect/>
            </a:gradFill>
          </a:ln>
        </p:spPr>
        <p:txBody>
          <a:bodyPr bIns="144000" anchor="b"/>
          <a:lstStyle>
            <a:lvl1pPr>
              <a:lnSpc>
                <a:spcPct val="120000"/>
              </a:lnSpc>
              <a:defRPr cap="all" spc="100" baseline="0">
                <a:solidFill>
                  <a:schemeClr val="tx2"/>
                </a:solidFill>
              </a:defRPr>
            </a:lvl1pPr>
          </a:lstStyle>
          <a:p>
            <a:r>
              <a:rPr lang="hu-HU" dirty="0"/>
              <a:t>Mintacím szerkesztése</a:t>
            </a:r>
          </a:p>
        </p:txBody>
      </p:sp>
    </p:spTree>
    <p:extLst>
      <p:ext uri="{BB962C8B-B14F-4D97-AF65-F5344CB8AC3E}">
        <p14:creationId xmlns:p14="http://schemas.microsoft.com/office/powerpoint/2010/main" val="30082360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örzsdia 3">
    <p:spTree>
      <p:nvGrpSpPr>
        <p:cNvPr id="1" name=""/>
        <p:cNvGrpSpPr/>
        <p:nvPr/>
      </p:nvGrpSpPr>
      <p:grpSpPr>
        <a:xfrm>
          <a:off x="0" y="0"/>
          <a:ext cx="0" cy="0"/>
          <a:chOff x="0" y="0"/>
          <a:chExt cx="0" cy="0"/>
        </a:xfrm>
      </p:grpSpPr>
      <p:sp>
        <p:nvSpPr>
          <p:cNvPr id="11" name="Téglalap 10">
            <a:extLst>
              <a:ext uri="{FF2B5EF4-FFF2-40B4-BE49-F238E27FC236}">
                <a16:creationId xmlns:a16="http://schemas.microsoft.com/office/drawing/2014/main" id="{9BA93E46-E304-457C-B4E5-97307FE0451E}"/>
              </a:ext>
            </a:extLst>
          </p:cNvPr>
          <p:cNvSpPr/>
          <p:nvPr/>
        </p:nvSpPr>
        <p:spPr>
          <a:xfrm flipV="1">
            <a:off x="7670400" y="-1"/>
            <a:ext cx="4521600" cy="3402607"/>
          </a:xfrm>
          <a:prstGeom prst="rect">
            <a:avLst/>
          </a:prstGeom>
          <a:pattFill prst="ltUpDiag">
            <a:fgClr>
              <a:schemeClr val="tx2">
                <a:lumMod val="10000"/>
                <a:lumOff val="9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800"/>
          </a:p>
        </p:txBody>
      </p:sp>
      <p:sp>
        <p:nvSpPr>
          <p:cNvPr id="5" name="Cím 4">
            <a:extLst>
              <a:ext uri="{FF2B5EF4-FFF2-40B4-BE49-F238E27FC236}">
                <a16:creationId xmlns:a16="http://schemas.microsoft.com/office/drawing/2014/main" id="{BBA96685-E775-4D65-81A4-7D98E230E334}"/>
              </a:ext>
            </a:extLst>
          </p:cNvPr>
          <p:cNvSpPr>
            <a:spLocks noGrp="1"/>
          </p:cNvSpPr>
          <p:nvPr>
            <p:ph type="title" hasCustomPrompt="1"/>
          </p:nvPr>
        </p:nvSpPr>
        <p:spPr>
          <a:xfrm>
            <a:off x="7939650" y="365129"/>
            <a:ext cx="4016655" cy="2892066"/>
          </a:xfrm>
          <a:ln>
            <a:noFill/>
          </a:ln>
        </p:spPr>
        <p:txBody>
          <a:bodyPr anchor="b"/>
          <a:lstStyle>
            <a:lvl1pPr>
              <a:lnSpc>
                <a:spcPct val="120000"/>
              </a:lnSpc>
              <a:defRPr lang="hu-HU" cap="all" spc="100" baseline="0">
                <a:solidFill>
                  <a:schemeClr val="tx2"/>
                </a:solidFill>
                <a:latin typeface="Calibri" panose="020F0502020204030204" pitchFamily="34" charset="0"/>
                <a:cs typeface="Calibri" panose="020F0502020204030204" pitchFamily="34" charset="0"/>
              </a:defRPr>
            </a:lvl1pPr>
          </a:lstStyle>
          <a:p>
            <a:pPr marL="0" lvl="0">
              <a:lnSpc>
                <a:spcPct val="100000"/>
              </a:lnSpc>
            </a:pPr>
            <a:r>
              <a:rPr lang="hu-HU" dirty="0"/>
              <a:t>Több soros Mintacím szerkesztése</a:t>
            </a:r>
          </a:p>
        </p:txBody>
      </p:sp>
      <p:grpSp>
        <p:nvGrpSpPr>
          <p:cNvPr id="14" name="Csoportba foglalás 13">
            <a:extLst>
              <a:ext uri="{FF2B5EF4-FFF2-40B4-BE49-F238E27FC236}">
                <a16:creationId xmlns:a16="http://schemas.microsoft.com/office/drawing/2014/main" id="{A73733A7-BC48-41D0-9658-8E944D3C9A7C}"/>
              </a:ext>
            </a:extLst>
          </p:cNvPr>
          <p:cNvGrpSpPr>
            <a:grpSpLocks noChangeAspect="1"/>
          </p:cNvGrpSpPr>
          <p:nvPr/>
        </p:nvGrpSpPr>
        <p:grpSpPr>
          <a:xfrm>
            <a:off x="10858339" y="2885941"/>
            <a:ext cx="1109516" cy="1109516"/>
            <a:chOff x="5357618" y="340771"/>
            <a:chExt cx="1476765" cy="1476765"/>
          </a:xfrm>
        </p:grpSpPr>
        <p:sp>
          <p:nvSpPr>
            <p:cNvPr id="15" name="Ellipszis 14">
              <a:extLst>
                <a:ext uri="{FF2B5EF4-FFF2-40B4-BE49-F238E27FC236}">
                  <a16:creationId xmlns:a16="http://schemas.microsoft.com/office/drawing/2014/main" id="{EBC2CD10-E2E6-48D0-942A-D28B40FE680A}"/>
                </a:ext>
              </a:extLst>
            </p:cNvPr>
            <p:cNvSpPr/>
            <p:nvPr/>
          </p:nvSpPr>
          <p:spPr>
            <a:xfrm>
              <a:off x="5357618" y="340771"/>
              <a:ext cx="1476765" cy="14767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800"/>
            </a:p>
          </p:txBody>
        </p:sp>
        <p:pic>
          <p:nvPicPr>
            <p:cNvPr id="18" name="Kép 17">
              <a:extLst>
                <a:ext uri="{FF2B5EF4-FFF2-40B4-BE49-F238E27FC236}">
                  <a16:creationId xmlns:a16="http://schemas.microsoft.com/office/drawing/2014/main" id="{30D1A582-F69D-427D-B8FD-8CE43B7D26C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4679" t="13826" r="24393" b="13968"/>
            <a:stretch/>
          </p:blipFill>
          <p:spPr>
            <a:xfrm>
              <a:off x="5463778" y="445740"/>
              <a:ext cx="1264444" cy="1266826"/>
            </a:xfrm>
            <a:prstGeom prst="rect">
              <a:avLst/>
            </a:prstGeom>
          </p:spPr>
        </p:pic>
      </p:grpSp>
      <p:sp>
        <p:nvSpPr>
          <p:cNvPr id="3" name="Szöveg helye 2">
            <a:extLst>
              <a:ext uri="{FF2B5EF4-FFF2-40B4-BE49-F238E27FC236}">
                <a16:creationId xmlns:a16="http://schemas.microsoft.com/office/drawing/2014/main" id="{E3946156-F48D-415B-A39E-CE3FF05536B6}"/>
              </a:ext>
            </a:extLst>
          </p:cNvPr>
          <p:cNvSpPr>
            <a:spLocks noGrp="1"/>
          </p:cNvSpPr>
          <p:nvPr>
            <p:ph type="body" sz="quarter" idx="16" hasCustomPrompt="1"/>
          </p:nvPr>
        </p:nvSpPr>
        <p:spPr>
          <a:xfrm>
            <a:off x="7925023" y="3579211"/>
            <a:ext cx="3960000" cy="2550849"/>
          </a:xfrm>
        </p:spPr>
        <p:txBody>
          <a:bodyPr>
            <a:normAutofit/>
          </a:bodyPr>
          <a:lstStyle>
            <a:lvl1pPr>
              <a:lnSpc>
                <a:spcPct val="120000"/>
              </a:lnSpc>
              <a:defRPr sz="2400"/>
            </a:lvl1pPr>
          </a:lstStyle>
          <a:p>
            <a:pPr lvl="0"/>
            <a:r>
              <a:rPr lang="hu-HU" dirty="0"/>
              <a:t>Az ábrához tartozó magyarázat egy vagy több mondatban. Hivatkozások, megjegyzések és egy tartalmak helye.</a:t>
            </a:r>
          </a:p>
        </p:txBody>
      </p:sp>
      <p:sp>
        <p:nvSpPr>
          <p:cNvPr id="22" name="Tartalom helye 3">
            <a:extLst>
              <a:ext uri="{FF2B5EF4-FFF2-40B4-BE49-F238E27FC236}">
                <a16:creationId xmlns:a16="http://schemas.microsoft.com/office/drawing/2014/main" id="{828B175C-BEBE-4758-9D4B-D75CC083C912}"/>
              </a:ext>
            </a:extLst>
          </p:cNvPr>
          <p:cNvSpPr>
            <a:spLocks noGrp="1"/>
          </p:cNvSpPr>
          <p:nvPr>
            <p:ph sz="quarter" idx="10" hasCustomPrompt="1"/>
          </p:nvPr>
        </p:nvSpPr>
        <p:spPr>
          <a:xfrm>
            <a:off x="803913" y="365129"/>
            <a:ext cx="6046595" cy="5193842"/>
          </a:xfrm>
        </p:spPr>
        <p:txBody>
          <a:bodyPr anchor="ctr"/>
          <a:lstStyle>
            <a:lvl1pPr algn="ctr">
              <a:defRPr/>
            </a:lvl1pPr>
          </a:lstStyle>
          <a:p>
            <a:pPr lvl="0"/>
            <a:r>
              <a:rPr lang="hu-HU" dirty="0"/>
              <a:t>Ábra / diagram</a:t>
            </a:r>
          </a:p>
        </p:txBody>
      </p:sp>
      <p:sp>
        <p:nvSpPr>
          <p:cNvPr id="25" name="Szöveg helye 2">
            <a:extLst>
              <a:ext uri="{FF2B5EF4-FFF2-40B4-BE49-F238E27FC236}">
                <a16:creationId xmlns:a16="http://schemas.microsoft.com/office/drawing/2014/main" id="{D1B90F64-22FD-46A6-AD66-EACE5DE9A597}"/>
              </a:ext>
            </a:extLst>
          </p:cNvPr>
          <p:cNvSpPr>
            <a:spLocks noGrp="1"/>
          </p:cNvSpPr>
          <p:nvPr>
            <p:ph type="body" sz="quarter" idx="17" hasCustomPrompt="1"/>
          </p:nvPr>
        </p:nvSpPr>
        <p:spPr>
          <a:xfrm>
            <a:off x="7925025" y="6316642"/>
            <a:ext cx="3969579" cy="369333"/>
          </a:xfrm>
        </p:spPr>
        <p:txBody>
          <a:bodyPr anchor="ctr">
            <a:noAutofit/>
          </a:bodyPr>
          <a:lstStyle>
            <a:lvl1pPr algn="r">
              <a:spcBef>
                <a:spcPts val="0"/>
              </a:spcBef>
              <a:defRPr sz="1800"/>
            </a:lvl1pPr>
          </a:lstStyle>
          <a:p>
            <a:pPr lvl="0"/>
            <a:r>
              <a:rPr lang="hu-HU" dirty="0"/>
              <a:t>Forrás | MNB</a:t>
            </a:r>
          </a:p>
        </p:txBody>
      </p:sp>
      <p:sp>
        <p:nvSpPr>
          <p:cNvPr id="26" name="Szöveg helye 5">
            <a:extLst>
              <a:ext uri="{FF2B5EF4-FFF2-40B4-BE49-F238E27FC236}">
                <a16:creationId xmlns:a16="http://schemas.microsoft.com/office/drawing/2014/main" id="{62CF5B3C-7531-4D70-9104-C67EBB1CF80E}"/>
              </a:ext>
            </a:extLst>
          </p:cNvPr>
          <p:cNvSpPr>
            <a:spLocks noGrp="1"/>
          </p:cNvSpPr>
          <p:nvPr>
            <p:ph type="body" sz="quarter" idx="18" hasCustomPrompt="1"/>
          </p:nvPr>
        </p:nvSpPr>
        <p:spPr>
          <a:xfrm>
            <a:off x="803719" y="5815712"/>
            <a:ext cx="6046788" cy="444979"/>
          </a:xfrm>
        </p:spPr>
        <p:txBody>
          <a:bodyPr anchor="ctr">
            <a:normAutofit/>
          </a:bodyPr>
          <a:lstStyle>
            <a:lvl1pPr algn="ctr">
              <a:defRPr sz="2400" cap="all" spc="150" baseline="0"/>
            </a:lvl1pPr>
          </a:lstStyle>
          <a:p>
            <a:pPr lvl="0"/>
            <a:r>
              <a:rPr lang="hu-HU" dirty="0"/>
              <a:t>Ábra / Diagram címe </a:t>
            </a:r>
          </a:p>
        </p:txBody>
      </p:sp>
      <p:sp>
        <p:nvSpPr>
          <p:cNvPr id="31" name="Szöveg helye 5">
            <a:extLst>
              <a:ext uri="{FF2B5EF4-FFF2-40B4-BE49-F238E27FC236}">
                <a16:creationId xmlns:a16="http://schemas.microsoft.com/office/drawing/2014/main" id="{B67782A7-14FB-488C-ADBF-95EC70AB2083}"/>
              </a:ext>
            </a:extLst>
          </p:cNvPr>
          <p:cNvSpPr>
            <a:spLocks noGrp="1"/>
          </p:cNvSpPr>
          <p:nvPr>
            <p:ph type="body" sz="quarter" idx="19" hasCustomPrompt="1"/>
          </p:nvPr>
        </p:nvSpPr>
        <p:spPr>
          <a:xfrm>
            <a:off x="803719" y="6282022"/>
            <a:ext cx="6046788" cy="444979"/>
          </a:xfrm>
        </p:spPr>
        <p:txBody>
          <a:bodyPr anchor="ctr">
            <a:normAutofit/>
          </a:bodyPr>
          <a:lstStyle>
            <a:lvl1pPr algn="ctr">
              <a:defRPr sz="1800" cap="none" spc="150" baseline="0"/>
            </a:lvl1pPr>
          </a:lstStyle>
          <a:p>
            <a:pPr lvl="0"/>
            <a:r>
              <a:rPr lang="hu-HU" dirty="0"/>
              <a:t>Az ábra alcíme, évszám, korcsoport, egyéb</a:t>
            </a:r>
          </a:p>
        </p:txBody>
      </p:sp>
    </p:spTree>
    <p:extLst>
      <p:ext uri="{BB962C8B-B14F-4D97-AF65-F5344CB8AC3E}">
        <p14:creationId xmlns:p14="http://schemas.microsoft.com/office/powerpoint/2010/main" val="3520215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örzsdia 4">
    <p:spTree>
      <p:nvGrpSpPr>
        <p:cNvPr id="1" name=""/>
        <p:cNvGrpSpPr/>
        <p:nvPr/>
      </p:nvGrpSpPr>
      <p:grpSpPr>
        <a:xfrm>
          <a:off x="0" y="0"/>
          <a:ext cx="0" cy="0"/>
          <a:chOff x="0" y="0"/>
          <a:chExt cx="0" cy="0"/>
        </a:xfrm>
      </p:grpSpPr>
      <p:sp>
        <p:nvSpPr>
          <p:cNvPr id="11" name="Téglalap 10">
            <a:extLst>
              <a:ext uri="{FF2B5EF4-FFF2-40B4-BE49-F238E27FC236}">
                <a16:creationId xmlns:a16="http://schemas.microsoft.com/office/drawing/2014/main" id="{9BA93E46-E304-457C-B4E5-97307FE0451E}"/>
              </a:ext>
            </a:extLst>
          </p:cNvPr>
          <p:cNvSpPr/>
          <p:nvPr/>
        </p:nvSpPr>
        <p:spPr>
          <a:xfrm flipV="1">
            <a:off x="7670400" y="-2"/>
            <a:ext cx="4521600" cy="1603949"/>
          </a:xfrm>
          <a:prstGeom prst="rect">
            <a:avLst/>
          </a:prstGeom>
          <a:pattFill prst="ltUpDiag">
            <a:fgClr>
              <a:schemeClr val="tx2">
                <a:lumMod val="10000"/>
                <a:lumOff val="9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800"/>
          </a:p>
        </p:txBody>
      </p:sp>
      <p:sp>
        <p:nvSpPr>
          <p:cNvPr id="5" name="Cím 4">
            <a:extLst>
              <a:ext uri="{FF2B5EF4-FFF2-40B4-BE49-F238E27FC236}">
                <a16:creationId xmlns:a16="http://schemas.microsoft.com/office/drawing/2014/main" id="{BBA96685-E775-4D65-81A4-7D98E230E334}"/>
              </a:ext>
            </a:extLst>
          </p:cNvPr>
          <p:cNvSpPr>
            <a:spLocks noGrp="1"/>
          </p:cNvSpPr>
          <p:nvPr>
            <p:ph type="title" hasCustomPrompt="1"/>
          </p:nvPr>
        </p:nvSpPr>
        <p:spPr>
          <a:xfrm>
            <a:off x="7939650" y="365129"/>
            <a:ext cx="4016655" cy="998976"/>
          </a:xfrm>
          <a:ln>
            <a:noFill/>
          </a:ln>
        </p:spPr>
        <p:txBody>
          <a:bodyPr anchor="b"/>
          <a:lstStyle>
            <a:lvl1pPr>
              <a:lnSpc>
                <a:spcPct val="120000"/>
              </a:lnSpc>
              <a:defRPr lang="hu-HU" cap="all" spc="100" baseline="0">
                <a:solidFill>
                  <a:schemeClr val="tx2"/>
                </a:solidFill>
                <a:latin typeface="Calibri" panose="020F0502020204030204" pitchFamily="34" charset="0"/>
                <a:cs typeface="Calibri" panose="020F0502020204030204" pitchFamily="34" charset="0"/>
              </a:defRPr>
            </a:lvl1pPr>
          </a:lstStyle>
          <a:p>
            <a:pPr marL="0" lvl="0">
              <a:lnSpc>
                <a:spcPct val="100000"/>
              </a:lnSpc>
            </a:pPr>
            <a:r>
              <a:rPr lang="hu-HU" dirty="0"/>
              <a:t>Rövid cím szerkesztése</a:t>
            </a:r>
          </a:p>
        </p:txBody>
      </p:sp>
      <p:grpSp>
        <p:nvGrpSpPr>
          <p:cNvPr id="14" name="Csoportba foglalás 13">
            <a:extLst>
              <a:ext uri="{FF2B5EF4-FFF2-40B4-BE49-F238E27FC236}">
                <a16:creationId xmlns:a16="http://schemas.microsoft.com/office/drawing/2014/main" id="{A73733A7-BC48-41D0-9658-8E944D3C9A7C}"/>
              </a:ext>
            </a:extLst>
          </p:cNvPr>
          <p:cNvGrpSpPr>
            <a:grpSpLocks noChangeAspect="1"/>
          </p:cNvGrpSpPr>
          <p:nvPr/>
        </p:nvGrpSpPr>
        <p:grpSpPr>
          <a:xfrm>
            <a:off x="10858339" y="1102115"/>
            <a:ext cx="1109516" cy="1109516"/>
            <a:chOff x="5357618" y="340771"/>
            <a:chExt cx="1476765" cy="1476765"/>
          </a:xfrm>
        </p:grpSpPr>
        <p:sp>
          <p:nvSpPr>
            <p:cNvPr id="15" name="Ellipszis 14">
              <a:extLst>
                <a:ext uri="{FF2B5EF4-FFF2-40B4-BE49-F238E27FC236}">
                  <a16:creationId xmlns:a16="http://schemas.microsoft.com/office/drawing/2014/main" id="{EBC2CD10-E2E6-48D0-942A-D28B40FE680A}"/>
                </a:ext>
              </a:extLst>
            </p:cNvPr>
            <p:cNvSpPr/>
            <p:nvPr/>
          </p:nvSpPr>
          <p:spPr>
            <a:xfrm>
              <a:off x="5357618" y="340771"/>
              <a:ext cx="1476765" cy="14767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800"/>
            </a:p>
          </p:txBody>
        </p:sp>
        <p:pic>
          <p:nvPicPr>
            <p:cNvPr id="18" name="Kép 17">
              <a:extLst>
                <a:ext uri="{FF2B5EF4-FFF2-40B4-BE49-F238E27FC236}">
                  <a16:creationId xmlns:a16="http://schemas.microsoft.com/office/drawing/2014/main" id="{30D1A582-F69D-427D-B8FD-8CE43B7D26C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4679" t="13826" r="24393" b="13968"/>
            <a:stretch/>
          </p:blipFill>
          <p:spPr>
            <a:xfrm>
              <a:off x="5463778" y="445740"/>
              <a:ext cx="1264444" cy="1266826"/>
            </a:xfrm>
            <a:prstGeom prst="rect">
              <a:avLst/>
            </a:prstGeom>
          </p:spPr>
        </p:pic>
      </p:grpSp>
      <p:sp>
        <p:nvSpPr>
          <p:cNvPr id="3" name="Szöveg helye 2">
            <a:extLst>
              <a:ext uri="{FF2B5EF4-FFF2-40B4-BE49-F238E27FC236}">
                <a16:creationId xmlns:a16="http://schemas.microsoft.com/office/drawing/2014/main" id="{E3946156-F48D-415B-A39E-CE3FF05536B6}"/>
              </a:ext>
            </a:extLst>
          </p:cNvPr>
          <p:cNvSpPr>
            <a:spLocks noGrp="1"/>
          </p:cNvSpPr>
          <p:nvPr>
            <p:ph type="body" sz="quarter" idx="16" hasCustomPrompt="1"/>
          </p:nvPr>
        </p:nvSpPr>
        <p:spPr>
          <a:xfrm>
            <a:off x="7925023" y="1835397"/>
            <a:ext cx="3960000" cy="4294658"/>
          </a:xfrm>
        </p:spPr>
        <p:txBody>
          <a:bodyPr>
            <a:normAutofit/>
          </a:bodyPr>
          <a:lstStyle>
            <a:lvl1pPr>
              <a:lnSpc>
                <a:spcPct val="120000"/>
              </a:lnSpc>
              <a:defRPr sz="2400"/>
            </a:lvl1pPr>
          </a:lstStyle>
          <a:p>
            <a:pPr lvl="0"/>
            <a:r>
              <a:rPr lang="hu-HU" dirty="0"/>
              <a:t>Az ábrához tartozó magyarázat egy vagy több mondatban. Hivatkozások, megjegyzések és egy tartalmak helye.</a:t>
            </a:r>
          </a:p>
        </p:txBody>
      </p:sp>
      <p:sp>
        <p:nvSpPr>
          <p:cNvPr id="23" name="Szöveg helye 2">
            <a:extLst>
              <a:ext uri="{FF2B5EF4-FFF2-40B4-BE49-F238E27FC236}">
                <a16:creationId xmlns:a16="http://schemas.microsoft.com/office/drawing/2014/main" id="{0B2D9C99-1C4E-4298-A997-389B38EEFC4B}"/>
              </a:ext>
            </a:extLst>
          </p:cNvPr>
          <p:cNvSpPr>
            <a:spLocks noGrp="1"/>
          </p:cNvSpPr>
          <p:nvPr>
            <p:ph type="body" sz="quarter" idx="17" hasCustomPrompt="1"/>
          </p:nvPr>
        </p:nvSpPr>
        <p:spPr>
          <a:xfrm>
            <a:off x="7925025" y="6316642"/>
            <a:ext cx="3969579" cy="369333"/>
          </a:xfrm>
        </p:spPr>
        <p:txBody>
          <a:bodyPr anchor="ctr">
            <a:noAutofit/>
          </a:bodyPr>
          <a:lstStyle>
            <a:lvl1pPr algn="r">
              <a:spcBef>
                <a:spcPts val="0"/>
              </a:spcBef>
              <a:defRPr sz="1800"/>
            </a:lvl1pPr>
          </a:lstStyle>
          <a:p>
            <a:pPr lvl="0"/>
            <a:r>
              <a:rPr lang="hu-HU" dirty="0"/>
              <a:t>Forrás | MNB</a:t>
            </a:r>
          </a:p>
        </p:txBody>
      </p:sp>
      <p:sp>
        <p:nvSpPr>
          <p:cNvPr id="24" name="Szöveg helye 5">
            <a:extLst>
              <a:ext uri="{FF2B5EF4-FFF2-40B4-BE49-F238E27FC236}">
                <a16:creationId xmlns:a16="http://schemas.microsoft.com/office/drawing/2014/main" id="{08933C33-6A04-46BA-BF01-58C5733AC65F}"/>
              </a:ext>
            </a:extLst>
          </p:cNvPr>
          <p:cNvSpPr>
            <a:spLocks noGrp="1"/>
          </p:cNvSpPr>
          <p:nvPr>
            <p:ph type="body" sz="quarter" idx="18" hasCustomPrompt="1"/>
          </p:nvPr>
        </p:nvSpPr>
        <p:spPr>
          <a:xfrm>
            <a:off x="803719" y="5815712"/>
            <a:ext cx="6046788" cy="444979"/>
          </a:xfrm>
        </p:spPr>
        <p:txBody>
          <a:bodyPr anchor="ctr">
            <a:normAutofit/>
          </a:bodyPr>
          <a:lstStyle>
            <a:lvl1pPr algn="ctr">
              <a:defRPr sz="2400" cap="all" spc="150" baseline="0"/>
            </a:lvl1pPr>
          </a:lstStyle>
          <a:p>
            <a:pPr lvl="0"/>
            <a:r>
              <a:rPr lang="hu-HU" dirty="0"/>
              <a:t>Ábra / Diagram címe </a:t>
            </a:r>
          </a:p>
        </p:txBody>
      </p:sp>
      <p:sp>
        <p:nvSpPr>
          <p:cNvPr id="25" name="Szöveg helye 5">
            <a:extLst>
              <a:ext uri="{FF2B5EF4-FFF2-40B4-BE49-F238E27FC236}">
                <a16:creationId xmlns:a16="http://schemas.microsoft.com/office/drawing/2014/main" id="{0B696287-8E03-4BE6-9400-A52768E990C2}"/>
              </a:ext>
            </a:extLst>
          </p:cNvPr>
          <p:cNvSpPr>
            <a:spLocks noGrp="1"/>
          </p:cNvSpPr>
          <p:nvPr>
            <p:ph type="body" sz="quarter" idx="19" hasCustomPrompt="1"/>
          </p:nvPr>
        </p:nvSpPr>
        <p:spPr>
          <a:xfrm>
            <a:off x="803719" y="6282022"/>
            <a:ext cx="6046788" cy="444979"/>
          </a:xfrm>
        </p:spPr>
        <p:txBody>
          <a:bodyPr anchor="ctr">
            <a:normAutofit/>
          </a:bodyPr>
          <a:lstStyle>
            <a:lvl1pPr algn="ctr">
              <a:defRPr sz="1800" cap="none" spc="150" baseline="0"/>
            </a:lvl1pPr>
          </a:lstStyle>
          <a:p>
            <a:pPr lvl="0"/>
            <a:r>
              <a:rPr lang="hu-HU" dirty="0"/>
              <a:t>Az ábra alcíme, évszám, korcsoport, egyéb</a:t>
            </a:r>
          </a:p>
        </p:txBody>
      </p:sp>
      <p:sp>
        <p:nvSpPr>
          <p:cNvPr id="26" name="Tartalom helye 3">
            <a:extLst>
              <a:ext uri="{FF2B5EF4-FFF2-40B4-BE49-F238E27FC236}">
                <a16:creationId xmlns:a16="http://schemas.microsoft.com/office/drawing/2014/main" id="{583184B8-58AD-46A6-B210-9EF6EC44DA32}"/>
              </a:ext>
            </a:extLst>
          </p:cNvPr>
          <p:cNvSpPr>
            <a:spLocks noGrp="1"/>
          </p:cNvSpPr>
          <p:nvPr>
            <p:ph sz="quarter" idx="10" hasCustomPrompt="1"/>
          </p:nvPr>
        </p:nvSpPr>
        <p:spPr>
          <a:xfrm>
            <a:off x="803913" y="365129"/>
            <a:ext cx="6046595" cy="5193842"/>
          </a:xfrm>
        </p:spPr>
        <p:txBody>
          <a:bodyPr anchor="ctr"/>
          <a:lstStyle>
            <a:lvl1pPr algn="ctr">
              <a:defRPr/>
            </a:lvl1pPr>
          </a:lstStyle>
          <a:p>
            <a:pPr lvl="0"/>
            <a:r>
              <a:rPr lang="hu-HU" dirty="0"/>
              <a:t>Ábra / diagram</a:t>
            </a:r>
          </a:p>
        </p:txBody>
      </p:sp>
    </p:spTree>
    <p:extLst>
      <p:ext uri="{BB962C8B-B14F-4D97-AF65-F5344CB8AC3E}">
        <p14:creationId xmlns:p14="http://schemas.microsoft.com/office/powerpoint/2010/main" val="10190694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örzsdia 5">
    <p:spTree>
      <p:nvGrpSpPr>
        <p:cNvPr id="1" name=""/>
        <p:cNvGrpSpPr/>
        <p:nvPr/>
      </p:nvGrpSpPr>
      <p:grpSpPr>
        <a:xfrm>
          <a:off x="0" y="0"/>
          <a:ext cx="0" cy="0"/>
          <a:chOff x="0" y="0"/>
          <a:chExt cx="0" cy="0"/>
        </a:xfrm>
      </p:grpSpPr>
      <p:sp>
        <p:nvSpPr>
          <p:cNvPr id="13" name="Téglalap 12">
            <a:extLst>
              <a:ext uri="{FF2B5EF4-FFF2-40B4-BE49-F238E27FC236}">
                <a16:creationId xmlns:a16="http://schemas.microsoft.com/office/drawing/2014/main" id="{98C45189-E75A-4873-AC6E-8DB275763272}"/>
              </a:ext>
            </a:extLst>
          </p:cNvPr>
          <p:cNvSpPr/>
          <p:nvPr/>
        </p:nvSpPr>
        <p:spPr>
          <a:xfrm>
            <a:off x="-1" y="293638"/>
            <a:ext cx="12192001" cy="635999"/>
          </a:xfrm>
          <a:prstGeom prst="rect">
            <a:avLst/>
          </a:prstGeom>
          <a:pattFill prst="ltUpDiag">
            <a:fgClr>
              <a:schemeClr val="tx2">
                <a:lumMod val="10000"/>
                <a:lumOff val="9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 name="Cím 1">
            <a:extLst>
              <a:ext uri="{FF2B5EF4-FFF2-40B4-BE49-F238E27FC236}">
                <a16:creationId xmlns:a16="http://schemas.microsoft.com/office/drawing/2014/main" id="{112F30A4-08F8-460C-90AB-68491CC3674B}"/>
              </a:ext>
            </a:extLst>
          </p:cNvPr>
          <p:cNvSpPr>
            <a:spLocks noGrp="1"/>
          </p:cNvSpPr>
          <p:nvPr>
            <p:ph type="title"/>
          </p:nvPr>
        </p:nvSpPr>
        <p:spPr>
          <a:xfrm>
            <a:off x="637565" y="310448"/>
            <a:ext cx="10147523" cy="612000"/>
          </a:xfrm>
        </p:spPr>
        <p:txBody>
          <a:bodyPr vert="horz" lIns="91440" tIns="45720" rIns="91440" bIns="45720" rtlCol="0" anchor="ctr">
            <a:noAutofit/>
          </a:bodyPr>
          <a:lstStyle>
            <a:lvl1pPr>
              <a:defRPr lang="hu-HU" sz="3200" cap="all" spc="80" baseline="0">
                <a:solidFill>
                  <a:schemeClr val="tx2"/>
                </a:solidFill>
              </a:defRPr>
            </a:lvl1pPr>
          </a:lstStyle>
          <a:p>
            <a:pPr marL="0" lvl="0" indent="0">
              <a:lnSpc>
                <a:spcPct val="100000"/>
              </a:lnSpc>
              <a:spcBef>
                <a:spcPts val="0"/>
              </a:spcBef>
              <a:buFont typeface="Arial" panose="020B0604020202020204" pitchFamily="34" charset="0"/>
            </a:pPr>
            <a:r>
              <a:rPr lang="hu-HU"/>
              <a:t>Mintacím szerkesztése</a:t>
            </a:r>
            <a:endParaRPr lang="hu-HU" dirty="0"/>
          </a:p>
        </p:txBody>
      </p:sp>
      <p:grpSp>
        <p:nvGrpSpPr>
          <p:cNvPr id="23" name="Csoportba foglalás 22">
            <a:extLst>
              <a:ext uri="{FF2B5EF4-FFF2-40B4-BE49-F238E27FC236}">
                <a16:creationId xmlns:a16="http://schemas.microsoft.com/office/drawing/2014/main" id="{506FBE8F-33AD-4CAD-9B96-094312AE577C}"/>
              </a:ext>
            </a:extLst>
          </p:cNvPr>
          <p:cNvGrpSpPr>
            <a:grpSpLocks noChangeAspect="1"/>
          </p:cNvGrpSpPr>
          <p:nvPr/>
        </p:nvGrpSpPr>
        <p:grpSpPr>
          <a:xfrm>
            <a:off x="10785087" y="81160"/>
            <a:ext cx="1109516" cy="1109516"/>
            <a:chOff x="5357618" y="340771"/>
            <a:chExt cx="1476765" cy="1476765"/>
          </a:xfrm>
        </p:grpSpPr>
        <p:sp>
          <p:nvSpPr>
            <p:cNvPr id="24" name="Ellipszis 23">
              <a:extLst>
                <a:ext uri="{FF2B5EF4-FFF2-40B4-BE49-F238E27FC236}">
                  <a16:creationId xmlns:a16="http://schemas.microsoft.com/office/drawing/2014/main" id="{19FE4813-8BDD-4EB6-9D9B-AFFA50956535}"/>
                </a:ext>
              </a:extLst>
            </p:cNvPr>
            <p:cNvSpPr/>
            <p:nvPr/>
          </p:nvSpPr>
          <p:spPr>
            <a:xfrm>
              <a:off x="5357618" y="340771"/>
              <a:ext cx="1476765" cy="14767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800"/>
            </a:p>
          </p:txBody>
        </p:sp>
        <p:pic>
          <p:nvPicPr>
            <p:cNvPr id="25" name="Kép 24">
              <a:extLst>
                <a:ext uri="{FF2B5EF4-FFF2-40B4-BE49-F238E27FC236}">
                  <a16:creationId xmlns:a16="http://schemas.microsoft.com/office/drawing/2014/main" id="{76231B7A-1BCA-4E46-931C-6421569AFEC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4679" t="13826" r="24393" b="13968"/>
            <a:stretch/>
          </p:blipFill>
          <p:spPr>
            <a:xfrm>
              <a:off x="5463778" y="445740"/>
              <a:ext cx="1264444" cy="1266826"/>
            </a:xfrm>
            <a:prstGeom prst="rect">
              <a:avLst/>
            </a:prstGeom>
          </p:spPr>
        </p:pic>
      </p:grpSp>
      <p:sp>
        <p:nvSpPr>
          <p:cNvPr id="27" name="Szöveg helye 2">
            <a:extLst>
              <a:ext uri="{FF2B5EF4-FFF2-40B4-BE49-F238E27FC236}">
                <a16:creationId xmlns:a16="http://schemas.microsoft.com/office/drawing/2014/main" id="{4291317A-D0C3-4FE3-A84C-AA2CE6A52AFF}"/>
              </a:ext>
            </a:extLst>
          </p:cNvPr>
          <p:cNvSpPr>
            <a:spLocks noGrp="1"/>
          </p:cNvSpPr>
          <p:nvPr>
            <p:ph type="body" sz="quarter" idx="16" hasCustomPrompt="1"/>
          </p:nvPr>
        </p:nvSpPr>
        <p:spPr>
          <a:xfrm>
            <a:off x="7925023" y="1200845"/>
            <a:ext cx="3960000" cy="4929210"/>
          </a:xfrm>
        </p:spPr>
        <p:txBody>
          <a:bodyPr anchor="ctr">
            <a:normAutofit/>
          </a:bodyPr>
          <a:lstStyle>
            <a:lvl1pPr>
              <a:lnSpc>
                <a:spcPct val="120000"/>
              </a:lnSpc>
              <a:defRPr sz="2400"/>
            </a:lvl1pPr>
          </a:lstStyle>
          <a:p>
            <a:pPr lvl="0"/>
            <a:r>
              <a:rPr lang="hu-HU" dirty="0"/>
              <a:t>Az ábrához tartozó magyarázat egy vagy több mondatban. Hivatkozások, megjegyzések és egy tartalmak helye.</a:t>
            </a:r>
          </a:p>
        </p:txBody>
      </p:sp>
      <p:sp>
        <p:nvSpPr>
          <p:cNvPr id="3" name="Szöveg helye 2">
            <a:extLst>
              <a:ext uri="{FF2B5EF4-FFF2-40B4-BE49-F238E27FC236}">
                <a16:creationId xmlns:a16="http://schemas.microsoft.com/office/drawing/2014/main" id="{9EBD72CD-FF20-466C-95CC-B40009752B7C}"/>
              </a:ext>
            </a:extLst>
          </p:cNvPr>
          <p:cNvSpPr>
            <a:spLocks noGrp="1"/>
          </p:cNvSpPr>
          <p:nvPr>
            <p:ph type="body" sz="quarter" idx="17" hasCustomPrompt="1"/>
          </p:nvPr>
        </p:nvSpPr>
        <p:spPr>
          <a:xfrm>
            <a:off x="7934603" y="6316642"/>
            <a:ext cx="3960000" cy="369333"/>
          </a:xfrm>
        </p:spPr>
        <p:txBody>
          <a:bodyPr anchor="ctr">
            <a:noAutofit/>
          </a:bodyPr>
          <a:lstStyle>
            <a:lvl1pPr algn="r">
              <a:spcBef>
                <a:spcPts val="0"/>
              </a:spcBef>
              <a:defRPr sz="1800"/>
            </a:lvl1pPr>
          </a:lstStyle>
          <a:p>
            <a:pPr lvl="0"/>
            <a:r>
              <a:rPr lang="hu-HU" dirty="0"/>
              <a:t>Forrás | MNB</a:t>
            </a:r>
          </a:p>
        </p:txBody>
      </p:sp>
      <p:sp>
        <p:nvSpPr>
          <p:cNvPr id="33" name="Szöveg helye 5">
            <a:extLst>
              <a:ext uri="{FF2B5EF4-FFF2-40B4-BE49-F238E27FC236}">
                <a16:creationId xmlns:a16="http://schemas.microsoft.com/office/drawing/2014/main" id="{7727A23A-E9E0-4B50-8E9D-E2D7A7B5A02E}"/>
              </a:ext>
            </a:extLst>
          </p:cNvPr>
          <p:cNvSpPr>
            <a:spLocks noGrp="1"/>
          </p:cNvSpPr>
          <p:nvPr>
            <p:ph type="body" sz="quarter" idx="18" hasCustomPrompt="1"/>
          </p:nvPr>
        </p:nvSpPr>
        <p:spPr>
          <a:xfrm>
            <a:off x="803719" y="5815712"/>
            <a:ext cx="6046788" cy="444979"/>
          </a:xfrm>
        </p:spPr>
        <p:txBody>
          <a:bodyPr anchor="ctr">
            <a:normAutofit/>
          </a:bodyPr>
          <a:lstStyle>
            <a:lvl1pPr algn="ctr">
              <a:defRPr sz="2400" cap="all" spc="150" baseline="0"/>
            </a:lvl1pPr>
          </a:lstStyle>
          <a:p>
            <a:pPr lvl="0"/>
            <a:r>
              <a:rPr lang="hu-HU" dirty="0"/>
              <a:t>Ábra / Diagram címe </a:t>
            </a:r>
          </a:p>
        </p:txBody>
      </p:sp>
      <p:sp>
        <p:nvSpPr>
          <p:cNvPr id="34" name="Szöveg helye 5">
            <a:extLst>
              <a:ext uri="{FF2B5EF4-FFF2-40B4-BE49-F238E27FC236}">
                <a16:creationId xmlns:a16="http://schemas.microsoft.com/office/drawing/2014/main" id="{602295ED-BC7F-4111-83A7-B61B8316D441}"/>
              </a:ext>
            </a:extLst>
          </p:cNvPr>
          <p:cNvSpPr>
            <a:spLocks noGrp="1"/>
          </p:cNvSpPr>
          <p:nvPr>
            <p:ph type="body" sz="quarter" idx="19" hasCustomPrompt="1"/>
          </p:nvPr>
        </p:nvSpPr>
        <p:spPr>
          <a:xfrm>
            <a:off x="803719" y="6282022"/>
            <a:ext cx="6046788" cy="444979"/>
          </a:xfrm>
        </p:spPr>
        <p:txBody>
          <a:bodyPr anchor="ctr">
            <a:normAutofit/>
          </a:bodyPr>
          <a:lstStyle>
            <a:lvl1pPr algn="ctr">
              <a:defRPr sz="1800" cap="none" spc="150" baseline="0"/>
            </a:lvl1pPr>
          </a:lstStyle>
          <a:p>
            <a:pPr lvl="0"/>
            <a:r>
              <a:rPr lang="hu-HU" dirty="0"/>
              <a:t>Az ábra alcíme, évszám, korcsoport, egyéb</a:t>
            </a:r>
          </a:p>
        </p:txBody>
      </p:sp>
      <p:sp>
        <p:nvSpPr>
          <p:cNvPr id="35" name="Tartalom helye 3">
            <a:extLst>
              <a:ext uri="{FF2B5EF4-FFF2-40B4-BE49-F238E27FC236}">
                <a16:creationId xmlns:a16="http://schemas.microsoft.com/office/drawing/2014/main" id="{6A9DFDE7-F196-4DFC-B1EB-2A59B8D4D922}"/>
              </a:ext>
            </a:extLst>
          </p:cNvPr>
          <p:cNvSpPr>
            <a:spLocks noGrp="1"/>
          </p:cNvSpPr>
          <p:nvPr>
            <p:ph sz="quarter" idx="10" hasCustomPrompt="1"/>
          </p:nvPr>
        </p:nvSpPr>
        <p:spPr>
          <a:xfrm>
            <a:off x="803913" y="1200845"/>
            <a:ext cx="6046595" cy="4358126"/>
          </a:xfrm>
        </p:spPr>
        <p:txBody>
          <a:bodyPr anchor="ctr"/>
          <a:lstStyle>
            <a:lvl1pPr algn="ctr">
              <a:defRPr/>
            </a:lvl1pPr>
          </a:lstStyle>
          <a:p>
            <a:pPr lvl="0"/>
            <a:r>
              <a:rPr lang="hu-HU" dirty="0"/>
              <a:t>Ábra / diagram</a:t>
            </a:r>
          </a:p>
        </p:txBody>
      </p:sp>
    </p:spTree>
    <p:extLst>
      <p:ext uri="{BB962C8B-B14F-4D97-AF65-F5344CB8AC3E}">
        <p14:creationId xmlns:p14="http://schemas.microsoft.com/office/powerpoint/2010/main" val="2730661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örzsdia 6">
    <p:spTree>
      <p:nvGrpSpPr>
        <p:cNvPr id="1" name=""/>
        <p:cNvGrpSpPr/>
        <p:nvPr/>
      </p:nvGrpSpPr>
      <p:grpSpPr>
        <a:xfrm>
          <a:off x="0" y="0"/>
          <a:ext cx="0" cy="0"/>
          <a:chOff x="0" y="0"/>
          <a:chExt cx="0" cy="0"/>
        </a:xfrm>
      </p:grpSpPr>
      <p:cxnSp>
        <p:nvCxnSpPr>
          <p:cNvPr id="9" name="Egyenes összekötő 8"/>
          <p:cNvCxnSpPr/>
          <p:nvPr/>
        </p:nvCxnSpPr>
        <p:spPr>
          <a:xfrm>
            <a:off x="2139292" y="4331309"/>
            <a:ext cx="4866233"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églalap 12">
            <a:extLst>
              <a:ext uri="{FF2B5EF4-FFF2-40B4-BE49-F238E27FC236}">
                <a16:creationId xmlns:a16="http://schemas.microsoft.com/office/drawing/2014/main" id="{98C45189-E75A-4873-AC6E-8DB275763272}"/>
              </a:ext>
            </a:extLst>
          </p:cNvPr>
          <p:cNvSpPr/>
          <p:nvPr/>
        </p:nvSpPr>
        <p:spPr>
          <a:xfrm>
            <a:off x="-1" y="293638"/>
            <a:ext cx="12192001" cy="635999"/>
          </a:xfrm>
          <a:prstGeom prst="rect">
            <a:avLst/>
          </a:prstGeom>
          <a:pattFill prst="ltUpDiag">
            <a:fgClr>
              <a:schemeClr val="tx2">
                <a:lumMod val="10000"/>
                <a:lumOff val="9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 name="Cím 1">
            <a:extLst>
              <a:ext uri="{FF2B5EF4-FFF2-40B4-BE49-F238E27FC236}">
                <a16:creationId xmlns:a16="http://schemas.microsoft.com/office/drawing/2014/main" id="{112F30A4-08F8-460C-90AB-68491CC3674B}"/>
              </a:ext>
            </a:extLst>
          </p:cNvPr>
          <p:cNvSpPr>
            <a:spLocks noGrp="1"/>
          </p:cNvSpPr>
          <p:nvPr>
            <p:ph type="title"/>
          </p:nvPr>
        </p:nvSpPr>
        <p:spPr>
          <a:xfrm>
            <a:off x="637565" y="310448"/>
            <a:ext cx="10147523" cy="612000"/>
          </a:xfrm>
        </p:spPr>
        <p:txBody>
          <a:bodyPr vert="horz" lIns="91440" tIns="45720" rIns="91440" bIns="45720" rtlCol="0" anchor="ctr">
            <a:noAutofit/>
          </a:bodyPr>
          <a:lstStyle>
            <a:lvl1pPr>
              <a:defRPr lang="hu-HU" sz="3200" cap="all" spc="80" baseline="0">
                <a:solidFill>
                  <a:schemeClr val="tx2"/>
                </a:solidFill>
              </a:defRPr>
            </a:lvl1pPr>
          </a:lstStyle>
          <a:p>
            <a:pPr marL="0" lvl="0" indent="0">
              <a:lnSpc>
                <a:spcPct val="100000"/>
              </a:lnSpc>
              <a:spcBef>
                <a:spcPts val="0"/>
              </a:spcBef>
              <a:buFont typeface="Arial" panose="020B0604020202020204" pitchFamily="34" charset="0"/>
            </a:pPr>
            <a:r>
              <a:rPr lang="hu-HU"/>
              <a:t>Mintacím szerkesztése</a:t>
            </a:r>
            <a:endParaRPr lang="hu-HU" dirty="0"/>
          </a:p>
        </p:txBody>
      </p:sp>
      <p:grpSp>
        <p:nvGrpSpPr>
          <p:cNvPr id="23" name="Csoportba foglalás 22">
            <a:extLst>
              <a:ext uri="{FF2B5EF4-FFF2-40B4-BE49-F238E27FC236}">
                <a16:creationId xmlns:a16="http://schemas.microsoft.com/office/drawing/2014/main" id="{506FBE8F-33AD-4CAD-9B96-094312AE577C}"/>
              </a:ext>
            </a:extLst>
          </p:cNvPr>
          <p:cNvGrpSpPr>
            <a:grpSpLocks noChangeAspect="1"/>
          </p:cNvGrpSpPr>
          <p:nvPr/>
        </p:nvGrpSpPr>
        <p:grpSpPr>
          <a:xfrm>
            <a:off x="10785087" y="81160"/>
            <a:ext cx="1109516" cy="1109516"/>
            <a:chOff x="5357618" y="340771"/>
            <a:chExt cx="1476765" cy="1476765"/>
          </a:xfrm>
        </p:grpSpPr>
        <p:sp>
          <p:nvSpPr>
            <p:cNvPr id="24" name="Ellipszis 23">
              <a:extLst>
                <a:ext uri="{FF2B5EF4-FFF2-40B4-BE49-F238E27FC236}">
                  <a16:creationId xmlns:a16="http://schemas.microsoft.com/office/drawing/2014/main" id="{19FE4813-8BDD-4EB6-9D9B-AFFA50956535}"/>
                </a:ext>
              </a:extLst>
            </p:cNvPr>
            <p:cNvSpPr/>
            <p:nvPr/>
          </p:nvSpPr>
          <p:spPr>
            <a:xfrm>
              <a:off x="5357618" y="340771"/>
              <a:ext cx="1476765" cy="14767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800"/>
            </a:p>
          </p:txBody>
        </p:sp>
        <p:pic>
          <p:nvPicPr>
            <p:cNvPr id="25" name="Kép 24">
              <a:extLst>
                <a:ext uri="{FF2B5EF4-FFF2-40B4-BE49-F238E27FC236}">
                  <a16:creationId xmlns:a16="http://schemas.microsoft.com/office/drawing/2014/main" id="{76231B7A-1BCA-4E46-931C-6421569AFEC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4679" t="13826" r="24393" b="13968"/>
            <a:stretch/>
          </p:blipFill>
          <p:spPr>
            <a:xfrm>
              <a:off x="5463778" y="445740"/>
              <a:ext cx="1264444" cy="1266826"/>
            </a:xfrm>
            <a:prstGeom prst="rect">
              <a:avLst/>
            </a:prstGeom>
          </p:spPr>
        </p:pic>
      </p:grpSp>
      <p:sp>
        <p:nvSpPr>
          <p:cNvPr id="3" name="Szöveg helye 2">
            <a:extLst>
              <a:ext uri="{FF2B5EF4-FFF2-40B4-BE49-F238E27FC236}">
                <a16:creationId xmlns:a16="http://schemas.microsoft.com/office/drawing/2014/main" id="{9EBD72CD-FF20-466C-95CC-B40009752B7C}"/>
              </a:ext>
            </a:extLst>
          </p:cNvPr>
          <p:cNvSpPr>
            <a:spLocks noGrp="1"/>
          </p:cNvSpPr>
          <p:nvPr>
            <p:ph type="body" sz="quarter" idx="17" hasCustomPrompt="1"/>
          </p:nvPr>
        </p:nvSpPr>
        <p:spPr>
          <a:xfrm>
            <a:off x="7925025" y="6316642"/>
            <a:ext cx="3969579" cy="369333"/>
          </a:xfrm>
        </p:spPr>
        <p:txBody>
          <a:bodyPr anchor="ctr">
            <a:noAutofit/>
          </a:bodyPr>
          <a:lstStyle>
            <a:lvl1pPr algn="r">
              <a:spcBef>
                <a:spcPts val="0"/>
              </a:spcBef>
              <a:defRPr sz="1800"/>
            </a:lvl1pPr>
          </a:lstStyle>
          <a:p>
            <a:pPr lvl="0"/>
            <a:r>
              <a:rPr lang="hu-HU" dirty="0"/>
              <a:t>Forrás | MNB</a:t>
            </a:r>
          </a:p>
        </p:txBody>
      </p:sp>
      <p:sp>
        <p:nvSpPr>
          <p:cNvPr id="28" name="Tartalom helye 3">
            <a:extLst>
              <a:ext uri="{FF2B5EF4-FFF2-40B4-BE49-F238E27FC236}">
                <a16:creationId xmlns:a16="http://schemas.microsoft.com/office/drawing/2014/main" id="{B61A9FF3-877E-4A8A-8082-96C99F684F2D}"/>
              </a:ext>
            </a:extLst>
          </p:cNvPr>
          <p:cNvSpPr>
            <a:spLocks noGrp="1"/>
          </p:cNvSpPr>
          <p:nvPr>
            <p:ph sz="quarter" idx="10" hasCustomPrompt="1"/>
          </p:nvPr>
        </p:nvSpPr>
        <p:spPr>
          <a:xfrm>
            <a:off x="637568" y="1190675"/>
            <a:ext cx="10745977" cy="5047096"/>
          </a:xfrm>
        </p:spPr>
        <p:txBody>
          <a:bodyPr anchor="ctr"/>
          <a:lstStyle>
            <a:lvl1pPr algn="ctr">
              <a:defRPr/>
            </a:lvl1pPr>
          </a:lstStyle>
          <a:p>
            <a:pPr lvl="0"/>
            <a:r>
              <a:rPr lang="hu-HU" dirty="0"/>
              <a:t>Ábra / diagram</a:t>
            </a:r>
          </a:p>
        </p:txBody>
      </p:sp>
    </p:spTree>
    <p:extLst>
      <p:ext uri="{BB962C8B-B14F-4D97-AF65-F5344CB8AC3E}">
        <p14:creationId xmlns:p14="http://schemas.microsoft.com/office/powerpoint/2010/main" val="648475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Címdia">
    <p:spTree>
      <p:nvGrpSpPr>
        <p:cNvPr id="1" name=""/>
        <p:cNvGrpSpPr/>
        <p:nvPr/>
      </p:nvGrpSpPr>
      <p:grpSpPr>
        <a:xfrm>
          <a:off x="0" y="0"/>
          <a:ext cx="0" cy="0"/>
          <a:chOff x="0" y="0"/>
          <a:chExt cx="0" cy="0"/>
        </a:xfrm>
      </p:grpSpPr>
      <p:sp>
        <p:nvSpPr>
          <p:cNvPr id="12" name="Téglalap 9">
            <a:extLst>
              <a:ext uri="{FF2B5EF4-FFF2-40B4-BE49-F238E27FC236}">
                <a16:creationId xmlns:a16="http://schemas.microsoft.com/office/drawing/2014/main" id="{B42950DE-5F8B-4458-BA50-F09CDFE107FF}"/>
              </a:ext>
            </a:extLst>
          </p:cNvPr>
          <p:cNvSpPr/>
          <p:nvPr userDrawn="1"/>
        </p:nvSpPr>
        <p:spPr>
          <a:xfrm>
            <a:off x="1" y="1"/>
            <a:ext cx="3048000" cy="6858000"/>
          </a:xfrm>
          <a:prstGeom prst="rect">
            <a:avLst/>
          </a:prstGeom>
          <a:gradFill flip="none" rotWithShape="1">
            <a:gsLst>
              <a:gs pos="6000">
                <a:schemeClr val="tx2"/>
              </a:gs>
              <a:gs pos="100000">
                <a:schemeClr val="tx2">
                  <a:lumMod val="75000"/>
                  <a:lumOff val="2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hu-HU"/>
          </a:p>
        </p:txBody>
      </p:sp>
      <p:pic>
        <p:nvPicPr>
          <p:cNvPr id="10" name="Kép 9">
            <a:extLst>
              <a:ext uri="{FF2B5EF4-FFF2-40B4-BE49-F238E27FC236}">
                <a16:creationId xmlns:a16="http://schemas.microsoft.com/office/drawing/2014/main" id="{71331AB2-7940-43C6-9BAE-8B631746061F}"/>
              </a:ext>
            </a:extLst>
          </p:cNvPr>
          <p:cNvPicPr>
            <a:picLocks noChangeAspect="1"/>
          </p:cNvPicPr>
          <p:nvPr/>
        </p:nvPicPr>
        <p:blipFill rotWithShape="1">
          <a:blip r:embed="rId2" cstate="print">
            <a:lum bright="70000" contrast="-70000"/>
            <a:extLst>
              <a:ext uri="{28A0092B-C50C-407E-A947-70E740481C1C}">
                <a14:useLocalDpi xmlns:a14="http://schemas.microsoft.com/office/drawing/2010/main" val="0"/>
              </a:ext>
            </a:extLst>
          </a:blip>
          <a:srcRect l="24679" t="13826" r="24393" b="13968"/>
          <a:stretch/>
        </p:blipFill>
        <p:spPr>
          <a:xfrm>
            <a:off x="891779" y="445740"/>
            <a:ext cx="1264444" cy="1266826"/>
          </a:xfrm>
          <a:prstGeom prst="rect">
            <a:avLst/>
          </a:prstGeom>
        </p:spPr>
      </p:pic>
      <p:sp>
        <p:nvSpPr>
          <p:cNvPr id="7" name="Rectangle 6">
            <a:extLst>
              <a:ext uri="{FF2B5EF4-FFF2-40B4-BE49-F238E27FC236}">
                <a16:creationId xmlns:a16="http://schemas.microsoft.com/office/drawing/2014/main" id="{ED667E43-34D1-4098-AC85-2E69FC45844E}"/>
              </a:ext>
            </a:extLst>
          </p:cNvPr>
          <p:cNvSpPr/>
          <p:nvPr userDrawn="1"/>
        </p:nvSpPr>
        <p:spPr>
          <a:xfrm rot="10800000">
            <a:off x="264001" y="4026271"/>
            <a:ext cx="2520000" cy="2520000"/>
          </a:xfrm>
          <a:prstGeom prst="rect">
            <a:avLst/>
          </a:prstGeom>
          <a:gradFill flip="none" rotWithShape="1">
            <a:gsLst>
              <a:gs pos="6000">
                <a:schemeClr val="tx2"/>
              </a:gs>
              <a:gs pos="100000">
                <a:schemeClr val="tx2">
                  <a:lumMod val="75000"/>
                  <a:lumOff val="2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hu-HU"/>
          </a:p>
        </p:txBody>
      </p:sp>
      <p:sp>
        <p:nvSpPr>
          <p:cNvPr id="8" name="TextBox 7">
            <a:extLst>
              <a:ext uri="{FF2B5EF4-FFF2-40B4-BE49-F238E27FC236}">
                <a16:creationId xmlns:a16="http://schemas.microsoft.com/office/drawing/2014/main" id="{E7981DBB-64A2-49B8-BDF8-482F87B2CE41}"/>
              </a:ext>
            </a:extLst>
          </p:cNvPr>
          <p:cNvSpPr txBox="1"/>
          <p:nvPr userDrawn="1"/>
        </p:nvSpPr>
        <p:spPr>
          <a:xfrm>
            <a:off x="367610" y="1988698"/>
            <a:ext cx="2312780" cy="707886"/>
          </a:xfrm>
          <a:prstGeom prst="rect">
            <a:avLst/>
          </a:prstGeom>
          <a:noFill/>
        </p:spPr>
        <p:txBody>
          <a:bodyPr wrap="square" rtlCol="0">
            <a:spAutoFit/>
          </a:bodyPr>
          <a:lstStyle/>
          <a:p>
            <a:pPr algn="ctr">
              <a:lnSpc>
                <a:spcPct val="100000"/>
              </a:lnSpc>
            </a:pPr>
            <a:r>
              <a:rPr lang="hu-HU" sz="2000" spc="300" dirty="0">
                <a:solidFill>
                  <a:schemeClr val="bg1"/>
                </a:solidFill>
              </a:rPr>
              <a:t>KÉRDÉSEK</a:t>
            </a:r>
          </a:p>
          <a:p>
            <a:pPr algn="ctr">
              <a:lnSpc>
                <a:spcPct val="100000"/>
              </a:lnSpc>
            </a:pPr>
            <a:r>
              <a:rPr lang="hu-HU" sz="2000" spc="300" dirty="0">
                <a:solidFill>
                  <a:schemeClr val="bg1"/>
                </a:solidFill>
              </a:rPr>
              <a:t>sajto@mnb.hu</a:t>
            </a:r>
          </a:p>
        </p:txBody>
      </p:sp>
      <p:sp>
        <p:nvSpPr>
          <p:cNvPr id="17" name="Cím 1">
            <a:extLst>
              <a:ext uri="{FF2B5EF4-FFF2-40B4-BE49-F238E27FC236}">
                <a16:creationId xmlns:a16="http://schemas.microsoft.com/office/drawing/2014/main" id="{0E972E3B-D8A7-41EC-8EEB-A9E2BA8A5189}"/>
              </a:ext>
            </a:extLst>
          </p:cNvPr>
          <p:cNvSpPr>
            <a:spLocks noGrp="1"/>
          </p:cNvSpPr>
          <p:nvPr>
            <p:ph type="title" hasCustomPrompt="1"/>
          </p:nvPr>
        </p:nvSpPr>
        <p:spPr>
          <a:xfrm>
            <a:off x="3391270" y="310447"/>
            <a:ext cx="8390876" cy="713833"/>
          </a:xfrm>
        </p:spPr>
        <p:txBody>
          <a:bodyPr lIns="72000" tIns="36000" rIns="72000" bIns="36000">
            <a:normAutofit/>
          </a:bodyPr>
          <a:lstStyle>
            <a:lvl1pPr algn="l">
              <a:defRPr lang="hu-HU" sz="2200" b="1" cap="all" spc="300" baseline="0" dirty="0">
                <a:solidFill>
                  <a:srgbClr val="0D234D"/>
                </a:solidFill>
              </a:defRPr>
            </a:lvl1pPr>
          </a:lstStyle>
          <a:p>
            <a:pPr marL="0" lvl="0" algn="ctr">
              <a:lnSpc>
                <a:spcPct val="100000"/>
              </a:lnSpc>
            </a:pPr>
            <a:r>
              <a:rPr lang="hu-HU" dirty="0"/>
              <a:t>Mintacím szerkesztése</a:t>
            </a:r>
          </a:p>
        </p:txBody>
      </p:sp>
      <p:sp>
        <p:nvSpPr>
          <p:cNvPr id="18" name="Szöveg helye 2">
            <a:extLst>
              <a:ext uri="{FF2B5EF4-FFF2-40B4-BE49-F238E27FC236}">
                <a16:creationId xmlns:a16="http://schemas.microsoft.com/office/drawing/2014/main" id="{C1CA7D19-B04A-4CBB-AEEB-5B0AFDF0080F}"/>
              </a:ext>
            </a:extLst>
          </p:cNvPr>
          <p:cNvSpPr>
            <a:spLocks noGrp="1"/>
          </p:cNvSpPr>
          <p:nvPr>
            <p:ph type="body" sz="quarter" idx="17" hasCustomPrompt="1"/>
          </p:nvPr>
        </p:nvSpPr>
        <p:spPr>
          <a:xfrm>
            <a:off x="3391271" y="6386645"/>
            <a:ext cx="7679183" cy="229326"/>
          </a:xfrm>
        </p:spPr>
        <p:txBody>
          <a:bodyPr anchor="ctr">
            <a:noAutofit/>
          </a:bodyPr>
          <a:lstStyle>
            <a:lvl1pPr algn="l">
              <a:spcBef>
                <a:spcPts val="0"/>
              </a:spcBef>
              <a:defRPr sz="1400"/>
            </a:lvl1pPr>
          </a:lstStyle>
          <a:p>
            <a:pPr lvl="0"/>
            <a:r>
              <a:rPr lang="hu-HU" dirty="0"/>
              <a:t>Forrás | MNB</a:t>
            </a:r>
          </a:p>
        </p:txBody>
      </p:sp>
      <p:sp>
        <p:nvSpPr>
          <p:cNvPr id="19" name="Tartalom helye 3">
            <a:extLst>
              <a:ext uri="{FF2B5EF4-FFF2-40B4-BE49-F238E27FC236}">
                <a16:creationId xmlns:a16="http://schemas.microsoft.com/office/drawing/2014/main" id="{A3232AAC-6E73-4751-9556-94A0CB749FD1}"/>
              </a:ext>
            </a:extLst>
          </p:cNvPr>
          <p:cNvSpPr>
            <a:spLocks noGrp="1"/>
          </p:cNvSpPr>
          <p:nvPr>
            <p:ph sz="quarter" idx="10" hasCustomPrompt="1"/>
          </p:nvPr>
        </p:nvSpPr>
        <p:spPr>
          <a:xfrm>
            <a:off x="3391270" y="1269509"/>
            <a:ext cx="8390876" cy="4775156"/>
          </a:xfrm>
        </p:spPr>
        <p:txBody>
          <a:bodyPr anchor="ctr"/>
          <a:lstStyle>
            <a:lvl1pPr algn="ctr">
              <a:defRPr/>
            </a:lvl1pPr>
          </a:lstStyle>
          <a:p>
            <a:pPr lvl="0"/>
            <a:r>
              <a:rPr lang="hu-HU" dirty="0"/>
              <a:t>Ábra / diagram</a:t>
            </a:r>
          </a:p>
        </p:txBody>
      </p:sp>
      <p:sp>
        <p:nvSpPr>
          <p:cNvPr id="20" name="Szöveg helye 16">
            <a:extLst>
              <a:ext uri="{FF2B5EF4-FFF2-40B4-BE49-F238E27FC236}">
                <a16:creationId xmlns:a16="http://schemas.microsoft.com/office/drawing/2014/main" id="{02CB0E1F-C568-4FA1-95F7-5FC03F72E1D5}"/>
              </a:ext>
            </a:extLst>
          </p:cNvPr>
          <p:cNvSpPr txBox="1">
            <a:spLocks/>
          </p:cNvSpPr>
          <p:nvPr userDrawn="1"/>
        </p:nvSpPr>
        <p:spPr>
          <a:xfrm>
            <a:off x="11150353" y="6310271"/>
            <a:ext cx="631793" cy="375704"/>
          </a:xfrm>
          <a:prstGeom prst="rect">
            <a:avLst/>
          </a:prstGeom>
          <a:ln>
            <a:noFill/>
          </a:ln>
        </p:spPr>
        <p:txBody>
          <a:bodyPr anchor="ctr">
            <a:noAutofit/>
          </a:bodyPr>
          <a:lstStyle>
            <a:lvl1pPr marL="0" indent="0" algn="ctr" defTabSz="914400" rtl="0" eaLnBrk="1" latinLnBrk="0" hangingPunct="1">
              <a:lnSpc>
                <a:spcPct val="100000"/>
              </a:lnSpc>
              <a:spcBef>
                <a:spcPts val="0"/>
              </a:spcBef>
              <a:buFont typeface="Arial" panose="020B0604020202020204" pitchFamily="34" charset="0"/>
              <a:buNone/>
              <a:defRPr lang="hu-HU" sz="1400" b="0" kern="0" spc="50" baseline="0" dirty="0" smtClean="0">
                <a:solidFill>
                  <a:schemeClr val="accent2"/>
                </a:solidFill>
                <a:latin typeface="Calibri Light" panose="020F0302020204030204" pitchFamily="34" charset="0"/>
                <a:ea typeface="+mn-ea"/>
                <a:cs typeface="Calibri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hu-HU" sz="1400" kern="1200" spc="0" dirty="0">
                <a:solidFill>
                  <a:schemeClr val="tx2"/>
                </a:solidFill>
                <a:latin typeface="+mj-lt"/>
                <a:cs typeface="Calibri Light" panose="020F0302020204030204" pitchFamily="34" charset="0"/>
              </a:rPr>
              <a:t>| </a:t>
            </a:r>
            <a:fld id="{9F5897F7-D0F6-48BC-987C-C4C9ABF430D0}" type="slidenum">
              <a:rPr lang="en-US" sz="1400" kern="1200" spc="0" smtClean="0">
                <a:solidFill>
                  <a:schemeClr val="tx2"/>
                </a:solidFill>
                <a:latin typeface="+mj-lt"/>
                <a:cs typeface="Calibri Light" panose="020F0302020204030204" pitchFamily="34" charset="0"/>
              </a:rPr>
              <a:pPr algn="r"/>
              <a:t>‹#›</a:t>
            </a:fld>
            <a:r>
              <a:rPr lang="hu-HU" sz="1400" kern="1200" spc="0" dirty="0">
                <a:solidFill>
                  <a:schemeClr val="tx2"/>
                </a:solidFill>
                <a:latin typeface="+mj-lt"/>
                <a:cs typeface="Calibri Light" panose="020F0302020204030204" pitchFamily="34" charset="0"/>
              </a:rPr>
              <a:t> </a:t>
            </a:r>
            <a:endParaRPr lang="en-US" sz="1400" dirty="0">
              <a:solidFill>
                <a:schemeClr val="tx2"/>
              </a:solidFill>
              <a:latin typeface="+mj-lt"/>
              <a:cs typeface="Calibri Light" panose="020F0302020204030204" pitchFamily="34" charset="0"/>
            </a:endParaRPr>
          </a:p>
        </p:txBody>
      </p:sp>
      <p:sp>
        <p:nvSpPr>
          <p:cNvPr id="21" name="Szöveg helye 2">
            <a:extLst>
              <a:ext uri="{FF2B5EF4-FFF2-40B4-BE49-F238E27FC236}">
                <a16:creationId xmlns:a16="http://schemas.microsoft.com/office/drawing/2014/main" id="{9995FF97-7547-455C-A31B-F35BFA522B7D}"/>
              </a:ext>
            </a:extLst>
          </p:cNvPr>
          <p:cNvSpPr>
            <a:spLocks noGrp="1"/>
          </p:cNvSpPr>
          <p:nvPr>
            <p:ph type="body" sz="quarter" idx="18" hasCustomPrompt="1"/>
          </p:nvPr>
        </p:nvSpPr>
        <p:spPr>
          <a:xfrm>
            <a:off x="3391271" y="6146952"/>
            <a:ext cx="8390875" cy="229326"/>
          </a:xfrm>
        </p:spPr>
        <p:txBody>
          <a:bodyPr anchor="ctr">
            <a:noAutofit/>
          </a:bodyPr>
          <a:lstStyle>
            <a:lvl1pPr algn="l">
              <a:spcBef>
                <a:spcPts val="0"/>
              </a:spcBef>
              <a:defRPr sz="1400" b="0" cap="all" baseline="0"/>
            </a:lvl1pPr>
          </a:lstStyle>
          <a:p>
            <a:pPr lvl="0"/>
            <a:r>
              <a:rPr lang="hu-HU" dirty="0"/>
              <a:t>Ábracím</a:t>
            </a:r>
          </a:p>
        </p:txBody>
      </p:sp>
    </p:spTree>
    <p:extLst>
      <p:ext uri="{BB962C8B-B14F-4D97-AF65-F5344CB8AC3E}">
        <p14:creationId xmlns:p14="http://schemas.microsoft.com/office/powerpoint/2010/main" val="3781116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Üres">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29794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Fejezet dia">
    <p:spTree>
      <p:nvGrpSpPr>
        <p:cNvPr id="1" name=""/>
        <p:cNvGrpSpPr/>
        <p:nvPr/>
      </p:nvGrpSpPr>
      <p:grpSpPr>
        <a:xfrm>
          <a:off x="0" y="0"/>
          <a:ext cx="0" cy="0"/>
          <a:chOff x="0" y="0"/>
          <a:chExt cx="0" cy="0"/>
        </a:xfrm>
      </p:grpSpPr>
      <p:sp>
        <p:nvSpPr>
          <p:cNvPr id="12" name="Téglalap 11">
            <a:extLst>
              <a:ext uri="{FF2B5EF4-FFF2-40B4-BE49-F238E27FC236}">
                <a16:creationId xmlns:a16="http://schemas.microsoft.com/office/drawing/2014/main" id="{B9832036-2788-4622-A64B-17EA6B541E33}"/>
              </a:ext>
            </a:extLst>
          </p:cNvPr>
          <p:cNvSpPr/>
          <p:nvPr/>
        </p:nvSpPr>
        <p:spPr>
          <a:xfrm>
            <a:off x="3" y="1"/>
            <a:ext cx="1866900" cy="6858000"/>
          </a:xfrm>
          <a:prstGeom prst="rect">
            <a:avLst/>
          </a:prstGeom>
          <a:gradFill>
            <a:gsLst>
              <a:gs pos="0">
                <a:srgbClr val="143777"/>
              </a:gs>
              <a:gs pos="100000">
                <a:schemeClr val="tx2">
                  <a:lumMod val="75000"/>
                  <a:lumOff val="25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800"/>
          </a:p>
        </p:txBody>
      </p:sp>
      <p:pic>
        <p:nvPicPr>
          <p:cNvPr id="13" name="Kép 12">
            <a:extLst>
              <a:ext uri="{FF2B5EF4-FFF2-40B4-BE49-F238E27FC236}">
                <a16:creationId xmlns:a16="http://schemas.microsoft.com/office/drawing/2014/main" id="{5746DDF3-1237-4ABC-BE9B-40E07F652207}"/>
              </a:ext>
            </a:extLst>
          </p:cNvPr>
          <p:cNvPicPr>
            <a:picLocks noChangeAspect="1"/>
          </p:cNvPicPr>
          <p:nvPr/>
        </p:nvPicPr>
        <p:blipFill rotWithShape="1">
          <a:blip r:embed="rId2">
            <a:duotone>
              <a:prstClr val="black"/>
              <a:schemeClr val="tx2">
                <a:tint val="45000"/>
                <a:satMod val="400000"/>
              </a:schemeClr>
            </a:duotone>
            <a:extLst>
              <a:ext uri="{28A0092B-C50C-407E-A947-70E740481C1C}">
                <a14:useLocalDpi xmlns:a14="http://schemas.microsoft.com/office/drawing/2010/main" val="0"/>
              </a:ext>
            </a:extLst>
          </a:blip>
          <a:srcRect l="94" t="13954" r="50075" b="15166"/>
          <a:stretch/>
        </p:blipFill>
        <p:spPr>
          <a:xfrm>
            <a:off x="7516919" y="0"/>
            <a:ext cx="4663644" cy="6858000"/>
          </a:xfrm>
          <a:prstGeom prst="rect">
            <a:avLst/>
          </a:prstGeom>
        </p:spPr>
      </p:pic>
      <p:sp>
        <p:nvSpPr>
          <p:cNvPr id="16" name="Téglalap 15">
            <a:extLst>
              <a:ext uri="{FF2B5EF4-FFF2-40B4-BE49-F238E27FC236}">
                <a16:creationId xmlns:a16="http://schemas.microsoft.com/office/drawing/2014/main" id="{C5E54EA3-5DA1-484C-86ED-D48C079F35EE}"/>
              </a:ext>
            </a:extLst>
          </p:cNvPr>
          <p:cNvSpPr>
            <a:spLocks noChangeAspect="1"/>
          </p:cNvSpPr>
          <p:nvPr/>
        </p:nvSpPr>
        <p:spPr>
          <a:xfrm>
            <a:off x="7516919" y="-1"/>
            <a:ext cx="4675084" cy="6858001"/>
          </a:xfrm>
          <a:prstGeom prst="rect">
            <a:avLst/>
          </a:prstGeom>
          <a:gradFill flip="none" rotWithShape="1">
            <a:gsLst>
              <a:gs pos="0">
                <a:schemeClr val="bg1"/>
              </a:gs>
              <a:gs pos="99000">
                <a:schemeClr val="bg1">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800"/>
          </a:p>
        </p:txBody>
      </p:sp>
      <p:pic>
        <p:nvPicPr>
          <p:cNvPr id="17" name="Kép 16">
            <a:extLst>
              <a:ext uri="{FF2B5EF4-FFF2-40B4-BE49-F238E27FC236}">
                <a16:creationId xmlns:a16="http://schemas.microsoft.com/office/drawing/2014/main" id="{66325AB9-9CA1-4E78-B77C-07464C8D6534}"/>
              </a:ext>
            </a:extLst>
          </p:cNvPr>
          <p:cNvPicPr>
            <a:picLocks noChangeAspect="1"/>
          </p:cNvPicPr>
          <p:nvPr/>
        </p:nvPicPr>
        <p:blipFill rotWithShape="1">
          <a:blip r:embed="rId2">
            <a:extLst>
              <a:ext uri="{28A0092B-C50C-407E-A947-70E740481C1C}">
                <a14:useLocalDpi xmlns:a14="http://schemas.microsoft.com/office/drawing/2010/main" val="0"/>
              </a:ext>
            </a:extLst>
          </a:blip>
          <a:srcRect l="49256"/>
          <a:stretch/>
        </p:blipFill>
        <p:spPr>
          <a:xfrm>
            <a:off x="11443" y="1129644"/>
            <a:ext cx="2349495" cy="4786769"/>
          </a:xfrm>
          <a:prstGeom prst="rect">
            <a:avLst/>
          </a:prstGeom>
        </p:spPr>
      </p:pic>
      <p:grpSp>
        <p:nvGrpSpPr>
          <p:cNvPr id="19" name="Csoportba foglalás 18">
            <a:extLst>
              <a:ext uri="{FF2B5EF4-FFF2-40B4-BE49-F238E27FC236}">
                <a16:creationId xmlns:a16="http://schemas.microsoft.com/office/drawing/2014/main" id="{66886066-0B97-4559-8618-6491EACA3C73}"/>
              </a:ext>
            </a:extLst>
          </p:cNvPr>
          <p:cNvGrpSpPr>
            <a:grpSpLocks noChangeAspect="1"/>
          </p:cNvGrpSpPr>
          <p:nvPr/>
        </p:nvGrpSpPr>
        <p:grpSpPr>
          <a:xfrm>
            <a:off x="1125572" y="2690621"/>
            <a:ext cx="1476765" cy="1476765"/>
            <a:chOff x="5357618" y="340771"/>
            <a:chExt cx="1476765" cy="1476765"/>
          </a:xfrm>
        </p:grpSpPr>
        <p:sp>
          <p:nvSpPr>
            <p:cNvPr id="20" name="Ellipszis 19">
              <a:extLst>
                <a:ext uri="{FF2B5EF4-FFF2-40B4-BE49-F238E27FC236}">
                  <a16:creationId xmlns:a16="http://schemas.microsoft.com/office/drawing/2014/main" id="{125992F2-75F4-4B01-B8B9-F6DB0135340D}"/>
                </a:ext>
              </a:extLst>
            </p:cNvPr>
            <p:cNvSpPr/>
            <p:nvPr/>
          </p:nvSpPr>
          <p:spPr>
            <a:xfrm>
              <a:off x="5357618" y="340771"/>
              <a:ext cx="1476765" cy="14767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800"/>
            </a:p>
          </p:txBody>
        </p:sp>
        <p:pic>
          <p:nvPicPr>
            <p:cNvPr id="21" name="Kép 20">
              <a:extLst>
                <a:ext uri="{FF2B5EF4-FFF2-40B4-BE49-F238E27FC236}">
                  <a16:creationId xmlns:a16="http://schemas.microsoft.com/office/drawing/2014/main" id="{FC147930-A5FF-486A-9AD1-6662003187C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4679" t="13826" r="24393" b="13968"/>
            <a:stretch/>
          </p:blipFill>
          <p:spPr>
            <a:xfrm>
              <a:off x="5463778" y="445740"/>
              <a:ext cx="1264444" cy="1266826"/>
            </a:xfrm>
            <a:prstGeom prst="rect">
              <a:avLst/>
            </a:prstGeom>
          </p:spPr>
        </p:pic>
      </p:grpSp>
      <p:sp>
        <p:nvSpPr>
          <p:cNvPr id="3" name="Cím 2">
            <a:extLst>
              <a:ext uri="{FF2B5EF4-FFF2-40B4-BE49-F238E27FC236}">
                <a16:creationId xmlns:a16="http://schemas.microsoft.com/office/drawing/2014/main" id="{35A37BE2-9DE4-465D-8D3E-B086EDC1E814}"/>
              </a:ext>
            </a:extLst>
          </p:cNvPr>
          <p:cNvSpPr>
            <a:spLocks noGrp="1"/>
          </p:cNvSpPr>
          <p:nvPr>
            <p:ph type="title"/>
          </p:nvPr>
        </p:nvSpPr>
        <p:spPr>
          <a:xfrm>
            <a:off x="2981032" y="2608033"/>
            <a:ext cx="6644488" cy="1581972"/>
          </a:xfrm>
          <a:noFill/>
        </p:spPr>
        <p:txBody>
          <a:bodyPr wrap="square" rtlCol="0" anchor="ctr">
            <a:spAutoFit/>
          </a:bodyPr>
          <a:lstStyle>
            <a:lvl1pPr>
              <a:lnSpc>
                <a:spcPct val="110000"/>
              </a:lnSpc>
              <a:defRPr lang="hu-HU" sz="4400" cap="all" spc="300" baseline="0">
                <a:solidFill>
                  <a:schemeClr val="tx2"/>
                </a:solidFill>
                <a:latin typeface="+mn-lt"/>
                <a:ea typeface="+mn-ea"/>
                <a:cs typeface="+mn-cs"/>
              </a:defRPr>
            </a:lvl1pPr>
          </a:lstStyle>
          <a:p>
            <a:pPr marL="0" lvl="0" defTabSz="457200"/>
            <a:r>
              <a:rPr lang="hu-HU"/>
              <a:t>Mintacím szerkesztése</a:t>
            </a:r>
            <a:endParaRPr lang="hu-HU" dirty="0"/>
          </a:p>
        </p:txBody>
      </p:sp>
    </p:spTree>
    <p:extLst>
      <p:ext uri="{BB962C8B-B14F-4D97-AF65-F5344CB8AC3E}">
        <p14:creationId xmlns:p14="http://schemas.microsoft.com/office/powerpoint/2010/main" val="3235971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örzsdia">
    <p:spTree>
      <p:nvGrpSpPr>
        <p:cNvPr id="1" name=""/>
        <p:cNvGrpSpPr/>
        <p:nvPr/>
      </p:nvGrpSpPr>
      <p:grpSpPr>
        <a:xfrm>
          <a:off x="0" y="0"/>
          <a:ext cx="0" cy="0"/>
          <a:chOff x="0" y="0"/>
          <a:chExt cx="0" cy="0"/>
        </a:xfrm>
      </p:grpSpPr>
      <p:sp>
        <p:nvSpPr>
          <p:cNvPr id="11" name="Téglalap 10">
            <a:extLst>
              <a:ext uri="{FF2B5EF4-FFF2-40B4-BE49-F238E27FC236}">
                <a16:creationId xmlns:a16="http://schemas.microsoft.com/office/drawing/2014/main" id="{9BA93E46-E304-457C-B4E5-97307FE0451E}"/>
              </a:ext>
            </a:extLst>
          </p:cNvPr>
          <p:cNvSpPr/>
          <p:nvPr/>
        </p:nvSpPr>
        <p:spPr>
          <a:xfrm flipV="1">
            <a:off x="7670400" y="-7370"/>
            <a:ext cx="4521600" cy="6048235"/>
          </a:xfrm>
          <a:prstGeom prst="rect">
            <a:avLst/>
          </a:prstGeom>
          <a:gradFill flip="none" rotWithShape="1">
            <a:gsLst>
              <a:gs pos="0">
                <a:schemeClr val="tx2">
                  <a:lumMod val="75000"/>
                  <a:lumOff val="25000"/>
                </a:schemeClr>
              </a:gs>
              <a:gs pos="100000">
                <a:schemeClr val="tx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800"/>
          </a:p>
        </p:txBody>
      </p:sp>
      <p:sp>
        <p:nvSpPr>
          <p:cNvPr id="10" name="Téglalap 9">
            <a:extLst>
              <a:ext uri="{FF2B5EF4-FFF2-40B4-BE49-F238E27FC236}">
                <a16:creationId xmlns:a16="http://schemas.microsoft.com/office/drawing/2014/main" id="{243A6DB6-4204-4902-B048-54DA76673F9E}"/>
              </a:ext>
            </a:extLst>
          </p:cNvPr>
          <p:cNvSpPr/>
          <p:nvPr/>
        </p:nvSpPr>
        <p:spPr>
          <a:xfrm>
            <a:off x="7670403" y="6119730"/>
            <a:ext cx="4522172" cy="738270"/>
          </a:xfrm>
          <a:prstGeom prst="rect">
            <a:avLst/>
          </a:prstGeom>
          <a:gradFill flip="none" rotWithShape="1">
            <a:gsLst>
              <a:gs pos="0">
                <a:schemeClr val="accent1">
                  <a:lumMod val="40000"/>
                  <a:lumOff val="60000"/>
                </a:schemeClr>
              </a:gs>
              <a:gs pos="100000">
                <a:schemeClr val="accent1">
                  <a:lumMod val="20000"/>
                  <a:lumOff val="8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800"/>
          </a:p>
        </p:txBody>
      </p:sp>
      <p:grpSp>
        <p:nvGrpSpPr>
          <p:cNvPr id="14" name="Csoportba foglalás 13">
            <a:extLst>
              <a:ext uri="{FF2B5EF4-FFF2-40B4-BE49-F238E27FC236}">
                <a16:creationId xmlns:a16="http://schemas.microsoft.com/office/drawing/2014/main" id="{A73733A7-BC48-41D0-9658-8E944D3C9A7C}"/>
              </a:ext>
            </a:extLst>
          </p:cNvPr>
          <p:cNvGrpSpPr>
            <a:grpSpLocks noChangeAspect="1"/>
          </p:cNvGrpSpPr>
          <p:nvPr/>
        </p:nvGrpSpPr>
        <p:grpSpPr>
          <a:xfrm>
            <a:off x="10858339" y="5524207"/>
            <a:ext cx="1109516" cy="1109516"/>
            <a:chOff x="5357618" y="340771"/>
            <a:chExt cx="1476765" cy="1476765"/>
          </a:xfrm>
        </p:grpSpPr>
        <p:sp>
          <p:nvSpPr>
            <p:cNvPr id="15" name="Ellipszis 14">
              <a:extLst>
                <a:ext uri="{FF2B5EF4-FFF2-40B4-BE49-F238E27FC236}">
                  <a16:creationId xmlns:a16="http://schemas.microsoft.com/office/drawing/2014/main" id="{EBC2CD10-E2E6-48D0-942A-D28B40FE680A}"/>
                </a:ext>
              </a:extLst>
            </p:cNvPr>
            <p:cNvSpPr/>
            <p:nvPr/>
          </p:nvSpPr>
          <p:spPr>
            <a:xfrm>
              <a:off x="5357618" y="340771"/>
              <a:ext cx="1476765" cy="14767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800"/>
            </a:p>
          </p:txBody>
        </p:sp>
        <p:pic>
          <p:nvPicPr>
            <p:cNvPr id="18" name="Kép 17">
              <a:extLst>
                <a:ext uri="{FF2B5EF4-FFF2-40B4-BE49-F238E27FC236}">
                  <a16:creationId xmlns:a16="http://schemas.microsoft.com/office/drawing/2014/main" id="{30D1A582-F69D-427D-B8FD-8CE43B7D26C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4679" t="13826" r="24393" b="13968"/>
            <a:stretch/>
          </p:blipFill>
          <p:spPr>
            <a:xfrm>
              <a:off x="5463778" y="445740"/>
              <a:ext cx="1264444" cy="1266826"/>
            </a:xfrm>
            <a:prstGeom prst="rect">
              <a:avLst/>
            </a:prstGeom>
          </p:spPr>
        </p:pic>
      </p:grpSp>
      <p:pic>
        <p:nvPicPr>
          <p:cNvPr id="27" name="Kép 26">
            <a:extLst>
              <a:ext uri="{FF2B5EF4-FFF2-40B4-BE49-F238E27FC236}">
                <a16:creationId xmlns:a16="http://schemas.microsoft.com/office/drawing/2014/main" id="{C9E3E7CF-F49B-4DF1-899B-52D5E5BE382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4" t="7806" r="50075" b="9197"/>
          <a:stretch/>
        </p:blipFill>
        <p:spPr>
          <a:xfrm rot="5400000">
            <a:off x="9540790" y="5597399"/>
            <a:ext cx="781401" cy="1742439"/>
          </a:xfrm>
          <a:prstGeom prst="rect">
            <a:avLst/>
          </a:prstGeom>
        </p:spPr>
      </p:pic>
      <p:sp>
        <p:nvSpPr>
          <p:cNvPr id="34" name="Szöveg helye 5">
            <a:extLst>
              <a:ext uri="{FF2B5EF4-FFF2-40B4-BE49-F238E27FC236}">
                <a16:creationId xmlns:a16="http://schemas.microsoft.com/office/drawing/2014/main" id="{5F68BAB5-5532-4BA2-8038-9B1D7E192D8D}"/>
              </a:ext>
            </a:extLst>
          </p:cNvPr>
          <p:cNvSpPr>
            <a:spLocks noGrp="1"/>
          </p:cNvSpPr>
          <p:nvPr>
            <p:ph type="body" sz="quarter" idx="18" hasCustomPrompt="1"/>
          </p:nvPr>
        </p:nvSpPr>
        <p:spPr>
          <a:xfrm>
            <a:off x="803719" y="5815712"/>
            <a:ext cx="6046788" cy="444979"/>
          </a:xfrm>
        </p:spPr>
        <p:txBody>
          <a:bodyPr anchor="ctr">
            <a:normAutofit/>
          </a:bodyPr>
          <a:lstStyle>
            <a:lvl1pPr algn="ctr">
              <a:defRPr sz="2400" cap="all" spc="150" baseline="0"/>
            </a:lvl1pPr>
          </a:lstStyle>
          <a:p>
            <a:pPr lvl="0"/>
            <a:r>
              <a:rPr lang="hu-HU" dirty="0"/>
              <a:t>Ábra / Diagram címe </a:t>
            </a:r>
          </a:p>
        </p:txBody>
      </p:sp>
      <p:sp>
        <p:nvSpPr>
          <p:cNvPr id="35" name="Szöveg helye 5">
            <a:extLst>
              <a:ext uri="{FF2B5EF4-FFF2-40B4-BE49-F238E27FC236}">
                <a16:creationId xmlns:a16="http://schemas.microsoft.com/office/drawing/2014/main" id="{9B0AF1A9-4B64-41F9-8F5C-9A183150A763}"/>
              </a:ext>
            </a:extLst>
          </p:cNvPr>
          <p:cNvSpPr>
            <a:spLocks noGrp="1"/>
          </p:cNvSpPr>
          <p:nvPr>
            <p:ph type="body" sz="quarter" idx="19" hasCustomPrompt="1"/>
          </p:nvPr>
        </p:nvSpPr>
        <p:spPr>
          <a:xfrm>
            <a:off x="803719" y="6282022"/>
            <a:ext cx="6046788" cy="444979"/>
          </a:xfrm>
        </p:spPr>
        <p:txBody>
          <a:bodyPr anchor="ctr">
            <a:normAutofit/>
          </a:bodyPr>
          <a:lstStyle>
            <a:lvl1pPr algn="ctr">
              <a:defRPr sz="1800" cap="none" spc="150" baseline="0"/>
            </a:lvl1pPr>
          </a:lstStyle>
          <a:p>
            <a:pPr lvl="0"/>
            <a:r>
              <a:rPr lang="hu-HU" dirty="0"/>
              <a:t>Az ábra alcíme, évszám, korcsoport, egyéb</a:t>
            </a:r>
          </a:p>
        </p:txBody>
      </p:sp>
      <p:sp>
        <p:nvSpPr>
          <p:cNvPr id="36" name="Tartalom helye 3">
            <a:extLst>
              <a:ext uri="{FF2B5EF4-FFF2-40B4-BE49-F238E27FC236}">
                <a16:creationId xmlns:a16="http://schemas.microsoft.com/office/drawing/2014/main" id="{8849E124-05C5-421B-9E40-EA89F2E23D02}"/>
              </a:ext>
            </a:extLst>
          </p:cNvPr>
          <p:cNvSpPr>
            <a:spLocks noGrp="1"/>
          </p:cNvSpPr>
          <p:nvPr>
            <p:ph sz="quarter" idx="10" hasCustomPrompt="1"/>
          </p:nvPr>
        </p:nvSpPr>
        <p:spPr>
          <a:xfrm>
            <a:off x="803913" y="365129"/>
            <a:ext cx="6046595" cy="5193842"/>
          </a:xfrm>
        </p:spPr>
        <p:txBody>
          <a:bodyPr anchor="ctr"/>
          <a:lstStyle>
            <a:lvl1pPr algn="ctr">
              <a:defRPr/>
            </a:lvl1pPr>
          </a:lstStyle>
          <a:p>
            <a:pPr lvl="0"/>
            <a:r>
              <a:rPr lang="hu-HU" dirty="0"/>
              <a:t>Ábra / diagram</a:t>
            </a:r>
          </a:p>
        </p:txBody>
      </p:sp>
      <p:sp>
        <p:nvSpPr>
          <p:cNvPr id="37" name="Szöveg helye 7">
            <a:extLst>
              <a:ext uri="{FF2B5EF4-FFF2-40B4-BE49-F238E27FC236}">
                <a16:creationId xmlns:a16="http://schemas.microsoft.com/office/drawing/2014/main" id="{02C34324-1D62-4033-965F-F0EE61C2802C}"/>
              </a:ext>
            </a:extLst>
          </p:cNvPr>
          <p:cNvSpPr>
            <a:spLocks noGrp="1"/>
          </p:cNvSpPr>
          <p:nvPr>
            <p:ph type="body" sz="quarter" idx="20" hasCustomPrompt="1"/>
          </p:nvPr>
        </p:nvSpPr>
        <p:spPr>
          <a:xfrm>
            <a:off x="7972243" y="1880323"/>
            <a:ext cx="3960000" cy="3717670"/>
          </a:xfrm>
        </p:spPr>
        <p:txBody>
          <a:bodyPr>
            <a:normAutofit/>
          </a:bodyPr>
          <a:lstStyle>
            <a:lvl1pPr>
              <a:lnSpc>
                <a:spcPct val="120000"/>
              </a:lnSpc>
              <a:defRPr sz="2400">
                <a:solidFill>
                  <a:schemeClr val="bg1"/>
                </a:solidFill>
              </a:defRPr>
            </a:lvl1pPr>
          </a:lstStyle>
          <a:p>
            <a:pPr lvl="0"/>
            <a:r>
              <a:rPr lang="hu-HU" dirty="0"/>
              <a:t>Az ábrához tartozó magyarázat hosszabb kifejtése, egy vagy több mondatban, hivatkozások, megjegyzések helye…</a:t>
            </a:r>
          </a:p>
        </p:txBody>
      </p:sp>
      <p:sp>
        <p:nvSpPr>
          <p:cNvPr id="38" name="Cím 8">
            <a:extLst>
              <a:ext uri="{FF2B5EF4-FFF2-40B4-BE49-F238E27FC236}">
                <a16:creationId xmlns:a16="http://schemas.microsoft.com/office/drawing/2014/main" id="{5DC3556C-9858-4CD8-AC57-BA798C8A3DED}"/>
              </a:ext>
            </a:extLst>
          </p:cNvPr>
          <p:cNvSpPr>
            <a:spLocks noGrp="1"/>
          </p:cNvSpPr>
          <p:nvPr>
            <p:ph type="title"/>
          </p:nvPr>
        </p:nvSpPr>
        <p:spPr>
          <a:xfrm>
            <a:off x="7972243" y="365129"/>
            <a:ext cx="3960000" cy="1325563"/>
          </a:xfrm>
          <a:ln>
            <a:gradFill flip="none" rotWithShape="1">
              <a:gsLst>
                <a:gs pos="1000">
                  <a:schemeClr val="accent1">
                    <a:lumMod val="5000"/>
                    <a:lumOff val="95000"/>
                  </a:schemeClr>
                </a:gs>
                <a:gs pos="1000">
                  <a:schemeClr val="bg1">
                    <a:alpha val="0"/>
                  </a:schemeClr>
                </a:gs>
              </a:gsLst>
              <a:lin ang="16200000" scaled="0"/>
              <a:tileRect/>
            </a:gradFill>
          </a:ln>
        </p:spPr>
        <p:txBody>
          <a:bodyPr bIns="144000" anchor="b"/>
          <a:lstStyle>
            <a:lvl1pPr>
              <a:lnSpc>
                <a:spcPct val="120000"/>
              </a:lnSpc>
              <a:defRPr cap="all" spc="100" baseline="0">
                <a:solidFill>
                  <a:schemeClr val="bg1"/>
                </a:solidFill>
              </a:defRPr>
            </a:lvl1pPr>
          </a:lstStyle>
          <a:p>
            <a:r>
              <a:rPr lang="hu-HU"/>
              <a:t>Mintacím szerkesztése</a:t>
            </a:r>
            <a:endParaRPr lang="hu-HU" dirty="0"/>
          </a:p>
        </p:txBody>
      </p:sp>
      <p:sp>
        <p:nvSpPr>
          <p:cNvPr id="39" name="Szöveg helye 2">
            <a:extLst>
              <a:ext uri="{FF2B5EF4-FFF2-40B4-BE49-F238E27FC236}">
                <a16:creationId xmlns:a16="http://schemas.microsoft.com/office/drawing/2014/main" id="{39C7282D-11A0-4434-A196-D66513CD3977}"/>
              </a:ext>
            </a:extLst>
          </p:cNvPr>
          <p:cNvSpPr>
            <a:spLocks noGrp="1"/>
          </p:cNvSpPr>
          <p:nvPr>
            <p:ph type="body" sz="quarter" idx="17" hasCustomPrompt="1"/>
          </p:nvPr>
        </p:nvSpPr>
        <p:spPr>
          <a:xfrm>
            <a:off x="7925025" y="6316642"/>
            <a:ext cx="3969579" cy="369333"/>
          </a:xfrm>
        </p:spPr>
        <p:txBody>
          <a:bodyPr anchor="ctr">
            <a:noAutofit/>
          </a:bodyPr>
          <a:lstStyle>
            <a:lvl1pPr algn="l">
              <a:spcBef>
                <a:spcPts val="0"/>
              </a:spcBef>
              <a:defRPr sz="1800"/>
            </a:lvl1pPr>
          </a:lstStyle>
          <a:p>
            <a:pPr lvl="0"/>
            <a:r>
              <a:rPr lang="hu-HU" dirty="0"/>
              <a:t>Forrás | MNB</a:t>
            </a:r>
          </a:p>
        </p:txBody>
      </p:sp>
    </p:spTree>
    <p:extLst>
      <p:ext uri="{BB962C8B-B14F-4D97-AF65-F5344CB8AC3E}">
        <p14:creationId xmlns:p14="http://schemas.microsoft.com/office/powerpoint/2010/main" val="16757273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örzsdia 2">
    <p:spTree>
      <p:nvGrpSpPr>
        <p:cNvPr id="1" name=""/>
        <p:cNvGrpSpPr/>
        <p:nvPr/>
      </p:nvGrpSpPr>
      <p:grpSpPr>
        <a:xfrm>
          <a:off x="0" y="0"/>
          <a:ext cx="0" cy="0"/>
          <a:chOff x="0" y="0"/>
          <a:chExt cx="0" cy="0"/>
        </a:xfrm>
      </p:grpSpPr>
      <p:sp>
        <p:nvSpPr>
          <p:cNvPr id="11" name="Téglalap 10">
            <a:extLst>
              <a:ext uri="{FF2B5EF4-FFF2-40B4-BE49-F238E27FC236}">
                <a16:creationId xmlns:a16="http://schemas.microsoft.com/office/drawing/2014/main" id="{9BA93E46-E304-457C-B4E5-97307FE0451E}"/>
              </a:ext>
            </a:extLst>
          </p:cNvPr>
          <p:cNvSpPr/>
          <p:nvPr/>
        </p:nvSpPr>
        <p:spPr>
          <a:xfrm flipV="1">
            <a:off x="0" y="-7370"/>
            <a:ext cx="4521600" cy="6048235"/>
          </a:xfrm>
          <a:prstGeom prst="rect">
            <a:avLst/>
          </a:prstGeom>
          <a:gradFill flip="none" rotWithShape="1">
            <a:gsLst>
              <a:gs pos="0">
                <a:schemeClr val="tx2">
                  <a:lumMod val="75000"/>
                  <a:lumOff val="25000"/>
                </a:schemeClr>
              </a:gs>
              <a:gs pos="100000">
                <a:schemeClr val="tx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800"/>
          </a:p>
        </p:txBody>
      </p:sp>
      <p:sp>
        <p:nvSpPr>
          <p:cNvPr id="10" name="Téglalap 9">
            <a:extLst>
              <a:ext uri="{FF2B5EF4-FFF2-40B4-BE49-F238E27FC236}">
                <a16:creationId xmlns:a16="http://schemas.microsoft.com/office/drawing/2014/main" id="{243A6DB6-4204-4902-B048-54DA76673F9E}"/>
              </a:ext>
            </a:extLst>
          </p:cNvPr>
          <p:cNvSpPr/>
          <p:nvPr/>
        </p:nvSpPr>
        <p:spPr>
          <a:xfrm>
            <a:off x="3" y="6119730"/>
            <a:ext cx="4522172" cy="738270"/>
          </a:xfrm>
          <a:prstGeom prst="rect">
            <a:avLst/>
          </a:prstGeom>
          <a:gradFill flip="none" rotWithShape="1">
            <a:gsLst>
              <a:gs pos="0">
                <a:schemeClr val="accent1">
                  <a:lumMod val="40000"/>
                  <a:lumOff val="60000"/>
                </a:schemeClr>
              </a:gs>
              <a:gs pos="100000">
                <a:schemeClr val="accent1">
                  <a:lumMod val="20000"/>
                  <a:lumOff val="8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800"/>
          </a:p>
        </p:txBody>
      </p:sp>
      <p:grpSp>
        <p:nvGrpSpPr>
          <p:cNvPr id="14" name="Csoportba foglalás 13">
            <a:extLst>
              <a:ext uri="{FF2B5EF4-FFF2-40B4-BE49-F238E27FC236}">
                <a16:creationId xmlns:a16="http://schemas.microsoft.com/office/drawing/2014/main" id="{A73733A7-BC48-41D0-9658-8E944D3C9A7C}"/>
              </a:ext>
            </a:extLst>
          </p:cNvPr>
          <p:cNvGrpSpPr>
            <a:grpSpLocks noChangeAspect="1"/>
          </p:cNvGrpSpPr>
          <p:nvPr/>
        </p:nvGrpSpPr>
        <p:grpSpPr>
          <a:xfrm>
            <a:off x="279667" y="5524207"/>
            <a:ext cx="1109516" cy="1109516"/>
            <a:chOff x="5357618" y="340771"/>
            <a:chExt cx="1476765" cy="1476765"/>
          </a:xfrm>
        </p:grpSpPr>
        <p:sp>
          <p:nvSpPr>
            <p:cNvPr id="15" name="Ellipszis 14">
              <a:extLst>
                <a:ext uri="{FF2B5EF4-FFF2-40B4-BE49-F238E27FC236}">
                  <a16:creationId xmlns:a16="http://schemas.microsoft.com/office/drawing/2014/main" id="{EBC2CD10-E2E6-48D0-942A-D28B40FE680A}"/>
                </a:ext>
              </a:extLst>
            </p:cNvPr>
            <p:cNvSpPr/>
            <p:nvPr/>
          </p:nvSpPr>
          <p:spPr>
            <a:xfrm>
              <a:off x="5357618" y="340771"/>
              <a:ext cx="1476765" cy="14767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800"/>
            </a:p>
          </p:txBody>
        </p:sp>
        <p:pic>
          <p:nvPicPr>
            <p:cNvPr id="18" name="Kép 17">
              <a:extLst>
                <a:ext uri="{FF2B5EF4-FFF2-40B4-BE49-F238E27FC236}">
                  <a16:creationId xmlns:a16="http://schemas.microsoft.com/office/drawing/2014/main" id="{30D1A582-F69D-427D-B8FD-8CE43B7D26C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4679" t="13826" r="24393" b="13968"/>
            <a:stretch/>
          </p:blipFill>
          <p:spPr>
            <a:xfrm>
              <a:off x="5463778" y="445740"/>
              <a:ext cx="1264444" cy="1266826"/>
            </a:xfrm>
            <a:prstGeom prst="rect">
              <a:avLst/>
            </a:prstGeom>
          </p:spPr>
        </p:pic>
      </p:grpSp>
      <p:pic>
        <p:nvPicPr>
          <p:cNvPr id="27" name="Kép 26">
            <a:extLst>
              <a:ext uri="{FF2B5EF4-FFF2-40B4-BE49-F238E27FC236}">
                <a16:creationId xmlns:a16="http://schemas.microsoft.com/office/drawing/2014/main" id="{C9E3E7CF-F49B-4DF1-899B-52D5E5BE382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4" t="7806" r="50075" b="9197"/>
          <a:stretch/>
        </p:blipFill>
        <p:spPr>
          <a:xfrm rot="5400000">
            <a:off x="1870390" y="5597399"/>
            <a:ext cx="781401" cy="1742439"/>
          </a:xfrm>
          <a:prstGeom prst="rect">
            <a:avLst/>
          </a:prstGeom>
        </p:spPr>
      </p:pic>
      <p:sp>
        <p:nvSpPr>
          <p:cNvPr id="3" name="Szöveg helye 2">
            <a:extLst>
              <a:ext uri="{FF2B5EF4-FFF2-40B4-BE49-F238E27FC236}">
                <a16:creationId xmlns:a16="http://schemas.microsoft.com/office/drawing/2014/main" id="{B1C46F0A-1AB8-4BCC-BAFC-1016B87CF06E}"/>
              </a:ext>
            </a:extLst>
          </p:cNvPr>
          <p:cNvSpPr>
            <a:spLocks noGrp="1"/>
          </p:cNvSpPr>
          <p:nvPr>
            <p:ph type="body" sz="quarter" idx="15" hasCustomPrompt="1"/>
          </p:nvPr>
        </p:nvSpPr>
        <p:spPr>
          <a:xfrm>
            <a:off x="1309421" y="6316864"/>
            <a:ext cx="2958571" cy="361835"/>
          </a:xfrm>
        </p:spPr>
        <p:txBody>
          <a:bodyPr anchor="ctr">
            <a:noAutofit/>
          </a:bodyPr>
          <a:lstStyle>
            <a:lvl1pPr algn="r">
              <a:defRPr sz="1800"/>
            </a:lvl1pPr>
          </a:lstStyle>
          <a:p>
            <a:pPr lvl="0"/>
            <a:r>
              <a:rPr lang="hu-HU" dirty="0"/>
              <a:t>Forrás | MNB</a:t>
            </a:r>
          </a:p>
        </p:txBody>
      </p:sp>
      <p:sp>
        <p:nvSpPr>
          <p:cNvPr id="20" name="Szöveg helye 5">
            <a:extLst>
              <a:ext uri="{FF2B5EF4-FFF2-40B4-BE49-F238E27FC236}">
                <a16:creationId xmlns:a16="http://schemas.microsoft.com/office/drawing/2014/main" id="{BA013568-293D-4768-B1CD-6A04C5AD0C67}"/>
              </a:ext>
            </a:extLst>
          </p:cNvPr>
          <p:cNvSpPr>
            <a:spLocks noGrp="1"/>
          </p:cNvSpPr>
          <p:nvPr>
            <p:ph type="body" sz="quarter" idx="18" hasCustomPrompt="1"/>
          </p:nvPr>
        </p:nvSpPr>
        <p:spPr>
          <a:xfrm>
            <a:off x="5419267" y="5815712"/>
            <a:ext cx="6046788" cy="444979"/>
          </a:xfrm>
        </p:spPr>
        <p:txBody>
          <a:bodyPr anchor="ctr">
            <a:normAutofit/>
          </a:bodyPr>
          <a:lstStyle>
            <a:lvl1pPr algn="ctr">
              <a:defRPr sz="2400" cap="all" spc="150" baseline="0"/>
            </a:lvl1pPr>
          </a:lstStyle>
          <a:p>
            <a:pPr lvl="0"/>
            <a:r>
              <a:rPr lang="hu-HU" dirty="0"/>
              <a:t>Ábra / Diagram címe </a:t>
            </a:r>
          </a:p>
        </p:txBody>
      </p:sp>
      <p:sp>
        <p:nvSpPr>
          <p:cNvPr id="21" name="Szöveg helye 5">
            <a:extLst>
              <a:ext uri="{FF2B5EF4-FFF2-40B4-BE49-F238E27FC236}">
                <a16:creationId xmlns:a16="http://schemas.microsoft.com/office/drawing/2014/main" id="{03D1AD8F-76CD-40F4-B2B6-B9AEB4689200}"/>
              </a:ext>
            </a:extLst>
          </p:cNvPr>
          <p:cNvSpPr>
            <a:spLocks noGrp="1"/>
          </p:cNvSpPr>
          <p:nvPr>
            <p:ph type="body" sz="quarter" idx="19" hasCustomPrompt="1"/>
          </p:nvPr>
        </p:nvSpPr>
        <p:spPr>
          <a:xfrm>
            <a:off x="5419267" y="6282022"/>
            <a:ext cx="6046788" cy="444979"/>
          </a:xfrm>
        </p:spPr>
        <p:txBody>
          <a:bodyPr anchor="ctr">
            <a:normAutofit/>
          </a:bodyPr>
          <a:lstStyle>
            <a:lvl1pPr algn="ctr">
              <a:defRPr sz="1800" cap="none" spc="150" baseline="0"/>
            </a:lvl1pPr>
          </a:lstStyle>
          <a:p>
            <a:pPr lvl="0"/>
            <a:r>
              <a:rPr lang="hu-HU" dirty="0"/>
              <a:t>Az ábra alcíme, évszám, korcsoport, egyéb</a:t>
            </a:r>
          </a:p>
        </p:txBody>
      </p:sp>
      <p:sp>
        <p:nvSpPr>
          <p:cNvPr id="22" name="Tartalom helye 3">
            <a:extLst>
              <a:ext uri="{FF2B5EF4-FFF2-40B4-BE49-F238E27FC236}">
                <a16:creationId xmlns:a16="http://schemas.microsoft.com/office/drawing/2014/main" id="{DC40D965-5E9D-45B0-ACC4-8CB4F7CFB50D}"/>
              </a:ext>
            </a:extLst>
          </p:cNvPr>
          <p:cNvSpPr>
            <a:spLocks noGrp="1"/>
          </p:cNvSpPr>
          <p:nvPr>
            <p:ph sz="quarter" idx="10" hasCustomPrompt="1"/>
          </p:nvPr>
        </p:nvSpPr>
        <p:spPr>
          <a:xfrm>
            <a:off x="5419461" y="365129"/>
            <a:ext cx="6046595" cy="5193842"/>
          </a:xfrm>
        </p:spPr>
        <p:txBody>
          <a:bodyPr anchor="ctr"/>
          <a:lstStyle>
            <a:lvl1pPr algn="ctr">
              <a:defRPr/>
            </a:lvl1pPr>
          </a:lstStyle>
          <a:p>
            <a:pPr lvl="0"/>
            <a:r>
              <a:rPr lang="hu-HU" dirty="0"/>
              <a:t>Ábra / diagram</a:t>
            </a:r>
          </a:p>
        </p:txBody>
      </p:sp>
      <p:sp>
        <p:nvSpPr>
          <p:cNvPr id="8" name="Szöveg helye 7">
            <a:extLst>
              <a:ext uri="{FF2B5EF4-FFF2-40B4-BE49-F238E27FC236}">
                <a16:creationId xmlns:a16="http://schemas.microsoft.com/office/drawing/2014/main" id="{CEC0966E-815A-4B33-9F0C-B8A5DD6DD6CE}"/>
              </a:ext>
            </a:extLst>
          </p:cNvPr>
          <p:cNvSpPr>
            <a:spLocks noGrp="1"/>
          </p:cNvSpPr>
          <p:nvPr>
            <p:ph type="body" sz="quarter" idx="20" hasCustomPrompt="1"/>
          </p:nvPr>
        </p:nvSpPr>
        <p:spPr>
          <a:xfrm>
            <a:off x="279665" y="1887824"/>
            <a:ext cx="3960000" cy="3710173"/>
          </a:xfrm>
        </p:spPr>
        <p:txBody>
          <a:bodyPr>
            <a:normAutofit/>
          </a:bodyPr>
          <a:lstStyle>
            <a:lvl1pPr>
              <a:lnSpc>
                <a:spcPct val="120000"/>
              </a:lnSpc>
              <a:defRPr sz="2400">
                <a:solidFill>
                  <a:schemeClr val="bg1"/>
                </a:solidFill>
              </a:defRPr>
            </a:lvl1pPr>
          </a:lstStyle>
          <a:p>
            <a:pPr lvl="0"/>
            <a:r>
              <a:rPr lang="hu-HU" dirty="0"/>
              <a:t>Az ábrához tartozó magyarázat hosszabb kifejtése, egy vagy több mondatban, hivatkozások, megjegyzések helye…</a:t>
            </a:r>
          </a:p>
        </p:txBody>
      </p:sp>
      <p:sp>
        <p:nvSpPr>
          <p:cNvPr id="9" name="Cím 8">
            <a:extLst>
              <a:ext uri="{FF2B5EF4-FFF2-40B4-BE49-F238E27FC236}">
                <a16:creationId xmlns:a16="http://schemas.microsoft.com/office/drawing/2014/main" id="{C75D0434-E8E8-440E-8707-77DCFF370B8D}"/>
              </a:ext>
            </a:extLst>
          </p:cNvPr>
          <p:cNvSpPr>
            <a:spLocks noGrp="1"/>
          </p:cNvSpPr>
          <p:nvPr>
            <p:ph type="title"/>
          </p:nvPr>
        </p:nvSpPr>
        <p:spPr>
          <a:xfrm>
            <a:off x="279665" y="365129"/>
            <a:ext cx="3960000" cy="1325563"/>
          </a:xfrm>
          <a:ln>
            <a:gradFill flip="none" rotWithShape="1">
              <a:gsLst>
                <a:gs pos="1000">
                  <a:schemeClr val="accent1">
                    <a:lumMod val="5000"/>
                    <a:lumOff val="95000"/>
                  </a:schemeClr>
                </a:gs>
                <a:gs pos="1000">
                  <a:schemeClr val="bg1">
                    <a:alpha val="0"/>
                  </a:schemeClr>
                </a:gs>
              </a:gsLst>
              <a:lin ang="16200000" scaled="0"/>
              <a:tileRect/>
            </a:gradFill>
          </a:ln>
        </p:spPr>
        <p:txBody>
          <a:bodyPr bIns="144000" anchor="b"/>
          <a:lstStyle>
            <a:lvl1pPr>
              <a:lnSpc>
                <a:spcPct val="120000"/>
              </a:lnSpc>
              <a:defRPr cap="all" spc="100" baseline="0">
                <a:solidFill>
                  <a:schemeClr val="bg1"/>
                </a:solidFill>
              </a:defRPr>
            </a:lvl1pPr>
          </a:lstStyle>
          <a:p>
            <a:r>
              <a:rPr lang="hu-HU"/>
              <a:t>Mintacím szerkesztése</a:t>
            </a:r>
            <a:endParaRPr lang="hu-HU" dirty="0"/>
          </a:p>
        </p:txBody>
      </p:sp>
    </p:spTree>
    <p:extLst>
      <p:ext uri="{BB962C8B-B14F-4D97-AF65-F5344CB8AC3E}">
        <p14:creationId xmlns:p14="http://schemas.microsoft.com/office/powerpoint/2010/main" val="10031842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örzsdia 3">
    <p:spTree>
      <p:nvGrpSpPr>
        <p:cNvPr id="1" name=""/>
        <p:cNvGrpSpPr/>
        <p:nvPr/>
      </p:nvGrpSpPr>
      <p:grpSpPr>
        <a:xfrm>
          <a:off x="0" y="0"/>
          <a:ext cx="0" cy="0"/>
          <a:chOff x="0" y="0"/>
          <a:chExt cx="0" cy="0"/>
        </a:xfrm>
      </p:grpSpPr>
      <p:sp>
        <p:nvSpPr>
          <p:cNvPr id="11" name="Téglalap 10">
            <a:extLst>
              <a:ext uri="{FF2B5EF4-FFF2-40B4-BE49-F238E27FC236}">
                <a16:creationId xmlns:a16="http://schemas.microsoft.com/office/drawing/2014/main" id="{9BA93E46-E304-457C-B4E5-97307FE0451E}"/>
              </a:ext>
            </a:extLst>
          </p:cNvPr>
          <p:cNvSpPr/>
          <p:nvPr/>
        </p:nvSpPr>
        <p:spPr>
          <a:xfrm flipV="1">
            <a:off x="7670400" y="-1"/>
            <a:ext cx="4521600" cy="3402607"/>
          </a:xfrm>
          <a:prstGeom prst="rect">
            <a:avLst/>
          </a:prstGeom>
          <a:gradFill flip="none" rotWithShape="1">
            <a:gsLst>
              <a:gs pos="0">
                <a:schemeClr val="tx2">
                  <a:lumMod val="75000"/>
                  <a:lumOff val="25000"/>
                </a:schemeClr>
              </a:gs>
              <a:gs pos="100000">
                <a:schemeClr val="tx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800"/>
          </a:p>
        </p:txBody>
      </p:sp>
      <p:sp>
        <p:nvSpPr>
          <p:cNvPr id="5" name="Cím 4">
            <a:extLst>
              <a:ext uri="{FF2B5EF4-FFF2-40B4-BE49-F238E27FC236}">
                <a16:creationId xmlns:a16="http://schemas.microsoft.com/office/drawing/2014/main" id="{BBA96685-E775-4D65-81A4-7D98E230E334}"/>
              </a:ext>
            </a:extLst>
          </p:cNvPr>
          <p:cNvSpPr>
            <a:spLocks noGrp="1"/>
          </p:cNvSpPr>
          <p:nvPr>
            <p:ph type="title" hasCustomPrompt="1"/>
          </p:nvPr>
        </p:nvSpPr>
        <p:spPr>
          <a:xfrm>
            <a:off x="7939650" y="365129"/>
            <a:ext cx="4016655" cy="2892066"/>
          </a:xfrm>
          <a:ln>
            <a:noFill/>
          </a:ln>
        </p:spPr>
        <p:txBody>
          <a:bodyPr anchor="b"/>
          <a:lstStyle>
            <a:lvl1pPr>
              <a:lnSpc>
                <a:spcPct val="120000"/>
              </a:lnSpc>
              <a:defRPr lang="hu-HU" cap="all" spc="100" baseline="0">
                <a:solidFill>
                  <a:schemeClr val="bg1"/>
                </a:solidFill>
                <a:latin typeface="Calibri" panose="020F0502020204030204" pitchFamily="34" charset="0"/>
                <a:cs typeface="Calibri" panose="020F0502020204030204" pitchFamily="34" charset="0"/>
              </a:defRPr>
            </a:lvl1pPr>
          </a:lstStyle>
          <a:p>
            <a:pPr marL="0" lvl="0">
              <a:lnSpc>
                <a:spcPct val="100000"/>
              </a:lnSpc>
            </a:pPr>
            <a:r>
              <a:rPr lang="hu-HU" dirty="0"/>
              <a:t>Több soros Mintacím szerkesztése</a:t>
            </a:r>
          </a:p>
        </p:txBody>
      </p:sp>
      <p:sp>
        <p:nvSpPr>
          <p:cNvPr id="10" name="Téglalap 9">
            <a:extLst>
              <a:ext uri="{FF2B5EF4-FFF2-40B4-BE49-F238E27FC236}">
                <a16:creationId xmlns:a16="http://schemas.microsoft.com/office/drawing/2014/main" id="{243A6DB6-4204-4902-B048-54DA76673F9E}"/>
              </a:ext>
            </a:extLst>
          </p:cNvPr>
          <p:cNvSpPr/>
          <p:nvPr/>
        </p:nvSpPr>
        <p:spPr>
          <a:xfrm>
            <a:off x="7670403" y="3481472"/>
            <a:ext cx="4522172" cy="3376528"/>
          </a:xfrm>
          <a:prstGeom prst="rect">
            <a:avLst/>
          </a:prstGeom>
          <a:gradFill flip="none" rotWithShape="1">
            <a:gsLst>
              <a:gs pos="0">
                <a:schemeClr val="accent1">
                  <a:lumMod val="40000"/>
                  <a:lumOff val="60000"/>
                </a:schemeClr>
              </a:gs>
              <a:gs pos="100000">
                <a:schemeClr val="accent1">
                  <a:lumMod val="20000"/>
                  <a:lumOff val="8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800"/>
          </a:p>
        </p:txBody>
      </p:sp>
      <p:grpSp>
        <p:nvGrpSpPr>
          <p:cNvPr id="14" name="Csoportba foglalás 13">
            <a:extLst>
              <a:ext uri="{FF2B5EF4-FFF2-40B4-BE49-F238E27FC236}">
                <a16:creationId xmlns:a16="http://schemas.microsoft.com/office/drawing/2014/main" id="{A73733A7-BC48-41D0-9658-8E944D3C9A7C}"/>
              </a:ext>
            </a:extLst>
          </p:cNvPr>
          <p:cNvGrpSpPr>
            <a:grpSpLocks noChangeAspect="1"/>
          </p:cNvGrpSpPr>
          <p:nvPr/>
        </p:nvGrpSpPr>
        <p:grpSpPr>
          <a:xfrm>
            <a:off x="10858339" y="2885941"/>
            <a:ext cx="1109516" cy="1109516"/>
            <a:chOff x="5357618" y="340771"/>
            <a:chExt cx="1476765" cy="1476765"/>
          </a:xfrm>
        </p:grpSpPr>
        <p:sp>
          <p:nvSpPr>
            <p:cNvPr id="15" name="Ellipszis 14">
              <a:extLst>
                <a:ext uri="{FF2B5EF4-FFF2-40B4-BE49-F238E27FC236}">
                  <a16:creationId xmlns:a16="http://schemas.microsoft.com/office/drawing/2014/main" id="{EBC2CD10-E2E6-48D0-942A-D28B40FE680A}"/>
                </a:ext>
              </a:extLst>
            </p:cNvPr>
            <p:cNvSpPr/>
            <p:nvPr/>
          </p:nvSpPr>
          <p:spPr>
            <a:xfrm>
              <a:off x="5357618" y="340771"/>
              <a:ext cx="1476765" cy="14767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800"/>
            </a:p>
          </p:txBody>
        </p:sp>
        <p:pic>
          <p:nvPicPr>
            <p:cNvPr id="18" name="Kép 17">
              <a:extLst>
                <a:ext uri="{FF2B5EF4-FFF2-40B4-BE49-F238E27FC236}">
                  <a16:creationId xmlns:a16="http://schemas.microsoft.com/office/drawing/2014/main" id="{30D1A582-F69D-427D-B8FD-8CE43B7D26C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4679" t="13826" r="24393" b="13968"/>
            <a:stretch/>
          </p:blipFill>
          <p:spPr>
            <a:xfrm>
              <a:off x="5463778" y="445740"/>
              <a:ext cx="1264444" cy="1266826"/>
            </a:xfrm>
            <a:prstGeom prst="rect">
              <a:avLst/>
            </a:prstGeom>
          </p:spPr>
        </p:pic>
      </p:grpSp>
      <p:pic>
        <p:nvPicPr>
          <p:cNvPr id="27" name="Kép 26">
            <a:extLst>
              <a:ext uri="{FF2B5EF4-FFF2-40B4-BE49-F238E27FC236}">
                <a16:creationId xmlns:a16="http://schemas.microsoft.com/office/drawing/2014/main" id="{C9E3E7CF-F49B-4DF1-899B-52D5E5BE382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4" t="7806" r="50075" b="9197"/>
          <a:stretch/>
        </p:blipFill>
        <p:spPr>
          <a:xfrm rot="5400000">
            <a:off x="9540790" y="5597399"/>
            <a:ext cx="781401" cy="1742439"/>
          </a:xfrm>
          <a:prstGeom prst="rect">
            <a:avLst/>
          </a:prstGeom>
        </p:spPr>
      </p:pic>
      <p:sp>
        <p:nvSpPr>
          <p:cNvPr id="3" name="Szöveg helye 2">
            <a:extLst>
              <a:ext uri="{FF2B5EF4-FFF2-40B4-BE49-F238E27FC236}">
                <a16:creationId xmlns:a16="http://schemas.microsoft.com/office/drawing/2014/main" id="{E3946156-F48D-415B-A39E-CE3FF05536B6}"/>
              </a:ext>
            </a:extLst>
          </p:cNvPr>
          <p:cNvSpPr>
            <a:spLocks noGrp="1"/>
          </p:cNvSpPr>
          <p:nvPr>
            <p:ph type="body" sz="quarter" idx="16" hasCustomPrompt="1"/>
          </p:nvPr>
        </p:nvSpPr>
        <p:spPr>
          <a:xfrm>
            <a:off x="7925023" y="3579211"/>
            <a:ext cx="3960000" cy="2550849"/>
          </a:xfrm>
        </p:spPr>
        <p:txBody>
          <a:bodyPr>
            <a:normAutofit/>
          </a:bodyPr>
          <a:lstStyle>
            <a:lvl1pPr>
              <a:lnSpc>
                <a:spcPct val="120000"/>
              </a:lnSpc>
              <a:defRPr sz="2400"/>
            </a:lvl1pPr>
          </a:lstStyle>
          <a:p>
            <a:pPr lvl="0"/>
            <a:r>
              <a:rPr lang="hu-HU" dirty="0"/>
              <a:t>Az ábrához tartozó magyarázat egy vagy több mondatban. Hivatkozások, megjegyzések és egy tartalmak helye.</a:t>
            </a:r>
          </a:p>
        </p:txBody>
      </p:sp>
      <p:sp>
        <p:nvSpPr>
          <p:cNvPr id="22" name="Tartalom helye 3">
            <a:extLst>
              <a:ext uri="{FF2B5EF4-FFF2-40B4-BE49-F238E27FC236}">
                <a16:creationId xmlns:a16="http://schemas.microsoft.com/office/drawing/2014/main" id="{828B175C-BEBE-4758-9D4B-D75CC083C912}"/>
              </a:ext>
            </a:extLst>
          </p:cNvPr>
          <p:cNvSpPr>
            <a:spLocks noGrp="1"/>
          </p:cNvSpPr>
          <p:nvPr>
            <p:ph sz="quarter" idx="10" hasCustomPrompt="1"/>
          </p:nvPr>
        </p:nvSpPr>
        <p:spPr>
          <a:xfrm>
            <a:off x="803913" y="365129"/>
            <a:ext cx="6046595" cy="5193842"/>
          </a:xfrm>
        </p:spPr>
        <p:txBody>
          <a:bodyPr anchor="ctr"/>
          <a:lstStyle>
            <a:lvl1pPr algn="ctr">
              <a:defRPr/>
            </a:lvl1pPr>
          </a:lstStyle>
          <a:p>
            <a:pPr lvl="0"/>
            <a:r>
              <a:rPr lang="hu-HU" dirty="0"/>
              <a:t>Ábra / diagram</a:t>
            </a:r>
          </a:p>
        </p:txBody>
      </p:sp>
      <p:sp>
        <p:nvSpPr>
          <p:cNvPr id="25" name="Szöveg helye 2">
            <a:extLst>
              <a:ext uri="{FF2B5EF4-FFF2-40B4-BE49-F238E27FC236}">
                <a16:creationId xmlns:a16="http://schemas.microsoft.com/office/drawing/2014/main" id="{D1B90F64-22FD-46A6-AD66-EACE5DE9A597}"/>
              </a:ext>
            </a:extLst>
          </p:cNvPr>
          <p:cNvSpPr>
            <a:spLocks noGrp="1"/>
          </p:cNvSpPr>
          <p:nvPr>
            <p:ph type="body" sz="quarter" idx="17" hasCustomPrompt="1"/>
          </p:nvPr>
        </p:nvSpPr>
        <p:spPr>
          <a:xfrm>
            <a:off x="7925025" y="6316642"/>
            <a:ext cx="3969579" cy="369333"/>
          </a:xfrm>
        </p:spPr>
        <p:txBody>
          <a:bodyPr anchor="ctr">
            <a:noAutofit/>
          </a:bodyPr>
          <a:lstStyle>
            <a:lvl1pPr algn="r">
              <a:spcBef>
                <a:spcPts val="0"/>
              </a:spcBef>
              <a:defRPr sz="1800"/>
            </a:lvl1pPr>
          </a:lstStyle>
          <a:p>
            <a:pPr lvl="0"/>
            <a:r>
              <a:rPr lang="hu-HU" dirty="0"/>
              <a:t>Forrás | MNB</a:t>
            </a:r>
          </a:p>
        </p:txBody>
      </p:sp>
      <p:sp>
        <p:nvSpPr>
          <p:cNvPr id="26" name="Szöveg helye 5">
            <a:extLst>
              <a:ext uri="{FF2B5EF4-FFF2-40B4-BE49-F238E27FC236}">
                <a16:creationId xmlns:a16="http://schemas.microsoft.com/office/drawing/2014/main" id="{62CF5B3C-7531-4D70-9104-C67EBB1CF80E}"/>
              </a:ext>
            </a:extLst>
          </p:cNvPr>
          <p:cNvSpPr>
            <a:spLocks noGrp="1"/>
          </p:cNvSpPr>
          <p:nvPr>
            <p:ph type="body" sz="quarter" idx="18" hasCustomPrompt="1"/>
          </p:nvPr>
        </p:nvSpPr>
        <p:spPr>
          <a:xfrm>
            <a:off x="803719" y="5815712"/>
            <a:ext cx="6046788" cy="444979"/>
          </a:xfrm>
        </p:spPr>
        <p:txBody>
          <a:bodyPr anchor="ctr">
            <a:normAutofit/>
          </a:bodyPr>
          <a:lstStyle>
            <a:lvl1pPr algn="ctr">
              <a:defRPr sz="2400" cap="all" spc="150" baseline="0"/>
            </a:lvl1pPr>
          </a:lstStyle>
          <a:p>
            <a:pPr lvl="0"/>
            <a:r>
              <a:rPr lang="hu-HU" dirty="0"/>
              <a:t>Ábra / Diagram címe </a:t>
            </a:r>
          </a:p>
        </p:txBody>
      </p:sp>
      <p:sp>
        <p:nvSpPr>
          <p:cNvPr id="31" name="Szöveg helye 5">
            <a:extLst>
              <a:ext uri="{FF2B5EF4-FFF2-40B4-BE49-F238E27FC236}">
                <a16:creationId xmlns:a16="http://schemas.microsoft.com/office/drawing/2014/main" id="{B67782A7-14FB-488C-ADBF-95EC70AB2083}"/>
              </a:ext>
            </a:extLst>
          </p:cNvPr>
          <p:cNvSpPr>
            <a:spLocks noGrp="1"/>
          </p:cNvSpPr>
          <p:nvPr>
            <p:ph type="body" sz="quarter" idx="19" hasCustomPrompt="1"/>
          </p:nvPr>
        </p:nvSpPr>
        <p:spPr>
          <a:xfrm>
            <a:off x="803719" y="6282022"/>
            <a:ext cx="6046788" cy="444979"/>
          </a:xfrm>
        </p:spPr>
        <p:txBody>
          <a:bodyPr anchor="ctr">
            <a:normAutofit/>
          </a:bodyPr>
          <a:lstStyle>
            <a:lvl1pPr algn="ctr">
              <a:defRPr sz="1800" cap="none" spc="150" baseline="0"/>
            </a:lvl1pPr>
          </a:lstStyle>
          <a:p>
            <a:pPr lvl="0"/>
            <a:r>
              <a:rPr lang="hu-HU" dirty="0"/>
              <a:t>Az ábra alcíme, évszám, korcsoport, egyéb</a:t>
            </a:r>
          </a:p>
        </p:txBody>
      </p:sp>
    </p:spTree>
    <p:extLst>
      <p:ext uri="{BB962C8B-B14F-4D97-AF65-F5344CB8AC3E}">
        <p14:creationId xmlns:p14="http://schemas.microsoft.com/office/powerpoint/2010/main" val="37227367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örzsdia 4">
    <p:spTree>
      <p:nvGrpSpPr>
        <p:cNvPr id="1" name=""/>
        <p:cNvGrpSpPr/>
        <p:nvPr/>
      </p:nvGrpSpPr>
      <p:grpSpPr>
        <a:xfrm>
          <a:off x="0" y="0"/>
          <a:ext cx="0" cy="0"/>
          <a:chOff x="0" y="0"/>
          <a:chExt cx="0" cy="0"/>
        </a:xfrm>
      </p:grpSpPr>
      <p:sp>
        <p:nvSpPr>
          <p:cNvPr id="11" name="Téglalap 10">
            <a:extLst>
              <a:ext uri="{FF2B5EF4-FFF2-40B4-BE49-F238E27FC236}">
                <a16:creationId xmlns:a16="http://schemas.microsoft.com/office/drawing/2014/main" id="{9BA93E46-E304-457C-B4E5-97307FE0451E}"/>
              </a:ext>
            </a:extLst>
          </p:cNvPr>
          <p:cNvSpPr/>
          <p:nvPr/>
        </p:nvSpPr>
        <p:spPr>
          <a:xfrm flipV="1">
            <a:off x="7670400" y="-2"/>
            <a:ext cx="4521600" cy="1603949"/>
          </a:xfrm>
          <a:prstGeom prst="rect">
            <a:avLst/>
          </a:prstGeom>
          <a:gradFill flip="none" rotWithShape="1">
            <a:gsLst>
              <a:gs pos="0">
                <a:schemeClr val="tx2">
                  <a:lumMod val="75000"/>
                  <a:lumOff val="25000"/>
                </a:schemeClr>
              </a:gs>
              <a:gs pos="100000">
                <a:schemeClr val="tx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800"/>
          </a:p>
        </p:txBody>
      </p:sp>
      <p:sp>
        <p:nvSpPr>
          <p:cNvPr id="5" name="Cím 4">
            <a:extLst>
              <a:ext uri="{FF2B5EF4-FFF2-40B4-BE49-F238E27FC236}">
                <a16:creationId xmlns:a16="http://schemas.microsoft.com/office/drawing/2014/main" id="{BBA96685-E775-4D65-81A4-7D98E230E334}"/>
              </a:ext>
            </a:extLst>
          </p:cNvPr>
          <p:cNvSpPr>
            <a:spLocks noGrp="1"/>
          </p:cNvSpPr>
          <p:nvPr>
            <p:ph type="title" hasCustomPrompt="1"/>
          </p:nvPr>
        </p:nvSpPr>
        <p:spPr>
          <a:xfrm>
            <a:off x="7939650" y="365129"/>
            <a:ext cx="4016655" cy="998976"/>
          </a:xfrm>
          <a:ln>
            <a:noFill/>
          </a:ln>
        </p:spPr>
        <p:txBody>
          <a:bodyPr anchor="b"/>
          <a:lstStyle>
            <a:lvl1pPr>
              <a:lnSpc>
                <a:spcPct val="120000"/>
              </a:lnSpc>
              <a:defRPr lang="hu-HU" cap="all" spc="100" baseline="0">
                <a:solidFill>
                  <a:schemeClr val="bg1"/>
                </a:solidFill>
                <a:latin typeface="Calibri" panose="020F0502020204030204" pitchFamily="34" charset="0"/>
                <a:cs typeface="Calibri" panose="020F0502020204030204" pitchFamily="34" charset="0"/>
              </a:defRPr>
            </a:lvl1pPr>
          </a:lstStyle>
          <a:p>
            <a:pPr marL="0" lvl="0">
              <a:lnSpc>
                <a:spcPct val="100000"/>
              </a:lnSpc>
            </a:pPr>
            <a:r>
              <a:rPr lang="hu-HU" dirty="0"/>
              <a:t>Rövid cím szerkesztése</a:t>
            </a:r>
          </a:p>
        </p:txBody>
      </p:sp>
      <p:sp>
        <p:nvSpPr>
          <p:cNvPr id="10" name="Téglalap 9">
            <a:extLst>
              <a:ext uri="{FF2B5EF4-FFF2-40B4-BE49-F238E27FC236}">
                <a16:creationId xmlns:a16="http://schemas.microsoft.com/office/drawing/2014/main" id="{243A6DB6-4204-4902-B048-54DA76673F9E}"/>
              </a:ext>
            </a:extLst>
          </p:cNvPr>
          <p:cNvSpPr/>
          <p:nvPr/>
        </p:nvSpPr>
        <p:spPr>
          <a:xfrm>
            <a:off x="7670403" y="1729236"/>
            <a:ext cx="4522172" cy="5128764"/>
          </a:xfrm>
          <a:prstGeom prst="rect">
            <a:avLst/>
          </a:prstGeom>
          <a:gradFill flip="none" rotWithShape="1">
            <a:gsLst>
              <a:gs pos="0">
                <a:schemeClr val="accent1">
                  <a:lumMod val="40000"/>
                  <a:lumOff val="60000"/>
                </a:schemeClr>
              </a:gs>
              <a:gs pos="100000">
                <a:schemeClr val="accent1">
                  <a:lumMod val="20000"/>
                  <a:lumOff val="8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800"/>
          </a:p>
        </p:txBody>
      </p:sp>
      <p:grpSp>
        <p:nvGrpSpPr>
          <p:cNvPr id="14" name="Csoportba foglalás 13">
            <a:extLst>
              <a:ext uri="{FF2B5EF4-FFF2-40B4-BE49-F238E27FC236}">
                <a16:creationId xmlns:a16="http://schemas.microsoft.com/office/drawing/2014/main" id="{A73733A7-BC48-41D0-9658-8E944D3C9A7C}"/>
              </a:ext>
            </a:extLst>
          </p:cNvPr>
          <p:cNvGrpSpPr>
            <a:grpSpLocks noChangeAspect="1"/>
          </p:cNvGrpSpPr>
          <p:nvPr/>
        </p:nvGrpSpPr>
        <p:grpSpPr>
          <a:xfrm>
            <a:off x="10858339" y="1102115"/>
            <a:ext cx="1109516" cy="1109516"/>
            <a:chOff x="5357618" y="340771"/>
            <a:chExt cx="1476765" cy="1476765"/>
          </a:xfrm>
        </p:grpSpPr>
        <p:sp>
          <p:nvSpPr>
            <p:cNvPr id="15" name="Ellipszis 14">
              <a:extLst>
                <a:ext uri="{FF2B5EF4-FFF2-40B4-BE49-F238E27FC236}">
                  <a16:creationId xmlns:a16="http://schemas.microsoft.com/office/drawing/2014/main" id="{EBC2CD10-E2E6-48D0-942A-D28B40FE680A}"/>
                </a:ext>
              </a:extLst>
            </p:cNvPr>
            <p:cNvSpPr/>
            <p:nvPr/>
          </p:nvSpPr>
          <p:spPr>
            <a:xfrm>
              <a:off x="5357618" y="340771"/>
              <a:ext cx="1476765" cy="14767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800"/>
            </a:p>
          </p:txBody>
        </p:sp>
        <p:pic>
          <p:nvPicPr>
            <p:cNvPr id="18" name="Kép 17">
              <a:extLst>
                <a:ext uri="{FF2B5EF4-FFF2-40B4-BE49-F238E27FC236}">
                  <a16:creationId xmlns:a16="http://schemas.microsoft.com/office/drawing/2014/main" id="{30D1A582-F69D-427D-B8FD-8CE43B7D26C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4679" t="13826" r="24393" b="13968"/>
            <a:stretch/>
          </p:blipFill>
          <p:spPr>
            <a:xfrm>
              <a:off x="5463778" y="445740"/>
              <a:ext cx="1264444" cy="1266826"/>
            </a:xfrm>
            <a:prstGeom prst="rect">
              <a:avLst/>
            </a:prstGeom>
          </p:spPr>
        </p:pic>
      </p:grpSp>
      <p:pic>
        <p:nvPicPr>
          <p:cNvPr id="27" name="Kép 26">
            <a:extLst>
              <a:ext uri="{FF2B5EF4-FFF2-40B4-BE49-F238E27FC236}">
                <a16:creationId xmlns:a16="http://schemas.microsoft.com/office/drawing/2014/main" id="{C9E3E7CF-F49B-4DF1-899B-52D5E5BE382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4" t="7806" r="50075" b="9197"/>
          <a:stretch/>
        </p:blipFill>
        <p:spPr>
          <a:xfrm rot="5400000">
            <a:off x="9540790" y="5597399"/>
            <a:ext cx="781401" cy="1742439"/>
          </a:xfrm>
          <a:prstGeom prst="rect">
            <a:avLst/>
          </a:prstGeom>
        </p:spPr>
      </p:pic>
      <p:sp>
        <p:nvSpPr>
          <p:cNvPr id="3" name="Szöveg helye 2">
            <a:extLst>
              <a:ext uri="{FF2B5EF4-FFF2-40B4-BE49-F238E27FC236}">
                <a16:creationId xmlns:a16="http://schemas.microsoft.com/office/drawing/2014/main" id="{E3946156-F48D-415B-A39E-CE3FF05536B6}"/>
              </a:ext>
            </a:extLst>
          </p:cNvPr>
          <p:cNvSpPr>
            <a:spLocks noGrp="1"/>
          </p:cNvSpPr>
          <p:nvPr>
            <p:ph type="body" sz="quarter" idx="16" hasCustomPrompt="1"/>
          </p:nvPr>
        </p:nvSpPr>
        <p:spPr>
          <a:xfrm>
            <a:off x="7925023" y="1835397"/>
            <a:ext cx="3960000" cy="4294658"/>
          </a:xfrm>
        </p:spPr>
        <p:txBody>
          <a:bodyPr>
            <a:normAutofit/>
          </a:bodyPr>
          <a:lstStyle>
            <a:lvl1pPr>
              <a:lnSpc>
                <a:spcPct val="120000"/>
              </a:lnSpc>
              <a:defRPr sz="2400"/>
            </a:lvl1pPr>
          </a:lstStyle>
          <a:p>
            <a:pPr lvl="0"/>
            <a:r>
              <a:rPr lang="hu-HU" dirty="0"/>
              <a:t>Az ábrához tartozó magyarázat egy vagy több mondatban. Hivatkozások, megjegyzések és egyéb tartalmak helye.</a:t>
            </a:r>
          </a:p>
        </p:txBody>
      </p:sp>
      <p:sp>
        <p:nvSpPr>
          <p:cNvPr id="23" name="Szöveg helye 2">
            <a:extLst>
              <a:ext uri="{FF2B5EF4-FFF2-40B4-BE49-F238E27FC236}">
                <a16:creationId xmlns:a16="http://schemas.microsoft.com/office/drawing/2014/main" id="{0B2D9C99-1C4E-4298-A997-389B38EEFC4B}"/>
              </a:ext>
            </a:extLst>
          </p:cNvPr>
          <p:cNvSpPr>
            <a:spLocks noGrp="1"/>
          </p:cNvSpPr>
          <p:nvPr>
            <p:ph type="body" sz="quarter" idx="17" hasCustomPrompt="1"/>
          </p:nvPr>
        </p:nvSpPr>
        <p:spPr>
          <a:xfrm>
            <a:off x="7925025" y="6316642"/>
            <a:ext cx="3969579" cy="369333"/>
          </a:xfrm>
        </p:spPr>
        <p:txBody>
          <a:bodyPr anchor="ctr">
            <a:noAutofit/>
          </a:bodyPr>
          <a:lstStyle>
            <a:lvl1pPr algn="r">
              <a:spcBef>
                <a:spcPts val="0"/>
              </a:spcBef>
              <a:defRPr sz="1800"/>
            </a:lvl1pPr>
          </a:lstStyle>
          <a:p>
            <a:pPr lvl="0"/>
            <a:r>
              <a:rPr lang="hu-HU" dirty="0"/>
              <a:t>Forrás | MNB</a:t>
            </a:r>
          </a:p>
        </p:txBody>
      </p:sp>
      <p:sp>
        <p:nvSpPr>
          <p:cNvPr id="24" name="Szöveg helye 5">
            <a:extLst>
              <a:ext uri="{FF2B5EF4-FFF2-40B4-BE49-F238E27FC236}">
                <a16:creationId xmlns:a16="http://schemas.microsoft.com/office/drawing/2014/main" id="{08933C33-6A04-46BA-BF01-58C5733AC65F}"/>
              </a:ext>
            </a:extLst>
          </p:cNvPr>
          <p:cNvSpPr>
            <a:spLocks noGrp="1"/>
          </p:cNvSpPr>
          <p:nvPr>
            <p:ph type="body" sz="quarter" idx="18" hasCustomPrompt="1"/>
          </p:nvPr>
        </p:nvSpPr>
        <p:spPr>
          <a:xfrm>
            <a:off x="803719" y="5815712"/>
            <a:ext cx="6046788" cy="444979"/>
          </a:xfrm>
        </p:spPr>
        <p:txBody>
          <a:bodyPr anchor="ctr">
            <a:normAutofit/>
          </a:bodyPr>
          <a:lstStyle>
            <a:lvl1pPr algn="ctr">
              <a:defRPr sz="2400" cap="all" spc="150" baseline="0"/>
            </a:lvl1pPr>
          </a:lstStyle>
          <a:p>
            <a:pPr lvl="0"/>
            <a:r>
              <a:rPr lang="hu-HU" dirty="0"/>
              <a:t>Ábra / Diagram címe </a:t>
            </a:r>
          </a:p>
        </p:txBody>
      </p:sp>
      <p:sp>
        <p:nvSpPr>
          <p:cNvPr id="25" name="Szöveg helye 5">
            <a:extLst>
              <a:ext uri="{FF2B5EF4-FFF2-40B4-BE49-F238E27FC236}">
                <a16:creationId xmlns:a16="http://schemas.microsoft.com/office/drawing/2014/main" id="{0B696287-8E03-4BE6-9400-A52768E990C2}"/>
              </a:ext>
            </a:extLst>
          </p:cNvPr>
          <p:cNvSpPr>
            <a:spLocks noGrp="1"/>
          </p:cNvSpPr>
          <p:nvPr>
            <p:ph type="body" sz="quarter" idx="19" hasCustomPrompt="1"/>
          </p:nvPr>
        </p:nvSpPr>
        <p:spPr>
          <a:xfrm>
            <a:off x="803719" y="6282022"/>
            <a:ext cx="6046788" cy="444979"/>
          </a:xfrm>
        </p:spPr>
        <p:txBody>
          <a:bodyPr anchor="ctr">
            <a:normAutofit/>
          </a:bodyPr>
          <a:lstStyle>
            <a:lvl1pPr algn="ctr">
              <a:defRPr sz="1800" cap="none" spc="150" baseline="0"/>
            </a:lvl1pPr>
          </a:lstStyle>
          <a:p>
            <a:pPr lvl="0"/>
            <a:r>
              <a:rPr lang="hu-HU" dirty="0"/>
              <a:t>Az ábra alcíme, évszám, korcsoport, egyéb</a:t>
            </a:r>
          </a:p>
        </p:txBody>
      </p:sp>
      <p:sp>
        <p:nvSpPr>
          <p:cNvPr id="26" name="Tartalom helye 3">
            <a:extLst>
              <a:ext uri="{FF2B5EF4-FFF2-40B4-BE49-F238E27FC236}">
                <a16:creationId xmlns:a16="http://schemas.microsoft.com/office/drawing/2014/main" id="{583184B8-58AD-46A6-B210-9EF6EC44DA32}"/>
              </a:ext>
            </a:extLst>
          </p:cNvPr>
          <p:cNvSpPr>
            <a:spLocks noGrp="1"/>
          </p:cNvSpPr>
          <p:nvPr>
            <p:ph sz="quarter" idx="10" hasCustomPrompt="1"/>
          </p:nvPr>
        </p:nvSpPr>
        <p:spPr>
          <a:xfrm>
            <a:off x="803913" y="365129"/>
            <a:ext cx="6046595" cy="5193842"/>
          </a:xfrm>
        </p:spPr>
        <p:txBody>
          <a:bodyPr anchor="ctr"/>
          <a:lstStyle>
            <a:lvl1pPr algn="ctr">
              <a:defRPr/>
            </a:lvl1pPr>
          </a:lstStyle>
          <a:p>
            <a:pPr lvl="0"/>
            <a:r>
              <a:rPr lang="hu-HU" dirty="0"/>
              <a:t>Ábra / diagram</a:t>
            </a:r>
          </a:p>
        </p:txBody>
      </p:sp>
    </p:spTree>
    <p:extLst>
      <p:ext uri="{BB962C8B-B14F-4D97-AF65-F5344CB8AC3E}">
        <p14:creationId xmlns:p14="http://schemas.microsoft.com/office/powerpoint/2010/main" val="25060311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örzsdia 5">
    <p:spTree>
      <p:nvGrpSpPr>
        <p:cNvPr id="1" name=""/>
        <p:cNvGrpSpPr/>
        <p:nvPr/>
      </p:nvGrpSpPr>
      <p:grpSpPr>
        <a:xfrm>
          <a:off x="0" y="0"/>
          <a:ext cx="0" cy="0"/>
          <a:chOff x="0" y="0"/>
          <a:chExt cx="0" cy="0"/>
        </a:xfrm>
      </p:grpSpPr>
      <p:sp>
        <p:nvSpPr>
          <p:cNvPr id="12" name="Téglalap 11">
            <a:extLst>
              <a:ext uri="{FF2B5EF4-FFF2-40B4-BE49-F238E27FC236}">
                <a16:creationId xmlns:a16="http://schemas.microsoft.com/office/drawing/2014/main" id="{894D9129-1CB5-417B-87D6-5893AB314D9E}"/>
              </a:ext>
            </a:extLst>
          </p:cNvPr>
          <p:cNvSpPr/>
          <p:nvPr/>
        </p:nvSpPr>
        <p:spPr>
          <a:xfrm>
            <a:off x="7670400" y="922448"/>
            <a:ext cx="4521600" cy="5935552"/>
          </a:xfrm>
          <a:prstGeom prst="rect">
            <a:avLst/>
          </a:prstGeom>
          <a:gradFill flip="none" rotWithShape="1">
            <a:gsLst>
              <a:gs pos="0">
                <a:schemeClr val="accent1">
                  <a:lumMod val="40000"/>
                  <a:lumOff val="60000"/>
                </a:schemeClr>
              </a:gs>
              <a:gs pos="100000">
                <a:schemeClr val="accent1">
                  <a:lumMod val="20000"/>
                  <a:lumOff val="8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800"/>
          </a:p>
        </p:txBody>
      </p:sp>
      <p:sp>
        <p:nvSpPr>
          <p:cNvPr id="13" name="Téglalap 12">
            <a:extLst>
              <a:ext uri="{FF2B5EF4-FFF2-40B4-BE49-F238E27FC236}">
                <a16:creationId xmlns:a16="http://schemas.microsoft.com/office/drawing/2014/main" id="{98C45189-E75A-4873-AC6E-8DB275763272}"/>
              </a:ext>
            </a:extLst>
          </p:cNvPr>
          <p:cNvSpPr/>
          <p:nvPr/>
        </p:nvSpPr>
        <p:spPr>
          <a:xfrm>
            <a:off x="-1" y="293638"/>
            <a:ext cx="12192001" cy="635999"/>
          </a:xfrm>
          <a:prstGeom prst="rect">
            <a:avLst/>
          </a:prstGeom>
          <a:gradFill>
            <a:gsLst>
              <a:gs pos="9000">
                <a:schemeClr val="tx2">
                  <a:lumMod val="75000"/>
                  <a:lumOff val="25000"/>
                </a:schemeClr>
              </a:gs>
              <a:gs pos="95000">
                <a:schemeClr val="tx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 name="Cím 1">
            <a:extLst>
              <a:ext uri="{FF2B5EF4-FFF2-40B4-BE49-F238E27FC236}">
                <a16:creationId xmlns:a16="http://schemas.microsoft.com/office/drawing/2014/main" id="{112F30A4-08F8-460C-90AB-68491CC3674B}"/>
              </a:ext>
            </a:extLst>
          </p:cNvPr>
          <p:cNvSpPr>
            <a:spLocks noGrp="1"/>
          </p:cNvSpPr>
          <p:nvPr>
            <p:ph type="title"/>
          </p:nvPr>
        </p:nvSpPr>
        <p:spPr>
          <a:xfrm>
            <a:off x="637565" y="310448"/>
            <a:ext cx="10147523" cy="612000"/>
          </a:xfrm>
        </p:spPr>
        <p:txBody>
          <a:bodyPr vert="horz" lIns="91440" tIns="45720" rIns="91440" bIns="45720" rtlCol="0" anchor="ctr">
            <a:noAutofit/>
          </a:bodyPr>
          <a:lstStyle>
            <a:lvl1pPr>
              <a:defRPr lang="hu-HU" sz="3200" cap="all" spc="80" baseline="0">
                <a:solidFill>
                  <a:schemeClr val="bg1"/>
                </a:solidFill>
              </a:defRPr>
            </a:lvl1pPr>
          </a:lstStyle>
          <a:p>
            <a:pPr marL="0" lvl="0" indent="0">
              <a:lnSpc>
                <a:spcPct val="100000"/>
              </a:lnSpc>
              <a:spcBef>
                <a:spcPts val="0"/>
              </a:spcBef>
              <a:buFont typeface="Arial" panose="020B0604020202020204" pitchFamily="34" charset="0"/>
            </a:pPr>
            <a:r>
              <a:rPr lang="hu-HU"/>
              <a:t>Mintacím szerkesztése</a:t>
            </a:r>
            <a:endParaRPr lang="hu-HU" dirty="0"/>
          </a:p>
        </p:txBody>
      </p:sp>
      <p:grpSp>
        <p:nvGrpSpPr>
          <p:cNvPr id="23" name="Csoportba foglalás 22">
            <a:extLst>
              <a:ext uri="{FF2B5EF4-FFF2-40B4-BE49-F238E27FC236}">
                <a16:creationId xmlns:a16="http://schemas.microsoft.com/office/drawing/2014/main" id="{506FBE8F-33AD-4CAD-9B96-094312AE577C}"/>
              </a:ext>
            </a:extLst>
          </p:cNvPr>
          <p:cNvGrpSpPr>
            <a:grpSpLocks noChangeAspect="1"/>
          </p:cNvGrpSpPr>
          <p:nvPr/>
        </p:nvGrpSpPr>
        <p:grpSpPr>
          <a:xfrm>
            <a:off x="10785087" y="81160"/>
            <a:ext cx="1109516" cy="1109516"/>
            <a:chOff x="5357618" y="340771"/>
            <a:chExt cx="1476765" cy="1476765"/>
          </a:xfrm>
        </p:grpSpPr>
        <p:sp>
          <p:nvSpPr>
            <p:cNvPr id="24" name="Ellipszis 23">
              <a:extLst>
                <a:ext uri="{FF2B5EF4-FFF2-40B4-BE49-F238E27FC236}">
                  <a16:creationId xmlns:a16="http://schemas.microsoft.com/office/drawing/2014/main" id="{19FE4813-8BDD-4EB6-9D9B-AFFA50956535}"/>
                </a:ext>
              </a:extLst>
            </p:cNvPr>
            <p:cNvSpPr/>
            <p:nvPr/>
          </p:nvSpPr>
          <p:spPr>
            <a:xfrm>
              <a:off x="5357618" y="340771"/>
              <a:ext cx="1476765" cy="14767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800"/>
            </a:p>
          </p:txBody>
        </p:sp>
        <p:pic>
          <p:nvPicPr>
            <p:cNvPr id="25" name="Kép 24">
              <a:extLst>
                <a:ext uri="{FF2B5EF4-FFF2-40B4-BE49-F238E27FC236}">
                  <a16:creationId xmlns:a16="http://schemas.microsoft.com/office/drawing/2014/main" id="{76231B7A-1BCA-4E46-931C-6421569AFEC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4679" t="13826" r="24393" b="13968"/>
            <a:stretch/>
          </p:blipFill>
          <p:spPr>
            <a:xfrm>
              <a:off x="5463778" y="445740"/>
              <a:ext cx="1264444" cy="1266826"/>
            </a:xfrm>
            <a:prstGeom prst="rect">
              <a:avLst/>
            </a:prstGeom>
          </p:spPr>
        </p:pic>
      </p:grpSp>
      <p:sp>
        <p:nvSpPr>
          <p:cNvPr id="27" name="Szöveg helye 2">
            <a:extLst>
              <a:ext uri="{FF2B5EF4-FFF2-40B4-BE49-F238E27FC236}">
                <a16:creationId xmlns:a16="http://schemas.microsoft.com/office/drawing/2014/main" id="{4291317A-D0C3-4FE3-A84C-AA2CE6A52AFF}"/>
              </a:ext>
            </a:extLst>
          </p:cNvPr>
          <p:cNvSpPr>
            <a:spLocks noGrp="1"/>
          </p:cNvSpPr>
          <p:nvPr>
            <p:ph type="body" sz="quarter" idx="16" hasCustomPrompt="1"/>
          </p:nvPr>
        </p:nvSpPr>
        <p:spPr>
          <a:xfrm>
            <a:off x="7925023" y="1200845"/>
            <a:ext cx="3960000" cy="4929210"/>
          </a:xfrm>
        </p:spPr>
        <p:txBody>
          <a:bodyPr anchor="ctr">
            <a:normAutofit/>
          </a:bodyPr>
          <a:lstStyle>
            <a:lvl1pPr>
              <a:lnSpc>
                <a:spcPct val="120000"/>
              </a:lnSpc>
              <a:defRPr sz="2400"/>
            </a:lvl1pPr>
          </a:lstStyle>
          <a:p>
            <a:pPr lvl="0"/>
            <a:r>
              <a:rPr lang="hu-HU" dirty="0"/>
              <a:t>Az ábrához tartozó magyarázat egy vagy több mondatban. Hivatkozások, megjegyzések és egy tartalmak helye.</a:t>
            </a:r>
          </a:p>
        </p:txBody>
      </p:sp>
      <p:sp>
        <p:nvSpPr>
          <p:cNvPr id="3" name="Szöveg helye 2">
            <a:extLst>
              <a:ext uri="{FF2B5EF4-FFF2-40B4-BE49-F238E27FC236}">
                <a16:creationId xmlns:a16="http://schemas.microsoft.com/office/drawing/2014/main" id="{9EBD72CD-FF20-466C-95CC-B40009752B7C}"/>
              </a:ext>
            </a:extLst>
          </p:cNvPr>
          <p:cNvSpPr>
            <a:spLocks noGrp="1"/>
          </p:cNvSpPr>
          <p:nvPr>
            <p:ph type="body" sz="quarter" idx="17" hasCustomPrompt="1"/>
          </p:nvPr>
        </p:nvSpPr>
        <p:spPr>
          <a:xfrm>
            <a:off x="7934603" y="6316642"/>
            <a:ext cx="3960000" cy="369333"/>
          </a:xfrm>
        </p:spPr>
        <p:txBody>
          <a:bodyPr anchor="ctr">
            <a:noAutofit/>
          </a:bodyPr>
          <a:lstStyle>
            <a:lvl1pPr algn="r">
              <a:spcBef>
                <a:spcPts val="0"/>
              </a:spcBef>
              <a:defRPr sz="1800"/>
            </a:lvl1pPr>
          </a:lstStyle>
          <a:p>
            <a:pPr lvl="0"/>
            <a:r>
              <a:rPr lang="hu-HU" dirty="0"/>
              <a:t>Forrás | MNB</a:t>
            </a:r>
          </a:p>
        </p:txBody>
      </p:sp>
      <p:sp>
        <p:nvSpPr>
          <p:cNvPr id="33" name="Szöveg helye 5">
            <a:extLst>
              <a:ext uri="{FF2B5EF4-FFF2-40B4-BE49-F238E27FC236}">
                <a16:creationId xmlns:a16="http://schemas.microsoft.com/office/drawing/2014/main" id="{7727A23A-E9E0-4B50-8E9D-E2D7A7B5A02E}"/>
              </a:ext>
            </a:extLst>
          </p:cNvPr>
          <p:cNvSpPr>
            <a:spLocks noGrp="1"/>
          </p:cNvSpPr>
          <p:nvPr>
            <p:ph type="body" sz="quarter" idx="18" hasCustomPrompt="1"/>
          </p:nvPr>
        </p:nvSpPr>
        <p:spPr>
          <a:xfrm>
            <a:off x="803719" y="5815712"/>
            <a:ext cx="6046788" cy="444979"/>
          </a:xfrm>
        </p:spPr>
        <p:txBody>
          <a:bodyPr anchor="ctr">
            <a:normAutofit/>
          </a:bodyPr>
          <a:lstStyle>
            <a:lvl1pPr algn="ctr">
              <a:defRPr sz="2400" cap="all" spc="150" baseline="0"/>
            </a:lvl1pPr>
          </a:lstStyle>
          <a:p>
            <a:pPr lvl="0"/>
            <a:r>
              <a:rPr lang="hu-HU" dirty="0"/>
              <a:t>Ábra / Diagram címe </a:t>
            </a:r>
          </a:p>
        </p:txBody>
      </p:sp>
      <p:sp>
        <p:nvSpPr>
          <p:cNvPr id="34" name="Szöveg helye 5">
            <a:extLst>
              <a:ext uri="{FF2B5EF4-FFF2-40B4-BE49-F238E27FC236}">
                <a16:creationId xmlns:a16="http://schemas.microsoft.com/office/drawing/2014/main" id="{602295ED-BC7F-4111-83A7-B61B8316D441}"/>
              </a:ext>
            </a:extLst>
          </p:cNvPr>
          <p:cNvSpPr>
            <a:spLocks noGrp="1"/>
          </p:cNvSpPr>
          <p:nvPr>
            <p:ph type="body" sz="quarter" idx="19" hasCustomPrompt="1"/>
          </p:nvPr>
        </p:nvSpPr>
        <p:spPr>
          <a:xfrm>
            <a:off x="803719" y="6282022"/>
            <a:ext cx="6046788" cy="444979"/>
          </a:xfrm>
        </p:spPr>
        <p:txBody>
          <a:bodyPr anchor="ctr">
            <a:normAutofit/>
          </a:bodyPr>
          <a:lstStyle>
            <a:lvl1pPr algn="ctr">
              <a:defRPr sz="1800" cap="none" spc="150" baseline="0"/>
            </a:lvl1pPr>
          </a:lstStyle>
          <a:p>
            <a:pPr lvl="0"/>
            <a:r>
              <a:rPr lang="hu-HU" dirty="0"/>
              <a:t>Az ábra alcíme, évszám, korcsoport, egyéb</a:t>
            </a:r>
          </a:p>
        </p:txBody>
      </p:sp>
      <p:sp>
        <p:nvSpPr>
          <p:cNvPr id="35" name="Tartalom helye 3">
            <a:extLst>
              <a:ext uri="{FF2B5EF4-FFF2-40B4-BE49-F238E27FC236}">
                <a16:creationId xmlns:a16="http://schemas.microsoft.com/office/drawing/2014/main" id="{6A9DFDE7-F196-4DFC-B1EB-2A59B8D4D922}"/>
              </a:ext>
            </a:extLst>
          </p:cNvPr>
          <p:cNvSpPr>
            <a:spLocks noGrp="1"/>
          </p:cNvSpPr>
          <p:nvPr>
            <p:ph sz="quarter" idx="10" hasCustomPrompt="1"/>
          </p:nvPr>
        </p:nvSpPr>
        <p:spPr>
          <a:xfrm>
            <a:off x="803913" y="1200845"/>
            <a:ext cx="6046595" cy="4358126"/>
          </a:xfrm>
        </p:spPr>
        <p:txBody>
          <a:bodyPr anchor="ctr"/>
          <a:lstStyle>
            <a:lvl1pPr algn="ctr">
              <a:defRPr/>
            </a:lvl1pPr>
          </a:lstStyle>
          <a:p>
            <a:pPr lvl="0"/>
            <a:r>
              <a:rPr lang="hu-HU" dirty="0"/>
              <a:t>Ábra / diagram</a:t>
            </a:r>
          </a:p>
        </p:txBody>
      </p:sp>
      <p:pic>
        <p:nvPicPr>
          <p:cNvPr id="37" name="Kép 36">
            <a:extLst>
              <a:ext uri="{FF2B5EF4-FFF2-40B4-BE49-F238E27FC236}">
                <a16:creationId xmlns:a16="http://schemas.microsoft.com/office/drawing/2014/main" id="{BB5CD19C-83CD-4D97-A40F-1DDB7075D60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4" t="7806" r="50075" b="9197"/>
          <a:stretch/>
        </p:blipFill>
        <p:spPr>
          <a:xfrm rot="5400000">
            <a:off x="9540504" y="5597399"/>
            <a:ext cx="781401" cy="1742439"/>
          </a:xfrm>
          <a:prstGeom prst="rect">
            <a:avLst/>
          </a:prstGeom>
        </p:spPr>
      </p:pic>
    </p:spTree>
    <p:extLst>
      <p:ext uri="{BB962C8B-B14F-4D97-AF65-F5344CB8AC3E}">
        <p14:creationId xmlns:p14="http://schemas.microsoft.com/office/powerpoint/2010/main" val="24164390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örzsdia 6">
    <p:spTree>
      <p:nvGrpSpPr>
        <p:cNvPr id="1" name=""/>
        <p:cNvGrpSpPr/>
        <p:nvPr/>
      </p:nvGrpSpPr>
      <p:grpSpPr>
        <a:xfrm>
          <a:off x="0" y="0"/>
          <a:ext cx="0" cy="0"/>
          <a:chOff x="0" y="0"/>
          <a:chExt cx="0" cy="0"/>
        </a:xfrm>
      </p:grpSpPr>
      <p:cxnSp>
        <p:nvCxnSpPr>
          <p:cNvPr id="9" name="Egyenes összekötő 8"/>
          <p:cNvCxnSpPr/>
          <p:nvPr/>
        </p:nvCxnSpPr>
        <p:spPr>
          <a:xfrm>
            <a:off x="2139292" y="4331309"/>
            <a:ext cx="4866233"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églalap 12">
            <a:extLst>
              <a:ext uri="{FF2B5EF4-FFF2-40B4-BE49-F238E27FC236}">
                <a16:creationId xmlns:a16="http://schemas.microsoft.com/office/drawing/2014/main" id="{98C45189-E75A-4873-AC6E-8DB275763272}"/>
              </a:ext>
            </a:extLst>
          </p:cNvPr>
          <p:cNvSpPr/>
          <p:nvPr/>
        </p:nvSpPr>
        <p:spPr>
          <a:xfrm>
            <a:off x="-1" y="293638"/>
            <a:ext cx="12192001" cy="635999"/>
          </a:xfrm>
          <a:prstGeom prst="rect">
            <a:avLst/>
          </a:prstGeom>
          <a:gradFill>
            <a:gsLst>
              <a:gs pos="9000">
                <a:schemeClr val="tx2">
                  <a:lumMod val="75000"/>
                  <a:lumOff val="25000"/>
                </a:schemeClr>
              </a:gs>
              <a:gs pos="95000">
                <a:schemeClr val="tx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 name="Cím 1">
            <a:extLst>
              <a:ext uri="{FF2B5EF4-FFF2-40B4-BE49-F238E27FC236}">
                <a16:creationId xmlns:a16="http://schemas.microsoft.com/office/drawing/2014/main" id="{112F30A4-08F8-460C-90AB-68491CC3674B}"/>
              </a:ext>
            </a:extLst>
          </p:cNvPr>
          <p:cNvSpPr>
            <a:spLocks noGrp="1"/>
          </p:cNvSpPr>
          <p:nvPr>
            <p:ph type="title"/>
          </p:nvPr>
        </p:nvSpPr>
        <p:spPr>
          <a:xfrm>
            <a:off x="637565" y="310448"/>
            <a:ext cx="10147523" cy="612000"/>
          </a:xfrm>
        </p:spPr>
        <p:txBody>
          <a:bodyPr vert="horz" lIns="91440" tIns="45720" rIns="91440" bIns="45720" rtlCol="0" anchor="ctr">
            <a:noAutofit/>
          </a:bodyPr>
          <a:lstStyle>
            <a:lvl1pPr>
              <a:defRPr lang="hu-HU" sz="3200" cap="all" spc="80" baseline="0">
                <a:solidFill>
                  <a:schemeClr val="bg1"/>
                </a:solidFill>
              </a:defRPr>
            </a:lvl1pPr>
          </a:lstStyle>
          <a:p>
            <a:pPr marL="0" lvl="0" indent="0">
              <a:lnSpc>
                <a:spcPct val="100000"/>
              </a:lnSpc>
              <a:spcBef>
                <a:spcPts val="0"/>
              </a:spcBef>
              <a:buFont typeface="Arial" panose="020B0604020202020204" pitchFamily="34" charset="0"/>
            </a:pPr>
            <a:r>
              <a:rPr lang="hu-HU" dirty="0"/>
              <a:t>Mintacím szerkesztése</a:t>
            </a:r>
          </a:p>
        </p:txBody>
      </p:sp>
      <p:grpSp>
        <p:nvGrpSpPr>
          <p:cNvPr id="23" name="Csoportba foglalás 22">
            <a:extLst>
              <a:ext uri="{FF2B5EF4-FFF2-40B4-BE49-F238E27FC236}">
                <a16:creationId xmlns:a16="http://schemas.microsoft.com/office/drawing/2014/main" id="{506FBE8F-33AD-4CAD-9B96-094312AE577C}"/>
              </a:ext>
            </a:extLst>
          </p:cNvPr>
          <p:cNvGrpSpPr>
            <a:grpSpLocks noChangeAspect="1"/>
          </p:cNvGrpSpPr>
          <p:nvPr/>
        </p:nvGrpSpPr>
        <p:grpSpPr>
          <a:xfrm>
            <a:off x="10785087" y="81160"/>
            <a:ext cx="1109516" cy="1109516"/>
            <a:chOff x="5357618" y="340771"/>
            <a:chExt cx="1476765" cy="1476765"/>
          </a:xfrm>
        </p:grpSpPr>
        <p:sp>
          <p:nvSpPr>
            <p:cNvPr id="24" name="Ellipszis 23">
              <a:extLst>
                <a:ext uri="{FF2B5EF4-FFF2-40B4-BE49-F238E27FC236}">
                  <a16:creationId xmlns:a16="http://schemas.microsoft.com/office/drawing/2014/main" id="{19FE4813-8BDD-4EB6-9D9B-AFFA50956535}"/>
                </a:ext>
              </a:extLst>
            </p:cNvPr>
            <p:cNvSpPr/>
            <p:nvPr/>
          </p:nvSpPr>
          <p:spPr>
            <a:xfrm>
              <a:off x="5357618" y="340771"/>
              <a:ext cx="1476765" cy="14767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800"/>
            </a:p>
          </p:txBody>
        </p:sp>
        <p:pic>
          <p:nvPicPr>
            <p:cNvPr id="25" name="Kép 24">
              <a:extLst>
                <a:ext uri="{FF2B5EF4-FFF2-40B4-BE49-F238E27FC236}">
                  <a16:creationId xmlns:a16="http://schemas.microsoft.com/office/drawing/2014/main" id="{76231B7A-1BCA-4E46-931C-6421569AFEC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4679" t="13826" r="24393" b="13968"/>
            <a:stretch/>
          </p:blipFill>
          <p:spPr>
            <a:xfrm>
              <a:off x="5463778" y="445740"/>
              <a:ext cx="1264444" cy="1266826"/>
            </a:xfrm>
            <a:prstGeom prst="rect">
              <a:avLst/>
            </a:prstGeom>
          </p:spPr>
        </p:pic>
      </p:grpSp>
      <p:sp>
        <p:nvSpPr>
          <p:cNvPr id="3" name="Szöveg helye 2">
            <a:extLst>
              <a:ext uri="{FF2B5EF4-FFF2-40B4-BE49-F238E27FC236}">
                <a16:creationId xmlns:a16="http://schemas.microsoft.com/office/drawing/2014/main" id="{9EBD72CD-FF20-466C-95CC-B40009752B7C}"/>
              </a:ext>
            </a:extLst>
          </p:cNvPr>
          <p:cNvSpPr>
            <a:spLocks noGrp="1"/>
          </p:cNvSpPr>
          <p:nvPr>
            <p:ph type="body" sz="quarter" idx="17" hasCustomPrompt="1"/>
          </p:nvPr>
        </p:nvSpPr>
        <p:spPr>
          <a:xfrm>
            <a:off x="7925025" y="6316642"/>
            <a:ext cx="3969579" cy="369333"/>
          </a:xfrm>
        </p:spPr>
        <p:txBody>
          <a:bodyPr anchor="ctr">
            <a:noAutofit/>
          </a:bodyPr>
          <a:lstStyle>
            <a:lvl1pPr algn="r">
              <a:spcBef>
                <a:spcPts val="0"/>
              </a:spcBef>
              <a:defRPr sz="1800"/>
            </a:lvl1pPr>
          </a:lstStyle>
          <a:p>
            <a:pPr lvl="0"/>
            <a:r>
              <a:rPr lang="hu-HU" dirty="0"/>
              <a:t>Forrás | MNB</a:t>
            </a:r>
          </a:p>
        </p:txBody>
      </p:sp>
      <p:sp>
        <p:nvSpPr>
          <p:cNvPr id="28" name="Tartalom helye 3">
            <a:extLst>
              <a:ext uri="{FF2B5EF4-FFF2-40B4-BE49-F238E27FC236}">
                <a16:creationId xmlns:a16="http://schemas.microsoft.com/office/drawing/2014/main" id="{B61A9FF3-877E-4A8A-8082-96C99F684F2D}"/>
              </a:ext>
            </a:extLst>
          </p:cNvPr>
          <p:cNvSpPr>
            <a:spLocks noGrp="1"/>
          </p:cNvSpPr>
          <p:nvPr>
            <p:ph sz="quarter" idx="10" hasCustomPrompt="1"/>
          </p:nvPr>
        </p:nvSpPr>
        <p:spPr>
          <a:xfrm>
            <a:off x="637568" y="1190675"/>
            <a:ext cx="10745977" cy="5047096"/>
          </a:xfrm>
        </p:spPr>
        <p:txBody>
          <a:bodyPr anchor="ctr"/>
          <a:lstStyle>
            <a:lvl1pPr algn="ctr">
              <a:defRPr/>
            </a:lvl1pPr>
          </a:lstStyle>
          <a:p>
            <a:pPr lvl="0"/>
            <a:r>
              <a:rPr lang="hu-HU" dirty="0"/>
              <a:t>Ábra / diagram</a:t>
            </a:r>
          </a:p>
        </p:txBody>
      </p:sp>
    </p:spTree>
    <p:extLst>
      <p:ext uri="{BB962C8B-B14F-4D97-AF65-F5344CB8AC3E}">
        <p14:creationId xmlns:p14="http://schemas.microsoft.com/office/powerpoint/2010/main" val="30835161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hu-HU" dirty="0"/>
              <a:t>Mintacím szerkesztése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u-HU" dirty="0"/>
              <a:t>Mintaszöveg szerkesztése</a:t>
            </a:r>
          </a:p>
          <a:p>
            <a:pPr lvl="1"/>
            <a:r>
              <a:rPr lang="hu-HU" dirty="0"/>
              <a:t>Második szint</a:t>
            </a:r>
          </a:p>
          <a:p>
            <a:pPr lvl="2"/>
            <a:r>
              <a:rPr lang="hu-HU" dirty="0"/>
              <a:t>Harmadik szint</a:t>
            </a:r>
          </a:p>
          <a:p>
            <a:pPr lvl="3"/>
            <a:r>
              <a:rPr lang="hu-HU" dirty="0"/>
              <a:t>Negyedik szint</a:t>
            </a:r>
          </a:p>
          <a:p>
            <a:pPr lvl="4"/>
            <a:r>
              <a:rPr lang="hu-HU" dirty="0"/>
              <a:t>Ötödik szint</a:t>
            </a:r>
            <a:endParaRPr lang="en-US" dirty="0"/>
          </a:p>
        </p:txBody>
      </p:sp>
      <p:sp>
        <p:nvSpPr>
          <p:cNvPr id="12" name="Szöveg helye 16">
            <a:extLst>
              <a:ext uri="{FF2B5EF4-FFF2-40B4-BE49-F238E27FC236}">
                <a16:creationId xmlns:a16="http://schemas.microsoft.com/office/drawing/2014/main" id="{8FBA625A-5531-479D-ABA0-7EC882803FA7}"/>
              </a:ext>
            </a:extLst>
          </p:cNvPr>
          <p:cNvSpPr txBox="1">
            <a:spLocks/>
          </p:cNvSpPr>
          <p:nvPr/>
        </p:nvSpPr>
        <p:spPr>
          <a:xfrm>
            <a:off x="11768" y="6344467"/>
            <a:ext cx="737533" cy="335135"/>
          </a:xfrm>
          <a:prstGeom prst="rect">
            <a:avLst/>
          </a:prstGeom>
          <a:ln>
            <a:noFill/>
          </a:ln>
        </p:spPr>
        <p:txBody>
          <a:bodyPr anchor="ctr">
            <a:noAutofit/>
          </a:bodyPr>
          <a:lstStyle>
            <a:lvl1pPr marL="0" indent="0" algn="ctr" defTabSz="914400" rtl="0" eaLnBrk="1" latinLnBrk="0" hangingPunct="1">
              <a:lnSpc>
                <a:spcPct val="100000"/>
              </a:lnSpc>
              <a:spcBef>
                <a:spcPts val="0"/>
              </a:spcBef>
              <a:buFont typeface="Arial" panose="020B0604020202020204" pitchFamily="34" charset="0"/>
              <a:buNone/>
              <a:defRPr lang="hu-HU" sz="1400" b="0" kern="0" spc="50" baseline="0" dirty="0" smtClean="0">
                <a:solidFill>
                  <a:schemeClr val="accent2"/>
                </a:solidFill>
                <a:latin typeface="Calibri Light" panose="020F0302020204030204" pitchFamily="34" charset="0"/>
                <a:ea typeface="+mn-ea"/>
                <a:cs typeface="Calibri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fld id="{9F5897F7-D0F6-48BC-987C-C4C9ABF430D0}" type="slidenum">
              <a:rPr lang="en-US" sz="1800" kern="1200" spc="0" smtClean="0">
                <a:solidFill>
                  <a:schemeClr val="tx2"/>
                </a:solidFill>
                <a:latin typeface="+mj-lt"/>
                <a:cs typeface="Calibri Light" panose="020F0302020204030204" pitchFamily="34" charset="0"/>
              </a:rPr>
              <a:pPr algn="r"/>
              <a:t>‹#›</a:t>
            </a:fld>
            <a:r>
              <a:rPr lang="hu-HU" sz="1800" kern="1200" spc="0" dirty="0">
                <a:solidFill>
                  <a:schemeClr val="tx2"/>
                </a:solidFill>
                <a:latin typeface="+mj-lt"/>
                <a:cs typeface="Calibri Light" panose="020F0302020204030204" pitchFamily="34" charset="0"/>
              </a:rPr>
              <a:t> |</a:t>
            </a:r>
            <a:endParaRPr lang="en-US" sz="1800" dirty="0">
              <a:solidFill>
                <a:schemeClr val="tx2"/>
              </a:solidFill>
              <a:latin typeface="+mj-lt"/>
              <a:cs typeface="Calibri Light" panose="020F0302020204030204" pitchFamily="34" charset="0"/>
            </a:endParaRPr>
          </a:p>
        </p:txBody>
      </p:sp>
      <p:sp>
        <p:nvSpPr>
          <p:cNvPr id="16" name="Élőláb helye 15">
            <a:extLst>
              <a:ext uri="{FF2B5EF4-FFF2-40B4-BE49-F238E27FC236}">
                <a16:creationId xmlns:a16="http://schemas.microsoft.com/office/drawing/2014/main" id="{1BA11169-7FEF-4E22-B20D-BBD07A24CA97}"/>
              </a:ext>
            </a:extLst>
          </p:cNvPr>
          <p:cNvSpPr>
            <a:spLocks noGrp="1"/>
          </p:cNvSpPr>
          <p:nvPr>
            <p:ph type="ftr" sz="quarter" idx="3"/>
          </p:nvPr>
        </p:nvSpPr>
        <p:spPr>
          <a:xfrm>
            <a:off x="4038600" y="635637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Tree>
    <p:extLst>
      <p:ext uri="{BB962C8B-B14F-4D97-AF65-F5344CB8AC3E}">
        <p14:creationId xmlns:p14="http://schemas.microsoft.com/office/powerpoint/2010/main" val="1600221214"/>
      </p:ext>
    </p:extLst>
  </p:cSld>
  <p:clrMap bg1="lt1" tx1="dk1" bg2="lt2" tx2="dk2" accent1="accent1" accent2="accent2" accent3="accent3" accent4="accent4" accent5="accent5" accent6="accent6" hlink="hlink" folHlink="folHlink"/>
  <p:sldLayoutIdLst>
    <p:sldLayoutId id="2147483799" r:id="rId1"/>
    <p:sldLayoutId id="2147483821" r:id="rId2"/>
    <p:sldLayoutId id="2147483800" r:id="rId3"/>
    <p:sldLayoutId id="2147483801" r:id="rId4"/>
    <p:sldLayoutId id="2147483804" r:id="rId5"/>
    <p:sldLayoutId id="2147483802" r:id="rId6"/>
    <p:sldLayoutId id="2147483803" r:id="rId7"/>
    <p:sldLayoutId id="2147483806" r:id="rId8"/>
    <p:sldLayoutId id="2147483807" r:id="rId9"/>
    <p:sldLayoutId id="2147483769" r:id="rId10"/>
    <p:sldLayoutId id="2147483820" r:id="rId11"/>
  </p:sldLayoutIdLst>
  <p:txStyles>
    <p:titleStyle>
      <a:lvl1pPr algn="l" defTabSz="914332" rtl="0" eaLnBrk="1" latinLnBrk="0" hangingPunct="1">
        <a:lnSpc>
          <a:spcPct val="90000"/>
        </a:lnSpc>
        <a:spcBef>
          <a:spcPct val="0"/>
        </a:spcBef>
        <a:buNone/>
        <a:defRPr sz="3000" kern="1200">
          <a:solidFill>
            <a:schemeClr val="tx1"/>
          </a:solidFill>
          <a:latin typeface="+mj-lt"/>
          <a:ea typeface="+mj-ea"/>
          <a:cs typeface="+mj-cs"/>
        </a:defRPr>
      </a:lvl1pPr>
    </p:titleStyle>
    <p:bodyStyle>
      <a:lvl1pPr marL="0" indent="0" algn="l" defTabSz="914332" rtl="0" eaLnBrk="1" latinLnBrk="0" hangingPunct="1">
        <a:lnSpc>
          <a:spcPct val="90000"/>
        </a:lnSpc>
        <a:spcBef>
          <a:spcPts val="1000"/>
        </a:spcBef>
        <a:buFont typeface="Arial" panose="020B0604020202020204" pitchFamily="34" charset="0"/>
        <a:buNone/>
        <a:defRPr sz="2800" kern="1200">
          <a:solidFill>
            <a:schemeClr val="tx2"/>
          </a:solidFill>
          <a:latin typeface="+mn-lt"/>
          <a:ea typeface="+mn-ea"/>
          <a:cs typeface="+mn-cs"/>
        </a:defRPr>
      </a:lvl1pPr>
      <a:lvl2pPr marL="457167" indent="0" algn="l" defTabSz="914332" rtl="0" eaLnBrk="1" latinLnBrk="0" hangingPunct="1">
        <a:lnSpc>
          <a:spcPct val="90000"/>
        </a:lnSpc>
        <a:spcBef>
          <a:spcPts val="500"/>
        </a:spcBef>
        <a:buFont typeface="Arial" panose="020B0604020202020204" pitchFamily="34" charset="0"/>
        <a:buNone/>
        <a:defRPr sz="2400" kern="1200">
          <a:solidFill>
            <a:schemeClr val="accent2"/>
          </a:solidFill>
          <a:latin typeface="+mn-lt"/>
          <a:ea typeface="+mn-ea"/>
          <a:cs typeface="+mn-cs"/>
        </a:defRPr>
      </a:lvl2pPr>
      <a:lvl3pPr marL="914332" indent="0" algn="l" defTabSz="914332" rtl="0" eaLnBrk="1" latinLnBrk="0" hangingPunct="1">
        <a:lnSpc>
          <a:spcPct val="90000"/>
        </a:lnSpc>
        <a:spcBef>
          <a:spcPts val="500"/>
        </a:spcBef>
        <a:buFont typeface="Arial" panose="020B0604020202020204" pitchFamily="34" charset="0"/>
        <a:buNone/>
        <a:defRPr sz="2000" kern="1200">
          <a:solidFill>
            <a:schemeClr val="accent2"/>
          </a:solidFill>
          <a:latin typeface="+mn-lt"/>
          <a:ea typeface="+mn-ea"/>
          <a:cs typeface="+mn-cs"/>
        </a:defRPr>
      </a:lvl3pPr>
      <a:lvl4pPr marL="1371498" indent="0" algn="l" defTabSz="914332" rtl="0" eaLnBrk="1" latinLnBrk="0" hangingPunct="1">
        <a:lnSpc>
          <a:spcPct val="90000"/>
        </a:lnSpc>
        <a:spcBef>
          <a:spcPts val="500"/>
        </a:spcBef>
        <a:buFont typeface="Arial" panose="020B0604020202020204" pitchFamily="34" charset="0"/>
        <a:buNone/>
        <a:defRPr sz="1800" kern="1200">
          <a:solidFill>
            <a:schemeClr val="accent2"/>
          </a:solidFill>
          <a:latin typeface="+mn-lt"/>
          <a:ea typeface="+mn-ea"/>
          <a:cs typeface="+mn-cs"/>
        </a:defRPr>
      </a:lvl4pPr>
      <a:lvl5pPr marL="1828664" indent="0" algn="l" defTabSz="914332" rtl="0" eaLnBrk="1" latinLnBrk="0" hangingPunct="1">
        <a:lnSpc>
          <a:spcPct val="90000"/>
        </a:lnSpc>
        <a:spcBef>
          <a:spcPts val="500"/>
        </a:spcBef>
        <a:buFont typeface="Arial" panose="020B0604020202020204" pitchFamily="34" charset="0"/>
        <a:buNone/>
        <a:defRPr sz="1800" kern="1200">
          <a:solidFill>
            <a:schemeClr val="accent2"/>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hu-HU" dirty="0"/>
              <a:t>Mintacím szerkesztése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u-HU" dirty="0"/>
              <a:t>Mintaszöveg szerkesztése</a:t>
            </a:r>
          </a:p>
          <a:p>
            <a:pPr lvl="1"/>
            <a:r>
              <a:rPr lang="hu-HU" dirty="0"/>
              <a:t>Második szint</a:t>
            </a:r>
          </a:p>
          <a:p>
            <a:pPr lvl="2"/>
            <a:r>
              <a:rPr lang="hu-HU" dirty="0"/>
              <a:t>Harmadik szint</a:t>
            </a:r>
          </a:p>
          <a:p>
            <a:pPr lvl="3"/>
            <a:r>
              <a:rPr lang="hu-HU" dirty="0"/>
              <a:t>Negyedik szint</a:t>
            </a:r>
          </a:p>
          <a:p>
            <a:pPr lvl="4"/>
            <a:r>
              <a:rPr lang="hu-HU" dirty="0"/>
              <a:t>Ötödik szint</a:t>
            </a:r>
            <a:endParaRPr lang="en-US" dirty="0"/>
          </a:p>
        </p:txBody>
      </p:sp>
      <p:sp>
        <p:nvSpPr>
          <p:cNvPr id="12" name="Szöveg helye 16">
            <a:extLst>
              <a:ext uri="{FF2B5EF4-FFF2-40B4-BE49-F238E27FC236}">
                <a16:creationId xmlns:a16="http://schemas.microsoft.com/office/drawing/2014/main" id="{8FBA625A-5531-479D-ABA0-7EC882803FA7}"/>
              </a:ext>
            </a:extLst>
          </p:cNvPr>
          <p:cNvSpPr txBox="1">
            <a:spLocks/>
          </p:cNvSpPr>
          <p:nvPr/>
        </p:nvSpPr>
        <p:spPr>
          <a:xfrm>
            <a:off x="11768" y="6344467"/>
            <a:ext cx="737533" cy="335135"/>
          </a:xfrm>
          <a:prstGeom prst="rect">
            <a:avLst/>
          </a:prstGeom>
          <a:ln>
            <a:noFill/>
          </a:ln>
        </p:spPr>
        <p:txBody>
          <a:bodyPr anchor="ctr">
            <a:noAutofit/>
          </a:bodyPr>
          <a:lstStyle>
            <a:lvl1pPr marL="0" indent="0" algn="ctr" defTabSz="914400" rtl="0" eaLnBrk="1" latinLnBrk="0" hangingPunct="1">
              <a:lnSpc>
                <a:spcPct val="100000"/>
              </a:lnSpc>
              <a:spcBef>
                <a:spcPts val="0"/>
              </a:spcBef>
              <a:buFont typeface="Arial" panose="020B0604020202020204" pitchFamily="34" charset="0"/>
              <a:buNone/>
              <a:defRPr lang="hu-HU" sz="1400" b="0" kern="0" spc="50" baseline="0" dirty="0" smtClean="0">
                <a:solidFill>
                  <a:schemeClr val="accent2"/>
                </a:solidFill>
                <a:latin typeface="Calibri Light" panose="020F0302020204030204" pitchFamily="34" charset="0"/>
                <a:ea typeface="+mn-ea"/>
                <a:cs typeface="Calibri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fld id="{9F5897F7-D0F6-48BC-987C-C4C9ABF430D0}" type="slidenum">
              <a:rPr lang="en-US" sz="1800" kern="1200" spc="0" smtClean="0">
                <a:solidFill>
                  <a:schemeClr val="tx2"/>
                </a:solidFill>
                <a:latin typeface="+mj-lt"/>
                <a:cs typeface="Calibri Light" panose="020F0302020204030204" pitchFamily="34" charset="0"/>
              </a:rPr>
              <a:pPr algn="r"/>
              <a:t>‹#›</a:t>
            </a:fld>
            <a:r>
              <a:rPr lang="hu-HU" sz="1800" kern="1200" spc="0" dirty="0">
                <a:solidFill>
                  <a:schemeClr val="tx2"/>
                </a:solidFill>
                <a:latin typeface="+mj-lt"/>
                <a:cs typeface="Calibri Light" panose="020F0302020204030204" pitchFamily="34" charset="0"/>
              </a:rPr>
              <a:t> |</a:t>
            </a:r>
            <a:endParaRPr lang="en-US" sz="1800" dirty="0">
              <a:solidFill>
                <a:schemeClr val="tx2"/>
              </a:solidFill>
              <a:latin typeface="+mj-lt"/>
              <a:cs typeface="Calibri Light" panose="020F0302020204030204" pitchFamily="34" charset="0"/>
            </a:endParaRPr>
          </a:p>
        </p:txBody>
      </p:sp>
      <p:sp>
        <p:nvSpPr>
          <p:cNvPr id="16" name="Élőláb helye 15">
            <a:extLst>
              <a:ext uri="{FF2B5EF4-FFF2-40B4-BE49-F238E27FC236}">
                <a16:creationId xmlns:a16="http://schemas.microsoft.com/office/drawing/2014/main" id="{1BA11169-7FEF-4E22-B20D-BBD07A24CA97}"/>
              </a:ext>
            </a:extLst>
          </p:cNvPr>
          <p:cNvSpPr>
            <a:spLocks noGrp="1"/>
          </p:cNvSpPr>
          <p:nvPr>
            <p:ph type="ftr" sz="quarter" idx="3"/>
          </p:nvPr>
        </p:nvSpPr>
        <p:spPr>
          <a:xfrm>
            <a:off x="4038600" y="635637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Tree>
    <p:extLst>
      <p:ext uri="{BB962C8B-B14F-4D97-AF65-F5344CB8AC3E}">
        <p14:creationId xmlns:p14="http://schemas.microsoft.com/office/powerpoint/2010/main" val="990494268"/>
      </p:ext>
    </p:extLst>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Lst>
  <p:txStyles>
    <p:titleStyle>
      <a:lvl1pPr algn="l" defTabSz="914332" rtl="0" eaLnBrk="1" latinLnBrk="0" hangingPunct="1">
        <a:lnSpc>
          <a:spcPct val="90000"/>
        </a:lnSpc>
        <a:spcBef>
          <a:spcPct val="0"/>
        </a:spcBef>
        <a:buNone/>
        <a:defRPr sz="3000" kern="1200">
          <a:solidFill>
            <a:schemeClr val="tx1"/>
          </a:solidFill>
          <a:latin typeface="+mj-lt"/>
          <a:ea typeface="+mj-ea"/>
          <a:cs typeface="+mj-cs"/>
        </a:defRPr>
      </a:lvl1pPr>
    </p:titleStyle>
    <p:bodyStyle>
      <a:lvl1pPr marL="0" indent="0" algn="l" defTabSz="914332" rtl="0" eaLnBrk="1" latinLnBrk="0" hangingPunct="1">
        <a:lnSpc>
          <a:spcPct val="90000"/>
        </a:lnSpc>
        <a:spcBef>
          <a:spcPts val="1000"/>
        </a:spcBef>
        <a:buFont typeface="Arial" panose="020B0604020202020204" pitchFamily="34" charset="0"/>
        <a:buNone/>
        <a:defRPr sz="2800" kern="1200">
          <a:solidFill>
            <a:schemeClr val="tx2"/>
          </a:solidFill>
          <a:latin typeface="+mn-lt"/>
          <a:ea typeface="+mn-ea"/>
          <a:cs typeface="+mn-cs"/>
        </a:defRPr>
      </a:lvl1pPr>
      <a:lvl2pPr marL="457167" indent="0" algn="l" defTabSz="914332" rtl="0" eaLnBrk="1" latinLnBrk="0" hangingPunct="1">
        <a:lnSpc>
          <a:spcPct val="90000"/>
        </a:lnSpc>
        <a:spcBef>
          <a:spcPts val="500"/>
        </a:spcBef>
        <a:buFont typeface="Arial" panose="020B0604020202020204" pitchFamily="34" charset="0"/>
        <a:buNone/>
        <a:defRPr sz="2400" kern="1200">
          <a:solidFill>
            <a:schemeClr val="accent2"/>
          </a:solidFill>
          <a:latin typeface="+mn-lt"/>
          <a:ea typeface="+mn-ea"/>
          <a:cs typeface="+mn-cs"/>
        </a:defRPr>
      </a:lvl2pPr>
      <a:lvl3pPr marL="914332" indent="0" algn="l" defTabSz="914332" rtl="0" eaLnBrk="1" latinLnBrk="0" hangingPunct="1">
        <a:lnSpc>
          <a:spcPct val="90000"/>
        </a:lnSpc>
        <a:spcBef>
          <a:spcPts val="500"/>
        </a:spcBef>
        <a:buFont typeface="Arial" panose="020B0604020202020204" pitchFamily="34" charset="0"/>
        <a:buNone/>
        <a:defRPr sz="2000" kern="1200">
          <a:solidFill>
            <a:schemeClr val="accent2"/>
          </a:solidFill>
          <a:latin typeface="+mn-lt"/>
          <a:ea typeface="+mn-ea"/>
          <a:cs typeface="+mn-cs"/>
        </a:defRPr>
      </a:lvl3pPr>
      <a:lvl4pPr marL="1371498" indent="0" algn="l" defTabSz="914332" rtl="0" eaLnBrk="1" latinLnBrk="0" hangingPunct="1">
        <a:lnSpc>
          <a:spcPct val="90000"/>
        </a:lnSpc>
        <a:spcBef>
          <a:spcPts val="500"/>
        </a:spcBef>
        <a:buFont typeface="Arial" panose="020B0604020202020204" pitchFamily="34" charset="0"/>
        <a:buNone/>
        <a:defRPr sz="1800" kern="1200">
          <a:solidFill>
            <a:schemeClr val="accent2"/>
          </a:solidFill>
          <a:latin typeface="+mn-lt"/>
          <a:ea typeface="+mn-ea"/>
          <a:cs typeface="+mn-cs"/>
        </a:defRPr>
      </a:lvl4pPr>
      <a:lvl5pPr marL="1828664" indent="0" algn="l" defTabSz="914332" rtl="0" eaLnBrk="1" latinLnBrk="0" hangingPunct="1">
        <a:lnSpc>
          <a:spcPct val="90000"/>
        </a:lnSpc>
        <a:spcBef>
          <a:spcPts val="500"/>
        </a:spcBef>
        <a:buFont typeface="Arial" panose="020B0604020202020204" pitchFamily="34" charset="0"/>
        <a:buNone/>
        <a:defRPr sz="1800" kern="1200">
          <a:solidFill>
            <a:schemeClr val="accent2"/>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6.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6.emf"/></Relationships>
</file>

<file path=ppt/slides/_rels/slide33.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39.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7.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41.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28FCFD2-E3C6-43B9-8893-7543922F2472}"/>
              </a:ext>
            </a:extLst>
          </p:cNvPr>
          <p:cNvSpPr>
            <a:spLocks noGrp="1"/>
          </p:cNvSpPr>
          <p:nvPr>
            <p:ph type="body" sz="quarter" idx="11"/>
          </p:nvPr>
        </p:nvSpPr>
        <p:spPr>
          <a:xfrm>
            <a:off x="7101372" y="400113"/>
            <a:ext cx="4710877" cy="369332"/>
          </a:xfrm>
        </p:spPr>
        <p:txBody>
          <a:bodyPr/>
          <a:lstStyle/>
          <a:p>
            <a:r>
              <a:rPr lang="hu-HU" dirty="0"/>
              <a:t>Press </a:t>
            </a:r>
            <a:r>
              <a:rPr lang="en-US" dirty="0"/>
              <a:t>conference</a:t>
            </a:r>
            <a:r>
              <a:rPr lang="hu-HU" dirty="0"/>
              <a:t> | 21 May 2020</a:t>
            </a:r>
          </a:p>
        </p:txBody>
      </p:sp>
      <p:sp>
        <p:nvSpPr>
          <p:cNvPr id="3" name="Title 2">
            <a:extLst>
              <a:ext uri="{FF2B5EF4-FFF2-40B4-BE49-F238E27FC236}">
                <a16:creationId xmlns:a16="http://schemas.microsoft.com/office/drawing/2014/main" id="{CE25E05B-555C-4E8F-8AE7-FCD9643AD15F}"/>
              </a:ext>
            </a:extLst>
          </p:cNvPr>
          <p:cNvSpPr>
            <a:spLocks noGrp="1"/>
          </p:cNvSpPr>
          <p:nvPr>
            <p:ph type="title"/>
          </p:nvPr>
        </p:nvSpPr>
        <p:spPr/>
        <p:txBody>
          <a:bodyPr/>
          <a:lstStyle/>
          <a:p>
            <a:r>
              <a:rPr lang="en-US" dirty="0"/>
              <a:t>Financial Stability report </a:t>
            </a:r>
            <a:br>
              <a:rPr lang="en-US" dirty="0"/>
            </a:br>
            <a:r>
              <a:rPr lang="hu-HU" dirty="0"/>
              <a:t>May</a:t>
            </a:r>
            <a:r>
              <a:rPr lang="en-US" dirty="0"/>
              <a:t> </a:t>
            </a:r>
            <a:r>
              <a:rPr lang="hu-HU" dirty="0"/>
              <a:t>2020</a:t>
            </a:r>
          </a:p>
        </p:txBody>
      </p:sp>
      <p:sp>
        <p:nvSpPr>
          <p:cNvPr id="4" name="Text Placeholder 3">
            <a:extLst>
              <a:ext uri="{FF2B5EF4-FFF2-40B4-BE49-F238E27FC236}">
                <a16:creationId xmlns:a16="http://schemas.microsoft.com/office/drawing/2014/main" id="{F7BC0284-F987-4C93-BBC0-772637E31790}"/>
              </a:ext>
            </a:extLst>
          </p:cNvPr>
          <p:cNvSpPr>
            <a:spLocks noGrp="1"/>
          </p:cNvSpPr>
          <p:nvPr>
            <p:ph type="body" sz="quarter" idx="10"/>
          </p:nvPr>
        </p:nvSpPr>
        <p:spPr>
          <a:xfrm>
            <a:off x="379751" y="150731"/>
            <a:ext cx="5012798" cy="774571"/>
          </a:xfrm>
        </p:spPr>
        <p:txBody>
          <a:bodyPr/>
          <a:lstStyle/>
          <a:p>
            <a:r>
              <a:rPr lang="hu-HU" dirty="0"/>
              <a:t>Tamás Nagy | Head of </a:t>
            </a:r>
            <a:r>
              <a:rPr lang="en-US" dirty="0"/>
              <a:t>Department</a:t>
            </a:r>
          </a:p>
          <a:p>
            <a:r>
              <a:rPr lang="en-GB" dirty="0"/>
              <a:t>Financial System Analysis</a:t>
            </a:r>
            <a:r>
              <a:rPr lang="hu-HU" dirty="0"/>
              <a:t> </a:t>
            </a:r>
            <a:r>
              <a:rPr lang="en-US" dirty="0"/>
              <a:t>Directorate</a:t>
            </a:r>
          </a:p>
        </p:txBody>
      </p:sp>
    </p:spTree>
    <p:extLst>
      <p:ext uri="{BB962C8B-B14F-4D97-AF65-F5344CB8AC3E}">
        <p14:creationId xmlns:p14="http://schemas.microsoft.com/office/powerpoint/2010/main" val="41651622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3530293-91B8-4FE2-9948-468B7D98C2B8}"/>
              </a:ext>
            </a:extLst>
          </p:cNvPr>
          <p:cNvPicPr>
            <a:picLocks noChangeAspect="1"/>
          </p:cNvPicPr>
          <p:nvPr/>
        </p:nvPicPr>
        <p:blipFill>
          <a:blip r:embed="rId2"/>
          <a:stretch>
            <a:fillRect/>
          </a:stretch>
        </p:blipFill>
        <p:spPr>
          <a:xfrm>
            <a:off x="3395526" y="1879828"/>
            <a:ext cx="4609531" cy="3816000"/>
          </a:xfrm>
          <a:prstGeom prst="rect">
            <a:avLst/>
          </a:prstGeom>
        </p:spPr>
      </p:pic>
      <p:sp>
        <p:nvSpPr>
          <p:cNvPr id="5" name="Title 2">
            <a:extLst>
              <a:ext uri="{FF2B5EF4-FFF2-40B4-BE49-F238E27FC236}">
                <a16:creationId xmlns:a16="http://schemas.microsoft.com/office/drawing/2014/main" id="{CE1D8A05-0136-4DF3-BEEA-99372A266BEE}"/>
              </a:ext>
            </a:extLst>
          </p:cNvPr>
          <p:cNvSpPr>
            <a:spLocks noGrp="1"/>
          </p:cNvSpPr>
          <p:nvPr>
            <p:ph type="title"/>
          </p:nvPr>
        </p:nvSpPr>
        <p:spPr/>
        <p:txBody>
          <a:bodyPr>
            <a:noAutofit/>
          </a:bodyPr>
          <a:lstStyle/>
          <a:p>
            <a:r>
              <a:rPr lang="hu-HU" sz="2400" dirty="0"/>
              <a:t>The </a:t>
            </a:r>
            <a:r>
              <a:rPr lang="hu-HU" sz="2400" dirty="0" err="1"/>
              <a:t>central</a:t>
            </a:r>
            <a:r>
              <a:rPr lang="hu-HU" sz="2400" dirty="0"/>
              <a:t> bank </a:t>
            </a:r>
            <a:r>
              <a:rPr lang="hu-HU" sz="2400" dirty="0" err="1"/>
              <a:t>eases</a:t>
            </a:r>
            <a:r>
              <a:rPr lang="hu-HU" sz="2400" dirty="0"/>
              <a:t> </a:t>
            </a:r>
            <a:r>
              <a:rPr lang="hu-HU" sz="2400" dirty="0" err="1"/>
              <a:t>the</a:t>
            </a:r>
            <a:r>
              <a:rPr lang="hu-HU" sz="2400" dirty="0"/>
              <a:t> </a:t>
            </a:r>
            <a:r>
              <a:rPr lang="hu-HU" sz="2400" dirty="0" err="1"/>
              <a:t>availability</a:t>
            </a:r>
            <a:r>
              <a:rPr lang="hu-HU" sz="2400" dirty="0"/>
              <a:t> of </a:t>
            </a:r>
            <a:r>
              <a:rPr lang="hu-HU" sz="2400" dirty="0" err="1"/>
              <a:t>capital</a:t>
            </a:r>
            <a:endParaRPr lang="hu-HU" sz="2400" dirty="0"/>
          </a:p>
        </p:txBody>
      </p:sp>
      <p:sp>
        <p:nvSpPr>
          <p:cNvPr id="18" name="Content Placeholder 3">
            <a:extLst>
              <a:ext uri="{FF2B5EF4-FFF2-40B4-BE49-F238E27FC236}">
                <a16:creationId xmlns:a16="http://schemas.microsoft.com/office/drawing/2014/main" id="{861C0E18-735D-41C3-B76D-FAB08AFFAF1A}"/>
              </a:ext>
            </a:extLst>
          </p:cNvPr>
          <p:cNvSpPr txBox="1">
            <a:spLocks/>
          </p:cNvSpPr>
          <p:nvPr/>
        </p:nvSpPr>
        <p:spPr>
          <a:xfrm>
            <a:off x="3561071" y="5875246"/>
            <a:ext cx="4696097" cy="480131"/>
          </a:xfrm>
          <a:prstGeom prst="rect">
            <a:avLst/>
          </a:prstGeom>
          <a:noFill/>
        </p:spPr>
        <p:txBody>
          <a:bodyPr wrap="square" rtlCol="0">
            <a:spAutoFit/>
          </a:bodyPr>
          <a:lstStyle>
            <a:lvl1pPr marL="0" indent="0" algn="l" defTabSz="685749" rtl="0" eaLnBrk="1" latinLnBrk="0" hangingPunct="1">
              <a:lnSpc>
                <a:spcPct val="90000"/>
              </a:lnSpc>
              <a:spcBef>
                <a:spcPts val="750"/>
              </a:spcBef>
              <a:buFont typeface="Arial" panose="020B0604020202020204" pitchFamily="34" charset="0"/>
              <a:buNone/>
              <a:defRPr sz="2100" kern="1200">
                <a:solidFill>
                  <a:schemeClr val="tx2"/>
                </a:solidFill>
                <a:latin typeface="+mn-lt"/>
                <a:ea typeface="+mn-ea"/>
                <a:cs typeface="+mn-cs"/>
              </a:defRPr>
            </a:lvl1pPr>
            <a:lvl2pPr marL="342875" indent="0" algn="l" defTabSz="685749" rtl="0" eaLnBrk="1" latinLnBrk="0" hangingPunct="1">
              <a:lnSpc>
                <a:spcPct val="90000"/>
              </a:lnSpc>
              <a:spcBef>
                <a:spcPts val="375"/>
              </a:spcBef>
              <a:buFont typeface="Arial" panose="020B0604020202020204" pitchFamily="34" charset="0"/>
              <a:buNone/>
              <a:defRPr sz="1800" kern="1200">
                <a:solidFill>
                  <a:schemeClr val="accent2"/>
                </a:solidFill>
                <a:latin typeface="+mn-lt"/>
                <a:ea typeface="+mn-ea"/>
                <a:cs typeface="+mn-cs"/>
              </a:defRPr>
            </a:lvl2pPr>
            <a:lvl3pPr marL="685749" indent="0" algn="l" defTabSz="685749" rtl="0" eaLnBrk="1" latinLnBrk="0" hangingPunct="1">
              <a:lnSpc>
                <a:spcPct val="90000"/>
              </a:lnSpc>
              <a:spcBef>
                <a:spcPts val="375"/>
              </a:spcBef>
              <a:buFont typeface="Arial" panose="020B0604020202020204" pitchFamily="34" charset="0"/>
              <a:buNone/>
              <a:defRPr sz="1500" kern="1200">
                <a:solidFill>
                  <a:schemeClr val="accent2"/>
                </a:solidFill>
                <a:latin typeface="+mn-lt"/>
                <a:ea typeface="+mn-ea"/>
                <a:cs typeface="+mn-cs"/>
              </a:defRPr>
            </a:lvl3pPr>
            <a:lvl4pPr marL="1028624"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4pPr>
            <a:lvl5pPr marL="1371498"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5pPr>
            <a:lvl6pPr marL="1885809"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684"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558"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433"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r>
              <a:rPr lang="en-US" sz="1400" cap="all" dirty="0"/>
              <a:t>The banking system's own funds and capital requirements in place at the end of 2019</a:t>
            </a:r>
            <a:endParaRPr lang="hu-HU" sz="1400" cap="all" dirty="0"/>
          </a:p>
        </p:txBody>
      </p:sp>
      <p:sp>
        <p:nvSpPr>
          <p:cNvPr id="19" name="TextBox 18">
            <a:extLst>
              <a:ext uri="{FF2B5EF4-FFF2-40B4-BE49-F238E27FC236}">
                <a16:creationId xmlns:a16="http://schemas.microsoft.com/office/drawing/2014/main" id="{A7E04EFB-4138-42CA-B553-FAC6C6D67BC7}"/>
              </a:ext>
            </a:extLst>
          </p:cNvPr>
          <p:cNvSpPr txBox="1"/>
          <p:nvPr/>
        </p:nvSpPr>
        <p:spPr>
          <a:xfrm>
            <a:off x="3143998" y="1152525"/>
            <a:ext cx="8928028" cy="646331"/>
          </a:xfrm>
          <a:prstGeom prst="rect">
            <a:avLst/>
          </a:prstGeom>
          <a:solidFill>
            <a:schemeClr val="tx2">
              <a:lumMod val="10000"/>
              <a:lumOff val="90000"/>
            </a:schemeClr>
          </a:solidFill>
        </p:spPr>
        <p:txBody>
          <a:bodyPr wrap="square" rtlCol="0">
            <a:spAutoFit/>
          </a:bodyPr>
          <a:lstStyle/>
          <a:p>
            <a:pPr algn="just"/>
            <a:r>
              <a:rPr lang="hu-HU" dirty="0" err="1"/>
              <a:t>Banks</a:t>
            </a:r>
            <a:r>
              <a:rPr lang="hu-HU" dirty="0"/>
              <a:t> </a:t>
            </a:r>
            <a:r>
              <a:rPr lang="hu-HU" dirty="0" err="1"/>
              <a:t>have</a:t>
            </a:r>
            <a:r>
              <a:rPr lang="hu-HU" dirty="0"/>
              <a:t> </a:t>
            </a:r>
            <a:r>
              <a:rPr lang="hu-HU" dirty="0" err="1"/>
              <a:t>achieved</a:t>
            </a:r>
            <a:r>
              <a:rPr lang="hu-HU" dirty="0"/>
              <a:t> a </a:t>
            </a:r>
            <a:r>
              <a:rPr lang="hu-HU" dirty="0" err="1"/>
              <a:t>total</a:t>
            </a:r>
            <a:r>
              <a:rPr lang="hu-HU" dirty="0"/>
              <a:t> profit of HUF 2,100 </a:t>
            </a:r>
            <a:r>
              <a:rPr lang="hu-HU" dirty="0" err="1"/>
              <a:t>billion</a:t>
            </a:r>
            <a:r>
              <a:rPr lang="hu-HU" dirty="0"/>
              <a:t> </a:t>
            </a:r>
            <a:r>
              <a:rPr lang="hu-HU" dirty="0" err="1"/>
              <a:t>between</a:t>
            </a:r>
            <a:r>
              <a:rPr lang="hu-HU" dirty="0"/>
              <a:t> 2016 and 2019, a </a:t>
            </a:r>
            <a:r>
              <a:rPr lang="hu-HU" dirty="0" err="1"/>
              <a:t>significant</a:t>
            </a:r>
            <a:r>
              <a:rPr lang="hu-HU" dirty="0"/>
              <a:t> </a:t>
            </a:r>
            <a:r>
              <a:rPr lang="hu-HU" dirty="0" err="1"/>
              <a:t>portion</a:t>
            </a:r>
            <a:r>
              <a:rPr lang="hu-HU" dirty="0"/>
              <a:t> of </a:t>
            </a:r>
            <a:r>
              <a:rPr lang="hu-HU" dirty="0" err="1"/>
              <a:t>which</a:t>
            </a:r>
            <a:r>
              <a:rPr lang="hu-HU" dirty="0"/>
              <a:t> </a:t>
            </a:r>
            <a:r>
              <a:rPr lang="hu-HU" dirty="0" err="1"/>
              <a:t>was</a:t>
            </a:r>
            <a:r>
              <a:rPr lang="hu-HU" dirty="0"/>
              <a:t> </a:t>
            </a:r>
            <a:r>
              <a:rPr lang="hu-HU" dirty="0" err="1"/>
              <a:t>reinvested</a:t>
            </a:r>
            <a:r>
              <a:rPr lang="hu-HU" dirty="0"/>
              <a:t> </a:t>
            </a:r>
            <a:r>
              <a:rPr lang="hu-HU" dirty="0" err="1"/>
              <a:t>into</a:t>
            </a:r>
            <a:r>
              <a:rPr lang="hu-HU" dirty="0"/>
              <a:t> </a:t>
            </a:r>
            <a:r>
              <a:rPr lang="hu-HU" dirty="0" err="1"/>
              <a:t>banks</a:t>
            </a:r>
            <a:r>
              <a:rPr lang="hu-HU" dirty="0"/>
              <a:t>’ </a:t>
            </a:r>
            <a:r>
              <a:rPr lang="hu-HU" dirty="0" err="1"/>
              <a:t>capital</a:t>
            </a:r>
            <a:r>
              <a:rPr lang="hu-HU" dirty="0"/>
              <a:t>. Total </a:t>
            </a:r>
            <a:r>
              <a:rPr lang="hu-HU" dirty="0" err="1"/>
              <a:t>equity</a:t>
            </a:r>
            <a:r>
              <a:rPr lang="hu-HU" dirty="0"/>
              <a:t> </a:t>
            </a:r>
            <a:r>
              <a:rPr lang="hu-HU" dirty="0" err="1"/>
              <a:t>increased</a:t>
            </a:r>
            <a:r>
              <a:rPr lang="hu-HU" dirty="0"/>
              <a:t> </a:t>
            </a:r>
            <a:r>
              <a:rPr lang="hu-HU" dirty="0" err="1"/>
              <a:t>by</a:t>
            </a:r>
            <a:r>
              <a:rPr lang="hu-HU" dirty="0"/>
              <a:t> </a:t>
            </a:r>
            <a:r>
              <a:rPr lang="hu-HU" dirty="0" err="1"/>
              <a:t>half</a:t>
            </a:r>
            <a:r>
              <a:rPr lang="hu-HU" dirty="0"/>
              <a:t> </a:t>
            </a:r>
            <a:r>
              <a:rPr lang="hu-HU" dirty="0" err="1"/>
              <a:t>since</a:t>
            </a:r>
            <a:r>
              <a:rPr lang="hu-HU" dirty="0"/>
              <a:t> 2015.</a:t>
            </a:r>
          </a:p>
        </p:txBody>
      </p:sp>
      <p:sp>
        <p:nvSpPr>
          <p:cNvPr id="20" name="Text Placeholder 3">
            <a:extLst>
              <a:ext uri="{FF2B5EF4-FFF2-40B4-BE49-F238E27FC236}">
                <a16:creationId xmlns:a16="http://schemas.microsoft.com/office/drawing/2014/main" id="{9E969536-023A-4FAA-8498-4EBEF2579FD5}"/>
              </a:ext>
            </a:extLst>
          </p:cNvPr>
          <p:cNvSpPr>
            <a:spLocks noGrp="1"/>
          </p:cNvSpPr>
          <p:nvPr>
            <p:ph type="body" sz="quarter" idx="17"/>
          </p:nvPr>
        </p:nvSpPr>
        <p:spPr>
          <a:xfrm>
            <a:off x="3143998" y="6525148"/>
            <a:ext cx="8319689" cy="286232"/>
          </a:xfrm>
        </p:spPr>
        <p:txBody>
          <a:bodyPr/>
          <a:lstStyle/>
          <a:p>
            <a:pPr algn="just"/>
            <a:r>
              <a:rPr lang="hu-HU" dirty="0" err="1"/>
              <a:t>Source</a:t>
            </a:r>
            <a:r>
              <a:rPr lang="hu-HU" dirty="0"/>
              <a:t>: MNB.</a:t>
            </a:r>
          </a:p>
        </p:txBody>
      </p:sp>
      <p:sp>
        <p:nvSpPr>
          <p:cNvPr id="6" name="Rectangle 5">
            <a:extLst>
              <a:ext uri="{FF2B5EF4-FFF2-40B4-BE49-F238E27FC236}">
                <a16:creationId xmlns:a16="http://schemas.microsoft.com/office/drawing/2014/main" id="{C7E50D83-DD76-4D4C-A256-06874D54A453}"/>
              </a:ext>
            </a:extLst>
          </p:cNvPr>
          <p:cNvSpPr/>
          <p:nvPr/>
        </p:nvSpPr>
        <p:spPr>
          <a:xfrm>
            <a:off x="8257168" y="2030932"/>
            <a:ext cx="3716659" cy="3674544"/>
          </a:xfrm>
          <a:prstGeom prst="rect">
            <a:avLst/>
          </a:prstGeom>
          <a:solidFill>
            <a:schemeClr val="bg1"/>
          </a:solid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200"/>
              </a:spcAft>
            </a:pPr>
            <a:r>
              <a:rPr lang="hu-HU" dirty="0">
                <a:solidFill>
                  <a:schemeClr val="tx2"/>
                </a:solidFill>
              </a:rPr>
              <a:t>The </a:t>
            </a:r>
            <a:r>
              <a:rPr lang="hu-HU" dirty="0" err="1">
                <a:solidFill>
                  <a:schemeClr val="tx2"/>
                </a:solidFill>
              </a:rPr>
              <a:t>release</a:t>
            </a:r>
            <a:r>
              <a:rPr lang="hu-HU" dirty="0">
                <a:solidFill>
                  <a:schemeClr val="tx2"/>
                </a:solidFill>
              </a:rPr>
              <a:t> of </a:t>
            </a:r>
            <a:r>
              <a:rPr lang="hu-HU" dirty="0" err="1">
                <a:solidFill>
                  <a:schemeClr val="tx2"/>
                </a:solidFill>
              </a:rPr>
              <a:t>capital</a:t>
            </a:r>
            <a:r>
              <a:rPr lang="hu-HU" dirty="0">
                <a:solidFill>
                  <a:schemeClr val="tx2"/>
                </a:solidFill>
              </a:rPr>
              <a:t> </a:t>
            </a:r>
            <a:r>
              <a:rPr lang="hu-HU" dirty="0" err="1">
                <a:solidFill>
                  <a:schemeClr val="tx2"/>
                </a:solidFill>
              </a:rPr>
              <a:t>buffers</a:t>
            </a:r>
            <a:r>
              <a:rPr lang="hu-HU" dirty="0">
                <a:solidFill>
                  <a:schemeClr val="tx2"/>
                </a:solidFill>
              </a:rPr>
              <a:t> is </a:t>
            </a:r>
            <a:r>
              <a:rPr lang="hu-HU" dirty="0" err="1">
                <a:solidFill>
                  <a:schemeClr val="tx2"/>
                </a:solidFill>
              </a:rPr>
              <a:t>the</a:t>
            </a:r>
            <a:r>
              <a:rPr lang="hu-HU" dirty="0">
                <a:solidFill>
                  <a:schemeClr val="tx2"/>
                </a:solidFill>
              </a:rPr>
              <a:t> </a:t>
            </a:r>
            <a:r>
              <a:rPr lang="hu-HU" dirty="0" err="1">
                <a:solidFill>
                  <a:schemeClr val="tx2"/>
                </a:solidFill>
              </a:rPr>
              <a:t>realisation</a:t>
            </a:r>
            <a:r>
              <a:rPr lang="hu-HU" dirty="0">
                <a:solidFill>
                  <a:schemeClr val="tx2"/>
                </a:solidFill>
              </a:rPr>
              <a:t> of </a:t>
            </a:r>
            <a:r>
              <a:rPr lang="hu-HU" b="1" dirty="0" err="1">
                <a:solidFill>
                  <a:schemeClr val="tx2"/>
                </a:solidFill>
              </a:rPr>
              <a:t>countercyclical</a:t>
            </a:r>
            <a:r>
              <a:rPr lang="hu-HU" b="1" dirty="0">
                <a:solidFill>
                  <a:schemeClr val="tx2"/>
                </a:solidFill>
              </a:rPr>
              <a:t> </a:t>
            </a:r>
            <a:r>
              <a:rPr lang="hu-HU" b="1" dirty="0" err="1">
                <a:solidFill>
                  <a:schemeClr val="tx2"/>
                </a:solidFill>
              </a:rPr>
              <a:t>macroprudential</a:t>
            </a:r>
            <a:r>
              <a:rPr lang="hu-HU" b="1" dirty="0">
                <a:solidFill>
                  <a:schemeClr val="tx2"/>
                </a:solidFill>
              </a:rPr>
              <a:t> policy</a:t>
            </a:r>
            <a:r>
              <a:rPr lang="hu-HU" dirty="0">
                <a:solidFill>
                  <a:schemeClr val="tx2"/>
                </a:solidFill>
              </a:rPr>
              <a:t>.</a:t>
            </a:r>
            <a:endParaRPr lang="hu-HU" b="1" dirty="0">
              <a:solidFill>
                <a:schemeClr val="tx2"/>
              </a:solidFill>
            </a:endParaRPr>
          </a:p>
          <a:p>
            <a:pPr algn="ctr">
              <a:spcAft>
                <a:spcPts val="1200"/>
              </a:spcAft>
            </a:pPr>
            <a:r>
              <a:rPr lang="hu-HU" dirty="0">
                <a:solidFill>
                  <a:schemeClr val="tx2"/>
                </a:solidFill>
              </a:rPr>
              <a:t>The </a:t>
            </a:r>
            <a:r>
              <a:rPr lang="hu-HU" dirty="0" err="1">
                <a:solidFill>
                  <a:schemeClr val="tx2"/>
                </a:solidFill>
              </a:rPr>
              <a:t>measures</a:t>
            </a:r>
            <a:r>
              <a:rPr lang="hu-HU" dirty="0">
                <a:solidFill>
                  <a:schemeClr val="tx2"/>
                </a:solidFill>
              </a:rPr>
              <a:t> </a:t>
            </a:r>
            <a:r>
              <a:rPr lang="hu-HU" dirty="0" err="1">
                <a:solidFill>
                  <a:schemeClr val="tx2"/>
                </a:solidFill>
              </a:rPr>
              <a:t>taken</a:t>
            </a:r>
            <a:r>
              <a:rPr lang="hu-HU" dirty="0">
                <a:solidFill>
                  <a:schemeClr val="tx2"/>
                </a:solidFill>
              </a:rPr>
              <a:t> </a:t>
            </a:r>
            <a:r>
              <a:rPr lang="hu-HU" dirty="0" err="1">
                <a:solidFill>
                  <a:schemeClr val="tx2"/>
                </a:solidFill>
              </a:rPr>
              <a:t>ensure</a:t>
            </a:r>
            <a:r>
              <a:rPr lang="hu-HU" dirty="0">
                <a:solidFill>
                  <a:schemeClr val="tx2"/>
                </a:solidFill>
              </a:rPr>
              <a:t> that </a:t>
            </a:r>
            <a:r>
              <a:rPr lang="hu-HU" dirty="0" err="1">
                <a:solidFill>
                  <a:schemeClr val="tx2"/>
                </a:solidFill>
              </a:rPr>
              <a:t>banks</a:t>
            </a:r>
            <a:r>
              <a:rPr lang="hu-HU" dirty="0">
                <a:solidFill>
                  <a:schemeClr val="tx2"/>
                </a:solidFill>
              </a:rPr>
              <a:t> are </a:t>
            </a:r>
            <a:r>
              <a:rPr lang="hu-HU" dirty="0" err="1">
                <a:solidFill>
                  <a:schemeClr val="tx2"/>
                </a:solidFill>
              </a:rPr>
              <a:t>able</a:t>
            </a:r>
            <a:r>
              <a:rPr lang="hu-HU" dirty="0">
                <a:solidFill>
                  <a:schemeClr val="tx2"/>
                </a:solidFill>
              </a:rPr>
              <a:t> </a:t>
            </a:r>
            <a:r>
              <a:rPr lang="hu-HU" dirty="0" err="1">
                <a:solidFill>
                  <a:schemeClr val="tx2"/>
                </a:solidFill>
              </a:rPr>
              <a:t>to</a:t>
            </a:r>
            <a:r>
              <a:rPr lang="hu-HU" dirty="0">
                <a:solidFill>
                  <a:schemeClr val="tx2"/>
                </a:solidFill>
              </a:rPr>
              <a:t> </a:t>
            </a:r>
            <a:r>
              <a:rPr lang="hu-HU" dirty="0" err="1">
                <a:solidFill>
                  <a:schemeClr val="tx2"/>
                </a:solidFill>
              </a:rPr>
              <a:t>use</a:t>
            </a:r>
            <a:r>
              <a:rPr lang="hu-HU" dirty="0">
                <a:solidFill>
                  <a:schemeClr val="tx2"/>
                </a:solidFill>
              </a:rPr>
              <a:t> </a:t>
            </a:r>
            <a:r>
              <a:rPr lang="hu-HU" dirty="0" err="1">
                <a:solidFill>
                  <a:schemeClr val="tx2"/>
                </a:solidFill>
              </a:rPr>
              <a:t>the</a:t>
            </a:r>
            <a:r>
              <a:rPr lang="hu-HU" dirty="0">
                <a:solidFill>
                  <a:schemeClr val="tx2"/>
                </a:solidFill>
              </a:rPr>
              <a:t> </a:t>
            </a:r>
            <a:r>
              <a:rPr lang="hu-HU" b="1" dirty="0" err="1">
                <a:solidFill>
                  <a:schemeClr val="tx2"/>
                </a:solidFill>
              </a:rPr>
              <a:t>accumulated</a:t>
            </a:r>
            <a:r>
              <a:rPr lang="hu-HU" b="1" dirty="0">
                <a:solidFill>
                  <a:schemeClr val="tx2"/>
                </a:solidFill>
              </a:rPr>
              <a:t> </a:t>
            </a:r>
            <a:r>
              <a:rPr lang="hu-HU" b="1" dirty="0" err="1">
                <a:solidFill>
                  <a:schemeClr val="tx2"/>
                </a:solidFill>
              </a:rPr>
              <a:t>capital</a:t>
            </a:r>
            <a:r>
              <a:rPr lang="hu-HU" b="1" dirty="0">
                <a:solidFill>
                  <a:schemeClr val="tx2"/>
                </a:solidFill>
              </a:rPr>
              <a:t> </a:t>
            </a:r>
            <a:r>
              <a:rPr lang="hu-HU" b="1" dirty="0" err="1">
                <a:solidFill>
                  <a:schemeClr val="tx2"/>
                </a:solidFill>
              </a:rPr>
              <a:t>to</a:t>
            </a:r>
            <a:r>
              <a:rPr lang="hu-HU" b="1" dirty="0">
                <a:solidFill>
                  <a:schemeClr val="tx2"/>
                </a:solidFill>
              </a:rPr>
              <a:t> </a:t>
            </a:r>
            <a:r>
              <a:rPr lang="hu-HU" b="1" dirty="0" err="1">
                <a:solidFill>
                  <a:schemeClr val="tx2"/>
                </a:solidFill>
              </a:rPr>
              <a:t>absorb</a:t>
            </a:r>
            <a:r>
              <a:rPr lang="hu-HU" b="1" dirty="0">
                <a:solidFill>
                  <a:schemeClr val="tx2"/>
                </a:solidFill>
              </a:rPr>
              <a:t> </a:t>
            </a:r>
            <a:r>
              <a:rPr lang="hu-HU" b="1" dirty="0" err="1">
                <a:solidFill>
                  <a:schemeClr val="tx2"/>
                </a:solidFill>
              </a:rPr>
              <a:t>losses</a:t>
            </a:r>
            <a:r>
              <a:rPr lang="hu-HU" dirty="0">
                <a:solidFill>
                  <a:schemeClr val="tx2"/>
                </a:solidFill>
              </a:rPr>
              <a:t>. </a:t>
            </a:r>
          </a:p>
          <a:p>
            <a:pPr algn="ctr"/>
            <a:r>
              <a:rPr lang="hu-HU" dirty="0" err="1">
                <a:solidFill>
                  <a:schemeClr val="tx2"/>
                </a:solidFill>
              </a:rPr>
              <a:t>Releasing</a:t>
            </a:r>
            <a:r>
              <a:rPr lang="hu-HU" dirty="0">
                <a:solidFill>
                  <a:schemeClr val="tx2"/>
                </a:solidFill>
              </a:rPr>
              <a:t> </a:t>
            </a:r>
            <a:r>
              <a:rPr lang="hu-HU" dirty="0" err="1">
                <a:solidFill>
                  <a:schemeClr val="tx2"/>
                </a:solidFill>
              </a:rPr>
              <a:t>the</a:t>
            </a:r>
            <a:r>
              <a:rPr lang="hu-HU" dirty="0">
                <a:solidFill>
                  <a:schemeClr val="tx2"/>
                </a:solidFill>
              </a:rPr>
              <a:t> </a:t>
            </a:r>
            <a:r>
              <a:rPr lang="hu-HU" dirty="0" err="1">
                <a:solidFill>
                  <a:schemeClr val="tx2"/>
                </a:solidFill>
              </a:rPr>
              <a:t>buffers</a:t>
            </a:r>
            <a:r>
              <a:rPr lang="hu-HU" dirty="0">
                <a:solidFill>
                  <a:schemeClr val="tx2"/>
                </a:solidFill>
              </a:rPr>
              <a:t> </a:t>
            </a:r>
            <a:r>
              <a:rPr lang="hu-HU" b="1" dirty="0" err="1">
                <a:solidFill>
                  <a:schemeClr val="tx2"/>
                </a:solidFill>
              </a:rPr>
              <a:t>increases</a:t>
            </a:r>
            <a:r>
              <a:rPr lang="hu-HU" b="1" dirty="0">
                <a:solidFill>
                  <a:schemeClr val="tx2"/>
                </a:solidFill>
              </a:rPr>
              <a:t> </a:t>
            </a:r>
            <a:r>
              <a:rPr lang="hu-HU" b="1" dirty="0" err="1">
                <a:solidFill>
                  <a:schemeClr val="tx2"/>
                </a:solidFill>
              </a:rPr>
              <a:t>banks</a:t>
            </a:r>
            <a:r>
              <a:rPr lang="hu-HU" b="1" dirty="0">
                <a:solidFill>
                  <a:schemeClr val="tx2"/>
                </a:solidFill>
              </a:rPr>
              <a:t>’ </a:t>
            </a:r>
            <a:r>
              <a:rPr lang="hu-HU" b="1" dirty="0" err="1">
                <a:solidFill>
                  <a:schemeClr val="tx2"/>
                </a:solidFill>
              </a:rPr>
              <a:t>lending</a:t>
            </a:r>
            <a:r>
              <a:rPr lang="hu-HU" b="1" dirty="0">
                <a:solidFill>
                  <a:schemeClr val="tx2"/>
                </a:solidFill>
              </a:rPr>
              <a:t> </a:t>
            </a:r>
            <a:r>
              <a:rPr lang="hu-HU" b="1" dirty="0" err="1">
                <a:solidFill>
                  <a:schemeClr val="tx2"/>
                </a:solidFill>
              </a:rPr>
              <a:t>capacity</a:t>
            </a:r>
            <a:r>
              <a:rPr lang="hu-HU" dirty="0">
                <a:solidFill>
                  <a:schemeClr val="tx2"/>
                </a:solidFill>
              </a:rPr>
              <a:t>.</a:t>
            </a:r>
          </a:p>
        </p:txBody>
      </p:sp>
    </p:spTree>
    <p:extLst>
      <p:ext uri="{BB962C8B-B14F-4D97-AF65-F5344CB8AC3E}">
        <p14:creationId xmlns:p14="http://schemas.microsoft.com/office/powerpoint/2010/main" val="18869435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CE1D8A05-0136-4DF3-BEEA-99372A266BEE}"/>
              </a:ext>
            </a:extLst>
          </p:cNvPr>
          <p:cNvSpPr>
            <a:spLocks noGrp="1"/>
          </p:cNvSpPr>
          <p:nvPr>
            <p:ph type="title"/>
          </p:nvPr>
        </p:nvSpPr>
        <p:spPr/>
        <p:txBody>
          <a:bodyPr>
            <a:noAutofit/>
          </a:bodyPr>
          <a:lstStyle/>
          <a:p>
            <a:r>
              <a:rPr lang="hu-HU" sz="2400" dirty="0" err="1"/>
              <a:t>Liquidity</a:t>
            </a:r>
            <a:r>
              <a:rPr lang="hu-HU" sz="2400" dirty="0"/>
              <a:t> </a:t>
            </a:r>
            <a:r>
              <a:rPr lang="hu-HU" sz="2400" dirty="0" err="1"/>
              <a:t>reserves</a:t>
            </a:r>
            <a:r>
              <a:rPr lang="hu-HU" sz="2400" dirty="0"/>
              <a:t> are </a:t>
            </a:r>
            <a:r>
              <a:rPr lang="hu-HU" sz="2400" dirty="0" err="1"/>
              <a:t>ample</a:t>
            </a:r>
            <a:r>
              <a:rPr lang="hu-HU" sz="2400" dirty="0"/>
              <a:t> and are </a:t>
            </a:r>
            <a:r>
              <a:rPr lang="hu-HU" sz="2400" dirty="0" err="1"/>
              <a:t>supported</a:t>
            </a:r>
            <a:r>
              <a:rPr lang="hu-HU" sz="2400" dirty="0"/>
              <a:t> </a:t>
            </a:r>
            <a:r>
              <a:rPr lang="hu-HU" sz="2400" dirty="0" err="1"/>
              <a:t>by</a:t>
            </a:r>
            <a:r>
              <a:rPr lang="hu-HU" sz="2400" dirty="0"/>
              <a:t> </a:t>
            </a:r>
            <a:r>
              <a:rPr lang="hu-HU" sz="2400" dirty="0" err="1"/>
              <a:t>central</a:t>
            </a:r>
            <a:r>
              <a:rPr lang="hu-HU" sz="2400" dirty="0"/>
              <a:t> bank </a:t>
            </a:r>
            <a:r>
              <a:rPr lang="hu-HU" sz="2400" dirty="0" err="1"/>
              <a:t>measures</a:t>
            </a:r>
            <a:r>
              <a:rPr lang="hu-HU" sz="2400" dirty="0"/>
              <a:t> </a:t>
            </a:r>
            <a:r>
              <a:rPr lang="hu-HU" sz="2400" dirty="0" err="1"/>
              <a:t>as</a:t>
            </a:r>
            <a:r>
              <a:rPr lang="hu-HU" sz="2400" dirty="0"/>
              <a:t> </a:t>
            </a:r>
            <a:r>
              <a:rPr lang="hu-HU" sz="2400" dirty="0" err="1"/>
              <a:t>well</a:t>
            </a:r>
            <a:endParaRPr lang="hu-HU" sz="2400" dirty="0"/>
          </a:p>
        </p:txBody>
      </p:sp>
      <p:sp>
        <p:nvSpPr>
          <p:cNvPr id="18" name="Content Placeholder 3">
            <a:extLst>
              <a:ext uri="{FF2B5EF4-FFF2-40B4-BE49-F238E27FC236}">
                <a16:creationId xmlns:a16="http://schemas.microsoft.com/office/drawing/2014/main" id="{861C0E18-735D-41C3-B76D-FAB08AFFAF1A}"/>
              </a:ext>
            </a:extLst>
          </p:cNvPr>
          <p:cNvSpPr txBox="1">
            <a:spLocks/>
          </p:cNvSpPr>
          <p:nvPr/>
        </p:nvSpPr>
        <p:spPr>
          <a:xfrm>
            <a:off x="3613198" y="5897794"/>
            <a:ext cx="4696097" cy="480131"/>
          </a:xfrm>
          <a:prstGeom prst="rect">
            <a:avLst/>
          </a:prstGeom>
          <a:noFill/>
        </p:spPr>
        <p:txBody>
          <a:bodyPr wrap="square" rtlCol="0">
            <a:spAutoFit/>
          </a:bodyPr>
          <a:lstStyle>
            <a:lvl1pPr marL="0" indent="0" algn="l" defTabSz="685749" rtl="0" eaLnBrk="1" latinLnBrk="0" hangingPunct="1">
              <a:lnSpc>
                <a:spcPct val="90000"/>
              </a:lnSpc>
              <a:spcBef>
                <a:spcPts val="750"/>
              </a:spcBef>
              <a:buFont typeface="Arial" panose="020B0604020202020204" pitchFamily="34" charset="0"/>
              <a:buNone/>
              <a:defRPr sz="2100" kern="1200">
                <a:solidFill>
                  <a:schemeClr val="tx2"/>
                </a:solidFill>
                <a:latin typeface="+mn-lt"/>
                <a:ea typeface="+mn-ea"/>
                <a:cs typeface="+mn-cs"/>
              </a:defRPr>
            </a:lvl1pPr>
            <a:lvl2pPr marL="342875" indent="0" algn="l" defTabSz="685749" rtl="0" eaLnBrk="1" latinLnBrk="0" hangingPunct="1">
              <a:lnSpc>
                <a:spcPct val="90000"/>
              </a:lnSpc>
              <a:spcBef>
                <a:spcPts val="375"/>
              </a:spcBef>
              <a:buFont typeface="Arial" panose="020B0604020202020204" pitchFamily="34" charset="0"/>
              <a:buNone/>
              <a:defRPr sz="1800" kern="1200">
                <a:solidFill>
                  <a:schemeClr val="accent2"/>
                </a:solidFill>
                <a:latin typeface="+mn-lt"/>
                <a:ea typeface="+mn-ea"/>
                <a:cs typeface="+mn-cs"/>
              </a:defRPr>
            </a:lvl2pPr>
            <a:lvl3pPr marL="685749" indent="0" algn="l" defTabSz="685749" rtl="0" eaLnBrk="1" latinLnBrk="0" hangingPunct="1">
              <a:lnSpc>
                <a:spcPct val="90000"/>
              </a:lnSpc>
              <a:spcBef>
                <a:spcPts val="375"/>
              </a:spcBef>
              <a:buFont typeface="Arial" panose="020B0604020202020204" pitchFamily="34" charset="0"/>
              <a:buNone/>
              <a:defRPr sz="1500" kern="1200">
                <a:solidFill>
                  <a:schemeClr val="accent2"/>
                </a:solidFill>
                <a:latin typeface="+mn-lt"/>
                <a:ea typeface="+mn-ea"/>
                <a:cs typeface="+mn-cs"/>
              </a:defRPr>
            </a:lvl3pPr>
            <a:lvl4pPr marL="1028624"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4pPr>
            <a:lvl5pPr marL="1371498"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5pPr>
            <a:lvl6pPr marL="1885809"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684"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558"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433"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r>
              <a:rPr lang="en-US" sz="1400" cap="all" dirty="0"/>
              <a:t>Distribution of individual institutions' LCR levels weighted in proportion to the balance sheet total</a:t>
            </a:r>
            <a:endParaRPr lang="hu-HU" sz="1400" cap="all" dirty="0"/>
          </a:p>
        </p:txBody>
      </p:sp>
      <p:sp>
        <p:nvSpPr>
          <p:cNvPr id="19" name="TextBox 18">
            <a:extLst>
              <a:ext uri="{FF2B5EF4-FFF2-40B4-BE49-F238E27FC236}">
                <a16:creationId xmlns:a16="http://schemas.microsoft.com/office/drawing/2014/main" id="{A7E04EFB-4138-42CA-B553-FAC6C6D67BC7}"/>
              </a:ext>
            </a:extLst>
          </p:cNvPr>
          <p:cNvSpPr txBox="1"/>
          <p:nvPr/>
        </p:nvSpPr>
        <p:spPr>
          <a:xfrm>
            <a:off x="3143998" y="1152525"/>
            <a:ext cx="8928028" cy="923330"/>
          </a:xfrm>
          <a:prstGeom prst="rect">
            <a:avLst/>
          </a:prstGeom>
          <a:solidFill>
            <a:schemeClr val="tx2">
              <a:lumMod val="10000"/>
              <a:lumOff val="90000"/>
            </a:schemeClr>
          </a:solidFill>
        </p:spPr>
        <p:txBody>
          <a:bodyPr wrap="square" rtlCol="0">
            <a:spAutoFit/>
          </a:bodyPr>
          <a:lstStyle/>
          <a:p>
            <a:pPr algn="just"/>
            <a:r>
              <a:rPr lang="hu-HU" dirty="0"/>
              <a:t>The LCR of </a:t>
            </a:r>
            <a:r>
              <a:rPr lang="hu-HU" dirty="0" err="1"/>
              <a:t>the</a:t>
            </a:r>
            <a:r>
              <a:rPr lang="hu-HU" dirty="0"/>
              <a:t> banking </a:t>
            </a:r>
            <a:r>
              <a:rPr lang="hu-HU" dirty="0" err="1"/>
              <a:t>system</a:t>
            </a:r>
            <a:r>
              <a:rPr lang="hu-HU" dirty="0"/>
              <a:t> </a:t>
            </a:r>
            <a:r>
              <a:rPr lang="hu-HU" dirty="0" err="1"/>
              <a:t>was</a:t>
            </a:r>
            <a:r>
              <a:rPr lang="hu-HU" dirty="0"/>
              <a:t> 147 per cent </a:t>
            </a:r>
            <a:r>
              <a:rPr lang="hu-HU" dirty="0" err="1"/>
              <a:t>at</a:t>
            </a:r>
            <a:r>
              <a:rPr lang="hu-HU" dirty="0"/>
              <a:t> </a:t>
            </a:r>
            <a:r>
              <a:rPr lang="hu-HU" dirty="0" err="1"/>
              <a:t>the</a:t>
            </a:r>
            <a:r>
              <a:rPr lang="hu-HU" dirty="0"/>
              <a:t> end of </a:t>
            </a:r>
            <a:r>
              <a:rPr lang="hu-HU" dirty="0" err="1"/>
              <a:t>March</a:t>
            </a:r>
            <a:r>
              <a:rPr lang="hu-HU" dirty="0"/>
              <a:t>. The </a:t>
            </a:r>
            <a:r>
              <a:rPr lang="hu-HU" dirty="0" err="1"/>
              <a:t>Central</a:t>
            </a:r>
            <a:r>
              <a:rPr lang="hu-HU" dirty="0"/>
              <a:t> Bank </a:t>
            </a:r>
            <a:r>
              <a:rPr lang="hu-HU" dirty="0" err="1"/>
              <a:t>responded</a:t>
            </a:r>
            <a:r>
              <a:rPr lang="hu-HU" dirty="0"/>
              <a:t> </a:t>
            </a:r>
            <a:r>
              <a:rPr lang="hu-HU" dirty="0" err="1"/>
              <a:t>to</a:t>
            </a:r>
            <a:r>
              <a:rPr lang="hu-HU" dirty="0"/>
              <a:t> </a:t>
            </a:r>
            <a:r>
              <a:rPr lang="hu-HU" dirty="0" err="1"/>
              <a:t>the</a:t>
            </a:r>
            <a:r>
              <a:rPr lang="hu-HU" dirty="0"/>
              <a:t> </a:t>
            </a:r>
            <a:r>
              <a:rPr lang="hu-HU" dirty="0" err="1"/>
              <a:t>situation</a:t>
            </a:r>
            <a:r>
              <a:rPr lang="hu-HU" dirty="0"/>
              <a:t> </a:t>
            </a:r>
            <a:r>
              <a:rPr lang="hu-HU" dirty="0" err="1"/>
              <a:t>caused</a:t>
            </a:r>
            <a:r>
              <a:rPr lang="hu-HU" dirty="0"/>
              <a:t> </a:t>
            </a:r>
            <a:r>
              <a:rPr lang="hu-HU" dirty="0" err="1"/>
              <a:t>by</a:t>
            </a:r>
            <a:r>
              <a:rPr lang="hu-HU" dirty="0"/>
              <a:t> </a:t>
            </a:r>
            <a:r>
              <a:rPr lang="hu-HU" dirty="0" err="1"/>
              <a:t>the</a:t>
            </a:r>
            <a:r>
              <a:rPr lang="hu-HU" dirty="0"/>
              <a:t> </a:t>
            </a:r>
            <a:r>
              <a:rPr lang="hu-HU" dirty="0" err="1"/>
              <a:t>virus</a:t>
            </a:r>
            <a:r>
              <a:rPr lang="hu-HU" dirty="0"/>
              <a:t> </a:t>
            </a:r>
            <a:r>
              <a:rPr lang="hu-HU" dirty="0" err="1"/>
              <a:t>with</a:t>
            </a:r>
            <a:r>
              <a:rPr lang="hu-HU" dirty="0"/>
              <a:t> </a:t>
            </a:r>
            <a:r>
              <a:rPr lang="hu-HU" dirty="0" err="1"/>
              <a:t>swift</a:t>
            </a:r>
            <a:r>
              <a:rPr lang="hu-HU" dirty="0"/>
              <a:t> </a:t>
            </a:r>
            <a:r>
              <a:rPr lang="hu-HU" dirty="0" err="1"/>
              <a:t>measures</a:t>
            </a:r>
            <a:r>
              <a:rPr lang="hu-HU" dirty="0"/>
              <a:t>. The </a:t>
            </a:r>
            <a:r>
              <a:rPr lang="hu-HU" dirty="0" err="1"/>
              <a:t>Central</a:t>
            </a:r>
            <a:r>
              <a:rPr lang="hu-HU" dirty="0"/>
              <a:t> </a:t>
            </a:r>
            <a:r>
              <a:rPr lang="hu-HU" dirty="0" err="1"/>
              <a:t>Bank’s</a:t>
            </a:r>
            <a:r>
              <a:rPr lang="hu-HU" dirty="0"/>
              <a:t> </a:t>
            </a:r>
            <a:r>
              <a:rPr lang="hu-HU" dirty="0" err="1"/>
              <a:t>instruments</a:t>
            </a:r>
            <a:r>
              <a:rPr lang="hu-HU" dirty="0"/>
              <a:t> are </a:t>
            </a:r>
            <a:r>
              <a:rPr lang="hu-HU" dirty="0" err="1"/>
              <a:t>adequate</a:t>
            </a:r>
            <a:r>
              <a:rPr lang="hu-HU" dirty="0"/>
              <a:t> </a:t>
            </a:r>
            <a:r>
              <a:rPr lang="hu-HU" dirty="0" err="1"/>
              <a:t>to</a:t>
            </a:r>
            <a:r>
              <a:rPr lang="hu-HU" dirty="0"/>
              <a:t> </a:t>
            </a:r>
            <a:r>
              <a:rPr lang="hu-HU" dirty="0" err="1"/>
              <a:t>handle</a:t>
            </a:r>
            <a:r>
              <a:rPr lang="hu-HU" dirty="0"/>
              <a:t> </a:t>
            </a:r>
            <a:r>
              <a:rPr lang="hu-HU" dirty="0" err="1"/>
              <a:t>potential</a:t>
            </a:r>
            <a:r>
              <a:rPr lang="hu-HU" dirty="0"/>
              <a:t> </a:t>
            </a:r>
            <a:r>
              <a:rPr lang="hu-HU" dirty="0" err="1"/>
              <a:t>liquidity</a:t>
            </a:r>
            <a:r>
              <a:rPr lang="hu-HU" dirty="0"/>
              <a:t> </a:t>
            </a:r>
            <a:r>
              <a:rPr lang="hu-HU" dirty="0" err="1"/>
              <a:t>needs</a:t>
            </a:r>
            <a:r>
              <a:rPr lang="hu-HU" dirty="0"/>
              <a:t> of </a:t>
            </a:r>
            <a:r>
              <a:rPr lang="hu-HU" dirty="0" err="1"/>
              <a:t>individual</a:t>
            </a:r>
            <a:r>
              <a:rPr lang="hu-HU" dirty="0"/>
              <a:t> </a:t>
            </a:r>
            <a:r>
              <a:rPr lang="hu-HU" dirty="0" err="1"/>
              <a:t>institutions</a:t>
            </a:r>
            <a:r>
              <a:rPr lang="hu-HU" dirty="0"/>
              <a:t>.</a:t>
            </a:r>
          </a:p>
        </p:txBody>
      </p:sp>
      <p:sp>
        <p:nvSpPr>
          <p:cNvPr id="20" name="Text Placeholder 3">
            <a:extLst>
              <a:ext uri="{FF2B5EF4-FFF2-40B4-BE49-F238E27FC236}">
                <a16:creationId xmlns:a16="http://schemas.microsoft.com/office/drawing/2014/main" id="{9E969536-023A-4FAA-8498-4EBEF2579FD5}"/>
              </a:ext>
            </a:extLst>
          </p:cNvPr>
          <p:cNvSpPr>
            <a:spLocks noGrp="1"/>
          </p:cNvSpPr>
          <p:nvPr>
            <p:ph type="body" sz="quarter" idx="17"/>
          </p:nvPr>
        </p:nvSpPr>
        <p:spPr>
          <a:xfrm>
            <a:off x="3143998" y="6525148"/>
            <a:ext cx="8319689" cy="286232"/>
          </a:xfrm>
        </p:spPr>
        <p:txBody>
          <a:bodyPr/>
          <a:lstStyle/>
          <a:p>
            <a:pPr algn="just"/>
            <a:r>
              <a:rPr lang="hu-HU" dirty="0" err="1"/>
              <a:t>Source</a:t>
            </a:r>
            <a:r>
              <a:rPr lang="hu-HU" dirty="0"/>
              <a:t>: MNB. </a:t>
            </a:r>
          </a:p>
        </p:txBody>
      </p:sp>
      <p:sp>
        <p:nvSpPr>
          <p:cNvPr id="4" name="Rectangle 3">
            <a:extLst>
              <a:ext uri="{FF2B5EF4-FFF2-40B4-BE49-F238E27FC236}">
                <a16:creationId xmlns:a16="http://schemas.microsoft.com/office/drawing/2014/main" id="{3962FAB0-3EE7-40F1-BCE7-D2D7B722B9AC}"/>
              </a:ext>
            </a:extLst>
          </p:cNvPr>
          <p:cNvSpPr/>
          <p:nvPr/>
        </p:nvSpPr>
        <p:spPr>
          <a:xfrm>
            <a:off x="8903370" y="5473572"/>
            <a:ext cx="3033904" cy="578575"/>
          </a:xfrm>
          <a:prstGeom prst="rect">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err="1"/>
              <a:t>Payment</a:t>
            </a:r>
            <a:r>
              <a:rPr lang="hu-HU" dirty="0"/>
              <a:t> </a:t>
            </a:r>
            <a:r>
              <a:rPr lang="hu-HU" dirty="0" err="1"/>
              <a:t>moratorium</a:t>
            </a:r>
            <a:endParaRPr lang="hu-HU" dirty="0"/>
          </a:p>
          <a:p>
            <a:pPr algn="ctr"/>
            <a:r>
              <a:rPr lang="hu-HU" sz="1600" b="1" dirty="0" err="1"/>
              <a:t>Up</a:t>
            </a:r>
            <a:r>
              <a:rPr lang="hu-HU" sz="1600" b="1" dirty="0"/>
              <a:t> </a:t>
            </a:r>
            <a:r>
              <a:rPr lang="hu-HU" sz="1600" b="1" dirty="0" err="1"/>
              <a:t>to</a:t>
            </a:r>
            <a:r>
              <a:rPr lang="hu-HU" sz="1600" b="1" dirty="0"/>
              <a:t> HUF 3,600 </a:t>
            </a:r>
            <a:r>
              <a:rPr lang="hu-HU" sz="1600" b="1" dirty="0" err="1"/>
              <a:t>bn</a:t>
            </a:r>
            <a:endParaRPr lang="hu-HU" sz="1600" b="1" dirty="0"/>
          </a:p>
        </p:txBody>
      </p:sp>
      <p:sp>
        <p:nvSpPr>
          <p:cNvPr id="24" name="Rectangle 23">
            <a:extLst>
              <a:ext uri="{FF2B5EF4-FFF2-40B4-BE49-F238E27FC236}">
                <a16:creationId xmlns:a16="http://schemas.microsoft.com/office/drawing/2014/main" id="{A409AC5E-94B2-456D-9ADD-617DD0F052EF}"/>
              </a:ext>
            </a:extLst>
          </p:cNvPr>
          <p:cNvSpPr/>
          <p:nvPr/>
        </p:nvSpPr>
        <p:spPr>
          <a:xfrm>
            <a:off x="8903370" y="3962400"/>
            <a:ext cx="3033904" cy="831119"/>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err="1">
                <a:solidFill>
                  <a:schemeClr val="tx1"/>
                </a:solidFill>
              </a:rPr>
              <a:t>Release</a:t>
            </a:r>
            <a:r>
              <a:rPr lang="hu-HU" dirty="0">
                <a:solidFill>
                  <a:schemeClr val="tx1"/>
                </a:solidFill>
              </a:rPr>
              <a:t> of </a:t>
            </a:r>
            <a:r>
              <a:rPr lang="hu-HU" dirty="0" err="1">
                <a:solidFill>
                  <a:schemeClr val="tx1"/>
                </a:solidFill>
              </a:rPr>
              <a:t>the</a:t>
            </a:r>
            <a:r>
              <a:rPr lang="hu-HU" dirty="0">
                <a:solidFill>
                  <a:schemeClr val="tx1"/>
                </a:solidFill>
              </a:rPr>
              <a:t> </a:t>
            </a:r>
            <a:r>
              <a:rPr lang="hu-HU" dirty="0" err="1">
                <a:solidFill>
                  <a:schemeClr val="tx1"/>
                </a:solidFill>
              </a:rPr>
              <a:t>mandatory</a:t>
            </a:r>
            <a:r>
              <a:rPr lang="hu-HU" dirty="0">
                <a:solidFill>
                  <a:schemeClr val="tx1"/>
                </a:solidFill>
              </a:rPr>
              <a:t> </a:t>
            </a:r>
            <a:r>
              <a:rPr lang="hu-HU" dirty="0" err="1">
                <a:solidFill>
                  <a:schemeClr val="tx1"/>
                </a:solidFill>
              </a:rPr>
              <a:t>reserve</a:t>
            </a:r>
            <a:endParaRPr lang="hu-HU" dirty="0">
              <a:solidFill>
                <a:schemeClr val="tx1"/>
              </a:solidFill>
            </a:endParaRPr>
          </a:p>
          <a:p>
            <a:pPr algn="ctr"/>
            <a:r>
              <a:rPr lang="hu-HU" sz="1600" b="1" dirty="0">
                <a:solidFill>
                  <a:schemeClr val="tx1"/>
                </a:solidFill>
              </a:rPr>
              <a:t>HUF 250 </a:t>
            </a:r>
            <a:r>
              <a:rPr lang="hu-HU" sz="1600" b="1" dirty="0" err="1">
                <a:solidFill>
                  <a:schemeClr val="tx1"/>
                </a:solidFill>
              </a:rPr>
              <a:t>bn</a:t>
            </a:r>
            <a:endParaRPr lang="hu-HU" sz="1600" b="1" dirty="0">
              <a:solidFill>
                <a:schemeClr val="tx1"/>
              </a:solidFill>
            </a:endParaRPr>
          </a:p>
        </p:txBody>
      </p:sp>
      <p:sp>
        <p:nvSpPr>
          <p:cNvPr id="25" name="Rectangle 24">
            <a:extLst>
              <a:ext uri="{FF2B5EF4-FFF2-40B4-BE49-F238E27FC236}">
                <a16:creationId xmlns:a16="http://schemas.microsoft.com/office/drawing/2014/main" id="{8F4F0364-3EDD-4AC5-906E-66C96DCF71F3}"/>
              </a:ext>
            </a:extLst>
          </p:cNvPr>
          <p:cNvSpPr/>
          <p:nvPr/>
        </p:nvSpPr>
        <p:spPr>
          <a:xfrm>
            <a:off x="8903370" y="2828926"/>
            <a:ext cx="3033904" cy="113347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err="1">
                <a:solidFill>
                  <a:schemeClr val="accent6">
                    <a:lumMod val="50000"/>
                  </a:schemeClr>
                </a:solidFill>
              </a:rPr>
              <a:t>Inclusion</a:t>
            </a:r>
            <a:r>
              <a:rPr lang="hu-HU" dirty="0">
                <a:solidFill>
                  <a:schemeClr val="accent6">
                    <a:lumMod val="50000"/>
                  </a:schemeClr>
                </a:solidFill>
              </a:rPr>
              <a:t> of </a:t>
            </a:r>
            <a:r>
              <a:rPr lang="hu-HU" dirty="0" err="1">
                <a:solidFill>
                  <a:schemeClr val="accent6">
                    <a:lumMod val="50000"/>
                  </a:schemeClr>
                </a:solidFill>
              </a:rPr>
              <a:t>large</a:t>
            </a:r>
            <a:r>
              <a:rPr lang="hu-HU" dirty="0">
                <a:solidFill>
                  <a:schemeClr val="accent6">
                    <a:lumMod val="50000"/>
                  </a:schemeClr>
                </a:solidFill>
              </a:rPr>
              <a:t> </a:t>
            </a:r>
            <a:r>
              <a:rPr lang="hu-HU" dirty="0" err="1">
                <a:solidFill>
                  <a:schemeClr val="accent6">
                    <a:lumMod val="50000"/>
                  </a:schemeClr>
                </a:solidFill>
              </a:rPr>
              <a:t>enterprise</a:t>
            </a:r>
            <a:r>
              <a:rPr lang="hu-HU" dirty="0">
                <a:solidFill>
                  <a:schemeClr val="accent6">
                    <a:lumMod val="50000"/>
                  </a:schemeClr>
                </a:solidFill>
              </a:rPr>
              <a:t> </a:t>
            </a:r>
            <a:r>
              <a:rPr lang="hu-HU" dirty="0" err="1">
                <a:solidFill>
                  <a:schemeClr val="accent6">
                    <a:lumMod val="50000"/>
                  </a:schemeClr>
                </a:solidFill>
              </a:rPr>
              <a:t>loans</a:t>
            </a:r>
            <a:r>
              <a:rPr lang="hu-HU" dirty="0">
                <a:solidFill>
                  <a:schemeClr val="accent6">
                    <a:lumMod val="50000"/>
                  </a:schemeClr>
                </a:solidFill>
              </a:rPr>
              <a:t> in </a:t>
            </a:r>
            <a:r>
              <a:rPr lang="hu-HU" dirty="0" err="1">
                <a:solidFill>
                  <a:schemeClr val="accent6">
                    <a:lumMod val="50000"/>
                  </a:schemeClr>
                </a:solidFill>
              </a:rPr>
              <a:t>the</a:t>
            </a:r>
            <a:r>
              <a:rPr lang="hu-HU" dirty="0">
                <a:solidFill>
                  <a:schemeClr val="accent6">
                    <a:lumMod val="50000"/>
                  </a:schemeClr>
                </a:solidFill>
              </a:rPr>
              <a:t> </a:t>
            </a:r>
            <a:r>
              <a:rPr lang="hu-HU" dirty="0" err="1">
                <a:solidFill>
                  <a:schemeClr val="accent6">
                    <a:lumMod val="50000"/>
                  </a:schemeClr>
                </a:solidFill>
              </a:rPr>
              <a:t>list</a:t>
            </a:r>
            <a:r>
              <a:rPr lang="hu-HU" dirty="0">
                <a:solidFill>
                  <a:schemeClr val="accent6">
                    <a:lumMod val="50000"/>
                  </a:schemeClr>
                </a:solidFill>
              </a:rPr>
              <a:t> of </a:t>
            </a:r>
            <a:r>
              <a:rPr lang="hu-HU" dirty="0" err="1">
                <a:solidFill>
                  <a:schemeClr val="accent6">
                    <a:lumMod val="50000"/>
                  </a:schemeClr>
                </a:solidFill>
              </a:rPr>
              <a:t>eligible</a:t>
            </a:r>
            <a:r>
              <a:rPr lang="hu-HU" dirty="0">
                <a:solidFill>
                  <a:schemeClr val="accent6">
                    <a:lumMod val="50000"/>
                  </a:schemeClr>
                </a:solidFill>
              </a:rPr>
              <a:t> </a:t>
            </a:r>
            <a:r>
              <a:rPr lang="hu-HU" dirty="0" err="1">
                <a:solidFill>
                  <a:schemeClr val="accent6">
                    <a:lumMod val="50000"/>
                  </a:schemeClr>
                </a:solidFill>
              </a:rPr>
              <a:t>collateral</a:t>
            </a:r>
            <a:endParaRPr lang="hu-HU" dirty="0">
              <a:solidFill>
                <a:schemeClr val="accent6">
                  <a:lumMod val="50000"/>
                </a:schemeClr>
              </a:solidFill>
            </a:endParaRPr>
          </a:p>
          <a:p>
            <a:pPr algn="ctr"/>
            <a:r>
              <a:rPr lang="hu-HU" sz="1600" b="1" dirty="0">
                <a:solidFill>
                  <a:schemeClr val="accent6">
                    <a:lumMod val="50000"/>
                  </a:schemeClr>
                </a:solidFill>
              </a:rPr>
              <a:t>HUF 2,500 </a:t>
            </a:r>
            <a:r>
              <a:rPr lang="hu-HU" sz="1600" b="1" dirty="0" err="1">
                <a:solidFill>
                  <a:schemeClr val="accent6">
                    <a:lumMod val="50000"/>
                  </a:schemeClr>
                </a:solidFill>
              </a:rPr>
              <a:t>bn</a:t>
            </a:r>
            <a:r>
              <a:rPr lang="hu-HU" sz="1600" b="1" dirty="0">
                <a:solidFill>
                  <a:schemeClr val="accent6">
                    <a:lumMod val="50000"/>
                  </a:schemeClr>
                </a:solidFill>
              </a:rPr>
              <a:t> </a:t>
            </a:r>
          </a:p>
        </p:txBody>
      </p:sp>
      <p:sp>
        <p:nvSpPr>
          <p:cNvPr id="26" name="Rectangle 25">
            <a:extLst>
              <a:ext uri="{FF2B5EF4-FFF2-40B4-BE49-F238E27FC236}">
                <a16:creationId xmlns:a16="http://schemas.microsoft.com/office/drawing/2014/main" id="{37E921C5-C175-4B67-9510-737792FF2DA1}"/>
              </a:ext>
            </a:extLst>
          </p:cNvPr>
          <p:cNvSpPr/>
          <p:nvPr/>
        </p:nvSpPr>
        <p:spPr>
          <a:xfrm>
            <a:off x="8903370" y="2241042"/>
            <a:ext cx="3033904" cy="587883"/>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err="1">
                <a:solidFill>
                  <a:schemeClr val="tx1"/>
                </a:solidFill>
              </a:rPr>
              <a:t>Introduction</a:t>
            </a:r>
            <a:r>
              <a:rPr lang="hu-HU" dirty="0">
                <a:solidFill>
                  <a:schemeClr val="tx1"/>
                </a:solidFill>
              </a:rPr>
              <a:t> of </a:t>
            </a:r>
            <a:r>
              <a:rPr lang="hu-HU" dirty="0" err="1">
                <a:solidFill>
                  <a:schemeClr val="tx1"/>
                </a:solidFill>
              </a:rPr>
              <a:t>collateralised</a:t>
            </a:r>
            <a:r>
              <a:rPr lang="hu-HU" dirty="0">
                <a:solidFill>
                  <a:schemeClr val="tx1"/>
                </a:solidFill>
              </a:rPr>
              <a:t> </a:t>
            </a:r>
            <a:r>
              <a:rPr lang="hu-HU" dirty="0" err="1">
                <a:solidFill>
                  <a:schemeClr val="tx1"/>
                </a:solidFill>
              </a:rPr>
              <a:t>loan</a:t>
            </a:r>
            <a:r>
              <a:rPr lang="hu-HU" dirty="0">
                <a:solidFill>
                  <a:schemeClr val="tx1"/>
                </a:solidFill>
              </a:rPr>
              <a:t> </a:t>
            </a:r>
            <a:r>
              <a:rPr lang="hu-HU" dirty="0" err="1">
                <a:solidFill>
                  <a:schemeClr val="tx1"/>
                </a:solidFill>
              </a:rPr>
              <a:t>facilities</a:t>
            </a:r>
            <a:endParaRPr lang="hu-HU" sz="1600" b="1" dirty="0">
              <a:solidFill>
                <a:schemeClr val="tx1"/>
              </a:solidFill>
            </a:endParaRPr>
          </a:p>
        </p:txBody>
      </p:sp>
      <p:sp>
        <p:nvSpPr>
          <p:cNvPr id="27" name="Rectangle 26">
            <a:extLst>
              <a:ext uri="{FF2B5EF4-FFF2-40B4-BE49-F238E27FC236}">
                <a16:creationId xmlns:a16="http://schemas.microsoft.com/office/drawing/2014/main" id="{0C5CB508-9A8C-4706-82D1-12D43B4BD210}"/>
              </a:ext>
            </a:extLst>
          </p:cNvPr>
          <p:cNvSpPr/>
          <p:nvPr/>
        </p:nvSpPr>
        <p:spPr>
          <a:xfrm>
            <a:off x="8903370" y="4793520"/>
            <a:ext cx="3033904" cy="6800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err="1">
                <a:solidFill>
                  <a:schemeClr val="accent6">
                    <a:lumMod val="50000"/>
                  </a:schemeClr>
                </a:solidFill>
              </a:rPr>
              <a:t>Moratorium</a:t>
            </a:r>
            <a:r>
              <a:rPr lang="hu-HU" dirty="0">
                <a:solidFill>
                  <a:schemeClr val="accent6">
                    <a:lumMod val="50000"/>
                  </a:schemeClr>
                </a:solidFill>
              </a:rPr>
              <a:t> </a:t>
            </a:r>
            <a:r>
              <a:rPr lang="hu-HU" dirty="0" err="1">
                <a:solidFill>
                  <a:schemeClr val="accent6">
                    <a:lumMod val="50000"/>
                  </a:schemeClr>
                </a:solidFill>
              </a:rPr>
              <a:t>on</a:t>
            </a:r>
            <a:r>
              <a:rPr lang="hu-HU" dirty="0">
                <a:solidFill>
                  <a:schemeClr val="accent6">
                    <a:lumMod val="50000"/>
                  </a:schemeClr>
                </a:solidFill>
              </a:rPr>
              <a:t> </a:t>
            </a:r>
            <a:r>
              <a:rPr lang="hu-HU" dirty="0" err="1">
                <a:solidFill>
                  <a:schemeClr val="accent6">
                    <a:lumMod val="50000"/>
                  </a:schemeClr>
                </a:solidFill>
              </a:rPr>
              <a:t>FGS</a:t>
            </a:r>
            <a:r>
              <a:rPr lang="hu-HU" dirty="0">
                <a:solidFill>
                  <a:schemeClr val="accent6">
                    <a:lumMod val="50000"/>
                  </a:schemeClr>
                </a:solidFill>
              </a:rPr>
              <a:t> </a:t>
            </a:r>
            <a:r>
              <a:rPr lang="hu-HU" dirty="0" err="1">
                <a:solidFill>
                  <a:schemeClr val="accent6">
                    <a:lumMod val="50000"/>
                  </a:schemeClr>
                </a:solidFill>
              </a:rPr>
              <a:t>refinancing</a:t>
            </a:r>
            <a:r>
              <a:rPr lang="hu-HU" dirty="0">
                <a:solidFill>
                  <a:schemeClr val="accent6">
                    <a:lumMod val="50000"/>
                  </a:schemeClr>
                </a:solidFill>
              </a:rPr>
              <a:t> </a:t>
            </a:r>
            <a:r>
              <a:rPr lang="hu-HU" dirty="0" err="1">
                <a:solidFill>
                  <a:schemeClr val="accent6">
                    <a:lumMod val="50000"/>
                  </a:schemeClr>
                </a:solidFill>
              </a:rPr>
              <a:t>loans</a:t>
            </a:r>
            <a:endParaRPr lang="hu-HU" sz="1600" b="1" dirty="0">
              <a:solidFill>
                <a:schemeClr val="accent6">
                  <a:lumMod val="50000"/>
                </a:schemeClr>
              </a:solidFill>
            </a:endParaRPr>
          </a:p>
        </p:txBody>
      </p:sp>
      <p:pic>
        <p:nvPicPr>
          <p:cNvPr id="13" name="Picture 12">
            <a:extLst>
              <a:ext uri="{FF2B5EF4-FFF2-40B4-BE49-F238E27FC236}">
                <a16:creationId xmlns:a16="http://schemas.microsoft.com/office/drawing/2014/main" id="{07876386-690B-4611-A7BD-41D204469A10}"/>
              </a:ext>
            </a:extLst>
          </p:cNvPr>
          <p:cNvPicPr>
            <a:picLocks noChangeAspect="1"/>
          </p:cNvPicPr>
          <p:nvPr/>
        </p:nvPicPr>
        <p:blipFill>
          <a:blip r:embed="rId2"/>
          <a:stretch>
            <a:fillRect/>
          </a:stretch>
        </p:blipFill>
        <p:spPr>
          <a:xfrm>
            <a:off x="3571921" y="2112820"/>
            <a:ext cx="5034412" cy="3773680"/>
          </a:xfrm>
          <a:prstGeom prst="rect">
            <a:avLst/>
          </a:prstGeom>
        </p:spPr>
      </p:pic>
    </p:spTree>
    <p:extLst>
      <p:ext uri="{BB962C8B-B14F-4D97-AF65-F5344CB8AC3E}">
        <p14:creationId xmlns:p14="http://schemas.microsoft.com/office/powerpoint/2010/main" val="20307763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a:extLst>
              <a:ext uri="{FF2B5EF4-FFF2-40B4-BE49-F238E27FC236}">
                <a16:creationId xmlns:a16="http://schemas.microsoft.com/office/drawing/2014/main" id="{1D8E89F5-D50E-45E8-8B99-745C3151CD18}"/>
              </a:ext>
            </a:extLst>
          </p:cNvPr>
          <p:cNvGraphicFramePr/>
          <p:nvPr>
            <p:extLst>
              <p:ext uri="{D42A27DB-BD31-4B8C-83A1-F6EECF244321}">
                <p14:modId xmlns:p14="http://schemas.microsoft.com/office/powerpoint/2010/main" val="4248072795"/>
              </p:ext>
            </p:extLst>
          </p:nvPr>
        </p:nvGraphicFramePr>
        <p:xfrm>
          <a:off x="3976708" y="1080852"/>
          <a:ext cx="6046859" cy="46962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910346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F60C63-F729-49B5-A03A-03BB74BD5646}"/>
              </a:ext>
            </a:extLst>
          </p:cNvPr>
          <p:cNvSpPr>
            <a:spLocks noGrp="1"/>
          </p:cNvSpPr>
          <p:nvPr>
            <p:ph type="title"/>
          </p:nvPr>
        </p:nvSpPr>
        <p:spPr/>
        <p:txBody>
          <a:bodyPr/>
          <a:lstStyle/>
          <a:p>
            <a:r>
              <a:rPr lang="en-US" dirty="0"/>
              <a:t>The coronavirus</a:t>
            </a:r>
            <a:r>
              <a:rPr lang="hu-HU" dirty="0"/>
              <a:t> </a:t>
            </a:r>
            <a:r>
              <a:rPr lang="hu-HU" dirty="0" err="1"/>
              <a:t>pandemic</a:t>
            </a:r>
            <a:r>
              <a:rPr lang="en-US" dirty="0"/>
              <a:t> will have a significant impact on banks</a:t>
            </a:r>
            <a:endParaRPr lang="hu-HU" dirty="0"/>
          </a:p>
        </p:txBody>
      </p:sp>
      <p:sp>
        <p:nvSpPr>
          <p:cNvPr id="6" name="Ellipszis 1">
            <a:extLst>
              <a:ext uri="{FF2B5EF4-FFF2-40B4-BE49-F238E27FC236}">
                <a16:creationId xmlns:a16="http://schemas.microsoft.com/office/drawing/2014/main" id="{00A561B4-4587-4855-A34F-84E4D7B68A43}"/>
              </a:ext>
            </a:extLst>
          </p:cNvPr>
          <p:cNvSpPr/>
          <p:nvPr/>
        </p:nvSpPr>
        <p:spPr>
          <a:xfrm>
            <a:off x="4196603" y="2283240"/>
            <a:ext cx="737270" cy="685736"/>
          </a:xfrm>
          <a:prstGeom prst="ellipse">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200" dirty="0"/>
          </a:p>
        </p:txBody>
      </p:sp>
      <p:sp>
        <p:nvSpPr>
          <p:cNvPr id="7" name="Téglalap 14">
            <a:extLst>
              <a:ext uri="{FF2B5EF4-FFF2-40B4-BE49-F238E27FC236}">
                <a16:creationId xmlns:a16="http://schemas.microsoft.com/office/drawing/2014/main" id="{37674F43-F859-46D1-9FA9-908EE2D476DC}"/>
              </a:ext>
            </a:extLst>
          </p:cNvPr>
          <p:cNvSpPr/>
          <p:nvPr/>
        </p:nvSpPr>
        <p:spPr>
          <a:xfrm>
            <a:off x="3632134" y="3082707"/>
            <a:ext cx="1835216" cy="491815"/>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400" dirty="0" err="1"/>
              <a:t>Expected</a:t>
            </a:r>
            <a:r>
              <a:rPr lang="hu-HU" sz="1400" dirty="0"/>
              <a:t> </a:t>
            </a:r>
            <a:r>
              <a:rPr lang="hu-HU" sz="1400" dirty="0" err="1"/>
              <a:t>loss</a:t>
            </a:r>
            <a:endParaRPr lang="hu-HU" sz="1400" dirty="0"/>
          </a:p>
        </p:txBody>
      </p:sp>
      <p:sp>
        <p:nvSpPr>
          <p:cNvPr id="8" name="Téglalap 16">
            <a:extLst>
              <a:ext uri="{FF2B5EF4-FFF2-40B4-BE49-F238E27FC236}">
                <a16:creationId xmlns:a16="http://schemas.microsoft.com/office/drawing/2014/main" id="{A9DE32E0-0D3C-4460-AE15-CB02C5771763}"/>
              </a:ext>
            </a:extLst>
          </p:cNvPr>
          <p:cNvSpPr/>
          <p:nvPr/>
        </p:nvSpPr>
        <p:spPr>
          <a:xfrm>
            <a:off x="5723816" y="3064145"/>
            <a:ext cx="1835216" cy="491815"/>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400" dirty="0" err="1"/>
              <a:t>Exposure</a:t>
            </a:r>
            <a:r>
              <a:rPr lang="hu-HU" sz="1400" dirty="0"/>
              <a:t> </a:t>
            </a:r>
            <a:r>
              <a:rPr lang="hu-HU" sz="1400" dirty="0" err="1"/>
              <a:t>at</a:t>
            </a:r>
            <a:r>
              <a:rPr lang="hu-HU" sz="1400" dirty="0"/>
              <a:t> </a:t>
            </a:r>
            <a:r>
              <a:rPr lang="hu-HU" sz="1400" dirty="0" err="1"/>
              <a:t>default</a:t>
            </a:r>
            <a:endParaRPr lang="hu-HU" sz="1400" dirty="0"/>
          </a:p>
        </p:txBody>
      </p:sp>
      <p:sp>
        <p:nvSpPr>
          <p:cNvPr id="9" name="Rounded Rectangle 17">
            <a:extLst>
              <a:ext uri="{FF2B5EF4-FFF2-40B4-BE49-F238E27FC236}">
                <a16:creationId xmlns:a16="http://schemas.microsoft.com/office/drawing/2014/main" id="{9AF00437-3DAB-4F4B-B0E2-748DBE0DB028}"/>
              </a:ext>
            </a:extLst>
          </p:cNvPr>
          <p:cNvSpPr/>
          <p:nvPr/>
        </p:nvSpPr>
        <p:spPr>
          <a:xfrm>
            <a:off x="3391270" y="1772381"/>
            <a:ext cx="8518168" cy="250726"/>
          </a:xfrm>
          <a:prstGeom prst="roundRect">
            <a:avLst>
              <a:gd name="adj" fmla="val 10533"/>
            </a:avLst>
          </a:prstGeom>
          <a:solidFill>
            <a:srgbClr val="C00000"/>
          </a:solidFill>
          <a:ln w="19050">
            <a:solidFill>
              <a:srgbClr val="A30000"/>
            </a:solidFill>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300" b="1" dirty="0">
                <a:solidFill>
                  <a:schemeClr val="bg1"/>
                </a:solidFill>
              </a:rPr>
              <a:t>Lending effects of </a:t>
            </a:r>
            <a:r>
              <a:rPr lang="hu-HU" sz="1300" b="1" dirty="0" err="1">
                <a:solidFill>
                  <a:schemeClr val="bg1"/>
                </a:solidFill>
              </a:rPr>
              <a:t>the</a:t>
            </a:r>
            <a:r>
              <a:rPr lang="en-US" sz="1300" b="1" dirty="0">
                <a:solidFill>
                  <a:schemeClr val="bg1"/>
                </a:solidFill>
              </a:rPr>
              <a:t> coronavirus epidemic</a:t>
            </a:r>
            <a:endParaRPr lang="hu-HU" sz="1300" b="1" dirty="0">
              <a:solidFill>
                <a:schemeClr val="bg1"/>
              </a:solidFill>
            </a:endParaRPr>
          </a:p>
        </p:txBody>
      </p:sp>
      <p:sp>
        <p:nvSpPr>
          <p:cNvPr id="10" name="Téglalap 25">
            <a:extLst>
              <a:ext uri="{FF2B5EF4-FFF2-40B4-BE49-F238E27FC236}">
                <a16:creationId xmlns:a16="http://schemas.microsoft.com/office/drawing/2014/main" id="{4331A62E-4603-440B-BCF9-50D3CDD877B2}"/>
              </a:ext>
            </a:extLst>
          </p:cNvPr>
          <p:cNvSpPr/>
          <p:nvPr/>
        </p:nvSpPr>
        <p:spPr>
          <a:xfrm>
            <a:off x="3632134" y="3620345"/>
            <a:ext cx="1835216" cy="2676759"/>
          </a:xfrm>
          <a:prstGeom prst="rect">
            <a:avLst/>
          </a:prstGeom>
          <a:solidFill>
            <a:schemeClr val="accent1">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285750" indent="-285750">
              <a:spcAft>
                <a:spcPts val="600"/>
              </a:spcAft>
              <a:buFont typeface="Wingdings" panose="05000000000000000000" pitchFamily="2" charset="2"/>
              <a:buChar char="§"/>
            </a:pPr>
            <a:r>
              <a:rPr lang="en-US" sz="1300" b="1" dirty="0">
                <a:solidFill>
                  <a:schemeClr val="tx1"/>
                </a:solidFill>
              </a:rPr>
              <a:t>The banking sector </a:t>
            </a:r>
            <a:r>
              <a:rPr lang="hu-HU" sz="1300" b="1" dirty="0">
                <a:solidFill>
                  <a:schemeClr val="tx1"/>
                </a:solidFill>
              </a:rPr>
              <a:t>is</a:t>
            </a:r>
            <a:r>
              <a:rPr lang="en-US" sz="1300" b="1" dirty="0">
                <a:solidFill>
                  <a:schemeClr val="tx1"/>
                </a:solidFill>
              </a:rPr>
              <a:t> well capitalized and </a:t>
            </a:r>
            <a:r>
              <a:rPr lang="hu-HU" sz="1300" b="1" dirty="0">
                <a:solidFill>
                  <a:schemeClr val="tx1"/>
                </a:solidFill>
              </a:rPr>
              <a:t>c</a:t>
            </a:r>
            <a:r>
              <a:rPr lang="en-US" sz="1300" b="1" dirty="0" err="1">
                <a:solidFill>
                  <a:schemeClr val="tx1"/>
                </a:solidFill>
              </a:rPr>
              <a:t>ould</a:t>
            </a:r>
            <a:r>
              <a:rPr lang="en-US" sz="1300" b="1" dirty="0">
                <a:solidFill>
                  <a:schemeClr val="tx1"/>
                </a:solidFill>
              </a:rPr>
              <a:t> also withstand the effects of a major economic contraction</a:t>
            </a:r>
            <a:endParaRPr lang="hu-HU" sz="1300" b="1" dirty="0">
              <a:solidFill>
                <a:schemeClr val="tx1"/>
              </a:solidFill>
            </a:endParaRPr>
          </a:p>
        </p:txBody>
      </p:sp>
      <p:sp>
        <p:nvSpPr>
          <p:cNvPr id="11" name="Téglalap 27">
            <a:extLst>
              <a:ext uri="{FF2B5EF4-FFF2-40B4-BE49-F238E27FC236}">
                <a16:creationId xmlns:a16="http://schemas.microsoft.com/office/drawing/2014/main" id="{012114BE-347F-4819-9A7C-887F584AE9D8}"/>
              </a:ext>
            </a:extLst>
          </p:cNvPr>
          <p:cNvSpPr/>
          <p:nvPr/>
        </p:nvSpPr>
        <p:spPr>
          <a:xfrm>
            <a:off x="5723816" y="3606930"/>
            <a:ext cx="1835216" cy="2676759"/>
          </a:xfrm>
          <a:prstGeom prst="rect">
            <a:avLst/>
          </a:prstGeom>
          <a:solidFill>
            <a:schemeClr val="accent1">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180975" indent="-180975">
              <a:spcAft>
                <a:spcPts val="1200"/>
              </a:spcAft>
              <a:buFont typeface="Wingdings" panose="05000000000000000000" pitchFamily="2" charset="2"/>
              <a:buChar char="§"/>
            </a:pPr>
            <a:r>
              <a:rPr lang="en-US" sz="1300" dirty="0">
                <a:solidFill>
                  <a:schemeClr val="tx1"/>
                </a:solidFill>
              </a:rPr>
              <a:t>Credit card and overdraft </a:t>
            </a:r>
            <a:r>
              <a:rPr lang="en-US" sz="1300" b="1" dirty="0">
                <a:solidFill>
                  <a:schemeClr val="tx1"/>
                </a:solidFill>
              </a:rPr>
              <a:t>drawdowns may increase</a:t>
            </a:r>
            <a:endParaRPr lang="hu-HU" sz="1300" b="1" dirty="0">
              <a:solidFill>
                <a:schemeClr val="tx1"/>
              </a:solidFill>
            </a:endParaRPr>
          </a:p>
          <a:p>
            <a:pPr marL="180975" indent="-180975">
              <a:spcAft>
                <a:spcPts val="1200"/>
              </a:spcAft>
              <a:buFont typeface="Wingdings" panose="05000000000000000000" pitchFamily="2" charset="2"/>
              <a:buChar char="§"/>
            </a:pPr>
            <a:r>
              <a:rPr lang="hu-HU" sz="1300" b="1" dirty="0" err="1">
                <a:solidFill>
                  <a:schemeClr val="tx1"/>
                </a:solidFill>
              </a:rPr>
              <a:t>We</a:t>
            </a:r>
            <a:r>
              <a:rPr lang="hu-HU" sz="1300" b="1" dirty="0">
                <a:solidFill>
                  <a:schemeClr val="tx1"/>
                </a:solidFill>
              </a:rPr>
              <a:t> </a:t>
            </a:r>
            <a:r>
              <a:rPr lang="hu-HU" sz="1300" b="1" dirty="0" err="1">
                <a:solidFill>
                  <a:schemeClr val="tx1"/>
                </a:solidFill>
              </a:rPr>
              <a:t>expect</a:t>
            </a:r>
            <a:r>
              <a:rPr lang="hu-HU" sz="1300" b="1" dirty="0">
                <a:solidFill>
                  <a:schemeClr val="tx1"/>
                </a:solidFill>
              </a:rPr>
              <a:t> </a:t>
            </a:r>
            <a:r>
              <a:rPr lang="hu-HU" sz="1300" b="1" dirty="0" err="1">
                <a:solidFill>
                  <a:schemeClr val="tx1"/>
                </a:solidFill>
              </a:rPr>
              <a:t>new</a:t>
            </a:r>
            <a:r>
              <a:rPr lang="hu-HU" sz="1300" b="1" dirty="0">
                <a:solidFill>
                  <a:schemeClr val="tx1"/>
                </a:solidFill>
              </a:rPr>
              <a:t> </a:t>
            </a:r>
            <a:r>
              <a:rPr lang="hu-HU" sz="1300" b="1" dirty="0" err="1">
                <a:solidFill>
                  <a:schemeClr val="tx1"/>
                </a:solidFill>
              </a:rPr>
              <a:t>lending</a:t>
            </a:r>
            <a:r>
              <a:rPr lang="hu-HU" sz="1300" b="1" dirty="0">
                <a:solidFill>
                  <a:schemeClr val="tx1"/>
                </a:solidFill>
              </a:rPr>
              <a:t> </a:t>
            </a:r>
            <a:r>
              <a:rPr lang="hu-HU" sz="1300" b="1" dirty="0" err="1">
                <a:solidFill>
                  <a:schemeClr val="tx1"/>
                </a:solidFill>
              </a:rPr>
              <a:t>to</a:t>
            </a:r>
            <a:r>
              <a:rPr lang="hu-HU" sz="1300" b="1" dirty="0">
                <a:solidFill>
                  <a:schemeClr val="tx1"/>
                </a:solidFill>
              </a:rPr>
              <a:t> </a:t>
            </a:r>
            <a:r>
              <a:rPr lang="hu-HU" sz="1300" b="1" dirty="0" err="1">
                <a:solidFill>
                  <a:schemeClr val="tx1"/>
                </a:solidFill>
              </a:rPr>
              <a:t>slow</a:t>
            </a:r>
            <a:r>
              <a:rPr lang="hu-HU" sz="1300" b="1" dirty="0">
                <a:solidFill>
                  <a:schemeClr val="tx1"/>
                </a:solidFill>
              </a:rPr>
              <a:t> </a:t>
            </a:r>
            <a:r>
              <a:rPr lang="hu-HU" sz="1300" b="1" dirty="0" err="1">
                <a:solidFill>
                  <a:schemeClr val="tx1"/>
                </a:solidFill>
              </a:rPr>
              <a:t>this</a:t>
            </a:r>
            <a:r>
              <a:rPr lang="hu-HU" sz="1300" b="1" dirty="0">
                <a:solidFill>
                  <a:schemeClr val="tx1"/>
                </a:solidFill>
              </a:rPr>
              <a:t> </a:t>
            </a:r>
            <a:r>
              <a:rPr lang="hu-HU" sz="1300" b="1" dirty="0" err="1">
                <a:solidFill>
                  <a:schemeClr val="tx1"/>
                </a:solidFill>
              </a:rPr>
              <a:t>year</a:t>
            </a:r>
            <a:endParaRPr lang="hu-HU" sz="1300" dirty="0">
              <a:solidFill>
                <a:schemeClr val="tx1"/>
              </a:solidFill>
            </a:endParaRPr>
          </a:p>
          <a:p>
            <a:pPr marL="180975" indent="-180975">
              <a:spcAft>
                <a:spcPts val="1200"/>
              </a:spcAft>
              <a:buFont typeface="Wingdings" panose="05000000000000000000" pitchFamily="2" charset="2"/>
              <a:buChar char="§"/>
            </a:pPr>
            <a:r>
              <a:rPr lang="hu-HU" sz="1300" b="1" dirty="0" err="1">
                <a:solidFill>
                  <a:schemeClr val="tx1"/>
                </a:solidFill>
              </a:rPr>
              <a:t>Amortization</a:t>
            </a:r>
            <a:r>
              <a:rPr lang="en-US" sz="1300" b="1" dirty="0">
                <a:solidFill>
                  <a:schemeClr val="tx1"/>
                </a:solidFill>
              </a:rPr>
              <a:t> of the </a:t>
            </a:r>
            <a:r>
              <a:rPr lang="hu-HU" sz="1300" b="1" dirty="0" err="1">
                <a:solidFill>
                  <a:schemeClr val="tx1"/>
                </a:solidFill>
              </a:rPr>
              <a:t>principal</a:t>
            </a:r>
            <a:r>
              <a:rPr lang="hu-HU" sz="1300" b="1" dirty="0">
                <a:solidFill>
                  <a:schemeClr val="tx1"/>
                </a:solidFill>
              </a:rPr>
              <a:t> of </a:t>
            </a:r>
            <a:r>
              <a:rPr lang="en-US" sz="1300" b="1" dirty="0">
                <a:solidFill>
                  <a:schemeClr val="tx1"/>
                </a:solidFill>
              </a:rPr>
              <a:t>loan</a:t>
            </a:r>
            <a:r>
              <a:rPr lang="hu-HU" sz="1300" b="1" dirty="0">
                <a:solidFill>
                  <a:schemeClr val="tx1"/>
                </a:solidFill>
              </a:rPr>
              <a:t>s</a:t>
            </a:r>
            <a:r>
              <a:rPr lang="en-US" sz="1300" b="1" dirty="0">
                <a:solidFill>
                  <a:schemeClr val="tx1"/>
                </a:solidFill>
              </a:rPr>
              <a:t> may slow down (e</a:t>
            </a:r>
            <a:r>
              <a:rPr lang="hu-HU" sz="1300" b="1" dirty="0">
                <a:solidFill>
                  <a:schemeClr val="tx1"/>
                </a:solidFill>
              </a:rPr>
              <a:t>.</a:t>
            </a:r>
            <a:r>
              <a:rPr lang="en-US" sz="1300" b="1" dirty="0">
                <a:solidFill>
                  <a:schemeClr val="tx1"/>
                </a:solidFill>
              </a:rPr>
              <a:t>g</a:t>
            </a:r>
            <a:r>
              <a:rPr lang="hu-HU" sz="1300" b="1" dirty="0">
                <a:solidFill>
                  <a:schemeClr val="tx1"/>
                </a:solidFill>
              </a:rPr>
              <a:t>.</a:t>
            </a:r>
            <a:r>
              <a:rPr lang="en-US" sz="1300" b="1" dirty="0">
                <a:solidFill>
                  <a:schemeClr val="tx1"/>
                </a:solidFill>
              </a:rPr>
              <a:t> due to the moratorium)</a:t>
            </a:r>
            <a:endParaRPr lang="hu-HU" sz="1300" dirty="0">
              <a:solidFill>
                <a:schemeClr val="tx1"/>
              </a:solidFill>
            </a:endParaRPr>
          </a:p>
        </p:txBody>
      </p:sp>
      <p:sp>
        <p:nvSpPr>
          <p:cNvPr id="12" name="Oval 11">
            <a:extLst>
              <a:ext uri="{FF2B5EF4-FFF2-40B4-BE49-F238E27FC236}">
                <a16:creationId xmlns:a16="http://schemas.microsoft.com/office/drawing/2014/main" id="{88A247AF-5010-417F-AF30-F0172A2D013C}"/>
              </a:ext>
            </a:extLst>
          </p:cNvPr>
          <p:cNvSpPr/>
          <p:nvPr/>
        </p:nvSpPr>
        <p:spPr>
          <a:xfrm>
            <a:off x="3037625" y="1624735"/>
            <a:ext cx="540000" cy="541042"/>
          </a:xfrm>
          <a:prstGeom prst="ellipse">
            <a:avLst/>
          </a:prstGeom>
          <a:solidFill>
            <a:srgbClr val="C0000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hu-HU" sz="1100" b="1" dirty="0">
              <a:solidFill>
                <a:srgbClr val="002060"/>
              </a:solidFill>
            </a:endParaRPr>
          </a:p>
        </p:txBody>
      </p:sp>
      <p:sp>
        <p:nvSpPr>
          <p:cNvPr id="13" name="AutoShape 6">
            <a:extLst>
              <a:ext uri="{FF2B5EF4-FFF2-40B4-BE49-F238E27FC236}">
                <a16:creationId xmlns:a16="http://schemas.microsoft.com/office/drawing/2014/main" id="{85982412-5508-4A2F-A586-E3EAEEC573AC}"/>
              </a:ext>
            </a:extLst>
          </p:cNvPr>
          <p:cNvSpPr>
            <a:spLocks noChangeAspect="1"/>
          </p:cNvSpPr>
          <p:nvPr/>
        </p:nvSpPr>
        <p:spPr bwMode="auto">
          <a:xfrm>
            <a:off x="3085921" y="1709643"/>
            <a:ext cx="428233" cy="432000"/>
          </a:xfrm>
          <a:custGeom>
            <a:avLst/>
            <a:gdLst/>
            <a:ahLst/>
            <a:cxnLst/>
            <a:rect l="0" t="0" r="r" b="b"/>
            <a:pathLst>
              <a:path w="21524" h="21530">
                <a:moveTo>
                  <a:pt x="18016" y="17379"/>
                </a:moveTo>
                <a:cubicBezTo>
                  <a:pt x="17855" y="17314"/>
                  <a:pt x="17672" y="17390"/>
                  <a:pt x="17607" y="17550"/>
                </a:cubicBezTo>
                <a:cubicBezTo>
                  <a:pt x="17541" y="17709"/>
                  <a:pt x="17618" y="17891"/>
                  <a:pt x="17778" y="17956"/>
                </a:cubicBezTo>
                <a:cubicBezTo>
                  <a:pt x="17939" y="18021"/>
                  <a:pt x="18123" y="17944"/>
                  <a:pt x="18188" y="17785"/>
                </a:cubicBezTo>
                <a:cubicBezTo>
                  <a:pt x="18254" y="17626"/>
                  <a:pt x="18177" y="17444"/>
                  <a:pt x="18016" y="17379"/>
                </a:cubicBezTo>
                <a:close/>
                <a:moveTo>
                  <a:pt x="17901" y="16115"/>
                </a:moveTo>
                <a:cubicBezTo>
                  <a:pt x="17600" y="15993"/>
                  <a:pt x="17257" y="16136"/>
                  <a:pt x="17135" y="16435"/>
                </a:cubicBezTo>
                <a:cubicBezTo>
                  <a:pt x="17012" y="16733"/>
                  <a:pt x="17156" y="17073"/>
                  <a:pt x="17457" y="17195"/>
                </a:cubicBezTo>
                <a:cubicBezTo>
                  <a:pt x="17757" y="17317"/>
                  <a:pt x="18101" y="17174"/>
                  <a:pt x="18223" y="16876"/>
                </a:cubicBezTo>
                <a:cubicBezTo>
                  <a:pt x="18346" y="16577"/>
                  <a:pt x="18202" y="16237"/>
                  <a:pt x="17901" y="16115"/>
                </a:cubicBezTo>
                <a:close/>
                <a:moveTo>
                  <a:pt x="15590" y="13056"/>
                </a:moveTo>
                <a:cubicBezTo>
                  <a:pt x="15892" y="13178"/>
                  <a:pt x="16036" y="13520"/>
                  <a:pt x="15913" y="13820"/>
                </a:cubicBezTo>
                <a:cubicBezTo>
                  <a:pt x="15868" y="13930"/>
                  <a:pt x="15792" y="14019"/>
                  <a:pt x="15699" y="14082"/>
                </a:cubicBezTo>
                <a:lnTo>
                  <a:pt x="16239" y="15355"/>
                </a:lnTo>
                <a:cubicBezTo>
                  <a:pt x="16706" y="15165"/>
                  <a:pt x="17237" y="15141"/>
                  <a:pt x="17738" y="15321"/>
                </a:cubicBezTo>
                <a:lnTo>
                  <a:pt x="18351" y="13833"/>
                </a:lnTo>
                <a:cubicBezTo>
                  <a:pt x="18195" y="13729"/>
                  <a:pt x="18129" y="13528"/>
                  <a:pt x="18203" y="13349"/>
                </a:cubicBezTo>
                <a:cubicBezTo>
                  <a:pt x="18287" y="13144"/>
                  <a:pt x="18523" y="13045"/>
                  <a:pt x="18730" y="13129"/>
                </a:cubicBezTo>
                <a:cubicBezTo>
                  <a:pt x="18936" y="13213"/>
                  <a:pt x="19035" y="13447"/>
                  <a:pt x="18951" y="13652"/>
                </a:cubicBezTo>
                <a:cubicBezTo>
                  <a:pt x="18877" y="13831"/>
                  <a:pt x="18688" y="13928"/>
                  <a:pt x="18504" y="13895"/>
                </a:cubicBezTo>
                <a:lnTo>
                  <a:pt x="17892" y="15383"/>
                </a:lnTo>
                <a:cubicBezTo>
                  <a:pt x="18377" y="15603"/>
                  <a:pt x="18738" y="15988"/>
                  <a:pt x="18939" y="16449"/>
                </a:cubicBezTo>
                <a:lnTo>
                  <a:pt x="20413" y="15834"/>
                </a:lnTo>
                <a:cubicBezTo>
                  <a:pt x="20374" y="15712"/>
                  <a:pt x="20373" y="15576"/>
                  <a:pt x="20426" y="15448"/>
                </a:cubicBezTo>
                <a:cubicBezTo>
                  <a:pt x="20545" y="15159"/>
                  <a:pt x="20877" y="15021"/>
                  <a:pt x="21169" y="15139"/>
                </a:cubicBezTo>
                <a:cubicBezTo>
                  <a:pt x="21460" y="15256"/>
                  <a:pt x="21600" y="15587"/>
                  <a:pt x="21481" y="15876"/>
                </a:cubicBezTo>
                <a:cubicBezTo>
                  <a:pt x="21362" y="16165"/>
                  <a:pt x="21029" y="16303"/>
                  <a:pt x="20738" y="16185"/>
                </a:cubicBezTo>
                <a:cubicBezTo>
                  <a:pt x="20632" y="16142"/>
                  <a:pt x="20546" y="16070"/>
                  <a:pt x="20485" y="15983"/>
                </a:cubicBezTo>
                <a:lnTo>
                  <a:pt x="18998" y="16602"/>
                </a:lnTo>
                <a:cubicBezTo>
                  <a:pt x="19156" y="17059"/>
                  <a:pt x="19161" y="17574"/>
                  <a:pt x="18979" y="18065"/>
                </a:cubicBezTo>
                <a:lnTo>
                  <a:pt x="19827" y="18409"/>
                </a:lnTo>
                <a:cubicBezTo>
                  <a:pt x="19959" y="18145"/>
                  <a:pt x="20273" y="18021"/>
                  <a:pt x="20552" y="18134"/>
                </a:cubicBezTo>
                <a:cubicBezTo>
                  <a:pt x="20843" y="18252"/>
                  <a:pt x="20983" y="18582"/>
                  <a:pt x="20864" y="18871"/>
                </a:cubicBezTo>
                <a:cubicBezTo>
                  <a:pt x="20745" y="19160"/>
                  <a:pt x="20412" y="19299"/>
                  <a:pt x="20121" y="19181"/>
                </a:cubicBezTo>
                <a:cubicBezTo>
                  <a:pt x="19870" y="19079"/>
                  <a:pt x="19732" y="18819"/>
                  <a:pt x="19775" y="18565"/>
                </a:cubicBezTo>
                <a:lnTo>
                  <a:pt x="18917" y="18217"/>
                </a:lnTo>
                <a:cubicBezTo>
                  <a:pt x="18699" y="18694"/>
                  <a:pt x="18333" y="19058"/>
                  <a:pt x="17898" y="19274"/>
                </a:cubicBezTo>
                <a:lnTo>
                  <a:pt x="18118" y="19794"/>
                </a:lnTo>
                <a:cubicBezTo>
                  <a:pt x="18194" y="19777"/>
                  <a:pt x="18276" y="19782"/>
                  <a:pt x="18354" y="19813"/>
                </a:cubicBezTo>
                <a:cubicBezTo>
                  <a:pt x="18555" y="19895"/>
                  <a:pt x="18651" y="20122"/>
                  <a:pt x="18569" y="20322"/>
                </a:cubicBezTo>
                <a:cubicBezTo>
                  <a:pt x="18487" y="20521"/>
                  <a:pt x="18257" y="20617"/>
                  <a:pt x="18056" y="20536"/>
                </a:cubicBezTo>
                <a:cubicBezTo>
                  <a:pt x="17855" y="20454"/>
                  <a:pt x="17759" y="20227"/>
                  <a:pt x="17841" y="20027"/>
                </a:cubicBezTo>
                <a:cubicBezTo>
                  <a:pt x="17868" y="19960"/>
                  <a:pt x="17914" y="19905"/>
                  <a:pt x="17968" y="19865"/>
                </a:cubicBezTo>
                <a:lnTo>
                  <a:pt x="17747" y="19343"/>
                </a:lnTo>
                <a:cubicBezTo>
                  <a:pt x="17280" y="19533"/>
                  <a:pt x="16749" y="19557"/>
                  <a:pt x="16248" y="19377"/>
                </a:cubicBezTo>
                <a:lnTo>
                  <a:pt x="15761" y="20560"/>
                </a:lnTo>
                <a:cubicBezTo>
                  <a:pt x="15979" y="20691"/>
                  <a:pt x="16076" y="20962"/>
                  <a:pt x="15976" y="21204"/>
                </a:cubicBezTo>
                <a:cubicBezTo>
                  <a:pt x="15866" y="21472"/>
                  <a:pt x="15558" y="21600"/>
                  <a:pt x="15288" y="21490"/>
                </a:cubicBezTo>
                <a:cubicBezTo>
                  <a:pt x="15018" y="21381"/>
                  <a:pt x="14889" y="21076"/>
                  <a:pt x="14999" y="20808"/>
                </a:cubicBezTo>
                <a:cubicBezTo>
                  <a:pt x="15099" y="20566"/>
                  <a:pt x="15359" y="20440"/>
                  <a:pt x="15607" y="20498"/>
                </a:cubicBezTo>
                <a:lnTo>
                  <a:pt x="16094" y="19315"/>
                </a:lnTo>
                <a:cubicBezTo>
                  <a:pt x="15609" y="19096"/>
                  <a:pt x="15247" y="18710"/>
                  <a:pt x="15047" y="18249"/>
                </a:cubicBezTo>
                <a:lnTo>
                  <a:pt x="13420" y="18927"/>
                </a:lnTo>
                <a:cubicBezTo>
                  <a:pt x="13439" y="19000"/>
                  <a:pt x="13436" y="19078"/>
                  <a:pt x="13406" y="19153"/>
                </a:cubicBezTo>
                <a:cubicBezTo>
                  <a:pt x="13330" y="19337"/>
                  <a:pt x="13117" y="19426"/>
                  <a:pt x="12931" y="19351"/>
                </a:cubicBezTo>
                <a:cubicBezTo>
                  <a:pt x="12745" y="19275"/>
                  <a:pt x="12656" y="19065"/>
                  <a:pt x="12732" y="18880"/>
                </a:cubicBezTo>
                <a:cubicBezTo>
                  <a:pt x="12808" y="18695"/>
                  <a:pt x="13020" y="18607"/>
                  <a:pt x="13206" y="18682"/>
                </a:cubicBezTo>
                <a:cubicBezTo>
                  <a:pt x="13261" y="18704"/>
                  <a:pt x="13306" y="18740"/>
                  <a:pt x="13343" y="18781"/>
                </a:cubicBezTo>
                <a:lnTo>
                  <a:pt x="14988" y="18096"/>
                </a:lnTo>
                <a:cubicBezTo>
                  <a:pt x="14830" y="17639"/>
                  <a:pt x="14825" y="17124"/>
                  <a:pt x="15007" y="16633"/>
                </a:cubicBezTo>
                <a:lnTo>
                  <a:pt x="13840" y="16160"/>
                </a:lnTo>
                <a:cubicBezTo>
                  <a:pt x="13745" y="16294"/>
                  <a:pt x="13566" y="16351"/>
                  <a:pt x="13407" y="16286"/>
                </a:cubicBezTo>
                <a:cubicBezTo>
                  <a:pt x="13220" y="16211"/>
                  <a:pt x="13131" y="16000"/>
                  <a:pt x="13207" y="15815"/>
                </a:cubicBezTo>
                <a:cubicBezTo>
                  <a:pt x="13283" y="15630"/>
                  <a:pt x="13496" y="15542"/>
                  <a:pt x="13682" y="15618"/>
                </a:cubicBezTo>
                <a:cubicBezTo>
                  <a:pt x="13841" y="15682"/>
                  <a:pt x="13929" y="15846"/>
                  <a:pt x="13903" y="16008"/>
                </a:cubicBezTo>
                <a:lnTo>
                  <a:pt x="15069" y="16481"/>
                </a:lnTo>
                <a:cubicBezTo>
                  <a:pt x="15287" y="16004"/>
                  <a:pt x="15653" y="15640"/>
                  <a:pt x="16088" y="15423"/>
                </a:cubicBezTo>
                <a:lnTo>
                  <a:pt x="15550" y="14153"/>
                </a:lnTo>
                <a:cubicBezTo>
                  <a:pt x="15421" y="14194"/>
                  <a:pt x="15278" y="14195"/>
                  <a:pt x="15143" y="14141"/>
                </a:cubicBezTo>
                <a:cubicBezTo>
                  <a:pt x="14841" y="14018"/>
                  <a:pt x="14696" y="13676"/>
                  <a:pt x="14820" y="13377"/>
                </a:cubicBezTo>
                <a:cubicBezTo>
                  <a:pt x="14943" y="13077"/>
                  <a:pt x="15288" y="12933"/>
                  <a:pt x="15590" y="13056"/>
                </a:cubicBezTo>
                <a:close/>
                <a:moveTo>
                  <a:pt x="10292" y="8567"/>
                </a:moveTo>
                <a:cubicBezTo>
                  <a:pt x="9939" y="8567"/>
                  <a:pt x="9651" y="8851"/>
                  <a:pt x="9651" y="9203"/>
                </a:cubicBezTo>
                <a:cubicBezTo>
                  <a:pt x="9651" y="9554"/>
                  <a:pt x="9939" y="9839"/>
                  <a:pt x="10292" y="9839"/>
                </a:cubicBezTo>
                <a:cubicBezTo>
                  <a:pt x="10646" y="9839"/>
                  <a:pt x="10933" y="9554"/>
                  <a:pt x="10933" y="9203"/>
                </a:cubicBezTo>
                <a:cubicBezTo>
                  <a:pt x="10933" y="8851"/>
                  <a:pt x="10646" y="8567"/>
                  <a:pt x="10292" y="8567"/>
                </a:cubicBezTo>
                <a:close/>
                <a:moveTo>
                  <a:pt x="9093" y="6270"/>
                </a:moveTo>
                <a:cubicBezTo>
                  <a:pt x="8431" y="6270"/>
                  <a:pt x="7895" y="6803"/>
                  <a:pt x="7895" y="7459"/>
                </a:cubicBezTo>
                <a:cubicBezTo>
                  <a:pt x="7895" y="8116"/>
                  <a:pt x="8431" y="8648"/>
                  <a:pt x="9093" y="8648"/>
                </a:cubicBezTo>
                <a:cubicBezTo>
                  <a:pt x="9756" y="8648"/>
                  <a:pt x="10292" y="8116"/>
                  <a:pt x="10292" y="7459"/>
                </a:cubicBezTo>
                <a:cubicBezTo>
                  <a:pt x="10292" y="6803"/>
                  <a:pt x="9756" y="6270"/>
                  <a:pt x="9093" y="6270"/>
                </a:cubicBezTo>
                <a:close/>
                <a:moveTo>
                  <a:pt x="8338" y="0"/>
                </a:moveTo>
                <a:cubicBezTo>
                  <a:pt x="8793" y="0"/>
                  <a:pt x="9162" y="366"/>
                  <a:pt x="9162" y="818"/>
                </a:cubicBezTo>
                <a:cubicBezTo>
                  <a:pt x="9162" y="1211"/>
                  <a:pt x="8881" y="1541"/>
                  <a:pt x="8506" y="1618"/>
                </a:cubicBezTo>
                <a:lnTo>
                  <a:pt x="8506" y="4895"/>
                </a:lnTo>
                <a:cubicBezTo>
                  <a:pt x="9593" y="4939"/>
                  <a:pt x="10575" y="5390"/>
                  <a:pt x="11311" y="6106"/>
                </a:cubicBezTo>
                <a:lnTo>
                  <a:pt x="13617" y="3818"/>
                </a:lnTo>
                <a:cubicBezTo>
                  <a:pt x="13447" y="3617"/>
                  <a:pt x="13341" y="3363"/>
                  <a:pt x="13341" y="3080"/>
                </a:cubicBezTo>
                <a:cubicBezTo>
                  <a:pt x="13341" y="2443"/>
                  <a:pt x="13861" y="1928"/>
                  <a:pt x="14503" y="1928"/>
                </a:cubicBezTo>
                <a:cubicBezTo>
                  <a:pt x="15145" y="1928"/>
                  <a:pt x="15664" y="2443"/>
                  <a:pt x="15664" y="3080"/>
                </a:cubicBezTo>
                <a:cubicBezTo>
                  <a:pt x="15664" y="3717"/>
                  <a:pt x="15145" y="4233"/>
                  <a:pt x="14503" y="4233"/>
                </a:cubicBezTo>
                <a:cubicBezTo>
                  <a:pt x="14268" y="4233"/>
                  <a:pt x="14050" y="4162"/>
                  <a:pt x="13867" y="4044"/>
                </a:cubicBezTo>
                <a:lnTo>
                  <a:pt x="11542" y="6351"/>
                </a:lnTo>
                <a:cubicBezTo>
                  <a:pt x="12195" y="7092"/>
                  <a:pt x="12604" y="8059"/>
                  <a:pt x="12643" y="9126"/>
                </a:cubicBezTo>
                <a:lnTo>
                  <a:pt x="14511" y="9126"/>
                </a:lnTo>
                <a:cubicBezTo>
                  <a:pt x="14553" y="8527"/>
                  <a:pt x="15051" y="8054"/>
                  <a:pt x="15664" y="8054"/>
                </a:cubicBezTo>
                <a:cubicBezTo>
                  <a:pt x="16306" y="8054"/>
                  <a:pt x="16827" y="8570"/>
                  <a:pt x="16827" y="9207"/>
                </a:cubicBezTo>
                <a:cubicBezTo>
                  <a:pt x="16827" y="9844"/>
                  <a:pt x="16306" y="10359"/>
                  <a:pt x="15664" y="10359"/>
                </a:cubicBezTo>
                <a:cubicBezTo>
                  <a:pt x="15111" y="10359"/>
                  <a:pt x="14650" y="9975"/>
                  <a:pt x="14533" y="9461"/>
                </a:cubicBezTo>
                <a:lnTo>
                  <a:pt x="12643" y="9461"/>
                </a:lnTo>
                <a:cubicBezTo>
                  <a:pt x="12604" y="10527"/>
                  <a:pt x="12195" y="11494"/>
                  <a:pt x="11542" y="12236"/>
                </a:cubicBezTo>
                <a:lnTo>
                  <a:pt x="12361" y="13048"/>
                </a:lnTo>
                <a:cubicBezTo>
                  <a:pt x="12491" y="12958"/>
                  <a:pt x="12650" y="12904"/>
                  <a:pt x="12820" y="12904"/>
                </a:cubicBezTo>
                <a:cubicBezTo>
                  <a:pt x="13263" y="12904"/>
                  <a:pt x="13623" y="13261"/>
                  <a:pt x="13623" y="13701"/>
                </a:cubicBezTo>
                <a:cubicBezTo>
                  <a:pt x="13623" y="14140"/>
                  <a:pt x="13263" y="14496"/>
                  <a:pt x="12820" y="14496"/>
                </a:cubicBezTo>
                <a:cubicBezTo>
                  <a:pt x="12377" y="14496"/>
                  <a:pt x="12018" y="14140"/>
                  <a:pt x="12018" y="13701"/>
                </a:cubicBezTo>
                <a:cubicBezTo>
                  <a:pt x="12018" y="13552"/>
                  <a:pt x="12061" y="13415"/>
                  <a:pt x="12133" y="13296"/>
                </a:cubicBezTo>
                <a:lnTo>
                  <a:pt x="11311" y="12481"/>
                </a:lnTo>
                <a:cubicBezTo>
                  <a:pt x="10575" y="13198"/>
                  <a:pt x="9593" y="13649"/>
                  <a:pt x="8506" y="13691"/>
                </a:cubicBezTo>
                <a:lnTo>
                  <a:pt x="8506" y="16297"/>
                </a:lnTo>
                <a:cubicBezTo>
                  <a:pt x="9020" y="16378"/>
                  <a:pt x="9414" y="16815"/>
                  <a:pt x="9414" y="17348"/>
                </a:cubicBezTo>
                <a:cubicBezTo>
                  <a:pt x="9414" y="17937"/>
                  <a:pt x="8932" y="18415"/>
                  <a:pt x="8338" y="18415"/>
                </a:cubicBezTo>
                <a:cubicBezTo>
                  <a:pt x="7743" y="18415"/>
                  <a:pt x="7261" y="17937"/>
                  <a:pt x="7261" y="17348"/>
                </a:cubicBezTo>
                <a:cubicBezTo>
                  <a:pt x="7261" y="16815"/>
                  <a:pt x="7655" y="16378"/>
                  <a:pt x="8169" y="16297"/>
                </a:cubicBezTo>
                <a:lnTo>
                  <a:pt x="8169" y="13691"/>
                </a:lnTo>
                <a:cubicBezTo>
                  <a:pt x="7082" y="13649"/>
                  <a:pt x="6100" y="13198"/>
                  <a:pt x="5364" y="12481"/>
                </a:cubicBezTo>
                <a:lnTo>
                  <a:pt x="2820" y="15005"/>
                </a:lnTo>
                <a:cubicBezTo>
                  <a:pt x="2911" y="15128"/>
                  <a:pt x="2967" y="15278"/>
                  <a:pt x="2967" y="15442"/>
                </a:cubicBezTo>
                <a:cubicBezTo>
                  <a:pt x="2967" y="15849"/>
                  <a:pt x="2635" y="16178"/>
                  <a:pt x="2226" y="16178"/>
                </a:cubicBezTo>
                <a:cubicBezTo>
                  <a:pt x="1816" y="16178"/>
                  <a:pt x="1484" y="15849"/>
                  <a:pt x="1484" y="15442"/>
                </a:cubicBezTo>
                <a:cubicBezTo>
                  <a:pt x="1484" y="15036"/>
                  <a:pt x="1816" y="14706"/>
                  <a:pt x="2226" y="14706"/>
                </a:cubicBezTo>
                <a:cubicBezTo>
                  <a:pt x="2346" y="14706"/>
                  <a:pt x="2459" y="14737"/>
                  <a:pt x="2560" y="14789"/>
                </a:cubicBezTo>
                <a:lnTo>
                  <a:pt x="5133" y="12236"/>
                </a:lnTo>
                <a:cubicBezTo>
                  <a:pt x="4480" y="11494"/>
                  <a:pt x="4071" y="10527"/>
                  <a:pt x="4032" y="9461"/>
                </a:cubicBezTo>
                <a:lnTo>
                  <a:pt x="1463" y="9461"/>
                </a:lnTo>
                <a:cubicBezTo>
                  <a:pt x="1386" y="9787"/>
                  <a:pt x="1093" y="10030"/>
                  <a:pt x="742" y="10030"/>
                </a:cubicBezTo>
                <a:cubicBezTo>
                  <a:pt x="332" y="10030"/>
                  <a:pt x="0" y="9700"/>
                  <a:pt x="0" y="9294"/>
                </a:cubicBezTo>
                <a:cubicBezTo>
                  <a:pt x="0" y="8887"/>
                  <a:pt x="332" y="8557"/>
                  <a:pt x="742" y="8557"/>
                </a:cubicBezTo>
                <a:cubicBezTo>
                  <a:pt x="1093" y="8557"/>
                  <a:pt x="1386" y="8800"/>
                  <a:pt x="1463" y="9126"/>
                </a:cubicBezTo>
                <a:lnTo>
                  <a:pt x="4032" y="9126"/>
                </a:lnTo>
                <a:cubicBezTo>
                  <a:pt x="4071" y="8059"/>
                  <a:pt x="4480" y="7092"/>
                  <a:pt x="5133" y="6351"/>
                </a:cubicBezTo>
                <a:lnTo>
                  <a:pt x="3130" y="4363"/>
                </a:lnTo>
                <a:cubicBezTo>
                  <a:pt x="2920" y="4541"/>
                  <a:pt x="2651" y="4652"/>
                  <a:pt x="2353" y="4652"/>
                </a:cubicBezTo>
                <a:cubicBezTo>
                  <a:pt x="1689" y="4652"/>
                  <a:pt x="1150" y="4117"/>
                  <a:pt x="1150" y="3457"/>
                </a:cubicBezTo>
                <a:cubicBezTo>
                  <a:pt x="1150" y="2797"/>
                  <a:pt x="1689" y="2263"/>
                  <a:pt x="2353" y="2263"/>
                </a:cubicBezTo>
                <a:cubicBezTo>
                  <a:pt x="3019" y="2263"/>
                  <a:pt x="3558" y="2797"/>
                  <a:pt x="3558" y="3457"/>
                </a:cubicBezTo>
                <a:cubicBezTo>
                  <a:pt x="3558" y="3701"/>
                  <a:pt x="3484" y="3927"/>
                  <a:pt x="3358" y="4115"/>
                </a:cubicBezTo>
                <a:lnTo>
                  <a:pt x="5364" y="6106"/>
                </a:lnTo>
                <a:cubicBezTo>
                  <a:pt x="6100" y="5390"/>
                  <a:pt x="7082" y="4939"/>
                  <a:pt x="8169" y="4895"/>
                </a:cubicBezTo>
                <a:lnTo>
                  <a:pt x="8169" y="1618"/>
                </a:lnTo>
                <a:cubicBezTo>
                  <a:pt x="7795" y="1541"/>
                  <a:pt x="7514" y="1211"/>
                  <a:pt x="7514" y="818"/>
                </a:cubicBezTo>
                <a:cubicBezTo>
                  <a:pt x="7514" y="366"/>
                  <a:pt x="7882" y="0"/>
                  <a:pt x="8338" y="0"/>
                </a:cubicBezTo>
                <a:close/>
                <a:moveTo>
                  <a:pt x="8338" y="0"/>
                </a:moveTo>
              </a:path>
            </a:pathLst>
          </a:custGeom>
          <a:solidFill>
            <a:schemeClr val="bg1"/>
          </a:solidFill>
          <a:ln>
            <a:noFill/>
          </a:ln>
        </p:spPr>
        <p:txBody>
          <a:bodyPr lIns="0" tIns="0" rIns="0" bIns="0"/>
          <a:lstStyle/>
          <a:p>
            <a:endParaRPr lang="hu-HU" sz="1200" dirty="0"/>
          </a:p>
        </p:txBody>
      </p:sp>
      <p:sp>
        <p:nvSpPr>
          <p:cNvPr id="14" name="TextBox 13">
            <a:extLst>
              <a:ext uri="{FF2B5EF4-FFF2-40B4-BE49-F238E27FC236}">
                <a16:creationId xmlns:a16="http://schemas.microsoft.com/office/drawing/2014/main" id="{14B4992C-5724-42BA-A988-A8BBC3A24EDA}"/>
              </a:ext>
            </a:extLst>
          </p:cNvPr>
          <p:cNvSpPr txBox="1"/>
          <p:nvPr/>
        </p:nvSpPr>
        <p:spPr>
          <a:xfrm>
            <a:off x="5362388" y="2247670"/>
            <a:ext cx="490840" cy="646331"/>
          </a:xfrm>
          <a:prstGeom prst="rect">
            <a:avLst/>
          </a:prstGeom>
          <a:noFill/>
        </p:spPr>
        <p:txBody>
          <a:bodyPr wrap="square" rtlCol="0">
            <a:spAutoFit/>
          </a:bodyPr>
          <a:lstStyle/>
          <a:p>
            <a:r>
              <a:rPr lang="hu-HU" sz="3600" b="1" dirty="0"/>
              <a:t>=</a:t>
            </a:r>
          </a:p>
        </p:txBody>
      </p:sp>
      <p:pic>
        <p:nvPicPr>
          <p:cNvPr id="15" name="Picture 2" descr="Line Logo clipart - Technology, transparent clip art">
            <a:extLst>
              <a:ext uri="{FF2B5EF4-FFF2-40B4-BE49-F238E27FC236}">
                <a16:creationId xmlns:a16="http://schemas.microsoft.com/office/drawing/2014/main" id="{342D559A-1921-4DAC-B466-1C951A3F32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87422" y="2402270"/>
            <a:ext cx="447675" cy="447675"/>
          </a:xfrm>
          <a:prstGeom prst="rect">
            <a:avLst/>
          </a:prstGeom>
          <a:noFill/>
          <a:extLst>
            <a:ext uri="{909E8E84-426E-40DD-AFC4-6F175D3DCCD1}">
              <a14:hiddenFill xmlns:a14="http://schemas.microsoft.com/office/drawing/2010/main">
                <a:solidFill>
                  <a:srgbClr val="FFFFFF"/>
                </a:solidFill>
              </a14:hiddenFill>
            </a:ext>
          </a:extLst>
        </p:spPr>
      </p:pic>
      <p:sp>
        <p:nvSpPr>
          <p:cNvPr id="16" name="Ellipszis 1">
            <a:extLst>
              <a:ext uri="{FF2B5EF4-FFF2-40B4-BE49-F238E27FC236}">
                <a16:creationId xmlns:a16="http://schemas.microsoft.com/office/drawing/2014/main" id="{BC006AE2-EF8C-4307-94D1-EB7302801A5A}"/>
              </a:ext>
            </a:extLst>
          </p:cNvPr>
          <p:cNvSpPr/>
          <p:nvPr/>
        </p:nvSpPr>
        <p:spPr>
          <a:xfrm>
            <a:off x="6314367" y="2283240"/>
            <a:ext cx="737270" cy="685736"/>
          </a:xfrm>
          <a:prstGeom prst="ellipse">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200" dirty="0"/>
          </a:p>
        </p:txBody>
      </p:sp>
      <p:sp>
        <p:nvSpPr>
          <p:cNvPr id="17" name="Téglalap 16">
            <a:extLst>
              <a:ext uri="{FF2B5EF4-FFF2-40B4-BE49-F238E27FC236}">
                <a16:creationId xmlns:a16="http://schemas.microsoft.com/office/drawing/2014/main" id="{3CE2D3EC-0DCE-49BA-A8D9-9A177F119176}"/>
              </a:ext>
            </a:extLst>
          </p:cNvPr>
          <p:cNvSpPr/>
          <p:nvPr/>
        </p:nvSpPr>
        <p:spPr>
          <a:xfrm>
            <a:off x="7825023" y="3064145"/>
            <a:ext cx="1835216" cy="491815"/>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400" dirty="0" err="1"/>
              <a:t>Probability</a:t>
            </a:r>
            <a:r>
              <a:rPr lang="hu-HU" sz="1400" dirty="0"/>
              <a:t> of </a:t>
            </a:r>
            <a:r>
              <a:rPr lang="hu-HU" sz="1400" dirty="0" err="1"/>
              <a:t>default</a:t>
            </a:r>
            <a:endParaRPr lang="hu-HU" sz="1400" dirty="0"/>
          </a:p>
        </p:txBody>
      </p:sp>
      <p:sp>
        <p:nvSpPr>
          <p:cNvPr id="18" name="Téglalap 27">
            <a:extLst>
              <a:ext uri="{FF2B5EF4-FFF2-40B4-BE49-F238E27FC236}">
                <a16:creationId xmlns:a16="http://schemas.microsoft.com/office/drawing/2014/main" id="{250CF7C4-4231-44AD-BE31-C205DB5C5D14}"/>
              </a:ext>
            </a:extLst>
          </p:cNvPr>
          <p:cNvSpPr/>
          <p:nvPr/>
        </p:nvSpPr>
        <p:spPr>
          <a:xfrm>
            <a:off x="7825023" y="3606930"/>
            <a:ext cx="1835216" cy="2676759"/>
          </a:xfrm>
          <a:prstGeom prst="rect">
            <a:avLst/>
          </a:prstGeom>
          <a:solidFill>
            <a:schemeClr val="accent1">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180975" indent="-180975">
              <a:spcAft>
                <a:spcPts val="600"/>
              </a:spcAft>
              <a:buFont typeface="Wingdings" panose="05000000000000000000" pitchFamily="2" charset="2"/>
              <a:buChar char="§"/>
            </a:pPr>
            <a:r>
              <a:rPr lang="en-US" sz="1300" dirty="0">
                <a:solidFill>
                  <a:schemeClr val="tx1"/>
                </a:solidFill>
              </a:rPr>
              <a:t>Companies and </a:t>
            </a:r>
            <a:r>
              <a:rPr lang="en-US" sz="1300" b="1" dirty="0">
                <a:solidFill>
                  <a:schemeClr val="tx1"/>
                </a:solidFill>
              </a:rPr>
              <a:t>debtors</a:t>
            </a:r>
            <a:r>
              <a:rPr lang="en-US" sz="1300" dirty="0">
                <a:solidFill>
                  <a:schemeClr val="tx1"/>
                </a:solidFill>
              </a:rPr>
              <a:t> </a:t>
            </a:r>
            <a:r>
              <a:rPr lang="en-US" sz="1300" b="1" dirty="0">
                <a:solidFill>
                  <a:schemeClr val="tx1"/>
                </a:solidFill>
              </a:rPr>
              <a:t>exposed</a:t>
            </a:r>
            <a:r>
              <a:rPr lang="en-US" sz="1300" dirty="0">
                <a:solidFill>
                  <a:schemeClr val="tx1"/>
                </a:solidFill>
              </a:rPr>
              <a:t> to the effects of the coronavirus </a:t>
            </a:r>
            <a:r>
              <a:rPr lang="en-US" sz="1300" b="1" dirty="0">
                <a:solidFill>
                  <a:schemeClr val="tx1"/>
                </a:solidFill>
              </a:rPr>
              <a:t>are more likely to default</a:t>
            </a:r>
            <a:endParaRPr lang="hu-HU" sz="1300" dirty="0">
              <a:solidFill>
                <a:schemeClr val="tx1"/>
              </a:solidFill>
            </a:endParaRPr>
          </a:p>
          <a:p>
            <a:pPr marL="180975" indent="-180975">
              <a:spcAft>
                <a:spcPts val="600"/>
              </a:spcAft>
              <a:buFont typeface="Wingdings" panose="05000000000000000000" pitchFamily="2" charset="2"/>
              <a:buChar char="§"/>
            </a:pPr>
            <a:r>
              <a:rPr lang="hu-HU" sz="1300" dirty="0">
                <a:solidFill>
                  <a:schemeClr val="tx1"/>
                </a:solidFill>
              </a:rPr>
              <a:t>M</a:t>
            </a:r>
            <a:r>
              <a:rPr lang="en-US" sz="1300" dirty="0">
                <a:solidFill>
                  <a:schemeClr val="tx1"/>
                </a:solidFill>
              </a:rPr>
              <a:t>ass </a:t>
            </a:r>
            <a:r>
              <a:rPr lang="hu-HU" sz="1300" dirty="0" err="1">
                <a:solidFill>
                  <a:schemeClr val="tx1"/>
                </a:solidFill>
              </a:rPr>
              <a:t>layoffs</a:t>
            </a:r>
            <a:r>
              <a:rPr lang="en-US" sz="1300" dirty="0">
                <a:solidFill>
                  <a:schemeClr val="tx1"/>
                </a:solidFill>
              </a:rPr>
              <a:t> that may </a:t>
            </a:r>
            <a:r>
              <a:rPr lang="hu-HU" sz="1300" dirty="0" err="1">
                <a:solidFill>
                  <a:schemeClr val="tx1"/>
                </a:solidFill>
              </a:rPr>
              <a:t>potentially</a:t>
            </a:r>
            <a:r>
              <a:rPr lang="hu-HU" sz="1300" dirty="0">
                <a:solidFill>
                  <a:schemeClr val="tx1"/>
                </a:solidFill>
              </a:rPr>
              <a:t> </a:t>
            </a:r>
            <a:r>
              <a:rPr lang="en-US" sz="1300" dirty="0">
                <a:solidFill>
                  <a:schemeClr val="tx1"/>
                </a:solidFill>
              </a:rPr>
              <a:t>occur could pose a substantial risk</a:t>
            </a:r>
            <a:endParaRPr lang="hu-HU" sz="1300" dirty="0">
              <a:solidFill>
                <a:schemeClr val="tx1"/>
              </a:solidFill>
            </a:endParaRPr>
          </a:p>
        </p:txBody>
      </p:sp>
      <p:sp>
        <p:nvSpPr>
          <p:cNvPr id="19" name="Ellipszis 1">
            <a:extLst>
              <a:ext uri="{FF2B5EF4-FFF2-40B4-BE49-F238E27FC236}">
                <a16:creationId xmlns:a16="http://schemas.microsoft.com/office/drawing/2014/main" id="{401E1AD8-5E2D-4813-821F-A5BC5226684B}"/>
              </a:ext>
            </a:extLst>
          </p:cNvPr>
          <p:cNvSpPr/>
          <p:nvPr/>
        </p:nvSpPr>
        <p:spPr>
          <a:xfrm>
            <a:off x="8338866" y="2283240"/>
            <a:ext cx="737270" cy="685736"/>
          </a:xfrm>
          <a:prstGeom prst="ellipse">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200" dirty="0"/>
          </a:p>
        </p:txBody>
      </p:sp>
      <p:pic>
        <p:nvPicPr>
          <p:cNvPr id="20" name="Picture 4" descr="Curve, distribution, normal, percentile icon">
            <a:extLst>
              <a:ext uri="{FF2B5EF4-FFF2-40B4-BE49-F238E27FC236}">
                <a16:creationId xmlns:a16="http://schemas.microsoft.com/office/drawing/2014/main" id="{BDAF0CE3-46AE-4188-B8B7-52CE3250415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97828" y="2402270"/>
            <a:ext cx="448442" cy="448442"/>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40570FE0-47AE-4526-BE2C-C75D0AAA8A82}"/>
              </a:ext>
            </a:extLst>
          </p:cNvPr>
          <p:cNvSpPr txBox="1"/>
          <p:nvPr/>
        </p:nvSpPr>
        <p:spPr>
          <a:xfrm>
            <a:off x="7437378" y="2247914"/>
            <a:ext cx="490840" cy="646331"/>
          </a:xfrm>
          <a:prstGeom prst="rect">
            <a:avLst/>
          </a:prstGeom>
          <a:noFill/>
        </p:spPr>
        <p:txBody>
          <a:bodyPr wrap="square" rtlCol="0">
            <a:spAutoFit/>
          </a:bodyPr>
          <a:lstStyle/>
          <a:p>
            <a:r>
              <a:rPr lang="hu-HU" sz="3600" b="1" dirty="0"/>
              <a:t>×</a:t>
            </a:r>
          </a:p>
        </p:txBody>
      </p:sp>
      <p:sp>
        <p:nvSpPr>
          <p:cNvPr id="22" name="Téglalap 16">
            <a:extLst>
              <a:ext uri="{FF2B5EF4-FFF2-40B4-BE49-F238E27FC236}">
                <a16:creationId xmlns:a16="http://schemas.microsoft.com/office/drawing/2014/main" id="{4E72490B-BA0A-494E-95C4-21BF8D9CF900}"/>
              </a:ext>
            </a:extLst>
          </p:cNvPr>
          <p:cNvSpPr/>
          <p:nvPr/>
        </p:nvSpPr>
        <p:spPr>
          <a:xfrm>
            <a:off x="9897656" y="3064145"/>
            <a:ext cx="1835216" cy="491815"/>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400" dirty="0" err="1"/>
              <a:t>Loss</a:t>
            </a:r>
            <a:r>
              <a:rPr lang="hu-HU" sz="1400" dirty="0"/>
              <a:t> </a:t>
            </a:r>
            <a:r>
              <a:rPr lang="hu-HU" sz="1400" dirty="0" err="1"/>
              <a:t>given</a:t>
            </a:r>
            <a:r>
              <a:rPr lang="hu-HU" sz="1400" dirty="0"/>
              <a:t> </a:t>
            </a:r>
            <a:r>
              <a:rPr lang="hu-HU" sz="1400" dirty="0" err="1"/>
              <a:t>default</a:t>
            </a:r>
            <a:endParaRPr lang="hu-HU" sz="1400" dirty="0"/>
          </a:p>
        </p:txBody>
      </p:sp>
      <p:sp>
        <p:nvSpPr>
          <p:cNvPr id="23" name="Téglalap 27">
            <a:extLst>
              <a:ext uri="{FF2B5EF4-FFF2-40B4-BE49-F238E27FC236}">
                <a16:creationId xmlns:a16="http://schemas.microsoft.com/office/drawing/2014/main" id="{44FD2B24-E6F2-44AA-B37F-A8E288F7DC56}"/>
              </a:ext>
            </a:extLst>
          </p:cNvPr>
          <p:cNvSpPr/>
          <p:nvPr/>
        </p:nvSpPr>
        <p:spPr>
          <a:xfrm>
            <a:off x="9897656" y="3606930"/>
            <a:ext cx="1835216" cy="2676759"/>
          </a:xfrm>
          <a:prstGeom prst="rect">
            <a:avLst/>
          </a:prstGeom>
          <a:solidFill>
            <a:schemeClr val="accent1">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180975" indent="-180975">
              <a:spcAft>
                <a:spcPts val="1200"/>
              </a:spcAft>
              <a:buFont typeface="Wingdings" panose="05000000000000000000" pitchFamily="2" charset="2"/>
              <a:buChar char="§"/>
            </a:pPr>
            <a:r>
              <a:rPr lang="en-US" sz="1300" b="1" dirty="0">
                <a:solidFill>
                  <a:schemeClr val="tx1"/>
                </a:solidFill>
              </a:rPr>
              <a:t>A possible decline in property prices may also affect bank collateral values</a:t>
            </a:r>
            <a:endParaRPr lang="hu-HU" sz="1300" b="1" dirty="0">
              <a:solidFill>
                <a:schemeClr val="tx1"/>
              </a:solidFill>
            </a:endParaRPr>
          </a:p>
          <a:p>
            <a:pPr marL="180975" indent="-180975">
              <a:spcAft>
                <a:spcPts val="1200"/>
              </a:spcAft>
              <a:buFont typeface="Wingdings" panose="05000000000000000000" pitchFamily="2" charset="2"/>
              <a:buChar char="§"/>
            </a:pPr>
            <a:r>
              <a:rPr lang="en-US" sz="1300" dirty="0">
                <a:solidFill>
                  <a:schemeClr val="tx1"/>
                </a:solidFill>
              </a:rPr>
              <a:t>The </a:t>
            </a:r>
            <a:r>
              <a:rPr lang="en-US" sz="1300" b="1" dirty="0">
                <a:solidFill>
                  <a:schemeClr val="tx1"/>
                </a:solidFill>
              </a:rPr>
              <a:t>banking system's exposure to the real estate market has declined substantially in recent years</a:t>
            </a:r>
            <a:endParaRPr lang="hu-HU" sz="1300" b="1" dirty="0">
              <a:solidFill>
                <a:schemeClr val="tx1"/>
              </a:solidFill>
            </a:endParaRPr>
          </a:p>
        </p:txBody>
      </p:sp>
      <p:sp>
        <p:nvSpPr>
          <p:cNvPr id="24" name="Ellipszis 1">
            <a:extLst>
              <a:ext uri="{FF2B5EF4-FFF2-40B4-BE49-F238E27FC236}">
                <a16:creationId xmlns:a16="http://schemas.microsoft.com/office/drawing/2014/main" id="{8DDF939A-0E40-4305-9BE9-F4C11ED84238}"/>
              </a:ext>
            </a:extLst>
          </p:cNvPr>
          <p:cNvSpPr/>
          <p:nvPr/>
        </p:nvSpPr>
        <p:spPr>
          <a:xfrm>
            <a:off x="10420516" y="2283240"/>
            <a:ext cx="737270" cy="685736"/>
          </a:xfrm>
          <a:prstGeom prst="ellipse">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200" dirty="0"/>
          </a:p>
        </p:txBody>
      </p:sp>
      <p:sp>
        <p:nvSpPr>
          <p:cNvPr id="25" name="TextBox 24">
            <a:extLst>
              <a:ext uri="{FF2B5EF4-FFF2-40B4-BE49-F238E27FC236}">
                <a16:creationId xmlns:a16="http://schemas.microsoft.com/office/drawing/2014/main" id="{95B6223F-638B-4FD9-8886-E6919F6A96A0}"/>
              </a:ext>
            </a:extLst>
          </p:cNvPr>
          <p:cNvSpPr txBox="1"/>
          <p:nvPr/>
        </p:nvSpPr>
        <p:spPr>
          <a:xfrm>
            <a:off x="9559216" y="2302941"/>
            <a:ext cx="490840" cy="646331"/>
          </a:xfrm>
          <a:prstGeom prst="rect">
            <a:avLst/>
          </a:prstGeom>
          <a:noFill/>
        </p:spPr>
        <p:txBody>
          <a:bodyPr wrap="square" rtlCol="0">
            <a:spAutoFit/>
          </a:bodyPr>
          <a:lstStyle/>
          <a:p>
            <a:r>
              <a:rPr lang="hu-HU" sz="3600" b="1" dirty="0"/>
              <a:t>×</a:t>
            </a:r>
          </a:p>
        </p:txBody>
      </p:sp>
      <p:sp>
        <p:nvSpPr>
          <p:cNvPr id="26" name="Isosceles Triangle 25">
            <a:extLst>
              <a:ext uri="{FF2B5EF4-FFF2-40B4-BE49-F238E27FC236}">
                <a16:creationId xmlns:a16="http://schemas.microsoft.com/office/drawing/2014/main" id="{55F53E61-0D90-4857-A977-AF9D7F5022DC}"/>
              </a:ext>
            </a:extLst>
          </p:cNvPr>
          <p:cNvSpPr/>
          <p:nvPr/>
        </p:nvSpPr>
        <p:spPr>
          <a:xfrm rot="10800000">
            <a:off x="6848955" y="2111879"/>
            <a:ext cx="1413711" cy="117894"/>
          </a:xfrm>
          <a:prstGeom prst="triangle">
            <a:avLst/>
          </a:prstGeom>
          <a:solidFill>
            <a:srgbClr val="C00000"/>
          </a:solidFill>
          <a:ln w="19050">
            <a:solidFill>
              <a:srgbClr val="A30000"/>
            </a:solidFill>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hu-HU" sz="1100" b="1" dirty="0">
              <a:solidFill>
                <a:schemeClr val="bg1"/>
              </a:solidFill>
            </a:endParaRPr>
          </a:p>
        </p:txBody>
      </p:sp>
      <p:pic>
        <p:nvPicPr>
          <p:cNvPr id="27" name="Picture 6" descr="Cash, coin, currency, mint, stack icon">
            <a:extLst>
              <a:ext uri="{FF2B5EF4-FFF2-40B4-BE49-F238E27FC236}">
                <a16:creationId xmlns:a16="http://schemas.microsoft.com/office/drawing/2014/main" id="{923D355A-ABE7-469C-BA1B-AC23E0FFCD6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11742" y="2402270"/>
            <a:ext cx="490840" cy="49084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7" descr="A close up of a sign&#10;&#10;Description automatically generated">
            <a:extLst>
              <a:ext uri="{FF2B5EF4-FFF2-40B4-BE49-F238E27FC236}">
                <a16:creationId xmlns:a16="http://schemas.microsoft.com/office/drawing/2014/main" id="{94FC7473-5BDE-4AFC-9C94-5B8E92E86FA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18217" y="2305846"/>
            <a:ext cx="640522" cy="640522"/>
          </a:xfrm>
          <a:prstGeom prst="rect">
            <a:avLst/>
          </a:prstGeom>
        </p:spPr>
      </p:pic>
      <p:graphicFrame>
        <p:nvGraphicFramePr>
          <p:cNvPr id="29" name="Table 11">
            <a:extLst>
              <a:ext uri="{FF2B5EF4-FFF2-40B4-BE49-F238E27FC236}">
                <a16:creationId xmlns:a16="http://schemas.microsoft.com/office/drawing/2014/main" id="{1C30B76A-7B70-474C-A312-433B3300DA4B}"/>
              </a:ext>
            </a:extLst>
          </p:cNvPr>
          <p:cNvGraphicFramePr>
            <a:graphicFrameLocks noGrp="1"/>
          </p:cNvGraphicFramePr>
          <p:nvPr/>
        </p:nvGraphicFramePr>
        <p:xfrm>
          <a:off x="3391270" y="1136002"/>
          <a:ext cx="8503332" cy="518160"/>
        </p:xfrm>
        <a:graphic>
          <a:graphicData uri="http://schemas.openxmlformats.org/drawingml/2006/table">
            <a:tbl>
              <a:tblPr firstRow="1" bandRow="1">
                <a:tableStyleId>{5C22544A-7EE6-4342-B048-85BDC9FD1C3A}</a:tableStyleId>
              </a:tblPr>
              <a:tblGrid>
                <a:gridCol w="4251666">
                  <a:extLst>
                    <a:ext uri="{9D8B030D-6E8A-4147-A177-3AD203B41FA5}">
                      <a16:colId xmlns:a16="http://schemas.microsoft.com/office/drawing/2014/main" val="3224661053"/>
                    </a:ext>
                  </a:extLst>
                </a:gridCol>
                <a:gridCol w="4251666">
                  <a:extLst>
                    <a:ext uri="{9D8B030D-6E8A-4147-A177-3AD203B41FA5}">
                      <a16:colId xmlns:a16="http://schemas.microsoft.com/office/drawing/2014/main" val="2690966893"/>
                    </a:ext>
                  </a:extLst>
                </a:gridCol>
              </a:tblGrid>
              <a:tr h="420667">
                <a:tc>
                  <a:txBody>
                    <a:bodyPr/>
                    <a:lstStyle/>
                    <a:p>
                      <a:pPr algn="ctr"/>
                      <a:r>
                        <a:rPr lang="hu-HU" sz="1400" b="1" dirty="0">
                          <a:solidFill>
                            <a:schemeClr val="tx1"/>
                          </a:solidFill>
                          <a:latin typeface="Calibri" panose="020F0502020204030204" pitchFamily="34" charset="0"/>
                        </a:rPr>
                        <a:t>Demand </a:t>
                      </a:r>
                      <a:r>
                        <a:rPr lang="hu-HU" sz="1400" b="1" dirty="0" err="1">
                          <a:solidFill>
                            <a:schemeClr val="tx1"/>
                          </a:solidFill>
                          <a:latin typeface="Calibri" panose="020F0502020204030204" pitchFamily="34" charset="0"/>
                        </a:rPr>
                        <a:t>effect</a:t>
                      </a:r>
                      <a:r>
                        <a:rPr lang="hu-HU" sz="1400" b="1" dirty="0">
                          <a:solidFill>
                            <a:schemeClr val="tx1"/>
                          </a:solidFill>
                          <a:latin typeface="Calibri" panose="020F0502020204030204" pitchFamily="34" charset="0"/>
                        </a:rPr>
                        <a:t>:</a:t>
                      </a:r>
                      <a:br>
                        <a:rPr lang="hu-HU" sz="1400" b="1" dirty="0">
                          <a:solidFill>
                            <a:schemeClr val="tx1"/>
                          </a:solidFill>
                          <a:latin typeface="Calibri" panose="020F0502020204030204" pitchFamily="34" charset="0"/>
                        </a:rPr>
                      </a:br>
                      <a:r>
                        <a:rPr lang="hu-HU" sz="1400" b="0" dirty="0" err="1">
                          <a:solidFill>
                            <a:schemeClr val="tx1"/>
                          </a:solidFill>
                          <a:latin typeface="Calibri" panose="020F0502020204030204" pitchFamily="34" charset="0"/>
                        </a:rPr>
                        <a:t>lockdowns</a:t>
                      </a:r>
                      <a:r>
                        <a:rPr lang="en-US" sz="1400" b="0" dirty="0">
                          <a:solidFill>
                            <a:schemeClr val="tx1"/>
                          </a:solidFill>
                          <a:latin typeface="Calibri" panose="020F0502020204030204" pitchFamily="34" charset="0"/>
                        </a:rPr>
                        <a:t>, mass layoffs, consumption reduction</a:t>
                      </a:r>
                      <a:r>
                        <a:rPr lang="hu-HU" sz="1400" b="0" dirty="0">
                          <a:solidFill>
                            <a:schemeClr val="tx1"/>
                          </a:solidFill>
                          <a:latin typeface="Calibri" panose="020F0502020204030204" pitchFamily="34" charset="0"/>
                        </a:rPr>
                        <a:t> </a:t>
                      </a:r>
                      <a:endParaRPr lang="hu-HU" sz="1400" b="0" dirty="0"/>
                    </a:p>
                  </a:txBody>
                  <a:tcPr>
                    <a:lnL w="19050" cap="flat" cmpd="sng" algn="ctr">
                      <a:solidFill>
                        <a:srgbClr val="C00000"/>
                      </a:solidFill>
                      <a:prstDash val="solid"/>
                      <a:round/>
                      <a:headEnd type="none" w="med" len="med"/>
                      <a:tailEnd type="none" w="med" len="med"/>
                    </a:lnL>
                    <a:lnT w="19050" cap="flat" cmpd="sng" algn="ctr">
                      <a:solidFill>
                        <a:srgbClr val="C00000"/>
                      </a:solidFill>
                      <a:prstDash val="solid"/>
                      <a:round/>
                      <a:headEnd type="none" w="med" len="med"/>
                      <a:tailEnd type="none" w="med" len="med"/>
                    </a:lnT>
                    <a:lnB w="19050" cap="flat" cmpd="sng" algn="ctr">
                      <a:solidFill>
                        <a:srgbClr val="C00000"/>
                      </a:solidFill>
                      <a:prstDash val="solid"/>
                      <a:round/>
                      <a:headEnd type="none" w="med" len="med"/>
                      <a:tailEnd type="none" w="med" len="med"/>
                    </a:lnB>
                    <a:noFill/>
                  </a:tcPr>
                </a:tc>
                <a:tc>
                  <a:txBody>
                    <a:bodyPr/>
                    <a:lstStyle/>
                    <a:p>
                      <a:pPr marL="0" marR="0" lvl="0" indent="0" algn="ctr" defTabSz="914332" rtl="0" eaLnBrk="1" fontAlgn="auto" latinLnBrk="0" hangingPunct="1">
                        <a:lnSpc>
                          <a:spcPct val="100000"/>
                        </a:lnSpc>
                        <a:spcBef>
                          <a:spcPts val="0"/>
                        </a:spcBef>
                        <a:spcAft>
                          <a:spcPts val="0"/>
                        </a:spcAft>
                        <a:buClrTx/>
                        <a:buSzTx/>
                        <a:buFontTx/>
                        <a:buNone/>
                        <a:tabLst/>
                        <a:defRPr/>
                      </a:pPr>
                      <a:r>
                        <a:rPr lang="hu-HU" sz="1400" b="1" dirty="0" err="1">
                          <a:solidFill>
                            <a:schemeClr val="tx1"/>
                          </a:solidFill>
                          <a:latin typeface="Calibri" panose="020F0502020204030204" pitchFamily="34" charset="0"/>
                        </a:rPr>
                        <a:t>Supply</a:t>
                      </a:r>
                      <a:r>
                        <a:rPr lang="hu-HU" sz="1400" b="1" dirty="0">
                          <a:solidFill>
                            <a:schemeClr val="tx1"/>
                          </a:solidFill>
                          <a:latin typeface="Calibri" panose="020F0502020204030204" pitchFamily="34" charset="0"/>
                        </a:rPr>
                        <a:t> </a:t>
                      </a:r>
                      <a:r>
                        <a:rPr lang="hu-HU" sz="1400" b="1" dirty="0" err="1">
                          <a:solidFill>
                            <a:schemeClr val="tx1"/>
                          </a:solidFill>
                          <a:latin typeface="Calibri" panose="020F0502020204030204" pitchFamily="34" charset="0"/>
                        </a:rPr>
                        <a:t>effect</a:t>
                      </a:r>
                      <a:r>
                        <a:rPr lang="hu-HU" sz="1400" b="1" dirty="0">
                          <a:solidFill>
                            <a:schemeClr val="tx1"/>
                          </a:solidFill>
                          <a:latin typeface="Calibri" panose="020F0502020204030204" pitchFamily="34" charset="0"/>
                        </a:rPr>
                        <a:t>:</a:t>
                      </a:r>
                    </a:p>
                    <a:p>
                      <a:pPr marL="0" marR="0" lvl="0" indent="0" algn="ctr" defTabSz="914332" rtl="0" eaLnBrk="1" fontAlgn="auto" latinLnBrk="0" hangingPunct="1">
                        <a:lnSpc>
                          <a:spcPct val="100000"/>
                        </a:lnSpc>
                        <a:spcBef>
                          <a:spcPts val="0"/>
                        </a:spcBef>
                        <a:spcAft>
                          <a:spcPts val="0"/>
                        </a:spcAft>
                        <a:buClrTx/>
                        <a:buSzTx/>
                        <a:buFontTx/>
                        <a:buNone/>
                        <a:tabLst/>
                        <a:defRPr/>
                      </a:pPr>
                      <a:r>
                        <a:rPr lang="hu-HU" sz="1400" b="0" dirty="0" err="1">
                          <a:solidFill>
                            <a:schemeClr val="tx1"/>
                          </a:solidFill>
                          <a:latin typeface="Calibri" panose="020F0502020204030204" pitchFamily="34" charset="0"/>
                        </a:rPr>
                        <a:t>supply</a:t>
                      </a:r>
                      <a:r>
                        <a:rPr lang="hu-HU" sz="1400" b="0" dirty="0">
                          <a:solidFill>
                            <a:schemeClr val="tx1"/>
                          </a:solidFill>
                          <a:latin typeface="Calibri" panose="020F0502020204030204" pitchFamily="34" charset="0"/>
                        </a:rPr>
                        <a:t> </a:t>
                      </a:r>
                      <a:r>
                        <a:rPr lang="hu-HU" sz="1400" b="0" dirty="0" err="1">
                          <a:solidFill>
                            <a:schemeClr val="tx1"/>
                          </a:solidFill>
                          <a:latin typeface="Calibri" panose="020F0502020204030204" pitchFamily="34" charset="0"/>
                        </a:rPr>
                        <a:t>chain</a:t>
                      </a:r>
                      <a:r>
                        <a:rPr lang="hu-HU" sz="1400" b="0" dirty="0">
                          <a:solidFill>
                            <a:schemeClr val="tx1"/>
                          </a:solidFill>
                          <a:latin typeface="Calibri" panose="020F0502020204030204" pitchFamily="34" charset="0"/>
                        </a:rPr>
                        <a:t> </a:t>
                      </a:r>
                      <a:r>
                        <a:rPr lang="hu-HU" sz="1400" b="0" dirty="0" err="1">
                          <a:solidFill>
                            <a:schemeClr val="tx1"/>
                          </a:solidFill>
                          <a:latin typeface="Calibri" panose="020F0502020204030204" pitchFamily="34" charset="0"/>
                        </a:rPr>
                        <a:t>disruption</a:t>
                      </a:r>
                      <a:r>
                        <a:rPr lang="hu-HU" sz="1400" b="0" dirty="0">
                          <a:solidFill>
                            <a:schemeClr val="tx1"/>
                          </a:solidFill>
                          <a:latin typeface="Calibri" panose="020F0502020204030204" pitchFamily="34" charset="0"/>
                        </a:rPr>
                        <a:t>, </a:t>
                      </a:r>
                      <a:r>
                        <a:rPr lang="hu-HU" sz="1400" b="0" dirty="0" err="1">
                          <a:solidFill>
                            <a:schemeClr val="tx1"/>
                          </a:solidFill>
                          <a:latin typeface="Calibri" panose="020F0502020204030204" pitchFamily="34" charset="0"/>
                        </a:rPr>
                        <a:t>production</a:t>
                      </a:r>
                      <a:r>
                        <a:rPr lang="hu-HU" sz="1400" b="0" dirty="0">
                          <a:solidFill>
                            <a:schemeClr val="tx1"/>
                          </a:solidFill>
                          <a:latin typeface="Calibri" panose="020F0502020204030204" pitchFamily="34" charset="0"/>
                        </a:rPr>
                        <a:t> </a:t>
                      </a:r>
                      <a:r>
                        <a:rPr lang="hu-HU" sz="1400" b="0" dirty="0" err="1">
                          <a:solidFill>
                            <a:schemeClr val="tx1"/>
                          </a:solidFill>
                          <a:latin typeface="Calibri" panose="020F0502020204030204" pitchFamily="34" charset="0"/>
                        </a:rPr>
                        <a:t>downtime</a:t>
                      </a:r>
                      <a:endParaRPr lang="hu-HU" sz="1400" b="0" dirty="0">
                        <a:solidFill>
                          <a:schemeClr val="tx1"/>
                        </a:solidFill>
                        <a:latin typeface="Calibri" panose="020F0502020204030204" pitchFamily="34" charset="0"/>
                      </a:endParaRPr>
                    </a:p>
                  </a:txBody>
                  <a:tcPr>
                    <a:lnR w="19050" cap="flat" cmpd="sng" algn="ctr">
                      <a:solidFill>
                        <a:srgbClr val="C00000"/>
                      </a:solidFill>
                      <a:prstDash val="solid"/>
                      <a:round/>
                      <a:headEnd type="none" w="med" len="med"/>
                      <a:tailEnd type="none" w="med" len="med"/>
                    </a:lnR>
                    <a:lnT w="19050" cap="flat" cmpd="sng" algn="ctr">
                      <a:solidFill>
                        <a:srgbClr val="C00000"/>
                      </a:solidFill>
                      <a:prstDash val="solid"/>
                      <a:round/>
                      <a:headEnd type="none" w="med" len="med"/>
                      <a:tailEnd type="none" w="med" len="med"/>
                    </a:lnT>
                    <a:lnB w="19050" cap="flat" cmpd="sng" algn="ctr">
                      <a:solidFill>
                        <a:srgbClr val="C00000"/>
                      </a:solidFill>
                      <a:prstDash val="solid"/>
                      <a:round/>
                      <a:headEnd type="none" w="med" len="med"/>
                      <a:tailEnd type="none" w="med" len="med"/>
                    </a:lnB>
                    <a:noFill/>
                  </a:tcPr>
                </a:tc>
                <a:extLst>
                  <a:ext uri="{0D108BD9-81ED-4DB2-BD59-A6C34878D82A}">
                    <a16:rowId xmlns:a16="http://schemas.microsoft.com/office/drawing/2014/main" val="1323797705"/>
                  </a:ext>
                </a:extLst>
              </a:tr>
            </a:tbl>
          </a:graphicData>
        </a:graphic>
      </p:graphicFrame>
    </p:spTree>
    <p:extLst>
      <p:ext uri="{BB962C8B-B14F-4D97-AF65-F5344CB8AC3E}">
        <p14:creationId xmlns:p14="http://schemas.microsoft.com/office/powerpoint/2010/main" val="11701850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CE1D8A05-0136-4DF3-BEEA-99372A266BEE}"/>
              </a:ext>
            </a:extLst>
          </p:cNvPr>
          <p:cNvSpPr>
            <a:spLocks noGrp="1"/>
          </p:cNvSpPr>
          <p:nvPr>
            <p:ph type="title"/>
          </p:nvPr>
        </p:nvSpPr>
        <p:spPr/>
        <p:txBody>
          <a:bodyPr>
            <a:noAutofit/>
          </a:bodyPr>
          <a:lstStyle/>
          <a:p>
            <a:r>
              <a:rPr lang="en-US" sz="2400" dirty="0"/>
              <a:t>Banks are most likely to be hit by loans </a:t>
            </a:r>
            <a:r>
              <a:rPr lang="hu-HU" sz="2400" dirty="0"/>
              <a:t>of</a:t>
            </a:r>
            <a:r>
              <a:rPr lang="en-US" sz="2400" dirty="0"/>
              <a:t> vulnerable debtors</a:t>
            </a:r>
            <a:endParaRPr lang="hu-HU" sz="2400" dirty="0"/>
          </a:p>
        </p:txBody>
      </p:sp>
      <p:sp>
        <p:nvSpPr>
          <p:cNvPr id="19" name="TextBox 18">
            <a:extLst>
              <a:ext uri="{FF2B5EF4-FFF2-40B4-BE49-F238E27FC236}">
                <a16:creationId xmlns:a16="http://schemas.microsoft.com/office/drawing/2014/main" id="{A7E04EFB-4138-42CA-B553-FAC6C6D67BC7}"/>
              </a:ext>
            </a:extLst>
          </p:cNvPr>
          <p:cNvSpPr txBox="1"/>
          <p:nvPr/>
        </p:nvSpPr>
        <p:spPr>
          <a:xfrm>
            <a:off x="3143998" y="1152525"/>
            <a:ext cx="8928028" cy="369332"/>
          </a:xfrm>
          <a:prstGeom prst="rect">
            <a:avLst/>
          </a:prstGeom>
          <a:solidFill>
            <a:schemeClr val="tx2">
              <a:lumMod val="10000"/>
              <a:lumOff val="90000"/>
            </a:schemeClr>
          </a:solidFill>
        </p:spPr>
        <p:txBody>
          <a:bodyPr wrap="square" rtlCol="0">
            <a:spAutoFit/>
          </a:bodyPr>
          <a:lstStyle/>
          <a:p>
            <a:pPr algn="just"/>
            <a:r>
              <a:rPr lang="en-US" dirty="0"/>
              <a:t>Vulnerable exposures were identified at the micro level (debtor, contract data level).</a:t>
            </a:r>
            <a:endParaRPr lang="hu-HU" dirty="0"/>
          </a:p>
        </p:txBody>
      </p:sp>
      <p:sp>
        <p:nvSpPr>
          <p:cNvPr id="24" name="TextBox 23">
            <a:extLst>
              <a:ext uri="{FF2B5EF4-FFF2-40B4-BE49-F238E27FC236}">
                <a16:creationId xmlns:a16="http://schemas.microsoft.com/office/drawing/2014/main" id="{3BD963D5-8F40-4716-8B8C-E5F8917F8619}"/>
              </a:ext>
            </a:extLst>
          </p:cNvPr>
          <p:cNvSpPr txBox="1"/>
          <p:nvPr/>
        </p:nvSpPr>
        <p:spPr>
          <a:xfrm>
            <a:off x="3143999" y="1698227"/>
            <a:ext cx="9048001" cy="3970318"/>
          </a:xfrm>
          <a:prstGeom prst="rect">
            <a:avLst/>
          </a:prstGeom>
          <a:noFill/>
        </p:spPr>
        <p:txBody>
          <a:bodyPr wrap="square" rtlCol="0">
            <a:spAutoFit/>
          </a:bodyPr>
          <a:lstStyle/>
          <a:p>
            <a:r>
              <a:rPr lang="hu-HU" sz="2800" b="1" dirty="0" err="1">
                <a:solidFill>
                  <a:schemeClr val="tx2"/>
                </a:solidFill>
              </a:rPr>
              <a:t>Corporate</a:t>
            </a:r>
            <a:r>
              <a:rPr lang="hu-HU" sz="2800" b="1" dirty="0">
                <a:solidFill>
                  <a:schemeClr val="tx2"/>
                </a:solidFill>
              </a:rPr>
              <a:t> </a:t>
            </a:r>
            <a:r>
              <a:rPr lang="hu-HU" sz="2800" b="1" dirty="0" err="1">
                <a:solidFill>
                  <a:schemeClr val="tx2"/>
                </a:solidFill>
              </a:rPr>
              <a:t>segment</a:t>
            </a:r>
            <a:r>
              <a:rPr lang="hu-HU" sz="2800" b="1" dirty="0">
                <a:solidFill>
                  <a:schemeClr val="tx2"/>
                </a:solidFill>
              </a:rPr>
              <a:t>: </a:t>
            </a:r>
            <a:r>
              <a:rPr lang="hu-HU" sz="2800" dirty="0" err="1">
                <a:solidFill>
                  <a:schemeClr val="tx2"/>
                </a:solidFill>
              </a:rPr>
              <a:t>we</a:t>
            </a:r>
            <a:r>
              <a:rPr lang="hu-HU" sz="2800" dirty="0">
                <a:solidFill>
                  <a:schemeClr val="tx2"/>
                </a:solidFill>
              </a:rPr>
              <a:t> </a:t>
            </a:r>
            <a:r>
              <a:rPr lang="hu-HU" sz="2800" dirty="0" err="1">
                <a:solidFill>
                  <a:schemeClr val="tx2"/>
                </a:solidFill>
              </a:rPr>
              <a:t>identified</a:t>
            </a:r>
            <a:r>
              <a:rPr lang="hu-HU" sz="2800" dirty="0">
                <a:solidFill>
                  <a:schemeClr val="tx2"/>
                </a:solidFill>
              </a:rPr>
              <a:t> </a:t>
            </a:r>
            <a:r>
              <a:rPr lang="hu-HU" sz="2800" dirty="0" err="1">
                <a:solidFill>
                  <a:schemeClr val="tx2"/>
                </a:solidFill>
              </a:rPr>
              <a:t>the</a:t>
            </a:r>
            <a:r>
              <a:rPr lang="hu-HU" sz="2800" b="1" dirty="0">
                <a:solidFill>
                  <a:schemeClr val="tx2"/>
                </a:solidFill>
              </a:rPr>
              <a:t> </a:t>
            </a:r>
            <a:r>
              <a:rPr lang="hu-HU" sz="2800" b="1" dirty="0" err="1">
                <a:solidFill>
                  <a:schemeClr val="tx2"/>
                </a:solidFill>
              </a:rPr>
              <a:t>vulnerable</a:t>
            </a:r>
            <a:r>
              <a:rPr lang="hu-HU" sz="2800" b="1" dirty="0">
                <a:solidFill>
                  <a:schemeClr val="tx2"/>
                </a:solidFill>
              </a:rPr>
              <a:t> sectors.</a:t>
            </a:r>
            <a:endParaRPr lang="hu-HU" sz="2800" dirty="0">
              <a:solidFill>
                <a:schemeClr val="tx2"/>
              </a:solidFill>
            </a:endParaRPr>
          </a:p>
          <a:p>
            <a:pPr marL="1028700" lvl="1" indent="-571500">
              <a:buFontTx/>
              <a:buChar char="-"/>
            </a:pPr>
            <a:r>
              <a:rPr lang="en-US" sz="2000" dirty="0">
                <a:solidFill>
                  <a:schemeClr val="tx2"/>
                </a:solidFill>
              </a:rPr>
              <a:t>Granular (company level) analysis instead of </a:t>
            </a:r>
            <a:r>
              <a:rPr lang="hu-HU" sz="2000" dirty="0" err="1">
                <a:solidFill>
                  <a:schemeClr val="tx2"/>
                </a:solidFill>
              </a:rPr>
              <a:t>focusing</a:t>
            </a:r>
            <a:r>
              <a:rPr lang="hu-HU" sz="2000" dirty="0">
                <a:solidFill>
                  <a:schemeClr val="tx2"/>
                </a:solidFill>
              </a:rPr>
              <a:t> </a:t>
            </a:r>
            <a:r>
              <a:rPr lang="hu-HU" sz="2000" dirty="0" err="1">
                <a:solidFill>
                  <a:schemeClr val="tx2"/>
                </a:solidFill>
              </a:rPr>
              <a:t>only</a:t>
            </a:r>
            <a:r>
              <a:rPr lang="hu-HU" sz="2000" dirty="0">
                <a:solidFill>
                  <a:schemeClr val="tx2"/>
                </a:solidFill>
              </a:rPr>
              <a:t> </a:t>
            </a:r>
            <a:r>
              <a:rPr lang="hu-HU" sz="2000" dirty="0" err="1">
                <a:solidFill>
                  <a:schemeClr val="tx2"/>
                </a:solidFill>
              </a:rPr>
              <a:t>on</a:t>
            </a:r>
            <a:r>
              <a:rPr lang="hu-HU" sz="2000" dirty="0">
                <a:solidFill>
                  <a:schemeClr val="tx2"/>
                </a:solidFill>
              </a:rPr>
              <a:t> </a:t>
            </a:r>
            <a:r>
              <a:rPr lang="en-US" sz="2000" dirty="0">
                <a:solidFill>
                  <a:schemeClr val="tx2"/>
                </a:solidFill>
              </a:rPr>
              <a:t>the </a:t>
            </a:r>
            <a:r>
              <a:rPr lang="hu-HU" sz="2000" dirty="0" err="1">
                <a:solidFill>
                  <a:schemeClr val="tx2"/>
                </a:solidFill>
              </a:rPr>
              <a:t>sections</a:t>
            </a:r>
            <a:r>
              <a:rPr lang="hu-HU" sz="2000" dirty="0">
                <a:solidFill>
                  <a:schemeClr val="tx2"/>
                </a:solidFill>
              </a:rPr>
              <a:t> of </a:t>
            </a:r>
            <a:r>
              <a:rPr lang="hu-HU" sz="2000" dirty="0" err="1">
                <a:solidFill>
                  <a:schemeClr val="tx2"/>
                </a:solidFill>
              </a:rPr>
              <a:t>economic</a:t>
            </a:r>
            <a:r>
              <a:rPr lang="hu-HU" sz="2000" dirty="0">
                <a:solidFill>
                  <a:schemeClr val="tx2"/>
                </a:solidFill>
              </a:rPr>
              <a:t> </a:t>
            </a:r>
            <a:r>
              <a:rPr lang="hu-HU" sz="2000" dirty="0" err="1">
                <a:solidFill>
                  <a:schemeClr val="tx2"/>
                </a:solidFill>
              </a:rPr>
              <a:t>activities</a:t>
            </a:r>
            <a:endParaRPr lang="hu-HU" sz="2000" dirty="0">
              <a:solidFill>
                <a:schemeClr val="tx2"/>
              </a:solidFill>
            </a:endParaRPr>
          </a:p>
          <a:p>
            <a:pPr marL="1028700" lvl="1" indent="-571500">
              <a:buFontTx/>
              <a:buChar char="-"/>
            </a:pPr>
            <a:r>
              <a:rPr lang="en-US" sz="2000" dirty="0">
                <a:solidFill>
                  <a:schemeClr val="tx2"/>
                </a:solidFill>
              </a:rPr>
              <a:t>Of the 615 sectors</a:t>
            </a:r>
            <a:r>
              <a:rPr lang="hu-HU" sz="2000" dirty="0">
                <a:solidFill>
                  <a:schemeClr val="tx2"/>
                </a:solidFill>
              </a:rPr>
              <a:t> (</a:t>
            </a:r>
            <a:r>
              <a:rPr lang="hu-HU" sz="2000" dirty="0" err="1">
                <a:solidFill>
                  <a:schemeClr val="tx2"/>
                </a:solidFill>
              </a:rPr>
              <a:t>NACE</a:t>
            </a:r>
            <a:r>
              <a:rPr lang="hu-HU" sz="2000" dirty="0">
                <a:solidFill>
                  <a:schemeClr val="tx2"/>
                </a:solidFill>
              </a:rPr>
              <a:t> </a:t>
            </a:r>
            <a:r>
              <a:rPr lang="hu-HU" sz="2000" dirty="0" err="1">
                <a:solidFill>
                  <a:schemeClr val="tx2"/>
                </a:solidFill>
              </a:rPr>
              <a:t>Rev</a:t>
            </a:r>
            <a:r>
              <a:rPr lang="hu-HU" sz="2000" dirty="0">
                <a:solidFill>
                  <a:schemeClr val="tx2"/>
                </a:solidFill>
              </a:rPr>
              <a:t>. 2 </a:t>
            </a:r>
            <a:r>
              <a:rPr lang="hu-HU" sz="2000" dirty="0" err="1">
                <a:solidFill>
                  <a:schemeClr val="tx2"/>
                </a:solidFill>
              </a:rPr>
              <a:t>Classes</a:t>
            </a:r>
            <a:r>
              <a:rPr lang="hu-HU" sz="2000" dirty="0">
                <a:solidFill>
                  <a:schemeClr val="tx2"/>
                </a:solidFill>
              </a:rPr>
              <a:t>)</a:t>
            </a:r>
            <a:r>
              <a:rPr lang="en-US" sz="2000" dirty="0">
                <a:solidFill>
                  <a:schemeClr val="tx2"/>
                </a:solidFill>
              </a:rPr>
              <a:t>, 104 were identified as vulnerable</a:t>
            </a:r>
            <a:r>
              <a:rPr lang="hu-HU" sz="2000" dirty="0">
                <a:solidFill>
                  <a:schemeClr val="tx2"/>
                </a:solidFill>
              </a:rPr>
              <a:t> </a:t>
            </a:r>
          </a:p>
          <a:p>
            <a:endParaRPr lang="hu-HU" sz="2800" b="1" dirty="0">
              <a:solidFill>
                <a:schemeClr val="tx2"/>
              </a:solidFill>
            </a:endParaRPr>
          </a:p>
          <a:p>
            <a:r>
              <a:rPr lang="en-US" sz="2800" b="1" dirty="0">
                <a:solidFill>
                  <a:schemeClr val="tx2"/>
                </a:solidFill>
              </a:rPr>
              <a:t>Household segment: vulnerable occupations</a:t>
            </a:r>
            <a:r>
              <a:rPr lang="en-US" sz="2800" dirty="0">
                <a:solidFill>
                  <a:schemeClr val="tx2"/>
                </a:solidFill>
              </a:rPr>
              <a:t> were identified.</a:t>
            </a:r>
            <a:endParaRPr lang="hu-HU" sz="2800" dirty="0">
              <a:solidFill>
                <a:schemeClr val="tx2"/>
              </a:solidFill>
            </a:endParaRPr>
          </a:p>
          <a:p>
            <a:pPr marL="1028700" lvl="1" indent="-571500">
              <a:buFontTx/>
              <a:buChar char="-"/>
            </a:pPr>
            <a:r>
              <a:rPr lang="hu-HU" sz="2000" dirty="0" err="1">
                <a:solidFill>
                  <a:schemeClr val="tx2"/>
                </a:solidFill>
              </a:rPr>
              <a:t>Debtor</a:t>
            </a:r>
            <a:r>
              <a:rPr lang="hu-HU" sz="2000" dirty="0">
                <a:solidFill>
                  <a:schemeClr val="tx2"/>
                </a:solidFill>
              </a:rPr>
              <a:t> </a:t>
            </a:r>
            <a:r>
              <a:rPr lang="hu-HU" sz="2000" dirty="0" err="1">
                <a:solidFill>
                  <a:schemeClr val="tx2"/>
                </a:solidFill>
              </a:rPr>
              <a:t>level</a:t>
            </a:r>
            <a:r>
              <a:rPr lang="hu-HU" sz="2000" dirty="0">
                <a:solidFill>
                  <a:schemeClr val="tx2"/>
                </a:solidFill>
              </a:rPr>
              <a:t> </a:t>
            </a:r>
            <a:r>
              <a:rPr lang="hu-HU" sz="2000" dirty="0" err="1">
                <a:solidFill>
                  <a:schemeClr val="tx2"/>
                </a:solidFill>
              </a:rPr>
              <a:t>analysis</a:t>
            </a:r>
            <a:r>
              <a:rPr lang="en-US" sz="2000" dirty="0">
                <a:solidFill>
                  <a:schemeClr val="tx2"/>
                </a:solidFill>
              </a:rPr>
              <a:t>, based on 2017 data</a:t>
            </a:r>
            <a:endParaRPr lang="hu-HU" sz="2000" dirty="0">
              <a:solidFill>
                <a:schemeClr val="tx2"/>
              </a:solidFill>
            </a:endParaRPr>
          </a:p>
          <a:p>
            <a:pPr marL="1028700" lvl="1" indent="-571500">
              <a:buFontTx/>
              <a:buChar char="-"/>
            </a:pPr>
            <a:r>
              <a:rPr lang="en-US" sz="2000" dirty="0">
                <a:solidFill>
                  <a:schemeClr val="tx2"/>
                </a:solidFill>
              </a:rPr>
              <a:t>Similar</a:t>
            </a:r>
            <a:r>
              <a:rPr lang="hu-HU" sz="2000" dirty="0">
                <a:solidFill>
                  <a:schemeClr val="tx2"/>
                </a:solidFill>
              </a:rPr>
              <a:t>ly</a:t>
            </a:r>
            <a:r>
              <a:rPr lang="en-US" sz="2000" dirty="0">
                <a:solidFill>
                  <a:schemeClr val="tx2"/>
                </a:solidFill>
              </a:rPr>
              <a:t> to the corporate analysis, we did not c</a:t>
            </a:r>
            <a:r>
              <a:rPr lang="hu-HU" sz="2000" dirty="0" err="1">
                <a:solidFill>
                  <a:schemeClr val="tx2"/>
                </a:solidFill>
              </a:rPr>
              <a:t>lassify</a:t>
            </a:r>
            <a:r>
              <a:rPr lang="en-US" sz="2000" dirty="0">
                <a:solidFill>
                  <a:schemeClr val="tx2"/>
                </a:solidFill>
              </a:rPr>
              <a:t> entire sectors vulnerable here either</a:t>
            </a:r>
            <a:endParaRPr lang="hu-HU" sz="2000" dirty="0">
              <a:solidFill>
                <a:schemeClr val="tx2"/>
              </a:solidFill>
            </a:endParaRPr>
          </a:p>
          <a:p>
            <a:pPr marL="1028700" lvl="1" indent="-571500">
              <a:buFontTx/>
              <a:buChar char="-"/>
            </a:pPr>
            <a:r>
              <a:rPr lang="en-US" sz="2000" dirty="0">
                <a:solidFill>
                  <a:schemeClr val="tx2"/>
                </a:solidFill>
              </a:rPr>
              <a:t>Of the 485 occupation</a:t>
            </a:r>
            <a:r>
              <a:rPr lang="hu-HU" sz="2000" dirty="0">
                <a:solidFill>
                  <a:schemeClr val="tx2"/>
                </a:solidFill>
              </a:rPr>
              <a:t> </a:t>
            </a:r>
            <a:r>
              <a:rPr lang="hu-HU" sz="2000" dirty="0" err="1">
                <a:solidFill>
                  <a:schemeClr val="tx2"/>
                </a:solidFill>
              </a:rPr>
              <a:t>categories</a:t>
            </a:r>
            <a:r>
              <a:rPr lang="en-US" sz="2000" dirty="0">
                <a:solidFill>
                  <a:schemeClr val="tx2"/>
                </a:solidFill>
              </a:rPr>
              <a:t>, 166 were identified as vulnerable</a:t>
            </a:r>
            <a:endParaRPr lang="hu-HU" sz="3200" dirty="0">
              <a:solidFill>
                <a:schemeClr val="tx2"/>
              </a:solidFill>
            </a:endParaRPr>
          </a:p>
        </p:txBody>
      </p:sp>
      <p:sp>
        <p:nvSpPr>
          <p:cNvPr id="25" name="TextBox 24">
            <a:extLst>
              <a:ext uri="{FF2B5EF4-FFF2-40B4-BE49-F238E27FC236}">
                <a16:creationId xmlns:a16="http://schemas.microsoft.com/office/drawing/2014/main" id="{0BE47443-0161-402E-BED2-E76FB5167751}"/>
              </a:ext>
            </a:extLst>
          </p:cNvPr>
          <p:cNvSpPr txBox="1"/>
          <p:nvPr/>
        </p:nvSpPr>
        <p:spPr>
          <a:xfrm>
            <a:off x="3143998" y="5925051"/>
            <a:ext cx="8928028" cy="369332"/>
          </a:xfrm>
          <a:prstGeom prst="rect">
            <a:avLst/>
          </a:prstGeom>
          <a:solidFill>
            <a:schemeClr val="tx2"/>
          </a:solidFill>
        </p:spPr>
        <p:txBody>
          <a:bodyPr wrap="square" rtlCol="0">
            <a:spAutoFit/>
          </a:bodyPr>
          <a:lstStyle/>
          <a:p>
            <a:pPr algn="just"/>
            <a:r>
              <a:rPr lang="hu-HU" dirty="0" err="1">
                <a:solidFill>
                  <a:schemeClr val="bg1"/>
                </a:solidFill>
              </a:rPr>
              <a:t>For</a:t>
            </a:r>
            <a:r>
              <a:rPr lang="hu-HU" dirty="0">
                <a:solidFill>
                  <a:schemeClr val="bg1"/>
                </a:solidFill>
              </a:rPr>
              <a:t> details, s</a:t>
            </a:r>
            <a:r>
              <a:rPr lang="en-US" dirty="0" err="1">
                <a:solidFill>
                  <a:schemeClr val="bg1"/>
                </a:solidFill>
              </a:rPr>
              <a:t>ee</a:t>
            </a:r>
            <a:r>
              <a:rPr lang="en-US" dirty="0">
                <a:solidFill>
                  <a:schemeClr val="bg1"/>
                </a:solidFill>
              </a:rPr>
              <a:t> the methodological annex at the end of the report.</a:t>
            </a:r>
            <a:endParaRPr lang="hu-HU" dirty="0">
              <a:solidFill>
                <a:schemeClr val="bg1"/>
              </a:solidFill>
            </a:endParaRPr>
          </a:p>
        </p:txBody>
      </p:sp>
    </p:spTree>
    <p:extLst>
      <p:ext uri="{BB962C8B-B14F-4D97-AF65-F5344CB8AC3E}">
        <p14:creationId xmlns:p14="http://schemas.microsoft.com/office/powerpoint/2010/main" val="15324178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CE1D8A05-0136-4DF3-BEEA-99372A266BEE}"/>
              </a:ext>
            </a:extLst>
          </p:cNvPr>
          <p:cNvSpPr>
            <a:spLocks noGrp="1"/>
          </p:cNvSpPr>
          <p:nvPr>
            <p:ph type="title"/>
          </p:nvPr>
        </p:nvSpPr>
        <p:spPr/>
        <p:txBody>
          <a:bodyPr>
            <a:noAutofit/>
          </a:bodyPr>
          <a:lstStyle/>
          <a:p>
            <a:r>
              <a:rPr lang="en-US" sz="2400" dirty="0"/>
              <a:t>We consider about </a:t>
            </a:r>
            <a:r>
              <a:rPr lang="hu-HU" sz="2400" dirty="0" err="1"/>
              <a:t>one</a:t>
            </a:r>
            <a:r>
              <a:rPr lang="hu-HU" sz="2400" dirty="0"/>
              <a:t>-</a:t>
            </a:r>
            <a:r>
              <a:rPr lang="en-US" sz="2400" dirty="0"/>
              <a:t>third of the corporate loan portfolio to be vulnerable</a:t>
            </a:r>
            <a:endParaRPr lang="hu-HU" sz="2400" dirty="0"/>
          </a:p>
        </p:txBody>
      </p:sp>
      <p:sp>
        <p:nvSpPr>
          <p:cNvPr id="18" name="Content Placeholder 3">
            <a:extLst>
              <a:ext uri="{FF2B5EF4-FFF2-40B4-BE49-F238E27FC236}">
                <a16:creationId xmlns:a16="http://schemas.microsoft.com/office/drawing/2014/main" id="{861C0E18-735D-41C3-B76D-FAB08AFFAF1A}"/>
              </a:ext>
            </a:extLst>
          </p:cNvPr>
          <p:cNvSpPr txBox="1">
            <a:spLocks/>
          </p:cNvSpPr>
          <p:nvPr/>
        </p:nvSpPr>
        <p:spPr>
          <a:xfrm>
            <a:off x="3224463" y="5806568"/>
            <a:ext cx="6633951" cy="313932"/>
          </a:xfrm>
          <a:prstGeom prst="rect">
            <a:avLst/>
          </a:prstGeom>
          <a:noFill/>
        </p:spPr>
        <p:txBody>
          <a:bodyPr wrap="square" rtlCol="0">
            <a:spAutoFit/>
          </a:bodyPr>
          <a:lstStyle>
            <a:lvl1pPr marL="0" indent="0" algn="l" defTabSz="685749" rtl="0" eaLnBrk="1" latinLnBrk="0" hangingPunct="1">
              <a:lnSpc>
                <a:spcPct val="90000"/>
              </a:lnSpc>
              <a:spcBef>
                <a:spcPts val="750"/>
              </a:spcBef>
              <a:buFont typeface="Arial" panose="020B0604020202020204" pitchFamily="34" charset="0"/>
              <a:buNone/>
              <a:defRPr sz="2100" kern="1200">
                <a:solidFill>
                  <a:schemeClr val="tx2"/>
                </a:solidFill>
                <a:latin typeface="+mn-lt"/>
                <a:ea typeface="+mn-ea"/>
                <a:cs typeface="+mn-cs"/>
              </a:defRPr>
            </a:lvl1pPr>
            <a:lvl2pPr marL="342875" indent="0" algn="l" defTabSz="685749" rtl="0" eaLnBrk="1" latinLnBrk="0" hangingPunct="1">
              <a:lnSpc>
                <a:spcPct val="90000"/>
              </a:lnSpc>
              <a:spcBef>
                <a:spcPts val="375"/>
              </a:spcBef>
              <a:buFont typeface="Arial" panose="020B0604020202020204" pitchFamily="34" charset="0"/>
              <a:buNone/>
              <a:defRPr sz="1800" kern="1200">
                <a:solidFill>
                  <a:schemeClr val="accent2"/>
                </a:solidFill>
                <a:latin typeface="+mn-lt"/>
                <a:ea typeface="+mn-ea"/>
                <a:cs typeface="+mn-cs"/>
              </a:defRPr>
            </a:lvl2pPr>
            <a:lvl3pPr marL="685749" indent="0" algn="l" defTabSz="685749" rtl="0" eaLnBrk="1" latinLnBrk="0" hangingPunct="1">
              <a:lnSpc>
                <a:spcPct val="90000"/>
              </a:lnSpc>
              <a:spcBef>
                <a:spcPts val="375"/>
              </a:spcBef>
              <a:buFont typeface="Arial" panose="020B0604020202020204" pitchFamily="34" charset="0"/>
              <a:buNone/>
              <a:defRPr sz="1500" kern="1200">
                <a:solidFill>
                  <a:schemeClr val="accent2"/>
                </a:solidFill>
                <a:latin typeface="+mn-lt"/>
                <a:ea typeface="+mn-ea"/>
                <a:cs typeface="+mn-cs"/>
              </a:defRPr>
            </a:lvl3pPr>
            <a:lvl4pPr marL="1028624"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4pPr>
            <a:lvl5pPr marL="1371498"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5pPr>
            <a:lvl6pPr marL="1885809"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684"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558"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433"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600" cap="all" dirty="0"/>
              <a:t>The role of vulnerable sectors in corporate debt</a:t>
            </a:r>
            <a:endParaRPr lang="hu-HU" sz="1600" cap="all" dirty="0"/>
          </a:p>
        </p:txBody>
      </p:sp>
      <p:sp>
        <p:nvSpPr>
          <p:cNvPr id="19" name="TextBox 18">
            <a:extLst>
              <a:ext uri="{FF2B5EF4-FFF2-40B4-BE49-F238E27FC236}">
                <a16:creationId xmlns:a16="http://schemas.microsoft.com/office/drawing/2014/main" id="{A7E04EFB-4138-42CA-B553-FAC6C6D67BC7}"/>
              </a:ext>
            </a:extLst>
          </p:cNvPr>
          <p:cNvSpPr txBox="1"/>
          <p:nvPr/>
        </p:nvSpPr>
        <p:spPr>
          <a:xfrm>
            <a:off x="3143998" y="1152525"/>
            <a:ext cx="8928028" cy="646331"/>
          </a:xfrm>
          <a:prstGeom prst="rect">
            <a:avLst/>
          </a:prstGeom>
          <a:solidFill>
            <a:schemeClr val="tx2">
              <a:lumMod val="10000"/>
              <a:lumOff val="90000"/>
            </a:schemeClr>
          </a:solidFill>
        </p:spPr>
        <p:txBody>
          <a:bodyPr wrap="square" rtlCol="0">
            <a:spAutoFit/>
          </a:bodyPr>
          <a:lstStyle/>
          <a:p>
            <a:pPr algn="just"/>
            <a:r>
              <a:rPr lang="en-US" dirty="0"/>
              <a:t>The most vulnerable portfolio (HUF 7-800 billion) accounts for 9% of the total portfolio. The share of the total vulnerable portfolio is 32 percent of the total corporate loan portfolio.</a:t>
            </a:r>
            <a:endParaRPr lang="hu-HU" dirty="0"/>
          </a:p>
        </p:txBody>
      </p:sp>
      <p:sp>
        <p:nvSpPr>
          <p:cNvPr id="20" name="Text Placeholder 3">
            <a:extLst>
              <a:ext uri="{FF2B5EF4-FFF2-40B4-BE49-F238E27FC236}">
                <a16:creationId xmlns:a16="http://schemas.microsoft.com/office/drawing/2014/main" id="{9E969536-023A-4FAA-8498-4EBEF2579FD5}"/>
              </a:ext>
            </a:extLst>
          </p:cNvPr>
          <p:cNvSpPr>
            <a:spLocks noGrp="1"/>
          </p:cNvSpPr>
          <p:nvPr>
            <p:ph type="body" sz="quarter" idx="17"/>
          </p:nvPr>
        </p:nvSpPr>
        <p:spPr>
          <a:xfrm>
            <a:off x="3143999" y="6174600"/>
            <a:ext cx="8161310" cy="577182"/>
          </a:xfrm>
        </p:spPr>
        <p:txBody>
          <a:bodyPr/>
          <a:lstStyle/>
          <a:p>
            <a:pPr algn="just"/>
            <a:r>
              <a:rPr lang="hu-HU" dirty="0" err="1"/>
              <a:t>Note</a:t>
            </a:r>
            <a:r>
              <a:rPr lang="hu-HU" dirty="0"/>
              <a:t>: </a:t>
            </a:r>
            <a:r>
              <a:rPr lang="en-US" dirty="0"/>
              <a:t>Based on the 2019 data for the credit institution sector. Vulnerable loans are the loans taken out by debtors with vulnerable activities (Hungarian NACE Rev. 2). A detailed description of the vulnerability calculations is provided in the methodological annex at the end of the report. Bubble size corresponds to the value added of the whole sector.</a:t>
            </a:r>
            <a:r>
              <a:rPr lang="hu-HU" dirty="0"/>
              <a:t> </a:t>
            </a:r>
            <a:r>
              <a:rPr lang="hu-HU" dirty="0" err="1"/>
              <a:t>Source</a:t>
            </a:r>
            <a:r>
              <a:rPr lang="hu-HU" dirty="0"/>
              <a:t>: MNB, </a:t>
            </a:r>
            <a:r>
              <a:rPr lang="hu-HU" dirty="0" err="1"/>
              <a:t>NTCA</a:t>
            </a:r>
            <a:r>
              <a:rPr lang="hu-HU" dirty="0"/>
              <a:t>.</a:t>
            </a:r>
          </a:p>
        </p:txBody>
      </p:sp>
      <p:sp>
        <p:nvSpPr>
          <p:cNvPr id="3" name="Rectangle 2">
            <a:extLst>
              <a:ext uri="{FF2B5EF4-FFF2-40B4-BE49-F238E27FC236}">
                <a16:creationId xmlns:a16="http://schemas.microsoft.com/office/drawing/2014/main" id="{6541D5D6-0807-4590-9778-E8C0BEA004CB}"/>
              </a:ext>
            </a:extLst>
          </p:cNvPr>
          <p:cNvSpPr/>
          <p:nvPr/>
        </p:nvSpPr>
        <p:spPr>
          <a:xfrm>
            <a:off x="8544249" y="1927101"/>
            <a:ext cx="3527777" cy="3825368"/>
          </a:xfrm>
          <a:prstGeom prst="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Aft>
                <a:spcPts val="1200"/>
              </a:spcAft>
            </a:pPr>
            <a:r>
              <a:rPr lang="en-US" sz="1600" b="1" dirty="0">
                <a:solidFill>
                  <a:schemeClr val="tx2"/>
                </a:solidFill>
              </a:rPr>
              <a:t>Most vulnerable </a:t>
            </a:r>
            <a:r>
              <a:rPr lang="hu-HU" sz="1600" b="1" dirty="0" err="1">
                <a:solidFill>
                  <a:schemeClr val="tx2"/>
                </a:solidFill>
              </a:rPr>
              <a:t>portfolio</a:t>
            </a:r>
            <a:r>
              <a:rPr lang="en-US" sz="1600" b="1" dirty="0">
                <a:solidFill>
                  <a:schemeClr val="tx2"/>
                </a:solidFill>
              </a:rPr>
              <a:t> (directly affected)</a:t>
            </a:r>
            <a:r>
              <a:rPr lang="hu-HU" sz="1600" b="1" dirty="0">
                <a:solidFill>
                  <a:schemeClr val="tx2"/>
                </a:solidFill>
              </a:rPr>
              <a:t>:</a:t>
            </a:r>
          </a:p>
          <a:p>
            <a:pPr lvl="0">
              <a:spcAft>
                <a:spcPts val="600"/>
              </a:spcAft>
            </a:pPr>
            <a:r>
              <a:rPr lang="hu-HU" sz="1600" dirty="0">
                <a:solidFill>
                  <a:schemeClr val="tx2"/>
                </a:solidFill>
              </a:rPr>
              <a:t>S</a:t>
            </a:r>
            <a:r>
              <a:rPr lang="en-US" sz="1600" dirty="0" err="1">
                <a:solidFill>
                  <a:schemeClr val="tx2"/>
                </a:solidFill>
              </a:rPr>
              <a:t>ectors</a:t>
            </a:r>
            <a:r>
              <a:rPr lang="en-US" sz="1600" dirty="0">
                <a:solidFill>
                  <a:schemeClr val="tx2"/>
                </a:solidFill>
              </a:rPr>
              <a:t> which have become immediately affected by the shutdowns, restrictions and isolation measures</a:t>
            </a:r>
            <a:r>
              <a:rPr lang="hu-HU" sz="1600" dirty="0">
                <a:solidFill>
                  <a:schemeClr val="tx2"/>
                </a:solidFill>
              </a:rPr>
              <a:t> </a:t>
            </a:r>
            <a:r>
              <a:rPr lang="hu-HU" sz="1600" dirty="0" err="1">
                <a:solidFill>
                  <a:schemeClr val="tx2"/>
                </a:solidFill>
              </a:rPr>
              <a:t>taken</a:t>
            </a:r>
            <a:r>
              <a:rPr lang="en-US" sz="1600" dirty="0">
                <a:solidFill>
                  <a:schemeClr val="tx2"/>
                </a:solidFill>
              </a:rPr>
              <a:t> against the coronavirus epidemic and its spread.</a:t>
            </a:r>
            <a:endParaRPr lang="hu-HU" sz="1600" dirty="0">
              <a:solidFill>
                <a:schemeClr val="tx2"/>
              </a:solidFill>
            </a:endParaRPr>
          </a:p>
          <a:p>
            <a:pPr lvl="0">
              <a:spcAft>
                <a:spcPts val="600"/>
              </a:spcAft>
            </a:pPr>
            <a:endParaRPr lang="hu-HU" sz="1600" dirty="0">
              <a:solidFill>
                <a:schemeClr val="tx2"/>
              </a:solidFill>
            </a:endParaRPr>
          </a:p>
          <a:p>
            <a:pPr lvl="0">
              <a:spcAft>
                <a:spcPts val="600"/>
              </a:spcAft>
            </a:pPr>
            <a:r>
              <a:rPr lang="hu-HU" sz="1600" b="1" dirty="0">
                <a:solidFill>
                  <a:schemeClr val="tx2"/>
                </a:solidFill>
              </a:rPr>
              <a:t>Total </a:t>
            </a:r>
            <a:r>
              <a:rPr lang="hu-HU" sz="1600" b="1" dirty="0" err="1">
                <a:solidFill>
                  <a:schemeClr val="tx2"/>
                </a:solidFill>
              </a:rPr>
              <a:t>vulnerable</a:t>
            </a:r>
            <a:r>
              <a:rPr lang="hu-HU" sz="1600" b="1" dirty="0">
                <a:solidFill>
                  <a:schemeClr val="tx2"/>
                </a:solidFill>
              </a:rPr>
              <a:t> </a:t>
            </a:r>
            <a:r>
              <a:rPr lang="hu-HU" sz="1600" b="1" dirty="0" err="1">
                <a:solidFill>
                  <a:schemeClr val="tx2"/>
                </a:solidFill>
              </a:rPr>
              <a:t>portfolio</a:t>
            </a:r>
            <a:r>
              <a:rPr lang="hu-HU" sz="1600" b="1" dirty="0">
                <a:solidFill>
                  <a:schemeClr val="tx2"/>
                </a:solidFill>
              </a:rPr>
              <a:t>:</a:t>
            </a:r>
          </a:p>
          <a:p>
            <a:pPr lvl="0">
              <a:spcAft>
                <a:spcPts val="600"/>
              </a:spcAft>
            </a:pPr>
            <a:r>
              <a:rPr lang="en-US" sz="1600" dirty="0">
                <a:solidFill>
                  <a:schemeClr val="tx2"/>
                </a:solidFill>
              </a:rPr>
              <a:t>It also includes those sectors that have been</a:t>
            </a:r>
            <a:r>
              <a:rPr lang="hu-HU" sz="1600" dirty="0">
                <a:solidFill>
                  <a:schemeClr val="tx2"/>
                </a:solidFill>
              </a:rPr>
              <a:t> </a:t>
            </a:r>
            <a:r>
              <a:rPr lang="hu-HU" sz="1600" dirty="0" err="1">
                <a:solidFill>
                  <a:schemeClr val="tx2"/>
                </a:solidFill>
              </a:rPr>
              <a:t>severly</a:t>
            </a:r>
            <a:r>
              <a:rPr lang="en-US" sz="1600" dirty="0">
                <a:solidFill>
                  <a:schemeClr val="tx2"/>
                </a:solidFill>
              </a:rPr>
              <a:t> affected by the</a:t>
            </a:r>
            <a:r>
              <a:rPr lang="hu-HU" sz="1600" dirty="0">
                <a:solidFill>
                  <a:schemeClr val="tx2"/>
                </a:solidFill>
              </a:rPr>
              <a:t> </a:t>
            </a:r>
            <a:r>
              <a:rPr lang="en-US" sz="1600" dirty="0">
                <a:solidFill>
                  <a:schemeClr val="tx2"/>
                </a:solidFill>
              </a:rPr>
              <a:t>decline in</a:t>
            </a:r>
            <a:r>
              <a:rPr lang="hu-HU" sz="1600" dirty="0">
                <a:solidFill>
                  <a:schemeClr val="tx2"/>
                </a:solidFill>
              </a:rPr>
              <a:t> </a:t>
            </a:r>
            <a:r>
              <a:rPr lang="en-US" sz="1600" dirty="0">
                <a:solidFill>
                  <a:schemeClr val="tx2"/>
                </a:solidFill>
              </a:rPr>
              <a:t>aggregate demand as a secondary effect of epidemic control.</a:t>
            </a:r>
            <a:endParaRPr lang="hu-HU" sz="1600" dirty="0">
              <a:solidFill>
                <a:schemeClr val="tx2"/>
              </a:solidFill>
            </a:endParaRPr>
          </a:p>
        </p:txBody>
      </p:sp>
      <p:pic>
        <p:nvPicPr>
          <p:cNvPr id="4" name="Picture 3">
            <a:extLst>
              <a:ext uri="{FF2B5EF4-FFF2-40B4-BE49-F238E27FC236}">
                <a16:creationId xmlns:a16="http://schemas.microsoft.com/office/drawing/2014/main" id="{A8BA799B-2DB0-49F8-8BF6-2FDB2E61AA15}"/>
              </a:ext>
            </a:extLst>
          </p:cNvPr>
          <p:cNvPicPr>
            <a:picLocks noChangeAspect="1"/>
          </p:cNvPicPr>
          <p:nvPr/>
        </p:nvPicPr>
        <p:blipFill>
          <a:blip r:embed="rId2"/>
          <a:stretch>
            <a:fillRect/>
          </a:stretch>
        </p:blipFill>
        <p:spPr>
          <a:xfrm>
            <a:off x="3224463" y="1822712"/>
            <a:ext cx="5087433" cy="3960000"/>
          </a:xfrm>
          <a:prstGeom prst="rect">
            <a:avLst/>
          </a:prstGeom>
        </p:spPr>
      </p:pic>
    </p:spTree>
    <p:extLst>
      <p:ext uri="{BB962C8B-B14F-4D97-AF65-F5344CB8AC3E}">
        <p14:creationId xmlns:p14="http://schemas.microsoft.com/office/powerpoint/2010/main" val="12356698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CE1D8A05-0136-4DF3-BEEA-99372A266BEE}"/>
              </a:ext>
            </a:extLst>
          </p:cNvPr>
          <p:cNvSpPr>
            <a:spLocks noGrp="1"/>
          </p:cNvSpPr>
          <p:nvPr>
            <p:ph type="title"/>
          </p:nvPr>
        </p:nvSpPr>
        <p:spPr>
          <a:xfrm>
            <a:off x="3143998" y="310447"/>
            <a:ext cx="8928028" cy="713833"/>
          </a:xfrm>
        </p:spPr>
        <p:txBody>
          <a:bodyPr>
            <a:noAutofit/>
          </a:bodyPr>
          <a:lstStyle/>
          <a:p>
            <a:r>
              <a:rPr lang="en-US" sz="2400" dirty="0"/>
              <a:t>Within vulnerable companies, those with weaker balance sheets imply greater</a:t>
            </a:r>
            <a:r>
              <a:rPr lang="hu-HU" sz="2400" dirty="0"/>
              <a:t> credit</a:t>
            </a:r>
            <a:r>
              <a:rPr lang="en-US" sz="2400" dirty="0"/>
              <a:t> risk</a:t>
            </a:r>
            <a:endParaRPr lang="hu-HU" sz="2400" dirty="0"/>
          </a:p>
        </p:txBody>
      </p:sp>
      <p:sp>
        <p:nvSpPr>
          <p:cNvPr id="18" name="Content Placeholder 3">
            <a:extLst>
              <a:ext uri="{FF2B5EF4-FFF2-40B4-BE49-F238E27FC236}">
                <a16:creationId xmlns:a16="http://schemas.microsoft.com/office/drawing/2014/main" id="{861C0E18-735D-41C3-B76D-FAB08AFFAF1A}"/>
              </a:ext>
            </a:extLst>
          </p:cNvPr>
          <p:cNvSpPr txBox="1">
            <a:spLocks/>
          </p:cNvSpPr>
          <p:nvPr/>
        </p:nvSpPr>
        <p:spPr>
          <a:xfrm>
            <a:off x="3143998" y="5369318"/>
            <a:ext cx="8758988" cy="535531"/>
          </a:xfrm>
          <a:prstGeom prst="rect">
            <a:avLst/>
          </a:prstGeom>
          <a:noFill/>
        </p:spPr>
        <p:txBody>
          <a:bodyPr wrap="square" rtlCol="0">
            <a:spAutoFit/>
          </a:bodyPr>
          <a:lstStyle>
            <a:lvl1pPr marL="0" indent="0" algn="l" defTabSz="685749" rtl="0" eaLnBrk="1" latinLnBrk="0" hangingPunct="1">
              <a:lnSpc>
                <a:spcPct val="90000"/>
              </a:lnSpc>
              <a:spcBef>
                <a:spcPts val="750"/>
              </a:spcBef>
              <a:buFont typeface="Arial" panose="020B0604020202020204" pitchFamily="34" charset="0"/>
              <a:buNone/>
              <a:defRPr sz="2100" kern="1200">
                <a:solidFill>
                  <a:schemeClr val="tx2"/>
                </a:solidFill>
                <a:latin typeface="+mn-lt"/>
                <a:ea typeface="+mn-ea"/>
                <a:cs typeface="+mn-cs"/>
              </a:defRPr>
            </a:lvl1pPr>
            <a:lvl2pPr marL="342875" indent="0" algn="l" defTabSz="685749" rtl="0" eaLnBrk="1" latinLnBrk="0" hangingPunct="1">
              <a:lnSpc>
                <a:spcPct val="90000"/>
              </a:lnSpc>
              <a:spcBef>
                <a:spcPts val="375"/>
              </a:spcBef>
              <a:buFont typeface="Arial" panose="020B0604020202020204" pitchFamily="34" charset="0"/>
              <a:buNone/>
              <a:defRPr sz="1800" kern="1200">
                <a:solidFill>
                  <a:schemeClr val="accent2"/>
                </a:solidFill>
                <a:latin typeface="+mn-lt"/>
                <a:ea typeface="+mn-ea"/>
                <a:cs typeface="+mn-cs"/>
              </a:defRPr>
            </a:lvl2pPr>
            <a:lvl3pPr marL="685749" indent="0" algn="l" defTabSz="685749" rtl="0" eaLnBrk="1" latinLnBrk="0" hangingPunct="1">
              <a:lnSpc>
                <a:spcPct val="90000"/>
              </a:lnSpc>
              <a:spcBef>
                <a:spcPts val="375"/>
              </a:spcBef>
              <a:buFont typeface="Arial" panose="020B0604020202020204" pitchFamily="34" charset="0"/>
              <a:buNone/>
              <a:defRPr sz="1500" kern="1200">
                <a:solidFill>
                  <a:schemeClr val="accent2"/>
                </a:solidFill>
                <a:latin typeface="+mn-lt"/>
                <a:ea typeface="+mn-ea"/>
                <a:cs typeface="+mn-cs"/>
              </a:defRPr>
            </a:lvl3pPr>
            <a:lvl4pPr marL="1028624"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4pPr>
            <a:lvl5pPr marL="1371498"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5pPr>
            <a:lvl6pPr marL="1885809"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684"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558"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433"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600" cap="all" dirty="0"/>
              <a:t>Loans of vulnerable companies by liquidity position and indebtedness as a share of total corporate credit </a:t>
            </a:r>
            <a:endParaRPr lang="hu-HU" sz="1600" cap="all" dirty="0"/>
          </a:p>
        </p:txBody>
      </p:sp>
      <p:sp>
        <p:nvSpPr>
          <p:cNvPr id="19" name="TextBox 18">
            <a:extLst>
              <a:ext uri="{FF2B5EF4-FFF2-40B4-BE49-F238E27FC236}">
                <a16:creationId xmlns:a16="http://schemas.microsoft.com/office/drawing/2014/main" id="{A7E04EFB-4138-42CA-B553-FAC6C6D67BC7}"/>
              </a:ext>
            </a:extLst>
          </p:cNvPr>
          <p:cNvSpPr txBox="1"/>
          <p:nvPr/>
        </p:nvSpPr>
        <p:spPr>
          <a:xfrm>
            <a:off x="3143998" y="1152525"/>
            <a:ext cx="8928028" cy="646331"/>
          </a:xfrm>
          <a:prstGeom prst="rect">
            <a:avLst/>
          </a:prstGeom>
          <a:solidFill>
            <a:schemeClr val="tx2">
              <a:lumMod val="10000"/>
              <a:lumOff val="90000"/>
            </a:schemeClr>
          </a:solidFill>
        </p:spPr>
        <p:txBody>
          <a:bodyPr wrap="square" rtlCol="0">
            <a:spAutoFit/>
          </a:bodyPr>
          <a:lstStyle/>
          <a:p>
            <a:pPr algn="just"/>
            <a:r>
              <a:rPr lang="hu-HU" dirty="0"/>
              <a:t>H</a:t>
            </a:r>
            <a:r>
              <a:rPr lang="en-US" dirty="0" err="1"/>
              <a:t>alf</a:t>
            </a:r>
            <a:r>
              <a:rPr lang="en-US" dirty="0"/>
              <a:t> of the vulnerable exposure, about 16 percent of the total corporate loan portfolio, is considered highly risky based on companies</a:t>
            </a:r>
            <a:r>
              <a:rPr lang="hu-HU" dirty="0"/>
              <a:t>’</a:t>
            </a:r>
            <a:r>
              <a:rPr lang="en-US" dirty="0"/>
              <a:t> indebtedness and liquidity position.</a:t>
            </a:r>
            <a:endParaRPr lang="hu-HU" dirty="0"/>
          </a:p>
        </p:txBody>
      </p:sp>
      <p:sp>
        <p:nvSpPr>
          <p:cNvPr id="20" name="Text Placeholder 3">
            <a:extLst>
              <a:ext uri="{FF2B5EF4-FFF2-40B4-BE49-F238E27FC236}">
                <a16:creationId xmlns:a16="http://schemas.microsoft.com/office/drawing/2014/main" id="{9E969536-023A-4FAA-8498-4EBEF2579FD5}"/>
              </a:ext>
            </a:extLst>
          </p:cNvPr>
          <p:cNvSpPr>
            <a:spLocks noGrp="1"/>
          </p:cNvSpPr>
          <p:nvPr>
            <p:ph type="body" sz="quarter" idx="17"/>
          </p:nvPr>
        </p:nvSpPr>
        <p:spPr>
          <a:xfrm>
            <a:off x="3143998" y="5986110"/>
            <a:ext cx="8115129" cy="710253"/>
          </a:xfrm>
        </p:spPr>
        <p:txBody>
          <a:bodyPr/>
          <a:lstStyle/>
          <a:p>
            <a:pPr algn="just"/>
            <a:r>
              <a:rPr lang="hu-HU" dirty="0" err="1"/>
              <a:t>Note</a:t>
            </a:r>
            <a:r>
              <a:rPr lang="hu-HU" dirty="0"/>
              <a:t>: I</a:t>
            </a:r>
            <a:r>
              <a:rPr lang="en-US" dirty="0" err="1"/>
              <a:t>ndebtedness</a:t>
            </a:r>
            <a:r>
              <a:rPr lang="en-US" dirty="0"/>
              <a:t>: low if debt/EBITDA indicator is below 1, moderate if the indicator is between 1 and 4 and significant is the value of the indicator exceeds 4 or is negative. Liquidity position: adequate if the personnel expenses/cash indicator is below 0.5, moderate if the indicator is between 0.5 and 2 and significant if the value of the indicator exceeds 2. Based on tax declaration data from 2018 and loan data from end of 2019.</a:t>
            </a:r>
            <a:r>
              <a:rPr lang="hu-HU" dirty="0"/>
              <a:t> </a:t>
            </a:r>
            <a:r>
              <a:rPr lang="hu-HU" dirty="0" err="1"/>
              <a:t>Source</a:t>
            </a:r>
            <a:r>
              <a:rPr lang="hu-HU" dirty="0"/>
              <a:t>: MNB, </a:t>
            </a:r>
            <a:r>
              <a:rPr lang="hu-HU" dirty="0" err="1"/>
              <a:t>NTCA</a:t>
            </a:r>
            <a:r>
              <a:rPr lang="hu-HU" dirty="0"/>
              <a:t>.</a:t>
            </a:r>
          </a:p>
        </p:txBody>
      </p:sp>
      <p:pic>
        <p:nvPicPr>
          <p:cNvPr id="2" name="Picture 1">
            <a:extLst>
              <a:ext uri="{FF2B5EF4-FFF2-40B4-BE49-F238E27FC236}">
                <a16:creationId xmlns:a16="http://schemas.microsoft.com/office/drawing/2014/main" id="{EFDE0413-5DF3-46DB-A246-EE9481CA37CF}"/>
              </a:ext>
            </a:extLst>
          </p:cNvPr>
          <p:cNvPicPr>
            <a:picLocks noChangeAspect="1"/>
          </p:cNvPicPr>
          <p:nvPr/>
        </p:nvPicPr>
        <p:blipFill>
          <a:blip r:embed="rId2"/>
          <a:stretch>
            <a:fillRect/>
          </a:stretch>
        </p:blipFill>
        <p:spPr>
          <a:xfrm>
            <a:off x="4338915" y="1769318"/>
            <a:ext cx="5361968" cy="3600000"/>
          </a:xfrm>
          <a:prstGeom prst="rect">
            <a:avLst/>
          </a:prstGeom>
        </p:spPr>
      </p:pic>
    </p:spTree>
    <p:extLst>
      <p:ext uri="{BB962C8B-B14F-4D97-AF65-F5344CB8AC3E}">
        <p14:creationId xmlns:p14="http://schemas.microsoft.com/office/powerpoint/2010/main" val="23391217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CE1D8A05-0136-4DF3-BEEA-99372A266BEE}"/>
              </a:ext>
            </a:extLst>
          </p:cNvPr>
          <p:cNvSpPr>
            <a:spLocks noGrp="1"/>
          </p:cNvSpPr>
          <p:nvPr>
            <p:ph type="title"/>
          </p:nvPr>
        </p:nvSpPr>
        <p:spPr/>
        <p:txBody>
          <a:bodyPr>
            <a:noAutofit/>
          </a:bodyPr>
          <a:lstStyle/>
          <a:p>
            <a:r>
              <a:rPr lang="en-US" sz="2400" dirty="0"/>
              <a:t>Other debts which are not subject to the moratorium pose a risk for default rates</a:t>
            </a:r>
          </a:p>
        </p:txBody>
      </p:sp>
      <p:sp>
        <p:nvSpPr>
          <p:cNvPr id="18" name="Content Placeholder 3">
            <a:extLst>
              <a:ext uri="{FF2B5EF4-FFF2-40B4-BE49-F238E27FC236}">
                <a16:creationId xmlns:a16="http://schemas.microsoft.com/office/drawing/2014/main" id="{861C0E18-735D-41C3-B76D-FAB08AFFAF1A}"/>
              </a:ext>
            </a:extLst>
          </p:cNvPr>
          <p:cNvSpPr txBox="1">
            <a:spLocks/>
          </p:cNvSpPr>
          <p:nvPr/>
        </p:nvSpPr>
        <p:spPr>
          <a:xfrm>
            <a:off x="3143999" y="5999908"/>
            <a:ext cx="7684420" cy="535531"/>
          </a:xfrm>
          <a:prstGeom prst="rect">
            <a:avLst/>
          </a:prstGeom>
          <a:noFill/>
        </p:spPr>
        <p:txBody>
          <a:bodyPr wrap="square" rtlCol="0">
            <a:spAutoFit/>
          </a:bodyPr>
          <a:lstStyle>
            <a:lvl1pPr marL="0" indent="0" algn="l" defTabSz="685749" rtl="0" eaLnBrk="1" latinLnBrk="0" hangingPunct="1">
              <a:lnSpc>
                <a:spcPct val="90000"/>
              </a:lnSpc>
              <a:spcBef>
                <a:spcPts val="750"/>
              </a:spcBef>
              <a:buFont typeface="Arial" panose="020B0604020202020204" pitchFamily="34" charset="0"/>
              <a:buNone/>
              <a:defRPr sz="2100" kern="1200">
                <a:solidFill>
                  <a:schemeClr val="tx2"/>
                </a:solidFill>
                <a:latin typeface="+mn-lt"/>
                <a:ea typeface="+mn-ea"/>
                <a:cs typeface="+mn-cs"/>
              </a:defRPr>
            </a:lvl1pPr>
            <a:lvl2pPr marL="342875" indent="0" algn="l" defTabSz="685749" rtl="0" eaLnBrk="1" latinLnBrk="0" hangingPunct="1">
              <a:lnSpc>
                <a:spcPct val="90000"/>
              </a:lnSpc>
              <a:spcBef>
                <a:spcPts val="375"/>
              </a:spcBef>
              <a:buFont typeface="Arial" panose="020B0604020202020204" pitchFamily="34" charset="0"/>
              <a:buNone/>
              <a:defRPr sz="1800" kern="1200">
                <a:solidFill>
                  <a:schemeClr val="accent2"/>
                </a:solidFill>
                <a:latin typeface="+mn-lt"/>
                <a:ea typeface="+mn-ea"/>
                <a:cs typeface="+mn-cs"/>
              </a:defRPr>
            </a:lvl2pPr>
            <a:lvl3pPr marL="685749" indent="0" algn="l" defTabSz="685749" rtl="0" eaLnBrk="1" latinLnBrk="0" hangingPunct="1">
              <a:lnSpc>
                <a:spcPct val="90000"/>
              </a:lnSpc>
              <a:spcBef>
                <a:spcPts val="375"/>
              </a:spcBef>
              <a:buFont typeface="Arial" panose="020B0604020202020204" pitchFamily="34" charset="0"/>
              <a:buNone/>
              <a:defRPr sz="1500" kern="1200">
                <a:solidFill>
                  <a:schemeClr val="accent2"/>
                </a:solidFill>
                <a:latin typeface="+mn-lt"/>
                <a:ea typeface="+mn-ea"/>
                <a:cs typeface="+mn-cs"/>
              </a:defRPr>
            </a:lvl3pPr>
            <a:lvl4pPr marL="1028624"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4pPr>
            <a:lvl5pPr marL="1371498"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5pPr>
            <a:lvl6pPr marL="1885809"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684"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558"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433"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600" cap="all" dirty="0"/>
              <a:t>Companies’ net liabilities and loans outstanding to credit institutions by sectoral breakdown</a:t>
            </a:r>
            <a:endParaRPr lang="hu-HU" sz="1600" cap="all" dirty="0"/>
          </a:p>
        </p:txBody>
      </p:sp>
      <p:sp>
        <p:nvSpPr>
          <p:cNvPr id="19" name="TextBox 18">
            <a:extLst>
              <a:ext uri="{FF2B5EF4-FFF2-40B4-BE49-F238E27FC236}">
                <a16:creationId xmlns:a16="http://schemas.microsoft.com/office/drawing/2014/main" id="{A7E04EFB-4138-42CA-B553-FAC6C6D67BC7}"/>
              </a:ext>
            </a:extLst>
          </p:cNvPr>
          <p:cNvSpPr txBox="1"/>
          <p:nvPr/>
        </p:nvSpPr>
        <p:spPr>
          <a:xfrm>
            <a:off x="3143998" y="1152525"/>
            <a:ext cx="8928028" cy="646331"/>
          </a:xfrm>
          <a:prstGeom prst="rect">
            <a:avLst/>
          </a:prstGeom>
          <a:solidFill>
            <a:schemeClr val="tx2">
              <a:lumMod val="10000"/>
              <a:lumOff val="90000"/>
            </a:schemeClr>
          </a:solidFill>
        </p:spPr>
        <p:txBody>
          <a:bodyPr wrap="square" rtlCol="0">
            <a:spAutoFit/>
          </a:bodyPr>
          <a:lstStyle/>
          <a:p>
            <a:pPr algn="just"/>
            <a:r>
              <a:rPr lang="en-US" dirty="0"/>
              <a:t>Other liabilities significantly exceed bank loans in several sectors. These obligations may lead to liquidation and bankruptcy proceedings in the event of default.</a:t>
            </a:r>
            <a:endParaRPr lang="hu-HU" dirty="0"/>
          </a:p>
        </p:txBody>
      </p:sp>
      <p:sp>
        <p:nvSpPr>
          <p:cNvPr id="20" name="Text Placeholder 3">
            <a:extLst>
              <a:ext uri="{FF2B5EF4-FFF2-40B4-BE49-F238E27FC236}">
                <a16:creationId xmlns:a16="http://schemas.microsoft.com/office/drawing/2014/main" id="{9E969536-023A-4FAA-8498-4EBEF2579FD5}"/>
              </a:ext>
            </a:extLst>
          </p:cNvPr>
          <p:cNvSpPr>
            <a:spLocks noGrp="1"/>
          </p:cNvSpPr>
          <p:nvPr>
            <p:ph type="body" sz="quarter" idx="17"/>
          </p:nvPr>
        </p:nvSpPr>
        <p:spPr>
          <a:xfrm>
            <a:off x="3143998" y="6464116"/>
            <a:ext cx="8319689" cy="286232"/>
          </a:xfrm>
        </p:spPr>
        <p:txBody>
          <a:bodyPr/>
          <a:lstStyle/>
          <a:p>
            <a:pPr algn="just"/>
            <a:r>
              <a:rPr lang="hu-HU" dirty="0" err="1"/>
              <a:t>Note</a:t>
            </a:r>
            <a:r>
              <a:rPr lang="hu-HU" dirty="0"/>
              <a:t>: </a:t>
            </a:r>
            <a:r>
              <a:rPr lang="en-US" dirty="0"/>
              <a:t>Based on companies’ 2017 accounting balance sheets.</a:t>
            </a:r>
            <a:r>
              <a:rPr lang="hu-HU" dirty="0"/>
              <a:t> </a:t>
            </a:r>
            <a:r>
              <a:rPr lang="hu-HU" dirty="0" err="1"/>
              <a:t>Source</a:t>
            </a:r>
            <a:r>
              <a:rPr lang="hu-HU" dirty="0"/>
              <a:t>: MNB.</a:t>
            </a:r>
          </a:p>
        </p:txBody>
      </p:sp>
      <p:pic>
        <p:nvPicPr>
          <p:cNvPr id="3" name="Picture 2">
            <a:extLst>
              <a:ext uri="{FF2B5EF4-FFF2-40B4-BE49-F238E27FC236}">
                <a16:creationId xmlns:a16="http://schemas.microsoft.com/office/drawing/2014/main" id="{8223D479-3E99-4999-A8AF-FE8F270575AF}"/>
              </a:ext>
            </a:extLst>
          </p:cNvPr>
          <p:cNvPicPr>
            <a:picLocks noChangeAspect="1"/>
          </p:cNvPicPr>
          <p:nvPr/>
        </p:nvPicPr>
        <p:blipFill>
          <a:blip r:embed="rId3"/>
          <a:stretch>
            <a:fillRect/>
          </a:stretch>
        </p:blipFill>
        <p:spPr>
          <a:xfrm>
            <a:off x="4795478" y="1824999"/>
            <a:ext cx="5286735" cy="3960000"/>
          </a:xfrm>
          <a:prstGeom prst="rect">
            <a:avLst/>
          </a:prstGeom>
        </p:spPr>
      </p:pic>
    </p:spTree>
    <p:extLst>
      <p:ext uri="{BB962C8B-B14F-4D97-AF65-F5344CB8AC3E}">
        <p14:creationId xmlns:p14="http://schemas.microsoft.com/office/powerpoint/2010/main" val="5705666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CE1D8A05-0136-4DF3-BEEA-99372A266BEE}"/>
              </a:ext>
            </a:extLst>
          </p:cNvPr>
          <p:cNvSpPr>
            <a:spLocks noGrp="1"/>
          </p:cNvSpPr>
          <p:nvPr>
            <p:ph type="title"/>
          </p:nvPr>
        </p:nvSpPr>
        <p:spPr>
          <a:xfrm>
            <a:off x="3143998" y="310447"/>
            <a:ext cx="8928028" cy="713833"/>
          </a:xfrm>
        </p:spPr>
        <p:txBody>
          <a:bodyPr>
            <a:noAutofit/>
          </a:bodyPr>
          <a:lstStyle/>
          <a:p>
            <a:r>
              <a:rPr lang="hu-HU" sz="2400" dirty="0" err="1"/>
              <a:t>One-third</a:t>
            </a:r>
            <a:r>
              <a:rPr lang="hu-HU" sz="2400" dirty="0"/>
              <a:t> of </a:t>
            </a:r>
            <a:r>
              <a:rPr lang="hu-HU" sz="2400" dirty="0" err="1"/>
              <a:t>the</a:t>
            </a:r>
            <a:r>
              <a:rPr lang="hu-HU" sz="2400" dirty="0"/>
              <a:t> </a:t>
            </a:r>
            <a:r>
              <a:rPr lang="hu-HU" sz="2400" dirty="0" err="1"/>
              <a:t>households</a:t>
            </a:r>
            <a:r>
              <a:rPr lang="hu-HU" sz="2400" dirty="0"/>
              <a:t>’ </a:t>
            </a:r>
            <a:r>
              <a:rPr lang="hu-HU" sz="2400" dirty="0" err="1"/>
              <a:t>loans</a:t>
            </a:r>
            <a:r>
              <a:rPr lang="hu-HU" sz="2400" dirty="0"/>
              <a:t> outstanding are </a:t>
            </a:r>
            <a:r>
              <a:rPr lang="hu-HU" sz="2400" dirty="0" err="1"/>
              <a:t>considered</a:t>
            </a:r>
            <a:r>
              <a:rPr lang="hu-HU" sz="2400" dirty="0"/>
              <a:t> </a:t>
            </a:r>
            <a:r>
              <a:rPr lang="hu-HU" sz="2400" dirty="0" err="1"/>
              <a:t>vulnerable</a:t>
            </a:r>
            <a:endParaRPr lang="hu-HU" sz="2400" dirty="0"/>
          </a:p>
        </p:txBody>
      </p:sp>
      <p:sp>
        <p:nvSpPr>
          <p:cNvPr id="18" name="Content Placeholder 3">
            <a:extLst>
              <a:ext uri="{FF2B5EF4-FFF2-40B4-BE49-F238E27FC236}">
                <a16:creationId xmlns:a16="http://schemas.microsoft.com/office/drawing/2014/main" id="{861C0E18-735D-41C3-B76D-FAB08AFFAF1A}"/>
              </a:ext>
            </a:extLst>
          </p:cNvPr>
          <p:cNvSpPr txBox="1">
            <a:spLocks/>
          </p:cNvSpPr>
          <p:nvPr/>
        </p:nvSpPr>
        <p:spPr>
          <a:xfrm>
            <a:off x="3024077" y="5705475"/>
            <a:ext cx="4685745" cy="313932"/>
          </a:xfrm>
          <a:prstGeom prst="rect">
            <a:avLst/>
          </a:prstGeom>
          <a:noFill/>
        </p:spPr>
        <p:txBody>
          <a:bodyPr wrap="square" rtlCol="0">
            <a:spAutoFit/>
          </a:bodyPr>
          <a:lstStyle>
            <a:lvl1pPr marL="0" indent="0" algn="l" defTabSz="685749" rtl="0" eaLnBrk="1" latinLnBrk="0" hangingPunct="1">
              <a:lnSpc>
                <a:spcPct val="90000"/>
              </a:lnSpc>
              <a:spcBef>
                <a:spcPts val="750"/>
              </a:spcBef>
              <a:buFont typeface="Arial" panose="020B0604020202020204" pitchFamily="34" charset="0"/>
              <a:buNone/>
              <a:defRPr sz="2100" kern="1200">
                <a:solidFill>
                  <a:schemeClr val="tx2"/>
                </a:solidFill>
                <a:latin typeface="+mn-lt"/>
                <a:ea typeface="+mn-ea"/>
                <a:cs typeface="+mn-cs"/>
              </a:defRPr>
            </a:lvl1pPr>
            <a:lvl2pPr marL="342875" indent="0" algn="l" defTabSz="685749" rtl="0" eaLnBrk="1" latinLnBrk="0" hangingPunct="1">
              <a:lnSpc>
                <a:spcPct val="90000"/>
              </a:lnSpc>
              <a:spcBef>
                <a:spcPts val="375"/>
              </a:spcBef>
              <a:buFont typeface="Arial" panose="020B0604020202020204" pitchFamily="34" charset="0"/>
              <a:buNone/>
              <a:defRPr sz="1800" kern="1200">
                <a:solidFill>
                  <a:schemeClr val="accent2"/>
                </a:solidFill>
                <a:latin typeface="+mn-lt"/>
                <a:ea typeface="+mn-ea"/>
                <a:cs typeface="+mn-cs"/>
              </a:defRPr>
            </a:lvl2pPr>
            <a:lvl3pPr marL="685749" indent="0" algn="l" defTabSz="685749" rtl="0" eaLnBrk="1" latinLnBrk="0" hangingPunct="1">
              <a:lnSpc>
                <a:spcPct val="90000"/>
              </a:lnSpc>
              <a:spcBef>
                <a:spcPts val="375"/>
              </a:spcBef>
              <a:buFont typeface="Arial" panose="020B0604020202020204" pitchFamily="34" charset="0"/>
              <a:buNone/>
              <a:defRPr sz="1500" kern="1200">
                <a:solidFill>
                  <a:schemeClr val="accent2"/>
                </a:solidFill>
                <a:latin typeface="+mn-lt"/>
                <a:ea typeface="+mn-ea"/>
                <a:cs typeface="+mn-cs"/>
              </a:defRPr>
            </a:lvl3pPr>
            <a:lvl4pPr marL="1028624"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4pPr>
            <a:lvl5pPr marL="1371498"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5pPr>
            <a:lvl6pPr marL="1885809"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684"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558"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433"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r>
              <a:rPr lang="en-US" sz="1600" cap="all" dirty="0"/>
              <a:t>Role of vulnerable sectors in household debt</a:t>
            </a:r>
            <a:endParaRPr lang="hu-HU" sz="1600" cap="all" dirty="0"/>
          </a:p>
        </p:txBody>
      </p:sp>
      <p:sp>
        <p:nvSpPr>
          <p:cNvPr id="19" name="TextBox 18">
            <a:extLst>
              <a:ext uri="{FF2B5EF4-FFF2-40B4-BE49-F238E27FC236}">
                <a16:creationId xmlns:a16="http://schemas.microsoft.com/office/drawing/2014/main" id="{A7E04EFB-4138-42CA-B553-FAC6C6D67BC7}"/>
              </a:ext>
            </a:extLst>
          </p:cNvPr>
          <p:cNvSpPr txBox="1"/>
          <p:nvPr/>
        </p:nvSpPr>
        <p:spPr>
          <a:xfrm>
            <a:off x="3143998" y="1152525"/>
            <a:ext cx="8928028" cy="369332"/>
          </a:xfrm>
          <a:prstGeom prst="rect">
            <a:avLst/>
          </a:prstGeom>
          <a:solidFill>
            <a:schemeClr val="tx2">
              <a:lumMod val="10000"/>
              <a:lumOff val="90000"/>
            </a:schemeClr>
          </a:solidFill>
        </p:spPr>
        <p:txBody>
          <a:bodyPr wrap="square" rtlCol="0">
            <a:spAutoFit/>
          </a:bodyPr>
          <a:lstStyle/>
          <a:p>
            <a:pPr algn="just"/>
            <a:r>
              <a:rPr lang="hu-HU" dirty="0" err="1"/>
              <a:t>Manufacturing</a:t>
            </a:r>
            <a:r>
              <a:rPr lang="hu-HU" dirty="0"/>
              <a:t>, </a:t>
            </a:r>
            <a:r>
              <a:rPr lang="hu-HU" dirty="0" err="1"/>
              <a:t>tourism</a:t>
            </a:r>
            <a:r>
              <a:rPr lang="hu-HU" dirty="0"/>
              <a:t>, </a:t>
            </a:r>
            <a:r>
              <a:rPr lang="hu-HU" dirty="0" err="1"/>
              <a:t>catering</a:t>
            </a:r>
            <a:r>
              <a:rPr lang="hu-HU" dirty="0"/>
              <a:t> and </a:t>
            </a:r>
            <a:r>
              <a:rPr lang="hu-HU" dirty="0" err="1"/>
              <a:t>construction</a:t>
            </a:r>
            <a:r>
              <a:rPr lang="hu-HU" dirty="0"/>
              <a:t> are </a:t>
            </a:r>
            <a:r>
              <a:rPr lang="hu-HU" dirty="0" err="1"/>
              <a:t>among</a:t>
            </a:r>
            <a:r>
              <a:rPr lang="hu-HU" dirty="0"/>
              <a:t> </a:t>
            </a:r>
            <a:r>
              <a:rPr lang="hu-HU" dirty="0" err="1"/>
              <a:t>the</a:t>
            </a:r>
            <a:r>
              <a:rPr lang="hu-HU" dirty="0"/>
              <a:t> most </a:t>
            </a:r>
            <a:r>
              <a:rPr lang="hu-HU" dirty="0" err="1"/>
              <a:t>vulnerable</a:t>
            </a:r>
            <a:r>
              <a:rPr lang="hu-HU" dirty="0"/>
              <a:t> sectors</a:t>
            </a:r>
          </a:p>
        </p:txBody>
      </p:sp>
      <p:sp>
        <p:nvSpPr>
          <p:cNvPr id="20" name="Text Placeholder 3">
            <a:extLst>
              <a:ext uri="{FF2B5EF4-FFF2-40B4-BE49-F238E27FC236}">
                <a16:creationId xmlns:a16="http://schemas.microsoft.com/office/drawing/2014/main" id="{9E969536-023A-4FAA-8498-4EBEF2579FD5}"/>
              </a:ext>
            </a:extLst>
          </p:cNvPr>
          <p:cNvSpPr>
            <a:spLocks noGrp="1"/>
          </p:cNvSpPr>
          <p:nvPr>
            <p:ph type="body" sz="quarter" idx="17"/>
          </p:nvPr>
        </p:nvSpPr>
        <p:spPr>
          <a:xfrm>
            <a:off x="3024077" y="6019407"/>
            <a:ext cx="8473379" cy="838593"/>
          </a:xfrm>
        </p:spPr>
        <p:txBody>
          <a:bodyPr/>
          <a:lstStyle/>
          <a:p>
            <a:pPr algn="just"/>
            <a:r>
              <a:rPr lang="hu-HU" dirty="0" err="1"/>
              <a:t>Note</a:t>
            </a:r>
            <a:r>
              <a:rPr lang="hu-HU" dirty="0"/>
              <a:t>: </a:t>
            </a:r>
            <a:r>
              <a:rPr lang="en-US" dirty="0"/>
              <a:t>Based on 2017 data. Vulnerable loans are loans taken out by debtors with vulnerable occupations. The size of the bubble is proportional to the number of people employed in the sector. </a:t>
            </a:r>
            <a:r>
              <a:rPr lang="hu-HU" dirty="0"/>
              <a:t>‚</a:t>
            </a:r>
            <a:r>
              <a:rPr lang="en-US" dirty="0"/>
              <a:t>Other activities</a:t>
            </a:r>
            <a:r>
              <a:rPr lang="hu-HU" dirty="0"/>
              <a:t>’</a:t>
            </a:r>
            <a:r>
              <a:rPr lang="en-US" dirty="0"/>
              <a:t> encapsulates the mining, energy, water supply and waste management, and finance and insurance activities sectors, none of which have identified vulnerable occupations</a:t>
            </a:r>
            <a:r>
              <a:rPr lang="hu-HU" dirty="0"/>
              <a:t>. </a:t>
            </a:r>
            <a:r>
              <a:rPr lang="hu-HU" dirty="0" err="1"/>
              <a:t>Source</a:t>
            </a:r>
            <a:r>
              <a:rPr lang="hu-HU" dirty="0"/>
              <a:t>: </a:t>
            </a:r>
            <a:r>
              <a:rPr lang="hu-HU" dirty="0" err="1"/>
              <a:t>Central</a:t>
            </a:r>
            <a:r>
              <a:rPr lang="hu-HU" dirty="0"/>
              <a:t> </a:t>
            </a:r>
            <a:r>
              <a:rPr lang="hu-HU" dirty="0" err="1"/>
              <a:t>Administration</a:t>
            </a:r>
            <a:r>
              <a:rPr lang="hu-HU" dirty="0"/>
              <a:t> of National </a:t>
            </a:r>
            <a:r>
              <a:rPr lang="hu-HU" dirty="0" err="1"/>
              <a:t>Pension</a:t>
            </a:r>
            <a:r>
              <a:rPr lang="hu-HU" dirty="0"/>
              <a:t> </a:t>
            </a:r>
            <a:r>
              <a:rPr lang="hu-HU" dirty="0" err="1"/>
              <a:t>Insurance</a:t>
            </a:r>
            <a:r>
              <a:rPr lang="hu-HU" dirty="0"/>
              <a:t>, MNB.</a:t>
            </a:r>
          </a:p>
        </p:txBody>
      </p:sp>
      <p:pic>
        <p:nvPicPr>
          <p:cNvPr id="2" name="Picture 1">
            <a:extLst>
              <a:ext uri="{FF2B5EF4-FFF2-40B4-BE49-F238E27FC236}">
                <a16:creationId xmlns:a16="http://schemas.microsoft.com/office/drawing/2014/main" id="{F6C56D9D-D37C-4DA4-911B-E916C3DCF547}"/>
              </a:ext>
            </a:extLst>
          </p:cNvPr>
          <p:cNvPicPr>
            <a:picLocks noChangeAspect="1"/>
          </p:cNvPicPr>
          <p:nvPr/>
        </p:nvPicPr>
        <p:blipFill>
          <a:blip r:embed="rId2"/>
          <a:stretch>
            <a:fillRect/>
          </a:stretch>
        </p:blipFill>
        <p:spPr>
          <a:xfrm>
            <a:off x="4901992" y="1606827"/>
            <a:ext cx="5655866" cy="4152029"/>
          </a:xfrm>
          <a:prstGeom prst="rect">
            <a:avLst/>
          </a:prstGeom>
        </p:spPr>
      </p:pic>
    </p:spTree>
    <p:extLst>
      <p:ext uri="{BB962C8B-B14F-4D97-AF65-F5344CB8AC3E}">
        <p14:creationId xmlns:p14="http://schemas.microsoft.com/office/powerpoint/2010/main" val="32359071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CE1D8A05-0136-4DF3-BEEA-99372A266BEE}"/>
              </a:ext>
            </a:extLst>
          </p:cNvPr>
          <p:cNvSpPr>
            <a:spLocks noGrp="1"/>
          </p:cNvSpPr>
          <p:nvPr>
            <p:ph type="title"/>
          </p:nvPr>
        </p:nvSpPr>
        <p:spPr/>
        <p:txBody>
          <a:bodyPr>
            <a:noAutofit/>
          </a:bodyPr>
          <a:lstStyle/>
          <a:p>
            <a:r>
              <a:rPr lang="en-US" sz="2400" dirty="0"/>
              <a:t>The moratorium </a:t>
            </a:r>
            <a:r>
              <a:rPr lang="hu-HU" sz="2400" dirty="0"/>
              <a:t>is </a:t>
            </a:r>
            <a:r>
              <a:rPr lang="hu-HU" sz="2400" dirty="0" err="1"/>
              <a:t>going</a:t>
            </a:r>
            <a:r>
              <a:rPr lang="hu-HU" sz="2400" dirty="0"/>
              <a:t> </a:t>
            </a:r>
            <a:r>
              <a:rPr lang="hu-HU" sz="2400" dirty="0" err="1"/>
              <a:t>to</a:t>
            </a:r>
            <a:r>
              <a:rPr lang="en-US" sz="2400" dirty="0"/>
              <a:t> ease liquidity tensions</a:t>
            </a:r>
            <a:endParaRPr lang="hu-HU" sz="2400" dirty="0">
              <a:highlight>
                <a:srgbClr val="FFFF00"/>
              </a:highlight>
            </a:endParaRPr>
          </a:p>
        </p:txBody>
      </p:sp>
      <p:sp>
        <p:nvSpPr>
          <p:cNvPr id="18" name="Content Placeholder 3">
            <a:extLst>
              <a:ext uri="{FF2B5EF4-FFF2-40B4-BE49-F238E27FC236}">
                <a16:creationId xmlns:a16="http://schemas.microsoft.com/office/drawing/2014/main" id="{861C0E18-735D-41C3-B76D-FAB08AFFAF1A}"/>
              </a:ext>
            </a:extLst>
          </p:cNvPr>
          <p:cNvSpPr txBox="1">
            <a:spLocks/>
          </p:cNvSpPr>
          <p:nvPr/>
        </p:nvSpPr>
        <p:spPr>
          <a:xfrm>
            <a:off x="2824257" y="6090504"/>
            <a:ext cx="6543486" cy="313932"/>
          </a:xfrm>
          <a:prstGeom prst="rect">
            <a:avLst/>
          </a:prstGeom>
          <a:noFill/>
        </p:spPr>
        <p:txBody>
          <a:bodyPr wrap="square" rtlCol="0">
            <a:spAutoFit/>
          </a:bodyPr>
          <a:lstStyle>
            <a:lvl1pPr marL="0" indent="0" algn="l" defTabSz="685749" rtl="0" eaLnBrk="1" latinLnBrk="0" hangingPunct="1">
              <a:lnSpc>
                <a:spcPct val="90000"/>
              </a:lnSpc>
              <a:spcBef>
                <a:spcPts val="750"/>
              </a:spcBef>
              <a:buFont typeface="Arial" panose="020B0604020202020204" pitchFamily="34" charset="0"/>
              <a:buNone/>
              <a:defRPr sz="2100" kern="1200">
                <a:solidFill>
                  <a:schemeClr val="tx2"/>
                </a:solidFill>
                <a:latin typeface="+mn-lt"/>
                <a:ea typeface="+mn-ea"/>
                <a:cs typeface="+mn-cs"/>
              </a:defRPr>
            </a:lvl1pPr>
            <a:lvl2pPr marL="342875" indent="0" algn="l" defTabSz="685749" rtl="0" eaLnBrk="1" latinLnBrk="0" hangingPunct="1">
              <a:lnSpc>
                <a:spcPct val="90000"/>
              </a:lnSpc>
              <a:spcBef>
                <a:spcPts val="375"/>
              </a:spcBef>
              <a:buFont typeface="Arial" panose="020B0604020202020204" pitchFamily="34" charset="0"/>
              <a:buNone/>
              <a:defRPr sz="1800" kern="1200">
                <a:solidFill>
                  <a:schemeClr val="accent2"/>
                </a:solidFill>
                <a:latin typeface="+mn-lt"/>
                <a:ea typeface="+mn-ea"/>
                <a:cs typeface="+mn-cs"/>
              </a:defRPr>
            </a:lvl2pPr>
            <a:lvl3pPr marL="685749" indent="0" algn="l" defTabSz="685749" rtl="0" eaLnBrk="1" latinLnBrk="0" hangingPunct="1">
              <a:lnSpc>
                <a:spcPct val="90000"/>
              </a:lnSpc>
              <a:spcBef>
                <a:spcPts val="375"/>
              </a:spcBef>
              <a:buFont typeface="Arial" panose="020B0604020202020204" pitchFamily="34" charset="0"/>
              <a:buNone/>
              <a:defRPr sz="1500" kern="1200">
                <a:solidFill>
                  <a:schemeClr val="accent2"/>
                </a:solidFill>
                <a:latin typeface="+mn-lt"/>
                <a:ea typeface="+mn-ea"/>
                <a:cs typeface="+mn-cs"/>
              </a:defRPr>
            </a:lvl3pPr>
            <a:lvl4pPr marL="1028624"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4pPr>
            <a:lvl5pPr marL="1371498"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5pPr>
            <a:lvl6pPr marL="1885809"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684"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558"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433"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r>
              <a:rPr lang="hu-HU" sz="1600" cap="all" dirty="0" err="1"/>
              <a:t>Debtors</a:t>
            </a:r>
            <a:r>
              <a:rPr lang="hu-HU" sz="1600" cap="all" dirty="0"/>
              <a:t> </a:t>
            </a:r>
            <a:r>
              <a:rPr lang="hu-HU" sz="1600" cap="all" dirty="0" err="1"/>
              <a:t>opt</a:t>
            </a:r>
            <a:r>
              <a:rPr lang="hu-HU" sz="1600" cap="all" dirty="0"/>
              <a:t>-outing </a:t>
            </a:r>
            <a:r>
              <a:rPr lang="hu-HU" sz="1600" cap="all" dirty="0" err="1"/>
              <a:t>from</a:t>
            </a:r>
            <a:r>
              <a:rPr lang="hu-HU" sz="1600" cap="all" dirty="0"/>
              <a:t> </a:t>
            </a:r>
            <a:r>
              <a:rPr lang="hu-HU" sz="1600" cap="all" dirty="0" err="1"/>
              <a:t>the</a:t>
            </a:r>
            <a:r>
              <a:rPr lang="hu-HU" sz="1600" cap="all" dirty="0"/>
              <a:t> </a:t>
            </a:r>
            <a:r>
              <a:rPr lang="hu-HU" sz="1600" cap="all" dirty="0" err="1"/>
              <a:t>moratorium</a:t>
            </a:r>
            <a:r>
              <a:rPr lang="hu-HU" sz="1600" cap="all" dirty="0"/>
              <a:t> </a:t>
            </a:r>
            <a:r>
              <a:rPr lang="hu-HU" sz="1600" cap="all" dirty="0" err="1"/>
              <a:t>until</a:t>
            </a:r>
            <a:r>
              <a:rPr lang="hu-HU" sz="1600" cap="all" dirty="0"/>
              <a:t> 7th of </a:t>
            </a:r>
            <a:r>
              <a:rPr lang="hu-HU" sz="1600" cap="all" dirty="0" err="1"/>
              <a:t>may</a:t>
            </a:r>
            <a:endParaRPr lang="hu-HU" sz="1600" cap="all" dirty="0"/>
          </a:p>
        </p:txBody>
      </p:sp>
      <p:sp>
        <p:nvSpPr>
          <p:cNvPr id="19" name="TextBox 18">
            <a:extLst>
              <a:ext uri="{FF2B5EF4-FFF2-40B4-BE49-F238E27FC236}">
                <a16:creationId xmlns:a16="http://schemas.microsoft.com/office/drawing/2014/main" id="{A7E04EFB-4138-42CA-B553-FAC6C6D67BC7}"/>
              </a:ext>
            </a:extLst>
          </p:cNvPr>
          <p:cNvSpPr txBox="1"/>
          <p:nvPr/>
        </p:nvSpPr>
        <p:spPr>
          <a:xfrm>
            <a:off x="3143998" y="1152525"/>
            <a:ext cx="8928028" cy="646331"/>
          </a:xfrm>
          <a:prstGeom prst="rect">
            <a:avLst/>
          </a:prstGeom>
          <a:solidFill>
            <a:schemeClr val="tx2">
              <a:lumMod val="10000"/>
              <a:lumOff val="90000"/>
            </a:schemeClr>
          </a:solidFill>
        </p:spPr>
        <p:txBody>
          <a:bodyPr wrap="square" rtlCol="0">
            <a:spAutoFit/>
          </a:bodyPr>
          <a:lstStyle/>
          <a:p>
            <a:pPr algn="just"/>
            <a:r>
              <a:rPr lang="en-US" dirty="0"/>
              <a:t>In the case of both households and co</a:t>
            </a:r>
            <a:r>
              <a:rPr lang="hu-HU" dirty="0" err="1"/>
              <a:t>rporations</a:t>
            </a:r>
            <a:r>
              <a:rPr lang="en-US" dirty="0"/>
              <a:t>, 30 to 50 per cent of debtors asked for continued repayment.</a:t>
            </a:r>
            <a:endParaRPr lang="hu-HU" dirty="0"/>
          </a:p>
        </p:txBody>
      </p:sp>
      <p:sp>
        <p:nvSpPr>
          <p:cNvPr id="20" name="Text Placeholder 3">
            <a:extLst>
              <a:ext uri="{FF2B5EF4-FFF2-40B4-BE49-F238E27FC236}">
                <a16:creationId xmlns:a16="http://schemas.microsoft.com/office/drawing/2014/main" id="{9E969536-023A-4FAA-8498-4EBEF2579FD5}"/>
              </a:ext>
            </a:extLst>
          </p:cNvPr>
          <p:cNvSpPr>
            <a:spLocks noGrp="1"/>
          </p:cNvSpPr>
          <p:nvPr>
            <p:ph type="body" sz="quarter" idx="17"/>
          </p:nvPr>
        </p:nvSpPr>
        <p:spPr>
          <a:xfrm>
            <a:off x="3143999" y="6404437"/>
            <a:ext cx="8038352" cy="286232"/>
          </a:xfrm>
        </p:spPr>
        <p:txBody>
          <a:bodyPr/>
          <a:lstStyle/>
          <a:p>
            <a:pPr algn="just"/>
            <a:r>
              <a:rPr lang="hu-HU" dirty="0" err="1"/>
              <a:t>Note</a:t>
            </a:r>
            <a:r>
              <a:rPr lang="hu-HU" dirty="0"/>
              <a:t>: </a:t>
            </a:r>
            <a:r>
              <a:rPr lang="hu-HU" dirty="0" err="1"/>
              <a:t>Based</a:t>
            </a:r>
            <a:r>
              <a:rPr lang="hu-HU" dirty="0"/>
              <a:t> </a:t>
            </a:r>
            <a:r>
              <a:rPr lang="hu-HU" dirty="0" err="1"/>
              <a:t>on</a:t>
            </a:r>
            <a:r>
              <a:rPr lang="hu-HU" dirty="0"/>
              <a:t> </a:t>
            </a:r>
            <a:r>
              <a:rPr lang="hu-HU" dirty="0" err="1"/>
              <a:t>the</a:t>
            </a:r>
            <a:r>
              <a:rPr lang="hu-HU" dirty="0"/>
              <a:t> </a:t>
            </a:r>
            <a:r>
              <a:rPr lang="hu-HU" dirty="0" err="1"/>
              <a:t>answers</a:t>
            </a:r>
            <a:r>
              <a:rPr lang="hu-HU" dirty="0"/>
              <a:t> of </a:t>
            </a:r>
            <a:r>
              <a:rPr lang="hu-HU" dirty="0" err="1"/>
              <a:t>nine</a:t>
            </a:r>
            <a:r>
              <a:rPr lang="hu-HU" dirty="0"/>
              <a:t> </a:t>
            </a:r>
            <a:r>
              <a:rPr lang="hu-HU" dirty="0" err="1"/>
              <a:t>large</a:t>
            </a:r>
            <a:r>
              <a:rPr lang="hu-HU" dirty="0"/>
              <a:t> banks. </a:t>
            </a:r>
            <a:r>
              <a:rPr lang="hu-HU" dirty="0" err="1"/>
              <a:t>Lines</a:t>
            </a:r>
            <a:r>
              <a:rPr lang="hu-HU" dirty="0"/>
              <a:t> </a:t>
            </a:r>
            <a:r>
              <a:rPr lang="hu-HU" dirty="0" err="1"/>
              <a:t>depict</a:t>
            </a:r>
            <a:r>
              <a:rPr lang="hu-HU" dirty="0"/>
              <a:t> </a:t>
            </a:r>
            <a:r>
              <a:rPr lang="hu-HU" dirty="0" err="1"/>
              <a:t>the</a:t>
            </a:r>
            <a:r>
              <a:rPr lang="hu-HU" dirty="0"/>
              <a:t> 20th and 80th </a:t>
            </a:r>
            <a:r>
              <a:rPr lang="hu-HU" dirty="0" err="1"/>
              <a:t>percentiles</a:t>
            </a:r>
            <a:r>
              <a:rPr lang="hu-HU" dirty="0"/>
              <a:t>, </a:t>
            </a:r>
            <a:r>
              <a:rPr lang="hu-HU" dirty="0" err="1"/>
              <a:t>the</a:t>
            </a:r>
            <a:r>
              <a:rPr lang="hu-HU" dirty="0"/>
              <a:t> </a:t>
            </a:r>
            <a:r>
              <a:rPr lang="hu-HU" dirty="0" err="1"/>
              <a:t>rectangle</a:t>
            </a:r>
            <a:r>
              <a:rPr lang="hu-HU" dirty="0"/>
              <a:t> </a:t>
            </a:r>
            <a:r>
              <a:rPr lang="hu-HU" dirty="0" err="1"/>
              <a:t>depicts</a:t>
            </a:r>
            <a:r>
              <a:rPr lang="hu-HU" dirty="0"/>
              <a:t> </a:t>
            </a:r>
            <a:r>
              <a:rPr lang="hu-HU" dirty="0" err="1"/>
              <a:t>the</a:t>
            </a:r>
            <a:r>
              <a:rPr lang="hu-HU" dirty="0"/>
              <a:t> 40th and 60th </a:t>
            </a:r>
            <a:r>
              <a:rPr lang="hu-HU" dirty="0" err="1"/>
              <a:t>percentiles</a:t>
            </a:r>
            <a:r>
              <a:rPr lang="hu-HU" dirty="0"/>
              <a:t>. </a:t>
            </a:r>
            <a:r>
              <a:rPr lang="hu-HU" dirty="0" err="1"/>
              <a:t>Source</a:t>
            </a:r>
            <a:r>
              <a:rPr lang="hu-HU" dirty="0"/>
              <a:t>: MNB.</a:t>
            </a:r>
          </a:p>
        </p:txBody>
      </p:sp>
      <p:pic>
        <p:nvPicPr>
          <p:cNvPr id="2" name="Picture 1">
            <a:extLst>
              <a:ext uri="{FF2B5EF4-FFF2-40B4-BE49-F238E27FC236}">
                <a16:creationId xmlns:a16="http://schemas.microsoft.com/office/drawing/2014/main" id="{EB4D29EA-566E-4EC2-9E45-8EF56B0398FC}"/>
              </a:ext>
            </a:extLst>
          </p:cNvPr>
          <p:cNvPicPr>
            <a:picLocks noChangeAspect="1"/>
          </p:cNvPicPr>
          <p:nvPr/>
        </p:nvPicPr>
        <p:blipFill>
          <a:blip r:embed="rId2"/>
          <a:stretch>
            <a:fillRect/>
          </a:stretch>
        </p:blipFill>
        <p:spPr>
          <a:xfrm>
            <a:off x="4640946" y="1798855"/>
            <a:ext cx="5723410" cy="4291649"/>
          </a:xfrm>
          <a:prstGeom prst="rect">
            <a:avLst/>
          </a:prstGeom>
        </p:spPr>
      </p:pic>
    </p:spTree>
    <p:extLst>
      <p:ext uri="{BB962C8B-B14F-4D97-AF65-F5344CB8AC3E}">
        <p14:creationId xmlns:p14="http://schemas.microsoft.com/office/powerpoint/2010/main" val="10353499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a:extLst>
              <a:ext uri="{FF2B5EF4-FFF2-40B4-BE49-F238E27FC236}">
                <a16:creationId xmlns:a16="http://schemas.microsoft.com/office/drawing/2014/main" id="{1D8E89F5-D50E-45E8-8B99-745C3151CD18}"/>
              </a:ext>
            </a:extLst>
          </p:cNvPr>
          <p:cNvGraphicFramePr/>
          <p:nvPr>
            <p:extLst>
              <p:ext uri="{D42A27DB-BD31-4B8C-83A1-F6EECF244321}">
                <p14:modId xmlns:p14="http://schemas.microsoft.com/office/powerpoint/2010/main" val="708420524"/>
              </p:ext>
            </p:extLst>
          </p:nvPr>
        </p:nvGraphicFramePr>
        <p:xfrm>
          <a:off x="3976708" y="1080852"/>
          <a:ext cx="6046859" cy="46962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719879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CE1D8A05-0136-4DF3-BEEA-99372A266BEE}"/>
              </a:ext>
            </a:extLst>
          </p:cNvPr>
          <p:cNvSpPr>
            <a:spLocks noGrp="1"/>
          </p:cNvSpPr>
          <p:nvPr>
            <p:ph type="title"/>
          </p:nvPr>
        </p:nvSpPr>
        <p:spPr/>
        <p:txBody>
          <a:bodyPr>
            <a:noAutofit/>
          </a:bodyPr>
          <a:lstStyle/>
          <a:p>
            <a:r>
              <a:rPr lang="hu-HU" sz="2400" dirty="0"/>
              <a:t>Credit</a:t>
            </a:r>
            <a:r>
              <a:rPr lang="en-US" sz="2400" dirty="0"/>
              <a:t> losses are expected to increase</a:t>
            </a:r>
            <a:endParaRPr lang="hu-HU" sz="2400" dirty="0"/>
          </a:p>
        </p:txBody>
      </p:sp>
      <p:sp>
        <p:nvSpPr>
          <p:cNvPr id="19" name="TextBox 18">
            <a:extLst>
              <a:ext uri="{FF2B5EF4-FFF2-40B4-BE49-F238E27FC236}">
                <a16:creationId xmlns:a16="http://schemas.microsoft.com/office/drawing/2014/main" id="{A7E04EFB-4138-42CA-B553-FAC6C6D67BC7}"/>
              </a:ext>
            </a:extLst>
          </p:cNvPr>
          <p:cNvSpPr txBox="1"/>
          <p:nvPr/>
        </p:nvSpPr>
        <p:spPr>
          <a:xfrm>
            <a:off x="3143998" y="1152525"/>
            <a:ext cx="8928028" cy="646331"/>
          </a:xfrm>
          <a:prstGeom prst="rect">
            <a:avLst/>
          </a:prstGeom>
          <a:solidFill>
            <a:schemeClr val="tx2">
              <a:lumMod val="10000"/>
              <a:lumOff val="90000"/>
            </a:schemeClr>
          </a:solidFill>
        </p:spPr>
        <p:txBody>
          <a:bodyPr wrap="square" rtlCol="0">
            <a:spAutoFit/>
          </a:bodyPr>
          <a:lstStyle/>
          <a:p>
            <a:pPr algn="just"/>
            <a:r>
              <a:rPr lang="en-US" dirty="0"/>
              <a:t>The moratorium </a:t>
            </a:r>
            <a:r>
              <a:rPr lang="hu-HU" dirty="0"/>
              <a:t>is </a:t>
            </a:r>
            <a:r>
              <a:rPr lang="hu-HU" dirty="0" err="1"/>
              <a:t>going</a:t>
            </a:r>
            <a:r>
              <a:rPr lang="hu-HU" dirty="0"/>
              <a:t> </a:t>
            </a:r>
            <a:r>
              <a:rPr lang="hu-HU" dirty="0" err="1"/>
              <a:t>to</a:t>
            </a:r>
            <a:r>
              <a:rPr lang="en-US" dirty="0"/>
              <a:t> prevent delinquency, but due to the forward-looking nature of </a:t>
            </a:r>
            <a:r>
              <a:rPr lang="en-GB" dirty="0"/>
              <a:t>loan loss provisioning</a:t>
            </a:r>
            <a:r>
              <a:rPr lang="en-US" dirty="0"/>
              <a:t>, </a:t>
            </a:r>
            <a:r>
              <a:rPr lang="hu-HU" dirty="0"/>
              <a:t>credit</a:t>
            </a:r>
            <a:r>
              <a:rPr lang="en-US" dirty="0"/>
              <a:t> losses will increase.</a:t>
            </a:r>
            <a:r>
              <a:rPr lang="hu-HU" dirty="0"/>
              <a:t> </a:t>
            </a:r>
          </a:p>
        </p:txBody>
      </p:sp>
      <p:cxnSp>
        <p:nvCxnSpPr>
          <p:cNvPr id="7" name="Straight Arrow Connector 6">
            <a:extLst>
              <a:ext uri="{FF2B5EF4-FFF2-40B4-BE49-F238E27FC236}">
                <a16:creationId xmlns:a16="http://schemas.microsoft.com/office/drawing/2014/main" id="{76EE2953-7B74-43B9-B67B-575A4730D78B}"/>
              </a:ext>
            </a:extLst>
          </p:cNvPr>
          <p:cNvCxnSpPr/>
          <p:nvPr/>
        </p:nvCxnSpPr>
        <p:spPr>
          <a:xfrm>
            <a:off x="3391270" y="4004109"/>
            <a:ext cx="8390876" cy="0"/>
          </a:xfrm>
          <a:prstGeom prst="straightConnector1">
            <a:avLst/>
          </a:prstGeom>
          <a:ln w="5715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B4466AD4-0582-42EF-A80E-065A3DB47DEB}"/>
              </a:ext>
            </a:extLst>
          </p:cNvPr>
          <p:cNvSpPr/>
          <p:nvPr/>
        </p:nvSpPr>
        <p:spPr>
          <a:xfrm>
            <a:off x="3561348" y="3806791"/>
            <a:ext cx="394635" cy="394636"/>
          </a:xfrm>
          <a:prstGeom prst="ellipse">
            <a:avLst/>
          </a:prstGeom>
          <a:solidFill>
            <a:schemeClr val="accent6"/>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9" name="Rectangle 8">
            <a:extLst>
              <a:ext uri="{FF2B5EF4-FFF2-40B4-BE49-F238E27FC236}">
                <a16:creationId xmlns:a16="http://schemas.microsoft.com/office/drawing/2014/main" id="{4269B479-CFC8-43C9-82B8-043F708CAE09}"/>
              </a:ext>
            </a:extLst>
          </p:cNvPr>
          <p:cNvSpPr/>
          <p:nvPr/>
        </p:nvSpPr>
        <p:spPr>
          <a:xfrm>
            <a:off x="3758665" y="2023352"/>
            <a:ext cx="3166711" cy="1220356"/>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err="1"/>
              <a:t>NPL-rates</a:t>
            </a:r>
            <a:r>
              <a:rPr lang="hu-HU" dirty="0"/>
              <a:t> are </a:t>
            </a:r>
            <a:r>
              <a:rPr lang="hu-HU" dirty="0" err="1"/>
              <a:t>at</a:t>
            </a:r>
            <a:r>
              <a:rPr lang="hu-HU" dirty="0"/>
              <a:t> </a:t>
            </a:r>
            <a:r>
              <a:rPr lang="hu-HU" dirty="0" err="1"/>
              <a:t>their</a:t>
            </a:r>
            <a:r>
              <a:rPr lang="hu-HU" dirty="0"/>
              <a:t> 15–20-year minimum</a:t>
            </a:r>
          </a:p>
          <a:p>
            <a:pPr algn="ctr"/>
            <a:r>
              <a:rPr lang="hu-HU" dirty="0" err="1"/>
              <a:t>Corporate</a:t>
            </a:r>
            <a:r>
              <a:rPr lang="hu-HU" dirty="0"/>
              <a:t> (90+): 1.5%</a:t>
            </a:r>
          </a:p>
          <a:p>
            <a:pPr algn="ctr"/>
            <a:r>
              <a:rPr lang="hu-HU" dirty="0" err="1"/>
              <a:t>Households</a:t>
            </a:r>
            <a:r>
              <a:rPr lang="hu-HU" dirty="0"/>
              <a:t> (90+): 2.7%</a:t>
            </a:r>
          </a:p>
        </p:txBody>
      </p:sp>
      <p:cxnSp>
        <p:nvCxnSpPr>
          <p:cNvPr id="11" name="Straight Connector 10">
            <a:extLst>
              <a:ext uri="{FF2B5EF4-FFF2-40B4-BE49-F238E27FC236}">
                <a16:creationId xmlns:a16="http://schemas.microsoft.com/office/drawing/2014/main" id="{74473DB9-5E1A-4421-8229-B0475C7FCEF8}"/>
              </a:ext>
            </a:extLst>
          </p:cNvPr>
          <p:cNvCxnSpPr>
            <a:cxnSpLocks/>
            <a:stCxn id="8" idx="0"/>
            <a:endCxn id="9" idx="1"/>
          </p:cNvCxnSpPr>
          <p:nvPr/>
        </p:nvCxnSpPr>
        <p:spPr>
          <a:xfrm flipH="1" flipV="1">
            <a:off x="3758665" y="2633530"/>
            <a:ext cx="1" cy="117326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535BD5CF-3C8D-40D9-B497-C016D96C9D70}"/>
              </a:ext>
            </a:extLst>
          </p:cNvPr>
          <p:cNvSpPr txBox="1"/>
          <p:nvPr/>
        </p:nvSpPr>
        <p:spPr>
          <a:xfrm>
            <a:off x="3853315" y="3308022"/>
            <a:ext cx="2242685" cy="400110"/>
          </a:xfrm>
          <a:prstGeom prst="rect">
            <a:avLst/>
          </a:prstGeom>
          <a:noFill/>
        </p:spPr>
        <p:txBody>
          <a:bodyPr wrap="square" rtlCol="0">
            <a:spAutoFit/>
          </a:bodyPr>
          <a:lstStyle/>
          <a:p>
            <a:r>
              <a:rPr lang="hu-HU" sz="2000" b="1" i="1" dirty="0">
                <a:solidFill>
                  <a:schemeClr val="accent6">
                    <a:lumMod val="50000"/>
                  </a:schemeClr>
                </a:solidFill>
              </a:rPr>
              <a:t>December 2019</a:t>
            </a:r>
          </a:p>
        </p:txBody>
      </p:sp>
      <p:sp>
        <p:nvSpPr>
          <p:cNvPr id="21" name="Oval 20">
            <a:extLst>
              <a:ext uri="{FF2B5EF4-FFF2-40B4-BE49-F238E27FC236}">
                <a16:creationId xmlns:a16="http://schemas.microsoft.com/office/drawing/2014/main" id="{C2D17FEA-C6A9-48BC-A73A-8669CF798049}"/>
              </a:ext>
            </a:extLst>
          </p:cNvPr>
          <p:cNvSpPr/>
          <p:nvPr/>
        </p:nvSpPr>
        <p:spPr>
          <a:xfrm>
            <a:off x="6096000" y="3806791"/>
            <a:ext cx="394635" cy="394636"/>
          </a:xfrm>
          <a:prstGeom prst="ellipse">
            <a:avLst/>
          </a:prstGeom>
          <a:solidFill>
            <a:schemeClr val="accent5"/>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2" name="Oval 21">
            <a:extLst>
              <a:ext uri="{FF2B5EF4-FFF2-40B4-BE49-F238E27FC236}">
                <a16:creationId xmlns:a16="http://schemas.microsoft.com/office/drawing/2014/main" id="{8A235097-2A2B-46E6-9ADD-61A88FB0BB6C}"/>
              </a:ext>
            </a:extLst>
          </p:cNvPr>
          <p:cNvSpPr/>
          <p:nvPr/>
        </p:nvSpPr>
        <p:spPr>
          <a:xfrm>
            <a:off x="9039726" y="3806791"/>
            <a:ext cx="394635" cy="394636"/>
          </a:xfrm>
          <a:prstGeom prst="ellipse">
            <a:avLst/>
          </a:prstGeom>
          <a:solidFill>
            <a:schemeClr val="accent3"/>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3" name="TextBox 22">
            <a:extLst>
              <a:ext uri="{FF2B5EF4-FFF2-40B4-BE49-F238E27FC236}">
                <a16:creationId xmlns:a16="http://schemas.microsoft.com/office/drawing/2014/main" id="{93B42FBE-8AD2-478E-9F9F-3BB9E406A977}"/>
              </a:ext>
            </a:extLst>
          </p:cNvPr>
          <p:cNvSpPr txBox="1"/>
          <p:nvPr/>
        </p:nvSpPr>
        <p:spPr>
          <a:xfrm>
            <a:off x="6387967" y="4197515"/>
            <a:ext cx="2242685" cy="400110"/>
          </a:xfrm>
          <a:prstGeom prst="rect">
            <a:avLst/>
          </a:prstGeom>
          <a:solidFill>
            <a:schemeClr val="bg1"/>
          </a:solidFill>
        </p:spPr>
        <p:txBody>
          <a:bodyPr wrap="square" rtlCol="0">
            <a:spAutoFit/>
          </a:bodyPr>
          <a:lstStyle/>
          <a:p>
            <a:r>
              <a:rPr lang="hu-HU" sz="2000" b="1" i="1" dirty="0" err="1">
                <a:solidFill>
                  <a:schemeClr val="accent4"/>
                </a:solidFill>
              </a:rPr>
              <a:t>March</a:t>
            </a:r>
            <a:r>
              <a:rPr lang="hu-HU" sz="2000" b="1" i="1" dirty="0">
                <a:solidFill>
                  <a:schemeClr val="accent4"/>
                </a:solidFill>
              </a:rPr>
              <a:t> 2020</a:t>
            </a:r>
          </a:p>
        </p:txBody>
      </p:sp>
      <p:cxnSp>
        <p:nvCxnSpPr>
          <p:cNvPr id="24" name="Straight Connector 23">
            <a:extLst>
              <a:ext uri="{FF2B5EF4-FFF2-40B4-BE49-F238E27FC236}">
                <a16:creationId xmlns:a16="http://schemas.microsoft.com/office/drawing/2014/main" id="{302FC4A4-D03B-4BED-9C9A-E94149C0D66F}"/>
              </a:ext>
            </a:extLst>
          </p:cNvPr>
          <p:cNvCxnSpPr>
            <a:cxnSpLocks/>
          </p:cNvCxnSpPr>
          <p:nvPr/>
        </p:nvCxnSpPr>
        <p:spPr>
          <a:xfrm flipV="1">
            <a:off x="6277274" y="4201428"/>
            <a:ext cx="1" cy="59160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93C6B1C1-1DA2-440A-A657-E93EE87B9F9A}"/>
              </a:ext>
            </a:extLst>
          </p:cNvPr>
          <p:cNvSpPr/>
          <p:nvPr/>
        </p:nvSpPr>
        <p:spPr>
          <a:xfrm>
            <a:off x="5083729" y="4771097"/>
            <a:ext cx="3955992" cy="1302444"/>
          </a:xfrm>
          <a:prstGeom prst="rect">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1400" dirty="0"/>
              <a:t>The </a:t>
            </a:r>
            <a:r>
              <a:rPr lang="hu-HU" sz="1400" dirty="0" err="1"/>
              <a:t>payment</a:t>
            </a:r>
            <a:r>
              <a:rPr lang="hu-HU" sz="1400" dirty="0"/>
              <a:t> </a:t>
            </a:r>
            <a:r>
              <a:rPr lang="en-US" sz="1400" dirty="0"/>
              <a:t>moratorium </a:t>
            </a:r>
            <a:r>
              <a:rPr lang="en-US" sz="1400" b="1" dirty="0"/>
              <a:t>prevents delinquencies.</a:t>
            </a:r>
          </a:p>
          <a:p>
            <a:pPr algn="ctr">
              <a:spcAft>
                <a:spcPts val="600"/>
              </a:spcAft>
            </a:pPr>
            <a:r>
              <a:rPr lang="en-US" sz="1400" dirty="0"/>
              <a:t>The moratorium </a:t>
            </a:r>
            <a:r>
              <a:rPr lang="en-US" sz="1400" b="1" dirty="0"/>
              <a:t>does not induce the reclassification</a:t>
            </a:r>
            <a:r>
              <a:rPr lang="en-US" sz="1400" dirty="0"/>
              <a:t> of loans </a:t>
            </a:r>
            <a:r>
              <a:rPr lang="en-US" sz="1400" b="1" dirty="0"/>
              <a:t>into Stage 2 </a:t>
            </a:r>
            <a:r>
              <a:rPr lang="en-US" sz="1400" dirty="0"/>
              <a:t>under IFRS 9</a:t>
            </a:r>
            <a:r>
              <a:rPr lang="hu-HU" sz="1400" dirty="0"/>
              <a:t>.</a:t>
            </a:r>
            <a:endParaRPr lang="en-US" sz="1400" dirty="0"/>
          </a:p>
          <a:p>
            <a:pPr algn="ctr"/>
            <a:r>
              <a:rPr lang="en-US" sz="1400" b="1" dirty="0"/>
              <a:t>Expected losses </a:t>
            </a:r>
            <a:r>
              <a:rPr lang="en-US" sz="1400" dirty="0"/>
              <a:t>are going to increase, however.</a:t>
            </a:r>
          </a:p>
        </p:txBody>
      </p:sp>
      <p:sp>
        <p:nvSpPr>
          <p:cNvPr id="26" name="TextBox 25">
            <a:extLst>
              <a:ext uri="{FF2B5EF4-FFF2-40B4-BE49-F238E27FC236}">
                <a16:creationId xmlns:a16="http://schemas.microsoft.com/office/drawing/2014/main" id="{73B2C908-F1FE-420F-AAB2-16EC40E00053}"/>
              </a:ext>
            </a:extLst>
          </p:cNvPr>
          <p:cNvSpPr txBox="1"/>
          <p:nvPr/>
        </p:nvSpPr>
        <p:spPr>
          <a:xfrm>
            <a:off x="9539461" y="3406681"/>
            <a:ext cx="2242685" cy="400110"/>
          </a:xfrm>
          <a:prstGeom prst="rect">
            <a:avLst/>
          </a:prstGeom>
          <a:solidFill>
            <a:schemeClr val="bg1"/>
          </a:solidFill>
        </p:spPr>
        <p:txBody>
          <a:bodyPr wrap="square" rtlCol="0">
            <a:spAutoFit/>
          </a:bodyPr>
          <a:lstStyle/>
          <a:p>
            <a:r>
              <a:rPr lang="hu-HU" sz="2000" b="1" i="1" dirty="0" err="1">
                <a:solidFill>
                  <a:schemeClr val="accent3"/>
                </a:solidFill>
              </a:rPr>
              <a:t>January</a:t>
            </a:r>
            <a:r>
              <a:rPr lang="hu-HU" sz="2000" b="1" i="1" dirty="0">
                <a:solidFill>
                  <a:schemeClr val="accent3"/>
                </a:solidFill>
              </a:rPr>
              <a:t> 2021</a:t>
            </a:r>
          </a:p>
        </p:txBody>
      </p:sp>
      <p:cxnSp>
        <p:nvCxnSpPr>
          <p:cNvPr id="27" name="Straight Connector 26">
            <a:extLst>
              <a:ext uri="{FF2B5EF4-FFF2-40B4-BE49-F238E27FC236}">
                <a16:creationId xmlns:a16="http://schemas.microsoft.com/office/drawing/2014/main" id="{EA4C720D-D83E-414D-B068-293638B82C4F}"/>
              </a:ext>
            </a:extLst>
          </p:cNvPr>
          <p:cNvCxnSpPr>
            <a:cxnSpLocks/>
          </p:cNvCxnSpPr>
          <p:nvPr/>
        </p:nvCxnSpPr>
        <p:spPr>
          <a:xfrm flipH="1" flipV="1">
            <a:off x="9237044" y="3220160"/>
            <a:ext cx="1" cy="60298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A2B6A290-31D5-45E6-8242-287E0C4FB542}"/>
              </a:ext>
            </a:extLst>
          </p:cNvPr>
          <p:cNvSpPr/>
          <p:nvPr/>
        </p:nvSpPr>
        <p:spPr>
          <a:xfrm>
            <a:off x="8342581" y="1844651"/>
            <a:ext cx="3729445" cy="1399053"/>
          </a:xfrm>
          <a:prstGeom prst="rect">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hu-HU" sz="1400" dirty="0" err="1"/>
              <a:t>After</a:t>
            </a:r>
            <a:r>
              <a:rPr lang="hu-HU" sz="1400" dirty="0"/>
              <a:t> </a:t>
            </a:r>
            <a:r>
              <a:rPr lang="hu-HU" sz="1400" dirty="0" err="1"/>
              <a:t>the</a:t>
            </a:r>
            <a:r>
              <a:rPr lang="hu-HU" sz="1400" dirty="0"/>
              <a:t> </a:t>
            </a:r>
            <a:r>
              <a:rPr lang="hu-HU" sz="1400" dirty="0" err="1"/>
              <a:t>expiration</a:t>
            </a:r>
            <a:r>
              <a:rPr lang="hu-HU" sz="1400" dirty="0"/>
              <a:t> of </a:t>
            </a:r>
            <a:r>
              <a:rPr lang="hu-HU" sz="1400" dirty="0" err="1"/>
              <a:t>the</a:t>
            </a:r>
            <a:r>
              <a:rPr lang="hu-HU" sz="1400" dirty="0"/>
              <a:t> </a:t>
            </a:r>
            <a:r>
              <a:rPr lang="hu-HU" sz="1400" dirty="0" err="1"/>
              <a:t>moratorium</a:t>
            </a:r>
            <a:r>
              <a:rPr lang="hu-HU" sz="1400" dirty="0"/>
              <a:t>, </a:t>
            </a:r>
            <a:r>
              <a:rPr lang="hu-HU" sz="1400" dirty="0" err="1"/>
              <a:t>both</a:t>
            </a:r>
            <a:r>
              <a:rPr lang="hu-HU" sz="1400" dirty="0"/>
              <a:t> </a:t>
            </a:r>
            <a:r>
              <a:rPr lang="hu-HU" sz="1400" dirty="0" err="1"/>
              <a:t>delinquency</a:t>
            </a:r>
            <a:r>
              <a:rPr lang="hu-HU" sz="1400" dirty="0"/>
              <a:t> </a:t>
            </a:r>
            <a:r>
              <a:rPr lang="hu-HU" sz="1400" dirty="0" err="1"/>
              <a:t>rates</a:t>
            </a:r>
            <a:r>
              <a:rPr lang="hu-HU" sz="1400" dirty="0"/>
              <a:t> and credit </a:t>
            </a:r>
            <a:r>
              <a:rPr lang="hu-HU" sz="1400" dirty="0" err="1"/>
              <a:t>losses</a:t>
            </a:r>
            <a:r>
              <a:rPr lang="hu-HU" sz="1400" dirty="0"/>
              <a:t> are </a:t>
            </a:r>
            <a:r>
              <a:rPr lang="hu-HU" sz="1400" dirty="0" err="1"/>
              <a:t>going</a:t>
            </a:r>
            <a:r>
              <a:rPr lang="hu-HU" sz="1400" dirty="0"/>
              <a:t> </a:t>
            </a:r>
            <a:r>
              <a:rPr lang="hu-HU" sz="1400" dirty="0" err="1"/>
              <a:t>to</a:t>
            </a:r>
            <a:r>
              <a:rPr lang="hu-HU" sz="1400" dirty="0"/>
              <a:t> </a:t>
            </a:r>
            <a:r>
              <a:rPr lang="hu-HU" sz="1400" dirty="0" err="1"/>
              <a:t>increase</a:t>
            </a:r>
            <a:r>
              <a:rPr lang="hu-HU" sz="1400" dirty="0"/>
              <a:t>.</a:t>
            </a:r>
          </a:p>
          <a:p>
            <a:pPr algn="ctr">
              <a:spcAft>
                <a:spcPts val="600"/>
              </a:spcAft>
            </a:pPr>
            <a:r>
              <a:rPr lang="hu-HU" sz="1400" dirty="0"/>
              <a:t>In </a:t>
            </a:r>
            <a:r>
              <a:rPr lang="hu-HU" sz="1400" dirty="0" err="1"/>
              <a:t>case</a:t>
            </a:r>
            <a:r>
              <a:rPr lang="hu-HU" sz="1400" dirty="0"/>
              <a:t> of </a:t>
            </a:r>
            <a:r>
              <a:rPr lang="hu-HU" sz="1400" dirty="0" err="1"/>
              <a:t>those</a:t>
            </a:r>
            <a:r>
              <a:rPr lang="hu-HU" sz="1400" dirty="0"/>
              <a:t> </a:t>
            </a:r>
            <a:r>
              <a:rPr lang="hu-HU" sz="1400" dirty="0" err="1"/>
              <a:t>debtors</a:t>
            </a:r>
            <a:r>
              <a:rPr lang="hu-HU" sz="1400" dirty="0"/>
              <a:t> </a:t>
            </a:r>
            <a:r>
              <a:rPr lang="hu-HU" sz="1400" dirty="0" err="1"/>
              <a:t>who</a:t>
            </a:r>
            <a:r>
              <a:rPr lang="hu-HU" sz="1400" dirty="0"/>
              <a:t> </a:t>
            </a:r>
            <a:r>
              <a:rPr lang="hu-HU" sz="1400" dirty="0" err="1"/>
              <a:t>can</a:t>
            </a:r>
            <a:r>
              <a:rPr lang="hu-HU" sz="1400" dirty="0"/>
              <a:t> </a:t>
            </a:r>
            <a:r>
              <a:rPr lang="hu-HU" sz="1400" dirty="0" err="1"/>
              <a:t>not</a:t>
            </a:r>
            <a:r>
              <a:rPr lang="hu-HU" sz="1400" dirty="0"/>
              <a:t> be </a:t>
            </a:r>
            <a:r>
              <a:rPr lang="hu-HU" sz="1400" dirty="0" err="1"/>
              <a:t>reorganised</a:t>
            </a:r>
            <a:r>
              <a:rPr lang="hu-HU" sz="1400" dirty="0"/>
              <a:t>, </a:t>
            </a:r>
            <a:r>
              <a:rPr lang="hu-HU" sz="1400" dirty="0" err="1"/>
              <a:t>PERMANENT</a:t>
            </a:r>
            <a:r>
              <a:rPr lang="hu-HU" sz="1400" dirty="0"/>
              <a:t> </a:t>
            </a:r>
            <a:r>
              <a:rPr lang="hu-HU" sz="1400" dirty="0" err="1"/>
              <a:t>PORTFOLIO</a:t>
            </a:r>
            <a:r>
              <a:rPr lang="hu-HU" sz="1400" dirty="0"/>
              <a:t> </a:t>
            </a:r>
            <a:r>
              <a:rPr lang="hu-HU" sz="1400" dirty="0" err="1"/>
              <a:t>CLEANING</a:t>
            </a:r>
            <a:r>
              <a:rPr lang="hu-HU" sz="1400" dirty="0"/>
              <a:t> </a:t>
            </a:r>
            <a:r>
              <a:rPr lang="hu-HU" sz="1400" dirty="0" err="1"/>
              <a:t>will</a:t>
            </a:r>
            <a:r>
              <a:rPr lang="hu-HU" sz="1400" dirty="0"/>
              <a:t> be </a:t>
            </a:r>
            <a:r>
              <a:rPr lang="hu-HU" sz="1400" dirty="0" err="1"/>
              <a:t>required</a:t>
            </a:r>
            <a:r>
              <a:rPr lang="hu-HU" sz="1400" dirty="0"/>
              <a:t> </a:t>
            </a:r>
            <a:r>
              <a:rPr lang="hu-HU" sz="1400" dirty="0" err="1"/>
              <a:t>from</a:t>
            </a:r>
            <a:r>
              <a:rPr lang="hu-HU" sz="1400" dirty="0"/>
              <a:t> </a:t>
            </a:r>
            <a:r>
              <a:rPr lang="hu-HU" sz="1400" dirty="0" err="1"/>
              <a:t>banks</a:t>
            </a:r>
            <a:endParaRPr lang="hu-HU" sz="1400" dirty="0"/>
          </a:p>
        </p:txBody>
      </p:sp>
      <p:cxnSp>
        <p:nvCxnSpPr>
          <p:cNvPr id="29" name="Straight Arrow Connector 28">
            <a:extLst>
              <a:ext uri="{FF2B5EF4-FFF2-40B4-BE49-F238E27FC236}">
                <a16:creationId xmlns:a16="http://schemas.microsoft.com/office/drawing/2014/main" id="{62F79633-2A4A-4047-8027-CE71650744A8}"/>
              </a:ext>
            </a:extLst>
          </p:cNvPr>
          <p:cNvCxnSpPr>
            <a:cxnSpLocks/>
          </p:cNvCxnSpPr>
          <p:nvPr/>
        </p:nvCxnSpPr>
        <p:spPr>
          <a:xfrm>
            <a:off x="7108272" y="6073541"/>
            <a:ext cx="499740" cy="35283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D745339A-660B-4ABB-8DA4-83C988EA79B0}"/>
              </a:ext>
            </a:extLst>
          </p:cNvPr>
          <p:cNvSpPr txBox="1"/>
          <p:nvPr/>
        </p:nvSpPr>
        <p:spPr>
          <a:xfrm>
            <a:off x="7778038" y="6119336"/>
            <a:ext cx="1761423" cy="523220"/>
          </a:xfrm>
          <a:prstGeom prst="rect">
            <a:avLst/>
          </a:prstGeom>
          <a:noFill/>
        </p:spPr>
        <p:txBody>
          <a:bodyPr wrap="square" rtlCol="0">
            <a:spAutoFit/>
          </a:bodyPr>
          <a:lstStyle/>
          <a:p>
            <a:r>
              <a:rPr lang="hu-HU" sz="1400" i="1" dirty="0" err="1"/>
              <a:t>For</a:t>
            </a:r>
            <a:r>
              <a:rPr lang="hu-HU" sz="1400" i="1" dirty="0"/>
              <a:t> more details, </a:t>
            </a:r>
            <a:r>
              <a:rPr lang="hu-HU" sz="1400" i="1" dirty="0" err="1"/>
              <a:t>see</a:t>
            </a:r>
            <a:r>
              <a:rPr lang="hu-HU" sz="1400" i="1" dirty="0"/>
              <a:t> </a:t>
            </a:r>
            <a:r>
              <a:rPr lang="hu-HU" sz="1400" i="1" dirty="0" err="1"/>
              <a:t>Box</a:t>
            </a:r>
            <a:r>
              <a:rPr lang="hu-HU" sz="1400" i="1" dirty="0"/>
              <a:t> 7 of </a:t>
            </a:r>
            <a:r>
              <a:rPr lang="hu-HU" sz="1400" i="1" dirty="0" err="1"/>
              <a:t>the</a:t>
            </a:r>
            <a:r>
              <a:rPr lang="hu-HU" sz="1400" i="1" dirty="0"/>
              <a:t> </a:t>
            </a:r>
            <a:r>
              <a:rPr lang="hu-HU" sz="1400" i="1" dirty="0" err="1"/>
              <a:t>report</a:t>
            </a:r>
            <a:endParaRPr lang="hu-HU" sz="1400" i="1" dirty="0"/>
          </a:p>
        </p:txBody>
      </p:sp>
      <p:cxnSp>
        <p:nvCxnSpPr>
          <p:cNvPr id="32" name="Straight Connector 31">
            <a:extLst>
              <a:ext uri="{FF2B5EF4-FFF2-40B4-BE49-F238E27FC236}">
                <a16:creationId xmlns:a16="http://schemas.microsoft.com/office/drawing/2014/main" id="{C46FC232-7ADC-437A-B6F0-41AC705068D8}"/>
              </a:ext>
            </a:extLst>
          </p:cNvPr>
          <p:cNvCxnSpPr>
            <a:cxnSpLocks/>
            <a:stCxn id="34" idx="1"/>
            <a:endCxn id="22" idx="5"/>
          </p:cNvCxnSpPr>
          <p:nvPr/>
        </p:nvCxnSpPr>
        <p:spPr>
          <a:xfrm flipH="1" flipV="1">
            <a:off x="9376568" y="4143634"/>
            <a:ext cx="686364" cy="9100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id="{59BA2131-65F3-4D18-9D3B-5276B1857B10}"/>
              </a:ext>
            </a:extLst>
          </p:cNvPr>
          <p:cNvSpPr/>
          <p:nvPr/>
        </p:nvSpPr>
        <p:spPr>
          <a:xfrm>
            <a:off x="10062932" y="4255283"/>
            <a:ext cx="2009094" cy="1596875"/>
          </a:xfrm>
          <a:prstGeom prst="rect">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1400" dirty="0"/>
              <a:t>The MNB will do its utmost to ensure that the non-performing portfolio is </a:t>
            </a:r>
            <a:r>
              <a:rPr lang="en-US" sz="1400" b="1" dirty="0"/>
              <a:t>not permanently stuck in the banks' balance sheets this time.</a:t>
            </a:r>
            <a:endParaRPr lang="hu-HU" sz="1400" b="1" dirty="0"/>
          </a:p>
        </p:txBody>
      </p:sp>
    </p:spTree>
    <p:extLst>
      <p:ext uri="{BB962C8B-B14F-4D97-AF65-F5344CB8AC3E}">
        <p14:creationId xmlns:p14="http://schemas.microsoft.com/office/powerpoint/2010/main" val="40162526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a:extLst>
              <a:ext uri="{FF2B5EF4-FFF2-40B4-BE49-F238E27FC236}">
                <a16:creationId xmlns:a16="http://schemas.microsoft.com/office/drawing/2014/main" id="{1D8E89F5-D50E-45E8-8B99-745C3151CD18}"/>
              </a:ext>
            </a:extLst>
          </p:cNvPr>
          <p:cNvGraphicFramePr/>
          <p:nvPr>
            <p:extLst>
              <p:ext uri="{D42A27DB-BD31-4B8C-83A1-F6EECF244321}">
                <p14:modId xmlns:p14="http://schemas.microsoft.com/office/powerpoint/2010/main" val="428881927"/>
              </p:ext>
            </p:extLst>
          </p:nvPr>
        </p:nvGraphicFramePr>
        <p:xfrm>
          <a:off x="3976708" y="1080852"/>
          <a:ext cx="6046859" cy="46962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577928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CE1D8A05-0136-4DF3-BEEA-99372A266BEE}"/>
              </a:ext>
            </a:extLst>
          </p:cNvPr>
          <p:cNvSpPr>
            <a:spLocks noGrp="1"/>
          </p:cNvSpPr>
          <p:nvPr>
            <p:ph type="title"/>
          </p:nvPr>
        </p:nvSpPr>
        <p:spPr>
          <a:xfrm>
            <a:off x="3391270" y="310447"/>
            <a:ext cx="8680756" cy="713833"/>
          </a:xfrm>
        </p:spPr>
        <p:txBody>
          <a:bodyPr>
            <a:noAutofit/>
          </a:bodyPr>
          <a:lstStyle/>
          <a:p>
            <a:r>
              <a:rPr lang="hu-HU" sz="2400" dirty="0"/>
              <a:t>In </a:t>
            </a:r>
            <a:r>
              <a:rPr lang="hu-HU" sz="2400" dirty="0" err="1"/>
              <a:t>the</a:t>
            </a:r>
            <a:r>
              <a:rPr lang="hu-HU" sz="2400" dirty="0"/>
              <a:t> Financial </a:t>
            </a:r>
            <a:r>
              <a:rPr lang="hu-HU" sz="2400" dirty="0" err="1"/>
              <a:t>StaBility</a:t>
            </a:r>
            <a:r>
              <a:rPr lang="hu-HU" sz="2400" dirty="0"/>
              <a:t> </a:t>
            </a:r>
            <a:r>
              <a:rPr lang="hu-HU" sz="2400" dirty="0" err="1"/>
              <a:t>Report</a:t>
            </a:r>
            <a:r>
              <a:rPr lang="hu-HU" sz="2400" dirty="0"/>
              <a:t>, </a:t>
            </a:r>
            <a:r>
              <a:rPr lang="hu-HU" sz="2400" dirty="0" err="1"/>
              <a:t>we</a:t>
            </a:r>
            <a:r>
              <a:rPr lang="hu-HU" sz="2400" dirty="0"/>
              <a:t> </a:t>
            </a:r>
            <a:r>
              <a:rPr lang="hu-HU" sz="2400" dirty="0" err="1"/>
              <a:t>present</a:t>
            </a:r>
            <a:r>
              <a:rPr lang="hu-HU" sz="2400" dirty="0"/>
              <a:t> </a:t>
            </a:r>
            <a:r>
              <a:rPr lang="hu-HU" sz="2400" dirty="0" err="1"/>
              <a:t>our</a:t>
            </a:r>
            <a:r>
              <a:rPr lang="hu-HU" sz="2400" dirty="0"/>
              <a:t> </a:t>
            </a:r>
            <a:r>
              <a:rPr lang="hu-HU" sz="2400" dirty="0" err="1"/>
              <a:t>stress</a:t>
            </a:r>
            <a:r>
              <a:rPr lang="hu-HU" sz="2400" dirty="0"/>
              <a:t> testing </a:t>
            </a:r>
            <a:r>
              <a:rPr lang="hu-HU" sz="2400" dirty="0" err="1"/>
              <a:t>exercise</a:t>
            </a:r>
            <a:r>
              <a:rPr lang="hu-HU" sz="2400" dirty="0"/>
              <a:t> in </a:t>
            </a:r>
            <a:r>
              <a:rPr lang="hu-HU" sz="2400" dirty="0" err="1"/>
              <a:t>every</a:t>
            </a:r>
            <a:r>
              <a:rPr lang="hu-HU" sz="2400" dirty="0"/>
              <a:t> </a:t>
            </a:r>
            <a:r>
              <a:rPr lang="hu-HU" sz="2400" dirty="0" err="1"/>
              <a:t>half-year</a:t>
            </a:r>
            <a:endParaRPr lang="hu-HU" sz="2400" dirty="0"/>
          </a:p>
        </p:txBody>
      </p:sp>
      <p:sp>
        <p:nvSpPr>
          <p:cNvPr id="19" name="TextBox 18">
            <a:extLst>
              <a:ext uri="{FF2B5EF4-FFF2-40B4-BE49-F238E27FC236}">
                <a16:creationId xmlns:a16="http://schemas.microsoft.com/office/drawing/2014/main" id="{A7E04EFB-4138-42CA-B553-FAC6C6D67BC7}"/>
              </a:ext>
            </a:extLst>
          </p:cNvPr>
          <p:cNvSpPr txBox="1"/>
          <p:nvPr/>
        </p:nvSpPr>
        <p:spPr>
          <a:xfrm>
            <a:off x="3143998" y="1152525"/>
            <a:ext cx="8928028" cy="646331"/>
          </a:xfrm>
          <a:prstGeom prst="rect">
            <a:avLst/>
          </a:prstGeom>
          <a:solidFill>
            <a:schemeClr val="tx2">
              <a:lumMod val="10000"/>
              <a:lumOff val="90000"/>
            </a:schemeClr>
          </a:solidFill>
        </p:spPr>
        <p:txBody>
          <a:bodyPr wrap="square" rtlCol="0">
            <a:spAutoFit/>
          </a:bodyPr>
          <a:lstStyle/>
          <a:p>
            <a:pPr algn="just"/>
            <a:r>
              <a:rPr lang="en-US" dirty="0"/>
              <a:t>The stress test calculates the impacts of low-probability, but still plausible economic scenarios on the banking sector.</a:t>
            </a:r>
            <a:endParaRPr lang="hu-HU" dirty="0"/>
          </a:p>
        </p:txBody>
      </p:sp>
      <p:sp>
        <p:nvSpPr>
          <p:cNvPr id="9" name="Content Placeholder 1">
            <a:extLst>
              <a:ext uri="{FF2B5EF4-FFF2-40B4-BE49-F238E27FC236}">
                <a16:creationId xmlns:a16="http://schemas.microsoft.com/office/drawing/2014/main" id="{703FBD1A-989D-4C31-8410-78FEF3629D1B}"/>
              </a:ext>
            </a:extLst>
          </p:cNvPr>
          <p:cNvSpPr>
            <a:spLocks noGrp="1"/>
          </p:cNvSpPr>
          <p:nvPr>
            <p:ph sz="quarter" idx="10"/>
          </p:nvPr>
        </p:nvSpPr>
        <p:spPr>
          <a:xfrm>
            <a:off x="3391270" y="1927102"/>
            <a:ext cx="8059483" cy="1711248"/>
          </a:xfrm>
        </p:spPr>
        <p:txBody>
          <a:bodyPr>
            <a:normAutofit/>
          </a:bodyPr>
          <a:lstStyle/>
          <a:p>
            <a:pPr marL="342900" indent="-342900" algn="just">
              <a:buFont typeface="Arial" panose="020B0604020202020204" pitchFamily="34" charset="0"/>
              <a:buChar char="•"/>
            </a:pPr>
            <a:r>
              <a:rPr lang="en-US" sz="2400" dirty="0"/>
              <a:t>The stress testing scenarios are</a:t>
            </a:r>
            <a:r>
              <a:rPr lang="hu-HU" sz="2400" dirty="0"/>
              <a:t> </a:t>
            </a:r>
            <a:r>
              <a:rPr lang="hu-HU" sz="2400" b="1" u="sng" dirty="0" err="1"/>
              <a:t>not</a:t>
            </a:r>
            <a:r>
              <a:rPr lang="hu-HU" sz="2400" b="1" u="sng" dirty="0"/>
              <a:t> forecasts</a:t>
            </a:r>
            <a:r>
              <a:rPr lang="hu-HU" sz="2400" b="1" dirty="0"/>
              <a:t>.</a:t>
            </a:r>
          </a:p>
          <a:p>
            <a:pPr marL="342900" indent="-342900" algn="just">
              <a:buFont typeface="Arial" panose="020B0604020202020204" pitchFamily="34" charset="0"/>
              <a:buChar char="•"/>
            </a:pPr>
            <a:r>
              <a:rPr lang="en-US" sz="2000" dirty="0"/>
              <a:t>Due to the </a:t>
            </a:r>
            <a:r>
              <a:rPr lang="en-US" sz="2000" b="1" dirty="0"/>
              <a:t>high degree of uncertainty </a:t>
            </a:r>
            <a:r>
              <a:rPr lang="en-US" sz="2000" dirty="0"/>
              <a:t>regarding the economic effects of the pandemic, in the solvency stress test, we estimated the </a:t>
            </a:r>
            <a:r>
              <a:rPr lang="en-US" sz="2000" b="1" dirty="0"/>
              <a:t>impacts of two economic scenarios</a:t>
            </a:r>
            <a:r>
              <a:rPr lang="en-US" sz="2000" dirty="0"/>
              <a:t>.</a:t>
            </a:r>
            <a:endParaRPr lang="hu-HU" sz="2000" dirty="0"/>
          </a:p>
        </p:txBody>
      </p:sp>
      <p:sp>
        <p:nvSpPr>
          <p:cNvPr id="10" name="Rectangle 9">
            <a:extLst>
              <a:ext uri="{FF2B5EF4-FFF2-40B4-BE49-F238E27FC236}">
                <a16:creationId xmlns:a16="http://schemas.microsoft.com/office/drawing/2014/main" id="{86934333-E39F-4969-A56F-6F0C8842CB78}"/>
              </a:ext>
            </a:extLst>
          </p:cNvPr>
          <p:cNvSpPr/>
          <p:nvPr/>
        </p:nvSpPr>
        <p:spPr>
          <a:xfrm>
            <a:off x="3773268" y="3946358"/>
            <a:ext cx="3813440" cy="2409051"/>
          </a:xfrm>
          <a:prstGeom prst="rect">
            <a:avLst/>
          </a:prstGeom>
          <a:solidFill>
            <a:schemeClr val="accent4"/>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000" b="1" dirty="0" err="1">
                <a:solidFill>
                  <a:schemeClr val="bg1"/>
                </a:solidFill>
              </a:rPr>
              <a:t>Stress</a:t>
            </a:r>
            <a:r>
              <a:rPr lang="hu-HU" sz="2000" b="1" dirty="0">
                <a:solidFill>
                  <a:schemeClr val="bg1"/>
                </a:solidFill>
              </a:rPr>
              <a:t> </a:t>
            </a:r>
            <a:r>
              <a:rPr lang="hu-HU" sz="2000" b="1" dirty="0" err="1">
                <a:solidFill>
                  <a:schemeClr val="bg1"/>
                </a:solidFill>
              </a:rPr>
              <a:t>scenario</a:t>
            </a:r>
            <a:r>
              <a:rPr lang="hu-HU" sz="2000" b="1" dirty="0">
                <a:solidFill>
                  <a:schemeClr val="bg1"/>
                </a:solidFill>
              </a:rPr>
              <a:t> I:</a:t>
            </a:r>
          </a:p>
          <a:p>
            <a:pPr algn="ctr"/>
            <a:r>
              <a:rPr lang="hu-HU" sz="2000" b="1" dirty="0">
                <a:solidFill>
                  <a:schemeClr val="bg1"/>
                </a:solidFill>
              </a:rPr>
              <a:t>GDP in 2020: -3.8%</a:t>
            </a:r>
          </a:p>
          <a:p>
            <a:pPr algn="ctr">
              <a:spcAft>
                <a:spcPts val="1200"/>
              </a:spcAft>
            </a:pPr>
            <a:r>
              <a:rPr lang="hu-HU" sz="2000" b="1" dirty="0">
                <a:solidFill>
                  <a:schemeClr val="bg1"/>
                </a:solidFill>
              </a:rPr>
              <a:t>GDP in 2021: -0.1%</a:t>
            </a:r>
          </a:p>
          <a:p>
            <a:pPr algn="ctr">
              <a:spcAft>
                <a:spcPts val="1200"/>
              </a:spcAft>
            </a:pPr>
            <a:r>
              <a:rPr lang="en-US" sz="1400" b="1" dirty="0">
                <a:solidFill>
                  <a:schemeClr val="bg1"/>
                </a:solidFill>
              </a:rPr>
              <a:t>In stress scenario number one, demand for Hungarian exports is subdued, investment activity declines, production capacities are impaired, household consumption declines, which – overall – result in a temporary decline in output</a:t>
            </a:r>
            <a:r>
              <a:rPr lang="hu-HU" sz="1400" b="1" dirty="0">
                <a:solidFill>
                  <a:schemeClr val="bg1"/>
                </a:solidFill>
              </a:rPr>
              <a:t>.</a:t>
            </a:r>
            <a:endParaRPr lang="hu-HU" dirty="0">
              <a:solidFill>
                <a:schemeClr val="bg1"/>
              </a:solidFill>
            </a:endParaRPr>
          </a:p>
        </p:txBody>
      </p:sp>
      <p:sp>
        <p:nvSpPr>
          <p:cNvPr id="11" name="Rectangle 10">
            <a:extLst>
              <a:ext uri="{FF2B5EF4-FFF2-40B4-BE49-F238E27FC236}">
                <a16:creationId xmlns:a16="http://schemas.microsoft.com/office/drawing/2014/main" id="{37D141C2-1237-4B4B-9AA7-DCF9F56A579D}"/>
              </a:ext>
            </a:extLst>
          </p:cNvPr>
          <p:cNvSpPr/>
          <p:nvPr/>
        </p:nvSpPr>
        <p:spPr>
          <a:xfrm>
            <a:off x="7662615" y="3946357"/>
            <a:ext cx="3813440" cy="2409051"/>
          </a:xfrm>
          <a:prstGeom prst="rect">
            <a:avLst/>
          </a:prstGeom>
          <a:solidFill>
            <a:schemeClr val="accent3"/>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000" b="1" dirty="0" err="1">
                <a:solidFill>
                  <a:schemeClr val="bg1"/>
                </a:solidFill>
              </a:rPr>
              <a:t>Stress</a:t>
            </a:r>
            <a:r>
              <a:rPr lang="hu-HU" sz="2000" b="1" dirty="0">
                <a:solidFill>
                  <a:schemeClr val="bg1"/>
                </a:solidFill>
              </a:rPr>
              <a:t> </a:t>
            </a:r>
            <a:r>
              <a:rPr lang="hu-HU" sz="2000" b="1" dirty="0" err="1">
                <a:solidFill>
                  <a:schemeClr val="bg1"/>
                </a:solidFill>
              </a:rPr>
              <a:t>scenario</a:t>
            </a:r>
            <a:r>
              <a:rPr lang="hu-HU" sz="2000" b="1" dirty="0">
                <a:solidFill>
                  <a:schemeClr val="bg1"/>
                </a:solidFill>
              </a:rPr>
              <a:t> II:</a:t>
            </a:r>
          </a:p>
          <a:p>
            <a:pPr algn="ctr"/>
            <a:r>
              <a:rPr lang="hu-HU" sz="2000" b="1" dirty="0">
                <a:solidFill>
                  <a:schemeClr val="bg1"/>
                </a:solidFill>
              </a:rPr>
              <a:t>GDP in 2020: -7.1%</a:t>
            </a:r>
          </a:p>
          <a:p>
            <a:pPr algn="ctr">
              <a:spcAft>
                <a:spcPts val="1200"/>
              </a:spcAft>
            </a:pPr>
            <a:r>
              <a:rPr lang="hu-HU" sz="2000" b="1" dirty="0">
                <a:solidFill>
                  <a:schemeClr val="bg1"/>
                </a:solidFill>
              </a:rPr>
              <a:t>GDP in 2021: -2.9%</a:t>
            </a:r>
          </a:p>
          <a:p>
            <a:pPr algn="ctr">
              <a:spcAft>
                <a:spcPts val="1200"/>
              </a:spcAft>
            </a:pPr>
            <a:r>
              <a:rPr lang="en-US" sz="1400" b="1" dirty="0">
                <a:solidFill>
                  <a:schemeClr val="bg1"/>
                </a:solidFill>
              </a:rPr>
              <a:t>In stress scenario number two, we include</a:t>
            </a:r>
            <a:r>
              <a:rPr lang="hu-HU" sz="1400" b="1" dirty="0">
                <a:solidFill>
                  <a:schemeClr val="bg1"/>
                </a:solidFill>
              </a:rPr>
              <a:t>d</a:t>
            </a:r>
            <a:r>
              <a:rPr lang="en-US" sz="1400" b="1" dirty="0">
                <a:solidFill>
                  <a:schemeClr val="bg1"/>
                </a:solidFill>
              </a:rPr>
              <a:t> a more substantial disruption of production capacities and a further decline in consumption, export and investment activity. </a:t>
            </a:r>
            <a:endParaRPr lang="hu-HU" dirty="0">
              <a:solidFill>
                <a:schemeClr val="bg1"/>
              </a:solidFill>
            </a:endParaRPr>
          </a:p>
        </p:txBody>
      </p:sp>
    </p:spTree>
    <p:extLst>
      <p:ext uri="{BB962C8B-B14F-4D97-AF65-F5344CB8AC3E}">
        <p14:creationId xmlns:p14="http://schemas.microsoft.com/office/powerpoint/2010/main" val="38413737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CE1D8A05-0136-4DF3-BEEA-99372A266BEE}"/>
              </a:ext>
            </a:extLst>
          </p:cNvPr>
          <p:cNvSpPr>
            <a:spLocks noGrp="1"/>
          </p:cNvSpPr>
          <p:nvPr>
            <p:ph type="title"/>
          </p:nvPr>
        </p:nvSpPr>
        <p:spPr/>
        <p:txBody>
          <a:bodyPr>
            <a:noAutofit/>
          </a:bodyPr>
          <a:lstStyle/>
          <a:p>
            <a:r>
              <a:rPr lang="en-US" sz="2400" dirty="0"/>
              <a:t>Manageable capital needs would arise even in the more severe economic scenario</a:t>
            </a:r>
            <a:endParaRPr lang="hu-HU" sz="2400" dirty="0"/>
          </a:p>
        </p:txBody>
      </p:sp>
      <p:sp>
        <p:nvSpPr>
          <p:cNvPr id="18" name="Content Placeholder 3">
            <a:extLst>
              <a:ext uri="{FF2B5EF4-FFF2-40B4-BE49-F238E27FC236}">
                <a16:creationId xmlns:a16="http://schemas.microsoft.com/office/drawing/2014/main" id="{861C0E18-735D-41C3-B76D-FAB08AFFAF1A}"/>
              </a:ext>
            </a:extLst>
          </p:cNvPr>
          <p:cNvSpPr txBox="1">
            <a:spLocks/>
          </p:cNvSpPr>
          <p:nvPr/>
        </p:nvSpPr>
        <p:spPr>
          <a:xfrm>
            <a:off x="3143999" y="5821970"/>
            <a:ext cx="6812062" cy="535531"/>
          </a:xfrm>
          <a:prstGeom prst="rect">
            <a:avLst/>
          </a:prstGeom>
          <a:noFill/>
        </p:spPr>
        <p:txBody>
          <a:bodyPr wrap="square" rtlCol="0">
            <a:spAutoFit/>
          </a:bodyPr>
          <a:lstStyle>
            <a:lvl1pPr marL="0" indent="0" algn="l" defTabSz="685749" rtl="0" eaLnBrk="1" latinLnBrk="0" hangingPunct="1">
              <a:lnSpc>
                <a:spcPct val="90000"/>
              </a:lnSpc>
              <a:spcBef>
                <a:spcPts val="750"/>
              </a:spcBef>
              <a:buFont typeface="Arial" panose="020B0604020202020204" pitchFamily="34" charset="0"/>
              <a:buNone/>
              <a:defRPr sz="2100" kern="1200">
                <a:solidFill>
                  <a:schemeClr val="tx2"/>
                </a:solidFill>
                <a:latin typeface="+mn-lt"/>
                <a:ea typeface="+mn-ea"/>
                <a:cs typeface="+mn-cs"/>
              </a:defRPr>
            </a:lvl1pPr>
            <a:lvl2pPr marL="342875" indent="0" algn="l" defTabSz="685749" rtl="0" eaLnBrk="1" latinLnBrk="0" hangingPunct="1">
              <a:lnSpc>
                <a:spcPct val="90000"/>
              </a:lnSpc>
              <a:spcBef>
                <a:spcPts val="375"/>
              </a:spcBef>
              <a:buFont typeface="Arial" panose="020B0604020202020204" pitchFamily="34" charset="0"/>
              <a:buNone/>
              <a:defRPr sz="1800" kern="1200">
                <a:solidFill>
                  <a:schemeClr val="accent2"/>
                </a:solidFill>
                <a:latin typeface="+mn-lt"/>
                <a:ea typeface="+mn-ea"/>
                <a:cs typeface="+mn-cs"/>
              </a:defRPr>
            </a:lvl2pPr>
            <a:lvl3pPr marL="685749" indent="0" algn="l" defTabSz="685749" rtl="0" eaLnBrk="1" latinLnBrk="0" hangingPunct="1">
              <a:lnSpc>
                <a:spcPct val="90000"/>
              </a:lnSpc>
              <a:spcBef>
                <a:spcPts val="375"/>
              </a:spcBef>
              <a:buFont typeface="Arial" panose="020B0604020202020204" pitchFamily="34" charset="0"/>
              <a:buNone/>
              <a:defRPr sz="1500" kern="1200">
                <a:solidFill>
                  <a:schemeClr val="accent2"/>
                </a:solidFill>
                <a:latin typeface="+mn-lt"/>
                <a:ea typeface="+mn-ea"/>
                <a:cs typeface="+mn-cs"/>
              </a:defRPr>
            </a:lvl3pPr>
            <a:lvl4pPr marL="1028624"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4pPr>
            <a:lvl5pPr marL="1371498"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5pPr>
            <a:lvl6pPr marL="1885809"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684"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558"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433"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600" cap="all" dirty="0"/>
              <a:t>Distribution of the capital adequacy ratio based on the number of banks for the two stress scenarios</a:t>
            </a:r>
            <a:endParaRPr lang="hu-HU" sz="1600" cap="all" dirty="0"/>
          </a:p>
        </p:txBody>
      </p:sp>
      <p:sp>
        <p:nvSpPr>
          <p:cNvPr id="19" name="TextBox 18">
            <a:extLst>
              <a:ext uri="{FF2B5EF4-FFF2-40B4-BE49-F238E27FC236}">
                <a16:creationId xmlns:a16="http://schemas.microsoft.com/office/drawing/2014/main" id="{A7E04EFB-4138-42CA-B553-FAC6C6D67BC7}"/>
              </a:ext>
            </a:extLst>
          </p:cNvPr>
          <p:cNvSpPr txBox="1"/>
          <p:nvPr/>
        </p:nvSpPr>
        <p:spPr>
          <a:xfrm>
            <a:off x="3143998" y="1152525"/>
            <a:ext cx="8928028" cy="923330"/>
          </a:xfrm>
          <a:prstGeom prst="rect">
            <a:avLst/>
          </a:prstGeom>
          <a:solidFill>
            <a:schemeClr val="tx2">
              <a:lumMod val="10000"/>
              <a:lumOff val="90000"/>
            </a:schemeClr>
          </a:solidFill>
        </p:spPr>
        <p:txBody>
          <a:bodyPr wrap="square" rtlCol="0">
            <a:spAutoFit/>
          </a:bodyPr>
          <a:lstStyle/>
          <a:p>
            <a:pPr algn="just"/>
            <a:r>
              <a:rPr lang="en-US" dirty="0"/>
              <a:t>Compared to all the capital requirements currently in effect, in the more severe stress scenario, </a:t>
            </a:r>
            <a:r>
              <a:rPr lang="en-US" b="1" dirty="0"/>
              <a:t>arising capital injection needs would amount to HUF 106 billion</a:t>
            </a:r>
            <a:r>
              <a:rPr lang="en-US" dirty="0"/>
              <a:t>. Taking into account the </a:t>
            </a:r>
            <a:r>
              <a:rPr lang="en-US" i="1" dirty="0"/>
              <a:t>Pillar </a:t>
            </a:r>
            <a:r>
              <a:rPr lang="hu-HU" i="1" dirty="0"/>
              <a:t>I</a:t>
            </a:r>
            <a:r>
              <a:rPr lang="en-US" i="1" dirty="0"/>
              <a:t> </a:t>
            </a:r>
            <a:r>
              <a:rPr lang="en-US" dirty="0"/>
              <a:t>8-per cent requirement, needs </a:t>
            </a:r>
            <a:r>
              <a:rPr lang="hu-HU" dirty="0" err="1"/>
              <a:t>amounting</a:t>
            </a:r>
            <a:r>
              <a:rPr lang="hu-HU" dirty="0"/>
              <a:t> </a:t>
            </a:r>
            <a:r>
              <a:rPr lang="hu-HU" dirty="0" err="1"/>
              <a:t>to</a:t>
            </a:r>
            <a:r>
              <a:rPr lang="en-US" dirty="0"/>
              <a:t> HUF 39 billion would arise.</a:t>
            </a:r>
            <a:endParaRPr lang="hu-HU" dirty="0"/>
          </a:p>
        </p:txBody>
      </p:sp>
      <p:sp>
        <p:nvSpPr>
          <p:cNvPr id="20" name="Text Placeholder 3">
            <a:extLst>
              <a:ext uri="{FF2B5EF4-FFF2-40B4-BE49-F238E27FC236}">
                <a16:creationId xmlns:a16="http://schemas.microsoft.com/office/drawing/2014/main" id="{9E969536-023A-4FAA-8498-4EBEF2579FD5}"/>
              </a:ext>
            </a:extLst>
          </p:cNvPr>
          <p:cNvSpPr>
            <a:spLocks noGrp="1"/>
          </p:cNvSpPr>
          <p:nvPr>
            <p:ph type="body" sz="quarter" idx="17"/>
          </p:nvPr>
        </p:nvSpPr>
        <p:spPr>
          <a:xfrm>
            <a:off x="3143998" y="6359854"/>
            <a:ext cx="8319689" cy="286232"/>
          </a:xfrm>
        </p:spPr>
        <p:txBody>
          <a:bodyPr/>
          <a:lstStyle/>
          <a:p>
            <a:pPr algn="just"/>
            <a:r>
              <a:rPr lang="en-US" dirty="0"/>
              <a:t>Note: Vertical line: 10–90 per cent range; rectangle: 25–75 per cent range. Source: </a:t>
            </a:r>
            <a:r>
              <a:rPr lang="en-US" dirty="0" err="1"/>
              <a:t>MNB</a:t>
            </a:r>
            <a:endParaRPr lang="hu-HU" dirty="0"/>
          </a:p>
        </p:txBody>
      </p:sp>
      <p:pic>
        <p:nvPicPr>
          <p:cNvPr id="2" name="Picture 1">
            <a:extLst>
              <a:ext uri="{FF2B5EF4-FFF2-40B4-BE49-F238E27FC236}">
                <a16:creationId xmlns:a16="http://schemas.microsoft.com/office/drawing/2014/main" id="{247C1C0E-C73C-4D10-8F6C-59B0E4FE034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601012" y="2106311"/>
            <a:ext cx="4989976" cy="3670593"/>
          </a:xfrm>
          <a:prstGeom prst="rect">
            <a:avLst/>
          </a:prstGeom>
        </p:spPr>
      </p:pic>
      <p:sp>
        <p:nvSpPr>
          <p:cNvPr id="4" name="Rectangle 3">
            <a:extLst>
              <a:ext uri="{FF2B5EF4-FFF2-40B4-BE49-F238E27FC236}">
                <a16:creationId xmlns:a16="http://schemas.microsoft.com/office/drawing/2014/main" id="{B2051E1C-1583-42DD-A217-1B570C04B191}"/>
              </a:ext>
            </a:extLst>
          </p:cNvPr>
          <p:cNvSpPr/>
          <p:nvPr/>
        </p:nvSpPr>
        <p:spPr>
          <a:xfrm>
            <a:off x="9183325" y="2358188"/>
            <a:ext cx="2598821" cy="2887579"/>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2"/>
                </a:solidFill>
              </a:rPr>
              <a:t>Risks are mitigated by the precautionary capital </a:t>
            </a:r>
            <a:r>
              <a:rPr lang="en-US" dirty="0" err="1">
                <a:solidFill>
                  <a:schemeClr val="tx2"/>
                </a:solidFill>
              </a:rPr>
              <a:t>programme</a:t>
            </a:r>
            <a:r>
              <a:rPr lang="en-US" dirty="0">
                <a:solidFill>
                  <a:schemeClr val="tx2"/>
                </a:solidFill>
              </a:rPr>
              <a:t> announced by the Hungarian government</a:t>
            </a:r>
            <a:r>
              <a:rPr lang="hu-HU" dirty="0">
                <a:solidFill>
                  <a:schemeClr val="tx2"/>
                </a:solidFill>
              </a:rPr>
              <a:t>, </a:t>
            </a:r>
            <a:r>
              <a:rPr lang="hu-HU" dirty="0" err="1">
                <a:solidFill>
                  <a:schemeClr val="tx2"/>
                </a:solidFill>
              </a:rPr>
              <a:t>with</a:t>
            </a:r>
            <a:r>
              <a:rPr lang="hu-HU" dirty="0">
                <a:solidFill>
                  <a:schemeClr val="tx2"/>
                </a:solidFill>
              </a:rPr>
              <a:t> a HUF 150 </a:t>
            </a:r>
            <a:r>
              <a:rPr lang="hu-HU" dirty="0" err="1">
                <a:solidFill>
                  <a:schemeClr val="tx2"/>
                </a:solidFill>
              </a:rPr>
              <a:t>billion</a:t>
            </a:r>
            <a:r>
              <a:rPr lang="hu-HU" dirty="0">
                <a:solidFill>
                  <a:schemeClr val="tx2"/>
                </a:solidFill>
              </a:rPr>
              <a:t> overall </a:t>
            </a:r>
            <a:r>
              <a:rPr lang="hu-HU" dirty="0" err="1">
                <a:solidFill>
                  <a:schemeClr val="tx2"/>
                </a:solidFill>
              </a:rPr>
              <a:t>amount</a:t>
            </a:r>
            <a:r>
              <a:rPr lang="hu-HU" dirty="0">
                <a:solidFill>
                  <a:schemeClr val="tx2"/>
                </a:solidFill>
              </a:rPr>
              <a:t>.</a:t>
            </a:r>
            <a:r>
              <a:rPr lang="en-US" dirty="0">
                <a:solidFill>
                  <a:schemeClr val="tx2"/>
                </a:solidFill>
              </a:rPr>
              <a:t> </a:t>
            </a:r>
            <a:endParaRPr lang="hu-HU" dirty="0">
              <a:solidFill>
                <a:schemeClr val="tx2"/>
              </a:solidFill>
            </a:endParaRPr>
          </a:p>
          <a:p>
            <a:pPr algn="ctr"/>
            <a:endParaRPr lang="hu-HU" dirty="0">
              <a:solidFill>
                <a:schemeClr val="tx2"/>
              </a:solidFill>
            </a:endParaRPr>
          </a:p>
          <a:p>
            <a:pPr algn="ctr"/>
            <a:r>
              <a:rPr lang="en-US" sz="1600" i="1" dirty="0">
                <a:solidFill>
                  <a:schemeClr val="tx2"/>
                </a:solidFill>
              </a:rPr>
              <a:t>Details can be found in Box 11 of the report.</a:t>
            </a:r>
            <a:endParaRPr lang="hu-HU" sz="1600" i="1" dirty="0">
              <a:solidFill>
                <a:schemeClr val="tx2"/>
              </a:solidFill>
            </a:endParaRPr>
          </a:p>
        </p:txBody>
      </p:sp>
    </p:spTree>
    <p:extLst>
      <p:ext uri="{BB962C8B-B14F-4D97-AF65-F5344CB8AC3E}">
        <p14:creationId xmlns:p14="http://schemas.microsoft.com/office/powerpoint/2010/main" val="30464475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CE1D8A05-0136-4DF3-BEEA-99372A266BEE}"/>
              </a:ext>
            </a:extLst>
          </p:cNvPr>
          <p:cNvSpPr>
            <a:spLocks noGrp="1"/>
          </p:cNvSpPr>
          <p:nvPr>
            <p:ph type="title"/>
          </p:nvPr>
        </p:nvSpPr>
        <p:spPr/>
        <p:txBody>
          <a:bodyPr>
            <a:noAutofit/>
          </a:bodyPr>
          <a:lstStyle/>
          <a:p>
            <a:r>
              <a:rPr lang="en-US" sz="2400" dirty="0"/>
              <a:t>Only modest liquidity needs would arise even in the case of a severe shock</a:t>
            </a:r>
            <a:endParaRPr lang="hu-HU" sz="2400" dirty="0"/>
          </a:p>
        </p:txBody>
      </p:sp>
      <p:sp>
        <p:nvSpPr>
          <p:cNvPr id="18" name="Content Placeholder 3">
            <a:extLst>
              <a:ext uri="{FF2B5EF4-FFF2-40B4-BE49-F238E27FC236}">
                <a16:creationId xmlns:a16="http://schemas.microsoft.com/office/drawing/2014/main" id="{861C0E18-735D-41C3-B76D-FAB08AFFAF1A}"/>
              </a:ext>
            </a:extLst>
          </p:cNvPr>
          <p:cNvSpPr txBox="1">
            <a:spLocks/>
          </p:cNvSpPr>
          <p:nvPr/>
        </p:nvSpPr>
        <p:spPr>
          <a:xfrm>
            <a:off x="7985138" y="5059145"/>
            <a:ext cx="4696097" cy="341632"/>
          </a:xfrm>
          <a:prstGeom prst="rect">
            <a:avLst/>
          </a:prstGeom>
          <a:noFill/>
        </p:spPr>
        <p:txBody>
          <a:bodyPr wrap="square" rtlCol="0">
            <a:spAutoFit/>
          </a:bodyPr>
          <a:lstStyle>
            <a:lvl1pPr marL="0" indent="0" algn="l" defTabSz="685749" rtl="0" eaLnBrk="1" latinLnBrk="0" hangingPunct="1">
              <a:lnSpc>
                <a:spcPct val="90000"/>
              </a:lnSpc>
              <a:spcBef>
                <a:spcPts val="750"/>
              </a:spcBef>
              <a:buFont typeface="Arial" panose="020B0604020202020204" pitchFamily="34" charset="0"/>
              <a:buNone/>
              <a:defRPr sz="2100" kern="1200">
                <a:solidFill>
                  <a:schemeClr val="tx2"/>
                </a:solidFill>
                <a:latin typeface="+mn-lt"/>
                <a:ea typeface="+mn-ea"/>
                <a:cs typeface="+mn-cs"/>
              </a:defRPr>
            </a:lvl1pPr>
            <a:lvl2pPr marL="342875" indent="0" algn="l" defTabSz="685749" rtl="0" eaLnBrk="1" latinLnBrk="0" hangingPunct="1">
              <a:lnSpc>
                <a:spcPct val="90000"/>
              </a:lnSpc>
              <a:spcBef>
                <a:spcPts val="375"/>
              </a:spcBef>
              <a:buFont typeface="Arial" panose="020B0604020202020204" pitchFamily="34" charset="0"/>
              <a:buNone/>
              <a:defRPr sz="1800" kern="1200">
                <a:solidFill>
                  <a:schemeClr val="accent2"/>
                </a:solidFill>
                <a:latin typeface="+mn-lt"/>
                <a:ea typeface="+mn-ea"/>
                <a:cs typeface="+mn-cs"/>
              </a:defRPr>
            </a:lvl2pPr>
            <a:lvl3pPr marL="685749" indent="0" algn="l" defTabSz="685749" rtl="0" eaLnBrk="1" latinLnBrk="0" hangingPunct="1">
              <a:lnSpc>
                <a:spcPct val="90000"/>
              </a:lnSpc>
              <a:spcBef>
                <a:spcPts val="375"/>
              </a:spcBef>
              <a:buFont typeface="Arial" panose="020B0604020202020204" pitchFamily="34" charset="0"/>
              <a:buNone/>
              <a:defRPr sz="1500" kern="1200">
                <a:solidFill>
                  <a:schemeClr val="accent2"/>
                </a:solidFill>
                <a:latin typeface="+mn-lt"/>
                <a:ea typeface="+mn-ea"/>
                <a:cs typeface="+mn-cs"/>
              </a:defRPr>
            </a:lvl3pPr>
            <a:lvl4pPr marL="1028624"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4pPr>
            <a:lvl5pPr marL="1371498"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5pPr>
            <a:lvl6pPr marL="1885809"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684"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558"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433"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r>
              <a:rPr lang="hu-HU" sz="1800" cap="all" dirty="0"/>
              <a:t>The </a:t>
            </a:r>
            <a:r>
              <a:rPr lang="hu-HU" sz="1800" cap="all" dirty="0" err="1"/>
              <a:t>Liquidity</a:t>
            </a:r>
            <a:r>
              <a:rPr lang="hu-HU" sz="1800" cap="all" dirty="0"/>
              <a:t> </a:t>
            </a:r>
            <a:r>
              <a:rPr lang="hu-HU" sz="1800" cap="all" dirty="0" err="1"/>
              <a:t>Stress</a:t>
            </a:r>
            <a:r>
              <a:rPr lang="hu-HU" sz="1800" cap="all" dirty="0"/>
              <a:t> Index</a:t>
            </a:r>
          </a:p>
        </p:txBody>
      </p:sp>
      <p:sp>
        <p:nvSpPr>
          <p:cNvPr id="19" name="TextBox 18">
            <a:extLst>
              <a:ext uri="{FF2B5EF4-FFF2-40B4-BE49-F238E27FC236}">
                <a16:creationId xmlns:a16="http://schemas.microsoft.com/office/drawing/2014/main" id="{A7E04EFB-4138-42CA-B553-FAC6C6D67BC7}"/>
              </a:ext>
            </a:extLst>
          </p:cNvPr>
          <p:cNvSpPr txBox="1"/>
          <p:nvPr/>
        </p:nvSpPr>
        <p:spPr>
          <a:xfrm>
            <a:off x="3143998" y="1152525"/>
            <a:ext cx="8928028" cy="646331"/>
          </a:xfrm>
          <a:prstGeom prst="rect">
            <a:avLst/>
          </a:prstGeom>
          <a:solidFill>
            <a:schemeClr val="tx2">
              <a:lumMod val="10000"/>
              <a:lumOff val="90000"/>
            </a:schemeClr>
          </a:solidFill>
        </p:spPr>
        <p:txBody>
          <a:bodyPr wrap="square" rtlCol="0">
            <a:spAutoFit/>
          </a:bodyPr>
          <a:lstStyle/>
          <a:p>
            <a:pPr algn="just"/>
            <a:r>
              <a:rPr lang="en-US" dirty="0"/>
              <a:t>The post-stress liquidity needs of the banking sector required to meet the regulatory requirement totaled HUF 195 billion in 2019 Q4, showing a substantial decrease.</a:t>
            </a:r>
            <a:endParaRPr lang="hu-HU" dirty="0"/>
          </a:p>
        </p:txBody>
      </p:sp>
      <p:sp>
        <p:nvSpPr>
          <p:cNvPr id="20" name="Text Placeholder 3">
            <a:extLst>
              <a:ext uri="{FF2B5EF4-FFF2-40B4-BE49-F238E27FC236}">
                <a16:creationId xmlns:a16="http://schemas.microsoft.com/office/drawing/2014/main" id="{9E969536-023A-4FAA-8498-4EBEF2579FD5}"/>
              </a:ext>
            </a:extLst>
          </p:cNvPr>
          <p:cNvSpPr>
            <a:spLocks noGrp="1"/>
          </p:cNvSpPr>
          <p:nvPr>
            <p:ph type="body" sz="quarter" idx="17"/>
          </p:nvPr>
        </p:nvSpPr>
        <p:spPr>
          <a:xfrm>
            <a:off x="3221820" y="5923667"/>
            <a:ext cx="8752929" cy="286232"/>
          </a:xfrm>
        </p:spPr>
        <p:txBody>
          <a:bodyPr/>
          <a:lstStyle/>
          <a:p>
            <a:pPr algn="just"/>
            <a:r>
              <a:rPr lang="en-US" dirty="0"/>
              <a:t>Note: The indicator is the sum of the liquidity shortfalls in percentage points (but maximum 100 percentage points) compared to the 100-per cent regulatory limit of the </a:t>
            </a:r>
            <a:r>
              <a:rPr lang="en-US" dirty="0" err="1"/>
              <a:t>LCR</a:t>
            </a:r>
            <a:r>
              <a:rPr lang="en-US" dirty="0"/>
              <a:t>, weighted by the balance sheet total in the stress scenario. The higher the value of the indicator, the greater the liquidity risk. The index value in 2009 Q1 is based on the liquidity shortfalls compared to the balance sheet coverage ratio. For the exact calculation method, see Banai et al. (2014): Stress testing at the Magyar </a:t>
            </a:r>
            <a:r>
              <a:rPr lang="en-US" dirty="0" err="1"/>
              <a:t>Nemzeti</a:t>
            </a:r>
            <a:r>
              <a:rPr lang="en-US" dirty="0"/>
              <a:t> Bank. </a:t>
            </a:r>
            <a:r>
              <a:rPr lang="en-US" dirty="0" err="1"/>
              <a:t>MNB</a:t>
            </a:r>
            <a:r>
              <a:rPr lang="en-US" dirty="0"/>
              <a:t> Occasional Papers No. 109. Source: </a:t>
            </a:r>
            <a:r>
              <a:rPr lang="en-US" dirty="0" err="1"/>
              <a:t>MNB</a:t>
            </a:r>
            <a:endParaRPr lang="hu-HU" dirty="0"/>
          </a:p>
        </p:txBody>
      </p:sp>
      <p:pic>
        <p:nvPicPr>
          <p:cNvPr id="3" name="Picture 2">
            <a:extLst>
              <a:ext uri="{FF2B5EF4-FFF2-40B4-BE49-F238E27FC236}">
                <a16:creationId xmlns:a16="http://schemas.microsoft.com/office/drawing/2014/main" id="{A2C9B26D-D5DC-4D7F-9AFF-EBF89069886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625940" y="1780386"/>
            <a:ext cx="4940119" cy="3707179"/>
          </a:xfrm>
          <a:prstGeom prst="rect">
            <a:avLst/>
          </a:prstGeom>
        </p:spPr>
      </p:pic>
      <p:sp>
        <p:nvSpPr>
          <p:cNvPr id="9" name="Rectangle 8">
            <a:extLst>
              <a:ext uri="{FF2B5EF4-FFF2-40B4-BE49-F238E27FC236}">
                <a16:creationId xmlns:a16="http://schemas.microsoft.com/office/drawing/2014/main" id="{ACB9D6E8-24B3-4FD7-AF53-D87A3EF317F7}"/>
              </a:ext>
            </a:extLst>
          </p:cNvPr>
          <p:cNvSpPr/>
          <p:nvPr/>
        </p:nvSpPr>
        <p:spPr>
          <a:xfrm>
            <a:off x="8884229" y="1985593"/>
            <a:ext cx="2897917" cy="2061114"/>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a:solidFill>
                  <a:schemeClr val="tx2"/>
                </a:solidFill>
              </a:rPr>
              <a:t>Regarding the impact of the moratorium and central bank measures on liquidity, see Box 9 of the report.</a:t>
            </a:r>
            <a:endParaRPr lang="hu-HU" sz="1600" i="1" dirty="0">
              <a:solidFill>
                <a:schemeClr val="tx2"/>
              </a:solidFill>
            </a:endParaRPr>
          </a:p>
        </p:txBody>
      </p:sp>
    </p:spTree>
    <p:extLst>
      <p:ext uri="{BB962C8B-B14F-4D97-AF65-F5344CB8AC3E}">
        <p14:creationId xmlns:p14="http://schemas.microsoft.com/office/powerpoint/2010/main" val="21075606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a:extLst>
              <a:ext uri="{FF2B5EF4-FFF2-40B4-BE49-F238E27FC236}">
                <a16:creationId xmlns:a16="http://schemas.microsoft.com/office/drawing/2014/main" id="{1D8E89F5-D50E-45E8-8B99-745C3151CD18}"/>
              </a:ext>
            </a:extLst>
          </p:cNvPr>
          <p:cNvGraphicFramePr/>
          <p:nvPr>
            <p:extLst>
              <p:ext uri="{D42A27DB-BD31-4B8C-83A1-F6EECF244321}">
                <p14:modId xmlns:p14="http://schemas.microsoft.com/office/powerpoint/2010/main" val="2742827372"/>
              </p:ext>
            </p:extLst>
          </p:nvPr>
        </p:nvGraphicFramePr>
        <p:xfrm>
          <a:off x="3976708" y="1080852"/>
          <a:ext cx="6046859" cy="46962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402420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CE1D8A05-0136-4DF3-BEEA-99372A266BEE}"/>
              </a:ext>
            </a:extLst>
          </p:cNvPr>
          <p:cNvSpPr>
            <a:spLocks noGrp="1"/>
          </p:cNvSpPr>
          <p:nvPr>
            <p:ph type="title"/>
          </p:nvPr>
        </p:nvSpPr>
        <p:spPr/>
        <p:txBody>
          <a:bodyPr>
            <a:noAutofit/>
          </a:bodyPr>
          <a:lstStyle/>
          <a:p>
            <a:r>
              <a:rPr lang="en-US" sz="2400" dirty="0"/>
              <a:t>corporate lending was hit by the coronavirus</a:t>
            </a:r>
            <a:r>
              <a:rPr lang="hu-HU" sz="2400" dirty="0"/>
              <a:t> </a:t>
            </a:r>
            <a:r>
              <a:rPr lang="en-US" sz="2400" dirty="0"/>
              <a:t>During</a:t>
            </a:r>
            <a:r>
              <a:rPr lang="hu-HU" sz="2400" dirty="0"/>
              <a:t> a</a:t>
            </a:r>
            <a:r>
              <a:rPr lang="en-US" sz="2400" dirty="0"/>
              <a:t> double-digit growth </a:t>
            </a:r>
            <a:endParaRPr lang="hu-HU" sz="2400" dirty="0"/>
          </a:p>
        </p:txBody>
      </p:sp>
      <p:sp>
        <p:nvSpPr>
          <p:cNvPr id="18" name="Content Placeholder 3">
            <a:extLst>
              <a:ext uri="{FF2B5EF4-FFF2-40B4-BE49-F238E27FC236}">
                <a16:creationId xmlns:a16="http://schemas.microsoft.com/office/drawing/2014/main" id="{861C0E18-735D-41C3-B76D-FAB08AFFAF1A}"/>
              </a:ext>
            </a:extLst>
          </p:cNvPr>
          <p:cNvSpPr txBox="1">
            <a:spLocks/>
          </p:cNvSpPr>
          <p:nvPr/>
        </p:nvSpPr>
        <p:spPr>
          <a:xfrm>
            <a:off x="3210243" y="5910019"/>
            <a:ext cx="8861783" cy="313932"/>
          </a:xfrm>
          <a:prstGeom prst="rect">
            <a:avLst/>
          </a:prstGeom>
          <a:noFill/>
        </p:spPr>
        <p:txBody>
          <a:bodyPr wrap="square" rtlCol="0">
            <a:spAutoFit/>
          </a:bodyPr>
          <a:lstStyle>
            <a:lvl1pPr marL="0" indent="0" algn="l" defTabSz="685749" rtl="0" eaLnBrk="1" latinLnBrk="0" hangingPunct="1">
              <a:lnSpc>
                <a:spcPct val="90000"/>
              </a:lnSpc>
              <a:spcBef>
                <a:spcPts val="750"/>
              </a:spcBef>
              <a:buFont typeface="Arial" panose="020B0604020202020204" pitchFamily="34" charset="0"/>
              <a:buNone/>
              <a:defRPr sz="2100" kern="1200">
                <a:solidFill>
                  <a:schemeClr val="tx2"/>
                </a:solidFill>
                <a:latin typeface="+mn-lt"/>
                <a:ea typeface="+mn-ea"/>
                <a:cs typeface="+mn-cs"/>
              </a:defRPr>
            </a:lvl1pPr>
            <a:lvl2pPr marL="342875" indent="0" algn="l" defTabSz="685749" rtl="0" eaLnBrk="1" latinLnBrk="0" hangingPunct="1">
              <a:lnSpc>
                <a:spcPct val="90000"/>
              </a:lnSpc>
              <a:spcBef>
                <a:spcPts val="375"/>
              </a:spcBef>
              <a:buFont typeface="Arial" panose="020B0604020202020204" pitchFamily="34" charset="0"/>
              <a:buNone/>
              <a:defRPr sz="1800" kern="1200">
                <a:solidFill>
                  <a:schemeClr val="accent2"/>
                </a:solidFill>
                <a:latin typeface="+mn-lt"/>
                <a:ea typeface="+mn-ea"/>
                <a:cs typeface="+mn-cs"/>
              </a:defRPr>
            </a:lvl2pPr>
            <a:lvl3pPr marL="685749" indent="0" algn="l" defTabSz="685749" rtl="0" eaLnBrk="1" latinLnBrk="0" hangingPunct="1">
              <a:lnSpc>
                <a:spcPct val="90000"/>
              </a:lnSpc>
              <a:spcBef>
                <a:spcPts val="375"/>
              </a:spcBef>
              <a:buFont typeface="Arial" panose="020B0604020202020204" pitchFamily="34" charset="0"/>
              <a:buNone/>
              <a:defRPr sz="1500" kern="1200">
                <a:solidFill>
                  <a:schemeClr val="accent2"/>
                </a:solidFill>
                <a:latin typeface="+mn-lt"/>
                <a:ea typeface="+mn-ea"/>
                <a:cs typeface="+mn-cs"/>
              </a:defRPr>
            </a:lvl3pPr>
            <a:lvl4pPr marL="1028624"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4pPr>
            <a:lvl5pPr marL="1371498"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5pPr>
            <a:lvl6pPr marL="1885809"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684"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558"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433"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600" cap="all" dirty="0"/>
              <a:t>Growth rate of </a:t>
            </a:r>
            <a:r>
              <a:rPr lang="hu-HU" sz="1600" cap="all" dirty="0" err="1"/>
              <a:t>the</a:t>
            </a:r>
            <a:r>
              <a:rPr lang="hu-HU" sz="1600" cap="all" dirty="0"/>
              <a:t> </a:t>
            </a:r>
            <a:r>
              <a:rPr lang="hu-HU" sz="1600" cap="all" dirty="0" err="1"/>
              <a:t>MFI’s</a:t>
            </a:r>
            <a:r>
              <a:rPr lang="hu-HU" sz="1600" cap="all" dirty="0"/>
              <a:t> </a:t>
            </a:r>
            <a:r>
              <a:rPr lang="en-US" sz="1600" cap="all" dirty="0"/>
              <a:t>total corporate and SME loan</a:t>
            </a:r>
            <a:r>
              <a:rPr lang="hu-HU" sz="1600" cap="all" dirty="0"/>
              <a:t> </a:t>
            </a:r>
            <a:r>
              <a:rPr lang="hu-HU" sz="1600" cap="all" dirty="0" err="1"/>
              <a:t>portfolio</a:t>
            </a:r>
            <a:endParaRPr lang="hu-HU" sz="1600" cap="all" dirty="0"/>
          </a:p>
        </p:txBody>
      </p:sp>
      <p:sp>
        <p:nvSpPr>
          <p:cNvPr id="20" name="Text Placeholder 3">
            <a:extLst>
              <a:ext uri="{FF2B5EF4-FFF2-40B4-BE49-F238E27FC236}">
                <a16:creationId xmlns:a16="http://schemas.microsoft.com/office/drawing/2014/main" id="{9E969536-023A-4FAA-8498-4EBEF2579FD5}"/>
              </a:ext>
            </a:extLst>
          </p:cNvPr>
          <p:cNvSpPr>
            <a:spLocks noGrp="1"/>
          </p:cNvSpPr>
          <p:nvPr>
            <p:ph type="body" sz="quarter" idx="17"/>
          </p:nvPr>
        </p:nvSpPr>
        <p:spPr>
          <a:xfrm>
            <a:off x="3210243" y="6292113"/>
            <a:ext cx="7972107" cy="398556"/>
          </a:xfrm>
        </p:spPr>
        <p:txBody>
          <a:bodyPr/>
          <a:lstStyle/>
          <a:p>
            <a:pPr algn="just"/>
            <a:r>
              <a:rPr lang="hu-HU" dirty="0" err="1"/>
              <a:t>Note</a:t>
            </a:r>
            <a:r>
              <a:rPr lang="hu-HU" dirty="0"/>
              <a:t>: </a:t>
            </a:r>
            <a:r>
              <a:rPr lang="en-US" dirty="0"/>
              <a:t>Transaction based, prior to 2015 Q4</a:t>
            </a:r>
            <a:r>
              <a:rPr lang="hu-HU" dirty="0"/>
              <a:t> </a:t>
            </a:r>
            <a:r>
              <a:rPr lang="en-US" dirty="0"/>
              <a:t>SME data </a:t>
            </a:r>
            <a:r>
              <a:rPr lang="hu-HU" dirty="0"/>
              <a:t>is </a:t>
            </a:r>
            <a:r>
              <a:rPr lang="en-US" dirty="0"/>
              <a:t>estimated based on banking system data.</a:t>
            </a:r>
            <a:r>
              <a:rPr lang="hu-HU" dirty="0"/>
              <a:t> </a:t>
            </a:r>
            <a:r>
              <a:rPr lang="en-US" dirty="0"/>
              <a:t>SME data for the first quarter of 2020 based on preliminary data.</a:t>
            </a:r>
            <a:endParaRPr lang="hu-HU" dirty="0"/>
          </a:p>
        </p:txBody>
      </p:sp>
      <p:sp>
        <p:nvSpPr>
          <p:cNvPr id="8" name="TextBox 7">
            <a:extLst>
              <a:ext uri="{FF2B5EF4-FFF2-40B4-BE49-F238E27FC236}">
                <a16:creationId xmlns:a16="http://schemas.microsoft.com/office/drawing/2014/main" id="{CFDCE9BF-3B2E-48F7-9BFA-66AC7F49F2D6}"/>
              </a:ext>
            </a:extLst>
          </p:cNvPr>
          <p:cNvSpPr txBox="1"/>
          <p:nvPr/>
        </p:nvSpPr>
        <p:spPr>
          <a:xfrm>
            <a:off x="3143998" y="1152525"/>
            <a:ext cx="8928028" cy="369332"/>
          </a:xfrm>
          <a:prstGeom prst="rect">
            <a:avLst/>
          </a:prstGeom>
          <a:solidFill>
            <a:schemeClr val="tx2">
              <a:lumMod val="10000"/>
              <a:lumOff val="90000"/>
            </a:schemeClr>
          </a:solidFill>
        </p:spPr>
        <p:txBody>
          <a:bodyPr wrap="square" rtlCol="0">
            <a:spAutoFit/>
          </a:bodyPr>
          <a:lstStyle/>
          <a:p>
            <a:pPr algn="just"/>
            <a:r>
              <a:rPr lang="en-US" dirty="0"/>
              <a:t>Growth rates in the first quarter did not yet reflect the effect of the </a:t>
            </a:r>
            <a:r>
              <a:rPr lang="hu-HU" dirty="0" err="1"/>
              <a:t>pandemic</a:t>
            </a:r>
            <a:r>
              <a:rPr lang="en-US" dirty="0"/>
              <a:t>.</a:t>
            </a:r>
            <a:endParaRPr lang="hu-HU" dirty="0"/>
          </a:p>
        </p:txBody>
      </p:sp>
      <p:pic>
        <p:nvPicPr>
          <p:cNvPr id="3" name="Picture 2">
            <a:extLst>
              <a:ext uri="{FF2B5EF4-FFF2-40B4-BE49-F238E27FC236}">
                <a16:creationId xmlns:a16="http://schemas.microsoft.com/office/drawing/2014/main" id="{2D9B7FBF-92C3-4546-873D-E4E87E0F4FA8}"/>
              </a:ext>
            </a:extLst>
          </p:cNvPr>
          <p:cNvPicPr>
            <a:picLocks noChangeAspect="1"/>
          </p:cNvPicPr>
          <p:nvPr/>
        </p:nvPicPr>
        <p:blipFill>
          <a:blip r:embed="rId2"/>
          <a:stretch>
            <a:fillRect/>
          </a:stretch>
        </p:blipFill>
        <p:spPr>
          <a:xfrm>
            <a:off x="4514850" y="1521857"/>
            <a:ext cx="5759594" cy="4320000"/>
          </a:xfrm>
          <a:prstGeom prst="rect">
            <a:avLst/>
          </a:prstGeom>
        </p:spPr>
      </p:pic>
    </p:spTree>
    <p:extLst>
      <p:ext uri="{BB962C8B-B14F-4D97-AF65-F5344CB8AC3E}">
        <p14:creationId xmlns:p14="http://schemas.microsoft.com/office/powerpoint/2010/main" val="23298294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CE1D8A05-0136-4DF3-BEEA-99372A266BEE}"/>
              </a:ext>
            </a:extLst>
          </p:cNvPr>
          <p:cNvSpPr>
            <a:spLocks noGrp="1"/>
          </p:cNvSpPr>
          <p:nvPr>
            <p:ph type="title"/>
          </p:nvPr>
        </p:nvSpPr>
        <p:spPr/>
        <p:txBody>
          <a:bodyPr>
            <a:noAutofit/>
          </a:bodyPr>
          <a:lstStyle/>
          <a:p>
            <a:r>
              <a:rPr lang="en-US" sz="2400" dirty="0"/>
              <a:t>tightening of lending conditions has already begun</a:t>
            </a:r>
            <a:endParaRPr lang="hu-HU" sz="2400" dirty="0"/>
          </a:p>
        </p:txBody>
      </p:sp>
      <p:sp>
        <p:nvSpPr>
          <p:cNvPr id="18" name="Content Placeholder 3">
            <a:extLst>
              <a:ext uri="{FF2B5EF4-FFF2-40B4-BE49-F238E27FC236}">
                <a16:creationId xmlns:a16="http://schemas.microsoft.com/office/drawing/2014/main" id="{861C0E18-735D-41C3-B76D-FAB08AFFAF1A}"/>
              </a:ext>
            </a:extLst>
          </p:cNvPr>
          <p:cNvSpPr txBox="1">
            <a:spLocks/>
          </p:cNvSpPr>
          <p:nvPr/>
        </p:nvSpPr>
        <p:spPr>
          <a:xfrm>
            <a:off x="3210243" y="5986219"/>
            <a:ext cx="6206243" cy="313932"/>
          </a:xfrm>
          <a:prstGeom prst="rect">
            <a:avLst/>
          </a:prstGeom>
          <a:noFill/>
        </p:spPr>
        <p:txBody>
          <a:bodyPr wrap="square" rtlCol="0">
            <a:spAutoFit/>
          </a:bodyPr>
          <a:lstStyle>
            <a:lvl1pPr marL="0" indent="0" algn="l" defTabSz="685749" rtl="0" eaLnBrk="1" latinLnBrk="0" hangingPunct="1">
              <a:lnSpc>
                <a:spcPct val="90000"/>
              </a:lnSpc>
              <a:spcBef>
                <a:spcPts val="750"/>
              </a:spcBef>
              <a:buFont typeface="Arial" panose="020B0604020202020204" pitchFamily="34" charset="0"/>
              <a:buNone/>
              <a:defRPr sz="2100" kern="1200">
                <a:solidFill>
                  <a:schemeClr val="tx2"/>
                </a:solidFill>
                <a:latin typeface="+mn-lt"/>
                <a:ea typeface="+mn-ea"/>
                <a:cs typeface="+mn-cs"/>
              </a:defRPr>
            </a:lvl1pPr>
            <a:lvl2pPr marL="342875" indent="0" algn="l" defTabSz="685749" rtl="0" eaLnBrk="1" latinLnBrk="0" hangingPunct="1">
              <a:lnSpc>
                <a:spcPct val="90000"/>
              </a:lnSpc>
              <a:spcBef>
                <a:spcPts val="375"/>
              </a:spcBef>
              <a:buFont typeface="Arial" panose="020B0604020202020204" pitchFamily="34" charset="0"/>
              <a:buNone/>
              <a:defRPr sz="1800" kern="1200">
                <a:solidFill>
                  <a:schemeClr val="accent2"/>
                </a:solidFill>
                <a:latin typeface="+mn-lt"/>
                <a:ea typeface="+mn-ea"/>
                <a:cs typeface="+mn-cs"/>
              </a:defRPr>
            </a:lvl2pPr>
            <a:lvl3pPr marL="685749" indent="0" algn="l" defTabSz="685749" rtl="0" eaLnBrk="1" latinLnBrk="0" hangingPunct="1">
              <a:lnSpc>
                <a:spcPct val="90000"/>
              </a:lnSpc>
              <a:spcBef>
                <a:spcPts val="375"/>
              </a:spcBef>
              <a:buFont typeface="Arial" panose="020B0604020202020204" pitchFamily="34" charset="0"/>
              <a:buNone/>
              <a:defRPr sz="1500" kern="1200">
                <a:solidFill>
                  <a:schemeClr val="accent2"/>
                </a:solidFill>
                <a:latin typeface="+mn-lt"/>
                <a:ea typeface="+mn-ea"/>
                <a:cs typeface="+mn-cs"/>
              </a:defRPr>
            </a:lvl3pPr>
            <a:lvl4pPr marL="1028624"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4pPr>
            <a:lvl5pPr marL="1371498"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5pPr>
            <a:lvl6pPr marL="1885809"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684"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558"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433"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600" cap="all" dirty="0"/>
              <a:t>Changes in credit conditions in the corporate subsegments</a:t>
            </a:r>
            <a:endParaRPr lang="hu-HU" sz="1600" cap="all" dirty="0"/>
          </a:p>
        </p:txBody>
      </p:sp>
      <p:sp>
        <p:nvSpPr>
          <p:cNvPr id="20" name="Text Placeholder 3">
            <a:extLst>
              <a:ext uri="{FF2B5EF4-FFF2-40B4-BE49-F238E27FC236}">
                <a16:creationId xmlns:a16="http://schemas.microsoft.com/office/drawing/2014/main" id="{9E969536-023A-4FAA-8498-4EBEF2579FD5}"/>
              </a:ext>
            </a:extLst>
          </p:cNvPr>
          <p:cNvSpPr>
            <a:spLocks noGrp="1"/>
          </p:cNvSpPr>
          <p:nvPr>
            <p:ph type="body" sz="quarter" idx="17"/>
          </p:nvPr>
        </p:nvSpPr>
        <p:spPr>
          <a:xfrm>
            <a:off x="3210243" y="6404437"/>
            <a:ext cx="8181657" cy="286232"/>
          </a:xfrm>
        </p:spPr>
        <p:txBody>
          <a:bodyPr/>
          <a:lstStyle/>
          <a:p>
            <a:pPr algn="just"/>
            <a:r>
              <a:rPr lang="hu-HU" dirty="0" err="1"/>
              <a:t>Note</a:t>
            </a:r>
            <a:r>
              <a:rPr lang="hu-HU" dirty="0"/>
              <a:t>: </a:t>
            </a:r>
            <a:r>
              <a:rPr lang="en-US" dirty="0"/>
              <a:t>Net percentage balance of respondents tightening/easing credit conditions weighted by market share.</a:t>
            </a:r>
            <a:r>
              <a:rPr lang="hu-HU" dirty="0"/>
              <a:t> </a:t>
            </a:r>
            <a:r>
              <a:rPr lang="hu-HU" dirty="0" err="1"/>
              <a:t>Source</a:t>
            </a:r>
            <a:r>
              <a:rPr lang="hu-HU" dirty="0"/>
              <a:t>: </a:t>
            </a:r>
            <a:r>
              <a:rPr lang="en-US" dirty="0"/>
              <a:t>MNB, based on banks' responses.</a:t>
            </a:r>
            <a:endParaRPr lang="hu-HU" dirty="0"/>
          </a:p>
        </p:txBody>
      </p:sp>
      <p:sp>
        <p:nvSpPr>
          <p:cNvPr id="8" name="TextBox 7">
            <a:extLst>
              <a:ext uri="{FF2B5EF4-FFF2-40B4-BE49-F238E27FC236}">
                <a16:creationId xmlns:a16="http://schemas.microsoft.com/office/drawing/2014/main" id="{CFDCE9BF-3B2E-48F7-9BFA-66AC7F49F2D6}"/>
              </a:ext>
            </a:extLst>
          </p:cNvPr>
          <p:cNvSpPr txBox="1"/>
          <p:nvPr/>
        </p:nvSpPr>
        <p:spPr>
          <a:xfrm>
            <a:off x="3143998" y="1152525"/>
            <a:ext cx="8928028" cy="646331"/>
          </a:xfrm>
          <a:prstGeom prst="rect">
            <a:avLst/>
          </a:prstGeom>
          <a:solidFill>
            <a:schemeClr val="tx2">
              <a:lumMod val="10000"/>
              <a:lumOff val="90000"/>
            </a:schemeClr>
          </a:solidFill>
        </p:spPr>
        <p:txBody>
          <a:bodyPr wrap="square" rtlCol="0">
            <a:spAutoFit/>
          </a:bodyPr>
          <a:lstStyle/>
          <a:p>
            <a:pPr algn="just"/>
            <a:r>
              <a:rPr lang="hu-HU" dirty="0"/>
              <a:t>M</a:t>
            </a:r>
            <a:r>
              <a:rPr lang="en-US" dirty="0"/>
              <a:t>ore than 80 percent of banks indicated</a:t>
            </a:r>
            <a:r>
              <a:rPr lang="hu-HU" dirty="0"/>
              <a:t> that</a:t>
            </a:r>
            <a:r>
              <a:rPr lang="en-US" dirty="0"/>
              <a:t> they</a:t>
            </a:r>
            <a:r>
              <a:rPr lang="hu-HU" dirty="0"/>
              <a:t> are</a:t>
            </a:r>
            <a:r>
              <a:rPr lang="en-US" dirty="0"/>
              <a:t> </a:t>
            </a:r>
            <a:r>
              <a:rPr lang="hu-HU" dirty="0"/>
              <a:t>planning</a:t>
            </a:r>
            <a:r>
              <a:rPr lang="en-US" dirty="0"/>
              <a:t> to tighten corporate lending conditions</a:t>
            </a:r>
            <a:r>
              <a:rPr lang="hu-HU" dirty="0"/>
              <a:t> b</a:t>
            </a:r>
            <a:r>
              <a:rPr lang="en-US" dirty="0"/>
              <a:t>y the second and third quarters of 2020.</a:t>
            </a:r>
            <a:endParaRPr lang="hu-HU" dirty="0"/>
          </a:p>
        </p:txBody>
      </p:sp>
      <p:pic>
        <p:nvPicPr>
          <p:cNvPr id="3" name="Picture 2">
            <a:extLst>
              <a:ext uri="{FF2B5EF4-FFF2-40B4-BE49-F238E27FC236}">
                <a16:creationId xmlns:a16="http://schemas.microsoft.com/office/drawing/2014/main" id="{F1C50A3E-4AE3-43E9-BA54-0651EC8A8D1A}"/>
              </a:ext>
            </a:extLst>
          </p:cNvPr>
          <p:cNvPicPr>
            <a:picLocks noChangeAspect="1"/>
          </p:cNvPicPr>
          <p:nvPr/>
        </p:nvPicPr>
        <p:blipFill>
          <a:blip r:embed="rId2"/>
          <a:stretch>
            <a:fillRect/>
          </a:stretch>
        </p:blipFill>
        <p:spPr>
          <a:xfrm>
            <a:off x="4405486" y="1666219"/>
            <a:ext cx="5791169" cy="4320000"/>
          </a:xfrm>
          <a:prstGeom prst="rect">
            <a:avLst/>
          </a:prstGeom>
        </p:spPr>
      </p:pic>
    </p:spTree>
    <p:extLst>
      <p:ext uri="{BB962C8B-B14F-4D97-AF65-F5344CB8AC3E}">
        <p14:creationId xmlns:p14="http://schemas.microsoft.com/office/powerpoint/2010/main" val="6942376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CE1D8A05-0136-4DF3-BEEA-99372A266BEE}"/>
              </a:ext>
            </a:extLst>
          </p:cNvPr>
          <p:cNvSpPr>
            <a:spLocks noGrp="1"/>
          </p:cNvSpPr>
          <p:nvPr>
            <p:ph type="title"/>
          </p:nvPr>
        </p:nvSpPr>
        <p:spPr>
          <a:xfrm>
            <a:off x="3143998" y="310447"/>
            <a:ext cx="8928028" cy="713833"/>
          </a:xfrm>
        </p:spPr>
        <p:txBody>
          <a:bodyPr>
            <a:noAutofit/>
          </a:bodyPr>
          <a:lstStyle/>
          <a:p>
            <a:r>
              <a:rPr lang="en-US" sz="2400" dirty="0"/>
              <a:t>Demand for long-term loans may decline, while demand for short-term loans may increase</a:t>
            </a:r>
            <a:endParaRPr lang="hu-HU" sz="2400" dirty="0"/>
          </a:p>
        </p:txBody>
      </p:sp>
      <p:sp>
        <p:nvSpPr>
          <p:cNvPr id="18" name="Content Placeholder 3">
            <a:extLst>
              <a:ext uri="{FF2B5EF4-FFF2-40B4-BE49-F238E27FC236}">
                <a16:creationId xmlns:a16="http://schemas.microsoft.com/office/drawing/2014/main" id="{861C0E18-735D-41C3-B76D-FAB08AFFAF1A}"/>
              </a:ext>
            </a:extLst>
          </p:cNvPr>
          <p:cNvSpPr txBox="1">
            <a:spLocks/>
          </p:cNvSpPr>
          <p:nvPr/>
        </p:nvSpPr>
        <p:spPr>
          <a:xfrm>
            <a:off x="3248184" y="5611367"/>
            <a:ext cx="4514691" cy="535531"/>
          </a:xfrm>
          <a:prstGeom prst="rect">
            <a:avLst/>
          </a:prstGeom>
          <a:noFill/>
        </p:spPr>
        <p:txBody>
          <a:bodyPr wrap="square" rtlCol="0">
            <a:spAutoFit/>
          </a:bodyPr>
          <a:lstStyle>
            <a:lvl1pPr marL="0" indent="0" algn="l" defTabSz="685749" rtl="0" eaLnBrk="1" latinLnBrk="0" hangingPunct="1">
              <a:lnSpc>
                <a:spcPct val="90000"/>
              </a:lnSpc>
              <a:spcBef>
                <a:spcPts val="750"/>
              </a:spcBef>
              <a:buFont typeface="Arial" panose="020B0604020202020204" pitchFamily="34" charset="0"/>
              <a:buNone/>
              <a:defRPr sz="2100" kern="1200">
                <a:solidFill>
                  <a:schemeClr val="tx2"/>
                </a:solidFill>
                <a:latin typeface="+mn-lt"/>
                <a:ea typeface="+mn-ea"/>
                <a:cs typeface="+mn-cs"/>
              </a:defRPr>
            </a:lvl1pPr>
            <a:lvl2pPr marL="342875" indent="0" algn="l" defTabSz="685749" rtl="0" eaLnBrk="1" latinLnBrk="0" hangingPunct="1">
              <a:lnSpc>
                <a:spcPct val="90000"/>
              </a:lnSpc>
              <a:spcBef>
                <a:spcPts val="375"/>
              </a:spcBef>
              <a:buFont typeface="Arial" panose="020B0604020202020204" pitchFamily="34" charset="0"/>
              <a:buNone/>
              <a:defRPr sz="1800" kern="1200">
                <a:solidFill>
                  <a:schemeClr val="accent2"/>
                </a:solidFill>
                <a:latin typeface="+mn-lt"/>
                <a:ea typeface="+mn-ea"/>
                <a:cs typeface="+mn-cs"/>
              </a:defRPr>
            </a:lvl2pPr>
            <a:lvl3pPr marL="685749" indent="0" algn="l" defTabSz="685749" rtl="0" eaLnBrk="1" latinLnBrk="0" hangingPunct="1">
              <a:lnSpc>
                <a:spcPct val="90000"/>
              </a:lnSpc>
              <a:spcBef>
                <a:spcPts val="375"/>
              </a:spcBef>
              <a:buFont typeface="Arial" panose="020B0604020202020204" pitchFamily="34" charset="0"/>
              <a:buNone/>
              <a:defRPr sz="1500" kern="1200">
                <a:solidFill>
                  <a:schemeClr val="accent2"/>
                </a:solidFill>
                <a:latin typeface="+mn-lt"/>
                <a:ea typeface="+mn-ea"/>
                <a:cs typeface="+mn-cs"/>
              </a:defRPr>
            </a:lvl3pPr>
            <a:lvl4pPr marL="1028624"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4pPr>
            <a:lvl5pPr marL="1371498"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5pPr>
            <a:lvl6pPr marL="1885809"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684"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558"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433"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r>
              <a:rPr lang="en-US" sz="1600" cap="all" dirty="0"/>
              <a:t>Investment borrowing plans based on a questionnaire-based survey</a:t>
            </a:r>
            <a:endParaRPr lang="hu-HU" sz="1600" cap="all" dirty="0"/>
          </a:p>
        </p:txBody>
      </p:sp>
      <p:sp>
        <p:nvSpPr>
          <p:cNvPr id="20" name="Text Placeholder 3">
            <a:extLst>
              <a:ext uri="{FF2B5EF4-FFF2-40B4-BE49-F238E27FC236}">
                <a16:creationId xmlns:a16="http://schemas.microsoft.com/office/drawing/2014/main" id="{9E969536-023A-4FAA-8498-4EBEF2579FD5}"/>
              </a:ext>
            </a:extLst>
          </p:cNvPr>
          <p:cNvSpPr>
            <a:spLocks noGrp="1"/>
          </p:cNvSpPr>
          <p:nvPr>
            <p:ph type="body" sz="quarter" idx="17"/>
          </p:nvPr>
        </p:nvSpPr>
        <p:spPr>
          <a:xfrm>
            <a:off x="3210243" y="6380599"/>
            <a:ext cx="8752929" cy="286232"/>
          </a:xfrm>
        </p:spPr>
        <p:txBody>
          <a:bodyPr/>
          <a:lstStyle/>
          <a:p>
            <a:pPr algn="just"/>
            <a:r>
              <a:rPr lang="hu-HU" dirty="0" err="1"/>
              <a:t>Note</a:t>
            </a:r>
            <a:r>
              <a:rPr lang="hu-HU" dirty="0"/>
              <a:t>: </a:t>
            </a:r>
            <a:r>
              <a:rPr lang="en-US" dirty="0"/>
              <a:t>The question was completed by 3563. </a:t>
            </a:r>
            <a:r>
              <a:rPr lang="hu-HU" dirty="0"/>
              <a:t> </a:t>
            </a:r>
            <a:r>
              <a:rPr lang="hu-HU" dirty="0" err="1"/>
              <a:t>Source</a:t>
            </a:r>
            <a:r>
              <a:rPr lang="hu-HU" dirty="0"/>
              <a:t>: MNB </a:t>
            </a:r>
            <a:r>
              <a:rPr lang="hu-HU" dirty="0" err="1"/>
              <a:t>survey</a:t>
            </a:r>
            <a:r>
              <a:rPr lang="hu-HU" dirty="0"/>
              <a:t>.</a:t>
            </a:r>
          </a:p>
        </p:txBody>
      </p:sp>
      <p:sp>
        <p:nvSpPr>
          <p:cNvPr id="8" name="TextBox 7">
            <a:extLst>
              <a:ext uri="{FF2B5EF4-FFF2-40B4-BE49-F238E27FC236}">
                <a16:creationId xmlns:a16="http://schemas.microsoft.com/office/drawing/2014/main" id="{CFDCE9BF-3B2E-48F7-9BFA-66AC7F49F2D6}"/>
              </a:ext>
            </a:extLst>
          </p:cNvPr>
          <p:cNvSpPr txBox="1"/>
          <p:nvPr/>
        </p:nvSpPr>
        <p:spPr>
          <a:xfrm>
            <a:off x="3143998" y="1152525"/>
            <a:ext cx="8928028" cy="923330"/>
          </a:xfrm>
          <a:prstGeom prst="rect">
            <a:avLst/>
          </a:prstGeom>
          <a:solidFill>
            <a:schemeClr val="tx2">
              <a:lumMod val="10000"/>
              <a:lumOff val="90000"/>
            </a:schemeClr>
          </a:solidFill>
        </p:spPr>
        <p:txBody>
          <a:bodyPr wrap="square" rtlCol="0">
            <a:spAutoFit/>
          </a:bodyPr>
          <a:lstStyle/>
          <a:p>
            <a:pPr algn="just"/>
            <a:r>
              <a:rPr lang="en-US" dirty="0"/>
              <a:t>In 2020, two-thirds of those </a:t>
            </a:r>
            <a:r>
              <a:rPr lang="hu-HU" dirty="0" err="1"/>
              <a:t>intended</a:t>
            </a:r>
            <a:r>
              <a:rPr lang="en-US" dirty="0"/>
              <a:t> to invest </a:t>
            </a:r>
            <a:r>
              <a:rPr lang="hu-HU" dirty="0" err="1"/>
              <a:t>with</a:t>
            </a:r>
            <a:r>
              <a:rPr lang="en-US" dirty="0"/>
              <a:t> credit </a:t>
            </a:r>
            <a:r>
              <a:rPr lang="hu-HU" dirty="0" err="1"/>
              <a:t>plan</a:t>
            </a:r>
            <a:r>
              <a:rPr lang="hu-HU" dirty="0"/>
              <a:t> </a:t>
            </a:r>
            <a:r>
              <a:rPr lang="hu-HU" dirty="0" err="1"/>
              <a:t>to</a:t>
            </a:r>
            <a:r>
              <a:rPr lang="en-US" dirty="0"/>
              <a:t> postpone their investment or </a:t>
            </a:r>
            <a:r>
              <a:rPr lang="hu-HU" dirty="0" err="1"/>
              <a:t>implement</a:t>
            </a:r>
            <a:r>
              <a:rPr lang="en-US" dirty="0"/>
              <a:t> it in a smaller amount. Forty percent of </a:t>
            </a:r>
            <a:r>
              <a:rPr lang="hu-HU" dirty="0" err="1"/>
              <a:t>the</a:t>
            </a:r>
            <a:r>
              <a:rPr lang="hu-HU" dirty="0"/>
              <a:t> </a:t>
            </a:r>
            <a:r>
              <a:rPr lang="en-US" dirty="0"/>
              <a:t>respondents plan to take out a loan within a quarter to temporarily f</a:t>
            </a:r>
            <a:r>
              <a:rPr lang="hu-HU" dirty="0" err="1"/>
              <a:t>inance</a:t>
            </a:r>
            <a:r>
              <a:rPr lang="en-US" dirty="0"/>
              <a:t> wages.</a:t>
            </a:r>
            <a:endParaRPr lang="hu-HU" dirty="0"/>
          </a:p>
        </p:txBody>
      </p:sp>
      <p:sp>
        <p:nvSpPr>
          <p:cNvPr id="9" name="Content Placeholder 3">
            <a:extLst>
              <a:ext uri="{FF2B5EF4-FFF2-40B4-BE49-F238E27FC236}">
                <a16:creationId xmlns:a16="http://schemas.microsoft.com/office/drawing/2014/main" id="{FBA92ECC-AF09-4900-8766-9DAB09B55DB3}"/>
              </a:ext>
            </a:extLst>
          </p:cNvPr>
          <p:cNvSpPr txBox="1">
            <a:spLocks/>
          </p:cNvSpPr>
          <p:nvPr/>
        </p:nvSpPr>
        <p:spPr>
          <a:xfrm>
            <a:off x="7762875" y="5160116"/>
            <a:ext cx="4277771" cy="978729"/>
          </a:xfrm>
          <a:prstGeom prst="rect">
            <a:avLst/>
          </a:prstGeom>
          <a:noFill/>
        </p:spPr>
        <p:txBody>
          <a:bodyPr wrap="square" rtlCol="0">
            <a:spAutoFit/>
          </a:bodyPr>
          <a:lstStyle>
            <a:lvl1pPr marL="0" indent="0" algn="l" defTabSz="685749" rtl="0" eaLnBrk="1" latinLnBrk="0" hangingPunct="1">
              <a:lnSpc>
                <a:spcPct val="90000"/>
              </a:lnSpc>
              <a:spcBef>
                <a:spcPts val="750"/>
              </a:spcBef>
              <a:buFont typeface="Arial" panose="020B0604020202020204" pitchFamily="34" charset="0"/>
              <a:buNone/>
              <a:defRPr sz="2100" kern="1200">
                <a:solidFill>
                  <a:schemeClr val="tx2"/>
                </a:solidFill>
                <a:latin typeface="+mn-lt"/>
                <a:ea typeface="+mn-ea"/>
                <a:cs typeface="+mn-cs"/>
              </a:defRPr>
            </a:lvl1pPr>
            <a:lvl2pPr marL="342875" indent="0" algn="l" defTabSz="685749" rtl="0" eaLnBrk="1" latinLnBrk="0" hangingPunct="1">
              <a:lnSpc>
                <a:spcPct val="90000"/>
              </a:lnSpc>
              <a:spcBef>
                <a:spcPts val="375"/>
              </a:spcBef>
              <a:buFont typeface="Arial" panose="020B0604020202020204" pitchFamily="34" charset="0"/>
              <a:buNone/>
              <a:defRPr sz="1800" kern="1200">
                <a:solidFill>
                  <a:schemeClr val="accent2"/>
                </a:solidFill>
                <a:latin typeface="+mn-lt"/>
                <a:ea typeface="+mn-ea"/>
                <a:cs typeface="+mn-cs"/>
              </a:defRPr>
            </a:lvl2pPr>
            <a:lvl3pPr marL="685749" indent="0" algn="l" defTabSz="685749" rtl="0" eaLnBrk="1" latinLnBrk="0" hangingPunct="1">
              <a:lnSpc>
                <a:spcPct val="90000"/>
              </a:lnSpc>
              <a:spcBef>
                <a:spcPts val="375"/>
              </a:spcBef>
              <a:buFont typeface="Arial" panose="020B0604020202020204" pitchFamily="34" charset="0"/>
              <a:buNone/>
              <a:defRPr sz="1500" kern="1200">
                <a:solidFill>
                  <a:schemeClr val="accent2"/>
                </a:solidFill>
                <a:latin typeface="+mn-lt"/>
                <a:ea typeface="+mn-ea"/>
                <a:cs typeface="+mn-cs"/>
              </a:defRPr>
            </a:lvl3pPr>
            <a:lvl4pPr marL="1028624"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4pPr>
            <a:lvl5pPr marL="1371498"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5pPr>
            <a:lvl6pPr marL="1885809"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684"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558"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433"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r>
              <a:rPr lang="en-US" sz="1600" cap="all" dirty="0"/>
              <a:t>Is it expected that the business will need to take out an overdraft facility (or make greater use of the existing framework) in order to retain employees?</a:t>
            </a:r>
            <a:endParaRPr lang="hu-HU" sz="1600" cap="all" dirty="0"/>
          </a:p>
        </p:txBody>
      </p:sp>
      <p:pic>
        <p:nvPicPr>
          <p:cNvPr id="2" name="Picture 1">
            <a:extLst>
              <a:ext uri="{FF2B5EF4-FFF2-40B4-BE49-F238E27FC236}">
                <a16:creationId xmlns:a16="http://schemas.microsoft.com/office/drawing/2014/main" id="{3B096CD5-4E94-4932-A36C-86F554FF18D5}"/>
              </a:ext>
            </a:extLst>
          </p:cNvPr>
          <p:cNvPicPr>
            <a:picLocks noChangeAspect="1"/>
          </p:cNvPicPr>
          <p:nvPr/>
        </p:nvPicPr>
        <p:blipFill>
          <a:blip r:embed="rId2"/>
          <a:stretch>
            <a:fillRect/>
          </a:stretch>
        </p:blipFill>
        <p:spPr>
          <a:xfrm>
            <a:off x="3001069" y="2043611"/>
            <a:ext cx="4826072" cy="3600000"/>
          </a:xfrm>
          <a:prstGeom prst="rect">
            <a:avLst/>
          </a:prstGeom>
        </p:spPr>
      </p:pic>
      <p:pic>
        <p:nvPicPr>
          <p:cNvPr id="7" name="Picture 6">
            <a:extLst>
              <a:ext uri="{FF2B5EF4-FFF2-40B4-BE49-F238E27FC236}">
                <a16:creationId xmlns:a16="http://schemas.microsoft.com/office/drawing/2014/main" id="{4741AA00-ACD7-4DFD-922B-6E33FA67381B}"/>
              </a:ext>
            </a:extLst>
          </p:cNvPr>
          <p:cNvPicPr>
            <a:picLocks noChangeAspect="1"/>
          </p:cNvPicPr>
          <p:nvPr/>
        </p:nvPicPr>
        <p:blipFill>
          <a:blip r:embed="rId3"/>
          <a:stretch>
            <a:fillRect/>
          </a:stretch>
        </p:blipFill>
        <p:spPr>
          <a:xfrm>
            <a:off x="7886018" y="1912063"/>
            <a:ext cx="4305982" cy="3240000"/>
          </a:xfrm>
          <a:prstGeom prst="rect">
            <a:avLst/>
          </a:prstGeom>
        </p:spPr>
      </p:pic>
    </p:spTree>
    <p:extLst>
      <p:ext uri="{BB962C8B-B14F-4D97-AF65-F5344CB8AC3E}">
        <p14:creationId xmlns:p14="http://schemas.microsoft.com/office/powerpoint/2010/main" val="38362467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CE1D8A05-0136-4DF3-BEEA-99372A266BEE}"/>
              </a:ext>
            </a:extLst>
          </p:cNvPr>
          <p:cNvSpPr>
            <a:spLocks noGrp="1"/>
          </p:cNvSpPr>
          <p:nvPr>
            <p:ph type="title"/>
          </p:nvPr>
        </p:nvSpPr>
        <p:spPr/>
        <p:txBody>
          <a:bodyPr>
            <a:noAutofit/>
          </a:bodyPr>
          <a:lstStyle/>
          <a:p>
            <a:r>
              <a:rPr lang="en-US" sz="2400" dirty="0"/>
              <a:t>Government program</a:t>
            </a:r>
            <a:r>
              <a:rPr lang="hu-HU" sz="2400" dirty="0" err="1"/>
              <a:t>me</a:t>
            </a:r>
            <a:r>
              <a:rPr lang="en-US" sz="2400" dirty="0"/>
              <a:t>s support bank lending in a counter-cyclical manner</a:t>
            </a:r>
            <a:endParaRPr lang="hu-HU" sz="2400" dirty="0"/>
          </a:p>
        </p:txBody>
      </p:sp>
      <p:sp>
        <p:nvSpPr>
          <p:cNvPr id="18" name="Content Placeholder 3">
            <a:extLst>
              <a:ext uri="{FF2B5EF4-FFF2-40B4-BE49-F238E27FC236}">
                <a16:creationId xmlns:a16="http://schemas.microsoft.com/office/drawing/2014/main" id="{861C0E18-735D-41C3-B76D-FAB08AFFAF1A}"/>
              </a:ext>
            </a:extLst>
          </p:cNvPr>
          <p:cNvSpPr txBox="1">
            <a:spLocks/>
          </p:cNvSpPr>
          <p:nvPr/>
        </p:nvSpPr>
        <p:spPr>
          <a:xfrm>
            <a:off x="3307404" y="5935943"/>
            <a:ext cx="6147881" cy="535531"/>
          </a:xfrm>
          <a:prstGeom prst="rect">
            <a:avLst/>
          </a:prstGeom>
          <a:noFill/>
        </p:spPr>
        <p:txBody>
          <a:bodyPr wrap="square" rtlCol="0">
            <a:spAutoFit/>
          </a:bodyPr>
          <a:lstStyle>
            <a:lvl1pPr marL="0" indent="0" algn="l" defTabSz="685749" rtl="0" eaLnBrk="1" latinLnBrk="0" hangingPunct="1">
              <a:lnSpc>
                <a:spcPct val="90000"/>
              </a:lnSpc>
              <a:spcBef>
                <a:spcPts val="750"/>
              </a:spcBef>
              <a:buFont typeface="Arial" panose="020B0604020202020204" pitchFamily="34" charset="0"/>
              <a:buNone/>
              <a:defRPr sz="2100" kern="1200">
                <a:solidFill>
                  <a:schemeClr val="tx2"/>
                </a:solidFill>
                <a:latin typeface="+mn-lt"/>
                <a:ea typeface="+mn-ea"/>
                <a:cs typeface="+mn-cs"/>
              </a:defRPr>
            </a:lvl1pPr>
            <a:lvl2pPr marL="342875" indent="0" algn="l" defTabSz="685749" rtl="0" eaLnBrk="1" latinLnBrk="0" hangingPunct="1">
              <a:lnSpc>
                <a:spcPct val="90000"/>
              </a:lnSpc>
              <a:spcBef>
                <a:spcPts val="375"/>
              </a:spcBef>
              <a:buFont typeface="Arial" panose="020B0604020202020204" pitchFamily="34" charset="0"/>
              <a:buNone/>
              <a:defRPr sz="1800" kern="1200">
                <a:solidFill>
                  <a:schemeClr val="accent2"/>
                </a:solidFill>
                <a:latin typeface="+mn-lt"/>
                <a:ea typeface="+mn-ea"/>
                <a:cs typeface="+mn-cs"/>
              </a:defRPr>
            </a:lvl2pPr>
            <a:lvl3pPr marL="685749" indent="0" algn="l" defTabSz="685749" rtl="0" eaLnBrk="1" latinLnBrk="0" hangingPunct="1">
              <a:lnSpc>
                <a:spcPct val="90000"/>
              </a:lnSpc>
              <a:spcBef>
                <a:spcPts val="375"/>
              </a:spcBef>
              <a:buFont typeface="Arial" panose="020B0604020202020204" pitchFamily="34" charset="0"/>
              <a:buNone/>
              <a:defRPr sz="1500" kern="1200">
                <a:solidFill>
                  <a:schemeClr val="accent2"/>
                </a:solidFill>
                <a:latin typeface="+mn-lt"/>
                <a:ea typeface="+mn-ea"/>
                <a:cs typeface="+mn-cs"/>
              </a:defRPr>
            </a:lvl3pPr>
            <a:lvl4pPr marL="1028624"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4pPr>
            <a:lvl5pPr marL="1371498"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5pPr>
            <a:lvl6pPr marL="1885809"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684"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558"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433"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600" cap="all" dirty="0"/>
              <a:t>The interaction of the real economy and lending without and with the launch of government program</a:t>
            </a:r>
            <a:r>
              <a:rPr lang="hu-HU" sz="1600" cap="all" dirty="0" err="1"/>
              <a:t>me</a:t>
            </a:r>
            <a:r>
              <a:rPr lang="en-US" sz="1600" cap="all" dirty="0"/>
              <a:t>s</a:t>
            </a:r>
            <a:endParaRPr lang="hu-HU" sz="1600" cap="all" dirty="0"/>
          </a:p>
        </p:txBody>
      </p:sp>
      <p:sp>
        <p:nvSpPr>
          <p:cNvPr id="10" name="Rectangle 9">
            <a:extLst>
              <a:ext uri="{FF2B5EF4-FFF2-40B4-BE49-F238E27FC236}">
                <a16:creationId xmlns:a16="http://schemas.microsoft.com/office/drawing/2014/main" id="{932E62BA-EC71-4E6E-B774-BA33AD06FFDC}"/>
              </a:ext>
            </a:extLst>
          </p:cNvPr>
          <p:cNvSpPr/>
          <p:nvPr/>
        </p:nvSpPr>
        <p:spPr>
          <a:xfrm>
            <a:off x="9537348" y="1178592"/>
            <a:ext cx="2503357" cy="5069807"/>
          </a:xfrm>
          <a:prstGeom prst="rect">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hu-HU" sz="2000" b="1" dirty="0" err="1">
                <a:solidFill>
                  <a:schemeClr val="tx2"/>
                </a:solidFill>
              </a:rPr>
              <a:t>FGS</a:t>
            </a:r>
            <a:r>
              <a:rPr lang="hu-HU" sz="2000" b="1" dirty="0">
                <a:solidFill>
                  <a:schemeClr val="tx2"/>
                </a:solidFill>
              </a:rPr>
              <a:t> GO!</a:t>
            </a:r>
          </a:p>
          <a:p>
            <a:pPr algn="ctr">
              <a:spcAft>
                <a:spcPts val="600"/>
              </a:spcAft>
            </a:pPr>
            <a:r>
              <a:rPr lang="hu-HU" sz="2000" dirty="0">
                <a:solidFill>
                  <a:schemeClr val="tx2"/>
                </a:solidFill>
              </a:rPr>
              <a:t>New </a:t>
            </a:r>
            <a:r>
              <a:rPr lang="hu-HU" sz="2000" dirty="0" err="1">
                <a:solidFill>
                  <a:schemeClr val="tx2"/>
                </a:solidFill>
              </a:rPr>
              <a:t>guarantee</a:t>
            </a:r>
            <a:r>
              <a:rPr lang="hu-HU" sz="2000" dirty="0">
                <a:solidFill>
                  <a:schemeClr val="tx2"/>
                </a:solidFill>
              </a:rPr>
              <a:t> </a:t>
            </a:r>
            <a:r>
              <a:rPr lang="hu-HU" sz="2000" dirty="0" err="1">
                <a:solidFill>
                  <a:schemeClr val="tx2"/>
                </a:solidFill>
              </a:rPr>
              <a:t>programmes</a:t>
            </a:r>
            <a:endParaRPr lang="hu-HU" sz="2000" dirty="0">
              <a:solidFill>
                <a:schemeClr val="tx2"/>
              </a:solidFill>
            </a:endParaRPr>
          </a:p>
          <a:p>
            <a:pPr algn="ctr">
              <a:spcAft>
                <a:spcPts val="600"/>
              </a:spcAft>
            </a:pPr>
            <a:r>
              <a:rPr lang="hu-HU" sz="2000" dirty="0">
                <a:solidFill>
                  <a:schemeClr val="tx2"/>
                </a:solidFill>
              </a:rPr>
              <a:t>New Széchenyi </a:t>
            </a:r>
            <a:r>
              <a:rPr lang="hu-HU" sz="2000" dirty="0" err="1">
                <a:solidFill>
                  <a:schemeClr val="tx2"/>
                </a:solidFill>
              </a:rPr>
              <a:t>Card</a:t>
            </a:r>
            <a:r>
              <a:rPr lang="hu-HU" sz="2000" dirty="0">
                <a:solidFill>
                  <a:schemeClr val="tx2"/>
                </a:solidFill>
              </a:rPr>
              <a:t> </a:t>
            </a:r>
            <a:r>
              <a:rPr lang="hu-HU" sz="2000" dirty="0" err="1">
                <a:solidFill>
                  <a:schemeClr val="tx2"/>
                </a:solidFill>
              </a:rPr>
              <a:t>Programme</a:t>
            </a:r>
            <a:endParaRPr lang="hu-HU" sz="2000" dirty="0">
              <a:solidFill>
                <a:schemeClr val="tx2"/>
              </a:solidFill>
            </a:endParaRPr>
          </a:p>
          <a:p>
            <a:pPr algn="ctr">
              <a:spcAft>
                <a:spcPts val="600"/>
              </a:spcAft>
            </a:pPr>
            <a:r>
              <a:rPr lang="hu-HU" sz="2000" dirty="0">
                <a:solidFill>
                  <a:schemeClr val="tx2"/>
                </a:solidFill>
              </a:rPr>
              <a:t>MFB </a:t>
            </a:r>
            <a:r>
              <a:rPr lang="hu-HU" sz="2000" dirty="0" err="1">
                <a:solidFill>
                  <a:schemeClr val="tx2"/>
                </a:solidFill>
              </a:rPr>
              <a:t>Crisis</a:t>
            </a:r>
            <a:r>
              <a:rPr lang="hu-HU" sz="2000" dirty="0">
                <a:solidFill>
                  <a:schemeClr val="tx2"/>
                </a:solidFill>
              </a:rPr>
              <a:t> </a:t>
            </a:r>
            <a:r>
              <a:rPr lang="hu-HU" sz="2000" dirty="0" err="1">
                <a:solidFill>
                  <a:schemeClr val="tx2"/>
                </a:solidFill>
              </a:rPr>
              <a:t>Loan</a:t>
            </a:r>
            <a:r>
              <a:rPr lang="hu-HU" sz="2000" dirty="0">
                <a:solidFill>
                  <a:schemeClr val="tx2"/>
                </a:solidFill>
              </a:rPr>
              <a:t> </a:t>
            </a:r>
            <a:r>
              <a:rPr lang="hu-HU" sz="2000" dirty="0" err="1">
                <a:solidFill>
                  <a:schemeClr val="tx2"/>
                </a:solidFill>
              </a:rPr>
              <a:t>Programme</a:t>
            </a:r>
            <a:endParaRPr lang="hu-HU" sz="2000" dirty="0">
              <a:solidFill>
                <a:schemeClr val="tx2"/>
              </a:solidFill>
            </a:endParaRPr>
          </a:p>
          <a:p>
            <a:pPr algn="ctr">
              <a:spcAft>
                <a:spcPts val="600"/>
              </a:spcAft>
            </a:pPr>
            <a:r>
              <a:rPr lang="hu-HU" sz="2000" dirty="0">
                <a:solidFill>
                  <a:schemeClr val="tx2"/>
                </a:solidFill>
              </a:rPr>
              <a:t>MFB </a:t>
            </a:r>
            <a:r>
              <a:rPr lang="hu-HU" sz="2000" dirty="0" err="1">
                <a:solidFill>
                  <a:schemeClr val="tx2"/>
                </a:solidFill>
              </a:rPr>
              <a:t>Competitiveness</a:t>
            </a:r>
            <a:r>
              <a:rPr lang="hu-HU" sz="2000" dirty="0">
                <a:solidFill>
                  <a:schemeClr val="tx2"/>
                </a:solidFill>
              </a:rPr>
              <a:t> </a:t>
            </a:r>
            <a:r>
              <a:rPr lang="hu-HU" sz="2000" dirty="0" err="1">
                <a:solidFill>
                  <a:schemeClr val="tx2"/>
                </a:solidFill>
              </a:rPr>
              <a:t>Loan</a:t>
            </a:r>
            <a:r>
              <a:rPr lang="hu-HU" sz="2000" dirty="0">
                <a:solidFill>
                  <a:schemeClr val="tx2"/>
                </a:solidFill>
              </a:rPr>
              <a:t> </a:t>
            </a:r>
            <a:r>
              <a:rPr lang="hu-HU" sz="2000" dirty="0" err="1">
                <a:solidFill>
                  <a:schemeClr val="tx2"/>
                </a:solidFill>
              </a:rPr>
              <a:t>Programme</a:t>
            </a:r>
            <a:endParaRPr lang="hu-HU" sz="2000" dirty="0">
              <a:solidFill>
                <a:schemeClr val="tx2"/>
              </a:solidFill>
            </a:endParaRPr>
          </a:p>
          <a:p>
            <a:pPr algn="ctr">
              <a:spcAft>
                <a:spcPts val="600"/>
              </a:spcAft>
            </a:pPr>
            <a:r>
              <a:rPr lang="hu-HU" sz="2000" dirty="0" err="1">
                <a:solidFill>
                  <a:schemeClr val="tx2"/>
                </a:solidFill>
              </a:rPr>
              <a:t>SME</a:t>
            </a:r>
            <a:r>
              <a:rPr lang="hu-HU" sz="2000" dirty="0">
                <a:solidFill>
                  <a:schemeClr val="tx2"/>
                </a:solidFill>
              </a:rPr>
              <a:t> </a:t>
            </a:r>
            <a:r>
              <a:rPr lang="hu-HU" sz="2000" dirty="0" err="1">
                <a:solidFill>
                  <a:schemeClr val="tx2"/>
                </a:solidFill>
              </a:rPr>
              <a:t>Technology</a:t>
            </a:r>
            <a:r>
              <a:rPr lang="hu-HU" sz="2000" dirty="0">
                <a:solidFill>
                  <a:schemeClr val="tx2"/>
                </a:solidFill>
              </a:rPr>
              <a:t> </a:t>
            </a:r>
            <a:r>
              <a:rPr lang="hu-HU" sz="2000" dirty="0" err="1">
                <a:solidFill>
                  <a:schemeClr val="tx2"/>
                </a:solidFill>
              </a:rPr>
              <a:t>Loan</a:t>
            </a:r>
            <a:r>
              <a:rPr lang="hu-HU" sz="2000" dirty="0">
                <a:solidFill>
                  <a:schemeClr val="tx2"/>
                </a:solidFill>
              </a:rPr>
              <a:t> </a:t>
            </a:r>
            <a:r>
              <a:rPr lang="hu-HU" sz="2000" dirty="0" err="1">
                <a:solidFill>
                  <a:schemeClr val="tx2"/>
                </a:solidFill>
              </a:rPr>
              <a:t>Programme</a:t>
            </a:r>
            <a:endParaRPr lang="hu-HU" sz="2000" dirty="0">
              <a:solidFill>
                <a:schemeClr val="tx2"/>
              </a:solidFill>
            </a:endParaRPr>
          </a:p>
          <a:p>
            <a:pPr algn="ctr">
              <a:spcAft>
                <a:spcPts val="600"/>
              </a:spcAft>
            </a:pPr>
            <a:r>
              <a:rPr lang="hu-HU" sz="2000" dirty="0">
                <a:solidFill>
                  <a:schemeClr val="tx2"/>
                </a:solidFill>
              </a:rPr>
              <a:t>+ </a:t>
            </a:r>
            <a:r>
              <a:rPr lang="hu-HU" sz="2000" dirty="0" err="1">
                <a:solidFill>
                  <a:schemeClr val="tx2"/>
                </a:solidFill>
              </a:rPr>
              <a:t>BGS</a:t>
            </a:r>
            <a:r>
              <a:rPr lang="hu-HU" sz="2000" dirty="0">
                <a:solidFill>
                  <a:schemeClr val="tx2"/>
                </a:solidFill>
              </a:rPr>
              <a:t>, </a:t>
            </a:r>
            <a:r>
              <a:rPr lang="hu-HU" sz="2000" dirty="0" err="1">
                <a:solidFill>
                  <a:schemeClr val="tx2"/>
                </a:solidFill>
              </a:rPr>
              <a:t>capital</a:t>
            </a:r>
            <a:r>
              <a:rPr lang="hu-HU" sz="2000" dirty="0">
                <a:solidFill>
                  <a:schemeClr val="tx2"/>
                </a:solidFill>
              </a:rPr>
              <a:t> </a:t>
            </a:r>
            <a:r>
              <a:rPr lang="hu-HU" sz="2000" dirty="0" err="1">
                <a:solidFill>
                  <a:schemeClr val="tx2"/>
                </a:solidFill>
              </a:rPr>
              <a:t>programmes</a:t>
            </a:r>
            <a:r>
              <a:rPr lang="hu-HU" sz="2000" dirty="0">
                <a:solidFill>
                  <a:schemeClr val="tx2"/>
                </a:solidFill>
              </a:rPr>
              <a:t>, </a:t>
            </a:r>
            <a:r>
              <a:rPr lang="hu-HU" sz="2000" dirty="0" err="1">
                <a:solidFill>
                  <a:schemeClr val="tx2"/>
                </a:solidFill>
              </a:rPr>
              <a:t>release</a:t>
            </a:r>
            <a:r>
              <a:rPr lang="hu-HU" sz="2000" dirty="0">
                <a:solidFill>
                  <a:schemeClr val="tx2"/>
                </a:solidFill>
              </a:rPr>
              <a:t> of bank </a:t>
            </a:r>
            <a:r>
              <a:rPr lang="hu-HU" sz="2000" dirty="0" err="1">
                <a:solidFill>
                  <a:schemeClr val="tx2"/>
                </a:solidFill>
              </a:rPr>
              <a:t>capital</a:t>
            </a:r>
            <a:r>
              <a:rPr lang="hu-HU" sz="2000" dirty="0">
                <a:solidFill>
                  <a:schemeClr val="tx2"/>
                </a:solidFill>
              </a:rPr>
              <a:t> </a:t>
            </a:r>
            <a:r>
              <a:rPr lang="hu-HU" sz="2000" dirty="0" err="1">
                <a:solidFill>
                  <a:schemeClr val="tx2"/>
                </a:solidFill>
              </a:rPr>
              <a:t>buffers</a:t>
            </a:r>
            <a:endParaRPr lang="hu-HU" sz="1600" dirty="0">
              <a:solidFill>
                <a:schemeClr val="tx2"/>
              </a:solidFill>
            </a:endParaRPr>
          </a:p>
        </p:txBody>
      </p:sp>
      <p:sp>
        <p:nvSpPr>
          <p:cNvPr id="4" name="Text Placeholder 3">
            <a:extLst>
              <a:ext uri="{FF2B5EF4-FFF2-40B4-BE49-F238E27FC236}">
                <a16:creationId xmlns:a16="http://schemas.microsoft.com/office/drawing/2014/main" id="{95FB2016-2A0F-45EB-BCBF-234F66F2ACEA}"/>
              </a:ext>
            </a:extLst>
          </p:cNvPr>
          <p:cNvSpPr>
            <a:spLocks noGrp="1"/>
          </p:cNvSpPr>
          <p:nvPr>
            <p:ph type="body" sz="quarter" idx="17"/>
          </p:nvPr>
        </p:nvSpPr>
        <p:spPr>
          <a:xfrm>
            <a:off x="3391270" y="6420512"/>
            <a:ext cx="5986193" cy="254082"/>
          </a:xfrm>
        </p:spPr>
        <p:txBody>
          <a:bodyPr/>
          <a:lstStyle/>
          <a:p>
            <a:pPr algn="r"/>
            <a:r>
              <a:rPr lang="hu-HU" dirty="0" err="1"/>
              <a:t>Source</a:t>
            </a:r>
            <a:r>
              <a:rPr lang="hu-HU" dirty="0"/>
              <a:t>: MNB.</a:t>
            </a:r>
          </a:p>
        </p:txBody>
      </p:sp>
      <p:pic>
        <p:nvPicPr>
          <p:cNvPr id="3" name="Picture 2">
            <a:extLst>
              <a:ext uri="{FF2B5EF4-FFF2-40B4-BE49-F238E27FC236}">
                <a16:creationId xmlns:a16="http://schemas.microsoft.com/office/drawing/2014/main" id="{FABA6029-6AC7-4016-BB8A-39C969D73316}"/>
              </a:ext>
            </a:extLst>
          </p:cNvPr>
          <p:cNvPicPr>
            <a:picLocks noChangeAspect="1"/>
          </p:cNvPicPr>
          <p:nvPr/>
        </p:nvPicPr>
        <p:blipFill>
          <a:blip r:embed="rId2"/>
          <a:stretch>
            <a:fillRect/>
          </a:stretch>
        </p:blipFill>
        <p:spPr>
          <a:xfrm>
            <a:off x="3034820" y="1269000"/>
            <a:ext cx="6997848" cy="4320000"/>
          </a:xfrm>
          <a:prstGeom prst="rect">
            <a:avLst/>
          </a:prstGeom>
        </p:spPr>
      </p:pic>
    </p:spTree>
    <p:extLst>
      <p:ext uri="{BB962C8B-B14F-4D97-AF65-F5344CB8AC3E}">
        <p14:creationId xmlns:p14="http://schemas.microsoft.com/office/powerpoint/2010/main" val="21602304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CE1D8A05-0136-4DF3-BEEA-99372A266BEE}"/>
              </a:ext>
            </a:extLst>
          </p:cNvPr>
          <p:cNvSpPr>
            <a:spLocks noGrp="1"/>
          </p:cNvSpPr>
          <p:nvPr>
            <p:ph type="title"/>
          </p:nvPr>
        </p:nvSpPr>
        <p:spPr/>
        <p:txBody>
          <a:bodyPr>
            <a:noAutofit/>
          </a:bodyPr>
          <a:lstStyle/>
          <a:p>
            <a:r>
              <a:rPr lang="en-US" sz="2400" dirty="0"/>
              <a:t>Covid-19: Unexpected, massive and novel shock</a:t>
            </a:r>
          </a:p>
        </p:txBody>
      </p:sp>
      <p:sp>
        <p:nvSpPr>
          <p:cNvPr id="17" name="Content Placeholder 3">
            <a:extLst>
              <a:ext uri="{FF2B5EF4-FFF2-40B4-BE49-F238E27FC236}">
                <a16:creationId xmlns:a16="http://schemas.microsoft.com/office/drawing/2014/main" id="{07ED0945-1316-4A4B-9603-C9D429BFB71C}"/>
              </a:ext>
            </a:extLst>
          </p:cNvPr>
          <p:cNvSpPr txBox="1">
            <a:spLocks/>
          </p:cNvSpPr>
          <p:nvPr/>
        </p:nvSpPr>
        <p:spPr>
          <a:xfrm>
            <a:off x="3507333" y="5460955"/>
            <a:ext cx="3690983" cy="480131"/>
          </a:xfrm>
          <a:prstGeom prst="rect">
            <a:avLst/>
          </a:prstGeom>
          <a:noFill/>
        </p:spPr>
        <p:txBody>
          <a:bodyPr wrap="square" rtlCol="0">
            <a:spAutoFit/>
          </a:bodyPr>
          <a:lstStyle>
            <a:lvl1pPr marL="0" indent="0" algn="l" defTabSz="685749" rtl="0" eaLnBrk="1" latinLnBrk="0" hangingPunct="1">
              <a:lnSpc>
                <a:spcPct val="90000"/>
              </a:lnSpc>
              <a:spcBef>
                <a:spcPts val="750"/>
              </a:spcBef>
              <a:buFont typeface="Arial" panose="020B0604020202020204" pitchFamily="34" charset="0"/>
              <a:buNone/>
              <a:defRPr sz="2100" kern="1200">
                <a:solidFill>
                  <a:schemeClr val="tx2"/>
                </a:solidFill>
                <a:latin typeface="+mn-lt"/>
                <a:ea typeface="+mn-ea"/>
                <a:cs typeface="+mn-cs"/>
              </a:defRPr>
            </a:lvl1pPr>
            <a:lvl2pPr marL="342875" indent="0" algn="l" defTabSz="685749" rtl="0" eaLnBrk="1" latinLnBrk="0" hangingPunct="1">
              <a:lnSpc>
                <a:spcPct val="90000"/>
              </a:lnSpc>
              <a:spcBef>
                <a:spcPts val="375"/>
              </a:spcBef>
              <a:buFont typeface="Arial" panose="020B0604020202020204" pitchFamily="34" charset="0"/>
              <a:buNone/>
              <a:defRPr sz="1800" kern="1200">
                <a:solidFill>
                  <a:schemeClr val="accent2"/>
                </a:solidFill>
                <a:latin typeface="+mn-lt"/>
                <a:ea typeface="+mn-ea"/>
                <a:cs typeface="+mn-cs"/>
              </a:defRPr>
            </a:lvl2pPr>
            <a:lvl3pPr marL="685749" indent="0" algn="l" defTabSz="685749" rtl="0" eaLnBrk="1" latinLnBrk="0" hangingPunct="1">
              <a:lnSpc>
                <a:spcPct val="90000"/>
              </a:lnSpc>
              <a:spcBef>
                <a:spcPts val="375"/>
              </a:spcBef>
              <a:buFont typeface="Arial" panose="020B0604020202020204" pitchFamily="34" charset="0"/>
              <a:buNone/>
              <a:defRPr sz="1500" kern="1200">
                <a:solidFill>
                  <a:schemeClr val="accent2"/>
                </a:solidFill>
                <a:latin typeface="+mn-lt"/>
                <a:ea typeface="+mn-ea"/>
                <a:cs typeface="+mn-cs"/>
              </a:defRPr>
            </a:lvl3pPr>
            <a:lvl4pPr marL="1028624"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4pPr>
            <a:lvl5pPr marL="1371498"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5pPr>
            <a:lvl6pPr marL="1885809"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684"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558"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433"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r>
              <a:rPr lang="en-US" sz="1400" cap="all" dirty="0"/>
              <a:t>Real GDP growth and forecast between 2019 and 2021</a:t>
            </a:r>
          </a:p>
        </p:txBody>
      </p:sp>
      <p:sp>
        <p:nvSpPr>
          <p:cNvPr id="18" name="Content Placeholder 3">
            <a:extLst>
              <a:ext uri="{FF2B5EF4-FFF2-40B4-BE49-F238E27FC236}">
                <a16:creationId xmlns:a16="http://schemas.microsoft.com/office/drawing/2014/main" id="{861C0E18-735D-41C3-B76D-FAB08AFFAF1A}"/>
              </a:ext>
            </a:extLst>
          </p:cNvPr>
          <p:cNvSpPr txBox="1">
            <a:spLocks/>
          </p:cNvSpPr>
          <p:nvPr/>
        </p:nvSpPr>
        <p:spPr>
          <a:xfrm>
            <a:off x="8212683" y="5498754"/>
            <a:ext cx="3690983" cy="480131"/>
          </a:xfrm>
          <a:prstGeom prst="rect">
            <a:avLst/>
          </a:prstGeom>
          <a:noFill/>
        </p:spPr>
        <p:txBody>
          <a:bodyPr wrap="square" rtlCol="0">
            <a:spAutoFit/>
          </a:bodyPr>
          <a:lstStyle>
            <a:lvl1pPr marL="0" indent="0" algn="l" defTabSz="685749" rtl="0" eaLnBrk="1" latinLnBrk="0" hangingPunct="1">
              <a:lnSpc>
                <a:spcPct val="90000"/>
              </a:lnSpc>
              <a:spcBef>
                <a:spcPts val="750"/>
              </a:spcBef>
              <a:buFont typeface="Arial" panose="020B0604020202020204" pitchFamily="34" charset="0"/>
              <a:buNone/>
              <a:defRPr sz="2100" kern="1200">
                <a:solidFill>
                  <a:schemeClr val="tx2"/>
                </a:solidFill>
                <a:latin typeface="+mn-lt"/>
                <a:ea typeface="+mn-ea"/>
                <a:cs typeface="+mn-cs"/>
              </a:defRPr>
            </a:lvl1pPr>
            <a:lvl2pPr marL="342875" indent="0" algn="l" defTabSz="685749" rtl="0" eaLnBrk="1" latinLnBrk="0" hangingPunct="1">
              <a:lnSpc>
                <a:spcPct val="90000"/>
              </a:lnSpc>
              <a:spcBef>
                <a:spcPts val="375"/>
              </a:spcBef>
              <a:buFont typeface="Arial" panose="020B0604020202020204" pitchFamily="34" charset="0"/>
              <a:buNone/>
              <a:defRPr sz="1800" kern="1200">
                <a:solidFill>
                  <a:schemeClr val="accent2"/>
                </a:solidFill>
                <a:latin typeface="+mn-lt"/>
                <a:ea typeface="+mn-ea"/>
                <a:cs typeface="+mn-cs"/>
              </a:defRPr>
            </a:lvl2pPr>
            <a:lvl3pPr marL="685749" indent="0" algn="l" defTabSz="685749" rtl="0" eaLnBrk="1" latinLnBrk="0" hangingPunct="1">
              <a:lnSpc>
                <a:spcPct val="90000"/>
              </a:lnSpc>
              <a:spcBef>
                <a:spcPts val="375"/>
              </a:spcBef>
              <a:buFont typeface="Arial" panose="020B0604020202020204" pitchFamily="34" charset="0"/>
              <a:buNone/>
              <a:defRPr sz="1500" kern="1200">
                <a:solidFill>
                  <a:schemeClr val="accent2"/>
                </a:solidFill>
                <a:latin typeface="+mn-lt"/>
                <a:ea typeface="+mn-ea"/>
                <a:cs typeface="+mn-cs"/>
              </a:defRPr>
            </a:lvl3pPr>
            <a:lvl4pPr marL="1028624"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4pPr>
            <a:lvl5pPr marL="1371498"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5pPr>
            <a:lvl6pPr marL="1885809"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684"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558"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433"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r>
              <a:rPr lang="en-US" sz="1400" cap="all" dirty="0"/>
              <a:t>Evolution of Purchasing managers’ indices</a:t>
            </a:r>
          </a:p>
        </p:txBody>
      </p:sp>
      <p:sp>
        <p:nvSpPr>
          <p:cNvPr id="19" name="TextBox 18">
            <a:extLst>
              <a:ext uri="{FF2B5EF4-FFF2-40B4-BE49-F238E27FC236}">
                <a16:creationId xmlns:a16="http://schemas.microsoft.com/office/drawing/2014/main" id="{A7E04EFB-4138-42CA-B553-FAC6C6D67BC7}"/>
              </a:ext>
            </a:extLst>
          </p:cNvPr>
          <p:cNvSpPr txBox="1"/>
          <p:nvPr/>
        </p:nvSpPr>
        <p:spPr>
          <a:xfrm>
            <a:off x="3143999" y="1152525"/>
            <a:ext cx="8930600" cy="646331"/>
          </a:xfrm>
          <a:prstGeom prst="rect">
            <a:avLst/>
          </a:prstGeom>
          <a:solidFill>
            <a:schemeClr val="tx2">
              <a:lumMod val="10000"/>
              <a:lumOff val="90000"/>
            </a:schemeClr>
          </a:solidFill>
        </p:spPr>
        <p:txBody>
          <a:bodyPr wrap="square" rtlCol="0">
            <a:spAutoFit/>
          </a:bodyPr>
          <a:lstStyle/>
          <a:p>
            <a:pPr algn="just"/>
            <a:r>
              <a:rPr lang="en-US" dirty="0"/>
              <a:t>The emergence of Covid-19 resulted</a:t>
            </a:r>
            <a:r>
              <a:rPr lang="hu-HU" dirty="0"/>
              <a:t> in</a:t>
            </a:r>
            <a:r>
              <a:rPr lang="en-US" dirty="0"/>
              <a:t> a global supply- and demand-side shock. The production chains have been disrupted, leading to </a:t>
            </a:r>
            <a:r>
              <a:rPr lang="hu-HU" dirty="0"/>
              <a:t>demand</a:t>
            </a:r>
            <a:r>
              <a:rPr lang="en-US" dirty="0"/>
              <a:t>-side shocks in many sectors.</a:t>
            </a:r>
          </a:p>
        </p:txBody>
      </p:sp>
      <p:sp>
        <p:nvSpPr>
          <p:cNvPr id="20" name="Text Placeholder 3">
            <a:extLst>
              <a:ext uri="{FF2B5EF4-FFF2-40B4-BE49-F238E27FC236}">
                <a16:creationId xmlns:a16="http://schemas.microsoft.com/office/drawing/2014/main" id="{9E969536-023A-4FAA-8498-4EBEF2579FD5}"/>
              </a:ext>
            </a:extLst>
          </p:cNvPr>
          <p:cNvSpPr>
            <a:spLocks noGrp="1"/>
          </p:cNvSpPr>
          <p:nvPr>
            <p:ph type="body" sz="quarter" idx="17"/>
          </p:nvPr>
        </p:nvSpPr>
        <p:spPr>
          <a:xfrm>
            <a:off x="3143998" y="6197600"/>
            <a:ext cx="7982805" cy="375531"/>
          </a:xfrm>
        </p:spPr>
        <p:txBody>
          <a:bodyPr/>
          <a:lstStyle/>
          <a:p>
            <a:pPr algn="just"/>
            <a:r>
              <a:rPr lang="en-US" dirty="0"/>
              <a:t>Source: IMF, Thomson Reuters </a:t>
            </a:r>
            <a:r>
              <a:rPr lang="en-US" dirty="0" err="1"/>
              <a:t>Datastream</a:t>
            </a:r>
            <a:r>
              <a:rPr lang="en-US" dirty="0"/>
              <a:t>. Note (left chart</a:t>
            </a:r>
            <a:r>
              <a:rPr lang="en-US" dirty="0">
                <a:sym typeface="Wingdings" panose="05000000000000000000" pitchFamily="2" charset="2"/>
              </a:rPr>
              <a:t>): </a:t>
            </a:r>
            <a:r>
              <a:rPr lang="en-US" dirty="0"/>
              <a:t>In the case of Hungary’s export markets, the growth rate of each country was weighted by its share in Hungarian exports. Note (right</a:t>
            </a:r>
            <a:r>
              <a:rPr lang="hu-HU" dirty="0"/>
              <a:t> </a:t>
            </a:r>
            <a:r>
              <a:rPr lang="en-US" dirty="0"/>
              <a:t>chart): Chinese data stems from the Caixin/Markit survey, covering SME-s. Data for the US, Germany and the euro area is based on the </a:t>
            </a:r>
            <a:r>
              <a:rPr lang="en-US" dirty="0" err="1"/>
              <a:t>IHS</a:t>
            </a:r>
            <a:r>
              <a:rPr lang="en-US" dirty="0"/>
              <a:t> Markit survey. Seasonally adjusted data.</a:t>
            </a:r>
          </a:p>
        </p:txBody>
      </p:sp>
      <p:pic>
        <p:nvPicPr>
          <p:cNvPr id="3" name="Picture 2">
            <a:extLst>
              <a:ext uri="{FF2B5EF4-FFF2-40B4-BE49-F238E27FC236}">
                <a16:creationId xmlns:a16="http://schemas.microsoft.com/office/drawing/2014/main" id="{0AE06F6D-1FE4-402C-8EDF-E61F68C47832}"/>
              </a:ext>
            </a:extLst>
          </p:cNvPr>
          <p:cNvPicPr>
            <a:picLocks noChangeAspect="1"/>
          </p:cNvPicPr>
          <p:nvPr/>
        </p:nvPicPr>
        <p:blipFill>
          <a:blip r:embed="rId2"/>
          <a:stretch>
            <a:fillRect/>
          </a:stretch>
        </p:blipFill>
        <p:spPr>
          <a:xfrm>
            <a:off x="3086708" y="2072812"/>
            <a:ext cx="4448970" cy="3348000"/>
          </a:xfrm>
          <a:prstGeom prst="rect">
            <a:avLst/>
          </a:prstGeom>
        </p:spPr>
      </p:pic>
      <p:pic>
        <p:nvPicPr>
          <p:cNvPr id="4" name="Picture 3">
            <a:extLst>
              <a:ext uri="{FF2B5EF4-FFF2-40B4-BE49-F238E27FC236}">
                <a16:creationId xmlns:a16="http://schemas.microsoft.com/office/drawing/2014/main" id="{7ED40164-32F6-46D4-B5DC-F3CF1356E54A}"/>
              </a:ext>
            </a:extLst>
          </p:cNvPr>
          <p:cNvPicPr>
            <a:picLocks noChangeAspect="1"/>
          </p:cNvPicPr>
          <p:nvPr/>
        </p:nvPicPr>
        <p:blipFill>
          <a:blip r:embed="rId3"/>
          <a:stretch>
            <a:fillRect/>
          </a:stretch>
        </p:blipFill>
        <p:spPr>
          <a:xfrm>
            <a:off x="7600063" y="2144669"/>
            <a:ext cx="4527667" cy="3312000"/>
          </a:xfrm>
          <a:prstGeom prst="rect">
            <a:avLst/>
          </a:prstGeom>
        </p:spPr>
      </p:pic>
    </p:spTree>
    <p:extLst>
      <p:ext uri="{BB962C8B-B14F-4D97-AF65-F5344CB8AC3E}">
        <p14:creationId xmlns:p14="http://schemas.microsoft.com/office/powerpoint/2010/main" val="7057472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CE1D8A05-0136-4DF3-BEEA-99372A266BEE}"/>
              </a:ext>
            </a:extLst>
          </p:cNvPr>
          <p:cNvSpPr>
            <a:spLocks noGrp="1"/>
          </p:cNvSpPr>
          <p:nvPr>
            <p:ph type="title"/>
          </p:nvPr>
        </p:nvSpPr>
        <p:spPr/>
        <p:txBody>
          <a:bodyPr>
            <a:noAutofit/>
          </a:bodyPr>
          <a:lstStyle/>
          <a:p>
            <a:r>
              <a:rPr lang="en-US" sz="2400" dirty="0"/>
              <a:t>The </a:t>
            </a:r>
            <a:r>
              <a:rPr lang="en-US" sz="2400" dirty="0" err="1"/>
              <a:t>FGS</a:t>
            </a:r>
            <a:r>
              <a:rPr lang="en-US" sz="2400" dirty="0"/>
              <a:t> </a:t>
            </a:r>
            <a:r>
              <a:rPr lang="hu-HU" sz="2400" dirty="0" err="1"/>
              <a:t>may</a:t>
            </a:r>
            <a:r>
              <a:rPr lang="en-US" sz="2400" dirty="0"/>
              <a:t> ease</a:t>
            </a:r>
            <a:r>
              <a:rPr lang="hu-HU" sz="2400" dirty="0"/>
              <a:t> </a:t>
            </a:r>
            <a:r>
              <a:rPr lang="hu-HU" sz="2400" dirty="0" err="1"/>
              <a:t>the</a:t>
            </a:r>
            <a:r>
              <a:rPr lang="en-US" sz="2400" dirty="0"/>
              <a:t> funding constraints</a:t>
            </a:r>
            <a:r>
              <a:rPr lang="hu-HU" sz="2400" dirty="0"/>
              <a:t> of </a:t>
            </a:r>
            <a:r>
              <a:rPr lang="hu-HU" sz="2400" dirty="0" err="1"/>
              <a:t>companies</a:t>
            </a:r>
            <a:endParaRPr lang="hu-HU" sz="2400" dirty="0"/>
          </a:p>
        </p:txBody>
      </p:sp>
      <p:sp>
        <p:nvSpPr>
          <p:cNvPr id="18" name="Content Placeholder 3">
            <a:extLst>
              <a:ext uri="{FF2B5EF4-FFF2-40B4-BE49-F238E27FC236}">
                <a16:creationId xmlns:a16="http://schemas.microsoft.com/office/drawing/2014/main" id="{861C0E18-735D-41C3-B76D-FAB08AFFAF1A}"/>
              </a:ext>
            </a:extLst>
          </p:cNvPr>
          <p:cNvSpPr txBox="1">
            <a:spLocks/>
          </p:cNvSpPr>
          <p:nvPr/>
        </p:nvSpPr>
        <p:spPr>
          <a:xfrm>
            <a:off x="3391270" y="5979539"/>
            <a:ext cx="7122471" cy="313932"/>
          </a:xfrm>
          <a:prstGeom prst="rect">
            <a:avLst/>
          </a:prstGeom>
          <a:noFill/>
        </p:spPr>
        <p:txBody>
          <a:bodyPr wrap="square" rtlCol="0">
            <a:spAutoFit/>
          </a:bodyPr>
          <a:lstStyle>
            <a:lvl1pPr marL="0" indent="0" algn="l" defTabSz="685749" rtl="0" eaLnBrk="1" latinLnBrk="0" hangingPunct="1">
              <a:lnSpc>
                <a:spcPct val="90000"/>
              </a:lnSpc>
              <a:spcBef>
                <a:spcPts val="750"/>
              </a:spcBef>
              <a:buFont typeface="Arial" panose="020B0604020202020204" pitchFamily="34" charset="0"/>
              <a:buNone/>
              <a:defRPr sz="2100" kern="1200">
                <a:solidFill>
                  <a:schemeClr val="tx2"/>
                </a:solidFill>
                <a:latin typeface="+mn-lt"/>
                <a:ea typeface="+mn-ea"/>
                <a:cs typeface="+mn-cs"/>
              </a:defRPr>
            </a:lvl1pPr>
            <a:lvl2pPr marL="342875" indent="0" algn="l" defTabSz="685749" rtl="0" eaLnBrk="1" latinLnBrk="0" hangingPunct="1">
              <a:lnSpc>
                <a:spcPct val="90000"/>
              </a:lnSpc>
              <a:spcBef>
                <a:spcPts val="375"/>
              </a:spcBef>
              <a:buFont typeface="Arial" panose="020B0604020202020204" pitchFamily="34" charset="0"/>
              <a:buNone/>
              <a:defRPr sz="1800" kern="1200">
                <a:solidFill>
                  <a:schemeClr val="accent2"/>
                </a:solidFill>
                <a:latin typeface="+mn-lt"/>
                <a:ea typeface="+mn-ea"/>
                <a:cs typeface="+mn-cs"/>
              </a:defRPr>
            </a:lvl2pPr>
            <a:lvl3pPr marL="685749" indent="0" algn="l" defTabSz="685749" rtl="0" eaLnBrk="1" latinLnBrk="0" hangingPunct="1">
              <a:lnSpc>
                <a:spcPct val="90000"/>
              </a:lnSpc>
              <a:spcBef>
                <a:spcPts val="375"/>
              </a:spcBef>
              <a:buFont typeface="Arial" panose="020B0604020202020204" pitchFamily="34" charset="0"/>
              <a:buNone/>
              <a:defRPr sz="1500" kern="1200">
                <a:solidFill>
                  <a:schemeClr val="accent2"/>
                </a:solidFill>
                <a:latin typeface="+mn-lt"/>
                <a:ea typeface="+mn-ea"/>
                <a:cs typeface="+mn-cs"/>
              </a:defRPr>
            </a:lvl3pPr>
            <a:lvl4pPr marL="1028624"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4pPr>
            <a:lvl5pPr marL="1371498"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5pPr>
            <a:lvl6pPr marL="1885809"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684"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558"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433"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hu-HU" sz="1600" cap="all" dirty="0"/>
              <a:t>New </a:t>
            </a:r>
            <a:r>
              <a:rPr lang="hu-HU" sz="1600" cap="all" dirty="0" err="1"/>
              <a:t>FGS</a:t>
            </a:r>
            <a:r>
              <a:rPr lang="en-US" sz="1600" cap="all" dirty="0"/>
              <a:t> Fix and </a:t>
            </a:r>
            <a:r>
              <a:rPr lang="hu-HU" sz="1600" cap="all" dirty="0" err="1"/>
              <a:t>FGS</a:t>
            </a:r>
            <a:r>
              <a:rPr lang="en-US" sz="1600" cap="all" dirty="0"/>
              <a:t> </a:t>
            </a:r>
            <a:r>
              <a:rPr lang="hu-HU" sz="1600" cap="all" dirty="0"/>
              <a:t>GO!</a:t>
            </a:r>
            <a:r>
              <a:rPr lang="en-US" sz="1600" cap="all" dirty="0"/>
              <a:t> contracts in 2020 on a weekly basis</a:t>
            </a:r>
            <a:endParaRPr lang="hu-HU" sz="1600" cap="all" dirty="0"/>
          </a:p>
        </p:txBody>
      </p:sp>
      <p:sp>
        <p:nvSpPr>
          <p:cNvPr id="4" name="Text Placeholder 3">
            <a:extLst>
              <a:ext uri="{FF2B5EF4-FFF2-40B4-BE49-F238E27FC236}">
                <a16:creationId xmlns:a16="http://schemas.microsoft.com/office/drawing/2014/main" id="{95FB2016-2A0F-45EB-BCBF-234F66F2ACEA}"/>
              </a:ext>
            </a:extLst>
          </p:cNvPr>
          <p:cNvSpPr>
            <a:spLocks noGrp="1"/>
          </p:cNvSpPr>
          <p:nvPr>
            <p:ph type="body" sz="quarter" idx="17"/>
          </p:nvPr>
        </p:nvSpPr>
        <p:spPr>
          <a:xfrm>
            <a:off x="3391269" y="6293471"/>
            <a:ext cx="7991105" cy="381123"/>
          </a:xfrm>
        </p:spPr>
        <p:txBody>
          <a:bodyPr/>
          <a:lstStyle/>
          <a:p>
            <a:r>
              <a:rPr lang="hu-HU" dirty="0" err="1"/>
              <a:t>Note</a:t>
            </a:r>
            <a:r>
              <a:rPr lang="hu-HU" dirty="0"/>
              <a:t>: *</a:t>
            </a:r>
            <a:r>
              <a:rPr lang="en-US" dirty="0"/>
              <a:t>based on </a:t>
            </a:r>
            <a:r>
              <a:rPr lang="hu-HU" dirty="0"/>
              <a:t>a </a:t>
            </a:r>
            <a:r>
              <a:rPr lang="hu-HU" dirty="0" err="1"/>
              <a:t>survey</a:t>
            </a:r>
            <a:r>
              <a:rPr lang="en-US" dirty="0"/>
              <a:t> of the 9 largest credit institutions</a:t>
            </a:r>
            <a:r>
              <a:rPr lang="hu-HU" dirty="0"/>
              <a:t>. </a:t>
            </a:r>
            <a:r>
              <a:rPr lang="hu-HU" dirty="0" err="1"/>
              <a:t>Source</a:t>
            </a:r>
            <a:r>
              <a:rPr lang="hu-HU" dirty="0"/>
              <a:t>: MNB.</a:t>
            </a:r>
          </a:p>
        </p:txBody>
      </p:sp>
      <p:pic>
        <p:nvPicPr>
          <p:cNvPr id="2" name="Picture 1">
            <a:extLst>
              <a:ext uri="{FF2B5EF4-FFF2-40B4-BE49-F238E27FC236}">
                <a16:creationId xmlns:a16="http://schemas.microsoft.com/office/drawing/2014/main" id="{162DECD9-D58C-48E6-AA30-6A33567E6033}"/>
              </a:ext>
            </a:extLst>
          </p:cNvPr>
          <p:cNvPicPr>
            <a:picLocks noChangeAspect="1"/>
          </p:cNvPicPr>
          <p:nvPr/>
        </p:nvPicPr>
        <p:blipFill>
          <a:blip r:embed="rId2"/>
          <a:stretch>
            <a:fillRect/>
          </a:stretch>
        </p:blipFill>
        <p:spPr>
          <a:xfrm>
            <a:off x="4248176" y="1024280"/>
            <a:ext cx="6191567" cy="4644000"/>
          </a:xfrm>
          <a:prstGeom prst="rect">
            <a:avLst/>
          </a:prstGeom>
        </p:spPr>
      </p:pic>
    </p:spTree>
    <p:extLst>
      <p:ext uri="{BB962C8B-B14F-4D97-AF65-F5344CB8AC3E}">
        <p14:creationId xmlns:p14="http://schemas.microsoft.com/office/powerpoint/2010/main" val="36191089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CE1D8A05-0136-4DF3-BEEA-99372A266BEE}"/>
              </a:ext>
            </a:extLst>
          </p:cNvPr>
          <p:cNvSpPr>
            <a:spLocks noGrp="1"/>
          </p:cNvSpPr>
          <p:nvPr>
            <p:ph type="title"/>
          </p:nvPr>
        </p:nvSpPr>
        <p:spPr/>
        <p:txBody>
          <a:bodyPr>
            <a:noAutofit/>
          </a:bodyPr>
          <a:lstStyle/>
          <a:p>
            <a:r>
              <a:rPr lang="hu-HU" sz="2400" dirty="0"/>
              <a:t>The </a:t>
            </a:r>
            <a:r>
              <a:rPr lang="hu-HU" sz="2400" dirty="0" err="1"/>
              <a:t>pandemic</a:t>
            </a:r>
            <a:r>
              <a:rPr lang="hu-HU" sz="2400" dirty="0"/>
              <a:t> hit </a:t>
            </a:r>
            <a:r>
              <a:rPr lang="hu-HU" sz="2400" dirty="0" err="1"/>
              <a:t>the</a:t>
            </a:r>
            <a:r>
              <a:rPr lang="hu-HU" sz="2400" dirty="0"/>
              <a:t> household credit market </a:t>
            </a:r>
            <a:r>
              <a:rPr lang="hu-HU" sz="2400" dirty="0" err="1"/>
              <a:t>during</a:t>
            </a:r>
            <a:r>
              <a:rPr lang="hu-HU" sz="2400" dirty="0"/>
              <a:t> a </a:t>
            </a:r>
            <a:r>
              <a:rPr lang="hu-HU" sz="2400" dirty="0" err="1"/>
              <a:t>dynamic</a:t>
            </a:r>
            <a:r>
              <a:rPr lang="hu-HU" sz="2400" dirty="0"/>
              <a:t> </a:t>
            </a:r>
            <a:r>
              <a:rPr lang="hu-HU" sz="2400" dirty="0" err="1"/>
              <a:t>expansion</a:t>
            </a:r>
            <a:endParaRPr lang="hu-HU" sz="2400" dirty="0"/>
          </a:p>
        </p:txBody>
      </p:sp>
      <p:sp>
        <p:nvSpPr>
          <p:cNvPr id="18" name="Content Placeholder 3">
            <a:extLst>
              <a:ext uri="{FF2B5EF4-FFF2-40B4-BE49-F238E27FC236}">
                <a16:creationId xmlns:a16="http://schemas.microsoft.com/office/drawing/2014/main" id="{861C0E18-735D-41C3-B76D-FAB08AFFAF1A}"/>
              </a:ext>
            </a:extLst>
          </p:cNvPr>
          <p:cNvSpPr txBox="1">
            <a:spLocks/>
          </p:cNvSpPr>
          <p:nvPr/>
        </p:nvSpPr>
        <p:spPr>
          <a:xfrm>
            <a:off x="3210243" y="5805244"/>
            <a:ext cx="6206243" cy="313932"/>
          </a:xfrm>
          <a:prstGeom prst="rect">
            <a:avLst/>
          </a:prstGeom>
          <a:noFill/>
        </p:spPr>
        <p:txBody>
          <a:bodyPr wrap="square" rtlCol="0">
            <a:spAutoFit/>
          </a:bodyPr>
          <a:lstStyle>
            <a:lvl1pPr marL="0" indent="0" algn="l" defTabSz="685749" rtl="0" eaLnBrk="1" latinLnBrk="0" hangingPunct="1">
              <a:lnSpc>
                <a:spcPct val="90000"/>
              </a:lnSpc>
              <a:spcBef>
                <a:spcPts val="750"/>
              </a:spcBef>
              <a:buFont typeface="Arial" panose="020B0604020202020204" pitchFamily="34" charset="0"/>
              <a:buNone/>
              <a:defRPr sz="2100" kern="1200">
                <a:solidFill>
                  <a:schemeClr val="tx2"/>
                </a:solidFill>
                <a:latin typeface="+mn-lt"/>
                <a:ea typeface="+mn-ea"/>
                <a:cs typeface="+mn-cs"/>
              </a:defRPr>
            </a:lvl1pPr>
            <a:lvl2pPr marL="342875" indent="0" algn="l" defTabSz="685749" rtl="0" eaLnBrk="1" latinLnBrk="0" hangingPunct="1">
              <a:lnSpc>
                <a:spcPct val="90000"/>
              </a:lnSpc>
              <a:spcBef>
                <a:spcPts val="375"/>
              </a:spcBef>
              <a:buFont typeface="Arial" panose="020B0604020202020204" pitchFamily="34" charset="0"/>
              <a:buNone/>
              <a:defRPr sz="1800" kern="1200">
                <a:solidFill>
                  <a:schemeClr val="accent2"/>
                </a:solidFill>
                <a:latin typeface="+mn-lt"/>
                <a:ea typeface="+mn-ea"/>
                <a:cs typeface="+mn-cs"/>
              </a:defRPr>
            </a:lvl2pPr>
            <a:lvl3pPr marL="685749" indent="0" algn="l" defTabSz="685749" rtl="0" eaLnBrk="1" latinLnBrk="0" hangingPunct="1">
              <a:lnSpc>
                <a:spcPct val="90000"/>
              </a:lnSpc>
              <a:spcBef>
                <a:spcPts val="375"/>
              </a:spcBef>
              <a:buFont typeface="Arial" panose="020B0604020202020204" pitchFamily="34" charset="0"/>
              <a:buNone/>
              <a:defRPr sz="1500" kern="1200">
                <a:solidFill>
                  <a:schemeClr val="accent2"/>
                </a:solidFill>
                <a:latin typeface="+mn-lt"/>
                <a:ea typeface="+mn-ea"/>
                <a:cs typeface="+mn-cs"/>
              </a:defRPr>
            </a:lvl3pPr>
            <a:lvl4pPr marL="1028624"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4pPr>
            <a:lvl5pPr marL="1371498"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5pPr>
            <a:lvl6pPr marL="1885809"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684"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558"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433"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600" cap="all" dirty="0"/>
              <a:t>New household loans in the credit institution sector </a:t>
            </a:r>
            <a:endParaRPr lang="hu-HU" sz="1600" cap="all" dirty="0"/>
          </a:p>
        </p:txBody>
      </p:sp>
      <p:sp>
        <p:nvSpPr>
          <p:cNvPr id="20" name="Text Placeholder 3">
            <a:extLst>
              <a:ext uri="{FF2B5EF4-FFF2-40B4-BE49-F238E27FC236}">
                <a16:creationId xmlns:a16="http://schemas.microsoft.com/office/drawing/2014/main" id="{9E969536-023A-4FAA-8498-4EBEF2579FD5}"/>
              </a:ext>
            </a:extLst>
          </p:cNvPr>
          <p:cNvSpPr>
            <a:spLocks noGrp="1"/>
          </p:cNvSpPr>
          <p:nvPr>
            <p:ph type="body" sz="quarter" idx="17"/>
          </p:nvPr>
        </p:nvSpPr>
        <p:spPr>
          <a:xfrm>
            <a:off x="3210243" y="6182833"/>
            <a:ext cx="8752929" cy="286232"/>
          </a:xfrm>
        </p:spPr>
        <p:txBody>
          <a:bodyPr/>
          <a:lstStyle/>
          <a:p>
            <a:pPr algn="just"/>
            <a:r>
              <a:rPr lang="hu-HU" dirty="0" err="1"/>
              <a:t>Note</a:t>
            </a:r>
            <a:r>
              <a:rPr lang="hu-HU" dirty="0"/>
              <a:t>: </a:t>
            </a:r>
            <a:r>
              <a:rPr lang="en-US" dirty="0"/>
              <a:t>Loan refinancing indicates only refinancing related to the early repayment scheme and the FX-conversion. Other consumer loans include vehicle loans and hire purchase and other loans, without prenatal baby support.</a:t>
            </a:r>
            <a:endParaRPr lang="hu-HU" dirty="0"/>
          </a:p>
        </p:txBody>
      </p:sp>
      <p:sp>
        <p:nvSpPr>
          <p:cNvPr id="8" name="TextBox 7">
            <a:extLst>
              <a:ext uri="{FF2B5EF4-FFF2-40B4-BE49-F238E27FC236}">
                <a16:creationId xmlns:a16="http://schemas.microsoft.com/office/drawing/2014/main" id="{CFDCE9BF-3B2E-48F7-9BFA-66AC7F49F2D6}"/>
              </a:ext>
            </a:extLst>
          </p:cNvPr>
          <p:cNvSpPr txBox="1"/>
          <p:nvPr/>
        </p:nvSpPr>
        <p:spPr>
          <a:xfrm>
            <a:off x="3143998" y="1152525"/>
            <a:ext cx="8928028" cy="646331"/>
          </a:xfrm>
          <a:prstGeom prst="rect">
            <a:avLst/>
          </a:prstGeom>
          <a:solidFill>
            <a:schemeClr val="tx2">
              <a:lumMod val="10000"/>
              <a:lumOff val="90000"/>
            </a:schemeClr>
          </a:solidFill>
        </p:spPr>
        <p:txBody>
          <a:bodyPr wrap="square" rtlCol="0">
            <a:spAutoFit/>
          </a:bodyPr>
          <a:lstStyle/>
          <a:p>
            <a:pPr algn="just"/>
            <a:r>
              <a:rPr lang="en-US" dirty="0"/>
              <a:t>In 2019, lending picked up significantly, largely due to government program</a:t>
            </a:r>
            <a:r>
              <a:rPr lang="hu-HU" dirty="0" err="1"/>
              <a:t>me</a:t>
            </a:r>
            <a:r>
              <a:rPr lang="en-US" dirty="0"/>
              <a:t>s. Prudent indebtedness was supported by debt </a:t>
            </a:r>
            <a:r>
              <a:rPr lang="hu-HU" dirty="0" err="1"/>
              <a:t>cap</a:t>
            </a:r>
            <a:r>
              <a:rPr lang="en-US" dirty="0"/>
              <a:t> rules.</a:t>
            </a:r>
            <a:endParaRPr lang="hu-HU" dirty="0"/>
          </a:p>
        </p:txBody>
      </p:sp>
      <p:sp>
        <p:nvSpPr>
          <p:cNvPr id="9" name="Rectangle 8">
            <a:extLst>
              <a:ext uri="{FF2B5EF4-FFF2-40B4-BE49-F238E27FC236}">
                <a16:creationId xmlns:a16="http://schemas.microsoft.com/office/drawing/2014/main" id="{940A47E8-1195-4F6C-8DD5-61EB46ACBB52}"/>
              </a:ext>
            </a:extLst>
          </p:cNvPr>
          <p:cNvSpPr/>
          <p:nvPr/>
        </p:nvSpPr>
        <p:spPr>
          <a:xfrm>
            <a:off x="8604354" y="1927100"/>
            <a:ext cx="3358818" cy="3878144"/>
          </a:xfrm>
          <a:prstGeom prst="rect">
            <a:avLst/>
          </a:prstGeom>
          <a:solidFill>
            <a:schemeClr val="accent1">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tIns="108000" rtlCol="0" anchor="t"/>
          <a:lstStyle/>
          <a:p>
            <a:pPr marL="285750" indent="-285750">
              <a:spcBef>
                <a:spcPts val="600"/>
              </a:spcBef>
              <a:spcAft>
                <a:spcPts val="1200"/>
              </a:spcAft>
              <a:buFont typeface="Arial" panose="020B0604020202020204" pitchFamily="34" charset="0"/>
              <a:buChar char="•"/>
            </a:pPr>
            <a:r>
              <a:rPr lang="hu-HU" sz="1500" dirty="0" err="1">
                <a:solidFill>
                  <a:srgbClr val="002060"/>
                </a:solidFill>
              </a:rPr>
              <a:t>Nominal</a:t>
            </a:r>
            <a:r>
              <a:rPr lang="hu-HU" sz="1500" dirty="0">
                <a:solidFill>
                  <a:srgbClr val="002060"/>
                </a:solidFill>
              </a:rPr>
              <a:t> </a:t>
            </a:r>
            <a:r>
              <a:rPr lang="hu-HU" sz="1500" dirty="0" err="1">
                <a:solidFill>
                  <a:srgbClr val="002060"/>
                </a:solidFill>
              </a:rPr>
              <a:t>new</a:t>
            </a:r>
            <a:r>
              <a:rPr lang="hu-HU" sz="1500" dirty="0">
                <a:solidFill>
                  <a:srgbClr val="002060"/>
                </a:solidFill>
              </a:rPr>
              <a:t> </a:t>
            </a:r>
            <a:r>
              <a:rPr lang="hu-HU" sz="1500" dirty="0" err="1">
                <a:solidFill>
                  <a:srgbClr val="002060"/>
                </a:solidFill>
              </a:rPr>
              <a:t>disbursements</a:t>
            </a:r>
            <a:r>
              <a:rPr lang="hu-HU" sz="1500" dirty="0">
                <a:solidFill>
                  <a:srgbClr val="002060"/>
                </a:solidFill>
              </a:rPr>
              <a:t> </a:t>
            </a:r>
            <a:r>
              <a:rPr lang="hu-HU" sz="1500" dirty="0" err="1">
                <a:solidFill>
                  <a:srgbClr val="002060"/>
                </a:solidFill>
              </a:rPr>
              <a:t>reached</a:t>
            </a:r>
            <a:r>
              <a:rPr lang="hu-HU" sz="1500" dirty="0">
                <a:solidFill>
                  <a:srgbClr val="002060"/>
                </a:solidFill>
              </a:rPr>
              <a:t> </a:t>
            </a:r>
            <a:r>
              <a:rPr lang="hu-HU" sz="1500" dirty="0" err="1">
                <a:solidFill>
                  <a:srgbClr val="002060"/>
                </a:solidFill>
              </a:rPr>
              <a:t>the</a:t>
            </a:r>
            <a:r>
              <a:rPr lang="hu-HU" sz="1500" dirty="0">
                <a:solidFill>
                  <a:srgbClr val="002060"/>
                </a:solidFill>
              </a:rPr>
              <a:t> </a:t>
            </a:r>
            <a:r>
              <a:rPr lang="hu-HU" sz="1500" b="1" dirty="0" err="1">
                <a:solidFill>
                  <a:srgbClr val="002060"/>
                </a:solidFill>
              </a:rPr>
              <a:t>levels</a:t>
            </a:r>
            <a:r>
              <a:rPr lang="hu-HU" sz="1500" b="1" dirty="0">
                <a:solidFill>
                  <a:srgbClr val="002060"/>
                </a:solidFill>
              </a:rPr>
              <a:t> </a:t>
            </a:r>
            <a:r>
              <a:rPr lang="hu-HU" sz="1500" b="1" dirty="0" err="1">
                <a:solidFill>
                  <a:srgbClr val="002060"/>
                </a:solidFill>
              </a:rPr>
              <a:t>seen</a:t>
            </a:r>
            <a:r>
              <a:rPr lang="hu-HU" sz="1500" b="1" dirty="0">
                <a:solidFill>
                  <a:srgbClr val="002060"/>
                </a:solidFill>
              </a:rPr>
              <a:t> </a:t>
            </a:r>
            <a:r>
              <a:rPr lang="hu-HU" sz="1500" b="1" dirty="0" err="1">
                <a:solidFill>
                  <a:srgbClr val="002060"/>
                </a:solidFill>
              </a:rPr>
              <a:t>before</a:t>
            </a:r>
            <a:r>
              <a:rPr lang="hu-HU" sz="1500" b="1" dirty="0">
                <a:solidFill>
                  <a:srgbClr val="002060"/>
                </a:solidFill>
              </a:rPr>
              <a:t> </a:t>
            </a:r>
            <a:r>
              <a:rPr lang="hu-HU" sz="1500" b="1" dirty="0" err="1">
                <a:solidFill>
                  <a:srgbClr val="002060"/>
                </a:solidFill>
              </a:rPr>
              <a:t>the</a:t>
            </a:r>
            <a:r>
              <a:rPr lang="hu-HU" sz="1500" b="1" dirty="0">
                <a:solidFill>
                  <a:srgbClr val="002060"/>
                </a:solidFill>
              </a:rPr>
              <a:t> </a:t>
            </a:r>
            <a:r>
              <a:rPr lang="hu-HU" sz="1500" b="1" dirty="0" err="1">
                <a:solidFill>
                  <a:srgbClr val="002060"/>
                </a:solidFill>
              </a:rPr>
              <a:t>global</a:t>
            </a:r>
            <a:r>
              <a:rPr lang="hu-HU" sz="1500" b="1" dirty="0">
                <a:solidFill>
                  <a:srgbClr val="002060"/>
                </a:solidFill>
              </a:rPr>
              <a:t> </a:t>
            </a:r>
            <a:r>
              <a:rPr lang="hu-HU" sz="1500" b="1" dirty="0" err="1">
                <a:solidFill>
                  <a:srgbClr val="002060"/>
                </a:solidFill>
              </a:rPr>
              <a:t>financial</a:t>
            </a:r>
            <a:r>
              <a:rPr lang="hu-HU" sz="1500" b="1" dirty="0">
                <a:solidFill>
                  <a:srgbClr val="002060"/>
                </a:solidFill>
              </a:rPr>
              <a:t> </a:t>
            </a:r>
            <a:r>
              <a:rPr lang="hu-HU" sz="1500" b="1" dirty="0" err="1">
                <a:solidFill>
                  <a:srgbClr val="002060"/>
                </a:solidFill>
              </a:rPr>
              <a:t>crisis</a:t>
            </a:r>
            <a:r>
              <a:rPr lang="hu-HU" sz="1500" dirty="0">
                <a:solidFill>
                  <a:srgbClr val="002060"/>
                </a:solidFill>
              </a:rPr>
              <a:t>. </a:t>
            </a:r>
          </a:p>
          <a:p>
            <a:pPr marL="285750" indent="-285750">
              <a:spcAft>
                <a:spcPts val="1200"/>
              </a:spcAft>
              <a:buFont typeface="Arial" panose="020B0604020202020204" pitchFamily="34" charset="0"/>
              <a:buChar char="•"/>
            </a:pPr>
            <a:r>
              <a:rPr lang="hu-HU" sz="1500" b="1" dirty="0" err="1">
                <a:solidFill>
                  <a:srgbClr val="002060"/>
                </a:solidFill>
              </a:rPr>
              <a:t>Subsidised</a:t>
            </a:r>
            <a:r>
              <a:rPr lang="hu-HU" sz="1500" b="1" dirty="0">
                <a:solidFill>
                  <a:srgbClr val="002060"/>
                </a:solidFill>
              </a:rPr>
              <a:t> </a:t>
            </a:r>
            <a:r>
              <a:rPr lang="hu-HU" sz="1500" b="1" dirty="0" err="1">
                <a:solidFill>
                  <a:srgbClr val="002060"/>
                </a:solidFill>
              </a:rPr>
              <a:t>products</a:t>
            </a:r>
            <a:r>
              <a:rPr lang="hu-HU" sz="1500" b="1" dirty="0">
                <a:solidFill>
                  <a:srgbClr val="002060"/>
                </a:solidFill>
              </a:rPr>
              <a:t> </a:t>
            </a:r>
            <a:r>
              <a:rPr lang="hu-HU" sz="1500" dirty="0" err="1">
                <a:solidFill>
                  <a:srgbClr val="002060"/>
                </a:solidFill>
              </a:rPr>
              <a:t>significantly</a:t>
            </a:r>
            <a:r>
              <a:rPr lang="hu-HU" sz="1500" dirty="0">
                <a:solidFill>
                  <a:srgbClr val="002060"/>
                </a:solidFill>
              </a:rPr>
              <a:t> </a:t>
            </a:r>
            <a:r>
              <a:rPr lang="hu-HU" sz="1500" dirty="0" err="1">
                <a:solidFill>
                  <a:srgbClr val="002060"/>
                </a:solidFill>
              </a:rPr>
              <a:t>supported</a:t>
            </a:r>
            <a:r>
              <a:rPr lang="hu-HU" sz="1500" dirty="0">
                <a:solidFill>
                  <a:srgbClr val="002060"/>
                </a:solidFill>
              </a:rPr>
              <a:t> </a:t>
            </a:r>
            <a:r>
              <a:rPr lang="hu-HU" sz="1500" dirty="0" err="1">
                <a:solidFill>
                  <a:srgbClr val="002060"/>
                </a:solidFill>
              </a:rPr>
              <a:t>the</a:t>
            </a:r>
            <a:r>
              <a:rPr lang="hu-HU" sz="1500" dirty="0">
                <a:solidFill>
                  <a:srgbClr val="002060"/>
                </a:solidFill>
              </a:rPr>
              <a:t> credit market in 2019</a:t>
            </a:r>
          </a:p>
          <a:p>
            <a:pPr marL="285750" indent="-285750">
              <a:spcAft>
                <a:spcPts val="1200"/>
              </a:spcAft>
              <a:buFont typeface="Arial" panose="020B0604020202020204" pitchFamily="34" charset="0"/>
              <a:buChar char="•"/>
            </a:pPr>
            <a:r>
              <a:rPr lang="hu-HU" sz="1500" dirty="0" err="1">
                <a:solidFill>
                  <a:srgbClr val="002060"/>
                </a:solidFill>
              </a:rPr>
              <a:t>Annual</a:t>
            </a:r>
            <a:r>
              <a:rPr lang="hu-HU" sz="1500" dirty="0">
                <a:solidFill>
                  <a:srgbClr val="002060"/>
                </a:solidFill>
              </a:rPr>
              <a:t> </a:t>
            </a:r>
            <a:r>
              <a:rPr lang="hu-HU" sz="1500" dirty="0" err="1">
                <a:solidFill>
                  <a:srgbClr val="002060"/>
                </a:solidFill>
              </a:rPr>
              <a:t>growth</a:t>
            </a:r>
            <a:r>
              <a:rPr lang="hu-HU" sz="1500" dirty="0">
                <a:solidFill>
                  <a:srgbClr val="002060"/>
                </a:solidFill>
              </a:rPr>
              <a:t> </a:t>
            </a:r>
            <a:r>
              <a:rPr lang="hu-HU" sz="1500" dirty="0" err="1">
                <a:solidFill>
                  <a:srgbClr val="002060"/>
                </a:solidFill>
              </a:rPr>
              <a:t>rates</a:t>
            </a:r>
            <a:r>
              <a:rPr lang="hu-HU" sz="1500" dirty="0">
                <a:solidFill>
                  <a:srgbClr val="002060"/>
                </a:solidFill>
              </a:rPr>
              <a:t> (2020Q1)</a:t>
            </a:r>
          </a:p>
          <a:p>
            <a:pPr marL="742950" lvl="1" indent="-285750">
              <a:spcAft>
                <a:spcPts val="1200"/>
              </a:spcAft>
              <a:buFont typeface="Wingdings" panose="05000000000000000000" pitchFamily="2" charset="2"/>
              <a:buChar char="Ø"/>
            </a:pPr>
            <a:r>
              <a:rPr lang="hu-HU" sz="1500" dirty="0" err="1">
                <a:solidFill>
                  <a:srgbClr val="002060"/>
                </a:solidFill>
              </a:rPr>
              <a:t>Loans</a:t>
            </a:r>
            <a:r>
              <a:rPr lang="hu-HU" sz="1500" dirty="0">
                <a:solidFill>
                  <a:srgbClr val="002060"/>
                </a:solidFill>
              </a:rPr>
              <a:t> outstanding: </a:t>
            </a:r>
            <a:r>
              <a:rPr lang="hu-HU" sz="1500" b="1" dirty="0">
                <a:solidFill>
                  <a:srgbClr val="002060"/>
                </a:solidFill>
              </a:rPr>
              <a:t>+19%</a:t>
            </a:r>
          </a:p>
          <a:p>
            <a:pPr marL="742950" lvl="1" indent="-285750">
              <a:spcAft>
                <a:spcPts val="1200"/>
              </a:spcAft>
              <a:buFont typeface="Wingdings" panose="05000000000000000000" pitchFamily="2" charset="2"/>
              <a:buChar char="Ø"/>
            </a:pPr>
            <a:r>
              <a:rPr lang="hu-HU" sz="1500" dirty="0">
                <a:solidFill>
                  <a:srgbClr val="002060"/>
                </a:solidFill>
              </a:rPr>
              <a:t>New </a:t>
            </a:r>
            <a:r>
              <a:rPr lang="hu-HU" sz="1500" dirty="0" err="1">
                <a:solidFill>
                  <a:srgbClr val="002060"/>
                </a:solidFill>
              </a:rPr>
              <a:t>disbursements</a:t>
            </a:r>
            <a:r>
              <a:rPr lang="hu-HU" sz="1500" dirty="0">
                <a:solidFill>
                  <a:srgbClr val="002060"/>
                </a:solidFill>
              </a:rPr>
              <a:t> (</a:t>
            </a:r>
            <a:r>
              <a:rPr lang="hu-HU" sz="1500" dirty="0" err="1">
                <a:solidFill>
                  <a:srgbClr val="002060"/>
                </a:solidFill>
              </a:rPr>
              <a:t>annual</a:t>
            </a:r>
            <a:r>
              <a:rPr lang="hu-HU" sz="1500" dirty="0">
                <a:solidFill>
                  <a:srgbClr val="002060"/>
                </a:solidFill>
              </a:rPr>
              <a:t>): </a:t>
            </a:r>
            <a:r>
              <a:rPr lang="hu-HU" sz="1500" b="1" dirty="0">
                <a:solidFill>
                  <a:srgbClr val="002060"/>
                </a:solidFill>
              </a:rPr>
              <a:t>+57%</a:t>
            </a:r>
          </a:p>
          <a:p>
            <a:pPr marL="0" lvl="1" algn="ctr">
              <a:spcAft>
                <a:spcPts val="1200"/>
              </a:spcAft>
            </a:pPr>
            <a:r>
              <a:rPr lang="hu-HU" sz="1500" b="1" dirty="0">
                <a:solidFill>
                  <a:srgbClr val="002060"/>
                </a:solidFill>
              </a:rPr>
              <a:t>Big </a:t>
            </a:r>
            <a:r>
              <a:rPr lang="hu-HU" sz="1500" b="1" dirty="0" err="1">
                <a:solidFill>
                  <a:srgbClr val="002060"/>
                </a:solidFill>
              </a:rPr>
              <a:t>picture</a:t>
            </a:r>
            <a:r>
              <a:rPr lang="hu-HU" sz="1500" b="1" dirty="0">
                <a:solidFill>
                  <a:srgbClr val="002060"/>
                </a:solidFill>
              </a:rPr>
              <a:t>: </a:t>
            </a:r>
            <a:r>
              <a:rPr lang="hu-HU" sz="1500" b="1" dirty="0" err="1">
                <a:solidFill>
                  <a:srgbClr val="002060"/>
                </a:solidFill>
              </a:rPr>
              <a:t>dynamic</a:t>
            </a:r>
            <a:r>
              <a:rPr lang="hu-HU" sz="1500" b="1" dirty="0">
                <a:solidFill>
                  <a:srgbClr val="002060"/>
                </a:solidFill>
              </a:rPr>
              <a:t> </a:t>
            </a:r>
            <a:r>
              <a:rPr lang="hu-HU" sz="1500" b="1" dirty="0" err="1">
                <a:solidFill>
                  <a:srgbClr val="002060"/>
                </a:solidFill>
              </a:rPr>
              <a:t>expansion</a:t>
            </a:r>
            <a:r>
              <a:rPr lang="hu-HU" sz="1500" b="1" dirty="0">
                <a:solidFill>
                  <a:srgbClr val="002060"/>
                </a:solidFill>
              </a:rPr>
              <a:t>, </a:t>
            </a:r>
            <a:r>
              <a:rPr lang="hu-HU" sz="1500" b="1" dirty="0" err="1">
                <a:solidFill>
                  <a:srgbClr val="002060"/>
                </a:solidFill>
              </a:rPr>
              <a:t>but</a:t>
            </a:r>
            <a:r>
              <a:rPr lang="hu-HU" sz="1500" b="1" dirty="0">
                <a:solidFill>
                  <a:srgbClr val="002060"/>
                </a:solidFill>
              </a:rPr>
              <a:t> credit-</a:t>
            </a:r>
            <a:r>
              <a:rPr lang="hu-HU" sz="1500" b="1" dirty="0" err="1">
                <a:solidFill>
                  <a:srgbClr val="002060"/>
                </a:solidFill>
              </a:rPr>
              <a:t>to</a:t>
            </a:r>
            <a:r>
              <a:rPr lang="hu-HU" sz="1500" b="1" dirty="0">
                <a:solidFill>
                  <a:srgbClr val="002060"/>
                </a:solidFill>
              </a:rPr>
              <a:t>-GDP is </a:t>
            </a:r>
            <a:r>
              <a:rPr lang="hu-HU" sz="1500" b="1" dirty="0" err="1">
                <a:solidFill>
                  <a:srgbClr val="002060"/>
                </a:solidFill>
              </a:rPr>
              <a:t>still</a:t>
            </a:r>
            <a:r>
              <a:rPr lang="hu-HU" sz="1500" b="1" dirty="0">
                <a:solidFill>
                  <a:srgbClr val="002060"/>
                </a:solidFill>
              </a:rPr>
              <a:t> </a:t>
            </a:r>
            <a:r>
              <a:rPr lang="hu-HU" sz="1500" b="1" dirty="0" err="1">
                <a:solidFill>
                  <a:srgbClr val="002060"/>
                </a:solidFill>
              </a:rPr>
              <a:t>low</a:t>
            </a:r>
            <a:r>
              <a:rPr lang="hu-HU" sz="1500" b="1" dirty="0">
                <a:solidFill>
                  <a:srgbClr val="002060"/>
                </a:solidFill>
              </a:rPr>
              <a:t>, and </a:t>
            </a:r>
            <a:r>
              <a:rPr lang="hu-HU" sz="1500" b="1" dirty="0" err="1">
                <a:solidFill>
                  <a:srgbClr val="002060"/>
                </a:solidFill>
              </a:rPr>
              <a:t>the</a:t>
            </a:r>
            <a:r>
              <a:rPr lang="hu-HU" sz="1500" b="1" dirty="0">
                <a:solidFill>
                  <a:srgbClr val="002060"/>
                </a:solidFill>
              </a:rPr>
              <a:t> </a:t>
            </a:r>
            <a:r>
              <a:rPr lang="en-US" sz="1500" b="1" dirty="0">
                <a:solidFill>
                  <a:srgbClr val="002060"/>
                </a:solidFill>
              </a:rPr>
              <a:t>indebtedness </a:t>
            </a:r>
            <a:r>
              <a:rPr lang="hu-HU" sz="1500" b="1" dirty="0">
                <a:solidFill>
                  <a:srgbClr val="002060"/>
                </a:solidFill>
              </a:rPr>
              <a:t>is </a:t>
            </a:r>
            <a:r>
              <a:rPr lang="en-US" sz="1500" b="1" dirty="0">
                <a:solidFill>
                  <a:srgbClr val="002060"/>
                </a:solidFill>
              </a:rPr>
              <a:t>strictly controlled by </a:t>
            </a:r>
            <a:r>
              <a:rPr lang="hu-HU" sz="1500" b="1" dirty="0" err="1">
                <a:solidFill>
                  <a:srgbClr val="002060"/>
                </a:solidFill>
              </a:rPr>
              <a:t>the</a:t>
            </a:r>
            <a:r>
              <a:rPr lang="hu-HU" sz="1500" b="1" dirty="0">
                <a:solidFill>
                  <a:srgbClr val="002060"/>
                </a:solidFill>
              </a:rPr>
              <a:t> </a:t>
            </a:r>
            <a:r>
              <a:rPr lang="en-US" sz="1500" b="1" dirty="0">
                <a:solidFill>
                  <a:srgbClr val="002060"/>
                </a:solidFill>
              </a:rPr>
              <a:t>debt </a:t>
            </a:r>
            <a:r>
              <a:rPr lang="hu-HU" sz="1500" b="1" dirty="0" err="1">
                <a:solidFill>
                  <a:srgbClr val="002060"/>
                </a:solidFill>
              </a:rPr>
              <a:t>cap</a:t>
            </a:r>
            <a:r>
              <a:rPr lang="en-US" sz="1500" b="1" dirty="0">
                <a:solidFill>
                  <a:srgbClr val="002060"/>
                </a:solidFill>
              </a:rPr>
              <a:t> rules</a:t>
            </a:r>
            <a:r>
              <a:rPr lang="hu-HU" sz="1500" b="1" dirty="0">
                <a:solidFill>
                  <a:srgbClr val="002060"/>
                </a:solidFill>
              </a:rPr>
              <a:t>.</a:t>
            </a:r>
          </a:p>
        </p:txBody>
      </p:sp>
      <p:pic>
        <p:nvPicPr>
          <p:cNvPr id="2" name="Picture 1">
            <a:extLst>
              <a:ext uri="{FF2B5EF4-FFF2-40B4-BE49-F238E27FC236}">
                <a16:creationId xmlns:a16="http://schemas.microsoft.com/office/drawing/2014/main" id="{511FACE4-2BD7-44E5-891C-D922C1BC0595}"/>
              </a:ext>
            </a:extLst>
          </p:cNvPr>
          <p:cNvPicPr>
            <a:picLocks noChangeAspect="1"/>
          </p:cNvPicPr>
          <p:nvPr/>
        </p:nvPicPr>
        <p:blipFill>
          <a:blip r:embed="rId2"/>
          <a:stretch>
            <a:fillRect/>
          </a:stretch>
        </p:blipFill>
        <p:spPr>
          <a:xfrm>
            <a:off x="3143998" y="1816742"/>
            <a:ext cx="5250494" cy="3939260"/>
          </a:xfrm>
          <a:prstGeom prst="rect">
            <a:avLst/>
          </a:prstGeom>
        </p:spPr>
      </p:pic>
    </p:spTree>
    <p:extLst>
      <p:ext uri="{BB962C8B-B14F-4D97-AF65-F5344CB8AC3E}">
        <p14:creationId xmlns:p14="http://schemas.microsoft.com/office/powerpoint/2010/main" val="22108912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CE1D8A05-0136-4DF3-BEEA-99372A266BEE}"/>
              </a:ext>
            </a:extLst>
          </p:cNvPr>
          <p:cNvSpPr>
            <a:spLocks noGrp="1"/>
          </p:cNvSpPr>
          <p:nvPr>
            <p:ph type="title"/>
          </p:nvPr>
        </p:nvSpPr>
        <p:spPr>
          <a:xfrm>
            <a:off x="3391270" y="310447"/>
            <a:ext cx="8571902" cy="713833"/>
          </a:xfrm>
        </p:spPr>
        <p:txBody>
          <a:bodyPr>
            <a:noAutofit/>
          </a:bodyPr>
          <a:lstStyle/>
          <a:p>
            <a:r>
              <a:rPr lang="hu-HU" sz="2400" dirty="0"/>
              <a:t>Credit </a:t>
            </a:r>
            <a:r>
              <a:rPr lang="en-US" sz="2400" dirty="0"/>
              <a:t>Conditions are also tightening in the household segment</a:t>
            </a:r>
            <a:r>
              <a:rPr lang="hu-HU" sz="2400" dirty="0"/>
              <a:t>, and</a:t>
            </a:r>
            <a:r>
              <a:rPr lang="en-US" sz="2400" dirty="0"/>
              <a:t> demand is declining</a:t>
            </a:r>
            <a:endParaRPr lang="hu-HU" sz="2400" dirty="0"/>
          </a:p>
        </p:txBody>
      </p:sp>
      <p:sp>
        <p:nvSpPr>
          <p:cNvPr id="18" name="Content Placeholder 3">
            <a:extLst>
              <a:ext uri="{FF2B5EF4-FFF2-40B4-BE49-F238E27FC236}">
                <a16:creationId xmlns:a16="http://schemas.microsoft.com/office/drawing/2014/main" id="{861C0E18-735D-41C3-B76D-FAB08AFFAF1A}"/>
              </a:ext>
            </a:extLst>
          </p:cNvPr>
          <p:cNvSpPr txBox="1">
            <a:spLocks/>
          </p:cNvSpPr>
          <p:nvPr/>
        </p:nvSpPr>
        <p:spPr>
          <a:xfrm>
            <a:off x="8238446" y="5492809"/>
            <a:ext cx="3724726" cy="535531"/>
          </a:xfrm>
          <a:prstGeom prst="rect">
            <a:avLst/>
          </a:prstGeom>
          <a:noFill/>
        </p:spPr>
        <p:txBody>
          <a:bodyPr wrap="square" rtlCol="0">
            <a:spAutoFit/>
          </a:bodyPr>
          <a:lstStyle>
            <a:lvl1pPr marL="0" indent="0" algn="l" defTabSz="685749" rtl="0" eaLnBrk="1" latinLnBrk="0" hangingPunct="1">
              <a:lnSpc>
                <a:spcPct val="90000"/>
              </a:lnSpc>
              <a:spcBef>
                <a:spcPts val="750"/>
              </a:spcBef>
              <a:buFont typeface="Arial" panose="020B0604020202020204" pitchFamily="34" charset="0"/>
              <a:buNone/>
              <a:defRPr sz="2100" kern="1200">
                <a:solidFill>
                  <a:schemeClr val="tx2"/>
                </a:solidFill>
                <a:latin typeface="+mn-lt"/>
                <a:ea typeface="+mn-ea"/>
                <a:cs typeface="+mn-cs"/>
              </a:defRPr>
            </a:lvl1pPr>
            <a:lvl2pPr marL="342875" indent="0" algn="l" defTabSz="685749" rtl="0" eaLnBrk="1" latinLnBrk="0" hangingPunct="1">
              <a:lnSpc>
                <a:spcPct val="90000"/>
              </a:lnSpc>
              <a:spcBef>
                <a:spcPts val="375"/>
              </a:spcBef>
              <a:buFont typeface="Arial" panose="020B0604020202020204" pitchFamily="34" charset="0"/>
              <a:buNone/>
              <a:defRPr sz="1800" kern="1200">
                <a:solidFill>
                  <a:schemeClr val="accent2"/>
                </a:solidFill>
                <a:latin typeface="+mn-lt"/>
                <a:ea typeface="+mn-ea"/>
                <a:cs typeface="+mn-cs"/>
              </a:defRPr>
            </a:lvl2pPr>
            <a:lvl3pPr marL="685749" indent="0" algn="l" defTabSz="685749" rtl="0" eaLnBrk="1" latinLnBrk="0" hangingPunct="1">
              <a:lnSpc>
                <a:spcPct val="90000"/>
              </a:lnSpc>
              <a:spcBef>
                <a:spcPts val="375"/>
              </a:spcBef>
              <a:buFont typeface="Arial" panose="020B0604020202020204" pitchFamily="34" charset="0"/>
              <a:buNone/>
              <a:defRPr sz="1500" kern="1200">
                <a:solidFill>
                  <a:schemeClr val="accent2"/>
                </a:solidFill>
                <a:latin typeface="+mn-lt"/>
                <a:ea typeface="+mn-ea"/>
                <a:cs typeface="+mn-cs"/>
              </a:defRPr>
            </a:lvl3pPr>
            <a:lvl4pPr marL="1028624"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4pPr>
            <a:lvl5pPr marL="1371498"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5pPr>
            <a:lvl6pPr marL="1885809"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684"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558"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433"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r>
              <a:rPr lang="en-US" sz="1600" cap="all" dirty="0"/>
              <a:t>Credit demand in the household lending segment </a:t>
            </a:r>
            <a:endParaRPr lang="hu-HU" sz="1600" cap="all" dirty="0"/>
          </a:p>
        </p:txBody>
      </p:sp>
      <p:sp>
        <p:nvSpPr>
          <p:cNvPr id="20" name="Text Placeholder 3">
            <a:extLst>
              <a:ext uri="{FF2B5EF4-FFF2-40B4-BE49-F238E27FC236}">
                <a16:creationId xmlns:a16="http://schemas.microsoft.com/office/drawing/2014/main" id="{9E969536-023A-4FAA-8498-4EBEF2579FD5}"/>
              </a:ext>
            </a:extLst>
          </p:cNvPr>
          <p:cNvSpPr>
            <a:spLocks noGrp="1"/>
          </p:cNvSpPr>
          <p:nvPr>
            <p:ph type="body" sz="quarter" idx="17"/>
          </p:nvPr>
        </p:nvSpPr>
        <p:spPr>
          <a:xfrm>
            <a:off x="3210243" y="6182833"/>
            <a:ext cx="8752929" cy="286232"/>
          </a:xfrm>
        </p:spPr>
        <p:txBody>
          <a:bodyPr/>
          <a:lstStyle/>
          <a:p>
            <a:pPr algn="just"/>
            <a:r>
              <a:rPr lang="hu-HU" dirty="0" err="1"/>
              <a:t>Note</a:t>
            </a:r>
            <a:r>
              <a:rPr lang="hu-HU" dirty="0"/>
              <a:t>: </a:t>
            </a:r>
            <a:r>
              <a:rPr lang="en-US" dirty="0"/>
              <a:t>The net ratio is the difference between tightening and easing banks,</a:t>
            </a:r>
            <a:r>
              <a:rPr lang="hu-HU" dirty="0"/>
              <a:t> and </a:t>
            </a:r>
            <a:r>
              <a:rPr lang="hu-HU" dirty="0" err="1"/>
              <a:t>banks</a:t>
            </a:r>
            <a:r>
              <a:rPr lang="hu-HU" dirty="0"/>
              <a:t> </a:t>
            </a:r>
            <a:r>
              <a:rPr lang="hu-HU" dirty="0" err="1"/>
              <a:t>perceiving</a:t>
            </a:r>
            <a:r>
              <a:rPr lang="hu-HU" dirty="0"/>
              <a:t> </a:t>
            </a:r>
            <a:r>
              <a:rPr lang="hu-HU" dirty="0" err="1"/>
              <a:t>stronger</a:t>
            </a:r>
            <a:r>
              <a:rPr lang="hu-HU" dirty="0"/>
              <a:t> and </a:t>
            </a:r>
            <a:r>
              <a:rPr lang="hu-HU" dirty="0" err="1"/>
              <a:t>weaker</a:t>
            </a:r>
            <a:r>
              <a:rPr lang="hu-HU" dirty="0"/>
              <a:t> demand,</a:t>
            </a:r>
            <a:r>
              <a:rPr lang="en-US" dirty="0"/>
              <a:t> weighted by the market share</a:t>
            </a:r>
            <a:r>
              <a:rPr lang="hu-HU" dirty="0"/>
              <a:t>. </a:t>
            </a:r>
            <a:r>
              <a:rPr lang="hu-HU" dirty="0" err="1"/>
              <a:t>Source</a:t>
            </a:r>
            <a:r>
              <a:rPr lang="hu-HU" dirty="0"/>
              <a:t>: </a:t>
            </a:r>
            <a:r>
              <a:rPr lang="en-US" dirty="0"/>
              <a:t>MNB, based on banks' responses.</a:t>
            </a:r>
            <a:endParaRPr lang="hu-HU" dirty="0"/>
          </a:p>
        </p:txBody>
      </p:sp>
      <p:sp>
        <p:nvSpPr>
          <p:cNvPr id="8" name="TextBox 7">
            <a:extLst>
              <a:ext uri="{FF2B5EF4-FFF2-40B4-BE49-F238E27FC236}">
                <a16:creationId xmlns:a16="http://schemas.microsoft.com/office/drawing/2014/main" id="{CFDCE9BF-3B2E-48F7-9BFA-66AC7F49F2D6}"/>
              </a:ext>
            </a:extLst>
          </p:cNvPr>
          <p:cNvSpPr txBox="1"/>
          <p:nvPr/>
        </p:nvSpPr>
        <p:spPr>
          <a:xfrm>
            <a:off x="3143998" y="1152525"/>
            <a:ext cx="8928028" cy="646331"/>
          </a:xfrm>
          <a:prstGeom prst="rect">
            <a:avLst/>
          </a:prstGeom>
          <a:solidFill>
            <a:schemeClr val="tx2">
              <a:lumMod val="10000"/>
              <a:lumOff val="90000"/>
            </a:schemeClr>
          </a:solidFill>
        </p:spPr>
        <p:txBody>
          <a:bodyPr wrap="square" rtlCol="0">
            <a:spAutoFit/>
          </a:bodyPr>
          <a:lstStyle/>
          <a:p>
            <a:pPr algn="just"/>
            <a:r>
              <a:rPr lang="en-US" dirty="0"/>
              <a:t>In the first quarter of 2020, more than 50 per</a:t>
            </a:r>
            <a:r>
              <a:rPr lang="hu-HU" dirty="0"/>
              <a:t> </a:t>
            </a:r>
            <a:r>
              <a:rPr lang="en-US" dirty="0"/>
              <a:t>cent of banks tightened household credit conditions.</a:t>
            </a:r>
            <a:endParaRPr lang="hu-HU" dirty="0"/>
          </a:p>
        </p:txBody>
      </p:sp>
      <p:sp>
        <p:nvSpPr>
          <p:cNvPr id="11" name="Content Placeholder 3">
            <a:extLst>
              <a:ext uri="{FF2B5EF4-FFF2-40B4-BE49-F238E27FC236}">
                <a16:creationId xmlns:a16="http://schemas.microsoft.com/office/drawing/2014/main" id="{F6047A74-01EF-4945-9880-7D7C5183F97B}"/>
              </a:ext>
            </a:extLst>
          </p:cNvPr>
          <p:cNvSpPr txBox="1">
            <a:spLocks/>
          </p:cNvSpPr>
          <p:nvPr/>
        </p:nvSpPr>
        <p:spPr>
          <a:xfrm>
            <a:off x="3844701" y="5481063"/>
            <a:ext cx="3724726" cy="535531"/>
          </a:xfrm>
          <a:prstGeom prst="rect">
            <a:avLst/>
          </a:prstGeom>
          <a:noFill/>
        </p:spPr>
        <p:txBody>
          <a:bodyPr wrap="square" rtlCol="0">
            <a:spAutoFit/>
          </a:bodyPr>
          <a:lstStyle>
            <a:lvl1pPr marL="0" indent="0" algn="l" defTabSz="685749" rtl="0" eaLnBrk="1" latinLnBrk="0" hangingPunct="1">
              <a:lnSpc>
                <a:spcPct val="90000"/>
              </a:lnSpc>
              <a:spcBef>
                <a:spcPts val="750"/>
              </a:spcBef>
              <a:buFont typeface="Arial" panose="020B0604020202020204" pitchFamily="34" charset="0"/>
              <a:buNone/>
              <a:defRPr sz="2100" kern="1200">
                <a:solidFill>
                  <a:schemeClr val="tx2"/>
                </a:solidFill>
                <a:latin typeface="+mn-lt"/>
                <a:ea typeface="+mn-ea"/>
                <a:cs typeface="+mn-cs"/>
              </a:defRPr>
            </a:lvl1pPr>
            <a:lvl2pPr marL="342875" indent="0" algn="l" defTabSz="685749" rtl="0" eaLnBrk="1" latinLnBrk="0" hangingPunct="1">
              <a:lnSpc>
                <a:spcPct val="90000"/>
              </a:lnSpc>
              <a:spcBef>
                <a:spcPts val="375"/>
              </a:spcBef>
              <a:buFont typeface="Arial" panose="020B0604020202020204" pitchFamily="34" charset="0"/>
              <a:buNone/>
              <a:defRPr sz="1800" kern="1200">
                <a:solidFill>
                  <a:schemeClr val="accent2"/>
                </a:solidFill>
                <a:latin typeface="+mn-lt"/>
                <a:ea typeface="+mn-ea"/>
                <a:cs typeface="+mn-cs"/>
              </a:defRPr>
            </a:lvl2pPr>
            <a:lvl3pPr marL="685749" indent="0" algn="l" defTabSz="685749" rtl="0" eaLnBrk="1" latinLnBrk="0" hangingPunct="1">
              <a:lnSpc>
                <a:spcPct val="90000"/>
              </a:lnSpc>
              <a:spcBef>
                <a:spcPts val="375"/>
              </a:spcBef>
              <a:buFont typeface="Arial" panose="020B0604020202020204" pitchFamily="34" charset="0"/>
              <a:buNone/>
              <a:defRPr sz="1500" kern="1200">
                <a:solidFill>
                  <a:schemeClr val="accent2"/>
                </a:solidFill>
                <a:latin typeface="+mn-lt"/>
                <a:ea typeface="+mn-ea"/>
                <a:cs typeface="+mn-cs"/>
              </a:defRPr>
            </a:lvl3pPr>
            <a:lvl4pPr marL="1028624"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4pPr>
            <a:lvl5pPr marL="1371498"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5pPr>
            <a:lvl6pPr marL="1885809"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684"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558"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433"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r>
              <a:rPr lang="en-US" sz="1600" cap="all" dirty="0"/>
              <a:t>Changes in credit conditions in the household segment</a:t>
            </a:r>
            <a:endParaRPr lang="hu-HU" sz="1600" cap="all" dirty="0"/>
          </a:p>
        </p:txBody>
      </p:sp>
      <p:pic>
        <p:nvPicPr>
          <p:cNvPr id="2" name="Picture 1">
            <a:extLst>
              <a:ext uri="{FF2B5EF4-FFF2-40B4-BE49-F238E27FC236}">
                <a16:creationId xmlns:a16="http://schemas.microsoft.com/office/drawing/2014/main" id="{B1C3D8B4-453B-4AAD-850E-9295801C18C3}"/>
              </a:ext>
            </a:extLst>
          </p:cNvPr>
          <p:cNvPicPr>
            <a:picLocks noChangeAspect="1"/>
          </p:cNvPicPr>
          <p:nvPr/>
        </p:nvPicPr>
        <p:blipFill>
          <a:blip r:embed="rId3"/>
          <a:stretch>
            <a:fillRect/>
          </a:stretch>
        </p:blipFill>
        <p:spPr>
          <a:xfrm>
            <a:off x="3078911" y="2157632"/>
            <a:ext cx="4490516" cy="3367174"/>
          </a:xfrm>
          <a:prstGeom prst="rect">
            <a:avLst/>
          </a:prstGeom>
        </p:spPr>
      </p:pic>
      <p:pic>
        <p:nvPicPr>
          <p:cNvPr id="3" name="Picture 2">
            <a:extLst>
              <a:ext uri="{FF2B5EF4-FFF2-40B4-BE49-F238E27FC236}">
                <a16:creationId xmlns:a16="http://schemas.microsoft.com/office/drawing/2014/main" id="{FBAA3A44-164F-41D0-A90A-7C9119A8D265}"/>
              </a:ext>
            </a:extLst>
          </p:cNvPr>
          <p:cNvPicPr>
            <a:picLocks noChangeAspect="1"/>
          </p:cNvPicPr>
          <p:nvPr/>
        </p:nvPicPr>
        <p:blipFill>
          <a:blip r:embed="rId4"/>
          <a:stretch>
            <a:fillRect/>
          </a:stretch>
        </p:blipFill>
        <p:spPr>
          <a:xfrm>
            <a:off x="7608012" y="2161261"/>
            <a:ext cx="4464014" cy="3348483"/>
          </a:xfrm>
          <a:prstGeom prst="rect">
            <a:avLst/>
          </a:prstGeom>
        </p:spPr>
      </p:pic>
    </p:spTree>
    <p:extLst>
      <p:ext uri="{BB962C8B-B14F-4D97-AF65-F5344CB8AC3E}">
        <p14:creationId xmlns:p14="http://schemas.microsoft.com/office/powerpoint/2010/main" val="27894384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CE1D8A05-0136-4DF3-BEEA-99372A266BEE}"/>
              </a:ext>
            </a:extLst>
          </p:cNvPr>
          <p:cNvSpPr>
            <a:spLocks noGrp="1"/>
          </p:cNvSpPr>
          <p:nvPr>
            <p:ph type="title"/>
          </p:nvPr>
        </p:nvSpPr>
        <p:spPr/>
        <p:txBody>
          <a:bodyPr>
            <a:noAutofit/>
          </a:bodyPr>
          <a:lstStyle/>
          <a:p>
            <a:r>
              <a:rPr lang="hu-HU" sz="2400" dirty="0"/>
              <a:t>T</a:t>
            </a:r>
            <a:r>
              <a:rPr lang="en-US" sz="2400" dirty="0"/>
              <a:t>he volume of newly disbursed loans decreased significantly</a:t>
            </a:r>
            <a:endParaRPr lang="hu-HU" sz="2400" dirty="0"/>
          </a:p>
        </p:txBody>
      </p:sp>
      <p:sp>
        <p:nvSpPr>
          <p:cNvPr id="18" name="Content Placeholder 3">
            <a:extLst>
              <a:ext uri="{FF2B5EF4-FFF2-40B4-BE49-F238E27FC236}">
                <a16:creationId xmlns:a16="http://schemas.microsoft.com/office/drawing/2014/main" id="{861C0E18-735D-41C3-B76D-FAB08AFFAF1A}"/>
              </a:ext>
            </a:extLst>
          </p:cNvPr>
          <p:cNvSpPr txBox="1">
            <a:spLocks/>
          </p:cNvSpPr>
          <p:nvPr/>
        </p:nvSpPr>
        <p:spPr>
          <a:xfrm>
            <a:off x="3210243" y="5995266"/>
            <a:ext cx="6688528" cy="313932"/>
          </a:xfrm>
          <a:prstGeom prst="rect">
            <a:avLst/>
          </a:prstGeom>
          <a:noFill/>
        </p:spPr>
        <p:txBody>
          <a:bodyPr wrap="square" rtlCol="0">
            <a:spAutoFit/>
          </a:bodyPr>
          <a:lstStyle>
            <a:lvl1pPr marL="0" indent="0" algn="l" defTabSz="685749" rtl="0" eaLnBrk="1" latinLnBrk="0" hangingPunct="1">
              <a:lnSpc>
                <a:spcPct val="90000"/>
              </a:lnSpc>
              <a:spcBef>
                <a:spcPts val="750"/>
              </a:spcBef>
              <a:buFont typeface="Arial" panose="020B0604020202020204" pitchFamily="34" charset="0"/>
              <a:buNone/>
              <a:defRPr sz="2100" kern="1200">
                <a:solidFill>
                  <a:schemeClr val="tx2"/>
                </a:solidFill>
                <a:latin typeface="+mn-lt"/>
                <a:ea typeface="+mn-ea"/>
                <a:cs typeface="+mn-cs"/>
              </a:defRPr>
            </a:lvl1pPr>
            <a:lvl2pPr marL="342875" indent="0" algn="l" defTabSz="685749" rtl="0" eaLnBrk="1" latinLnBrk="0" hangingPunct="1">
              <a:lnSpc>
                <a:spcPct val="90000"/>
              </a:lnSpc>
              <a:spcBef>
                <a:spcPts val="375"/>
              </a:spcBef>
              <a:buFont typeface="Arial" panose="020B0604020202020204" pitchFamily="34" charset="0"/>
              <a:buNone/>
              <a:defRPr sz="1800" kern="1200">
                <a:solidFill>
                  <a:schemeClr val="accent2"/>
                </a:solidFill>
                <a:latin typeface="+mn-lt"/>
                <a:ea typeface="+mn-ea"/>
                <a:cs typeface="+mn-cs"/>
              </a:defRPr>
            </a:lvl2pPr>
            <a:lvl3pPr marL="685749" indent="0" algn="l" defTabSz="685749" rtl="0" eaLnBrk="1" latinLnBrk="0" hangingPunct="1">
              <a:lnSpc>
                <a:spcPct val="90000"/>
              </a:lnSpc>
              <a:spcBef>
                <a:spcPts val="375"/>
              </a:spcBef>
              <a:buFont typeface="Arial" panose="020B0604020202020204" pitchFamily="34" charset="0"/>
              <a:buNone/>
              <a:defRPr sz="1500" kern="1200">
                <a:solidFill>
                  <a:schemeClr val="accent2"/>
                </a:solidFill>
                <a:latin typeface="+mn-lt"/>
                <a:ea typeface="+mn-ea"/>
                <a:cs typeface="+mn-cs"/>
              </a:defRPr>
            </a:lvl3pPr>
            <a:lvl4pPr marL="1028624"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4pPr>
            <a:lvl5pPr marL="1371498"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5pPr>
            <a:lvl6pPr marL="1885809"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684"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558"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433"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600" cap="all" dirty="0"/>
              <a:t>Household lending </a:t>
            </a:r>
            <a:r>
              <a:rPr lang="hu-HU" sz="1600" cap="all" dirty="0" err="1"/>
              <a:t>vis</a:t>
            </a:r>
            <a:r>
              <a:rPr lang="hu-HU" sz="1600" cap="all" dirty="0"/>
              <a:t>-a-</a:t>
            </a:r>
            <a:r>
              <a:rPr lang="hu-HU" sz="1600" cap="all" dirty="0" err="1"/>
              <a:t>vis</a:t>
            </a:r>
            <a:r>
              <a:rPr lang="hu-HU" sz="1600" cap="all" dirty="0"/>
              <a:t> </a:t>
            </a:r>
            <a:r>
              <a:rPr lang="hu-HU" sz="1600" cap="all" dirty="0" err="1"/>
              <a:t>the</a:t>
            </a:r>
            <a:r>
              <a:rPr lang="hu-HU" sz="1600" cap="all" dirty="0"/>
              <a:t> </a:t>
            </a:r>
            <a:r>
              <a:rPr lang="hu-HU" sz="1600" cap="all" dirty="0" err="1"/>
              <a:t>total</a:t>
            </a:r>
            <a:r>
              <a:rPr lang="en-US" sz="1600" cap="all" dirty="0"/>
              <a:t> financial sector</a:t>
            </a:r>
            <a:endParaRPr lang="hu-HU" sz="1600" cap="all" dirty="0"/>
          </a:p>
        </p:txBody>
      </p:sp>
      <p:sp>
        <p:nvSpPr>
          <p:cNvPr id="20" name="Text Placeholder 3">
            <a:extLst>
              <a:ext uri="{FF2B5EF4-FFF2-40B4-BE49-F238E27FC236}">
                <a16:creationId xmlns:a16="http://schemas.microsoft.com/office/drawing/2014/main" id="{9E969536-023A-4FAA-8498-4EBEF2579FD5}"/>
              </a:ext>
            </a:extLst>
          </p:cNvPr>
          <p:cNvSpPr>
            <a:spLocks noGrp="1"/>
          </p:cNvSpPr>
          <p:nvPr>
            <p:ph type="body" sz="quarter" idx="17"/>
          </p:nvPr>
        </p:nvSpPr>
        <p:spPr>
          <a:xfrm>
            <a:off x="3210243" y="6404436"/>
            <a:ext cx="8038328" cy="453563"/>
          </a:xfrm>
        </p:spPr>
        <p:txBody>
          <a:bodyPr/>
          <a:lstStyle/>
          <a:p>
            <a:pPr algn="just"/>
            <a:r>
              <a:rPr lang="hu-HU" dirty="0" err="1"/>
              <a:t>Note</a:t>
            </a:r>
            <a:r>
              <a:rPr lang="hu-HU" dirty="0"/>
              <a:t>: </a:t>
            </a:r>
            <a:r>
              <a:rPr lang="en-US" dirty="0"/>
              <a:t>Preliminary data calculated on the basis of the extraordinary data </a:t>
            </a:r>
            <a:r>
              <a:rPr lang="hu-HU" dirty="0"/>
              <a:t>service</a:t>
            </a:r>
            <a:r>
              <a:rPr lang="en-US" dirty="0"/>
              <a:t> of </a:t>
            </a:r>
            <a:r>
              <a:rPr lang="en-US" dirty="0" err="1"/>
              <a:t>BISZ</a:t>
            </a:r>
            <a:r>
              <a:rPr lang="en-US" dirty="0"/>
              <a:t> from 16 March, based on the date of recording in the </a:t>
            </a:r>
            <a:r>
              <a:rPr lang="en-US" dirty="0" err="1"/>
              <a:t>CCIS</a:t>
            </a:r>
            <a:r>
              <a:rPr lang="hu-HU" dirty="0">
                <a:solidFill>
                  <a:srgbClr val="002060"/>
                </a:solidFill>
              </a:rPr>
              <a:t>. *</a:t>
            </a:r>
            <a:r>
              <a:rPr lang="hu-HU" dirty="0" err="1">
                <a:solidFill>
                  <a:srgbClr val="002060"/>
                </a:solidFill>
              </a:rPr>
              <a:t>Between</a:t>
            </a:r>
            <a:r>
              <a:rPr lang="hu-HU" dirty="0">
                <a:solidFill>
                  <a:srgbClr val="002060"/>
                </a:solidFill>
              </a:rPr>
              <a:t> 16 </a:t>
            </a:r>
            <a:r>
              <a:rPr lang="hu-HU" dirty="0" err="1">
                <a:solidFill>
                  <a:srgbClr val="002060"/>
                </a:solidFill>
              </a:rPr>
              <a:t>March</a:t>
            </a:r>
            <a:r>
              <a:rPr lang="hu-HU" dirty="0">
                <a:solidFill>
                  <a:srgbClr val="002060"/>
                </a:solidFill>
              </a:rPr>
              <a:t> and 8 May 2020.</a:t>
            </a:r>
            <a:r>
              <a:rPr lang="hu-HU" dirty="0">
                <a:solidFill>
                  <a:srgbClr val="FF0000"/>
                </a:solidFill>
              </a:rPr>
              <a:t> </a:t>
            </a:r>
            <a:r>
              <a:rPr lang="hu-HU" dirty="0" err="1"/>
              <a:t>Source</a:t>
            </a:r>
            <a:r>
              <a:rPr lang="hu-HU" dirty="0"/>
              <a:t>: </a:t>
            </a:r>
            <a:r>
              <a:rPr lang="hu-HU" dirty="0" err="1"/>
              <a:t>HCSO</a:t>
            </a:r>
            <a:r>
              <a:rPr lang="hu-HU" dirty="0"/>
              <a:t>, MNB.</a:t>
            </a:r>
          </a:p>
        </p:txBody>
      </p:sp>
      <p:sp>
        <p:nvSpPr>
          <p:cNvPr id="8" name="TextBox 7">
            <a:extLst>
              <a:ext uri="{FF2B5EF4-FFF2-40B4-BE49-F238E27FC236}">
                <a16:creationId xmlns:a16="http://schemas.microsoft.com/office/drawing/2014/main" id="{CFDCE9BF-3B2E-48F7-9BFA-66AC7F49F2D6}"/>
              </a:ext>
            </a:extLst>
          </p:cNvPr>
          <p:cNvSpPr txBox="1"/>
          <p:nvPr/>
        </p:nvSpPr>
        <p:spPr>
          <a:xfrm>
            <a:off x="3143998" y="1152525"/>
            <a:ext cx="8928028" cy="646331"/>
          </a:xfrm>
          <a:prstGeom prst="rect">
            <a:avLst/>
          </a:prstGeom>
          <a:solidFill>
            <a:schemeClr val="tx2">
              <a:lumMod val="10000"/>
              <a:lumOff val="90000"/>
            </a:schemeClr>
          </a:solidFill>
        </p:spPr>
        <p:txBody>
          <a:bodyPr wrap="square" rtlCol="0">
            <a:spAutoFit/>
          </a:bodyPr>
          <a:lstStyle/>
          <a:p>
            <a:pPr algn="just"/>
            <a:r>
              <a:rPr lang="en-US" dirty="0"/>
              <a:t>Compared to the same period of the previous year</a:t>
            </a:r>
            <a:r>
              <a:rPr lang="hu-HU" dirty="0"/>
              <a:t>,</a:t>
            </a:r>
            <a:r>
              <a:rPr lang="en-US" dirty="0"/>
              <a:t>* the average weekly ho</a:t>
            </a:r>
            <a:r>
              <a:rPr lang="hu-HU" dirty="0" err="1"/>
              <a:t>using</a:t>
            </a:r>
            <a:r>
              <a:rPr lang="en-US" dirty="0"/>
              <a:t> loan disbursement</a:t>
            </a:r>
            <a:r>
              <a:rPr lang="hu-HU" dirty="0"/>
              <a:t>s</a:t>
            </a:r>
            <a:r>
              <a:rPr lang="en-US" dirty="0"/>
              <a:t> decreased by 1 per</a:t>
            </a:r>
            <a:r>
              <a:rPr lang="hu-HU" dirty="0"/>
              <a:t> </a:t>
            </a:r>
            <a:r>
              <a:rPr lang="en-US" dirty="0"/>
              <a:t>cent and personal loan disbursements by 65 per</a:t>
            </a:r>
            <a:r>
              <a:rPr lang="hu-HU" dirty="0"/>
              <a:t> </a:t>
            </a:r>
            <a:r>
              <a:rPr lang="en-US" dirty="0"/>
              <a:t>cent.</a:t>
            </a:r>
            <a:endParaRPr lang="hu-HU" dirty="0"/>
          </a:p>
        </p:txBody>
      </p:sp>
      <p:pic>
        <p:nvPicPr>
          <p:cNvPr id="2" name="Picture 1">
            <a:extLst>
              <a:ext uri="{FF2B5EF4-FFF2-40B4-BE49-F238E27FC236}">
                <a16:creationId xmlns:a16="http://schemas.microsoft.com/office/drawing/2014/main" id="{B4F94BF7-1231-4516-8218-8688071BF991}"/>
              </a:ext>
            </a:extLst>
          </p:cNvPr>
          <p:cNvPicPr>
            <a:picLocks noChangeAspect="1"/>
          </p:cNvPicPr>
          <p:nvPr/>
        </p:nvPicPr>
        <p:blipFill>
          <a:blip r:embed="rId2"/>
          <a:stretch>
            <a:fillRect/>
          </a:stretch>
        </p:blipFill>
        <p:spPr>
          <a:xfrm>
            <a:off x="3515042" y="1818028"/>
            <a:ext cx="8166441" cy="4177238"/>
          </a:xfrm>
          <a:prstGeom prst="rect">
            <a:avLst/>
          </a:prstGeom>
        </p:spPr>
      </p:pic>
    </p:spTree>
    <p:extLst>
      <p:ext uri="{BB962C8B-B14F-4D97-AF65-F5344CB8AC3E}">
        <p14:creationId xmlns:p14="http://schemas.microsoft.com/office/powerpoint/2010/main" val="16900105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CE1D8A05-0136-4DF3-BEEA-99372A266BEE}"/>
              </a:ext>
            </a:extLst>
          </p:cNvPr>
          <p:cNvSpPr>
            <a:spLocks noGrp="1"/>
          </p:cNvSpPr>
          <p:nvPr>
            <p:ph type="title"/>
          </p:nvPr>
        </p:nvSpPr>
        <p:spPr/>
        <p:txBody>
          <a:bodyPr>
            <a:noAutofit/>
          </a:bodyPr>
          <a:lstStyle/>
          <a:p>
            <a:r>
              <a:rPr lang="en-US" sz="2400" dirty="0"/>
              <a:t>State-</a:t>
            </a:r>
            <a:r>
              <a:rPr lang="hu-HU" sz="2400" dirty="0" err="1"/>
              <a:t>subsidised</a:t>
            </a:r>
            <a:r>
              <a:rPr lang="en-US" sz="2400" dirty="0"/>
              <a:t> lending </a:t>
            </a:r>
            <a:r>
              <a:rPr lang="en-US" sz="2400" dirty="0" err="1"/>
              <a:t>programmes</a:t>
            </a:r>
            <a:r>
              <a:rPr lang="en-US" sz="2400" dirty="0"/>
              <a:t> may support household </a:t>
            </a:r>
            <a:r>
              <a:rPr lang="hu-HU" sz="2400" dirty="0"/>
              <a:t>credit market</a:t>
            </a:r>
          </a:p>
        </p:txBody>
      </p:sp>
      <p:sp>
        <p:nvSpPr>
          <p:cNvPr id="18" name="Content Placeholder 3">
            <a:extLst>
              <a:ext uri="{FF2B5EF4-FFF2-40B4-BE49-F238E27FC236}">
                <a16:creationId xmlns:a16="http://schemas.microsoft.com/office/drawing/2014/main" id="{861C0E18-735D-41C3-B76D-FAB08AFFAF1A}"/>
              </a:ext>
            </a:extLst>
          </p:cNvPr>
          <p:cNvSpPr txBox="1">
            <a:spLocks/>
          </p:cNvSpPr>
          <p:nvPr/>
        </p:nvSpPr>
        <p:spPr>
          <a:xfrm>
            <a:off x="2573333" y="6053519"/>
            <a:ext cx="6688528" cy="313932"/>
          </a:xfrm>
          <a:prstGeom prst="rect">
            <a:avLst/>
          </a:prstGeom>
          <a:noFill/>
        </p:spPr>
        <p:txBody>
          <a:bodyPr wrap="square" rtlCol="0">
            <a:spAutoFit/>
          </a:bodyPr>
          <a:lstStyle>
            <a:lvl1pPr marL="0" indent="0" algn="l" defTabSz="685749" rtl="0" eaLnBrk="1" latinLnBrk="0" hangingPunct="1">
              <a:lnSpc>
                <a:spcPct val="90000"/>
              </a:lnSpc>
              <a:spcBef>
                <a:spcPts val="750"/>
              </a:spcBef>
              <a:buFont typeface="Arial" panose="020B0604020202020204" pitchFamily="34" charset="0"/>
              <a:buNone/>
              <a:defRPr sz="2100" kern="1200">
                <a:solidFill>
                  <a:schemeClr val="tx2"/>
                </a:solidFill>
                <a:latin typeface="+mn-lt"/>
                <a:ea typeface="+mn-ea"/>
                <a:cs typeface="+mn-cs"/>
              </a:defRPr>
            </a:lvl1pPr>
            <a:lvl2pPr marL="342875" indent="0" algn="l" defTabSz="685749" rtl="0" eaLnBrk="1" latinLnBrk="0" hangingPunct="1">
              <a:lnSpc>
                <a:spcPct val="90000"/>
              </a:lnSpc>
              <a:spcBef>
                <a:spcPts val="375"/>
              </a:spcBef>
              <a:buFont typeface="Arial" panose="020B0604020202020204" pitchFamily="34" charset="0"/>
              <a:buNone/>
              <a:defRPr sz="1800" kern="1200">
                <a:solidFill>
                  <a:schemeClr val="accent2"/>
                </a:solidFill>
                <a:latin typeface="+mn-lt"/>
                <a:ea typeface="+mn-ea"/>
                <a:cs typeface="+mn-cs"/>
              </a:defRPr>
            </a:lvl2pPr>
            <a:lvl3pPr marL="685749" indent="0" algn="l" defTabSz="685749" rtl="0" eaLnBrk="1" latinLnBrk="0" hangingPunct="1">
              <a:lnSpc>
                <a:spcPct val="90000"/>
              </a:lnSpc>
              <a:spcBef>
                <a:spcPts val="375"/>
              </a:spcBef>
              <a:buFont typeface="Arial" panose="020B0604020202020204" pitchFamily="34" charset="0"/>
              <a:buNone/>
              <a:defRPr sz="1500" kern="1200">
                <a:solidFill>
                  <a:schemeClr val="accent2"/>
                </a:solidFill>
                <a:latin typeface="+mn-lt"/>
                <a:ea typeface="+mn-ea"/>
                <a:cs typeface="+mn-cs"/>
              </a:defRPr>
            </a:lvl3pPr>
            <a:lvl4pPr marL="1028624"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4pPr>
            <a:lvl5pPr marL="1371498"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5pPr>
            <a:lvl6pPr marL="1885809"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684"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558"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433"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r>
              <a:rPr lang="hu-HU" sz="1600" cap="all" dirty="0" err="1"/>
              <a:t>Weekly</a:t>
            </a:r>
            <a:r>
              <a:rPr lang="hu-HU" sz="1600" cap="all" dirty="0"/>
              <a:t> </a:t>
            </a:r>
            <a:r>
              <a:rPr lang="hu-HU" sz="1600" cap="all" dirty="0" err="1"/>
              <a:t>disbursement</a:t>
            </a:r>
            <a:r>
              <a:rPr lang="hu-HU" sz="1600" cap="all" dirty="0"/>
              <a:t> of </a:t>
            </a:r>
            <a:r>
              <a:rPr lang="hu-HU" sz="1600" cap="all" dirty="0" err="1"/>
              <a:t>the</a:t>
            </a:r>
            <a:r>
              <a:rPr lang="hu-HU" sz="1600" cap="all" dirty="0"/>
              <a:t> </a:t>
            </a:r>
            <a:r>
              <a:rPr lang="hu-HU" sz="1600" cap="all" dirty="0" err="1"/>
              <a:t>prenatal</a:t>
            </a:r>
            <a:r>
              <a:rPr lang="hu-HU" sz="1600" cap="all" dirty="0"/>
              <a:t> baby </a:t>
            </a:r>
            <a:r>
              <a:rPr lang="hu-HU" sz="1600" cap="all" dirty="0" err="1"/>
              <a:t>support</a:t>
            </a:r>
            <a:r>
              <a:rPr lang="hu-HU" sz="1600" cap="all" dirty="0"/>
              <a:t> </a:t>
            </a:r>
            <a:r>
              <a:rPr lang="hu-HU" sz="1600" cap="all" dirty="0" err="1"/>
              <a:t>loans</a:t>
            </a:r>
            <a:endParaRPr lang="hu-HU" sz="1600" cap="all" dirty="0"/>
          </a:p>
        </p:txBody>
      </p:sp>
      <p:sp>
        <p:nvSpPr>
          <p:cNvPr id="20" name="Text Placeholder 3">
            <a:extLst>
              <a:ext uri="{FF2B5EF4-FFF2-40B4-BE49-F238E27FC236}">
                <a16:creationId xmlns:a16="http://schemas.microsoft.com/office/drawing/2014/main" id="{9E969536-023A-4FAA-8498-4EBEF2579FD5}"/>
              </a:ext>
            </a:extLst>
          </p:cNvPr>
          <p:cNvSpPr>
            <a:spLocks noGrp="1"/>
          </p:cNvSpPr>
          <p:nvPr>
            <p:ph type="body" sz="quarter" idx="17"/>
          </p:nvPr>
        </p:nvSpPr>
        <p:spPr>
          <a:xfrm>
            <a:off x="3210243" y="6404437"/>
            <a:ext cx="8752929" cy="286232"/>
          </a:xfrm>
        </p:spPr>
        <p:txBody>
          <a:bodyPr/>
          <a:lstStyle/>
          <a:p>
            <a:pPr algn="just"/>
            <a:r>
              <a:rPr lang="hu-HU" dirty="0" err="1"/>
              <a:t>Source</a:t>
            </a:r>
            <a:r>
              <a:rPr lang="hu-HU" dirty="0"/>
              <a:t>: </a:t>
            </a:r>
            <a:r>
              <a:rPr lang="hu-HU" dirty="0" err="1"/>
              <a:t>Ministry</a:t>
            </a:r>
            <a:r>
              <a:rPr lang="hu-HU" dirty="0"/>
              <a:t> of Human </a:t>
            </a:r>
            <a:r>
              <a:rPr lang="hu-HU" dirty="0" err="1"/>
              <a:t>Capacities</a:t>
            </a:r>
            <a:r>
              <a:rPr lang="hu-HU" dirty="0"/>
              <a:t>, MNB.</a:t>
            </a:r>
          </a:p>
        </p:txBody>
      </p:sp>
      <p:sp>
        <p:nvSpPr>
          <p:cNvPr id="8" name="TextBox 7">
            <a:extLst>
              <a:ext uri="{FF2B5EF4-FFF2-40B4-BE49-F238E27FC236}">
                <a16:creationId xmlns:a16="http://schemas.microsoft.com/office/drawing/2014/main" id="{CFDCE9BF-3B2E-48F7-9BFA-66AC7F49F2D6}"/>
              </a:ext>
            </a:extLst>
          </p:cNvPr>
          <p:cNvSpPr txBox="1"/>
          <p:nvPr/>
        </p:nvSpPr>
        <p:spPr>
          <a:xfrm>
            <a:off x="3143998" y="1152525"/>
            <a:ext cx="8928028" cy="923330"/>
          </a:xfrm>
          <a:prstGeom prst="rect">
            <a:avLst/>
          </a:prstGeom>
          <a:solidFill>
            <a:schemeClr val="tx2">
              <a:lumMod val="10000"/>
              <a:lumOff val="90000"/>
            </a:schemeClr>
          </a:solidFill>
        </p:spPr>
        <p:txBody>
          <a:bodyPr wrap="square" rtlCol="0">
            <a:spAutoFit/>
          </a:bodyPr>
          <a:lstStyle/>
          <a:p>
            <a:pPr algn="just"/>
            <a:r>
              <a:rPr lang="hu-HU" dirty="0" err="1"/>
              <a:t>After</a:t>
            </a:r>
            <a:r>
              <a:rPr lang="en-US" dirty="0"/>
              <a:t> the announcement of the emergency, the number of </a:t>
            </a:r>
            <a:r>
              <a:rPr lang="hu-HU" dirty="0" err="1"/>
              <a:t>prenatal</a:t>
            </a:r>
            <a:r>
              <a:rPr lang="hu-HU" dirty="0"/>
              <a:t> baby </a:t>
            </a:r>
            <a:r>
              <a:rPr lang="hu-HU" dirty="0" err="1"/>
              <a:t>support</a:t>
            </a:r>
            <a:r>
              <a:rPr lang="en-US" dirty="0"/>
              <a:t> contracts fell, but rose again in May. In 2019, 35-40 per</a:t>
            </a:r>
            <a:r>
              <a:rPr lang="hu-HU" dirty="0"/>
              <a:t> </a:t>
            </a:r>
            <a:r>
              <a:rPr lang="en-US" dirty="0"/>
              <a:t>cent of the retail loan market was provided by state-</a:t>
            </a:r>
            <a:r>
              <a:rPr lang="en-US" dirty="0" err="1"/>
              <a:t>subsidi</a:t>
            </a:r>
            <a:r>
              <a:rPr lang="hu-HU" dirty="0"/>
              <a:t>s</a:t>
            </a:r>
            <a:r>
              <a:rPr lang="en-US" dirty="0"/>
              <a:t>ed </a:t>
            </a:r>
            <a:r>
              <a:rPr lang="hu-HU" dirty="0" err="1"/>
              <a:t>products</a:t>
            </a:r>
            <a:r>
              <a:rPr lang="en-US" dirty="0"/>
              <a:t>.</a:t>
            </a:r>
            <a:endParaRPr lang="hu-HU" dirty="0"/>
          </a:p>
        </p:txBody>
      </p:sp>
      <p:pic>
        <p:nvPicPr>
          <p:cNvPr id="2" name="Picture 1">
            <a:extLst>
              <a:ext uri="{FF2B5EF4-FFF2-40B4-BE49-F238E27FC236}">
                <a16:creationId xmlns:a16="http://schemas.microsoft.com/office/drawing/2014/main" id="{BFB88DE4-603C-4543-AB68-D9447BADBE05}"/>
              </a:ext>
            </a:extLst>
          </p:cNvPr>
          <p:cNvPicPr>
            <a:picLocks noChangeAspect="1"/>
          </p:cNvPicPr>
          <p:nvPr/>
        </p:nvPicPr>
        <p:blipFill>
          <a:blip r:embed="rId2"/>
          <a:stretch>
            <a:fillRect/>
          </a:stretch>
        </p:blipFill>
        <p:spPr>
          <a:xfrm>
            <a:off x="4890391" y="2085214"/>
            <a:ext cx="5487323" cy="3949812"/>
          </a:xfrm>
          <a:prstGeom prst="rect">
            <a:avLst/>
          </a:prstGeom>
        </p:spPr>
      </p:pic>
    </p:spTree>
    <p:extLst>
      <p:ext uri="{BB962C8B-B14F-4D97-AF65-F5344CB8AC3E}">
        <p14:creationId xmlns:p14="http://schemas.microsoft.com/office/powerpoint/2010/main" val="13323820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CE1D8A05-0136-4DF3-BEEA-99372A266BEE}"/>
              </a:ext>
            </a:extLst>
          </p:cNvPr>
          <p:cNvSpPr>
            <a:spLocks noGrp="1"/>
          </p:cNvSpPr>
          <p:nvPr>
            <p:ph type="title"/>
          </p:nvPr>
        </p:nvSpPr>
        <p:spPr/>
        <p:txBody>
          <a:bodyPr>
            <a:noAutofit/>
          </a:bodyPr>
          <a:lstStyle/>
          <a:p>
            <a:r>
              <a:rPr lang="hu-HU" sz="2400" dirty="0" err="1"/>
              <a:t>Forecast</a:t>
            </a:r>
            <a:r>
              <a:rPr lang="hu-HU" sz="2400" dirty="0"/>
              <a:t>: </a:t>
            </a:r>
            <a:r>
              <a:rPr lang="hu-HU" sz="2400" dirty="0" err="1"/>
              <a:t>Declining</a:t>
            </a:r>
            <a:r>
              <a:rPr lang="hu-HU" sz="2400" dirty="0"/>
              <a:t> </a:t>
            </a:r>
            <a:r>
              <a:rPr lang="hu-HU" sz="2400" dirty="0" err="1"/>
              <a:t>dynamics</a:t>
            </a:r>
            <a:r>
              <a:rPr lang="hu-HU" sz="2400" dirty="0"/>
              <a:t> in </a:t>
            </a:r>
            <a:r>
              <a:rPr lang="hu-HU" sz="2400" dirty="0" err="1"/>
              <a:t>lending</a:t>
            </a:r>
            <a:endParaRPr lang="hu-HU" sz="2400" dirty="0"/>
          </a:p>
        </p:txBody>
      </p:sp>
      <p:sp>
        <p:nvSpPr>
          <p:cNvPr id="18" name="Content Placeholder 3">
            <a:extLst>
              <a:ext uri="{FF2B5EF4-FFF2-40B4-BE49-F238E27FC236}">
                <a16:creationId xmlns:a16="http://schemas.microsoft.com/office/drawing/2014/main" id="{861C0E18-735D-41C3-B76D-FAB08AFFAF1A}"/>
              </a:ext>
            </a:extLst>
          </p:cNvPr>
          <p:cNvSpPr txBox="1">
            <a:spLocks/>
          </p:cNvSpPr>
          <p:nvPr/>
        </p:nvSpPr>
        <p:spPr>
          <a:xfrm>
            <a:off x="7959925" y="5486784"/>
            <a:ext cx="3724726" cy="313932"/>
          </a:xfrm>
          <a:prstGeom prst="rect">
            <a:avLst/>
          </a:prstGeom>
          <a:noFill/>
        </p:spPr>
        <p:txBody>
          <a:bodyPr wrap="square" rtlCol="0">
            <a:spAutoFit/>
          </a:bodyPr>
          <a:lstStyle>
            <a:lvl1pPr marL="0" indent="0" algn="l" defTabSz="685749" rtl="0" eaLnBrk="1" latinLnBrk="0" hangingPunct="1">
              <a:lnSpc>
                <a:spcPct val="90000"/>
              </a:lnSpc>
              <a:spcBef>
                <a:spcPts val="750"/>
              </a:spcBef>
              <a:buFont typeface="Arial" panose="020B0604020202020204" pitchFamily="34" charset="0"/>
              <a:buNone/>
              <a:defRPr sz="2100" kern="1200">
                <a:solidFill>
                  <a:schemeClr val="tx2"/>
                </a:solidFill>
                <a:latin typeface="+mn-lt"/>
                <a:ea typeface="+mn-ea"/>
                <a:cs typeface="+mn-cs"/>
              </a:defRPr>
            </a:lvl1pPr>
            <a:lvl2pPr marL="342875" indent="0" algn="l" defTabSz="685749" rtl="0" eaLnBrk="1" latinLnBrk="0" hangingPunct="1">
              <a:lnSpc>
                <a:spcPct val="90000"/>
              </a:lnSpc>
              <a:spcBef>
                <a:spcPts val="375"/>
              </a:spcBef>
              <a:buFont typeface="Arial" panose="020B0604020202020204" pitchFamily="34" charset="0"/>
              <a:buNone/>
              <a:defRPr sz="1800" kern="1200">
                <a:solidFill>
                  <a:schemeClr val="accent2"/>
                </a:solidFill>
                <a:latin typeface="+mn-lt"/>
                <a:ea typeface="+mn-ea"/>
                <a:cs typeface="+mn-cs"/>
              </a:defRPr>
            </a:lvl2pPr>
            <a:lvl3pPr marL="685749" indent="0" algn="l" defTabSz="685749" rtl="0" eaLnBrk="1" latinLnBrk="0" hangingPunct="1">
              <a:lnSpc>
                <a:spcPct val="90000"/>
              </a:lnSpc>
              <a:spcBef>
                <a:spcPts val="375"/>
              </a:spcBef>
              <a:buFont typeface="Arial" panose="020B0604020202020204" pitchFamily="34" charset="0"/>
              <a:buNone/>
              <a:defRPr sz="1500" kern="1200">
                <a:solidFill>
                  <a:schemeClr val="accent2"/>
                </a:solidFill>
                <a:latin typeface="+mn-lt"/>
                <a:ea typeface="+mn-ea"/>
                <a:cs typeface="+mn-cs"/>
              </a:defRPr>
            </a:lvl3pPr>
            <a:lvl4pPr marL="1028624"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4pPr>
            <a:lvl5pPr marL="1371498"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5pPr>
            <a:lvl6pPr marL="1885809"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684"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558"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433"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r>
              <a:rPr lang="hu-HU" sz="1600" cap="all" dirty="0"/>
              <a:t>Household </a:t>
            </a:r>
            <a:r>
              <a:rPr lang="hu-HU" sz="1600" cap="all" dirty="0" err="1"/>
              <a:t>lending</a:t>
            </a:r>
            <a:r>
              <a:rPr lang="hu-HU" sz="1600" cap="all" dirty="0"/>
              <a:t> </a:t>
            </a:r>
            <a:r>
              <a:rPr lang="hu-HU" sz="1600" cap="all" dirty="0" err="1"/>
              <a:t>forecast</a:t>
            </a:r>
            <a:endParaRPr lang="hu-HU" sz="1600" cap="all" dirty="0"/>
          </a:p>
        </p:txBody>
      </p:sp>
      <p:sp>
        <p:nvSpPr>
          <p:cNvPr id="20" name="Text Placeholder 3">
            <a:extLst>
              <a:ext uri="{FF2B5EF4-FFF2-40B4-BE49-F238E27FC236}">
                <a16:creationId xmlns:a16="http://schemas.microsoft.com/office/drawing/2014/main" id="{9E969536-023A-4FAA-8498-4EBEF2579FD5}"/>
              </a:ext>
            </a:extLst>
          </p:cNvPr>
          <p:cNvSpPr>
            <a:spLocks noGrp="1"/>
          </p:cNvSpPr>
          <p:nvPr>
            <p:ph type="body" sz="quarter" idx="17"/>
          </p:nvPr>
        </p:nvSpPr>
        <p:spPr>
          <a:xfrm>
            <a:off x="3210243" y="6182833"/>
            <a:ext cx="8752929" cy="286232"/>
          </a:xfrm>
        </p:spPr>
        <p:txBody>
          <a:bodyPr/>
          <a:lstStyle/>
          <a:p>
            <a:pPr algn="just"/>
            <a:r>
              <a:rPr lang="hu-HU" dirty="0" err="1"/>
              <a:t>Note</a:t>
            </a:r>
            <a:r>
              <a:rPr lang="hu-HU" dirty="0"/>
              <a:t>: </a:t>
            </a:r>
            <a:r>
              <a:rPr lang="en-US" dirty="0"/>
              <a:t>Transaction-based annual growth rate for the whole financial system. </a:t>
            </a:r>
            <a:r>
              <a:rPr lang="hu-HU" dirty="0"/>
              <a:t>In </a:t>
            </a:r>
            <a:r>
              <a:rPr lang="hu-HU" dirty="0" err="1"/>
              <a:t>the</a:t>
            </a:r>
            <a:r>
              <a:rPr lang="hu-HU" dirty="0"/>
              <a:t> household </a:t>
            </a:r>
            <a:r>
              <a:rPr lang="hu-HU" dirty="0" err="1"/>
              <a:t>segment</a:t>
            </a:r>
            <a:r>
              <a:rPr lang="hu-HU" dirty="0"/>
              <a:t>, </a:t>
            </a:r>
            <a:r>
              <a:rPr lang="en-US" dirty="0"/>
              <a:t>2019 Q3 data adjusted for transactions of </a:t>
            </a:r>
            <a:r>
              <a:rPr lang="en-US" dirty="0" err="1"/>
              <a:t>lombard</a:t>
            </a:r>
            <a:r>
              <a:rPr lang="en-US" dirty="0"/>
              <a:t> loans</a:t>
            </a:r>
            <a:r>
              <a:rPr lang="hu-HU" dirty="0"/>
              <a:t>. </a:t>
            </a:r>
            <a:r>
              <a:rPr lang="hu-HU" dirty="0" err="1"/>
              <a:t>Source</a:t>
            </a:r>
            <a:r>
              <a:rPr lang="hu-HU" dirty="0"/>
              <a:t>: MNB.</a:t>
            </a:r>
          </a:p>
        </p:txBody>
      </p:sp>
      <p:sp>
        <p:nvSpPr>
          <p:cNvPr id="8" name="TextBox 7">
            <a:extLst>
              <a:ext uri="{FF2B5EF4-FFF2-40B4-BE49-F238E27FC236}">
                <a16:creationId xmlns:a16="http://schemas.microsoft.com/office/drawing/2014/main" id="{CFDCE9BF-3B2E-48F7-9BFA-66AC7F49F2D6}"/>
              </a:ext>
            </a:extLst>
          </p:cNvPr>
          <p:cNvSpPr txBox="1"/>
          <p:nvPr/>
        </p:nvSpPr>
        <p:spPr>
          <a:xfrm>
            <a:off x="3143998" y="1152525"/>
            <a:ext cx="8928028" cy="923330"/>
          </a:xfrm>
          <a:prstGeom prst="rect">
            <a:avLst/>
          </a:prstGeom>
          <a:solidFill>
            <a:schemeClr val="tx2">
              <a:lumMod val="10000"/>
              <a:lumOff val="90000"/>
            </a:schemeClr>
          </a:solidFill>
        </p:spPr>
        <p:txBody>
          <a:bodyPr wrap="square" rtlCol="0">
            <a:spAutoFit/>
          </a:bodyPr>
          <a:lstStyle/>
          <a:p>
            <a:pPr algn="just"/>
            <a:r>
              <a:rPr lang="en-US" dirty="0"/>
              <a:t>The amortization of </a:t>
            </a:r>
            <a:r>
              <a:rPr lang="en-US"/>
              <a:t>the loan </a:t>
            </a:r>
            <a:r>
              <a:rPr lang="en-US" dirty="0"/>
              <a:t>portfolio will be reduced by the moratorium, and new lending will be supported by extensive state and central bank program</a:t>
            </a:r>
            <a:r>
              <a:rPr lang="hu-HU" dirty="0" err="1"/>
              <a:t>me</a:t>
            </a:r>
            <a:r>
              <a:rPr lang="en-US" dirty="0"/>
              <a:t>s. In 2020, corporate loans may grow by 6-10 per</a:t>
            </a:r>
            <a:r>
              <a:rPr lang="hu-HU" dirty="0"/>
              <a:t> </a:t>
            </a:r>
            <a:r>
              <a:rPr lang="en-US" dirty="0"/>
              <a:t>cent and household loans by 5-8 per</a:t>
            </a:r>
            <a:r>
              <a:rPr lang="hu-HU" dirty="0"/>
              <a:t> </a:t>
            </a:r>
            <a:r>
              <a:rPr lang="en-US" dirty="0"/>
              <a:t>cent.</a:t>
            </a:r>
            <a:endParaRPr lang="hu-HU" dirty="0"/>
          </a:p>
        </p:txBody>
      </p:sp>
      <p:sp>
        <p:nvSpPr>
          <p:cNvPr id="11" name="Content Placeholder 3">
            <a:extLst>
              <a:ext uri="{FF2B5EF4-FFF2-40B4-BE49-F238E27FC236}">
                <a16:creationId xmlns:a16="http://schemas.microsoft.com/office/drawing/2014/main" id="{F6047A74-01EF-4945-9880-7D7C5183F97B}"/>
              </a:ext>
            </a:extLst>
          </p:cNvPr>
          <p:cNvSpPr txBox="1">
            <a:spLocks/>
          </p:cNvSpPr>
          <p:nvPr/>
        </p:nvSpPr>
        <p:spPr>
          <a:xfrm>
            <a:off x="3471482" y="5500212"/>
            <a:ext cx="3724726" cy="313932"/>
          </a:xfrm>
          <a:prstGeom prst="rect">
            <a:avLst/>
          </a:prstGeom>
          <a:noFill/>
        </p:spPr>
        <p:txBody>
          <a:bodyPr wrap="square" rtlCol="0">
            <a:spAutoFit/>
          </a:bodyPr>
          <a:lstStyle>
            <a:lvl1pPr marL="0" indent="0" algn="l" defTabSz="685749" rtl="0" eaLnBrk="1" latinLnBrk="0" hangingPunct="1">
              <a:lnSpc>
                <a:spcPct val="90000"/>
              </a:lnSpc>
              <a:spcBef>
                <a:spcPts val="750"/>
              </a:spcBef>
              <a:buFont typeface="Arial" panose="020B0604020202020204" pitchFamily="34" charset="0"/>
              <a:buNone/>
              <a:defRPr sz="2100" kern="1200">
                <a:solidFill>
                  <a:schemeClr val="tx2"/>
                </a:solidFill>
                <a:latin typeface="+mn-lt"/>
                <a:ea typeface="+mn-ea"/>
                <a:cs typeface="+mn-cs"/>
              </a:defRPr>
            </a:lvl1pPr>
            <a:lvl2pPr marL="342875" indent="0" algn="l" defTabSz="685749" rtl="0" eaLnBrk="1" latinLnBrk="0" hangingPunct="1">
              <a:lnSpc>
                <a:spcPct val="90000"/>
              </a:lnSpc>
              <a:spcBef>
                <a:spcPts val="375"/>
              </a:spcBef>
              <a:buFont typeface="Arial" panose="020B0604020202020204" pitchFamily="34" charset="0"/>
              <a:buNone/>
              <a:defRPr sz="1800" kern="1200">
                <a:solidFill>
                  <a:schemeClr val="accent2"/>
                </a:solidFill>
                <a:latin typeface="+mn-lt"/>
                <a:ea typeface="+mn-ea"/>
                <a:cs typeface="+mn-cs"/>
              </a:defRPr>
            </a:lvl2pPr>
            <a:lvl3pPr marL="685749" indent="0" algn="l" defTabSz="685749" rtl="0" eaLnBrk="1" latinLnBrk="0" hangingPunct="1">
              <a:lnSpc>
                <a:spcPct val="90000"/>
              </a:lnSpc>
              <a:spcBef>
                <a:spcPts val="375"/>
              </a:spcBef>
              <a:buFont typeface="Arial" panose="020B0604020202020204" pitchFamily="34" charset="0"/>
              <a:buNone/>
              <a:defRPr sz="1500" kern="1200">
                <a:solidFill>
                  <a:schemeClr val="accent2"/>
                </a:solidFill>
                <a:latin typeface="+mn-lt"/>
                <a:ea typeface="+mn-ea"/>
                <a:cs typeface="+mn-cs"/>
              </a:defRPr>
            </a:lvl3pPr>
            <a:lvl4pPr marL="1028624"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4pPr>
            <a:lvl5pPr marL="1371498"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5pPr>
            <a:lvl6pPr marL="1885809"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684"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558"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433"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r>
              <a:rPr lang="hu-HU" sz="1600" cap="all" dirty="0" err="1"/>
              <a:t>Corporate</a:t>
            </a:r>
            <a:r>
              <a:rPr lang="en-US" sz="1600" cap="all" dirty="0"/>
              <a:t> lending forecast</a:t>
            </a:r>
            <a:endParaRPr lang="hu-HU" sz="1600" cap="all" dirty="0"/>
          </a:p>
        </p:txBody>
      </p:sp>
      <p:pic>
        <p:nvPicPr>
          <p:cNvPr id="2" name="Picture 1">
            <a:extLst>
              <a:ext uri="{FF2B5EF4-FFF2-40B4-BE49-F238E27FC236}">
                <a16:creationId xmlns:a16="http://schemas.microsoft.com/office/drawing/2014/main" id="{0E9B154D-93B1-412C-9C8D-14CE43AB67E9}"/>
              </a:ext>
            </a:extLst>
          </p:cNvPr>
          <p:cNvPicPr>
            <a:picLocks noChangeAspect="1"/>
          </p:cNvPicPr>
          <p:nvPr/>
        </p:nvPicPr>
        <p:blipFill>
          <a:blip r:embed="rId2"/>
          <a:stretch>
            <a:fillRect/>
          </a:stretch>
        </p:blipFill>
        <p:spPr>
          <a:xfrm>
            <a:off x="2996291" y="2129885"/>
            <a:ext cx="4420449" cy="3315571"/>
          </a:xfrm>
          <a:prstGeom prst="rect">
            <a:avLst/>
          </a:prstGeom>
        </p:spPr>
      </p:pic>
      <p:pic>
        <p:nvPicPr>
          <p:cNvPr id="6" name="Picture 5">
            <a:extLst>
              <a:ext uri="{FF2B5EF4-FFF2-40B4-BE49-F238E27FC236}">
                <a16:creationId xmlns:a16="http://schemas.microsoft.com/office/drawing/2014/main" id="{4E67EF6E-5585-4E02-B604-138191F253D0}"/>
              </a:ext>
            </a:extLst>
          </p:cNvPr>
          <p:cNvPicPr>
            <a:picLocks noChangeAspect="1"/>
          </p:cNvPicPr>
          <p:nvPr/>
        </p:nvPicPr>
        <p:blipFill>
          <a:blip r:embed="rId3"/>
          <a:stretch>
            <a:fillRect/>
          </a:stretch>
        </p:blipFill>
        <p:spPr>
          <a:xfrm>
            <a:off x="7539057" y="2129183"/>
            <a:ext cx="4420449" cy="3316273"/>
          </a:xfrm>
          <a:prstGeom prst="rect">
            <a:avLst/>
          </a:prstGeom>
        </p:spPr>
      </p:pic>
    </p:spTree>
    <p:extLst>
      <p:ext uri="{BB962C8B-B14F-4D97-AF65-F5344CB8AC3E}">
        <p14:creationId xmlns:p14="http://schemas.microsoft.com/office/powerpoint/2010/main" val="23581439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a:extLst>
              <a:ext uri="{FF2B5EF4-FFF2-40B4-BE49-F238E27FC236}">
                <a16:creationId xmlns:a16="http://schemas.microsoft.com/office/drawing/2014/main" id="{1D8E89F5-D50E-45E8-8B99-745C3151CD18}"/>
              </a:ext>
            </a:extLst>
          </p:cNvPr>
          <p:cNvGraphicFramePr/>
          <p:nvPr>
            <p:extLst>
              <p:ext uri="{D42A27DB-BD31-4B8C-83A1-F6EECF244321}">
                <p14:modId xmlns:p14="http://schemas.microsoft.com/office/powerpoint/2010/main" val="758497897"/>
              </p:ext>
            </p:extLst>
          </p:nvPr>
        </p:nvGraphicFramePr>
        <p:xfrm>
          <a:off x="3976708" y="1080852"/>
          <a:ext cx="6046859" cy="46962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009956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CE1D8A05-0136-4DF3-BEEA-99372A266BEE}"/>
              </a:ext>
            </a:extLst>
          </p:cNvPr>
          <p:cNvSpPr>
            <a:spLocks noGrp="1"/>
          </p:cNvSpPr>
          <p:nvPr>
            <p:ph type="title"/>
          </p:nvPr>
        </p:nvSpPr>
        <p:spPr/>
        <p:txBody>
          <a:bodyPr>
            <a:noAutofit/>
          </a:bodyPr>
          <a:lstStyle/>
          <a:p>
            <a:r>
              <a:rPr lang="en-GB" sz="2400"/>
              <a:t>Significant drop in transactions</a:t>
            </a:r>
          </a:p>
        </p:txBody>
      </p:sp>
      <p:sp>
        <p:nvSpPr>
          <p:cNvPr id="18" name="Content Placeholder 3">
            <a:extLst>
              <a:ext uri="{FF2B5EF4-FFF2-40B4-BE49-F238E27FC236}">
                <a16:creationId xmlns:a16="http://schemas.microsoft.com/office/drawing/2014/main" id="{861C0E18-735D-41C3-B76D-FAB08AFFAF1A}"/>
              </a:ext>
            </a:extLst>
          </p:cNvPr>
          <p:cNvSpPr txBox="1">
            <a:spLocks/>
          </p:cNvSpPr>
          <p:nvPr/>
        </p:nvSpPr>
        <p:spPr>
          <a:xfrm>
            <a:off x="3143997" y="6009316"/>
            <a:ext cx="7239867" cy="313932"/>
          </a:xfrm>
          <a:prstGeom prst="rect">
            <a:avLst/>
          </a:prstGeom>
          <a:noFill/>
        </p:spPr>
        <p:txBody>
          <a:bodyPr wrap="square" rtlCol="0">
            <a:spAutoFit/>
          </a:bodyPr>
          <a:lstStyle>
            <a:lvl1pPr marL="0" indent="0" algn="l" defTabSz="685749" rtl="0" eaLnBrk="1" latinLnBrk="0" hangingPunct="1">
              <a:lnSpc>
                <a:spcPct val="90000"/>
              </a:lnSpc>
              <a:spcBef>
                <a:spcPts val="750"/>
              </a:spcBef>
              <a:buFont typeface="Arial" panose="020B0604020202020204" pitchFamily="34" charset="0"/>
              <a:buNone/>
              <a:defRPr sz="2100" kern="1200">
                <a:solidFill>
                  <a:schemeClr val="tx2"/>
                </a:solidFill>
                <a:latin typeface="+mn-lt"/>
                <a:ea typeface="+mn-ea"/>
                <a:cs typeface="+mn-cs"/>
              </a:defRPr>
            </a:lvl1pPr>
            <a:lvl2pPr marL="342875" indent="0" algn="l" defTabSz="685749" rtl="0" eaLnBrk="1" latinLnBrk="0" hangingPunct="1">
              <a:lnSpc>
                <a:spcPct val="90000"/>
              </a:lnSpc>
              <a:spcBef>
                <a:spcPts val="375"/>
              </a:spcBef>
              <a:buFont typeface="Arial" panose="020B0604020202020204" pitchFamily="34" charset="0"/>
              <a:buNone/>
              <a:defRPr sz="1800" kern="1200">
                <a:solidFill>
                  <a:schemeClr val="accent2"/>
                </a:solidFill>
                <a:latin typeface="+mn-lt"/>
                <a:ea typeface="+mn-ea"/>
                <a:cs typeface="+mn-cs"/>
              </a:defRPr>
            </a:lvl2pPr>
            <a:lvl3pPr marL="685749" indent="0" algn="l" defTabSz="685749" rtl="0" eaLnBrk="1" latinLnBrk="0" hangingPunct="1">
              <a:lnSpc>
                <a:spcPct val="90000"/>
              </a:lnSpc>
              <a:spcBef>
                <a:spcPts val="375"/>
              </a:spcBef>
              <a:buFont typeface="Arial" panose="020B0604020202020204" pitchFamily="34" charset="0"/>
              <a:buNone/>
              <a:defRPr sz="1500" kern="1200">
                <a:solidFill>
                  <a:schemeClr val="accent2"/>
                </a:solidFill>
                <a:latin typeface="+mn-lt"/>
                <a:ea typeface="+mn-ea"/>
                <a:cs typeface="+mn-cs"/>
              </a:defRPr>
            </a:lvl3pPr>
            <a:lvl4pPr marL="1028624"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4pPr>
            <a:lvl5pPr marL="1371498"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5pPr>
            <a:lvl6pPr marL="1885809"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684"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558"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433"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r>
              <a:rPr lang="en-US" sz="1600" cap="all" dirty="0"/>
              <a:t>Monthly and annual number of transactions </a:t>
            </a:r>
            <a:r>
              <a:rPr lang="en-GB" sz="1600" cap="all" dirty="0"/>
              <a:t>closed</a:t>
            </a:r>
            <a:r>
              <a:rPr lang="en-US" sz="1600" cap="all" dirty="0"/>
              <a:t> by housing agents</a:t>
            </a:r>
            <a:endParaRPr lang="en-GB" sz="1600" cap="all" dirty="0"/>
          </a:p>
        </p:txBody>
      </p:sp>
      <p:sp>
        <p:nvSpPr>
          <p:cNvPr id="20" name="Text Placeholder 3">
            <a:extLst>
              <a:ext uri="{FF2B5EF4-FFF2-40B4-BE49-F238E27FC236}">
                <a16:creationId xmlns:a16="http://schemas.microsoft.com/office/drawing/2014/main" id="{9E969536-023A-4FAA-8498-4EBEF2579FD5}"/>
              </a:ext>
            </a:extLst>
          </p:cNvPr>
          <p:cNvSpPr>
            <a:spLocks noGrp="1"/>
          </p:cNvSpPr>
          <p:nvPr>
            <p:ph type="body" sz="quarter" idx="17"/>
          </p:nvPr>
        </p:nvSpPr>
        <p:spPr>
          <a:xfrm>
            <a:off x="3210243" y="6404437"/>
            <a:ext cx="7655553" cy="286232"/>
          </a:xfrm>
        </p:spPr>
        <p:txBody>
          <a:bodyPr/>
          <a:lstStyle/>
          <a:p>
            <a:pPr algn="just"/>
            <a:r>
              <a:rPr lang="en-GB" dirty="0"/>
              <a:t>Note: Continuous lines are based on 12 month rolling sums, while dashed lines are based on actual monthly transactions</a:t>
            </a:r>
            <a:r>
              <a:rPr lang="en-GB" dirty="0">
                <a:solidFill>
                  <a:srgbClr val="002060"/>
                </a:solidFill>
              </a:rPr>
              <a:t>.</a:t>
            </a:r>
            <a:r>
              <a:rPr lang="en-GB" dirty="0">
                <a:solidFill>
                  <a:srgbClr val="FF0000"/>
                </a:solidFill>
              </a:rPr>
              <a:t> </a:t>
            </a:r>
            <a:r>
              <a:rPr lang="en-GB" dirty="0"/>
              <a:t>Source: MNB, housing agent database.</a:t>
            </a:r>
          </a:p>
        </p:txBody>
      </p:sp>
      <p:sp>
        <p:nvSpPr>
          <p:cNvPr id="8" name="TextBox 7">
            <a:extLst>
              <a:ext uri="{FF2B5EF4-FFF2-40B4-BE49-F238E27FC236}">
                <a16:creationId xmlns:a16="http://schemas.microsoft.com/office/drawing/2014/main" id="{CFDCE9BF-3B2E-48F7-9BFA-66AC7F49F2D6}"/>
              </a:ext>
            </a:extLst>
          </p:cNvPr>
          <p:cNvSpPr txBox="1"/>
          <p:nvPr/>
        </p:nvSpPr>
        <p:spPr>
          <a:xfrm>
            <a:off x="3143998" y="1152525"/>
            <a:ext cx="8928028" cy="923330"/>
          </a:xfrm>
          <a:prstGeom prst="rect">
            <a:avLst/>
          </a:prstGeom>
          <a:solidFill>
            <a:schemeClr val="tx2">
              <a:lumMod val="10000"/>
              <a:lumOff val="90000"/>
            </a:schemeClr>
          </a:solidFill>
        </p:spPr>
        <p:txBody>
          <a:bodyPr wrap="square" rtlCol="0">
            <a:spAutoFit/>
          </a:bodyPr>
          <a:lstStyle/>
          <a:p>
            <a:pPr algn="just"/>
            <a:r>
              <a:rPr lang="en-GB" dirty="0"/>
              <a:t>The extent of drop was the most outstanding in the first two weeks of April, when transactions were down by 78 per cent in Budapest, and 68 per cent in the countryside year-on-year. </a:t>
            </a:r>
            <a:r>
              <a:rPr lang="hu-HU" dirty="0"/>
              <a:t>The n</a:t>
            </a:r>
            <a:r>
              <a:rPr lang="en-GB" dirty="0"/>
              <a:t>umber of transactions declined by 58 per cent annually in April as a whole.</a:t>
            </a:r>
          </a:p>
        </p:txBody>
      </p:sp>
      <p:pic>
        <p:nvPicPr>
          <p:cNvPr id="2" name="Picture 1">
            <a:extLst>
              <a:ext uri="{FF2B5EF4-FFF2-40B4-BE49-F238E27FC236}">
                <a16:creationId xmlns:a16="http://schemas.microsoft.com/office/drawing/2014/main" id="{0C57EC58-F011-4480-9C8E-1DA925DC9EC4}"/>
              </a:ext>
            </a:extLst>
          </p:cNvPr>
          <p:cNvPicPr>
            <a:picLocks noChangeAspect="1"/>
          </p:cNvPicPr>
          <p:nvPr/>
        </p:nvPicPr>
        <p:blipFill>
          <a:blip r:embed="rId2"/>
          <a:stretch>
            <a:fillRect/>
          </a:stretch>
        </p:blipFill>
        <p:spPr>
          <a:xfrm>
            <a:off x="4712678" y="2030581"/>
            <a:ext cx="5430482" cy="3978735"/>
          </a:xfrm>
          <a:prstGeom prst="rect">
            <a:avLst/>
          </a:prstGeom>
        </p:spPr>
      </p:pic>
    </p:spTree>
    <p:extLst>
      <p:ext uri="{BB962C8B-B14F-4D97-AF65-F5344CB8AC3E}">
        <p14:creationId xmlns:p14="http://schemas.microsoft.com/office/powerpoint/2010/main" val="22182043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CE1D8A05-0136-4DF3-BEEA-99372A266BEE}"/>
              </a:ext>
            </a:extLst>
          </p:cNvPr>
          <p:cNvSpPr>
            <a:spLocks noGrp="1"/>
          </p:cNvSpPr>
          <p:nvPr>
            <p:ph type="title"/>
          </p:nvPr>
        </p:nvSpPr>
        <p:spPr/>
        <p:txBody>
          <a:bodyPr>
            <a:noAutofit/>
          </a:bodyPr>
          <a:lstStyle/>
          <a:p>
            <a:r>
              <a:rPr lang="en-GB" sz="2400" dirty="0"/>
              <a:t>Based on preliminary data prices also fell</a:t>
            </a:r>
          </a:p>
        </p:txBody>
      </p:sp>
      <p:sp>
        <p:nvSpPr>
          <p:cNvPr id="18" name="Content Placeholder 3">
            <a:extLst>
              <a:ext uri="{FF2B5EF4-FFF2-40B4-BE49-F238E27FC236}">
                <a16:creationId xmlns:a16="http://schemas.microsoft.com/office/drawing/2014/main" id="{861C0E18-735D-41C3-B76D-FAB08AFFAF1A}"/>
              </a:ext>
            </a:extLst>
          </p:cNvPr>
          <p:cNvSpPr txBox="1">
            <a:spLocks/>
          </p:cNvSpPr>
          <p:nvPr/>
        </p:nvSpPr>
        <p:spPr>
          <a:xfrm>
            <a:off x="3210243" y="6130565"/>
            <a:ext cx="6688528" cy="313932"/>
          </a:xfrm>
          <a:prstGeom prst="rect">
            <a:avLst/>
          </a:prstGeom>
          <a:noFill/>
        </p:spPr>
        <p:txBody>
          <a:bodyPr wrap="square" rtlCol="0">
            <a:spAutoFit/>
          </a:bodyPr>
          <a:lstStyle>
            <a:lvl1pPr marL="0" indent="0" algn="l" defTabSz="685749" rtl="0" eaLnBrk="1" latinLnBrk="0" hangingPunct="1">
              <a:lnSpc>
                <a:spcPct val="90000"/>
              </a:lnSpc>
              <a:spcBef>
                <a:spcPts val="750"/>
              </a:spcBef>
              <a:buFont typeface="Arial" panose="020B0604020202020204" pitchFamily="34" charset="0"/>
              <a:buNone/>
              <a:defRPr sz="2100" kern="1200">
                <a:solidFill>
                  <a:schemeClr val="tx2"/>
                </a:solidFill>
                <a:latin typeface="+mn-lt"/>
                <a:ea typeface="+mn-ea"/>
                <a:cs typeface="+mn-cs"/>
              </a:defRPr>
            </a:lvl1pPr>
            <a:lvl2pPr marL="342875" indent="0" algn="l" defTabSz="685749" rtl="0" eaLnBrk="1" latinLnBrk="0" hangingPunct="1">
              <a:lnSpc>
                <a:spcPct val="90000"/>
              </a:lnSpc>
              <a:spcBef>
                <a:spcPts val="375"/>
              </a:spcBef>
              <a:buFont typeface="Arial" panose="020B0604020202020204" pitchFamily="34" charset="0"/>
              <a:buNone/>
              <a:defRPr sz="1800" kern="1200">
                <a:solidFill>
                  <a:schemeClr val="accent2"/>
                </a:solidFill>
                <a:latin typeface="+mn-lt"/>
                <a:ea typeface="+mn-ea"/>
                <a:cs typeface="+mn-cs"/>
              </a:defRPr>
            </a:lvl2pPr>
            <a:lvl3pPr marL="685749" indent="0" algn="l" defTabSz="685749" rtl="0" eaLnBrk="1" latinLnBrk="0" hangingPunct="1">
              <a:lnSpc>
                <a:spcPct val="90000"/>
              </a:lnSpc>
              <a:spcBef>
                <a:spcPts val="375"/>
              </a:spcBef>
              <a:buFont typeface="Arial" panose="020B0604020202020204" pitchFamily="34" charset="0"/>
              <a:buNone/>
              <a:defRPr sz="1500" kern="1200">
                <a:solidFill>
                  <a:schemeClr val="accent2"/>
                </a:solidFill>
                <a:latin typeface="+mn-lt"/>
                <a:ea typeface="+mn-ea"/>
                <a:cs typeface="+mn-cs"/>
              </a:defRPr>
            </a:lvl3pPr>
            <a:lvl4pPr marL="1028624"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4pPr>
            <a:lvl5pPr marL="1371498"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5pPr>
            <a:lvl6pPr marL="1885809"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684"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558"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433"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GB" sz="1600" cap="all"/>
              <a:t>Monthly house price indices (2010 average = 100%)</a:t>
            </a:r>
          </a:p>
        </p:txBody>
      </p:sp>
      <p:sp>
        <p:nvSpPr>
          <p:cNvPr id="20" name="Text Placeholder 3">
            <a:extLst>
              <a:ext uri="{FF2B5EF4-FFF2-40B4-BE49-F238E27FC236}">
                <a16:creationId xmlns:a16="http://schemas.microsoft.com/office/drawing/2014/main" id="{9E969536-023A-4FAA-8498-4EBEF2579FD5}"/>
              </a:ext>
            </a:extLst>
          </p:cNvPr>
          <p:cNvSpPr>
            <a:spLocks noGrp="1"/>
          </p:cNvSpPr>
          <p:nvPr>
            <p:ph type="body" sz="quarter" idx="17"/>
          </p:nvPr>
        </p:nvSpPr>
        <p:spPr>
          <a:xfrm>
            <a:off x="3210243" y="6404437"/>
            <a:ext cx="7655553" cy="286232"/>
          </a:xfrm>
        </p:spPr>
        <p:txBody>
          <a:bodyPr/>
          <a:lstStyle/>
          <a:p>
            <a:pPr algn="just"/>
            <a:r>
              <a:rPr lang="en-GB" dirty="0"/>
              <a:t>Note: Smoothed indices are based on 3-month average</a:t>
            </a:r>
            <a:r>
              <a:rPr lang="hu-HU" dirty="0"/>
              <a:t>s</a:t>
            </a:r>
            <a:r>
              <a:rPr lang="en-GB" dirty="0"/>
              <a:t>. Source: MNB, housing agent database.</a:t>
            </a:r>
          </a:p>
        </p:txBody>
      </p:sp>
      <p:sp>
        <p:nvSpPr>
          <p:cNvPr id="8" name="TextBox 7">
            <a:extLst>
              <a:ext uri="{FF2B5EF4-FFF2-40B4-BE49-F238E27FC236}">
                <a16:creationId xmlns:a16="http://schemas.microsoft.com/office/drawing/2014/main" id="{CFDCE9BF-3B2E-48F7-9BFA-66AC7F49F2D6}"/>
              </a:ext>
            </a:extLst>
          </p:cNvPr>
          <p:cNvSpPr txBox="1"/>
          <p:nvPr/>
        </p:nvSpPr>
        <p:spPr>
          <a:xfrm>
            <a:off x="3143998" y="1152525"/>
            <a:ext cx="8928028" cy="923330"/>
          </a:xfrm>
          <a:prstGeom prst="rect">
            <a:avLst/>
          </a:prstGeom>
          <a:solidFill>
            <a:schemeClr val="tx2">
              <a:lumMod val="10000"/>
              <a:lumOff val="90000"/>
            </a:schemeClr>
          </a:solidFill>
        </p:spPr>
        <p:txBody>
          <a:bodyPr wrap="square" rtlCol="0">
            <a:spAutoFit/>
          </a:bodyPr>
          <a:lstStyle/>
          <a:p>
            <a:pPr algn="just"/>
            <a:r>
              <a:rPr lang="en-US" dirty="0"/>
              <a:t>Based on data available in April the negative impacts of the pandemic is already observable. The house price index calculated on housing agent’s data declined by 3.4 per cent at a national level and 2.7 per cent in Budapest in quarter-on-quarter terms.</a:t>
            </a:r>
            <a:endParaRPr lang="en-GB" dirty="0"/>
          </a:p>
        </p:txBody>
      </p:sp>
      <p:sp>
        <p:nvSpPr>
          <p:cNvPr id="3" name="TextBox 2">
            <a:extLst>
              <a:ext uri="{FF2B5EF4-FFF2-40B4-BE49-F238E27FC236}">
                <a16:creationId xmlns:a16="http://schemas.microsoft.com/office/drawing/2014/main" id="{C97D6453-2A47-4786-BCC3-08668CC65058}"/>
              </a:ext>
            </a:extLst>
          </p:cNvPr>
          <p:cNvSpPr txBox="1"/>
          <p:nvPr/>
        </p:nvSpPr>
        <p:spPr>
          <a:xfrm>
            <a:off x="8874693" y="5347298"/>
            <a:ext cx="2820202" cy="923330"/>
          </a:xfrm>
          <a:prstGeom prst="rect">
            <a:avLst/>
          </a:prstGeom>
          <a:solidFill>
            <a:schemeClr val="accent5">
              <a:lumMod val="40000"/>
              <a:lumOff val="60000"/>
            </a:schemeClr>
          </a:solidFill>
        </p:spPr>
        <p:txBody>
          <a:bodyPr wrap="square" rtlCol="0">
            <a:spAutoFit/>
          </a:bodyPr>
          <a:lstStyle/>
          <a:p>
            <a:r>
              <a:rPr lang="en-GB" b="1" dirty="0">
                <a:solidFill>
                  <a:schemeClr val="tx2"/>
                </a:solidFill>
              </a:rPr>
              <a:t>More details in the 2020 June Housing Market Report</a:t>
            </a:r>
          </a:p>
        </p:txBody>
      </p:sp>
      <p:sp>
        <p:nvSpPr>
          <p:cNvPr id="9" name="TextBox 8">
            <a:extLst>
              <a:ext uri="{FF2B5EF4-FFF2-40B4-BE49-F238E27FC236}">
                <a16:creationId xmlns:a16="http://schemas.microsoft.com/office/drawing/2014/main" id="{F653C8BC-791E-47C9-BE15-8735DA9C3EE9}"/>
              </a:ext>
            </a:extLst>
          </p:cNvPr>
          <p:cNvSpPr txBox="1"/>
          <p:nvPr/>
        </p:nvSpPr>
        <p:spPr>
          <a:xfrm>
            <a:off x="8874693" y="2405303"/>
            <a:ext cx="2820202" cy="2462213"/>
          </a:xfrm>
          <a:prstGeom prst="rect">
            <a:avLst/>
          </a:prstGeom>
          <a:solidFill>
            <a:schemeClr val="accent5">
              <a:lumMod val="20000"/>
              <a:lumOff val="80000"/>
            </a:schemeClr>
          </a:solidFill>
        </p:spPr>
        <p:txBody>
          <a:bodyPr wrap="square" rtlCol="0">
            <a:spAutoFit/>
          </a:bodyPr>
          <a:lstStyle/>
          <a:p>
            <a:pPr>
              <a:spcAft>
                <a:spcPts val="600"/>
              </a:spcAft>
            </a:pPr>
            <a:r>
              <a:rPr lang="en-GB" b="1" dirty="0">
                <a:solidFill>
                  <a:schemeClr val="tx2"/>
                </a:solidFill>
              </a:rPr>
              <a:t>Annual growth rate of house prices</a:t>
            </a:r>
          </a:p>
          <a:p>
            <a:r>
              <a:rPr lang="en-GB" b="1" u="sng" dirty="0" err="1">
                <a:solidFill>
                  <a:schemeClr val="tx2"/>
                </a:solidFill>
              </a:rPr>
              <a:t>Wh</a:t>
            </a:r>
            <a:r>
              <a:rPr lang="hu-HU" b="1" u="sng" dirty="0">
                <a:solidFill>
                  <a:schemeClr val="tx2"/>
                </a:solidFill>
              </a:rPr>
              <a:t>o</a:t>
            </a:r>
            <a:r>
              <a:rPr lang="en-GB" b="1" u="sng" dirty="0">
                <a:solidFill>
                  <a:schemeClr val="tx2"/>
                </a:solidFill>
              </a:rPr>
              <a:t>le country</a:t>
            </a:r>
          </a:p>
          <a:p>
            <a:r>
              <a:rPr lang="en-GB" dirty="0">
                <a:solidFill>
                  <a:schemeClr val="tx2"/>
                </a:solidFill>
              </a:rPr>
              <a:t>2020 Q1: 12.3%</a:t>
            </a:r>
          </a:p>
          <a:p>
            <a:pPr>
              <a:spcAft>
                <a:spcPts val="600"/>
              </a:spcAft>
            </a:pPr>
            <a:r>
              <a:rPr lang="en-GB" dirty="0">
                <a:solidFill>
                  <a:schemeClr val="tx2"/>
                </a:solidFill>
              </a:rPr>
              <a:t>2019 Q4: 16.2%</a:t>
            </a:r>
          </a:p>
          <a:p>
            <a:r>
              <a:rPr lang="en-GB" b="1" u="sng" dirty="0">
                <a:solidFill>
                  <a:schemeClr val="tx2"/>
                </a:solidFill>
              </a:rPr>
              <a:t>Budapest:</a:t>
            </a:r>
          </a:p>
          <a:p>
            <a:r>
              <a:rPr lang="en-GB" dirty="0">
                <a:solidFill>
                  <a:schemeClr val="tx2"/>
                </a:solidFill>
              </a:rPr>
              <a:t>2020 Q1: 9.5%</a:t>
            </a:r>
          </a:p>
          <a:p>
            <a:r>
              <a:rPr lang="en-GB" dirty="0">
                <a:solidFill>
                  <a:schemeClr val="tx2"/>
                </a:solidFill>
              </a:rPr>
              <a:t>2019 Q4: 14.1%</a:t>
            </a:r>
          </a:p>
        </p:txBody>
      </p:sp>
      <p:pic>
        <p:nvPicPr>
          <p:cNvPr id="4" name="Picture 3">
            <a:extLst>
              <a:ext uri="{FF2B5EF4-FFF2-40B4-BE49-F238E27FC236}">
                <a16:creationId xmlns:a16="http://schemas.microsoft.com/office/drawing/2014/main" id="{A84F6464-A432-4D46-9F0C-6C2AC97C3F9B}"/>
              </a:ext>
            </a:extLst>
          </p:cNvPr>
          <p:cNvPicPr>
            <a:picLocks noChangeAspect="1"/>
          </p:cNvPicPr>
          <p:nvPr/>
        </p:nvPicPr>
        <p:blipFill>
          <a:blip r:embed="rId2"/>
          <a:stretch>
            <a:fillRect/>
          </a:stretch>
        </p:blipFill>
        <p:spPr>
          <a:xfrm>
            <a:off x="3418771" y="2104213"/>
            <a:ext cx="5354457" cy="4026352"/>
          </a:xfrm>
          <a:prstGeom prst="rect">
            <a:avLst/>
          </a:prstGeom>
        </p:spPr>
      </p:pic>
    </p:spTree>
    <p:extLst>
      <p:ext uri="{BB962C8B-B14F-4D97-AF65-F5344CB8AC3E}">
        <p14:creationId xmlns:p14="http://schemas.microsoft.com/office/powerpoint/2010/main" val="41278720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CE1D8A05-0136-4DF3-BEEA-99372A266BEE}"/>
              </a:ext>
            </a:extLst>
          </p:cNvPr>
          <p:cNvSpPr>
            <a:spLocks noGrp="1"/>
          </p:cNvSpPr>
          <p:nvPr>
            <p:ph type="title"/>
          </p:nvPr>
        </p:nvSpPr>
        <p:spPr/>
        <p:txBody>
          <a:bodyPr>
            <a:noAutofit/>
          </a:bodyPr>
          <a:lstStyle/>
          <a:p>
            <a:r>
              <a:rPr lang="en-GB" sz="2400"/>
              <a:t>The Banking system is resilent against a drop in house prices</a:t>
            </a:r>
          </a:p>
        </p:txBody>
      </p:sp>
      <p:sp>
        <p:nvSpPr>
          <p:cNvPr id="18" name="Content Placeholder 3">
            <a:extLst>
              <a:ext uri="{FF2B5EF4-FFF2-40B4-BE49-F238E27FC236}">
                <a16:creationId xmlns:a16="http://schemas.microsoft.com/office/drawing/2014/main" id="{861C0E18-735D-41C3-B76D-FAB08AFFAF1A}"/>
              </a:ext>
            </a:extLst>
          </p:cNvPr>
          <p:cNvSpPr txBox="1">
            <a:spLocks/>
          </p:cNvSpPr>
          <p:nvPr/>
        </p:nvSpPr>
        <p:spPr>
          <a:xfrm>
            <a:off x="3210243" y="6116226"/>
            <a:ext cx="8861783" cy="313932"/>
          </a:xfrm>
          <a:prstGeom prst="rect">
            <a:avLst/>
          </a:prstGeom>
          <a:noFill/>
        </p:spPr>
        <p:txBody>
          <a:bodyPr wrap="square" rtlCol="0">
            <a:spAutoFit/>
          </a:bodyPr>
          <a:lstStyle>
            <a:lvl1pPr marL="0" indent="0" algn="l" defTabSz="685749" rtl="0" eaLnBrk="1" latinLnBrk="0" hangingPunct="1">
              <a:lnSpc>
                <a:spcPct val="90000"/>
              </a:lnSpc>
              <a:spcBef>
                <a:spcPts val="750"/>
              </a:spcBef>
              <a:buFont typeface="Arial" panose="020B0604020202020204" pitchFamily="34" charset="0"/>
              <a:buNone/>
              <a:defRPr sz="2100" kern="1200">
                <a:solidFill>
                  <a:schemeClr val="tx2"/>
                </a:solidFill>
                <a:latin typeface="+mn-lt"/>
                <a:ea typeface="+mn-ea"/>
                <a:cs typeface="+mn-cs"/>
              </a:defRPr>
            </a:lvl1pPr>
            <a:lvl2pPr marL="342875" indent="0" algn="l" defTabSz="685749" rtl="0" eaLnBrk="1" latinLnBrk="0" hangingPunct="1">
              <a:lnSpc>
                <a:spcPct val="90000"/>
              </a:lnSpc>
              <a:spcBef>
                <a:spcPts val="375"/>
              </a:spcBef>
              <a:buFont typeface="Arial" panose="020B0604020202020204" pitchFamily="34" charset="0"/>
              <a:buNone/>
              <a:defRPr sz="1800" kern="1200">
                <a:solidFill>
                  <a:schemeClr val="accent2"/>
                </a:solidFill>
                <a:latin typeface="+mn-lt"/>
                <a:ea typeface="+mn-ea"/>
                <a:cs typeface="+mn-cs"/>
              </a:defRPr>
            </a:lvl2pPr>
            <a:lvl3pPr marL="685749" indent="0" algn="l" defTabSz="685749" rtl="0" eaLnBrk="1" latinLnBrk="0" hangingPunct="1">
              <a:lnSpc>
                <a:spcPct val="90000"/>
              </a:lnSpc>
              <a:spcBef>
                <a:spcPts val="375"/>
              </a:spcBef>
              <a:buFont typeface="Arial" panose="020B0604020202020204" pitchFamily="34" charset="0"/>
              <a:buNone/>
              <a:defRPr sz="1500" kern="1200">
                <a:solidFill>
                  <a:schemeClr val="accent2"/>
                </a:solidFill>
                <a:latin typeface="+mn-lt"/>
                <a:ea typeface="+mn-ea"/>
                <a:cs typeface="+mn-cs"/>
              </a:defRPr>
            </a:lvl3pPr>
            <a:lvl4pPr marL="1028624"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4pPr>
            <a:lvl5pPr marL="1371498"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5pPr>
            <a:lvl6pPr marL="1885809"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684"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558"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433"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600" cap="all" dirty="0"/>
              <a:t>Distribution of outstanding mortgage loans by the current and the shock</a:t>
            </a:r>
            <a:r>
              <a:rPr lang="hu-HU" sz="1600" cap="all" dirty="0" err="1"/>
              <a:t>ed</a:t>
            </a:r>
            <a:r>
              <a:rPr lang="en-US" sz="1600" cap="all" dirty="0"/>
              <a:t> LTV ratio</a:t>
            </a:r>
            <a:endParaRPr lang="hu-HU" sz="1600" cap="all" dirty="0"/>
          </a:p>
        </p:txBody>
      </p:sp>
      <p:sp>
        <p:nvSpPr>
          <p:cNvPr id="20" name="Text Placeholder 3">
            <a:extLst>
              <a:ext uri="{FF2B5EF4-FFF2-40B4-BE49-F238E27FC236}">
                <a16:creationId xmlns:a16="http://schemas.microsoft.com/office/drawing/2014/main" id="{9E969536-023A-4FAA-8498-4EBEF2579FD5}"/>
              </a:ext>
            </a:extLst>
          </p:cNvPr>
          <p:cNvSpPr>
            <a:spLocks noGrp="1"/>
          </p:cNvSpPr>
          <p:nvPr>
            <p:ph type="body" sz="quarter" idx="17"/>
          </p:nvPr>
        </p:nvSpPr>
        <p:spPr>
          <a:xfrm>
            <a:off x="3210243" y="6404437"/>
            <a:ext cx="7655553" cy="286232"/>
          </a:xfrm>
        </p:spPr>
        <p:txBody>
          <a:bodyPr/>
          <a:lstStyle/>
          <a:p>
            <a:pPr algn="just"/>
            <a:r>
              <a:rPr lang="en-GB" dirty="0"/>
              <a:t>Note</a:t>
            </a:r>
            <a:r>
              <a:rPr lang="hu-HU" dirty="0"/>
              <a:t>: </a:t>
            </a:r>
            <a:r>
              <a:rPr lang="en-US" dirty="0"/>
              <a:t>Distribution by volume of contracts</a:t>
            </a:r>
            <a:r>
              <a:rPr lang="hu-HU" dirty="0"/>
              <a:t>. </a:t>
            </a:r>
            <a:r>
              <a:rPr lang="en-GB" dirty="0"/>
              <a:t>Source</a:t>
            </a:r>
            <a:r>
              <a:rPr lang="hu-HU" dirty="0"/>
              <a:t>: MNB.</a:t>
            </a:r>
          </a:p>
        </p:txBody>
      </p:sp>
      <p:sp>
        <p:nvSpPr>
          <p:cNvPr id="8" name="TextBox 7">
            <a:extLst>
              <a:ext uri="{FF2B5EF4-FFF2-40B4-BE49-F238E27FC236}">
                <a16:creationId xmlns:a16="http://schemas.microsoft.com/office/drawing/2014/main" id="{CFDCE9BF-3B2E-48F7-9BFA-66AC7F49F2D6}"/>
              </a:ext>
            </a:extLst>
          </p:cNvPr>
          <p:cNvSpPr txBox="1"/>
          <p:nvPr/>
        </p:nvSpPr>
        <p:spPr>
          <a:xfrm>
            <a:off x="3143998" y="1152525"/>
            <a:ext cx="8928028" cy="646331"/>
          </a:xfrm>
          <a:prstGeom prst="rect">
            <a:avLst/>
          </a:prstGeom>
          <a:solidFill>
            <a:schemeClr val="tx2">
              <a:lumMod val="10000"/>
              <a:lumOff val="90000"/>
            </a:schemeClr>
          </a:solidFill>
        </p:spPr>
        <p:txBody>
          <a:bodyPr wrap="square" rtlCol="0">
            <a:spAutoFit/>
          </a:bodyPr>
          <a:lstStyle/>
          <a:p>
            <a:pPr algn="just"/>
            <a:r>
              <a:rPr lang="hu-HU" dirty="0"/>
              <a:t>E</a:t>
            </a:r>
            <a:r>
              <a:rPr lang="en-US" dirty="0"/>
              <a:t>ven if house prices were to drop by 30 per cent, the loan-to-value ratio would only rise above 100 per cent in the case of 16 per cent of the mortgages</a:t>
            </a:r>
            <a:r>
              <a:rPr lang="hu-HU" dirty="0"/>
              <a:t>.</a:t>
            </a:r>
          </a:p>
        </p:txBody>
      </p:sp>
      <p:pic>
        <p:nvPicPr>
          <p:cNvPr id="7" name="Picture 6">
            <a:extLst>
              <a:ext uri="{FF2B5EF4-FFF2-40B4-BE49-F238E27FC236}">
                <a16:creationId xmlns:a16="http://schemas.microsoft.com/office/drawing/2014/main" id="{045B422F-7942-41D0-99FC-297FF8A01482}"/>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08951" y="1798856"/>
            <a:ext cx="5969954" cy="4317370"/>
          </a:xfrm>
          <a:prstGeom prst="rect">
            <a:avLst/>
          </a:prstGeom>
          <a:noFill/>
          <a:ln>
            <a:noFill/>
          </a:ln>
        </p:spPr>
      </p:pic>
    </p:spTree>
    <p:extLst>
      <p:ext uri="{BB962C8B-B14F-4D97-AF65-F5344CB8AC3E}">
        <p14:creationId xmlns:p14="http://schemas.microsoft.com/office/powerpoint/2010/main" val="14075552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CE1D8A05-0136-4DF3-BEEA-99372A266BEE}"/>
              </a:ext>
            </a:extLst>
          </p:cNvPr>
          <p:cNvSpPr>
            <a:spLocks noGrp="1"/>
          </p:cNvSpPr>
          <p:nvPr>
            <p:ph type="title"/>
          </p:nvPr>
        </p:nvSpPr>
        <p:spPr/>
        <p:txBody>
          <a:bodyPr>
            <a:noAutofit/>
          </a:bodyPr>
          <a:lstStyle/>
          <a:p>
            <a:r>
              <a:rPr lang="en-US" sz="2400" dirty="0"/>
              <a:t>risk appetite declined</a:t>
            </a:r>
            <a:r>
              <a:rPr lang="hu-HU" sz="2400" dirty="0"/>
              <a:t>,</a:t>
            </a:r>
            <a:r>
              <a:rPr lang="en-US" sz="2400" dirty="0"/>
              <a:t> Market volatility increased</a:t>
            </a:r>
          </a:p>
        </p:txBody>
      </p:sp>
      <p:sp>
        <p:nvSpPr>
          <p:cNvPr id="17" name="Content Placeholder 3">
            <a:extLst>
              <a:ext uri="{FF2B5EF4-FFF2-40B4-BE49-F238E27FC236}">
                <a16:creationId xmlns:a16="http://schemas.microsoft.com/office/drawing/2014/main" id="{07ED0945-1316-4A4B-9603-C9D429BFB71C}"/>
              </a:ext>
            </a:extLst>
          </p:cNvPr>
          <p:cNvSpPr txBox="1">
            <a:spLocks/>
          </p:cNvSpPr>
          <p:nvPr/>
        </p:nvSpPr>
        <p:spPr>
          <a:xfrm>
            <a:off x="3516586" y="5554964"/>
            <a:ext cx="3690983" cy="286232"/>
          </a:xfrm>
          <a:prstGeom prst="rect">
            <a:avLst/>
          </a:prstGeom>
          <a:noFill/>
        </p:spPr>
        <p:txBody>
          <a:bodyPr wrap="square" rtlCol="0">
            <a:spAutoFit/>
          </a:bodyPr>
          <a:lstStyle>
            <a:lvl1pPr marL="0" indent="0" algn="l" defTabSz="685749" rtl="0" eaLnBrk="1" latinLnBrk="0" hangingPunct="1">
              <a:lnSpc>
                <a:spcPct val="90000"/>
              </a:lnSpc>
              <a:spcBef>
                <a:spcPts val="750"/>
              </a:spcBef>
              <a:buFont typeface="Arial" panose="020B0604020202020204" pitchFamily="34" charset="0"/>
              <a:buNone/>
              <a:defRPr sz="2100" kern="1200">
                <a:solidFill>
                  <a:schemeClr val="tx2"/>
                </a:solidFill>
                <a:latin typeface="+mn-lt"/>
                <a:ea typeface="+mn-ea"/>
                <a:cs typeface="+mn-cs"/>
              </a:defRPr>
            </a:lvl1pPr>
            <a:lvl2pPr marL="342875" indent="0" algn="l" defTabSz="685749" rtl="0" eaLnBrk="1" latinLnBrk="0" hangingPunct="1">
              <a:lnSpc>
                <a:spcPct val="90000"/>
              </a:lnSpc>
              <a:spcBef>
                <a:spcPts val="375"/>
              </a:spcBef>
              <a:buFont typeface="Arial" panose="020B0604020202020204" pitchFamily="34" charset="0"/>
              <a:buNone/>
              <a:defRPr sz="1800" kern="1200">
                <a:solidFill>
                  <a:schemeClr val="accent2"/>
                </a:solidFill>
                <a:latin typeface="+mn-lt"/>
                <a:ea typeface="+mn-ea"/>
                <a:cs typeface="+mn-cs"/>
              </a:defRPr>
            </a:lvl2pPr>
            <a:lvl3pPr marL="685749" indent="0" algn="l" defTabSz="685749" rtl="0" eaLnBrk="1" latinLnBrk="0" hangingPunct="1">
              <a:lnSpc>
                <a:spcPct val="90000"/>
              </a:lnSpc>
              <a:spcBef>
                <a:spcPts val="375"/>
              </a:spcBef>
              <a:buFont typeface="Arial" panose="020B0604020202020204" pitchFamily="34" charset="0"/>
              <a:buNone/>
              <a:defRPr sz="1500" kern="1200">
                <a:solidFill>
                  <a:schemeClr val="accent2"/>
                </a:solidFill>
                <a:latin typeface="+mn-lt"/>
                <a:ea typeface="+mn-ea"/>
                <a:cs typeface="+mn-cs"/>
              </a:defRPr>
            </a:lvl3pPr>
            <a:lvl4pPr marL="1028624"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4pPr>
            <a:lvl5pPr marL="1371498"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5pPr>
            <a:lvl6pPr marL="1885809"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684"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558"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433"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r>
              <a:rPr lang="en-US" sz="1400" cap="all" dirty="0"/>
              <a:t>Evolution of volatility indices</a:t>
            </a:r>
          </a:p>
        </p:txBody>
      </p:sp>
      <p:sp>
        <p:nvSpPr>
          <p:cNvPr id="18" name="Content Placeholder 3">
            <a:extLst>
              <a:ext uri="{FF2B5EF4-FFF2-40B4-BE49-F238E27FC236}">
                <a16:creationId xmlns:a16="http://schemas.microsoft.com/office/drawing/2014/main" id="{861C0E18-735D-41C3-B76D-FAB08AFFAF1A}"/>
              </a:ext>
            </a:extLst>
          </p:cNvPr>
          <p:cNvSpPr txBox="1">
            <a:spLocks/>
          </p:cNvSpPr>
          <p:nvPr/>
        </p:nvSpPr>
        <p:spPr>
          <a:xfrm>
            <a:off x="7565932" y="5436726"/>
            <a:ext cx="4696097" cy="480131"/>
          </a:xfrm>
          <a:prstGeom prst="rect">
            <a:avLst/>
          </a:prstGeom>
          <a:noFill/>
        </p:spPr>
        <p:txBody>
          <a:bodyPr wrap="square" rtlCol="0">
            <a:spAutoFit/>
          </a:bodyPr>
          <a:lstStyle>
            <a:lvl1pPr marL="0" indent="0" algn="l" defTabSz="685749" rtl="0" eaLnBrk="1" latinLnBrk="0" hangingPunct="1">
              <a:lnSpc>
                <a:spcPct val="90000"/>
              </a:lnSpc>
              <a:spcBef>
                <a:spcPts val="750"/>
              </a:spcBef>
              <a:buFont typeface="Arial" panose="020B0604020202020204" pitchFamily="34" charset="0"/>
              <a:buNone/>
              <a:defRPr sz="2100" kern="1200">
                <a:solidFill>
                  <a:schemeClr val="tx2"/>
                </a:solidFill>
                <a:latin typeface="+mn-lt"/>
                <a:ea typeface="+mn-ea"/>
                <a:cs typeface="+mn-cs"/>
              </a:defRPr>
            </a:lvl1pPr>
            <a:lvl2pPr marL="342875" indent="0" algn="l" defTabSz="685749" rtl="0" eaLnBrk="1" latinLnBrk="0" hangingPunct="1">
              <a:lnSpc>
                <a:spcPct val="90000"/>
              </a:lnSpc>
              <a:spcBef>
                <a:spcPts val="375"/>
              </a:spcBef>
              <a:buFont typeface="Arial" panose="020B0604020202020204" pitchFamily="34" charset="0"/>
              <a:buNone/>
              <a:defRPr sz="1800" kern="1200">
                <a:solidFill>
                  <a:schemeClr val="accent2"/>
                </a:solidFill>
                <a:latin typeface="+mn-lt"/>
                <a:ea typeface="+mn-ea"/>
                <a:cs typeface="+mn-cs"/>
              </a:defRPr>
            </a:lvl2pPr>
            <a:lvl3pPr marL="685749" indent="0" algn="l" defTabSz="685749" rtl="0" eaLnBrk="1" latinLnBrk="0" hangingPunct="1">
              <a:lnSpc>
                <a:spcPct val="90000"/>
              </a:lnSpc>
              <a:spcBef>
                <a:spcPts val="375"/>
              </a:spcBef>
              <a:buFont typeface="Arial" panose="020B0604020202020204" pitchFamily="34" charset="0"/>
              <a:buNone/>
              <a:defRPr sz="1500" kern="1200">
                <a:solidFill>
                  <a:schemeClr val="accent2"/>
                </a:solidFill>
                <a:latin typeface="+mn-lt"/>
                <a:ea typeface="+mn-ea"/>
                <a:cs typeface="+mn-cs"/>
              </a:defRPr>
            </a:lvl3pPr>
            <a:lvl4pPr marL="1028624"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4pPr>
            <a:lvl5pPr marL="1371498"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5pPr>
            <a:lvl6pPr marL="1885809"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684"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558"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433"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r>
              <a:rPr lang="en-US" sz="1400" cap="all" dirty="0"/>
              <a:t>Evolution of 10-year US yields and emerging market capital flows</a:t>
            </a:r>
          </a:p>
        </p:txBody>
      </p:sp>
      <p:sp>
        <p:nvSpPr>
          <p:cNvPr id="19" name="TextBox 18">
            <a:extLst>
              <a:ext uri="{FF2B5EF4-FFF2-40B4-BE49-F238E27FC236}">
                <a16:creationId xmlns:a16="http://schemas.microsoft.com/office/drawing/2014/main" id="{A7E04EFB-4138-42CA-B553-FAC6C6D67BC7}"/>
              </a:ext>
            </a:extLst>
          </p:cNvPr>
          <p:cNvSpPr txBox="1"/>
          <p:nvPr/>
        </p:nvSpPr>
        <p:spPr>
          <a:xfrm>
            <a:off x="3143998" y="1152525"/>
            <a:ext cx="8928028" cy="646331"/>
          </a:xfrm>
          <a:prstGeom prst="rect">
            <a:avLst/>
          </a:prstGeom>
          <a:solidFill>
            <a:schemeClr val="tx2">
              <a:lumMod val="10000"/>
              <a:lumOff val="90000"/>
            </a:schemeClr>
          </a:solidFill>
        </p:spPr>
        <p:txBody>
          <a:bodyPr wrap="square" rtlCol="0">
            <a:spAutoFit/>
          </a:bodyPr>
          <a:lstStyle/>
          <a:p>
            <a:pPr algn="just"/>
            <a:r>
              <a:rPr lang="en-US" dirty="0"/>
              <a:t>The decline in risk a</a:t>
            </a:r>
            <a:r>
              <a:rPr lang="hu-HU" dirty="0"/>
              <a:t>p</a:t>
            </a:r>
            <a:r>
              <a:rPr lang="en-US" dirty="0"/>
              <a:t>pe</a:t>
            </a:r>
            <a:r>
              <a:rPr lang="hu-HU" dirty="0"/>
              <a:t>t</a:t>
            </a:r>
            <a:r>
              <a:rPr lang="en-US" dirty="0"/>
              <a:t>ite triggered violent market volatility in March. Investors withdrew capital from emerging regions, causing increase in yield and currency depreciation.</a:t>
            </a:r>
          </a:p>
        </p:txBody>
      </p:sp>
      <p:sp>
        <p:nvSpPr>
          <p:cNvPr id="20" name="Text Placeholder 3">
            <a:extLst>
              <a:ext uri="{FF2B5EF4-FFF2-40B4-BE49-F238E27FC236}">
                <a16:creationId xmlns:a16="http://schemas.microsoft.com/office/drawing/2014/main" id="{9E969536-023A-4FAA-8498-4EBEF2579FD5}"/>
              </a:ext>
            </a:extLst>
          </p:cNvPr>
          <p:cNvSpPr>
            <a:spLocks noGrp="1"/>
          </p:cNvSpPr>
          <p:nvPr>
            <p:ph type="body" sz="quarter" idx="17"/>
          </p:nvPr>
        </p:nvSpPr>
        <p:spPr>
          <a:xfrm>
            <a:off x="3143998" y="6261321"/>
            <a:ext cx="8204187" cy="286232"/>
          </a:xfrm>
        </p:spPr>
        <p:txBody>
          <a:bodyPr/>
          <a:lstStyle/>
          <a:p>
            <a:pPr algn="just"/>
            <a:r>
              <a:rPr lang="en-US" dirty="0"/>
              <a:t>Source: S&amp;P Market Intelligence, Thomson Reuters </a:t>
            </a:r>
            <a:r>
              <a:rPr lang="en-US" dirty="0" err="1"/>
              <a:t>Datastream</a:t>
            </a:r>
            <a:r>
              <a:rPr lang="en-US" dirty="0"/>
              <a:t>, </a:t>
            </a:r>
            <a:r>
              <a:rPr lang="en-US" dirty="0" err="1"/>
              <a:t>EFPR</a:t>
            </a:r>
            <a:r>
              <a:rPr lang="en-US" dirty="0"/>
              <a:t>. Note (left chart</a:t>
            </a:r>
            <a:r>
              <a:rPr lang="en-US" dirty="0">
                <a:sym typeface="Wingdings" panose="05000000000000000000" pitchFamily="2" charset="2"/>
              </a:rPr>
              <a:t>):</a:t>
            </a:r>
            <a:r>
              <a:rPr lang="en-US" dirty="0"/>
              <a:t> The value of the </a:t>
            </a:r>
            <a:r>
              <a:rPr lang="en-US" dirty="0" err="1"/>
              <a:t>VIX</a:t>
            </a:r>
            <a:r>
              <a:rPr lang="en-US" dirty="0"/>
              <a:t> (</a:t>
            </a:r>
            <a:r>
              <a:rPr lang="en-US" dirty="0" err="1"/>
              <a:t>VSTOXX</a:t>
            </a:r>
            <a:r>
              <a:rPr lang="en-US" dirty="0"/>
              <a:t>) index is calculated at the Chicago Board of Options Exchange (European Options Exchange) and shows the market’s expectation of the development of volatility for the next thirty days. MOVE measures bond market volatility (US Treasury yields). </a:t>
            </a:r>
          </a:p>
        </p:txBody>
      </p:sp>
      <p:pic>
        <p:nvPicPr>
          <p:cNvPr id="3" name="Picture 2">
            <a:extLst>
              <a:ext uri="{FF2B5EF4-FFF2-40B4-BE49-F238E27FC236}">
                <a16:creationId xmlns:a16="http://schemas.microsoft.com/office/drawing/2014/main" id="{3E737649-5F2D-4B53-8298-85AC5F12330A}"/>
              </a:ext>
            </a:extLst>
          </p:cNvPr>
          <p:cNvPicPr>
            <a:picLocks noChangeAspect="1"/>
          </p:cNvPicPr>
          <p:nvPr/>
        </p:nvPicPr>
        <p:blipFill>
          <a:blip r:embed="rId3"/>
          <a:stretch>
            <a:fillRect/>
          </a:stretch>
        </p:blipFill>
        <p:spPr>
          <a:xfrm>
            <a:off x="3050876" y="2092324"/>
            <a:ext cx="4536000" cy="3391905"/>
          </a:xfrm>
          <a:prstGeom prst="rect">
            <a:avLst/>
          </a:prstGeom>
        </p:spPr>
      </p:pic>
      <p:pic>
        <p:nvPicPr>
          <p:cNvPr id="6" name="Picture 5">
            <a:extLst>
              <a:ext uri="{FF2B5EF4-FFF2-40B4-BE49-F238E27FC236}">
                <a16:creationId xmlns:a16="http://schemas.microsoft.com/office/drawing/2014/main" id="{9BA571DE-D819-40C2-9925-C16F62789F76}"/>
              </a:ext>
            </a:extLst>
          </p:cNvPr>
          <p:cNvPicPr>
            <a:picLocks noChangeAspect="1"/>
          </p:cNvPicPr>
          <p:nvPr/>
        </p:nvPicPr>
        <p:blipFill>
          <a:blip r:embed="rId4"/>
          <a:stretch>
            <a:fillRect/>
          </a:stretch>
        </p:blipFill>
        <p:spPr>
          <a:xfrm>
            <a:off x="7656452" y="2015442"/>
            <a:ext cx="4536000" cy="3405120"/>
          </a:xfrm>
          <a:prstGeom prst="rect">
            <a:avLst/>
          </a:prstGeom>
        </p:spPr>
      </p:pic>
    </p:spTree>
    <p:extLst>
      <p:ext uri="{BB962C8B-B14F-4D97-AF65-F5344CB8AC3E}">
        <p14:creationId xmlns:p14="http://schemas.microsoft.com/office/powerpoint/2010/main" val="335061174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a:extLst>
              <a:ext uri="{FF2B5EF4-FFF2-40B4-BE49-F238E27FC236}">
                <a16:creationId xmlns:a16="http://schemas.microsoft.com/office/drawing/2014/main" id="{1D8E89F5-D50E-45E8-8B99-745C3151CD18}"/>
              </a:ext>
            </a:extLst>
          </p:cNvPr>
          <p:cNvGraphicFramePr/>
          <p:nvPr>
            <p:extLst>
              <p:ext uri="{D42A27DB-BD31-4B8C-83A1-F6EECF244321}">
                <p14:modId xmlns:p14="http://schemas.microsoft.com/office/powerpoint/2010/main" val="47875788"/>
              </p:ext>
            </p:extLst>
          </p:nvPr>
        </p:nvGraphicFramePr>
        <p:xfrm>
          <a:off x="3976708" y="1080852"/>
          <a:ext cx="6046859" cy="46962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458708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CE1D8A05-0136-4DF3-BEEA-99372A266BEE}"/>
              </a:ext>
            </a:extLst>
          </p:cNvPr>
          <p:cNvSpPr>
            <a:spLocks noGrp="1"/>
          </p:cNvSpPr>
          <p:nvPr>
            <p:ph type="title"/>
          </p:nvPr>
        </p:nvSpPr>
        <p:spPr/>
        <p:txBody>
          <a:bodyPr>
            <a:noAutofit/>
          </a:bodyPr>
          <a:lstStyle/>
          <a:p>
            <a:r>
              <a:rPr lang="en-US" sz="2400" dirty="0"/>
              <a:t>Sales of retail government securities fell</a:t>
            </a:r>
            <a:r>
              <a:rPr lang="hu-HU" sz="2400" dirty="0"/>
              <a:t> </a:t>
            </a:r>
            <a:r>
              <a:rPr lang="en-US" sz="2400" dirty="0"/>
              <a:t>sharply</a:t>
            </a:r>
            <a:r>
              <a:rPr lang="hu-HU" sz="2400" dirty="0"/>
              <a:t> </a:t>
            </a:r>
            <a:r>
              <a:rPr lang="hu-HU" sz="2400" dirty="0" err="1"/>
              <a:t>only</a:t>
            </a:r>
            <a:r>
              <a:rPr lang="en-US" sz="2400" dirty="0"/>
              <a:t> for a short time</a:t>
            </a:r>
            <a:endParaRPr lang="hu-HU" sz="2400" dirty="0"/>
          </a:p>
        </p:txBody>
      </p:sp>
      <p:sp>
        <p:nvSpPr>
          <p:cNvPr id="18" name="Content Placeholder 3">
            <a:extLst>
              <a:ext uri="{FF2B5EF4-FFF2-40B4-BE49-F238E27FC236}">
                <a16:creationId xmlns:a16="http://schemas.microsoft.com/office/drawing/2014/main" id="{861C0E18-735D-41C3-B76D-FAB08AFFAF1A}"/>
              </a:ext>
            </a:extLst>
          </p:cNvPr>
          <p:cNvSpPr txBox="1">
            <a:spLocks/>
          </p:cNvSpPr>
          <p:nvPr/>
        </p:nvSpPr>
        <p:spPr>
          <a:xfrm>
            <a:off x="3210243" y="6166816"/>
            <a:ext cx="6688528" cy="313932"/>
          </a:xfrm>
          <a:prstGeom prst="rect">
            <a:avLst/>
          </a:prstGeom>
          <a:noFill/>
        </p:spPr>
        <p:txBody>
          <a:bodyPr wrap="square" rtlCol="0">
            <a:spAutoFit/>
          </a:bodyPr>
          <a:lstStyle>
            <a:lvl1pPr marL="0" indent="0" algn="l" defTabSz="685749" rtl="0" eaLnBrk="1" latinLnBrk="0" hangingPunct="1">
              <a:lnSpc>
                <a:spcPct val="90000"/>
              </a:lnSpc>
              <a:spcBef>
                <a:spcPts val="750"/>
              </a:spcBef>
              <a:buFont typeface="Arial" panose="020B0604020202020204" pitchFamily="34" charset="0"/>
              <a:buNone/>
              <a:defRPr sz="2100" kern="1200">
                <a:solidFill>
                  <a:schemeClr val="tx2"/>
                </a:solidFill>
                <a:latin typeface="+mn-lt"/>
                <a:ea typeface="+mn-ea"/>
                <a:cs typeface="+mn-cs"/>
              </a:defRPr>
            </a:lvl1pPr>
            <a:lvl2pPr marL="342875" indent="0" algn="l" defTabSz="685749" rtl="0" eaLnBrk="1" latinLnBrk="0" hangingPunct="1">
              <a:lnSpc>
                <a:spcPct val="90000"/>
              </a:lnSpc>
              <a:spcBef>
                <a:spcPts val="375"/>
              </a:spcBef>
              <a:buFont typeface="Arial" panose="020B0604020202020204" pitchFamily="34" charset="0"/>
              <a:buNone/>
              <a:defRPr sz="1800" kern="1200">
                <a:solidFill>
                  <a:schemeClr val="accent2"/>
                </a:solidFill>
                <a:latin typeface="+mn-lt"/>
                <a:ea typeface="+mn-ea"/>
                <a:cs typeface="+mn-cs"/>
              </a:defRPr>
            </a:lvl2pPr>
            <a:lvl3pPr marL="685749" indent="0" algn="l" defTabSz="685749" rtl="0" eaLnBrk="1" latinLnBrk="0" hangingPunct="1">
              <a:lnSpc>
                <a:spcPct val="90000"/>
              </a:lnSpc>
              <a:spcBef>
                <a:spcPts val="375"/>
              </a:spcBef>
              <a:buFont typeface="Arial" panose="020B0604020202020204" pitchFamily="34" charset="0"/>
              <a:buNone/>
              <a:defRPr sz="1500" kern="1200">
                <a:solidFill>
                  <a:schemeClr val="accent2"/>
                </a:solidFill>
                <a:latin typeface="+mn-lt"/>
                <a:ea typeface="+mn-ea"/>
                <a:cs typeface="+mn-cs"/>
              </a:defRPr>
            </a:lvl3pPr>
            <a:lvl4pPr marL="1028624"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4pPr>
            <a:lvl5pPr marL="1371498"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5pPr>
            <a:lvl6pPr marL="1885809"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684"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558"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433"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hu-HU" sz="1600" cap="all" dirty="0"/>
              <a:t>Gross </a:t>
            </a:r>
            <a:r>
              <a:rPr lang="hu-HU" sz="1600" cap="all" dirty="0" err="1"/>
              <a:t>Weekly</a:t>
            </a:r>
            <a:r>
              <a:rPr lang="hu-HU" sz="1600" cap="all" dirty="0"/>
              <a:t> </a:t>
            </a:r>
            <a:r>
              <a:rPr lang="en-US" sz="1600" cap="all" dirty="0"/>
              <a:t>Hungarian Government Security Plus sales</a:t>
            </a:r>
            <a:endParaRPr lang="hu-HU" sz="1600" cap="all" dirty="0"/>
          </a:p>
        </p:txBody>
      </p:sp>
      <p:sp>
        <p:nvSpPr>
          <p:cNvPr id="20" name="Text Placeholder 3">
            <a:extLst>
              <a:ext uri="{FF2B5EF4-FFF2-40B4-BE49-F238E27FC236}">
                <a16:creationId xmlns:a16="http://schemas.microsoft.com/office/drawing/2014/main" id="{9E969536-023A-4FAA-8498-4EBEF2579FD5}"/>
              </a:ext>
            </a:extLst>
          </p:cNvPr>
          <p:cNvSpPr>
            <a:spLocks noGrp="1"/>
          </p:cNvSpPr>
          <p:nvPr>
            <p:ph type="body" sz="quarter" idx="17"/>
          </p:nvPr>
        </p:nvSpPr>
        <p:spPr>
          <a:xfrm>
            <a:off x="3210243" y="6404437"/>
            <a:ext cx="7655553" cy="286232"/>
          </a:xfrm>
        </p:spPr>
        <p:txBody>
          <a:bodyPr/>
          <a:lstStyle/>
          <a:p>
            <a:pPr algn="just"/>
            <a:r>
              <a:rPr lang="hu-HU" dirty="0" err="1"/>
              <a:t>Source</a:t>
            </a:r>
            <a:r>
              <a:rPr lang="hu-HU" dirty="0"/>
              <a:t>: </a:t>
            </a:r>
            <a:r>
              <a:rPr lang="hu-HU" dirty="0" err="1"/>
              <a:t>Government</a:t>
            </a:r>
            <a:r>
              <a:rPr lang="hu-HU" dirty="0"/>
              <a:t> </a:t>
            </a:r>
            <a:r>
              <a:rPr lang="hu-HU" dirty="0" err="1"/>
              <a:t>Debt</a:t>
            </a:r>
            <a:r>
              <a:rPr lang="hu-HU" dirty="0"/>
              <a:t> Management </a:t>
            </a:r>
            <a:r>
              <a:rPr lang="hu-HU" dirty="0" err="1"/>
              <a:t>Agency</a:t>
            </a:r>
            <a:endParaRPr lang="hu-HU" dirty="0"/>
          </a:p>
        </p:txBody>
      </p:sp>
      <p:sp>
        <p:nvSpPr>
          <p:cNvPr id="8" name="TextBox 7">
            <a:extLst>
              <a:ext uri="{FF2B5EF4-FFF2-40B4-BE49-F238E27FC236}">
                <a16:creationId xmlns:a16="http://schemas.microsoft.com/office/drawing/2014/main" id="{CFDCE9BF-3B2E-48F7-9BFA-66AC7F49F2D6}"/>
              </a:ext>
            </a:extLst>
          </p:cNvPr>
          <p:cNvSpPr txBox="1"/>
          <p:nvPr/>
        </p:nvSpPr>
        <p:spPr>
          <a:xfrm>
            <a:off x="3143998" y="1152525"/>
            <a:ext cx="8928028" cy="646331"/>
          </a:xfrm>
          <a:prstGeom prst="rect">
            <a:avLst/>
          </a:prstGeom>
          <a:solidFill>
            <a:schemeClr val="tx2">
              <a:lumMod val="10000"/>
              <a:lumOff val="90000"/>
            </a:schemeClr>
          </a:solidFill>
        </p:spPr>
        <p:txBody>
          <a:bodyPr wrap="square" rtlCol="0">
            <a:spAutoFit/>
          </a:bodyPr>
          <a:lstStyle/>
          <a:p>
            <a:pPr algn="just"/>
            <a:r>
              <a:rPr lang="hu-HU" dirty="0"/>
              <a:t>The </a:t>
            </a:r>
            <a:r>
              <a:rPr lang="hu-HU" dirty="0" err="1"/>
              <a:t>Hungarian</a:t>
            </a:r>
            <a:r>
              <a:rPr lang="hu-HU" dirty="0"/>
              <a:t> </a:t>
            </a:r>
            <a:r>
              <a:rPr lang="hu-HU" dirty="0" err="1"/>
              <a:t>Government</a:t>
            </a:r>
            <a:r>
              <a:rPr lang="hu-HU" dirty="0"/>
              <a:t> </a:t>
            </a:r>
            <a:r>
              <a:rPr lang="hu-HU" dirty="0" err="1"/>
              <a:t>Security</a:t>
            </a:r>
            <a:r>
              <a:rPr lang="hu-HU" dirty="0"/>
              <a:t> Plus </a:t>
            </a:r>
            <a:r>
              <a:rPr lang="hu-HU" dirty="0" err="1"/>
              <a:t>increased</a:t>
            </a:r>
            <a:r>
              <a:rPr lang="hu-HU" dirty="0"/>
              <a:t> </a:t>
            </a:r>
            <a:r>
              <a:rPr lang="hu-HU" dirty="0" err="1"/>
              <a:t>by</a:t>
            </a:r>
            <a:r>
              <a:rPr lang="hu-HU" dirty="0"/>
              <a:t> HUF 280 </a:t>
            </a:r>
            <a:r>
              <a:rPr lang="hu-HU" dirty="0" err="1"/>
              <a:t>billion</a:t>
            </a:r>
            <a:r>
              <a:rPr lang="hu-HU" dirty="0"/>
              <a:t> in net </a:t>
            </a:r>
            <a:r>
              <a:rPr lang="hu-HU" dirty="0" err="1"/>
              <a:t>terms</a:t>
            </a:r>
            <a:r>
              <a:rPr lang="hu-HU" dirty="0"/>
              <a:t> </a:t>
            </a:r>
            <a:r>
              <a:rPr lang="en-US" dirty="0"/>
              <a:t>from early March to mid-May</a:t>
            </a:r>
            <a:r>
              <a:rPr lang="hu-HU" dirty="0"/>
              <a:t>, net </a:t>
            </a:r>
            <a:r>
              <a:rPr lang="hu-HU" dirty="0" err="1"/>
              <a:t>sales</a:t>
            </a:r>
            <a:r>
              <a:rPr lang="hu-HU" dirty="0"/>
              <a:t> </a:t>
            </a:r>
            <a:r>
              <a:rPr lang="hu-HU" dirty="0" err="1"/>
              <a:t>were</a:t>
            </a:r>
            <a:r>
              <a:rPr lang="hu-HU" dirty="0"/>
              <a:t> </a:t>
            </a:r>
            <a:r>
              <a:rPr lang="hu-HU" dirty="0" err="1"/>
              <a:t>negative</a:t>
            </a:r>
            <a:r>
              <a:rPr lang="hu-HU" dirty="0"/>
              <a:t> </a:t>
            </a:r>
            <a:r>
              <a:rPr lang="hu-HU" dirty="0" err="1"/>
              <a:t>for</a:t>
            </a:r>
            <a:r>
              <a:rPr lang="hu-HU" dirty="0"/>
              <a:t> </a:t>
            </a:r>
            <a:r>
              <a:rPr lang="hu-HU" dirty="0" err="1"/>
              <a:t>only</a:t>
            </a:r>
            <a:r>
              <a:rPr lang="hu-HU" dirty="0"/>
              <a:t> 4 </a:t>
            </a:r>
            <a:r>
              <a:rPr lang="hu-HU" dirty="0" err="1"/>
              <a:t>days</a:t>
            </a:r>
            <a:r>
              <a:rPr lang="hu-HU" dirty="0"/>
              <a:t>.</a:t>
            </a:r>
          </a:p>
        </p:txBody>
      </p:sp>
      <p:pic>
        <p:nvPicPr>
          <p:cNvPr id="3" name="Picture 2">
            <a:extLst>
              <a:ext uri="{FF2B5EF4-FFF2-40B4-BE49-F238E27FC236}">
                <a16:creationId xmlns:a16="http://schemas.microsoft.com/office/drawing/2014/main" id="{A8B0C20E-8E5C-4C0D-86D5-3D60B906A564}"/>
              </a:ext>
            </a:extLst>
          </p:cNvPr>
          <p:cNvPicPr>
            <a:picLocks noChangeAspect="1"/>
          </p:cNvPicPr>
          <p:nvPr/>
        </p:nvPicPr>
        <p:blipFill>
          <a:blip r:embed="rId2"/>
          <a:stretch>
            <a:fillRect/>
          </a:stretch>
        </p:blipFill>
        <p:spPr>
          <a:xfrm>
            <a:off x="4532897" y="1833636"/>
            <a:ext cx="5730796" cy="4298400"/>
          </a:xfrm>
          <a:prstGeom prst="rect">
            <a:avLst/>
          </a:prstGeom>
        </p:spPr>
      </p:pic>
    </p:spTree>
    <p:extLst>
      <p:ext uri="{BB962C8B-B14F-4D97-AF65-F5344CB8AC3E}">
        <p14:creationId xmlns:p14="http://schemas.microsoft.com/office/powerpoint/2010/main" val="328262327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CE1D8A05-0136-4DF3-BEEA-99372A266BEE}"/>
              </a:ext>
            </a:extLst>
          </p:cNvPr>
          <p:cNvSpPr>
            <a:spLocks noGrp="1"/>
          </p:cNvSpPr>
          <p:nvPr>
            <p:ph type="title"/>
          </p:nvPr>
        </p:nvSpPr>
        <p:spPr>
          <a:xfrm>
            <a:off x="3391270" y="310447"/>
            <a:ext cx="8680756" cy="713833"/>
          </a:xfrm>
        </p:spPr>
        <p:txBody>
          <a:bodyPr>
            <a:noAutofit/>
          </a:bodyPr>
          <a:lstStyle/>
          <a:p>
            <a:r>
              <a:rPr lang="hu-HU" sz="2400" dirty="0"/>
              <a:t>The outflow of </a:t>
            </a:r>
            <a:r>
              <a:rPr lang="hu-HU" sz="2400" dirty="0" err="1"/>
              <a:t>capital</a:t>
            </a:r>
            <a:r>
              <a:rPr lang="hu-HU" sz="2400" dirty="0"/>
              <a:t> </a:t>
            </a:r>
            <a:r>
              <a:rPr lang="hu-HU" sz="2400" dirty="0" err="1"/>
              <a:t>was</a:t>
            </a:r>
            <a:r>
              <a:rPr lang="hu-HU" sz="2400" dirty="0"/>
              <a:t> </a:t>
            </a:r>
            <a:r>
              <a:rPr lang="hu-HU" sz="2400" dirty="0" err="1"/>
              <a:t>also</a:t>
            </a:r>
            <a:r>
              <a:rPr lang="hu-HU" sz="2400" dirty="0"/>
              <a:t> </a:t>
            </a:r>
            <a:r>
              <a:rPr lang="hu-HU" sz="2400" dirty="0" err="1"/>
              <a:t>temporary</a:t>
            </a:r>
            <a:r>
              <a:rPr lang="hu-HU" sz="2400" dirty="0"/>
              <a:t> </a:t>
            </a:r>
            <a:r>
              <a:rPr lang="hu-HU" sz="2400" dirty="0" err="1"/>
              <a:t>for</a:t>
            </a:r>
            <a:r>
              <a:rPr lang="hu-HU" sz="2400" dirty="0"/>
              <a:t> </a:t>
            </a:r>
            <a:r>
              <a:rPr lang="hu-HU" sz="2400" dirty="0" err="1"/>
              <a:t>public</a:t>
            </a:r>
            <a:r>
              <a:rPr lang="hu-HU" sz="2400" dirty="0"/>
              <a:t> </a:t>
            </a:r>
            <a:r>
              <a:rPr lang="hu-HU" sz="2400" dirty="0" err="1"/>
              <a:t>real</a:t>
            </a:r>
            <a:r>
              <a:rPr lang="hu-HU" sz="2400" dirty="0"/>
              <a:t> </a:t>
            </a:r>
            <a:r>
              <a:rPr lang="hu-HU" sz="2400" dirty="0" err="1"/>
              <a:t>estate</a:t>
            </a:r>
            <a:r>
              <a:rPr lang="hu-HU" sz="2400" dirty="0"/>
              <a:t> </a:t>
            </a:r>
            <a:r>
              <a:rPr lang="hu-HU" sz="2400" dirty="0" err="1"/>
              <a:t>funds</a:t>
            </a:r>
            <a:endParaRPr lang="hu-HU" sz="2400" dirty="0"/>
          </a:p>
        </p:txBody>
      </p:sp>
      <p:sp>
        <p:nvSpPr>
          <p:cNvPr id="18" name="Content Placeholder 3">
            <a:extLst>
              <a:ext uri="{FF2B5EF4-FFF2-40B4-BE49-F238E27FC236}">
                <a16:creationId xmlns:a16="http://schemas.microsoft.com/office/drawing/2014/main" id="{861C0E18-735D-41C3-B76D-FAB08AFFAF1A}"/>
              </a:ext>
            </a:extLst>
          </p:cNvPr>
          <p:cNvSpPr txBox="1">
            <a:spLocks/>
          </p:cNvSpPr>
          <p:nvPr/>
        </p:nvSpPr>
        <p:spPr>
          <a:xfrm>
            <a:off x="3210243" y="6158120"/>
            <a:ext cx="8981757" cy="313932"/>
          </a:xfrm>
          <a:prstGeom prst="rect">
            <a:avLst/>
          </a:prstGeom>
          <a:noFill/>
        </p:spPr>
        <p:txBody>
          <a:bodyPr wrap="square" rtlCol="0">
            <a:spAutoFit/>
          </a:bodyPr>
          <a:lstStyle>
            <a:lvl1pPr marL="0" indent="0" algn="l" defTabSz="685749" rtl="0" eaLnBrk="1" latinLnBrk="0" hangingPunct="1">
              <a:lnSpc>
                <a:spcPct val="90000"/>
              </a:lnSpc>
              <a:spcBef>
                <a:spcPts val="750"/>
              </a:spcBef>
              <a:buFont typeface="Arial" panose="020B0604020202020204" pitchFamily="34" charset="0"/>
              <a:buNone/>
              <a:defRPr sz="2100" kern="1200">
                <a:solidFill>
                  <a:schemeClr val="tx2"/>
                </a:solidFill>
                <a:latin typeface="+mn-lt"/>
                <a:ea typeface="+mn-ea"/>
                <a:cs typeface="+mn-cs"/>
              </a:defRPr>
            </a:lvl1pPr>
            <a:lvl2pPr marL="342875" indent="0" algn="l" defTabSz="685749" rtl="0" eaLnBrk="1" latinLnBrk="0" hangingPunct="1">
              <a:lnSpc>
                <a:spcPct val="90000"/>
              </a:lnSpc>
              <a:spcBef>
                <a:spcPts val="375"/>
              </a:spcBef>
              <a:buFont typeface="Arial" panose="020B0604020202020204" pitchFamily="34" charset="0"/>
              <a:buNone/>
              <a:defRPr sz="1800" kern="1200">
                <a:solidFill>
                  <a:schemeClr val="accent2"/>
                </a:solidFill>
                <a:latin typeface="+mn-lt"/>
                <a:ea typeface="+mn-ea"/>
                <a:cs typeface="+mn-cs"/>
              </a:defRPr>
            </a:lvl2pPr>
            <a:lvl3pPr marL="685749" indent="0" algn="l" defTabSz="685749" rtl="0" eaLnBrk="1" latinLnBrk="0" hangingPunct="1">
              <a:lnSpc>
                <a:spcPct val="90000"/>
              </a:lnSpc>
              <a:spcBef>
                <a:spcPts val="375"/>
              </a:spcBef>
              <a:buFont typeface="Arial" panose="020B0604020202020204" pitchFamily="34" charset="0"/>
              <a:buNone/>
              <a:defRPr sz="1500" kern="1200">
                <a:solidFill>
                  <a:schemeClr val="accent2"/>
                </a:solidFill>
                <a:latin typeface="+mn-lt"/>
                <a:ea typeface="+mn-ea"/>
                <a:cs typeface="+mn-cs"/>
              </a:defRPr>
            </a:lvl3pPr>
            <a:lvl4pPr marL="1028624"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4pPr>
            <a:lvl5pPr marL="1371498"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5pPr>
            <a:lvl6pPr marL="1885809"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684"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558"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433"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600" cap="all" dirty="0"/>
              <a:t>Net capital flows of domestic open-end</a:t>
            </a:r>
            <a:r>
              <a:rPr lang="hu-HU" sz="1600" cap="all" dirty="0" err="1"/>
              <a:t>ed</a:t>
            </a:r>
            <a:r>
              <a:rPr lang="en-US" sz="1600" cap="all" dirty="0"/>
              <a:t> </a:t>
            </a:r>
            <a:r>
              <a:rPr lang="hu-HU" sz="1600" cap="all" dirty="0" err="1"/>
              <a:t>public</a:t>
            </a:r>
            <a:r>
              <a:rPr lang="hu-HU" sz="1600" cap="all" dirty="0"/>
              <a:t> </a:t>
            </a:r>
            <a:r>
              <a:rPr lang="en-US" sz="1600" cap="all" dirty="0"/>
              <a:t>real estate funds from 1 January 2020</a:t>
            </a:r>
            <a:endParaRPr lang="hu-HU" sz="1600" cap="all" dirty="0"/>
          </a:p>
        </p:txBody>
      </p:sp>
      <p:sp>
        <p:nvSpPr>
          <p:cNvPr id="20" name="Text Placeholder 3">
            <a:extLst>
              <a:ext uri="{FF2B5EF4-FFF2-40B4-BE49-F238E27FC236}">
                <a16:creationId xmlns:a16="http://schemas.microsoft.com/office/drawing/2014/main" id="{9E969536-023A-4FAA-8498-4EBEF2579FD5}"/>
              </a:ext>
            </a:extLst>
          </p:cNvPr>
          <p:cNvSpPr>
            <a:spLocks noGrp="1"/>
          </p:cNvSpPr>
          <p:nvPr>
            <p:ph type="body" sz="quarter" idx="17"/>
          </p:nvPr>
        </p:nvSpPr>
        <p:spPr>
          <a:xfrm>
            <a:off x="3210243" y="6404437"/>
            <a:ext cx="7655553" cy="286232"/>
          </a:xfrm>
        </p:spPr>
        <p:txBody>
          <a:bodyPr/>
          <a:lstStyle/>
          <a:p>
            <a:pPr algn="just"/>
            <a:r>
              <a:rPr lang="hu-HU" dirty="0" err="1"/>
              <a:t>Source</a:t>
            </a:r>
            <a:r>
              <a:rPr lang="hu-HU" dirty="0"/>
              <a:t>: MNB</a:t>
            </a:r>
          </a:p>
        </p:txBody>
      </p:sp>
      <p:sp>
        <p:nvSpPr>
          <p:cNvPr id="8" name="TextBox 7">
            <a:extLst>
              <a:ext uri="{FF2B5EF4-FFF2-40B4-BE49-F238E27FC236}">
                <a16:creationId xmlns:a16="http://schemas.microsoft.com/office/drawing/2014/main" id="{CFDCE9BF-3B2E-48F7-9BFA-66AC7F49F2D6}"/>
              </a:ext>
            </a:extLst>
          </p:cNvPr>
          <p:cNvSpPr txBox="1"/>
          <p:nvPr/>
        </p:nvSpPr>
        <p:spPr>
          <a:xfrm>
            <a:off x="3143998" y="1152525"/>
            <a:ext cx="8928028" cy="646331"/>
          </a:xfrm>
          <a:prstGeom prst="rect">
            <a:avLst/>
          </a:prstGeom>
          <a:solidFill>
            <a:schemeClr val="tx2">
              <a:lumMod val="10000"/>
              <a:lumOff val="90000"/>
            </a:schemeClr>
          </a:solidFill>
        </p:spPr>
        <p:txBody>
          <a:bodyPr wrap="square" rtlCol="0">
            <a:spAutoFit/>
          </a:bodyPr>
          <a:lstStyle/>
          <a:p>
            <a:pPr algn="just"/>
            <a:r>
              <a:rPr lang="en-US" dirty="0"/>
              <a:t>A total of nearly HUF 95 billion in capital was withdrawn from </a:t>
            </a:r>
            <a:r>
              <a:rPr lang="hu-HU" dirty="0" err="1"/>
              <a:t>public</a:t>
            </a:r>
            <a:r>
              <a:rPr lang="hu-HU" dirty="0"/>
              <a:t> </a:t>
            </a:r>
            <a:r>
              <a:rPr lang="en-US" dirty="0"/>
              <a:t>real estate funds this year</a:t>
            </a:r>
            <a:r>
              <a:rPr lang="hu-HU" dirty="0"/>
              <a:t>. </a:t>
            </a:r>
          </a:p>
        </p:txBody>
      </p:sp>
      <p:pic>
        <p:nvPicPr>
          <p:cNvPr id="2" name="Picture 1">
            <a:extLst>
              <a:ext uri="{FF2B5EF4-FFF2-40B4-BE49-F238E27FC236}">
                <a16:creationId xmlns:a16="http://schemas.microsoft.com/office/drawing/2014/main" id="{90AFEBA2-CDF7-436C-901C-585C2B9BF3B1}"/>
              </a:ext>
            </a:extLst>
          </p:cNvPr>
          <p:cNvPicPr>
            <a:picLocks noChangeAspect="1"/>
          </p:cNvPicPr>
          <p:nvPr/>
        </p:nvPicPr>
        <p:blipFill>
          <a:blip r:embed="rId2"/>
          <a:stretch>
            <a:fillRect/>
          </a:stretch>
        </p:blipFill>
        <p:spPr>
          <a:xfrm>
            <a:off x="4299044" y="1798856"/>
            <a:ext cx="5704073" cy="4176000"/>
          </a:xfrm>
          <a:prstGeom prst="rect">
            <a:avLst/>
          </a:prstGeom>
        </p:spPr>
      </p:pic>
    </p:spTree>
    <p:extLst>
      <p:ext uri="{BB962C8B-B14F-4D97-AF65-F5344CB8AC3E}">
        <p14:creationId xmlns:p14="http://schemas.microsoft.com/office/powerpoint/2010/main" val="265038039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B8425B-E656-4A93-AE59-22487CBC8E78}"/>
              </a:ext>
            </a:extLst>
          </p:cNvPr>
          <p:cNvSpPr>
            <a:spLocks noGrp="1"/>
          </p:cNvSpPr>
          <p:nvPr>
            <p:ph type="title"/>
          </p:nvPr>
        </p:nvSpPr>
        <p:spPr>
          <a:xfrm>
            <a:off x="3391270" y="130567"/>
            <a:ext cx="8390876" cy="713833"/>
          </a:xfrm>
        </p:spPr>
        <p:txBody>
          <a:bodyPr>
            <a:normAutofit/>
          </a:bodyPr>
          <a:lstStyle/>
          <a:p>
            <a:r>
              <a:rPr lang="hu-HU" sz="2800" dirty="0"/>
              <a:t>The main </a:t>
            </a:r>
            <a:r>
              <a:rPr lang="en-US" sz="2800" dirty="0"/>
              <a:t>messages</a:t>
            </a:r>
            <a:r>
              <a:rPr lang="hu-HU" sz="2800" dirty="0"/>
              <a:t> of </a:t>
            </a:r>
            <a:r>
              <a:rPr lang="en-US" sz="2800" dirty="0"/>
              <a:t>the</a:t>
            </a:r>
            <a:r>
              <a:rPr lang="hu-HU" sz="2800" dirty="0"/>
              <a:t> </a:t>
            </a:r>
            <a:r>
              <a:rPr lang="en-US" sz="2800" dirty="0"/>
              <a:t>report</a:t>
            </a:r>
            <a:endParaRPr lang="hu-HU" sz="2800" dirty="0"/>
          </a:p>
        </p:txBody>
      </p:sp>
      <p:graphicFrame>
        <p:nvGraphicFramePr>
          <p:cNvPr id="5" name="Diagram 4">
            <a:extLst>
              <a:ext uri="{FF2B5EF4-FFF2-40B4-BE49-F238E27FC236}">
                <a16:creationId xmlns:a16="http://schemas.microsoft.com/office/drawing/2014/main" id="{36F58202-870E-4268-A329-EF938074BB52}"/>
              </a:ext>
            </a:extLst>
          </p:cNvPr>
          <p:cNvGraphicFramePr>
            <a:graphicFrameLocks noChangeAspect="1"/>
          </p:cNvGraphicFramePr>
          <p:nvPr>
            <p:extLst>
              <p:ext uri="{D42A27DB-BD31-4B8C-83A1-F6EECF244321}">
                <p14:modId xmlns:p14="http://schemas.microsoft.com/office/powerpoint/2010/main" val="2781443481"/>
              </p:ext>
            </p:extLst>
          </p:nvPr>
        </p:nvGraphicFramePr>
        <p:xfrm>
          <a:off x="3150298" y="787553"/>
          <a:ext cx="8872820" cy="5760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7931792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76EF5-F6F7-4B38-B3AE-F7D31BA8246D}"/>
              </a:ext>
            </a:extLst>
          </p:cNvPr>
          <p:cNvSpPr>
            <a:spLocks noGrp="1"/>
          </p:cNvSpPr>
          <p:nvPr>
            <p:ph type="title"/>
          </p:nvPr>
        </p:nvSpPr>
        <p:spPr>
          <a:xfrm>
            <a:off x="3759774" y="2758684"/>
            <a:ext cx="6500263" cy="1280672"/>
          </a:xfrm>
        </p:spPr>
        <p:txBody>
          <a:bodyPr/>
          <a:lstStyle/>
          <a:p>
            <a:pPr algn="ctr"/>
            <a:r>
              <a:rPr lang="hu-HU" sz="3600" dirty="0" err="1"/>
              <a:t>Thank</a:t>
            </a:r>
            <a:r>
              <a:rPr lang="hu-HU" sz="3600" dirty="0"/>
              <a:t> </a:t>
            </a:r>
            <a:r>
              <a:rPr lang="hu-HU" sz="3600" dirty="0" err="1"/>
              <a:t>you</a:t>
            </a:r>
            <a:r>
              <a:rPr lang="hu-HU" sz="3600" dirty="0"/>
              <a:t> </a:t>
            </a:r>
            <a:r>
              <a:rPr lang="hu-HU" sz="3600" dirty="0" err="1"/>
              <a:t>for</a:t>
            </a:r>
            <a:r>
              <a:rPr lang="hu-HU" sz="3600" dirty="0"/>
              <a:t> </a:t>
            </a:r>
            <a:r>
              <a:rPr lang="hu-HU" sz="3600" dirty="0" err="1"/>
              <a:t>your</a:t>
            </a:r>
            <a:r>
              <a:rPr lang="hu-HU" sz="3600" dirty="0"/>
              <a:t> </a:t>
            </a:r>
            <a:r>
              <a:rPr lang="hu-HU" sz="3600" dirty="0" err="1"/>
              <a:t>attention</a:t>
            </a:r>
            <a:r>
              <a:rPr lang="hu-HU" sz="3600" dirty="0"/>
              <a:t>!</a:t>
            </a:r>
          </a:p>
        </p:txBody>
      </p:sp>
    </p:spTree>
    <p:extLst>
      <p:ext uri="{BB962C8B-B14F-4D97-AF65-F5344CB8AC3E}">
        <p14:creationId xmlns:p14="http://schemas.microsoft.com/office/powerpoint/2010/main" val="19052597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CE1D8A05-0136-4DF3-BEEA-99372A266BEE}"/>
              </a:ext>
            </a:extLst>
          </p:cNvPr>
          <p:cNvSpPr>
            <a:spLocks noGrp="1"/>
          </p:cNvSpPr>
          <p:nvPr>
            <p:ph type="title"/>
          </p:nvPr>
        </p:nvSpPr>
        <p:spPr/>
        <p:txBody>
          <a:bodyPr>
            <a:noAutofit/>
          </a:bodyPr>
          <a:lstStyle/>
          <a:p>
            <a:r>
              <a:rPr lang="en-US" sz="2400" dirty="0"/>
              <a:t>market tensions increased in March, but started to subside gradually by April</a:t>
            </a:r>
          </a:p>
        </p:txBody>
      </p:sp>
      <p:sp>
        <p:nvSpPr>
          <p:cNvPr id="18" name="Content Placeholder 3">
            <a:extLst>
              <a:ext uri="{FF2B5EF4-FFF2-40B4-BE49-F238E27FC236}">
                <a16:creationId xmlns:a16="http://schemas.microsoft.com/office/drawing/2014/main" id="{861C0E18-735D-41C3-B76D-FAB08AFFAF1A}"/>
              </a:ext>
            </a:extLst>
          </p:cNvPr>
          <p:cNvSpPr txBox="1">
            <a:spLocks/>
          </p:cNvSpPr>
          <p:nvPr/>
        </p:nvSpPr>
        <p:spPr>
          <a:xfrm>
            <a:off x="3143999" y="6046178"/>
            <a:ext cx="6576470" cy="313932"/>
          </a:xfrm>
          <a:prstGeom prst="rect">
            <a:avLst/>
          </a:prstGeom>
          <a:noFill/>
        </p:spPr>
        <p:txBody>
          <a:bodyPr wrap="square" rtlCol="0">
            <a:spAutoFit/>
          </a:bodyPr>
          <a:lstStyle>
            <a:lvl1pPr marL="0" indent="0" algn="l" defTabSz="685749" rtl="0" eaLnBrk="1" latinLnBrk="0" hangingPunct="1">
              <a:lnSpc>
                <a:spcPct val="90000"/>
              </a:lnSpc>
              <a:spcBef>
                <a:spcPts val="750"/>
              </a:spcBef>
              <a:buFont typeface="Arial" panose="020B0604020202020204" pitchFamily="34" charset="0"/>
              <a:buNone/>
              <a:defRPr sz="2100" kern="1200">
                <a:solidFill>
                  <a:schemeClr val="tx2"/>
                </a:solidFill>
                <a:latin typeface="+mn-lt"/>
                <a:ea typeface="+mn-ea"/>
                <a:cs typeface="+mn-cs"/>
              </a:defRPr>
            </a:lvl1pPr>
            <a:lvl2pPr marL="342875" indent="0" algn="l" defTabSz="685749" rtl="0" eaLnBrk="1" latinLnBrk="0" hangingPunct="1">
              <a:lnSpc>
                <a:spcPct val="90000"/>
              </a:lnSpc>
              <a:spcBef>
                <a:spcPts val="375"/>
              </a:spcBef>
              <a:buFont typeface="Arial" panose="020B0604020202020204" pitchFamily="34" charset="0"/>
              <a:buNone/>
              <a:defRPr sz="1800" kern="1200">
                <a:solidFill>
                  <a:schemeClr val="accent2"/>
                </a:solidFill>
                <a:latin typeface="+mn-lt"/>
                <a:ea typeface="+mn-ea"/>
                <a:cs typeface="+mn-cs"/>
              </a:defRPr>
            </a:lvl2pPr>
            <a:lvl3pPr marL="685749" indent="0" algn="l" defTabSz="685749" rtl="0" eaLnBrk="1" latinLnBrk="0" hangingPunct="1">
              <a:lnSpc>
                <a:spcPct val="90000"/>
              </a:lnSpc>
              <a:spcBef>
                <a:spcPts val="375"/>
              </a:spcBef>
              <a:buFont typeface="Arial" panose="020B0604020202020204" pitchFamily="34" charset="0"/>
              <a:buNone/>
              <a:defRPr sz="1500" kern="1200">
                <a:solidFill>
                  <a:schemeClr val="accent2"/>
                </a:solidFill>
                <a:latin typeface="+mn-lt"/>
                <a:ea typeface="+mn-ea"/>
                <a:cs typeface="+mn-cs"/>
              </a:defRPr>
            </a:lvl3pPr>
            <a:lvl4pPr marL="1028624"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4pPr>
            <a:lvl5pPr marL="1371498"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5pPr>
            <a:lvl6pPr marL="1885809"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684"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558"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433"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600" cap="all" dirty="0"/>
              <a:t>Development of the Factor</a:t>
            </a:r>
            <a:r>
              <a:rPr lang="hu-HU" sz="1600" cap="all" dirty="0"/>
              <a:t>-</a:t>
            </a:r>
            <a:r>
              <a:rPr lang="en-US" sz="1600" cap="all" dirty="0"/>
              <a:t>based Index of Systemic Stress (</a:t>
            </a:r>
            <a:r>
              <a:rPr lang="en-US" sz="1600" cap="all" dirty="0" err="1"/>
              <a:t>FISS</a:t>
            </a:r>
            <a:r>
              <a:rPr lang="en-US" sz="1600" cap="all" dirty="0"/>
              <a:t>)</a:t>
            </a:r>
            <a:endParaRPr lang="hu-HU" sz="1600" cap="all" dirty="0"/>
          </a:p>
        </p:txBody>
      </p:sp>
      <p:sp>
        <p:nvSpPr>
          <p:cNvPr id="19" name="TextBox 18">
            <a:extLst>
              <a:ext uri="{FF2B5EF4-FFF2-40B4-BE49-F238E27FC236}">
                <a16:creationId xmlns:a16="http://schemas.microsoft.com/office/drawing/2014/main" id="{A7E04EFB-4138-42CA-B553-FAC6C6D67BC7}"/>
              </a:ext>
            </a:extLst>
          </p:cNvPr>
          <p:cNvSpPr txBox="1"/>
          <p:nvPr/>
        </p:nvSpPr>
        <p:spPr>
          <a:xfrm>
            <a:off x="3143998" y="1152525"/>
            <a:ext cx="8928028" cy="646331"/>
          </a:xfrm>
          <a:prstGeom prst="rect">
            <a:avLst/>
          </a:prstGeom>
          <a:solidFill>
            <a:schemeClr val="tx2">
              <a:lumMod val="10000"/>
              <a:lumOff val="90000"/>
            </a:schemeClr>
          </a:solidFill>
        </p:spPr>
        <p:txBody>
          <a:bodyPr wrap="square" rtlCol="0">
            <a:spAutoFit/>
          </a:bodyPr>
          <a:lstStyle/>
          <a:p>
            <a:pPr algn="just"/>
            <a:r>
              <a:rPr lang="en-US" dirty="0"/>
              <a:t>The financial stress index compiles information from 17 variables into a single indicator. Although the index increased, it was well below the levels seen in 2008–2009 and 2011–2012.</a:t>
            </a:r>
          </a:p>
        </p:txBody>
      </p:sp>
      <p:sp>
        <p:nvSpPr>
          <p:cNvPr id="20" name="Text Placeholder 3">
            <a:extLst>
              <a:ext uri="{FF2B5EF4-FFF2-40B4-BE49-F238E27FC236}">
                <a16:creationId xmlns:a16="http://schemas.microsoft.com/office/drawing/2014/main" id="{9E969536-023A-4FAA-8498-4EBEF2579FD5}"/>
              </a:ext>
            </a:extLst>
          </p:cNvPr>
          <p:cNvSpPr>
            <a:spLocks noGrp="1"/>
          </p:cNvSpPr>
          <p:nvPr>
            <p:ph type="body" sz="quarter" idx="17"/>
          </p:nvPr>
        </p:nvSpPr>
        <p:spPr>
          <a:xfrm>
            <a:off x="3143998" y="6477023"/>
            <a:ext cx="8319689" cy="286232"/>
          </a:xfrm>
        </p:spPr>
        <p:txBody>
          <a:bodyPr/>
          <a:lstStyle/>
          <a:p>
            <a:pPr algn="just"/>
            <a:r>
              <a:rPr lang="en-US" dirty="0"/>
              <a:t>Source: MNB. Note: For methodological details, see Szendrei, T. - Varga, K. (2017): </a:t>
            </a:r>
            <a:r>
              <a:rPr lang="en-US" dirty="0" err="1"/>
              <a:t>FISS</a:t>
            </a:r>
            <a:r>
              <a:rPr lang="en-US" dirty="0"/>
              <a:t> - A Factor Based Index of Systemic Stress in the Financial System. MNB Working Papers 9, Magyar </a:t>
            </a:r>
            <a:r>
              <a:rPr lang="en-US" dirty="0" err="1"/>
              <a:t>Nemzeti</a:t>
            </a:r>
            <a:r>
              <a:rPr lang="en-US" dirty="0"/>
              <a:t> Bank. </a:t>
            </a:r>
          </a:p>
        </p:txBody>
      </p:sp>
      <p:pic>
        <p:nvPicPr>
          <p:cNvPr id="2" name="Picture 1">
            <a:extLst>
              <a:ext uri="{FF2B5EF4-FFF2-40B4-BE49-F238E27FC236}">
                <a16:creationId xmlns:a16="http://schemas.microsoft.com/office/drawing/2014/main" id="{DFDBE45C-75B4-437B-8445-C1D9AF9BBF31}"/>
              </a:ext>
            </a:extLst>
          </p:cNvPr>
          <p:cNvPicPr>
            <a:picLocks noChangeAspect="1"/>
          </p:cNvPicPr>
          <p:nvPr/>
        </p:nvPicPr>
        <p:blipFill>
          <a:blip r:embed="rId2"/>
          <a:stretch>
            <a:fillRect/>
          </a:stretch>
        </p:blipFill>
        <p:spPr>
          <a:xfrm>
            <a:off x="4828335" y="1906083"/>
            <a:ext cx="5516746" cy="4104000"/>
          </a:xfrm>
          <a:prstGeom prst="rect">
            <a:avLst/>
          </a:prstGeom>
        </p:spPr>
      </p:pic>
    </p:spTree>
    <p:extLst>
      <p:ext uri="{BB962C8B-B14F-4D97-AF65-F5344CB8AC3E}">
        <p14:creationId xmlns:p14="http://schemas.microsoft.com/office/powerpoint/2010/main" val="5374212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CE1D8A05-0136-4DF3-BEEA-99372A266BEE}"/>
              </a:ext>
            </a:extLst>
          </p:cNvPr>
          <p:cNvSpPr>
            <a:spLocks noGrp="1"/>
          </p:cNvSpPr>
          <p:nvPr>
            <p:ph type="title"/>
          </p:nvPr>
        </p:nvSpPr>
        <p:spPr/>
        <p:txBody>
          <a:bodyPr>
            <a:noAutofit/>
          </a:bodyPr>
          <a:lstStyle/>
          <a:p>
            <a:r>
              <a:rPr lang="en-US" sz="2400" dirty="0"/>
              <a:t>Unprecedented Fiscal and Monetary actions</a:t>
            </a:r>
          </a:p>
        </p:txBody>
      </p:sp>
      <p:sp>
        <p:nvSpPr>
          <p:cNvPr id="17" name="Content Placeholder 3">
            <a:extLst>
              <a:ext uri="{FF2B5EF4-FFF2-40B4-BE49-F238E27FC236}">
                <a16:creationId xmlns:a16="http://schemas.microsoft.com/office/drawing/2014/main" id="{07ED0945-1316-4A4B-9603-C9D429BFB71C}"/>
              </a:ext>
            </a:extLst>
          </p:cNvPr>
          <p:cNvSpPr txBox="1">
            <a:spLocks/>
          </p:cNvSpPr>
          <p:nvPr/>
        </p:nvSpPr>
        <p:spPr>
          <a:xfrm>
            <a:off x="3444417" y="5309514"/>
            <a:ext cx="3690983" cy="674031"/>
          </a:xfrm>
          <a:prstGeom prst="rect">
            <a:avLst/>
          </a:prstGeom>
          <a:noFill/>
        </p:spPr>
        <p:txBody>
          <a:bodyPr wrap="square" rtlCol="0">
            <a:spAutoFit/>
          </a:bodyPr>
          <a:lstStyle>
            <a:lvl1pPr marL="0" indent="0" algn="l" defTabSz="685749" rtl="0" eaLnBrk="1" latinLnBrk="0" hangingPunct="1">
              <a:lnSpc>
                <a:spcPct val="90000"/>
              </a:lnSpc>
              <a:spcBef>
                <a:spcPts val="750"/>
              </a:spcBef>
              <a:buFont typeface="Arial" panose="020B0604020202020204" pitchFamily="34" charset="0"/>
              <a:buNone/>
              <a:defRPr sz="2100" kern="1200">
                <a:solidFill>
                  <a:schemeClr val="tx2"/>
                </a:solidFill>
                <a:latin typeface="+mn-lt"/>
                <a:ea typeface="+mn-ea"/>
                <a:cs typeface="+mn-cs"/>
              </a:defRPr>
            </a:lvl1pPr>
            <a:lvl2pPr marL="342875" indent="0" algn="l" defTabSz="685749" rtl="0" eaLnBrk="1" latinLnBrk="0" hangingPunct="1">
              <a:lnSpc>
                <a:spcPct val="90000"/>
              </a:lnSpc>
              <a:spcBef>
                <a:spcPts val="375"/>
              </a:spcBef>
              <a:buFont typeface="Arial" panose="020B0604020202020204" pitchFamily="34" charset="0"/>
              <a:buNone/>
              <a:defRPr sz="1800" kern="1200">
                <a:solidFill>
                  <a:schemeClr val="accent2"/>
                </a:solidFill>
                <a:latin typeface="+mn-lt"/>
                <a:ea typeface="+mn-ea"/>
                <a:cs typeface="+mn-cs"/>
              </a:defRPr>
            </a:lvl2pPr>
            <a:lvl3pPr marL="685749" indent="0" algn="l" defTabSz="685749" rtl="0" eaLnBrk="1" latinLnBrk="0" hangingPunct="1">
              <a:lnSpc>
                <a:spcPct val="90000"/>
              </a:lnSpc>
              <a:spcBef>
                <a:spcPts val="375"/>
              </a:spcBef>
              <a:buFont typeface="Arial" panose="020B0604020202020204" pitchFamily="34" charset="0"/>
              <a:buNone/>
              <a:defRPr sz="1500" kern="1200">
                <a:solidFill>
                  <a:schemeClr val="accent2"/>
                </a:solidFill>
                <a:latin typeface="+mn-lt"/>
                <a:ea typeface="+mn-ea"/>
                <a:cs typeface="+mn-cs"/>
              </a:defRPr>
            </a:lvl3pPr>
            <a:lvl4pPr marL="1028624"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4pPr>
            <a:lvl5pPr marL="1371498"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5pPr>
            <a:lvl6pPr marL="1885809"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684"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558"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433"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r>
              <a:rPr lang="en-US" sz="1400" cap="all" dirty="0"/>
              <a:t>Fiscal measures taken to counteract the effects of the coronavirus</a:t>
            </a:r>
            <a:r>
              <a:rPr lang="hu-HU" sz="1400" cap="all" dirty="0"/>
              <a:t>                          </a:t>
            </a:r>
            <a:r>
              <a:rPr lang="hu-HU" sz="1400" i="1" dirty="0"/>
              <a:t>(</a:t>
            </a:r>
            <a:r>
              <a:rPr lang="en-US" sz="1400" i="1" dirty="0"/>
              <a:t>see Box 2 of the</a:t>
            </a:r>
            <a:r>
              <a:rPr lang="hu-HU" sz="1400" i="1" dirty="0"/>
              <a:t> R</a:t>
            </a:r>
            <a:r>
              <a:rPr lang="en-US" sz="1400" i="1" dirty="0"/>
              <a:t>eport</a:t>
            </a:r>
            <a:r>
              <a:rPr lang="hu-HU" sz="1400" i="1" dirty="0"/>
              <a:t>)</a:t>
            </a:r>
          </a:p>
        </p:txBody>
      </p:sp>
      <p:sp>
        <p:nvSpPr>
          <p:cNvPr id="18" name="Content Placeholder 3">
            <a:extLst>
              <a:ext uri="{FF2B5EF4-FFF2-40B4-BE49-F238E27FC236}">
                <a16:creationId xmlns:a16="http://schemas.microsoft.com/office/drawing/2014/main" id="{861C0E18-735D-41C3-B76D-FAB08AFFAF1A}"/>
              </a:ext>
            </a:extLst>
          </p:cNvPr>
          <p:cNvSpPr txBox="1">
            <a:spLocks/>
          </p:cNvSpPr>
          <p:nvPr/>
        </p:nvSpPr>
        <p:spPr>
          <a:xfrm>
            <a:off x="7559372" y="5415026"/>
            <a:ext cx="4696097" cy="480131"/>
          </a:xfrm>
          <a:prstGeom prst="rect">
            <a:avLst/>
          </a:prstGeom>
          <a:noFill/>
        </p:spPr>
        <p:txBody>
          <a:bodyPr wrap="square" rtlCol="0">
            <a:spAutoFit/>
          </a:bodyPr>
          <a:lstStyle>
            <a:lvl1pPr marL="0" indent="0" algn="l" defTabSz="685749" rtl="0" eaLnBrk="1" latinLnBrk="0" hangingPunct="1">
              <a:lnSpc>
                <a:spcPct val="90000"/>
              </a:lnSpc>
              <a:spcBef>
                <a:spcPts val="750"/>
              </a:spcBef>
              <a:buFont typeface="Arial" panose="020B0604020202020204" pitchFamily="34" charset="0"/>
              <a:buNone/>
              <a:defRPr sz="2100" kern="1200">
                <a:solidFill>
                  <a:schemeClr val="tx2"/>
                </a:solidFill>
                <a:latin typeface="+mn-lt"/>
                <a:ea typeface="+mn-ea"/>
                <a:cs typeface="+mn-cs"/>
              </a:defRPr>
            </a:lvl1pPr>
            <a:lvl2pPr marL="342875" indent="0" algn="l" defTabSz="685749" rtl="0" eaLnBrk="1" latinLnBrk="0" hangingPunct="1">
              <a:lnSpc>
                <a:spcPct val="90000"/>
              </a:lnSpc>
              <a:spcBef>
                <a:spcPts val="375"/>
              </a:spcBef>
              <a:buFont typeface="Arial" panose="020B0604020202020204" pitchFamily="34" charset="0"/>
              <a:buNone/>
              <a:defRPr sz="1800" kern="1200">
                <a:solidFill>
                  <a:schemeClr val="accent2"/>
                </a:solidFill>
                <a:latin typeface="+mn-lt"/>
                <a:ea typeface="+mn-ea"/>
                <a:cs typeface="+mn-cs"/>
              </a:defRPr>
            </a:lvl2pPr>
            <a:lvl3pPr marL="685749" indent="0" algn="l" defTabSz="685749" rtl="0" eaLnBrk="1" latinLnBrk="0" hangingPunct="1">
              <a:lnSpc>
                <a:spcPct val="90000"/>
              </a:lnSpc>
              <a:spcBef>
                <a:spcPts val="375"/>
              </a:spcBef>
              <a:buFont typeface="Arial" panose="020B0604020202020204" pitchFamily="34" charset="0"/>
              <a:buNone/>
              <a:defRPr sz="1500" kern="1200">
                <a:solidFill>
                  <a:schemeClr val="accent2"/>
                </a:solidFill>
                <a:latin typeface="+mn-lt"/>
                <a:ea typeface="+mn-ea"/>
                <a:cs typeface="+mn-cs"/>
              </a:defRPr>
            </a:lvl3pPr>
            <a:lvl4pPr marL="1028624"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4pPr>
            <a:lvl5pPr marL="1371498"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5pPr>
            <a:lvl6pPr marL="1885809"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684"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558"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433"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r>
              <a:rPr lang="en-US" sz="1400" cap="all" dirty="0"/>
              <a:t>General government net lending/borrowing and general government gross debt as a per cent of GDP</a:t>
            </a:r>
          </a:p>
        </p:txBody>
      </p:sp>
      <p:sp>
        <p:nvSpPr>
          <p:cNvPr id="19" name="TextBox 18">
            <a:extLst>
              <a:ext uri="{FF2B5EF4-FFF2-40B4-BE49-F238E27FC236}">
                <a16:creationId xmlns:a16="http://schemas.microsoft.com/office/drawing/2014/main" id="{A7E04EFB-4138-42CA-B553-FAC6C6D67BC7}"/>
              </a:ext>
            </a:extLst>
          </p:cNvPr>
          <p:cNvSpPr txBox="1"/>
          <p:nvPr/>
        </p:nvSpPr>
        <p:spPr>
          <a:xfrm>
            <a:off x="3143998" y="1152525"/>
            <a:ext cx="8928028" cy="646331"/>
          </a:xfrm>
          <a:prstGeom prst="rect">
            <a:avLst/>
          </a:prstGeom>
          <a:solidFill>
            <a:schemeClr val="tx2">
              <a:lumMod val="10000"/>
              <a:lumOff val="90000"/>
            </a:schemeClr>
          </a:solidFill>
        </p:spPr>
        <p:txBody>
          <a:bodyPr wrap="square" rtlCol="0">
            <a:spAutoFit/>
          </a:bodyPr>
          <a:lstStyle/>
          <a:p>
            <a:pPr algn="just"/>
            <a:r>
              <a:rPr lang="en-US" dirty="0"/>
              <a:t>Both governments and central banks introduced sizable crisis management packages. Some countries may experience elevated fiscal difficulties.</a:t>
            </a:r>
          </a:p>
        </p:txBody>
      </p:sp>
      <p:sp>
        <p:nvSpPr>
          <p:cNvPr id="20" name="Text Placeholder 3">
            <a:extLst>
              <a:ext uri="{FF2B5EF4-FFF2-40B4-BE49-F238E27FC236}">
                <a16:creationId xmlns:a16="http://schemas.microsoft.com/office/drawing/2014/main" id="{9E969536-023A-4FAA-8498-4EBEF2579FD5}"/>
              </a:ext>
            </a:extLst>
          </p:cNvPr>
          <p:cNvSpPr>
            <a:spLocks noGrp="1"/>
          </p:cNvSpPr>
          <p:nvPr>
            <p:ph type="body" sz="quarter" idx="17"/>
          </p:nvPr>
        </p:nvSpPr>
        <p:spPr>
          <a:xfrm>
            <a:off x="3143998" y="6286899"/>
            <a:ext cx="8213813" cy="286232"/>
          </a:xfrm>
        </p:spPr>
        <p:txBody>
          <a:bodyPr/>
          <a:lstStyle/>
          <a:p>
            <a:pPr algn="just"/>
            <a:r>
              <a:rPr lang="en-US" dirty="0"/>
              <a:t>Source: IMF. Note (left</a:t>
            </a:r>
            <a:r>
              <a:rPr lang="hu-HU" dirty="0"/>
              <a:t> </a:t>
            </a:r>
            <a:r>
              <a:rPr lang="en-US" dirty="0"/>
              <a:t>chart): Below the line measures include equity injections, asset purchases, loans, debt assumptions, quasi-fiscal operations, use of extra-budgetary funds. The chart does not include state government measures in federations, deferral of payments to the government and advance pay of liabilities by the government.</a:t>
            </a:r>
          </a:p>
        </p:txBody>
      </p:sp>
      <p:pic>
        <p:nvPicPr>
          <p:cNvPr id="4" name="Picture 3">
            <a:extLst>
              <a:ext uri="{FF2B5EF4-FFF2-40B4-BE49-F238E27FC236}">
                <a16:creationId xmlns:a16="http://schemas.microsoft.com/office/drawing/2014/main" id="{1457C984-BDAE-4D40-9C5A-4D9A1666593A}"/>
              </a:ext>
            </a:extLst>
          </p:cNvPr>
          <p:cNvPicPr>
            <a:picLocks noChangeAspect="1"/>
          </p:cNvPicPr>
          <p:nvPr/>
        </p:nvPicPr>
        <p:blipFill>
          <a:blip r:embed="rId2"/>
          <a:stretch>
            <a:fillRect/>
          </a:stretch>
        </p:blipFill>
        <p:spPr>
          <a:xfrm>
            <a:off x="3027995" y="1844185"/>
            <a:ext cx="4558713" cy="3420000"/>
          </a:xfrm>
          <a:prstGeom prst="rect">
            <a:avLst/>
          </a:prstGeom>
        </p:spPr>
      </p:pic>
      <p:pic>
        <p:nvPicPr>
          <p:cNvPr id="6" name="Picture 5">
            <a:extLst>
              <a:ext uri="{FF2B5EF4-FFF2-40B4-BE49-F238E27FC236}">
                <a16:creationId xmlns:a16="http://schemas.microsoft.com/office/drawing/2014/main" id="{AF8777A9-1AB2-47A8-A0BE-B29741926533}"/>
              </a:ext>
            </a:extLst>
          </p:cNvPr>
          <p:cNvPicPr>
            <a:picLocks noChangeAspect="1"/>
          </p:cNvPicPr>
          <p:nvPr/>
        </p:nvPicPr>
        <p:blipFill>
          <a:blip r:embed="rId3"/>
          <a:stretch>
            <a:fillRect/>
          </a:stretch>
        </p:blipFill>
        <p:spPr>
          <a:xfrm>
            <a:off x="7559372" y="1994070"/>
            <a:ext cx="4578090" cy="3420000"/>
          </a:xfrm>
          <a:prstGeom prst="rect">
            <a:avLst/>
          </a:prstGeom>
        </p:spPr>
      </p:pic>
    </p:spTree>
    <p:extLst>
      <p:ext uri="{BB962C8B-B14F-4D97-AF65-F5344CB8AC3E}">
        <p14:creationId xmlns:p14="http://schemas.microsoft.com/office/powerpoint/2010/main" val="31274841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a:extLst>
              <a:ext uri="{FF2B5EF4-FFF2-40B4-BE49-F238E27FC236}">
                <a16:creationId xmlns:a16="http://schemas.microsoft.com/office/drawing/2014/main" id="{1D8E89F5-D50E-45E8-8B99-745C3151CD18}"/>
              </a:ext>
            </a:extLst>
          </p:cNvPr>
          <p:cNvGraphicFramePr/>
          <p:nvPr>
            <p:extLst>
              <p:ext uri="{D42A27DB-BD31-4B8C-83A1-F6EECF244321}">
                <p14:modId xmlns:p14="http://schemas.microsoft.com/office/powerpoint/2010/main" val="1054531956"/>
              </p:ext>
            </p:extLst>
          </p:nvPr>
        </p:nvGraphicFramePr>
        <p:xfrm>
          <a:off x="3976708" y="1080852"/>
          <a:ext cx="6046859" cy="46962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226944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CE1D8A05-0136-4DF3-BEEA-99372A266BEE}"/>
              </a:ext>
            </a:extLst>
          </p:cNvPr>
          <p:cNvSpPr>
            <a:spLocks noGrp="1"/>
          </p:cNvSpPr>
          <p:nvPr>
            <p:ph type="title"/>
          </p:nvPr>
        </p:nvSpPr>
        <p:spPr/>
        <p:txBody>
          <a:bodyPr>
            <a:noAutofit/>
          </a:bodyPr>
          <a:lstStyle/>
          <a:p>
            <a:r>
              <a:rPr lang="hu-HU" sz="2400" dirty="0"/>
              <a:t>The </a:t>
            </a:r>
            <a:r>
              <a:rPr lang="en-US" sz="2400" dirty="0"/>
              <a:t>Hungarian</a:t>
            </a:r>
            <a:r>
              <a:rPr lang="hu-HU" sz="2400" dirty="0"/>
              <a:t> banking </a:t>
            </a:r>
            <a:r>
              <a:rPr lang="en-US" sz="2400" dirty="0"/>
              <a:t>system has resolved the legacies of the previous crisis</a:t>
            </a:r>
          </a:p>
        </p:txBody>
      </p:sp>
      <p:sp>
        <p:nvSpPr>
          <p:cNvPr id="18" name="Content Placeholder 3">
            <a:extLst>
              <a:ext uri="{FF2B5EF4-FFF2-40B4-BE49-F238E27FC236}">
                <a16:creationId xmlns:a16="http://schemas.microsoft.com/office/drawing/2014/main" id="{861C0E18-735D-41C3-B76D-FAB08AFFAF1A}"/>
              </a:ext>
            </a:extLst>
          </p:cNvPr>
          <p:cNvSpPr txBox="1">
            <a:spLocks/>
          </p:cNvSpPr>
          <p:nvPr/>
        </p:nvSpPr>
        <p:spPr>
          <a:xfrm>
            <a:off x="3959707" y="5807151"/>
            <a:ext cx="4696097" cy="480131"/>
          </a:xfrm>
          <a:prstGeom prst="rect">
            <a:avLst/>
          </a:prstGeom>
          <a:noFill/>
        </p:spPr>
        <p:txBody>
          <a:bodyPr wrap="square" rtlCol="0">
            <a:spAutoFit/>
          </a:bodyPr>
          <a:lstStyle>
            <a:lvl1pPr marL="0" indent="0" algn="l" defTabSz="685749" rtl="0" eaLnBrk="1" latinLnBrk="0" hangingPunct="1">
              <a:lnSpc>
                <a:spcPct val="90000"/>
              </a:lnSpc>
              <a:spcBef>
                <a:spcPts val="750"/>
              </a:spcBef>
              <a:buFont typeface="Arial" panose="020B0604020202020204" pitchFamily="34" charset="0"/>
              <a:buNone/>
              <a:defRPr sz="2100" kern="1200">
                <a:solidFill>
                  <a:schemeClr val="tx2"/>
                </a:solidFill>
                <a:latin typeface="+mn-lt"/>
                <a:ea typeface="+mn-ea"/>
                <a:cs typeface="+mn-cs"/>
              </a:defRPr>
            </a:lvl1pPr>
            <a:lvl2pPr marL="342875" indent="0" algn="l" defTabSz="685749" rtl="0" eaLnBrk="1" latinLnBrk="0" hangingPunct="1">
              <a:lnSpc>
                <a:spcPct val="90000"/>
              </a:lnSpc>
              <a:spcBef>
                <a:spcPts val="375"/>
              </a:spcBef>
              <a:buFont typeface="Arial" panose="020B0604020202020204" pitchFamily="34" charset="0"/>
              <a:buNone/>
              <a:defRPr sz="1800" kern="1200">
                <a:solidFill>
                  <a:schemeClr val="accent2"/>
                </a:solidFill>
                <a:latin typeface="+mn-lt"/>
                <a:ea typeface="+mn-ea"/>
                <a:cs typeface="+mn-cs"/>
              </a:defRPr>
            </a:lvl2pPr>
            <a:lvl3pPr marL="685749" indent="0" algn="l" defTabSz="685749" rtl="0" eaLnBrk="1" latinLnBrk="0" hangingPunct="1">
              <a:lnSpc>
                <a:spcPct val="90000"/>
              </a:lnSpc>
              <a:spcBef>
                <a:spcPts val="375"/>
              </a:spcBef>
              <a:buFont typeface="Arial" panose="020B0604020202020204" pitchFamily="34" charset="0"/>
              <a:buNone/>
              <a:defRPr sz="1500" kern="1200">
                <a:solidFill>
                  <a:schemeClr val="accent2"/>
                </a:solidFill>
                <a:latin typeface="+mn-lt"/>
                <a:ea typeface="+mn-ea"/>
                <a:cs typeface="+mn-cs"/>
              </a:defRPr>
            </a:lvl3pPr>
            <a:lvl4pPr marL="1028624"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4pPr>
            <a:lvl5pPr marL="1371498"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5pPr>
            <a:lvl6pPr marL="1885809"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684"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558"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433"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r>
              <a:rPr lang="en-US" sz="1400" cap="all" dirty="0"/>
              <a:t>Indicators of the Hungarian banking system in 2008, 2012 and 2019</a:t>
            </a:r>
          </a:p>
        </p:txBody>
      </p:sp>
      <p:sp>
        <p:nvSpPr>
          <p:cNvPr id="19" name="TextBox 18">
            <a:extLst>
              <a:ext uri="{FF2B5EF4-FFF2-40B4-BE49-F238E27FC236}">
                <a16:creationId xmlns:a16="http://schemas.microsoft.com/office/drawing/2014/main" id="{A7E04EFB-4138-42CA-B553-FAC6C6D67BC7}"/>
              </a:ext>
            </a:extLst>
          </p:cNvPr>
          <p:cNvSpPr txBox="1"/>
          <p:nvPr/>
        </p:nvSpPr>
        <p:spPr>
          <a:xfrm>
            <a:off x="3143998" y="1152525"/>
            <a:ext cx="8928028" cy="646331"/>
          </a:xfrm>
          <a:prstGeom prst="rect">
            <a:avLst/>
          </a:prstGeom>
          <a:solidFill>
            <a:schemeClr val="tx2">
              <a:lumMod val="10000"/>
              <a:lumOff val="90000"/>
            </a:schemeClr>
          </a:solidFill>
        </p:spPr>
        <p:txBody>
          <a:bodyPr wrap="square" rtlCol="0">
            <a:spAutoFit/>
          </a:bodyPr>
          <a:lstStyle/>
          <a:p>
            <a:pPr algn="just"/>
            <a:r>
              <a:rPr lang="en-US" dirty="0"/>
              <a:t>The balance sheet of the banking system has become a lot sounder in recent years. The banks have a </a:t>
            </a:r>
            <a:r>
              <a:rPr lang="en-US" dirty="0" err="1"/>
              <a:t>favourable</a:t>
            </a:r>
            <a:r>
              <a:rPr lang="en-US" dirty="0"/>
              <a:t> funding structure, low NPL ratios and robust capital position.</a:t>
            </a:r>
          </a:p>
        </p:txBody>
      </p:sp>
      <p:sp>
        <p:nvSpPr>
          <p:cNvPr id="20" name="Text Placeholder 3">
            <a:extLst>
              <a:ext uri="{FF2B5EF4-FFF2-40B4-BE49-F238E27FC236}">
                <a16:creationId xmlns:a16="http://schemas.microsoft.com/office/drawing/2014/main" id="{9E969536-023A-4FAA-8498-4EBEF2579FD5}"/>
              </a:ext>
            </a:extLst>
          </p:cNvPr>
          <p:cNvSpPr>
            <a:spLocks noGrp="1"/>
          </p:cNvSpPr>
          <p:nvPr>
            <p:ph type="body" sz="quarter" idx="17"/>
          </p:nvPr>
        </p:nvSpPr>
        <p:spPr>
          <a:xfrm>
            <a:off x="3143998" y="6412972"/>
            <a:ext cx="7761425" cy="286232"/>
          </a:xfrm>
        </p:spPr>
        <p:txBody>
          <a:bodyPr/>
          <a:lstStyle/>
          <a:p>
            <a:pPr algn="just"/>
            <a:r>
              <a:rPr lang="hu-HU" dirty="0" err="1"/>
              <a:t>Source</a:t>
            </a:r>
            <a:r>
              <a:rPr lang="hu-HU" dirty="0"/>
              <a:t>: MNB. </a:t>
            </a:r>
            <a:r>
              <a:rPr lang="en-US" dirty="0"/>
              <a:t>The ratio of </a:t>
            </a:r>
            <a:r>
              <a:rPr lang="hu-HU" dirty="0" err="1"/>
              <a:t>variable</a:t>
            </a:r>
            <a:r>
              <a:rPr lang="hu-HU" dirty="0"/>
              <a:t>-</a:t>
            </a:r>
            <a:r>
              <a:rPr lang="en-US" dirty="0"/>
              <a:t>rate mortgage</a:t>
            </a:r>
            <a:r>
              <a:rPr lang="hu-HU" dirty="0"/>
              <a:t> </a:t>
            </a:r>
            <a:r>
              <a:rPr lang="hu-HU" dirty="0" err="1"/>
              <a:t>loans</a:t>
            </a:r>
            <a:r>
              <a:rPr lang="en-US" dirty="0"/>
              <a:t> for 2008 and 2012</a:t>
            </a:r>
            <a:r>
              <a:rPr lang="hu-HU" dirty="0"/>
              <a:t> </a:t>
            </a:r>
            <a:r>
              <a:rPr lang="en-US" dirty="0"/>
              <a:t>is based on expert estimates</a:t>
            </a:r>
            <a:r>
              <a:rPr lang="hu-HU" dirty="0"/>
              <a:t>.</a:t>
            </a:r>
          </a:p>
        </p:txBody>
      </p:sp>
      <p:sp>
        <p:nvSpPr>
          <p:cNvPr id="11" name="Rectangle 10">
            <a:extLst>
              <a:ext uri="{FF2B5EF4-FFF2-40B4-BE49-F238E27FC236}">
                <a16:creationId xmlns:a16="http://schemas.microsoft.com/office/drawing/2014/main" id="{A8515323-0E84-4637-BDFE-1C00C26101C5}"/>
              </a:ext>
            </a:extLst>
          </p:cNvPr>
          <p:cNvSpPr/>
          <p:nvPr/>
        </p:nvSpPr>
        <p:spPr>
          <a:xfrm>
            <a:off x="9038123" y="2292862"/>
            <a:ext cx="1624581" cy="1190434"/>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600" b="1" dirty="0">
                <a:solidFill>
                  <a:schemeClr val="accent6">
                    <a:lumMod val="50000"/>
                  </a:schemeClr>
                </a:solidFill>
              </a:rPr>
              <a:t>Conversion of </a:t>
            </a:r>
            <a:r>
              <a:rPr lang="hu-HU" sz="1600" b="1" dirty="0" err="1">
                <a:solidFill>
                  <a:schemeClr val="accent6">
                    <a:lumMod val="50000"/>
                  </a:schemeClr>
                </a:solidFill>
              </a:rPr>
              <a:t>foreign</a:t>
            </a:r>
            <a:r>
              <a:rPr lang="hu-HU" sz="1600" b="1" dirty="0">
                <a:solidFill>
                  <a:schemeClr val="accent6">
                    <a:lumMod val="50000"/>
                  </a:schemeClr>
                </a:solidFill>
              </a:rPr>
              <a:t> </a:t>
            </a:r>
            <a:r>
              <a:rPr lang="hu-HU" sz="1600" b="1" dirty="0" err="1">
                <a:solidFill>
                  <a:schemeClr val="accent6">
                    <a:lumMod val="50000"/>
                  </a:schemeClr>
                </a:solidFill>
              </a:rPr>
              <a:t>currency</a:t>
            </a:r>
            <a:r>
              <a:rPr lang="hu-HU" sz="1600" b="1" dirty="0">
                <a:solidFill>
                  <a:schemeClr val="accent6">
                    <a:lumMod val="50000"/>
                  </a:schemeClr>
                </a:solidFill>
              </a:rPr>
              <a:t> </a:t>
            </a:r>
            <a:r>
              <a:rPr lang="hu-HU" sz="1600" b="1" dirty="0" err="1">
                <a:solidFill>
                  <a:schemeClr val="accent6">
                    <a:lumMod val="50000"/>
                  </a:schemeClr>
                </a:solidFill>
              </a:rPr>
              <a:t>loans</a:t>
            </a:r>
            <a:endParaRPr lang="hu-HU" sz="1600" b="1" dirty="0">
              <a:solidFill>
                <a:schemeClr val="accent6">
                  <a:lumMod val="50000"/>
                </a:schemeClr>
              </a:solidFill>
            </a:endParaRPr>
          </a:p>
        </p:txBody>
      </p:sp>
      <p:sp>
        <p:nvSpPr>
          <p:cNvPr id="12" name="Rectangle 11">
            <a:extLst>
              <a:ext uri="{FF2B5EF4-FFF2-40B4-BE49-F238E27FC236}">
                <a16:creationId xmlns:a16="http://schemas.microsoft.com/office/drawing/2014/main" id="{A4CADB2A-3741-4B75-BA40-6999554CE273}"/>
              </a:ext>
            </a:extLst>
          </p:cNvPr>
          <p:cNvSpPr/>
          <p:nvPr/>
        </p:nvSpPr>
        <p:spPr>
          <a:xfrm>
            <a:off x="10662705" y="2292862"/>
            <a:ext cx="1245520" cy="488840"/>
          </a:xfrm>
          <a:prstGeom prst="rect">
            <a:avLst/>
          </a:prstGeom>
          <a:solidFill>
            <a:schemeClr val="accent6">
              <a:lumMod val="60000"/>
              <a:lumOff val="4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100" dirty="0">
                <a:solidFill>
                  <a:schemeClr val="tx1"/>
                </a:solidFill>
              </a:rPr>
              <a:t>„</a:t>
            </a:r>
            <a:r>
              <a:rPr lang="hu-HU" sz="1100" dirty="0" err="1">
                <a:solidFill>
                  <a:schemeClr val="tx1"/>
                </a:solidFill>
              </a:rPr>
              <a:t>Debt</a:t>
            </a:r>
            <a:r>
              <a:rPr lang="hu-HU" sz="1100" dirty="0">
                <a:solidFill>
                  <a:schemeClr val="tx1"/>
                </a:solidFill>
              </a:rPr>
              <a:t> </a:t>
            </a:r>
            <a:r>
              <a:rPr lang="hu-HU" sz="1100" dirty="0" err="1">
                <a:solidFill>
                  <a:schemeClr val="tx1"/>
                </a:solidFill>
              </a:rPr>
              <a:t>cap</a:t>
            </a:r>
            <a:r>
              <a:rPr lang="hu-HU" sz="1100" dirty="0">
                <a:solidFill>
                  <a:schemeClr val="tx1"/>
                </a:solidFill>
              </a:rPr>
              <a:t>” </a:t>
            </a:r>
            <a:r>
              <a:rPr lang="hu-HU" sz="1100" dirty="0" err="1">
                <a:solidFill>
                  <a:schemeClr val="tx1"/>
                </a:solidFill>
              </a:rPr>
              <a:t>rules</a:t>
            </a:r>
            <a:endParaRPr lang="hu-HU" sz="1100" dirty="0">
              <a:solidFill>
                <a:schemeClr val="tx1"/>
              </a:solidFill>
            </a:endParaRPr>
          </a:p>
        </p:txBody>
      </p:sp>
      <p:sp>
        <p:nvSpPr>
          <p:cNvPr id="13" name="Rectangle 12">
            <a:extLst>
              <a:ext uri="{FF2B5EF4-FFF2-40B4-BE49-F238E27FC236}">
                <a16:creationId xmlns:a16="http://schemas.microsoft.com/office/drawing/2014/main" id="{0939447A-377C-478D-A648-4C3485E3EC66}"/>
              </a:ext>
            </a:extLst>
          </p:cNvPr>
          <p:cNvSpPr/>
          <p:nvPr/>
        </p:nvSpPr>
        <p:spPr>
          <a:xfrm>
            <a:off x="9038121" y="3481432"/>
            <a:ext cx="1624583" cy="694623"/>
          </a:xfrm>
          <a:prstGeom prst="rect">
            <a:avLst/>
          </a:prstGeom>
          <a:solidFill>
            <a:schemeClr val="accent6">
              <a:lumMod val="60000"/>
              <a:lumOff val="4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100" dirty="0" err="1">
                <a:solidFill>
                  <a:schemeClr val="tx1"/>
                </a:solidFill>
              </a:rPr>
              <a:t>Funding</a:t>
            </a:r>
            <a:r>
              <a:rPr lang="hu-HU" sz="1100" dirty="0">
                <a:solidFill>
                  <a:schemeClr val="tx1"/>
                </a:solidFill>
              </a:rPr>
              <a:t> </a:t>
            </a:r>
            <a:r>
              <a:rPr lang="hu-HU" sz="1100" dirty="0" err="1">
                <a:solidFill>
                  <a:schemeClr val="tx1"/>
                </a:solidFill>
              </a:rPr>
              <a:t>for</a:t>
            </a:r>
            <a:r>
              <a:rPr lang="hu-HU" sz="1100" dirty="0">
                <a:solidFill>
                  <a:schemeClr val="tx1"/>
                </a:solidFill>
              </a:rPr>
              <a:t> </a:t>
            </a:r>
            <a:r>
              <a:rPr lang="hu-HU" sz="1100" dirty="0" err="1">
                <a:solidFill>
                  <a:schemeClr val="tx1"/>
                </a:solidFill>
              </a:rPr>
              <a:t>Growth</a:t>
            </a:r>
            <a:r>
              <a:rPr lang="hu-HU" sz="1100" dirty="0">
                <a:solidFill>
                  <a:schemeClr val="tx1"/>
                </a:solidFill>
              </a:rPr>
              <a:t> </a:t>
            </a:r>
            <a:r>
              <a:rPr lang="hu-HU" sz="1100" dirty="0" err="1">
                <a:solidFill>
                  <a:schemeClr val="tx1"/>
                </a:solidFill>
              </a:rPr>
              <a:t>Scheme</a:t>
            </a:r>
            <a:r>
              <a:rPr lang="hu-HU" sz="1100" dirty="0">
                <a:solidFill>
                  <a:schemeClr val="tx1"/>
                </a:solidFill>
              </a:rPr>
              <a:t>, Market-</a:t>
            </a:r>
            <a:r>
              <a:rPr lang="hu-HU" sz="1100" dirty="0" err="1">
                <a:solidFill>
                  <a:schemeClr val="tx1"/>
                </a:solidFill>
              </a:rPr>
              <a:t>based</a:t>
            </a:r>
            <a:r>
              <a:rPr lang="hu-HU" sz="1100" dirty="0">
                <a:solidFill>
                  <a:schemeClr val="tx1"/>
                </a:solidFill>
              </a:rPr>
              <a:t> </a:t>
            </a:r>
            <a:r>
              <a:rPr lang="hu-HU" sz="1100" dirty="0" err="1">
                <a:solidFill>
                  <a:schemeClr val="tx1"/>
                </a:solidFill>
              </a:rPr>
              <a:t>Lending</a:t>
            </a:r>
            <a:r>
              <a:rPr lang="hu-HU" sz="1100" dirty="0">
                <a:solidFill>
                  <a:schemeClr val="tx1"/>
                </a:solidFill>
              </a:rPr>
              <a:t> </a:t>
            </a:r>
            <a:r>
              <a:rPr lang="hu-HU" sz="1100" dirty="0" err="1">
                <a:solidFill>
                  <a:schemeClr val="tx1"/>
                </a:solidFill>
              </a:rPr>
              <a:t>Scheme</a:t>
            </a:r>
            <a:endParaRPr lang="hu-HU" sz="1100" dirty="0">
              <a:solidFill>
                <a:schemeClr val="tx1"/>
              </a:solidFill>
            </a:endParaRPr>
          </a:p>
        </p:txBody>
      </p:sp>
      <p:sp>
        <p:nvSpPr>
          <p:cNvPr id="14" name="Rectangle 13">
            <a:extLst>
              <a:ext uri="{FF2B5EF4-FFF2-40B4-BE49-F238E27FC236}">
                <a16:creationId xmlns:a16="http://schemas.microsoft.com/office/drawing/2014/main" id="{678CA518-3B71-4DD4-A5CA-3DCDF2779559}"/>
              </a:ext>
            </a:extLst>
          </p:cNvPr>
          <p:cNvSpPr/>
          <p:nvPr/>
        </p:nvSpPr>
        <p:spPr>
          <a:xfrm>
            <a:off x="10662704" y="2780471"/>
            <a:ext cx="1245521" cy="700961"/>
          </a:xfrm>
          <a:prstGeom prst="rect">
            <a:avLst/>
          </a:prstGeom>
          <a:solidFill>
            <a:schemeClr val="accent6">
              <a:lumMod val="60000"/>
              <a:lumOff val="4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100" dirty="0" err="1">
                <a:solidFill>
                  <a:schemeClr val="tx1"/>
                </a:solidFill>
              </a:rPr>
              <a:t>Certified</a:t>
            </a:r>
            <a:r>
              <a:rPr lang="hu-HU" sz="1100" dirty="0">
                <a:solidFill>
                  <a:schemeClr val="tx1"/>
                </a:solidFill>
              </a:rPr>
              <a:t> Consumer-</a:t>
            </a:r>
            <a:r>
              <a:rPr lang="hu-HU" sz="1100" dirty="0" err="1">
                <a:solidFill>
                  <a:schemeClr val="tx1"/>
                </a:solidFill>
              </a:rPr>
              <a:t>friendly</a:t>
            </a:r>
            <a:r>
              <a:rPr lang="hu-HU" sz="1100" dirty="0">
                <a:solidFill>
                  <a:schemeClr val="tx1"/>
                </a:solidFill>
              </a:rPr>
              <a:t> </a:t>
            </a:r>
            <a:r>
              <a:rPr lang="hu-HU" sz="1100" dirty="0" err="1">
                <a:solidFill>
                  <a:schemeClr val="tx1"/>
                </a:solidFill>
              </a:rPr>
              <a:t>Housing</a:t>
            </a:r>
            <a:r>
              <a:rPr lang="hu-HU" sz="1100" dirty="0">
                <a:solidFill>
                  <a:schemeClr val="tx1"/>
                </a:solidFill>
              </a:rPr>
              <a:t> </a:t>
            </a:r>
            <a:r>
              <a:rPr lang="hu-HU" sz="1100" dirty="0" err="1">
                <a:solidFill>
                  <a:schemeClr val="tx1"/>
                </a:solidFill>
              </a:rPr>
              <a:t>loans</a:t>
            </a:r>
            <a:endParaRPr lang="hu-HU" sz="1100" dirty="0">
              <a:solidFill>
                <a:schemeClr val="tx1"/>
              </a:solidFill>
            </a:endParaRPr>
          </a:p>
        </p:txBody>
      </p:sp>
      <p:sp>
        <p:nvSpPr>
          <p:cNvPr id="15" name="Rectangle 14">
            <a:extLst>
              <a:ext uri="{FF2B5EF4-FFF2-40B4-BE49-F238E27FC236}">
                <a16:creationId xmlns:a16="http://schemas.microsoft.com/office/drawing/2014/main" id="{DF91DD0D-C501-4D99-9F83-79A1CF78782E}"/>
              </a:ext>
            </a:extLst>
          </p:cNvPr>
          <p:cNvSpPr/>
          <p:nvPr/>
        </p:nvSpPr>
        <p:spPr>
          <a:xfrm>
            <a:off x="10662703" y="3481465"/>
            <a:ext cx="1243749" cy="694590"/>
          </a:xfrm>
          <a:prstGeom prst="rect">
            <a:avLst/>
          </a:prstGeom>
          <a:solidFill>
            <a:schemeClr val="accent6">
              <a:lumMod val="60000"/>
              <a:lumOff val="4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100" dirty="0">
                <a:solidFill>
                  <a:schemeClr val="tx1"/>
                </a:solidFill>
              </a:rPr>
              <a:t>Bond </a:t>
            </a:r>
            <a:r>
              <a:rPr lang="hu-HU" sz="1100" dirty="0" err="1">
                <a:solidFill>
                  <a:schemeClr val="tx1"/>
                </a:solidFill>
              </a:rPr>
              <a:t>Funding</a:t>
            </a:r>
            <a:r>
              <a:rPr lang="hu-HU" sz="1100" dirty="0">
                <a:solidFill>
                  <a:schemeClr val="tx1"/>
                </a:solidFill>
              </a:rPr>
              <a:t> </a:t>
            </a:r>
            <a:r>
              <a:rPr lang="hu-HU" sz="1100" dirty="0" err="1">
                <a:solidFill>
                  <a:schemeClr val="tx1"/>
                </a:solidFill>
              </a:rPr>
              <a:t>for</a:t>
            </a:r>
            <a:r>
              <a:rPr lang="hu-HU" sz="1100" dirty="0">
                <a:solidFill>
                  <a:schemeClr val="tx1"/>
                </a:solidFill>
              </a:rPr>
              <a:t> </a:t>
            </a:r>
            <a:r>
              <a:rPr lang="hu-HU" sz="1100" dirty="0" err="1">
                <a:solidFill>
                  <a:schemeClr val="tx1"/>
                </a:solidFill>
              </a:rPr>
              <a:t>Growth</a:t>
            </a:r>
            <a:r>
              <a:rPr lang="hu-HU" sz="1100" dirty="0">
                <a:solidFill>
                  <a:schemeClr val="tx1"/>
                </a:solidFill>
              </a:rPr>
              <a:t> </a:t>
            </a:r>
            <a:r>
              <a:rPr lang="hu-HU" sz="1100" dirty="0" err="1">
                <a:solidFill>
                  <a:schemeClr val="tx1"/>
                </a:solidFill>
              </a:rPr>
              <a:t>Scheme</a:t>
            </a:r>
            <a:endParaRPr lang="hu-HU" sz="1100" dirty="0">
              <a:solidFill>
                <a:schemeClr val="tx1"/>
              </a:solidFill>
            </a:endParaRPr>
          </a:p>
        </p:txBody>
      </p:sp>
      <p:sp>
        <p:nvSpPr>
          <p:cNvPr id="16" name="Rectangle 15">
            <a:extLst>
              <a:ext uri="{FF2B5EF4-FFF2-40B4-BE49-F238E27FC236}">
                <a16:creationId xmlns:a16="http://schemas.microsoft.com/office/drawing/2014/main" id="{6A90A5F6-D6B1-403F-941B-B213EC825CC6}"/>
              </a:ext>
            </a:extLst>
          </p:cNvPr>
          <p:cNvSpPr/>
          <p:nvPr/>
        </p:nvSpPr>
        <p:spPr>
          <a:xfrm>
            <a:off x="9036489" y="4174311"/>
            <a:ext cx="1626214" cy="482013"/>
          </a:xfrm>
          <a:prstGeom prst="rect">
            <a:avLst/>
          </a:prstGeom>
          <a:solidFill>
            <a:schemeClr val="accent2">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200" dirty="0">
                <a:solidFill>
                  <a:schemeClr val="tx1"/>
                </a:solidFill>
              </a:rPr>
              <a:t>LCR, </a:t>
            </a:r>
            <a:r>
              <a:rPr lang="hu-HU" sz="1200" dirty="0" err="1">
                <a:solidFill>
                  <a:schemeClr val="tx1"/>
                </a:solidFill>
              </a:rPr>
              <a:t>FFAR</a:t>
            </a:r>
            <a:r>
              <a:rPr lang="hu-HU" sz="1200" dirty="0">
                <a:solidFill>
                  <a:schemeClr val="tx1"/>
                </a:solidFill>
              </a:rPr>
              <a:t>, </a:t>
            </a:r>
            <a:r>
              <a:rPr lang="hu-HU" sz="1200" dirty="0" err="1">
                <a:solidFill>
                  <a:schemeClr val="tx1"/>
                </a:solidFill>
              </a:rPr>
              <a:t>FECR</a:t>
            </a:r>
            <a:r>
              <a:rPr lang="hu-HU" sz="1200" dirty="0">
                <a:solidFill>
                  <a:schemeClr val="tx1"/>
                </a:solidFill>
              </a:rPr>
              <a:t>, </a:t>
            </a:r>
            <a:r>
              <a:rPr lang="hu-HU" sz="1200" dirty="0" err="1">
                <a:solidFill>
                  <a:schemeClr val="tx1"/>
                </a:solidFill>
              </a:rPr>
              <a:t>MFAR</a:t>
            </a:r>
            <a:r>
              <a:rPr lang="hu-HU" sz="1200" dirty="0">
                <a:solidFill>
                  <a:schemeClr val="tx1"/>
                </a:solidFill>
              </a:rPr>
              <a:t>, </a:t>
            </a:r>
            <a:r>
              <a:rPr lang="hu-HU" sz="1200" dirty="0" err="1">
                <a:solidFill>
                  <a:schemeClr val="tx1"/>
                </a:solidFill>
              </a:rPr>
              <a:t>IFR</a:t>
            </a:r>
            <a:endParaRPr lang="hu-HU" sz="1200" dirty="0">
              <a:solidFill>
                <a:schemeClr val="tx1"/>
              </a:solidFill>
            </a:endParaRPr>
          </a:p>
        </p:txBody>
      </p:sp>
      <p:sp>
        <p:nvSpPr>
          <p:cNvPr id="21" name="Rectangle 20">
            <a:extLst>
              <a:ext uri="{FF2B5EF4-FFF2-40B4-BE49-F238E27FC236}">
                <a16:creationId xmlns:a16="http://schemas.microsoft.com/office/drawing/2014/main" id="{BD6423B9-B167-45EB-A0F8-93D050658EAA}"/>
              </a:ext>
            </a:extLst>
          </p:cNvPr>
          <p:cNvSpPr/>
          <p:nvPr/>
        </p:nvSpPr>
        <p:spPr>
          <a:xfrm>
            <a:off x="9036486" y="4654018"/>
            <a:ext cx="1626214" cy="975217"/>
          </a:xfrm>
          <a:prstGeom prst="rect">
            <a:avLst/>
          </a:prstGeom>
          <a:solidFill>
            <a:schemeClr val="accent2">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Capital buffer for Other Systemically Important Institutions</a:t>
            </a:r>
          </a:p>
        </p:txBody>
      </p:sp>
      <p:sp>
        <p:nvSpPr>
          <p:cNvPr id="22" name="Rectangle 21">
            <a:extLst>
              <a:ext uri="{FF2B5EF4-FFF2-40B4-BE49-F238E27FC236}">
                <a16:creationId xmlns:a16="http://schemas.microsoft.com/office/drawing/2014/main" id="{7576A70C-0E19-404D-9E6A-2D903D2177FC}"/>
              </a:ext>
            </a:extLst>
          </p:cNvPr>
          <p:cNvSpPr/>
          <p:nvPr/>
        </p:nvSpPr>
        <p:spPr>
          <a:xfrm>
            <a:off x="10662701" y="4174312"/>
            <a:ext cx="1243749" cy="487474"/>
          </a:xfrm>
          <a:prstGeom prst="rect">
            <a:avLst/>
          </a:prstGeom>
          <a:solidFill>
            <a:schemeClr val="accent2">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200" dirty="0" err="1">
                <a:solidFill>
                  <a:schemeClr val="tx1"/>
                </a:solidFill>
              </a:rPr>
              <a:t>Systemic</a:t>
            </a:r>
            <a:r>
              <a:rPr lang="hu-HU" sz="1200" dirty="0">
                <a:solidFill>
                  <a:schemeClr val="tx1"/>
                </a:solidFill>
              </a:rPr>
              <a:t> </a:t>
            </a:r>
            <a:r>
              <a:rPr lang="hu-HU" sz="1200" dirty="0" err="1">
                <a:solidFill>
                  <a:schemeClr val="tx1"/>
                </a:solidFill>
              </a:rPr>
              <a:t>Risk</a:t>
            </a:r>
            <a:r>
              <a:rPr lang="hu-HU" sz="1200" dirty="0">
                <a:solidFill>
                  <a:schemeClr val="tx1"/>
                </a:solidFill>
              </a:rPr>
              <a:t> </a:t>
            </a:r>
            <a:r>
              <a:rPr lang="hu-HU" sz="1200" dirty="0" err="1">
                <a:solidFill>
                  <a:schemeClr val="tx1"/>
                </a:solidFill>
              </a:rPr>
              <a:t>Buffer</a:t>
            </a:r>
            <a:endParaRPr lang="hu-HU" sz="1200" dirty="0">
              <a:solidFill>
                <a:schemeClr val="tx1"/>
              </a:solidFill>
            </a:endParaRPr>
          </a:p>
        </p:txBody>
      </p:sp>
      <p:sp>
        <p:nvSpPr>
          <p:cNvPr id="23" name="Rectangle 22">
            <a:extLst>
              <a:ext uri="{FF2B5EF4-FFF2-40B4-BE49-F238E27FC236}">
                <a16:creationId xmlns:a16="http://schemas.microsoft.com/office/drawing/2014/main" id="{95C2684D-A9FB-4654-8BF3-53EEE66A82DE}"/>
              </a:ext>
            </a:extLst>
          </p:cNvPr>
          <p:cNvSpPr/>
          <p:nvPr/>
        </p:nvSpPr>
        <p:spPr>
          <a:xfrm>
            <a:off x="10662701" y="4661237"/>
            <a:ext cx="1243749" cy="967998"/>
          </a:xfrm>
          <a:prstGeom prst="rect">
            <a:avLst/>
          </a:prstGeom>
          <a:solidFill>
            <a:schemeClr val="accent2">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200" dirty="0">
                <a:solidFill>
                  <a:schemeClr val="tx1"/>
                </a:solidFill>
              </a:rPr>
              <a:t>Capital </a:t>
            </a:r>
            <a:r>
              <a:rPr lang="hu-HU" sz="1200" dirty="0" err="1">
                <a:solidFill>
                  <a:schemeClr val="tx1"/>
                </a:solidFill>
              </a:rPr>
              <a:t>Conservation</a:t>
            </a:r>
            <a:r>
              <a:rPr lang="hu-HU" sz="1200" dirty="0">
                <a:solidFill>
                  <a:schemeClr val="tx1"/>
                </a:solidFill>
              </a:rPr>
              <a:t> </a:t>
            </a:r>
            <a:r>
              <a:rPr lang="hu-HU" sz="1200" dirty="0" err="1">
                <a:solidFill>
                  <a:schemeClr val="tx1"/>
                </a:solidFill>
              </a:rPr>
              <a:t>Buffer</a:t>
            </a:r>
            <a:endParaRPr lang="hu-HU" sz="1200" dirty="0">
              <a:solidFill>
                <a:schemeClr val="tx1"/>
              </a:solidFill>
            </a:endParaRPr>
          </a:p>
        </p:txBody>
      </p:sp>
      <p:sp>
        <p:nvSpPr>
          <p:cNvPr id="4" name="Rectangle 3">
            <a:extLst>
              <a:ext uri="{FF2B5EF4-FFF2-40B4-BE49-F238E27FC236}">
                <a16:creationId xmlns:a16="http://schemas.microsoft.com/office/drawing/2014/main" id="{4F00A1EC-7531-48EB-93CD-D8253941C711}"/>
              </a:ext>
            </a:extLst>
          </p:cNvPr>
          <p:cNvSpPr/>
          <p:nvPr/>
        </p:nvSpPr>
        <p:spPr>
          <a:xfrm>
            <a:off x="9036486" y="1919985"/>
            <a:ext cx="2869964" cy="2768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err="1"/>
              <a:t>Regulatory</a:t>
            </a:r>
            <a:r>
              <a:rPr lang="hu-HU" dirty="0"/>
              <a:t> </a:t>
            </a:r>
            <a:r>
              <a:rPr lang="hu-HU" dirty="0" err="1"/>
              <a:t>support</a:t>
            </a:r>
            <a:endParaRPr lang="hu-HU" dirty="0"/>
          </a:p>
        </p:txBody>
      </p:sp>
      <p:pic>
        <p:nvPicPr>
          <p:cNvPr id="2" name="Picture 1">
            <a:extLst>
              <a:ext uri="{FF2B5EF4-FFF2-40B4-BE49-F238E27FC236}">
                <a16:creationId xmlns:a16="http://schemas.microsoft.com/office/drawing/2014/main" id="{EA8A7349-E850-466F-9A53-E65393BF1ADE}"/>
              </a:ext>
            </a:extLst>
          </p:cNvPr>
          <p:cNvPicPr>
            <a:picLocks noChangeAspect="1"/>
          </p:cNvPicPr>
          <p:nvPr/>
        </p:nvPicPr>
        <p:blipFill>
          <a:blip r:embed="rId2"/>
          <a:stretch>
            <a:fillRect/>
          </a:stretch>
        </p:blipFill>
        <p:spPr>
          <a:xfrm>
            <a:off x="3552659" y="1932403"/>
            <a:ext cx="5085865" cy="3642965"/>
          </a:xfrm>
          <a:prstGeom prst="rect">
            <a:avLst/>
          </a:prstGeom>
        </p:spPr>
      </p:pic>
    </p:spTree>
    <p:extLst>
      <p:ext uri="{BB962C8B-B14F-4D97-AF65-F5344CB8AC3E}">
        <p14:creationId xmlns:p14="http://schemas.microsoft.com/office/powerpoint/2010/main" val="25212901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59D8809-B3CF-47C4-8410-939ABBB172FB}"/>
              </a:ext>
            </a:extLst>
          </p:cNvPr>
          <p:cNvPicPr>
            <a:picLocks noChangeAspect="1"/>
          </p:cNvPicPr>
          <p:nvPr/>
        </p:nvPicPr>
        <p:blipFill>
          <a:blip r:embed="rId2"/>
          <a:stretch>
            <a:fillRect/>
          </a:stretch>
        </p:blipFill>
        <p:spPr>
          <a:xfrm>
            <a:off x="3391270" y="1870181"/>
            <a:ext cx="4632837" cy="3835294"/>
          </a:xfrm>
          <a:prstGeom prst="rect">
            <a:avLst/>
          </a:prstGeom>
        </p:spPr>
      </p:pic>
      <p:sp>
        <p:nvSpPr>
          <p:cNvPr id="5" name="Title 2">
            <a:extLst>
              <a:ext uri="{FF2B5EF4-FFF2-40B4-BE49-F238E27FC236}">
                <a16:creationId xmlns:a16="http://schemas.microsoft.com/office/drawing/2014/main" id="{CE1D8A05-0136-4DF3-BEEA-99372A266BEE}"/>
              </a:ext>
            </a:extLst>
          </p:cNvPr>
          <p:cNvSpPr>
            <a:spLocks noGrp="1"/>
          </p:cNvSpPr>
          <p:nvPr>
            <p:ph type="title"/>
          </p:nvPr>
        </p:nvSpPr>
        <p:spPr/>
        <p:txBody>
          <a:bodyPr>
            <a:noAutofit/>
          </a:bodyPr>
          <a:lstStyle/>
          <a:p>
            <a:r>
              <a:rPr lang="hu-HU" sz="2400" dirty="0"/>
              <a:t>The </a:t>
            </a:r>
            <a:r>
              <a:rPr lang="hu-HU" sz="2400" dirty="0" err="1"/>
              <a:t>central</a:t>
            </a:r>
            <a:r>
              <a:rPr lang="hu-HU" sz="2400" dirty="0"/>
              <a:t> bank </a:t>
            </a:r>
            <a:r>
              <a:rPr lang="hu-HU" sz="2400" dirty="0" err="1"/>
              <a:t>eases</a:t>
            </a:r>
            <a:r>
              <a:rPr lang="hu-HU" sz="2400" dirty="0"/>
              <a:t> </a:t>
            </a:r>
            <a:r>
              <a:rPr lang="hu-HU" sz="2400" dirty="0" err="1"/>
              <a:t>the</a:t>
            </a:r>
            <a:r>
              <a:rPr lang="hu-HU" sz="2400" dirty="0"/>
              <a:t> </a:t>
            </a:r>
            <a:r>
              <a:rPr lang="hu-HU" sz="2400" dirty="0" err="1"/>
              <a:t>availability</a:t>
            </a:r>
            <a:r>
              <a:rPr lang="hu-HU" sz="2400" dirty="0"/>
              <a:t> of </a:t>
            </a:r>
            <a:r>
              <a:rPr lang="hu-HU" sz="2400" dirty="0" err="1"/>
              <a:t>capital</a:t>
            </a:r>
            <a:endParaRPr lang="hu-HU" sz="2400" dirty="0"/>
          </a:p>
        </p:txBody>
      </p:sp>
      <p:sp>
        <p:nvSpPr>
          <p:cNvPr id="18" name="Content Placeholder 3">
            <a:extLst>
              <a:ext uri="{FF2B5EF4-FFF2-40B4-BE49-F238E27FC236}">
                <a16:creationId xmlns:a16="http://schemas.microsoft.com/office/drawing/2014/main" id="{861C0E18-735D-41C3-B76D-FAB08AFFAF1A}"/>
              </a:ext>
            </a:extLst>
          </p:cNvPr>
          <p:cNvSpPr txBox="1">
            <a:spLocks/>
          </p:cNvSpPr>
          <p:nvPr/>
        </p:nvSpPr>
        <p:spPr>
          <a:xfrm>
            <a:off x="3561071" y="5875246"/>
            <a:ext cx="4696097" cy="480131"/>
          </a:xfrm>
          <a:prstGeom prst="rect">
            <a:avLst/>
          </a:prstGeom>
          <a:noFill/>
        </p:spPr>
        <p:txBody>
          <a:bodyPr wrap="square" rtlCol="0">
            <a:spAutoFit/>
          </a:bodyPr>
          <a:lstStyle>
            <a:lvl1pPr marL="0" indent="0" algn="l" defTabSz="685749" rtl="0" eaLnBrk="1" latinLnBrk="0" hangingPunct="1">
              <a:lnSpc>
                <a:spcPct val="90000"/>
              </a:lnSpc>
              <a:spcBef>
                <a:spcPts val="750"/>
              </a:spcBef>
              <a:buFont typeface="Arial" panose="020B0604020202020204" pitchFamily="34" charset="0"/>
              <a:buNone/>
              <a:defRPr sz="2100" kern="1200">
                <a:solidFill>
                  <a:schemeClr val="tx2"/>
                </a:solidFill>
                <a:latin typeface="+mn-lt"/>
                <a:ea typeface="+mn-ea"/>
                <a:cs typeface="+mn-cs"/>
              </a:defRPr>
            </a:lvl1pPr>
            <a:lvl2pPr marL="342875" indent="0" algn="l" defTabSz="685749" rtl="0" eaLnBrk="1" latinLnBrk="0" hangingPunct="1">
              <a:lnSpc>
                <a:spcPct val="90000"/>
              </a:lnSpc>
              <a:spcBef>
                <a:spcPts val="375"/>
              </a:spcBef>
              <a:buFont typeface="Arial" panose="020B0604020202020204" pitchFamily="34" charset="0"/>
              <a:buNone/>
              <a:defRPr sz="1800" kern="1200">
                <a:solidFill>
                  <a:schemeClr val="accent2"/>
                </a:solidFill>
                <a:latin typeface="+mn-lt"/>
                <a:ea typeface="+mn-ea"/>
                <a:cs typeface="+mn-cs"/>
              </a:defRPr>
            </a:lvl2pPr>
            <a:lvl3pPr marL="685749" indent="0" algn="l" defTabSz="685749" rtl="0" eaLnBrk="1" latinLnBrk="0" hangingPunct="1">
              <a:lnSpc>
                <a:spcPct val="90000"/>
              </a:lnSpc>
              <a:spcBef>
                <a:spcPts val="375"/>
              </a:spcBef>
              <a:buFont typeface="Arial" panose="020B0604020202020204" pitchFamily="34" charset="0"/>
              <a:buNone/>
              <a:defRPr sz="1500" kern="1200">
                <a:solidFill>
                  <a:schemeClr val="accent2"/>
                </a:solidFill>
                <a:latin typeface="+mn-lt"/>
                <a:ea typeface="+mn-ea"/>
                <a:cs typeface="+mn-cs"/>
              </a:defRPr>
            </a:lvl3pPr>
            <a:lvl4pPr marL="1028624"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4pPr>
            <a:lvl5pPr marL="1371498"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5pPr>
            <a:lvl6pPr marL="1885809"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684"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558"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433"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r>
              <a:rPr lang="en-US" sz="1400" cap="all" dirty="0"/>
              <a:t>The banking system's own funds and capital requirements in place at the end of 2019</a:t>
            </a:r>
            <a:endParaRPr lang="hu-HU" sz="1400" cap="all" dirty="0"/>
          </a:p>
        </p:txBody>
      </p:sp>
      <p:sp>
        <p:nvSpPr>
          <p:cNvPr id="19" name="TextBox 18">
            <a:extLst>
              <a:ext uri="{FF2B5EF4-FFF2-40B4-BE49-F238E27FC236}">
                <a16:creationId xmlns:a16="http://schemas.microsoft.com/office/drawing/2014/main" id="{A7E04EFB-4138-42CA-B553-FAC6C6D67BC7}"/>
              </a:ext>
            </a:extLst>
          </p:cNvPr>
          <p:cNvSpPr txBox="1"/>
          <p:nvPr/>
        </p:nvSpPr>
        <p:spPr>
          <a:xfrm>
            <a:off x="3143998" y="1152525"/>
            <a:ext cx="8928028" cy="646331"/>
          </a:xfrm>
          <a:prstGeom prst="rect">
            <a:avLst/>
          </a:prstGeom>
          <a:solidFill>
            <a:schemeClr val="tx2">
              <a:lumMod val="10000"/>
              <a:lumOff val="90000"/>
            </a:schemeClr>
          </a:solidFill>
        </p:spPr>
        <p:txBody>
          <a:bodyPr wrap="square" rtlCol="0">
            <a:spAutoFit/>
          </a:bodyPr>
          <a:lstStyle/>
          <a:p>
            <a:pPr algn="just"/>
            <a:r>
              <a:rPr lang="hu-HU" dirty="0" err="1"/>
              <a:t>Banks</a:t>
            </a:r>
            <a:r>
              <a:rPr lang="hu-HU" dirty="0"/>
              <a:t> </a:t>
            </a:r>
            <a:r>
              <a:rPr lang="hu-HU" dirty="0" err="1"/>
              <a:t>have</a:t>
            </a:r>
            <a:r>
              <a:rPr lang="hu-HU" dirty="0"/>
              <a:t> </a:t>
            </a:r>
            <a:r>
              <a:rPr lang="hu-HU" dirty="0" err="1"/>
              <a:t>achieved</a:t>
            </a:r>
            <a:r>
              <a:rPr lang="hu-HU" dirty="0"/>
              <a:t> a </a:t>
            </a:r>
            <a:r>
              <a:rPr lang="hu-HU" dirty="0" err="1"/>
              <a:t>total</a:t>
            </a:r>
            <a:r>
              <a:rPr lang="hu-HU" dirty="0"/>
              <a:t> profit of HUF 2,100 </a:t>
            </a:r>
            <a:r>
              <a:rPr lang="hu-HU" dirty="0" err="1"/>
              <a:t>billion</a:t>
            </a:r>
            <a:r>
              <a:rPr lang="hu-HU" dirty="0"/>
              <a:t> </a:t>
            </a:r>
            <a:r>
              <a:rPr lang="hu-HU" dirty="0" err="1"/>
              <a:t>between</a:t>
            </a:r>
            <a:r>
              <a:rPr lang="hu-HU" dirty="0"/>
              <a:t> 2016 and 2019, a </a:t>
            </a:r>
            <a:r>
              <a:rPr lang="hu-HU" dirty="0" err="1"/>
              <a:t>significant</a:t>
            </a:r>
            <a:r>
              <a:rPr lang="hu-HU" dirty="0"/>
              <a:t> </a:t>
            </a:r>
            <a:r>
              <a:rPr lang="hu-HU" dirty="0" err="1"/>
              <a:t>portion</a:t>
            </a:r>
            <a:r>
              <a:rPr lang="hu-HU" dirty="0"/>
              <a:t> of </a:t>
            </a:r>
            <a:r>
              <a:rPr lang="hu-HU" dirty="0" err="1"/>
              <a:t>which</a:t>
            </a:r>
            <a:r>
              <a:rPr lang="hu-HU" dirty="0"/>
              <a:t> </a:t>
            </a:r>
            <a:r>
              <a:rPr lang="hu-HU" dirty="0" err="1"/>
              <a:t>was</a:t>
            </a:r>
            <a:r>
              <a:rPr lang="hu-HU" dirty="0"/>
              <a:t> </a:t>
            </a:r>
            <a:r>
              <a:rPr lang="hu-HU" dirty="0" err="1"/>
              <a:t>reinvested</a:t>
            </a:r>
            <a:r>
              <a:rPr lang="hu-HU" dirty="0"/>
              <a:t> </a:t>
            </a:r>
            <a:r>
              <a:rPr lang="hu-HU" dirty="0" err="1"/>
              <a:t>into</a:t>
            </a:r>
            <a:r>
              <a:rPr lang="hu-HU" dirty="0"/>
              <a:t> </a:t>
            </a:r>
            <a:r>
              <a:rPr lang="hu-HU" dirty="0" err="1"/>
              <a:t>banks</a:t>
            </a:r>
            <a:r>
              <a:rPr lang="hu-HU" dirty="0"/>
              <a:t>’ </a:t>
            </a:r>
            <a:r>
              <a:rPr lang="hu-HU" dirty="0" err="1"/>
              <a:t>capital</a:t>
            </a:r>
            <a:r>
              <a:rPr lang="hu-HU" dirty="0"/>
              <a:t>. Total </a:t>
            </a:r>
            <a:r>
              <a:rPr lang="hu-HU" dirty="0" err="1"/>
              <a:t>equity</a:t>
            </a:r>
            <a:r>
              <a:rPr lang="hu-HU" dirty="0"/>
              <a:t> </a:t>
            </a:r>
            <a:r>
              <a:rPr lang="hu-HU" dirty="0" err="1"/>
              <a:t>increased</a:t>
            </a:r>
            <a:r>
              <a:rPr lang="hu-HU" dirty="0"/>
              <a:t> </a:t>
            </a:r>
            <a:r>
              <a:rPr lang="hu-HU" dirty="0" err="1"/>
              <a:t>by</a:t>
            </a:r>
            <a:r>
              <a:rPr lang="hu-HU" dirty="0"/>
              <a:t> </a:t>
            </a:r>
            <a:r>
              <a:rPr lang="hu-HU" dirty="0" err="1"/>
              <a:t>half</a:t>
            </a:r>
            <a:r>
              <a:rPr lang="hu-HU" dirty="0"/>
              <a:t> </a:t>
            </a:r>
            <a:r>
              <a:rPr lang="hu-HU" dirty="0" err="1"/>
              <a:t>since</a:t>
            </a:r>
            <a:r>
              <a:rPr lang="hu-HU" dirty="0"/>
              <a:t> 2015.</a:t>
            </a:r>
          </a:p>
        </p:txBody>
      </p:sp>
      <p:sp>
        <p:nvSpPr>
          <p:cNvPr id="20" name="Text Placeholder 3">
            <a:extLst>
              <a:ext uri="{FF2B5EF4-FFF2-40B4-BE49-F238E27FC236}">
                <a16:creationId xmlns:a16="http://schemas.microsoft.com/office/drawing/2014/main" id="{9E969536-023A-4FAA-8498-4EBEF2579FD5}"/>
              </a:ext>
            </a:extLst>
          </p:cNvPr>
          <p:cNvSpPr>
            <a:spLocks noGrp="1"/>
          </p:cNvSpPr>
          <p:nvPr>
            <p:ph type="body" sz="quarter" idx="17"/>
          </p:nvPr>
        </p:nvSpPr>
        <p:spPr>
          <a:xfrm>
            <a:off x="3143998" y="6525148"/>
            <a:ext cx="8319689" cy="286232"/>
          </a:xfrm>
        </p:spPr>
        <p:txBody>
          <a:bodyPr/>
          <a:lstStyle/>
          <a:p>
            <a:pPr algn="just"/>
            <a:r>
              <a:rPr lang="hu-HU" dirty="0" err="1"/>
              <a:t>Source</a:t>
            </a:r>
            <a:r>
              <a:rPr lang="hu-HU" dirty="0"/>
              <a:t>: MNB.</a:t>
            </a:r>
          </a:p>
        </p:txBody>
      </p:sp>
    </p:spTree>
    <p:extLst>
      <p:ext uri="{BB962C8B-B14F-4D97-AF65-F5344CB8AC3E}">
        <p14:creationId xmlns:p14="http://schemas.microsoft.com/office/powerpoint/2010/main" val="4191613595"/>
      </p:ext>
    </p:extLst>
  </p:cSld>
  <p:clrMapOvr>
    <a:masterClrMapping/>
  </p:clrMapOvr>
</p:sld>
</file>

<file path=ppt/theme/theme1.xml><?xml version="1.0" encoding="utf-8"?>
<a:theme xmlns:a="http://schemas.openxmlformats.org/drawingml/2006/main" name="MNB téma 16_9 új">
  <a:themeElements>
    <a:clrScheme name="MNB séma">
      <a:dk1>
        <a:sysClr val="windowText" lastClr="000000"/>
      </a:dk1>
      <a:lt1>
        <a:sysClr val="window" lastClr="FFFFFF"/>
      </a:lt1>
      <a:dk2>
        <a:srgbClr val="0C2148"/>
      </a:dk2>
      <a:lt2>
        <a:srgbClr val="E7E6E6"/>
      </a:lt2>
      <a:accent1>
        <a:srgbClr val="009EE0"/>
      </a:accent1>
      <a:accent2>
        <a:srgbClr val="48A0AE"/>
      </a:accent2>
      <a:accent3>
        <a:srgbClr val="DA0000"/>
      </a:accent3>
      <a:accent4>
        <a:srgbClr val="E57200"/>
      </a:accent4>
      <a:accent5>
        <a:srgbClr val="F6A800"/>
      </a:accent5>
      <a:accent6>
        <a:srgbClr val="70AD47"/>
      </a:accent6>
      <a:hlink>
        <a:srgbClr val="0563C1"/>
      </a:hlink>
      <a:folHlink>
        <a:srgbClr val="954F72"/>
      </a:folHlink>
    </a:clrScheme>
    <a:fontScheme name="MNB séma">
      <a:majorFont>
        <a:latin typeface="Calibri"/>
        <a:ea typeface=""/>
        <a:cs typeface=""/>
      </a:majorFont>
      <a:minorFont>
        <a:latin typeface="Calibri"/>
        <a:ea typeface=""/>
        <a:cs typeface=""/>
      </a:minorFont>
    </a:fontScheme>
    <a:fmtScheme name="Office-té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1BF86D12-47D0-46A6-B42B-0F70B785D661}" vid="{C8B57E9E-D022-4C75-9004-1872F66249D4}"/>
    </a:ext>
  </a:extLst>
</a:theme>
</file>

<file path=ppt/theme/theme2.xml><?xml version="1.0" encoding="utf-8"?>
<a:theme xmlns:a="http://schemas.openxmlformats.org/drawingml/2006/main" name="MNB téma 16_9 nyomtatásra">
  <a:themeElements>
    <a:clrScheme name="MNB séma">
      <a:dk1>
        <a:sysClr val="windowText" lastClr="000000"/>
      </a:dk1>
      <a:lt1>
        <a:sysClr val="window" lastClr="FFFFFF"/>
      </a:lt1>
      <a:dk2>
        <a:srgbClr val="0C2148"/>
      </a:dk2>
      <a:lt2>
        <a:srgbClr val="E7E6E6"/>
      </a:lt2>
      <a:accent1>
        <a:srgbClr val="009EE0"/>
      </a:accent1>
      <a:accent2>
        <a:srgbClr val="48A0AE"/>
      </a:accent2>
      <a:accent3>
        <a:srgbClr val="DA0000"/>
      </a:accent3>
      <a:accent4>
        <a:srgbClr val="E57200"/>
      </a:accent4>
      <a:accent5>
        <a:srgbClr val="F6A800"/>
      </a:accent5>
      <a:accent6>
        <a:srgbClr val="70AD47"/>
      </a:accent6>
      <a:hlink>
        <a:srgbClr val="0563C1"/>
      </a:hlink>
      <a:folHlink>
        <a:srgbClr val="954F72"/>
      </a:folHlink>
    </a:clrScheme>
    <a:fontScheme name="MNB séma">
      <a:majorFont>
        <a:latin typeface="Calibri"/>
        <a:ea typeface=""/>
        <a:cs typeface=""/>
      </a:majorFont>
      <a:minorFont>
        <a:latin typeface="Calibri"/>
        <a:ea typeface=""/>
        <a:cs typeface=""/>
      </a:minorFont>
    </a:fontScheme>
    <a:fmtScheme name="Office-té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1BF86D12-47D0-46A6-B42B-0F70B785D661}" vid="{F1F9A1AF-1B03-4E91-B1D4-14D10107B466}"/>
    </a:ext>
  </a:extLst>
</a:theme>
</file>

<file path=ppt/theme/theme3.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MNB téma 16_9 új</Template>
  <TotalTime>10691</TotalTime>
  <Words>4018</Words>
  <Application>Microsoft Office PowerPoint</Application>
  <PresentationFormat>Widescreen</PresentationFormat>
  <Paragraphs>293</Paragraphs>
  <Slides>44</Slides>
  <Notes>4</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44</vt:i4>
      </vt:variant>
    </vt:vector>
  </HeadingPairs>
  <TitlesOfParts>
    <vt:vector size="50" baseType="lpstr">
      <vt:lpstr>Arial</vt:lpstr>
      <vt:lpstr>Calibri</vt:lpstr>
      <vt:lpstr>Trebuchet MS</vt:lpstr>
      <vt:lpstr>Wingdings</vt:lpstr>
      <vt:lpstr>MNB téma 16_9 új</vt:lpstr>
      <vt:lpstr>MNB téma 16_9 nyomtatásra</vt:lpstr>
      <vt:lpstr>Financial Stability report  May 2020</vt:lpstr>
      <vt:lpstr>PowerPoint Presentation</vt:lpstr>
      <vt:lpstr>Covid-19: Unexpected, massive and novel shock</vt:lpstr>
      <vt:lpstr>risk appetite declined, Market volatility increased</vt:lpstr>
      <vt:lpstr>market tensions increased in March, but started to subside gradually by April</vt:lpstr>
      <vt:lpstr>Unprecedented Fiscal and Monetary actions</vt:lpstr>
      <vt:lpstr>PowerPoint Presentation</vt:lpstr>
      <vt:lpstr>The Hungarian banking system has resolved the legacies of the previous crisis</vt:lpstr>
      <vt:lpstr>The central bank eases the availability of capital</vt:lpstr>
      <vt:lpstr>The central bank eases the availability of capital</vt:lpstr>
      <vt:lpstr>Liquidity reserves are ample and are supported by central bank measures as well</vt:lpstr>
      <vt:lpstr>PowerPoint Presentation</vt:lpstr>
      <vt:lpstr>The coronavirus pandemic will have a significant impact on banks</vt:lpstr>
      <vt:lpstr>Banks are most likely to be hit by loans of vulnerable debtors</vt:lpstr>
      <vt:lpstr>We consider about one-third of the corporate loan portfolio to be vulnerable</vt:lpstr>
      <vt:lpstr>Within vulnerable companies, those with weaker balance sheets imply greater credit risk</vt:lpstr>
      <vt:lpstr>Other debts which are not subject to the moratorium pose a risk for default rates</vt:lpstr>
      <vt:lpstr>One-third of the households’ loans outstanding are considered vulnerable</vt:lpstr>
      <vt:lpstr>The moratorium is going to ease liquidity tensions</vt:lpstr>
      <vt:lpstr>Credit losses are expected to increase</vt:lpstr>
      <vt:lpstr>PowerPoint Presentation</vt:lpstr>
      <vt:lpstr>In the Financial StaBility Report, we present our stress testing exercise in every half-year</vt:lpstr>
      <vt:lpstr>Manageable capital needs would arise even in the more severe economic scenario</vt:lpstr>
      <vt:lpstr>Only modest liquidity needs would arise even in the case of a severe shock</vt:lpstr>
      <vt:lpstr>PowerPoint Presentation</vt:lpstr>
      <vt:lpstr>corporate lending was hit by the coronavirus During a double-digit growth </vt:lpstr>
      <vt:lpstr>tightening of lending conditions has already begun</vt:lpstr>
      <vt:lpstr>Demand for long-term loans may decline, while demand for short-term loans may increase</vt:lpstr>
      <vt:lpstr>Government programmes support bank lending in a counter-cyclical manner</vt:lpstr>
      <vt:lpstr>The FGS may ease the funding constraints of companies</vt:lpstr>
      <vt:lpstr>The pandemic hit the household credit market during a dynamic expansion</vt:lpstr>
      <vt:lpstr>Credit Conditions are also tightening in the household segment, and demand is declining</vt:lpstr>
      <vt:lpstr>The volume of newly disbursed loans decreased significantly</vt:lpstr>
      <vt:lpstr>State-subsidised lending programmes may support household credit market</vt:lpstr>
      <vt:lpstr>Forecast: Declining dynamics in lending</vt:lpstr>
      <vt:lpstr>PowerPoint Presentation</vt:lpstr>
      <vt:lpstr>Significant drop in transactions</vt:lpstr>
      <vt:lpstr>Based on preliminary data prices also fell</vt:lpstr>
      <vt:lpstr>The Banking system is resilent against a drop in house prices</vt:lpstr>
      <vt:lpstr>PowerPoint Presentation</vt:lpstr>
      <vt:lpstr>Sales of retail government securities fell sharply only for a short time</vt:lpstr>
      <vt:lpstr>The outflow of capital was also temporary for public real estate funds</vt:lpstr>
      <vt:lpstr>The main messages of the report</vt:lpstr>
      <vt:lpstr>Thank you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magyar nemzeti bank felsőoktatást támogató tevékenysége</dc:title>
  <dc:creator>Kővári Zsombor</dc:creator>
  <cp:lastModifiedBy>Vágó Nikolett</cp:lastModifiedBy>
  <cp:revision>493</cp:revision>
  <dcterms:created xsi:type="dcterms:W3CDTF">2018-07-16T14:04:03Z</dcterms:created>
  <dcterms:modified xsi:type="dcterms:W3CDTF">2020-05-22T10:20:11Z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0d11092-50c9-4e74-84b5-b1af078dc3d0_Enabled">
    <vt:lpwstr>True</vt:lpwstr>
  </property>
  <property fmtid="{D5CDD505-2E9C-101B-9397-08002B2CF9AE}" pid="3" name="MSIP_Label_b0d11092-50c9-4e74-84b5-b1af078dc3d0_SiteId">
    <vt:lpwstr>97c01ef8-0264-4eef-9c08-fb4a9ba1c0db</vt:lpwstr>
  </property>
  <property fmtid="{D5CDD505-2E9C-101B-9397-08002B2CF9AE}" pid="4" name="MSIP_Label_b0d11092-50c9-4e74-84b5-b1af078dc3d0_Ref">
    <vt:lpwstr>https://api.informationprotection.azure.com/api/97c01ef8-0264-4eef-9c08-fb4a9ba1c0db</vt:lpwstr>
  </property>
  <property fmtid="{D5CDD505-2E9C-101B-9397-08002B2CF9AE}" pid="5" name="MSIP_Label_b0d11092-50c9-4e74-84b5-b1af078dc3d0_Owner">
    <vt:lpwstr>cstothg@mnb.hu</vt:lpwstr>
  </property>
  <property fmtid="{D5CDD505-2E9C-101B-9397-08002B2CF9AE}" pid="6" name="MSIP_Label_b0d11092-50c9-4e74-84b5-b1af078dc3d0_SetDate">
    <vt:lpwstr>2018-10-08T09:02:49.9987900+02:00</vt:lpwstr>
  </property>
  <property fmtid="{D5CDD505-2E9C-101B-9397-08002B2CF9AE}" pid="7" name="MSIP_Label_b0d11092-50c9-4e74-84b5-b1af078dc3d0_Name">
    <vt:lpwstr>Protected</vt:lpwstr>
  </property>
  <property fmtid="{D5CDD505-2E9C-101B-9397-08002B2CF9AE}" pid="8" name="MSIP_Label_b0d11092-50c9-4e74-84b5-b1af078dc3d0_Application">
    <vt:lpwstr>Microsoft Azure Information Protection</vt:lpwstr>
  </property>
  <property fmtid="{D5CDD505-2E9C-101B-9397-08002B2CF9AE}" pid="9" name="MSIP_Label_b0d11092-50c9-4e74-84b5-b1af078dc3d0_Extended_MSFT_Method">
    <vt:lpwstr>Automatic</vt:lpwstr>
  </property>
  <property fmtid="{D5CDD505-2E9C-101B-9397-08002B2CF9AE}" pid="10" name="Sensitivity">
    <vt:lpwstr>Protected</vt:lpwstr>
  </property>
</Properties>
</file>