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39"/>
  </p:notesMasterIdLst>
  <p:handoutMasterIdLst>
    <p:handoutMasterId r:id="rId40"/>
  </p:handoutMasterIdLst>
  <p:sldIdLst>
    <p:sldId id="256" r:id="rId3"/>
    <p:sldId id="328" r:id="rId4"/>
    <p:sldId id="269" r:id="rId5"/>
    <p:sldId id="322" r:id="rId6"/>
    <p:sldId id="271" r:id="rId7"/>
    <p:sldId id="272" r:id="rId8"/>
    <p:sldId id="331" r:id="rId9"/>
    <p:sldId id="314" r:id="rId10"/>
    <p:sldId id="275" r:id="rId11"/>
    <p:sldId id="323" r:id="rId12"/>
    <p:sldId id="278" r:id="rId13"/>
    <p:sldId id="279" r:id="rId14"/>
    <p:sldId id="280" r:id="rId15"/>
    <p:sldId id="324" r:id="rId16"/>
    <p:sldId id="283" r:id="rId17"/>
    <p:sldId id="284" r:id="rId18"/>
    <p:sldId id="285" r:id="rId19"/>
    <p:sldId id="286" r:id="rId20"/>
    <p:sldId id="287" r:id="rId21"/>
    <p:sldId id="288" r:id="rId22"/>
    <p:sldId id="325" r:id="rId23"/>
    <p:sldId id="290" r:id="rId24"/>
    <p:sldId id="293" r:id="rId25"/>
    <p:sldId id="294" r:id="rId26"/>
    <p:sldId id="326" r:id="rId27"/>
    <p:sldId id="296" r:id="rId28"/>
    <p:sldId id="297" r:id="rId29"/>
    <p:sldId id="298" r:id="rId30"/>
    <p:sldId id="300" r:id="rId31"/>
    <p:sldId id="320" r:id="rId32"/>
    <p:sldId id="301" r:id="rId33"/>
    <p:sldId id="317" r:id="rId34"/>
    <p:sldId id="302" r:id="rId35"/>
    <p:sldId id="303" r:id="rId36"/>
    <p:sldId id="332" r:id="rId37"/>
    <p:sldId id="306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rtos Orsolya" initials="CO" lastIdx="4" clrIdx="0">
    <p:extLst>
      <p:ext uri="{19B8F6BF-5375-455C-9EA6-DF929625EA0E}">
        <p15:presenceInfo xmlns:p15="http://schemas.microsoft.com/office/powerpoint/2012/main" userId="S-1-5-21-1939357022-314196924-328618392-29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BF645-AC85-4718-A24C-B3999693D9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62D1BCB-2279-4B33-A822-C604365913CD}">
      <dgm:prSet phldrT="[Text]" custT="1"/>
      <dgm:spPr/>
      <dgm:t>
        <a:bodyPr/>
        <a:lstStyle/>
        <a:p>
          <a:r>
            <a:rPr lang="hu-HU" sz="2600" dirty="0"/>
            <a:t>Folytatódott a külső sérülékenység csökkenése </a:t>
          </a:r>
        </a:p>
      </dgm:t>
    </dgm:pt>
    <dgm:pt modelId="{0C57B1C7-4022-4C1C-9EEC-1DC4E631A0D4}" type="parTrans" cxnId="{4A26EEAD-024C-4211-9008-B81FAC0D80AF}">
      <dgm:prSet/>
      <dgm:spPr/>
      <dgm:t>
        <a:bodyPr/>
        <a:lstStyle/>
        <a:p>
          <a:endParaRPr lang="hu-HU"/>
        </a:p>
      </dgm:t>
    </dgm:pt>
    <dgm:pt modelId="{DEDF7FCF-1786-4DC2-A29E-71A73D579D7D}" type="sibTrans" cxnId="{4A26EEAD-024C-4211-9008-B81FAC0D80AF}">
      <dgm:prSet/>
      <dgm:spPr/>
      <dgm:t>
        <a:bodyPr/>
        <a:lstStyle/>
        <a:p>
          <a:endParaRPr lang="hu-HU"/>
        </a:p>
      </dgm:t>
    </dgm:pt>
    <dgm:pt modelId="{0EE4EB19-F4CA-47D8-8183-3B6349F6EA02}">
      <dgm:prSet phldrT="[Text]" custT="1"/>
      <dgm:spPr/>
      <dgm:t>
        <a:bodyPr/>
        <a:lstStyle/>
        <a:p>
          <a:r>
            <a:rPr lang="hu-HU" sz="2200" dirty="0"/>
            <a:t>Historikusan alacsony külső adósságmutatók</a:t>
          </a:r>
        </a:p>
      </dgm:t>
    </dgm:pt>
    <dgm:pt modelId="{566F78AC-0F33-4C70-85C0-AF3F41D6EB54}" type="parTrans" cxnId="{76D6746D-304E-4F83-A717-FC3690A4E844}">
      <dgm:prSet/>
      <dgm:spPr/>
      <dgm:t>
        <a:bodyPr/>
        <a:lstStyle/>
        <a:p>
          <a:endParaRPr lang="hu-HU"/>
        </a:p>
      </dgm:t>
    </dgm:pt>
    <dgm:pt modelId="{9179D438-95D1-4583-B3CF-C0FFC6B30253}" type="sibTrans" cxnId="{76D6746D-304E-4F83-A717-FC3690A4E844}">
      <dgm:prSet/>
      <dgm:spPr/>
      <dgm:t>
        <a:bodyPr/>
        <a:lstStyle/>
        <a:p>
          <a:endParaRPr lang="hu-HU"/>
        </a:p>
      </dgm:t>
    </dgm:pt>
    <dgm:pt modelId="{DE9B5E33-9817-4FB0-8774-1D1BE0F162EE}">
      <dgm:prSet phldrT="[Text]" custT="1"/>
      <dgm:spPr/>
      <dgm:t>
        <a:bodyPr/>
        <a:lstStyle/>
        <a:p>
          <a:r>
            <a:rPr lang="hu-HU" sz="2600" dirty="0"/>
            <a:t>Mérséklődő, de magas külkeres-</a:t>
          </a:r>
          <a:r>
            <a:rPr lang="hu-HU" sz="2600" dirty="0" err="1"/>
            <a:t>kedelmi</a:t>
          </a:r>
          <a:r>
            <a:rPr lang="hu-HU" sz="2600" dirty="0"/>
            <a:t> aktívum</a:t>
          </a:r>
        </a:p>
      </dgm:t>
    </dgm:pt>
    <dgm:pt modelId="{5967A8A1-56DF-404E-B082-C4D33A426139}" type="parTrans" cxnId="{E3EA0DB2-1F7B-4B2F-B965-C712EA5ACB1B}">
      <dgm:prSet/>
      <dgm:spPr/>
      <dgm:t>
        <a:bodyPr/>
        <a:lstStyle/>
        <a:p>
          <a:endParaRPr lang="hu-HU"/>
        </a:p>
      </dgm:t>
    </dgm:pt>
    <dgm:pt modelId="{AA91539F-42EB-495A-A1AC-C10DE31943F1}" type="sibTrans" cxnId="{E3EA0DB2-1F7B-4B2F-B965-C712EA5ACB1B}">
      <dgm:prSet/>
      <dgm:spPr/>
      <dgm:t>
        <a:bodyPr/>
        <a:lstStyle/>
        <a:p>
          <a:endParaRPr lang="hu-HU"/>
        </a:p>
      </dgm:t>
    </dgm:pt>
    <dgm:pt modelId="{627B6A7A-65D5-4635-8BCC-764C8ACD5DCB}">
      <dgm:prSet phldrT="[Text]" custT="1"/>
      <dgm:spPr/>
      <dgm:t>
        <a:bodyPr/>
        <a:lstStyle/>
        <a:p>
          <a:r>
            <a:rPr lang="hu-HU" sz="2200" dirty="0"/>
            <a:t>Erős belső kereslet, míg az export nőtt</a:t>
          </a:r>
        </a:p>
      </dgm:t>
    </dgm:pt>
    <dgm:pt modelId="{1FE2FDC6-55D1-4940-8217-7B662D1DC53A}" type="parTrans" cxnId="{E4AFAFD1-2571-4B1D-BD77-391B7457D296}">
      <dgm:prSet/>
      <dgm:spPr/>
      <dgm:t>
        <a:bodyPr/>
        <a:lstStyle/>
        <a:p>
          <a:endParaRPr lang="hu-HU"/>
        </a:p>
      </dgm:t>
    </dgm:pt>
    <dgm:pt modelId="{C57DA96B-6A1E-47DF-830B-5C903EB62DE3}" type="sibTrans" cxnId="{E4AFAFD1-2571-4B1D-BD77-391B7457D296}">
      <dgm:prSet/>
      <dgm:spPr/>
      <dgm:t>
        <a:bodyPr/>
        <a:lstStyle/>
        <a:p>
          <a:endParaRPr lang="hu-HU"/>
        </a:p>
      </dgm:t>
    </dgm:pt>
    <dgm:pt modelId="{1EE55334-448D-442C-B344-4A3A50AE0BBF}">
      <dgm:prSet phldrT="[Text]" custT="1"/>
      <dgm:spPr/>
      <dgm:t>
        <a:bodyPr/>
        <a:lstStyle/>
        <a:p>
          <a:r>
            <a:rPr lang="hu-HU" sz="2200" dirty="0"/>
            <a:t>A szolgáltatásegyenleg többlete továbbra is kiemelkedő</a:t>
          </a:r>
        </a:p>
      </dgm:t>
    </dgm:pt>
    <dgm:pt modelId="{268D9A92-7DD7-41C6-8A2C-FA5983846C25}" type="parTrans" cxnId="{1883FEC8-429D-441F-9C6E-F6ADA6B5985F}">
      <dgm:prSet/>
      <dgm:spPr/>
      <dgm:t>
        <a:bodyPr/>
        <a:lstStyle/>
        <a:p>
          <a:endParaRPr lang="hu-HU"/>
        </a:p>
      </dgm:t>
    </dgm:pt>
    <dgm:pt modelId="{0B8B1D5A-6393-45F0-8F32-D211F6CDE620}" type="sibTrans" cxnId="{1883FEC8-429D-441F-9C6E-F6ADA6B5985F}">
      <dgm:prSet/>
      <dgm:spPr/>
      <dgm:t>
        <a:bodyPr/>
        <a:lstStyle/>
        <a:p>
          <a:endParaRPr lang="hu-HU"/>
        </a:p>
      </dgm:t>
    </dgm:pt>
    <dgm:pt modelId="{18B49B85-0AEC-4108-9185-D4C436E7BCC9}">
      <dgm:prSet phldrT="[Text]" custT="1"/>
      <dgm:spPr/>
      <dgm:t>
        <a:bodyPr/>
        <a:lstStyle/>
        <a:p>
          <a:r>
            <a:rPr lang="hu-HU" sz="2600" dirty="0"/>
            <a:t>Rendkívül alacsony rövid külső adósság </a:t>
          </a:r>
        </a:p>
      </dgm:t>
    </dgm:pt>
    <dgm:pt modelId="{88324D91-9092-442B-8E09-43E7E08157E1}" type="parTrans" cxnId="{7A596FFD-B9B6-43E0-95A8-64629F8D6E58}">
      <dgm:prSet/>
      <dgm:spPr/>
      <dgm:t>
        <a:bodyPr/>
        <a:lstStyle/>
        <a:p>
          <a:endParaRPr lang="hu-HU"/>
        </a:p>
      </dgm:t>
    </dgm:pt>
    <dgm:pt modelId="{7954DEBC-AE68-47DA-B4A3-F6EC21D8E258}" type="sibTrans" cxnId="{7A596FFD-B9B6-43E0-95A8-64629F8D6E58}">
      <dgm:prSet/>
      <dgm:spPr/>
      <dgm:t>
        <a:bodyPr/>
        <a:lstStyle/>
        <a:p>
          <a:endParaRPr lang="hu-HU"/>
        </a:p>
      </dgm:t>
    </dgm:pt>
    <dgm:pt modelId="{5752E79F-B163-475D-ADE9-271F45D42BE9}">
      <dgm:prSet phldrT="[Text]" custT="1"/>
      <dgm:spPr/>
      <dgm:t>
        <a:bodyPr/>
        <a:lstStyle/>
        <a:p>
          <a:r>
            <a:rPr lang="hu-HU" sz="2200" dirty="0"/>
            <a:t>Érdemben javuló tartalékmegfelelés</a:t>
          </a:r>
        </a:p>
      </dgm:t>
    </dgm:pt>
    <dgm:pt modelId="{D7018390-0B8C-4C82-97CA-916A7EAA6F41}" type="parTrans" cxnId="{4D5D3B04-DF18-4882-98DA-E19176633372}">
      <dgm:prSet/>
      <dgm:spPr/>
      <dgm:t>
        <a:bodyPr/>
        <a:lstStyle/>
        <a:p>
          <a:endParaRPr lang="hu-HU"/>
        </a:p>
      </dgm:t>
    </dgm:pt>
    <dgm:pt modelId="{4BC8A753-5D9C-47A9-A625-C5374425900B}" type="sibTrans" cxnId="{4D5D3B04-DF18-4882-98DA-E19176633372}">
      <dgm:prSet/>
      <dgm:spPr/>
      <dgm:t>
        <a:bodyPr/>
        <a:lstStyle/>
        <a:p>
          <a:endParaRPr lang="hu-HU"/>
        </a:p>
      </dgm:t>
    </dgm:pt>
    <dgm:pt modelId="{BD584CEA-8D9B-462F-9C27-34434BAF9F5D}">
      <dgm:prSet phldrT="[Text]" custT="1"/>
      <dgm:spPr/>
      <dgm:t>
        <a:bodyPr/>
        <a:lstStyle/>
        <a:p>
          <a:r>
            <a:rPr lang="hu-HU" sz="2200" dirty="0"/>
            <a:t>Csökkenő forrásbevonási igény</a:t>
          </a:r>
        </a:p>
      </dgm:t>
    </dgm:pt>
    <dgm:pt modelId="{E59449C7-409A-420F-AA4C-F13DB5A1FB06}" type="parTrans" cxnId="{1EB69A40-77D2-4564-BF0B-44C3E379C4B9}">
      <dgm:prSet/>
      <dgm:spPr/>
      <dgm:t>
        <a:bodyPr/>
        <a:lstStyle/>
        <a:p>
          <a:endParaRPr lang="hu-HU"/>
        </a:p>
      </dgm:t>
    </dgm:pt>
    <dgm:pt modelId="{4FB6B3BF-D697-4BDE-B34C-422C6AF82C8E}" type="sibTrans" cxnId="{1EB69A40-77D2-4564-BF0B-44C3E379C4B9}">
      <dgm:prSet/>
      <dgm:spPr/>
      <dgm:t>
        <a:bodyPr/>
        <a:lstStyle/>
        <a:p>
          <a:endParaRPr lang="hu-HU"/>
        </a:p>
      </dgm:t>
    </dgm:pt>
    <dgm:pt modelId="{A466A220-BF0F-454D-BF89-5C12B6609602}">
      <dgm:prSet phldrT="[Text]" custT="1"/>
      <dgm:spPr/>
      <dgm:t>
        <a:bodyPr/>
        <a:lstStyle/>
        <a:p>
          <a:r>
            <a:rPr lang="hu-HU" sz="2200" dirty="0"/>
            <a:t>Egyre inkább a követelések növekedése a meghatározó</a:t>
          </a:r>
        </a:p>
      </dgm:t>
    </dgm:pt>
    <dgm:pt modelId="{72997E4E-D7AE-46B1-9E84-BA9DDA506D84}" type="parTrans" cxnId="{AABED618-C73A-43B8-94C6-F10F40150AA3}">
      <dgm:prSet/>
      <dgm:spPr/>
      <dgm:t>
        <a:bodyPr/>
        <a:lstStyle/>
        <a:p>
          <a:endParaRPr lang="hu-HU"/>
        </a:p>
      </dgm:t>
    </dgm:pt>
    <dgm:pt modelId="{5FC467E9-5B89-4391-ACF7-F38CD4A0E70A}" type="sibTrans" cxnId="{AABED618-C73A-43B8-94C6-F10F40150AA3}">
      <dgm:prSet/>
      <dgm:spPr/>
      <dgm:t>
        <a:bodyPr/>
        <a:lstStyle/>
        <a:p>
          <a:endParaRPr lang="hu-HU"/>
        </a:p>
      </dgm:t>
    </dgm:pt>
    <dgm:pt modelId="{B67EB495-1390-4D82-83DD-4360FD9D737B}">
      <dgm:prSet phldrT="[Text]" custT="1"/>
      <dgm:spPr/>
      <dgm:t>
        <a:bodyPr/>
        <a:lstStyle/>
        <a:p>
          <a:r>
            <a:rPr lang="hu-HU" sz="2600" dirty="0"/>
            <a:t>A régiós szintnél kedvezőbb külső pozíció</a:t>
          </a:r>
        </a:p>
      </dgm:t>
    </dgm:pt>
    <dgm:pt modelId="{24CD24A1-D0F2-4793-A232-AFA70ECE4AB9}" type="parTrans" cxnId="{912E539C-0964-4679-A551-E717AAF738EA}">
      <dgm:prSet/>
      <dgm:spPr/>
      <dgm:t>
        <a:bodyPr/>
        <a:lstStyle/>
        <a:p>
          <a:endParaRPr lang="hu-HU"/>
        </a:p>
      </dgm:t>
    </dgm:pt>
    <dgm:pt modelId="{94B834E6-F86F-4ADD-BB0F-CFC972B22133}" type="sibTrans" cxnId="{912E539C-0964-4679-A551-E717AAF738EA}">
      <dgm:prSet/>
      <dgm:spPr/>
      <dgm:t>
        <a:bodyPr/>
        <a:lstStyle/>
        <a:p>
          <a:endParaRPr lang="hu-HU"/>
        </a:p>
      </dgm:t>
    </dgm:pt>
    <dgm:pt modelId="{0A7BCA8B-49B0-46E3-9DF6-72C4AAC97E81}">
      <dgm:prSet phldrT="[Text]" custT="1"/>
      <dgm:spPr/>
      <dgm:t>
        <a:bodyPr/>
        <a:lstStyle/>
        <a:p>
          <a:r>
            <a:rPr lang="hu-HU" sz="2200" dirty="0"/>
            <a:t>Magasabb külső finanszírozási képesség</a:t>
          </a:r>
        </a:p>
      </dgm:t>
    </dgm:pt>
    <dgm:pt modelId="{AEC553FF-1B49-4826-981C-750324522DAA}" type="parTrans" cxnId="{1C362E17-8A6C-4642-9A27-37F1A5FD1E77}">
      <dgm:prSet/>
      <dgm:spPr/>
      <dgm:t>
        <a:bodyPr/>
        <a:lstStyle/>
        <a:p>
          <a:endParaRPr lang="hu-HU"/>
        </a:p>
      </dgm:t>
    </dgm:pt>
    <dgm:pt modelId="{82CA6A0C-5234-4DF7-A7B2-3F31F2854123}" type="sibTrans" cxnId="{1C362E17-8A6C-4642-9A27-37F1A5FD1E77}">
      <dgm:prSet/>
      <dgm:spPr/>
      <dgm:t>
        <a:bodyPr/>
        <a:lstStyle/>
        <a:p>
          <a:endParaRPr lang="hu-HU"/>
        </a:p>
      </dgm:t>
    </dgm:pt>
    <dgm:pt modelId="{33FC0BC4-2F4B-4EE3-BFCD-8A91FA04F450}">
      <dgm:prSet phldrT="[Text]" custT="1"/>
      <dgm:spPr/>
      <dgm:t>
        <a:bodyPr/>
        <a:lstStyle/>
        <a:p>
          <a:r>
            <a:rPr lang="hu-HU" sz="2200" dirty="0"/>
            <a:t>A nettó külső adósság a régiós szintre csökkent</a:t>
          </a:r>
        </a:p>
      </dgm:t>
    </dgm:pt>
    <dgm:pt modelId="{9D77E9D1-D7B2-4A1F-AE4A-5A3935233031}" type="parTrans" cxnId="{1056C608-06B2-4AA5-9811-07F339909BE7}">
      <dgm:prSet/>
      <dgm:spPr/>
      <dgm:t>
        <a:bodyPr/>
        <a:lstStyle/>
        <a:p>
          <a:endParaRPr lang="hu-HU"/>
        </a:p>
      </dgm:t>
    </dgm:pt>
    <dgm:pt modelId="{72C4FA0F-7291-483E-BE72-DF1D7C836A27}" type="sibTrans" cxnId="{1056C608-06B2-4AA5-9811-07F339909BE7}">
      <dgm:prSet/>
      <dgm:spPr/>
      <dgm:t>
        <a:bodyPr/>
        <a:lstStyle/>
        <a:p>
          <a:endParaRPr lang="hu-HU"/>
        </a:p>
      </dgm:t>
    </dgm:pt>
    <dgm:pt modelId="{4C9262BC-1D01-4D0E-86B3-F8598DB6805D}" type="pres">
      <dgm:prSet presAssocID="{36ABF645-AC85-4718-A24C-B3999693D9FC}" presName="Name0" presStyleCnt="0">
        <dgm:presLayoutVars>
          <dgm:dir/>
          <dgm:animLvl val="lvl"/>
          <dgm:resizeHandles val="exact"/>
        </dgm:presLayoutVars>
      </dgm:prSet>
      <dgm:spPr/>
    </dgm:pt>
    <dgm:pt modelId="{462FDBF8-6930-4C39-B39C-3D766F4A81CD}" type="pres">
      <dgm:prSet presAssocID="{862D1BCB-2279-4B33-A822-C604365913CD}" presName="linNode" presStyleCnt="0"/>
      <dgm:spPr/>
    </dgm:pt>
    <dgm:pt modelId="{E1EC17E9-6D85-40F9-9670-A56256138146}" type="pres">
      <dgm:prSet presAssocID="{862D1BCB-2279-4B33-A822-C604365913CD}" presName="parentText" presStyleLbl="node1" presStyleIdx="0" presStyleCnt="4" custScaleX="93343">
        <dgm:presLayoutVars>
          <dgm:chMax val="1"/>
          <dgm:bulletEnabled val="1"/>
        </dgm:presLayoutVars>
      </dgm:prSet>
      <dgm:spPr/>
    </dgm:pt>
    <dgm:pt modelId="{094DB5F8-C235-4545-9F13-53E69755CD5A}" type="pres">
      <dgm:prSet presAssocID="{862D1BCB-2279-4B33-A822-C604365913CD}" presName="descendantText" presStyleLbl="alignAccFollowNode1" presStyleIdx="0" presStyleCnt="4" custScaleX="103082">
        <dgm:presLayoutVars>
          <dgm:bulletEnabled val="1"/>
        </dgm:presLayoutVars>
      </dgm:prSet>
      <dgm:spPr/>
    </dgm:pt>
    <dgm:pt modelId="{A989D44B-C751-4881-B12A-C239562A85AA}" type="pres">
      <dgm:prSet presAssocID="{DEDF7FCF-1786-4DC2-A29E-71A73D579D7D}" presName="sp" presStyleCnt="0"/>
      <dgm:spPr/>
    </dgm:pt>
    <dgm:pt modelId="{C7C7B808-F8B3-4F91-A976-5B5848C5237F}" type="pres">
      <dgm:prSet presAssocID="{DE9B5E33-9817-4FB0-8774-1D1BE0F162EE}" presName="linNode" presStyleCnt="0"/>
      <dgm:spPr/>
    </dgm:pt>
    <dgm:pt modelId="{97A1A786-8173-4C6C-94E9-E793CC328AF2}" type="pres">
      <dgm:prSet presAssocID="{DE9B5E33-9817-4FB0-8774-1D1BE0F162EE}" presName="parentText" presStyleLbl="node1" presStyleIdx="1" presStyleCnt="4" custScaleX="96646" custLinFactNeighborX="201" custLinFactNeighborY="920">
        <dgm:presLayoutVars>
          <dgm:chMax val="1"/>
          <dgm:bulletEnabled val="1"/>
        </dgm:presLayoutVars>
      </dgm:prSet>
      <dgm:spPr/>
    </dgm:pt>
    <dgm:pt modelId="{2AF5A389-D4FB-4FF1-8631-46F7E05F77F7}" type="pres">
      <dgm:prSet presAssocID="{DE9B5E33-9817-4FB0-8774-1D1BE0F162EE}" presName="descendantText" presStyleLbl="alignAccFollowNode1" presStyleIdx="1" presStyleCnt="4" custScaleX="108892" custLinFactNeighborY="3480">
        <dgm:presLayoutVars>
          <dgm:bulletEnabled val="1"/>
        </dgm:presLayoutVars>
      </dgm:prSet>
      <dgm:spPr/>
    </dgm:pt>
    <dgm:pt modelId="{0F8753C5-AC8C-414F-A9EC-5B9376A1C3B8}" type="pres">
      <dgm:prSet presAssocID="{AA91539F-42EB-495A-A1AC-C10DE31943F1}" presName="sp" presStyleCnt="0"/>
      <dgm:spPr/>
    </dgm:pt>
    <dgm:pt modelId="{704C7AE7-473C-4E15-88B9-5E42157AEB94}" type="pres">
      <dgm:prSet presAssocID="{18B49B85-0AEC-4108-9185-D4C436E7BCC9}" presName="linNode" presStyleCnt="0"/>
      <dgm:spPr/>
    </dgm:pt>
    <dgm:pt modelId="{C0915EF9-3A89-4EBA-94D8-892FE7720F14}" type="pres">
      <dgm:prSet presAssocID="{18B49B85-0AEC-4108-9185-D4C436E7BCC9}" presName="parentText" presStyleLbl="node1" presStyleIdx="2" presStyleCnt="4" custScaleX="96386" custLinFactNeighborX="402" custLinFactNeighborY="176">
        <dgm:presLayoutVars>
          <dgm:chMax val="1"/>
          <dgm:bulletEnabled val="1"/>
        </dgm:presLayoutVars>
      </dgm:prSet>
      <dgm:spPr/>
    </dgm:pt>
    <dgm:pt modelId="{325458B1-B061-412D-B4CF-37068DFE3376}" type="pres">
      <dgm:prSet presAssocID="{18B49B85-0AEC-4108-9185-D4C436E7BCC9}" presName="descendantText" presStyleLbl="alignAccFollowNode1" presStyleIdx="2" presStyleCnt="4" custScaleX="107968">
        <dgm:presLayoutVars>
          <dgm:bulletEnabled val="1"/>
        </dgm:presLayoutVars>
      </dgm:prSet>
      <dgm:spPr/>
    </dgm:pt>
    <dgm:pt modelId="{50407C92-EAD3-4B97-8437-0A5AC5752BE6}" type="pres">
      <dgm:prSet presAssocID="{7954DEBC-AE68-47DA-B4A3-F6EC21D8E258}" presName="sp" presStyleCnt="0"/>
      <dgm:spPr/>
    </dgm:pt>
    <dgm:pt modelId="{CCCB6822-7A9C-4FF3-982D-E6B9808B2A97}" type="pres">
      <dgm:prSet presAssocID="{B67EB495-1390-4D82-83DD-4360FD9D737B}" presName="linNode" presStyleCnt="0"/>
      <dgm:spPr/>
    </dgm:pt>
    <dgm:pt modelId="{6944FF6B-23A5-4A14-AAC4-F1A9B107165B}" type="pres">
      <dgm:prSet presAssocID="{B67EB495-1390-4D82-83DD-4360FD9D737B}" presName="parentText" presStyleLbl="node1" presStyleIdx="3" presStyleCnt="4" custScaleX="94421" custLinFactNeighborX="1071" custLinFactNeighborY="-541">
        <dgm:presLayoutVars>
          <dgm:chMax val="1"/>
          <dgm:bulletEnabled val="1"/>
        </dgm:presLayoutVars>
      </dgm:prSet>
      <dgm:spPr/>
    </dgm:pt>
    <dgm:pt modelId="{532698BA-3987-4670-9B8F-448C8837EEC5}" type="pres">
      <dgm:prSet presAssocID="{B67EB495-1390-4D82-83DD-4360FD9D737B}" presName="descendantText" presStyleLbl="alignAccFollowNode1" presStyleIdx="3" presStyleCnt="4" custScaleX="109570">
        <dgm:presLayoutVars>
          <dgm:bulletEnabled val="1"/>
        </dgm:presLayoutVars>
      </dgm:prSet>
      <dgm:spPr/>
    </dgm:pt>
  </dgm:ptLst>
  <dgm:cxnLst>
    <dgm:cxn modelId="{4D5D3B04-DF18-4882-98DA-E19176633372}" srcId="{18B49B85-0AEC-4108-9185-D4C436E7BCC9}" destId="{5752E79F-B163-475D-ADE9-271F45D42BE9}" srcOrd="0" destOrd="0" parTransId="{D7018390-0B8C-4C82-97CA-916A7EAA6F41}" sibTransId="{4BC8A753-5D9C-47A9-A625-C5374425900B}"/>
    <dgm:cxn modelId="{64182408-FF21-4C8C-BEA2-832C0DCEB520}" type="presOf" srcId="{DE9B5E33-9817-4FB0-8774-1D1BE0F162EE}" destId="{97A1A786-8173-4C6C-94E9-E793CC328AF2}" srcOrd="0" destOrd="0" presId="urn:microsoft.com/office/officeart/2005/8/layout/vList5"/>
    <dgm:cxn modelId="{1056C608-06B2-4AA5-9811-07F339909BE7}" srcId="{B67EB495-1390-4D82-83DD-4360FD9D737B}" destId="{33FC0BC4-2F4B-4EE3-BFCD-8A91FA04F450}" srcOrd="1" destOrd="0" parTransId="{9D77E9D1-D7B2-4A1F-AE4A-5A3935233031}" sibTransId="{72C4FA0F-7291-483E-BE72-DF1D7C836A27}"/>
    <dgm:cxn modelId="{A7EF9310-6CE7-4F27-8F55-1BB679931FA7}" type="presOf" srcId="{0EE4EB19-F4CA-47D8-8183-3B6349F6EA02}" destId="{094DB5F8-C235-4545-9F13-53E69755CD5A}" srcOrd="0" destOrd="0" presId="urn:microsoft.com/office/officeart/2005/8/layout/vList5"/>
    <dgm:cxn modelId="{1C362E17-8A6C-4642-9A27-37F1A5FD1E77}" srcId="{B67EB495-1390-4D82-83DD-4360FD9D737B}" destId="{0A7BCA8B-49B0-46E3-9DF6-72C4AAC97E81}" srcOrd="0" destOrd="0" parTransId="{AEC553FF-1B49-4826-981C-750324522DAA}" sibTransId="{82CA6A0C-5234-4DF7-A7B2-3F31F2854123}"/>
    <dgm:cxn modelId="{AABED618-C73A-43B8-94C6-F10F40150AA3}" srcId="{862D1BCB-2279-4B33-A822-C604365913CD}" destId="{A466A220-BF0F-454D-BF89-5C12B6609602}" srcOrd="1" destOrd="0" parTransId="{72997E4E-D7AE-46B1-9E84-BA9DDA506D84}" sibTransId="{5FC467E9-5B89-4391-ACF7-F38CD4A0E70A}"/>
    <dgm:cxn modelId="{EE806B1C-98D6-4DD1-B40D-29F7DE1484EF}" type="presOf" srcId="{1EE55334-448D-442C-B344-4A3A50AE0BBF}" destId="{2AF5A389-D4FB-4FF1-8631-46F7E05F77F7}" srcOrd="0" destOrd="1" presId="urn:microsoft.com/office/officeart/2005/8/layout/vList5"/>
    <dgm:cxn modelId="{B0AB011D-B110-4508-9D7E-2EA3F92BEB16}" type="presOf" srcId="{36ABF645-AC85-4718-A24C-B3999693D9FC}" destId="{4C9262BC-1D01-4D0E-86B3-F8598DB6805D}" srcOrd="0" destOrd="0" presId="urn:microsoft.com/office/officeart/2005/8/layout/vList5"/>
    <dgm:cxn modelId="{1EB69A40-77D2-4564-BF0B-44C3E379C4B9}" srcId="{18B49B85-0AEC-4108-9185-D4C436E7BCC9}" destId="{BD584CEA-8D9B-462F-9C27-34434BAF9F5D}" srcOrd="1" destOrd="0" parTransId="{E59449C7-409A-420F-AA4C-F13DB5A1FB06}" sibTransId="{4FB6B3BF-D697-4BDE-B34C-422C6AF82C8E}"/>
    <dgm:cxn modelId="{5904B460-C7BA-4D99-A175-4F86970D0955}" type="presOf" srcId="{BD584CEA-8D9B-462F-9C27-34434BAF9F5D}" destId="{325458B1-B061-412D-B4CF-37068DFE3376}" srcOrd="0" destOrd="1" presId="urn:microsoft.com/office/officeart/2005/8/layout/vList5"/>
    <dgm:cxn modelId="{828B326B-B155-436B-8335-A9DCC08A7677}" type="presOf" srcId="{33FC0BC4-2F4B-4EE3-BFCD-8A91FA04F450}" destId="{532698BA-3987-4670-9B8F-448C8837EEC5}" srcOrd="0" destOrd="1" presId="urn:microsoft.com/office/officeart/2005/8/layout/vList5"/>
    <dgm:cxn modelId="{76D6746D-304E-4F83-A717-FC3690A4E844}" srcId="{862D1BCB-2279-4B33-A822-C604365913CD}" destId="{0EE4EB19-F4CA-47D8-8183-3B6349F6EA02}" srcOrd="0" destOrd="0" parTransId="{566F78AC-0F33-4C70-85C0-AF3F41D6EB54}" sibTransId="{9179D438-95D1-4583-B3CF-C0FFC6B30253}"/>
    <dgm:cxn modelId="{8700C152-3EF5-47FF-B4F9-2252CFF66C66}" type="presOf" srcId="{627B6A7A-65D5-4635-8BCC-764C8ACD5DCB}" destId="{2AF5A389-D4FB-4FF1-8631-46F7E05F77F7}" srcOrd="0" destOrd="0" presId="urn:microsoft.com/office/officeart/2005/8/layout/vList5"/>
    <dgm:cxn modelId="{222FB475-9475-4A47-8E37-928BCA1FB203}" type="presOf" srcId="{A466A220-BF0F-454D-BF89-5C12B6609602}" destId="{094DB5F8-C235-4545-9F13-53E69755CD5A}" srcOrd="0" destOrd="1" presId="urn:microsoft.com/office/officeart/2005/8/layout/vList5"/>
    <dgm:cxn modelId="{FFFF6296-1ACD-4EB4-A4FF-121B31DB2D2F}" type="presOf" srcId="{0A7BCA8B-49B0-46E3-9DF6-72C4AAC97E81}" destId="{532698BA-3987-4670-9B8F-448C8837EEC5}" srcOrd="0" destOrd="0" presId="urn:microsoft.com/office/officeart/2005/8/layout/vList5"/>
    <dgm:cxn modelId="{912E539C-0964-4679-A551-E717AAF738EA}" srcId="{36ABF645-AC85-4718-A24C-B3999693D9FC}" destId="{B67EB495-1390-4D82-83DD-4360FD9D737B}" srcOrd="3" destOrd="0" parTransId="{24CD24A1-D0F2-4793-A232-AFA70ECE4AB9}" sibTransId="{94B834E6-F86F-4ADD-BB0F-CFC972B22133}"/>
    <dgm:cxn modelId="{4A26EEAD-024C-4211-9008-B81FAC0D80AF}" srcId="{36ABF645-AC85-4718-A24C-B3999693D9FC}" destId="{862D1BCB-2279-4B33-A822-C604365913CD}" srcOrd="0" destOrd="0" parTransId="{0C57B1C7-4022-4C1C-9EEC-1DC4E631A0D4}" sibTransId="{DEDF7FCF-1786-4DC2-A29E-71A73D579D7D}"/>
    <dgm:cxn modelId="{E3EA0DB2-1F7B-4B2F-B965-C712EA5ACB1B}" srcId="{36ABF645-AC85-4718-A24C-B3999693D9FC}" destId="{DE9B5E33-9817-4FB0-8774-1D1BE0F162EE}" srcOrd="1" destOrd="0" parTransId="{5967A8A1-56DF-404E-B082-C4D33A426139}" sibTransId="{AA91539F-42EB-495A-A1AC-C10DE31943F1}"/>
    <dgm:cxn modelId="{1883FEC8-429D-441F-9C6E-F6ADA6B5985F}" srcId="{DE9B5E33-9817-4FB0-8774-1D1BE0F162EE}" destId="{1EE55334-448D-442C-B344-4A3A50AE0BBF}" srcOrd="1" destOrd="0" parTransId="{268D9A92-7DD7-41C6-8A2C-FA5983846C25}" sibTransId="{0B8B1D5A-6393-45F0-8F32-D211F6CDE620}"/>
    <dgm:cxn modelId="{2327F6CE-9F57-4070-8A70-FC07CF1B9181}" type="presOf" srcId="{18B49B85-0AEC-4108-9185-D4C436E7BCC9}" destId="{C0915EF9-3A89-4EBA-94D8-892FE7720F14}" srcOrd="0" destOrd="0" presId="urn:microsoft.com/office/officeart/2005/8/layout/vList5"/>
    <dgm:cxn modelId="{97A2ADD0-372F-450C-9161-012A4018FA7C}" type="presOf" srcId="{B67EB495-1390-4D82-83DD-4360FD9D737B}" destId="{6944FF6B-23A5-4A14-AAC4-F1A9B107165B}" srcOrd="0" destOrd="0" presId="urn:microsoft.com/office/officeart/2005/8/layout/vList5"/>
    <dgm:cxn modelId="{E4AFAFD1-2571-4B1D-BD77-391B7457D296}" srcId="{DE9B5E33-9817-4FB0-8774-1D1BE0F162EE}" destId="{627B6A7A-65D5-4635-8BCC-764C8ACD5DCB}" srcOrd="0" destOrd="0" parTransId="{1FE2FDC6-55D1-4940-8217-7B662D1DC53A}" sibTransId="{C57DA96B-6A1E-47DF-830B-5C903EB62DE3}"/>
    <dgm:cxn modelId="{982FBBD3-8EBA-4B3D-A8A4-7A779A662EA4}" type="presOf" srcId="{5752E79F-B163-475D-ADE9-271F45D42BE9}" destId="{325458B1-B061-412D-B4CF-37068DFE3376}" srcOrd="0" destOrd="0" presId="urn:microsoft.com/office/officeart/2005/8/layout/vList5"/>
    <dgm:cxn modelId="{F0BE03D9-5368-4CBA-9B06-19DA17DA4F07}" type="presOf" srcId="{862D1BCB-2279-4B33-A822-C604365913CD}" destId="{E1EC17E9-6D85-40F9-9670-A56256138146}" srcOrd="0" destOrd="0" presId="urn:microsoft.com/office/officeart/2005/8/layout/vList5"/>
    <dgm:cxn modelId="{7A596FFD-B9B6-43E0-95A8-64629F8D6E58}" srcId="{36ABF645-AC85-4718-A24C-B3999693D9FC}" destId="{18B49B85-0AEC-4108-9185-D4C436E7BCC9}" srcOrd="2" destOrd="0" parTransId="{88324D91-9092-442B-8E09-43E7E08157E1}" sibTransId="{7954DEBC-AE68-47DA-B4A3-F6EC21D8E258}"/>
    <dgm:cxn modelId="{4FA25965-EF9A-46DE-BA8F-BF6D030DB24D}" type="presParOf" srcId="{4C9262BC-1D01-4D0E-86B3-F8598DB6805D}" destId="{462FDBF8-6930-4C39-B39C-3D766F4A81CD}" srcOrd="0" destOrd="0" presId="urn:microsoft.com/office/officeart/2005/8/layout/vList5"/>
    <dgm:cxn modelId="{1A52C051-A994-498B-AFCC-160ED3F37E90}" type="presParOf" srcId="{462FDBF8-6930-4C39-B39C-3D766F4A81CD}" destId="{E1EC17E9-6D85-40F9-9670-A56256138146}" srcOrd="0" destOrd="0" presId="urn:microsoft.com/office/officeart/2005/8/layout/vList5"/>
    <dgm:cxn modelId="{A829F29E-F0CF-4287-B973-648BE9723883}" type="presParOf" srcId="{462FDBF8-6930-4C39-B39C-3D766F4A81CD}" destId="{094DB5F8-C235-4545-9F13-53E69755CD5A}" srcOrd="1" destOrd="0" presId="urn:microsoft.com/office/officeart/2005/8/layout/vList5"/>
    <dgm:cxn modelId="{F8C541A8-26D3-49F6-A2F2-7D2892FDBB36}" type="presParOf" srcId="{4C9262BC-1D01-4D0E-86B3-F8598DB6805D}" destId="{A989D44B-C751-4881-B12A-C239562A85AA}" srcOrd="1" destOrd="0" presId="urn:microsoft.com/office/officeart/2005/8/layout/vList5"/>
    <dgm:cxn modelId="{C54EA018-0B9C-47AC-A4DD-E50768A1B802}" type="presParOf" srcId="{4C9262BC-1D01-4D0E-86B3-F8598DB6805D}" destId="{C7C7B808-F8B3-4F91-A976-5B5848C5237F}" srcOrd="2" destOrd="0" presId="urn:microsoft.com/office/officeart/2005/8/layout/vList5"/>
    <dgm:cxn modelId="{FEFEFEE3-45CC-419B-8E8B-4A050D141230}" type="presParOf" srcId="{C7C7B808-F8B3-4F91-A976-5B5848C5237F}" destId="{97A1A786-8173-4C6C-94E9-E793CC328AF2}" srcOrd="0" destOrd="0" presId="urn:microsoft.com/office/officeart/2005/8/layout/vList5"/>
    <dgm:cxn modelId="{76EB8C4C-F9FF-42B2-A561-89BF0CAD22F3}" type="presParOf" srcId="{C7C7B808-F8B3-4F91-A976-5B5848C5237F}" destId="{2AF5A389-D4FB-4FF1-8631-46F7E05F77F7}" srcOrd="1" destOrd="0" presId="urn:microsoft.com/office/officeart/2005/8/layout/vList5"/>
    <dgm:cxn modelId="{B72675A9-58B7-4159-8B3B-49F63957DC5A}" type="presParOf" srcId="{4C9262BC-1D01-4D0E-86B3-F8598DB6805D}" destId="{0F8753C5-AC8C-414F-A9EC-5B9376A1C3B8}" srcOrd="3" destOrd="0" presId="urn:microsoft.com/office/officeart/2005/8/layout/vList5"/>
    <dgm:cxn modelId="{3271C0FC-EA99-48CE-845D-5C2D3961C06C}" type="presParOf" srcId="{4C9262BC-1D01-4D0E-86B3-F8598DB6805D}" destId="{704C7AE7-473C-4E15-88B9-5E42157AEB94}" srcOrd="4" destOrd="0" presId="urn:microsoft.com/office/officeart/2005/8/layout/vList5"/>
    <dgm:cxn modelId="{532036CA-E7A7-4BFE-B5FB-27B6196B8065}" type="presParOf" srcId="{704C7AE7-473C-4E15-88B9-5E42157AEB94}" destId="{C0915EF9-3A89-4EBA-94D8-892FE7720F14}" srcOrd="0" destOrd="0" presId="urn:microsoft.com/office/officeart/2005/8/layout/vList5"/>
    <dgm:cxn modelId="{0B2C91E9-951F-41EE-ABD3-2789BDEACE40}" type="presParOf" srcId="{704C7AE7-473C-4E15-88B9-5E42157AEB94}" destId="{325458B1-B061-412D-B4CF-37068DFE3376}" srcOrd="1" destOrd="0" presId="urn:microsoft.com/office/officeart/2005/8/layout/vList5"/>
    <dgm:cxn modelId="{BD4EA296-547E-4E85-9AF8-DFF9FA53CB56}" type="presParOf" srcId="{4C9262BC-1D01-4D0E-86B3-F8598DB6805D}" destId="{50407C92-EAD3-4B97-8437-0A5AC5752BE6}" srcOrd="5" destOrd="0" presId="urn:microsoft.com/office/officeart/2005/8/layout/vList5"/>
    <dgm:cxn modelId="{A520F625-332C-4325-B3F8-5967CA9FEC98}" type="presParOf" srcId="{4C9262BC-1D01-4D0E-86B3-F8598DB6805D}" destId="{CCCB6822-7A9C-4FF3-982D-E6B9808B2A97}" srcOrd="6" destOrd="0" presId="urn:microsoft.com/office/officeart/2005/8/layout/vList5"/>
    <dgm:cxn modelId="{96FFCDA9-FBD0-4A26-BD3F-A92DBD8BF20F}" type="presParOf" srcId="{CCCB6822-7A9C-4FF3-982D-E6B9808B2A97}" destId="{6944FF6B-23A5-4A14-AAC4-F1A9B107165B}" srcOrd="0" destOrd="0" presId="urn:microsoft.com/office/officeart/2005/8/layout/vList5"/>
    <dgm:cxn modelId="{3D1578E4-BAAC-4FD4-BFBA-F02FCB186F47}" type="presParOf" srcId="{CCCB6822-7A9C-4FF3-982D-E6B9808B2A97}" destId="{532698BA-3987-4670-9B8F-448C8837EE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61349-A99A-447D-BB50-DA298B84982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F566F35-DD2D-4706-AC79-A2BB5772E581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hu-HU" sz="3200" b="1" dirty="0"/>
            <a:t>Csökkenő árutöbblet</a:t>
          </a:r>
        </a:p>
      </dgm:t>
    </dgm:pt>
    <dgm:pt modelId="{6942178C-0EDA-4182-A240-590D0A4C2931}" type="parTrans" cxnId="{449345CA-473F-4238-890C-D7733FD2AB39}">
      <dgm:prSet/>
      <dgm:spPr/>
      <dgm:t>
        <a:bodyPr/>
        <a:lstStyle/>
        <a:p>
          <a:endParaRPr lang="hu-HU"/>
        </a:p>
      </dgm:t>
    </dgm:pt>
    <dgm:pt modelId="{EAF7A51F-1550-4B6F-8AB5-35208DFEDC73}" type="sibTrans" cxnId="{449345CA-473F-4238-890C-D7733FD2AB39}">
      <dgm:prSet/>
      <dgm:spPr/>
      <dgm:t>
        <a:bodyPr/>
        <a:lstStyle/>
        <a:p>
          <a:endParaRPr lang="hu-HU"/>
        </a:p>
      </dgm:t>
    </dgm:pt>
    <dgm:pt modelId="{0C491384-29E1-4EBE-8539-62036A554D31}">
      <dgm:prSet phldrT="[Text]" custT="1"/>
      <dgm:spPr>
        <a:solidFill>
          <a:srgbClr val="C0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600" dirty="0"/>
            <a:t>Tartós termékek fogyasztásának dinamikus emelkedése</a:t>
          </a:r>
          <a:endParaRPr lang="hu-HU" dirty="0"/>
        </a:p>
      </dgm:t>
    </dgm:pt>
    <dgm:pt modelId="{FD890ED8-2ACD-43C2-81F6-244EA182CB83}" type="parTrans" cxnId="{8E6F1008-4E46-4215-90EA-916F6CE9E2A5}">
      <dgm:prSet/>
      <dgm:spPr/>
      <dgm:t>
        <a:bodyPr/>
        <a:lstStyle/>
        <a:p>
          <a:endParaRPr lang="hu-HU"/>
        </a:p>
      </dgm:t>
    </dgm:pt>
    <dgm:pt modelId="{64A57869-9ED4-4140-81B8-3655B1F13016}" type="sibTrans" cxnId="{8E6F1008-4E46-4215-90EA-916F6CE9E2A5}">
      <dgm:prSet/>
      <dgm:spPr/>
      <dgm:t>
        <a:bodyPr/>
        <a:lstStyle/>
        <a:p>
          <a:endParaRPr lang="hu-HU"/>
        </a:p>
      </dgm:t>
    </dgm:pt>
    <dgm:pt modelId="{0B542738-A078-4D58-B435-8BF2E2896273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600" dirty="0"/>
            <a:t>Feldolgozóipari nagyberuházások</a:t>
          </a:r>
          <a:endParaRPr lang="hu-HU" sz="3600" dirty="0"/>
        </a:p>
      </dgm:t>
    </dgm:pt>
    <dgm:pt modelId="{BCE33968-2DE3-481B-9A45-5312681BEDDC}" type="parTrans" cxnId="{7642EA1B-12E0-4F15-AFAF-B94162399220}">
      <dgm:prSet/>
      <dgm:spPr/>
      <dgm:t>
        <a:bodyPr/>
        <a:lstStyle/>
        <a:p>
          <a:endParaRPr lang="hu-HU"/>
        </a:p>
      </dgm:t>
    </dgm:pt>
    <dgm:pt modelId="{280D87DF-09B1-4ACC-9815-CE50CB550278}" type="sibTrans" cxnId="{7642EA1B-12E0-4F15-AFAF-B94162399220}">
      <dgm:prSet/>
      <dgm:spPr/>
      <dgm:t>
        <a:bodyPr/>
        <a:lstStyle/>
        <a:p>
          <a:endParaRPr lang="hu-HU"/>
        </a:p>
      </dgm:t>
    </dgm:pt>
    <dgm:pt modelId="{EB2B4C93-3F5E-4A3A-AE5B-DABE6DC15887}">
      <dgm:prSet phldrT="[Text]" custT="1"/>
      <dgm:spPr>
        <a:solidFill>
          <a:srgbClr val="C0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600" dirty="0"/>
            <a:t>Energiahordozók magasabb ára</a:t>
          </a:r>
          <a:endParaRPr lang="hu-HU" sz="3600" dirty="0"/>
        </a:p>
      </dgm:t>
    </dgm:pt>
    <dgm:pt modelId="{3DAA497B-01DE-4613-BBB9-D3AE68B3155D}" type="parTrans" cxnId="{D308C527-B401-4D0E-9EEE-C33290BD9B5F}">
      <dgm:prSet/>
      <dgm:spPr/>
      <dgm:t>
        <a:bodyPr/>
        <a:lstStyle/>
        <a:p>
          <a:endParaRPr lang="hu-HU"/>
        </a:p>
      </dgm:t>
    </dgm:pt>
    <dgm:pt modelId="{388F6389-6551-4217-8D7E-834CF610C40F}" type="sibTrans" cxnId="{D308C527-B401-4D0E-9EEE-C33290BD9B5F}">
      <dgm:prSet/>
      <dgm:spPr/>
      <dgm:t>
        <a:bodyPr/>
        <a:lstStyle/>
        <a:p>
          <a:endParaRPr lang="hu-HU"/>
        </a:p>
      </dgm:t>
    </dgm:pt>
    <dgm:pt modelId="{BDC110F4-8072-47BA-A316-BE083FFFBD1F}">
      <dgm:prSet phldrT="[Text]" custScaleX="117335" custScaleY="82386" custRadScaleRad="134273" custRadScaleInc="22650"/>
      <dgm:spPr/>
      <dgm:t>
        <a:bodyPr/>
        <a:lstStyle/>
        <a:p>
          <a:endParaRPr lang="hu-HU"/>
        </a:p>
      </dgm:t>
    </dgm:pt>
    <dgm:pt modelId="{CD3E7044-4DBE-4737-9087-91060031E739}" type="parTrans" cxnId="{43CEBDBB-5E44-4D34-955F-942D58028E4B}">
      <dgm:prSet/>
      <dgm:spPr/>
      <dgm:t>
        <a:bodyPr/>
        <a:lstStyle/>
        <a:p>
          <a:endParaRPr lang="hu-HU"/>
        </a:p>
      </dgm:t>
    </dgm:pt>
    <dgm:pt modelId="{A4A7B331-A710-4E9F-A517-78270C4E335F}" type="sibTrans" cxnId="{43CEBDBB-5E44-4D34-955F-942D58028E4B}">
      <dgm:prSet/>
      <dgm:spPr/>
      <dgm:t>
        <a:bodyPr/>
        <a:lstStyle/>
        <a:p>
          <a:endParaRPr lang="hu-HU"/>
        </a:p>
      </dgm:t>
    </dgm:pt>
    <dgm:pt modelId="{E38B1260-B96D-45B7-A0A6-E710E964AD77}" type="pres">
      <dgm:prSet presAssocID="{A7161349-A99A-447D-BB50-DA298B84982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0EC58D-2710-420E-9045-F0E18C78E726}" type="pres">
      <dgm:prSet presAssocID="{5F566F35-DD2D-4706-AC79-A2BB5772E581}" presName="centerShape" presStyleLbl="node0" presStyleIdx="0" presStyleCnt="1" custScaleX="134742" custScaleY="58661" custLinFactNeighborX="548" custLinFactNeighborY="-15004"/>
      <dgm:spPr/>
    </dgm:pt>
    <dgm:pt modelId="{92FBC2B3-A797-4F8A-8B86-B4739B892343}" type="pres">
      <dgm:prSet presAssocID="{FD890ED8-2ACD-43C2-81F6-244EA182CB83}" presName="parTrans" presStyleLbl="bgSibTrans2D1" presStyleIdx="0" presStyleCnt="3" custAng="799883"/>
      <dgm:spPr/>
    </dgm:pt>
    <dgm:pt modelId="{7F1DFA0B-7797-49BB-8731-DC3CEEAC799F}" type="pres">
      <dgm:prSet presAssocID="{0C491384-29E1-4EBE-8539-62036A554D31}" presName="node" presStyleLbl="node1" presStyleIdx="0" presStyleCnt="3" custScaleX="117335" custScaleY="94881" custRadScaleRad="128939" custRadScaleInc="19108">
        <dgm:presLayoutVars>
          <dgm:bulletEnabled val="1"/>
        </dgm:presLayoutVars>
      </dgm:prSet>
      <dgm:spPr/>
    </dgm:pt>
    <dgm:pt modelId="{593712AB-A5DA-4D5F-86A1-C554F7F37862}" type="pres">
      <dgm:prSet presAssocID="{BCE33968-2DE3-481B-9A45-5312681BEDDC}" presName="parTrans" presStyleLbl="bgSibTrans2D1" presStyleIdx="1" presStyleCnt="3" custScaleX="110690"/>
      <dgm:spPr/>
    </dgm:pt>
    <dgm:pt modelId="{4FCFFD52-3271-412D-9D82-F217EEA8541F}" type="pres">
      <dgm:prSet presAssocID="{0B542738-A078-4D58-B435-8BF2E2896273}" presName="node" presStyleLbl="node1" presStyleIdx="1" presStyleCnt="3" custScaleX="123609" custScaleY="62536" custRadScaleRad="107867" custRadScaleInc="65">
        <dgm:presLayoutVars>
          <dgm:bulletEnabled val="1"/>
        </dgm:presLayoutVars>
      </dgm:prSet>
      <dgm:spPr/>
    </dgm:pt>
    <dgm:pt modelId="{0120D131-1A6E-439C-A3D6-DEA9A2EA3FE9}" type="pres">
      <dgm:prSet presAssocID="{3DAA497B-01DE-4613-BBB9-D3AE68B3155D}" presName="parTrans" presStyleLbl="bgSibTrans2D1" presStyleIdx="2" presStyleCnt="3" custAng="20922681" custScaleX="98560" custScaleY="99418"/>
      <dgm:spPr/>
    </dgm:pt>
    <dgm:pt modelId="{2E2828D9-D5B8-4E03-B4C4-220922C4F37F}" type="pres">
      <dgm:prSet presAssocID="{EB2B4C93-3F5E-4A3A-AE5B-DABE6DC15887}" presName="node" presStyleLbl="node1" presStyleIdx="2" presStyleCnt="3" custScaleX="124564" custScaleY="98392" custRadScaleRad="130732" custRadScaleInc="-17593">
        <dgm:presLayoutVars>
          <dgm:bulletEnabled val="1"/>
        </dgm:presLayoutVars>
      </dgm:prSet>
      <dgm:spPr/>
    </dgm:pt>
  </dgm:ptLst>
  <dgm:cxnLst>
    <dgm:cxn modelId="{8E6F1008-4E46-4215-90EA-916F6CE9E2A5}" srcId="{5F566F35-DD2D-4706-AC79-A2BB5772E581}" destId="{0C491384-29E1-4EBE-8539-62036A554D31}" srcOrd="0" destOrd="0" parTransId="{FD890ED8-2ACD-43C2-81F6-244EA182CB83}" sibTransId="{64A57869-9ED4-4140-81B8-3655B1F13016}"/>
    <dgm:cxn modelId="{7642EA1B-12E0-4F15-AFAF-B94162399220}" srcId="{5F566F35-DD2D-4706-AC79-A2BB5772E581}" destId="{0B542738-A078-4D58-B435-8BF2E2896273}" srcOrd="1" destOrd="0" parTransId="{BCE33968-2DE3-481B-9A45-5312681BEDDC}" sibTransId="{280D87DF-09B1-4ACC-9815-CE50CB550278}"/>
    <dgm:cxn modelId="{5B45F322-E328-4368-A8B8-B180AE5A3AAE}" type="presOf" srcId="{0B542738-A078-4D58-B435-8BF2E2896273}" destId="{4FCFFD52-3271-412D-9D82-F217EEA8541F}" srcOrd="0" destOrd="0" presId="urn:microsoft.com/office/officeart/2005/8/layout/radial4"/>
    <dgm:cxn modelId="{D308C527-B401-4D0E-9EEE-C33290BD9B5F}" srcId="{5F566F35-DD2D-4706-AC79-A2BB5772E581}" destId="{EB2B4C93-3F5E-4A3A-AE5B-DABE6DC15887}" srcOrd="2" destOrd="0" parTransId="{3DAA497B-01DE-4613-BBB9-D3AE68B3155D}" sibTransId="{388F6389-6551-4217-8D7E-834CF610C40F}"/>
    <dgm:cxn modelId="{13D3662F-2850-41EE-A8E8-1A15E77957FA}" type="presOf" srcId="{A7161349-A99A-447D-BB50-DA298B849822}" destId="{E38B1260-B96D-45B7-A0A6-E710E964AD77}" srcOrd="0" destOrd="0" presId="urn:microsoft.com/office/officeart/2005/8/layout/radial4"/>
    <dgm:cxn modelId="{D398A448-5C82-4227-BEE2-5F17146E0568}" type="presOf" srcId="{FD890ED8-2ACD-43C2-81F6-244EA182CB83}" destId="{92FBC2B3-A797-4F8A-8B86-B4739B892343}" srcOrd="0" destOrd="0" presId="urn:microsoft.com/office/officeart/2005/8/layout/radial4"/>
    <dgm:cxn modelId="{FE225C4A-70E1-406B-9E2D-7218CABBC9B8}" type="presOf" srcId="{EB2B4C93-3F5E-4A3A-AE5B-DABE6DC15887}" destId="{2E2828D9-D5B8-4E03-B4C4-220922C4F37F}" srcOrd="0" destOrd="0" presId="urn:microsoft.com/office/officeart/2005/8/layout/radial4"/>
    <dgm:cxn modelId="{49B74F77-96A3-4768-AE52-07C86857A499}" type="presOf" srcId="{BCE33968-2DE3-481B-9A45-5312681BEDDC}" destId="{593712AB-A5DA-4D5F-86A1-C554F7F37862}" srcOrd="0" destOrd="0" presId="urn:microsoft.com/office/officeart/2005/8/layout/radial4"/>
    <dgm:cxn modelId="{17190481-C3F2-40D2-B214-3BD7B9242E32}" type="presOf" srcId="{5F566F35-DD2D-4706-AC79-A2BB5772E581}" destId="{280EC58D-2710-420E-9045-F0E18C78E726}" srcOrd="0" destOrd="0" presId="urn:microsoft.com/office/officeart/2005/8/layout/radial4"/>
    <dgm:cxn modelId="{18513098-0529-4E8B-BF2F-6A889DFA25B9}" type="presOf" srcId="{0C491384-29E1-4EBE-8539-62036A554D31}" destId="{7F1DFA0B-7797-49BB-8731-DC3CEEAC799F}" srcOrd="0" destOrd="0" presId="urn:microsoft.com/office/officeart/2005/8/layout/radial4"/>
    <dgm:cxn modelId="{21C768AF-CB27-4872-B410-AA9DDF7F86A8}" type="presOf" srcId="{3DAA497B-01DE-4613-BBB9-D3AE68B3155D}" destId="{0120D131-1A6E-439C-A3D6-DEA9A2EA3FE9}" srcOrd="0" destOrd="0" presId="urn:microsoft.com/office/officeart/2005/8/layout/radial4"/>
    <dgm:cxn modelId="{43CEBDBB-5E44-4D34-955F-942D58028E4B}" srcId="{A7161349-A99A-447D-BB50-DA298B849822}" destId="{BDC110F4-8072-47BA-A316-BE083FFFBD1F}" srcOrd="1" destOrd="0" parTransId="{CD3E7044-4DBE-4737-9087-91060031E739}" sibTransId="{A4A7B331-A710-4E9F-A517-78270C4E335F}"/>
    <dgm:cxn modelId="{449345CA-473F-4238-890C-D7733FD2AB39}" srcId="{A7161349-A99A-447D-BB50-DA298B849822}" destId="{5F566F35-DD2D-4706-AC79-A2BB5772E581}" srcOrd="0" destOrd="0" parTransId="{6942178C-0EDA-4182-A240-590D0A4C2931}" sibTransId="{EAF7A51F-1550-4B6F-8AB5-35208DFEDC73}"/>
    <dgm:cxn modelId="{EE5898E2-979A-4A6E-9982-BF3E093775A7}" type="presParOf" srcId="{E38B1260-B96D-45B7-A0A6-E710E964AD77}" destId="{280EC58D-2710-420E-9045-F0E18C78E726}" srcOrd="0" destOrd="0" presId="urn:microsoft.com/office/officeart/2005/8/layout/radial4"/>
    <dgm:cxn modelId="{98504206-561C-45BE-84C8-871599DB0EC8}" type="presParOf" srcId="{E38B1260-B96D-45B7-A0A6-E710E964AD77}" destId="{92FBC2B3-A797-4F8A-8B86-B4739B892343}" srcOrd="1" destOrd="0" presId="urn:microsoft.com/office/officeart/2005/8/layout/radial4"/>
    <dgm:cxn modelId="{F4DDAF4D-EBC0-4002-BCA0-CE43B8F0C3AF}" type="presParOf" srcId="{E38B1260-B96D-45B7-A0A6-E710E964AD77}" destId="{7F1DFA0B-7797-49BB-8731-DC3CEEAC799F}" srcOrd="2" destOrd="0" presId="urn:microsoft.com/office/officeart/2005/8/layout/radial4"/>
    <dgm:cxn modelId="{F7A95BC2-FF46-46EF-9C56-51A430B0581D}" type="presParOf" srcId="{E38B1260-B96D-45B7-A0A6-E710E964AD77}" destId="{593712AB-A5DA-4D5F-86A1-C554F7F37862}" srcOrd="3" destOrd="0" presId="urn:microsoft.com/office/officeart/2005/8/layout/radial4"/>
    <dgm:cxn modelId="{9ACCBF6E-C9A5-4D94-AE67-859FFAE30F5B}" type="presParOf" srcId="{E38B1260-B96D-45B7-A0A6-E710E964AD77}" destId="{4FCFFD52-3271-412D-9D82-F217EEA8541F}" srcOrd="4" destOrd="0" presId="urn:microsoft.com/office/officeart/2005/8/layout/radial4"/>
    <dgm:cxn modelId="{1A1BD64E-AFB6-47DA-A717-6803F4C88A86}" type="presParOf" srcId="{E38B1260-B96D-45B7-A0A6-E710E964AD77}" destId="{0120D131-1A6E-439C-A3D6-DEA9A2EA3FE9}" srcOrd="5" destOrd="0" presId="urn:microsoft.com/office/officeart/2005/8/layout/radial4"/>
    <dgm:cxn modelId="{0D943345-CCFB-4558-9C05-66F512CE0E59}" type="presParOf" srcId="{E38B1260-B96D-45B7-A0A6-E710E964AD77}" destId="{2E2828D9-D5B8-4E03-B4C4-220922C4F3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BF645-AC85-4718-A24C-B3999693D9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62D1BCB-2279-4B33-A822-C604365913CD}">
      <dgm:prSet phldrT="[Text]" custT="1"/>
      <dgm:spPr/>
      <dgm:t>
        <a:bodyPr/>
        <a:lstStyle/>
        <a:p>
          <a:r>
            <a:rPr lang="hu-HU" sz="2600" dirty="0"/>
            <a:t>Folytatódott a külső sérülékenység csökkenése </a:t>
          </a:r>
        </a:p>
      </dgm:t>
    </dgm:pt>
    <dgm:pt modelId="{0C57B1C7-4022-4C1C-9EEC-1DC4E631A0D4}" type="parTrans" cxnId="{4A26EEAD-024C-4211-9008-B81FAC0D80AF}">
      <dgm:prSet/>
      <dgm:spPr/>
      <dgm:t>
        <a:bodyPr/>
        <a:lstStyle/>
        <a:p>
          <a:endParaRPr lang="hu-HU"/>
        </a:p>
      </dgm:t>
    </dgm:pt>
    <dgm:pt modelId="{DEDF7FCF-1786-4DC2-A29E-71A73D579D7D}" type="sibTrans" cxnId="{4A26EEAD-024C-4211-9008-B81FAC0D80AF}">
      <dgm:prSet/>
      <dgm:spPr/>
      <dgm:t>
        <a:bodyPr/>
        <a:lstStyle/>
        <a:p>
          <a:endParaRPr lang="hu-HU"/>
        </a:p>
      </dgm:t>
    </dgm:pt>
    <dgm:pt modelId="{0EE4EB19-F4CA-47D8-8183-3B6349F6EA02}">
      <dgm:prSet phldrT="[Text]" custT="1"/>
      <dgm:spPr/>
      <dgm:t>
        <a:bodyPr/>
        <a:lstStyle/>
        <a:p>
          <a:r>
            <a:rPr lang="hu-HU" sz="2200" dirty="0"/>
            <a:t>Historikusan alacsony külső adósságmutatók</a:t>
          </a:r>
        </a:p>
      </dgm:t>
    </dgm:pt>
    <dgm:pt modelId="{566F78AC-0F33-4C70-85C0-AF3F41D6EB54}" type="parTrans" cxnId="{76D6746D-304E-4F83-A717-FC3690A4E844}">
      <dgm:prSet/>
      <dgm:spPr/>
      <dgm:t>
        <a:bodyPr/>
        <a:lstStyle/>
        <a:p>
          <a:endParaRPr lang="hu-HU"/>
        </a:p>
      </dgm:t>
    </dgm:pt>
    <dgm:pt modelId="{9179D438-95D1-4583-B3CF-C0FFC6B30253}" type="sibTrans" cxnId="{76D6746D-304E-4F83-A717-FC3690A4E844}">
      <dgm:prSet/>
      <dgm:spPr/>
      <dgm:t>
        <a:bodyPr/>
        <a:lstStyle/>
        <a:p>
          <a:endParaRPr lang="hu-HU"/>
        </a:p>
      </dgm:t>
    </dgm:pt>
    <dgm:pt modelId="{DE9B5E33-9817-4FB0-8774-1D1BE0F162EE}">
      <dgm:prSet phldrT="[Text]" custT="1"/>
      <dgm:spPr/>
      <dgm:t>
        <a:bodyPr/>
        <a:lstStyle/>
        <a:p>
          <a:r>
            <a:rPr lang="hu-HU" sz="2600" dirty="0"/>
            <a:t>Mérséklődő, de magas külkeres-</a:t>
          </a:r>
          <a:r>
            <a:rPr lang="hu-HU" sz="2600" dirty="0" err="1"/>
            <a:t>kedelmi</a:t>
          </a:r>
          <a:r>
            <a:rPr lang="hu-HU" sz="2600" dirty="0"/>
            <a:t> aktívum</a:t>
          </a:r>
        </a:p>
      </dgm:t>
    </dgm:pt>
    <dgm:pt modelId="{5967A8A1-56DF-404E-B082-C4D33A426139}" type="parTrans" cxnId="{E3EA0DB2-1F7B-4B2F-B965-C712EA5ACB1B}">
      <dgm:prSet/>
      <dgm:spPr/>
      <dgm:t>
        <a:bodyPr/>
        <a:lstStyle/>
        <a:p>
          <a:endParaRPr lang="hu-HU"/>
        </a:p>
      </dgm:t>
    </dgm:pt>
    <dgm:pt modelId="{AA91539F-42EB-495A-A1AC-C10DE31943F1}" type="sibTrans" cxnId="{E3EA0DB2-1F7B-4B2F-B965-C712EA5ACB1B}">
      <dgm:prSet/>
      <dgm:spPr/>
      <dgm:t>
        <a:bodyPr/>
        <a:lstStyle/>
        <a:p>
          <a:endParaRPr lang="hu-HU"/>
        </a:p>
      </dgm:t>
    </dgm:pt>
    <dgm:pt modelId="{627B6A7A-65D5-4635-8BCC-764C8ACD5DCB}">
      <dgm:prSet phldrT="[Text]" custT="1"/>
      <dgm:spPr/>
      <dgm:t>
        <a:bodyPr/>
        <a:lstStyle/>
        <a:p>
          <a:r>
            <a:rPr lang="hu-HU" sz="2200" dirty="0"/>
            <a:t>Erős belső kereslet, míg az export nőtt</a:t>
          </a:r>
        </a:p>
      </dgm:t>
    </dgm:pt>
    <dgm:pt modelId="{1FE2FDC6-55D1-4940-8217-7B662D1DC53A}" type="parTrans" cxnId="{E4AFAFD1-2571-4B1D-BD77-391B7457D296}">
      <dgm:prSet/>
      <dgm:spPr/>
      <dgm:t>
        <a:bodyPr/>
        <a:lstStyle/>
        <a:p>
          <a:endParaRPr lang="hu-HU"/>
        </a:p>
      </dgm:t>
    </dgm:pt>
    <dgm:pt modelId="{C57DA96B-6A1E-47DF-830B-5C903EB62DE3}" type="sibTrans" cxnId="{E4AFAFD1-2571-4B1D-BD77-391B7457D296}">
      <dgm:prSet/>
      <dgm:spPr/>
      <dgm:t>
        <a:bodyPr/>
        <a:lstStyle/>
        <a:p>
          <a:endParaRPr lang="hu-HU"/>
        </a:p>
      </dgm:t>
    </dgm:pt>
    <dgm:pt modelId="{1EE55334-448D-442C-B344-4A3A50AE0BBF}">
      <dgm:prSet phldrT="[Text]" custT="1"/>
      <dgm:spPr/>
      <dgm:t>
        <a:bodyPr/>
        <a:lstStyle/>
        <a:p>
          <a:r>
            <a:rPr lang="hu-HU" sz="2200" dirty="0"/>
            <a:t>A szolgáltatásegyenleg többlete továbbra is kiemelkedő</a:t>
          </a:r>
        </a:p>
      </dgm:t>
    </dgm:pt>
    <dgm:pt modelId="{268D9A92-7DD7-41C6-8A2C-FA5983846C25}" type="parTrans" cxnId="{1883FEC8-429D-441F-9C6E-F6ADA6B5985F}">
      <dgm:prSet/>
      <dgm:spPr/>
      <dgm:t>
        <a:bodyPr/>
        <a:lstStyle/>
        <a:p>
          <a:endParaRPr lang="hu-HU"/>
        </a:p>
      </dgm:t>
    </dgm:pt>
    <dgm:pt modelId="{0B8B1D5A-6393-45F0-8F32-D211F6CDE620}" type="sibTrans" cxnId="{1883FEC8-429D-441F-9C6E-F6ADA6B5985F}">
      <dgm:prSet/>
      <dgm:spPr/>
      <dgm:t>
        <a:bodyPr/>
        <a:lstStyle/>
        <a:p>
          <a:endParaRPr lang="hu-HU"/>
        </a:p>
      </dgm:t>
    </dgm:pt>
    <dgm:pt modelId="{18B49B85-0AEC-4108-9185-D4C436E7BCC9}">
      <dgm:prSet phldrT="[Text]" custT="1"/>
      <dgm:spPr/>
      <dgm:t>
        <a:bodyPr/>
        <a:lstStyle/>
        <a:p>
          <a:r>
            <a:rPr lang="hu-HU" sz="2600" dirty="0"/>
            <a:t>Rendkívül alacsony rövid külső adósság </a:t>
          </a:r>
        </a:p>
      </dgm:t>
    </dgm:pt>
    <dgm:pt modelId="{88324D91-9092-442B-8E09-43E7E08157E1}" type="parTrans" cxnId="{7A596FFD-B9B6-43E0-95A8-64629F8D6E58}">
      <dgm:prSet/>
      <dgm:spPr/>
      <dgm:t>
        <a:bodyPr/>
        <a:lstStyle/>
        <a:p>
          <a:endParaRPr lang="hu-HU"/>
        </a:p>
      </dgm:t>
    </dgm:pt>
    <dgm:pt modelId="{7954DEBC-AE68-47DA-B4A3-F6EC21D8E258}" type="sibTrans" cxnId="{7A596FFD-B9B6-43E0-95A8-64629F8D6E58}">
      <dgm:prSet/>
      <dgm:spPr/>
      <dgm:t>
        <a:bodyPr/>
        <a:lstStyle/>
        <a:p>
          <a:endParaRPr lang="hu-HU"/>
        </a:p>
      </dgm:t>
    </dgm:pt>
    <dgm:pt modelId="{5752E79F-B163-475D-ADE9-271F45D42BE9}">
      <dgm:prSet phldrT="[Text]" custT="1"/>
      <dgm:spPr/>
      <dgm:t>
        <a:bodyPr/>
        <a:lstStyle/>
        <a:p>
          <a:r>
            <a:rPr lang="hu-HU" sz="2200" dirty="0"/>
            <a:t>Érdemben javuló tartalékmegfelelés</a:t>
          </a:r>
        </a:p>
      </dgm:t>
    </dgm:pt>
    <dgm:pt modelId="{D7018390-0B8C-4C82-97CA-916A7EAA6F41}" type="parTrans" cxnId="{4D5D3B04-DF18-4882-98DA-E19176633372}">
      <dgm:prSet/>
      <dgm:spPr/>
      <dgm:t>
        <a:bodyPr/>
        <a:lstStyle/>
        <a:p>
          <a:endParaRPr lang="hu-HU"/>
        </a:p>
      </dgm:t>
    </dgm:pt>
    <dgm:pt modelId="{4BC8A753-5D9C-47A9-A625-C5374425900B}" type="sibTrans" cxnId="{4D5D3B04-DF18-4882-98DA-E19176633372}">
      <dgm:prSet/>
      <dgm:spPr/>
      <dgm:t>
        <a:bodyPr/>
        <a:lstStyle/>
        <a:p>
          <a:endParaRPr lang="hu-HU"/>
        </a:p>
      </dgm:t>
    </dgm:pt>
    <dgm:pt modelId="{BD584CEA-8D9B-462F-9C27-34434BAF9F5D}">
      <dgm:prSet phldrT="[Text]" custT="1"/>
      <dgm:spPr/>
      <dgm:t>
        <a:bodyPr/>
        <a:lstStyle/>
        <a:p>
          <a:r>
            <a:rPr lang="hu-HU" sz="2200" dirty="0"/>
            <a:t>Csökkenő forrásbevonási igény</a:t>
          </a:r>
        </a:p>
      </dgm:t>
    </dgm:pt>
    <dgm:pt modelId="{E59449C7-409A-420F-AA4C-F13DB5A1FB06}" type="parTrans" cxnId="{1EB69A40-77D2-4564-BF0B-44C3E379C4B9}">
      <dgm:prSet/>
      <dgm:spPr/>
      <dgm:t>
        <a:bodyPr/>
        <a:lstStyle/>
        <a:p>
          <a:endParaRPr lang="hu-HU"/>
        </a:p>
      </dgm:t>
    </dgm:pt>
    <dgm:pt modelId="{4FB6B3BF-D697-4BDE-B34C-422C6AF82C8E}" type="sibTrans" cxnId="{1EB69A40-77D2-4564-BF0B-44C3E379C4B9}">
      <dgm:prSet/>
      <dgm:spPr/>
      <dgm:t>
        <a:bodyPr/>
        <a:lstStyle/>
        <a:p>
          <a:endParaRPr lang="hu-HU"/>
        </a:p>
      </dgm:t>
    </dgm:pt>
    <dgm:pt modelId="{A466A220-BF0F-454D-BF89-5C12B6609602}">
      <dgm:prSet phldrT="[Text]" custT="1"/>
      <dgm:spPr/>
      <dgm:t>
        <a:bodyPr/>
        <a:lstStyle/>
        <a:p>
          <a:r>
            <a:rPr lang="hu-HU" sz="2200" dirty="0"/>
            <a:t>Egyre inkább a követelések növekedése a meghatározó</a:t>
          </a:r>
        </a:p>
      </dgm:t>
    </dgm:pt>
    <dgm:pt modelId="{72997E4E-D7AE-46B1-9E84-BA9DDA506D84}" type="parTrans" cxnId="{AABED618-C73A-43B8-94C6-F10F40150AA3}">
      <dgm:prSet/>
      <dgm:spPr/>
      <dgm:t>
        <a:bodyPr/>
        <a:lstStyle/>
        <a:p>
          <a:endParaRPr lang="hu-HU"/>
        </a:p>
      </dgm:t>
    </dgm:pt>
    <dgm:pt modelId="{5FC467E9-5B89-4391-ACF7-F38CD4A0E70A}" type="sibTrans" cxnId="{AABED618-C73A-43B8-94C6-F10F40150AA3}">
      <dgm:prSet/>
      <dgm:spPr/>
      <dgm:t>
        <a:bodyPr/>
        <a:lstStyle/>
        <a:p>
          <a:endParaRPr lang="hu-HU"/>
        </a:p>
      </dgm:t>
    </dgm:pt>
    <dgm:pt modelId="{B67EB495-1390-4D82-83DD-4360FD9D737B}">
      <dgm:prSet phldrT="[Text]" custT="1"/>
      <dgm:spPr/>
      <dgm:t>
        <a:bodyPr/>
        <a:lstStyle/>
        <a:p>
          <a:r>
            <a:rPr lang="hu-HU" sz="2600" dirty="0"/>
            <a:t>A régiós szintnél kedvezőbb külső pozíció</a:t>
          </a:r>
        </a:p>
      </dgm:t>
    </dgm:pt>
    <dgm:pt modelId="{24CD24A1-D0F2-4793-A232-AFA70ECE4AB9}" type="parTrans" cxnId="{912E539C-0964-4679-A551-E717AAF738EA}">
      <dgm:prSet/>
      <dgm:spPr/>
      <dgm:t>
        <a:bodyPr/>
        <a:lstStyle/>
        <a:p>
          <a:endParaRPr lang="hu-HU"/>
        </a:p>
      </dgm:t>
    </dgm:pt>
    <dgm:pt modelId="{94B834E6-F86F-4ADD-BB0F-CFC972B22133}" type="sibTrans" cxnId="{912E539C-0964-4679-A551-E717AAF738EA}">
      <dgm:prSet/>
      <dgm:spPr/>
      <dgm:t>
        <a:bodyPr/>
        <a:lstStyle/>
        <a:p>
          <a:endParaRPr lang="hu-HU"/>
        </a:p>
      </dgm:t>
    </dgm:pt>
    <dgm:pt modelId="{0A7BCA8B-49B0-46E3-9DF6-72C4AAC97E81}">
      <dgm:prSet phldrT="[Text]" custT="1"/>
      <dgm:spPr/>
      <dgm:t>
        <a:bodyPr/>
        <a:lstStyle/>
        <a:p>
          <a:r>
            <a:rPr lang="hu-HU" sz="2200" dirty="0"/>
            <a:t>Magasabb külső finanszírozási képesség</a:t>
          </a:r>
        </a:p>
      </dgm:t>
    </dgm:pt>
    <dgm:pt modelId="{AEC553FF-1B49-4826-981C-750324522DAA}" type="parTrans" cxnId="{1C362E17-8A6C-4642-9A27-37F1A5FD1E77}">
      <dgm:prSet/>
      <dgm:spPr/>
      <dgm:t>
        <a:bodyPr/>
        <a:lstStyle/>
        <a:p>
          <a:endParaRPr lang="hu-HU"/>
        </a:p>
      </dgm:t>
    </dgm:pt>
    <dgm:pt modelId="{82CA6A0C-5234-4DF7-A7B2-3F31F2854123}" type="sibTrans" cxnId="{1C362E17-8A6C-4642-9A27-37F1A5FD1E77}">
      <dgm:prSet/>
      <dgm:spPr/>
      <dgm:t>
        <a:bodyPr/>
        <a:lstStyle/>
        <a:p>
          <a:endParaRPr lang="hu-HU"/>
        </a:p>
      </dgm:t>
    </dgm:pt>
    <dgm:pt modelId="{33FC0BC4-2F4B-4EE3-BFCD-8A91FA04F450}">
      <dgm:prSet phldrT="[Text]" custT="1"/>
      <dgm:spPr/>
      <dgm:t>
        <a:bodyPr/>
        <a:lstStyle/>
        <a:p>
          <a:r>
            <a:rPr lang="hu-HU" sz="2200" dirty="0"/>
            <a:t>A nettó külső adósság a régiós szintre csökkent</a:t>
          </a:r>
        </a:p>
      </dgm:t>
    </dgm:pt>
    <dgm:pt modelId="{9D77E9D1-D7B2-4A1F-AE4A-5A3935233031}" type="parTrans" cxnId="{1056C608-06B2-4AA5-9811-07F339909BE7}">
      <dgm:prSet/>
      <dgm:spPr/>
      <dgm:t>
        <a:bodyPr/>
        <a:lstStyle/>
        <a:p>
          <a:endParaRPr lang="hu-HU"/>
        </a:p>
      </dgm:t>
    </dgm:pt>
    <dgm:pt modelId="{72C4FA0F-7291-483E-BE72-DF1D7C836A27}" type="sibTrans" cxnId="{1056C608-06B2-4AA5-9811-07F339909BE7}">
      <dgm:prSet/>
      <dgm:spPr/>
      <dgm:t>
        <a:bodyPr/>
        <a:lstStyle/>
        <a:p>
          <a:endParaRPr lang="hu-HU"/>
        </a:p>
      </dgm:t>
    </dgm:pt>
    <dgm:pt modelId="{4C9262BC-1D01-4D0E-86B3-F8598DB6805D}" type="pres">
      <dgm:prSet presAssocID="{36ABF645-AC85-4718-A24C-B3999693D9FC}" presName="Name0" presStyleCnt="0">
        <dgm:presLayoutVars>
          <dgm:dir/>
          <dgm:animLvl val="lvl"/>
          <dgm:resizeHandles val="exact"/>
        </dgm:presLayoutVars>
      </dgm:prSet>
      <dgm:spPr/>
    </dgm:pt>
    <dgm:pt modelId="{462FDBF8-6930-4C39-B39C-3D766F4A81CD}" type="pres">
      <dgm:prSet presAssocID="{862D1BCB-2279-4B33-A822-C604365913CD}" presName="linNode" presStyleCnt="0"/>
      <dgm:spPr/>
    </dgm:pt>
    <dgm:pt modelId="{E1EC17E9-6D85-40F9-9670-A56256138146}" type="pres">
      <dgm:prSet presAssocID="{862D1BCB-2279-4B33-A822-C604365913CD}" presName="parentText" presStyleLbl="node1" presStyleIdx="0" presStyleCnt="4" custScaleX="93343">
        <dgm:presLayoutVars>
          <dgm:chMax val="1"/>
          <dgm:bulletEnabled val="1"/>
        </dgm:presLayoutVars>
      </dgm:prSet>
      <dgm:spPr/>
    </dgm:pt>
    <dgm:pt modelId="{094DB5F8-C235-4545-9F13-53E69755CD5A}" type="pres">
      <dgm:prSet presAssocID="{862D1BCB-2279-4B33-A822-C604365913CD}" presName="descendantText" presStyleLbl="alignAccFollowNode1" presStyleIdx="0" presStyleCnt="4" custScaleX="103082">
        <dgm:presLayoutVars>
          <dgm:bulletEnabled val="1"/>
        </dgm:presLayoutVars>
      </dgm:prSet>
      <dgm:spPr/>
    </dgm:pt>
    <dgm:pt modelId="{A989D44B-C751-4881-B12A-C239562A85AA}" type="pres">
      <dgm:prSet presAssocID="{DEDF7FCF-1786-4DC2-A29E-71A73D579D7D}" presName="sp" presStyleCnt="0"/>
      <dgm:spPr/>
    </dgm:pt>
    <dgm:pt modelId="{C7C7B808-F8B3-4F91-A976-5B5848C5237F}" type="pres">
      <dgm:prSet presAssocID="{DE9B5E33-9817-4FB0-8774-1D1BE0F162EE}" presName="linNode" presStyleCnt="0"/>
      <dgm:spPr/>
    </dgm:pt>
    <dgm:pt modelId="{97A1A786-8173-4C6C-94E9-E793CC328AF2}" type="pres">
      <dgm:prSet presAssocID="{DE9B5E33-9817-4FB0-8774-1D1BE0F162EE}" presName="parentText" presStyleLbl="node1" presStyleIdx="1" presStyleCnt="4" custScaleX="96646" custLinFactNeighborX="201" custLinFactNeighborY="920">
        <dgm:presLayoutVars>
          <dgm:chMax val="1"/>
          <dgm:bulletEnabled val="1"/>
        </dgm:presLayoutVars>
      </dgm:prSet>
      <dgm:spPr/>
    </dgm:pt>
    <dgm:pt modelId="{2AF5A389-D4FB-4FF1-8631-46F7E05F77F7}" type="pres">
      <dgm:prSet presAssocID="{DE9B5E33-9817-4FB0-8774-1D1BE0F162EE}" presName="descendantText" presStyleLbl="alignAccFollowNode1" presStyleIdx="1" presStyleCnt="4" custScaleX="108892" custLinFactNeighborY="3480">
        <dgm:presLayoutVars>
          <dgm:bulletEnabled val="1"/>
        </dgm:presLayoutVars>
      </dgm:prSet>
      <dgm:spPr/>
    </dgm:pt>
    <dgm:pt modelId="{0F8753C5-AC8C-414F-A9EC-5B9376A1C3B8}" type="pres">
      <dgm:prSet presAssocID="{AA91539F-42EB-495A-A1AC-C10DE31943F1}" presName="sp" presStyleCnt="0"/>
      <dgm:spPr/>
    </dgm:pt>
    <dgm:pt modelId="{704C7AE7-473C-4E15-88B9-5E42157AEB94}" type="pres">
      <dgm:prSet presAssocID="{18B49B85-0AEC-4108-9185-D4C436E7BCC9}" presName="linNode" presStyleCnt="0"/>
      <dgm:spPr/>
    </dgm:pt>
    <dgm:pt modelId="{C0915EF9-3A89-4EBA-94D8-892FE7720F14}" type="pres">
      <dgm:prSet presAssocID="{18B49B85-0AEC-4108-9185-D4C436E7BCC9}" presName="parentText" presStyleLbl="node1" presStyleIdx="2" presStyleCnt="4" custScaleX="96386" custLinFactNeighborX="402" custLinFactNeighborY="176">
        <dgm:presLayoutVars>
          <dgm:chMax val="1"/>
          <dgm:bulletEnabled val="1"/>
        </dgm:presLayoutVars>
      </dgm:prSet>
      <dgm:spPr/>
    </dgm:pt>
    <dgm:pt modelId="{325458B1-B061-412D-B4CF-37068DFE3376}" type="pres">
      <dgm:prSet presAssocID="{18B49B85-0AEC-4108-9185-D4C436E7BCC9}" presName="descendantText" presStyleLbl="alignAccFollowNode1" presStyleIdx="2" presStyleCnt="4" custScaleX="107968">
        <dgm:presLayoutVars>
          <dgm:bulletEnabled val="1"/>
        </dgm:presLayoutVars>
      </dgm:prSet>
      <dgm:spPr/>
    </dgm:pt>
    <dgm:pt modelId="{50407C92-EAD3-4B97-8437-0A5AC5752BE6}" type="pres">
      <dgm:prSet presAssocID="{7954DEBC-AE68-47DA-B4A3-F6EC21D8E258}" presName="sp" presStyleCnt="0"/>
      <dgm:spPr/>
    </dgm:pt>
    <dgm:pt modelId="{CCCB6822-7A9C-4FF3-982D-E6B9808B2A97}" type="pres">
      <dgm:prSet presAssocID="{B67EB495-1390-4D82-83DD-4360FD9D737B}" presName="linNode" presStyleCnt="0"/>
      <dgm:spPr/>
    </dgm:pt>
    <dgm:pt modelId="{6944FF6B-23A5-4A14-AAC4-F1A9B107165B}" type="pres">
      <dgm:prSet presAssocID="{B67EB495-1390-4D82-83DD-4360FD9D737B}" presName="parentText" presStyleLbl="node1" presStyleIdx="3" presStyleCnt="4" custScaleX="94421" custLinFactNeighborX="1071" custLinFactNeighborY="-541">
        <dgm:presLayoutVars>
          <dgm:chMax val="1"/>
          <dgm:bulletEnabled val="1"/>
        </dgm:presLayoutVars>
      </dgm:prSet>
      <dgm:spPr/>
    </dgm:pt>
    <dgm:pt modelId="{532698BA-3987-4670-9B8F-448C8837EEC5}" type="pres">
      <dgm:prSet presAssocID="{B67EB495-1390-4D82-83DD-4360FD9D737B}" presName="descendantText" presStyleLbl="alignAccFollowNode1" presStyleIdx="3" presStyleCnt="4" custScaleX="109570">
        <dgm:presLayoutVars>
          <dgm:bulletEnabled val="1"/>
        </dgm:presLayoutVars>
      </dgm:prSet>
      <dgm:spPr/>
    </dgm:pt>
  </dgm:ptLst>
  <dgm:cxnLst>
    <dgm:cxn modelId="{4D5D3B04-DF18-4882-98DA-E19176633372}" srcId="{18B49B85-0AEC-4108-9185-D4C436E7BCC9}" destId="{5752E79F-B163-475D-ADE9-271F45D42BE9}" srcOrd="0" destOrd="0" parTransId="{D7018390-0B8C-4C82-97CA-916A7EAA6F41}" sibTransId="{4BC8A753-5D9C-47A9-A625-C5374425900B}"/>
    <dgm:cxn modelId="{64182408-FF21-4C8C-BEA2-832C0DCEB520}" type="presOf" srcId="{DE9B5E33-9817-4FB0-8774-1D1BE0F162EE}" destId="{97A1A786-8173-4C6C-94E9-E793CC328AF2}" srcOrd="0" destOrd="0" presId="urn:microsoft.com/office/officeart/2005/8/layout/vList5"/>
    <dgm:cxn modelId="{1056C608-06B2-4AA5-9811-07F339909BE7}" srcId="{B67EB495-1390-4D82-83DD-4360FD9D737B}" destId="{33FC0BC4-2F4B-4EE3-BFCD-8A91FA04F450}" srcOrd="1" destOrd="0" parTransId="{9D77E9D1-D7B2-4A1F-AE4A-5A3935233031}" sibTransId="{72C4FA0F-7291-483E-BE72-DF1D7C836A27}"/>
    <dgm:cxn modelId="{A7EF9310-6CE7-4F27-8F55-1BB679931FA7}" type="presOf" srcId="{0EE4EB19-F4CA-47D8-8183-3B6349F6EA02}" destId="{094DB5F8-C235-4545-9F13-53E69755CD5A}" srcOrd="0" destOrd="0" presId="urn:microsoft.com/office/officeart/2005/8/layout/vList5"/>
    <dgm:cxn modelId="{1C362E17-8A6C-4642-9A27-37F1A5FD1E77}" srcId="{B67EB495-1390-4D82-83DD-4360FD9D737B}" destId="{0A7BCA8B-49B0-46E3-9DF6-72C4AAC97E81}" srcOrd="0" destOrd="0" parTransId="{AEC553FF-1B49-4826-981C-750324522DAA}" sibTransId="{82CA6A0C-5234-4DF7-A7B2-3F31F2854123}"/>
    <dgm:cxn modelId="{AABED618-C73A-43B8-94C6-F10F40150AA3}" srcId="{862D1BCB-2279-4B33-A822-C604365913CD}" destId="{A466A220-BF0F-454D-BF89-5C12B6609602}" srcOrd="1" destOrd="0" parTransId="{72997E4E-D7AE-46B1-9E84-BA9DDA506D84}" sibTransId="{5FC467E9-5B89-4391-ACF7-F38CD4A0E70A}"/>
    <dgm:cxn modelId="{EE806B1C-98D6-4DD1-B40D-29F7DE1484EF}" type="presOf" srcId="{1EE55334-448D-442C-B344-4A3A50AE0BBF}" destId="{2AF5A389-D4FB-4FF1-8631-46F7E05F77F7}" srcOrd="0" destOrd="1" presId="urn:microsoft.com/office/officeart/2005/8/layout/vList5"/>
    <dgm:cxn modelId="{B0AB011D-B110-4508-9D7E-2EA3F92BEB16}" type="presOf" srcId="{36ABF645-AC85-4718-A24C-B3999693D9FC}" destId="{4C9262BC-1D01-4D0E-86B3-F8598DB6805D}" srcOrd="0" destOrd="0" presId="urn:microsoft.com/office/officeart/2005/8/layout/vList5"/>
    <dgm:cxn modelId="{1EB69A40-77D2-4564-BF0B-44C3E379C4B9}" srcId="{18B49B85-0AEC-4108-9185-D4C436E7BCC9}" destId="{BD584CEA-8D9B-462F-9C27-34434BAF9F5D}" srcOrd="1" destOrd="0" parTransId="{E59449C7-409A-420F-AA4C-F13DB5A1FB06}" sibTransId="{4FB6B3BF-D697-4BDE-B34C-422C6AF82C8E}"/>
    <dgm:cxn modelId="{5904B460-C7BA-4D99-A175-4F86970D0955}" type="presOf" srcId="{BD584CEA-8D9B-462F-9C27-34434BAF9F5D}" destId="{325458B1-B061-412D-B4CF-37068DFE3376}" srcOrd="0" destOrd="1" presId="urn:microsoft.com/office/officeart/2005/8/layout/vList5"/>
    <dgm:cxn modelId="{828B326B-B155-436B-8335-A9DCC08A7677}" type="presOf" srcId="{33FC0BC4-2F4B-4EE3-BFCD-8A91FA04F450}" destId="{532698BA-3987-4670-9B8F-448C8837EEC5}" srcOrd="0" destOrd="1" presId="urn:microsoft.com/office/officeart/2005/8/layout/vList5"/>
    <dgm:cxn modelId="{76D6746D-304E-4F83-A717-FC3690A4E844}" srcId="{862D1BCB-2279-4B33-A822-C604365913CD}" destId="{0EE4EB19-F4CA-47D8-8183-3B6349F6EA02}" srcOrd="0" destOrd="0" parTransId="{566F78AC-0F33-4C70-85C0-AF3F41D6EB54}" sibTransId="{9179D438-95D1-4583-B3CF-C0FFC6B30253}"/>
    <dgm:cxn modelId="{8700C152-3EF5-47FF-B4F9-2252CFF66C66}" type="presOf" srcId="{627B6A7A-65D5-4635-8BCC-764C8ACD5DCB}" destId="{2AF5A389-D4FB-4FF1-8631-46F7E05F77F7}" srcOrd="0" destOrd="0" presId="urn:microsoft.com/office/officeart/2005/8/layout/vList5"/>
    <dgm:cxn modelId="{222FB475-9475-4A47-8E37-928BCA1FB203}" type="presOf" srcId="{A466A220-BF0F-454D-BF89-5C12B6609602}" destId="{094DB5F8-C235-4545-9F13-53E69755CD5A}" srcOrd="0" destOrd="1" presId="urn:microsoft.com/office/officeart/2005/8/layout/vList5"/>
    <dgm:cxn modelId="{FFFF6296-1ACD-4EB4-A4FF-121B31DB2D2F}" type="presOf" srcId="{0A7BCA8B-49B0-46E3-9DF6-72C4AAC97E81}" destId="{532698BA-3987-4670-9B8F-448C8837EEC5}" srcOrd="0" destOrd="0" presId="urn:microsoft.com/office/officeart/2005/8/layout/vList5"/>
    <dgm:cxn modelId="{912E539C-0964-4679-A551-E717AAF738EA}" srcId="{36ABF645-AC85-4718-A24C-B3999693D9FC}" destId="{B67EB495-1390-4D82-83DD-4360FD9D737B}" srcOrd="3" destOrd="0" parTransId="{24CD24A1-D0F2-4793-A232-AFA70ECE4AB9}" sibTransId="{94B834E6-F86F-4ADD-BB0F-CFC972B22133}"/>
    <dgm:cxn modelId="{4A26EEAD-024C-4211-9008-B81FAC0D80AF}" srcId="{36ABF645-AC85-4718-A24C-B3999693D9FC}" destId="{862D1BCB-2279-4B33-A822-C604365913CD}" srcOrd="0" destOrd="0" parTransId="{0C57B1C7-4022-4C1C-9EEC-1DC4E631A0D4}" sibTransId="{DEDF7FCF-1786-4DC2-A29E-71A73D579D7D}"/>
    <dgm:cxn modelId="{E3EA0DB2-1F7B-4B2F-B965-C712EA5ACB1B}" srcId="{36ABF645-AC85-4718-A24C-B3999693D9FC}" destId="{DE9B5E33-9817-4FB0-8774-1D1BE0F162EE}" srcOrd="1" destOrd="0" parTransId="{5967A8A1-56DF-404E-B082-C4D33A426139}" sibTransId="{AA91539F-42EB-495A-A1AC-C10DE31943F1}"/>
    <dgm:cxn modelId="{1883FEC8-429D-441F-9C6E-F6ADA6B5985F}" srcId="{DE9B5E33-9817-4FB0-8774-1D1BE0F162EE}" destId="{1EE55334-448D-442C-B344-4A3A50AE0BBF}" srcOrd="1" destOrd="0" parTransId="{268D9A92-7DD7-41C6-8A2C-FA5983846C25}" sibTransId="{0B8B1D5A-6393-45F0-8F32-D211F6CDE620}"/>
    <dgm:cxn modelId="{2327F6CE-9F57-4070-8A70-FC07CF1B9181}" type="presOf" srcId="{18B49B85-0AEC-4108-9185-D4C436E7BCC9}" destId="{C0915EF9-3A89-4EBA-94D8-892FE7720F14}" srcOrd="0" destOrd="0" presId="urn:microsoft.com/office/officeart/2005/8/layout/vList5"/>
    <dgm:cxn modelId="{97A2ADD0-372F-450C-9161-012A4018FA7C}" type="presOf" srcId="{B67EB495-1390-4D82-83DD-4360FD9D737B}" destId="{6944FF6B-23A5-4A14-AAC4-F1A9B107165B}" srcOrd="0" destOrd="0" presId="urn:microsoft.com/office/officeart/2005/8/layout/vList5"/>
    <dgm:cxn modelId="{E4AFAFD1-2571-4B1D-BD77-391B7457D296}" srcId="{DE9B5E33-9817-4FB0-8774-1D1BE0F162EE}" destId="{627B6A7A-65D5-4635-8BCC-764C8ACD5DCB}" srcOrd="0" destOrd="0" parTransId="{1FE2FDC6-55D1-4940-8217-7B662D1DC53A}" sibTransId="{C57DA96B-6A1E-47DF-830B-5C903EB62DE3}"/>
    <dgm:cxn modelId="{982FBBD3-8EBA-4B3D-A8A4-7A779A662EA4}" type="presOf" srcId="{5752E79F-B163-475D-ADE9-271F45D42BE9}" destId="{325458B1-B061-412D-B4CF-37068DFE3376}" srcOrd="0" destOrd="0" presId="urn:microsoft.com/office/officeart/2005/8/layout/vList5"/>
    <dgm:cxn modelId="{F0BE03D9-5368-4CBA-9B06-19DA17DA4F07}" type="presOf" srcId="{862D1BCB-2279-4B33-A822-C604365913CD}" destId="{E1EC17E9-6D85-40F9-9670-A56256138146}" srcOrd="0" destOrd="0" presId="urn:microsoft.com/office/officeart/2005/8/layout/vList5"/>
    <dgm:cxn modelId="{7A596FFD-B9B6-43E0-95A8-64629F8D6E58}" srcId="{36ABF645-AC85-4718-A24C-B3999693D9FC}" destId="{18B49B85-0AEC-4108-9185-D4C436E7BCC9}" srcOrd="2" destOrd="0" parTransId="{88324D91-9092-442B-8E09-43E7E08157E1}" sibTransId="{7954DEBC-AE68-47DA-B4A3-F6EC21D8E258}"/>
    <dgm:cxn modelId="{4FA25965-EF9A-46DE-BA8F-BF6D030DB24D}" type="presParOf" srcId="{4C9262BC-1D01-4D0E-86B3-F8598DB6805D}" destId="{462FDBF8-6930-4C39-B39C-3D766F4A81CD}" srcOrd="0" destOrd="0" presId="urn:microsoft.com/office/officeart/2005/8/layout/vList5"/>
    <dgm:cxn modelId="{1A52C051-A994-498B-AFCC-160ED3F37E90}" type="presParOf" srcId="{462FDBF8-6930-4C39-B39C-3D766F4A81CD}" destId="{E1EC17E9-6D85-40F9-9670-A56256138146}" srcOrd="0" destOrd="0" presId="urn:microsoft.com/office/officeart/2005/8/layout/vList5"/>
    <dgm:cxn modelId="{A829F29E-F0CF-4287-B973-648BE9723883}" type="presParOf" srcId="{462FDBF8-6930-4C39-B39C-3D766F4A81CD}" destId="{094DB5F8-C235-4545-9F13-53E69755CD5A}" srcOrd="1" destOrd="0" presId="urn:microsoft.com/office/officeart/2005/8/layout/vList5"/>
    <dgm:cxn modelId="{F8C541A8-26D3-49F6-A2F2-7D2892FDBB36}" type="presParOf" srcId="{4C9262BC-1D01-4D0E-86B3-F8598DB6805D}" destId="{A989D44B-C751-4881-B12A-C239562A85AA}" srcOrd="1" destOrd="0" presId="urn:microsoft.com/office/officeart/2005/8/layout/vList5"/>
    <dgm:cxn modelId="{C54EA018-0B9C-47AC-A4DD-E50768A1B802}" type="presParOf" srcId="{4C9262BC-1D01-4D0E-86B3-F8598DB6805D}" destId="{C7C7B808-F8B3-4F91-A976-5B5848C5237F}" srcOrd="2" destOrd="0" presId="urn:microsoft.com/office/officeart/2005/8/layout/vList5"/>
    <dgm:cxn modelId="{FEFEFEE3-45CC-419B-8E8B-4A050D141230}" type="presParOf" srcId="{C7C7B808-F8B3-4F91-A976-5B5848C5237F}" destId="{97A1A786-8173-4C6C-94E9-E793CC328AF2}" srcOrd="0" destOrd="0" presId="urn:microsoft.com/office/officeart/2005/8/layout/vList5"/>
    <dgm:cxn modelId="{76EB8C4C-F9FF-42B2-A561-89BF0CAD22F3}" type="presParOf" srcId="{C7C7B808-F8B3-4F91-A976-5B5848C5237F}" destId="{2AF5A389-D4FB-4FF1-8631-46F7E05F77F7}" srcOrd="1" destOrd="0" presId="urn:microsoft.com/office/officeart/2005/8/layout/vList5"/>
    <dgm:cxn modelId="{B72675A9-58B7-4159-8B3B-49F63957DC5A}" type="presParOf" srcId="{4C9262BC-1D01-4D0E-86B3-F8598DB6805D}" destId="{0F8753C5-AC8C-414F-A9EC-5B9376A1C3B8}" srcOrd="3" destOrd="0" presId="urn:microsoft.com/office/officeart/2005/8/layout/vList5"/>
    <dgm:cxn modelId="{3271C0FC-EA99-48CE-845D-5C2D3961C06C}" type="presParOf" srcId="{4C9262BC-1D01-4D0E-86B3-F8598DB6805D}" destId="{704C7AE7-473C-4E15-88B9-5E42157AEB94}" srcOrd="4" destOrd="0" presId="urn:microsoft.com/office/officeart/2005/8/layout/vList5"/>
    <dgm:cxn modelId="{532036CA-E7A7-4BFE-B5FB-27B6196B8065}" type="presParOf" srcId="{704C7AE7-473C-4E15-88B9-5E42157AEB94}" destId="{C0915EF9-3A89-4EBA-94D8-892FE7720F14}" srcOrd="0" destOrd="0" presId="urn:microsoft.com/office/officeart/2005/8/layout/vList5"/>
    <dgm:cxn modelId="{0B2C91E9-951F-41EE-ABD3-2789BDEACE40}" type="presParOf" srcId="{704C7AE7-473C-4E15-88B9-5E42157AEB94}" destId="{325458B1-B061-412D-B4CF-37068DFE3376}" srcOrd="1" destOrd="0" presId="urn:microsoft.com/office/officeart/2005/8/layout/vList5"/>
    <dgm:cxn modelId="{BD4EA296-547E-4E85-9AF8-DFF9FA53CB56}" type="presParOf" srcId="{4C9262BC-1D01-4D0E-86B3-F8598DB6805D}" destId="{50407C92-EAD3-4B97-8437-0A5AC5752BE6}" srcOrd="5" destOrd="0" presId="urn:microsoft.com/office/officeart/2005/8/layout/vList5"/>
    <dgm:cxn modelId="{A520F625-332C-4325-B3F8-5967CA9FEC98}" type="presParOf" srcId="{4C9262BC-1D01-4D0E-86B3-F8598DB6805D}" destId="{CCCB6822-7A9C-4FF3-982D-E6B9808B2A97}" srcOrd="6" destOrd="0" presId="urn:microsoft.com/office/officeart/2005/8/layout/vList5"/>
    <dgm:cxn modelId="{96FFCDA9-FBD0-4A26-BD3F-A92DBD8BF20F}" type="presParOf" srcId="{CCCB6822-7A9C-4FF3-982D-E6B9808B2A97}" destId="{6944FF6B-23A5-4A14-AAC4-F1A9B107165B}" srcOrd="0" destOrd="0" presId="urn:microsoft.com/office/officeart/2005/8/layout/vList5"/>
    <dgm:cxn modelId="{3D1578E4-BAAC-4FD4-BFBA-F02FCB186F47}" type="presParOf" srcId="{CCCB6822-7A9C-4FF3-982D-E6B9808B2A97}" destId="{532698BA-3987-4670-9B8F-448C8837EE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B5F8-C235-4545-9F13-53E69755CD5A}">
      <dsp:nvSpPr>
        <dsp:cNvPr id="0" name=""/>
        <dsp:cNvSpPr/>
      </dsp:nvSpPr>
      <dsp:spPr>
        <a:xfrm rot="5400000">
          <a:off x="5431317" y="-2317915"/>
          <a:ext cx="980314" cy="5866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Historikusan alacsony külső adósságmutatók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Egyre inkább a követelések növekedése a meghatározó</a:t>
          </a:r>
        </a:p>
      </dsp:txBody>
      <dsp:txXfrm rot="-5400000">
        <a:off x="2988316" y="172941"/>
        <a:ext cx="5818463" cy="884604"/>
      </dsp:txXfrm>
    </dsp:sp>
    <dsp:sp modelId="{E1EC17E9-6D85-40F9-9670-A56256138146}">
      <dsp:nvSpPr>
        <dsp:cNvPr id="0" name=""/>
        <dsp:cNvSpPr/>
      </dsp:nvSpPr>
      <dsp:spPr>
        <a:xfrm>
          <a:off x="270" y="2547"/>
          <a:ext cx="2988044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Folytatódott a külső sérülékenység csökkenése </a:t>
          </a:r>
        </a:p>
      </dsp:txBody>
      <dsp:txXfrm>
        <a:off x="60089" y="62366"/>
        <a:ext cx="2868406" cy="1105754"/>
      </dsp:txXfrm>
    </dsp:sp>
    <dsp:sp modelId="{2AF5A389-D4FB-4FF1-8631-46F7E05F77F7}">
      <dsp:nvSpPr>
        <dsp:cNvPr id="0" name=""/>
        <dsp:cNvSpPr/>
      </dsp:nvSpPr>
      <dsp:spPr>
        <a:xfrm rot="5400000">
          <a:off x="5436298" y="-1029321"/>
          <a:ext cx="980314" cy="59306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Erős belső kereslet, míg az export nőtt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A szolgáltatásegyenleg többlete továbbra is kiemelkedő</a:t>
          </a:r>
        </a:p>
      </dsp:txBody>
      <dsp:txXfrm rot="-5400000">
        <a:off x="2961113" y="1493719"/>
        <a:ext cx="5882830" cy="884604"/>
      </dsp:txXfrm>
    </dsp:sp>
    <dsp:sp modelId="{97A1A786-8173-4C6C-94E9-E793CC328AF2}">
      <dsp:nvSpPr>
        <dsp:cNvPr id="0" name=""/>
        <dsp:cNvSpPr/>
      </dsp:nvSpPr>
      <dsp:spPr>
        <a:xfrm>
          <a:off x="11217" y="1300483"/>
          <a:ext cx="2960842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Mérséklődő, de magas külkeres-</a:t>
          </a:r>
          <a:r>
            <a:rPr lang="hu-HU" sz="2600" kern="1200" dirty="0" err="1"/>
            <a:t>kedelmi</a:t>
          </a:r>
          <a:r>
            <a:rPr lang="hu-HU" sz="2600" kern="1200" dirty="0"/>
            <a:t> aktívum</a:t>
          </a:r>
        </a:p>
      </dsp:txBody>
      <dsp:txXfrm>
        <a:off x="71036" y="1360302"/>
        <a:ext cx="2841204" cy="1105754"/>
      </dsp:txXfrm>
    </dsp:sp>
    <dsp:sp modelId="{325458B1-B061-412D-B4CF-37068DFE3376}">
      <dsp:nvSpPr>
        <dsp:cNvPr id="0" name=""/>
        <dsp:cNvSpPr/>
      </dsp:nvSpPr>
      <dsp:spPr>
        <a:xfrm rot="5400000">
          <a:off x="5439251" y="230387"/>
          <a:ext cx="980314" cy="591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Érdemben javuló tartalékmegfelelés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Csökkenő forrásbevonási igény</a:t>
          </a:r>
        </a:p>
      </dsp:txBody>
      <dsp:txXfrm rot="-5400000">
        <a:off x="2971227" y="2746267"/>
        <a:ext cx="5868508" cy="884604"/>
      </dsp:txXfrm>
    </dsp:sp>
    <dsp:sp modelId="{C0915EF9-3A89-4EBA-94D8-892FE7720F14}">
      <dsp:nvSpPr>
        <dsp:cNvPr id="0" name=""/>
        <dsp:cNvSpPr/>
      </dsp:nvSpPr>
      <dsp:spPr>
        <a:xfrm>
          <a:off x="22298" y="2578029"/>
          <a:ext cx="2970956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Rendkívül alacsony rövid külső adósság </a:t>
          </a:r>
        </a:p>
      </dsp:txBody>
      <dsp:txXfrm>
        <a:off x="82117" y="2637848"/>
        <a:ext cx="2851318" cy="1105754"/>
      </dsp:txXfrm>
    </dsp:sp>
    <dsp:sp modelId="{532698BA-3987-4670-9B8F-448C8837EEC5}">
      <dsp:nvSpPr>
        <dsp:cNvPr id="0" name=""/>
        <dsp:cNvSpPr/>
      </dsp:nvSpPr>
      <dsp:spPr>
        <a:xfrm rot="5400000">
          <a:off x="5404586" y="1482290"/>
          <a:ext cx="980314" cy="5985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Magasabb külső finanszírozási képesség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A nettó külső adósság a régiós szintre csökkent</a:t>
          </a:r>
        </a:p>
      </dsp:txBody>
      <dsp:txXfrm rot="-5400000">
        <a:off x="2901804" y="4032928"/>
        <a:ext cx="5938025" cy="884604"/>
      </dsp:txXfrm>
    </dsp:sp>
    <dsp:sp modelId="{6944FF6B-23A5-4A14-AAC4-F1A9B107165B}">
      <dsp:nvSpPr>
        <dsp:cNvPr id="0" name=""/>
        <dsp:cNvSpPr/>
      </dsp:nvSpPr>
      <dsp:spPr>
        <a:xfrm>
          <a:off x="58779" y="3855905"/>
          <a:ext cx="2901532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 régiós szintnél kedvezőbb külső pozíció</a:t>
          </a:r>
        </a:p>
      </dsp:txBody>
      <dsp:txXfrm>
        <a:off x="118598" y="3915724"/>
        <a:ext cx="2781894" cy="1105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EC58D-2710-420E-9045-F0E18C78E726}">
      <dsp:nvSpPr>
        <dsp:cNvPr id="0" name=""/>
        <dsp:cNvSpPr/>
      </dsp:nvSpPr>
      <dsp:spPr>
        <a:xfrm>
          <a:off x="2667097" y="2459006"/>
          <a:ext cx="3055687" cy="1330317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/>
            <a:t>Csökkenő árutöbblet</a:t>
          </a:r>
        </a:p>
      </dsp:txBody>
      <dsp:txXfrm>
        <a:off x="3114592" y="2653826"/>
        <a:ext cx="2160697" cy="940677"/>
      </dsp:txXfrm>
    </dsp:sp>
    <dsp:sp modelId="{92FBC2B3-A797-4F8A-8B86-B4739B892343}">
      <dsp:nvSpPr>
        <dsp:cNvPr id="0" name=""/>
        <dsp:cNvSpPr/>
      </dsp:nvSpPr>
      <dsp:spPr>
        <a:xfrm rot="13712969">
          <a:off x="1174070" y="1487740"/>
          <a:ext cx="2320899" cy="646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DFA0B-7797-49BB-8731-DC3CEEAC799F}">
      <dsp:nvSpPr>
        <dsp:cNvPr id="0" name=""/>
        <dsp:cNvSpPr/>
      </dsp:nvSpPr>
      <dsp:spPr>
        <a:xfrm>
          <a:off x="122533" y="324029"/>
          <a:ext cx="2527883" cy="163530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600" kern="1200" dirty="0"/>
            <a:t>Tartós termékek fogyasztásának dinamikus emelkedése</a:t>
          </a:r>
          <a:endParaRPr lang="hu-HU" kern="1200" dirty="0"/>
        </a:p>
      </dsp:txBody>
      <dsp:txXfrm>
        <a:off x="170429" y="371925"/>
        <a:ext cx="2432091" cy="1539513"/>
      </dsp:txXfrm>
    </dsp:sp>
    <dsp:sp modelId="{593712AB-A5DA-4D5F-86A1-C554F7F37862}">
      <dsp:nvSpPr>
        <dsp:cNvPr id="0" name=""/>
        <dsp:cNvSpPr/>
      </dsp:nvSpPr>
      <dsp:spPr>
        <a:xfrm rot="16154852">
          <a:off x="3249772" y="1203810"/>
          <a:ext cx="1848381" cy="646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FFD52-3271-412D-9D82-F217EEA8541F}">
      <dsp:nvSpPr>
        <dsp:cNvPr id="0" name=""/>
        <dsp:cNvSpPr/>
      </dsp:nvSpPr>
      <dsp:spPr>
        <a:xfrm>
          <a:off x="2831472" y="153195"/>
          <a:ext cx="2663051" cy="1077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600" kern="1200" dirty="0"/>
            <a:t>Feldolgozóipari nagyberuházások</a:t>
          </a:r>
          <a:endParaRPr lang="hu-HU" sz="3600" kern="1200" dirty="0"/>
        </a:p>
      </dsp:txBody>
      <dsp:txXfrm>
        <a:off x="2863041" y="184764"/>
        <a:ext cx="2599913" cy="1014690"/>
      </dsp:txXfrm>
    </dsp:sp>
    <dsp:sp modelId="{0120D131-1A6E-439C-A3D6-DEA9A2EA3FE9}">
      <dsp:nvSpPr>
        <dsp:cNvPr id="0" name=""/>
        <dsp:cNvSpPr/>
      </dsp:nvSpPr>
      <dsp:spPr>
        <a:xfrm rot="18822783">
          <a:off x="4918952" y="1492542"/>
          <a:ext cx="2294936" cy="642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28D9-D5B8-4E03-B4C4-220922C4F37F}">
      <dsp:nvSpPr>
        <dsp:cNvPr id="0" name=""/>
        <dsp:cNvSpPr/>
      </dsp:nvSpPr>
      <dsp:spPr>
        <a:xfrm>
          <a:off x="5678311" y="298166"/>
          <a:ext cx="2683626" cy="169581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600" kern="1200" dirty="0"/>
            <a:t>Energiahordozók magasabb ára</a:t>
          </a:r>
          <a:endParaRPr lang="hu-HU" sz="3600" kern="1200" dirty="0"/>
        </a:p>
      </dsp:txBody>
      <dsp:txXfrm>
        <a:off x="5727980" y="347835"/>
        <a:ext cx="2584288" cy="1596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B5F8-C235-4545-9F13-53E69755CD5A}">
      <dsp:nvSpPr>
        <dsp:cNvPr id="0" name=""/>
        <dsp:cNvSpPr/>
      </dsp:nvSpPr>
      <dsp:spPr>
        <a:xfrm rot="5400000">
          <a:off x="5431317" y="-2317915"/>
          <a:ext cx="980314" cy="5866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Historikusan alacsony külső adósságmutatók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Egyre inkább a követelések növekedése a meghatározó</a:t>
          </a:r>
        </a:p>
      </dsp:txBody>
      <dsp:txXfrm rot="-5400000">
        <a:off x="2988316" y="172941"/>
        <a:ext cx="5818463" cy="884604"/>
      </dsp:txXfrm>
    </dsp:sp>
    <dsp:sp modelId="{E1EC17E9-6D85-40F9-9670-A56256138146}">
      <dsp:nvSpPr>
        <dsp:cNvPr id="0" name=""/>
        <dsp:cNvSpPr/>
      </dsp:nvSpPr>
      <dsp:spPr>
        <a:xfrm>
          <a:off x="270" y="2547"/>
          <a:ext cx="2988044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Folytatódott a külső sérülékenység csökkenése </a:t>
          </a:r>
        </a:p>
      </dsp:txBody>
      <dsp:txXfrm>
        <a:off x="60089" y="62366"/>
        <a:ext cx="2868406" cy="1105754"/>
      </dsp:txXfrm>
    </dsp:sp>
    <dsp:sp modelId="{2AF5A389-D4FB-4FF1-8631-46F7E05F77F7}">
      <dsp:nvSpPr>
        <dsp:cNvPr id="0" name=""/>
        <dsp:cNvSpPr/>
      </dsp:nvSpPr>
      <dsp:spPr>
        <a:xfrm rot="5400000">
          <a:off x="5436298" y="-1029321"/>
          <a:ext cx="980314" cy="59306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Erős belső kereslet, míg az export nőtt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A szolgáltatásegyenleg többlete továbbra is kiemelkedő</a:t>
          </a:r>
        </a:p>
      </dsp:txBody>
      <dsp:txXfrm rot="-5400000">
        <a:off x="2961113" y="1493719"/>
        <a:ext cx="5882830" cy="884604"/>
      </dsp:txXfrm>
    </dsp:sp>
    <dsp:sp modelId="{97A1A786-8173-4C6C-94E9-E793CC328AF2}">
      <dsp:nvSpPr>
        <dsp:cNvPr id="0" name=""/>
        <dsp:cNvSpPr/>
      </dsp:nvSpPr>
      <dsp:spPr>
        <a:xfrm>
          <a:off x="11217" y="1300483"/>
          <a:ext cx="2960842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Mérséklődő, de magas külkeres-</a:t>
          </a:r>
          <a:r>
            <a:rPr lang="hu-HU" sz="2600" kern="1200" dirty="0" err="1"/>
            <a:t>kedelmi</a:t>
          </a:r>
          <a:r>
            <a:rPr lang="hu-HU" sz="2600" kern="1200" dirty="0"/>
            <a:t> aktívum</a:t>
          </a:r>
        </a:p>
      </dsp:txBody>
      <dsp:txXfrm>
        <a:off x="71036" y="1360302"/>
        <a:ext cx="2841204" cy="1105754"/>
      </dsp:txXfrm>
    </dsp:sp>
    <dsp:sp modelId="{325458B1-B061-412D-B4CF-37068DFE3376}">
      <dsp:nvSpPr>
        <dsp:cNvPr id="0" name=""/>
        <dsp:cNvSpPr/>
      </dsp:nvSpPr>
      <dsp:spPr>
        <a:xfrm rot="5400000">
          <a:off x="5439251" y="230387"/>
          <a:ext cx="980314" cy="591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Érdemben javuló tartalékmegfelelés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Csökkenő forrásbevonási igény</a:t>
          </a:r>
        </a:p>
      </dsp:txBody>
      <dsp:txXfrm rot="-5400000">
        <a:off x="2971227" y="2746267"/>
        <a:ext cx="5868508" cy="884604"/>
      </dsp:txXfrm>
    </dsp:sp>
    <dsp:sp modelId="{C0915EF9-3A89-4EBA-94D8-892FE7720F14}">
      <dsp:nvSpPr>
        <dsp:cNvPr id="0" name=""/>
        <dsp:cNvSpPr/>
      </dsp:nvSpPr>
      <dsp:spPr>
        <a:xfrm>
          <a:off x="22298" y="2578029"/>
          <a:ext cx="2970956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Rendkívül alacsony rövid külső adósság </a:t>
          </a:r>
        </a:p>
      </dsp:txBody>
      <dsp:txXfrm>
        <a:off x="82117" y="2637848"/>
        <a:ext cx="2851318" cy="1105754"/>
      </dsp:txXfrm>
    </dsp:sp>
    <dsp:sp modelId="{532698BA-3987-4670-9B8F-448C8837EEC5}">
      <dsp:nvSpPr>
        <dsp:cNvPr id="0" name=""/>
        <dsp:cNvSpPr/>
      </dsp:nvSpPr>
      <dsp:spPr>
        <a:xfrm rot="5400000">
          <a:off x="5404586" y="1482290"/>
          <a:ext cx="980314" cy="5985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Magasabb külső finanszírozási képesség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A nettó külső adósság a régiós szintre csökkent</a:t>
          </a:r>
        </a:p>
      </dsp:txBody>
      <dsp:txXfrm rot="-5400000">
        <a:off x="2901804" y="4032928"/>
        <a:ext cx="5938025" cy="884604"/>
      </dsp:txXfrm>
    </dsp:sp>
    <dsp:sp modelId="{6944FF6B-23A5-4A14-AAC4-F1A9B107165B}">
      <dsp:nvSpPr>
        <dsp:cNvPr id="0" name=""/>
        <dsp:cNvSpPr/>
      </dsp:nvSpPr>
      <dsp:spPr>
        <a:xfrm>
          <a:off x="58779" y="3855905"/>
          <a:ext cx="2901532" cy="1225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 régiós szintnél kedvezőbb külső pozíció</a:t>
          </a:r>
        </a:p>
      </dsp:txBody>
      <dsp:txXfrm>
        <a:off x="118598" y="3915724"/>
        <a:ext cx="2781894" cy="1105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3A0E6A0-21F6-4C27-AED2-95090FF207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92DA0DF-AAFC-4846-BA18-9F388D044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7BC91-00E7-4257-B89C-4B40150CD93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6DEDDCF-DFC9-4531-B06A-BC54B208E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89A729E-03B5-46D1-A01E-39E020A664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25C6-E904-44DA-8B29-F7E86954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03E8-3C5F-4198-98F7-484A598C997B}" type="datetimeFigureOut">
              <a:rPr lang="hu-HU" smtClean="0"/>
              <a:t>2018. 04. 11.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F4DFE-7C1C-469D-B586-C10795245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08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21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67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245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01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34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18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574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225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094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27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8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718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256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041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778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809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407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181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76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51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58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2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35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67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45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24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/>
              <a:t>Helyszín</a:t>
            </a:r>
          </a:p>
          <a:p>
            <a:pPr lvl="0"/>
            <a:r>
              <a:rPr lang="hu-HU" dirty="0"/>
              <a:t>Dátum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</p:spTree>
    <p:extLst>
      <p:ext uri="{BB962C8B-B14F-4D97-AF65-F5344CB8AC3E}">
        <p14:creationId xmlns:p14="http://schemas.microsoft.com/office/powerpoint/2010/main" val="230532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4" r:id="rId10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>
            <a:extLst>
              <a:ext uri="{FF2B5EF4-FFF2-40B4-BE49-F238E27FC236}">
                <a16:creationId xmlns:a16="http://schemas.microsoft.com/office/drawing/2014/main" id="{F2F833DE-94B4-44B4-884F-51AD40D5C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MNB 2018. április 12.</a:t>
            </a:r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15D69349-9CB1-4FBF-A4F3-0A495DCD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Fizetési mérleg jelentés</a:t>
            </a:r>
            <a:br>
              <a:rPr lang="hu-HU" dirty="0"/>
            </a:br>
            <a:r>
              <a:rPr lang="hu-HU" dirty="0"/>
              <a:t>2018. április</a:t>
            </a:r>
            <a:endParaRPr lang="en-US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C1024817-D8D4-43AB-A309-1062882EE8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884" y="255258"/>
            <a:ext cx="3533158" cy="1128514"/>
          </a:xfrm>
        </p:spPr>
        <p:txBody>
          <a:bodyPr/>
          <a:lstStyle/>
          <a:p>
            <a:r>
              <a:rPr lang="hu-HU" dirty="0"/>
              <a:t>Koroknai Péter</a:t>
            </a:r>
          </a:p>
          <a:p>
            <a:r>
              <a:rPr lang="hu-HU" dirty="0"/>
              <a:t>Monetáris politika és pénzpiaci elemzés Igazgatóság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CB925-0C2C-4290-9434-B4E29F49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dirty="0"/>
              <a:t>Finanszírozási oldal</a:t>
            </a:r>
          </a:p>
        </p:txBody>
      </p:sp>
    </p:spTree>
    <p:extLst>
      <p:ext uri="{BB962C8B-B14F-4D97-AF65-F5344CB8AC3E}">
        <p14:creationId xmlns:p14="http://schemas.microsoft.com/office/powerpoint/2010/main" val="114163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61912"/>
            <a:ext cx="7610642" cy="46053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Stabilan magas </a:t>
            </a:r>
            <a:r>
              <a:rPr lang="hu-HU" sz="2800" dirty="0" err="1"/>
              <a:t>FDI</a:t>
            </a:r>
            <a:r>
              <a:rPr lang="hu-HU" sz="2800" dirty="0"/>
              <a:t>-beáramlás mellett jelentős a külső adósság csökkenése</a:t>
            </a:r>
          </a:p>
        </p:txBody>
      </p:sp>
      <p:sp>
        <p:nvSpPr>
          <p:cNvPr id="9" name="Rectangle 6"/>
          <p:cNvSpPr/>
          <p:nvPr/>
        </p:nvSpPr>
        <p:spPr>
          <a:xfrm>
            <a:off x="687897" y="6073912"/>
            <a:ext cx="7768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külső finanszírozási igény fontosabb finanszírozási forrásai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181AC-9312-4F8A-B0CB-451632F6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67" y="1026411"/>
            <a:ext cx="7606349" cy="4959746"/>
          </a:xfrm>
          <a:prstGeom prst="rect">
            <a:avLst/>
          </a:prstGeom>
        </p:spPr>
      </p:pic>
      <p:sp>
        <p:nvSpPr>
          <p:cNvPr id="6" name="Élőláb helye 4">
            <a:extLst>
              <a:ext uri="{FF2B5EF4-FFF2-40B4-BE49-F238E27FC236}">
                <a16:creationId xmlns:a16="http://schemas.microsoft.com/office/drawing/2014/main" id="{7E5FC504-E16B-49D8-B652-3AF2F7A97F5A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248626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5097" y="449806"/>
            <a:ext cx="7843719" cy="472642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Az állam és a vállalatok nettó külső adóssága csökkent, a bankoké enyhén nőtt</a:t>
            </a:r>
          </a:p>
        </p:txBody>
      </p:sp>
      <p:sp>
        <p:nvSpPr>
          <p:cNvPr id="9" name="Rectangle 6"/>
          <p:cNvSpPr/>
          <p:nvPr/>
        </p:nvSpPr>
        <p:spPr>
          <a:xfrm>
            <a:off x="1493585" y="5989849"/>
            <a:ext cx="615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Az adósságjellegű tranzakciók </a:t>
            </a:r>
            <a:r>
              <a:rPr lang="hu-HU" cap="all" dirty="0" err="1">
                <a:solidFill>
                  <a:schemeClr val="tx2"/>
                </a:solidFill>
                <a:latin typeface="+mj-lt"/>
              </a:rPr>
              <a:t>szektorális</a:t>
            </a:r>
            <a:r>
              <a:rPr lang="hu-HU" cap="all" dirty="0">
                <a:solidFill>
                  <a:schemeClr val="tx2"/>
                </a:solidFill>
                <a:latin typeface="+mj-lt"/>
              </a:rPr>
              <a:t> bontása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10F32A2E-6121-4FEC-9FD6-7D96E82FA4BD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13A10-2344-4FDC-B9EA-844192B8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9" y="1094432"/>
            <a:ext cx="7723880" cy="48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4779" y="463511"/>
            <a:ext cx="7674037" cy="43203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Már nem a források szűkülnek, hanem külföldi követelések halmozódnak fel</a:t>
            </a:r>
          </a:p>
        </p:txBody>
      </p:sp>
      <p:sp>
        <p:nvSpPr>
          <p:cNvPr id="9" name="Rectangle 6"/>
          <p:cNvSpPr/>
          <p:nvPr/>
        </p:nvSpPr>
        <p:spPr>
          <a:xfrm>
            <a:off x="1050042" y="5953909"/>
            <a:ext cx="664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magánszektor nettó külső adósságának bruttó szárai (kumulált tranzakciók)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58E90-4D9E-4619-81EA-EFD34093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7" y="1109843"/>
            <a:ext cx="7428940" cy="4844066"/>
          </a:xfrm>
          <a:prstGeom prst="rect">
            <a:avLst/>
          </a:prstGeom>
        </p:spPr>
      </p:pic>
      <p:sp>
        <p:nvSpPr>
          <p:cNvPr id="6" name="Élőláb helye 4">
            <a:extLst>
              <a:ext uri="{FF2B5EF4-FFF2-40B4-BE49-F238E27FC236}">
                <a16:creationId xmlns:a16="http://schemas.microsoft.com/office/drawing/2014/main" id="{D160483B-C38D-4040-8BA0-845643DA61AF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51220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CB925-0C2C-4290-9434-B4E29F49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dirty="0"/>
              <a:t>Külső adósságráták</a:t>
            </a:r>
          </a:p>
        </p:txBody>
      </p:sp>
    </p:spTree>
    <p:extLst>
      <p:ext uri="{BB962C8B-B14F-4D97-AF65-F5344CB8AC3E}">
        <p14:creationId xmlns:p14="http://schemas.microsoft.com/office/powerpoint/2010/main" val="32269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43060"/>
            <a:ext cx="7610642" cy="479387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További jelentős csökkenés a nettó külső adósságban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608170" y="6153330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>
                <a:latin typeface="+mj-lt"/>
              </a:rPr>
              <a:t>Tulajdonosi hitel nélkül,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1543050" y="5836261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cap="all" dirty="0">
                <a:solidFill>
                  <a:schemeClr val="tx2"/>
                </a:solidFill>
                <a:latin typeface="+mj-lt"/>
              </a:rPr>
              <a:t>A nettó külső adósság szektorok szerinti alakulása</a:t>
            </a:r>
          </a:p>
        </p:txBody>
      </p:sp>
      <p:pic>
        <p:nvPicPr>
          <p:cNvPr id="9" name="Kép 14">
            <a:extLst>
              <a:ext uri="{FF2B5EF4-FFF2-40B4-BE49-F238E27FC236}">
                <a16:creationId xmlns:a16="http://schemas.microsoft.com/office/drawing/2014/main" id="{7C935D3C-E52B-4D3A-8607-3F12805382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3" y="1021738"/>
            <a:ext cx="7116805" cy="4814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2702D98E-E97F-460C-85DF-394641C5DD3B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2316750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43060"/>
            <a:ext cx="7610642" cy="47938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magánszektor külföldi eszközei nagyjából elérik tartozásaikat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35323" y="6153330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GDP-arányos állományok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53597" y="5831488"/>
            <a:ext cx="6358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cap="all" dirty="0">
                <a:solidFill>
                  <a:schemeClr val="tx2"/>
                </a:solidFill>
                <a:latin typeface="+mj-lt"/>
              </a:rPr>
              <a:t>A magánszektor nettó külső adósságának bruttó szárai</a:t>
            </a:r>
          </a:p>
        </p:txBody>
      </p:sp>
      <p:pic>
        <p:nvPicPr>
          <p:cNvPr id="9" name="Kép 11">
            <a:extLst>
              <a:ext uri="{FF2B5EF4-FFF2-40B4-BE49-F238E27FC236}">
                <a16:creationId xmlns:a16="http://schemas.microsoft.com/office/drawing/2014/main" id="{2EBC0D16-C333-4FF6-9443-D40C2E4A58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56" y="1210629"/>
            <a:ext cx="6838139" cy="47065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E359D37D-4CDA-4787-BAD5-209D0CE30553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292520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085" y="424206"/>
            <a:ext cx="7777731" cy="49824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800" dirty="0"/>
              <a:t>Az önfinanszírozás továbbra is jelentősen csökkenti a bruttó külső adósságot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23828" y="6231265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Tulajdonosi hitel nélkül,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1374397" y="5897461"/>
            <a:ext cx="683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bruttó külső adósság szektorok szerinti alakulása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A0AEB-77F8-485D-B356-057833915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9" y="1065650"/>
            <a:ext cx="7410146" cy="4831811"/>
          </a:xfrm>
          <a:prstGeom prst="rect">
            <a:avLst/>
          </a:prstGeom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BBA6897D-4B50-4552-8843-325C2D692128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378607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61912"/>
            <a:ext cx="7610642" cy="46053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rövid külső adósság historikus mélypontra süllyedt</a:t>
            </a:r>
          </a:p>
        </p:txBody>
      </p:sp>
      <p:sp>
        <p:nvSpPr>
          <p:cNvPr id="9" name="Rectangle 6"/>
          <p:cNvSpPr/>
          <p:nvPr/>
        </p:nvSpPr>
        <p:spPr>
          <a:xfrm>
            <a:off x="1229859" y="5935553"/>
            <a:ext cx="6417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rövid külső adósság szektorok szerinti alakulása</a:t>
            </a:r>
          </a:p>
        </p:txBody>
      </p:sp>
      <p:pic>
        <p:nvPicPr>
          <p:cNvPr id="11" name="Kép 18">
            <a:extLst>
              <a:ext uri="{FF2B5EF4-FFF2-40B4-BE49-F238E27FC236}">
                <a16:creationId xmlns:a16="http://schemas.microsoft.com/office/drawing/2014/main" id="{B42693E6-15A4-41BB-8905-7EA1835BE1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0" y="1042192"/>
            <a:ext cx="7300336" cy="477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Élőláb helye 4">
            <a:extLst>
              <a:ext uri="{FF2B5EF4-FFF2-40B4-BE49-F238E27FC236}">
                <a16:creationId xmlns:a16="http://schemas.microsoft.com/office/drawing/2014/main" id="{207998AC-8DED-4A4D-B991-903D8C9F00CA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351639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965" y="369838"/>
            <a:ext cx="7706851" cy="61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800" dirty="0"/>
              <a:t>Így az eddig is kedvező tartalékmegfelelés érdemben javult</a:t>
            </a:r>
          </a:p>
        </p:txBody>
      </p:sp>
      <p:sp>
        <p:nvSpPr>
          <p:cNvPr id="9" name="Rectangle 6"/>
          <p:cNvSpPr/>
          <p:nvPr/>
        </p:nvSpPr>
        <p:spPr>
          <a:xfrm>
            <a:off x="1124538" y="6164996"/>
            <a:ext cx="719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devizatartalék és a rövid külső adósság alakulása</a:t>
            </a:r>
          </a:p>
        </p:txBody>
      </p:sp>
      <p:pic>
        <p:nvPicPr>
          <p:cNvPr id="11" name="Kép 20">
            <a:extLst>
              <a:ext uri="{FF2B5EF4-FFF2-40B4-BE49-F238E27FC236}">
                <a16:creationId xmlns:a16="http://schemas.microsoft.com/office/drawing/2014/main" id="{97069965-FBCB-4AAD-9F1F-A5DF5674EA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" y="973772"/>
            <a:ext cx="7610642" cy="51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Élőláb helye 4">
            <a:extLst>
              <a:ext uri="{FF2B5EF4-FFF2-40B4-BE49-F238E27FC236}">
                <a16:creationId xmlns:a16="http://schemas.microsoft.com/office/drawing/2014/main" id="{9FC787BF-BBD5-4581-AD0A-7CBE90C36D05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155019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>
                <a:latin typeface="+mj-lt"/>
              </a:rPr>
              <a:t>Fő üzenetek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0287D0-DB98-487D-9113-B7630B1A8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242830"/>
              </p:ext>
            </p:extLst>
          </p:nvPr>
        </p:nvGraphicFramePr>
        <p:xfrm>
          <a:off x="157663" y="1088990"/>
          <a:ext cx="8892069" cy="509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Élőláb helye 4">
            <a:extLst>
              <a:ext uri="{FF2B5EF4-FFF2-40B4-BE49-F238E27FC236}">
                <a16:creationId xmlns:a16="http://schemas.microsoft.com/office/drawing/2014/main" id="{D57FA251-979E-475F-AA78-BBDF2AB8E827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325825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43060"/>
            <a:ext cx="7610642" cy="47938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bruttó forrásigény is alacsony maradt – és 2018-ban újra csökkenhet</a:t>
            </a:r>
          </a:p>
        </p:txBody>
      </p:sp>
      <p:sp>
        <p:nvSpPr>
          <p:cNvPr id="6" name="Rectangle 6"/>
          <p:cNvSpPr/>
          <p:nvPr/>
        </p:nvSpPr>
        <p:spPr>
          <a:xfrm>
            <a:off x="857542" y="5914300"/>
            <a:ext cx="709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bruttó külső finanszírozási igény tényezőinek alakulása</a:t>
            </a:r>
          </a:p>
        </p:txBody>
      </p:sp>
      <p:pic>
        <p:nvPicPr>
          <p:cNvPr id="9" name="Kép 19">
            <a:extLst>
              <a:ext uri="{FF2B5EF4-FFF2-40B4-BE49-F238E27FC236}">
                <a16:creationId xmlns:a16="http://schemas.microsoft.com/office/drawing/2014/main" id="{B1C21D25-0AF4-4EF3-8E6E-A54EEA0EAC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2" y="1006399"/>
            <a:ext cx="7095222" cy="48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4B18080C-A970-4AD6-A026-14D54FC497E5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110432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CB925-0C2C-4290-9434-B4E29F49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44906"/>
            <a:ext cx="4983366" cy="1768176"/>
          </a:xfrm>
        </p:spPr>
        <p:txBody>
          <a:bodyPr/>
          <a:lstStyle/>
          <a:p>
            <a:r>
              <a:rPr lang="hu-HU" dirty="0"/>
              <a:t>Szektorok megtakarítása szerinti megközelítés</a:t>
            </a:r>
          </a:p>
        </p:txBody>
      </p:sp>
    </p:spTree>
    <p:extLst>
      <p:ext uri="{BB962C8B-B14F-4D97-AF65-F5344CB8AC3E}">
        <p14:creationId xmlns:p14="http://schemas.microsoft.com/office/powerpoint/2010/main" val="282243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5881" y="182563"/>
            <a:ext cx="7610642" cy="976552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külső pozíció csökkenése a vállalatok  pozíciójának fordulásához köthető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23010" y="6362070"/>
            <a:ext cx="34563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GDP arányában</a:t>
            </a:r>
          </a:p>
        </p:txBody>
      </p:sp>
      <p:sp>
        <p:nvSpPr>
          <p:cNvPr id="9" name="Rectangle 6"/>
          <p:cNvSpPr/>
          <p:nvPr/>
        </p:nvSpPr>
        <p:spPr>
          <a:xfrm>
            <a:off x="1397243" y="6086594"/>
            <a:ext cx="634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Az egyes szektorok nettó finanszírozási képessége</a:t>
            </a: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98F0E6D5-E30A-4395-A3CD-004C339BCECA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8ECBA-6AF5-4363-8B8F-B419886D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14" y="1191793"/>
            <a:ext cx="8110971" cy="48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2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43222"/>
            <a:ext cx="7610642" cy="47922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belföldi kereslet továbbra is támogatja a külföldi finanszírozás csökkenését</a:t>
            </a:r>
          </a:p>
        </p:txBody>
      </p:sp>
      <p:sp>
        <p:nvSpPr>
          <p:cNvPr id="6" name="Rectangle 6"/>
          <p:cNvSpPr/>
          <p:nvPr/>
        </p:nvSpPr>
        <p:spPr>
          <a:xfrm>
            <a:off x="1186524" y="6118511"/>
            <a:ext cx="6770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Az egyes szektorok forint állampapír-kereslete</a:t>
            </a: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D239BB0A-EF0A-4247-8D3C-25F98750EB1F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85E37-5E50-4E40-9A65-83698571F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8" y="1149943"/>
            <a:ext cx="8129728" cy="49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62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43060"/>
            <a:ext cx="7610642" cy="47938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Folytatódott Az állam külső és deviza függőségének csökkenése</a:t>
            </a:r>
          </a:p>
        </p:txBody>
      </p:sp>
      <p:sp>
        <p:nvSpPr>
          <p:cNvPr id="6" name="Rectangle 6"/>
          <p:cNvSpPr/>
          <p:nvPr/>
        </p:nvSpPr>
        <p:spPr>
          <a:xfrm>
            <a:off x="1378283" y="6222036"/>
            <a:ext cx="679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Az államadósság, és azon belül a külföldi tulajdon és a devizarész aránya</a:t>
            </a: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8E15432D-39E5-4C01-8E1B-CBFD7AF73250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7B8B1-802B-4F19-8D7D-D1EF39DB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34" y="1005782"/>
            <a:ext cx="7441033" cy="52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40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CB925-0C2C-4290-9434-B4E29F49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38191"/>
            <a:ext cx="4983366" cy="1181606"/>
          </a:xfrm>
        </p:spPr>
        <p:txBody>
          <a:bodyPr/>
          <a:lstStyle/>
          <a:p>
            <a:r>
              <a:rPr lang="hu-HU" dirty="0"/>
              <a:t>Régiós összehasonlítás</a:t>
            </a:r>
          </a:p>
        </p:txBody>
      </p:sp>
    </p:spTree>
    <p:extLst>
      <p:ext uri="{BB962C8B-B14F-4D97-AF65-F5344CB8AC3E}">
        <p14:creationId xmlns:p14="http://schemas.microsoft.com/office/powerpoint/2010/main" val="2544552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33632"/>
            <a:ext cx="7610642" cy="48881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Régió országaiban kisebb a külső </a:t>
            </a:r>
            <a:r>
              <a:rPr lang="hu-HU" sz="2800" dirty="0" err="1"/>
              <a:t>finan-szírozási</a:t>
            </a:r>
            <a:r>
              <a:rPr lang="hu-HU" sz="2800" dirty="0"/>
              <a:t> képesség és szintén csökken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30722" y="6519548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>
                <a:latin typeface="+mj-lt"/>
              </a:rPr>
              <a:t>*Régiós országokra 2017. </a:t>
            </a:r>
            <a:r>
              <a:rPr lang="hu-HU" sz="1100" dirty="0" err="1">
                <a:latin typeface="+mj-lt"/>
              </a:rPr>
              <a:t>III</a:t>
            </a:r>
            <a:r>
              <a:rPr lang="hu-HU" sz="1100" dirty="0">
                <a:latin typeface="+mj-lt"/>
              </a:rPr>
              <a:t>. negyedévig,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888738" y="6051182"/>
            <a:ext cx="727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külső finanszírozási képesség alakulása a régiós országokban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B1045-B865-429C-94B9-9EAD2A01FA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8" y="1046234"/>
            <a:ext cx="7072414" cy="4765531"/>
          </a:xfrm>
          <a:prstGeom prst="rect">
            <a:avLst/>
          </a:prstGeom>
          <a:noFill/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95840B2-F22C-40FF-9183-2A1C517A6E4A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71389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43060"/>
            <a:ext cx="7610642" cy="479387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magasabb hazai külkereskedelmi többlet főleg a szolgáltatásokból ered</a:t>
            </a:r>
          </a:p>
        </p:txBody>
      </p:sp>
      <p:sp>
        <p:nvSpPr>
          <p:cNvPr id="10" name="Rectangle 6"/>
          <p:cNvSpPr/>
          <p:nvPr/>
        </p:nvSpPr>
        <p:spPr>
          <a:xfrm>
            <a:off x="1341925" y="6022395"/>
            <a:ext cx="613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külkereskedelmi egyenleg fontosabb tényezői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97834" y="6391727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>
                <a:latin typeface="+mj-lt"/>
              </a:rPr>
              <a:t>*Régiós országokra 2017. </a:t>
            </a:r>
            <a:r>
              <a:rPr lang="hu-HU" sz="1100" dirty="0" err="1">
                <a:latin typeface="+mj-lt"/>
              </a:rPr>
              <a:t>III</a:t>
            </a:r>
            <a:r>
              <a:rPr lang="hu-HU" sz="1100" dirty="0">
                <a:latin typeface="+mj-lt"/>
              </a:rPr>
              <a:t>. negyedévig, GDP arányában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E6FF9-58E6-413D-A056-E7C7D25F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97" y="1091016"/>
            <a:ext cx="7966405" cy="4762809"/>
          </a:xfrm>
          <a:prstGeom prst="rect">
            <a:avLst/>
          </a:prstGeom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A3AE920B-5131-4976-B845-5EFE6EE0AE60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146113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231" y="456731"/>
            <a:ext cx="7796585" cy="465716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régiós szinten magas belső megtakarítás biztosíthatja a fenntartható növekedést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14694" y="6266959"/>
            <a:ext cx="41044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670796" y="5976675"/>
            <a:ext cx="7743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bruttó megtakarítás és beruházás alakulása a régiós országokban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4F7B1-EDDE-424E-8380-2E51B99427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4" y="1016444"/>
            <a:ext cx="8128498" cy="5004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281CBBE1-D9E2-410A-AB3C-4955A616BD59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221836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14779"/>
            <a:ext cx="7610642" cy="50766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2016-ban a GDP és </a:t>
            </a:r>
            <a:r>
              <a:rPr lang="hu-HU" sz="2800" dirty="0" err="1"/>
              <a:t>GNI</a:t>
            </a:r>
            <a:r>
              <a:rPr lang="hu-HU" sz="2800" dirty="0"/>
              <a:t> közötti különbség a régióban jellemző szint alá esett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57068" y="6596390"/>
            <a:ext cx="41044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2395304" y="6287565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GDP és GNI közötti különbség tényezői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282B4-FC25-41EA-9CF3-C4F0DD66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4" y="1027522"/>
            <a:ext cx="8183285" cy="5335939"/>
          </a:xfrm>
          <a:prstGeom prst="rect">
            <a:avLst/>
          </a:prstGeom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AF8A0AE7-F81E-43F2-994F-9A8523AD71E9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333642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45477"/>
            <a:ext cx="7610642" cy="47697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külső egyensúlyi mutatók kedvező képről árulkodnak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394012" y="6412523"/>
            <a:ext cx="4355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chemeClr val="tx2"/>
                </a:solidFill>
                <a:latin typeface="+mj-lt"/>
              </a:rPr>
              <a:t>Az egyes mutatók szórással elosztott hosszú távú átlagtól vett eltérése; a kisebb érték jelzi a fundamentum erősödését. </a:t>
            </a:r>
          </a:p>
        </p:txBody>
      </p:sp>
      <p:sp>
        <p:nvSpPr>
          <p:cNvPr id="10" name="Rectangle 6"/>
          <p:cNvSpPr/>
          <p:nvPr/>
        </p:nvSpPr>
        <p:spPr>
          <a:xfrm>
            <a:off x="1702564" y="6043191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</a:rPr>
              <a:t>A külső sérülékenység főbb mutatóinak alakulása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61D14-ACE1-4DD5-91AF-780BF18A2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8" y="1008517"/>
            <a:ext cx="7866840" cy="5129600"/>
          </a:xfrm>
          <a:prstGeom prst="rect">
            <a:avLst/>
          </a:prstGeom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ECBBBBAE-FE06-4DB0-B4F5-A75945FCBCCC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3721717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14779"/>
            <a:ext cx="7610642" cy="50766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GDP-</a:t>
            </a:r>
            <a:r>
              <a:rPr lang="hu-HU" sz="2800" dirty="0" err="1"/>
              <a:t>GNI</a:t>
            </a:r>
            <a:r>
              <a:rPr lang="hu-HU" sz="2800" dirty="0"/>
              <a:t> rés nagyságát erősen befolyásolja a nettó </a:t>
            </a:r>
            <a:r>
              <a:rPr lang="hu-HU" sz="2800" dirty="0" err="1"/>
              <a:t>FDI</a:t>
            </a:r>
            <a:r>
              <a:rPr lang="hu-HU" sz="2800" dirty="0"/>
              <a:t>-állomány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51656" y="6445834"/>
            <a:ext cx="41044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2551656" y="6121097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GDP-</a:t>
            </a:r>
            <a:r>
              <a:rPr lang="hu-HU" cap="all" dirty="0" err="1">
                <a:solidFill>
                  <a:schemeClr val="tx2"/>
                </a:solidFill>
                <a:latin typeface="+mj-lt"/>
              </a:rPr>
              <a:t>GNI</a:t>
            </a:r>
            <a:r>
              <a:rPr lang="hu-HU" cap="all" dirty="0">
                <a:solidFill>
                  <a:schemeClr val="tx2"/>
                </a:solidFill>
                <a:latin typeface="+mj-lt"/>
              </a:rPr>
              <a:t> rés és a nettó </a:t>
            </a:r>
            <a:r>
              <a:rPr lang="hu-HU" cap="all" dirty="0" err="1">
                <a:solidFill>
                  <a:schemeClr val="tx2"/>
                </a:solidFill>
                <a:latin typeface="+mj-lt"/>
              </a:rPr>
              <a:t>FDI</a:t>
            </a:r>
            <a:r>
              <a:rPr lang="hu-HU" cap="all" dirty="0">
                <a:solidFill>
                  <a:schemeClr val="tx2"/>
                </a:solidFill>
                <a:latin typeface="+mj-lt"/>
              </a:rPr>
              <a:t>-állomány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41EC1-AFA6-40D1-A873-FF616025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4" y="1026915"/>
            <a:ext cx="7859015" cy="5121709"/>
          </a:xfrm>
          <a:prstGeom prst="rect">
            <a:avLst/>
          </a:prstGeom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50FC2790-50FA-4A4E-8449-10FF7430A4F5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294947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9938" y="433632"/>
            <a:ext cx="7758878" cy="48881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magas a hazai lakosság megtakarítása, a többi országban is romló vállalati pozíció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83768" y="6362070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Régiós országokra 2017 III. negyedévéig,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05880" y="6042825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Az egyes szektorok finanszírozási képessége a régióban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48907A9-57AB-465D-9565-C70E5C56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2" y="1121435"/>
            <a:ext cx="7875124" cy="4804912"/>
          </a:xfrm>
          <a:prstGeom prst="rect">
            <a:avLst/>
          </a:prstGeom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D6DE5B2-A5F8-4839-8A2D-99CBE2B8CE61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3961941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9938" y="433632"/>
            <a:ext cx="7758878" cy="48881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alacsony a hazai lakosság hitelfelvétele, a vállalatoké már eléri a régiós szintet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89623" y="6362070"/>
            <a:ext cx="51564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>
                <a:latin typeface="+mj-lt"/>
              </a:rPr>
              <a:t>*Régiós országokra 2017 III. negyedévéig, négy negyedéves adatok a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1100844" y="6073614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magánszektor banki hitelfelvétele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8C64B-29DB-443E-9467-07BBA88A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5" y="1052607"/>
            <a:ext cx="7758879" cy="5059204"/>
          </a:xfrm>
          <a:prstGeom prst="rect">
            <a:avLst/>
          </a:prstGeom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FAFE0697-F73E-4A04-9F48-3D5D6D05645A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177448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792" y="414778"/>
            <a:ext cx="7740024" cy="507669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nettó külső tartozás elérte a régiós szintet, a nettó adósság már kisebb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670632" y="6557578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>
                <a:latin typeface="+mj-lt"/>
              </a:rPr>
              <a:t>Tulajdonosi hitel nélkül,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783" y="6218914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nettó külső tartozás és adósság alakulása a régióban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AD791-9E33-46E3-8481-C36D309E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6" y="1041411"/>
            <a:ext cx="7800290" cy="5091416"/>
          </a:xfrm>
          <a:prstGeom prst="rect">
            <a:avLst/>
          </a:prstGeom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89C06BC5-0C60-4DC3-8AA7-A65FF1D6F0D1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600501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20926"/>
            <a:ext cx="7610642" cy="501521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bruttó külső adósság nagysága tovább közeledett a régióban jellemző szinthez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039544" y="6427113"/>
            <a:ext cx="41044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/>
            <a:endParaRPr lang="hu-HU" sz="11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042532" y="5934670"/>
            <a:ext cx="7516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bruttó külső adósság alakulása a régióban</a:t>
            </a:r>
          </a:p>
          <a:p>
            <a:pPr algn="r"/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CE679-ADDF-45F0-8BAE-E01567D3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4" y="1064946"/>
            <a:ext cx="7516535" cy="490118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DD1A2D0-BC55-47F9-9C34-EDF411112903}"/>
              </a:ext>
            </a:extLst>
          </p:cNvPr>
          <p:cNvSpPr txBox="1"/>
          <p:nvPr/>
        </p:nvSpPr>
        <p:spPr>
          <a:xfrm>
            <a:off x="1901490" y="6258982"/>
            <a:ext cx="515646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hu-HU" sz="1100" dirty="0">
                <a:latin typeface="+mj-lt"/>
              </a:rPr>
              <a:t>*</a:t>
            </a:r>
            <a:r>
              <a:rPr lang="hu-HU" sz="1100" dirty="0">
                <a:solidFill>
                  <a:prstClr val="black"/>
                </a:solidFill>
                <a:latin typeface="+mj-lt"/>
              </a:rPr>
              <a:t>Tulajdonosi hitel nélkül, GDP arányában</a:t>
            </a:r>
          </a:p>
          <a:p>
            <a:pPr lvl="0" algn="ctr"/>
            <a:r>
              <a:rPr lang="hu-HU" sz="1100" dirty="0">
                <a:solidFill>
                  <a:prstClr val="black"/>
                </a:solidFill>
                <a:latin typeface="+mj-lt"/>
              </a:rPr>
              <a:t>*Szlovákia esetében a </a:t>
            </a:r>
            <a:r>
              <a:rPr lang="hu-HU" sz="1100" dirty="0" err="1">
                <a:solidFill>
                  <a:prstClr val="black"/>
                </a:solidFill>
                <a:latin typeface="+mj-lt"/>
              </a:rPr>
              <a:t>Target</a:t>
            </a:r>
            <a:r>
              <a:rPr lang="hu-HU" sz="1100" dirty="0">
                <a:solidFill>
                  <a:prstClr val="black"/>
                </a:solidFill>
                <a:latin typeface="+mj-lt"/>
              </a:rPr>
              <a:t>-kötelezettséggel korrigálva</a:t>
            </a:r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64889589-E92F-4559-821F-C089E7CD57F2}"/>
              </a:ext>
            </a:extLst>
          </p:cNvPr>
          <p:cNvSpPr txBox="1">
            <a:spLocks/>
          </p:cNvSpPr>
          <p:nvPr/>
        </p:nvSpPr>
        <p:spPr>
          <a:xfrm>
            <a:off x="7635711" y="6346007"/>
            <a:ext cx="150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</p:spTree>
    <p:extLst>
      <p:ext uri="{BB962C8B-B14F-4D97-AF65-F5344CB8AC3E}">
        <p14:creationId xmlns:p14="http://schemas.microsoft.com/office/powerpoint/2010/main" val="181481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>
                <a:latin typeface="+mj-lt"/>
              </a:rPr>
              <a:t>Fő üzenetek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0287D0-DB98-487D-9113-B7630B1A8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211471"/>
              </p:ext>
            </p:extLst>
          </p:nvPr>
        </p:nvGraphicFramePr>
        <p:xfrm>
          <a:off x="157663" y="1088990"/>
          <a:ext cx="8892069" cy="509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Élőláb helye 4">
            <a:extLst>
              <a:ext uri="{FF2B5EF4-FFF2-40B4-BE49-F238E27FC236}">
                <a16:creationId xmlns:a16="http://schemas.microsoft.com/office/drawing/2014/main" id="{D57FA251-979E-475F-AA78-BBDF2AB8E827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3478233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9C50-245A-408E-9614-2E1162D6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</a:t>
            </a:r>
          </a:p>
        </p:txBody>
      </p:sp>
    </p:spTree>
    <p:extLst>
      <p:ext uri="{BB962C8B-B14F-4D97-AF65-F5344CB8AC3E}">
        <p14:creationId xmlns:p14="http://schemas.microsoft.com/office/powerpoint/2010/main" val="216756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CB925-0C2C-4290-9434-B4E29F49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38191"/>
            <a:ext cx="4983366" cy="1181606"/>
          </a:xfrm>
        </p:spPr>
        <p:txBody>
          <a:bodyPr/>
          <a:lstStyle/>
          <a:p>
            <a:r>
              <a:rPr lang="hu-HU" dirty="0"/>
              <a:t>Reálgazdasági megközelítés</a:t>
            </a:r>
          </a:p>
        </p:txBody>
      </p:sp>
    </p:spTree>
    <p:extLst>
      <p:ext uri="{BB962C8B-B14F-4D97-AF65-F5344CB8AC3E}">
        <p14:creationId xmlns:p14="http://schemas.microsoft.com/office/powerpoint/2010/main" val="108096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33633"/>
            <a:ext cx="7610642" cy="488813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finanszírozási képesség kevésbé csökkent, mint a folyó fizetési mérleg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  <p:sp>
        <p:nvSpPr>
          <p:cNvPr id="9" name="Rectangle 6"/>
          <p:cNvSpPr/>
          <p:nvPr/>
        </p:nvSpPr>
        <p:spPr>
          <a:xfrm>
            <a:off x="840728" y="6055035"/>
            <a:ext cx="7248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cap="all" dirty="0">
                <a:solidFill>
                  <a:schemeClr val="tx2"/>
                </a:solidFill>
                <a:latin typeface="+mj-lt"/>
              </a:rPr>
              <a:t>A külső finanszírozási képesség és tényezői (a GDP arányában)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440989-F165-453C-9827-20BA73FC7F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6" y="1037565"/>
            <a:ext cx="7248088" cy="4910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24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6523" y="433632"/>
            <a:ext cx="7772293" cy="48881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továbbra is magas szolgáltatásegyenleg mellett csökkent az áruegyenleg többlete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87824" y="6293563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j-lt"/>
              </a:rPr>
              <a:t>(Négy negyedéves GDP-arányos adatok)</a:t>
            </a:r>
          </a:p>
        </p:txBody>
      </p:sp>
      <p:sp>
        <p:nvSpPr>
          <p:cNvPr id="11" name="Rectangle 6"/>
          <p:cNvSpPr/>
          <p:nvPr/>
        </p:nvSpPr>
        <p:spPr>
          <a:xfrm>
            <a:off x="1744164" y="6024942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 külkereskedelmi egyenleg szerkezetének alakulása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64342-3677-41C6-B06B-BBEC7C8BB4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7" y="1009405"/>
            <a:ext cx="7367145" cy="4921612"/>
          </a:xfrm>
          <a:prstGeom prst="rect">
            <a:avLst/>
          </a:prstGeom>
          <a:noFill/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4DA3692D-6C5F-46C2-8770-BB9918742510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</p:spTree>
    <p:extLst>
      <p:ext uri="{BB962C8B-B14F-4D97-AF65-F5344CB8AC3E}">
        <p14:creationId xmlns:p14="http://schemas.microsoft.com/office/powerpoint/2010/main" val="351757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6AD032-3D3F-42C7-B687-E9E808B9931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24283656"/>
              </p:ext>
            </p:extLst>
          </p:nvPr>
        </p:nvGraphicFramePr>
        <p:xfrm>
          <a:off x="377073" y="1131217"/>
          <a:ext cx="8399282" cy="512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6EF1A26-AE93-4346-B4A9-196E9ED1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422030"/>
            <a:ext cx="7610642" cy="504093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külkereskedelmi többlet csökkenése több tényező eredménye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0EE63-ADA5-41E5-A5AA-B2222931EB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7627A3-33E2-4615-BEFA-CFE2315D09DD}"/>
              </a:ext>
            </a:extLst>
          </p:cNvPr>
          <p:cNvGrpSpPr/>
          <p:nvPr/>
        </p:nvGrpSpPr>
        <p:grpSpPr>
          <a:xfrm>
            <a:off x="651256" y="5091251"/>
            <a:ext cx="2988044" cy="1225392"/>
            <a:chOff x="270" y="2547"/>
            <a:chExt cx="2988044" cy="12253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9D20636-0509-4373-B1B5-FFC4EF91EBFC}"/>
                </a:ext>
              </a:extLst>
            </p:cNvPr>
            <p:cNvSpPr/>
            <p:nvPr/>
          </p:nvSpPr>
          <p:spPr>
            <a:xfrm>
              <a:off x="270" y="2547"/>
              <a:ext cx="2988044" cy="12253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47E24496-64D8-4CBE-B8CB-596CCD561FF3}"/>
                </a:ext>
              </a:extLst>
            </p:cNvPr>
            <p:cNvSpPr txBox="1"/>
            <p:nvPr/>
          </p:nvSpPr>
          <p:spPr>
            <a:xfrm>
              <a:off x="60089" y="62366"/>
              <a:ext cx="2868406" cy="1105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600" kern="1200" dirty="0"/>
                <a:t>Exportpiaci részesedésünk tovább emelkedett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51690C-C823-4B2A-A889-F21F7BC8D844}"/>
              </a:ext>
            </a:extLst>
          </p:cNvPr>
          <p:cNvGrpSpPr/>
          <p:nvPr/>
        </p:nvGrpSpPr>
        <p:grpSpPr>
          <a:xfrm>
            <a:off x="5511172" y="5091251"/>
            <a:ext cx="2988044" cy="1225392"/>
            <a:chOff x="270" y="2547"/>
            <a:chExt cx="2988044" cy="122539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BC0252-13FB-4897-9F20-35E060B83918}"/>
                </a:ext>
              </a:extLst>
            </p:cNvPr>
            <p:cNvSpPr/>
            <p:nvPr/>
          </p:nvSpPr>
          <p:spPr>
            <a:xfrm>
              <a:off x="270" y="2547"/>
              <a:ext cx="2988044" cy="12253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8FEDC91-0F17-48A8-81AC-FE46CD50414E}"/>
                </a:ext>
              </a:extLst>
            </p:cNvPr>
            <p:cNvSpPr txBox="1"/>
            <p:nvPr/>
          </p:nvSpPr>
          <p:spPr>
            <a:xfrm>
              <a:off x="60089" y="62366"/>
              <a:ext cx="2868406" cy="1105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600" kern="1200" dirty="0"/>
                <a:t>Áruegyenleg romlása a régióban is jellemző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95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8219" y="433633"/>
            <a:ext cx="7730597" cy="48881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több régiós országban a fogyasztási Ráta is emelkedik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875714" y="6391123"/>
            <a:ext cx="151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>
                <a:latin typeface="+mj-lt"/>
              </a:rPr>
              <a:t>(GDP-arányos adatok)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83253" y="6159766"/>
            <a:ext cx="683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chemeClr val="tx2"/>
                </a:solidFill>
                <a:latin typeface="+mj-lt"/>
              </a:rPr>
              <a:t>Az áruegyenleg és a belső felhasználási tételek a régióban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5C1D5-BD1C-4340-8659-F2FC9F65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1" y="1000308"/>
            <a:ext cx="7945829" cy="5189226"/>
          </a:xfrm>
          <a:prstGeom prst="rect">
            <a:avLst/>
          </a:prstGeom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C356FB47-5A72-4ADE-A212-F0A9E81947F1}"/>
              </a:ext>
            </a:extLst>
          </p:cNvPr>
          <p:cNvSpPr txBox="1">
            <a:spLocks/>
          </p:cNvSpPr>
          <p:nvPr/>
        </p:nvSpPr>
        <p:spPr>
          <a:xfrm>
            <a:off x="7699219" y="6346007"/>
            <a:ext cx="1444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Eurostat</a:t>
            </a:r>
          </a:p>
        </p:txBody>
      </p:sp>
      <p:sp>
        <p:nvSpPr>
          <p:cNvPr id="8" name="Szövegdoboz 8">
            <a:extLst>
              <a:ext uri="{FF2B5EF4-FFF2-40B4-BE49-F238E27FC236}">
                <a16:creationId xmlns:a16="http://schemas.microsoft.com/office/drawing/2014/main" id="{2FD64F8A-F794-4A07-856A-63D9FE136EDD}"/>
              </a:ext>
            </a:extLst>
          </p:cNvPr>
          <p:cNvSpPr txBox="1"/>
          <p:nvPr/>
        </p:nvSpPr>
        <p:spPr>
          <a:xfrm>
            <a:off x="876694" y="1026659"/>
            <a:ext cx="14359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>
                <a:latin typeface="+mj-lt"/>
              </a:rPr>
              <a:t>GDP</a:t>
            </a:r>
          </a:p>
        </p:txBody>
      </p:sp>
      <p:sp>
        <p:nvSpPr>
          <p:cNvPr id="11" name="Szövegdoboz 8">
            <a:extLst>
              <a:ext uri="{FF2B5EF4-FFF2-40B4-BE49-F238E27FC236}">
                <a16:creationId xmlns:a16="http://schemas.microsoft.com/office/drawing/2014/main" id="{23B4F354-BF27-456E-81D5-3C95B3EE0A61}"/>
              </a:ext>
            </a:extLst>
          </p:cNvPr>
          <p:cNvSpPr txBox="1"/>
          <p:nvPr/>
        </p:nvSpPr>
        <p:spPr>
          <a:xfrm>
            <a:off x="7699219" y="1000308"/>
            <a:ext cx="14359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>
                <a:latin typeface="+mj-lt"/>
              </a:rPr>
              <a:t>GDP</a:t>
            </a:r>
          </a:p>
        </p:txBody>
      </p:sp>
    </p:spTree>
    <p:extLst>
      <p:ext uri="{BB962C8B-B14F-4D97-AF65-F5344CB8AC3E}">
        <p14:creationId xmlns:p14="http://schemas.microsoft.com/office/powerpoint/2010/main" val="425165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74" y="433632"/>
            <a:ext cx="7610642" cy="48881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dirty="0"/>
              <a:t>A kamategyenleg alakulása javította, a profité rontotta a jövedelemegyenleget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897154" y="616275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>
                <a:latin typeface="+mj-lt"/>
              </a:rPr>
              <a:t>GDP arányában</a:t>
            </a:r>
          </a:p>
        </p:txBody>
      </p:sp>
      <p:sp>
        <p:nvSpPr>
          <p:cNvPr id="9" name="Rectangle 6"/>
          <p:cNvSpPr/>
          <p:nvPr/>
        </p:nvSpPr>
        <p:spPr>
          <a:xfrm>
            <a:off x="1313419" y="5905960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cap="all" dirty="0">
                <a:solidFill>
                  <a:schemeClr val="tx2"/>
                </a:solidFill>
                <a:latin typeface="+mj-lt"/>
              </a:rPr>
              <a:t>A jövedelemegyenleg tényezőinek alakulása</a:t>
            </a: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FE9FA2A6-3C76-4B5E-B59F-A6A2D98B4C96}"/>
              </a:ext>
            </a:extLst>
          </p:cNvPr>
          <p:cNvSpPr txBox="1">
            <a:spLocks/>
          </p:cNvSpPr>
          <p:nvPr/>
        </p:nvSpPr>
        <p:spPr>
          <a:xfrm>
            <a:off x="7919207" y="6346007"/>
            <a:ext cx="122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  <a:latin typeface="+mj-lt"/>
              </a:rPr>
              <a:t>Forrás │ MNB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0BFF2-F3A5-464A-B27D-186CC5F8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0" y="1056191"/>
            <a:ext cx="7837640" cy="48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6979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1517</TotalTime>
  <Words>872</Words>
  <Application>Microsoft Office PowerPoint</Application>
  <PresentationFormat>On-screen Show (4:3)</PresentationFormat>
  <Paragraphs>169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Trebuchet MS</vt:lpstr>
      <vt:lpstr>MNB téma 4_3 új</vt:lpstr>
      <vt:lpstr>MNB téma 4_3 nyomtatásra</vt:lpstr>
      <vt:lpstr>Fizetési mérleg jelentés 2018. április</vt:lpstr>
      <vt:lpstr>Fő üzenetek</vt:lpstr>
      <vt:lpstr>A külső egyensúlyi mutatók kedvező képről árulkodnak</vt:lpstr>
      <vt:lpstr>Reálgazdasági megközelítés</vt:lpstr>
      <vt:lpstr>A finanszírozási képesség kevésbé csökkent, mint a folyó fizetési mérleg</vt:lpstr>
      <vt:lpstr>A továbbra is magas szolgáltatásegyenleg mellett csökkent az áruegyenleg többlete</vt:lpstr>
      <vt:lpstr>A külkereskedelmi többlet csökkenése több tényező eredménye</vt:lpstr>
      <vt:lpstr>több régiós országban a fogyasztási Ráta is emelkedik</vt:lpstr>
      <vt:lpstr>A kamategyenleg alakulása javította, a profité rontotta a jövedelemegyenleget</vt:lpstr>
      <vt:lpstr>Finanszírozási oldal</vt:lpstr>
      <vt:lpstr>Stabilan magas FDI-beáramlás mellett jelentős a külső adósság csökkenése</vt:lpstr>
      <vt:lpstr>Az állam és a vállalatok nettó külső adóssága csökkent, a bankoké enyhén nőtt</vt:lpstr>
      <vt:lpstr>Már nem a források szűkülnek, hanem külföldi követelések halmozódnak fel</vt:lpstr>
      <vt:lpstr>Külső adósságráták</vt:lpstr>
      <vt:lpstr>További jelentős csökkenés a nettó külső adósságban</vt:lpstr>
      <vt:lpstr>A magánszektor külföldi eszközei nagyjából elérik tartozásaikat</vt:lpstr>
      <vt:lpstr>Az önfinanszírozás továbbra is jelentősen csökkenti a bruttó külső adósságot</vt:lpstr>
      <vt:lpstr>A rövid külső adósság historikus mélypontra süllyedt</vt:lpstr>
      <vt:lpstr>Így az eddig is kedvező tartalékmegfelelés érdemben javult</vt:lpstr>
      <vt:lpstr>A bruttó forrásigény is alacsony maradt – és 2018-ban újra csökkenhet</vt:lpstr>
      <vt:lpstr>Szektorok megtakarítása szerinti megközelítés</vt:lpstr>
      <vt:lpstr>A külső pozíció csökkenése a vállalatok  pozíciójának fordulásához köthető</vt:lpstr>
      <vt:lpstr>A belföldi kereslet továbbra is támogatja a külföldi finanszírozás csökkenését</vt:lpstr>
      <vt:lpstr>Folytatódott Az állam külső és deviza függőségének csökkenése</vt:lpstr>
      <vt:lpstr>Régiós összehasonlítás</vt:lpstr>
      <vt:lpstr>A Régió országaiban kisebb a külső finan-szírozási képesség és szintén csökken</vt:lpstr>
      <vt:lpstr>A magasabb hazai külkereskedelmi többlet főleg a szolgáltatásokból ered</vt:lpstr>
      <vt:lpstr>A régiós szinten magas belső megtakarítás biztosíthatja a fenntartható növekedést</vt:lpstr>
      <vt:lpstr>2016-ban a GDP és GNI közötti különbség a régióban jellemző szint alá esett</vt:lpstr>
      <vt:lpstr>a GDP-GNI rés nagyságát erősen befolyásolja a nettó FDI-állomány</vt:lpstr>
      <vt:lpstr>magas a hazai lakosság megtakarítása, a többi országban is romló vállalati pozíció</vt:lpstr>
      <vt:lpstr>alacsony a hazai lakosság hitelfelvétele, a vállalatoké már eléri a régiós szintet</vt:lpstr>
      <vt:lpstr>A nettó külső tartozás elérte a régiós szintet, a nettó adósság már kisebb </vt:lpstr>
      <vt:lpstr>A bruttó külső adósság nagysága tovább közeledett a régióban jellemző szinthez</vt:lpstr>
      <vt:lpstr>Fő üzenetek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Sisak Balázs</dc:creator>
  <cp:lastModifiedBy>Koroknai Péter</cp:lastModifiedBy>
  <cp:revision>83</cp:revision>
  <cp:lastPrinted>2018-01-08T10:17:40Z</cp:lastPrinted>
  <dcterms:created xsi:type="dcterms:W3CDTF">2018-01-04T16:47:30Z</dcterms:created>
  <dcterms:modified xsi:type="dcterms:W3CDTF">2018-04-11T15:31:54Z</dcterms:modified>
</cp:coreProperties>
</file>