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</p:sldMasterIdLst>
  <p:notesMasterIdLst>
    <p:notesMasterId r:id="rId39"/>
  </p:notesMasterIdLst>
  <p:sldIdLst>
    <p:sldId id="256" r:id="rId3"/>
    <p:sldId id="442" r:id="rId4"/>
    <p:sldId id="363" r:id="rId5"/>
    <p:sldId id="438" r:id="rId6"/>
    <p:sldId id="413" r:id="rId7"/>
    <p:sldId id="415" r:id="rId8"/>
    <p:sldId id="432" r:id="rId9"/>
    <p:sldId id="441" r:id="rId10"/>
    <p:sldId id="439" r:id="rId11"/>
    <p:sldId id="419" r:id="rId12"/>
    <p:sldId id="412" r:id="rId13"/>
    <p:sldId id="354" r:id="rId14"/>
    <p:sldId id="423" r:id="rId15"/>
    <p:sldId id="425" r:id="rId16"/>
    <p:sldId id="424" r:id="rId17"/>
    <p:sldId id="426" r:id="rId18"/>
    <p:sldId id="427" r:id="rId19"/>
    <p:sldId id="428" r:id="rId20"/>
    <p:sldId id="429" r:id="rId21"/>
    <p:sldId id="430" r:id="rId22"/>
    <p:sldId id="414" r:id="rId23"/>
    <p:sldId id="359" r:id="rId24"/>
    <p:sldId id="261" r:id="rId25"/>
    <p:sldId id="434" r:id="rId26"/>
    <p:sldId id="272" r:id="rId27"/>
    <p:sldId id="266" r:id="rId28"/>
    <p:sldId id="269" r:id="rId29"/>
    <p:sldId id="274" r:id="rId30"/>
    <p:sldId id="433" r:id="rId31"/>
    <p:sldId id="362" r:id="rId32"/>
    <p:sldId id="278" r:id="rId33"/>
    <p:sldId id="283" r:id="rId34"/>
    <p:sldId id="284" r:id="rId35"/>
    <p:sldId id="281" r:id="rId36"/>
    <p:sldId id="440" r:id="rId37"/>
    <p:sldId id="431" r:id="rId3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tha Lajos" initials="B.L.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6" autoAdjust="0"/>
    <p:restoredTop sz="77076" autoAdjust="0"/>
  </p:normalViewPr>
  <p:slideViewPr>
    <p:cSldViewPr snapToGrid="0">
      <p:cViewPr varScale="1">
        <p:scale>
          <a:sx n="85" d="100"/>
          <a:sy n="85" d="100"/>
        </p:scale>
        <p:origin x="-1157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43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2\mnb\PEF\Pef-B\_Common\Jelent&#233;s%20a%20fizet&#233;si%20rendszerr&#337;l\2018\Nyomd&#225;nak\&#225;bra-t&#225;bla\magyar_&#225;br&#225;k\v&#233;gleges%20t&#225;bl&#225;k\fizet&#233;si%20rendszer%20jelent&#233;s%20t&#225;bl&#225;i,%20&#225;br&#225;i%20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988407699037624E-2"/>
          <c:y val="0.13473388743073783"/>
          <c:w val="0.85666569456595698"/>
          <c:h val="0.61039734616506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'6. ábra'!$B$9</c:f>
              <c:strCache>
                <c:ptCount val="1"/>
                <c:pt idx="0">
                  <c:v>Érintőkártyák aránya</c:v>
                </c:pt>
              </c:strCache>
            </c:strRef>
          </c:tx>
          <c:invertIfNegative val="0"/>
          <c:cat>
            <c:numRef>
              <c:f>'6. ábra'!$A$10:$A$15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'6. ábra'!$B$10:$B$15</c:f>
              <c:numCache>
                <c:formatCode>0.00</c:formatCode>
                <c:ptCount val="6"/>
                <c:pt idx="0">
                  <c:v>6.481551940433965</c:v>
                </c:pt>
                <c:pt idx="1">
                  <c:v>19.631382568478255</c:v>
                </c:pt>
                <c:pt idx="2">
                  <c:v>41.56406092888389</c:v>
                </c:pt>
                <c:pt idx="3">
                  <c:v>53.555767133453578</c:v>
                </c:pt>
                <c:pt idx="4">
                  <c:v>62.445524187946774</c:v>
                </c:pt>
                <c:pt idx="5">
                  <c:v>72.034835594427292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B2-4158-A2AB-B89F1402F4C8}"/>
            </c:ext>
          </c:extLst>
        </c:ser>
        <c:ser>
          <c:idx val="1"/>
          <c:order val="1"/>
          <c:tx>
            <c:strRef>
              <c:f>'6. ábra'!$C$9</c:f>
              <c:strCache>
                <c:ptCount val="1"/>
                <c:pt idx="0">
                  <c:v>Érintéses POS-ek aránya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numRef>
              <c:f>'6. ábra'!$A$10:$A$15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'6. ábra'!$C$10:$C$15</c:f>
              <c:numCache>
                <c:formatCode>0.00</c:formatCode>
                <c:ptCount val="6"/>
                <c:pt idx="0">
                  <c:v>20.665683092357629</c:v>
                </c:pt>
                <c:pt idx="1">
                  <c:v>35.699415308291989</c:v>
                </c:pt>
                <c:pt idx="2">
                  <c:v>48.594539082930133</c:v>
                </c:pt>
                <c:pt idx="3">
                  <c:v>62.517778128950695</c:v>
                </c:pt>
                <c:pt idx="4">
                  <c:v>75.918252367191897</c:v>
                </c:pt>
                <c:pt idx="5">
                  <c:v>83.117454313548706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B2-4158-A2AB-B89F1402F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950464"/>
        <c:axId val="186603776"/>
      </c:barChart>
      <c:lineChart>
        <c:grouping val="standard"/>
        <c:varyColors val="0"/>
        <c:ser>
          <c:idx val="2"/>
          <c:order val="2"/>
          <c:tx>
            <c:strRef>
              <c:f>'6. ábra'!$D$9</c:f>
              <c:strCache>
                <c:ptCount val="1"/>
                <c:pt idx="0">
                  <c:v>Érintéses vásárlások számának aránya</c:v>
                </c:pt>
              </c:strCache>
            </c:strRef>
          </c:tx>
          <c:spPr>
            <a:ln w="25400"/>
          </c:spPr>
          <c:marker>
            <c:symbol val="square"/>
            <c:size val="5"/>
          </c:marker>
          <c:cat>
            <c:numRef>
              <c:f>'6. ábra'!$A$10:$A$15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'6. ábra'!$D$10:$D$15</c:f>
              <c:numCache>
                <c:formatCode>0.00</c:formatCode>
                <c:ptCount val="6"/>
                <c:pt idx="0">
                  <c:v>0.82547163786271527</c:v>
                </c:pt>
                <c:pt idx="1">
                  <c:v>5.6303109888174143</c:v>
                </c:pt>
                <c:pt idx="2">
                  <c:v>16.846401054678488</c:v>
                </c:pt>
                <c:pt idx="3">
                  <c:v>33.682897979410967</c:v>
                </c:pt>
                <c:pt idx="4">
                  <c:v>55.724612781235351</c:v>
                </c:pt>
                <c:pt idx="5">
                  <c:v>70.952361450897683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CB2-4158-A2AB-B89F1402F4C8}"/>
            </c:ext>
          </c:extLst>
        </c:ser>
        <c:ser>
          <c:idx val="3"/>
          <c:order val="3"/>
          <c:tx>
            <c:strRef>
              <c:f>'6. ábra'!$E$9</c:f>
              <c:strCache>
                <c:ptCount val="1"/>
                <c:pt idx="0">
                  <c:v>Érintéses vásárlások értékének aránya</c:v>
                </c:pt>
              </c:strCache>
            </c:strRef>
          </c:tx>
          <c:spPr>
            <a:ln w="28575">
              <a:solidFill>
                <a:schemeClr val="tx2"/>
              </a:solidFill>
            </a:ln>
          </c:spPr>
          <c:marker>
            <c:symbol val="diamond"/>
            <c:size val="5"/>
            <c:spPr>
              <a:solidFill>
                <a:schemeClr val="tx2"/>
              </a:solidFill>
            </c:spPr>
          </c:marker>
          <c:cat>
            <c:numRef>
              <c:f>'6. ábra'!$A$10:$A$15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'6. ábra'!$E$10:$E$15</c:f>
              <c:numCache>
                <c:formatCode>0.00</c:formatCode>
                <c:ptCount val="6"/>
                <c:pt idx="0">
                  <c:v>0.43933878430846346</c:v>
                </c:pt>
                <c:pt idx="1">
                  <c:v>3.3024684438266485</c:v>
                </c:pt>
                <c:pt idx="2">
                  <c:v>9.1167237243722763</c:v>
                </c:pt>
                <c:pt idx="3">
                  <c:v>20.217251440702476</c:v>
                </c:pt>
                <c:pt idx="4">
                  <c:v>39.991763880617341</c:v>
                </c:pt>
                <c:pt idx="5">
                  <c:v>55.711622141015049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CB2-4158-A2AB-B89F1402F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999296"/>
        <c:axId val="181264384"/>
      </c:lineChart>
      <c:catAx>
        <c:axId val="9499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1264384"/>
        <c:crosses val="autoZero"/>
        <c:auto val="1"/>
        <c:lblAlgn val="ctr"/>
        <c:lblOffset val="100"/>
        <c:noMultiLvlLbl val="0"/>
      </c:catAx>
      <c:valAx>
        <c:axId val="181264384"/>
        <c:scaling>
          <c:orientation val="minMax"/>
          <c:max val="9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%</a:t>
                </a:r>
              </a:p>
            </c:rich>
          </c:tx>
          <c:layout>
            <c:manualLayout>
              <c:xMode val="edge"/>
              <c:yMode val="edge"/>
              <c:x val="3.8986354775828458E-2"/>
              <c:y val="2.5106080489938759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94999296"/>
        <c:crosses val="autoZero"/>
        <c:crossBetween val="between"/>
      </c:valAx>
      <c:valAx>
        <c:axId val="186603776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%</a:t>
                </a:r>
              </a:p>
            </c:rich>
          </c:tx>
          <c:layout>
            <c:manualLayout>
              <c:xMode val="edge"/>
              <c:yMode val="edge"/>
              <c:x val="0.91919428200129949"/>
              <c:y val="3.899496937882764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97950464"/>
        <c:crosses val="max"/>
        <c:crossBetween val="between"/>
      </c:valAx>
      <c:catAx>
        <c:axId val="197950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660377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7.0264654418197544E-3"/>
          <c:y val="0.83642752989209679"/>
          <c:w val="0.9901957567804025"/>
          <c:h val="0.1604782735491396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image" Target="../media/image41.png"/><Relationship Id="rId4" Type="http://schemas.openxmlformats.org/officeDocument/2006/relationships/image" Target="../media/image44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image" Target="../media/image50.jpg"/><Relationship Id="rId4" Type="http://schemas.openxmlformats.org/officeDocument/2006/relationships/image" Target="../media/image5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image" Target="../media/image41.png"/><Relationship Id="rId4" Type="http://schemas.openxmlformats.org/officeDocument/2006/relationships/image" Target="../media/image44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image" Target="../media/image50.jpg"/><Relationship Id="rId4" Type="http://schemas.openxmlformats.org/officeDocument/2006/relationships/image" Target="../media/image5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CBEA11-AD5A-4C40-B6A4-9E03913751C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E5C67F9-F789-4AC6-BBE0-5C3F8798407B}">
      <dgm:prSet/>
      <dgm:spPr/>
      <dgm:t>
        <a:bodyPr/>
        <a:lstStyle/>
        <a:p>
          <a:pPr rtl="0"/>
          <a:r>
            <a:rPr lang="hu-HU"/>
            <a:t>Makrogazdasági előnyök</a:t>
          </a:r>
        </a:p>
      </dgm:t>
    </dgm:pt>
    <dgm:pt modelId="{299B013F-8D6A-485D-ABEA-4A5135048CE2}" type="parTrans" cxnId="{22BE3ACA-80AC-4218-8E9D-979DFA52E232}">
      <dgm:prSet/>
      <dgm:spPr/>
      <dgm:t>
        <a:bodyPr/>
        <a:lstStyle/>
        <a:p>
          <a:endParaRPr lang="hu-HU"/>
        </a:p>
      </dgm:t>
    </dgm:pt>
    <dgm:pt modelId="{BFA41FC0-EA03-486A-BBA2-512776075CA1}" type="sibTrans" cxnId="{22BE3ACA-80AC-4218-8E9D-979DFA52E232}">
      <dgm:prSet/>
      <dgm:spPr/>
      <dgm:t>
        <a:bodyPr/>
        <a:lstStyle/>
        <a:p>
          <a:endParaRPr lang="hu-HU"/>
        </a:p>
      </dgm:t>
    </dgm:pt>
    <dgm:pt modelId="{D47B9C74-5685-4913-AE00-DC3425E29CAC}">
      <dgm:prSet/>
      <dgm:spPr/>
      <dgm:t>
        <a:bodyPr/>
        <a:lstStyle/>
        <a:p>
          <a:pPr rtl="0"/>
          <a:r>
            <a:rPr lang="hu-HU" dirty="0"/>
            <a:t>Készpénzes tranzakciók elektronizálása, társadalmi költségek csökkentése</a:t>
          </a:r>
        </a:p>
      </dgm:t>
    </dgm:pt>
    <dgm:pt modelId="{9F2A04DA-1E8F-424F-8652-F562E295F1F8}" type="parTrans" cxnId="{43D0AEBD-F6F3-4D83-8C8A-A04078D9AD1F}">
      <dgm:prSet/>
      <dgm:spPr/>
      <dgm:t>
        <a:bodyPr/>
        <a:lstStyle/>
        <a:p>
          <a:endParaRPr lang="hu-HU"/>
        </a:p>
      </dgm:t>
    </dgm:pt>
    <dgm:pt modelId="{566DA336-0813-4A46-9C66-C3FDFB3DCC28}" type="sibTrans" cxnId="{43D0AEBD-F6F3-4D83-8C8A-A04078D9AD1F}">
      <dgm:prSet/>
      <dgm:spPr/>
      <dgm:t>
        <a:bodyPr/>
        <a:lstStyle/>
        <a:p>
          <a:endParaRPr lang="hu-HU"/>
        </a:p>
      </dgm:t>
    </dgm:pt>
    <dgm:pt modelId="{58AC6FC9-816C-40C1-80BC-4CE523576E31}">
      <dgm:prSet/>
      <dgm:spPr/>
      <dgm:t>
        <a:bodyPr/>
        <a:lstStyle/>
        <a:p>
          <a:pPr rtl="0"/>
          <a:r>
            <a:rPr lang="hu-HU" dirty="0"/>
            <a:t>Innováció elősegítése</a:t>
          </a:r>
        </a:p>
      </dgm:t>
    </dgm:pt>
    <dgm:pt modelId="{16EA8698-D1CD-4CFE-89BA-40E9BC0B608E}" type="parTrans" cxnId="{F85199A4-05F1-4FBB-9D07-509AC244E6D2}">
      <dgm:prSet/>
      <dgm:spPr/>
      <dgm:t>
        <a:bodyPr/>
        <a:lstStyle/>
        <a:p>
          <a:endParaRPr lang="hu-HU"/>
        </a:p>
      </dgm:t>
    </dgm:pt>
    <dgm:pt modelId="{A50B501B-54E4-4853-9323-C376E007B3EA}" type="sibTrans" cxnId="{F85199A4-05F1-4FBB-9D07-509AC244E6D2}">
      <dgm:prSet/>
      <dgm:spPr/>
      <dgm:t>
        <a:bodyPr/>
        <a:lstStyle/>
        <a:p>
          <a:endParaRPr lang="hu-HU"/>
        </a:p>
      </dgm:t>
    </dgm:pt>
    <dgm:pt modelId="{C4DEDE69-B4CD-4193-9A77-B1F2295A6A88}">
      <dgm:prSet/>
      <dgm:spPr/>
      <dgm:t>
        <a:bodyPr/>
        <a:lstStyle/>
        <a:p>
          <a:pPr rtl="0"/>
          <a:r>
            <a:rPr lang="hu-HU"/>
            <a:t>Előnyök a felhasználók szempontjából</a:t>
          </a:r>
        </a:p>
      </dgm:t>
    </dgm:pt>
    <dgm:pt modelId="{F2FA5D0A-6DBB-4BA2-ABEA-85BA9E0165A4}" type="parTrans" cxnId="{19DA518E-3B2D-47A6-B103-2A4413F36C2F}">
      <dgm:prSet/>
      <dgm:spPr/>
      <dgm:t>
        <a:bodyPr/>
        <a:lstStyle/>
        <a:p>
          <a:endParaRPr lang="hu-HU"/>
        </a:p>
      </dgm:t>
    </dgm:pt>
    <dgm:pt modelId="{4559C05F-8CBD-49B6-94A0-83B799C059F8}" type="sibTrans" cxnId="{19DA518E-3B2D-47A6-B103-2A4413F36C2F}">
      <dgm:prSet/>
      <dgm:spPr/>
      <dgm:t>
        <a:bodyPr/>
        <a:lstStyle/>
        <a:p>
          <a:endParaRPr lang="hu-HU"/>
        </a:p>
      </dgm:t>
    </dgm:pt>
    <dgm:pt modelId="{92AE6B00-6216-4A27-80AE-1BEE31175F3E}">
      <dgm:prSet/>
      <dgm:spPr/>
      <dgm:t>
        <a:bodyPr/>
        <a:lstStyle/>
        <a:p>
          <a:pPr rtl="0"/>
          <a:r>
            <a:rPr lang="hu-HU"/>
            <a:t>Minden fizetési helyzetben használható</a:t>
          </a:r>
        </a:p>
      </dgm:t>
    </dgm:pt>
    <dgm:pt modelId="{1CDE35DF-092E-4010-8157-CD02B03F04FF}" type="parTrans" cxnId="{E3A483E8-9D7F-4D68-89A1-782FEB2C76D5}">
      <dgm:prSet/>
      <dgm:spPr/>
      <dgm:t>
        <a:bodyPr/>
        <a:lstStyle/>
        <a:p>
          <a:endParaRPr lang="hu-HU"/>
        </a:p>
      </dgm:t>
    </dgm:pt>
    <dgm:pt modelId="{923958F4-7CE6-4D4A-92E0-96586BAD7018}" type="sibTrans" cxnId="{E3A483E8-9D7F-4D68-89A1-782FEB2C76D5}">
      <dgm:prSet/>
      <dgm:spPr/>
      <dgm:t>
        <a:bodyPr/>
        <a:lstStyle/>
        <a:p>
          <a:endParaRPr lang="hu-HU"/>
        </a:p>
      </dgm:t>
    </dgm:pt>
    <dgm:pt modelId="{D433C31E-6005-40C5-854F-D8C529C43A77}">
      <dgm:prSet/>
      <dgm:spPr/>
      <dgm:t>
        <a:bodyPr/>
        <a:lstStyle/>
        <a:p>
          <a:pPr rtl="0"/>
          <a:r>
            <a:rPr lang="hu-HU"/>
            <a:t>Kényelmes fizetések a másodlagos azonosítókkal</a:t>
          </a:r>
        </a:p>
      </dgm:t>
    </dgm:pt>
    <dgm:pt modelId="{D41398B4-1FCA-4D62-BDC2-6BAF37077CC4}" type="parTrans" cxnId="{C365DF51-2911-40AB-B6AC-EECF020C6851}">
      <dgm:prSet/>
      <dgm:spPr/>
      <dgm:t>
        <a:bodyPr/>
        <a:lstStyle/>
        <a:p>
          <a:endParaRPr lang="hu-HU"/>
        </a:p>
      </dgm:t>
    </dgm:pt>
    <dgm:pt modelId="{9D1E903F-8E77-4514-8101-D2B273FEF951}" type="sibTrans" cxnId="{C365DF51-2911-40AB-B6AC-EECF020C6851}">
      <dgm:prSet/>
      <dgm:spPr/>
      <dgm:t>
        <a:bodyPr/>
        <a:lstStyle/>
        <a:p>
          <a:endParaRPr lang="hu-HU"/>
        </a:p>
      </dgm:t>
    </dgm:pt>
    <dgm:pt modelId="{06104BB3-E299-4DEF-924A-2C7B669D1F0B}">
      <dgm:prSet/>
      <dgm:spPr/>
      <dgm:t>
        <a:bodyPr/>
        <a:lstStyle/>
        <a:p>
          <a:pPr rtl="0"/>
          <a:r>
            <a:rPr lang="hu-HU"/>
            <a:t>Új, olcsóbb elfogadói lehetőségek a fizetési kérelmekkel</a:t>
          </a:r>
        </a:p>
      </dgm:t>
    </dgm:pt>
    <dgm:pt modelId="{BBA9608B-FF79-4496-AE59-EE52B268EC4F}" type="parTrans" cxnId="{E33EE29E-BE3D-4153-A635-CA769D2A89A9}">
      <dgm:prSet/>
      <dgm:spPr/>
      <dgm:t>
        <a:bodyPr/>
        <a:lstStyle/>
        <a:p>
          <a:endParaRPr lang="hu-HU"/>
        </a:p>
      </dgm:t>
    </dgm:pt>
    <dgm:pt modelId="{831E9E61-33E9-414E-8455-1A271F2DE91D}" type="sibTrans" cxnId="{E33EE29E-BE3D-4153-A635-CA769D2A89A9}">
      <dgm:prSet/>
      <dgm:spPr/>
      <dgm:t>
        <a:bodyPr/>
        <a:lstStyle/>
        <a:p>
          <a:endParaRPr lang="hu-HU"/>
        </a:p>
      </dgm:t>
    </dgm:pt>
    <dgm:pt modelId="{4C54114A-C56D-41B6-9A41-1B3ABFE4C67A}">
      <dgm:prSet/>
      <dgm:spPr/>
      <dgm:t>
        <a:bodyPr/>
        <a:lstStyle/>
        <a:p>
          <a:pPr rtl="0"/>
          <a:r>
            <a:rPr lang="hu-HU" dirty="0"/>
            <a:t>Növekvő versenyképesség</a:t>
          </a:r>
        </a:p>
      </dgm:t>
    </dgm:pt>
    <dgm:pt modelId="{D7BB3A03-E0E8-4C14-A96F-414EE8E1027D}" type="parTrans" cxnId="{48CBC4D8-0AD9-4F53-9B17-91951099BA77}">
      <dgm:prSet/>
      <dgm:spPr/>
      <dgm:t>
        <a:bodyPr/>
        <a:lstStyle/>
        <a:p>
          <a:endParaRPr lang="hu-HU"/>
        </a:p>
      </dgm:t>
    </dgm:pt>
    <dgm:pt modelId="{AE5BE3E5-FFAB-4684-B5C5-1ABAF715A73C}" type="sibTrans" cxnId="{48CBC4D8-0AD9-4F53-9B17-91951099BA77}">
      <dgm:prSet/>
      <dgm:spPr/>
      <dgm:t>
        <a:bodyPr/>
        <a:lstStyle/>
        <a:p>
          <a:endParaRPr lang="hu-HU"/>
        </a:p>
      </dgm:t>
    </dgm:pt>
    <dgm:pt modelId="{1BC3010A-FB13-425B-A586-F5B1BDA12B26}" type="pres">
      <dgm:prSet presAssocID="{09CBEA11-AD5A-4C40-B6A4-9E03913751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7DF27CD-0F12-4AA4-80B2-18382C45EBEC}" type="pres">
      <dgm:prSet presAssocID="{8E5C67F9-F789-4AC6-BBE0-5C3F8798407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FF7108C-0501-4794-8BA3-46EF85C93936}" type="pres">
      <dgm:prSet presAssocID="{8E5C67F9-F789-4AC6-BBE0-5C3F8798407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421EF4A-F8BF-4D55-81AB-13E68A6977A8}" type="pres">
      <dgm:prSet presAssocID="{C4DEDE69-B4CD-4193-9A77-B1F2295A6A8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28C9949-328C-41A0-950F-7719968B843E}" type="pres">
      <dgm:prSet presAssocID="{C4DEDE69-B4CD-4193-9A77-B1F2295A6A8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B1CB6FC-73B3-4C03-AD11-BB5DCEDCCC7C}" type="presOf" srcId="{06104BB3-E299-4DEF-924A-2C7B669D1F0B}" destId="{128C9949-328C-41A0-950F-7719968B843E}" srcOrd="0" destOrd="2" presId="urn:microsoft.com/office/officeart/2005/8/layout/vList2"/>
    <dgm:cxn modelId="{93FA292E-AC87-47A8-B250-274CA0D4086D}" type="presOf" srcId="{D47B9C74-5685-4913-AE00-DC3425E29CAC}" destId="{2FF7108C-0501-4794-8BA3-46EF85C93936}" srcOrd="0" destOrd="0" presId="urn:microsoft.com/office/officeart/2005/8/layout/vList2"/>
    <dgm:cxn modelId="{F85199A4-05F1-4FBB-9D07-509AC244E6D2}" srcId="{8E5C67F9-F789-4AC6-BBE0-5C3F8798407B}" destId="{58AC6FC9-816C-40C1-80BC-4CE523576E31}" srcOrd="1" destOrd="0" parTransId="{16EA8698-D1CD-4CFE-89BA-40E9BC0B608E}" sibTransId="{A50B501B-54E4-4853-9323-C376E007B3EA}"/>
    <dgm:cxn modelId="{19DA518E-3B2D-47A6-B103-2A4413F36C2F}" srcId="{09CBEA11-AD5A-4C40-B6A4-9E03913751C1}" destId="{C4DEDE69-B4CD-4193-9A77-B1F2295A6A88}" srcOrd="1" destOrd="0" parTransId="{F2FA5D0A-6DBB-4BA2-ABEA-85BA9E0165A4}" sibTransId="{4559C05F-8CBD-49B6-94A0-83B799C059F8}"/>
    <dgm:cxn modelId="{5FA4BC39-DABA-49C5-A191-68A2A30ED162}" type="presOf" srcId="{C4DEDE69-B4CD-4193-9A77-B1F2295A6A88}" destId="{5421EF4A-F8BF-4D55-81AB-13E68A6977A8}" srcOrd="0" destOrd="0" presId="urn:microsoft.com/office/officeart/2005/8/layout/vList2"/>
    <dgm:cxn modelId="{43D0AEBD-F6F3-4D83-8C8A-A04078D9AD1F}" srcId="{8E5C67F9-F789-4AC6-BBE0-5C3F8798407B}" destId="{D47B9C74-5685-4913-AE00-DC3425E29CAC}" srcOrd="0" destOrd="0" parTransId="{9F2A04DA-1E8F-424F-8652-F562E295F1F8}" sibTransId="{566DA336-0813-4A46-9C66-C3FDFB3DCC28}"/>
    <dgm:cxn modelId="{400FF0A7-B129-4B2F-96C6-D0F137701308}" type="presOf" srcId="{8E5C67F9-F789-4AC6-BBE0-5C3F8798407B}" destId="{77DF27CD-0F12-4AA4-80B2-18382C45EBEC}" srcOrd="0" destOrd="0" presId="urn:microsoft.com/office/officeart/2005/8/layout/vList2"/>
    <dgm:cxn modelId="{BEE5D73A-E147-4342-BC4F-DA511C95C351}" type="presOf" srcId="{09CBEA11-AD5A-4C40-B6A4-9E03913751C1}" destId="{1BC3010A-FB13-425B-A586-F5B1BDA12B26}" srcOrd="0" destOrd="0" presId="urn:microsoft.com/office/officeart/2005/8/layout/vList2"/>
    <dgm:cxn modelId="{E3A483E8-9D7F-4D68-89A1-782FEB2C76D5}" srcId="{C4DEDE69-B4CD-4193-9A77-B1F2295A6A88}" destId="{92AE6B00-6216-4A27-80AE-1BEE31175F3E}" srcOrd="0" destOrd="0" parTransId="{1CDE35DF-092E-4010-8157-CD02B03F04FF}" sibTransId="{923958F4-7CE6-4D4A-92E0-96586BAD7018}"/>
    <dgm:cxn modelId="{22BE3ACA-80AC-4218-8E9D-979DFA52E232}" srcId="{09CBEA11-AD5A-4C40-B6A4-9E03913751C1}" destId="{8E5C67F9-F789-4AC6-BBE0-5C3F8798407B}" srcOrd="0" destOrd="0" parTransId="{299B013F-8D6A-485D-ABEA-4A5135048CE2}" sibTransId="{BFA41FC0-EA03-486A-BBA2-512776075CA1}"/>
    <dgm:cxn modelId="{48CBC4D8-0AD9-4F53-9B17-91951099BA77}" srcId="{8E5C67F9-F789-4AC6-BBE0-5C3F8798407B}" destId="{4C54114A-C56D-41B6-9A41-1B3ABFE4C67A}" srcOrd="2" destOrd="0" parTransId="{D7BB3A03-E0E8-4C14-A96F-414EE8E1027D}" sibTransId="{AE5BE3E5-FFAB-4684-B5C5-1ABAF715A73C}"/>
    <dgm:cxn modelId="{66C9A20B-F44B-4874-9C9E-21F8C20B5BBB}" type="presOf" srcId="{4C54114A-C56D-41B6-9A41-1B3ABFE4C67A}" destId="{2FF7108C-0501-4794-8BA3-46EF85C93936}" srcOrd="0" destOrd="2" presId="urn:microsoft.com/office/officeart/2005/8/layout/vList2"/>
    <dgm:cxn modelId="{C365DF51-2911-40AB-B6AC-EECF020C6851}" srcId="{C4DEDE69-B4CD-4193-9A77-B1F2295A6A88}" destId="{D433C31E-6005-40C5-854F-D8C529C43A77}" srcOrd="1" destOrd="0" parTransId="{D41398B4-1FCA-4D62-BDC2-6BAF37077CC4}" sibTransId="{9D1E903F-8E77-4514-8101-D2B273FEF951}"/>
    <dgm:cxn modelId="{0227EC3C-9502-4FE6-BA99-4D3A1482234F}" type="presOf" srcId="{58AC6FC9-816C-40C1-80BC-4CE523576E31}" destId="{2FF7108C-0501-4794-8BA3-46EF85C93936}" srcOrd="0" destOrd="1" presId="urn:microsoft.com/office/officeart/2005/8/layout/vList2"/>
    <dgm:cxn modelId="{E661530D-E84A-47A6-886A-44EBCDDCB547}" type="presOf" srcId="{D433C31E-6005-40C5-854F-D8C529C43A77}" destId="{128C9949-328C-41A0-950F-7719968B843E}" srcOrd="0" destOrd="1" presId="urn:microsoft.com/office/officeart/2005/8/layout/vList2"/>
    <dgm:cxn modelId="{E33EE29E-BE3D-4153-A635-CA769D2A89A9}" srcId="{C4DEDE69-B4CD-4193-9A77-B1F2295A6A88}" destId="{06104BB3-E299-4DEF-924A-2C7B669D1F0B}" srcOrd="2" destOrd="0" parTransId="{BBA9608B-FF79-4496-AE59-EE52B268EC4F}" sibTransId="{831E9E61-33E9-414E-8455-1A271F2DE91D}"/>
    <dgm:cxn modelId="{AC4B587B-664B-4C2A-A78B-CB9227F9F224}" type="presOf" srcId="{92AE6B00-6216-4A27-80AE-1BEE31175F3E}" destId="{128C9949-328C-41A0-950F-7719968B843E}" srcOrd="0" destOrd="0" presId="urn:microsoft.com/office/officeart/2005/8/layout/vList2"/>
    <dgm:cxn modelId="{30061FE2-812C-4231-B0C3-8CA78CAC1E2B}" type="presParOf" srcId="{1BC3010A-FB13-425B-A586-F5B1BDA12B26}" destId="{77DF27CD-0F12-4AA4-80B2-18382C45EBEC}" srcOrd="0" destOrd="0" presId="urn:microsoft.com/office/officeart/2005/8/layout/vList2"/>
    <dgm:cxn modelId="{CDA2AE48-2CDE-436A-A1A6-9F99594C3006}" type="presParOf" srcId="{1BC3010A-FB13-425B-A586-F5B1BDA12B26}" destId="{2FF7108C-0501-4794-8BA3-46EF85C93936}" srcOrd="1" destOrd="0" presId="urn:microsoft.com/office/officeart/2005/8/layout/vList2"/>
    <dgm:cxn modelId="{5374C080-98E7-43D3-9E74-C71C7910AB53}" type="presParOf" srcId="{1BC3010A-FB13-425B-A586-F5B1BDA12B26}" destId="{5421EF4A-F8BF-4D55-81AB-13E68A6977A8}" srcOrd="2" destOrd="0" presId="urn:microsoft.com/office/officeart/2005/8/layout/vList2"/>
    <dgm:cxn modelId="{8BFBB7B7-58F1-43DF-BA17-94A33DF33C2A}" type="presParOf" srcId="{1BC3010A-FB13-425B-A586-F5B1BDA12B26}" destId="{128C9949-328C-41A0-950F-7719968B843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BA3CE0-2E3E-4C9F-97D6-6AF189D378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A7333AE-C493-4DCC-AD3D-8EF85B4118B1}">
      <dgm:prSet/>
      <dgm:spPr/>
      <dgm:t>
        <a:bodyPr/>
        <a:lstStyle/>
        <a:p>
          <a:pPr rtl="0"/>
          <a:r>
            <a:rPr lang="hu-HU" dirty="0"/>
            <a:t>A közös fizetési márka bevezetésének lehetséges módjait és előnyeit vizsgáljuk</a:t>
          </a:r>
        </a:p>
      </dgm:t>
    </dgm:pt>
    <dgm:pt modelId="{5CF402DF-BB43-4131-9E99-6DBC6B66FCC8}" type="parTrans" cxnId="{BD3085E9-AF7D-4578-9046-3BD36FE16ABE}">
      <dgm:prSet/>
      <dgm:spPr/>
      <dgm:t>
        <a:bodyPr/>
        <a:lstStyle/>
        <a:p>
          <a:endParaRPr lang="hu-HU"/>
        </a:p>
      </dgm:t>
    </dgm:pt>
    <dgm:pt modelId="{EF02915A-27CD-43AD-93AF-6EB01BA82A84}" type="sibTrans" cxnId="{BD3085E9-AF7D-4578-9046-3BD36FE16ABE}">
      <dgm:prSet/>
      <dgm:spPr/>
      <dgm:t>
        <a:bodyPr/>
        <a:lstStyle/>
        <a:p>
          <a:endParaRPr lang="hu-HU"/>
        </a:p>
      </dgm:t>
    </dgm:pt>
    <dgm:pt modelId="{E19DEC1E-2DE0-4736-B1C7-6707FE86C01C}">
      <dgm:prSet/>
      <dgm:spPr/>
      <dgm:t>
        <a:bodyPr/>
        <a:lstStyle/>
        <a:p>
          <a:pPr rtl="0"/>
          <a:r>
            <a:rPr lang="hu-HU" dirty="0"/>
            <a:t>Javaslat </a:t>
          </a:r>
          <a:r>
            <a:rPr lang="hu-HU" dirty="0" smtClean="0"/>
            <a:t>alapszolgáltatásra </a:t>
          </a:r>
          <a:r>
            <a:rPr lang="hu-HU" dirty="0"/>
            <a:t>kiterjedő márka. </a:t>
          </a:r>
        </a:p>
      </dgm:t>
    </dgm:pt>
    <dgm:pt modelId="{03F09079-1D26-40A5-AC32-8A63376BA848}" type="parTrans" cxnId="{16C8D1ED-91DD-4955-939B-BA8B1B50D053}">
      <dgm:prSet/>
      <dgm:spPr/>
      <dgm:t>
        <a:bodyPr/>
        <a:lstStyle/>
        <a:p>
          <a:endParaRPr lang="hu-HU"/>
        </a:p>
      </dgm:t>
    </dgm:pt>
    <dgm:pt modelId="{CA2DE26C-00BE-4311-B431-16DB8AD2968D}" type="sibTrans" cxnId="{16C8D1ED-91DD-4955-939B-BA8B1B50D053}">
      <dgm:prSet/>
      <dgm:spPr/>
      <dgm:t>
        <a:bodyPr/>
        <a:lstStyle/>
        <a:p>
          <a:endParaRPr lang="hu-HU"/>
        </a:p>
      </dgm:t>
    </dgm:pt>
    <dgm:pt modelId="{6AE719E2-DD29-4D95-9805-2BCBBB32C728}">
      <dgm:prSet/>
      <dgm:spPr/>
      <dgm:t>
        <a:bodyPr/>
        <a:lstStyle/>
        <a:p>
          <a:pPr rtl="0"/>
          <a:r>
            <a:rPr lang="hu-HU" dirty="0"/>
            <a:t>Fontos az ügyfelek felkészítése a pénzforgalmi szolgáltatók részéről </a:t>
          </a:r>
        </a:p>
      </dgm:t>
    </dgm:pt>
    <dgm:pt modelId="{03754A15-F67B-46E4-83F2-D9D3E784FDE1}" type="parTrans" cxnId="{AF7A90F9-19DF-4B74-B516-EB9263B358CF}">
      <dgm:prSet/>
      <dgm:spPr/>
      <dgm:t>
        <a:bodyPr/>
        <a:lstStyle/>
        <a:p>
          <a:endParaRPr lang="hu-HU"/>
        </a:p>
      </dgm:t>
    </dgm:pt>
    <dgm:pt modelId="{B2408F51-2C5D-4B61-9E8C-65455EFD70C4}" type="sibTrans" cxnId="{AF7A90F9-19DF-4B74-B516-EB9263B358CF}">
      <dgm:prSet/>
      <dgm:spPr/>
      <dgm:t>
        <a:bodyPr/>
        <a:lstStyle/>
        <a:p>
          <a:endParaRPr lang="hu-HU"/>
        </a:p>
      </dgm:t>
    </dgm:pt>
    <dgm:pt modelId="{5149AEEE-B5EA-425D-A4E4-490D84E7243A}">
      <dgm:prSet/>
      <dgm:spPr/>
      <dgm:t>
        <a:bodyPr/>
        <a:lstStyle/>
        <a:p>
          <a:pPr rtl="0"/>
          <a:r>
            <a:rPr lang="hu-HU" dirty="0"/>
            <a:t>Nem elég az infrastruktúra és szolgáltatásfejlesztés, az is kell, hogy az ügyfelek megismerjék és megszeressék az új lehetőségeket.</a:t>
          </a:r>
        </a:p>
      </dgm:t>
    </dgm:pt>
    <dgm:pt modelId="{FEBAABA9-33B8-4265-AB9D-A087FE10DC52}" type="parTrans" cxnId="{6CF8E77D-70F4-4ACC-8AA7-443562B77478}">
      <dgm:prSet/>
      <dgm:spPr/>
      <dgm:t>
        <a:bodyPr/>
        <a:lstStyle/>
        <a:p>
          <a:endParaRPr lang="hu-HU"/>
        </a:p>
      </dgm:t>
    </dgm:pt>
    <dgm:pt modelId="{6A026A90-990B-4479-88CF-4352F8B8F575}" type="sibTrans" cxnId="{6CF8E77D-70F4-4ACC-8AA7-443562B77478}">
      <dgm:prSet/>
      <dgm:spPr/>
      <dgm:t>
        <a:bodyPr/>
        <a:lstStyle/>
        <a:p>
          <a:endParaRPr lang="hu-HU"/>
        </a:p>
      </dgm:t>
    </dgm:pt>
    <dgm:pt modelId="{1BF97C68-503D-46CB-8612-F5305AB74796}">
      <dgm:prSet/>
      <dgm:spPr/>
      <dgm:t>
        <a:bodyPr/>
        <a:lstStyle/>
        <a:p>
          <a:pPr rtl="0"/>
          <a:r>
            <a:rPr lang="hu-HU" dirty="0"/>
            <a:t>A vállalati, állami ügyfelek oldalán is szükséges a belső folyamataik átszervezése vagy a rendszereik fejlesztése miatt. </a:t>
          </a:r>
        </a:p>
      </dgm:t>
    </dgm:pt>
    <dgm:pt modelId="{5D83DF66-A273-483C-94E9-2F9CF67ED568}" type="parTrans" cxnId="{5AC407DA-3C36-425F-9134-8FBED5310E06}">
      <dgm:prSet/>
      <dgm:spPr/>
      <dgm:t>
        <a:bodyPr/>
        <a:lstStyle/>
        <a:p>
          <a:endParaRPr lang="hu-HU"/>
        </a:p>
      </dgm:t>
    </dgm:pt>
    <dgm:pt modelId="{EEF1E71E-299E-4990-9CC4-3401675702FD}" type="sibTrans" cxnId="{5AC407DA-3C36-425F-9134-8FBED5310E06}">
      <dgm:prSet/>
      <dgm:spPr/>
      <dgm:t>
        <a:bodyPr/>
        <a:lstStyle/>
        <a:p>
          <a:endParaRPr lang="hu-HU"/>
        </a:p>
      </dgm:t>
    </dgm:pt>
    <dgm:pt modelId="{3B5B6130-DC57-4B0F-8D7E-D1E8FEAE6737}">
      <dgm:prSet/>
      <dgm:spPr/>
      <dgm:t>
        <a:bodyPr/>
        <a:lstStyle/>
        <a:p>
          <a:pPr rtl="0"/>
          <a:r>
            <a:rPr lang="hu-HU" dirty="0"/>
            <a:t>A kiegészítő szolgáltatások fejlesztésébe nem avatkozik be. </a:t>
          </a:r>
        </a:p>
      </dgm:t>
    </dgm:pt>
    <dgm:pt modelId="{FC34B188-ACC7-4CB5-8E97-ECA394C4B5D6}" type="parTrans" cxnId="{4C8053CF-AE60-45CA-91C6-5CA4E55E3E20}">
      <dgm:prSet/>
      <dgm:spPr/>
      <dgm:t>
        <a:bodyPr/>
        <a:lstStyle/>
        <a:p>
          <a:endParaRPr lang="hu-HU"/>
        </a:p>
      </dgm:t>
    </dgm:pt>
    <dgm:pt modelId="{52348E69-E468-4900-893A-7ACE03BD8884}" type="sibTrans" cxnId="{4C8053CF-AE60-45CA-91C6-5CA4E55E3E20}">
      <dgm:prSet/>
      <dgm:spPr/>
      <dgm:t>
        <a:bodyPr/>
        <a:lstStyle/>
        <a:p>
          <a:endParaRPr lang="hu-HU"/>
        </a:p>
      </dgm:t>
    </dgm:pt>
    <dgm:pt modelId="{B8823030-C992-4562-828D-E00190D04E4E}">
      <dgm:prSet/>
      <dgm:spPr/>
      <dgm:t>
        <a:bodyPr/>
        <a:lstStyle/>
        <a:p>
          <a:pPr rtl="0"/>
          <a:r>
            <a:rPr lang="hu-HU" dirty="0"/>
            <a:t>A koncepcióról kialakítás előtt döntés szükséges.</a:t>
          </a:r>
        </a:p>
      </dgm:t>
    </dgm:pt>
    <dgm:pt modelId="{EBAA1C7D-A7E7-459A-813A-C64DA52ED28A}" type="parTrans" cxnId="{3B346D89-F597-4B78-B23F-1416296FAB75}">
      <dgm:prSet/>
      <dgm:spPr/>
      <dgm:t>
        <a:bodyPr/>
        <a:lstStyle/>
        <a:p>
          <a:endParaRPr lang="hu-HU"/>
        </a:p>
      </dgm:t>
    </dgm:pt>
    <dgm:pt modelId="{606F5F03-1C93-43F1-91B8-47E3B4284B0D}" type="sibTrans" cxnId="{3B346D89-F597-4B78-B23F-1416296FAB75}">
      <dgm:prSet/>
      <dgm:spPr/>
      <dgm:t>
        <a:bodyPr/>
        <a:lstStyle/>
        <a:p>
          <a:endParaRPr lang="hu-HU"/>
        </a:p>
      </dgm:t>
    </dgm:pt>
    <dgm:pt modelId="{82D0D2FC-3A68-4DE4-A4BE-4FA17EC54BB8}" type="pres">
      <dgm:prSet presAssocID="{77BA3CE0-2E3E-4C9F-97D6-6AF189D378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736FDEC-9256-4E54-A0F6-6F115992D5CD}" type="pres">
      <dgm:prSet presAssocID="{AA7333AE-C493-4DCC-AD3D-8EF85B4118B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D43FDFC-5FB0-4D77-A492-FC4C238ED28B}" type="pres">
      <dgm:prSet presAssocID="{AA7333AE-C493-4DCC-AD3D-8EF85B4118B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CA7ADD2-A976-40DE-8F63-D8C8F02B2635}" type="pres">
      <dgm:prSet presAssocID="{6AE719E2-DD29-4D95-9805-2BCBBB32C72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6722ACC-78D4-47F4-9E6B-313EFB6CA63B}" type="pres">
      <dgm:prSet presAssocID="{6AE719E2-DD29-4D95-9805-2BCBBB32C72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C852925-2AC6-4F35-85C9-799F568163EE}" type="presOf" srcId="{E19DEC1E-2DE0-4736-B1C7-6707FE86C01C}" destId="{BD43FDFC-5FB0-4D77-A492-FC4C238ED28B}" srcOrd="0" destOrd="0" presId="urn:microsoft.com/office/officeart/2005/8/layout/vList2"/>
    <dgm:cxn modelId="{6A551B09-780A-4E1E-AD37-5E4D41567E41}" type="presOf" srcId="{6AE719E2-DD29-4D95-9805-2BCBBB32C728}" destId="{3CA7ADD2-A976-40DE-8F63-D8C8F02B2635}" srcOrd="0" destOrd="0" presId="urn:microsoft.com/office/officeart/2005/8/layout/vList2"/>
    <dgm:cxn modelId="{6CF8E77D-70F4-4ACC-8AA7-443562B77478}" srcId="{6AE719E2-DD29-4D95-9805-2BCBBB32C728}" destId="{5149AEEE-B5EA-425D-A4E4-490D84E7243A}" srcOrd="0" destOrd="0" parTransId="{FEBAABA9-33B8-4265-AB9D-A087FE10DC52}" sibTransId="{6A026A90-990B-4479-88CF-4352F8B8F575}"/>
    <dgm:cxn modelId="{EDEA46A0-856F-4718-B1FF-8460672FE671}" type="presOf" srcId="{3B5B6130-DC57-4B0F-8D7E-D1E8FEAE6737}" destId="{BD43FDFC-5FB0-4D77-A492-FC4C238ED28B}" srcOrd="0" destOrd="1" presId="urn:microsoft.com/office/officeart/2005/8/layout/vList2"/>
    <dgm:cxn modelId="{76C313D0-B519-4BA8-92B9-BC46C1007089}" type="presOf" srcId="{B8823030-C992-4562-828D-E00190D04E4E}" destId="{BD43FDFC-5FB0-4D77-A492-FC4C238ED28B}" srcOrd="0" destOrd="2" presId="urn:microsoft.com/office/officeart/2005/8/layout/vList2"/>
    <dgm:cxn modelId="{E849CA28-E309-4DA1-ADCA-FDF04278E333}" type="presOf" srcId="{5149AEEE-B5EA-425D-A4E4-490D84E7243A}" destId="{F6722ACC-78D4-47F4-9E6B-313EFB6CA63B}" srcOrd="0" destOrd="0" presId="urn:microsoft.com/office/officeart/2005/8/layout/vList2"/>
    <dgm:cxn modelId="{5AC407DA-3C36-425F-9134-8FBED5310E06}" srcId="{6AE719E2-DD29-4D95-9805-2BCBBB32C728}" destId="{1BF97C68-503D-46CB-8612-F5305AB74796}" srcOrd="1" destOrd="0" parTransId="{5D83DF66-A273-483C-94E9-2F9CF67ED568}" sibTransId="{EEF1E71E-299E-4990-9CC4-3401675702FD}"/>
    <dgm:cxn modelId="{16C8D1ED-91DD-4955-939B-BA8B1B50D053}" srcId="{AA7333AE-C493-4DCC-AD3D-8EF85B4118B1}" destId="{E19DEC1E-2DE0-4736-B1C7-6707FE86C01C}" srcOrd="0" destOrd="0" parTransId="{03F09079-1D26-40A5-AC32-8A63376BA848}" sibTransId="{CA2DE26C-00BE-4311-B431-16DB8AD2968D}"/>
    <dgm:cxn modelId="{B436DC58-F588-4AF0-9F20-02B4A346FC76}" type="presOf" srcId="{1BF97C68-503D-46CB-8612-F5305AB74796}" destId="{F6722ACC-78D4-47F4-9E6B-313EFB6CA63B}" srcOrd="0" destOrd="1" presId="urn:microsoft.com/office/officeart/2005/8/layout/vList2"/>
    <dgm:cxn modelId="{BD3085E9-AF7D-4578-9046-3BD36FE16ABE}" srcId="{77BA3CE0-2E3E-4C9F-97D6-6AF189D37864}" destId="{AA7333AE-C493-4DCC-AD3D-8EF85B4118B1}" srcOrd="0" destOrd="0" parTransId="{5CF402DF-BB43-4131-9E99-6DBC6B66FCC8}" sibTransId="{EF02915A-27CD-43AD-93AF-6EB01BA82A84}"/>
    <dgm:cxn modelId="{21AFD53E-A425-4DE3-9538-0D23AA98D2D9}" type="presOf" srcId="{77BA3CE0-2E3E-4C9F-97D6-6AF189D37864}" destId="{82D0D2FC-3A68-4DE4-A4BE-4FA17EC54BB8}" srcOrd="0" destOrd="0" presId="urn:microsoft.com/office/officeart/2005/8/layout/vList2"/>
    <dgm:cxn modelId="{4C8053CF-AE60-45CA-91C6-5CA4E55E3E20}" srcId="{AA7333AE-C493-4DCC-AD3D-8EF85B4118B1}" destId="{3B5B6130-DC57-4B0F-8D7E-D1E8FEAE6737}" srcOrd="1" destOrd="0" parTransId="{FC34B188-ACC7-4CB5-8E97-ECA394C4B5D6}" sibTransId="{52348E69-E468-4900-893A-7ACE03BD8884}"/>
    <dgm:cxn modelId="{AF7A90F9-19DF-4B74-B516-EB9263B358CF}" srcId="{77BA3CE0-2E3E-4C9F-97D6-6AF189D37864}" destId="{6AE719E2-DD29-4D95-9805-2BCBBB32C728}" srcOrd="1" destOrd="0" parTransId="{03754A15-F67B-46E4-83F2-D9D3E784FDE1}" sibTransId="{B2408F51-2C5D-4B61-9E8C-65455EFD70C4}"/>
    <dgm:cxn modelId="{1B1413AB-8051-4298-B4C9-A7FEDFC02FBE}" type="presOf" srcId="{AA7333AE-C493-4DCC-AD3D-8EF85B4118B1}" destId="{3736FDEC-9256-4E54-A0F6-6F115992D5CD}" srcOrd="0" destOrd="0" presId="urn:microsoft.com/office/officeart/2005/8/layout/vList2"/>
    <dgm:cxn modelId="{3B346D89-F597-4B78-B23F-1416296FAB75}" srcId="{AA7333AE-C493-4DCC-AD3D-8EF85B4118B1}" destId="{B8823030-C992-4562-828D-E00190D04E4E}" srcOrd="2" destOrd="0" parTransId="{EBAA1C7D-A7E7-459A-813A-C64DA52ED28A}" sibTransId="{606F5F03-1C93-43F1-91B8-47E3B4284B0D}"/>
    <dgm:cxn modelId="{0465077C-8750-464D-ADB6-31D481E70264}" type="presParOf" srcId="{82D0D2FC-3A68-4DE4-A4BE-4FA17EC54BB8}" destId="{3736FDEC-9256-4E54-A0F6-6F115992D5CD}" srcOrd="0" destOrd="0" presId="urn:microsoft.com/office/officeart/2005/8/layout/vList2"/>
    <dgm:cxn modelId="{4A6A81C8-4FEA-4973-96DD-76683D580D68}" type="presParOf" srcId="{82D0D2FC-3A68-4DE4-A4BE-4FA17EC54BB8}" destId="{BD43FDFC-5FB0-4D77-A492-FC4C238ED28B}" srcOrd="1" destOrd="0" presId="urn:microsoft.com/office/officeart/2005/8/layout/vList2"/>
    <dgm:cxn modelId="{B3FF8751-1A60-4964-99BC-AC15367D8059}" type="presParOf" srcId="{82D0D2FC-3A68-4DE4-A4BE-4FA17EC54BB8}" destId="{3CA7ADD2-A976-40DE-8F63-D8C8F02B2635}" srcOrd="2" destOrd="0" presId="urn:microsoft.com/office/officeart/2005/8/layout/vList2"/>
    <dgm:cxn modelId="{65597D96-E25C-4579-BDA9-70D7DCEC74FF}" type="presParOf" srcId="{82D0D2FC-3A68-4DE4-A4BE-4FA17EC54BB8}" destId="{F6722ACC-78D4-47F4-9E6B-313EFB6CA63B}" srcOrd="3" destOrd="0" presId="urn:microsoft.com/office/officeart/2005/8/layout/vList2"/>
  </dgm:cxnLst>
  <dgm:bg>
    <a:solidFill>
      <a:schemeClr val="bg2"/>
    </a:solid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9FF9D0-0D52-4A2A-8C4C-09C99CA1A7E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9E6BEA5-DB5D-4DE8-934C-50D7CD1796D8}">
      <dgm:prSet custT="1"/>
      <dgm:spPr>
        <a:xfrm>
          <a:off x="127952" y="360046"/>
          <a:ext cx="3972382" cy="2057628"/>
        </a:xfrm>
        <a:solidFill>
          <a:srgbClr val="202653"/>
        </a:solidFill>
        <a:ln w="25400" cap="flat" cmpd="sng" algn="ctr">
          <a:solidFill>
            <a:srgbClr val="7E5C1D"/>
          </a:solidFill>
          <a:prstDash val="solid"/>
        </a:ln>
        <a:effectLst/>
      </dgm:spPr>
      <dgm:t>
        <a:bodyPr/>
        <a:lstStyle/>
        <a:p>
          <a:pPr marL="447675" indent="0" rtl="0">
            <a:tabLst>
              <a:tab pos="447675" algn="l"/>
            </a:tabLst>
          </a:pPr>
          <a:r>
            <a:rPr lang="hu-HU" sz="16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központi rendszer képes lesz a fizetési kérelmek kezelésére</a:t>
          </a:r>
        </a:p>
      </dgm:t>
    </dgm:pt>
    <dgm:pt modelId="{63A722BB-2949-4BDA-93E7-F4B000CDED3F}" type="parTrans" cxnId="{698E88CD-CE07-406B-9F9E-421CA5D07409}">
      <dgm:prSet/>
      <dgm:spPr/>
      <dgm:t>
        <a:bodyPr/>
        <a:lstStyle/>
        <a:p>
          <a:endParaRPr lang="hu-HU"/>
        </a:p>
      </dgm:t>
    </dgm:pt>
    <dgm:pt modelId="{440123D2-8277-404B-BBBC-1FEE0A64C2D0}" type="sibTrans" cxnId="{698E88CD-CE07-406B-9F9E-421CA5D07409}">
      <dgm:prSet/>
      <dgm:spPr/>
      <dgm:t>
        <a:bodyPr/>
        <a:lstStyle/>
        <a:p>
          <a:endParaRPr lang="hu-HU"/>
        </a:p>
      </dgm:t>
    </dgm:pt>
    <dgm:pt modelId="{9413D62C-773B-4A39-A306-7FF5C7F093C7}">
      <dgm:prSet custT="1"/>
      <dgm:spPr>
        <a:xfrm>
          <a:off x="144030" y="2910923"/>
          <a:ext cx="3984832" cy="2057628"/>
        </a:xfrm>
        <a:solidFill>
          <a:srgbClr val="202653"/>
        </a:solidFill>
        <a:ln w="25400" cap="flat" cmpd="sng" algn="ctr">
          <a:solidFill>
            <a:srgbClr val="7E5C1D"/>
          </a:solidFill>
          <a:prstDash val="solid"/>
        </a:ln>
        <a:effectLst/>
      </dgm:spPr>
      <dgm:t>
        <a:bodyPr/>
        <a:lstStyle/>
        <a:p>
          <a:pPr marL="447675" indent="0" rtl="0"/>
          <a:r>
            <a:rPr lang="hu-HU" sz="16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Közös adatbeviteli szabványok</a:t>
          </a:r>
        </a:p>
      </dgm:t>
    </dgm:pt>
    <dgm:pt modelId="{39169580-0894-4772-8A5E-2F4375D9962E}" type="parTrans" cxnId="{11935949-4F86-4C24-BB42-666065505CB1}">
      <dgm:prSet/>
      <dgm:spPr/>
      <dgm:t>
        <a:bodyPr/>
        <a:lstStyle/>
        <a:p>
          <a:endParaRPr lang="hu-HU"/>
        </a:p>
      </dgm:t>
    </dgm:pt>
    <dgm:pt modelId="{A7FCEC16-F2C9-4EC0-8E3C-F3CBA66081E1}" type="sibTrans" cxnId="{11935949-4F86-4C24-BB42-666065505CB1}">
      <dgm:prSet/>
      <dgm:spPr/>
      <dgm:t>
        <a:bodyPr/>
        <a:lstStyle/>
        <a:p>
          <a:endParaRPr lang="hu-HU"/>
        </a:p>
      </dgm:t>
    </dgm:pt>
    <dgm:pt modelId="{C697F721-EE8D-4252-A47A-0F290E27CA08}">
      <dgm:prSet custT="1"/>
      <dgm:spPr>
        <a:xfrm>
          <a:off x="144030" y="2910923"/>
          <a:ext cx="3984832" cy="2057628"/>
        </a:xfrm>
        <a:solidFill>
          <a:srgbClr val="202653"/>
        </a:solidFill>
        <a:ln w="25400" cap="flat" cmpd="sng" algn="ctr">
          <a:solidFill>
            <a:srgbClr val="7E5C1D"/>
          </a:solidFill>
          <a:prstDash val="solid"/>
        </a:ln>
        <a:effectLst/>
      </dgm:spPr>
      <dgm:t>
        <a:bodyPr/>
        <a:lstStyle/>
        <a:p>
          <a:pPr marL="447675" indent="0" rtl="0"/>
          <a:r>
            <a:rPr lang="hu-HU" sz="14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szabványokkal lehetővé válik átjárható szolgáltatások fejlesztése</a:t>
          </a:r>
        </a:p>
      </dgm:t>
    </dgm:pt>
    <dgm:pt modelId="{641FC714-6D89-4413-AACB-FAFC8717A6AA}" type="parTrans" cxnId="{DCF821B3-5462-445E-BA6D-7085351DB835}">
      <dgm:prSet/>
      <dgm:spPr/>
      <dgm:t>
        <a:bodyPr/>
        <a:lstStyle/>
        <a:p>
          <a:endParaRPr lang="hu-HU"/>
        </a:p>
      </dgm:t>
    </dgm:pt>
    <dgm:pt modelId="{B50103AD-E223-4C52-BBBE-831775DAC852}" type="sibTrans" cxnId="{DCF821B3-5462-445E-BA6D-7085351DB835}">
      <dgm:prSet/>
      <dgm:spPr/>
      <dgm:t>
        <a:bodyPr/>
        <a:lstStyle/>
        <a:p>
          <a:endParaRPr lang="hu-HU"/>
        </a:p>
      </dgm:t>
    </dgm:pt>
    <dgm:pt modelId="{D1CD9EC9-C52F-4CEA-84AD-833840FEDE67}">
      <dgm:prSet custT="1"/>
      <dgm:spPr>
        <a:xfrm>
          <a:off x="4440103" y="2910923"/>
          <a:ext cx="3984832" cy="2057628"/>
        </a:xfrm>
        <a:solidFill>
          <a:srgbClr val="202653"/>
        </a:solidFill>
        <a:ln w="25400" cap="flat" cmpd="sng" algn="ctr">
          <a:solidFill>
            <a:srgbClr val="7E5C1D"/>
          </a:solidFill>
          <a:prstDash val="solid"/>
        </a:ln>
        <a:effectLst/>
      </dgm:spPr>
      <dgm:t>
        <a:bodyPr/>
        <a:lstStyle/>
        <a:p>
          <a:pPr marL="539750" indent="0" rtl="0"/>
          <a:r>
            <a:rPr lang="hu-HU" sz="16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Kényelmesebb fizetésindítás másodlagos azonosítókkal </a:t>
          </a:r>
        </a:p>
      </dgm:t>
    </dgm:pt>
    <dgm:pt modelId="{F88CA85D-56C9-4356-B612-FBD23E4DE804}" type="parTrans" cxnId="{092C1358-A7D5-4EF3-9CA7-054DA28B5D7F}">
      <dgm:prSet/>
      <dgm:spPr/>
      <dgm:t>
        <a:bodyPr/>
        <a:lstStyle/>
        <a:p>
          <a:endParaRPr lang="hu-HU"/>
        </a:p>
      </dgm:t>
    </dgm:pt>
    <dgm:pt modelId="{8F5348EC-B05A-454E-855B-DB53FC50099D}" type="sibTrans" cxnId="{092C1358-A7D5-4EF3-9CA7-054DA28B5D7F}">
      <dgm:prSet/>
      <dgm:spPr/>
      <dgm:t>
        <a:bodyPr/>
        <a:lstStyle/>
        <a:p>
          <a:endParaRPr lang="hu-HU"/>
        </a:p>
      </dgm:t>
    </dgm:pt>
    <dgm:pt modelId="{E1591102-DE09-4ED2-BB8A-D8178ECC75A3}">
      <dgm:prSet custT="1"/>
      <dgm:spPr>
        <a:xfrm>
          <a:off x="4440103" y="2910923"/>
          <a:ext cx="3984832" cy="2057628"/>
        </a:xfrm>
        <a:solidFill>
          <a:srgbClr val="202653"/>
        </a:solidFill>
        <a:ln w="25400" cap="flat" cmpd="sng" algn="ctr">
          <a:solidFill>
            <a:srgbClr val="7E5C1D"/>
          </a:solidFill>
          <a:prstDash val="solid"/>
        </a:ln>
        <a:effectLst/>
      </dgm:spPr>
      <dgm:t>
        <a:bodyPr/>
        <a:lstStyle/>
        <a:p>
          <a:pPr marL="539750" indent="0" rtl="0"/>
          <a:r>
            <a:rPr lang="hu-HU" sz="14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Nem szükséges a számlaszám ismerete</a:t>
          </a:r>
        </a:p>
      </dgm:t>
    </dgm:pt>
    <dgm:pt modelId="{EDF4C41C-C9A0-46A1-AA11-9811CE9F4706}" type="parTrans" cxnId="{68AD6B32-14A4-4902-BE4D-99997DC9B4C0}">
      <dgm:prSet/>
      <dgm:spPr/>
      <dgm:t>
        <a:bodyPr/>
        <a:lstStyle/>
        <a:p>
          <a:endParaRPr lang="hu-HU"/>
        </a:p>
      </dgm:t>
    </dgm:pt>
    <dgm:pt modelId="{2341D37B-17DA-4F6E-89B3-E0F90FB3F045}" type="sibTrans" cxnId="{68AD6B32-14A4-4902-BE4D-99997DC9B4C0}">
      <dgm:prSet/>
      <dgm:spPr/>
      <dgm:t>
        <a:bodyPr/>
        <a:lstStyle/>
        <a:p>
          <a:endParaRPr lang="hu-HU"/>
        </a:p>
      </dgm:t>
    </dgm:pt>
    <dgm:pt modelId="{18921E67-860C-4EC3-B941-B3CBD2B28E1F}">
      <dgm:prSet custT="1"/>
      <dgm:spPr>
        <a:xfrm>
          <a:off x="127952" y="360046"/>
          <a:ext cx="3972382" cy="2057628"/>
        </a:xfrm>
        <a:solidFill>
          <a:srgbClr val="202653"/>
        </a:solidFill>
        <a:ln w="25400" cap="flat" cmpd="sng" algn="ctr">
          <a:solidFill>
            <a:srgbClr val="7E5C1D"/>
          </a:solidFill>
          <a:prstDash val="solid"/>
        </a:ln>
        <a:effectLst/>
      </dgm:spPr>
      <dgm:t>
        <a:bodyPr/>
        <a:lstStyle/>
        <a:p>
          <a:pPr marL="447675" indent="0" rtl="0">
            <a:tabLst>
              <a:tab pos="447675" algn="l"/>
            </a:tabLst>
          </a:pPr>
          <a:r>
            <a:rPr lang="hu-HU" sz="14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fizetési művelet indításához szükséges adatok</a:t>
          </a:r>
        </a:p>
      </dgm:t>
    </dgm:pt>
    <dgm:pt modelId="{51F879C6-15DD-4736-BCAC-5E5F2F45071E}" type="parTrans" cxnId="{6A019937-DBD5-45A9-BB8F-88FA692CAC2F}">
      <dgm:prSet/>
      <dgm:spPr/>
      <dgm:t>
        <a:bodyPr/>
        <a:lstStyle/>
        <a:p>
          <a:endParaRPr lang="hu-HU"/>
        </a:p>
      </dgm:t>
    </dgm:pt>
    <dgm:pt modelId="{507AF4AA-F3FB-4069-A5CE-440614B3FB7D}" type="sibTrans" cxnId="{6A019937-DBD5-45A9-BB8F-88FA692CAC2F}">
      <dgm:prSet/>
      <dgm:spPr/>
      <dgm:t>
        <a:bodyPr/>
        <a:lstStyle/>
        <a:p>
          <a:endParaRPr lang="hu-HU"/>
        </a:p>
      </dgm:t>
    </dgm:pt>
    <dgm:pt modelId="{5C0FFDCE-7948-4D5F-BAE0-5676881370AE}">
      <dgm:prSet custT="1"/>
      <dgm:spPr>
        <a:xfrm>
          <a:off x="4440103" y="2910923"/>
          <a:ext cx="3984832" cy="2057628"/>
        </a:xfrm>
        <a:solidFill>
          <a:srgbClr val="202653"/>
        </a:solidFill>
        <a:ln w="25400" cap="flat" cmpd="sng" algn="ctr">
          <a:solidFill>
            <a:srgbClr val="7E5C1D"/>
          </a:solidFill>
          <a:prstDash val="solid"/>
        </a:ln>
        <a:effectLst/>
      </dgm:spPr>
      <dgm:t>
        <a:bodyPr/>
        <a:lstStyle/>
        <a:p>
          <a:pPr marL="539750" indent="0" rtl="0"/>
          <a:r>
            <a:rPr lang="hu-HU" sz="14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Egyszerűbb átutalás mobilszám, email-cím vagy állami azonosítók felhasználásával</a:t>
          </a:r>
        </a:p>
      </dgm:t>
    </dgm:pt>
    <dgm:pt modelId="{6415925B-065E-48B5-930A-ADC795F50B7A}" type="parTrans" cxnId="{100BCEBE-CBAC-417F-9508-7414C415967B}">
      <dgm:prSet/>
      <dgm:spPr/>
      <dgm:t>
        <a:bodyPr/>
        <a:lstStyle/>
        <a:p>
          <a:endParaRPr lang="hu-HU"/>
        </a:p>
      </dgm:t>
    </dgm:pt>
    <dgm:pt modelId="{DC7FA957-F701-42E0-9A26-8226F9868B7F}" type="sibTrans" cxnId="{100BCEBE-CBAC-417F-9508-7414C415967B}">
      <dgm:prSet/>
      <dgm:spPr/>
      <dgm:t>
        <a:bodyPr/>
        <a:lstStyle/>
        <a:p>
          <a:endParaRPr lang="hu-HU"/>
        </a:p>
      </dgm:t>
    </dgm:pt>
    <dgm:pt modelId="{D3BAD784-F670-40D2-B474-1B571F4DA7BD}">
      <dgm:prSet custT="1"/>
      <dgm:spPr>
        <a:xfrm>
          <a:off x="144030" y="2910923"/>
          <a:ext cx="3984832" cy="2057628"/>
        </a:xfrm>
        <a:solidFill>
          <a:srgbClr val="202653"/>
        </a:solidFill>
        <a:ln w="25400" cap="flat" cmpd="sng" algn="ctr">
          <a:solidFill>
            <a:srgbClr val="7E5C1D"/>
          </a:solidFill>
          <a:prstDash val="solid"/>
        </a:ln>
        <a:effectLst/>
      </dgm:spPr>
      <dgm:t>
        <a:bodyPr/>
        <a:lstStyle/>
        <a:p>
          <a:pPr marL="447675" indent="0" rtl="0"/>
          <a:r>
            <a:rPr lang="hu-HU" sz="14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Pl. bármely mobilalkalmazás képes leolvasni bármelyik szolgáltató </a:t>
          </a:r>
          <a:r>
            <a:rPr lang="hu-HU" sz="14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QR-kódját</a:t>
          </a:r>
          <a:endParaRPr lang="hu-HU" sz="14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A2ACC07C-B322-4861-8D7E-1BCF1BA81EF3}" type="parTrans" cxnId="{F4381507-CF5F-42DD-AC24-44D4C16C1C37}">
      <dgm:prSet/>
      <dgm:spPr/>
      <dgm:t>
        <a:bodyPr/>
        <a:lstStyle/>
        <a:p>
          <a:endParaRPr lang="hu-HU"/>
        </a:p>
      </dgm:t>
    </dgm:pt>
    <dgm:pt modelId="{CCAEC650-5290-4CA4-997E-D5480F086AED}" type="sibTrans" cxnId="{F4381507-CF5F-42DD-AC24-44D4C16C1C37}">
      <dgm:prSet/>
      <dgm:spPr/>
      <dgm:t>
        <a:bodyPr/>
        <a:lstStyle/>
        <a:p>
          <a:endParaRPr lang="hu-HU"/>
        </a:p>
      </dgm:t>
    </dgm:pt>
    <dgm:pt modelId="{2EBE8219-AE0B-477E-ADD5-A900EAE6517B}">
      <dgm:prSet custT="1"/>
      <dgm:spPr>
        <a:xfrm>
          <a:off x="127952" y="360046"/>
          <a:ext cx="3972382" cy="2057628"/>
        </a:xfrm>
        <a:solidFill>
          <a:srgbClr val="202653"/>
        </a:solidFill>
        <a:ln w="25400" cap="flat" cmpd="sng" algn="ctr">
          <a:solidFill>
            <a:srgbClr val="7E5C1D"/>
          </a:solidFill>
          <a:prstDash val="solid"/>
        </a:ln>
        <a:effectLst/>
      </dgm:spPr>
      <dgm:t>
        <a:bodyPr/>
        <a:lstStyle/>
        <a:p>
          <a:pPr marL="447675" indent="0" rtl="0">
            <a:tabLst>
              <a:tab pos="447675" algn="l"/>
            </a:tabLst>
          </a:pPr>
          <a:r>
            <a:rPr lang="hu-HU" sz="14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Kedvezőbb elfogadói feltételek</a:t>
          </a:r>
        </a:p>
      </dgm:t>
    </dgm:pt>
    <dgm:pt modelId="{79A9D334-A915-47D0-8201-077807D992E0}" type="parTrans" cxnId="{4FE29CC7-8190-4A2A-9915-1678AD76118D}">
      <dgm:prSet/>
      <dgm:spPr/>
      <dgm:t>
        <a:bodyPr/>
        <a:lstStyle/>
        <a:p>
          <a:endParaRPr lang="hu-HU"/>
        </a:p>
      </dgm:t>
    </dgm:pt>
    <dgm:pt modelId="{AA02F4ED-DB85-483A-AE2E-3BE585319B03}" type="sibTrans" cxnId="{4FE29CC7-8190-4A2A-9915-1678AD76118D}">
      <dgm:prSet/>
      <dgm:spPr/>
      <dgm:t>
        <a:bodyPr/>
        <a:lstStyle/>
        <a:p>
          <a:endParaRPr lang="hu-HU"/>
        </a:p>
      </dgm:t>
    </dgm:pt>
    <dgm:pt modelId="{FFFCABD9-464D-4BC7-931A-12ADF62CE629}">
      <dgm:prSet custT="1"/>
      <dgm:spPr>
        <a:xfrm>
          <a:off x="127952" y="360046"/>
          <a:ext cx="3972382" cy="2057628"/>
        </a:xfrm>
        <a:solidFill>
          <a:srgbClr val="202653"/>
        </a:solidFill>
        <a:ln w="25400" cap="flat" cmpd="sng" algn="ctr">
          <a:solidFill>
            <a:srgbClr val="7E5C1D"/>
          </a:solidFill>
          <a:prstDash val="solid"/>
        </a:ln>
        <a:effectLst/>
      </dgm:spPr>
      <dgm:t>
        <a:bodyPr/>
        <a:lstStyle/>
        <a:p>
          <a:pPr marL="447675" indent="0" rtl="0">
            <a:tabLst>
              <a:tab pos="447675" algn="l"/>
            </a:tabLst>
          </a:pPr>
          <a:r>
            <a:rPr lang="hu-HU" sz="14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Kiskereskedelmi fizetési helyzetekben</a:t>
          </a:r>
        </a:p>
      </dgm:t>
    </dgm:pt>
    <dgm:pt modelId="{BD2C5837-8ABC-4444-A9DB-2F4AE52F638C}" type="parTrans" cxnId="{14236AF7-92D3-4699-BB72-458D66F64240}">
      <dgm:prSet/>
      <dgm:spPr/>
      <dgm:t>
        <a:bodyPr/>
        <a:lstStyle/>
        <a:p>
          <a:endParaRPr lang="hu-HU"/>
        </a:p>
      </dgm:t>
    </dgm:pt>
    <dgm:pt modelId="{19E46045-6415-4AD5-8163-CBD782796C0B}" type="sibTrans" cxnId="{14236AF7-92D3-4699-BB72-458D66F64240}">
      <dgm:prSet/>
      <dgm:spPr/>
      <dgm:t>
        <a:bodyPr/>
        <a:lstStyle/>
        <a:p>
          <a:endParaRPr lang="hu-HU"/>
        </a:p>
      </dgm:t>
    </dgm:pt>
    <dgm:pt modelId="{D84FC2CD-602E-461A-84E0-CCF58E7208CC}">
      <dgm:prSet custT="1"/>
      <dgm:spPr>
        <a:xfrm>
          <a:off x="127952" y="360046"/>
          <a:ext cx="3972382" cy="2057628"/>
        </a:xfrm>
        <a:solidFill>
          <a:srgbClr val="202653"/>
        </a:solidFill>
        <a:ln w="25400" cap="flat" cmpd="sng" algn="ctr">
          <a:solidFill>
            <a:srgbClr val="7E5C1D"/>
          </a:solidFill>
          <a:prstDash val="solid"/>
        </a:ln>
        <a:effectLst/>
      </dgm:spPr>
      <dgm:t>
        <a:bodyPr/>
        <a:lstStyle/>
        <a:p>
          <a:pPr marL="447675" indent="0" rtl="0">
            <a:tabLst>
              <a:tab pos="447675" algn="l"/>
            </a:tabLst>
          </a:pPr>
          <a:r>
            <a:rPr lang="hu-HU" sz="14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Számlafizetéseknél</a:t>
          </a:r>
        </a:p>
      </dgm:t>
    </dgm:pt>
    <dgm:pt modelId="{5B08EA68-1CDE-4431-9E25-965BEE9AD05C}" type="parTrans" cxnId="{086DED33-0BD5-4919-9506-829D676CC50F}">
      <dgm:prSet/>
      <dgm:spPr/>
      <dgm:t>
        <a:bodyPr/>
        <a:lstStyle/>
        <a:p>
          <a:endParaRPr lang="hu-HU"/>
        </a:p>
      </dgm:t>
    </dgm:pt>
    <dgm:pt modelId="{FE8F8CF8-7C1A-48F0-9D89-E78FF928B0C6}" type="sibTrans" cxnId="{086DED33-0BD5-4919-9506-829D676CC50F}">
      <dgm:prSet/>
      <dgm:spPr/>
      <dgm:t>
        <a:bodyPr/>
        <a:lstStyle/>
        <a:p>
          <a:endParaRPr lang="hu-HU"/>
        </a:p>
      </dgm:t>
    </dgm:pt>
    <dgm:pt modelId="{BA7D6A4E-CF07-43E2-8193-35E41E6F0772}">
      <dgm:prSet custT="1"/>
      <dgm:spPr>
        <a:xfrm>
          <a:off x="4440103" y="2910923"/>
          <a:ext cx="3984832" cy="2057628"/>
        </a:xfrm>
        <a:solidFill>
          <a:srgbClr val="202653"/>
        </a:solidFill>
        <a:ln w="25400" cap="flat" cmpd="sng" algn="ctr">
          <a:solidFill>
            <a:srgbClr val="7E5C1D"/>
          </a:solidFill>
          <a:prstDash val="solid"/>
        </a:ln>
        <a:effectLst/>
      </dgm:spPr>
      <dgm:t>
        <a:bodyPr/>
        <a:lstStyle/>
        <a:p>
          <a:pPr marL="539750" indent="0" rtl="0"/>
          <a:r>
            <a:rPr lang="hu-HU" sz="14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Pl. személyek közötti pénzküldésnél</a:t>
          </a:r>
        </a:p>
      </dgm:t>
    </dgm:pt>
    <dgm:pt modelId="{6C9F7357-26F5-4626-9346-AD1CF5515FA8}" type="parTrans" cxnId="{E05A63B1-6E7C-4EA1-8D1A-7ABD5C08B88E}">
      <dgm:prSet/>
      <dgm:spPr/>
      <dgm:t>
        <a:bodyPr/>
        <a:lstStyle/>
        <a:p>
          <a:endParaRPr lang="hu-HU"/>
        </a:p>
      </dgm:t>
    </dgm:pt>
    <dgm:pt modelId="{B868ADC0-90CE-4519-8F44-6B79453421B9}" type="sibTrans" cxnId="{E05A63B1-6E7C-4EA1-8D1A-7ABD5C08B88E}">
      <dgm:prSet/>
      <dgm:spPr/>
      <dgm:t>
        <a:bodyPr/>
        <a:lstStyle/>
        <a:p>
          <a:endParaRPr lang="hu-HU"/>
        </a:p>
      </dgm:t>
    </dgm:pt>
    <dgm:pt modelId="{303B18F2-777F-4111-8231-F3EE471DD4E4}">
      <dgm:prSet custT="1"/>
      <dgm:spPr>
        <a:xfrm>
          <a:off x="144030" y="2910923"/>
          <a:ext cx="3984832" cy="2057628"/>
        </a:xfrm>
        <a:solidFill>
          <a:srgbClr val="202653"/>
        </a:solidFill>
        <a:ln w="25400" cap="flat" cmpd="sng" algn="ctr">
          <a:solidFill>
            <a:srgbClr val="7E5C1D"/>
          </a:solidFill>
          <a:prstDash val="solid"/>
        </a:ln>
        <a:effectLst/>
      </dgm:spPr>
      <dgm:t>
        <a:bodyPr/>
        <a:lstStyle/>
        <a:p>
          <a:pPr marL="447675" indent="0" rtl="0"/>
          <a:r>
            <a:rPr lang="hu-HU" sz="14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fizetési adatok bevitelére számos mód létezik: </a:t>
          </a:r>
          <a:r>
            <a:rPr lang="hu-HU" sz="14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QR-kód</a:t>
          </a:r>
          <a:r>
            <a:rPr lang="hu-HU" sz="14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</a:t>
          </a:r>
          <a:r>
            <a:rPr lang="hu-HU" sz="14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NFC</a:t>
          </a:r>
          <a:r>
            <a:rPr lang="hu-HU" sz="14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</a:t>
          </a:r>
          <a:r>
            <a:rPr lang="hu-HU" sz="14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Bluetooth</a:t>
          </a:r>
          <a:endParaRPr lang="hu-HU" sz="14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A4438AD8-8F06-49D0-87EE-66F50AD71241}" type="parTrans" cxnId="{887D3768-6AB8-41D8-A4F1-6C3C82AEC0CC}">
      <dgm:prSet/>
      <dgm:spPr/>
      <dgm:t>
        <a:bodyPr/>
        <a:lstStyle/>
        <a:p>
          <a:endParaRPr lang="hu-HU"/>
        </a:p>
      </dgm:t>
    </dgm:pt>
    <dgm:pt modelId="{528B0747-ABF3-4014-B4A7-F1A0F33CCED0}" type="sibTrans" cxnId="{887D3768-6AB8-41D8-A4F1-6C3C82AEC0CC}">
      <dgm:prSet/>
      <dgm:spPr/>
      <dgm:t>
        <a:bodyPr/>
        <a:lstStyle/>
        <a:p>
          <a:endParaRPr lang="hu-HU"/>
        </a:p>
      </dgm:t>
    </dgm:pt>
    <dgm:pt modelId="{68B40676-0EF7-4C40-ABBF-B8B208E5DE31}" type="pres">
      <dgm:prSet presAssocID="{E89FF9D0-0D52-4A2A-8C4C-09C99CA1A7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1156B81-1787-46B3-B0EE-A0FD15CE4C09}" type="pres">
      <dgm:prSet presAssocID="{C9E6BEA5-DB5D-4DE8-934C-50D7CD1796D8}" presName="composite" presStyleCnt="0"/>
      <dgm:spPr/>
    </dgm:pt>
    <dgm:pt modelId="{A892BB14-0FCF-4E38-A290-6284EE088F47}" type="pres">
      <dgm:prSet presAssocID="{C9E6BEA5-DB5D-4DE8-934C-50D7CD1796D8}" presName="rect1" presStyleLbl="trAlignAcc1" presStyleIdx="0" presStyleCnt="3" custScaleX="113274" custScaleY="187757" custLinFactNeighborX="-2749" custLinFactNeighborY="-3188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4365B212-0847-4D47-AF96-67ED1DB0B918}" type="pres">
      <dgm:prSet presAssocID="{C9E6BEA5-DB5D-4DE8-934C-50D7CD1796D8}" presName="rect2" presStyleLbl="fgImgPlace1" presStyleIdx="0" presStyleCnt="3" custScaleX="150944" custScaleY="100113" custLinFactNeighborX="-93" custLinFactNeighborY="-68528"/>
      <dgm:spPr>
        <a:xfrm>
          <a:off x="0" y="144027"/>
          <a:ext cx="1157936" cy="115199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30AAA5A5-0D97-47CE-B2CD-967A53E9C05D}" type="pres">
      <dgm:prSet presAssocID="{440123D2-8277-404B-BBBC-1FEE0A64C2D0}" presName="sibTrans" presStyleCnt="0"/>
      <dgm:spPr/>
    </dgm:pt>
    <dgm:pt modelId="{35D17D3B-E1F4-4ABA-900B-752D7585E99C}" type="pres">
      <dgm:prSet presAssocID="{9413D62C-773B-4A39-A306-7FF5C7F093C7}" presName="composite" presStyleCnt="0"/>
      <dgm:spPr/>
    </dgm:pt>
    <dgm:pt modelId="{1C04732D-0070-4A85-890A-1B33EFE1AFD2}" type="pres">
      <dgm:prSet presAssocID="{9413D62C-773B-4A39-A306-7FF5C7F093C7}" presName="rect1" presStyleLbl="trAlignAcc1" presStyleIdx="1" presStyleCnt="3" custScaleX="121819" custScaleY="187757" custLinFactY="76049" custLinFactNeighborX="-56981" custLinFactNeighborY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60EC197A-DD32-47B2-A69D-F566763E4BF4}" type="pres">
      <dgm:prSet presAssocID="{9413D62C-773B-4A39-A306-7FF5C7F093C7}" presName="rect2" presStyleLbl="fgImgPlace1" presStyleIdx="1" presStyleCnt="3" custScaleX="155342" custLinFactX="-112905" custLinFactY="33801" custLinFactNeighborX="-200000" custLinFactNeighborY="100000"/>
      <dgm:spPr>
        <a:xfrm>
          <a:off x="0" y="2808313"/>
          <a:ext cx="1191674" cy="115069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96AE07DC-F4FB-4463-BA56-BC13523225D4}" type="pres">
      <dgm:prSet presAssocID="{A7FCEC16-F2C9-4EC0-8E3C-F3CBA66081E1}" presName="sibTrans" presStyleCnt="0"/>
      <dgm:spPr/>
    </dgm:pt>
    <dgm:pt modelId="{6F2545AD-0B94-40A1-8CD9-464699C180A6}" type="pres">
      <dgm:prSet presAssocID="{D1CD9EC9-C52F-4CEA-84AD-833840FEDE67}" presName="composite" presStyleCnt="0"/>
      <dgm:spPr/>
    </dgm:pt>
    <dgm:pt modelId="{6DD26046-11BB-4612-90FD-B7598676EE8D}" type="pres">
      <dgm:prSet presAssocID="{D1CD9EC9-C52F-4CEA-84AD-833840FEDE67}" presName="rect1" presStyleLbl="trAlignAcc1" presStyleIdx="2" presStyleCnt="3" custScaleX="118123" custScaleY="187757" custLinFactY="-100000" custLinFactNeighborX="57490" custLinFactNeighborY="-12758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6331063C-8604-453A-910A-E2F395C76237}" type="pres">
      <dgm:prSet presAssocID="{D1CD9EC9-C52F-4CEA-84AD-833840FEDE67}" presName="rect2" presStyleLbl="fgImgPlace1" presStyleIdx="2" presStyleCnt="3" custScaleX="153796" custLinFactX="100000" custLinFactY="-100000" custLinFactNeighborX="159415" custLinFactNeighborY="-156320"/>
      <dgm:spPr>
        <a:xfrm>
          <a:off x="4320479" y="2736303"/>
          <a:ext cx="1179815" cy="115069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F4381507-CF5F-42DD-AC24-44D4C16C1C37}" srcId="{9413D62C-773B-4A39-A306-7FF5C7F093C7}" destId="{D3BAD784-F670-40D2-B474-1B571F4DA7BD}" srcOrd="2" destOrd="0" parTransId="{A2ACC07C-B322-4861-8D7E-1BCF1BA81EF3}" sibTransId="{CCAEC650-5290-4CA4-997E-D5480F086AED}"/>
    <dgm:cxn modelId="{4A3D703A-D431-46B0-936A-83AA0A39A281}" type="presOf" srcId="{E1591102-DE09-4ED2-BB8A-D8178ECC75A3}" destId="{6DD26046-11BB-4612-90FD-B7598676EE8D}" srcOrd="0" destOrd="1" presId="urn:microsoft.com/office/officeart/2008/layout/PictureStrips"/>
    <dgm:cxn modelId="{11935949-4F86-4C24-BB42-666065505CB1}" srcId="{E89FF9D0-0D52-4A2A-8C4C-09C99CA1A7E8}" destId="{9413D62C-773B-4A39-A306-7FF5C7F093C7}" srcOrd="1" destOrd="0" parTransId="{39169580-0894-4772-8A5E-2F4375D9962E}" sibTransId="{A7FCEC16-F2C9-4EC0-8E3C-F3CBA66081E1}"/>
    <dgm:cxn modelId="{469CB3A8-BA58-40A6-A773-796D7F2B127D}" type="presOf" srcId="{D3BAD784-F670-40D2-B474-1B571F4DA7BD}" destId="{1C04732D-0070-4A85-890A-1B33EFE1AFD2}" srcOrd="0" destOrd="3" presId="urn:microsoft.com/office/officeart/2008/layout/PictureStrips"/>
    <dgm:cxn modelId="{698E88CD-CE07-406B-9F9E-421CA5D07409}" srcId="{E89FF9D0-0D52-4A2A-8C4C-09C99CA1A7E8}" destId="{C9E6BEA5-DB5D-4DE8-934C-50D7CD1796D8}" srcOrd="0" destOrd="0" parTransId="{63A722BB-2949-4BDA-93E7-F4B000CDED3F}" sibTransId="{440123D2-8277-404B-BBBC-1FEE0A64C2D0}"/>
    <dgm:cxn modelId="{887D3768-6AB8-41D8-A4F1-6C3C82AEC0CC}" srcId="{9413D62C-773B-4A39-A306-7FF5C7F093C7}" destId="{303B18F2-777F-4111-8231-F3EE471DD4E4}" srcOrd="0" destOrd="0" parTransId="{A4438AD8-8F06-49D0-87EE-66F50AD71241}" sibTransId="{528B0747-ABF3-4014-B4A7-F1A0F33CCED0}"/>
    <dgm:cxn modelId="{3AC1C738-9461-4ACC-9EFB-BB01CC7F1126}" type="presOf" srcId="{9413D62C-773B-4A39-A306-7FF5C7F093C7}" destId="{1C04732D-0070-4A85-890A-1B33EFE1AFD2}" srcOrd="0" destOrd="0" presId="urn:microsoft.com/office/officeart/2008/layout/PictureStrips"/>
    <dgm:cxn modelId="{E05A63B1-6E7C-4EA1-8D1A-7ABD5C08B88E}" srcId="{D1CD9EC9-C52F-4CEA-84AD-833840FEDE67}" destId="{BA7D6A4E-CF07-43E2-8193-35E41E6F0772}" srcOrd="2" destOrd="0" parTransId="{6C9F7357-26F5-4626-9346-AD1CF5515FA8}" sibTransId="{B868ADC0-90CE-4519-8F44-6B79453421B9}"/>
    <dgm:cxn modelId="{239008CD-05F1-4A96-905F-5E4F1BAA2A4A}" type="presOf" srcId="{E89FF9D0-0D52-4A2A-8C4C-09C99CA1A7E8}" destId="{68B40676-0EF7-4C40-ABBF-B8B208E5DE31}" srcOrd="0" destOrd="0" presId="urn:microsoft.com/office/officeart/2008/layout/PictureStrips"/>
    <dgm:cxn modelId="{165E4A5A-B56C-4228-99DE-0B85167FCC8D}" type="presOf" srcId="{FFFCABD9-464D-4BC7-931A-12ADF62CE629}" destId="{A892BB14-0FCF-4E38-A290-6284EE088F47}" srcOrd="0" destOrd="2" presId="urn:microsoft.com/office/officeart/2008/layout/PictureStrips"/>
    <dgm:cxn modelId="{717BE46C-123B-4AEC-840B-F6F3FEF46A15}" type="presOf" srcId="{2EBE8219-AE0B-477E-ADD5-A900EAE6517B}" destId="{A892BB14-0FCF-4E38-A290-6284EE088F47}" srcOrd="0" destOrd="4" presId="urn:microsoft.com/office/officeart/2008/layout/PictureStrips"/>
    <dgm:cxn modelId="{8E8ECCAD-B912-4EE0-AFAA-10E43A015E08}" type="presOf" srcId="{C697F721-EE8D-4252-A47A-0F290E27CA08}" destId="{1C04732D-0070-4A85-890A-1B33EFE1AFD2}" srcOrd="0" destOrd="2" presId="urn:microsoft.com/office/officeart/2008/layout/PictureStrips"/>
    <dgm:cxn modelId="{14236AF7-92D3-4699-BB72-458D66F64240}" srcId="{C9E6BEA5-DB5D-4DE8-934C-50D7CD1796D8}" destId="{FFFCABD9-464D-4BC7-931A-12ADF62CE629}" srcOrd="1" destOrd="0" parTransId="{BD2C5837-8ABC-4444-A9DB-2F4AE52F638C}" sibTransId="{19E46045-6415-4AD5-8163-CBD782796C0B}"/>
    <dgm:cxn modelId="{66392CDB-36FF-4874-A7E2-9ACE658FA707}" type="presOf" srcId="{BA7D6A4E-CF07-43E2-8193-35E41E6F0772}" destId="{6DD26046-11BB-4612-90FD-B7598676EE8D}" srcOrd="0" destOrd="3" presId="urn:microsoft.com/office/officeart/2008/layout/PictureStrips"/>
    <dgm:cxn modelId="{CF343AFD-3219-46E5-8C76-AC714048C8C0}" type="presOf" srcId="{D1CD9EC9-C52F-4CEA-84AD-833840FEDE67}" destId="{6DD26046-11BB-4612-90FD-B7598676EE8D}" srcOrd="0" destOrd="0" presId="urn:microsoft.com/office/officeart/2008/layout/PictureStrips"/>
    <dgm:cxn modelId="{6A019937-DBD5-45A9-BB8F-88FA692CAC2F}" srcId="{C9E6BEA5-DB5D-4DE8-934C-50D7CD1796D8}" destId="{18921E67-860C-4EC3-B941-B3CBD2B28E1F}" srcOrd="0" destOrd="0" parTransId="{51F879C6-15DD-4736-BCAC-5E5F2F45071E}" sibTransId="{507AF4AA-F3FB-4069-A5CE-440614B3FB7D}"/>
    <dgm:cxn modelId="{092C1358-A7D5-4EF3-9CA7-054DA28B5D7F}" srcId="{E89FF9D0-0D52-4A2A-8C4C-09C99CA1A7E8}" destId="{D1CD9EC9-C52F-4CEA-84AD-833840FEDE67}" srcOrd="2" destOrd="0" parTransId="{F88CA85D-56C9-4356-B612-FBD23E4DE804}" sibTransId="{8F5348EC-B05A-454E-855B-DB53FC50099D}"/>
    <dgm:cxn modelId="{4FE29CC7-8190-4A2A-9915-1678AD76118D}" srcId="{C9E6BEA5-DB5D-4DE8-934C-50D7CD1796D8}" destId="{2EBE8219-AE0B-477E-ADD5-A900EAE6517B}" srcOrd="3" destOrd="0" parTransId="{79A9D334-A915-47D0-8201-077807D992E0}" sibTransId="{AA02F4ED-DB85-483A-AE2E-3BE585319B03}"/>
    <dgm:cxn modelId="{E6530D93-89E7-4229-AD44-E7259E2978F9}" type="presOf" srcId="{D84FC2CD-602E-461A-84E0-CCF58E7208CC}" destId="{A892BB14-0FCF-4E38-A290-6284EE088F47}" srcOrd="0" destOrd="3" presId="urn:microsoft.com/office/officeart/2008/layout/PictureStrips"/>
    <dgm:cxn modelId="{DCF821B3-5462-445E-BA6D-7085351DB835}" srcId="{9413D62C-773B-4A39-A306-7FF5C7F093C7}" destId="{C697F721-EE8D-4252-A47A-0F290E27CA08}" srcOrd="1" destOrd="0" parTransId="{641FC714-6D89-4413-AACB-FAFC8717A6AA}" sibTransId="{B50103AD-E223-4C52-BBBE-831775DAC852}"/>
    <dgm:cxn modelId="{086DED33-0BD5-4919-9506-829D676CC50F}" srcId="{C9E6BEA5-DB5D-4DE8-934C-50D7CD1796D8}" destId="{D84FC2CD-602E-461A-84E0-CCF58E7208CC}" srcOrd="2" destOrd="0" parTransId="{5B08EA68-1CDE-4431-9E25-965BEE9AD05C}" sibTransId="{FE8F8CF8-7C1A-48F0-9D89-E78FF928B0C6}"/>
    <dgm:cxn modelId="{B59E544A-6414-4718-85BC-4CF2AAF0A5A5}" type="presOf" srcId="{303B18F2-777F-4111-8231-F3EE471DD4E4}" destId="{1C04732D-0070-4A85-890A-1B33EFE1AFD2}" srcOrd="0" destOrd="1" presId="urn:microsoft.com/office/officeart/2008/layout/PictureStrips"/>
    <dgm:cxn modelId="{B6F8844C-A182-4B90-A6F8-DE6A46B187CE}" type="presOf" srcId="{5C0FFDCE-7948-4D5F-BAE0-5676881370AE}" destId="{6DD26046-11BB-4612-90FD-B7598676EE8D}" srcOrd="0" destOrd="2" presId="urn:microsoft.com/office/officeart/2008/layout/PictureStrips"/>
    <dgm:cxn modelId="{03BBA574-AC28-437B-BF53-1C53DFF960C3}" type="presOf" srcId="{C9E6BEA5-DB5D-4DE8-934C-50D7CD1796D8}" destId="{A892BB14-0FCF-4E38-A290-6284EE088F47}" srcOrd="0" destOrd="0" presId="urn:microsoft.com/office/officeart/2008/layout/PictureStrips"/>
    <dgm:cxn modelId="{416487D4-259B-46BD-BC13-2C116D359107}" type="presOf" srcId="{18921E67-860C-4EC3-B941-B3CBD2B28E1F}" destId="{A892BB14-0FCF-4E38-A290-6284EE088F47}" srcOrd="0" destOrd="1" presId="urn:microsoft.com/office/officeart/2008/layout/PictureStrips"/>
    <dgm:cxn modelId="{100BCEBE-CBAC-417F-9508-7414C415967B}" srcId="{D1CD9EC9-C52F-4CEA-84AD-833840FEDE67}" destId="{5C0FFDCE-7948-4D5F-BAE0-5676881370AE}" srcOrd="1" destOrd="0" parTransId="{6415925B-065E-48B5-930A-ADC795F50B7A}" sibTransId="{DC7FA957-F701-42E0-9A26-8226F9868B7F}"/>
    <dgm:cxn modelId="{68AD6B32-14A4-4902-BE4D-99997DC9B4C0}" srcId="{D1CD9EC9-C52F-4CEA-84AD-833840FEDE67}" destId="{E1591102-DE09-4ED2-BB8A-D8178ECC75A3}" srcOrd="0" destOrd="0" parTransId="{EDF4C41C-C9A0-46A1-AA11-9811CE9F4706}" sibTransId="{2341D37B-17DA-4F6E-89B3-E0F90FB3F045}"/>
    <dgm:cxn modelId="{9F3F1C29-6F94-4A8A-AF4A-DBC4B052E48F}" type="presParOf" srcId="{68B40676-0EF7-4C40-ABBF-B8B208E5DE31}" destId="{D1156B81-1787-46B3-B0EE-A0FD15CE4C09}" srcOrd="0" destOrd="0" presId="urn:microsoft.com/office/officeart/2008/layout/PictureStrips"/>
    <dgm:cxn modelId="{6FD64711-8201-4B22-856F-8D6DA2DCF59B}" type="presParOf" srcId="{D1156B81-1787-46B3-B0EE-A0FD15CE4C09}" destId="{A892BB14-0FCF-4E38-A290-6284EE088F47}" srcOrd="0" destOrd="0" presId="urn:microsoft.com/office/officeart/2008/layout/PictureStrips"/>
    <dgm:cxn modelId="{8B00B7CB-67F3-462C-87C5-DA78BA6F5177}" type="presParOf" srcId="{D1156B81-1787-46B3-B0EE-A0FD15CE4C09}" destId="{4365B212-0847-4D47-AF96-67ED1DB0B918}" srcOrd="1" destOrd="0" presId="urn:microsoft.com/office/officeart/2008/layout/PictureStrips"/>
    <dgm:cxn modelId="{19122A09-D2F6-473E-BE82-934928FD666A}" type="presParOf" srcId="{68B40676-0EF7-4C40-ABBF-B8B208E5DE31}" destId="{30AAA5A5-0D97-47CE-B2CD-967A53E9C05D}" srcOrd="1" destOrd="0" presId="urn:microsoft.com/office/officeart/2008/layout/PictureStrips"/>
    <dgm:cxn modelId="{C2DF9266-7021-47E8-AC21-D4C1A95258A2}" type="presParOf" srcId="{68B40676-0EF7-4C40-ABBF-B8B208E5DE31}" destId="{35D17D3B-E1F4-4ABA-900B-752D7585E99C}" srcOrd="2" destOrd="0" presId="urn:microsoft.com/office/officeart/2008/layout/PictureStrips"/>
    <dgm:cxn modelId="{74AA8171-4C0D-4C23-8072-FC3A01772FD1}" type="presParOf" srcId="{35D17D3B-E1F4-4ABA-900B-752D7585E99C}" destId="{1C04732D-0070-4A85-890A-1B33EFE1AFD2}" srcOrd="0" destOrd="0" presId="urn:microsoft.com/office/officeart/2008/layout/PictureStrips"/>
    <dgm:cxn modelId="{C2834123-F4D5-49E4-80DD-1753B3EB3D99}" type="presParOf" srcId="{35D17D3B-E1F4-4ABA-900B-752D7585E99C}" destId="{60EC197A-DD32-47B2-A69D-F566763E4BF4}" srcOrd="1" destOrd="0" presId="urn:microsoft.com/office/officeart/2008/layout/PictureStrips"/>
    <dgm:cxn modelId="{1E9217CD-8A16-47FE-AED0-F69480830D31}" type="presParOf" srcId="{68B40676-0EF7-4C40-ABBF-B8B208E5DE31}" destId="{96AE07DC-F4FB-4463-BA56-BC13523225D4}" srcOrd="3" destOrd="0" presId="urn:microsoft.com/office/officeart/2008/layout/PictureStrips"/>
    <dgm:cxn modelId="{86252A82-938E-4D08-BC8C-21584FFEA763}" type="presParOf" srcId="{68B40676-0EF7-4C40-ABBF-B8B208E5DE31}" destId="{6F2545AD-0B94-40A1-8CD9-464699C180A6}" srcOrd="4" destOrd="0" presId="urn:microsoft.com/office/officeart/2008/layout/PictureStrips"/>
    <dgm:cxn modelId="{B0D99093-E194-4CB4-A750-104C5A453356}" type="presParOf" srcId="{6F2545AD-0B94-40A1-8CD9-464699C180A6}" destId="{6DD26046-11BB-4612-90FD-B7598676EE8D}" srcOrd="0" destOrd="0" presId="urn:microsoft.com/office/officeart/2008/layout/PictureStrips"/>
    <dgm:cxn modelId="{BB2A7F44-FEC9-40C5-998C-77A6384ED091}" type="presParOf" srcId="{6F2545AD-0B94-40A1-8CD9-464699C180A6}" destId="{6331063C-8604-453A-910A-E2F395C76237}" srcOrd="1" destOrd="0" presId="urn:microsoft.com/office/officeart/2008/layout/PictureStrips"/>
  </dgm:cxnLst>
  <dgm:bg>
    <a:solidFill>
      <a:schemeClr val="tx2">
        <a:lumMod val="20000"/>
        <a:lumOff val="80000"/>
      </a:schemeClr>
    </a:solidFill>
  </dgm:bg>
  <dgm:whole>
    <a:ln w="19050"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35D527-2A92-4BB6-B765-4A6BDF6F80A8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75F3A72-F3C9-422E-BDF4-6053B1675E6C}">
      <dgm:prSet phldrT="[Szöveg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hu-HU" dirty="0"/>
            <a:t>Az azonnali fizetés bevezetésével változik az átutalás funkciója a lakossági fizetéseknél</a:t>
          </a:r>
        </a:p>
      </dgm:t>
    </dgm:pt>
    <dgm:pt modelId="{7612EB04-857D-42B3-9361-F0B06D43E80B}" type="parTrans" cxnId="{66C12734-75DE-4F2F-B4C5-D6E94E0523B7}">
      <dgm:prSet/>
      <dgm:spPr/>
      <dgm:t>
        <a:bodyPr/>
        <a:lstStyle/>
        <a:p>
          <a:endParaRPr lang="hu-HU"/>
        </a:p>
      </dgm:t>
    </dgm:pt>
    <dgm:pt modelId="{F6E25D1D-DEAB-46FF-A55A-4F37E413A555}" type="sibTrans" cxnId="{66C12734-75DE-4F2F-B4C5-D6E94E0523B7}">
      <dgm:prSet/>
      <dgm:spPr/>
      <dgm:t>
        <a:bodyPr/>
        <a:lstStyle/>
        <a:p>
          <a:endParaRPr lang="hu-HU"/>
        </a:p>
      </dgm:t>
    </dgm:pt>
    <dgm:pt modelId="{16A8FEF8-7AB9-468C-BB23-57774B505D0F}">
      <dgm:prSet phldrT="[Szöveg]"/>
      <dgm:spPr/>
      <dgm:t>
        <a:bodyPr/>
        <a:lstStyle/>
        <a:p>
          <a:r>
            <a:rPr lang="hu-HU" dirty="0"/>
            <a:t>A mostani árazás még a régi funkciókból indul ki, tehát újra kell gondolni</a:t>
          </a:r>
        </a:p>
      </dgm:t>
    </dgm:pt>
    <dgm:pt modelId="{226974C7-FB58-44F2-966B-35C75C3F1509}" type="parTrans" cxnId="{DD12AF4C-27CE-4BCE-8677-7C07CA08AD78}">
      <dgm:prSet/>
      <dgm:spPr/>
      <dgm:t>
        <a:bodyPr/>
        <a:lstStyle/>
        <a:p>
          <a:endParaRPr lang="hu-HU"/>
        </a:p>
      </dgm:t>
    </dgm:pt>
    <dgm:pt modelId="{8EB3B85A-416C-4AAD-8B40-5E37E4554BF1}" type="sibTrans" cxnId="{DD12AF4C-27CE-4BCE-8677-7C07CA08AD78}">
      <dgm:prSet/>
      <dgm:spPr/>
      <dgm:t>
        <a:bodyPr/>
        <a:lstStyle/>
        <a:p>
          <a:endParaRPr lang="hu-HU"/>
        </a:p>
      </dgm:t>
    </dgm:pt>
    <dgm:pt modelId="{E67BBE38-020E-4C07-A5A9-76866A76A441}">
      <dgm:prSet phldrT="[Szöveg]"/>
      <dgm:spPr/>
      <dgm:t>
        <a:bodyPr/>
        <a:lstStyle/>
        <a:p>
          <a:r>
            <a:rPr lang="hu-HU" dirty="0"/>
            <a:t>Minden eddig bevezetett azonnali fizetési rendszer ingyenesen indult és még ma is ez a jellemző </a:t>
          </a:r>
        </a:p>
      </dgm:t>
    </dgm:pt>
    <dgm:pt modelId="{64E923AA-0822-4325-B76D-D79C2D29B8EB}" type="parTrans" cxnId="{AD0E4E65-37B8-4E12-B455-27D8AF09E27A}">
      <dgm:prSet/>
      <dgm:spPr/>
      <dgm:t>
        <a:bodyPr/>
        <a:lstStyle/>
        <a:p>
          <a:endParaRPr lang="hu-HU"/>
        </a:p>
      </dgm:t>
    </dgm:pt>
    <dgm:pt modelId="{CDB3519D-53B7-48D0-B8BC-773D97415064}" type="sibTrans" cxnId="{AD0E4E65-37B8-4E12-B455-27D8AF09E27A}">
      <dgm:prSet/>
      <dgm:spPr/>
      <dgm:t>
        <a:bodyPr/>
        <a:lstStyle/>
        <a:p>
          <a:endParaRPr lang="hu-HU"/>
        </a:p>
      </dgm:t>
    </dgm:pt>
    <dgm:pt modelId="{0EEB50FD-B5FB-4A45-83D1-37F67283A93F}">
      <dgm:prSet phldrT="[Szöveg]"/>
      <dgm:spPr/>
      <dgm:t>
        <a:bodyPr/>
        <a:lstStyle/>
        <a:p>
          <a:r>
            <a:rPr lang="hu-HU" dirty="0"/>
            <a:t>Fontos a készpénzzel és ahol az releváns a kártyával való versenyképes árazás biztosítása</a:t>
          </a:r>
        </a:p>
      </dgm:t>
    </dgm:pt>
    <dgm:pt modelId="{F54E6B52-DEFA-4B72-A132-9ADF323D2021}" type="parTrans" cxnId="{73FE1269-F661-4381-B94F-E4D97648F10E}">
      <dgm:prSet/>
      <dgm:spPr/>
      <dgm:t>
        <a:bodyPr/>
        <a:lstStyle/>
        <a:p>
          <a:endParaRPr lang="hu-HU"/>
        </a:p>
      </dgm:t>
    </dgm:pt>
    <dgm:pt modelId="{05E76196-DEA4-4AE0-BFE7-1E9446755C74}" type="sibTrans" cxnId="{73FE1269-F661-4381-B94F-E4D97648F10E}">
      <dgm:prSet/>
      <dgm:spPr/>
      <dgm:t>
        <a:bodyPr/>
        <a:lstStyle/>
        <a:p>
          <a:endParaRPr lang="hu-HU"/>
        </a:p>
      </dgm:t>
    </dgm:pt>
    <dgm:pt modelId="{BC8A0C4A-50FF-49FA-BF33-D8140CC475FF}">
      <dgm:prSet phldrT="[Szöveg]" custT="1"/>
      <dgm:spPr/>
      <dgm:t>
        <a:bodyPr/>
        <a:lstStyle/>
        <a:p>
          <a:r>
            <a:rPr lang="hu-HU" sz="2000" dirty="0">
              <a:solidFill>
                <a:schemeClr val="tx2"/>
              </a:solidFill>
            </a:rPr>
            <a:t>A használatösztönző árazás jelentősen támogathatja a ma még készpénzes műveletek tömeges, gyors, a pénzforgalmi szolgáltatók számára is előnyös elektronizálását</a:t>
          </a:r>
        </a:p>
      </dgm:t>
    </dgm:pt>
    <dgm:pt modelId="{A1D6BB99-C789-475E-BA91-39F805121DF6}" type="parTrans" cxnId="{46A792D6-BDC5-4AE4-B3C6-8D32B7768F3F}">
      <dgm:prSet/>
      <dgm:spPr/>
      <dgm:t>
        <a:bodyPr/>
        <a:lstStyle/>
        <a:p>
          <a:endParaRPr lang="hu-HU"/>
        </a:p>
      </dgm:t>
    </dgm:pt>
    <dgm:pt modelId="{ADB4AA87-F1E3-4CD8-BD7F-E122732D8CEF}" type="sibTrans" cxnId="{46A792D6-BDC5-4AE4-B3C6-8D32B7768F3F}">
      <dgm:prSet/>
      <dgm:spPr/>
      <dgm:t>
        <a:bodyPr/>
        <a:lstStyle/>
        <a:p>
          <a:endParaRPr lang="hu-HU"/>
        </a:p>
      </dgm:t>
    </dgm:pt>
    <dgm:pt modelId="{F62C3C6E-3838-4528-AA83-3B6A845FDDB3}" type="pres">
      <dgm:prSet presAssocID="{5935D527-2A92-4BB6-B765-4A6BDF6F80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45C0171-9C50-4276-9BBC-7688800AA36D}" type="pres">
      <dgm:prSet presAssocID="{375F3A72-F3C9-422E-BDF4-6053B1675E6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5079EA6-DF12-4D4D-96CB-9ADDE702E866}" type="pres">
      <dgm:prSet presAssocID="{F6E25D1D-DEAB-46FF-A55A-4F37E413A555}" presName="sibTrans" presStyleCnt="0"/>
      <dgm:spPr/>
    </dgm:pt>
    <dgm:pt modelId="{8CAFF48A-4D9A-47A7-B57C-C49D505B9115}" type="pres">
      <dgm:prSet presAssocID="{16A8FEF8-7AB9-468C-BB23-57774B505D0F}" presName="node" presStyleLbl="node1" presStyleIdx="1" presStyleCnt="5" custLinFactNeighborX="5372" custLinFactNeighborY="-413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FF75E4B-83B9-467F-939A-C0A71220C254}" type="pres">
      <dgm:prSet presAssocID="{8EB3B85A-416C-4AAD-8B40-5E37E4554BF1}" presName="sibTrans" presStyleCnt="0"/>
      <dgm:spPr/>
    </dgm:pt>
    <dgm:pt modelId="{098FF732-83DF-42A1-93DC-4107926CC52F}" type="pres">
      <dgm:prSet presAssocID="{E67BBE38-020E-4C07-A5A9-76866A76A44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8EFAE0D-8623-4261-AAFF-F07EA4205358}" type="pres">
      <dgm:prSet presAssocID="{CDB3519D-53B7-48D0-B8BC-773D97415064}" presName="sibTrans" presStyleCnt="0"/>
      <dgm:spPr/>
    </dgm:pt>
    <dgm:pt modelId="{5C2305F2-3328-4926-A005-9BDBB33590D4}" type="pres">
      <dgm:prSet presAssocID="{0EEB50FD-B5FB-4A45-83D1-37F67283A93F}" presName="node" presStyleLbl="node1" presStyleIdx="3" presStyleCnt="5" custLinFactNeighborX="5301" custLinFactNeighborY="-256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9B1925F-D019-4D23-8F82-02C25BC011B0}" type="pres">
      <dgm:prSet presAssocID="{05E76196-DEA4-4AE0-BFE7-1E9446755C74}" presName="sibTrans" presStyleCnt="0"/>
      <dgm:spPr/>
    </dgm:pt>
    <dgm:pt modelId="{CD0F5639-09B0-4704-B54E-5436DDD744C7}" type="pres">
      <dgm:prSet presAssocID="{BC8A0C4A-50FF-49FA-BF33-D8140CC475FF}" presName="node" presStyleLbl="node1" presStyleIdx="4" presStyleCnt="5" custScaleX="213749" custLinFactNeighborX="2828" custLinFactNeighborY="-248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3FE1269-F661-4381-B94F-E4D97648F10E}" srcId="{5935D527-2A92-4BB6-B765-4A6BDF6F80A8}" destId="{0EEB50FD-B5FB-4A45-83D1-37F67283A93F}" srcOrd="3" destOrd="0" parTransId="{F54E6B52-DEFA-4B72-A132-9ADF323D2021}" sibTransId="{05E76196-DEA4-4AE0-BFE7-1E9446755C74}"/>
    <dgm:cxn modelId="{66C12734-75DE-4F2F-B4C5-D6E94E0523B7}" srcId="{5935D527-2A92-4BB6-B765-4A6BDF6F80A8}" destId="{375F3A72-F3C9-422E-BDF4-6053B1675E6C}" srcOrd="0" destOrd="0" parTransId="{7612EB04-857D-42B3-9361-F0B06D43E80B}" sibTransId="{F6E25D1D-DEAB-46FF-A55A-4F37E413A555}"/>
    <dgm:cxn modelId="{DD12AF4C-27CE-4BCE-8677-7C07CA08AD78}" srcId="{5935D527-2A92-4BB6-B765-4A6BDF6F80A8}" destId="{16A8FEF8-7AB9-468C-BB23-57774B505D0F}" srcOrd="1" destOrd="0" parTransId="{226974C7-FB58-44F2-966B-35C75C3F1509}" sibTransId="{8EB3B85A-416C-4AAD-8B40-5E37E4554BF1}"/>
    <dgm:cxn modelId="{AD0E4E65-37B8-4E12-B455-27D8AF09E27A}" srcId="{5935D527-2A92-4BB6-B765-4A6BDF6F80A8}" destId="{E67BBE38-020E-4C07-A5A9-76866A76A441}" srcOrd="2" destOrd="0" parTransId="{64E923AA-0822-4325-B76D-D79C2D29B8EB}" sibTransId="{CDB3519D-53B7-48D0-B8BC-773D97415064}"/>
    <dgm:cxn modelId="{42F7C1F4-4A7C-47C2-AE53-2F4652589306}" type="presOf" srcId="{E67BBE38-020E-4C07-A5A9-76866A76A441}" destId="{098FF732-83DF-42A1-93DC-4107926CC52F}" srcOrd="0" destOrd="0" presId="urn:microsoft.com/office/officeart/2005/8/layout/default"/>
    <dgm:cxn modelId="{FD5D8A2C-862C-4E97-82E6-FCDF523C0881}" type="presOf" srcId="{5935D527-2A92-4BB6-B765-4A6BDF6F80A8}" destId="{F62C3C6E-3838-4528-AA83-3B6A845FDDB3}" srcOrd="0" destOrd="0" presId="urn:microsoft.com/office/officeart/2005/8/layout/default"/>
    <dgm:cxn modelId="{46A792D6-BDC5-4AE4-B3C6-8D32B7768F3F}" srcId="{5935D527-2A92-4BB6-B765-4A6BDF6F80A8}" destId="{BC8A0C4A-50FF-49FA-BF33-D8140CC475FF}" srcOrd="4" destOrd="0" parTransId="{A1D6BB99-C789-475E-BA91-39F805121DF6}" sibTransId="{ADB4AA87-F1E3-4CD8-BD7F-E122732D8CEF}"/>
    <dgm:cxn modelId="{C5238370-A155-435D-BC10-D5F66CFD8FB6}" type="presOf" srcId="{16A8FEF8-7AB9-468C-BB23-57774B505D0F}" destId="{8CAFF48A-4D9A-47A7-B57C-C49D505B9115}" srcOrd="0" destOrd="0" presId="urn:microsoft.com/office/officeart/2005/8/layout/default"/>
    <dgm:cxn modelId="{67C73C4F-B96D-4500-933C-5FC6A4051805}" type="presOf" srcId="{375F3A72-F3C9-422E-BDF4-6053B1675E6C}" destId="{245C0171-9C50-4276-9BBC-7688800AA36D}" srcOrd="0" destOrd="0" presId="urn:microsoft.com/office/officeart/2005/8/layout/default"/>
    <dgm:cxn modelId="{A273191A-1156-4D3F-8890-6C409DE8B90F}" type="presOf" srcId="{0EEB50FD-B5FB-4A45-83D1-37F67283A93F}" destId="{5C2305F2-3328-4926-A005-9BDBB33590D4}" srcOrd="0" destOrd="0" presId="urn:microsoft.com/office/officeart/2005/8/layout/default"/>
    <dgm:cxn modelId="{30A14AF0-25B5-44A2-956B-1155B317E9C9}" type="presOf" srcId="{BC8A0C4A-50FF-49FA-BF33-D8140CC475FF}" destId="{CD0F5639-09B0-4704-B54E-5436DDD744C7}" srcOrd="0" destOrd="0" presId="urn:microsoft.com/office/officeart/2005/8/layout/default"/>
    <dgm:cxn modelId="{17D51B14-0721-4CD8-A5F7-8549E1B2ABD3}" type="presParOf" srcId="{F62C3C6E-3838-4528-AA83-3B6A845FDDB3}" destId="{245C0171-9C50-4276-9BBC-7688800AA36D}" srcOrd="0" destOrd="0" presId="urn:microsoft.com/office/officeart/2005/8/layout/default"/>
    <dgm:cxn modelId="{635F7CB9-FBCD-46A2-8D68-14D43C1AD27F}" type="presParOf" srcId="{F62C3C6E-3838-4528-AA83-3B6A845FDDB3}" destId="{05079EA6-DF12-4D4D-96CB-9ADDE702E866}" srcOrd="1" destOrd="0" presId="urn:microsoft.com/office/officeart/2005/8/layout/default"/>
    <dgm:cxn modelId="{AAB61A53-E2B4-4E7B-91A1-9D7B17115385}" type="presParOf" srcId="{F62C3C6E-3838-4528-AA83-3B6A845FDDB3}" destId="{8CAFF48A-4D9A-47A7-B57C-C49D505B9115}" srcOrd="2" destOrd="0" presId="urn:microsoft.com/office/officeart/2005/8/layout/default"/>
    <dgm:cxn modelId="{2B56F493-9074-4CCD-AA18-9E0CBA8C0555}" type="presParOf" srcId="{F62C3C6E-3838-4528-AA83-3B6A845FDDB3}" destId="{7FF75E4B-83B9-467F-939A-C0A71220C254}" srcOrd="3" destOrd="0" presId="urn:microsoft.com/office/officeart/2005/8/layout/default"/>
    <dgm:cxn modelId="{6887040E-B91E-4320-BDCF-D9ABA8347EDB}" type="presParOf" srcId="{F62C3C6E-3838-4528-AA83-3B6A845FDDB3}" destId="{098FF732-83DF-42A1-93DC-4107926CC52F}" srcOrd="4" destOrd="0" presId="urn:microsoft.com/office/officeart/2005/8/layout/default"/>
    <dgm:cxn modelId="{D8DB9FE9-7009-4119-A8BC-1E193D36742E}" type="presParOf" srcId="{F62C3C6E-3838-4528-AA83-3B6A845FDDB3}" destId="{48EFAE0D-8623-4261-AAFF-F07EA4205358}" srcOrd="5" destOrd="0" presId="urn:microsoft.com/office/officeart/2005/8/layout/default"/>
    <dgm:cxn modelId="{753035F3-47DA-4061-8C70-A857763FAD7A}" type="presParOf" srcId="{F62C3C6E-3838-4528-AA83-3B6A845FDDB3}" destId="{5C2305F2-3328-4926-A005-9BDBB33590D4}" srcOrd="6" destOrd="0" presId="urn:microsoft.com/office/officeart/2005/8/layout/default"/>
    <dgm:cxn modelId="{4847C34D-83B6-47D1-8D3D-21AD2722A811}" type="presParOf" srcId="{F62C3C6E-3838-4528-AA83-3B6A845FDDB3}" destId="{B9B1925F-D019-4D23-8F82-02C25BC011B0}" srcOrd="7" destOrd="0" presId="urn:microsoft.com/office/officeart/2005/8/layout/default"/>
    <dgm:cxn modelId="{D4B1232E-72C6-4C6A-9DE0-D9F07CC388F1}" type="presParOf" srcId="{F62C3C6E-3838-4528-AA83-3B6A845FDDB3}" destId="{CD0F5639-09B0-4704-B54E-5436DDD744C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8CB487-12B4-4D6A-857F-72CA710A53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9731DD0-978E-4384-9519-0265793D466B}">
      <dgm:prSet phldrT="[Text]"/>
      <dgm:spPr>
        <a:gradFill rotWithShape="0">
          <a:gsLst>
            <a:gs pos="0">
              <a:schemeClr val="tx2">
                <a:lumMod val="25000"/>
                <a:lumOff val="75000"/>
              </a:schemeClr>
            </a:gs>
            <a:gs pos="52000">
              <a:schemeClr val="tx2">
                <a:lumMod val="50000"/>
                <a:lumOff val="50000"/>
              </a:schemeClr>
            </a:gs>
            <a:gs pos="100000">
              <a:schemeClr val="tx2">
                <a:lumMod val="75000"/>
                <a:lumOff val="25000"/>
              </a:schemeClr>
            </a:gs>
          </a:gsLst>
          <a:lin ang="5400000" scaled="1"/>
        </a:gradFill>
      </dgm:spPr>
      <dgm:t>
        <a:bodyPr/>
        <a:lstStyle/>
        <a:p>
          <a:r>
            <a:rPr lang="hu-HU" dirty="0"/>
            <a:t>PSD2 irányelv átültetése</a:t>
          </a:r>
        </a:p>
      </dgm:t>
    </dgm:pt>
    <dgm:pt modelId="{DC7DD0C7-67CB-47CB-87BD-99B02596D388}" type="parTrans" cxnId="{BC227BE4-0D11-4876-8C53-E3B67E7B8665}">
      <dgm:prSet/>
      <dgm:spPr/>
      <dgm:t>
        <a:bodyPr/>
        <a:lstStyle/>
        <a:p>
          <a:endParaRPr lang="hu-HU"/>
        </a:p>
      </dgm:t>
    </dgm:pt>
    <dgm:pt modelId="{D4D40F17-7285-457D-8156-B32D342AF9FB}" type="sibTrans" cxnId="{BC227BE4-0D11-4876-8C53-E3B67E7B8665}">
      <dgm:prSet/>
      <dgm:spPr/>
      <dgm:t>
        <a:bodyPr/>
        <a:lstStyle/>
        <a:p>
          <a:endParaRPr lang="hu-HU"/>
        </a:p>
      </dgm:t>
    </dgm:pt>
    <dgm:pt modelId="{65197670-83A6-424C-807F-DC170CB5D368}">
      <dgm:prSet phldrT="[Text]"/>
      <dgm:spPr/>
      <dgm:t>
        <a:bodyPr/>
        <a:lstStyle/>
        <a:p>
          <a:r>
            <a:rPr lang="hu-HU" dirty="0"/>
            <a:t>Fogalmak: Hpt.</a:t>
          </a:r>
        </a:p>
      </dgm:t>
    </dgm:pt>
    <dgm:pt modelId="{F862B8B4-77DF-41E6-8662-81E553009DA9}" type="parTrans" cxnId="{F7E1F6DF-0928-49FD-8C5E-16122BE30CF1}">
      <dgm:prSet/>
      <dgm:spPr/>
      <dgm:t>
        <a:bodyPr/>
        <a:lstStyle/>
        <a:p>
          <a:endParaRPr lang="hu-HU"/>
        </a:p>
      </dgm:t>
    </dgm:pt>
    <dgm:pt modelId="{CC62978F-11EE-4924-8AE7-D92FEBCF8DD9}" type="sibTrans" cxnId="{F7E1F6DF-0928-49FD-8C5E-16122BE30CF1}">
      <dgm:prSet/>
      <dgm:spPr/>
      <dgm:t>
        <a:bodyPr/>
        <a:lstStyle/>
        <a:p>
          <a:endParaRPr lang="hu-HU"/>
        </a:p>
      </dgm:t>
    </dgm:pt>
    <dgm:pt modelId="{E827A753-208F-4A56-91A5-400EE56297B0}">
      <dgm:prSet phldrT="[Text]"/>
      <dgm:spPr>
        <a:gradFill rotWithShape="0">
          <a:gsLst>
            <a:gs pos="0">
              <a:schemeClr val="tx2">
                <a:lumMod val="25000"/>
                <a:lumOff val="75000"/>
              </a:schemeClr>
            </a:gs>
            <a:gs pos="52000">
              <a:schemeClr val="tx2">
                <a:lumMod val="50000"/>
                <a:lumOff val="50000"/>
              </a:schemeClr>
            </a:gs>
            <a:gs pos="100000">
              <a:schemeClr val="tx2">
                <a:lumMod val="75000"/>
                <a:lumOff val="25000"/>
              </a:schemeClr>
            </a:gs>
          </a:gsLst>
          <a:lin ang="5400000" scaled="1"/>
        </a:gradFill>
      </dgm:spPr>
      <dgm:t>
        <a:bodyPr/>
        <a:lstStyle/>
        <a:p>
          <a:r>
            <a:rPr lang="hu-HU" dirty="0"/>
            <a:t>Felhatalmazáson alapuló rendeletek (</a:t>
          </a:r>
          <a:r>
            <a:rPr lang="hu-HU" dirty="0" err="1"/>
            <a:t>RTS</a:t>
          </a:r>
          <a:r>
            <a:rPr lang="hu-HU" dirty="0"/>
            <a:t>/</a:t>
          </a:r>
          <a:r>
            <a:rPr lang="hu-HU" dirty="0" err="1"/>
            <a:t>ITS</a:t>
          </a:r>
          <a:r>
            <a:rPr lang="hu-HU" dirty="0"/>
            <a:t>)</a:t>
          </a:r>
        </a:p>
      </dgm:t>
    </dgm:pt>
    <dgm:pt modelId="{B474AE10-1F5D-43F5-8936-9BF7C3D56D90}" type="parTrans" cxnId="{47530792-C09D-4B37-ACFD-A4A968049518}">
      <dgm:prSet/>
      <dgm:spPr/>
      <dgm:t>
        <a:bodyPr/>
        <a:lstStyle/>
        <a:p>
          <a:endParaRPr lang="hu-HU"/>
        </a:p>
      </dgm:t>
    </dgm:pt>
    <dgm:pt modelId="{1C203DBA-F9FF-4261-9114-B78CB2AB1799}" type="sibTrans" cxnId="{47530792-C09D-4B37-ACFD-A4A968049518}">
      <dgm:prSet/>
      <dgm:spPr/>
      <dgm:t>
        <a:bodyPr/>
        <a:lstStyle/>
        <a:p>
          <a:endParaRPr lang="hu-HU"/>
        </a:p>
      </dgm:t>
    </dgm:pt>
    <dgm:pt modelId="{63EE341D-E668-4512-8373-DF1B7867EA7D}">
      <dgm:prSet phldrT="[Text]"/>
      <dgm:spPr/>
      <dgm:t>
        <a:bodyPr/>
        <a:lstStyle/>
        <a:p>
          <a:r>
            <a:rPr lang="hu-HU" dirty="0"/>
            <a:t>Erős ügyfél-hitelesítésről szóló </a:t>
          </a:r>
          <a:r>
            <a:rPr lang="hu-HU" dirty="0" err="1"/>
            <a:t>RTS</a:t>
          </a:r>
          <a:r>
            <a:rPr lang="hu-HU" dirty="0"/>
            <a:t> – megjelent</a:t>
          </a:r>
        </a:p>
      </dgm:t>
    </dgm:pt>
    <dgm:pt modelId="{1F5A109C-C270-4076-AF17-4F3E97F9AA27}" type="parTrans" cxnId="{FA507010-BBAE-46DD-90F8-A1FA4EF9B4D6}">
      <dgm:prSet/>
      <dgm:spPr/>
      <dgm:t>
        <a:bodyPr/>
        <a:lstStyle/>
        <a:p>
          <a:endParaRPr lang="hu-HU"/>
        </a:p>
      </dgm:t>
    </dgm:pt>
    <dgm:pt modelId="{42C0AA85-9070-48ED-8900-DBCFCBEFE269}" type="sibTrans" cxnId="{FA507010-BBAE-46DD-90F8-A1FA4EF9B4D6}">
      <dgm:prSet/>
      <dgm:spPr/>
      <dgm:t>
        <a:bodyPr/>
        <a:lstStyle/>
        <a:p>
          <a:endParaRPr lang="hu-HU"/>
        </a:p>
      </dgm:t>
    </dgm:pt>
    <dgm:pt modelId="{ACC755F5-B1A7-486F-A7EA-68283EA27D4C}">
      <dgm:prSet/>
      <dgm:spPr/>
      <dgm:t>
        <a:bodyPr/>
        <a:lstStyle/>
        <a:p>
          <a:r>
            <a:rPr lang="hu-HU"/>
            <a:t>Felelősség, új szereplők stb.: Pft.</a:t>
          </a:r>
          <a:endParaRPr lang="hu-HU" dirty="0"/>
        </a:p>
      </dgm:t>
    </dgm:pt>
    <dgm:pt modelId="{622987F8-93C4-4336-8498-4AACD3835437}" type="parTrans" cxnId="{8B2E1CB8-D3FE-4D72-8847-0C4EB2EEFDD3}">
      <dgm:prSet/>
      <dgm:spPr/>
      <dgm:t>
        <a:bodyPr/>
        <a:lstStyle/>
        <a:p>
          <a:endParaRPr lang="hu-HU"/>
        </a:p>
      </dgm:t>
    </dgm:pt>
    <dgm:pt modelId="{C2C1A3BD-CBA8-443F-B7AB-3193287F4DB1}" type="sibTrans" cxnId="{8B2E1CB8-D3FE-4D72-8847-0C4EB2EEFDD3}">
      <dgm:prSet/>
      <dgm:spPr/>
      <dgm:t>
        <a:bodyPr/>
        <a:lstStyle/>
        <a:p>
          <a:endParaRPr lang="hu-HU"/>
        </a:p>
      </dgm:t>
    </dgm:pt>
    <dgm:pt modelId="{658775DC-A238-49E1-B5F4-B10F41193320}">
      <dgm:prSet/>
      <dgm:spPr/>
      <dgm:t>
        <a:bodyPr/>
        <a:lstStyle/>
        <a:p>
          <a:r>
            <a:rPr lang="hu-HU"/>
            <a:t>Pénzforgalmi intézmények: Fsztv.</a:t>
          </a:r>
          <a:endParaRPr lang="hu-HU" dirty="0"/>
        </a:p>
      </dgm:t>
    </dgm:pt>
    <dgm:pt modelId="{688C0E57-3D82-4940-841F-CC2B2A2AA992}" type="parTrans" cxnId="{0A244AB7-D452-4194-BC40-7D71D9C8136A}">
      <dgm:prSet/>
      <dgm:spPr/>
      <dgm:t>
        <a:bodyPr/>
        <a:lstStyle/>
        <a:p>
          <a:endParaRPr lang="hu-HU"/>
        </a:p>
      </dgm:t>
    </dgm:pt>
    <dgm:pt modelId="{819D8F78-02DE-4445-9981-B547A1417554}" type="sibTrans" cxnId="{0A244AB7-D452-4194-BC40-7D71D9C8136A}">
      <dgm:prSet/>
      <dgm:spPr/>
      <dgm:t>
        <a:bodyPr/>
        <a:lstStyle/>
        <a:p>
          <a:endParaRPr lang="hu-HU"/>
        </a:p>
      </dgm:t>
    </dgm:pt>
    <dgm:pt modelId="{36C2E2D4-4EDB-4D5D-9AC1-E237F4A13F6D}">
      <dgm:prSet/>
      <dgm:spPr/>
      <dgm:t>
        <a:bodyPr/>
        <a:lstStyle/>
        <a:p>
          <a:r>
            <a:rPr lang="hu-HU" dirty="0"/>
            <a:t>Lebonyolítás: pénzforgalmi </a:t>
          </a:r>
          <a:r>
            <a:rPr lang="hu-HU" dirty="0" err="1"/>
            <a:t>MNBr</a:t>
          </a:r>
          <a:r>
            <a:rPr lang="hu-HU" dirty="0"/>
            <a:t>.</a:t>
          </a:r>
        </a:p>
      </dgm:t>
    </dgm:pt>
    <dgm:pt modelId="{2CB471F4-66EB-42BC-88DF-A22A163495AF}" type="parTrans" cxnId="{9182DB20-D238-49EE-AF5E-98A74524FB82}">
      <dgm:prSet/>
      <dgm:spPr/>
      <dgm:t>
        <a:bodyPr/>
        <a:lstStyle/>
        <a:p>
          <a:endParaRPr lang="hu-HU"/>
        </a:p>
      </dgm:t>
    </dgm:pt>
    <dgm:pt modelId="{8620122E-E893-4DAA-866A-94D91982A72B}" type="sibTrans" cxnId="{9182DB20-D238-49EE-AF5E-98A74524FB82}">
      <dgm:prSet/>
      <dgm:spPr/>
      <dgm:t>
        <a:bodyPr/>
        <a:lstStyle/>
        <a:p>
          <a:endParaRPr lang="hu-HU"/>
        </a:p>
      </dgm:t>
    </dgm:pt>
    <dgm:pt modelId="{63B61DB4-4719-4A8F-AD49-8DE92E1647C2}">
      <dgm:prSet phldrT="[Text]"/>
      <dgm:spPr/>
      <dgm:t>
        <a:bodyPr/>
        <a:lstStyle/>
        <a:p>
          <a:r>
            <a:rPr lang="hu-HU" dirty="0"/>
            <a:t>Központi kapcsolattartókról szóló </a:t>
          </a:r>
          <a:r>
            <a:rPr lang="hu-HU" dirty="0" err="1"/>
            <a:t>RTS</a:t>
          </a:r>
          <a:r>
            <a:rPr lang="hu-HU" dirty="0"/>
            <a:t> – Bizottság előtt</a:t>
          </a:r>
        </a:p>
      </dgm:t>
    </dgm:pt>
    <dgm:pt modelId="{0D1A5F37-ED28-4EF6-927E-878B9BAA50F8}" type="parTrans" cxnId="{48725183-0FB9-41AE-9EB2-5B65B02A500E}">
      <dgm:prSet/>
      <dgm:spPr/>
      <dgm:t>
        <a:bodyPr/>
        <a:lstStyle/>
        <a:p>
          <a:endParaRPr lang="hu-HU"/>
        </a:p>
      </dgm:t>
    </dgm:pt>
    <dgm:pt modelId="{AE164891-1509-4060-B051-0A5988FB0B61}" type="sibTrans" cxnId="{48725183-0FB9-41AE-9EB2-5B65B02A500E}">
      <dgm:prSet/>
      <dgm:spPr/>
      <dgm:t>
        <a:bodyPr/>
        <a:lstStyle/>
        <a:p>
          <a:endParaRPr lang="hu-HU"/>
        </a:p>
      </dgm:t>
    </dgm:pt>
    <dgm:pt modelId="{C981C711-0D90-4094-AE9D-327072BF6B61}">
      <dgm:prSet phldrT="[Text]"/>
      <dgm:spPr/>
      <dgm:t>
        <a:bodyPr/>
        <a:lstStyle/>
        <a:p>
          <a:r>
            <a:rPr lang="hu-HU" dirty="0"/>
            <a:t>Határon átnyúló szolgáltatók felügyeletéről szóló </a:t>
          </a:r>
          <a:r>
            <a:rPr lang="hu-HU" dirty="0" err="1"/>
            <a:t>RTS</a:t>
          </a:r>
          <a:r>
            <a:rPr lang="hu-HU" dirty="0"/>
            <a:t> – EU konzultáció lezárult</a:t>
          </a:r>
        </a:p>
      </dgm:t>
    </dgm:pt>
    <dgm:pt modelId="{AF9CA06A-BAF3-4354-B006-44CC23706440}" type="parTrans" cxnId="{E50EE58B-9DE6-485A-88A8-8505709CDFBC}">
      <dgm:prSet/>
      <dgm:spPr/>
      <dgm:t>
        <a:bodyPr/>
        <a:lstStyle/>
        <a:p>
          <a:endParaRPr lang="hu-HU"/>
        </a:p>
      </dgm:t>
    </dgm:pt>
    <dgm:pt modelId="{0B86518A-4836-49A5-91ED-A34FC626C091}" type="sibTrans" cxnId="{E50EE58B-9DE6-485A-88A8-8505709CDFBC}">
      <dgm:prSet/>
      <dgm:spPr/>
      <dgm:t>
        <a:bodyPr/>
        <a:lstStyle/>
        <a:p>
          <a:endParaRPr lang="hu-HU"/>
        </a:p>
      </dgm:t>
    </dgm:pt>
    <dgm:pt modelId="{BB27546C-1158-439D-913C-2EDA0DC85036}">
      <dgm:prSet phldrT="[Text]"/>
      <dgm:spPr/>
      <dgm:t>
        <a:bodyPr/>
        <a:lstStyle/>
        <a:p>
          <a:r>
            <a:rPr lang="hu-HU" dirty="0"/>
            <a:t>Az európai „útlevéllel” kapcsolatos </a:t>
          </a:r>
          <a:r>
            <a:rPr lang="hu-HU" dirty="0" err="1"/>
            <a:t>RTS</a:t>
          </a:r>
          <a:r>
            <a:rPr lang="hu-HU" dirty="0"/>
            <a:t> – megjelent</a:t>
          </a:r>
        </a:p>
      </dgm:t>
    </dgm:pt>
    <dgm:pt modelId="{48B80EE4-B7B2-4EC1-ABF8-8E4BAE1AE81A}" type="parTrans" cxnId="{8A443409-EBE8-4A44-BB4E-C674A14D8418}">
      <dgm:prSet/>
      <dgm:spPr/>
      <dgm:t>
        <a:bodyPr/>
        <a:lstStyle/>
        <a:p>
          <a:endParaRPr lang="hu-HU"/>
        </a:p>
      </dgm:t>
    </dgm:pt>
    <dgm:pt modelId="{614D76C8-4646-4490-B33A-DF23A0DA2497}" type="sibTrans" cxnId="{8A443409-EBE8-4A44-BB4E-C674A14D8418}">
      <dgm:prSet/>
      <dgm:spPr/>
      <dgm:t>
        <a:bodyPr/>
        <a:lstStyle/>
        <a:p>
          <a:endParaRPr lang="hu-HU"/>
        </a:p>
      </dgm:t>
    </dgm:pt>
    <dgm:pt modelId="{06545F40-114A-47BB-875D-EDD87327AF66}">
      <dgm:prSet phldrT="[Text]"/>
      <dgm:spPr/>
      <dgm:t>
        <a:bodyPr/>
        <a:lstStyle/>
        <a:p>
          <a:r>
            <a:rPr lang="hu-HU" dirty="0" err="1"/>
            <a:t>EBA</a:t>
          </a:r>
          <a:r>
            <a:rPr lang="hu-HU" dirty="0"/>
            <a:t> regiszterről szóló </a:t>
          </a:r>
          <a:r>
            <a:rPr lang="hu-HU" dirty="0" err="1"/>
            <a:t>RTS</a:t>
          </a:r>
          <a:r>
            <a:rPr lang="hu-HU" dirty="0"/>
            <a:t> és </a:t>
          </a:r>
          <a:r>
            <a:rPr lang="hu-HU" dirty="0" err="1"/>
            <a:t>ITS</a:t>
          </a:r>
          <a:r>
            <a:rPr lang="hu-HU" dirty="0"/>
            <a:t> – Bizottság előtt</a:t>
          </a:r>
        </a:p>
      </dgm:t>
    </dgm:pt>
    <dgm:pt modelId="{EE403DDD-A06D-4DEA-9978-9F01297ED8EA}" type="parTrans" cxnId="{8C84BEBE-2A7D-4855-BDC5-6C68E181A970}">
      <dgm:prSet/>
      <dgm:spPr/>
      <dgm:t>
        <a:bodyPr/>
        <a:lstStyle/>
        <a:p>
          <a:endParaRPr lang="hu-HU"/>
        </a:p>
      </dgm:t>
    </dgm:pt>
    <dgm:pt modelId="{F7B947E2-ECFA-4FC9-ABE8-60D69DC064A8}" type="sibTrans" cxnId="{8C84BEBE-2A7D-4855-BDC5-6C68E181A970}">
      <dgm:prSet/>
      <dgm:spPr/>
      <dgm:t>
        <a:bodyPr/>
        <a:lstStyle/>
        <a:p>
          <a:endParaRPr lang="hu-HU"/>
        </a:p>
      </dgm:t>
    </dgm:pt>
    <dgm:pt modelId="{A882306A-DABB-4962-82DB-6B010FE8C705}" type="pres">
      <dgm:prSet presAssocID="{8F8CB487-12B4-4D6A-857F-72CA710A53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67491A9-3772-41D8-8454-A59CA0E984F5}" type="pres">
      <dgm:prSet presAssocID="{89731DD0-978E-4384-9519-0265793D466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904ADB6-B59D-4791-88CB-F6646B8B8A17}" type="pres">
      <dgm:prSet presAssocID="{89731DD0-978E-4384-9519-0265793D466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091D202-2FFE-4CCD-837B-2BC3CF40EA27}" type="pres">
      <dgm:prSet presAssocID="{E827A753-208F-4A56-91A5-400EE56297B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3A72C9-38F4-4327-9E79-8D64FF9C7CE8}" type="pres">
      <dgm:prSet presAssocID="{E827A753-208F-4A56-91A5-400EE56297B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C6467BE-DEF7-43F9-86B4-BA55190A526C}" type="presOf" srcId="{ACC755F5-B1A7-486F-A7EA-68283EA27D4C}" destId="{3904ADB6-B59D-4791-88CB-F6646B8B8A17}" srcOrd="0" destOrd="1" presId="urn:microsoft.com/office/officeart/2005/8/layout/vList2"/>
    <dgm:cxn modelId="{F63C99BC-FADD-40FF-A2D3-F0607728F93E}" type="presOf" srcId="{36C2E2D4-4EDB-4D5D-9AC1-E237F4A13F6D}" destId="{3904ADB6-B59D-4791-88CB-F6646B8B8A17}" srcOrd="0" destOrd="3" presId="urn:microsoft.com/office/officeart/2005/8/layout/vList2"/>
    <dgm:cxn modelId="{FA507010-BBAE-46DD-90F8-A1FA4EF9B4D6}" srcId="{E827A753-208F-4A56-91A5-400EE56297B0}" destId="{63EE341D-E668-4512-8373-DF1B7867EA7D}" srcOrd="0" destOrd="0" parTransId="{1F5A109C-C270-4076-AF17-4F3E97F9AA27}" sibTransId="{42C0AA85-9070-48ED-8900-DBCFCBEFE269}"/>
    <dgm:cxn modelId="{FA0503B9-8005-4B53-B933-EB945336FE8A}" type="presOf" srcId="{63EE341D-E668-4512-8373-DF1B7867EA7D}" destId="{673A72C9-38F4-4327-9E79-8D64FF9C7CE8}" srcOrd="0" destOrd="0" presId="urn:microsoft.com/office/officeart/2005/8/layout/vList2"/>
    <dgm:cxn modelId="{271F5871-E95D-4850-8541-72CD49F2F008}" type="presOf" srcId="{8F8CB487-12B4-4D6A-857F-72CA710A53F3}" destId="{A882306A-DABB-4962-82DB-6B010FE8C705}" srcOrd="0" destOrd="0" presId="urn:microsoft.com/office/officeart/2005/8/layout/vList2"/>
    <dgm:cxn modelId="{8314A263-9840-45B9-AEDB-46946A2A7C0F}" type="presOf" srcId="{658775DC-A238-49E1-B5F4-B10F41193320}" destId="{3904ADB6-B59D-4791-88CB-F6646B8B8A17}" srcOrd="0" destOrd="2" presId="urn:microsoft.com/office/officeart/2005/8/layout/vList2"/>
    <dgm:cxn modelId="{E50EE58B-9DE6-485A-88A8-8505709CDFBC}" srcId="{E827A753-208F-4A56-91A5-400EE56297B0}" destId="{C981C711-0D90-4094-AE9D-327072BF6B61}" srcOrd="2" destOrd="0" parTransId="{AF9CA06A-BAF3-4354-B006-44CC23706440}" sibTransId="{0B86518A-4836-49A5-91ED-A34FC626C091}"/>
    <dgm:cxn modelId="{0A244AB7-D452-4194-BC40-7D71D9C8136A}" srcId="{89731DD0-978E-4384-9519-0265793D466B}" destId="{658775DC-A238-49E1-B5F4-B10F41193320}" srcOrd="2" destOrd="0" parTransId="{688C0E57-3D82-4940-841F-CC2B2A2AA992}" sibTransId="{819D8F78-02DE-4445-9981-B547A1417554}"/>
    <dgm:cxn modelId="{322A0327-D018-4313-BFE5-895FDE4E97CB}" type="presOf" srcId="{BB27546C-1158-439D-913C-2EDA0DC85036}" destId="{673A72C9-38F4-4327-9E79-8D64FF9C7CE8}" srcOrd="0" destOrd="3" presId="urn:microsoft.com/office/officeart/2005/8/layout/vList2"/>
    <dgm:cxn modelId="{8B2E1CB8-D3FE-4D72-8847-0C4EB2EEFDD3}" srcId="{89731DD0-978E-4384-9519-0265793D466B}" destId="{ACC755F5-B1A7-486F-A7EA-68283EA27D4C}" srcOrd="1" destOrd="0" parTransId="{622987F8-93C4-4336-8498-4AACD3835437}" sibTransId="{C2C1A3BD-CBA8-443F-B7AB-3193287F4DB1}"/>
    <dgm:cxn modelId="{3D817E71-B36C-4691-910D-971523229598}" type="presOf" srcId="{63B61DB4-4719-4A8F-AD49-8DE92E1647C2}" destId="{673A72C9-38F4-4327-9E79-8D64FF9C7CE8}" srcOrd="0" destOrd="1" presId="urn:microsoft.com/office/officeart/2005/8/layout/vList2"/>
    <dgm:cxn modelId="{27C79AE5-C6F3-493F-A4CC-1D54FC9E3A2B}" type="presOf" srcId="{06545F40-114A-47BB-875D-EDD87327AF66}" destId="{673A72C9-38F4-4327-9E79-8D64FF9C7CE8}" srcOrd="0" destOrd="4" presId="urn:microsoft.com/office/officeart/2005/8/layout/vList2"/>
    <dgm:cxn modelId="{8A443409-EBE8-4A44-BB4E-C674A14D8418}" srcId="{E827A753-208F-4A56-91A5-400EE56297B0}" destId="{BB27546C-1158-439D-913C-2EDA0DC85036}" srcOrd="3" destOrd="0" parTransId="{48B80EE4-B7B2-4EC1-ABF8-8E4BAE1AE81A}" sibTransId="{614D76C8-4646-4490-B33A-DF23A0DA2497}"/>
    <dgm:cxn modelId="{48725183-0FB9-41AE-9EB2-5B65B02A500E}" srcId="{E827A753-208F-4A56-91A5-400EE56297B0}" destId="{63B61DB4-4719-4A8F-AD49-8DE92E1647C2}" srcOrd="1" destOrd="0" parTransId="{0D1A5F37-ED28-4EF6-927E-878B9BAA50F8}" sibTransId="{AE164891-1509-4060-B051-0A5988FB0B61}"/>
    <dgm:cxn modelId="{47530792-C09D-4B37-ACFD-A4A968049518}" srcId="{8F8CB487-12B4-4D6A-857F-72CA710A53F3}" destId="{E827A753-208F-4A56-91A5-400EE56297B0}" srcOrd="1" destOrd="0" parTransId="{B474AE10-1F5D-43F5-8936-9BF7C3D56D90}" sibTransId="{1C203DBA-F9FF-4261-9114-B78CB2AB1799}"/>
    <dgm:cxn modelId="{6589CBAF-FF4E-4B42-A549-61783F977E5E}" type="presOf" srcId="{65197670-83A6-424C-807F-DC170CB5D368}" destId="{3904ADB6-B59D-4791-88CB-F6646B8B8A17}" srcOrd="0" destOrd="0" presId="urn:microsoft.com/office/officeart/2005/8/layout/vList2"/>
    <dgm:cxn modelId="{6619601F-20DB-4C31-A062-8B39B5C4A2EF}" type="presOf" srcId="{C981C711-0D90-4094-AE9D-327072BF6B61}" destId="{673A72C9-38F4-4327-9E79-8D64FF9C7CE8}" srcOrd="0" destOrd="2" presId="urn:microsoft.com/office/officeart/2005/8/layout/vList2"/>
    <dgm:cxn modelId="{9182DB20-D238-49EE-AF5E-98A74524FB82}" srcId="{89731DD0-978E-4384-9519-0265793D466B}" destId="{36C2E2D4-4EDB-4D5D-9AC1-E237F4A13F6D}" srcOrd="3" destOrd="0" parTransId="{2CB471F4-66EB-42BC-88DF-A22A163495AF}" sibTransId="{8620122E-E893-4DAA-866A-94D91982A72B}"/>
    <dgm:cxn modelId="{F7E1F6DF-0928-49FD-8C5E-16122BE30CF1}" srcId="{89731DD0-978E-4384-9519-0265793D466B}" destId="{65197670-83A6-424C-807F-DC170CB5D368}" srcOrd="0" destOrd="0" parTransId="{F862B8B4-77DF-41E6-8662-81E553009DA9}" sibTransId="{CC62978F-11EE-4924-8AE7-D92FEBCF8DD9}"/>
    <dgm:cxn modelId="{BC227BE4-0D11-4876-8C53-E3B67E7B8665}" srcId="{8F8CB487-12B4-4D6A-857F-72CA710A53F3}" destId="{89731DD0-978E-4384-9519-0265793D466B}" srcOrd="0" destOrd="0" parTransId="{DC7DD0C7-67CB-47CB-87BD-99B02596D388}" sibTransId="{D4D40F17-7285-457D-8156-B32D342AF9FB}"/>
    <dgm:cxn modelId="{8C84BEBE-2A7D-4855-BDC5-6C68E181A970}" srcId="{E827A753-208F-4A56-91A5-400EE56297B0}" destId="{06545F40-114A-47BB-875D-EDD87327AF66}" srcOrd="4" destOrd="0" parTransId="{EE403DDD-A06D-4DEA-9978-9F01297ED8EA}" sibTransId="{F7B947E2-ECFA-4FC9-ABE8-60D69DC064A8}"/>
    <dgm:cxn modelId="{69317FCE-B9C4-4A5F-BA67-86A8612142BE}" type="presOf" srcId="{E827A753-208F-4A56-91A5-400EE56297B0}" destId="{1091D202-2FFE-4CCD-837B-2BC3CF40EA27}" srcOrd="0" destOrd="0" presId="urn:microsoft.com/office/officeart/2005/8/layout/vList2"/>
    <dgm:cxn modelId="{EDAB24D0-EB85-4825-91A8-C805F7BF5F99}" type="presOf" srcId="{89731DD0-978E-4384-9519-0265793D466B}" destId="{767491A9-3772-41D8-8454-A59CA0E984F5}" srcOrd="0" destOrd="0" presId="urn:microsoft.com/office/officeart/2005/8/layout/vList2"/>
    <dgm:cxn modelId="{552E55FB-8549-425A-A86A-27BB6EC6F152}" type="presParOf" srcId="{A882306A-DABB-4962-82DB-6B010FE8C705}" destId="{767491A9-3772-41D8-8454-A59CA0E984F5}" srcOrd="0" destOrd="0" presId="urn:microsoft.com/office/officeart/2005/8/layout/vList2"/>
    <dgm:cxn modelId="{774A1477-76C5-442D-999D-2518FC363AF8}" type="presParOf" srcId="{A882306A-DABB-4962-82DB-6B010FE8C705}" destId="{3904ADB6-B59D-4791-88CB-F6646B8B8A17}" srcOrd="1" destOrd="0" presId="urn:microsoft.com/office/officeart/2005/8/layout/vList2"/>
    <dgm:cxn modelId="{3BC001A1-1C50-4393-BCC0-3E7A15A2E938}" type="presParOf" srcId="{A882306A-DABB-4962-82DB-6B010FE8C705}" destId="{1091D202-2FFE-4CCD-837B-2BC3CF40EA27}" srcOrd="2" destOrd="0" presId="urn:microsoft.com/office/officeart/2005/8/layout/vList2"/>
    <dgm:cxn modelId="{06C097BE-41C9-4AFF-9874-E5BFBBE76D9D}" type="presParOf" srcId="{A882306A-DABB-4962-82DB-6B010FE8C705}" destId="{673A72C9-38F4-4327-9E79-8D64FF9C7CE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5BCFD3-D130-44EF-9C74-B7E892C84AF6}" type="doc">
      <dgm:prSet loTypeId="urn:microsoft.com/office/officeart/2005/8/layout/StepDownProcess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DB02A15-3863-45D3-B403-3EB17BA55666}">
      <dgm:prSet phldrT="[Text]"/>
      <dgm:spPr/>
      <dgm:t>
        <a:bodyPr/>
        <a:lstStyle/>
        <a:p>
          <a:r>
            <a:rPr lang="hu-HU" dirty="0"/>
            <a:t>A PSD2 megalkotása</a:t>
          </a:r>
        </a:p>
      </dgm:t>
    </dgm:pt>
    <dgm:pt modelId="{7D26C710-6FBE-4186-BD82-567903939E49}" type="parTrans" cxnId="{BCB9ED6F-14D4-4760-91F7-2B4A60BB3657}">
      <dgm:prSet/>
      <dgm:spPr/>
      <dgm:t>
        <a:bodyPr/>
        <a:lstStyle/>
        <a:p>
          <a:endParaRPr lang="hu-HU"/>
        </a:p>
      </dgm:t>
    </dgm:pt>
    <dgm:pt modelId="{CFAFFF9E-2049-480E-86F3-49A3CA7AB711}" type="sibTrans" cxnId="{BCB9ED6F-14D4-4760-91F7-2B4A60BB3657}">
      <dgm:prSet/>
      <dgm:spPr/>
      <dgm:t>
        <a:bodyPr/>
        <a:lstStyle/>
        <a:p>
          <a:endParaRPr lang="hu-HU"/>
        </a:p>
      </dgm:t>
    </dgm:pt>
    <dgm:pt modelId="{543AF645-D912-46E9-9005-CC456405BF24}">
      <dgm:prSet phldrT="[Text]"/>
      <dgm:spPr/>
      <dgm:t>
        <a:bodyPr/>
        <a:lstStyle/>
        <a:p>
          <a:r>
            <a:rPr lang="hu-HU" dirty="0"/>
            <a:t>A PSD2 hazai átültetése I.</a:t>
          </a:r>
        </a:p>
      </dgm:t>
    </dgm:pt>
    <dgm:pt modelId="{BDA2115E-B33C-44A6-9F3C-392B2093822F}" type="parTrans" cxnId="{E27C6EB7-CFCD-4E87-B6CC-F78DCE8762EA}">
      <dgm:prSet/>
      <dgm:spPr/>
      <dgm:t>
        <a:bodyPr/>
        <a:lstStyle/>
        <a:p>
          <a:endParaRPr lang="hu-HU"/>
        </a:p>
      </dgm:t>
    </dgm:pt>
    <dgm:pt modelId="{38D2D85F-F863-4E1A-8456-237DD988A9C1}" type="sibTrans" cxnId="{E27C6EB7-CFCD-4E87-B6CC-F78DCE8762EA}">
      <dgm:prSet/>
      <dgm:spPr/>
      <dgm:t>
        <a:bodyPr/>
        <a:lstStyle/>
        <a:p>
          <a:endParaRPr lang="hu-HU"/>
        </a:p>
      </dgm:t>
    </dgm:pt>
    <dgm:pt modelId="{DB8DA692-2BC8-4719-BD7D-EDC2EB06F304}">
      <dgm:prSet phldrT="[Text]"/>
      <dgm:spPr/>
      <dgm:t>
        <a:bodyPr/>
        <a:lstStyle/>
        <a:p>
          <a:r>
            <a:rPr lang="hu-HU" dirty="0"/>
            <a:t>A PSD2 hazai átültetése II.</a:t>
          </a:r>
        </a:p>
      </dgm:t>
    </dgm:pt>
    <dgm:pt modelId="{70432464-9E5F-4293-AFC0-0397DC37F99A}" type="parTrans" cxnId="{F3A840FD-31B2-44E4-BE20-24F23F53EF10}">
      <dgm:prSet/>
      <dgm:spPr/>
      <dgm:t>
        <a:bodyPr/>
        <a:lstStyle/>
        <a:p>
          <a:endParaRPr lang="hu-HU"/>
        </a:p>
      </dgm:t>
    </dgm:pt>
    <dgm:pt modelId="{D7990588-7C8B-4455-8E17-0B805000C49A}" type="sibTrans" cxnId="{F3A840FD-31B2-44E4-BE20-24F23F53EF10}">
      <dgm:prSet/>
      <dgm:spPr/>
      <dgm:t>
        <a:bodyPr/>
        <a:lstStyle/>
        <a:p>
          <a:endParaRPr lang="hu-HU"/>
        </a:p>
      </dgm:t>
    </dgm:pt>
    <dgm:pt modelId="{DF2C40CF-B13E-4111-94EE-26D60CFAB127}">
      <dgm:prSet/>
      <dgm:spPr/>
      <dgm:t>
        <a:bodyPr/>
        <a:lstStyle/>
        <a:p>
          <a:r>
            <a:rPr lang="hu-HU" dirty="0"/>
            <a:t>Teljes PSD2 megfelelés</a:t>
          </a:r>
        </a:p>
      </dgm:t>
    </dgm:pt>
    <dgm:pt modelId="{1E2AEB9F-4463-4C82-AB91-E598352A8411}" type="parTrans" cxnId="{FB3D259A-4881-4D29-AB18-1F2B2211E1AE}">
      <dgm:prSet/>
      <dgm:spPr/>
      <dgm:t>
        <a:bodyPr/>
        <a:lstStyle/>
        <a:p>
          <a:endParaRPr lang="hu-HU"/>
        </a:p>
      </dgm:t>
    </dgm:pt>
    <dgm:pt modelId="{2456EAF5-FF37-4340-8013-17AB8BB406A0}" type="sibTrans" cxnId="{FB3D259A-4881-4D29-AB18-1F2B2211E1AE}">
      <dgm:prSet/>
      <dgm:spPr/>
      <dgm:t>
        <a:bodyPr/>
        <a:lstStyle/>
        <a:p>
          <a:endParaRPr lang="hu-HU"/>
        </a:p>
      </dgm:t>
    </dgm:pt>
    <dgm:pt modelId="{F43D228D-F4ED-4468-87AB-6CD5E9A693A9}" type="pres">
      <dgm:prSet presAssocID="{F55BCFD3-D130-44EF-9C74-B7E892C84AF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DD3A01EF-90AE-42E0-BF66-643B822A4937}" type="pres">
      <dgm:prSet presAssocID="{FDB02A15-3863-45D3-B403-3EB17BA55666}" presName="composite" presStyleCnt="0"/>
      <dgm:spPr/>
    </dgm:pt>
    <dgm:pt modelId="{8DF0BDC7-A41B-4B7F-8B93-D267FDE78A3A}" type="pres">
      <dgm:prSet presAssocID="{FDB02A15-3863-45D3-B403-3EB17BA55666}" presName="bentUpArrow1" presStyleLbl="alignImgPlace1" presStyleIdx="0" presStyleCnt="3" custScaleX="69828" custScaleY="98266"/>
      <dgm:spPr/>
    </dgm:pt>
    <dgm:pt modelId="{052E37D9-B8B5-4736-AB10-6715E7882A21}" type="pres">
      <dgm:prSet presAssocID="{FDB02A15-3863-45D3-B403-3EB17BA55666}" presName="ParentText" presStyleLbl="node1" presStyleIdx="0" presStyleCnt="4" custScaleX="105247" custScaleY="110000" custLinFactNeighborX="-10401" custLinFactNeighborY="-55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F9EAD01-69F2-480E-A1BF-899A8BFC6A39}" type="pres">
      <dgm:prSet presAssocID="{FDB02A15-3863-45D3-B403-3EB17BA55666}" presName="ChildText" presStyleLbl="revTx" presStyleIdx="0" presStyleCnt="3" custScaleX="120953" custScaleY="118263" custLinFactNeighborX="11057" custLinFactNeighborY="10524">
        <dgm:presLayoutVars>
          <dgm:chMax val="0"/>
          <dgm:chPref val="0"/>
          <dgm:bulletEnabled val="1"/>
        </dgm:presLayoutVars>
      </dgm:prSet>
      <dgm:spPr/>
    </dgm:pt>
    <dgm:pt modelId="{4894D4DE-8035-436B-BCAC-8354E892B032}" type="pres">
      <dgm:prSet presAssocID="{CFAFFF9E-2049-480E-86F3-49A3CA7AB711}" presName="sibTrans" presStyleCnt="0"/>
      <dgm:spPr/>
    </dgm:pt>
    <dgm:pt modelId="{5E3C4EBF-A168-4E4D-A478-D62A951951C2}" type="pres">
      <dgm:prSet presAssocID="{543AF645-D912-46E9-9005-CC456405BF24}" presName="composite" presStyleCnt="0"/>
      <dgm:spPr/>
    </dgm:pt>
    <dgm:pt modelId="{15DC501C-3D62-45A4-86FC-5D37B67676A2}" type="pres">
      <dgm:prSet presAssocID="{543AF645-D912-46E9-9005-CC456405BF24}" presName="bentUpArrow1" presStyleLbl="alignImgPlace1" presStyleIdx="1" presStyleCnt="3" custScaleX="68588" custLinFactNeighborX="-8068" custLinFactNeighborY="3258"/>
      <dgm:spPr/>
    </dgm:pt>
    <dgm:pt modelId="{0588348E-7568-4399-A62B-493069F2A3AE}" type="pres">
      <dgm:prSet presAssocID="{543AF645-D912-46E9-9005-CC456405BF24}" presName="ParentText" presStyleLbl="node1" presStyleIdx="1" presStyleCnt="4" custScaleX="105201" custScaleY="110000" custLinFactNeighborX="-17983" custLinFactNeighborY="-84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9EFC423-213B-413B-961A-11046365358F}" type="pres">
      <dgm:prSet presAssocID="{543AF645-D912-46E9-9005-CC456405BF24}" presName="ChildText" presStyleLbl="revTx" presStyleIdx="1" presStyleCnt="3" custScaleX="196488" custScaleY="153847" custLinFactNeighborX="51855" custLinFactNeighborY="6557">
        <dgm:presLayoutVars>
          <dgm:chMax val="0"/>
          <dgm:chPref val="0"/>
          <dgm:bulletEnabled val="1"/>
        </dgm:presLayoutVars>
      </dgm:prSet>
      <dgm:spPr/>
    </dgm:pt>
    <dgm:pt modelId="{7CE66C01-AB24-4A81-BC8A-A2D6D7B1B4C5}" type="pres">
      <dgm:prSet presAssocID="{38D2D85F-F863-4E1A-8456-237DD988A9C1}" presName="sibTrans" presStyleCnt="0"/>
      <dgm:spPr/>
    </dgm:pt>
    <dgm:pt modelId="{1F9E91DC-C6B4-40E6-A235-FA3EF5C6BCF2}" type="pres">
      <dgm:prSet presAssocID="{DB8DA692-2BC8-4719-BD7D-EDC2EB06F304}" presName="composite" presStyleCnt="0"/>
      <dgm:spPr/>
    </dgm:pt>
    <dgm:pt modelId="{3FB2200D-7F78-4461-8C0B-142F069A53BC}" type="pres">
      <dgm:prSet presAssocID="{DB8DA692-2BC8-4719-BD7D-EDC2EB06F304}" presName="bentUpArrow1" presStyleLbl="alignImgPlace1" presStyleIdx="2" presStyleCnt="3" custScaleX="68085" custLinFactNeighborX="-4657" custLinFactNeighborY="12023"/>
      <dgm:spPr/>
    </dgm:pt>
    <dgm:pt modelId="{DFB6CB1A-680E-42F3-9880-ADB37DDBF5CC}" type="pres">
      <dgm:prSet presAssocID="{DB8DA692-2BC8-4719-BD7D-EDC2EB06F304}" presName="ParentText" presStyleLbl="node1" presStyleIdx="2" presStyleCnt="4" custScaleX="105247" custScaleY="110000" custLinFactNeighborX="-25185" custLinFactNeighborY="24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1B53B78-579D-429A-8353-4CDA44F80FB6}" type="pres">
      <dgm:prSet presAssocID="{DB8DA692-2BC8-4719-BD7D-EDC2EB06F304}" presName="ChildText" presStyleLbl="revTx" presStyleIdx="2" presStyleCnt="3" custScaleX="145746" custLinFactNeighborX="19775" custLinFactNeighborY="-1585">
        <dgm:presLayoutVars>
          <dgm:chMax val="0"/>
          <dgm:chPref val="0"/>
          <dgm:bulletEnabled val="1"/>
        </dgm:presLayoutVars>
      </dgm:prSet>
      <dgm:spPr/>
    </dgm:pt>
    <dgm:pt modelId="{4A9738EF-6B54-49FA-B075-1EC77F45B670}" type="pres">
      <dgm:prSet presAssocID="{D7990588-7C8B-4455-8E17-0B805000C49A}" presName="sibTrans" presStyleCnt="0"/>
      <dgm:spPr/>
    </dgm:pt>
    <dgm:pt modelId="{A9B8D79A-0CA6-4031-BD44-8C0A93659E41}" type="pres">
      <dgm:prSet presAssocID="{DF2C40CF-B13E-4111-94EE-26D60CFAB127}" presName="composite" presStyleCnt="0"/>
      <dgm:spPr/>
    </dgm:pt>
    <dgm:pt modelId="{D060447F-611E-4241-AF0D-F6713FF4A5A3}" type="pres">
      <dgm:prSet presAssocID="{DF2C40CF-B13E-4111-94EE-26D60CFAB127}" presName="ParentText" presStyleLbl="node1" presStyleIdx="3" presStyleCnt="4" custScaleX="105201" custScaleY="110000" custLinFactNeighborX="-16178" custLinFactNeighborY="83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B0AE3C7-E627-4CEF-BC2E-0C208E5211BB}" type="presOf" srcId="{FDB02A15-3863-45D3-B403-3EB17BA55666}" destId="{052E37D9-B8B5-4736-AB10-6715E7882A21}" srcOrd="0" destOrd="0" presId="urn:microsoft.com/office/officeart/2005/8/layout/StepDownProcess"/>
    <dgm:cxn modelId="{BD2AC222-BEF9-4658-9941-CB15DCA1CA3B}" type="presOf" srcId="{F55BCFD3-D130-44EF-9C74-B7E892C84AF6}" destId="{F43D228D-F4ED-4468-87AB-6CD5E9A693A9}" srcOrd="0" destOrd="0" presId="urn:microsoft.com/office/officeart/2005/8/layout/StepDownProcess"/>
    <dgm:cxn modelId="{F3A840FD-31B2-44E4-BE20-24F23F53EF10}" srcId="{F55BCFD3-D130-44EF-9C74-B7E892C84AF6}" destId="{DB8DA692-2BC8-4719-BD7D-EDC2EB06F304}" srcOrd="2" destOrd="0" parTransId="{70432464-9E5F-4293-AFC0-0397DC37F99A}" sibTransId="{D7990588-7C8B-4455-8E17-0B805000C49A}"/>
    <dgm:cxn modelId="{063A9371-3AB0-4F18-B4B5-8276A5DF591D}" type="presOf" srcId="{543AF645-D912-46E9-9005-CC456405BF24}" destId="{0588348E-7568-4399-A62B-493069F2A3AE}" srcOrd="0" destOrd="0" presId="urn:microsoft.com/office/officeart/2005/8/layout/StepDownProcess"/>
    <dgm:cxn modelId="{FB3D259A-4881-4D29-AB18-1F2B2211E1AE}" srcId="{F55BCFD3-D130-44EF-9C74-B7E892C84AF6}" destId="{DF2C40CF-B13E-4111-94EE-26D60CFAB127}" srcOrd="3" destOrd="0" parTransId="{1E2AEB9F-4463-4C82-AB91-E598352A8411}" sibTransId="{2456EAF5-FF37-4340-8013-17AB8BB406A0}"/>
    <dgm:cxn modelId="{ACE64D36-8B4D-413B-A3A9-A7605139CDBE}" type="presOf" srcId="{DB8DA692-2BC8-4719-BD7D-EDC2EB06F304}" destId="{DFB6CB1A-680E-42F3-9880-ADB37DDBF5CC}" srcOrd="0" destOrd="0" presId="urn:microsoft.com/office/officeart/2005/8/layout/StepDownProcess"/>
    <dgm:cxn modelId="{BCB9ED6F-14D4-4760-91F7-2B4A60BB3657}" srcId="{F55BCFD3-D130-44EF-9C74-B7E892C84AF6}" destId="{FDB02A15-3863-45D3-B403-3EB17BA55666}" srcOrd="0" destOrd="0" parTransId="{7D26C710-6FBE-4186-BD82-567903939E49}" sibTransId="{CFAFFF9E-2049-480E-86F3-49A3CA7AB711}"/>
    <dgm:cxn modelId="{E27C6EB7-CFCD-4E87-B6CC-F78DCE8762EA}" srcId="{F55BCFD3-D130-44EF-9C74-B7E892C84AF6}" destId="{543AF645-D912-46E9-9005-CC456405BF24}" srcOrd="1" destOrd="0" parTransId="{BDA2115E-B33C-44A6-9F3C-392B2093822F}" sibTransId="{38D2D85F-F863-4E1A-8456-237DD988A9C1}"/>
    <dgm:cxn modelId="{C2DF934E-B469-4B27-8AA8-DF87AB56AA0E}" type="presOf" srcId="{DF2C40CF-B13E-4111-94EE-26D60CFAB127}" destId="{D060447F-611E-4241-AF0D-F6713FF4A5A3}" srcOrd="0" destOrd="0" presId="urn:microsoft.com/office/officeart/2005/8/layout/StepDownProcess"/>
    <dgm:cxn modelId="{F37C91F3-8729-4E8D-A56D-426AD28AA483}" type="presParOf" srcId="{F43D228D-F4ED-4468-87AB-6CD5E9A693A9}" destId="{DD3A01EF-90AE-42E0-BF66-643B822A4937}" srcOrd="0" destOrd="0" presId="urn:microsoft.com/office/officeart/2005/8/layout/StepDownProcess"/>
    <dgm:cxn modelId="{1E9F98F6-CA3C-431C-882F-739950C2B7E4}" type="presParOf" srcId="{DD3A01EF-90AE-42E0-BF66-643B822A4937}" destId="{8DF0BDC7-A41B-4B7F-8B93-D267FDE78A3A}" srcOrd="0" destOrd="0" presId="urn:microsoft.com/office/officeart/2005/8/layout/StepDownProcess"/>
    <dgm:cxn modelId="{938AF845-21FF-4BCD-9D31-D57AEDAF11BD}" type="presParOf" srcId="{DD3A01EF-90AE-42E0-BF66-643B822A4937}" destId="{052E37D9-B8B5-4736-AB10-6715E7882A21}" srcOrd="1" destOrd="0" presId="urn:microsoft.com/office/officeart/2005/8/layout/StepDownProcess"/>
    <dgm:cxn modelId="{2C157863-E245-46D9-B0DB-8151BAA088ED}" type="presParOf" srcId="{DD3A01EF-90AE-42E0-BF66-643B822A4937}" destId="{9F9EAD01-69F2-480E-A1BF-899A8BFC6A39}" srcOrd="2" destOrd="0" presId="urn:microsoft.com/office/officeart/2005/8/layout/StepDownProcess"/>
    <dgm:cxn modelId="{DC928DFD-31BF-4FC6-9427-ED21D0BFA584}" type="presParOf" srcId="{F43D228D-F4ED-4468-87AB-6CD5E9A693A9}" destId="{4894D4DE-8035-436B-BCAC-8354E892B032}" srcOrd="1" destOrd="0" presId="urn:microsoft.com/office/officeart/2005/8/layout/StepDownProcess"/>
    <dgm:cxn modelId="{EDE2944F-6342-4DDC-A3E1-99CD02F15890}" type="presParOf" srcId="{F43D228D-F4ED-4468-87AB-6CD5E9A693A9}" destId="{5E3C4EBF-A168-4E4D-A478-D62A951951C2}" srcOrd="2" destOrd="0" presId="urn:microsoft.com/office/officeart/2005/8/layout/StepDownProcess"/>
    <dgm:cxn modelId="{F178A086-5CD2-483F-A116-3C283CACB0A6}" type="presParOf" srcId="{5E3C4EBF-A168-4E4D-A478-D62A951951C2}" destId="{15DC501C-3D62-45A4-86FC-5D37B67676A2}" srcOrd="0" destOrd="0" presId="urn:microsoft.com/office/officeart/2005/8/layout/StepDownProcess"/>
    <dgm:cxn modelId="{031C5023-96E0-4F83-BE01-A93259E74503}" type="presParOf" srcId="{5E3C4EBF-A168-4E4D-A478-D62A951951C2}" destId="{0588348E-7568-4399-A62B-493069F2A3AE}" srcOrd="1" destOrd="0" presId="urn:microsoft.com/office/officeart/2005/8/layout/StepDownProcess"/>
    <dgm:cxn modelId="{95F40F69-4B67-4749-8385-11AED55B83CE}" type="presParOf" srcId="{5E3C4EBF-A168-4E4D-A478-D62A951951C2}" destId="{79EFC423-213B-413B-961A-11046365358F}" srcOrd="2" destOrd="0" presId="urn:microsoft.com/office/officeart/2005/8/layout/StepDownProcess"/>
    <dgm:cxn modelId="{E20C3518-4BD0-4D5E-BE50-31708BA339C5}" type="presParOf" srcId="{F43D228D-F4ED-4468-87AB-6CD5E9A693A9}" destId="{7CE66C01-AB24-4A81-BC8A-A2D6D7B1B4C5}" srcOrd="3" destOrd="0" presId="urn:microsoft.com/office/officeart/2005/8/layout/StepDownProcess"/>
    <dgm:cxn modelId="{0A5DA7DB-44C1-4CCD-8BB8-A85542C28D9F}" type="presParOf" srcId="{F43D228D-F4ED-4468-87AB-6CD5E9A693A9}" destId="{1F9E91DC-C6B4-40E6-A235-FA3EF5C6BCF2}" srcOrd="4" destOrd="0" presId="urn:microsoft.com/office/officeart/2005/8/layout/StepDownProcess"/>
    <dgm:cxn modelId="{E4D3644B-BA71-4239-BA44-2C6D7C8C0507}" type="presParOf" srcId="{1F9E91DC-C6B4-40E6-A235-FA3EF5C6BCF2}" destId="{3FB2200D-7F78-4461-8C0B-142F069A53BC}" srcOrd="0" destOrd="0" presId="urn:microsoft.com/office/officeart/2005/8/layout/StepDownProcess"/>
    <dgm:cxn modelId="{3950F27C-031B-4FEB-9938-F52A87837B42}" type="presParOf" srcId="{1F9E91DC-C6B4-40E6-A235-FA3EF5C6BCF2}" destId="{DFB6CB1A-680E-42F3-9880-ADB37DDBF5CC}" srcOrd="1" destOrd="0" presId="urn:microsoft.com/office/officeart/2005/8/layout/StepDownProcess"/>
    <dgm:cxn modelId="{96F4D554-AC70-42A8-906E-8C9A20A0CB6D}" type="presParOf" srcId="{1F9E91DC-C6B4-40E6-A235-FA3EF5C6BCF2}" destId="{F1B53B78-579D-429A-8353-4CDA44F80FB6}" srcOrd="2" destOrd="0" presId="urn:microsoft.com/office/officeart/2005/8/layout/StepDownProcess"/>
    <dgm:cxn modelId="{ED42522D-6FBA-483F-BF82-847CF728A32F}" type="presParOf" srcId="{F43D228D-F4ED-4468-87AB-6CD5E9A693A9}" destId="{4A9738EF-6B54-49FA-B075-1EC77F45B670}" srcOrd="5" destOrd="0" presId="urn:microsoft.com/office/officeart/2005/8/layout/StepDownProcess"/>
    <dgm:cxn modelId="{F22D9445-3E1F-490C-A5A3-ADF50E8A4F72}" type="presParOf" srcId="{F43D228D-F4ED-4468-87AB-6CD5E9A693A9}" destId="{A9B8D79A-0CA6-4031-BD44-8C0A93659E41}" srcOrd="6" destOrd="0" presId="urn:microsoft.com/office/officeart/2005/8/layout/StepDownProcess"/>
    <dgm:cxn modelId="{FC13E0F8-F23E-4456-9330-D5071BEAF8AD}" type="presParOf" srcId="{A9B8D79A-0CA6-4031-BD44-8C0A93659E41}" destId="{D060447F-611E-4241-AF0D-F6713FF4A5A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EE1A4A-D271-4372-8349-D75A64E9960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B52AB15-95DD-4CC0-A729-7EF0673F1A0B}">
      <dgm:prSet phldrT="[Text]"/>
      <dgm:spPr>
        <a:gradFill rotWithShape="0">
          <a:gsLst>
            <a:gs pos="0">
              <a:srgbClr val="0C2148">
                <a:lumMod val="75000"/>
                <a:lumOff val="25000"/>
              </a:srgbClr>
            </a:gs>
            <a:gs pos="50000">
              <a:srgbClr val="0C2148">
                <a:lumMod val="50000"/>
                <a:lumOff val="50000"/>
              </a:srgbClr>
            </a:gs>
            <a:gs pos="100000">
              <a:srgbClr val="0C2148">
                <a:lumMod val="75000"/>
                <a:lumOff val="25000"/>
              </a:srgbClr>
            </a:gs>
          </a:gsLst>
          <a:lin ang="16200000" scaled="1"/>
        </a:gradFill>
      </dgm:spPr>
      <dgm:t>
        <a:bodyPr/>
        <a:lstStyle/>
        <a:p>
          <a:r>
            <a:rPr lang="hu-HU" b="1" dirty="0"/>
            <a:t>Erős ügyfél hitelesítés és biztonságos kommunikáció</a:t>
          </a:r>
        </a:p>
      </dgm:t>
    </dgm:pt>
    <dgm:pt modelId="{3DE45550-1310-4637-9503-BFB4ABF72CE5}" type="parTrans" cxnId="{0529EC80-8458-4CB1-813B-F4B489459B5E}">
      <dgm:prSet/>
      <dgm:spPr/>
      <dgm:t>
        <a:bodyPr/>
        <a:lstStyle/>
        <a:p>
          <a:endParaRPr lang="hu-HU"/>
        </a:p>
      </dgm:t>
    </dgm:pt>
    <dgm:pt modelId="{E329E1BA-5CD2-402E-80B8-9B88BB40104F}" type="sibTrans" cxnId="{0529EC80-8458-4CB1-813B-F4B489459B5E}">
      <dgm:prSet/>
      <dgm:spPr/>
      <dgm:t>
        <a:bodyPr/>
        <a:lstStyle/>
        <a:p>
          <a:endParaRPr lang="hu-HU"/>
        </a:p>
      </dgm:t>
    </dgm:pt>
    <dgm:pt modelId="{1C40394B-2049-4CA6-B470-2CACFE23C823}">
      <dgm:prSet phldrT="[Text]"/>
      <dgm:spPr>
        <a:gradFill rotWithShape="0">
          <a:gsLst>
            <a:gs pos="0">
              <a:srgbClr val="0C2148">
                <a:lumMod val="75000"/>
                <a:lumOff val="25000"/>
              </a:srgbClr>
            </a:gs>
            <a:gs pos="50000">
              <a:srgbClr val="0C2148">
                <a:lumMod val="50000"/>
                <a:lumOff val="50000"/>
              </a:srgbClr>
            </a:gs>
            <a:gs pos="100000">
              <a:srgbClr val="0C2148">
                <a:lumMod val="75000"/>
                <a:lumOff val="25000"/>
              </a:srgbClr>
            </a:gs>
          </a:gsLst>
          <a:lin ang="16200000" scaled="1"/>
        </a:gradFill>
      </dgm:spPr>
      <dgm:t>
        <a:bodyPr/>
        <a:lstStyle/>
        <a:p>
          <a:r>
            <a:rPr lang="hu-HU" dirty="0"/>
            <a:t>mit kell átirányítás alatt érteni</a:t>
          </a:r>
        </a:p>
      </dgm:t>
    </dgm:pt>
    <dgm:pt modelId="{68FD05EB-CC3A-4A0C-B25D-1D6AB0640F8F}" type="parTrans" cxnId="{A55AFD69-7D7C-4A31-945F-BEE96F477434}">
      <dgm:prSet/>
      <dgm:spPr/>
      <dgm:t>
        <a:bodyPr/>
        <a:lstStyle/>
        <a:p>
          <a:endParaRPr lang="hu-HU"/>
        </a:p>
      </dgm:t>
    </dgm:pt>
    <dgm:pt modelId="{10CF337E-FBB0-43ED-9D5D-9A8C59A91EFC}" type="sibTrans" cxnId="{A55AFD69-7D7C-4A31-945F-BEE96F477434}">
      <dgm:prSet/>
      <dgm:spPr/>
      <dgm:t>
        <a:bodyPr/>
        <a:lstStyle/>
        <a:p>
          <a:endParaRPr lang="hu-HU"/>
        </a:p>
      </dgm:t>
    </dgm:pt>
    <dgm:pt modelId="{FDB2CB8B-235B-4E1A-8DDF-D89D0A1663AA}">
      <dgm:prSet phldrT="[Text]"/>
      <dgm:spPr>
        <a:gradFill rotWithShape="0">
          <a:gsLst>
            <a:gs pos="0">
              <a:srgbClr val="0C2148">
                <a:lumMod val="75000"/>
                <a:lumOff val="25000"/>
              </a:srgbClr>
            </a:gs>
            <a:gs pos="50000">
              <a:srgbClr val="0C2148">
                <a:lumMod val="50000"/>
                <a:lumOff val="50000"/>
              </a:srgbClr>
            </a:gs>
            <a:gs pos="100000">
              <a:srgbClr val="0C2148">
                <a:lumMod val="75000"/>
                <a:lumOff val="25000"/>
              </a:srgbClr>
            </a:gs>
          </a:gsLst>
          <a:lin ang="16200000" scaled="1"/>
        </a:gradFill>
      </dgm:spPr>
      <dgm:t>
        <a:bodyPr/>
        <a:lstStyle/>
        <a:p>
          <a:r>
            <a:rPr lang="hu-HU" dirty="0"/>
            <a:t>hogy kell kialakítani a tartalék mechanizmust</a:t>
          </a:r>
        </a:p>
      </dgm:t>
    </dgm:pt>
    <dgm:pt modelId="{5853AE56-38A9-44D3-8757-0C602A51CC4E}" type="parTrans" cxnId="{CF0ACEEE-5D09-4A01-B32B-AF688FF8AEA6}">
      <dgm:prSet/>
      <dgm:spPr/>
      <dgm:t>
        <a:bodyPr/>
        <a:lstStyle/>
        <a:p>
          <a:endParaRPr lang="hu-HU"/>
        </a:p>
      </dgm:t>
    </dgm:pt>
    <dgm:pt modelId="{D42D6EE0-3704-4418-B800-8D9D743B0008}" type="sibTrans" cxnId="{CF0ACEEE-5D09-4A01-B32B-AF688FF8AEA6}">
      <dgm:prSet/>
      <dgm:spPr/>
      <dgm:t>
        <a:bodyPr/>
        <a:lstStyle/>
        <a:p>
          <a:endParaRPr lang="hu-HU"/>
        </a:p>
      </dgm:t>
    </dgm:pt>
    <dgm:pt modelId="{129AB85D-7E3E-4461-9E95-ED4B717943CA}">
      <dgm:prSet phldrT="[Text]"/>
      <dgm:spPr>
        <a:gradFill rotWithShape="0">
          <a:gsLst>
            <a:gs pos="0">
              <a:srgbClr val="0C2148">
                <a:lumMod val="75000"/>
                <a:lumOff val="25000"/>
              </a:srgbClr>
            </a:gs>
            <a:gs pos="50000">
              <a:srgbClr val="0C2148">
                <a:lumMod val="50000"/>
                <a:lumOff val="50000"/>
              </a:srgbClr>
            </a:gs>
            <a:gs pos="100000">
              <a:srgbClr val="0C2148">
                <a:lumMod val="75000"/>
                <a:lumOff val="25000"/>
              </a:srgbClr>
            </a:gs>
          </a:gsLst>
          <a:lin ang="16200000" scaled="1"/>
        </a:gradFill>
      </dgm:spPr>
      <dgm:t>
        <a:bodyPr/>
        <a:lstStyle/>
        <a:p>
          <a:r>
            <a:rPr lang="hu-HU" b="1" dirty="0"/>
            <a:t>Felelősség</a:t>
          </a:r>
        </a:p>
      </dgm:t>
    </dgm:pt>
    <dgm:pt modelId="{61FFC3B5-2CA8-4851-A13C-AF41975DF834}" type="parTrans" cxnId="{AF07781D-7777-4BEE-867A-730BBD9DB97F}">
      <dgm:prSet/>
      <dgm:spPr/>
      <dgm:t>
        <a:bodyPr/>
        <a:lstStyle/>
        <a:p>
          <a:endParaRPr lang="hu-HU"/>
        </a:p>
      </dgm:t>
    </dgm:pt>
    <dgm:pt modelId="{45933078-60F6-4415-9DF0-61FB92BBA42E}" type="sibTrans" cxnId="{AF07781D-7777-4BEE-867A-730BBD9DB97F}">
      <dgm:prSet/>
      <dgm:spPr/>
      <dgm:t>
        <a:bodyPr/>
        <a:lstStyle/>
        <a:p>
          <a:endParaRPr lang="hu-HU"/>
        </a:p>
      </dgm:t>
    </dgm:pt>
    <dgm:pt modelId="{F879A04E-24D4-49D0-BFCB-8D98247B421B}">
      <dgm:prSet phldrT="[Text]"/>
      <dgm:spPr>
        <a:gradFill rotWithShape="0">
          <a:gsLst>
            <a:gs pos="0">
              <a:srgbClr val="0C2148">
                <a:lumMod val="75000"/>
                <a:lumOff val="25000"/>
              </a:srgbClr>
            </a:gs>
            <a:gs pos="50000">
              <a:srgbClr val="0C2148">
                <a:lumMod val="50000"/>
                <a:lumOff val="50000"/>
              </a:srgbClr>
            </a:gs>
            <a:gs pos="100000">
              <a:srgbClr val="0C2148">
                <a:lumMod val="75000"/>
                <a:lumOff val="25000"/>
              </a:srgbClr>
            </a:gs>
          </a:gsLst>
          <a:lin ang="16200000" scaled="1"/>
        </a:gradFill>
      </dgm:spPr>
      <dgm:t>
        <a:bodyPr/>
        <a:lstStyle/>
        <a:p>
          <a:r>
            <a:rPr lang="hu-HU" dirty="0"/>
            <a:t>átmeneti időszak felelősségi szabályai</a:t>
          </a:r>
        </a:p>
      </dgm:t>
    </dgm:pt>
    <dgm:pt modelId="{1907C27E-32E0-41CA-A839-51EC05ABDF46}" type="parTrans" cxnId="{07B2CB1A-CD82-451C-849D-821B1D8B2821}">
      <dgm:prSet/>
      <dgm:spPr/>
      <dgm:t>
        <a:bodyPr/>
        <a:lstStyle/>
        <a:p>
          <a:endParaRPr lang="hu-HU"/>
        </a:p>
      </dgm:t>
    </dgm:pt>
    <dgm:pt modelId="{CCF44E26-8D90-479C-AF90-1D0CA4A175FA}" type="sibTrans" cxnId="{07B2CB1A-CD82-451C-849D-821B1D8B2821}">
      <dgm:prSet/>
      <dgm:spPr/>
      <dgm:t>
        <a:bodyPr/>
        <a:lstStyle/>
        <a:p>
          <a:endParaRPr lang="hu-HU"/>
        </a:p>
      </dgm:t>
    </dgm:pt>
    <dgm:pt modelId="{B675896A-7DC2-4C70-A04F-EF5EABB8AC07}">
      <dgm:prSet phldrT="[Text]"/>
      <dgm:spPr>
        <a:gradFill rotWithShape="0">
          <a:gsLst>
            <a:gs pos="0">
              <a:srgbClr val="0C2148">
                <a:lumMod val="75000"/>
                <a:lumOff val="25000"/>
              </a:srgbClr>
            </a:gs>
            <a:gs pos="50000">
              <a:srgbClr val="0C2148">
                <a:lumMod val="50000"/>
                <a:lumOff val="50000"/>
              </a:srgbClr>
            </a:gs>
            <a:gs pos="100000">
              <a:srgbClr val="0C2148">
                <a:lumMod val="75000"/>
                <a:lumOff val="25000"/>
              </a:srgbClr>
            </a:gs>
          </a:gsLst>
          <a:lin ang="16200000" scaled="1"/>
        </a:gradFill>
      </dgm:spPr>
      <dgm:t>
        <a:bodyPr/>
        <a:lstStyle/>
        <a:p>
          <a:r>
            <a:rPr lang="hu-HU" b="1" dirty="0"/>
            <a:t>Engedélyezés, bejelentés</a:t>
          </a:r>
        </a:p>
      </dgm:t>
    </dgm:pt>
    <dgm:pt modelId="{3D876175-63BB-4C66-AE12-D18042456A2C}" type="parTrans" cxnId="{41657160-A210-4521-A724-53261B4AA410}">
      <dgm:prSet/>
      <dgm:spPr/>
      <dgm:t>
        <a:bodyPr/>
        <a:lstStyle/>
        <a:p>
          <a:endParaRPr lang="hu-HU"/>
        </a:p>
      </dgm:t>
    </dgm:pt>
    <dgm:pt modelId="{43362DA6-E7C6-4013-8DFE-AAA72722C0D4}" type="sibTrans" cxnId="{41657160-A210-4521-A724-53261B4AA410}">
      <dgm:prSet/>
      <dgm:spPr/>
      <dgm:t>
        <a:bodyPr/>
        <a:lstStyle/>
        <a:p>
          <a:endParaRPr lang="hu-HU"/>
        </a:p>
      </dgm:t>
    </dgm:pt>
    <dgm:pt modelId="{805EA713-98DF-41D8-8D2E-830742E76B00}">
      <dgm:prSet phldrT="[Text]"/>
      <dgm:spPr>
        <a:gradFill rotWithShape="0">
          <a:gsLst>
            <a:gs pos="0">
              <a:srgbClr val="0C2148">
                <a:lumMod val="75000"/>
                <a:lumOff val="25000"/>
              </a:srgbClr>
            </a:gs>
            <a:gs pos="50000">
              <a:srgbClr val="0C2148">
                <a:lumMod val="50000"/>
                <a:lumOff val="50000"/>
              </a:srgbClr>
            </a:gs>
            <a:gs pos="100000">
              <a:srgbClr val="0C2148">
                <a:lumMod val="75000"/>
                <a:lumOff val="25000"/>
              </a:srgbClr>
            </a:gs>
          </a:gsLst>
          <a:lin ang="16200000" scaled="1"/>
        </a:gradFill>
      </dgm:spPr>
      <dgm:t>
        <a:bodyPr/>
        <a:lstStyle/>
        <a:p>
          <a:r>
            <a:rPr lang="hu-HU" noProof="0" dirty="0"/>
            <a:t>hol érhetők el részletes információk</a:t>
          </a:r>
        </a:p>
      </dgm:t>
    </dgm:pt>
    <dgm:pt modelId="{11E6613D-22E3-458D-A024-A5CCC135DC95}" type="parTrans" cxnId="{4D56B213-FE15-4BF7-A493-30217DF04BF2}">
      <dgm:prSet/>
      <dgm:spPr/>
      <dgm:t>
        <a:bodyPr/>
        <a:lstStyle/>
        <a:p>
          <a:endParaRPr lang="hu-HU"/>
        </a:p>
      </dgm:t>
    </dgm:pt>
    <dgm:pt modelId="{7FBD4AFF-CB33-4CF6-B20B-F54933CF44A4}" type="sibTrans" cxnId="{4D56B213-FE15-4BF7-A493-30217DF04BF2}">
      <dgm:prSet/>
      <dgm:spPr/>
      <dgm:t>
        <a:bodyPr/>
        <a:lstStyle/>
        <a:p>
          <a:endParaRPr lang="hu-HU"/>
        </a:p>
      </dgm:t>
    </dgm:pt>
    <dgm:pt modelId="{70B3FF27-2503-4DD3-90A4-6AD851096A49}">
      <dgm:prSet custT="1"/>
      <dgm:spPr>
        <a:gradFill rotWithShape="0">
          <a:gsLst>
            <a:gs pos="0">
              <a:srgbClr val="0C2148">
                <a:lumMod val="75000"/>
                <a:lumOff val="25000"/>
              </a:srgbClr>
            </a:gs>
            <a:gs pos="50000">
              <a:srgbClr val="0C2148">
                <a:lumMod val="50000"/>
                <a:lumOff val="50000"/>
              </a:srgbClr>
            </a:gs>
            <a:gs pos="100000">
              <a:srgbClr val="0C2148">
                <a:lumMod val="75000"/>
                <a:lumOff val="25000"/>
              </a:srgbClr>
            </a:gs>
          </a:gsLst>
          <a:lin ang="16200000" scaled="1"/>
        </a:gradFill>
      </dgm:spPr>
      <dgm:t>
        <a:bodyPr/>
        <a:lstStyle/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dirty="0"/>
            <a:t>Lebonyolítási és egyéb </a:t>
          </a:r>
          <a:r>
            <a:rPr lang="hu-HU" sz="1500" b="1" dirty="0" smtClean="0"/>
            <a:t>szabályok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dirty="0" smtClean="0"/>
            <a:t>díjak, költségek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200" dirty="0" smtClean="0"/>
            <a:t>teljesítési határidők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500" b="1" dirty="0"/>
        </a:p>
      </dgm:t>
    </dgm:pt>
    <dgm:pt modelId="{807FE662-6D4A-459F-9CD5-666F9F26FA84}" type="parTrans" cxnId="{AB88E9CA-69FA-48AA-8FF0-77358D1A061E}">
      <dgm:prSet/>
      <dgm:spPr/>
      <dgm:t>
        <a:bodyPr/>
        <a:lstStyle/>
        <a:p>
          <a:endParaRPr lang="hu-HU"/>
        </a:p>
      </dgm:t>
    </dgm:pt>
    <dgm:pt modelId="{8D15F1BF-6419-47CC-B92B-077588FA978E}" type="sibTrans" cxnId="{AB88E9CA-69FA-48AA-8FF0-77358D1A061E}">
      <dgm:prSet/>
      <dgm:spPr/>
      <dgm:t>
        <a:bodyPr/>
        <a:lstStyle/>
        <a:p>
          <a:endParaRPr lang="hu-HU"/>
        </a:p>
      </dgm:t>
    </dgm:pt>
    <dgm:pt modelId="{D727791B-BA56-45BD-B257-1A788063CC34}">
      <dgm:prSet/>
      <dgm:spPr/>
      <dgm:t>
        <a:bodyPr/>
        <a:lstStyle/>
        <a:p>
          <a:r>
            <a:rPr lang="hu-HU" dirty="0"/>
            <a:t>szükséges-e a hitelintézetnek engedélyhez folyamodnia, ha fizetés-kezdeményezési vagy számlainformációs szolgáltatást akar nyújtani</a:t>
          </a:r>
        </a:p>
      </dgm:t>
    </dgm:pt>
    <dgm:pt modelId="{799D8D71-D0E5-4709-8506-9AA60D147111}" type="parTrans" cxnId="{FBDE3AEC-E056-43F8-AF89-2BDCA85DBCB2}">
      <dgm:prSet/>
      <dgm:spPr/>
      <dgm:t>
        <a:bodyPr/>
        <a:lstStyle/>
        <a:p>
          <a:endParaRPr lang="hu-HU"/>
        </a:p>
      </dgm:t>
    </dgm:pt>
    <dgm:pt modelId="{E1B9FC9A-D5ED-487F-BC21-589FC420C730}" type="sibTrans" cxnId="{FBDE3AEC-E056-43F8-AF89-2BDCA85DBCB2}">
      <dgm:prSet/>
      <dgm:spPr/>
      <dgm:t>
        <a:bodyPr/>
        <a:lstStyle/>
        <a:p>
          <a:endParaRPr lang="hu-HU"/>
        </a:p>
      </dgm:t>
    </dgm:pt>
    <dgm:pt modelId="{E307433B-6848-4CC7-BEB8-177CC4654F97}">
      <dgm:prSet/>
      <dgm:spPr/>
      <dgm:t>
        <a:bodyPr/>
        <a:lstStyle/>
        <a:p>
          <a:r>
            <a:rPr lang="hu-HU" dirty="0"/>
            <a:t>szükséges-e a hitelintézetnek engedélyhez folyamodnia, ha fizetés-kezdeményezési vagy számlainformációs szolgáltatást akar nyújtani</a:t>
          </a:r>
        </a:p>
      </dgm:t>
    </dgm:pt>
    <dgm:pt modelId="{B62FD312-6ACB-4C57-B730-D2FEB113FFCA}" type="parTrans" cxnId="{2870F906-BA94-4517-B444-D516CF19D49E}">
      <dgm:prSet/>
      <dgm:spPr/>
      <dgm:t>
        <a:bodyPr/>
        <a:lstStyle/>
        <a:p>
          <a:endParaRPr lang="hu-HU"/>
        </a:p>
      </dgm:t>
    </dgm:pt>
    <dgm:pt modelId="{08FE6BE9-D936-4F6E-963A-35E58A70F84D}" type="sibTrans" cxnId="{2870F906-BA94-4517-B444-D516CF19D49E}">
      <dgm:prSet/>
      <dgm:spPr/>
      <dgm:t>
        <a:bodyPr/>
        <a:lstStyle/>
        <a:p>
          <a:endParaRPr lang="hu-HU"/>
        </a:p>
      </dgm:t>
    </dgm:pt>
    <dgm:pt modelId="{BC17B708-9358-4410-8BF5-53BAA44763F5}">
      <dgm:prSet/>
      <dgm:spPr>
        <a:gradFill rotWithShape="0">
          <a:gsLst>
            <a:gs pos="0">
              <a:srgbClr val="0C2148">
                <a:lumMod val="75000"/>
                <a:lumOff val="25000"/>
              </a:srgbClr>
            </a:gs>
            <a:gs pos="50000">
              <a:srgbClr val="0C2148">
                <a:lumMod val="50000"/>
                <a:lumOff val="50000"/>
              </a:srgbClr>
            </a:gs>
            <a:gs pos="100000">
              <a:srgbClr val="0C2148">
                <a:lumMod val="75000"/>
                <a:lumOff val="25000"/>
              </a:srgbClr>
            </a:gs>
          </a:gsLst>
          <a:lin ang="16200000" scaled="1"/>
        </a:gradFill>
      </dgm:spPr>
      <dgm:t>
        <a:bodyPr/>
        <a:lstStyle/>
        <a:p>
          <a:r>
            <a:rPr lang="hu-HU" dirty="0" smtClean="0"/>
            <a:t>Ki ismerheti meg a hitelesítési adatokat</a:t>
          </a:r>
          <a:endParaRPr lang="hu-HU" dirty="0"/>
        </a:p>
      </dgm:t>
    </dgm:pt>
    <dgm:pt modelId="{62DB2ECD-0046-491F-AE76-5672C1448084}" type="parTrans" cxnId="{7EDCF84B-743E-4115-827E-55522AD7620B}">
      <dgm:prSet/>
      <dgm:spPr/>
      <dgm:t>
        <a:bodyPr/>
        <a:lstStyle/>
        <a:p>
          <a:endParaRPr lang="hu-HU"/>
        </a:p>
      </dgm:t>
    </dgm:pt>
    <dgm:pt modelId="{62A2420F-7EC5-4F4D-9808-1F5229FC25B1}" type="sibTrans" cxnId="{7EDCF84B-743E-4115-827E-55522AD7620B}">
      <dgm:prSet/>
      <dgm:spPr/>
      <dgm:t>
        <a:bodyPr/>
        <a:lstStyle/>
        <a:p>
          <a:endParaRPr lang="hu-HU"/>
        </a:p>
      </dgm:t>
    </dgm:pt>
    <dgm:pt modelId="{C636B6B5-93BB-499F-8870-812FBC528B95}">
      <dgm:prSet/>
      <dgm:spPr/>
      <dgm:t>
        <a:bodyPr/>
        <a:lstStyle/>
        <a:p>
          <a:endParaRPr lang="hu-HU" dirty="0"/>
        </a:p>
      </dgm:t>
    </dgm:pt>
    <dgm:pt modelId="{0ED5D61C-9C02-47EB-AF06-46C9CF41E6EE}" type="parTrans" cxnId="{1FD2AB30-A2D3-4614-9959-1E59D212107F}">
      <dgm:prSet/>
      <dgm:spPr/>
      <dgm:t>
        <a:bodyPr/>
        <a:lstStyle/>
        <a:p>
          <a:endParaRPr lang="hu-HU"/>
        </a:p>
      </dgm:t>
    </dgm:pt>
    <dgm:pt modelId="{540AE9B1-7CEB-4AA1-A21A-80AB77721F04}" type="sibTrans" cxnId="{1FD2AB30-A2D3-4614-9959-1E59D212107F}">
      <dgm:prSet/>
      <dgm:spPr/>
      <dgm:t>
        <a:bodyPr/>
        <a:lstStyle/>
        <a:p>
          <a:endParaRPr lang="hu-HU"/>
        </a:p>
      </dgm:t>
    </dgm:pt>
    <dgm:pt modelId="{4C5585B0-32DF-4094-A22B-CC700A2220ED}">
      <dgm:prSet/>
      <dgm:spPr>
        <a:gradFill rotWithShape="0">
          <a:gsLst>
            <a:gs pos="0">
              <a:srgbClr val="0C2148">
                <a:lumMod val="75000"/>
                <a:lumOff val="25000"/>
              </a:srgbClr>
            </a:gs>
            <a:gs pos="50000">
              <a:srgbClr val="0C2148">
                <a:lumMod val="50000"/>
                <a:lumOff val="50000"/>
              </a:srgbClr>
            </a:gs>
            <a:gs pos="100000">
              <a:srgbClr val="0C2148">
                <a:lumMod val="75000"/>
                <a:lumOff val="25000"/>
              </a:srgbClr>
            </a:gs>
          </a:gsLst>
          <a:lin ang="16200000" scaled="1"/>
        </a:gradFill>
      </dgm:spPr>
      <dgm:t>
        <a:bodyPr/>
        <a:lstStyle/>
        <a:p>
          <a:r>
            <a:rPr lang="hu-HU" b="1" dirty="0" smtClean="0"/>
            <a:t>Adatok kezelése</a:t>
          </a:r>
          <a:endParaRPr lang="hu-HU" b="1" dirty="0"/>
        </a:p>
      </dgm:t>
    </dgm:pt>
    <dgm:pt modelId="{EEB27207-CF4F-4072-BD2A-06F291CD833A}" type="parTrans" cxnId="{2CFE7EEA-0BB3-44D6-8AAE-32B17498A8D8}">
      <dgm:prSet/>
      <dgm:spPr/>
      <dgm:t>
        <a:bodyPr/>
        <a:lstStyle/>
        <a:p>
          <a:endParaRPr lang="hu-HU"/>
        </a:p>
      </dgm:t>
    </dgm:pt>
    <dgm:pt modelId="{2892D73E-6589-4A4C-A1C7-68DAAA1D7131}" type="sibTrans" cxnId="{2CFE7EEA-0BB3-44D6-8AAE-32B17498A8D8}">
      <dgm:prSet/>
      <dgm:spPr/>
      <dgm:t>
        <a:bodyPr/>
        <a:lstStyle/>
        <a:p>
          <a:endParaRPr lang="hu-HU"/>
        </a:p>
      </dgm:t>
    </dgm:pt>
    <dgm:pt modelId="{E780DE93-BCB7-41A4-9A1E-658B91849F32}">
      <dgm:prSet/>
      <dgm:spPr>
        <a:gradFill rotWithShape="0">
          <a:gsLst>
            <a:gs pos="0">
              <a:srgbClr val="0C2148">
                <a:lumMod val="75000"/>
                <a:lumOff val="25000"/>
              </a:srgbClr>
            </a:gs>
            <a:gs pos="50000">
              <a:srgbClr val="0C2148">
                <a:lumMod val="50000"/>
                <a:lumOff val="50000"/>
              </a:srgbClr>
            </a:gs>
            <a:gs pos="100000">
              <a:srgbClr val="0C2148">
                <a:lumMod val="75000"/>
                <a:lumOff val="25000"/>
              </a:srgbClr>
            </a:gs>
          </a:gsLst>
          <a:lin ang="16200000" scaled="1"/>
        </a:gradFill>
      </dgm:spPr>
      <dgm:t>
        <a:bodyPr/>
        <a:lstStyle/>
        <a:p>
          <a:endParaRPr lang="hu-HU" dirty="0"/>
        </a:p>
      </dgm:t>
    </dgm:pt>
    <dgm:pt modelId="{E8719AB5-E35E-43EE-83CC-5D688CE9A16A}" type="parTrans" cxnId="{E2F202E5-0E88-4CB6-A665-91C7A222ED14}">
      <dgm:prSet/>
      <dgm:spPr/>
      <dgm:t>
        <a:bodyPr/>
        <a:lstStyle/>
        <a:p>
          <a:endParaRPr lang="hu-HU"/>
        </a:p>
      </dgm:t>
    </dgm:pt>
    <dgm:pt modelId="{59BF9DFC-6E3C-4631-B1A5-48E2045D15A5}" type="sibTrans" cxnId="{E2F202E5-0E88-4CB6-A665-91C7A222ED14}">
      <dgm:prSet/>
      <dgm:spPr/>
      <dgm:t>
        <a:bodyPr/>
        <a:lstStyle/>
        <a:p>
          <a:endParaRPr lang="hu-HU"/>
        </a:p>
      </dgm:t>
    </dgm:pt>
    <dgm:pt modelId="{5B82E94A-F4BE-434B-B155-D2B4CF90B3BC}">
      <dgm:prSet/>
      <dgm:spPr>
        <a:gradFill rotWithShape="0">
          <a:gsLst>
            <a:gs pos="0">
              <a:srgbClr val="0C2148">
                <a:lumMod val="75000"/>
                <a:lumOff val="25000"/>
              </a:srgbClr>
            </a:gs>
            <a:gs pos="50000">
              <a:srgbClr val="0C2148">
                <a:lumMod val="50000"/>
                <a:lumOff val="50000"/>
              </a:srgbClr>
            </a:gs>
            <a:gs pos="100000">
              <a:srgbClr val="0C2148">
                <a:lumMod val="75000"/>
                <a:lumOff val="25000"/>
              </a:srgbClr>
            </a:gs>
          </a:gsLst>
          <a:lin ang="16200000" scaled="1"/>
        </a:gradFill>
      </dgm:spPr>
      <dgm:t>
        <a:bodyPr/>
        <a:lstStyle/>
        <a:p>
          <a:r>
            <a:rPr lang="hu-HU" dirty="0" smtClean="0"/>
            <a:t>Milyen adatokhoz férhet hozzá a </a:t>
          </a:r>
          <a:r>
            <a:rPr lang="hu-HU" dirty="0" err="1" smtClean="0"/>
            <a:t>FIKSZ</a:t>
          </a:r>
          <a:r>
            <a:rPr lang="hu-HU" dirty="0" smtClean="0"/>
            <a:t> és a SZISZ</a:t>
          </a:r>
          <a:endParaRPr lang="hu-HU" dirty="0"/>
        </a:p>
      </dgm:t>
    </dgm:pt>
    <dgm:pt modelId="{7B71BD24-D813-4441-A8DF-071D3DFD120B}" type="parTrans" cxnId="{59C5AC99-F0D4-4731-9D75-E212451B5600}">
      <dgm:prSet/>
      <dgm:spPr/>
      <dgm:t>
        <a:bodyPr/>
        <a:lstStyle/>
        <a:p>
          <a:endParaRPr lang="hu-HU"/>
        </a:p>
      </dgm:t>
    </dgm:pt>
    <dgm:pt modelId="{61106518-3785-446A-AE09-2A316B52897B}" type="sibTrans" cxnId="{59C5AC99-F0D4-4731-9D75-E212451B5600}">
      <dgm:prSet/>
      <dgm:spPr/>
      <dgm:t>
        <a:bodyPr/>
        <a:lstStyle/>
        <a:p>
          <a:endParaRPr lang="hu-HU"/>
        </a:p>
      </dgm:t>
    </dgm:pt>
    <dgm:pt modelId="{C77A0B82-997E-4A71-BAE2-8CECEFA3D579}" type="pres">
      <dgm:prSet presAssocID="{B3EE1A4A-D271-4372-8349-D75A64E9960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8CFEFFE-EE6B-43E4-B8EB-F0B4C6F0D3D6}" type="pres">
      <dgm:prSet presAssocID="{3B52AB15-95DD-4CC0-A729-7EF0673F1A0B}" presName="comp" presStyleCnt="0"/>
      <dgm:spPr/>
    </dgm:pt>
    <dgm:pt modelId="{BC948261-7BDE-4A96-9C02-5BF6E74B30C2}" type="pres">
      <dgm:prSet presAssocID="{3B52AB15-95DD-4CC0-A729-7EF0673F1A0B}" presName="box" presStyleLbl="node1" presStyleIdx="0" presStyleCnt="5"/>
      <dgm:spPr/>
      <dgm:t>
        <a:bodyPr/>
        <a:lstStyle/>
        <a:p>
          <a:endParaRPr lang="hu-HU"/>
        </a:p>
      </dgm:t>
    </dgm:pt>
    <dgm:pt modelId="{EC920C34-C693-4C87-A87C-BE20A6D79A07}" type="pres">
      <dgm:prSet presAssocID="{3B52AB15-95DD-4CC0-A729-7EF0673F1A0B}" presName="img" presStyleLbl="fgImgPlace1" presStyleIdx="0" presStyleCnt="5"/>
      <dgm:spPr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</dgm:spPr>
      <dgm:t>
        <a:bodyPr/>
        <a:lstStyle/>
        <a:p>
          <a:endParaRPr lang="hu-HU"/>
        </a:p>
      </dgm:t>
    </dgm:pt>
    <dgm:pt modelId="{8BE748F3-90EB-4559-A3B9-8349767AE884}" type="pres">
      <dgm:prSet presAssocID="{3B52AB15-95DD-4CC0-A729-7EF0673F1A0B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C030B3A-1DF6-4507-986B-95FFD24EA0E9}" type="pres">
      <dgm:prSet presAssocID="{E329E1BA-5CD2-402E-80B8-9B88BB40104F}" presName="spacer" presStyleCnt="0"/>
      <dgm:spPr/>
    </dgm:pt>
    <dgm:pt modelId="{FC45F605-0F9B-4A90-AD0B-1189616709FB}" type="pres">
      <dgm:prSet presAssocID="{129AB85D-7E3E-4461-9E95-ED4B717943CA}" presName="comp" presStyleCnt="0"/>
      <dgm:spPr/>
    </dgm:pt>
    <dgm:pt modelId="{42E6BD20-72DB-4939-9697-4F422CDAA001}" type="pres">
      <dgm:prSet presAssocID="{129AB85D-7E3E-4461-9E95-ED4B717943CA}" presName="box" presStyleLbl="node1" presStyleIdx="1" presStyleCnt="5"/>
      <dgm:spPr/>
      <dgm:t>
        <a:bodyPr/>
        <a:lstStyle/>
        <a:p>
          <a:endParaRPr lang="hu-HU"/>
        </a:p>
      </dgm:t>
    </dgm:pt>
    <dgm:pt modelId="{FFFD19A9-00B5-4CB7-B39C-DBC7E0EC6FDA}" type="pres">
      <dgm:prSet presAssocID="{129AB85D-7E3E-4461-9E95-ED4B717943CA}" presName="img" presStyleLbl="fgImgPlace1" presStyleIdx="1" presStyleCnt="5"/>
      <dgm:spPr>
        <a:blipFill rotWithShape="1">
          <a:blip xmlns:r="http://schemas.openxmlformats.org/officeDocument/2006/relationships" r:embed="rId2"/>
          <a:srcRect/>
          <a:stretch>
            <a:fillRect l="-14000" r="-14000"/>
          </a:stretch>
        </a:blipFill>
      </dgm:spPr>
      <dgm:t>
        <a:bodyPr/>
        <a:lstStyle/>
        <a:p>
          <a:endParaRPr lang="hu-HU"/>
        </a:p>
      </dgm:t>
    </dgm:pt>
    <dgm:pt modelId="{605064FA-0622-42F6-B61D-1EE086D1C051}" type="pres">
      <dgm:prSet presAssocID="{129AB85D-7E3E-4461-9E95-ED4B717943CA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AC7682D-1A33-4D0D-B8A9-73FFD569D466}" type="pres">
      <dgm:prSet presAssocID="{45933078-60F6-4415-9DF0-61FB92BBA42E}" presName="spacer" presStyleCnt="0"/>
      <dgm:spPr/>
    </dgm:pt>
    <dgm:pt modelId="{6B570477-71A8-4090-B26E-A31F8DC27D81}" type="pres">
      <dgm:prSet presAssocID="{B675896A-7DC2-4C70-A04F-EF5EABB8AC07}" presName="comp" presStyleCnt="0"/>
      <dgm:spPr/>
    </dgm:pt>
    <dgm:pt modelId="{478E2A2B-7C5D-4749-A775-EDDCC611B2D0}" type="pres">
      <dgm:prSet presAssocID="{B675896A-7DC2-4C70-A04F-EF5EABB8AC07}" presName="box" presStyleLbl="node1" presStyleIdx="2" presStyleCnt="5"/>
      <dgm:spPr/>
      <dgm:t>
        <a:bodyPr/>
        <a:lstStyle/>
        <a:p>
          <a:endParaRPr lang="hu-HU"/>
        </a:p>
      </dgm:t>
    </dgm:pt>
    <dgm:pt modelId="{092514F3-3A43-4D91-BC28-434E23DF7988}" type="pres">
      <dgm:prSet presAssocID="{B675896A-7DC2-4C70-A04F-EF5EABB8AC07}" presName="img" presStyleLbl="fgImgPlace1" presStyleIdx="2" presStyleCnt="5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hu-HU"/>
        </a:p>
      </dgm:t>
    </dgm:pt>
    <dgm:pt modelId="{E2B0D80B-2942-4002-9A52-A9361611A6BF}" type="pres">
      <dgm:prSet presAssocID="{B675896A-7DC2-4C70-A04F-EF5EABB8AC07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F458C59-ED2B-47D7-A53B-5C6ECAAF0DC2}" type="pres">
      <dgm:prSet presAssocID="{43362DA6-E7C6-4013-8DFE-AAA72722C0D4}" presName="spacer" presStyleCnt="0"/>
      <dgm:spPr/>
    </dgm:pt>
    <dgm:pt modelId="{1E740647-DB74-42B7-820E-6731C8250D5B}" type="pres">
      <dgm:prSet presAssocID="{70B3FF27-2503-4DD3-90A4-6AD851096A49}" presName="comp" presStyleCnt="0"/>
      <dgm:spPr/>
    </dgm:pt>
    <dgm:pt modelId="{EB0A3FF1-FEE2-4B1B-A5FB-18E081A61A1F}" type="pres">
      <dgm:prSet presAssocID="{70B3FF27-2503-4DD3-90A4-6AD851096A49}" presName="box" presStyleLbl="node1" presStyleIdx="3" presStyleCnt="5"/>
      <dgm:spPr/>
      <dgm:t>
        <a:bodyPr/>
        <a:lstStyle/>
        <a:p>
          <a:endParaRPr lang="hu-HU"/>
        </a:p>
      </dgm:t>
    </dgm:pt>
    <dgm:pt modelId="{F370B05B-FDB6-4B13-95F6-696B9D8C88D9}" type="pres">
      <dgm:prSet presAssocID="{70B3FF27-2503-4DD3-90A4-6AD851096A49}" presName="img" presStyleLbl="fgImgPlace1" presStyleIdx="3" presStyleCnt="5"/>
      <dgm:spPr>
        <a:blipFill rotWithShape="1">
          <a:blip xmlns:r="http://schemas.openxmlformats.org/officeDocument/2006/relationships" r:embed="rId4"/>
          <a:srcRect/>
          <a:stretch>
            <a:fillRect l="-30000" r="-30000"/>
          </a:stretch>
        </a:blipFill>
      </dgm:spPr>
      <dgm:t>
        <a:bodyPr/>
        <a:lstStyle/>
        <a:p>
          <a:endParaRPr lang="hu-HU"/>
        </a:p>
      </dgm:t>
    </dgm:pt>
    <dgm:pt modelId="{36ADA454-BE7C-439A-955C-CCE5C6B63922}" type="pres">
      <dgm:prSet presAssocID="{70B3FF27-2503-4DD3-90A4-6AD851096A49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E069275-5012-4FC4-9D45-B77CC3AB7B17}" type="pres">
      <dgm:prSet presAssocID="{8D15F1BF-6419-47CC-B92B-077588FA978E}" presName="spacer" presStyleCnt="0"/>
      <dgm:spPr/>
    </dgm:pt>
    <dgm:pt modelId="{F8F87621-FFDE-43EC-9E8B-FF9A69C7B2BD}" type="pres">
      <dgm:prSet presAssocID="{4C5585B0-32DF-4094-A22B-CC700A2220ED}" presName="comp" presStyleCnt="0"/>
      <dgm:spPr/>
    </dgm:pt>
    <dgm:pt modelId="{B93D93B3-08B6-4AA7-A03B-6E59E03D58A8}" type="pres">
      <dgm:prSet presAssocID="{4C5585B0-32DF-4094-A22B-CC700A2220ED}" presName="box" presStyleLbl="node1" presStyleIdx="4" presStyleCnt="5"/>
      <dgm:spPr/>
      <dgm:t>
        <a:bodyPr/>
        <a:lstStyle/>
        <a:p>
          <a:endParaRPr lang="hu-HU"/>
        </a:p>
      </dgm:t>
    </dgm:pt>
    <dgm:pt modelId="{CC78A24D-DE11-4DB5-8F11-F5FBB61ABD7E}" type="pres">
      <dgm:prSet presAssocID="{4C5585B0-32DF-4094-A22B-CC700A2220ED}" presName="img" presStyleLbl="fgImgPlace1" presStyleIdx="4" presStyleCnt="5"/>
      <dgm:spPr/>
    </dgm:pt>
    <dgm:pt modelId="{4FE661E7-3D12-4447-B0A9-3E014A303775}" type="pres">
      <dgm:prSet presAssocID="{4C5585B0-32DF-4094-A22B-CC700A2220ED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454A8A4-CA11-4EB5-AB74-17FE884815DA}" type="presOf" srcId="{4C5585B0-32DF-4094-A22B-CC700A2220ED}" destId="{B93D93B3-08B6-4AA7-A03B-6E59E03D58A8}" srcOrd="0" destOrd="0" presId="urn:microsoft.com/office/officeart/2005/8/layout/vList4"/>
    <dgm:cxn modelId="{41657160-A210-4521-A724-53261B4AA410}" srcId="{B3EE1A4A-D271-4372-8349-D75A64E99609}" destId="{B675896A-7DC2-4C70-A04F-EF5EABB8AC07}" srcOrd="2" destOrd="0" parTransId="{3D876175-63BB-4C66-AE12-D18042456A2C}" sibTransId="{43362DA6-E7C6-4013-8DFE-AAA72722C0D4}"/>
    <dgm:cxn modelId="{37904166-72AB-4A03-83C7-BEA26A43B401}" type="presOf" srcId="{E780DE93-BCB7-41A4-9A1E-658B91849F32}" destId="{4FE661E7-3D12-4447-B0A9-3E014A303775}" srcOrd="1" destOrd="1" presId="urn:microsoft.com/office/officeart/2005/8/layout/vList4"/>
    <dgm:cxn modelId="{CF0ACEEE-5D09-4A01-B32B-AF688FF8AEA6}" srcId="{3B52AB15-95DD-4CC0-A729-7EF0673F1A0B}" destId="{FDB2CB8B-235B-4E1A-8DDF-D89D0A1663AA}" srcOrd="1" destOrd="0" parTransId="{5853AE56-38A9-44D3-8757-0C602A51CC4E}" sibTransId="{D42D6EE0-3704-4418-B800-8D9D743B0008}"/>
    <dgm:cxn modelId="{6CC2F07D-3A3D-45AE-9621-DE3BBF7183FE}" type="presOf" srcId="{B675896A-7DC2-4C70-A04F-EF5EABB8AC07}" destId="{E2B0D80B-2942-4002-9A52-A9361611A6BF}" srcOrd="1" destOrd="0" presId="urn:microsoft.com/office/officeart/2005/8/layout/vList4"/>
    <dgm:cxn modelId="{FBDE3AEC-E056-43F8-AF89-2BDCA85DBCB2}" srcId="{129AB85D-7E3E-4461-9E95-ED4B717943CA}" destId="{D727791B-BA56-45BD-B257-1A788063CC34}" srcOrd="1" destOrd="0" parTransId="{799D8D71-D0E5-4709-8506-9AA60D147111}" sibTransId="{E1B9FC9A-D5ED-487F-BC21-589FC420C730}"/>
    <dgm:cxn modelId="{0B8E7040-D755-4B59-BCBF-ABB8E3ACFE7F}" type="presOf" srcId="{1C40394B-2049-4CA6-B470-2CACFE23C823}" destId="{BC948261-7BDE-4A96-9C02-5BF6E74B30C2}" srcOrd="0" destOrd="1" presId="urn:microsoft.com/office/officeart/2005/8/layout/vList4"/>
    <dgm:cxn modelId="{8A9B0B4C-A4B2-4863-B5A5-52C6C54D789B}" type="presOf" srcId="{E780DE93-BCB7-41A4-9A1E-658B91849F32}" destId="{B93D93B3-08B6-4AA7-A03B-6E59E03D58A8}" srcOrd="0" destOrd="1" presId="urn:microsoft.com/office/officeart/2005/8/layout/vList4"/>
    <dgm:cxn modelId="{A179CC03-64F4-4622-B4C5-99CA2D55ACA0}" type="presOf" srcId="{E307433B-6848-4CC7-BEB8-177CC4654F97}" destId="{478E2A2B-7C5D-4749-A775-EDDCC611B2D0}" srcOrd="0" destOrd="2" presId="urn:microsoft.com/office/officeart/2005/8/layout/vList4"/>
    <dgm:cxn modelId="{9A4A86F2-EF53-4304-A42B-601EEAC531B6}" type="presOf" srcId="{1C40394B-2049-4CA6-B470-2CACFE23C823}" destId="{8BE748F3-90EB-4559-A3B9-8349767AE884}" srcOrd="1" destOrd="1" presId="urn:microsoft.com/office/officeart/2005/8/layout/vList4"/>
    <dgm:cxn modelId="{2CFE7EEA-0BB3-44D6-8AAE-32B17498A8D8}" srcId="{B3EE1A4A-D271-4372-8349-D75A64E99609}" destId="{4C5585B0-32DF-4094-A22B-CC700A2220ED}" srcOrd="4" destOrd="0" parTransId="{EEB27207-CF4F-4072-BD2A-06F291CD833A}" sibTransId="{2892D73E-6589-4A4C-A1C7-68DAAA1D7131}"/>
    <dgm:cxn modelId="{C961A32D-EDAD-4AD2-89FE-42C7DB47F5C2}" type="presOf" srcId="{E307433B-6848-4CC7-BEB8-177CC4654F97}" destId="{E2B0D80B-2942-4002-9A52-A9361611A6BF}" srcOrd="1" destOrd="2" presId="urn:microsoft.com/office/officeart/2005/8/layout/vList4"/>
    <dgm:cxn modelId="{B7EF7ACD-04E5-40AA-A84E-1506CBF73F16}" type="presOf" srcId="{129AB85D-7E3E-4461-9E95-ED4B717943CA}" destId="{605064FA-0622-42F6-B61D-1EE086D1C051}" srcOrd="1" destOrd="0" presId="urn:microsoft.com/office/officeart/2005/8/layout/vList4"/>
    <dgm:cxn modelId="{D8F54DE1-DE63-434A-9CBC-10A8F12D5B86}" type="presOf" srcId="{70B3FF27-2503-4DD3-90A4-6AD851096A49}" destId="{36ADA454-BE7C-439A-955C-CCE5C6B63922}" srcOrd="1" destOrd="0" presId="urn:microsoft.com/office/officeart/2005/8/layout/vList4"/>
    <dgm:cxn modelId="{657BCA43-5AF9-4517-AE16-388BB27E0A5A}" type="presOf" srcId="{3B52AB15-95DD-4CC0-A729-7EF0673F1A0B}" destId="{BC948261-7BDE-4A96-9C02-5BF6E74B30C2}" srcOrd="0" destOrd="0" presId="urn:microsoft.com/office/officeart/2005/8/layout/vList4"/>
    <dgm:cxn modelId="{B9B5B00D-93E8-413A-A946-CDB4C1EED5CB}" type="presOf" srcId="{BC17B708-9358-4410-8BF5-53BAA44763F5}" destId="{B93D93B3-08B6-4AA7-A03B-6E59E03D58A8}" srcOrd="0" destOrd="2" presId="urn:microsoft.com/office/officeart/2005/8/layout/vList4"/>
    <dgm:cxn modelId="{FBBDDE05-63E8-4EAA-9194-247B7BE5E082}" type="presOf" srcId="{D727791B-BA56-45BD-B257-1A788063CC34}" destId="{42E6BD20-72DB-4939-9697-4F422CDAA001}" srcOrd="0" destOrd="2" presId="urn:microsoft.com/office/officeart/2005/8/layout/vList4"/>
    <dgm:cxn modelId="{59C5AC99-F0D4-4731-9D75-E212451B5600}" srcId="{4C5585B0-32DF-4094-A22B-CC700A2220ED}" destId="{5B82E94A-F4BE-434B-B155-D2B4CF90B3BC}" srcOrd="2" destOrd="0" parTransId="{7B71BD24-D813-4441-A8DF-071D3DFD120B}" sibTransId="{61106518-3785-446A-AE09-2A316B52897B}"/>
    <dgm:cxn modelId="{7840A21B-73CD-402D-B084-3985864F965E}" type="presOf" srcId="{805EA713-98DF-41D8-8D2E-830742E76B00}" destId="{E2B0D80B-2942-4002-9A52-A9361611A6BF}" srcOrd="1" destOrd="1" presId="urn:microsoft.com/office/officeart/2005/8/layout/vList4"/>
    <dgm:cxn modelId="{07B2CB1A-CD82-451C-849D-821B1D8B2821}" srcId="{129AB85D-7E3E-4461-9E95-ED4B717943CA}" destId="{F879A04E-24D4-49D0-BFCB-8D98247B421B}" srcOrd="0" destOrd="0" parTransId="{1907C27E-32E0-41CA-A839-51EC05ABDF46}" sibTransId="{CCF44E26-8D90-479C-AF90-1D0CA4A175FA}"/>
    <dgm:cxn modelId="{36ADCE83-3C87-4866-AF0F-72E99043CF95}" type="presOf" srcId="{129AB85D-7E3E-4461-9E95-ED4B717943CA}" destId="{42E6BD20-72DB-4939-9697-4F422CDAA001}" srcOrd="0" destOrd="0" presId="urn:microsoft.com/office/officeart/2005/8/layout/vList4"/>
    <dgm:cxn modelId="{1FD2AB30-A2D3-4614-9959-1E59D212107F}" srcId="{4C5585B0-32DF-4094-A22B-CC700A2220ED}" destId="{C636B6B5-93BB-499F-8870-812FBC528B95}" srcOrd="3" destOrd="0" parTransId="{0ED5D61C-9C02-47EB-AF06-46C9CF41E6EE}" sibTransId="{540AE9B1-7CEB-4AA1-A21A-80AB77721F04}"/>
    <dgm:cxn modelId="{6736B842-3BED-4203-AF5B-0C34BE00D853}" type="presOf" srcId="{FDB2CB8B-235B-4E1A-8DDF-D89D0A1663AA}" destId="{BC948261-7BDE-4A96-9C02-5BF6E74B30C2}" srcOrd="0" destOrd="2" presId="urn:microsoft.com/office/officeart/2005/8/layout/vList4"/>
    <dgm:cxn modelId="{1E7EA5E2-C8D2-4D2B-8F8F-067CFD51B263}" type="presOf" srcId="{D727791B-BA56-45BD-B257-1A788063CC34}" destId="{605064FA-0622-42F6-B61D-1EE086D1C051}" srcOrd="1" destOrd="2" presId="urn:microsoft.com/office/officeart/2005/8/layout/vList4"/>
    <dgm:cxn modelId="{EEC471D4-525D-4BB5-9147-13B9D57B6B4F}" type="presOf" srcId="{70B3FF27-2503-4DD3-90A4-6AD851096A49}" destId="{EB0A3FF1-FEE2-4B1B-A5FB-18E081A61A1F}" srcOrd="0" destOrd="0" presId="urn:microsoft.com/office/officeart/2005/8/layout/vList4"/>
    <dgm:cxn modelId="{E2F202E5-0E88-4CB6-A665-91C7A222ED14}" srcId="{4C5585B0-32DF-4094-A22B-CC700A2220ED}" destId="{E780DE93-BCB7-41A4-9A1E-658B91849F32}" srcOrd="0" destOrd="0" parTransId="{E8719AB5-E35E-43EE-83CC-5D688CE9A16A}" sibTransId="{59BF9DFC-6E3C-4631-B1A5-48E2045D15A5}"/>
    <dgm:cxn modelId="{75911BF6-439A-4C63-80A8-423CA3A4FC60}" type="presOf" srcId="{B675896A-7DC2-4C70-A04F-EF5EABB8AC07}" destId="{478E2A2B-7C5D-4749-A775-EDDCC611B2D0}" srcOrd="0" destOrd="0" presId="urn:microsoft.com/office/officeart/2005/8/layout/vList4"/>
    <dgm:cxn modelId="{4D56B213-FE15-4BF7-A493-30217DF04BF2}" srcId="{B675896A-7DC2-4C70-A04F-EF5EABB8AC07}" destId="{805EA713-98DF-41D8-8D2E-830742E76B00}" srcOrd="0" destOrd="0" parTransId="{11E6613D-22E3-458D-A024-A5CCC135DC95}" sibTransId="{7FBD4AFF-CB33-4CF6-B20B-F54933CF44A4}"/>
    <dgm:cxn modelId="{1919B8C7-7DCF-4483-B9DB-849052A4B534}" type="presOf" srcId="{4C5585B0-32DF-4094-A22B-CC700A2220ED}" destId="{4FE661E7-3D12-4447-B0A9-3E014A303775}" srcOrd="1" destOrd="0" presId="urn:microsoft.com/office/officeart/2005/8/layout/vList4"/>
    <dgm:cxn modelId="{B1DBDDA9-05AB-436B-B83C-C3B335DAF9A1}" type="presOf" srcId="{B3EE1A4A-D271-4372-8349-D75A64E99609}" destId="{C77A0B82-997E-4A71-BAE2-8CECEFA3D579}" srcOrd="0" destOrd="0" presId="urn:microsoft.com/office/officeart/2005/8/layout/vList4"/>
    <dgm:cxn modelId="{33362F61-95A2-4E33-B628-450B5DBA165F}" type="presOf" srcId="{C636B6B5-93BB-499F-8870-812FBC528B95}" destId="{4FE661E7-3D12-4447-B0A9-3E014A303775}" srcOrd="1" destOrd="4" presId="urn:microsoft.com/office/officeart/2005/8/layout/vList4"/>
    <dgm:cxn modelId="{361AAC8A-2ACE-4A21-94E6-D7DD8D18740A}" type="presOf" srcId="{F879A04E-24D4-49D0-BFCB-8D98247B421B}" destId="{605064FA-0622-42F6-B61D-1EE086D1C051}" srcOrd="1" destOrd="1" presId="urn:microsoft.com/office/officeart/2005/8/layout/vList4"/>
    <dgm:cxn modelId="{2870F906-BA94-4517-B444-D516CF19D49E}" srcId="{B675896A-7DC2-4C70-A04F-EF5EABB8AC07}" destId="{E307433B-6848-4CC7-BEB8-177CC4654F97}" srcOrd="1" destOrd="0" parTransId="{B62FD312-6ACB-4C57-B730-D2FEB113FFCA}" sibTransId="{08FE6BE9-D936-4F6E-963A-35E58A70F84D}"/>
    <dgm:cxn modelId="{F383AEC5-FA4C-4083-98BB-0D43E98E6515}" type="presOf" srcId="{5B82E94A-F4BE-434B-B155-D2B4CF90B3BC}" destId="{B93D93B3-08B6-4AA7-A03B-6E59E03D58A8}" srcOrd="0" destOrd="3" presId="urn:microsoft.com/office/officeart/2005/8/layout/vList4"/>
    <dgm:cxn modelId="{AF07781D-7777-4BEE-867A-730BBD9DB97F}" srcId="{B3EE1A4A-D271-4372-8349-D75A64E99609}" destId="{129AB85D-7E3E-4461-9E95-ED4B717943CA}" srcOrd="1" destOrd="0" parTransId="{61FFC3B5-2CA8-4851-A13C-AF41975DF834}" sibTransId="{45933078-60F6-4415-9DF0-61FB92BBA42E}"/>
    <dgm:cxn modelId="{011233A8-733F-4C40-8F35-09747BAF2D06}" type="presOf" srcId="{3B52AB15-95DD-4CC0-A729-7EF0673F1A0B}" destId="{8BE748F3-90EB-4559-A3B9-8349767AE884}" srcOrd="1" destOrd="0" presId="urn:microsoft.com/office/officeart/2005/8/layout/vList4"/>
    <dgm:cxn modelId="{AB88E9CA-69FA-48AA-8FF0-77358D1A061E}" srcId="{B3EE1A4A-D271-4372-8349-D75A64E99609}" destId="{70B3FF27-2503-4DD3-90A4-6AD851096A49}" srcOrd="3" destOrd="0" parTransId="{807FE662-6D4A-459F-9CD5-666F9F26FA84}" sibTransId="{8D15F1BF-6419-47CC-B92B-077588FA978E}"/>
    <dgm:cxn modelId="{7EDCF84B-743E-4115-827E-55522AD7620B}" srcId="{4C5585B0-32DF-4094-A22B-CC700A2220ED}" destId="{BC17B708-9358-4410-8BF5-53BAA44763F5}" srcOrd="1" destOrd="0" parTransId="{62DB2ECD-0046-491F-AE76-5672C1448084}" sibTransId="{62A2420F-7EC5-4F4D-9808-1F5229FC25B1}"/>
    <dgm:cxn modelId="{5F19EBF9-21FB-4DEF-9F46-DE13849224C9}" type="presOf" srcId="{5B82E94A-F4BE-434B-B155-D2B4CF90B3BC}" destId="{4FE661E7-3D12-4447-B0A9-3E014A303775}" srcOrd="1" destOrd="3" presId="urn:microsoft.com/office/officeart/2005/8/layout/vList4"/>
    <dgm:cxn modelId="{0529EC80-8458-4CB1-813B-F4B489459B5E}" srcId="{B3EE1A4A-D271-4372-8349-D75A64E99609}" destId="{3B52AB15-95DD-4CC0-A729-7EF0673F1A0B}" srcOrd="0" destOrd="0" parTransId="{3DE45550-1310-4637-9503-BFB4ABF72CE5}" sibTransId="{E329E1BA-5CD2-402E-80B8-9B88BB40104F}"/>
    <dgm:cxn modelId="{51DF7EB5-00E8-4733-A868-00FE563C45C4}" type="presOf" srcId="{FDB2CB8B-235B-4E1A-8DDF-D89D0A1663AA}" destId="{8BE748F3-90EB-4559-A3B9-8349767AE884}" srcOrd="1" destOrd="2" presId="urn:microsoft.com/office/officeart/2005/8/layout/vList4"/>
    <dgm:cxn modelId="{69C45BB6-55BD-4D6F-82DC-E799415F1B8E}" type="presOf" srcId="{F879A04E-24D4-49D0-BFCB-8D98247B421B}" destId="{42E6BD20-72DB-4939-9697-4F422CDAA001}" srcOrd="0" destOrd="1" presId="urn:microsoft.com/office/officeart/2005/8/layout/vList4"/>
    <dgm:cxn modelId="{2A508ED3-5972-473E-AC71-377DAE739569}" type="presOf" srcId="{C636B6B5-93BB-499F-8870-812FBC528B95}" destId="{B93D93B3-08B6-4AA7-A03B-6E59E03D58A8}" srcOrd="0" destOrd="4" presId="urn:microsoft.com/office/officeart/2005/8/layout/vList4"/>
    <dgm:cxn modelId="{A55AFD69-7D7C-4A31-945F-BEE96F477434}" srcId="{3B52AB15-95DD-4CC0-A729-7EF0673F1A0B}" destId="{1C40394B-2049-4CA6-B470-2CACFE23C823}" srcOrd="0" destOrd="0" parTransId="{68FD05EB-CC3A-4A0C-B25D-1D6AB0640F8F}" sibTransId="{10CF337E-FBB0-43ED-9D5D-9A8C59A91EFC}"/>
    <dgm:cxn modelId="{8A18C940-224C-4725-980F-CBE89F79BAD5}" type="presOf" srcId="{805EA713-98DF-41D8-8D2E-830742E76B00}" destId="{478E2A2B-7C5D-4749-A775-EDDCC611B2D0}" srcOrd="0" destOrd="1" presId="urn:microsoft.com/office/officeart/2005/8/layout/vList4"/>
    <dgm:cxn modelId="{AA040869-4EB2-48CE-BEBC-B3EC0B059E11}" type="presOf" srcId="{BC17B708-9358-4410-8BF5-53BAA44763F5}" destId="{4FE661E7-3D12-4447-B0A9-3E014A303775}" srcOrd="1" destOrd="2" presId="urn:microsoft.com/office/officeart/2005/8/layout/vList4"/>
    <dgm:cxn modelId="{B6D358AE-4F13-428A-8DDE-DDDAF0E13334}" type="presParOf" srcId="{C77A0B82-997E-4A71-BAE2-8CECEFA3D579}" destId="{F8CFEFFE-EE6B-43E4-B8EB-F0B4C6F0D3D6}" srcOrd="0" destOrd="0" presId="urn:microsoft.com/office/officeart/2005/8/layout/vList4"/>
    <dgm:cxn modelId="{87E0422C-232C-494A-957F-C260D3E0D2D0}" type="presParOf" srcId="{F8CFEFFE-EE6B-43E4-B8EB-F0B4C6F0D3D6}" destId="{BC948261-7BDE-4A96-9C02-5BF6E74B30C2}" srcOrd="0" destOrd="0" presId="urn:microsoft.com/office/officeart/2005/8/layout/vList4"/>
    <dgm:cxn modelId="{9E87FC58-6AEE-4371-80BF-AFE2829B299B}" type="presParOf" srcId="{F8CFEFFE-EE6B-43E4-B8EB-F0B4C6F0D3D6}" destId="{EC920C34-C693-4C87-A87C-BE20A6D79A07}" srcOrd="1" destOrd="0" presId="urn:microsoft.com/office/officeart/2005/8/layout/vList4"/>
    <dgm:cxn modelId="{960072B1-47A3-442E-AE06-12BC0240595E}" type="presParOf" srcId="{F8CFEFFE-EE6B-43E4-B8EB-F0B4C6F0D3D6}" destId="{8BE748F3-90EB-4559-A3B9-8349767AE884}" srcOrd="2" destOrd="0" presId="urn:microsoft.com/office/officeart/2005/8/layout/vList4"/>
    <dgm:cxn modelId="{50F4252A-AAD4-45EE-93BA-A41145B3266A}" type="presParOf" srcId="{C77A0B82-997E-4A71-BAE2-8CECEFA3D579}" destId="{0C030B3A-1DF6-4507-986B-95FFD24EA0E9}" srcOrd="1" destOrd="0" presId="urn:microsoft.com/office/officeart/2005/8/layout/vList4"/>
    <dgm:cxn modelId="{B18E0AB5-B8F9-446C-8284-57A00FC555EA}" type="presParOf" srcId="{C77A0B82-997E-4A71-BAE2-8CECEFA3D579}" destId="{FC45F605-0F9B-4A90-AD0B-1189616709FB}" srcOrd="2" destOrd="0" presId="urn:microsoft.com/office/officeart/2005/8/layout/vList4"/>
    <dgm:cxn modelId="{7C54CDA6-0527-4A4B-876F-E41810102AD3}" type="presParOf" srcId="{FC45F605-0F9B-4A90-AD0B-1189616709FB}" destId="{42E6BD20-72DB-4939-9697-4F422CDAA001}" srcOrd="0" destOrd="0" presId="urn:microsoft.com/office/officeart/2005/8/layout/vList4"/>
    <dgm:cxn modelId="{66A3CBE9-E801-491E-B155-9C9101C4BDFA}" type="presParOf" srcId="{FC45F605-0F9B-4A90-AD0B-1189616709FB}" destId="{FFFD19A9-00B5-4CB7-B39C-DBC7E0EC6FDA}" srcOrd="1" destOrd="0" presId="urn:microsoft.com/office/officeart/2005/8/layout/vList4"/>
    <dgm:cxn modelId="{CF03D31A-8CA2-4DAD-AF48-3FC391C14664}" type="presParOf" srcId="{FC45F605-0F9B-4A90-AD0B-1189616709FB}" destId="{605064FA-0622-42F6-B61D-1EE086D1C051}" srcOrd="2" destOrd="0" presId="urn:microsoft.com/office/officeart/2005/8/layout/vList4"/>
    <dgm:cxn modelId="{57A2D0FC-8E79-4EAA-9A3E-4FFE72A8B705}" type="presParOf" srcId="{C77A0B82-997E-4A71-BAE2-8CECEFA3D579}" destId="{9AC7682D-1A33-4D0D-B8A9-73FFD569D466}" srcOrd="3" destOrd="0" presId="urn:microsoft.com/office/officeart/2005/8/layout/vList4"/>
    <dgm:cxn modelId="{916518CA-25C3-4031-8B8C-94C5768729BF}" type="presParOf" srcId="{C77A0B82-997E-4A71-BAE2-8CECEFA3D579}" destId="{6B570477-71A8-4090-B26E-A31F8DC27D81}" srcOrd="4" destOrd="0" presId="urn:microsoft.com/office/officeart/2005/8/layout/vList4"/>
    <dgm:cxn modelId="{B04448E1-F92E-47B5-9B92-1BF744D4C336}" type="presParOf" srcId="{6B570477-71A8-4090-B26E-A31F8DC27D81}" destId="{478E2A2B-7C5D-4749-A775-EDDCC611B2D0}" srcOrd="0" destOrd="0" presId="urn:microsoft.com/office/officeart/2005/8/layout/vList4"/>
    <dgm:cxn modelId="{E5EF4DAB-1361-4525-B565-26B9CEEA1F04}" type="presParOf" srcId="{6B570477-71A8-4090-B26E-A31F8DC27D81}" destId="{092514F3-3A43-4D91-BC28-434E23DF7988}" srcOrd="1" destOrd="0" presId="urn:microsoft.com/office/officeart/2005/8/layout/vList4"/>
    <dgm:cxn modelId="{C0EBFFC7-3CEB-4742-833B-379A572E27BD}" type="presParOf" srcId="{6B570477-71A8-4090-B26E-A31F8DC27D81}" destId="{E2B0D80B-2942-4002-9A52-A9361611A6BF}" srcOrd="2" destOrd="0" presId="urn:microsoft.com/office/officeart/2005/8/layout/vList4"/>
    <dgm:cxn modelId="{3C6D1EC3-6D07-4973-AE8C-C090AD4A9F95}" type="presParOf" srcId="{C77A0B82-997E-4A71-BAE2-8CECEFA3D579}" destId="{6F458C59-ED2B-47D7-A53B-5C6ECAAF0DC2}" srcOrd="5" destOrd="0" presId="urn:microsoft.com/office/officeart/2005/8/layout/vList4"/>
    <dgm:cxn modelId="{7982C6C4-1144-493D-906D-8CB89FF244BF}" type="presParOf" srcId="{C77A0B82-997E-4A71-BAE2-8CECEFA3D579}" destId="{1E740647-DB74-42B7-820E-6731C8250D5B}" srcOrd="6" destOrd="0" presId="urn:microsoft.com/office/officeart/2005/8/layout/vList4"/>
    <dgm:cxn modelId="{746D04C1-5055-4EED-84AF-25E34C71FD30}" type="presParOf" srcId="{1E740647-DB74-42B7-820E-6731C8250D5B}" destId="{EB0A3FF1-FEE2-4B1B-A5FB-18E081A61A1F}" srcOrd="0" destOrd="0" presId="urn:microsoft.com/office/officeart/2005/8/layout/vList4"/>
    <dgm:cxn modelId="{2443B26D-CF74-4099-83CA-FED6A078A6A6}" type="presParOf" srcId="{1E740647-DB74-42B7-820E-6731C8250D5B}" destId="{F370B05B-FDB6-4B13-95F6-696B9D8C88D9}" srcOrd="1" destOrd="0" presId="urn:microsoft.com/office/officeart/2005/8/layout/vList4"/>
    <dgm:cxn modelId="{74AF248E-9C6B-4412-9F34-495C384CE170}" type="presParOf" srcId="{1E740647-DB74-42B7-820E-6731C8250D5B}" destId="{36ADA454-BE7C-439A-955C-CCE5C6B63922}" srcOrd="2" destOrd="0" presId="urn:microsoft.com/office/officeart/2005/8/layout/vList4"/>
    <dgm:cxn modelId="{A0E78F4E-CEBB-4732-86B0-13F2DFB84BCE}" type="presParOf" srcId="{C77A0B82-997E-4A71-BAE2-8CECEFA3D579}" destId="{7E069275-5012-4FC4-9D45-B77CC3AB7B17}" srcOrd="7" destOrd="0" presId="urn:microsoft.com/office/officeart/2005/8/layout/vList4"/>
    <dgm:cxn modelId="{3568C16C-935D-481C-AE9D-EB8E8854DB81}" type="presParOf" srcId="{C77A0B82-997E-4A71-BAE2-8CECEFA3D579}" destId="{F8F87621-FFDE-43EC-9E8B-FF9A69C7B2BD}" srcOrd="8" destOrd="0" presId="urn:microsoft.com/office/officeart/2005/8/layout/vList4"/>
    <dgm:cxn modelId="{6586D6C6-24AE-40D5-8803-3520E6FFC537}" type="presParOf" srcId="{F8F87621-FFDE-43EC-9E8B-FF9A69C7B2BD}" destId="{B93D93B3-08B6-4AA7-A03B-6E59E03D58A8}" srcOrd="0" destOrd="0" presId="urn:microsoft.com/office/officeart/2005/8/layout/vList4"/>
    <dgm:cxn modelId="{206538E2-EA7E-40F1-9070-0EAF1F43BEE5}" type="presParOf" srcId="{F8F87621-FFDE-43EC-9E8B-FF9A69C7B2BD}" destId="{CC78A24D-DE11-4DB5-8F11-F5FBB61ABD7E}" srcOrd="1" destOrd="0" presId="urn:microsoft.com/office/officeart/2005/8/layout/vList4"/>
    <dgm:cxn modelId="{5556FE63-F30F-44AC-A964-7D9D2C65077D}" type="presParOf" srcId="{F8F87621-FFDE-43EC-9E8B-FF9A69C7B2BD}" destId="{4FE661E7-3D12-4447-B0A9-3E014A30377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367757-B76A-43E9-B7C9-542AB57E6170}" type="doc">
      <dgm:prSet loTypeId="urn:microsoft.com/office/officeart/2005/8/layout/p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593A708-28AA-4DB0-AFB7-888F9A61554D}">
      <dgm:prSet phldrT="[Text]"/>
      <dgm:spPr/>
      <dgm:t>
        <a:bodyPr/>
        <a:lstStyle/>
        <a:p>
          <a:r>
            <a:rPr lang="hu-HU" dirty="0"/>
            <a:t>Haladéktalan jóváírás </a:t>
          </a:r>
          <a:r>
            <a:rPr lang="hu-HU" dirty="0" err="1" smtClean="0"/>
            <a:t>EGT</a:t>
          </a:r>
          <a:r>
            <a:rPr lang="hu-HU" dirty="0" smtClean="0"/>
            <a:t> államok pénznemében konverzióval</a:t>
          </a:r>
          <a:endParaRPr lang="hu-HU" dirty="0"/>
        </a:p>
      </dgm:t>
    </dgm:pt>
    <dgm:pt modelId="{307A8A9F-814B-4FBB-8895-726E4889E189}" type="parTrans" cxnId="{0ADA6D1C-87C7-418A-B36C-7A162C7905A1}">
      <dgm:prSet/>
      <dgm:spPr/>
      <dgm:t>
        <a:bodyPr/>
        <a:lstStyle/>
        <a:p>
          <a:endParaRPr lang="hu-HU"/>
        </a:p>
      </dgm:t>
    </dgm:pt>
    <dgm:pt modelId="{503DAFE5-0DED-43C8-90E8-FF3004615654}" type="sibTrans" cxnId="{0ADA6D1C-87C7-418A-B36C-7A162C7905A1}">
      <dgm:prSet/>
      <dgm:spPr/>
      <dgm:t>
        <a:bodyPr/>
        <a:lstStyle/>
        <a:p>
          <a:endParaRPr lang="hu-HU"/>
        </a:p>
      </dgm:t>
    </dgm:pt>
    <dgm:pt modelId="{399C68BB-9B57-46C0-8706-E45C713CA7E3}">
      <dgm:prSet phldrT="[Text]"/>
      <dgm:spPr/>
      <dgm:t>
        <a:bodyPr/>
        <a:lstStyle/>
        <a:p>
          <a:r>
            <a:rPr lang="hu-HU" dirty="0"/>
            <a:t>Haladéktalan jóváírás nem </a:t>
          </a:r>
          <a:r>
            <a:rPr lang="hu-HU" dirty="0" err="1" smtClean="0"/>
            <a:t>EGT</a:t>
          </a:r>
          <a:r>
            <a:rPr lang="hu-HU" dirty="0" smtClean="0"/>
            <a:t> államok </a:t>
          </a:r>
          <a:r>
            <a:rPr lang="hu-HU" dirty="0"/>
            <a:t>pénzemében </a:t>
          </a:r>
          <a:r>
            <a:rPr lang="hu-HU" dirty="0" smtClean="0"/>
            <a:t>konverzió nélkül</a:t>
          </a:r>
          <a:endParaRPr lang="hu-HU" dirty="0"/>
        </a:p>
      </dgm:t>
    </dgm:pt>
    <dgm:pt modelId="{0B696C7C-9EE2-43AA-98D0-06D72C4D7993}" type="parTrans" cxnId="{45D6B418-420C-4652-85FD-91394A38AB3F}">
      <dgm:prSet/>
      <dgm:spPr/>
      <dgm:t>
        <a:bodyPr/>
        <a:lstStyle/>
        <a:p>
          <a:endParaRPr lang="hu-HU"/>
        </a:p>
      </dgm:t>
    </dgm:pt>
    <dgm:pt modelId="{A356D195-3551-4C78-86E7-F1419AE396D7}" type="sibTrans" cxnId="{45D6B418-420C-4652-85FD-91394A38AB3F}">
      <dgm:prSet/>
      <dgm:spPr/>
      <dgm:t>
        <a:bodyPr/>
        <a:lstStyle/>
        <a:p>
          <a:endParaRPr lang="hu-HU"/>
        </a:p>
      </dgm:t>
    </dgm:pt>
    <dgm:pt modelId="{6D701D02-79FB-43A4-91A1-A3CEC94F8089}">
      <dgm:prSet phldrT="[Text]"/>
      <dgm:spPr/>
      <dgm:t>
        <a:bodyPr/>
        <a:lstStyle/>
        <a:p>
          <a:r>
            <a:rPr lang="hu-HU" dirty="0"/>
            <a:t>Kártérítés megfizetése kivizsgálás után</a:t>
          </a:r>
        </a:p>
      </dgm:t>
    </dgm:pt>
    <dgm:pt modelId="{B122E1D4-F12A-4E7E-9D62-FD3306336720}" type="parTrans" cxnId="{E6D65B7A-31A0-4531-94A2-20BD55836A7A}">
      <dgm:prSet/>
      <dgm:spPr/>
      <dgm:t>
        <a:bodyPr/>
        <a:lstStyle/>
        <a:p>
          <a:endParaRPr lang="hu-HU"/>
        </a:p>
      </dgm:t>
    </dgm:pt>
    <dgm:pt modelId="{9DD552D4-44B6-4273-A876-AE8FD831237E}" type="sibTrans" cxnId="{E6D65B7A-31A0-4531-94A2-20BD55836A7A}">
      <dgm:prSet/>
      <dgm:spPr/>
      <dgm:t>
        <a:bodyPr/>
        <a:lstStyle/>
        <a:p>
          <a:endParaRPr lang="hu-HU"/>
        </a:p>
      </dgm:t>
    </dgm:pt>
    <dgm:pt modelId="{F5F2B0B2-1ECF-45D0-89E4-721ADB19AF94}">
      <dgm:prSet custT="1"/>
      <dgm:spPr/>
      <dgm:t>
        <a:bodyPr/>
        <a:lstStyle/>
        <a:p>
          <a:r>
            <a:rPr lang="hu-HU" sz="1400" dirty="0"/>
            <a:t>Továbbra is </a:t>
          </a:r>
          <a:r>
            <a:rPr lang="hu-HU" sz="1400" dirty="0" err="1"/>
            <a:t>fontosak</a:t>
          </a:r>
          <a:r>
            <a:rPr lang="hu-HU" sz="1400" dirty="0"/>
            <a:t> a keretszerződéshez kapcsolódó és az ügyféltájékoztatáshoz kapcsolódó szabályok</a:t>
          </a:r>
        </a:p>
      </dgm:t>
    </dgm:pt>
    <dgm:pt modelId="{C38D2A8A-394C-4309-A809-F275FE45227E}" type="parTrans" cxnId="{DD73731E-9D94-48ED-AF7D-8F1531559CD7}">
      <dgm:prSet/>
      <dgm:spPr/>
      <dgm:t>
        <a:bodyPr/>
        <a:lstStyle/>
        <a:p>
          <a:endParaRPr lang="hu-HU"/>
        </a:p>
      </dgm:t>
    </dgm:pt>
    <dgm:pt modelId="{75AB7D1F-1DE3-4094-A27C-B1759751178B}" type="sibTrans" cxnId="{DD73731E-9D94-48ED-AF7D-8F1531559CD7}">
      <dgm:prSet/>
      <dgm:spPr/>
      <dgm:t>
        <a:bodyPr/>
        <a:lstStyle/>
        <a:p>
          <a:endParaRPr lang="hu-HU"/>
        </a:p>
      </dgm:t>
    </dgm:pt>
    <dgm:pt modelId="{6EEDE06D-2B6C-440D-8936-68670FE26997}" type="pres">
      <dgm:prSet presAssocID="{BF367757-B76A-43E9-B7C9-542AB57E61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2050EEA-1FD3-4A9A-AEFB-F5E90E055670}" type="pres">
      <dgm:prSet presAssocID="{6593A708-28AA-4DB0-AFB7-888F9A61554D}" presName="compNode" presStyleCnt="0"/>
      <dgm:spPr/>
    </dgm:pt>
    <dgm:pt modelId="{C22C0C4F-9A66-4D2A-B634-137283761EAC}" type="pres">
      <dgm:prSet presAssocID="{6593A708-28AA-4DB0-AFB7-888F9A61554D}" presName="pictRect" presStyleLbl="node1" presStyleIdx="0" presStyleCnt="4" custLinFactNeighborX="-3091" custLinFactNeighborY="11623"/>
      <dgm:spPr>
        <a:blipFill rotWithShape="1">
          <a:blip xmlns:r="http://schemas.openxmlformats.org/officeDocument/2006/relationships" r:embed="rId1"/>
          <a:srcRect/>
          <a:stretch>
            <a:fillRect t="-23000" b="-23000"/>
          </a:stretch>
        </a:blipFill>
      </dgm:spPr>
      <dgm:t>
        <a:bodyPr/>
        <a:lstStyle/>
        <a:p>
          <a:endParaRPr lang="hu-HU"/>
        </a:p>
      </dgm:t>
    </dgm:pt>
    <dgm:pt modelId="{FAB8B58C-E4D0-4193-9C3C-446FDB29ED9B}" type="pres">
      <dgm:prSet presAssocID="{6593A708-28AA-4DB0-AFB7-888F9A61554D}" presName="textRect" presStyleLbl="revTx" presStyleIdx="0" presStyleCnt="4" custLinFactNeighborX="-2473" custLinFactNeighborY="245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D2D0B59-2770-4C15-A521-BA22AC6C70A6}" type="pres">
      <dgm:prSet presAssocID="{503DAFE5-0DED-43C8-90E8-FF3004615654}" presName="sibTrans" presStyleLbl="sibTrans2D1" presStyleIdx="0" presStyleCnt="0"/>
      <dgm:spPr/>
      <dgm:t>
        <a:bodyPr/>
        <a:lstStyle/>
        <a:p>
          <a:endParaRPr lang="hu-HU"/>
        </a:p>
      </dgm:t>
    </dgm:pt>
    <dgm:pt modelId="{7DC9CDEB-0118-4FE3-BE52-6E6A839FD0CB}" type="pres">
      <dgm:prSet presAssocID="{399C68BB-9B57-46C0-8706-E45C713CA7E3}" presName="compNode" presStyleCnt="0"/>
      <dgm:spPr/>
    </dgm:pt>
    <dgm:pt modelId="{E602D7DC-C305-473D-81BF-2A495E253F55}" type="pres">
      <dgm:prSet presAssocID="{399C68BB-9B57-46C0-8706-E45C713CA7E3}" presName="pictRect" presStyleLbl="node1" presStyleIdx="1" presStyleCnt="4" custLinFactNeighborX="-1380" custLinFactNeighborY="11623"/>
      <dgm:spPr>
        <a:blipFill rotWithShape="1">
          <a:blip xmlns:r="http://schemas.openxmlformats.org/officeDocument/2006/relationships" r:embed="rId2"/>
          <a:srcRect/>
          <a:stretch>
            <a:fillRect l="-3000" r="-3000"/>
          </a:stretch>
        </a:blipFill>
      </dgm:spPr>
      <dgm:t>
        <a:bodyPr/>
        <a:lstStyle/>
        <a:p>
          <a:endParaRPr lang="hu-HU"/>
        </a:p>
      </dgm:t>
    </dgm:pt>
    <dgm:pt modelId="{1E44CBEA-3591-441C-8DAB-5012DE83BC90}" type="pres">
      <dgm:prSet presAssocID="{399C68BB-9B57-46C0-8706-E45C713CA7E3}" presName="textRect" presStyleLbl="revTx" presStyleIdx="1" presStyleCnt="4" custLinFactNeighborX="-838" custLinFactNeighborY="1951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0B991E4-09A6-430E-8172-919F671C020C}" type="pres">
      <dgm:prSet presAssocID="{A356D195-3551-4C78-86E7-F1419AE396D7}" presName="sibTrans" presStyleLbl="sibTrans2D1" presStyleIdx="0" presStyleCnt="0"/>
      <dgm:spPr/>
      <dgm:t>
        <a:bodyPr/>
        <a:lstStyle/>
        <a:p>
          <a:endParaRPr lang="hu-HU"/>
        </a:p>
      </dgm:t>
    </dgm:pt>
    <dgm:pt modelId="{A98BDAAE-793B-4696-8C23-5F997D35E620}" type="pres">
      <dgm:prSet presAssocID="{6D701D02-79FB-43A4-91A1-A3CEC94F8089}" presName="compNode" presStyleCnt="0"/>
      <dgm:spPr/>
    </dgm:pt>
    <dgm:pt modelId="{42C5D75E-E338-4023-8403-F13F65D21809}" type="pres">
      <dgm:prSet presAssocID="{6D701D02-79FB-43A4-91A1-A3CEC94F8089}" presName="pictRect" presStyleLbl="nod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11000" r="-11000"/>
          </a:stretch>
        </a:blipFill>
      </dgm:spPr>
      <dgm:t>
        <a:bodyPr/>
        <a:lstStyle/>
        <a:p>
          <a:endParaRPr lang="hu-HU"/>
        </a:p>
      </dgm:t>
    </dgm:pt>
    <dgm:pt modelId="{4B08203E-81A7-4B73-A6AF-23272A68F3F4}" type="pres">
      <dgm:prSet presAssocID="{6D701D02-79FB-43A4-91A1-A3CEC94F8089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22F973D-ACDC-4388-AA61-5DFAFC8345C2}" type="pres">
      <dgm:prSet presAssocID="{9DD552D4-44B6-4273-A876-AE8FD831237E}" presName="sibTrans" presStyleLbl="sibTrans2D1" presStyleIdx="0" presStyleCnt="0"/>
      <dgm:spPr/>
      <dgm:t>
        <a:bodyPr/>
        <a:lstStyle/>
        <a:p>
          <a:endParaRPr lang="hu-HU"/>
        </a:p>
      </dgm:t>
    </dgm:pt>
    <dgm:pt modelId="{B4A46C4C-BC12-4A77-A946-8B9006AD8B0F}" type="pres">
      <dgm:prSet presAssocID="{F5F2B0B2-1ECF-45D0-89E4-721ADB19AF94}" presName="compNode" presStyleCnt="0"/>
      <dgm:spPr/>
    </dgm:pt>
    <dgm:pt modelId="{CFBC4698-539E-4B7F-836B-5C3CFCD7D5C5}" type="pres">
      <dgm:prSet presAssocID="{F5F2B0B2-1ECF-45D0-89E4-721ADB19AF94}" presName="pictRect" presStyleLbl="node1" presStyleIdx="3" presStyleCnt="4" custLinFactNeighborX="-4055" custLinFactNeighborY="552"/>
      <dgm:spPr>
        <a:blipFill rotWithShape="1">
          <a:blip xmlns:r="http://schemas.openxmlformats.org/officeDocument/2006/relationships" r:embed="rId4"/>
          <a:srcRect/>
          <a:stretch>
            <a:fillRect l="-2000" r="-2000"/>
          </a:stretch>
        </a:blipFill>
      </dgm:spPr>
      <dgm:t>
        <a:bodyPr/>
        <a:lstStyle/>
        <a:p>
          <a:endParaRPr lang="hu-HU"/>
        </a:p>
      </dgm:t>
    </dgm:pt>
    <dgm:pt modelId="{B5D19F4E-3BE0-485C-9AA3-309C51FD2C2B}" type="pres">
      <dgm:prSet presAssocID="{F5F2B0B2-1ECF-45D0-89E4-721ADB19AF94}" presName="textRect" presStyleLbl="revTx" presStyleIdx="3" presStyleCnt="4" custLinFactNeighborX="-2181" custLinFactNeighborY="222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ADA6D1C-87C7-418A-B36C-7A162C7905A1}" srcId="{BF367757-B76A-43E9-B7C9-542AB57E6170}" destId="{6593A708-28AA-4DB0-AFB7-888F9A61554D}" srcOrd="0" destOrd="0" parTransId="{307A8A9F-814B-4FBB-8895-726E4889E189}" sibTransId="{503DAFE5-0DED-43C8-90E8-FF3004615654}"/>
    <dgm:cxn modelId="{10C9F2C5-A08D-4F67-8803-CAACB67079AA}" type="presOf" srcId="{399C68BB-9B57-46C0-8706-E45C713CA7E3}" destId="{1E44CBEA-3591-441C-8DAB-5012DE83BC90}" srcOrd="0" destOrd="0" presId="urn:microsoft.com/office/officeart/2005/8/layout/pList1"/>
    <dgm:cxn modelId="{F51F64BD-CC4B-4061-94C5-40D3E349C16C}" type="presOf" srcId="{9DD552D4-44B6-4273-A876-AE8FD831237E}" destId="{E22F973D-ACDC-4388-AA61-5DFAFC8345C2}" srcOrd="0" destOrd="0" presId="urn:microsoft.com/office/officeart/2005/8/layout/pList1"/>
    <dgm:cxn modelId="{45D6B418-420C-4652-85FD-91394A38AB3F}" srcId="{BF367757-B76A-43E9-B7C9-542AB57E6170}" destId="{399C68BB-9B57-46C0-8706-E45C713CA7E3}" srcOrd="1" destOrd="0" parTransId="{0B696C7C-9EE2-43AA-98D0-06D72C4D7993}" sibTransId="{A356D195-3551-4C78-86E7-F1419AE396D7}"/>
    <dgm:cxn modelId="{9C3533A2-24D0-4918-9370-32C72A39EA7C}" type="presOf" srcId="{6593A708-28AA-4DB0-AFB7-888F9A61554D}" destId="{FAB8B58C-E4D0-4193-9C3C-446FDB29ED9B}" srcOrd="0" destOrd="0" presId="urn:microsoft.com/office/officeart/2005/8/layout/pList1"/>
    <dgm:cxn modelId="{CE2DD919-AC3B-44F9-9575-EF6289630392}" type="presOf" srcId="{6D701D02-79FB-43A4-91A1-A3CEC94F8089}" destId="{4B08203E-81A7-4B73-A6AF-23272A68F3F4}" srcOrd="0" destOrd="0" presId="urn:microsoft.com/office/officeart/2005/8/layout/pList1"/>
    <dgm:cxn modelId="{21CF47C8-CADE-420C-A65B-14AF8B46B473}" type="presOf" srcId="{F5F2B0B2-1ECF-45D0-89E4-721ADB19AF94}" destId="{B5D19F4E-3BE0-485C-9AA3-309C51FD2C2B}" srcOrd="0" destOrd="0" presId="urn:microsoft.com/office/officeart/2005/8/layout/pList1"/>
    <dgm:cxn modelId="{F5EE93CE-A2C6-4C45-9716-DBC35591FBAC}" type="presOf" srcId="{A356D195-3551-4C78-86E7-F1419AE396D7}" destId="{70B991E4-09A6-430E-8172-919F671C020C}" srcOrd="0" destOrd="0" presId="urn:microsoft.com/office/officeart/2005/8/layout/pList1"/>
    <dgm:cxn modelId="{200A892C-2DC5-4039-97B9-30C85F82A82E}" type="presOf" srcId="{503DAFE5-0DED-43C8-90E8-FF3004615654}" destId="{CD2D0B59-2770-4C15-A521-BA22AC6C70A6}" srcOrd="0" destOrd="0" presId="urn:microsoft.com/office/officeart/2005/8/layout/pList1"/>
    <dgm:cxn modelId="{E6D65B7A-31A0-4531-94A2-20BD55836A7A}" srcId="{BF367757-B76A-43E9-B7C9-542AB57E6170}" destId="{6D701D02-79FB-43A4-91A1-A3CEC94F8089}" srcOrd="2" destOrd="0" parTransId="{B122E1D4-F12A-4E7E-9D62-FD3306336720}" sibTransId="{9DD552D4-44B6-4273-A876-AE8FD831237E}"/>
    <dgm:cxn modelId="{93943628-9635-4612-9F4C-D85B56CE8348}" type="presOf" srcId="{BF367757-B76A-43E9-B7C9-542AB57E6170}" destId="{6EEDE06D-2B6C-440D-8936-68670FE26997}" srcOrd="0" destOrd="0" presId="urn:microsoft.com/office/officeart/2005/8/layout/pList1"/>
    <dgm:cxn modelId="{DD73731E-9D94-48ED-AF7D-8F1531559CD7}" srcId="{BF367757-B76A-43E9-B7C9-542AB57E6170}" destId="{F5F2B0B2-1ECF-45D0-89E4-721ADB19AF94}" srcOrd="3" destOrd="0" parTransId="{C38D2A8A-394C-4309-A809-F275FE45227E}" sibTransId="{75AB7D1F-1DE3-4094-A27C-B1759751178B}"/>
    <dgm:cxn modelId="{82970618-8429-45C9-9385-5B249C3EBD78}" type="presParOf" srcId="{6EEDE06D-2B6C-440D-8936-68670FE26997}" destId="{42050EEA-1FD3-4A9A-AEFB-F5E90E055670}" srcOrd="0" destOrd="0" presId="urn:microsoft.com/office/officeart/2005/8/layout/pList1"/>
    <dgm:cxn modelId="{CDD2E39E-26E3-483A-8F4A-90C16222E0E1}" type="presParOf" srcId="{42050EEA-1FD3-4A9A-AEFB-F5E90E055670}" destId="{C22C0C4F-9A66-4D2A-B634-137283761EAC}" srcOrd="0" destOrd="0" presId="urn:microsoft.com/office/officeart/2005/8/layout/pList1"/>
    <dgm:cxn modelId="{2C178816-B1A5-4C07-B674-64E68BCCFF13}" type="presParOf" srcId="{42050EEA-1FD3-4A9A-AEFB-F5E90E055670}" destId="{FAB8B58C-E4D0-4193-9C3C-446FDB29ED9B}" srcOrd="1" destOrd="0" presId="urn:microsoft.com/office/officeart/2005/8/layout/pList1"/>
    <dgm:cxn modelId="{0F8A7C62-5651-4DDE-80B8-454AECE6E31D}" type="presParOf" srcId="{6EEDE06D-2B6C-440D-8936-68670FE26997}" destId="{CD2D0B59-2770-4C15-A521-BA22AC6C70A6}" srcOrd="1" destOrd="0" presId="urn:microsoft.com/office/officeart/2005/8/layout/pList1"/>
    <dgm:cxn modelId="{B735623A-07F0-4291-85F0-FA96ED1C7DA1}" type="presParOf" srcId="{6EEDE06D-2B6C-440D-8936-68670FE26997}" destId="{7DC9CDEB-0118-4FE3-BE52-6E6A839FD0CB}" srcOrd="2" destOrd="0" presId="urn:microsoft.com/office/officeart/2005/8/layout/pList1"/>
    <dgm:cxn modelId="{CE26BDD2-8A45-41F5-AAAD-C15499A58E52}" type="presParOf" srcId="{7DC9CDEB-0118-4FE3-BE52-6E6A839FD0CB}" destId="{E602D7DC-C305-473D-81BF-2A495E253F55}" srcOrd="0" destOrd="0" presId="urn:microsoft.com/office/officeart/2005/8/layout/pList1"/>
    <dgm:cxn modelId="{D9C15F1E-4CD2-4ED8-9BA1-7CC0F998F5D5}" type="presParOf" srcId="{7DC9CDEB-0118-4FE3-BE52-6E6A839FD0CB}" destId="{1E44CBEA-3591-441C-8DAB-5012DE83BC90}" srcOrd="1" destOrd="0" presId="urn:microsoft.com/office/officeart/2005/8/layout/pList1"/>
    <dgm:cxn modelId="{0451A1B5-0F71-4D46-9D4E-448F478930F5}" type="presParOf" srcId="{6EEDE06D-2B6C-440D-8936-68670FE26997}" destId="{70B991E4-09A6-430E-8172-919F671C020C}" srcOrd="3" destOrd="0" presId="urn:microsoft.com/office/officeart/2005/8/layout/pList1"/>
    <dgm:cxn modelId="{2680D778-2EE1-476E-973D-9A135337E62A}" type="presParOf" srcId="{6EEDE06D-2B6C-440D-8936-68670FE26997}" destId="{A98BDAAE-793B-4696-8C23-5F997D35E620}" srcOrd="4" destOrd="0" presId="urn:microsoft.com/office/officeart/2005/8/layout/pList1"/>
    <dgm:cxn modelId="{BA956968-6353-4978-B976-4171A509AAEB}" type="presParOf" srcId="{A98BDAAE-793B-4696-8C23-5F997D35E620}" destId="{42C5D75E-E338-4023-8403-F13F65D21809}" srcOrd="0" destOrd="0" presId="urn:microsoft.com/office/officeart/2005/8/layout/pList1"/>
    <dgm:cxn modelId="{18633579-4993-4A45-B017-0757692BCF69}" type="presParOf" srcId="{A98BDAAE-793B-4696-8C23-5F997D35E620}" destId="{4B08203E-81A7-4B73-A6AF-23272A68F3F4}" srcOrd="1" destOrd="0" presId="urn:microsoft.com/office/officeart/2005/8/layout/pList1"/>
    <dgm:cxn modelId="{2299CAA0-4A60-42D9-ADC2-B7B17F8382E3}" type="presParOf" srcId="{6EEDE06D-2B6C-440D-8936-68670FE26997}" destId="{E22F973D-ACDC-4388-AA61-5DFAFC8345C2}" srcOrd="5" destOrd="0" presId="urn:microsoft.com/office/officeart/2005/8/layout/pList1"/>
    <dgm:cxn modelId="{BC794914-3ED7-47E2-AAB7-DB5E8A61D7F4}" type="presParOf" srcId="{6EEDE06D-2B6C-440D-8936-68670FE26997}" destId="{B4A46C4C-BC12-4A77-A946-8B9006AD8B0F}" srcOrd="6" destOrd="0" presId="urn:microsoft.com/office/officeart/2005/8/layout/pList1"/>
    <dgm:cxn modelId="{A7FC3926-99E1-4B69-97CB-8DBD18C44F81}" type="presParOf" srcId="{B4A46C4C-BC12-4A77-A946-8B9006AD8B0F}" destId="{CFBC4698-539E-4B7F-836B-5C3CFCD7D5C5}" srcOrd="0" destOrd="0" presId="urn:microsoft.com/office/officeart/2005/8/layout/pList1"/>
    <dgm:cxn modelId="{5473B236-82B6-478D-855E-47C60F16536D}" type="presParOf" srcId="{B4A46C4C-BC12-4A77-A946-8B9006AD8B0F}" destId="{B5D19F4E-3BE0-485C-9AA3-309C51FD2C2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0580DD-9BA5-4E83-8B54-B326AB5BEDA9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8A4416F-9615-42A4-A00F-F86DBF24AECA}">
      <dgm:prSet/>
      <dgm:spPr>
        <a:solidFill>
          <a:schemeClr val="accent1">
            <a:alpha val="40000"/>
          </a:schemeClr>
        </a:solidFill>
      </dgm:spPr>
      <dgm:t>
        <a:bodyPr/>
        <a:lstStyle/>
        <a:p>
          <a:pPr rtl="0"/>
          <a:r>
            <a:rPr lang="hu-HU" smtClean="0"/>
            <a:t>Infrastruktúra fejlesztése</a:t>
          </a:r>
          <a:endParaRPr lang="hu-HU"/>
        </a:p>
      </dgm:t>
    </dgm:pt>
    <dgm:pt modelId="{A93CEEDF-0764-4ACD-B190-D7903C6CCB6A}" type="parTrans" cxnId="{83198858-26B6-4BB7-B344-8E010F4908A3}">
      <dgm:prSet/>
      <dgm:spPr/>
      <dgm:t>
        <a:bodyPr/>
        <a:lstStyle/>
        <a:p>
          <a:endParaRPr lang="hu-HU"/>
        </a:p>
      </dgm:t>
    </dgm:pt>
    <dgm:pt modelId="{83927F3C-9544-426F-A36D-FBEF9EFF0FD7}" type="sibTrans" cxnId="{83198858-26B6-4BB7-B344-8E010F4908A3}">
      <dgm:prSet/>
      <dgm:spPr/>
      <dgm:t>
        <a:bodyPr/>
        <a:lstStyle/>
        <a:p>
          <a:endParaRPr lang="hu-HU"/>
        </a:p>
      </dgm:t>
    </dgm:pt>
    <dgm:pt modelId="{1B294F5A-EA2F-4733-A547-DC9AF0C83D5B}">
      <dgm:prSet/>
      <dgm:spPr>
        <a:solidFill>
          <a:schemeClr val="accent1">
            <a:alpha val="40000"/>
          </a:schemeClr>
        </a:solidFill>
      </dgm:spPr>
      <dgm:t>
        <a:bodyPr/>
        <a:lstStyle/>
        <a:p>
          <a:pPr rtl="0"/>
          <a:r>
            <a:rPr lang="hu-HU" smtClean="0"/>
            <a:t>Pénzügyi tudatosság fejlesztése</a:t>
          </a:r>
          <a:endParaRPr lang="hu-HU"/>
        </a:p>
      </dgm:t>
    </dgm:pt>
    <dgm:pt modelId="{308ED040-D450-4F48-99D3-53B3390612A8}" type="parTrans" cxnId="{70C3323E-E92E-46F8-A1A1-34AAE8AF51F2}">
      <dgm:prSet/>
      <dgm:spPr/>
      <dgm:t>
        <a:bodyPr/>
        <a:lstStyle/>
        <a:p>
          <a:endParaRPr lang="hu-HU"/>
        </a:p>
      </dgm:t>
    </dgm:pt>
    <dgm:pt modelId="{FA352ED8-60AA-4AD8-A7DE-1665FF2323CC}" type="sibTrans" cxnId="{70C3323E-E92E-46F8-A1A1-34AAE8AF51F2}">
      <dgm:prSet/>
      <dgm:spPr/>
      <dgm:t>
        <a:bodyPr/>
        <a:lstStyle/>
        <a:p>
          <a:endParaRPr lang="hu-HU"/>
        </a:p>
      </dgm:t>
    </dgm:pt>
    <dgm:pt modelId="{57BDFB16-D15B-48EB-8EE5-BE55C2ED5468}">
      <dgm:prSet/>
      <dgm:spPr>
        <a:solidFill>
          <a:schemeClr val="accent1">
            <a:alpha val="40000"/>
          </a:schemeClr>
        </a:solidFill>
      </dgm:spPr>
      <dgm:t>
        <a:bodyPr/>
        <a:lstStyle/>
        <a:p>
          <a:pPr rtl="0"/>
          <a:r>
            <a:rPr lang="hu-HU" smtClean="0"/>
            <a:t>Digitális jegybankpénz hatásvizsgálata</a:t>
          </a:r>
          <a:endParaRPr lang="hu-HU"/>
        </a:p>
      </dgm:t>
    </dgm:pt>
    <dgm:pt modelId="{0A9EEFC7-345D-4612-BBCB-248B10FBC69F}" type="parTrans" cxnId="{CE2993B8-F376-48D9-846A-6B5DBA546035}">
      <dgm:prSet/>
      <dgm:spPr/>
      <dgm:t>
        <a:bodyPr/>
        <a:lstStyle/>
        <a:p>
          <a:endParaRPr lang="hu-HU"/>
        </a:p>
      </dgm:t>
    </dgm:pt>
    <dgm:pt modelId="{F44531C1-8922-4EDF-A22C-B2B6DB64CDCB}" type="sibTrans" cxnId="{CE2993B8-F376-48D9-846A-6B5DBA546035}">
      <dgm:prSet/>
      <dgm:spPr/>
      <dgm:t>
        <a:bodyPr/>
        <a:lstStyle/>
        <a:p>
          <a:endParaRPr lang="hu-HU"/>
        </a:p>
      </dgm:t>
    </dgm:pt>
    <dgm:pt modelId="{5F9827CD-E08A-4493-A553-7B5DC491A32F}">
      <dgm:prSet/>
      <dgm:spPr>
        <a:solidFill>
          <a:schemeClr val="accent1">
            <a:alpha val="40000"/>
          </a:schemeClr>
        </a:solidFill>
      </dgm:spPr>
      <dgm:t>
        <a:bodyPr/>
        <a:lstStyle/>
        <a:p>
          <a:pPr rtl="0"/>
          <a:r>
            <a:rPr lang="hu-HU" smtClean="0"/>
            <a:t>Virtuális pénzekkel kapcsolatos folyamatok elemzése</a:t>
          </a:r>
          <a:endParaRPr lang="hu-HU"/>
        </a:p>
      </dgm:t>
    </dgm:pt>
    <dgm:pt modelId="{CCEB053D-0D39-468D-BE6A-668A6A050449}" type="parTrans" cxnId="{0F4AD7DB-B915-4EB6-9242-212AA1629892}">
      <dgm:prSet/>
      <dgm:spPr/>
      <dgm:t>
        <a:bodyPr/>
        <a:lstStyle/>
        <a:p>
          <a:endParaRPr lang="hu-HU"/>
        </a:p>
      </dgm:t>
    </dgm:pt>
    <dgm:pt modelId="{F526E1C6-88CF-4A24-BBFA-61DAA9AABB31}" type="sibTrans" cxnId="{0F4AD7DB-B915-4EB6-9242-212AA1629892}">
      <dgm:prSet/>
      <dgm:spPr/>
      <dgm:t>
        <a:bodyPr/>
        <a:lstStyle/>
        <a:p>
          <a:endParaRPr lang="hu-HU"/>
        </a:p>
      </dgm:t>
    </dgm:pt>
    <dgm:pt modelId="{DD88B0DE-63C3-4C1D-8CC4-0C8CBE1C6A97}" type="pres">
      <dgm:prSet presAssocID="{8F0580DD-9BA5-4E83-8B54-B326AB5BED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20AAEF4-FD8D-4D5B-A40A-18CB1264EA23}" type="pres">
      <dgm:prSet presAssocID="{28A4416F-9615-42A4-A00F-F86DBF24AECA}" presName="composite" presStyleCnt="0"/>
      <dgm:spPr/>
    </dgm:pt>
    <dgm:pt modelId="{738F79A8-00E2-4B5D-976A-B36AD1E12E5A}" type="pres">
      <dgm:prSet presAssocID="{28A4416F-9615-42A4-A00F-F86DBF24AECA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9B2BACE-162B-44CB-8717-FC9E5EE11FF3}" type="pres">
      <dgm:prSet presAssocID="{28A4416F-9615-42A4-A00F-F86DBF24AECA}" presName="rect2" presStyleLbl="fgImgPlace1" presStyleIdx="0" presStyleCnt="4" custScaleX="138759" custLinFactNeighborX="-23327" custLinFactNeighborY="3659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8E7F13CE-18A6-4991-9E1E-61A3222AE6DB}" type="pres">
      <dgm:prSet presAssocID="{83927F3C-9544-426F-A36D-FBEF9EFF0FD7}" presName="sibTrans" presStyleCnt="0"/>
      <dgm:spPr/>
    </dgm:pt>
    <dgm:pt modelId="{AD2C2812-7029-4146-8ED7-8B82E105534D}" type="pres">
      <dgm:prSet presAssocID="{1B294F5A-EA2F-4733-A547-DC9AF0C83D5B}" presName="composite" presStyleCnt="0"/>
      <dgm:spPr/>
    </dgm:pt>
    <dgm:pt modelId="{E1A6E1D2-9031-4697-9385-744CD1E60C72}" type="pres">
      <dgm:prSet presAssocID="{1B294F5A-EA2F-4733-A547-DC9AF0C83D5B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F43C9DC-E55D-4B79-A0E5-55DCC1CC17C1}" type="pres">
      <dgm:prSet presAssocID="{1B294F5A-EA2F-4733-A547-DC9AF0C83D5B}" presName="rect2" presStyleLbl="fgImgPlace1" presStyleIdx="1" presStyleCnt="4" custScaleX="138759" custLinFactNeighborX="-23327" custLinFactNeighborY="3659"/>
      <dgm:spPr>
        <a:blipFill>
          <a:blip xmlns:r="http://schemas.openxmlformats.org/officeDocument/2006/relationships" r:embed="rId2"/>
          <a:stretch>
            <a:fillRect/>
          </a:stretch>
        </a:blipFill>
      </dgm:spPr>
    </dgm:pt>
    <dgm:pt modelId="{64D0119D-C15E-4F7F-A055-80163CF7F82F}" type="pres">
      <dgm:prSet presAssocID="{FA352ED8-60AA-4AD8-A7DE-1665FF2323CC}" presName="sibTrans" presStyleCnt="0"/>
      <dgm:spPr/>
    </dgm:pt>
    <dgm:pt modelId="{1CD37FD4-AAC8-40F9-9816-870BE3A89183}" type="pres">
      <dgm:prSet presAssocID="{57BDFB16-D15B-48EB-8EE5-BE55C2ED5468}" presName="composite" presStyleCnt="0"/>
      <dgm:spPr/>
    </dgm:pt>
    <dgm:pt modelId="{F0C8B7D2-35F9-411A-AD15-4EC0FBEF9D26}" type="pres">
      <dgm:prSet presAssocID="{57BDFB16-D15B-48EB-8EE5-BE55C2ED5468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7354B0-AE87-4DD2-812C-C9CC879C97E8}" type="pres">
      <dgm:prSet presAssocID="{57BDFB16-D15B-48EB-8EE5-BE55C2ED5468}" presName="rect2" presStyleLbl="fgImgPlace1" presStyleIdx="2" presStyleCnt="4" custScaleX="138759" custLinFactNeighborX="-23327" custLinFactNeighborY="3659"/>
      <dgm:spPr>
        <a:blipFill>
          <a:blip xmlns:r="http://schemas.openxmlformats.org/officeDocument/2006/relationships" r:embed="rId3"/>
          <a:stretch>
            <a:fillRect/>
          </a:stretch>
        </a:blipFill>
      </dgm:spPr>
    </dgm:pt>
    <dgm:pt modelId="{A84CB716-06B9-4539-BA5D-8F14184F598A}" type="pres">
      <dgm:prSet presAssocID="{F44531C1-8922-4EDF-A22C-B2B6DB64CDCB}" presName="sibTrans" presStyleCnt="0"/>
      <dgm:spPr/>
    </dgm:pt>
    <dgm:pt modelId="{5FCB1C70-3B14-42F8-80A5-E88520A90C8A}" type="pres">
      <dgm:prSet presAssocID="{5F9827CD-E08A-4493-A553-7B5DC491A32F}" presName="composite" presStyleCnt="0"/>
      <dgm:spPr/>
    </dgm:pt>
    <dgm:pt modelId="{EAAC41AC-721B-4247-A7C3-3211D0284581}" type="pres">
      <dgm:prSet presAssocID="{5F9827CD-E08A-4493-A553-7B5DC491A32F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BBE9F39-826F-45DD-B0AD-4554158E4C00}" type="pres">
      <dgm:prSet presAssocID="{5F9827CD-E08A-4493-A553-7B5DC491A32F}" presName="rect2" presStyleLbl="fgImgPlace1" presStyleIdx="3" presStyleCnt="4" custScaleX="126128" custLinFactNeighborX="-23327" custLinFactNeighborY="365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3C0B49C8-5A1E-4B9A-92C7-E47E437B6CAE}" type="presOf" srcId="{57BDFB16-D15B-48EB-8EE5-BE55C2ED5468}" destId="{F0C8B7D2-35F9-411A-AD15-4EC0FBEF9D26}" srcOrd="0" destOrd="0" presId="urn:microsoft.com/office/officeart/2008/layout/PictureStrips"/>
    <dgm:cxn modelId="{D5A8FCFB-56FC-4916-BC82-0F3F378F5040}" type="presOf" srcId="{1B294F5A-EA2F-4733-A547-DC9AF0C83D5B}" destId="{E1A6E1D2-9031-4697-9385-744CD1E60C72}" srcOrd="0" destOrd="0" presId="urn:microsoft.com/office/officeart/2008/layout/PictureStrips"/>
    <dgm:cxn modelId="{0F4AD7DB-B915-4EB6-9242-212AA1629892}" srcId="{8F0580DD-9BA5-4E83-8B54-B326AB5BEDA9}" destId="{5F9827CD-E08A-4493-A553-7B5DC491A32F}" srcOrd="3" destOrd="0" parTransId="{CCEB053D-0D39-468D-BE6A-668A6A050449}" sibTransId="{F526E1C6-88CF-4A24-BBFA-61DAA9AABB31}"/>
    <dgm:cxn modelId="{4E96218D-8DC6-43A2-AED7-1DBA9EF976FF}" type="presOf" srcId="{8F0580DD-9BA5-4E83-8B54-B326AB5BEDA9}" destId="{DD88B0DE-63C3-4C1D-8CC4-0C8CBE1C6A97}" srcOrd="0" destOrd="0" presId="urn:microsoft.com/office/officeart/2008/layout/PictureStrips"/>
    <dgm:cxn modelId="{70C3323E-E92E-46F8-A1A1-34AAE8AF51F2}" srcId="{8F0580DD-9BA5-4E83-8B54-B326AB5BEDA9}" destId="{1B294F5A-EA2F-4733-A547-DC9AF0C83D5B}" srcOrd="1" destOrd="0" parTransId="{308ED040-D450-4F48-99D3-53B3390612A8}" sibTransId="{FA352ED8-60AA-4AD8-A7DE-1665FF2323CC}"/>
    <dgm:cxn modelId="{2FF51264-7ACC-4394-806D-346EFF8EEDF7}" type="presOf" srcId="{28A4416F-9615-42A4-A00F-F86DBF24AECA}" destId="{738F79A8-00E2-4B5D-976A-B36AD1E12E5A}" srcOrd="0" destOrd="0" presId="urn:microsoft.com/office/officeart/2008/layout/PictureStrips"/>
    <dgm:cxn modelId="{83198858-26B6-4BB7-B344-8E010F4908A3}" srcId="{8F0580DD-9BA5-4E83-8B54-B326AB5BEDA9}" destId="{28A4416F-9615-42A4-A00F-F86DBF24AECA}" srcOrd="0" destOrd="0" parTransId="{A93CEEDF-0764-4ACD-B190-D7903C6CCB6A}" sibTransId="{83927F3C-9544-426F-A36D-FBEF9EFF0FD7}"/>
    <dgm:cxn modelId="{ABCEBD5F-BF2D-4E11-B218-C0CFA88E8493}" type="presOf" srcId="{5F9827CD-E08A-4493-A553-7B5DC491A32F}" destId="{EAAC41AC-721B-4247-A7C3-3211D0284581}" srcOrd="0" destOrd="0" presId="urn:microsoft.com/office/officeart/2008/layout/PictureStrips"/>
    <dgm:cxn modelId="{CE2993B8-F376-48D9-846A-6B5DBA546035}" srcId="{8F0580DD-9BA5-4E83-8B54-B326AB5BEDA9}" destId="{57BDFB16-D15B-48EB-8EE5-BE55C2ED5468}" srcOrd="2" destOrd="0" parTransId="{0A9EEFC7-345D-4612-BBCB-248B10FBC69F}" sibTransId="{F44531C1-8922-4EDF-A22C-B2B6DB64CDCB}"/>
    <dgm:cxn modelId="{3251BCE5-1560-4904-A531-A43163C6A5E9}" type="presParOf" srcId="{DD88B0DE-63C3-4C1D-8CC4-0C8CBE1C6A97}" destId="{520AAEF4-FD8D-4D5B-A40A-18CB1264EA23}" srcOrd="0" destOrd="0" presId="urn:microsoft.com/office/officeart/2008/layout/PictureStrips"/>
    <dgm:cxn modelId="{198FD774-CC67-40B3-83AA-A459C3C93EFD}" type="presParOf" srcId="{520AAEF4-FD8D-4D5B-A40A-18CB1264EA23}" destId="{738F79A8-00E2-4B5D-976A-B36AD1E12E5A}" srcOrd="0" destOrd="0" presId="urn:microsoft.com/office/officeart/2008/layout/PictureStrips"/>
    <dgm:cxn modelId="{4CC6C2FE-101C-44F2-9116-30FD64C06DA2}" type="presParOf" srcId="{520AAEF4-FD8D-4D5B-A40A-18CB1264EA23}" destId="{19B2BACE-162B-44CB-8717-FC9E5EE11FF3}" srcOrd="1" destOrd="0" presId="urn:microsoft.com/office/officeart/2008/layout/PictureStrips"/>
    <dgm:cxn modelId="{6EF1E015-D2FF-4326-A330-BF0BBF2EFF11}" type="presParOf" srcId="{DD88B0DE-63C3-4C1D-8CC4-0C8CBE1C6A97}" destId="{8E7F13CE-18A6-4991-9E1E-61A3222AE6DB}" srcOrd="1" destOrd="0" presId="urn:microsoft.com/office/officeart/2008/layout/PictureStrips"/>
    <dgm:cxn modelId="{A65927B4-04BA-4974-8AE6-F357DAFA41BC}" type="presParOf" srcId="{DD88B0DE-63C3-4C1D-8CC4-0C8CBE1C6A97}" destId="{AD2C2812-7029-4146-8ED7-8B82E105534D}" srcOrd="2" destOrd="0" presId="urn:microsoft.com/office/officeart/2008/layout/PictureStrips"/>
    <dgm:cxn modelId="{67ABB853-CBA8-4E8D-9854-31E591626571}" type="presParOf" srcId="{AD2C2812-7029-4146-8ED7-8B82E105534D}" destId="{E1A6E1D2-9031-4697-9385-744CD1E60C72}" srcOrd="0" destOrd="0" presId="urn:microsoft.com/office/officeart/2008/layout/PictureStrips"/>
    <dgm:cxn modelId="{5298F6A3-44BC-4441-BA7F-B9B805158D9E}" type="presParOf" srcId="{AD2C2812-7029-4146-8ED7-8B82E105534D}" destId="{2F43C9DC-E55D-4B79-A0E5-55DCC1CC17C1}" srcOrd="1" destOrd="0" presId="urn:microsoft.com/office/officeart/2008/layout/PictureStrips"/>
    <dgm:cxn modelId="{9D84F257-8D34-46C6-BB15-14325754046A}" type="presParOf" srcId="{DD88B0DE-63C3-4C1D-8CC4-0C8CBE1C6A97}" destId="{64D0119D-C15E-4F7F-A055-80163CF7F82F}" srcOrd="3" destOrd="0" presId="urn:microsoft.com/office/officeart/2008/layout/PictureStrips"/>
    <dgm:cxn modelId="{71FB045D-AD6B-4DA6-9C5C-6C0532F280E4}" type="presParOf" srcId="{DD88B0DE-63C3-4C1D-8CC4-0C8CBE1C6A97}" destId="{1CD37FD4-AAC8-40F9-9816-870BE3A89183}" srcOrd="4" destOrd="0" presId="urn:microsoft.com/office/officeart/2008/layout/PictureStrips"/>
    <dgm:cxn modelId="{DA6C4E9A-0B79-461E-AE92-D86876577144}" type="presParOf" srcId="{1CD37FD4-AAC8-40F9-9816-870BE3A89183}" destId="{F0C8B7D2-35F9-411A-AD15-4EC0FBEF9D26}" srcOrd="0" destOrd="0" presId="urn:microsoft.com/office/officeart/2008/layout/PictureStrips"/>
    <dgm:cxn modelId="{3127404A-B8D3-4B41-B7C9-59DF57CF9575}" type="presParOf" srcId="{1CD37FD4-AAC8-40F9-9816-870BE3A89183}" destId="{CE7354B0-AE87-4DD2-812C-C9CC879C97E8}" srcOrd="1" destOrd="0" presId="urn:microsoft.com/office/officeart/2008/layout/PictureStrips"/>
    <dgm:cxn modelId="{A48B659F-E494-42F8-9218-A6A5DE35AA8B}" type="presParOf" srcId="{DD88B0DE-63C3-4C1D-8CC4-0C8CBE1C6A97}" destId="{A84CB716-06B9-4539-BA5D-8F14184F598A}" srcOrd="5" destOrd="0" presId="urn:microsoft.com/office/officeart/2008/layout/PictureStrips"/>
    <dgm:cxn modelId="{B180B711-6D23-40A7-96B3-C0E49060E5CF}" type="presParOf" srcId="{DD88B0DE-63C3-4C1D-8CC4-0C8CBE1C6A97}" destId="{5FCB1C70-3B14-42F8-80A5-E88520A90C8A}" srcOrd="6" destOrd="0" presId="urn:microsoft.com/office/officeart/2008/layout/PictureStrips"/>
    <dgm:cxn modelId="{538ED689-B8F8-4B56-8789-E16409F6661A}" type="presParOf" srcId="{5FCB1C70-3B14-42F8-80A5-E88520A90C8A}" destId="{EAAC41AC-721B-4247-A7C3-3211D0284581}" srcOrd="0" destOrd="0" presId="urn:microsoft.com/office/officeart/2008/layout/PictureStrips"/>
    <dgm:cxn modelId="{6DC31BD4-FB27-46D0-A7D9-22E2BC0844BB}" type="presParOf" srcId="{5FCB1C70-3B14-42F8-80A5-E88520A90C8A}" destId="{EBBE9F39-826F-45DD-B0AD-4554158E4C0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F27CD-0F12-4AA4-80B2-18382C45EBEC}">
      <dsp:nvSpPr>
        <dsp:cNvPr id="0" name=""/>
        <dsp:cNvSpPr/>
      </dsp:nvSpPr>
      <dsp:spPr>
        <a:xfrm>
          <a:off x="0" y="92199"/>
          <a:ext cx="8403356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/>
            <a:t>Makrogazdasági előnyök</a:t>
          </a:r>
        </a:p>
      </dsp:txBody>
      <dsp:txXfrm>
        <a:off x="30442" y="122641"/>
        <a:ext cx="8342472" cy="562726"/>
      </dsp:txXfrm>
    </dsp:sp>
    <dsp:sp modelId="{2FF7108C-0501-4794-8BA3-46EF85C93936}">
      <dsp:nvSpPr>
        <dsp:cNvPr id="0" name=""/>
        <dsp:cNvSpPr/>
      </dsp:nvSpPr>
      <dsp:spPr>
        <a:xfrm>
          <a:off x="0" y="715809"/>
          <a:ext cx="8403356" cy="10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807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000" kern="1200" dirty="0"/>
            <a:t>Készpénzes tranzakciók elektronizálása, társadalmi költségek csökkentése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000" kern="1200" dirty="0"/>
            <a:t>Innováció elősegítése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000" kern="1200" dirty="0"/>
            <a:t>Növekvő versenyképesség</a:t>
          </a:r>
        </a:p>
      </dsp:txBody>
      <dsp:txXfrm>
        <a:off x="0" y="715809"/>
        <a:ext cx="8403356" cy="1049490"/>
      </dsp:txXfrm>
    </dsp:sp>
    <dsp:sp modelId="{5421EF4A-F8BF-4D55-81AB-13E68A6977A8}">
      <dsp:nvSpPr>
        <dsp:cNvPr id="0" name=""/>
        <dsp:cNvSpPr/>
      </dsp:nvSpPr>
      <dsp:spPr>
        <a:xfrm>
          <a:off x="0" y="1765300"/>
          <a:ext cx="8403356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/>
            <a:t>Előnyök a felhasználók szempontjából</a:t>
          </a:r>
        </a:p>
      </dsp:txBody>
      <dsp:txXfrm>
        <a:off x="30442" y="1795742"/>
        <a:ext cx="8342472" cy="562726"/>
      </dsp:txXfrm>
    </dsp:sp>
    <dsp:sp modelId="{128C9949-328C-41A0-950F-7719968B843E}">
      <dsp:nvSpPr>
        <dsp:cNvPr id="0" name=""/>
        <dsp:cNvSpPr/>
      </dsp:nvSpPr>
      <dsp:spPr>
        <a:xfrm>
          <a:off x="0" y="2388910"/>
          <a:ext cx="8403356" cy="10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807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000" kern="1200"/>
            <a:t>Minden fizetési helyzetben használható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000" kern="1200"/>
            <a:t>Kényelmes fizetések a másodlagos azonosítókkal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000" kern="1200"/>
            <a:t>Új, olcsóbb elfogadói lehetőségek a fizetési kérelmekkel</a:t>
          </a:r>
        </a:p>
      </dsp:txBody>
      <dsp:txXfrm>
        <a:off x="0" y="2388910"/>
        <a:ext cx="8403356" cy="1049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6FDEC-9256-4E54-A0F6-6F115992D5CD}">
      <dsp:nvSpPr>
        <dsp:cNvPr id="0" name=""/>
        <dsp:cNvSpPr/>
      </dsp:nvSpPr>
      <dsp:spPr>
        <a:xfrm>
          <a:off x="0" y="347849"/>
          <a:ext cx="4516517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/>
            <a:t>A közös fizetési márka bevezetésének lehetséges módjait és előnyeit vizsgáljuk</a:t>
          </a:r>
        </a:p>
      </dsp:txBody>
      <dsp:txXfrm>
        <a:off x="38838" y="386687"/>
        <a:ext cx="4438841" cy="717924"/>
      </dsp:txXfrm>
    </dsp:sp>
    <dsp:sp modelId="{BD43FDFC-5FB0-4D77-A492-FC4C238ED28B}">
      <dsp:nvSpPr>
        <dsp:cNvPr id="0" name=""/>
        <dsp:cNvSpPr/>
      </dsp:nvSpPr>
      <dsp:spPr>
        <a:xfrm>
          <a:off x="0" y="1143449"/>
          <a:ext cx="4516517" cy="105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399" tIns="25400" rIns="142240" bIns="2540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600" kern="1200" dirty="0"/>
            <a:t>Javaslat </a:t>
          </a:r>
          <a:r>
            <a:rPr lang="hu-HU" sz="1600" kern="1200" dirty="0" smtClean="0"/>
            <a:t>alapszolgáltatásra </a:t>
          </a:r>
          <a:r>
            <a:rPr lang="hu-HU" sz="1600" kern="1200" dirty="0"/>
            <a:t>kiterjedő márka.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600" kern="1200" dirty="0"/>
            <a:t>A kiegészítő szolgáltatások fejlesztésébe nem avatkozik be.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600" kern="1200" dirty="0"/>
            <a:t>A koncepcióról kialakítás előtt döntés szükséges.</a:t>
          </a:r>
        </a:p>
      </dsp:txBody>
      <dsp:txXfrm>
        <a:off x="0" y="1143449"/>
        <a:ext cx="4516517" cy="1055700"/>
      </dsp:txXfrm>
    </dsp:sp>
    <dsp:sp modelId="{3CA7ADD2-A976-40DE-8F63-D8C8F02B2635}">
      <dsp:nvSpPr>
        <dsp:cNvPr id="0" name=""/>
        <dsp:cNvSpPr/>
      </dsp:nvSpPr>
      <dsp:spPr>
        <a:xfrm>
          <a:off x="0" y="2199149"/>
          <a:ext cx="4516517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/>
            <a:t>Fontos az ügyfelek felkészítése a pénzforgalmi szolgáltatók részéről </a:t>
          </a:r>
        </a:p>
      </dsp:txBody>
      <dsp:txXfrm>
        <a:off x="38838" y="2237987"/>
        <a:ext cx="4438841" cy="717924"/>
      </dsp:txXfrm>
    </dsp:sp>
    <dsp:sp modelId="{F6722ACC-78D4-47F4-9E6B-313EFB6CA63B}">
      <dsp:nvSpPr>
        <dsp:cNvPr id="0" name=""/>
        <dsp:cNvSpPr/>
      </dsp:nvSpPr>
      <dsp:spPr>
        <a:xfrm>
          <a:off x="0" y="2994750"/>
          <a:ext cx="4516517" cy="169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399" tIns="25400" rIns="142240" bIns="2540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600" kern="1200" dirty="0"/>
            <a:t>Nem elég az infrastruktúra és szolgáltatásfejlesztés, az is kell, hogy az ügyfelek megismerjék és megszeressék az új lehetőségeket.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600" kern="1200" dirty="0"/>
            <a:t>A vállalati, állami ügyfelek oldalán is szükséges a belső folyamataik átszervezése vagy a rendszereik fejlesztése miatt. </a:t>
          </a:r>
        </a:p>
      </dsp:txBody>
      <dsp:txXfrm>
        <a:off x="0" y="2994750"/>
        <a:ext cx="4516517" cy="1697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2BB14-0FCF-4E38-A290-6284EE088F47}">
      <dsp:nvSpPr>
        <dsp:cNvPr id="0" name=""/>
        <dsp:cNvSpPr/>
      </dsp:nvSpPr>
      <dsp:spPr>
        <a:xfrm>
          <a:off x="12502" y="163570"/>
          <a:ext cx="3795864" cy="1966195"/>
        </a:xfrm>
        <a:prstGeom prst="rect">
          <a:avLst/>
        </a:prstGeom>
        <a:solidFill>
          <a:srgbClr val="202653"/>
        </a:solidFill>
        <a:ln w="25400" cap="flat" cmpd="sng" algn="ctr">
          <a:solidFill>
            <a:srgbClr val="7E5C1D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305" tIns="60960" rIns="60960" bIns="60960" numCol="1" spcCol="1270" anchor="t" anchorCtr="0">
          <a:noAutofit/>
        </a:bodyPr>
        <a:lstStyle/>
        <a:p>
          <a:pPr marL="447675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447675" algn="l"/>
            </a:tabLst>
          </a:pPr>
          <a:r>
            <a:rPr lang="hu-HU" sz="16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központi rendszer képes lesz a fizetési kérelmek kezelésére</a:t>
          </a:r>
        </a:p>
        <a:p>
          <a:pPr marL="447675" lvl="1" indent="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447675" algn="l"/>
            </a:tabLst>
          </a:pPr>
          <a:r>
            <a:rPr lang="hu-HU" sz="14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fizetési művelet indításához szükséges adatok</a:t>
          </a:r>
        </a:p>
        <a:p>
          <a:pPr marL="447675" lvl="1" indent="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447675" algn="l"/>
            </a:tabLst>
          </a:pPr>
          <a:r>
            <a:rPr lang="hu-HU" sz="14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Kiskereskedelmi fizetési helyzetekben</a:t>
          </a:r>
        </a:p>
        <a:p>
          <a:pPr marL="447675" lvl="1" indent="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447675" algn="l"/>
            </a:tabLst>
          </a:pPr>
          <a:r>
            <a:rPr lang="hu-HU" sz="14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Számlafizetéseknél</a:t>
          </a:r>
        </a:p>
        <a:p>
          <a:pPr marL="447675" lvl="1" indent="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447675" algn="l"/>
            </a:tabLst>
          </a:pPr>
          <a:r>
            <a:rPr lang="hu-HU" sz="14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Kedvezőbb elfogadói feltételek</a:t>
          </a:r>
        </a:p>
      </dsp:txBody>
      <dsp:txXfrm>
        <a:off x="12502" y="163570"/>
        <a:ext cx="3795864" cy="1966195"/>
      </dsp:txXfrm>
    </dsp:sp>
    <dsp:sp modelId="{4365B212-0847-4D47-AF96-67ED1DB0B918}">
      <dsp:nvSpPr>
        <dsp:cNvPr id="0" name=""/>
        <dsp:cNvSpPr/>
      </dsp:nvSpPr>
      <dsp:spPr>
        <a:xfrm>
          <a:off x="2" y="51534"/>
          <a:ext cx="1106482" cy="110080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04732D-0070-4A85-890A-1B33EFE1AFD2}">
      <dsp:nvSpPr>
        <dsp:cNvPr id="0" name=""/>
        <dsp:cNvSpPr/>
      </dsp:nvSpPr>
      <dsp:spPr>
        <a:xfrm>
          <a:off x="2205923" y="2341018"/>
          <a:ext cx="4082211" cy="1966195"/>
        </a:xfrm>
        <a:prstGeom prst="rect">
          <a:avLst/>
        </a:prstGeom>
        <a:solidFill>
          <a:srgbClr val="202653"/>
        </a:solidFill>
        <a:ln w="25400" cap="flat" cmpd="sng" algn="ctr">
          <a:solidFill>
            <a:srgbClr val="7E5C1D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305" tIns="60960" rIns="60960" bIns="60960" numCol="1" spcCol="1270" anchor="t" anchorCtr="0">
          <a:noAutofit/>
        </a:bodyPr>
        <a:lstStyle/>
        <a:p>
          <a:pPr marL="447675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Közös adatbeviteli szabványok</a:t>
          </a:r>
        </a:p>
        <a:p>
          <a:pPr marL="447675" lvl="1" indent="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fizetési adatok bevitelére számos mód létezik: </a:t>
          </a:r>
          <a:r>
            <a:rPr lang="hu-HU" sz="140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QR-kód</a:t>
          </a:r>
          <a:r>
            <a:rPr lang="hu-HU" sz="14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</a:t>
          </a:r>
          <a:r>
            <a:rPr lang="hu-HU" sz="140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NFC</a:t>
          </a:r>
          <a:r>
            <a:rPr lang="hu-HU" sz="14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</a:t>
          </a:r>
          <a:r>
            <a:rPr lang="hu-HU" sz="140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Bluetooth</a:t>
          </a:r>
          <a:endParaRPr lang="hu-HU" sz="1400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marL="447675" lvl="1" indent="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szabványokkal lehetővé válik átjárható szolgáltatások fejlesztése</a:t>
          </a:r>
        </a:p>
        <a:p>
          <a:pPr marL="447675" lvl="1" indent="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Pl. bármely mobilalkalmazás képes leolvasni bármelyik szolgáltató </a:t>
          </a:r>
          <a:r>
            <a:rPr lang="hu-HU" sz="140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QR-kódját</a:t>
          </a:r>
          <a:endParaRPr lang="hu-HU" sz="1400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2205923" y="2341018"/>
        <a:ext cx="4082211" cy="1966195"/>
      </dsp:txXfrm>
    </dsp:sp>
    <dsp:sp modelId="{60EC197A-DD32-47B2-A69D-F566763E4BF4}">
      <dsp:nvSpPr>
        <dsp:cNvPr id="0" name=""/>
        <dsp:cNvSpPr/>
      </dsp:nvSpPr>
      <dsp:spPr>
        <a:xfrm>
          <a:off x="1844775" y="2276888"/>
          <a:ext cx="1138721" cy="109956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26046-11BB-4612-90FD-B7598676EE8D}">
      <dsp:nvSpPr>
        <dsp:cNvPr id="0" name=""/>
        <dsp:cNvSpPr/>
      </dsp:nvSpPr>
      <dsp:spPr>
        <a:xfrm>
          <a:off x="4063050" y="200217"/>
          <a:ext cx="3958357" cy="1966195"/>
        </a:xfrm>
        <a:prstGeom prst="rect">
          <a:avLst/>
        </a:prstGeom>
        <a:solidFill>
          <a:srgbClr val="202653"/>
        </a:solidFill>
        <a:ln w="25400" cap="flat" cmpd="sng" algn="ctr">
          <a:solidFill>
            <a:srgbClr val="7E5C1D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305" tIns="60960" rIns="60960" bIns="60960" numCol="1" spcCol="1270" anchor="t" anchorCtr="0">
          <a:noAutofit/>
        </a:bodyPr>
        <a:lstStyle/>
        <a:p>
          <a:pPr marL="53975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Kényelmesebb fizetésindítás másodlagos azonosítókkal </a:t>
          </a:r>
        </a:p>
        <a:p>
          <a:pPr marL="539750" lvl="1" indent="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Nem szükséges a számlaszám ismerete</a:t>
          </a:r>
        </a:p>
        <a:p>
          <a:pPr marL="539750" lvl="1" indent="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Egyszerűbb átutalás mobilszám, email-cím vagy állami azonosítók felhasználásával</a:t>
          </a:r>
        </a:p>
        <a:p>
          <a:pPr marL="539750" lvl="1" indent="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Pl. személyek közötti pénzküldésnél</a:t>
          </a:r>
        </a:p>
      </dsp:txBody>
      <dsp:txXfrm>
        <a:off x="4063050" y="200217"/>
        <a:ext cx="3958357" cy="1966195"/>
      </dsp:txXfrm>
    </dsp:sp>
    <dsp:sp modelId="{6331063C-8604-453A-910A-E2F395C76237}">
      <dsp:nvSpPr>
        <dsp:cNvPr id="0" name=""/>
        <dsp:cNvSpPr/>
      </dsp:nvSpPr>
      <dsp:spPr>
        <a:xfrm>
          <a:off x="4005008" y="73307"/>
          <a:ext cx="1127388" cy="109956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C0171-9C50-4276-9BBC-7688800AA36D}">
      <dsp:nvSpPr>
        <dsp:cNvPr id="0" name=""/>
        <dsp:cNvSpPr/>
      </dsp:nvSpPr>
      <dsp:spPr>
        <a:xfrm>
          <a:off x="1068390" y="1196"/>
          <a:ext cx="2561788" cy="1537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u-HU" sz="1900" kern="1200" dirty="0"/>
            <a:t>Az azonnali fizetés bevezetésével változik az átutalás funkciója a lakossági fizetéseknél</a:t>
          </a:r>
        </a:p>
      </dsp:txBody>
      <dsp:txXfrm>
        <a:off x="1068390" y="1196"/>
        <a:ext cx="2561788" cy="1537072"/>
      </dsp:txXfrm>
    </dsp:sp>
    <dsp:sp modelId="{8CAFF48A-4D9A-47A7-B57C-C49D505B9115}">
      <dsp:nvSpPr>
        <dsp:cNvPr id="0" name=""/>
        <dsp:cNvSpPr/>
      </dsp:nvSpPr>
      <dsp:spPr>
        <a:xfrm>
          <a:off x="4023976" y="0"/>
          <a:ext cx="2561788" cy="1537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/>
            <a:t>A mostani árazás még a régi funkciókból indul ki, tehát újra kell gondolni</a:t>
          </a:r>
        </a:p>
      </dsp:txBody>
      <dsp:txXfrm>
        <a:off x="4023976" y="0"/>
        <a:ext cx="2561788" cy="1537072"/>
      </dsp:txXfrm>
    </dsp:sp>
    <dsp:sp modelId="{098FF732-83DF-42A1-93DC-4107926CC52F}">
      <dsp:nvSpPr>
        <dsp:cNvPr id="0" name=""/>
        <dsp:cNvSpPr/>
      </dsp:nvSpPr>
      <dsp:spPr>
        <a:xfrm>
          <a:off x="1068390" y="1794448"/>
          <a:ext cx="2561788" cy="1537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/>
            <a:t>Minden eddig bevezetett azonnali fizetési rendszer ingyenesen indult és még ma is ez a jellemző </a:t>
          </a:r>
        </a:p>
      </dsp:txBody>
      <dsp:txXfrm>
        <a:off x="1068390" y="1794448"/>
        <a:ext cx="2561788" cy="1537072"/>
      </dsp:txXfrm>
    </dsp:sp>
    <dsp:sp modelId="{5C2305F2-3328-4926-A005-9BDBB33590D4}">
      <dsp:nvSpPr>
        <dsp:cNvPr id="0" name=""/>
        <dsp:cNvSpPr/>
      </dsp:nvSpPr>
      <dsp:spPr>
        <a:xfrm>
          <a:off x="4022157" y="1755006"/>
          <a:ext cx="2561788" cy="1537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/>
            <a:t>Fontos a készpénzzel és ahol az releváns a kártyával való versenyképes árazás biztosítása</a:t>
          </a:r>
        </a:p>
      </dsp:txBody>
      <dsp:txXfrm>
        <a:off x="4022157" y="1755006"/>
        <a:ext cx="2561788" cy="1537072"/>
      </dsp:txXfrm>
    </dsp:sp>
    <dsp:sp modelId="{CD0F5639-09B0-4704-B54E-5436DDD744C7}">
      <dsp:nvSpPr>
        <dsp:cNvPr id="0" name=""/>
        <dsp:cNvSpPr/>
      </dsp:nvSpPr>
      <dsp:spPr>
        <a:xfrm>
          <a:off x="1092817" y="3549457"/>
          <a:ext cx="5475796" cy="1537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>
              <a:solidFill>
                <a:schemeClr val="tx2"/>
              </a:solidFill>
            </a:rPr>
            <a:t>A használatösztönző árazás jelentősen támogathatja a ma még készpénzes műveletek tömeges, gyors, a pénzforgalmi szolgáltatók számára is előnyös elektronizálását</a:t>
          </a:r>
        </a:p>
      </dsp:txBody>
      <dsp:txXfrm>
        <a:off x="1092817" y="3549457"/>
        <a:ext cx="5475796" cy="15370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491A9-3772-41D8-8454-A59CA0E984F5}">
      <dsp:nvSpPr>
        <dsp:cNvPr id="0" name=""/>
        <dsp:cNvSpPr/>
      </dsp:nvSpPr>
      <dsp:spPr>
        <a:xfrm>
          <a:off x="0" y="153161"/>
          <a:ext cx="4790463" cy="913678"/>
        </a:xfrm>
        <a:prstGeom prst="roundRect">
          <a:avLst/>
        </a:prstGeom>
        <a:gradFill rotWithShape="0">
          <a:gsLst>
            <a:gs pos="0">
              <a:schemeClr val="tx2">
                <a:lumMod val="25000"/>
                <a:lumOff val="75000"/>
              </a:schemeClr>
            </a:gs>
            <a:gs pos="52000">
              <a:schemeClr val="tx2">
                <a:lumMod val="50000"/>
                <a:lumOff val="50000"/>
              </a:schemeClr>
            </a:gs>
            <a:gs pos="100000">
              <a:schemeClr val="tx2">
                <a:lumMod val="75000"/>
                <a:lumOff val="25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/>
            <a:t>PSD2 irányelv átültetése</a:t>
          </a:r>
        </a:p>
      </dsp:txBody>
      <dsp:txXfrm>
        <a:off x="44602" y="197763"/>
        <a:ext cx="4701259" cy="824474"/>
      </dsp:txXfrm>
    </dsp:sp>
    <dsp:sp modelId="{3904ADB6-B59D-4791-88CB-F6646B8B8A17}">
      <dsp:nvSpPr>
        <dsp:cNvPr id="0" name=""/>
        <dsp:cNvSpPr/>
      </dsp:nvSpPr>
      <dsp:spPr>
        <a:xfrm>
          <a:off x="0" y="1066839"/>
          <a:ext cx="4790463" cy="123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09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800" kern="1200" dirty="0"/>
            <a:t>Fogalmak: Hpt.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800" kern="1200"/>
            <a:t>Felelősség, új szereplők stb.: Pft.</a:t>
          </a:r>
          <a:endParaRPr lang="hu-H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800" kern="1200"/>
            <a:t>Pénzforgalmi intézmények: Fsztv.</a:t>
          </a:r>
          <a:endParaRPr lang="hu-H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800" kern="1200" dirty="0"/>
            <a:t>Lebonyolítás: pénzforgalmi </a:t>
          </a:r>
          <a:r>
            <a:rPr lang="hu-HU" sz="1800" kern="1200" dirty="0" err="1"/>
            <a:t>MNBr</a:t>
          </a:r>
          <a:r>
            <a:rPr lang="hu-HU" sz="1800" kern="1200" dirty="0"/>
            <a:t>.</a:t>
          </a:r>
        </a:p>
      </dsp:txBody>
      <dsp:txXfrm>
        <a:off x="0" y="1066839"/>
        <a:ext cx="4790463" cy="1237860"/>
      </dsp:txXfrm>
    </dsp:sp>
    <dsp:sp modelId="{1091D202-2FFE-4CCD-837B-2BC3CF40EA27}">
      <dsp:nvSpPr>
        <dsp:cNvPr id="0" name=""/>
        <dsp:cNvSpPr/>
      </dsp:nvSpPr>
      <dsp:spPr>
        <a:xfrm>
          <a:off x="0" y="2304700"/>
          <a:ext cx="4790463" cy="913678"/>
        </a:xfrm>
        <a:prstGeom prst="roundRect">
          <a:avLst/>
        </a:prstGeom>
        <a:gradFill rotWithShape="0">
          <a:gsLst>
            <a:gs pos="0">
              <a:schemeClr val="tx2">
                <a:lumMod val="25000"/>
                <a:lumOff val="75000"/>
              </a:schemeClr>
            </a:gs>
            <a:gs pos="52000">
              <a:schemeClr val="tx2">
                <a:lumMod val="50000"/>
                <a:lumOff val="50000"/>
              </a:schemeClr>
            </a:gs>
            <a:gs pos="100000">
              <a:schemeClr val="tx2">
                <a:lumMod val="75000"/>
                <a:lumOff val="25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/>
            <a:t>Felhatalmazáson alapuló rendeletek (</a:t>
          </a:r>
          <a:r>
            <a:rPr lang="hu-HU" sz="2300" kern="1200" dirty="0" err="1"/>
            <a:t>RTS</a:t>
          </a:r>
          <a:r>
            <a:rPr lang="hu-HU" sz="2300" kern="1200" dirty="0"/>
            <a:t>/</a:t>
          </a:r>
          <a:r>
            <a:rPr lang="hu-HU" sz="2300" kern="1200" dirty="0" err="1"/>
            <a:t>ITS</a:t>
          </a:r>
          <a:r>
            <a:rPr lang="hu-HU" sz="2300" kern="1200" dirty="0"/>
            <a:t>)</a:t>
          </a:r>
        </a:p>
      </dsp:txBody>
      <dsp:txXfrm>
        <a:off x="44602" y="2349302"/>
        <a:ext cx="4701259" cy="824474"/>
      </dsp:txXfrm>
    </dsp:sp>
    <dsp:sp modelId="{673A72C9-38F4-4327-9E79-8D64FF9C7CE8}">
      <dsp:nvSpPr>
        <dsp:cNvPr id="0" name=""/>
        <dsp:cNvSpPr/>
      </dsp:nvSpPr>
      <dsp:spPr>
        <a:xfrm>
          <a:off x="0" y="3218378"/>
          <a:ext cx="4790463" cy="2808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09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800" kern="1200" dirty="0"/>
            <a:t>Erős ügyfél-hitelesítésről szóló </a:t>
          </a:r>
          <a:r>
            <a:rPr lang="hu-HU" sz="1800" kern="1200" dirty="0" err="1"/>
            <a:t>RTS</a:t>
          </a:r>
          <a:r>
            <a:rPr lang="hu-HU" sz="1800" kern="1200" dirty="0"/>
            <a:t> – megjelent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800" kern="1200" dirty="0"/>
            <a:t>Központi kapcsolattartókról szóló </a:t>
          </a:r>
          <a:r>
            <a:rPr lang="hu-HU" sz="1800" kern="1200" dirty="0" err="1"/>
            <a:t>RTS</a:t>
          </a:r>
          <a:r>
            <a:rPr lang="hu-HU" sz="1800" kern="1200" dirty="0"/>
            <a:t> – Bizottság előtt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800" kern="1200" dirty="0"/>
            <a:t>Határon átnyúló szolgáltatók felügyeletéről szóló </a:t>
          </a:r>
          <a:r>
            <a:rPr lang="hu-HU" sz="1800" kern="1200" dirty="0" err="1"/>
            <a:t>RTS</a:t>
          </a:r>
          <a:r>
            <a:rPr lang="hu-HU" sz="1800" kern="1200" dirty="0"/>
            <a:t> – EU konzultáció lezárult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800" kern="1200" dirty="0"/>
            <a:t>Az európai „útlevéllel” kapcsolatos </a:t>
          </a:r>
          <a:r>
            <a:rPr lang="hu-HU" sz="1800" kern="1200" dirty="0" err="1"/>
            <a:t>RTS</a:t>
          </a:r>
          <a:r>
            <a:rPr lang="hu-HU" sz="1800" kern="1200" dirty="0"/>
            <a:t> – megjelent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800" kern="1200" dirty="0" err="1"/>
            <a:t>EBA</a:t>
          </a:r>
          <a:r>
            <a:rPr lang="hu-HU" sz="1800" kern="1200" dirty="0"/>
            <a:t> regiszterről szóló </a:t>
          </a:r>
          <a:r>
            <a:rPr lang="hu-HU" sz="1800" kern="1200" dirty="0" err="1"/>
            <a:t>RTS</a:t>
          </a:r>
          <a:r>
            <a:rPr lang="hu-HU" sz="1800" kern="1200" dirty="0"/>
            <a:t> és </a:t>
          </a:r>
          <a:r>
            <a:rPr lang="hu-HU" sz="1800" kern="1200" dirty="0" err="1"/>
            <a:t>ITS</a:t>
          </a:r>
          <a:r>
            <a:rPr lang="hu-HU" sz="1800" kern="1200" dirty="0"/>
            <a:t> – Bizottság előtt</a:t>
          </a:r>
        </a:p>
      </dsp:txBody>
      <dsp:txXfrm>
        <a:off x="0" y="3218378"/>
        <a:ext cx="4790463" cy="28089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0BDC7-A41B-4B7F-8B93-D267FDE78A3A}">
      <dsp:nvSpPr>
        <dsp:cNvPr id="0" name=""/>
        <dsp:cNvSpPr/>
      </dsp:nvSpPr>
      <dsp:spPr>
        <a:xfrm rot="5400000">
          <a:off x="257015" y="1527369"/>
          <a:ext cx="792489" cy="6411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E37D9-B8B5-4736-AB10-6715E7882A21}">
      <dsp:nvSpPr>
        <dsp:cNvPr id="0" name=""/>
        <dsp:cNvSpPr/>
      </dsp:nvSpPr>
      <dsp:spPr>
        <a:xfrm>
          <a:off x="0" y="394334"/>
          <a:ext cx="1428861" cy="104532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/>
            <a:t>A PSD2 megalkotása</a:t>
          </a:r>
        </a:p>
      </dsp:txBody>
      <dsp:txXfrm>
        <a:off x="51038" y="445372"/>
        <a:ext cx="1326785" cy="943248"/>
      </dsp:txXfrm>
    </dsp:sp>
    <dsp:sp modelId="{9F9EAD01-69F2-480E-A1BF-899A8BFC6A39}">
      <dsp:nvSpPr>
        <dsp:cNvPr id="0" name=""/>
        <dsp:cNvSpPr/>
      </dsp:nvSpPr>
      <dsp:spPr>
        <a:xfrm>
          <a:off x="1399715" y="596193"/>
          <a:ext cx="1194300" cy="908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C501C-3D62-45A4-86FC-5D37B67676A2}">
      <dsp:nvSpPr>
        <dsp:cNvPr id="0" name=""/>
        <dsp:cNvSpPr/>
      </dsp:nvSpPr>
      <dsp:spPr>
        <a:xfrm rot="5400000">
          <a:off x="1368002" y="2735998"/>
          <a:ext cx="806473" cy="62973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8348E-7568-4399-A62B-493069F2A3AE}">
      <dsp:nvSpPr>
        <dsp:cNvPr id="0" name=""/>
        <dsp:cNvSpPr/>
      </dsp:nvSpPr>
      <dsp:spPr>
        <a:xfrm>
          <a:off x="948964" y="1543836"/>
          <a:ext cx="1428236" cy="104532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/>
            <a:t>A PSD2 hazai átültetése I.</a:t>
          </a:r>
        </a:p>
      </dsp:txBody>
      <dsp:txXfrm>
        <a:off x="1000002" y="1594874"/>
        <a:ext cx="1326160" cy="943248"/>
      </dsp:txXfrm>
    </dsp:sp>
    <dsp:sp modelId="{79EFC423-213B-413B-961A-11046365358F}">
      <dsp:nvSpPr>
        <dsp:cNvPr id="0" name=""/>
        <dsp:cNvSpPr/>
      </dsp:nvSpPr>
      <dsp:spPr>
        <a:xfrm>
          <a:off x="2621693" y="1605730"/>
          <a:ext cx="1940138" cy="1181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2200D-7F78-4461-8C0B-142F069A53BC}">
      <dsp:nvSpPr>
        <dsp:cNvPr id="0" name=""/>
        <dsp:cNvSpPr/>
      </dsp:nvSpPr>
      <dsp:spPr>
        <a:xfrm rot="5400000">
          <a:off x="2591999" y="3924003"/>
          <a:ext cx="806473" cy="6251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6CB1A-680E-42F3-9880-ADB37DDBF5CC}">
      <dsp:nvSpPr>
        <dsp:cNvPr id="0" name=""/>
        <dsp:cNvSpPr/>
      </dsp:nvSpPr>
      <dsp:spPr>
        <a:xfrm>
          <a:off x="2043555" y="2762503"/>
          <a:ext cx="1428861" cy="104532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/>
            <a:t>A PSD2 hazai átültetése II.</a:t>
          </a:r>
        </a:p>
      </dsp:txBody>
      <dsp:txXfrm>
        <a:off x="2094593" y="2813541"/>
        <a:ext cx="1326785" cy="943248"/>
      </dsp:txXfrm>
    </dsp:sp>
    <dsp:sp modelId="{F1B53B78-579D-429A-8353-4CDA44F80FB6}">
      <dsp:nvSpPr>
        <dsp:cNvPr id="0" name=""/>
        <dsp:cNvSpPr/>
      </dsp:nvSpPr>
      <dsp:spPr>
        <a:xfrm>
          <a:off x="3567708" y="2864995"/>
          <a:ext cx="1439108" cy="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0447F-611E-4241-AF0D-F6713FF4A5A3}">
      <dsp:nvSpPr>
        <dsp:cNvPr id="0" name=""/>
        <dsp:cNvSpPr/>
      </dsp:nvSpPr>
      <dsp:spPr>
        <a:xfrm>
          <a:off x="3358203" y="3932962"/>
          <a:ext cx="1428236" cy="104532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/>
            <a:t>Teljes PSD2 megfelelés</a:t>
          </a:r>
        </a:p>
      </dsp:txBody>
      <dsp:txXfrm>
        <a:off x="3409241" y="3984000"/>
        <a:ext cx="1326160" cy="9432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48261-7BDE-4A96-9C02-5BF6E74B30C2}">
      <dsp:nvSpPr>
        <dsp:cNvPr id="0" name=""/>
        <dsp:cNvSpPr/>
      </dsp:nvSpPr>
      <dsp:spPr>
        <a:xfrm>
          <a:off x="0" y="0"/>
          <a:ext cx="4535488" cy="11605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C2148">
                <a:lumMod val="75000"/>
                <a:lumOff val="25000"/>
              </a:srgbClr>
            </a:gs>
            <a:gs pos="50000">
              <a:srgbClr val="0C2148">
                <a:lumMod val="50000"/>
                <a:lumOff val="50000"/>
              </a:srgbClr>
            </a:gs>
            <a:gs pos="100000">
              <a:srgbClr val="0C2148">
                <a:lumMod val="75000"/>
                <a:lumOff val="25000"/>
              </a:srgbClr>
            </a:gs>
          </a:gsLst>
          <a:lin ang="162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/>
            <a:t>Erős ügyfél hitelesítés és biztonságos kommunikáció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/>
            <a:t>mit kell átirányítás alatt érteni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/>
            <a:t>hogy kell kialakítani a tartalék mechanizmust</a:t>
          </a:r>
        </a:p>
      </dsp:txBody>
      <dsp:txXfrm>
        <a:off x="1023151" y="0"/>
        <a:ext cx="3512336" cy="1160539"/>
      </dsp:txXfrm>
    </dsp:sp>
    <dsp:sp modelId="{EC920C34-C693-4C87-A87C-BE20A6D79A07}">
      <dsp:nvSpPr>
        <dsp:cNvPr id="0" name=""/>
        <dsp:cNvSpPr/>
      </dsp:nvSpPr>
      <dsp:spPr>
        <a:xfrm>
          <a:off x="116053" y="116053"/>
          <a:ext cx="907097" cy="92843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6BD20-72DB-4939-9697-4F422CDAA001}">
      <dsp:nvSpPr>
        <dsp:cNvPr id="0" name=""/>
        <dsp:cNvSpPr/>
      </dsp:nvSpPr>
      <dsp:spPr>
        <a:xfrm>
          <a:off x="0" y="1276592"/>
          <a:ext cx="4535488" cy="11605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C2148">
                <a:lumMod val="75000"/>
                <a:lumOff val="25000"/>
              </a:srgbClr>
            </a:gs>
            <a:gs pos="50000">
              <a:srgbClr val="0C2148">
                <a:lumMod val="50000"/>
                <a:lumOff val="50000"/>
              </a:srgbClr>
            </a:gs>
            <a:gs pos="100000">
              <a:srgbClr val="0C2148">
                <a:lumMod val="75000"/>
                <a:lumOff val="25000"/>
              </a:srgbClr>
            </a:gs>
          </a:gsLst>
          <a:lin ang="162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/>
            <a:t>Felelősség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/>
            <a:t>átmeneti időszak felelősségi szabályai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/>
            <a:t>szükséges-e a hitelintézetnek engedélyhez folyamodnia, ha fizetés-kezdeményezési vagy számlainformációs szolgáltatást akar nyújtani</a:t>
          </a:r>
        </a:p>
      </dsp:txBody>
      <dsp:txXfrm>
        <a:off x="1023151" y="1276592"/>
        <a:ext cx="3512336" cy="1160539"/>
      </dsp:txXfrm>
    </dsp:sp>
    <dsp:sp modelId="{FFFD19A9-00B5-4CB7-B39C-DBC7E0EC6FDA}">
      <dsp:nvSpPr>
        <dsp:cNvPr id="0" name=""/>
        <dsp:cNvSpPr/>
      </dsp:nvSpPr>
      <dsp:spPr>
        <a:xfrm>
          <a:off x="116053" y="1392646"/>
          <a:ext cx="907097" cy="92843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8E2A2B-7C5D-4749-A775-EDDCC611B2D0}">
      <dsp:nvSpPr>
        <dsp:cNvPr id="0" name=""/>
        <dsp:cNvSpPr/>
      </dsp:nvSpPr>
      <dsp:spPr>
        <a:xfrm>
          <a:off x="0" y="2553185"/>
          <a:ext cx="4535488" cy="11605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C2148">
                <a:lumMod val="75000"/>
                <a:lumOff val="25000"/>
              </a:srgbClr>
            </a:gs>
            <a:gs pos="50000">
              <a:srgbClr val="0C2148">
                <a:lumMod val="50000"/>
                <a:lumOff val="50000"/>
              </a:srgbClr>
            </a:gs>
            <a:gs pos="100000">
              <a:srgbClr val="0C2148">
                <a:lumMod val="75000"/>
                <a:lumOff val="25000"/>
              </a:srgbClr>
            </a:gs>
          </a:gsLst>
          <a:lin ang="162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/>
            <a:t>Engedélyezés, bejelentés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noProof="0" dirty="0"/>
            <a:t>hol érhetők el részletes információk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/>
            <a:t>szükséges-e a hitelintézetnek engedélyhez folyamodnia, ha fizetés-kezdeményezési vagy számlainformációs szolgáltatást akar nyújtani</a:t>
          </a:r>
        </a:p>
      </dsp:txBody>
      <dsp:txXfrm>
        <a:off x="1023151" y="2553185"/>
        <a:ext cx="3512336" cy="1160539"/>
      </dsp:txXfrm>
    </dsp:sp>
    <dsp:sp modelId="{092514F3-3A43-4D91-BC28-434E23DF7988}">
      <dsp:nvSpPr>
        <dsp:cNvPr id="0" name=""/>
        <dsp:cNvSpPr/>
      </dsp:nvSpPr>
      <dsp:spPr>
        <a:xfrm>
          <a:off x="116053" y="2669239"/>
          <a:ext cx="907097" cy="92843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A3FF1-FEE2-4B1B-A5FB-18E081A61A1F}">
      <dsp:nvSpPr>
        <dsp:cNvPr id="0" name=""/>
        <dsp:cNvSpPr/>
      </dsp:nvSpPr>
      <dsp:spPr>
        <a:xfrm>
          <a:off x="0" y="3829778"/>
          <a:ext cx="4535488" cy="11605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C2148">
                <a:lumMod val="75000"/>
                <a:lumOff val="25000"/>
              </a:srgbClr>
            </a:gs>
            <a:gs pos="50000">
              <a:srgbClr val="0C2148">
                <a:lumMod val="50000"/>
                <a:lumOff val="50000"/>
              </a:srgbClr>
            </a:gs>
            <a:gs pos="100000">
              <a:srgbClr val="0C2148">
                <a:lumMod val="75000"/>
                <a:lumOff val="25000"/>
              </a:srgbClr>
            </a:gs>
          </a:gsLst>
          <a:lin ang="162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/>
            <a:t>Lebonyolítási és egyéb </a:t>
          </a:r>
          <a:r>
            <a:rPr lang="hu-HU" sz="1500" b="1" kern="1200" dirty="0" smtClean="0"/>
            <a:t>szabályok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díjak, költségek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200" kern="1200" dirty="0" smtClean="0"/>
            <a:t>teljesítési határidők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500" b="1" kern="1200" dirty="0"/>
        </a:p>
      </dsp:txBody>
      <dsp:txXfrm>
        <a:off x="1023151" y="3829778"/>
        <a:ext cx="3512336" cy="1160539"/>
      </dsp:txXfrm>
    </dsp:sp>
    <dsp:sp modelId="{F370B05B-FDB6-4B13-95F6-696B9D8C88D9}">
      <dsp:nvSpPr>
        <dsp:cNvPr id="0" name=""/>
        <dsp:cNvSpPr/>
      </dsp:nvSpPr>
      <dsp:spPr>
        <a:xfrm>
          <a:off x="116053" y="3945832"/>
          <a:ext cx="907097" cy="92843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D93B3-08B6-4AA7-A03B-6E59E03D58A8}">
      <dsp:nvSpPr>
        <dsp:cNvPr id="0" name=""/>
        <dsp:cNvSpPr/>
      </dsp:nvSpPr>
      <dsp:spPr>
        <a:xfrm>
          <a:off x="0" y="5106371"/>
          <a:ext cx="4535488" cy="11605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C2148">
                <a:lumMod val="75000"/>
                <a:lumOff val="25000"/>
              </a:srgbClr>
            </a:gs>
            <a:gs pos="50000">
              <a:srgbClr val="0C2148">
                <a:lumMod val="50000"/>
                <a:lumOff val="50000"/>
              </a:srgbClr>
            </a:gs>
            <a:gs pos="100000">
              <a:srgbClr val="0C2148">
                <a:lumMod val="75000"/>
                <a:lumOff val="25000"/>
              </a:srgbClr>
            </a:gs>
          </a:gsLst>
          <a:lin ang="162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/>
            <a:t>Adatok kezelése</a:t>
          </a:r>
          <a:endParaRPr lang="hu-HU" sz="15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Ki ismerheti meg a hitelesítési adatokat</a:t>
          </a:r>
          <a:endParaRPr lang="hu-H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Milyen adatokhoz férhet hozzá a </a:t>
          </a:r>
          <a:r>
            <a:rPr lang="hu-HU" sz="1200" kern="1200" dirty="0" err="1" smtClean="0"/>
            <a:t>FIKSZ</a:t>
          </a:r>
          <a:r>
            <a:rPr lang="hu-HU" sz="1200" kern="1200" dirty="0" smtClean="0"/>
            <a:t> és a SZISZ</a:t>
          </a:r>
          <a:endParaRPr lang="hu-H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200" kern="1200" dirty="0"/>
        </a:p>
      </dsp:txBody>
      <dsp:txXfrm>
        <a:off x="1023151" y="5106371"/>
        <a:ext cx="3512336" cy="1160539"/>
      </dsp:txXfrm>
    </dsp:sp>
    <dsp:sp modelId="{CC78A24D-DE11-4DB5-8F11-F5FBB61ABD7E}">
      <dsp:nvSpPr>
        <dsp:cNvPr id="0" name=""/>
        <dsp:cNvSpPr/>
      </dsp:nvSpPr>
      <dsp:spPr>
        <a:xfrm>
          <a:off x="116053" y="5222425"/>
          <a:ext cx="907097" cy="92843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C0C4F-9A66-4D2A-B634-137283761EAC}">
      <dsp:nvSpPr>
        <dsp:cNvPr id="0" name=""/>
        <dsp:cNvSpPr/>
      </dsp:nvSpPr>
      <dsp:spPr>
        <a:xfrm>
          <a:off x="0" y="965370"/>
          <a:ext cx="2392064" cy="1648132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t="-23000" b="-2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B8B58C-E4D0-4193-9C3C-446FDB29ED9B}">
      <dsp:nvSpPr>
        <dsp:cNvPr id="0" name=""/>
        <dsp:cNvSpPr/>
      </dsp:nvSpPr>
      <dsp:spPr>
        <a:xfrm>
          <a:off x="0" y="2639455"/>
          <a:ext cx="2392064" cy="887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/>
            <a:t>Haladéktalan jóváírás </a:t>
          </a:r>
          <a:r>
            <a:rPr lang="hu-HU" sz="1500" kern="1200" dirty="0" err="1" smtClean="0"/>
            <a:t>EGT</a:t>
          </a:r>
          <a:r>
            <a:rPr lang="hu-HU" sz="1500" kern="1200" dirty="0" smtClean="0"/>
            <a:t> államok pénznemében konverzióval</a:t>
          </a:r>
          <a:endParaRPr lang="hu-HU" sz="1500" kern="1200" dirty="0"/>
        </a:p>
      </dsp:txBody>
      <dsp:txXfrm>
        <a:off x="0" y="2639455"/>
        <a:ext cx="2392064" cy="887455"/>
      </dsp:txXfrm>
    </dsp:sp>
    <dsp:sp modelId="{E602D7DC-C305-473D-81BF-2A495E253F55}">
      <dsp:nvSpPr>
        <dsp:cNvPr id="0" name=""/>
        <dsp:cNvSpPr/>
      </dsp:nvSpPr>
      <dsp:spPr>
        <a:xfrm>
          <a:off x="2599979" y="965370"/>
          <a:ext cx="2392064" cy="1648132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l="-3000" r="-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44CBEA-3591-441C-8DAB-5012DE83BC90}">
      <dsp:nvSpPr>
        <dsp:cNvPr id="0" name=""/>
        <dsp:cNvSpPr/>
      </dsp:nvSpPr>
      <dsp:spPr>
        <a:xfrm>
          <a:off x="2612944" y="2595100"/>
          <a:ext cx="2392064" cy="887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/>
            <a:t>Haladéktalan jóváírás nem </a:t>
          </a:r>
          <a:r>
            <a:rPr lang="hu-HU" sz="1500" kern="1200" dirty="0" err="1" smtClean="0"/>
            <a:t>EGT</a:t>
          </a:r>
          <a:r>
            <a:rPr lang="hu-HU" sz="1500" kern="1200" dirty="0" smtClean="0"/>
            <a:t> államok </a:t>
          </a:r>
          <a:r>
            <a:rPr lang="hu-HU" sz="1500" kern="1200" dirty="0"/>
            <a:t>pénzemében </a:t>
          </a:r>
          <a:r>
            <a:rPr lang="hu-HU" sz="1500" kern="1200" dirty="0" smtClean="0"/>
            <a:t>konverzió nélkül</a:t>
          </a:r>
          <a:endParaRPr lang="hu-HU" sz="1500" kern="1200" dirty="0"/>
        </a:p>
      </dsp:txBody>
      <dsp:txXfrm>
        <a:off x="2612944" y="2595100"/>
        <a:ext cx="2392064" cy="887455"/>
      </dsp:txXfrm>
    </dsp:sp>
    <dsp:sp modelId="{42C5D75E-E338-4023-8403-F13F65D21809}">
      <dsp:nvSpPr>
        <dsp:cNvPr id="0" name=""/>
        <dsp:cNvSpPr/>
      </dsp:nvSpPr>
      <dsp:spPr>
        <a:xfrm>
          <a:off x="1618" y="3548602"/>
          <a:ext cx="2392064" cy="1648132"/>
        </a:xfrm>
        <a:prstGeom prst="roundRect">
          <a:avLst/>
        </a:prstGeom>
        <a:blipFill rotWithShape="1">
          <a:blip xmlns:r="http://schemas.openxmlformats.org/officeDocument/2006/relationships" r:embed="rId3"/>
          <a:srcRect/>
          <a:stretch>
            <a:fillRect l="-11000" r="-1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08203E-81A7-4B73-A6AF-23272A68F3F4}">
      <dsp:nvSpPr>
        <dsp:cNvPr id="0" name=""/>
        <dsp:cNvSpPr/>
      </dsp:nvSpPr>
      <dsp:spPr>
        <a:xfrm>
          <a:off x="1618" y="5196735"/>
          <a:ext cx="2392064" cy="887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/>
            <a:t>Kártérítés megfizetése kivizsgálás után</a:t>
          </a:r>
        </a:p>
      </dsp:txBody>
      <dsp:txXfrm>
        <a:off x="1618" y="5196735"/>
        <a:ext cx="2392064" cy="887455"/>
      </dsp:txXfrm>
    </dsp:sp>
    <dsp:sp modelId="{CFBC4698-539E-4B7F-836B-5C3CFCD7D5C5}">
      <dsp:nvSpPr>
        <dsp:cNvPr id="0" name=""/>
        <dsp:cNvSpPr/>
      </dsp:nvSpPr>
      <dsp:spPr>
        <a:xfrm>
          <a:off x="2535991" y="3557700"/>
          <a:ext cx="2392064" cy="1648132"/>
        </a:xfrm>
        <a:prstGeom prst="roundRect">
          <a:avLst/>
        </a:prstGeom>
        <a:blipFill rotWithShape="1">
          <a:blip xmlns:r="http://schemas.openxmlformats.org/officeDocument/2006/relationships" r:embed="rId4"/>
          <a:srcRect/>
          <a:stretch>
            <a:fillRect l="-2000" r="-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D19F4E-3BE0-485C-9AA3-309C51FD2C2B}">
      <dsp:nvSpPr>
        <dsp:cNvPr id="0" name=""/>
        <dsp:cNvSpPr/>
      </dsp:nvSpPr>
      <dsp:spPr>
        <a:xfrm>
          <a:off x="2580819" y="5216480"/>
          <a:ext cx="2392064" cy="887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>Továbbra is </a:t>
          </a:r>
          <a:r>
            <a:rPr lang="hu-HU" sz="1400" kern="1200" dirty="0" err="1"/>
            <a:t>fontosak</a:t>
          </a:r>
          <a:r>
            <a:rPr lang="hu-HU" sz="1400" kern="1200" dirty="0"/>
            <a:t> a keretszerződéshez kapcsolódó és az ügyféltájékoztatáshoz kapcsolódó szabályok</a:t>
          </a:r>
        </a:p>
      </dsp:txBody>
      <dsp:txXfrm>
        <a:off x="2580819" y="5216480"/>
        <a:ext cx="2392064" cy="8874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F79A8-00E2-4B5D-976A-B36AD1E12E5A}">
      <dsp:nvSpPr>
        <dsp:cNvPr id="0" name=""/>
        <dsp:cNvSpPr/>
      </dsp:nvSpPr>
      <dsp:spPr>
        <a:xfrm>
          <a:off x="907552" y="482028"/>
          <a:ext cx="2820617" cy="881443"/>
        </a:xfrm>
        <a:prstGeom prst="rect">
          <a:avLst/>
        </a:prstGeom>
        <a:solidFill>
          <a:schemeClr val="accent1"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031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smtClean="0"/>
            <a:t>Infrastruktúra fejlesztése</a:t>
          </a:r>
          <a:endParaRPr lang="hu-HU" sz="1700" kern="1200"/>
        </a:p>
      </dsp:txBody>
      <dsp:txXfrm>
        <a:off x="907552" y="482028"/>
        <a:ext cx="2820617" cy="881443"/>
      </dsp:txXfrm>
    </dsp:sp>
    <dsp:sp modelId="{19B2BACE-162B-44CB-8717-FC9E5EE11FF3}">
      <dsp:nvSpPr>
        <dsp:cNvPr id="0" name=""/>
        <dsp:cNvSpPr/>
      </dsp:nvSpPr>
      <dsp:spPr>
        <a:xfrm>
          <a:off x="526523" y="388573"/>
          <a:ext cx="856157" cy="925515"/>
        </a:xfrm>
        <a:prstGeom prst="rect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6E1D2-9031-4697-9385-744CD1E60C72}">
      <dsp:nvSpPr>
        <dsp:cNvPr id="0" name=""/>
        <dsp:cNvSpPr/>
      </dsp:nvSpPr>
      <dsp:spPr>
        <a:xfrm>
          <a:off x="907552" y="1591666"/>
          <a:ext cx="2820617" cy="881443"/>
        </a:xfrm>
        <a:prstGeom prst="rect">
          <a:avLst/>
        </a:prstGeom>
        <a:solidFill>
          <a:schemeClr val="accent1"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031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smtClean="0"/>
            <a:t>Pénzügyi tudatosság fejlesztése</a:t>
          </a:r>
          <a:endParaRPr lang="hu-HU" sz="1700" kern="1200"/>
        </a:p>
      </dsp:txBody>
      <dsp:txXfrm>
        <a:off x="907552" y="1591666"/>
        <a:ext cx="2820617" cy="881443"/>
      </dsp:txXfrm>
    </dsp:sp>
    <dsp:sp modelId="{2F43C9DC-E55D-4B79-A0E5-55DCC1CC17C1}">
      <dsp:nvSpPr>
        <dsp:cNvPr id="0" name=""/>
        <dsp:cNvSpPr/>
      </dsp:nvSpPr>
      <dsp:spPr>
        <a:xfrm>
          <a:off x="526523" y="1498211"/>
          <a:ext cx="856157" cy="925515"/>
        </a:xfrm>
        <a:prstGeom prst="rect">
          <a:avLst/>
        </a:prstGeom>
        <a:blipFill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C8B7D2-35F9-411A-AD15-4EC0FBEF9D26}">
      <dsp:nvSpPr>
        <dsp:cNvPr id="0" name=""/>
        <dsp:cNvSpPr/>
      </dsp:nvSpPr>
      <dsp:spPr>
        <a:xfrm>
          <a:off x="907552" y="2701305"/>
          <a:ext cx="2820617" cy="881443"/>
        </a:xfrm>
        <a:prstGeom prst="rect">
          <a:avLst/>
        </a:prstGeom>
        <a:solidFill>
          <a:schemeClr val="accent1"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031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smtClean="0"/>
            <a:t>Digitális jegybankpénz hatásvizsgálata</a:t>
          </a:r>
          <a:endParaRPr lang="hu-HU" sz="1700" kern="1200"/>
        </a:p>
      </dsp:txBody>
      <dsp:txXfrm>
        <a:off x="907552" y="2701305"/>
        <a:ext cx="2820617" cy="881443"/>
      </dsp:txXfrm>
    </dsp:sp>
    <dsp:sp modelId="{CE7354B0-AE87-4DD2-812C-C9CC879C97E8}">
      <dsp:nvSpPr>
        <dsp:cNvPr id="0" name=""/>
        <dsp:cNvSpPr/>
      </dsp:nvSpPr>
      <dsp:spPr>
        <a:xfrm>
          <a:off x="526523" y="2607850"/>
          <a:ext cx="856157" cy="925515"/>
        </a:xfrm>
        <a:prstGeom prst="rect">
          <a:avLst/>
        </a:prstGeom>
        <a:blipFill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C41AC-721B-4247-A7C3-3211D0284581}">
      <dsp:nvSpPr>
        <dsp:cNvPr id="0" name=""/>
        <dsp:cNvSpPr/>
      </dsp:nvSpPr>
      <dsp:spPr>
        <a:xfrm>
          <a:off x="888069" y="3810944"/>
          <a:ext cx="2820617" cy="881443"/>
        </a:xfrm>
        <a:prstGeom prst="rect">
          <a:avLst/>
        </a:prstGeom>
        <a:solidFill>
          <a:schemeClr val="accent1"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031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smtClean="0"/>
            <a:t>Virtuális pénzekkel kapcsolatos folyamatok elemzése</a:t>
          </a:r>
          <a:endParaRPr lang="hu-HU" sz="1700" kern="1200"/>
        </a:p>
      </dsp:txBody>
      <dsp:txXfrm>
        <a:off x="888069" y="3810944"/>
        <a:ext cx="2820617" cy="881443"/>
      </dsp:txXfrm>
    </dsp:sp>
    <dsp:sp modelId="{EBBE9F39-826F-45DD-B0AD-4554158E4C00}">
      <dsp:nvSpPr>
        <dsp:cNvPr id="0" name=""/>
        <dsp:cNvSpPr/>
      </dsp:nvSpPr>
      <dsp:spPr>
        <a:xfrm>
          <a:off x="546007" y="3717489"/>
          <a:ext cx="778222" cy="925515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BA435-07B1-4058-A659-68248B1F72E0}" type="datetimeFigureOut">
              <a:rPr lang="hu-HU" smtClean="0"/>
              <a:t>2018.06.07.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7A96-5DD7-4667-A94C-3A289DF063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671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67A96-5DD7-4667-A94C-3A289DF063E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3022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67A96-5DD7-4667-A94C-3A289DF063E9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3094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67A96-5DD7-4667-A94C-3A289DF063E9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3878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67A96-5DD7-4667-A94C-3A289DF063E9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6752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67A96-5DD7-4667-A94C-3A289DF063E9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875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xmlns="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xmlns="" id="{1EFD92E4-2321-49E5-AEED-0D4F061F923D}"/>
              </a:ext>
            </a:extLst>
          </p:cNvPr>
          <p:cNvSpPr/>
          <p:nvPr/>
        </p:nvSpPr>
        <p:spPr>
          <a:xfrm>
            <a:off x="0" y="1079505"/>
            <a:ext cx="9144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AA4D6964-545F-4255-BA13-25E11882AE9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3748962" y="2612183"/>
            <a:ext cx="1594800" cy="5052565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xmlns="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25373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xmlns="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xmlns="" id="{9B285920-0F2F-4913-A146-A627FA1F22EF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xmlns="" id="{720D2D16-3C73-4B29-BF0A-5C0CD4A35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3" name="Kép 12">
              <a:extLst>
                <a:ext uri="{FF2B5EF4-FFF2-40B4-BE49-F238E27FC236}">
                  <a16:creationId xmlns:a16="http://schemas.microsoft.com/office/drawing/2014/main" xmlns="" id="{64B7CD62-C5AE-49B3-A3F1-CCDBFFCCD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457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xmlns="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3817311" y="2640145"/>
            <a:ext cx="1594839" cy="50544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xmlns="" id="{2A2EB4D7-427D-41DD-AE99-B6B9194DE3AC}"/>
              </a:ext>
            </a:extLst>
          </p:cNvPr>
          <p:cNvSpPr/>
          <p:nvPr/>
        </p:nvSpPr>
        <p:spPr>
          <a:xfrm>
            <a:off x="-1" y="893235"/>
            <a:ext cx="9144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xmlns="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xmlns="" id="{D1EEAEB3-CFC8-4394-B774-6AA1C08E9A04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xmlns="" id="{8A739B8A-ACBE-49F4-9B88-71B3EE960F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xmlns="" id="{FA027976-C715-4431-8E04-1893195DD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xmlns="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36002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xmlns="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xmlns="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8548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xmlns="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1763100" cy="4788000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xmlns="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774" y="2794239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 dirty="0"/>
              <a:t>Mintacím szerkesztése</a:t>
            </a:r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xmlns="" id="{CD015DD8-BBBF-4B3F-98C5-3B6027871DC5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9" name="Ellipszis 8">
              <a:extLst>
                <a:ext uri="{FF2B5EF4-FFF2-40B4-BE49-F238E27FC236}">
                  <a16:creationId xmlns:a16="http://schemas.microsoft.com/office/drawing/2014/main" xmlns="" id="{1D98A545-DE95-4A45-9DEF-A3E72DEBE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0" name="Kép 9">
              <a:extLst>
                <a:ext uri="{FF2B5EF4-FFF2-40B4-BE49-F238E27FC236}">
                  <a16:creationId xmlns:a16="http://schemas.microsoft.com/office/drawing/2014/main" xmlns="" id="{424597F1-186A-4114-A071-57BDDF43A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40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xmlns="" id="{95FE9D6D-B265-4369-BA63-B46716865F75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xmlns="" id="{C6169C81-0BA3-45EB-936B-A3663F68EABC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xmlns="" id="{9EFD7621-71CF-437C-B3D4-E1A48BAFC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xmlns="" id="{0AF630AB-9F6B-4D24-B8B6-92584799B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1" name="Szöveg helye 7">
            <a:extLst>
              <a:ext uri="{FF2B5EF4-FFF2-40B4-BE49-F238E27FC236}">
                <a16:creationId xmlns:a16="http://schemas.microsoft.com/office/drawing/2014/main" xmlns="" id="{B3343780-31AA-4D24-8F2C-5BB0F16FE6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2" name="Cím 8">
            <a:extLst>
              <a:ext uri="{FF2B5EF4-FFF2-40B4-BE49-F238E27FC236}">
                <a16:creationId xmlns:a16="http://schemas.microsoft.com/office/drawing/2014/main" xmlns="" id="{28121AF0-8220-4AE5-9CE4-C958BB7B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xmlns="" id="{7AD3AEF0-EEC9-497F-8B15-C8297DB6A9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Tartalom helye 3">
            <a:extLst>
              <a:ext uri="{FF2B5EF4-FFF2-40B4-BE49-F238E27FC236}">
                <a16:creationId xmlns:a16="http://schemas.microsoft.com/office/drawing/2014/main" xmlns="" id="{443B9895-50E0-4F70-9538-A82F0E77226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xmlns="" id="{62358A1B-165E-4F6B-81B3-3E8B391590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xmlns="" id="{FD60B878-9459-4CFB-9A06-B09114F8CA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873624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xmlns="" id="{232416D1-8352-4C9D-AB69-E103306AD2A5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xmlns="" id="{A2D54897-97BC-4AB6-A043-75DF451CB4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Szöveg helye 7">
            <a:extLst>
              <a:ext uri="{FF2B5EF4-FFF2-40B4-BE49-F238E27FC236}">
                <a16:creationId xmlns:a16="http://schemas.microsoft.com/office/drawing/2014/main" xmlns="" id="{507977F6-41ED-4021-9514-403C913B5B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3" name="Cím 8">
            <a:extLst>
              <a:ext uri="{FF2B5EF4-FFF2-40B4-BE49-F238E27FC236}">
                <a16:creationId xmlns:a16="http://schemas.microsoft.com/office/drawing/2014/main" xmlns="" id="{E4FB3E16-AC8D-45AA-B9BF-06A9E74E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xmlns="" id="{E11484FF-1675-41C3-818B-AB2F6DAAE4F2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xmlns="" id="{80BD8AF3-1867-48AE-B2EB-9BB371E59B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6" name="Kép 25">
              <a:extLst>
                <a:ext uri="{FF2B5EF4-FFF2-40B4-BE49-F238E27FC236}">
                  <a16:creationId xmlns:a16="http://schemas.microsoft.com/office/drawing/2014/main" xmlns="" id="{FAE3769D-ED75-4170-9866-10C93F4A4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7" name="Szöveg helye 5">
            <a:extLst>
              <a:ext uri="{FF2B5EF4-FFF2-40B4-BE49-F238E27FC236}">
                <a16:creationId xmlns:a16="http://schemas.microsoft.com/office/drawing/2014/main" xmlns="" id="{DB20685B-301B-40ED-8D58-1BC4C293D3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xmlns="" id="{13D9A0A3-0A6C-4362-87DE-59B7198C71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9" name="Tartalom helye 3">
            <a:extLst>
              <a:ext uri="{FF2B5EF4-FFF2-40B4-BE49-F238E27FC236}">
                <a16:creationId xmlns:a16="http://schemas.microsoft.com/office/drawing/2014/main" xmlns="" id="{2930C90B-1E3C-41E7-9F75-83F7F228738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513760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xmlns="" id="{72A46DC0-580F-4857-8317-082AAE9E86DC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xmlns="" id="{5678F594-92B3-40FB-8F4D-BF90B71FE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xmlns="" id="{8233694C-4943-4A7D-BE48-B2660ABF29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0" name="Tartalom helye 3">
            <a:extLst>
              <a:ext uri="{FF2B5EF4-FFF2-40B4-BE49-F238E27FC236}">
                <a16:creationId xmlns:a16="http://schemas.microsoft.com/office/drawing/2014/main" xmlns="" id="{23F20983-B6FB-42DD-91ED-468B9EAAA0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xmlns="" id="{596EA518-1AF5-4030-BCE6-6AFA7A1D09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3" name="Szöveg helye 5">
            <a:extLst>
              <a:ext uri="{FF2B5EF4-FFF2-40B4-BE49-F238E27FC236}">
                <a16:creationId xmlns:a16="http://schemas.microsoft.com/office/drawing/2014/main" xmlns="" id="{3AF593BC-57A1-4BA1-B8B2-3C3906E541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xmlns="" id="{CD922AE4-7C86-483F-8C1F-C571DB7E6D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xmlns="" id="{F1984F91-C90F-4ADE-AB8F-4BD6428FB7CA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8" name="Ellipszis 27">
              <a:extLst>
                <a:ext uri="{FF2B5EF4-FFF2-40B4-BE49-F238E27FC236}">
                  <a16:creationId xmlns:a16="http://schemas.microsoft.com/office/drawing/2014/main" xmlns="" id="{4BE942ED-20A0-462C-9AA3-98A3D8EB06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9" name="Kép 28">
              <a:extLst>
                <a:ext uri="{FF2B5EF4-FFF2-40B4-BE49-F238E27FC236}">
                  <a16:creationId xmlns:a16="http://schemas.microsoft.com/office/drawing/2014/main" xmlns="" id="{9C25A85E-BCED-4D19-8B8D-AEDE48715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2979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xmlns="" id="{0AD6B8B2-D23E-4691-9AAC-7EDDD28611E6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xmlns="" id="{8FFDDC65-6164-4CCB-B333-E1644A4AB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xmlns="" id="{5F09AFC3-B5CD-4E41-9D45-5F00B3C242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0" name="Szöveg helye 2">
            <a:extLst>
              <a:ext uri="{FF2B5EF4-FFF2-40B4-BE49-F238E27FC236}">
                <a16:creationId xmlns:a16="http://schemas.microsoft.com/office/drawing/2014/main" xmlns="" id="{66DB3B47-E5BD-4D9C-ABC4-FD9EFBDB8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xmlns="" id="{BD258CC9-59BD-4AFF-9FC5-6FC59D53E1B0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xmlns="" id="{5CF829C1-E4FA-4C2D-BE75-8FC9B14B80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7" name="Kép 26">
              <a:extLst>
                <a:ext uri="{FF2B5EF4-FFF2-40B4-BE49-F238E27FC236}">
                  <a16:creationId xmlns:a16="http://schemas.microsoft.com/office/drawing/2014/main" xmlns="" id="{CF7E04B7-1E02-4476-A274-2A06E51F7C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8" name="Tartalom helye 3">
            <a:extLst>
              <a:ext uri="{FF2B5EF4-FFF2-40B4-BE49-F238E27FC236}">
                <a16:creationId xmlns:a16="http://schemas.microsoft.com/office/drawing/2014/main" xmlns="" id="{02898BE7-775E-458D-B1BC-FD14187735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xmlns="" id="{ADE4F8FA-4D91-467C-95E1-115577AEB2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0" name="Szöveg helye 5">
            <a:extLst>
              <a:ext uri="{FF2B5EF4-FFF2-40B4-BE49-F238E27FC236}">
                <a16:creationId xmlns:a16="http://schemas.microsoft.com/office/drawing/2014/main" xmlns="" id="{4A364233-E73C-46A3-BB4E-EF99577456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84080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>
            <a:extLst>
              <a:ext uri="{FF2B5EF4-FFF2-40B4-BE49-F238E27FC236}">
                <a16:creationId xmlns:a16="http://schemas.microsoft.com/office/drawing/2014/main" xmlns="" id="{F49FE928-4021-49BA-8B20-CA9BBBC6F1F1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Cím 1">
            <a:extLst>
              <a:ext uri="{FF2B5EF4-FFF2-40B4-BE49-F238E27FC236}">
                <a16:creationId xmlns:a16="http://schemas.microsoft.com/office/drawing/2014/main" xmlns="" id="{8E3F0C2D-FFFB-4442-865A-AFAC54F1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xmlns="" id="{9EAD14A0-CF7F-4FF1-BB24-9FD596609E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xmlns="" id="{BDFF43FA-559E-4CC2-BA64-4A83B6A39B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xmlns="" id="{1DDF96CC-2707-498B-9D47-F656111740F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xmlns="" id="{C01B383D-BBDA-4686-84F7-4C6CE78115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2" name="Kép 21">
              <a:extLst>
                <a:ext uri="{FF2B5EF4-FFF2-40B4-BE49-F238E27FC236}">
                  <a16:creationId xmlns:a16="http://schemas.microsoft.com/office/drawing/2014/main" xmlns="" id="{F4A63ADB-B578-435E-BDB6-6E72222B8E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6" name="Tartalom helye 3">
            <a:extLst>
              <a:ext uri="{FF2B5EF4-FFF2-40B4-BE49-F238E27FC236}">
                <a16:creationId xmlns:a16="http://schemas.microsoft.com/office/drawing/2014/main" xmlns="" id="{A5D8B0BB-C4C6-48D5-A4BA-AB0AB6F1B5C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xmlns="" id="{1CAC9F08-C220-4C2B-80B9-1A6C9C33B6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xmlns="" id="{0B3EA3D5-59BC-400F-9370-46BF346B11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280174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rtalom helye 3">
            <a:extLst>
              <a:ext uri="{FF2B5EF4-FFF2-40B4-BE49-F238E27FC236}">
                <a16:creationId xmlns:a16="http://schemas.microsoft.com/office/drawing/2014/main" xmlns="" id="{4DD4CFD9-DEB4-4FAD-A942-9652D70A5E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xmlns="" id="{698EDC3C-F61C-4E0A-9B87-65FB0A6394C5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xmlns="" id="{F15B2FEA-02B9-417D-A720-B3FC6191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xmlns="" id="{5DC307C6-FB29-457B-BF8E-A49D05DE79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xmlns="" id="{2294AA46-0A5D-445B-8443-08F3C32D1209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8" name="Ellipszis 17">
              <a:extLst>
                <a:ext uri="{FF2B5EF4-FFF2-40B4-BE49-F238E27FC236}">
                  <a16:creationId xmlns:a16="http://schemas.microsoft.com/office/drawing/2014/main" xmlns="" id="{2CB1EFAC-6859-48B0-8A0B-2C13EEC9EF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xmlns="" id="{A961BC90-D2F2-45FB-AF47-AE07F2977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9223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17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xmlns="" id="{B9832036-2788-4622-A64B-17EA6B541E33}"/>
              </a:ext>
            </a:extLst>
          </p:cNvPr>
          <p:cNvSpPr/>
          <p:nvPr/>
        </p:nvSpPr>
        <p:spPr>
          <a:xfrm>
            <a:off x="2" y="1"/>
            <a:ext cx="1400175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xmlns="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5637689" y="0"/>
            <a:ext cx="3497733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xmlns="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5637689" y="-1"/>
            <a:ext cx="3506313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xmlns="" id="{F8A1C6F4-B994-46B7-B604-2637090259BF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xmlns="" id="{A6271CBC-C030-43FF-85C3-A12DBA354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1" name="Kép 10">
              <a:extLst>
                <a:ext uri="{FF2B5EF4-FFF2-40B4-BE49-F238E27FC236}">
                  <a16:creationId xmlns:a16="http://schemas.microsoft.com/office/drawing/2014/main" xmlns="" id="{506F0F34-288C-4900-8715-CDD0E3BBB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  <p:pic>
        <p:nvPicPr>
          <p:cNvPr id="17" name="Kép 16">
            <a:extLst>
              <a:ext uri="{FF2B5EF4-FFF2-40B4-BE49-F238E27FC236}">
                <a16:creationId xmlns:a16="http://schemas.microsoft.com/office/drawing/2014/main" xmlns="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8583" y="1129644"/>
            <a:ext cx="1762121" cy="4786769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xmlns="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824213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en-US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095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xmlns="" id="{9BA93E46-E304-457C-B4E5-97307FE0451E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xmlns="" id="{243A6DB6-4204-4902-B048-54DA76673F9E}"/>
              </a:ext>
            </a:extLst>
          </p:cNvPr>
          <p:cNvSpPr/>
          <p:nvPr/>
        </p:nvSpPr>
        <p:spPr>
          <a:xfrm>
            <a:off x="5256000" y="6119730"/>
            <a:ext cx="388843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xmlns="" id="{7714EFCE-D761-4920-A4FD-C7BB8DCD8C78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xmlns="" id="{350EBC85-C44A-49C8-B9C4-B37A73350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xmlns="" id="{B1717237-3717-49F6-B135-8CF62385E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xmlns="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516" y="5815205"/>
            <a:ext cx="781401" cy="1306829"/>
          </a:xfrm>
          <a:prstGeom prst="rect">
            <a:avLst/>
          </a:prstGeom>
        </p:spPr>
      </p:pic>
      <p:sp>
        <p:nvSpPr>
          <p:cNvPr id="37" name="Szöveg helye 7">
            <a:extLst>
              <a:ext uri="{FF2B5EF4-FFF2-40B4-BE49-F238E27FC236}">
                <a16:creationId xmlns:a16="http://schemas.microsoft.com/office/drawing/2014/main" xmlns="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xmlns="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xmlns="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xmlns="" id="{F44D6510-BF2B-4B8D-B8CB-9EBEB238AF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xmlns="" id="{1B73FA26-82AB-4322-839E-DCCBF5E35E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xmlns="" id="{10434836-BF4A-430A-BDC7-2F0A9F649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299908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xmlns="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xmlns="" id="{243A6DB6-4204-4902-B048-54DA76673F9E}"/>
              </a:ext>
            </a:extLst>
          </p:cNvPr>
          <p:cNvSpPr/>
          <p:nvPr/>
        </p:nvSpPr>
        <p:spPr>
          <a:xfrm>
            <a:off x="2" y="6119730"/>
            <a:ext cx="3888000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xmlns="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1553302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xmlns="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xmlns="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xmlns="" id="{CCB2BA63-84A4-4546-87A0-D9DA49F8D53E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xmlns="" id="{3603E696-F6AE-4DB9-AB6F-CC6499591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xmlns="" id="{71F5F168-646F-4B5E-804F-43C250451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3" name="Szöveg helye 5">
            <a:extLst>
              <a:ext uri="{FF2B5EF4-FFF2-40B4-BE49-F238E27FC236}">
                <a16:creationId xmlns:a16="http://schemas.microsoft.com/office/drawing/2014/main" xmlns="" id="{F0C73910-03DB-4031-A496-E4DE431BA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xmlns="" id="{C303D8CD-B4C5-4351-A36C-57B8B61283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5" name="Tartalom helye 3">
            <a:extLst>
              <a:ext uri="{FF2B5EF4-FFF2-40B4-BE49-F238E27FC236}">
                <a16:creationId xmlns:a16="http://schemas.microsoft.com/office/drawing/2014/main" xmlns="" id="{EB5270F9-D439-41A4-9A4D-1A79F355782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424375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xmlns="" id="{9BA93E46-E304-457C-B4E5-97307FE0451E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xmlns="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xmlns="" id="{243A6DB6-4204-4902-B048-54DA76673F9E}"/>
              </a:ext>
            </a:extLst>
          </p:cNvPr>
          <p:cNvSpPr/>
          <p:nvPr/>
        </p:nvSpPr>
        <p:spPr>
          <a:xfrm>
            <a:off x="5255664" y="3449169"/>
            <a:ext cx="3888767" cy="3408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xmlns="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346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xmlns="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xmlns="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xmlns="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xmlns="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xmlns="" id="{713E5D64-A416-4407-A7A9-09466826ED7E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xmlns="" id="{D0A6B8B5-ED8C-481E-9B80-314EA5E96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3" name="Kép 22">
              <a:extLst>
                <a:ext uri="{FF2B5EF4-FFF2-40B4-BE49-F238E27FC236}">
                  <a16:creationId xmlns:a16="http://schemas.microsoft.com/office/drawing/2014/main" xmlns="" id="{7D9D7D4A-71F2-4FD6-A2E4-D41AE88DA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348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xmlns="" id="{9BA93E46-E304-457C-B4E5-97307FE0451E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xmlns="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xmlns="" id="{243A6DB6-4204-4902-B048-54DA76673F9E}"/>
              </a:ext>
            </a:extLst>
          </p:cNvPr>
          <p:cNvSpPr/>
          <p:nvPr/>
        </p:nvSpPr>
        <p:spPr>
          <a:xfrm>
            <a:off x="5256000" y="1729236"/>
            <a:ext cx="3888000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xmlns="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299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xmlns="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xmlns="" id="{3C8BD7F5-F845-4745-82FD-81504485B0BD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xmlns="" id="{725A775F-8F32-4260-A9DA-60C1222D4E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xmlns="" id="{D614204D-7C12-4091-98F5-6937A3747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0" name="Tartalom helye 3">
            <a:extLst>
              <a:ext uri="{FF2B5EF4-FFF2-40B4-BE49-F238E27FC236}">
                <a16:creationId xmlns:a16="http://schemas.microsoft.com/office/drawing/2014/main" xmlns="" id="{DC6DF135-3B7D-4956-9743-C8E623DF8D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xmlns="" id="{42BB3DE8-1251-4064-8D6B-4B1FA4526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2" name="Szöveg helye 5">
            <a:extLst>
              <a:ext uri="{FF2B5EF4-FFF2-40B4-BE49-F238E27FC236}">
                <a16:creationId xmlns:a16="http://schemas.microsoft.com/office/drawing/2014/main" xmlns="" id="{A78D3E86-9993-4BC1-99AD-7D429BC36D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60071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xmlns="" id="{894D9129-1CB5-417B-87D6-5893AB314D9E}"/>
              </a:ext>
            </a:extLst>
          </p:cNvPr>
          <p:cNvSpPr/>
          <p:nvPr/>
        </p:nvSpPr>
        <p:spPr>
          <a:xfrm>
            <a:off x="5184000" y="922448"/>
            <a:ext cx="39600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xmlns="" id="{98C45189-E75A-4873-AC6E-8DB275763272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xmlns="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xmlns="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xmlns="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773299" y="5815205"/>
            <a:ext cx="781401" cy="1306829"/>
          </a:xfrm>
          <a:prstGeom prst="rect">
            <a:avLst/>
          </a:prstGeom>
        </p:spPr>
      </p:pic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xmlns="" id="{A709C96B-E554-4008-9A8F-B4F67C41394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xmlns="" id="{8D790186-02D7-4DFF-8358-FCB9B2A8A1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xmlns="" id="{EB79F6CD-A0F3-4DDB-9DE2-475A98B6B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18" name="Tartalom helye 3">
            <a:extLst>
              <a:ext uri="{FF2B5EF4-FFF2-40B4-BE49-F238E27FC236}">
                <a16:creationId xmlns:a16="http://schemas.microsoft.com/office/drawing/2014/main" xmlns="" id="{4C844328-3F5C-4E88-8EAF-CDCA6317F1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9" name="Szöveg helye 5">
            <a:extLst>
              <a:ext uri="{FF2B5EF4-FFF2-40B4-BE49-F238E27FC236}">
                <a16:creationId xmlns:a16="http://schemas.microsoft.com/office/drawing/2014/main" xmlns="" id="{BF34CC12-9A43-4F7C-BD11-631BEB1771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xmlns="" id="{AEEC4DA1-E1B7-421F-9AFB-BA5458CBD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31718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artalom helye 3">
            <a:extLst>
              <a:ext uri="{FF2B5EF4-FFF2-40B4-BE49-F238E27FC236}">
                <a16:creationId xmlns:a16="http://schemas.microsoft.com/office/drawing/2014/main" xmlns="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xmlns="" id="{9D2ABD4F-9A65-4313-83C2-BC6B67352DD4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xmlns="" id="{3B2918A8-6FD6-4141-916F-31D783AD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xmlns="" id="{42DF65F1-33FF-4F3C-AC86-2C7F5F898A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xmlns="" id="{DCBADE1C-80E7-482F-A47F-C127E1858476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xmlns="" id="{5B7FBF9F-FEA5-4855-8A19-53DEDE5E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xmlns="" id="{630B57B0-5140-4B64-9110-EE7C31CEC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24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25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xmlns="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xmlns="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0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xmlns="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xmlns="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54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b.hu/penzforgalom/azonnalifizetes" TargetMode="External"/><Relationship Id="rId2" Type="http://schemas.openxmlformats.org/officeDocument/2006/relationships/hyperlink" Target="https://www.mnb.hu/penzforgalom/kiadvanyok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mnb.hu/penzforgalom/psd2-gyakori-kerdesek-es-valaszok" TargetMode="External"/><Relationship Id="rId5" Type="http://schemas.openxmlformats.org/officeDocument/2006/relationships/hyperlink" Target="http://www.mnb.hu/penzforgalom/azonnalifizetes/jogszabaly-tovabbi-szabalyok" TargetMode="External"/><Relationship Id="rId4" Type="http://schemas.openxmlformats.org/officeDocument/2006/relationships/hyperlink" Target="http://www.mnb.hu/penzforgalom/azonnalifizetes/gyakori-kerdesek-valaszo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8245B08-B280-4712-8DE2-7E87310771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8900" y="387413"/>
            <a:ext cx="3690287" cy="507831"/>
          </a:xfrm>
        </p:spPr>
        <p:txBody>
          <a:bodyPr/>
          <a:lstStyle/>
          <a:p>
            <a:r>
              <a:rPr lang="hu-HU" dirty="0"/>
              <a:t>Fizetési rendszer jelentés</a:t>
            </a:r>
            <a:r>
              <a:rPr lang="en-US" dirty="0"/>
              <a:t>| 2018.0</a:t>
            </a:r>
            <a:r>
              <a:rPr lang="hu-HU" dirty="0"/>
              <a:t>6</a:t>
            </a:r>
            <a:r>
              <a:rPr lang="en-US" dirty="0"/>
              <a:t>.</a:t>
            </a:r>
            <a:r>
              <a:rPr lang="hu-HU" dirty="0"/>
              <a:t>07</a:t>
            </a:r>
            <a:r>
              <a:rPr lang="en-US" dirty="0"/>
              <a:t>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A866332-96FA-4C17-8E19-F95E408D2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Fizetési </a:t>
            </a:r>
            <a:r>
              <a:rPr lang="hu-HU" dirty="0"/>
              <a:t>rendszer jelentés 2018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DE4FB2A-F296-4CB5-B762-AC539ECED7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Bartha Lajos | Ügyvezető igazgató</a:t>
            </a:r>
          </a:p>
        </p:txBody>
      </p:sp>
    </p:spTree>
    <p:extLst>
      <p:ext uri="{BB962C8B-B14F-4D97-AF65-F5344CB8AC3E}">
        <p14:creationId xmlns:p14="http://schemas.microsoft.com/office/powerpoint/2010/main" val="365307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AC7C903-1AFB-49E9-97A7-A1EC2C2A0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832" y="124114"/>
            <a:ext cx="3600000" cy="2892066"/>
          </a:xfrm>
        </p:spPr>
        <p:txBody>
          <a:bodyPr>
            <a:normAutofit/>
          </a:bodyPr>
          <a:lstStyle/>
          <a:p>
            <a:r>
              <a:rPr lang="hu-HU" sz="2800" dirty="0"/>
              <a:t>2017-ben a számlafizetések 44%-a Már elektronikusan történt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A1F02CA9-7439-4D59-96C6-A6CBB4E7C2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99832" y="3841821"/>
            <a:ext cx="3600000" cy="2550849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Ezen a téren </a:t>
            </a:r>
            <a:r>
              <a:rPr lang="hu-HU" dirty="0" err="1"/>
              <a:t>kiemelkedőek</a:t>
            </a:r>
            <a:r>
              <a:rPr lang="hu-HU" dirty="0"/>
              <a:t> a Magyar Posta által végrehajtott változtatások és a mobilfizetések bevezetése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2017-ben is jelentős 5% pontos bővülés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Ennek ellenére jelentős a lemaradás az EU átlaghoz képest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xmlns="" id="{8D768FD8-3EA8-4C4C-AC0E-2A717F9FE28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24600" y="565439"/>
            <a:ext cx="4985687" cy="3024000"/>
          </a:xfrm>
          <a:prstGeom prst="rect">
            <a:avLst/>
          </a:prstGeom>
        </p:spPr>
      </p:pic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6B4C1E55-562F-4DF8-9C83-0395B6AEE1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xmlns="" id="{E8004486-9B5A-47B1-A607-601A3B8EA6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6360" y="4960677"/>
            <a:ext cx="4474122" cy="954107"/>
          </a:xfrm>
        </p:spPr>
        <p:txBody>
          <a:bodyPr>
            <a:noAutofit/>
          </a:bodyPr>
          <a:lstStyle/>
          <a:p>
            <a:r>
              <a:rPr lang="hu-HU" dirty="0"/>
              <a:t>A közüzemi és egyéb szolgáltatások számlái elektronikus kifizetésének alakulása (2012-2017) </a:t>
            </a:r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xmlns="" id="{93F7E79F-6332-45A3-B2CF-1BE85FF37E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9F72D6A0-61FF-4C3F-AFB8-87E601C4546F}"/>
              </a:ext>
            </a:extLst>
          </p:cNvPr>
          <p:cNvSpPr txBox="1"/>
          <p:nvPr/>
        </p:nvSpPr>
        <p:spPr>
          <a:xfrm>
            <a:off x="144168" y="3683343"/>
            <a:ext cx="49661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* MNB becslés</a:t>
            </a:r>
          </a:p>
          <a:p>
            <a:r>
              <a:rPr lang="hu-HU" sz="1400" i="1" dirty="0">
                <a:solidFill>
                  <a:schemeClr val="accent1"/>
                </a:solidFill>
              </a:rPr>
              <a:t>Közüzemi és egyéb szolgáltatások számláinak elektronikus fizetése mutató: </a:t>
            </a:r>
            <a:r>
              <a:rPr lang="hu-HU" sz="1400" dirty="0">
                <a:solidFill>
                  <a:schemeClr val="accent1"/>
                </a:solidFill>
              </a:rPr>
              <a:t>csoportos beszedések és egyéb elektronikus számlafizetések becsült éve összege/számlafizetések becsült éves összege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875C4E1D-247F-46BE-AA36-9A7AEA61DA20}"/>
              </a:ext>
            </a:extLst>
          </p:cNvPr>
          <p:cNvSpPr txBox="1"/>
          <p:nvPr/>
        </p:nvSpPr>
        <p:spPr>
          <a:xfrm>
            <a:off x="4207564" y="2038770"/>
            <a:ext cx="198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76077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BE95DA4-5D70-4528-A49B-72E9296C9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832" y="365129"/>
            <a:ext cx="3600000" cy="2210291"/>
          </a:xfrm>
        </p:spPr>
        <p:txBody>
          <a:bodyPr>
            <a:normAutofit fontScale="90000"/>
          </a:bodyPr>
          <a:lstStyle/>
          <a:p>
            <a:r>
              <a:rPr lang="hu-HU" sz="2000" dirty="0" smtClean="0"/>
              <a:t>A pénzforgalmi szolgáltatások árainak szintje és szerkezete sem ösztönzi megfelelő mértékben az elektronikus tranzakciók terjedését</a:t>
            </a:r>
            <a:endParaRPr lang="hu-HU" sz="20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C586D076-DBFE-4C72-8DF2-B3480E1AA3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6885" y="3832965"/>
            <a:ext cx="3600000" cy="255084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 smtClean="0"/>
              <a:t>503 milliárd forint bevétel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 smtClean="0"/>
              <a:t>Relatíve </a:t>
            </a:r>
            <a:r>
              <a:rPr lang="hu-HU" sz="1500" dirty="0"/>
              <a:t>magasak a tranzakciókhoz kötődő díjak különösen az átutalásoknál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/>
              <a:t>Jellemző az értékarányos díjak alkalmazása, amely magyar sajátosság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/>
              <a:t>Az európai gyakorlat jellemzően a </a:t>
            </a:r>
            <a:r>
              <a:rPr lang="hu-HU" sz="1500" dirty="0" err="1"/>
              <a:t>csomagáras</a:t>
            </a:r>
            <a:r>
              <a:rPr lang="hu-HU" sz="1500" dirty="0"/>
              <a:t> megoldásokra épül, nálunk ez kevésbé jellemző </a:t>
            </a:r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xmlns="" id="{A232D45E-A773-4D19-AED1-D9694E8C1F0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17329" y="365129"/>
            <a:ext cx="4481958" cy="4248000"/>
          </a:xfrm>
          <a:prstGeom prst="rect">
            <a:avLst/>
          </a:prstGeom>
        </p:spPr>
      </p:pic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A3717EEF-9BAD-4477-8D34-B223D1A543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9832" y="6319845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xmlns="" id="{AC168858-01F4-4C04-B92A-3CBE9C75FF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4196" y="5259341"/>
            <a:ext cx="4535091" cy="870263"/>
          </a:xfrm>
        </p:spPr>
        <p:txBody>
          <a:bodyPr>
            <a:noAutofit/>
          </a:bodyPr>
          <a:lstStyle/>
          <a:p>
            <a:r>
              <a:rPr lang="hu-HU" dirty="0"/>
              <a:t>Pénzforgalmi bevételek megoszlása bevétel </a:t>
            </a:r>
            <a:r>
              <a:rPr lang="hu-HU" dirty="0" err="1"/>
              <a:t>Típusonként</a:t>
            </a:r>
            <a:r>
              <a:rPr lang="hu-HU" dirty="0"/>
              <a:t> (2017)</a:t>
            </a:r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xmlns="" id="{32E41759-7005-465C-AA16-D499A16B08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7332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ACC0B0-9990-4419-BCB6-69CE509C0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pénzforgalmi ellenőrzések tapasztalatai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5F3DD8-B67D-429B-8EC3-B5F4BA1636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15 vizsgált intézmény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A vizsgált pénzforgalmi szolgáltatók működése megfelelő, azonban hiányosságok minden esetben feltárásra kerültek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75 millió Ft. bírság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Gyakoribb szabályszegések: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dirty="0"/>
              <a:t>Ügyfelek tájékoztatása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dirty="0"/>
              <a:t>Haladéktalan jóváírás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dirty="0"/>
              <a:t>Fizetési számla nyitás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Újdonság a fizetési számla váltásról szóló kormányrendelet ellenőrzése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76A6279-0F3D-4C21-AEF9-BE9B3189C1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EE7C037B-C9D5-4C7C-B8CF-97F5141B9C7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17329" y="1144512"/>
            <a:ext cx="4643370" cy="442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74791A3-B9FC-4035-BFDD-BB40FAFB0B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174" y="5794577"/>
            <a:ext cx="4535091" cy="444979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Leggyakoribb pénzforgalmi szabályszegések alakulása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A130D10-758F-4A1A-8791-6B244DCAB0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7329" y="6160198"/>
            <a:ext cx="4535091" cy="444979"/>
          </a:xfrm>
        </p:spPr>
        <p:txBody>
          <a:bodyPr/>
          <a:lstStyle/>
          <a:p>
            <a:r>
              <a:rPr lang="hu-HU" dirty="0"/>
              <a:t>(2013-2017)</a:t>
            </a:r>
          </a:p>
        </p:txBody>
      </p:sp>
    </p:spTree>
    <p:extLst>
      <p:ext uri="{BB962C8B-B14F-4D97-AF65-F5344CB8AC3E}">
        <p14:creationId xmlns:p14="http://schemas.microsoft.com/office/powerpoint/2010/main" val="11805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B57497-9C57-4FA6-BC88-F95E55A4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1800" dirty="0"/>
              <a:t>2018-tól a PSD2 után egyre nagyobb fókuszban a pénzforgalmi szolgáltatóknál jelentkező üzemzavarok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6CEF78-FC18-42FB-9016-CE6B2FBEE3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Emelkedik a pénzforgalmi üzemzavarok száma a bankszektorban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29 hitelintézet – 467 incidens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Üzemzavarok bekövetkezésétől elhárításukig mért időtartam átlagosan 11 óra 3 perc 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dirty="0"/>
              <a:t>Az internetbanki és mobilbanki rendszereket arányaiban nagyobb mértékben érintették</a:t>
            </a:r>
          </a:p>
          <a:p>
            <a:pPr marL="685775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dirty="0"/>
              <a:t>TOP10 esetében gyakoribb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100" dirty="0"/>
              <a:t>Adatszolgáltatás nem tökéletes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dirty="0"/>
              <a:t>PSD2 - szigorúbb ellenőrzés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2C45711-5192-4FE9-8D0B-5D8A13FED7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2091C103-3747-40B2-ADA4-DB2AEF37F14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17525" y="1259573"/>
            <a:ext cx="4543587" cy="424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DA47044-1D7B-44DC-A204-7277F1A5EA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7528" y="5628698"/>
            <a:ext cx="4535091" cy="79969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hu-HU" sz="1500" dirty="0"/>
              <a:t>üzemzavarok esetszámának és időtartamának </a:t>
            </a:r>
            <a:r>
              <a:rPr lang="hu-HU" sz="1500" dirty="0" err="1"/>
              <a:t>tevékenységenkénti</a:t>
            </a:r>
            <a:r>
              <a:rPr lang="hu-HU" sz="1500" dirty="0"/>
              <a:t> megoszlása, kiemelve a TOP10 pénzforgalmi szolgáltatók adatait</a:t>
            </a:r>
          </a:p>
        </p:txBody>
      </p:sp>
    </p:spTree>
    <p:extLst>
      <p:ext uri="{BB962C8B-B14F-4D97-AF65-F5344CB8AC3E}">
        <p14:creationId xmlns:p14="http://schemas.microsoft.com/office/powerpoint/2010/main" val="293068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C02B178-0BF5-4F0B-A334-106939E8A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558884"/>
            <a:ext cx="4983366" cy="1740220"/>
          </a:xfrm>
        </p:spPr>
        <p:txBody>
          <a:bodyPr/>
          <a:lstStyle/>
          <a:p>
            <a:r>
              <a:rPr lang="hu-HU" dirty="0"/>
              <a:t>A Pénzügyi infrastruktúrák működése</a:t>
            </a:r>
          </a:p>
        </p:txBody>
      </p:sp>
    </p:spTree>
    <p:extLst>
      <p:ext uri="{BB962C8B-B14F-4D97-AF65-F5344CB8AC3E}">
        <p14:creationId xmlns:p14="http://schemas.microsoft.com/office/powerpoint/2010/main" val="258646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BB22EA-A427-4CCE-95B9-F5A04BB75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Naponta 6 ezer milliárd Ft forgalom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0CA493-BAF6-45E8-ADD5-8D5DF74927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A GDP 41-szer fordult meg a pénzügyi infrastruktúrákban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jegybanki tenderek, O/N és preferenciális betételhelyezések egy tranzakcióra jutó értékének növekedése; ügyféltételek tranzakciószámának emelkedése (</a:t>
            </a:r>
            <a:r>
              <a:rPr lang="hu-HU" dirty="0" err="1"/>
              <a:t>VIBER</a:t>
            </a:r>
            <a:r>
              <a:rPr lang="hu-HU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napközbeni elszámolás egyedi, a napközbeni és az éjszakai elszámolás csoportos átutalásainak növekedése, csoportos beszedések visszaesése (</a:t>
            </a:r>
            <a:r>
              <a:rPr lang="hu-HU" dirty="0" err="1"/>
              <a:t>BKR</a:t>
            </a:r>
            <a:r>
              <a:rPr lang="hu-HU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</a:t>
            </a:r>
            <a:r>
              <a:rPr lang="hu-HU" dirty="0" err="1"/>
              <a:t>repó</a:t>
            </a:r>
            <a:r>
              <a:rPr lang="hu-HU" dirty="0"/>
              <a:t> ügyletek alacsony kamatkörnyezet miatt visszaesett száma és értéke (</a:t>
            </a:r>
            <a:r>
              <a:rPr lang="hu-HU" dirty="0" err="1"/>
              <a:t>KELER</a:t>
            </a:r>
            <a:r>
              <a:rPr lang="hu-HU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D6BE731-0093-42D3-8D9F-D057308B32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15CD701-1BC5-477D-812B-E6D0660B73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7011" y="6229341"/>
            <a:ext cx="4535091" cy="444979"/>
          </a:xfrm>
        </p:spPr>
        <p:txBody>
          <a:bodyPr>
            <a:normAutofit fontScale="85000" lnSpcReduction="10000"/>
          </a:bodyPr>
          <a:lstStyle/>
          <a:p>
            <a:r>
              <a:rPr lang="hu-HU" dirty="0"/>
              <a:t>Pénzügyi infrastruktúrák forgalma 2017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9538AB-020E-49F1-872E-0DF2E1745860}"/>
              </a:ext>
            </a:extLst>
          </p:cNvPr>
          <p:cNvSpPr txBox="1"/>
          <p:nvPr/>
        </p:nvSpPr>
        <p:spPr>
          <a:xfrm>
            <a:off x="3839227" y="1021647"/>
            <a:ext cx="13744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darabszám</a:t>
            </a:r>
          </a:p>
          <a:p>
            <a:endParaRPr lang="hu-HU" sz="1600" dirty="0"/>
          </a:p>
          <a:p>
            <a:endParaRPr lang="hu-HU" sz="1600" dirty="0"/>
          </a:p>
          <a:p>
            <a:r>
              <a:rPr lang="hu-HU" sz="2400" dirty="0"/>
              <a:t>+1,6 %</a:t>
            </a:r>
          </a:p>
          <a:p>
            <a:endParaRPr lang="hu-HU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FC6E570-D20F-4EF1-823A-BD6343CC2FD6}"/>
              </a:ext>
            </a:extLst>
          </p:cNvPr>
          <p:cNvSpPr txBox="1"/>
          <p:nvPr/>
        </p:nvSpPr>
        <p:spPr>
          <a:xfrm>
            <a:off x="3839227" y="3625494"/>
            <a:ext cx="13744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érték</a:t>
            </a:r>
          </a:p>
          <a:p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r>
              <a:rPr lang="hu-HU" sz="2400" dirty="0"/>
              <a:t>+5,7%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1CE65A5-D408-4FBF-8BBF-50BD65F3F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89" y="3625494"/>
            <a:ext cx="3441265" cy="2700000"/>
          </a:xfrm>
          <a:prstGeom prst="rect">
            <a:avLst/>
          </a:prstGeom>
        </p:spPr>
      </p:pic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xmlns="" id="{6F5774B4-8197-402A-A1BE-F4BEB067017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6690" y="925494"/>
            <a:ext cx="3441265" cy="27000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D87C6FB4-A6B1-40AA-808B-588FBE3D849C}"/>
              </a:ext>
            </a:extLst>
          </p:cNvPr>
          <p:cNvCxnSpPr/>
          <p:nvPr/>
        </p:nvCxnSpPr>
        <p:spPr>
          <a:xfrm flipV="1">
            <a:off x="3172820" y="1444744"/>
            <a:ext cx="0" cy="30017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DC1DC731-CE64-437B-A045-244D87372DD9}"/>
              </a:ext>
            </a:extLst>
          </p:cNvPr>
          <p:cNvCxnSpPr/>
          <p:nvPr/>
        </p:nvCxnSpPr>
        <p:spPr>
          <a:xfrm flipV="1">
            <a:off x="2413000" y="1200845"/>
            <a:ext cx="0" cy="30017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EB9FAF1F-A5C9-4FEE-94D0-647DC2CAB3BA}"/>
              </a:ext>
            </a:extLst>
          </p:cNvPr>
          <p:cNvCxnSpPr/>
          <p:nvPr/>
        </p:nvCxnSpPr>
        <p:spPr>
          <a:xfrm flipV="1">
            <a:off x="478174" y="2557205"/>
            <a:ext cx="0" cy="30017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1DFF9AAB-5E7D-4FBC-9312-936FD6BBFBC0}"/>
              </a:ext>
            </a:extLst>
          </p:cNvPr>
          <p:cNvCxnSpPr/>
          <p:nvPr/>
        </p:nvCxnSpPr>
        <p:spPr>
          <a:xfrm flipV="1">
            <a:off x="1138574" y="1444744"/>
            <a:ext cx="0" cy="30017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78612A09-9F30-4671-B801-32AB5F462022}"/>
              </a:ext>
            </a:extLst>
          </p:cNvPr>
          <p:cNvCxnSpPr>
            <a:cxnSpLocks/>
          </p:cNvCxnSpPr>
          <p:nvPr/>
        </p:nvCxnSpPr>
        <p:spPr>
          <a:xfrm flipH="1" flipV="1">
            <a:off x="3170640" y="4020335"/>
            <a:ext cx="2180" cy="29784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EE3A2BC8-68AC-4285-8ED4-D0F06173A353}"/>
              </a:ext>
            </a:extLst>
          </p:cNvPr>
          <p:cNvCxnSpPr>
            <a:cxnSpLocks/>
          </p:cNvCxnSpPr>
          <p:nvPr/>
        </p:nvCxnSpPr>
        <p:spPr>
          <a:xfrm flipV="1">
            <a:off x="3373840" y="5823028"/>
            <a:ext cx="0" cy="30702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CAE75A31-A854-4F09-B0AE-AAC619144427}"/>
              </a:ext>
            </a:extLst>
          </p:cNvPr>
          <p:cNvCxnSpPr>
            <a:cxnSpLocks/>
          </p:cNvCxnSpPr>
          <p:nvPr/>
        </p:nvCxnSpPr>
        <p:spPr>
          <a:xfrm flipH="1" flipV="1">
            <a:off x="469988" y="4208704"/>
            <a:ext cx="8186" cy="3753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58BEDFAB-FBE1-42B1-9605-B222B964E5B8}"/>
              </a:ext>
            </a:extLst>
          </p:cNvPr>
          <p:cNvCxnSpPr>
            <a:cxnSpLocks/>
          </p:cNvCxnSpPr>
          <p:nvPr/>
        </p:nvCxnSpPr>
        <p:spPr>
          <a:xfrm flipH="1" flipV="1">
            <a:off x="466248" y="5157621"/>
            <a:ext cx="11926" cy="34844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E158F136-04D9-4DC2-9A26-B469F47EF97D}"/>
              </a:ext>
            </a:extLst>
          </p:cNvPr>
          <p:cNvCxnSpPr/>
          <p:nvPr/>
        </p:nvCxnSpPr>
        <p:spPr>
          <a:xfrm>
            <a:off x="3543300" y="2168019"/>
            <a:ext cx="0" cy="3001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B7F23564-AE82-471E-857A-4250067A384B}"/>
              </a:ext>
            </a:extLst>
          </p:cNvPr>
          <p:cNvCxnSpPr/>
          <p:nvPr/>
        </p:nvCxnSpPr>
        <p:spPr>
          <a:xfrm>
            <a:off x="1651000" y="3939113"/>
            <a:ext cx="0" cy="3001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91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E7E53B0-451C-4884-AF79-B346F2F3B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>
            <a:noAutofit/>
          </a:bodyPr>
          <a:lstStyle/>
          <a:p>
            <a:r>
              <a:rPr lang="hu-HU" sz="2400" dirty="0"/>
              <a:t>A pénzügyi infrastruktúrák hatékonyan és biztonságosan működtek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E8041A0-16C3-449C-B8EB-A6D32A61E8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E88ECDC-3B00-4FD9-8782-07744E3B4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92" y="1390650"/>
            <a:ext cx="3381375" cy="2038350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33F51486-84C7-4737-AE52-4DE1100B935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4127500" y="1390650"/>
            <a:ext cx="3267075" cy="23526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87B5BEC-AEA6-4C0B-8336-0A6EC1E208E4}"/>
              </a:ext>
            </a:extLst>
          </p:cNvPr>
          <p:cNvSpPr txBox="1"/>
          <p:nvPr/>
        </p:nvSpPr>
        <p:spPr>
          <a:xfrm>
            <a:off x="482517" y="1021318"/>
            <a:ext cx="173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VIBER</a:t>
            </a:r>
            <a:endParaRPr lang="hu-H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7DB0FE0-134C-4FE3-9250-0872CDAEC072}"/>
              </a:ext>
            </a:extLst>
          </p:cNvPr>
          <p:cNvSpPr txBox="1"/>
          <p:nvPr/>
        </p:nvSpPr>
        <p:spPr>
          <a:xfrm>
            <a:off x="4149684" y="1005560"/>
            <a:ext cx="298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BKR</a:t>
            </a:r>
            <a:r>
              <a:rPr lang="hu-HU" dirty="0"/>
              <a:t> napközbeni elszámolás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D9AE45F-96FC-424A-BCBB-E3F50EE65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306" y="3454400"/>
            <a:ext cx="1033846" cy="504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BA0061C-076D-47A9-B375-30D3DA77F5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517" y="4249718"/>
            <a:ext cx="3371850" cy="20669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452CA1E-18A1-4D65-88DA-8AEB204A2A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1519" y="4192568"/>
            <a:ext cx="3286125" cy="21240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29652A0-1DE6-4A8D-945E-3AAFC97C0624}"/>
              </a:ext>
            </a:extLst>
          </p:cNvPr>
          <p:cNvSpPr txBox="1"/>
          <p:nvPr/>
        </p:nvSpPr>
        <p:spPr>
          <a:xfrm>
            <a:off x="482517" y="3880386"/>
            <a:ext cx="173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KELER</a:t>
            </a:r>
            <a:endParaRPr lang="hu-H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2339A7E-39F3-447C-B1EB-79978FA2E048}"/>
              </a:ext>
            </a:extLst>
          </p:cNvPr>
          <p:cNvSpPr txBox="1"/>
          <p:nvPr/>
        </p:nvSpPr>
        <p:spPr>
          <a:xfrm>
            <a:off x="4106779" y="3823236"/>
            <a:ext cx="173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KELER</a:t>
            </a:r>
            <a:r>
              <a:rPr lang="hu-HU" dirty="0"/>
              <a:t> </a:t>
            </a:r>
            <a:r>
              <a:rPr lang="hu-HU" dirty="0" err="1"/>
              <a:t>KSZF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951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30DE84-A41E-4683-84ED-BC79D73C7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bőséges volt  a Likviditás a fizetési forgalom lebonyolításához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8C5429-81B8-461D-A5FA-6D613184D6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800" dirty="0"/>
              <a:t>Nem történt olyan jegybanki és pénzpiaci esemény 2017-ben ami érdemben befolyásolta a fizetési rendszerek likviditását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800" dirty="0"/>
              <a:t>A fizetési számlaegyenleg alacsonyabb szintjét az állampapír állomány növekedésével kompenzálták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dirty="0"/>
              <a:t>Zárolt fedezet: +300 milliárd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dirty="0"/>
              <a:t>Addicionálisan </a:t>
            </a:r>
            <a:r>
              <a:rPr lang="hu-HU" dirty="0" err="1"/>
              <a:t>zároltatható</a:t>
            </a:r>
            <a:r>
              <a:rPr lang="hu-HU" dirty="0"/>
              <a:t> állomány: +500 milliárd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96C813-584D-4368-9749-8A92AB9B07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2AB48B4D-86C4-4726-A989-842BDC9848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7329" y="5815713"/>
            <a:ext cx="4535091" cy="731839"/>
          </a:xfrm>
        </p:spPr>
        <p:txBody>
          <a:bodyPr>
            <a:normAutofit fontScale="85000" lnSpcReduction="10000"/>
          </a:bodyPr>
          <a:lstStyle/>
          <a:p>
            <a:r>
              <a:rPr lang="hu-HU" dirty="0"/>
              <a:t>A </a:t>
            </a:r>
            <a:r>
              <a:rPr lang="hu-HU" dirty="0" err="1"/>
              <a:t>VIBER</a:t>
            </a:r>
            <a:r>
              <a:rPr lang="hu-HU" dirty="0"/>
              <a:t> tagok számlaegyenlegének és likviditásának, potenciális likviditásának, forgalmának alakulása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56581777-71E4-4471-944C-AC17C525FDC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7329" y="6367380"/>
            <a:ext cx="4535091" cy="444979"/>
          </a:xfrm>
        </p:spPr>
        <p:txBody>
          <a:bodyPr/>
          <a:lstStyle/>
          <a:p>
            <a:r>
              <a:rPr lang="hu-HU" dirty="0"/>
              <a:t>(2016-2017)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4CFC3685-CACA-4717-9062-F781F686FEC2}"/>
              </a:ext>
            </a:extLst>
          </p:cNvPr>
          <p:cNvCxnSpPr>
            <a:cxnSpLocks/>
          </p:cNvCxnSpPr>
          <p:nvPr/>
        </p:nvCxnSpPr>
        <p:spPr>
          <a:xfrm flipV="1">
            <a:off x="1193800" y="1917700"/>
            <a:ext cx="3200400" cy="381000"/>
          </a:xfrm>
          <a:prstGeom prst="straightConnector1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04738DC4-3CBA-456A-B5C3-7E296AA3F69D}"/>
              </a:ext>
            </a:extLst>
          </p:cNvPr>
          <p:cNvCxnSpPr>
            <a:cxnSpLocks/>
          </p:cNvCxnSpPr>
          <p:nvPr/>
        </p:nvCxnSpPr>
        <p:spPr>
          <a:xfrm flipV="1">
            <a:off x="2895600" y="2921000"/>
            <a:ext cx="1498600" cy="88900"/>
          </a:xfrm>
          <a:prstGeom prst="straightConnector1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xmlns="" id="{975B8B3C-D2C4-4E0A-B65B-EE832EF0536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20280" y="1200150"/>
            <a:ext cx="4329978" cy="435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1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CDC233-AFCF-4612-A2F1-409855F9B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/>
              <a:t>Aktív és Hatékony likviditásmenedzselés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5067E9-4E39-4B11-99D1-594DA39E9C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70813" y="1413636"/>
            <a:ext cx="3600000" cy="5219687"/>
          </a:xfrm>
        </p:spPr>
        <p:txBody>
          <a:bodyPr>
            <a:normAutofit fontScale="85000" lnSpcReduction="10000"/>
          </a:bodyPr>
          <a:lstStyle/>
          <a:p>
            <a:endParaRPr lang="hu-HU" dirty="0"/>
          </a:p>
          <a:p>
            <a:r>
              <a:rPr lang="hu-HU" sz="1900" dirty="0"/>
              <a:t>Hitelkeret használat:</a:t>
            </a:r>
          </a:p>
          <a:p>
            <a:pPr marL="628625" lvl="1" indent="-285750">
              <a:buFont typeface="Arial" panose="020B0604020202020204" pitchFamily="34" charset="0"/>
              <a:buChar char="•"/>
            </a:pPr>
            <a:r>
              <a:rPr lang="hu-HU" sz="1900" dirty="0"/>
              <a:t>maximális hitelkeret kihasználtság nem növekedett</a:t>
            </a:r>
          </a:p>
          <a:p>
            <a:pPr marL="628625" lvl="1" indent="-285750">
              <a:buFont typeface="Arial" panose="020B0604020202020204" pitchFamily="34" charset="0"/>
              <a:buChar char="•"/>
            </a:pPr>
            <a:r>
              <a:rPr lang="hu-HU" sz="1900" dirty="0"/>
              <a:t>átlagos értéke 30 százalékkal csökkent</a:t>
            </a:r>
          </a:p>
          <a:p>
            <a:pPr marL="628625" lvl="1" indent="-285750">
              <a:buFont typeface="Arial" panose="020B0604020202020204" pitchFamily="34" charset="0"/>
              <a:buChar char="•"/>
            </a:pPr>
            <a:r>
              <a:rPr lang="hu-HU" sz="1900" dirty="0"/>
              <a:t>átlagosan 10 perccel rövidebb ideig vették igénybe a résztvevők</a:t>
            </a:r>
          </a:p>
          <a:p>
            <a:pPr marL="628625" lvl="1" indent="-285750">
              <a:buFont typeface="Arial" panose="020B0604020202020204" pitchFamily="34" charset="0"/>
              <a:buChar char="•"/>
            </a:pPr>
            <a:r>
              <a:rPr lang="hu-HU" sz="1900" dirty="0"/>
              <a:t>a felhasználás mértéke főként a délutáni órákban lett alacsonyabb</a:t>
            </a:r>
          </a:p>
          <a:p>
            <a:pPr marL="628625" lvl="1" indent="-285750">
              <a:buFont typeface="Arial" panose="020B0604020202020204" pitchFamily="34" charset="0"/>
              <a:buChar char="•"/>
            </a:pPr>
            <a:r>
              <a:rPr lang="hu-HU" sz="1900" dirty="0"/>
              <a:t>a </a:t>
            </a:r>
            <a:r>
              <a:rPr lang="hu-HU" sz="1900" dirty="0" err="1"/>
              <a:t>VIBER</a:t>
            </a:r>
            <a:r>
              <a:rPr lang="hu-HU" sz="1900" dirty="0"/>
              <a:t> üzemidő </a:t>
            </a:r>
            <a:r>
              <a:rPr lang="hu-HU" sz="1900" dirty="0" err="1"/>
              <a:t>napszakától</a:t>
            </a:r>
            <a:r>
              <a:rPr lang="hu-HU" sz="1900" dirty="0"/>
              <a:t> és a </a:t>
            </a:r>
            <a:r>
              <a:rPr lang="hu-HU" sz="1900" dirty="0" err="1"/>
              <a:t>VIBER</a:t>
            </a:r>
            <a:r>
              <a:rPr lang="hu-HU" sz="1900" dirty="0"/>
              <a:t>-résztvevő társasági formájától függött</a:t>
            </a:r>
          </a:p>
          <a:p>
            <a:r>
              <a:rPr lang="hu-HU" sz="1900" dirty="0" err="1"/>
              <a:t>Sorbanállások</a:t>
            </a:r>
            <a:r>
              <a:rPr lang="hu-HU" sz="1900" dirty="0"/>
              <a:t> a </a:t>
            </a:r>
            <a:r>
              <a:rPr lang="hu-HU" sz="1900" dirty="0" err="1"/>
              <a:t>VIBER</a:t>
            </a:r>
            <a:r>
              <a:rPr lang="hu-HU" sz="1900" dirty="0"/>
              <a:t>-ben: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sz="1900" dirty="0" err="1"/>
              <a:t>sorbanálló</a:t>
            </a:r>
            <a:r>
              <a:rPr lang="hu-HU" sz="1900" dirty="0"/>
              <a:t> tranzakciók száma 58%-kal növekedett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sz="1900" dirty="0"/>
              <a:t>20 perccel rövidebb ideig állnak sorba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dirty="0" err="1"/>
              <a:t>Sorbanállás</a:t>
            </a:r>
            <a:r>
              <a:rPr lang="hu-HU" dirty="0"/>
              <a:t> időtartama jellemzően 1 óránál kevesebb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F07F002-EAC5-449B-ADD8-6F29C132B8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94354" y="8170843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86D8760-2076-45BB-A2B9-BC58B2B3C7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0053" y="2711251"/>
            <a:ext cx="4535091" cy="44497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hu-HU" sz="1500" dirty="0"/>
              <a:t>A napközbeni hitelkeret felhasználásának mértéke a </a:t>
            </a:r>
            <a:r>
              <a:rPr lang="hu-HU" sz="1500" dirty="0" err="1"/>
              <a:t>VIBER</a:t>
            </a:r>
            <a:r>
              <a:rPr lang="hu-HU" sz="1500" dirty="0"/>
              <a:t>-ben - egy napra vetítve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C9D6BF21-51A0-4D26-A4D0-752831709194}"/>
              </a:ext>
            </a:extLst>
          </p:cNvPr>
          <p:cNvCxnSpPr>
            <a:cxnSpLocks/>
          </p:cNvCxnSpPr>
          <p:nvPr/>
        </p:nvCxnSpPr>
        <p:spPr>
          <a:xfrm flipH="1">
            <a:off x="4711863" y="2955059"/>
            <a:ext cx="545198" cy="0"/>
          </a:xfrm>
          <a:prstGeom prst="straightConnector1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7D5F60DC-E8D3-47AD-8107-7CBCD3FF40E1}"/>
              </a:ext>
            </a:extLst>
          </p:cNvPr>
          <p:cNvCxnSpPr>
            <a:cxnSpLocks/>
          </p:cNvCxnSpPr>
          <p:nvPr/>
        </p:nvCxnSpPr>
        <p:spPr>
          <a:xfrm flipH="1">
            <a:off x="4685210" y="6040806"/>
            <a:ext cx="571851" cy="0"/>
          </a:xfrm>
          <a:prstGeom prst="straightConnector1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B073C56-76DD-4764-BB45-4CDD37B5FB59}"/>
              </a:ext>
            </a:extLst>
          </p:cNvPr>
          <p:cNvSpPr/>
          <p:nvPr/>
        </p:nvSpPr>
        <p:spPr>
          <a:xfrm>
            <a:off x="412462" y="5938128"/>
            <a:ext cx="4572000" cy="4413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749">
              <a:lnSpc>
                <a:spcPct val="80000"/>
              </a:lnSpc>
              <a:spcBef>
                <a:spcPts val="750"/>
              </a:spcBef>
            </a:pPr>
            <a:r>
              <a:rPr lang="hu-HU" sz="1400" cap="all" spc="113" dirty="0">
                <a:solidFill>
                  <a:schemeClr val="tx2"/>
                </a:solidFill>
              </a:rPr>
              <a:t>A </a:t>
            </a:r>
            <a:r>
              <a:rPr lang="hu-HU" sz="1400" cap="all" spc="113" dirty="0" err="1">
                <a:solidFill>
                  <a:schemeClr val="tx2"/>
                </a:solidFill>
              </a:rPr>
              <a:t>sorbanállással</a:t>
            </a:r>
            <a:r>
              <a:rPr lang="hu-HU" sz="1400" cap="all" spc="113" dirty="0">
                <a:solidFill>
                  <a:schemeClr val="tx2"/>
                </a:solidFill>
              </a:rPr>
              <a:t> töltött napi átlagos időtartam megoszlása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21076FE-5C76-4A8A-8E14-695C5C4D2A7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A7D399E-CEFA-409A-A66A-C34705B55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76" y="225636"/>
            <a:ext cx="3274293" cy="2376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1653357-48B7-4DAA-BE95-5AA3C1886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762" y="3641248"/>
            <a:ext cx="2949675" cy="180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FD776CA-C9D9-4888-8E9C-35FBDBDC3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24" y="3244269"/>
            <a:ext cx="2087855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6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9299DA-CD36-4FFF-8C28-962518A1D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29" y="172024"/>
            <a:ext cx="7610642" cy="869066"/>
          </a:xfrm>
        </p:spPr>
        <p:txBody>
          <a:bodyPr>
            <a:normAutofit/>
          </a:bodyPr>
          <a:lstStyle/>
          <a:p>
            <a:r>
              <a:rPr lang="hu-HU" sz="2000" b="1" dirty="0" err="1"/>
              <a:t>BKR</a:t>
            </a:r>
            <a:r>
              <a:rPr lang="hu-HU" sz="2000" b="1" dirty="0"/>
              <a:t> napközbeni elszámolás: a potenciális elszámolási és kiegyenlítési kockázat alacsony </a:t>
            </a:r>
            <a:endParaRPr lang="hu-HU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44300F-5E3C-4218-B497-C75EF36AAB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74967" y="1200844"/>
            <a:ext cx="3600000" cy="5485131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A magas tranzakciószám ellenére ciklusok forgalma kiegyenlített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dirty="0"/>
              <a:t>első ciklus a legnagyobb tételszámú ciklus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dirty="0"/>
              <a:t>forgalom nagy része értékben a nyolcadik és kilencedik ciklusokban</a:t>
            </a:r>
          </a:p>
          <a:p>
            <a:r>
              <a:rPr lang="hu-HU" dirty="0"/>
              <a:t> </a:t>
            </a:r>
            <a:r>
              <a:rPr lang="hu-HU" sz="1800" dirty="0"/>
              <a:t>terhelési forgalom                </a:t>
            </a:r>
          </a:p>
          <a:p>
            <a:r>
              <a:rPr lang="hu-HU" sz="1800" dirty="0"/>
              <a:t> rendelkezésre álló likviditás</a:t>
            </a:r>
          </a:p>
          <a:p>
            <a:r>
              <a:rPr lang="hu-HU" dirty="0"/>
              <a:t>Tranzakció átgörgetés: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dirty="0"/>
              <a:t>felére csökkent az érintett kötegek, harmadára az érintett tranzakciók száma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dirty="0"/>
              <a:t>hátterében likviditásmenedzselési hiba, nem valós likviditási probléma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dirty="0"/>
              <a:t>a három cikluson át történő átgörgetések során már sérül a négy órás szabály</a:t>
            </a:r>
            <a:endParaRPr lang="hu-HU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D8FE2B1-02DE-4645-8F5D-F7F3FDCD32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1845" y="7939025"/>
            <a:ext cx="3600000" cy="369333"/>
          </a:xfrm>
        </p:spPr>
        <p:txBody>
          <a:bodyPr/>
          <a:lstStyle/>
          <a:p>
            <a:endParaRPr lang="hu-H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5B17F75-940F-4B42-B2CA-C690515208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7328" y="5371096"/>
            <a:ext cx="4535091" cy="444979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Átgörgetések aránya az összes átgörgetéshez viszonyítva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7D2C293-4ECE-4D87-AEE8-ABEF4262C8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9643" y="5836998"/>
            <a:ext cx="4535091" cy="444979"/>
          </a:xfrm>
        </p:spPr>
        <p:txBody>
          <a:bodyPr/>
          <a:lstStyle/>
          <a:p>
            <a:r>
              <a:rPr lang="hu-HU" dirty="0"/>
              <a:t>2017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C2D26ED-7B97-4E7E-BB7C-E1875FB91F74}"/>
              </a:ext>
            </a:extLst>
          </p:cNvPr>
          <p:cNvSpPr txBox="1"/>
          <p:nvPr/>
        </p:nvSpPr>
        <p:spPr>
          <a:xfrm>
            <a:off x="7955715" y="347689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 0,65%</a:t>
            </a:r>
            <a:endParaRPr lang="hu-HU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F10EABD9-E301-4EDF-99B0-7BC38B7E0431}"/>
              </a:ext>
            </a:extLst>
          </p:cNvPr>
          <p:cNvCxnSpPr/>
          <p:nvPr/>
        </p:nvCxnSpPr>
        <p:spPr>
          <a:xfrm>
            <a:off x="5374967" y="3646672"/>
            <a:ext cx="258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AA7BAC86-DB7C-4737-8F75-32659B8EE6D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17525" y="1631892"/>
            <a:ext cx="4535488" cy="349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xmlns="" id="{6F649E8C-71BC-4B2D-9039-9A7CD0D960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xmlns="" id="{8120A6BC-1DCE-4011-B509-2917868B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Fizetési Rendszer Jelentés 2018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0A314F27-837A-4BDB-BE1A-578A2C37D3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xmlns="" id="{A0F718AD-4639-4D4F-AE1D-FF43D253F07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xmlns="" id="{E9B74C47-3C2E-4713-8D86-9C5FFD4A17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xmlns="" id="{7DC5DECF-2893-4D13-B9A1-E712CD6E193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hu-HU"/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xmlns="" id="{2F19F9F0-68A8-4F25-8E9A-119A2321F752}"/>
              </a:ext>
            </a:extLst>
          </p:cNvPr>
          <p:cNvGrpSpPr/>
          <p:nvPr/>
        </p:nvGrpSpPr>
        <p:grpSpPr>
          <a:xfrm>
            <a:off x="517329" y="503429"/>
            <a:ext cx="4534946" cy="795600"/>
            <a:chOff x="0" y="66121"/>
            <a:chExt cx="4534946" cy="795600"/>
          </a:xfrm>
        </p:grpSpPr>
        <p:sp>
          <p:nvSpPr>
            <p:cNvPr id="10" name="Téglalap: lekerekített 9">
              <a:extLst>
                <a:ext uri="{FF2B5EF4-FFF2-40B4-BE49-F238E27FC236}">
                  <a16:creationId xmlns:a16="http://schemas.microsoft.com/office/drawing/2014/main" xmlns="" id="{59A104D6-1B8D-41D2-B9E9-E600290DFFCA}"/>
                </a:ext>
              </a:extLst>
            </p:cNvPr>
            <p:cNvSpPr/>
            <p:nvPr/>
          </p:nvSpPr>
          <p:spPr>
            <a:xfrm>
              <a:off x="0" y="66121"/>
              <a:ext cx="4534946" cy="795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églalap: lekerekített 4">
              <a:extLst>
                <a:ext uri="{FF2B5EF4-FFF2-40B4-BE49-F238E27FC236}">
                  <a16:creationId xmlns:a16="http://schemas.microsoft.com/office/drawing/2014/main" xmlns="" id="{0C32A337-E314-4AA7-B8D8-EBEA786433FF}"/>
                </a:ext>
              </a:extLst>
            </p:cNvPr>
            <p:cNvSpPr txBox="1"/>
            <p:nvPr/>
          </p:nvSpPr>
          <p:spPr>
            <a:xfrm>
              <a:off x="38838" y="104959"/>
              <a:ext cx="4457270" cy="7179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000" b="1" kern="1200" dirty="0"/>
                <a:t>1. Pénzforgalmi folyamatok</a:t>
              </a:r>
              <a:endParaRPr lang="hu-HU" sz="2000" kern="1200" dirty="0"/>
            </a:p>
          </p:txBody>
        </p:sp>
      </p:grp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xmlns="" id="{69071B90-2960-4A47-8795-584802C1F506}"/>
              </a:ext>
            </a:extLst>
          </p:cNvPr>
          <p:cNvGrpSpPr/>
          <p:nvPr/>
        </p:nvGrpSpPr>
        <p:grpSpPr>
          <a:xfrm>
            <a:off x="517329" y="1481673"/>
            <a:ext cx="4534946" cy="795600"/>
            <a:chOff x="0" y="66121"/>
            <a:chExt cx="4534946" cy="795600"/>
          </a:xfrm>
        </p:grpSpPr>
        <p:sp>
          <p:nvSpPr>
            <p:cNvPr id="13" name="Téglalap: lekerekített 12">
              <a:extLst>
                <a:ext uri="{FF2B5EF4-FFF2-40B4-BE49-F238E27FC236}">
                  <a16:creationId xmlns:a16="http://schemas.microsoft.com/office/drawing/2014/main" xmlns="" id="{EFD31554-4EC5-4D37-8707-C3B3B0F9E0BD}"/>
                </a:ext>
              </a:extLst>
            </p:cNvPr>
            <p:cNvSpPr/>
            <p:nvPr/>
          </p:nvSpPr>
          <p:spPr>
            <a:xfrm>
              <a:off x="0" y="66121"/>
              <a:ext cx="4534946" cy="795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églalap: lekerekített 4">
              <a:extLst>
                <a:ext uri="{FF2B5EF4-FFF2-40B4-BE49-F238E27FC236}">
                  <a16:creationId xmlns:a16="http://schemas.microsoft.com/office/drawing/2014/main" xmlns="" id="{024645F6-8AF1-4930-89BF-F9E39D62EBE3}"/>
                </a:ext>
              </a:extLst>
            </p:cNvPr>
            <p:cNvSpPr txBox="1"/>
            <p:nvPr/>
          </p:nvSpPr>
          <p:spPr>
            <a:xfrm>
              <a:off x="38838" y="104959"/>
              <a:ext cx="4457270" cy="7179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000" b="1" kern="1200" dirty="0"/>
                <a:t>2. A Pénzügyi infrastruktúrák működése</a:t>
              </a:r>
            </a:p>
          </p:txBody>
        </p:sp>
      </p:grp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xmlns="" id="{299EB9EE-376C-4712-AD99-6581271D3606}"/>
              </a:ext>
            </a:extLst>
          </p:cNvPr>
          <p:cNvGrpSpPr/>
          <p:nvPr/>
        </p:nvGrpSpPr>
        <p:grpSpPr>
          <a:xfrm>
            <a:off x="478491" y="2455293"/>
            <a:ext cx="4534946" cy="795600"/>
            <a:chOff x="0" y="66121"/>
            <a:chExt cx="4534946" cy="795600"/>
          </a:xfrm>
        </p:grpSpPr>
        <p:sp>
          <p:nvSpPr>
            <p:cNvPr id="16" name="Téglalap: lekerekített 15">
              <a:extLst>
                <a:ext uri="{FF2B5EF4-FFF2-40B4-BE49-F238E27FC236}">
                  <a16:creationId xmlns:a16="http://schemas.microsoft.com/office/drawing/2014/main" xmlns="" id="{8A658EC2-3A80-4954-9CFF-838C0C94A984}"/>
                </a:ext>
              </a:extLst>
            </p:cNvPr>
            <p:cNvSpPr/>
            <p:nvPr/>
          </p:nvSpPr>
          <p:spPr>
            <a:xfrm>
              <a:off x="0" y="66121"/>
              <a:ext cx="4534946" cy="795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églalap: lekerekített 4">
              <a:extLst>
                <a:ext uri="{FF2B5EF4-FFF2-40B4-BE49-F238E27FC236}">
                  <a16:creationId xmlns:a16="http://schemas.microsoft.com/office/drawing/2014/main" xmlns="" id="{2A524E67-E571-4D33-AB99-9E6999554B01}"/>
                </a:ext>
              </a:extLst>
            </p:cNvPr>
            <p:cNvSpPr txBox="1"/>
            <p:nvPr/>
          </p:nvSpPr>
          <p:spPr>
            <a:xfrm>
              <a:off x="38838" y="104959"/>
              <a:ext cx="4457270" cy="7179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268288" lvl="0" indent="-268288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000" b="1" kern="1200" dirty="0"/>
                <a:t>3. Az azonnali fizetés rendszer bevezetése</a:t>
              </a:r>
            </a:p>
          </p:txBody>
        </p:sp>
      </p:grp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xmlns="" id="{451F0DFF-B7EB-4CC1-A790-EE448DB2109D}"/>
              </a:ext>
            </a:extLst>
          </p:cNvPr>
          <p:cNvGrpSpPr/>
          <p:nvPr/>
        </p:nvGrpSpPr>
        <p:grpSpPr>
          <a:xfrm>
            <a:off x="517329" y="3481484"/>
            <a:ext cx="4534946" cy="795600"/>
            <a:chOff x="0" y="66121"/>
            <a:chExt cx="4534946" cy="795600"/>
          </a:xfrm>
        </p:grpSpPr>
        <p:sp>
          <p:nvSpPr>
            <p:cNvPr id="19" name="Téglalap: lekerekített 18">
              <a:extLst>
                <a:ext uri="{FF2B5EF4-FFF2-40B4-BE49-F238E27FC236}">
                  <a16:creationId xmlns:a16="http://schemas.microsoft.com/office/drawing/2014/main" xmlns="" id="{AB7C209A-E0E2-4FD3-9031-F2427B6C3AE8}"/>
                </a:ext>
              </a:extLst>
            </p:cNvPr>
            <p:cNvSpPr/>
            <p:nvPr/>
          </p:nvSpPr>
          <p:spPr>
            <a:xfrm>
              <a:off x="0" y="66121"/>
              <a:ext cx="4534946" cy="795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églalap: lekerekített 4">
              <a:extLst>
                <a:ext uri="{FF2B5EF4-FFF2-40B4-BE49-F238E27FC236}">
                  <a16:creationId xmlns:a16="http://schemas.microsoft.com/office/drawing/2014/main" xmlns="" id="{E85721D6-D341-4694-8EEE-54A236E52F3F}"/>
                </a:ext>
              </a:extLst>
            </p:cNvPr>
            <p:cNvSpPr txBox="1"/>
            <p:nvPr/>
          </p:nvSpPr>
          <p:spPr>
            <a:xfrm>
              <a:off x="38838" y="104959"/>
              <a:ext cx="4457270" cy="7179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268288" lvl="0" indent="-268288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b="1" kern="1200" dirty="0"/>
                <a:t>4. </a:t>
              </a:r>
              <a:r>
                <a:rPr lang="hu-HU" sz="2000" b="1" dirty="0"/>
                <a:t>Az új pénzforgalmi irányelv aktuális </a:t>
              </a:r>
              <a:r>
                <a:rPr lang="hu-HU" sz="2000" b="1" dirty="0" smtClean="0"/>
                <a:t>kérdései</a:t>
              </a:r>
              <a:endParaRPr lang="hu-HU" sz="2000" b="1" kern="1200" dirty="0"/>
            </a:p>
          </p:txBody>
        </p:sp>
      </p:grpSp>
      <p:sp>
        <p:nvSpPr>
          <p:cNvPr id="22" name="Téglalap: lekerekített 21">
            <a:extLst>
              <a:ext uri="{FF2B5EF4-FFF2-40B4-BE49-F238E27FC236}">
                <a16:creationId xmlns:a16="http://schemas.microsoft.com/office/drawing/2014/main" xmlns="" id="{56A51021-ECD1-432C-A5E9-9DCC0AE8B1AF}"/>
              </a:ext>
            </a:extLst>
          </p:cNvPr>
          <p:cNvSpPr/>
          <p:nvPr/>
        </p:nvSpPr>
        <p:spPr>
          <a:xfrm>
            <a:off x="517329" y="4564092"/>
            <a:ext cx="4534946" cy="7956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268288" lvl="0" indent="-268288"/>
            <a:r>
              <a:rPr lang="hu-HU" sz="2000" b="1" dirty="0"/>
              <a:t>5. </a:t>
            </a:r>
            <a:r>
              <a:rPr lang="hu-HU" sz="2000" b="1" dirty="0" smtClean="0"/>
              <a:t>A </a:t>
            </a:r>
            <a:r>
              <a:rPr lang="hu-HU" sz="2000" b="1" dirty="0" smtClean="0"/>
              <a:t>pénzforgalom </a:t>
            </a:r>
            <a:r>
              <a:rPr lang="hu-HU" sz="2000" b="1" dirty="0"/>
              <a:t>középtávú stratégiai irányai</a:t>
            </a:r>
          </a:p>
          <a:p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319581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61ED03-3C70-4001-AFD1-A99B2AA6F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</a:t>
            </a:r>
            <a:r>
              <a:rPr lang="hu-HU" sz="2400" dirty="0" err="1"/>
              <a:t>KELER</a:t>
            </a:r>
            <a:r>
              <a:rPr lang="hu-HU" sz="2400" dirty="0"/>
              <a:t> </a:t>
            </a:r>
            <a:r>
              <a:rPr lang="hu-HU" sz="2400" dirty="0" err="1"/>
              <a:t>KSZF</a:t>
            </a:r>
            <a:r>
              <a:rPr lang="hu-HU" sz="2400" dirty="0"/>
              <a:t> hatékonyan kezelte a Késedelmes teljesítéseket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FA0939-C38B-41BF-9A70-00D6B6F1DF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>
                <a:latin typeface="Calibri" panose="020F0502020204030204" pitchFamily="34" charset="0"/>
              </a:rPr>
              <a:t>A késedelmes teljesítések száma és összértéke jelentősen nőtt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>
                <a:latin typeface="Calibri" panose="020F0502020204030204" pitchFamily="34" charset="0"/>
              </a:rPr>
              <a:t>Az esetek háromnegyede a tőkepiachoz kapcsolódott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>
                <a:latin typeface="Calibri" panose="020F0502020204030204" pitchFamily="34" charset="0"/>
              </a:rPr>
              <a:t>Oka: </a:t>
            </a:r>
          </a:p>
          <a:p>
            <a:pPr marL="62862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100" dirty="0">
                <a:latin typeface="Calibri" panose="020F0502020204030204" pitchFamily="34" charset="0"/>
              </a:rPr>
              <a:t>Tőkepiac: értékpapíroldali késedelem - főként az értékpapír határidőre történő rendelkezésre bocsátásának elmaradása</a:t>
            </a:r>
          </a:p>
          <a:p>
            <a:pPr marL="62862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100" dirty="0">
                <a:latin typeface="Calibri" panose="020F0502020204030204" pitchFamily="34" charset="0"/>
              </a:rPr>
              <a:t>Energiapiac: pénzügyi és biztosíték késedelem</a:t>
            </a:r>
            <a:r>
              <a:rPr lang="hu-HU" sz="2100" dirty="0"/>
              <a:t> </a:t>
            </a:r>
            <a:r>
              <a:rPr lang="hu-HU" sz="2100" dirty="0">
                <a:latin typeface="Calibri" panose="020F0502020204030204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>
                <a:latin typeface="Calibri" panose="020F0502020204030204" pitchFamily="34" charset="0"/>
              </a:rPr>
              <a:t>Egy résztvevő likviditási problémája több napig fennálló energiapiaci késedelmes teljesítést okozott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100" dirty="0">
                <a:latin typeface="Calibri" panose="020F0502020204030204" pitchFamily="34" charset="0"/>
              </a:rPr>
              <a:t>Nem okozott pénzügyi problémákat a </a:t>
            </a:r>
            <a:r>
              <a:rPr lang="hu-HU" sz="2100" dirty="0" err="1">
                <a:latin typeface="Calibri" panose="020F0502020204030204" pitchFamily="34" charset="0"/>
              </a:rPr>
              <a:t>KELER</a:t>
            </a:r>
            <a:r>
              <a:rPr lang="hu-HU" sz="2100" dirty="0">
                <a:latin typeface="Calibri" panose="020F0502020204030204" pitchFamily="34" charset="0"/>
              </a:rPr>
              <a:t> </a:t>
            </a:r>
            <a:r>
              <a:rPr lang="hu-HU" sz="2100" dirty="0" err="1">
                <a:latin typeface="Calibri" panose="020F0502020204030204" pitchFamily="34" charset="0"/>
              </a:rPr>
              <a:t>KSZF</a:t>
            </a:r>
            <a:r>
              <a:rPr lang="hu-HU" sz="2100" dirty="0">
                <a:latin typeface="Calibri" panose="020F0502020204030204" pitchFamily="34" charset="0"/>
              </a:rPr>
              <a:t> és a többi klíringtag számára</a:t>
            </a:r>
          </a:p>
          <a:p>
            <a:endParaRPr lang="hu-H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531CF1F-68D8-47B2-B5DD-08DFD588F7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2CAC058F-7E9E-4E6D-AC73-C3D2F0976A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7328" y="5213276"/>
            <a:ext cx="4535091" cy="444979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Késedelmes teljesítések számának és értékének az alakulása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9B925892-285F-471B-AFA5-4DF085B11C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7328" y="5683155"/>
            <a:ext cx="4535091" cy="444979"/>
          </a:xfrm>
        </p:spPr>
        <p:txBody>
          <a:bodyPr/>
          <a:lstStyle/>
          <a:p>
            <a:r>
              <a:rPr lang="hu-HU" dirty="0"/>
              <a:t>(2015-2017)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C669F7D0-EAE7-4C91-8CBA-1098FB3729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8174" y="1593806"/>
            <a:ext cx="4534946" cy="3159306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0EE90DE-7ABB-4A59-85E5-DC94BC807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27" y="1643368"/>
            <a:ext cx="4552439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9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CDCB3A-796E-4C15-97BB-B46F3F09E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KELER</a:t>
            </a:r>
            <a:r>
              <a:rPr lang="hu-HU" dirty="0"/>
              <a:t> </a:t>
            </a:r>
            <a:r>
              <a:rPr lang="hu-HU" dirty="0" err="1"/>
              <a:t>KSZF</a:t>
            </a:r>
            <a:r>
              <a:rPr lang="hu-HU" dirty="0"/>
              <a:t> projektek, kihívások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883757-7DAB-4A39-9D9D-DB470B7A2B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KELER</a:t>
            </a:r>
            <a:r>
              <a:rPr lang="hu-HU" dirty="0"/>
              <a:t> </a:t>
            </a:r>
            <a:r>
              <a:rPr lang="hu-HU" dirty="0" err="1"/>
              <a:t>KSZF</a:t>
            </a:r>
            <a:r>
              <a:rPr lang="hu-HU" dirty="0"/>
              <a:t> nemzetközi engedélyező kollégiuma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tagjai: MNB, belga, ír, brit felügyelet, </a:t>
            </a:r>
            <a:r>
              <a:rPr lang="hu-HU" dirty="0" err="1"/>
              <a:t>ESMA</a:t>
            </a:r>
            <a:endParaRPr lang="hu-H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megtárgyalta a </a:t>
            </a:r>
            <a:r>
              <a:rPr lang="hu-HU" dirty="0" err="1"/>
              <a:t>KELER</a:t>
            </a:r>
            <a:r>
              <a:rPr lang="hu-HU" dirty="0"/>
              <a:t> </a:t>
            </a:r>
            <a:r>
              <a:rPr lang="hu-HU" dirty="0" err="1"/>
              <a:t>KSZF</a:t>
            </a:r>
            <a:r>
              <a:rPr lang="hu-HU" dirty="0"/>
              <a:t> 2017-es tevékenységét, engedélyezett szolgáltatásait, rövid és középtávú terveit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F13BFEF-918F-44E6-BC3F-416CD7E92C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000073C-6BC1-4C98-B50E-E1E822938CF5}"/>
              </a:ext>
            </a:extLst>
          </p:cNvPr>
          <p:cNvSpPr txBox="1"/>
          <p:nvPr/>
        </p:nvSpPr>
        <p:spPr>
          <a:xfrm>
            <a:off x="478174" y="1422400"/>
            <a:ext cx="45002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Budapesti Értéktőzsde - új azonnali, kis- és középvállalkozások tőzsdei bevezetését segítő, piacának, az </a:t>
            </a:r>
            <a:r>
              <a:rPr lang="hu-HU" dirty="0" err="1"/>
              <a:t>XTEND-nek</a:t>
            </a:r>
            <a:r>
              <a:rPr lang="hu-HU" dirty="0"/>
              <a:t> az elszámolása és garanciavállalása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</a:t>
            </a:r>
            <a:r>
              <a:rPr lang="hu-HU" dirty="0" err="1"/>
              <a:t>CEEGEX</a:t>
            </a:r>
            <a:r>
              <a:rPr lang="hu-HU" dirty="0"/>
              <a:t> azonnali és határidős piacain a kereskedési és elszámolási deviza az euró lett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2018-ban induló </a:t>
            </a:r>
            <a:r>
              <a:rPr lang="hu-HU" dirty="0" err="1"/>
              <a:t>HUDEX</a:t>
            </a:r>
            <a:r>
              <a:rPr lang="hu-HU" dirty="0"/>
              <a:t> Magyar Derivatív Energiatőzsde határidős földgáz kereskedésének elszámolása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Együttműködési megállapodás a Romániai Árutőzsdével (</a:t>
            </a:r>
            <a:r>
              <a:rPr lang="hu-HU" dirty="0" err="1"/>
              <a:t>Bursa</a:t>
            </a:r>
            <a:r>
              <a:rPr lang="hu-HU" dirty="0"/>
              <a:t> Romana de </a:t>
            </a:r>
            <a:r>
              <a:rPr lang="hu-HU" dirty="0" err="1"/>
              <a:t>Marfuri</a:t>
            </a:r>
            <a:r>
              <a:rPr lang="hu-HU" dirty="0"/>
              <a:t> – </a:t>
            </a:r>
            <a:r>
              <a:rPr lang="hu-HU" dirty="0" err="1"/>
              <a:t>BRM</a:t>
            </a:r>
            <a:r>
              <a:rPr lang="hu-HU" dirty="0"/>
              <a:t>) – kollégiumi engedély, hogy központi szerződő félként számolja el a </a:t>
            </a:r>
            <a:r>
              <a:rPr lang="hu-HU" dirty="0" err="1"/>
              <a:t>BRM</a:t>
            </a:r>
            <a:r>
              <a:rPr lang="hu-HU" dirty="0"/>
              <a:t> </a:t>
            </a:r>
            <a:r>
              <a:rPr lang="hu-HU" dirty="0" err="1"/>
              <a:t>Forward</a:t>
            </a:r>
            <a:r>
              <a:rPr lang="hu-HU" dirty="0"/>
              <a:t> gázpiacait</a:t>
            </a:r>
          </a:p>
        </p:txBody>
      </p:sp>
    </p:spTree>
    <p:extLst>
      <p:ext uri="{BB962C8B-B14F-4D97-AF65-F5344CB8AC3E}">
        <p14:creationId xmlns:p14="http://schemas.microsoft.com/office/powerpoint/2010/main" val="22699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A4864DE-35E4-4C0A-93C3-FF0EB37E9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838191"/>
            <a:ext cx="4983366" cy="1181606"/>
          </a:xfrm>
        </p:spPr>
        <p:txBody>
          <a:bodyPr/>
          <a:lstStyle/>
          <a:p>
            <a:r>
              <a:rPr lang="hu-HU" dirty="0"/>
              <a:t>Az Azonnali Fizetési Rendszer bevezetése</a:t>
            </a:r>
          </a:p>
        </p:txBody>
      </p:sp>
    </p:spTree>
    <p:extLst>
      <p:ext uri="{BB962C8B-B14F-4D97-AF65-F5344CB8AC3E}">
        <p14:creationId xmlns:p14="http://schemas.microsoft.com/office/powerpoint/2010/main" val="118128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343880977"/>
              </p:ext>
            </p:extLst>
          </p:nvPr>
        </p:nvGraphicFramePr>
        <p:xfrm>
          <a:off x="308844" y="1142995"/>
          <a:ext cx="8403356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Miért kezdtük el az azonnali fizetés bevezetését?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" y="4648201"/>
            <a:ext cx="8339667" cy="160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81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xmlns="" id="{DFC72EF3-3629-48D4-9C2A-5B2ED8577F4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8176" y="1190675"/>
            <a:ext cx="8059483" cy="49680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xmlns="" id="{0F52B679-ECF9-43C1-AF74-EC08D372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Eddig a terv szerint haladunk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98C3D79B-DDAB-4FE0-8171-2CB300584C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1" name="Kép 30">
            <a:extLst>
              <a:ext uri="{FF2B5EF4-FFF2-40B4-BE49-F238E27FC236}">
                <a16:creationId xmlns:a16="http://schemas.microsoft.com/office/drawing/2014/main" xmlns="" id="{C8BFFD69-B9A0-4EB3-B1BC-92E8D8195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55" y="1685925"/>
            <a:ext cx="9084839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Milyen feladatok következnek?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6"/>
          </p:nvPr>
        </p:nvSpPr>
        <p:spPr>
          <a:xfrm>
            <a:off x="5386454" y="1835397"/>
            <a:ext cx="3600000" cy="4554252"/>
          </a:xfrm>
        </p:spPr>
        <p:txBody>
          <a:bodyPr>
            <a:normAutofit fontScale="77500" lnSpcReduction="20000"/>
          </a:bodyPr>
          <a:lstStyle/>
          <a:p>
            <a:r>
              <a:rPr lang="hu-HU" sz="2300" b="1" dirty="0"/>
              <a:t>Első szakasz</a:t>
            </a:r>
            <a:r>
              <a:rPr lang="hu-HU" sz="2300" dirty="0"/>
              <a:t>: lezárult vagy célegyenesben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hu-HU" sz="2300" dirty="0"/>
              <a:t>Jogszabályi keretek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hu-HU" sz="2300" dirty="0"/>
              <a:t>Működési szabályok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hu-HU" sz="2300" dirty="0"/>
              <a:t>Központi rendszer kialakítása</a:t>
            </a:r>
          </a:p>
          <a:p>
            <a:pPr marL="88900"/>
            <a:r>
              <a:rPr lang="hu-HU" dirty="0"/>
              <a:t> </a:t>
            </a:r>
            <a:r>
              <a:rPr lang="hu-HU" sz="2300" b="1" dirty="0"/>
              <a:t>Második szakasz</a:t>
            </a:r>
            <a:r>
              <a:rPr lang="hu-HU" sz="2300" dirty="0"/>
              <a:t>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300" dirty="0"/>
              <a:t>Csatlakozási projektek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300" dirty="0"/>
              <a:t>Kommunikáció, tájékoztatás, márkaépítés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300" dirty="0"/>
              <a:t>Kiegészítő szolgáltatások fejlesztése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300" dirty="0"/>
              <a:t>Használatösztönző árazás kialakítása</a:t>
            </a:r>
          </a:p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9" y="365124"/>
            <a:ext cx="4550699" cy="580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80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rtalom helye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748638986"/>
              </p:ext>
            </p:extLst>
          </p:nvPr>
        </p:nvGraphicFramePr>
        <p:xfrm>
          <a:off x="478177" y="1190675"/>
          <a:ext cx="4516518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Kommunikáció és tájékoztatás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796" y="1191600"/>
            <a:ext cx="3829785" cy="504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63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78174" y="172025"/>
            <a:ext cx="7610642" cy="939320"/>
          </a:xfrm>
        </p:spPr>
        <p:txBody>
          <a:bodyPr>
            <a:noAutofit/>
          </a:bodyPr>
          <a:lstStyle/>
          <a:p>
            <a:r>
              <a:rPr lang="hu-HU" sz="2400" dirty="0"/>
              <a:t>Lehetőség a pénzforgalmi szolgáltatóknak, előnyök az ügyfeleknek  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5" name="Tartalom hely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479890"/>
              </p:ext>
            </p:extLst>
          </p:nvPr>
        </p:nvGraphicFramePr>
        <p:xfrm>
          <a:off x="478174" y="1269547"/>
          <a:ext cx="8198280" cy="5047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9CC06004-F4EE-41F4-A5E6-4281E073D387}"/>
              </a:ext>
            </a:extLst>
          </p:cNvPr>
          <p:cNvSpPr txBox="1"/>
          <p:nvPr/>
        </p:nvSpPr>
        <p:spPr>
          <a:xfrm>
            <a:off x="606340" y="5630876"/>
            <a:ext cx="7941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accent3"/>
                </a:solidFill>
              </a:rPr>
              <a:t>Az MNB határozott elvárása, hogy a piaci szereplők az új infrastruktúrára nyílt szabványon alapuló, átjárható kiegészítő szolgáltatásokat </a:t>
            </a:r>
            <a:r>
              <a:rPr lang="hu-HU" b="1" dirty="0" err="1">
                <a:solidFill>
                  <a:schemeClr val="accent3"/>
                </a:solidFill>
              </a:rPr>
              <a:t>fejlesszenek</a:t>
            </a:r>
            <a:r>
              <a:rPr lang="hu-HU" b="1" dirty="0"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379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églalap 25"/>
          <p:cNvSpPr/>
          <p:nvPr/>
        </p:nvSpPr>
        <p:spPr>
          <a:xfrm>
            <a:off x="114300" y="1028700"/>
            <a:ext cx="8858250" cy="538899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Aki aktívan fejleszt az jól jár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210821" y="1382077"/>
            <a:ext cx="4072674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Jelenleg a fizetési tranzakciók 80-85%-a készpénzes. A 15-20% elektronikus tranzakcióból a szektor nettó árbevétele kb. 320 Mrd Ft.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10821" y="3184588"/>
            <a:ext cx="4072674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A készpénzes forgalom elektronizálása hatalmas üzleti lehetőség és a hazai pénzforgalmi piaci részesedések átrendeződését eredményezheti.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B7402-067D-45D0-9470-C3C0ACBF4FDB}"/>
              </a:ext>
            </a:extLst>
          </p:cNvPr>
          <p:cNvSpPr txBox="1"/>
          <p:nvPr/>
        </p:nvSpPr>
        <p:spPr>
          <a:xfrm>
            <a:off x="4358337" y="2086949"/>
            <a:ext cx="21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400" dirty="0"/>
              <a:t>Piaci részesedés az elektronikus tranzakcióknál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1B6E90-FA39-498E-BF09-C6B6F3033B1A}"/>
              </a:ext>
            </a:extLst>
          </p:cNvPr>
          <p:cNvSpPr txBox="1"/>
          <p:nvPr/>
        </p:nvSpPr>
        <p:spPr>
          <a:xfrm>
            <a:off x="4358337" y="4653677"/>
            <a:ext cx="21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400" dirty="0"/>
              <a:t>Piaci részesedés és a potenciális piac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FDFD5D4-7E80-4253-9518-97FBCA11E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337" y="1291923"/>
            <a:ext cx="2340000" cy="23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E97AFA8-2ACE-4B8C-947A-33F40C59A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337" y="3803688"/>
            <a:ext cx="2340000" cy="2340000"/>
          </a:xfrm>
          <a:prstGeom prst="rect">
            <a:avLst/>
          </a:prstGeom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xmlns="" id="{7EB07076-5008-4E36-9952-F0E43C84EC20}"/>
              </a:ext>
            </a:extLst>
          </p:cNvPr>
          <p:cNvSpPr txBox="1"/>
          <p:nvPr/>
        </p:nvSpPr>
        <p:spPr>
          <a:xfrm>
            <a:off x="210821" y="4806893"/>
            <a:ext cx="4137913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A megtérülési számításokat a növekvő forgalom figyelembe vételével kell elvégezni.</a:t>
            </a:r>
          </a:p>
        </p:txBody>
      </p:sp>
    </p:spTree>
    <p:extLst>
      <p:ext uri="{BB962C8B-B14F-4D97-AF65-F5344CB8AC3E}">
        <p14:creationId xmlns:p14="http://schemas.microsoft.com/office/powerpoint/2010/main" val="202659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xmlns="" id="{62054CFE-4368-447C-9166-5327CEE44EA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l"/>
            <a:r>
              <a:rPr lang="hu-HU" dirty="0"/>
              <a:t> 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xmlns="" id="{99EF7FE6-9B16-4EB4-8CB3-C96D8493C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használatösztönző árazás bevezetése 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A34B7435-A206-4A29-98A3-D820D0E992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7AB7214C-8C67-4AB9-BB3A-135980D67F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3998225"/>
              </p:ext>
            </p:extLst>
          </p:nvPr>
        </p:nvGraphicFramePr>
        <p:xfrm>
          <a:off x="880844" y="1190675"/>
          <a:ext cx="7516536" cy="5125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Kép 5">
            <a:extLst>
              <a:ext uri="{FF2B5EF4-FFF2-40B4-BE49-F238E27FC236}">
                <a16:creationId xmlns:a16="http://schemas.microsoft.com/office/drawing/2014/main" xmlns="" id="{D992E6A1-E809-47D7-872A-2725C53C1E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296072" y="4997846"/>
            <a:ext cx="1415937" cy="112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A79C534-0922-4855-A632-1C3369D3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838191"/>
            <a:ext cx="4983366" cy="1181606"/>
          </a:xfrm>
        </p:spPr>
        <p:txBody>
          <a:bodyPr/>
          <a:lstStyle/>
          <a:p>
            <a:r>
              <a:rPr lang="hu-HU" dirty="0"/>
              <a:t>Pénzforgalmi folyamatok</a:t>
            </a:r>
          </a:p>
        </p:txBody>
      </p:sp>
    </p:spTree>
    <p:extLst>
      <p:ext uri="{BB962C8B-B14F-4D97-AF65-F5344CB8AC3E}">
        <p14:creationId xmlns:p14="http://schemas.microsoft.com/office/powerpoint/2010/main" val="115358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C02B178-0BF5-4F0B-A334-106939E8A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558884"/>
            <a:ext cx="4983366" cy="1740220"/>
          </a:xfrm>
        </p:spPr>
        <p:txBody>
          <a:bodyPr/>
          <a:lstStyle/>
          <a:p>
            <a:r>
              <a:rPr lang="hu-HU" dirty="0"/>
              <a:t>Az új pénzforgalmi irányelv aktuális kérdései</a:t>
            </a:r>
          </a:p>
        </p:txBody>
      </p:sp>
    </p:spTree>
    <p:extLst>
      <p:ext uri="{BB962C8B-B14F-4D97-AF65-F5344CB8AC3E}">
        <p14:creationId xmlns:p14="http://schemas.microsoft.com/office/powerpoint/2010/main" val="417799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6935A8C-7DEF-413B-8339-9A5AD5F63D6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u-HU" dirty="0"/>
              <a:t>A PSD2 irányelv számos hazai jogszabályba került átültetésre, illetve kiegészítésre került további másodszintű szabályokkal: EU-s rendeletekkel (5 </a:t>
            </a:r>
            <a:r>
              <a:rPr lang="hu-HU" dirty="0" err="1"/>
              <a:t>RTS</a:t>
            </a:r>
            <a:r>
              <a:rPr lang="hu-HU" dirty="0"/>
              <a:t>/ 1 </a:t>
            </a:r>
            <a:r>
              <a:rPr lang="hu-HU" dirty="0" err="1"/>
              <a:t>ITS</a:t>
            </a:r>
            <a:r>
              <a:rPr lang="hu-HU" dirty="0"/>
              <a:t>) és </a:t>
            </a:r>
            <a:r>
              <a:rPr lang="hu-HU" dirty="0" err="1"/>
              <a:t>EBA</a:t>
            </a:r>
            <a:r>
              <a:rPr lang="hu-HU" dirty="0"/>
              <a:t> iránymutatásokkal.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3D0CEEB-FD5A-423B-8774-51AF3BCE2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szabályozás rendszere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940421F4-642F-4FAB-9CAA-2A25F3D71BAB}"/>
              </a:ext>
            </a:extLst>
          </p:cNvPr>
          <p:cNvGraphicFramePr>
            <a:graphicFrameLocks noGrp="1"/>
          </p:cNvGraphicFramePr>
          <p:nvPr>
            <p:ph sz="quarter" idx="10"/>
            <p:extLst/>
          </p:nvPr>
        </p:nvGraphicFramePr>
        <p:xfrm>
          <a:off x="262550" y="365125"/>
          <a:ext cx="4790463" cy="6180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725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9F5C6-7CC9-47A9-AF22-B823CD3FB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Átmeneti időszak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5A492F-0C33-4279-96BA-7E647DA71C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74967" y="1200844"/>
            <a:ext cx="3600000" cy="5346707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Az átmeneti időszak alatt a </a:t>
            </a:r>
            <a:r>
              <a:rPr lang="hu-HU" dirty="0" smtClean="0"/>
              <a:t>jelenlegi biztonsági szabályoknak kell megfelelni, a PSD2 </a:t>
            </a:r>
            <a:r>
              <a:rPr lang="hu-HU" dirty="0"/>
              <a:t>egyes </a:t>
            </a:r>
            <a:r>
              <a:rPr lang="hu-HU" i="1" dirty="0"/>
              <a:t>biztonsági</a:t>
            </a:r>
            <a:r>
              <a:rPr lang="hu-HU" dirty="0"/>
              <a:t> szabályainak </a:t>
            </a:r>
            <a:r>
              <a:rPr lang="hu-HU" dirty="0" smtClean="0"/>
              <a:t>még nem:</a:t>
            </a:r>
            <a:endParaRPr lang="hu-H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a harmadik fél szolgáltató  minden egyes kapcsolat létesítése előtt azonosítja magát a számlavezetőnél;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a harmadik fél szolgáltató és a számlavezető biztonságos adatátviteli kapcsolatban áll;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nem kell erős ügyfél-hitelesítést alkalmazni;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ügyfél felelőssége harmadik fél szolgáltató használta esetén.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AA728C0A-8FAB-4EE3-9D34-5429D4709DE1}"/>
              </a:ext>
            </a:extLst>
          </p:cNvPr>
          <p:cNvGraphicFramePr>
            <a:graphicFrameLocks noGrp="1"/>
          </p:cNvGraphicFramePr>
          <p:nvPr>
            <p:ph sz="quarter" idx="10"/>
            <p:extLst/>
          </p:nvPr>
        </p:nvGraphicFramePr>
        <p:xfrm>
          <a:off x="169032" y="1200150"/>
          <a:ext cx="5006817" cy="5346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1BC60E1-E970-4800-B182-C23CEB71298B}"/>
              </a:ext>
            </a:extLst>
          </p:cNvPr>
          <p:cNvSpPr txBox="1"/>
          <p:nvPr/>
        </p:nvSpPr>
        <p:spPr>
          <a:xfrm>
            <a:off x="3443736" y="6178228"/>
            <a:ext cx="1679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b="1" dirty="0"/>
              <a:t>Időpont?</a:t>
            </a:r>
            <a:endParaRPr lang="hu-H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Minden másodszintű szabály megjelent.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A8B684F-DC3A-49C8-A04A-1D62BDDCAE5E}"/>
              </a:ext>
            </a:extLst>
          </p:cNvPr>
          <p:cNvSpPr txBox="1"/>
          <p:nvPr/>
        </p:nvSpPr>
        <p:spPr>
          <a:xfrm>
            <a:off x="1597027" y="1883366"/>
            <a:ext cx="2452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b="1" dirty="0"/>
              <a:t>2016.01.12.-én</a:t>
            </a:r>
            <a:r>
              <a:rPr lang="hu-HU" sz="1200" dirty="0"/>
              <a:t> a PSD2 hatályba lép.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70496F1-BA87-4C81-9067-213DFDE0C1C8}"/>
              </a:ext>
            </a:extLst>
          </p:cNvPr>
          <p:cNvSpPr txBox="1"/>
          <p:nvPr/>
        </p:nvSpPr>
        <p:spPr>
          <a:xfrm>
            <a:off x="2598609" y="2841471"/>
            <a:ext cx="25246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200" b="1" dirty="0"/>
              <a:t>2018.01.13.</a:t>
            </a:r>
            <a:r>
              <a:rPr lang="hu-HU" sz="1200" dirty="0"/>
              <a:t>-tól kell a PSD2 szabályait alkalmazni.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200" dirty="0"/>
              <a:t>Egyes biztonsági és felelősségi szabályok nem vagy eltérően </a:t>
            </a:r>
            <a:r>
              <a:rPr lang="hu-HU" sz="1200" dirty="0" err="1"/>
              <a:t>alkalmazandóak</a:t>
            </a:r>
            <a:r>
              <a:rPr lang="hu-HU" sz="1200" dirty="0"/>
              <a:t>.</a:t>
            </a:r>
          </a:p>
          <a:p>
            <a:endParaRPr lang="hu-H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89EC65-26C1-4DA5-B233-BC6E86CD66B9}"/>
              </a:ext>
            </a:extLst>
          </p:cNvPr>
          <p:cNvSpPr txBox="1"/>
          <p:nvPr/>
        </p:nvSpPr>
        <p:spPr>
          <a:xfrm>
            <a:off x="3571054" y="3891909"/>
            <a:ext cx="1679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b="1" dirty="0"/>
              <a:t>2019.01.01</a:t>
            </a:r>
            <a:r>
              <a:rPr lang="hu-HU" sz="1200" dirty="0"/>
              <a:t>-től minden </a:t>
            </a:r>
            <a:r>
              <a:rPr lang="hu-HU" sz="1200" i="1" dirty="0"/>
              <a:t>biztonsági</a:t>
            </a:r>
            <a:r>
              <a:rPr lang="hu-HU" sz="1200" dirty="0"/>
              <a:t> szabály alkalmazandó.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dirty="0"/>
              <a:t>Az </a:t>
            </a:r>
            <a:r>
              <a:rPr lang="hu-HU" sz="1200" dirty="0" err="1"/>
              <a:t>SCAr</a:t>
            </a:r>
            <a:r>
              <a:rPr lang="hu-HU" sz="1200" dirty="0"/>
              <a:t>. alkalmazása Magyarországon.</a:t>
            </a:r>
          </a:p>
        </p:txBody>
      </p:sp>
    </p:spTree>
    <p:extLst>
      <p:ext uri="{BB962C8B-B14F-4D97-AF65-F5344CB8AC3E}">
        <p14:creationId xmlns:p14="http://schemas.microsoft.com/office/powerpoint/2010/main" val="238033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47181F-FE14-4FFC-8ADB-90A66178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Kérdésözön </a:t>
            </a:r>
            <a:r>
              <a:rPr lang="hu-HU" dirty="0"/>
              <a:t>az MNB-hez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CC3EECE-0C02-4CD7-8A15-1CD40C10D0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36120" y="2579543"/>
            <a:ext cx="3600000" cy="3913328"/>
          </a:xfrm>
        </p:spPr>
        <p:txBody>
          <a:bodyPr/>
          <a:lstStyle/>
          <a:p>
            <a:r>
              <a:rPr lang="hu-HU" dirty="0"/>
              <a:t>Számos kérdés érkezett az MNB-hez a már működő </a:t>
            </a:r>
            <a:r>
              <a:rPr lang="hu-HU" dirty="0" smtClean="0"/>
              <a:t>és a piacra belépni kívánó fizetési </a:t>
            </a:r>
            <a:r>
              <a:rPr lang="hu-HU" dirty="0"/>
              <a:t>szolgáltatóktól a PSD2 megfelelés kapcsán.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DF20A688-9007-4AF2-B118-57B1A593156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276365744"/>
              </p:ext>
            </p:extLst>
          </p:nvPr>
        </p:nvGraphicFramePr>
        <p:xfrm>
          <a:off x="517525" y="365129"/>
          <a:ext cx="4535488" cy="6271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Képtalálat a következőre: „adatok”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1" y="5576047"/>
            <a:ext cx="951752" cy="95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32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FC9CABDB-8295-42F9-8187-08666117E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Ellenőrzési fókuszok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4C11A045-BE75-4C11-B5E9-B1CE789D3E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6454" y="2392471"/>
            <a:ext cx="3600000" cy="3737584"/>
          </a:xfrm>
        </p:spPr>
        <p:txBody>
          <a:bodyPr/>
          <a:lstStyle/>
          <a:p>
            <a:r>
              <a:rPr lang="hu-HU" dirty="0"/>
              <a:t>Az MNB 2018-ban összesen 12 pénzforgalmi szolgáltató ellenőrzését tervezi elvégezni, így bármelyik szolgáltató sorra kerülhet</a:t>
            </a:r>
            <a:r>
              <a:rPr lang="hu-HU" dirty="0" smtClean="0"/>
              <a:t>.</a:t>
            </a:r>
          </a:p>
          <a:p>
            <a:r>
              <a:rPr lang="hu-HU" dirty="0" smtClean="0"/>
              <a:t>Most még lehet kérdezni!</a:t>
            </a:r>
            <a:endParaRPr lang="hu-HU" dirty="0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xmlns="" id="{FE2B4AB5-A233-4F96-9B89-A29FD60D888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187799599"/>
              </p:ext>
            </p:extLst>
          </p:nvPr>
        </p:nvGraphicFramePr>
        <p:xfrm>
          <a:off x="146576" y="0"/>
          <a:ext cx="5026673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913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549505779"/>
              </p:ext>
            </p:extLst>
          </p:nvPr>
        </p:nvGraphicFramePr>
        <p:xfrm>
          <a:off x="478177" y="1190675"/>
          <a:ext cx="4398624" cy="5047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 pénzforgalom középtávú stratégiai irányai</a:t>
            </a:r>
            <a:endParaRPr lang="hu-HU" sz="24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Kapcsolódó ké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1" y="1718733"/>
            <a:ext cx="4180416" cy="416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0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xmlns="" id="{0208C689-ABDC-46D6-8D72-F428047C05F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hu-HU" dirty="0"/>
          </a:p>
          <a:p>
            <a:endParaRPr lang="hu-HU" dirty="0"/>
          </a:p>
          <a:p>
            <a:r>
              <a:rPr lang="hu-HU" sz="2600" dirty="0"/>
              <a:t>A Fizetési rendszer jelentés elérhetősége: </a:t>
            </a:r>
          </a:p>
          <a:p>
            <a:r>
              <a:rPr lang="hu-HU" dirty="0">
                <a:hlinkClick r:id="rId2"/>
              </a:rPr>
              <a:t>https://www.mnb.hu/penzforgalom/kiadvanyok</a:t>
            </a:r>
            <a:endParaRPr lang="hu-HU" dirty="0"/>
          </a:p>
          <a:p>
            <a:endParaRPr lang="hu-HU" dirty="0"/>
          </a:p>
          <a:p>
            <a:r>
              <a:rPr lang="hu-HU" dirty="0"/>
              <a:t>Az MNB azonnali fizetéssel foglalkozó honlapfelülete:</a:t>
            </a:r>
          </a:p>
          <a:p>
            <a:r>
              <a:rPr lang="hu-HU" dirty="0">
                <a:hlinkClick r:id="rId3"/>
              </a:rPr>
              <a:t>http://www.mnb.hu/penzforgalom/azonnalifizetes</a:t>
            </a:r>
            <a:r>
              <a:rPr lang="hu-HU" dirty="0"/>
              <a:t> </a:t>
            </a:r>
          </a:p>
          <a:p>
            <a:r>
              <a:rPr lang="hu-HU" dirty="0"/>
              <a:t>ahol folyamatosan frissülnek a gyakori kérdések:</a:t>
            </a:r>
          </a:p>
          <a:p>
            <a:r>
              <a:rPr lang="hu-HU" dirty="0">
                <a:hlinkClick r:id="rId4"/>
              </a:rPr>
              <a:t>http://www.mnb.hu/penzforgalom/azonnalifizetes/gyakori-kerdesek-valaszok</a:t>
            </a:r>
            <a:r>
              <a:rPr lang="hu-HU" dirty="0"/>
              <a:t> </a:t>
            </a:r>
          </a:p>
          <a:p>
            <a:r>
              <a:rPr lang="hu-HU" dirty="0"/>
              <a:t>és elérhető a tervezett jogi szabályozás, valamint a </a:t>
            </a:r>
            <a:r>
              <a:rPr lang="hu-HU" dirty="0" err="1"/>
              <a:t>GIRO</a:t>
            </a:r>
            <a:r>
              <a:rPr lang="hu-HU" dirty="0"/>
              <a:t> szabálykönyveket tartalmazó honlapja:</a:t>
            </a:r>
          </a:p>
          <a:p>
            <a:r>
              <a:rPr lang="hu-HU" dirty="0">
                <a:hlinkClick r:id="rId5"/>
              </a:rPr>
              <a:t>http://www.mnb.hu/penzforgalom/azonnalifizetes/jogszabaly-tovabbi-szabalyok</a:t>
            </a:r>
            <a:r>
              <a:rPr lang="hu-HU" dirty="0"/>
              <a:t> </a:t>
            </a:r>
          </a:p>
          <a:p>
            <a:endParaRPr lang="hu-HU" dirty="0"/>
          </a:p>
          <a:p>
            <a:r>
              <a:rPr lang="hu-HU" dirty="0"/>
              <a:t>A PSD2-vel kapcsolatos gyakori kérdések:</a:t>
            </a:r>
          </a:p>
          <a:p>
            <a:r>
              <a:rPr lang="hu-HU" dirty="0">
                <a:hlinkClick r:id="rId6"/>
              </a:rPr>
              <a:t>https://www.mnb.hu/penzforgalom/psd2-gyakori-kerdesek-es-valaszok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xmlns="" id="{AB437174-667F-4E45-87A4-00ABD531A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Köszönjük a figyelmet!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4B5BF745-04C1-4A92-AA7B-EB21C59297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964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2400" dirty="0" smtClean="0"/>
              <a:t>Az év száma</a:t>
            </a:r>
            <a:endParaRPr lang="hu-HU" sz="24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u-HU" sz="9600" dirty="0" smtClean="0">
                <a:solidFill>
                  <a:srgbClr val="FF0000"/>
                </a:solidFill>
              </a:rPr>
              <a:t>1 013 214 422</a:t>
            </a:r>
            <a:endParaRPr lang="hu-H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426593D-888C-40C9-8F1E-492AA7741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/>
              <a:t>átléptük az 1 MRD-ot az elektronikus tranzakciók számában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4B26C8F3-54BF-482E-968F-DE82986297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14221" y="2198213"/>
            <a:ext cx="3600000" cy="429465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Öt év alatt az elektronikus tranzakciók száma több mint 72%-kal nőtt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A kártyás vásárlások száma 150%-al nőtt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Az átutalások száma 17 %-kal emelkedett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A csoportos beszedések száma 13%-kal bővült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C492AF78-34A8-435F-B939-14C85ECB67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xmlns="" id="{BA888F48-AFFD-4F8B-B997-E600E0A431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7327" y="5378502"/>
            <a:ext cx="4535091" cy="845868"/>
          </a:xfrm>
        </p:spPr>
        <p:txBody>
          <a:bodyPr>
            <a:noAutofit/>
          </a:bodyPr>
          <a:lstStyle/>
          <a:p>
            <a:r>
              <a:rPr lang="hu-HU" dirty="0"/>
              <a:t>Az elektronikus tranzakciók száma (2012-2017) </a:t>
            </a:r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xmlns="" id="{F5561013-5F2A-40A4-A08E-6F6309CD74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" name="Tartalom helye 9">
            <a:extLst>
              <a:ext uri="{FF2B5EF4-FFF2-40B4-BE49-F238E27FC236}">
                <a16:creationId xmlns:a16="http://schemas.microsoft.com/office/drawing/2014/main" xmlns="" id="{54D32613-0F0E-4B62-853B-02C7EE8B2A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56794" y="529754"/>
            <a:ext cx="4913082" cy="2736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090B731E-B91F-4CE4-AF9D-12EB9A4F8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22" y="3746128"/>
            <a:ext cx="434850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0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57648A3-09AE-4188-BB4E-51738B450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832" y="172025"/>
            <a:ext cx="3600000" cy="2253123"/>
          </a:xfrm>
        </p:spPr>
        <p:txBody>
          <a:bodyPr>
            <a:noAutofit/>
          </a:bodyPr>
          <a:lstStyle/>
          <a:p>
            <a:r>
              <a:rPr lang="hu-HU" sz="2400" dirty="0"/>
              <a:t>Az átutalások területén csekély az elmaradás az EU átlagához képest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92D03604-2C29-4948-BD4D-4717896D56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99832" y="3950460"/>
            <a:ext cx="3600000" cy="25508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1,5 %-os növekedés 2016-hoz képest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A mutató értékében Magyarország több, fejlett európai országot is megelőz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9" name="Tartalom helye 8">
            <a:extLst>
              <a:ext uri="{FF2B5EF4-FFF2-40B4-BE49-F238E27FC236}">
                <a16:creationId xmlns:a16="http://schemas.microsoft.com/office/drawing/2014/main" xmlns="" id="{C2BCBF34-9780-49BA-BC0C-33C5F573DB1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704422" y="249930"/>
            <a:ext cx="3976685" cy="2412000"/>
          </a:xfrm>
          <a:prstGeom prst="rect">
            <a:avLst/>
          </a:prstGeom>
        </p:spPr>
      </p:pic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C37CCF97-F882-4864-99F4-F2A3891231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xmlns="" id="{1625EB88-032B-4BEF-BA8A-5CBE4FDEE5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3509" y="5704465"/>
            <a:ext cx="4535091" cy="981511"/>
          </a:xfrm>
        </p:spPr>
        <p:txBody>
          <a:bodyPr>
            <a:normAutofit/>
          </a:bodyPr>
          <a:lstStyle/>
          <a:p>
            <a:r>
              <a:rPr lang="hu-HU" dirty="0"/>
              <a:t>Az átutalások GDP-hez viszonyított aránya</a:t>
            </a:r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xmlns="" id="{B3117DEA-0980-401A-9C56-BA1AE07E75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C49236E9-E50B-4054-8EB7-FE3C7312772E}"/>
              </a:ext>
            </a:extLst>
          </p:cNvPr>
          <p:cNvSpPr txBox="1"/>
          <p:nvPr/>
        </p:nvSpPr>
        <p:spPr>
          <a:xfrm>
            <a:off x="704424" y="2709335"/>
            <a:ext cx="4535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>
                <a:solidFill>
                  <a:schemeClr val="accent1"/>
                </a:solidFill>
              </a:rPr>
              <a:t>Átutalások mutató</a:t>
            </a:r>
            <a:r>
              <a:rPr lang="hu-HU" sz="1400" dirty="0">
                <a:solidFill>
                  <a:schemeClr val="accent1"/>
                </a:solidFill>
              </a:rPr>
              <a:t>: Átutalások éves összeg/GDP</a:t>
            </a:r>
          </a:p>
        </p:txBody>
      </p:sp>
      <p:pic>
        <p:nvPicPr>
          <p:cNvPr id="10" name="Tartalom helye 7">
            <a:extLst>
              <a:ext uri="{FF2B5EF4-FFF2-40B4-BE49-F238E27FC236}">
                <a16:creationId xmlns:a16="http://schemas.microsoft.com/office/drawing/2014/main" xmlns="" id="{A25D228B-BA95-4299-8D0C-1EB28D9D1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154" y="3059154"/>
            <a:ext cx="3339223" cy="2520000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DBA99ECD-369B-4E46-A2DD-18532D95A4CC}"/>
              </a:ext>
            </a:extLst>
          </p:cNvPr>
          <p:cNvSpPr txBox="1"/>
          <p:nvPr/>
        </p:nvSpPr>
        <p:spPr>
          <a:xfrm>
            <a:off x="1023154" y="5565965"/>
            <a:ext cx="243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Forrás: </a:t>
            </a:r>
            <a:r>
              <a:rPr lang="hu-HU" sz="1200" dirty="0" err="1"/>
              <a:t>EKB</a:t>
            </a:r>
            <a:r>
              <a:rPr lang="hu-HU" sz="1200" dirty="0"/>
              <a:t> adatbázis (2016)</a:t>
            </a:r>
          </a:p>
        </p:txBody>
      </p:sp>
    </p:spTree>
    <p:extLst>
      <p:ext uri="{BB962C8B-B14F-4D97-AF65-F5344CB8AC3E}">
        <p14:creationId xmlns:p14="http://schemas.microsoft.com/office/powerpoint/2010/main" val="154610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B1D5567-F9E0-4A70-B438-B94C03D2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24" y="365128"/>
            <a:ext cx="3600000" cy="1161667"/>
          </a:xfrm>
        </p:spPr>
        <p:txBody>
          <a:bodyPr/>
          <a:lstStyle/>
          <a:p>
            <a:r>
              <a:rPr lang="hu-HU" sz="1800" dirty="0"/>
              <a:t>A kiskereskedelmi vásárlásoknál egyre gyakoribb az elektronikus fizetés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C6372EED-605C-4364-9B62-25E362DF57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38648" y="2109457"/>
            <a:ext cx="3741978" cy="438341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/>
              <a:t>A jelenlegi trendek alapján az európai átlag egy évtizeden belül elérhető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/>
              <a:t>Fizikai elfogadóhelyek számának 25%-os növekedése, 106 ezer helyen elérhető a kártyás fizetés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/>
              <a:t>POS támogatási program: potenciálisan 60 ezer új terminál kihelyezése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/>
              <a:t>Egy kártyára jutó vásárlások száma 68 db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/>
              <a:t>Az érintéses vásárlások száma 65%-kal emelkedett, értéke megduplázódott, az összes vásárlás 2/3-a érintéses, ez értékben a forgalom felét jelenti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2CE97D0E-7418-480F-ABEF-8D84B7B92F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xmlns="" id="{72058F80-E13B-4AAA-9D72-BC55B6B3CF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3446" y="5914535"/>
            <a:ext cx="4589461" cy="674031"/>
          </a:xfrm>
        </p:spPr>
        <p:txBody>
          <a:bodyPr>
            <a:normAutofit/>
          </a:bodyPr>
          <a:lstStyle/>
          <a:p>
            <a:r>
              <a:rPr lang="hu-HU" dirty="0"/>
              <a:t>Vásárlások elektronikus fizetésének alakulása</a:t>
            </a:r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xmlns="" id="{632AAB3C-AA2F-4242-8CDA-D4573F3DA0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hu-HU" b="1" dirty="0"/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xmlns="" id="{687AA74D-B3D2-4326-9448-FDBFE8225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87" y="89046"/>
            <a:ext cx="3857978" cy="2340000"/>
          </a:xfrm>
          <a:prstGeom prst="rect">
            <a:avLst/>
          </a:prstGeom>
        </p:spPr>
      </p:pic>
      <p:sp>
        <p:nvSpPr>
          <p:cNvPr id="9" name="Tartalom helye 8">
            <a:extLst>
              <a:ext uri="{FF2B5EF4-FFF2-40B4-BE49-F238E27FC236}">
                <a16:creationId xmlns:a16="http://schemas.microsoft.com/office/drawing/2014/main" xmlns="" id="{4219F8AF-9E28-4DC8-BF31-8C837F3C4C60}"/>
              </a:ext>
            </a:extLst>
          </p:cNvPr>
          <p:cNvSpPr txBox="1">
            <a:spLocks noGrp="1"/>
          </p:cNvSpPr>
          <p:nvPr>
            <p:ph sz="quarter" idx="10"/>
          </p:nvPr>
        </p:nvSpPr>
        <p:spPr>
          <a:xfrm>
            <a:off x="383446" y="2429046"/>
            <a:ext cx="4388177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400" i="1" dirty="0">
                <a:solidFill>
                  <a:schemeClr val="accent1"/>
                </a:solidFill>
              </a:rPr>
              <a:t>Vásárlások elektronikus fizetése mutató: </a:t>
            </a:r>
            <a:r>
              <a:rPr lang="hu-HU" sz="1400" dirty="0">
                <a:solidFill>
                  <a:schemeClr val="accent1"/>
                </a:solidFill>
              </a:rPr>
              <a:t>Bankkártyás és egyéb elektronikusan fizetett vásárlások éves összege/Éves lakossági fogyasztás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A065A23C-2E39-4935-8D51-845C3B4E3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758" y="3103077"/>
            <a:ext cx="3286530" cy="255600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ECB8582A-892B-468B-A116-689A045CBE87}"/>
              </a:ext>
            </a:extLst>
          </p:cNvPr>
          <p:cNvSpPr txBox="1"/>
          <p:nvPr/>
        </p:nvSpPr>
        <p:spPr>
          <a:xfrm>
            <a:off x="844359" y="5637536"/>
            <a:ext cx="2545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Forrás: </a:t>
            </a:r>
            <a:r>
              <a:rPr lang="hu-HU" sz="1200" dirty="0" err="1"/>
              <a:t>EKB</a:t>
            </a:r>
            <a:r>
              <a:rPr lang="hu-HU" sz="1200" dirty="0"/>
              <a:t> és Eurostat adatok alapján</a:t>
            </a:r>
          </a:p>
        </p:txBody>
      </p:sp>
    </p:spTree>
    <p:extLst>
      <p:ext uri="{BB962C8B-B14F-4D97-AF65-F5344CB8AC3E}">
        <p14:creationId xmlns:p14="http://schemas.microsoft.com/office/powerpoint/2010/main" val="340783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0"/>
          </p:nvPr>
        </p:nvSpPr>
        <p:spPr>
          <a:xfrm>
            <a:off x="478176" y="1190675"/>
            <a:ext cx="8059483" cy="815925"/>
          </a:xfrm>
        </p:spPr>
        <p:txBody>
          <a:bodyPr/>
          <a:lstStyle/>
          <a:p>
            <a:r>
              <a:rPr lang="hu-HU" dirty="0"/>
              <a:t>Az érintőkártyás technológia terjedése a magyarországi fizetési kártyás rendszerben (2012-2017)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400" dirty="0" smtClean="0"/>
              <a:t>az </a:t>
            </a:r>
            <a:r>
              <a:rPr lang="hu-HU" sz="2400" dirty="0" smtClean="0"/>
              <a:t>érintéses technológia </a:t>
            </a:r>
            <a:r>
              <a:rPr lang="hu-HU" sz="2400" dirty="0" smtClean="0"/>
              <a:t>használatában </a:t>
            </a:r>
            <a:r>
              <a:rPr lang="hu-HU" sz="2400" dirty="0" err="1" smtClean="0"/>
              <a:t>európa</a:t>
            </a:r>
            <a:r>
              <a:rPr lang="hu-HU" sz="2400" dirty="0" smtClean="0"/>
              <a:t> élmezőnyében </a:t>
            </a:r>
            <a:r>
              <a:rPr lang="hu-HU" sz="2400" dirty="0" err="1" smtClean="0"/>
              <a:t>magyarország</a:t>
            </a:r>
            <a:endParaRPr lang="hu-HU" sz="24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5" name="Diagram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027684"/>
              </p:ext>
            </p:extLst>
          </p:nvPr>
        </p:nvGraphicFramePr>
        <p:xfrm>
          <a:off x="1557867" y="2032000"/>
          <a:ext cx="5901266" cy="3776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61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4B2AD62-46E3-4462-A00F-280A67C3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454" y="243639"/>
            <a:ext cx="3600000" cy="998976"/>
          </a:xfrm>
        </p:spPr>
        <p:txBody>
          <a:bodyPr/>
          <a:lstStyle/>
          <a:p>
            <a:r>
              <a:rPr lang="hu-HU" sz="1800" b="1" dirty="0" smtClean="0"/>
              <a:t>Európai összehasonlításban is alacsony a kártyás visszaélések aránya</a:t>
            </a:r>
            <a:endParaRPr lang="hu-HU" sz="1800" b="1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7600B34A-4ED3-4BE9-BC45-AB2982A6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6454" y="2206651"/>
            <a:ext cx="3600000" cy="429465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A </a:t>
            </a:r>
            <a:r>
              <a:rPr lang="hu-HU" dirty="0" smtClean="0"/>
              <a:t>forgalomhoz viszonyítva a kártyás visszaélések aránya csökkent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Az ügyfelekre hárított károk 10 %-a (72 millió Ft) hárult a kártyabirtokosokra, a veszteségeket a kártyakibocsátó pénzforgalmi szolgáltatók és az elfogadók viselték. 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31AC6864-FFC3-4816-B2C3-059BFB30FF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" name="Tartalom helye 9">
            <a:extLst>
              <a:ext uri="{FF2B5EF4-FFF2-40B4-BE49-F238E27FC236}">
                <a16:creationId xmlns:a16="http://schemas.microsoft.com/office/drawing/2014/main" xmlns="" id="{2F02068D-EF0F-4EE7-9D63-356E43041E4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78875" y="124349"/>
            <a:ext cx="4995009" cy="3348000"/>
          </a:xfrm>
          <a:prstGeom prst="rect">
            <a:avLst/>
          </a:prstGeom>
        </p:spPr>
      </p:pic>
      <p:sp>
        <p:nvSpPr>
          <p:cNvPr id="7" name="Szöveg helye 6">
            <a:extLst>
              <a:ext uri="{FF2B5EF4-FFF2-40B4-BE49-F238E27FC236}">
                <a16:creationId xmlns:a16="http://schemas.microsoft.com/office/drawing/2014/main" xmlns="" id="{90500D27-45C4-4409-9724-7DA80DC45F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Tartalom helye 8">
            <a:extLst>
              <a:ext uri="{FF2B5EF4-FFF2-40B4-BE49-F238E27FC236}">
                <a16:creationId xmlns:a16="http://schemas.microsoft.com/office/drawing/2014/main" xmlns="" id="{7FB5BA29-7042-48DE-9E82-667B830A5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42" y="3503738"/>
            <a:ext cx="5038164" cy="315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NB téma 4_3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59D82F22-8C12-49ED-9B02-0DE281DA6CCC}" vid="{B62070E2-8DAD-4C8D-8BC5-F50A9BF3ACF0}"/>
    </a:ext>
  </a:extLst>
</a:theme>
</file>

<file path=ppt/theme/theme2.xml><?xml version="1.0" encoding="utf-8"?>
<a:theme xmlns:a="http://schemas.openxmlformats.org/drawingml/2006/main" name="MNB téma 4_3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59D82F22-8C12-49ED-9B02-0DE281DA6CCC}" vid="{A9582B90-6524-41EB-9FA6-0BA03A9CB94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2678</TotalTime>
  <Words>1981</Words>
  <Application>Microsoft Office PowerPoint</Application>
  <PresentationFormat>On-screen Show (4:3)</PresentationFormat>
  <Paragraphs>288</Paragraphs>
  <Slides>36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MNB téma 4_3 új</vt:lpstr>
      <vt:lpstr>MNB téma 4_3 nyomtatásra</vt:lpstr>
      <vt:lpstr>Fizetési rendszer jelentés 2018</vt:lpstr>
      <vt:lpstr>Fizetési Rendszer Jelentés 2018</vt:lpstr>
      <vt:lpstr>Pénzforgalmi folyamatok</vt:lpstr>
      <vt:lpstr>Az év száma</vt:lpstr>
      <vt:lpstr>átléptük az 1 MRD-ot az elektronikus tranzakciók számában</vt:lpstr>
      <vt:lpstr>Az átutalások területén csekély az elmaradás az EU átlagához képest</vt:lpstr>
      <vt:lpstr>A kiskereskedelmi vásárlásoknál egyre gyakoribb az elektronikus fizetés</vt:lpstr>
      <vt:lpstr>az érintéses technológia használatában európa élmezőnyében magyarország</vt:lpstr>
      <vt:lpstr>Európai összehasonlításban is alacsony a kártyás visszaélések aránya</vt:lpstr>
      <vt:lpstr>2017-ben a számlafizetések 44%-a Már elektronikusan történt</vt:lpstr>
      <vt:lpstr>A pénzforgalmi szolgáltatások árainak szintje és szerkezete sem ösztönzi megfelelő mértékben az elektronikus tranzakciók terjedését</vt:lpstr>
      <vt:lpstr>A pénzforgalmi ellenőrzések tapasztalatai</vt:lpstr>
      <vt:lpstr>2018-tól a PSD2 után egyre nagyobb fókuszban a pénzforgalmi szolgáltatóknál jelentkező üzemzavarok </vt:lpstr>
      <vt:lpstr>A Pénzügyi infrastruktúrák működése</vt:lpstr>
      <vt:lpstr>Naponta 6 ezer milliárd Ft forgalom</vt:lpstr>
      <vt:lpstr>A pénzügyi infrastruktúrák hatékonyan és biztonságosan működtek</vt:lpstr>
      <vt:lpstr>bőséges volt  a Likviditás a fizetési forgalom lebonyolításához</vt:lpstr>
      <vt:lpstr>Aktív és Hatékony likviditásmenedzselés</vt:lpstr>
      <vt:lpstr>BKR napközbeni elszámolás: a potenciális elszámolási és kiegyenlítési kockázat alacsony </vt:lpstr>
      <vt:lpstr>A KELER KSZF hatékonyan kezelte a Késedelmes teljesítéseket</vt:lpstr>
      <vt:lpstr>KELER KSZF projektek, kihívások</vt:lpstr>
      <vt:lpstr>Az Azonnali Fizetési Rendszer bevezetése</vt:lpstr>
      <vt:lpstr>Miért kezdtük el az azonnali fizetés bevezetését?</vt:lpstr>
      <vt:lpstr>Eddig a terv szerint haladunk</vt:lpstr>
      <vt:lpstr>Milyen feladatok következnek?</vt:lpstr>
      <vt:lpstr>Kommunikáció és tájékoztatás</vt:lpstr>
      <vt:lpstr>Lehetőség a pénzforgalmi szolgáltatóknak, előnyök az ügyfeleknek  </vt:lpstr>
      <vt:lpstr>Aki aktívan fejleszt az jól jár</vt:lpstr>
      <vt:lpstr>használatösztönző árazás bevezetése </vt:lpstr>
      <vt:lpstr>Az új pénzforgalmi irányelv aktuális kérdései</vt:lpstr>
      <vt:lpstr>A szabályozás rendszere</vt:lpstr>
      <vt:lpstr>Átmeneti időszak </vt:lpstr>
      <vt:lpstr>Kérdésözön az MNB-hez</vt:lpstr>
      <vt:lpstr>Ellenőrzési fókuszok</vt:lpstr>
      <vt:lpstr>A pénzforgalom középtávú stratégiai irányai</vt:lpstr>
      <vt:lpstr>Köszönjük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PSD2 elindulásának tapasztalatai felügyeleti szemmel és az első piaci visszajelzések</dc:title>
  <dc:creator>Divéki Éva</dc:creator>
  <cp:lastModifiedBy>Bartha Lajos</cp:lastModifiedBy>
  <cp:revision>232</cp:revision>
  <cp:lastPrinted>2018-06-06T07:32:48Z</cp:lastPrinted>
  <dcterms:created xsi:type="dcterms:W3CDTF">2018-04-26T07:57:19Z</dcterms:created>
  <dcterms:modified xsi:type="dcterms:W3CDTF">2018-06-07T07:08:28Z</dcterms:modified>
</cp:coreProperties>
</file>