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53"/>
  </p:notesMasterIdLst>
  <p:sldIdLst>
    <p:sldId id="340" r:id="rId3"/>
    <p:sldId id="341" r:id="rId4"/>
    <p:sldId id="1266" r:id="rId5"/>
    <p:sldId id="1262" r:id="rId6"/>
    <p:sldId id="1263" r:id="rId7"/>
    <p:sldId id="1264" r:id="rId8"/>
    <p:sldId id="1265" r:id="rId9"/>
    <p:sldId id="366" r:id="rId10"/>
    <p:sldId id="1267" r:id="rId11"/>
    <p:sldId id="258" r:id="rId12"/>
    <p:sldId id="260" r:id="rId13"/>
    <p:sldId id="262" r:id="rId14"/>
    <p:sldId id="263" r:id="rId15"/>
    <p:sldId id="1279" r:id="rId16"/>
    <p:sldId id="1270" r:id="rId17"/>
    <p:sldId id="894" r:id="rId18"/>
    <p:sldId id="895" r:id="rId19"/>
    <p:sldId id="1280" r:id="rId20"/>
    <p:sldId id="257" r:id="rId21"/>
    <p:sldId id="1285" r:id="rId22"/>
    <p:sldId id="1286" r:id="rId23"/>
    <p:sldId id="264" r:id="rId24"/>
    <p:sldId id="1287" r:id="rId25"/>
    <p:sldId id="402" r:id="rId26"/>
    <p:sldId id="403" r:id="rId27"/>
    <p:sldId id="405" r:id="rId28"/>
    <p:sldId id="410" r:id="rId29"/>
    <p:sldId id="407" r:id="rId30"/>
    <p:sldId id="408" r:id="rId31"/>
    <p:sldId id="1281" r:id="rId32"/>
    <p:sldId id="1273" r:id="rId33"/>
    <p:sldId id="1274" r:id="rId34"/>
    <p:sldId id="404" r:id="rId35"/>
    <p:sldId id="1275" r:id="rId36"/>
    <p:sldId id="1276" r:id="rId37"/>
    <p:sldId id="406" r:id="rId38"/>
    <p:sldId id="1277" r:id="rId39"/>
    <p:sldId id="409" r:id="rId40"/>
    <p:sldId id="1278" r:id="rId41"/>
    <p:sldId id="417" r:id="rId42"/>
    <p:sldId id="414" r:id="rId43"/>
    <p:sldId id="415" r:id="rId44"/>
    <p:sldId id="416" r:id="rId45"/>
    <p:sldId id="411" r:id="rId46"/>
    <p:sldId id="413" r:id="rId47"/>
    <p:sldId id="1282" r:id="rId48"/>
    <p:sldId id="1284" r:id="rId49"/>
    <p:sldId id="467" r:id="rId50"/>
    <p:sldId id="1283" r:id="rId51"/>
    <p:sldId id="1288" r:id="rId5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EE12843-11F0-4E49-9A97-117AEF3F7CF0}">
          <p14:sldIdLst>
            <p14:sldId id="340"/>
            <p14:sldId id="341"/>
            <p14:sldId id="1266"/>
            <p14:sldId id="1262"/>
            <p14:sldId id="1263"/>
            <p14:sldId id="1264"/>
            <p14:sldId id="1265"/>
            <p14:sldId id="366"/>
            <p14:sldId id="1267"/>
            <p14:sldId id="258"/>
            <p14:sldId id="260"/>
            <p14:sldId id="262"/>
            <p14:sldId id="263"/>
            <p14:sldId id="1279"/>
            <p14:sldId id="1270"/>
            <p14:sldId id="894"/>
            <p14:sldId id="895"/>
            <p14:sldId id="1280"/>
            <p14:sldId id="257"/>
            <p14:sldId id="1285"/>
            <p14:sldId id="1286"/>
            <p14:sldId id="264"/>
            <p14:sldId id="1287"/>
            <p14:sldId id="402"/>
            <p14:sldId id="403"/>
            <p14:sldId id="405"/>
            <p14:sldId id="410"/>
            <p14:sldId id="407"/>
            <p14:sldId id="408"/>
            <p14:sldId id="1281"/>
            <p14:sldId id="1273"/>
            <p14:sldId id="1274"/>
            <p14:sldId id="404"/>
            <p14:sldId id="1275"/>
            <p14:sldId id="1276"/>
            <p14:sldId id="406"/>
            <p14:sldId id="1277"/>
            <p14:sldId id="409"/>
            <p14:sldId id="1278"/>
            <p14:sldId id="417"/>
            <p14:sldId id="414"/>
            <p14:sldId id="415"/>
            <p14:sldId id="416"/>
            <p14:sldId id="411"/>
            <p14:sldId id="413"/>
            <p14:sldId id="1282"/>
            <p14:sldId id="1284"/>
            <p14:sldId id="467"/>
            <p14:sldId id="1283"/>
            <p14:sldId id="1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8" autoAdjust="0"/>
  </p:normalViewPr>
  <p:slideViewPr>
    <p:cSldViewPr snapToGrid="0">
      <p:cViewPr varScale="1">
        <p:scale>
          <a:sx n="96" d="100"/>
          <a:sy n="9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CC613-BE26-4C58-803E-9BB418FD92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6831FAC-6303-4EC5-A744-B43B04E0699B}">
      <dgm:prSet phldrT="[Text]"/>
      <dgm:spPr/>
      <dgm:t>
        <a:bodyPr/>
        <a:lstStyle/>
        <a:p>
          <a:r>
            <a:rPr lang="hu-HU" dirty="0"/>
            <a:t>Benyújtási csatorna megbontása kódlista szerint</a:t>
          </a:r>
        </a:p>
      </dgm:t>
    </dgm:pt>
    <dgm:pt modelId="{9804B7D6-7F3E-4918-8A77-4C429DB6114D}" type="parTrans" cxnId="{919AF43B-69C3-404A-AFB9-F15EB0B20BAF}">
      <dgm:prSet/>
      <dgm:spPr/>
      <dgm:t>
        <a:bodyPr/>
        <a:lstStyle/>
        <a:p>
          <a:endParaRPr lang="hu-HU"/>
        </a:p>
      </dgm:t>
    </dgm:pt>
    <dgm:pt modelId="{471DCB43-7616-4E7B-ABB1-FD2317301A5D}" type="sibTrans" cxnId="{919AF43B-69C3-404A-AFB9-F15EB0B20BAF}">
      <dgm:prSet/>
      <dgm:spPr/>
      <dgm:t>
        <a:bodyPr/>
        <a:lstStyle/>
        <a:p>
          <a:endParaRPr lang="hu-HU"/>
        </a:p>
      </dgm:t>
    </dgm:pt>
    <dgm:pt modelId="{DBA0C27E-2371-45E1-87D4-C139C61A8705}">
      <dgm:prSet phldrT="[Text]"/>
      <dgm:spPr/>
      <dgm:t>
        <a:bodyPr/>
        <a:lstStyle/>
        <a:p>
          <a:r>
            <a:rPr lang="hu-HU" dirty="0"/>
            <a:t>Ingyenes tranzakciók és szolgáltatások megjelenítése</a:t>
          </a:r>
        </a:p>
      </dgm:t>
    </dgm:pt>
    <dgm:pt modelId="{672446D8-79E5-42EE-82C5-5FFD5ED55593}" type="parTrans" cxnId="{BF0459C9-3A0B-46B0-A4F5-598D755E8125}">
      <dgm:prSet/>
      <dgm:spPr/>
      <dgm:t>
        <a:bodyPr/>
        <a:lstStyle/>
        <a:p>
          <a:endParaRPr lang="hu-HU"/>
        </a:p>
      </dgm:t>
    </dgm:pt>
    <dgm:pt modelId="{79E780EC-1187-4649-8378-9D5AD083A3E7}" type="sibTrans" cxnId="{BF0459C9-3A0B-46B0-A4F5-598D755E8125}">
      <dgm:prSet/>
      <dgm:spPr/>
      <dgm:t>
        <a:bodyPr/>
        <a:lstStyle/>
        <a:p>
          <a:endParaRPr lang="hu-HU"/>
        </a:p>
      </dgm:t>
    </dgm:pt>
    <dgm:pt modelId="{5426E0E6-0A0C-4C8C-AE02-9E4BD39D794E}">
      <dgm:prSet phldrT="[Text]"/>
      <dgm:spPr/>
      <dgm:t>
        <a:bodyPr/>
        <a:lstStyle/>
        <a:p>
          <a:r>
            <a:rPr lang="hu-HU" dirty="0"/>
            <a:t>Hitelkártyára vonatkozó adatok</a:t>
          </a:r>
        </a:p>
      </dgm:t>
    </dgm:pt>
    <dgm:pt modelId="{672E2FD0-4EAE-4999-B39A-1D4CC3B6E9E1}" type="parTrans" cxnId="{B9CED174-AA29-4540-9B9B-AE3AAB130465}">
      <dgm:prSet/>
      <dgm:spPr/>
      <dgm:t>
        <a:bodyPr/>
        <a:lstStyle/>
        <a:p>
          <a:endParaRPr lang="hu-HU"/>
        </a:p>
      </dgm:t>
    </dgm:pt>
    <dgm:pt modelId="{41D14491-56C2-4A2D-9FAA-C6093A4E224A}" type="sibTrans" cxnId="{B9CED174-AA29-4540-9B9B-AE3AAB130465}">
      <dgm:prSet/>
      <dgm:spPr/>
      <dgm:t>
        <a:bodyPr/>
        <a:lstStyle/>
        <a:p>
          <a:endParaRPr lang="hu-HU"/>
        </a:p>
      </dgm:t>
    </dgm:pt>
    <dgm:pt modelId="{0E146B5C-FE7C-4021-9F73-C96EA6FF0807}">
      <dgm:prSet phldrT="[Text]"/>
      <dgm:spPr/>
      <dgm:t>
        <a:bodyPr/>
        <a:lstStyle/>
        <a:p>
          <a:r>
            <a:rPr lang="hu-HU" dirty="0"/>
            <a:t>Visszatérítések és fizetési kérelem</a:t>
          </a:r>
        </a:p>
      </dgm:t>
    </dgm:pt>
    <dgm:pt modelId="{FD16226C-4D04-4B8E-8E85-13DAC5EC33A7}" type="parTrans" cxnId="{63CC3490-F24F-48B0-8E8F-2BB5160E427D}">
      <dgm:prSet/>
      <dgm:spPr/>
      <dgm:t>
        <a:bodyPr/>
        <a:lstStyle/>
        <a:p>
          <a:endParaRPr lang="hu-HU"/>
        </a:p>
      </dgm:t>
    </dgm:pt>
    <dgm:pt modelId="{4ECD2A8F-E4A8-48D7-AECC-B0CDD5B542AA}" type="sibTrans" cxnId="{63CC3490-F24F-48B0-8E8F-2BB5160E427D}">
      <dgm:prSet/>
      <dgm:spPr/>
      <dgm:t>
        <a:bodyPr/>
        <a:lstStyle/>
        <a:p>
          <a:endParaRPr lang="hu-HU"/>
        </a:p>
      </dgm:t>
    </dgm:pt>
    <dgm:pt modelId="{71CF1F18-409C-4B4A-ACF5-5DA72BDF4778}" type="pres">
      <dgm:prSet presAssocID="{99CCC613-BE26-4C58-803E-9BB418FD9215}" presName="Name0" presStyleCnt="0">
        <dgm:presLayoutVars>
          <dgm:chMax val="7"/>
          <dgm:chPref val="7"/>
          <dgm:dir/>
        </dgm:presLayoutVars>
      </dgm:prSet>
      <dgm:spPr/>
    </dgm:pt>
    <dgm:pt modelId="{FE74D37D-82D7-47AA-9021-17148A10FAAD}" type="pres">
      <dgm:prSet presAssocID="{99CCC613-BE26-4C58-803E-9BB418FD9215}" presName="Name1" presStyleCnt="0"/>
      <dgm:spPr/>
    </dgm:pt>
    <dgm:pt modelId="{03269F0F-93AE-4597-879C-8B764DA9D4BE}" type="pres">
      <dgm:prSet presAssocID="{99CCC613-BE26-4C58-803E-9BB418FD9215}" presName="cycle" presStyleCnt="0"/>
      <dgm:spPr/>
    </dgm:pt>
    <dgm:pt modelId="{C5D2ED92-F52A-4AE7-9C04-DB78CEA1A795}" type="pres">
      <dgm:prSet presAssocID="{99CCC613-BE26-4C58-803E-9BB418FD9215}" presName="srcNode" presStyleLbl="node1" presStyleIdx="0" presStyleCnt="4"/>
      <dgm:spPr/>
    </dgm:pt>
    <dgm:pt modelId="{921AECCD-89D7-4E46-86F1-98958CBBBD92}" type="pres">
      <dgm:prSet presAssocID="{99CCC613-BE26-4C58-803E-9BB418FD9215}" presName="conn" presStyleLbl="parChTrans1D2" presStyleIdx="0" presStyleCnt="1"/>
      <dgm:spPr/>
    </dgm:pt>
    <dgm:pt modelId="{53E83E4A-82C1-4213-B89F-2F84590B763D}" type="pres">
      <dgm:prSet presAssocID="{99CCC613-BE26-4C58-803E-9BB418FD9215}" presName="extraNode" presStyleLbl="node1" presStyleIdx="0" presStyleCnt="4"/>
      <dgm:spPr/>
    </dgm:pt>
    <dgm:pt modelId="{0ABF8CC8-A5FD-478B-978B-C528C87C9130}" type="pres">
      <dgm:prSet presAssocID="{99CCC613-BE26-4C58-803E-9BB418FD9215}" presName="dstNode" presStyleLbl="node1" presStyleIdx="0" presStyleCnt="4"/>
      <dgm:spPr/>
    </dgm:pt>
    <dgm:pt modelId="{4BC573B4-10CF-4962-83F3-BA8599FD43AC}" type="pres">
      <dgm:prSet presAssocID="{46831FAC-6303-4EC5-A744-B43B04E0699B}" presName="text_1" presStyleLbl="node1" presStyleIdx="0" presStyleCnt="4">
        <dgm:presLayoutVars>
          <dgm:bulletEnabled val="1"/>
        </dgm:presLayoutVars>
      </dgm:prSet>
      <dgm:spPr/>
    </dgm:pt>
    <dgm:pt modelId="{6C8A35B5-B3DD-4357-906F-1456E623B279}" type="pres">
      <dgm:prSet presAssocID="{46831FAC-6303-4EC5-A744-B43B04E0699B}" presName="accent_1" presStyleCnt="0"/>
      <dgm:spPr/>
    </dgm:pt>
    <dgm:pt modelId="{D1BF5523-29D4-4A0B-A12B-A8DB4A609296}" type="pres">
      <dgm:prSet presAssocID="{46831FAC-6303-4EC5-A744-B43B04E0699B}" presName="accentRepeatNode" presStyleLbl="solidFgAcc1" presStyleIdx="0" presStyleCnt="4"/>
      <dgm:spPr/>
    </dgm:pt>
    <dgm:pt modelId="{BA02E696-BE90-4A57-A0B8-BC841A8BF7A9}" type="pres">
      <dgm:prSet presAssocID="{DBA0C27E-2371-45E1-87D4-C139C61A8705}" presName="text_2" presStyleLbl="node1" presStyleIdx="1" presStyleCnt="4">
        <dgm:presLayoutVars>
          <dgm:bulletEnabled val="1"/>
        </dgm:presLayoutVars>
      </dgm:prSet>
      <dgm:spPr/>
    </dgm:pt>
    <dgm:pt modelId="{575EA68D-196F-416C-AB93-431E15E1AE35}" type="pres">
      <dgm:prSet presAssocID="{DBA0C27E-2371-45E1-87D4-C139C61A8705}" presName="accent_2" presStyleCnt="0"/>
      <dgm:spPr/>
    </dgm:pt>
    <dgm:pt modelId="{4556584D-DB4A-43ED-A503-7E8AE373C451}" type="pres">
      <dgm:prSet presAssocID="{DBA0C27E-2371-45E1-87D4-C139C61A8705}" presName="accentRepeatNode" presStyleLbl="solidFgAcc1" presStyleIdx="1" presStyleCnt="4"/>
      <dgm:spPr/>
    </dgm:pt>
    <dgm:pt modelId="{21B84D32-DCCB-4F88-B0DC-D8C550CB9795}" type="pres">
      <dgm:prSet presAssocID="{5426E0E6-0A0C-4C8C-AE02-9E4BD39D794E}" presName="text_3" presStyleLbl="node1" presStyleIdx="2" presStyleCnt="4">
        <dgm:presLayoutVars>
          <dgm:bulletEnabled val="1"/>
        </dgm:presLayoutVars>
      </dgm:prSet>
      <dgm:spPr/>
    </dgm:pt>
    <dgm:pt modelId="{C532E18F-DE78-4AC2-BD62-F9C515624D51}" type="pres">
      <dgm:prSet presAssocID="{5426E0E6-0A0C-4C8C-AE02-9E4BD39D794E}" presName="accent_3" presStyleCnt="0"/>
      <dgm:spPr/>
    </dgm:pt>
    <dgm:pt modelId="{3DDB5AFA-6B4C-45A6-86E6-D1254CC9294E}" type="pres">
      <dgm:prSet presAssocID="{5426E0E6-0A0C-4C8C-AE02-9E4BD39D794E}" presName="accentRepeatNode" presStyleLbl="solidFgAcc1" presStyleIdx="2" presStyleCnt="4"/>
      <dgm:spPr/>
    </dgm:pt>
    <dgm:pt modelId="{8C2BC4E6-2F1A-4303-A76D-FBFD11724631}" type="pres">
      <dgm:prSet presAssocID="{0E146B5C-FE7C-4021-9F73-C96EA6FF0807}" presName="text_4" presStyleLbl="node1" presStyleIdx="3" presStyleCnt="4">
        <dgm:presLayoutVars>
          <dgm:bulletEnabled val="1"/>
        </dgm:presLayoutVars>
      </dgm:prSet>
      <dgm:spPr/>
    </dgm:pt>
    <dgm:pt modelId="{0FE6CBDD-74F3-4F26-8594-19055A6B0783}" type="pres">
      <dgm:prSet presAssocID="{0E146B5C-FE7C-4021-9F73-C96EA6FF0807}" presName="accent_4" presStyleCnt="0"/>
      <dgm:spPr/>
    </dgm:pt>
    <dgm:pt modelId="{3D1F9604-E60B-427C-8C1E-C1378681C39B}" type="pres">
      <dgm:prSet presAssocID="{0E146B5C-FE7C-4021-9F73-C96EA6FF0807}" presName="accentRepeatNode" presStyleLbl="solidFgAcc1" presStyleIdx="3" presStyleCnt="4"/>
      <dgm:spPr/>
    </dgm:pt>
  </dgm:ptLst>
  <dgm:cxnLst>
    <dgm:cxn modelId="{15A2260C-7FC0-409D-9191-1CEA96C1464B}" type="presOf" srcId="{99CCC613-BE26-4C58-803E-9BB418FD9215}" destId="{71CF1F18-409C-4B4A-ACF5-5DA72BDF4778}" srcOrd="0" destOrd="0" presId="urn:microsoft.com/office/officeart/2008/layout/VerticalCurvedList"/>
    <dgm:cxn modelId="{919AF43B-69C3-404A-AFB9-F15EB0B20BAF}" srcId="{99CCC613-BE26-4C58-803E-9BB418FD9215}" destId="{46831FAC-6303-4EC5-A744-B43B04E0699B}" srcOrd="0" destOrd="0" parTransId="{9804B7D6-7F3E-4918-8A77-4C429DB6114D}" sibTransId="{471DCB43-7616-4E7B-ABB1-FD2317301A5D}"/>
    <dgm:cxn modelId="{B9CED174-AA29-4540-9B9B-AE3AAB130465}" srcId="{99CCC613-BE26-4C58-803E-9BB418FD9215}" destId="{5426E0E6-0A0C-4C8C-AE02-9E4BD39D794E}" srcOrd="2" destOrd="0" parTransId="{672E2FD0-4EAE-4999-B39A-1D4CC3B6E9E1}" sibTransId="{41D14491-56C2-4A2D-9FAA-C6093A4E224A}"/>
    <dgm:cxn modelId="{21C6B386-51FC-4725-832D-77475C6E9015}" type="presOf" srcId="{0E146B5C-FE7C-4021-9F73-C96EA6FF0807}" destId="{8C2BC4E6-2F1A-4303-A76D-FBFD11724631}" srcOrd="0" destOrd="0" presId="urn:microsoft.com/office/officeart/2008/layout/VerticalCurvedList"/>
    <dgm:cxn modelId="{63CC3490-F24F-48B0-8E8F-2BB5160E427D}" srcId="{99CCC613-BE26-4C58-803E-9BB418FD9215}" destId="{0E146B5C-FE7C-4021-9F73-C96EA6FF0807}" srcOrd="3" destOrd="0" parTransId="{FD16226C-4D04-4B8E-8E85-13DAC5EC33A7}" sibTransId="{4ECD2A8F-E4A8-48D7-AECC-B0CDD5B542AA}"/>
    <dgm:cxn modelId="{3A1C32A3-C4F4-4309-B712-B858194403A4}" type="presOf" srcId="{DBA0C27E-2371-45E1-87D4-C139C61A8705}" destId="{BA02E696-BE90-4A57-A0B8-BC841A8BF7A9}" srcOrd="0" destOrd="0" presId="urn:microsoft.com/office/officeart/2008/layout/VerticalCurvedList"/>
    <dgm:cxn modelId="{BF0459C9-3A0B-46B0-A4F5-598D755E8125}" srcId="{99CCC613-BE26-4C58-803E-9BB418FD9215}" destId="{DBA0C27E-2371-45E1-87D4-C139C61A8705}" srcOrd="1" destOrd="0" parTransId="{672446D8-79E5-42EE-82C5-5FFD5ED55593}" sibTransId="{79E780EC-1187-4649-8378-9D5AD083A3E7}"/>
    <dgm:cxn modelId="{B8AD40CF-76CA-426A-B189-0DB116ADBECE}" type="presOf" srcId="{46831FAC-6303-4EC5-A744-B43B04E0699B}" destId="{4BC573B4-10CF-4962-83F3-BA8599FD43AC}" srcOrd="0" destOrd="0" presId="urn:microsoft.com/office/officeart/2008/layout/VerticalCurvedList"/>
    <dgm:cxn modelId="{97703ED9-DF1A-48A4-90D1-56812E4BB6FF}" type="presOf" srcId="{5426E0E6-0A0C-4C8C-AE02-9E4BD39D794E}" destId="{21B84D32-DCCB-4F88-B0DC-D8C550CB9795}" srcOrd="0" destOrd="0" presId="urn:microsoft.com/office/officeart/2008/layout/VerticalCurvedList"/>
    <dgm:cxn modelId="{18F904F0-BFBD-4BEE-8DBF-81B4DFB79C62}" type="presOf" srcId="{471DCB43-7616-4E7B-ABB1-FD2317301A5D}" destId="{921AECCD-89D7-4E46-86F1-98958CBBBD92}" srcOrd="0" destOrd="0" presId="urn:microsoft.com/office/officeart/2008/layout/VerticalCurvedList"/>
    <dgm:cxn modelId="{DF742091-6D1A-44E5-A2FE-7C18CC7A8DD6}" type="presParOf" srcId="{71CF1F18-409C-4B4A-ACF5-5DA72BDF4778}" destId="{FE74D37D-82D7-47AA-9021-17148A10FAAD}" srcOrd="0" destOrd="0" presId="urn:microsoft.com/office/officeart/2008/layout/VerticalCurvedList"/>
    <dgm:cxn modelId="{4BAC2771-529C-4ECB-84A7-B0C6DD4BCB08}" type="presParOf" srcId="{FE74D37D-82D7-47AA-9021-17148A10FAAD}" destId="{03269F0F-93AE-4597-879C-8B764DA9D4BE}" srcOrd="0" destOrd="0" presId="urn:microsoft.com/office/officeart/2008/layout/VerticalCurvedList"/>
    <dgm:cxn modelId="{246E46FB-B12E-405C-8D53-68B4984F8148}" type="presParOf" srcId="{03269F0F-93AE-4597-879C-8B764DA9D4BE}" destId="{C5D2ED92-F52A-4AE7-9C04-DB78CEA1A795}" srcOrd="0" destOrd="0" presId="urn:microsoft.com/office/officeart/2008/layout/VerticalCurvedList"/>
    <dgm:cxn modelId="{2642E284-5CCD-46C1-AFDE-E1CDA5EEDB27}" type="presParOf" srcId="{03269F0F-93AE-4597-879C-8B764DA9D4BE}" destId="{921AECCD-89D7-4E46-86F1-98958CBBBD92}" srcOrd="1" destOrd="0" presId="urn:microsoft.com/office/officeart/2008/layout/VerticalCurvedList"/>
    <dgm:cxn modelId="{3303C0DD-4C1B-4A08-B0D9-FC053072ED31}" type="presParOf" srcId="{03269F0F-93AE-4597-879C-8B764DA9D4BE}" destId="{53E83E4A-82C1-4213-B89F-2F84590B763D}" srcOrd="2" destOrd="0" presId="urn:microsoft.com/office/officeart/2008/layout/VerticalCurvedList"/>
    <dgm:cxn modelId="{35C6D6AF-C969-446F-B58F-CCC6E95274F4}" type="presParOf" srcId="{03269F0F-93AE-4597-879C-8B764DA9D4BE}" destId="{0ABF8CC8-A5FD-478B-978B-C528C87C9130}" srcOrd="3" destOrd="0" presId="urn:microsoft.com/office/officeart/2008/layout/VerticalCurvedList"/>
    <dgm:cxn modelId="{DAAD6FB0-E705-43EE-951C-08D4A4E40407}" type="presParOf" srcId="{FE74D37D-82D7-47AA-9021-17148A10FAAD}" destId="{4BC573B4-10CF-4962-83F3-BA8599FD43AC}" srcOrd="1" destOrd="0" presId="urn:microsoft.com/office/officeart/2008/layout/VerticalCurvedList"/>
    <dgm:cxn modelId="{56BC7AB2-A3B8-42D7-8217-9F1CCD277015}" type="presParOf" srcId="{FE74D37D-82D7-47AA-9021-17148A10FAAD}" destId="{6C8A35B5-B3DD-4357-906F-1456E623B279}" srcOrd="2" destOrd="0" presId="urn:microsoft.com/office/officeart/2008/layout/VerticalCurvedList"/>
    <dgm:cxn modelId="{0F71652E-67BF-4012-9021-65D4CADFB9FA}" type="presParOf" srcId="{6C8A35B5-B3DD-4357-906F-1456E623B279}" destId="{D1BF5523-29D4-4A0B-A12B-A8DB4A609296}" srcOrd="0" destOrd="0" presId="urn:microsoft.com/office/officeart/2008/layout/VerticalCurvedList"/>
    <dgm:cxn modelId="{7B677773-8920-43F2-9B5B-2E2C854BDD1A}" type="presParOf" srcId="{FE74D37D-82D7-47AA-9021-17148A10FAAD}" destId="{BA02E696-BE90-4A57-A0B8-BC841A8BF7A9}" srcOrd="3" destOrd="0" presId="urn:microsoft.com/office/officeart/2008/layout/VerticalCurvedList"/>
    <dgm:cxn modelId="{47079B7E-9D03-44CD-84C7-D19C4C849279}" type="presParOf" srcId="{FE74D37D-82D7-47AA-9021-17148A10FAAD}" destId="{575EA68D-196F-416C-AB93-431E15E1AE35}" srcOrd="4" destOrd="0" presId="urn:microsoft.com/office/officeart/2008/layout/VerticalCurvedList"/>
    <dgm:cxn modelId="{F4907D0C-D222-4FFF-A22C-9B22B360DEEC}" type="presParOf" srcId="{575EA68D-196F-416C-AB93-431E15E1AE35}" destId="{4556584D-DB4A-43ED-A503-7E8AE373C451}" srcOrd="0" destOrd="0" presId="urn:microsoft.com/office/officeart/2008/layout/VerticalCurvedList"/>
    <dgm:cxn modelId="{710E2860-07C6-4363-BB07-C5C0BEB8AFA3}" type="presParOf" srcId="{FE74D37D-82D7-47AA-9021-17148A10FAAD}" destId="{21B84D32-DCCB-4F88-B0DC-D8C550CB9795}" srcOrd="5" destOrd="0" presId="urn:microsoft.com/office/officeart/2008/layout/VerticalCurvedList"/>
    <dgm:cxn modelId="{664A325F-CAAC-4249-8D11-865824FC2E92}" type="presParOf" srcId="{FE74D37D-82D7-47AA-9021-17148A10FAAD}" destId="{C532E18F-DE78-4AC2-BD62-F9C515624D51}" srcOrd="6" destOrd="0" presId="urn:microsoft.com/office/officeart/2008/layout/VerticalCurvedList"/>
    <dgm:cxn modelId="{FFBBDF60-3B27-417B-B2A2-4A7D1F32900E}" type="presParOf" srcId="{C532E18F-DE78-4AC2-BD62-F9C515624D51}" destId="{3DDB5AFA-6B4C-45A6-86E6-D1254CC9294E}" srcOrd="0" destOrd="0" presId="urn:microsoft.com/office/officeart/2008/layout/VerticalCurvedList"/>
    <dgm:cxn modelId="{FD1FEBC1-BE7B-4901-8B96-E25E7A5630E6}" type="presParOf" srcId="{FE74D37D-82D7-47AA-9021-17148A10FAAD}" destId="{8C2BC4E6-2F1A-4303-A76D-FBFD11724631}" srcOrd="7" destOrd="0" presId="urn:microsoft.com/office/officeart/2008/layout/VerticalCurvedList"/>
    <dgm:cxn modelId="{ACD76ECF-A49E-4295-8B4E-4FEBE382B12E}" type="presParOf" srcId="{FE74D37D-82D7-47AA-9021-17148A10FAAD}" destId="{0FE6CBDD-74F3-4F26-8594-19055A6B0783}" srcOrd="8" destOrd="0" presId="urn:microsoft.com/office/officeart/2008/layout/VerticalCurvedList"/>
    <dgm:cxn modelId="{066C702D-30B1-4AD1-A5BD-FCD0FD00E41F}" type="presParOf" srcId="{0FE6CBDD-74F3-4F26-8594-19055A6B0783}" destId="{3D1F9604-E60B-427C-8C1E-C1378681C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4599B-2DCF-412D-B3D5-678FF5C5E3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F53C92-87EF-45AD-A66A-85858734F678}">
      <dgm:prSet phldrT="[Text]"/>
      <dgm:spPr>
        <a:solidFill>
          <a:srgbClr val="FFC000"/>
        </a:solidFill>
      </dgm:spPr>
      <dgm:t>
        <a:bodyPr/>
        <a:lstStyle/>
        <a:p>
          <a:r>
            <a:rPr lang="hu-HU" dirty="0"/>
            <a:t>NET</a:t>
          </a:r>
        </a:p>
      </dgm:t>
    </dgm:pt>
    <dgm:pt modelId="{A4B8EE94-D142-45C0-869C-FE02AA642D2D}" type="parTrans" cxnId="{8E138EDE-617B-47CE-AEF1-6C779958B67F}">
      <dgm:prSet/>
      <dgm:spPr/>
      <dgm:t>
        <a:bodyPr/>
        <a:lstStyle/>
        <a:p>
          <a:endParaRPr lang="hu-HU"/>
        </a:p>
      </dgm:t>
    </dgm:pt>
    <dgm:pt modelId="{15815FE2-098C-4446-8B4E-115BE574FFC5}" type="sibTrans" cxnId="{8E138EDE-617B-47CE-AEF1-6C779958B67F}">
      <dgm:prSet/>
      <dgm:spPr/>
      <dgm:t>
        <a:bodyPr/>
        <a:lstStyle/>
        <a:p>
          <a:endParaRPr lang="hu-HU"/>
        </a:p>
      </dgm:t>
    </dgm:pt>
    <dgm:pt modelId="{336F812F-8E8F-4684-9570-020E2BA9A14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 err="1"/>
            <a:t>TPP</a:t>
          </a:r>
          <a:endParaRPr lang="hu-HU" dirty="0"/>
        </a:p>
      </dgm:t>
    </dgm:pt>
    <dgm:pt modelId="{82A5CBB2-3FC6-415E-A68F-CAD80034DA5D}" type="parTrans" cxnId="{9939D3B7-0C54-430A-97A6-84F0EDE8DCFC}">
      <dgm:prSet/>
      <dgm:spPr/>
      <dgm:t>
        <a:bodyPr/>
        <a:lstStyle/>
        <a:p>
          <a:endParaRPr lang="hu-HU"/>
        </a:p>
      </dgm:t>
    </dgm:pt>
    <dgm:pt modelId="{0AFC7AB1-E35A-4D66-8DB2-9EF304658164}" type="sibTrans" cxnId="{9939D3B7-0C54-430A-97A6-84F0EDE8DCFC}">
      <dgm:prSet/>
      <dgm:spPr/>
      <dgm:t>
        <a:bodyPr/>
        <a:lstStyle/>
        <a:p>
          <a:endParaRPr lang="hu-HU"/>
        </a:p>
      </dgm:t>
    </dgm:pt>
    <dgm:pt modelId="{8DF6648C-A52D-43B8-94E7-BCB6520E888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 err="1"/>
            <a:t>TARCA</a:t>
          </a:r>
          <a:endParaRPr lang="hu-HU" dirty="0"/>
        </a:p>
      </dgm:t>
    </dgm:pt>
    <dgm:pt modelId="{53EEDDAB-107A-4E31-91E7-835322023F4F}" type="parTrans" cxnId="{166901F0-5FEE-4D61-903B-494E44B1E2BD}">
      <dgm:prSet/>
      <dgm:spPr/>
      <dgm:t>
        <a:bodyPr/>
        <a:lstStyle/>
        <a:p>
          <a:endParaRPr lang="hu-HU"/>
        </a:p>
      </dgm:t>
    </dgm:pt>
    <dgm:pt modelId="{14C4A464-8515-45E7-9B11-A2A27E3BD20E}" type="sibTrans" cxnId="{166901F0-5FEE-4D61-903B-494E44B1E2BD}">
      <dgm:prSet/>
      <dgm:spPr/>
      <dgm:t>
        <a:bodyPr/>
        <a:lstStyle/>
        <a:p>
          <a:endParaRPr lang="hu-HU"/>
        </a:p>
      </dgm:t>
    </dgm:pt>
    <dgm:pt modelId="{D759237F-20A1-496B-BE2E-62E1E87C6767}">
      <dgm:prSet phldrT="[Text]"/>
      <dgm:spPr/>
      <dgm:t>
        <a:bodyPr/>
        <a:lstStyle/>
        <a:p>
          <a:r>
            <a:rPr lang="hu-HU" dirty="0" err="1"/>
            <a:t>EGYEB</a:t>
          </a:r>
          <a:endParaRPr lang="hu-HU" dirty="0"/>
        </a:p>
      </dgm:t>
    </dgm:pt>
    <dgm:pt modelId="{95433ACB-496A-4DC1-ADD7-1B0E28BC8B01}" type="parTrans" cxnId="{0D4D980E-206F-43E8-A9D8-4EC20E2FE03F}">
      <dgm:prSet/>
      <dgm:spPr/>
      <dgm:t>
        <a:bodyPr/>
        <a:lstStyle/>
        <a:p>
          <a:endParaRPr lang="hu-HU"/>
        </a:p>
      </dgm:t>
    </dgm:pt>
    <dgm:pt modelId="{8AFA7E81-67A7-4090-A634-AB8B008B29B0}" type="sibTrans" cxnId="{0D4D980E-206F-43E8-A9D8-4EC20E2FE03F}">
      <dgm:prSet/>
      <dgm:spPr/>
      <dgm:t>
        <a:bodyPr/>
        <a:lstStyle/>
        <a:p>
          <a:endParaRPr lang="hu-HU"/>
        </a:p>
      </dgm:t>
    </dgm:pt>
    <dgm:pt modelId="{698AB7C8-4AA9-496C-9BD5-E086FB850FB8}">
      <dgm:prSet phldrT="[Text]"/>
      <dgm:spPr/>
      <dgm:t>
        <a:bodyPr/>
        <a:lstStyle/>
        <a:p>
          <a:r>
            <a:rPr lang="hu-HU" dirty="0" err="1"/>
            <a:t>PAPIR</a:t>
          </a:r>
          <a:endParaRPr lang="hu-HU" dirty="0"/>
        </a:p>
      </dgm:t>
    </dgm:pt>
    <dgm:pt modelId="{F93C0152-88C0-40CF-991D-D8FBE9DA29CC}" type="parTrans" cxnId="{EC4696B5-B893-4DCF-B172-23411045DD69}">
      <dgm:prSet/>
      <dgm:spPr/>
      <dgm:t>
        <a:bodyPr/>
        <a:lstStyle/>
        <a:p>
          <a:endParaRPr lang="hu-HU"/>
        </a:p>
      </dgm:t>
    </dgm:pt>
    <dgm:pt modelId="{A5E75CD5-AF51-4FCB-B884-AE3E462D2673}" type="sibTrans" cxnId="{EC4696B5-B893-4DCF-B172-23411045DD69}">
      <dgm:prSet/>
      <dgm:spPr/>
      <dgm:t>
        <a:bodyPr/>
        <a:lstStyle/>
        <a:p>
          <a:endParaRPr lang="hu-HU"/>
        </a:p>
      </dgm:t>
    </dgm:pt>
    <dgm:pt modelId="{8C74944C-C700-443F-9220-45074F485121}">
      <dgm:prSet phldrT="[Text]"/>
      <dgm:spPr/>
      <dgm:t>
        <a:bodyPr/>
        <a:lstStyle/>
        <a:p>
          <a:r>
            <a:rPr lang="hu-HU" dirty="0"/>
            <a:t>TELEFON</a:t>
          </a:r>
        </a:p>
      </dgm:t>
    </dgm:pt>
    <dgm:pt modelId="{CFBBEA15-EDE8-450F-8A6D-2526B020E12F}" type="parTrans" cxnId="{596058C5-029F-43E4-BA25-C0485B36E485}">
      <dgm:prSet/>
      <dgm:spPr/>
      <dgm:t>
        <a:bodyPr/>
        <a:lstStyle/>
        <a:p>
          <a:endParaRPr lang="hu-HU"/>
        </a:p>
      </dgm:t>
    </dgm:pt>
    <dgm:pt modelId="{B047B756-BF6F-4D83-97BF-3BABA2D98A9A}" type="sibTrans" cxnId="{596058C5-029F-43E4-BA25-C0485B36E485}">
      <dgm:prSet/>
      <dgm:spPr/>
      <dgm:t>
        <a:bodyPr/>
        <a:lstStyle/>
        <a:p>
          <a:endParaRPr lang="hu-HU"/>
        </a:p>
      </dgm:t>
    </dgm:pt>
    <dgm:pt modelId="{69878F7D-468D-4FF2-A428-4543E521C7F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MOBIL</a:t>
          </a:r>
        </a:p>
      </dgm:t>
    </dgm:pt>
    <dgm:pt modelId="{ED3A97C6-C79D-4780-BBC8-A83EE79B5D39}" type="parTrans" cxnId="{785F0F51-1350-4AFC-8F6A-B8947DB0328B}">
      <dgm:prSet/>
      <dgm:spPr/>
      <dgm:t>
        <a:bodyPr/>
        <a:lstStyle/>
        <a:p>
          <a:endParaRPr lang="hu-HU"/>
        </a:p>
      </dgm:t>
    </dgm:pt>
    <dgm:pt modelId="{7F50F762-3C15-4453-8326-9ED232D69A0D}" type="sibTrans" cxnId="{785F0F51-1350-4AFC-8F6A-B8947DB0328B}">
      <dgm:prSet/>
      <dgm:spPr/>
      <dgm:t>
        <a:bodyPr/>
        <a:lstStyle/>
        <a:p>
          <a:endParaRPr lang="hu-HU"/>
        </a:p>
      </dgm:t>
    </dgm:pt>
    <dgm:pt modelId="{BF6A63BE-6BAA-4C66-BDC0-E41DFBEFABB3}" type="pres">
      <dgm:prSet presAssocID="{3EF4599B-2DCF-412D-B3D5-678FF5C5E342}" presName="linear" presStyleCnt="0">
        <dgm:presLayoutVars>
          <dgm:dir/>
          <dgm:animLvl val="lvl"/>
          <dgm:resizeHandles val="exact"/>
        </dgm:presLayoutVars>
      </dgm:prSet>
      <dgm:spPr/>
    </dgm:pt>
    <dgm:pt modelId="{B01F4439-30EC-42EB-8E1F-6A408171F25C}" type="pres">
      <dgm:prSet presAssocID="{4FF53C92-87EF-45AD-A66A-85858734F678}" presName="parentLin" presStyleCnt="0"/>
      <dgm:spPr/>
    </dgm:pt>
    <dgm:pt modelId="{00F9C067-2C61-4828-BF91-B3BC82BCAEEB}" type="pres">
      <dgm:prSet presAssocID="{4FF53C92-87EF-45AD-A66A-85858734F678}" presName="parentLeftMargin" presStyleLbl="node1" presStyleIdx="0" presStyleCnt="7"/>
      <dgm:spPr/>
    </dgm:pt>
    <dgm:pt modelId="{BDC46D76-5552-4495-AE5E-C94F420547DD}" type="pres">
      <dgm:prSet presAssocID="{4FF53C92-87EF-45AD-A66A-85858734F67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7FA6CD5-1240-4437-8483-3FC0C98E902D}" type="pres">
      <dgm:prSet presAssocID="{4FF53C92-87EF-45AD-A66A-85858734F678}" presName="negativeSpace" presStyleCnt="0"/>
      <dgm:spPr/>
    </dgm:pt>
    <dgm:pt modelId="{FE2263C8-2ADA-4E8A-A8A4-B2CA69E051A1}" type="pres">
      <dgm:prSet presAssocID="{4FF53C92-87EF-45AD-A66A-85858734F678}" presName="childText" presStyleLbl="conFgAcc1" presStyleIdx="0" presStyleCnt="7">
        <dgm:presLayoutVars>
          <dgm:bulletEnabled val="1"/>
        </dgm:presLayoutVars>
      </dgm:prSet>
      <dgm:spPr/>
    </dgm:pt>
    <dgm:pt modelId="{860AEE09-07D7-4AF2-A0FF-B35CE632F0D2}" type="pres">
      <dgm:prSet presAssocID="{15815FE2-098C-4446-8B4E-115BE574FFC5}" presName="spaceBetweenRectangles" presStyleCnt="0"/>
      <dgm:spPr/>
    </dgm:pt>
    <dgm:pt modelId="{F381910F-BD05-4812-929F-9DE416F59A33}" type="pres">
      <dgm:prSet presAssocID="{D759237F-20A1-496B-BE2E-62E1E87C6767}" presName="parentLin" presStyleCnt="0"/>
      <dgm:spPr/>
    </dgm:pt>
    <dgm:pt modelId="{D28D0A95-FD6E-49DB-B7A6-411288D91843}" type="pres">
      <dgm:prSet presAssocID="{D759237F-20A1-496B-BE2E-62E1E87C6767}" presName="parentLeftMargin" presStyleLbl="node1" presStyleIdx="0" presStyleCnt="7"/>
      <dgm:spPr/>
    </dgm:pt>
    <dgm:pt modelId="{60144F68-C821-4054-8FF2-92D2A10782E3}" type="pres">
      <dgm:prSet presAssocID="{D759237F-20A1-496B-BE2E-62E1E87C676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01A6B84-8BCE-4AF9-B3E9-9D2C205E87B3}" type="pres">
      <dgm:prSet presAssocID="{D759237F-20A1-496B-BE2E-62E1E87C6767}" presName="negativeSpace" presStyleCnt="0"/>
      <dgm:spPr/>
    </dgm:pt>
    <dgm:pt modelId="{A5F92347-19B3-4FD7-9821-CE0560DF3F09}" type="pres">
      <dgm:prSet presAssocID="{D759237F-20A1-496B-BE2E-62E1E87C6767}" presName="childText" presStyleLbl="conFgAcc1" presStyleIdx="1" presStyleCnt="7">
        <dgm:presLayoutVars>
          <dgm:bulletEnabled val="1"/>
        </dgm:presLayoutVars>
      </dgm:prSet>
      <dgm:spPr/>
    </dgm:pt>
    <dgm:pt modelId="{56E8835C-B751-42C3-B664-CABBE59767F4}" type="pres">
      <dgm:prSet presAssocID="{8AFA7E81-67A7-4090-A634-AB8B008B29B0}" presName="spaceBetweenRectangles" presStyleCnt="0"/>
      <dgm:spPr/>
    </dgm:pt>
    <dgm:pt modelId="{C38A0AA1-4882-4315-A5C5-9D30D8682524}" type="pres">
      <dgm:prSet presAssocID="{698AB7C8-4AA9-496C-9BD5-E086FB850FB8}" presName="parentLin" presStyleCnt="0"/>
      <dgm:spPr/>
    </dgm:pt>
    <dgm:pt modelId="{4B18B8E5-7E7E-448C-B2F6-49C9DD96085A}" type="pres">
      <dgm:prSet presAssocID="{698AB7C8-4AA9-496C-9BD5-E086FB850FB8}" presName="parentLeftMargin" presStyleLbl="node1" presStyleIdx="1" presStyleCnt="7"/>
      <dgm:spPr/>
    </dgm:pt>
    <dgm:pt modelId="{D6AE8775-08CD-49AE-A71B-2BFB5205EDAE}" type="pres">
      <dgm:prSet presAssocID="{698AB7C8-4AA9-496C-9BD5-E086FB850FB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C187311-363E-47B2-8C2D-83A5120E60B0}" type="pres">
      <dgm:prSet presAssocID="{698AB7C8-4AA9-496C-9BD5-E086FB850FB8}" presName="negativeSpace" presStyleCnt="0"/>
      <dgm:spPr/>
    </dgm:pt>
    <dgm:pt modelId="{76C0593E-0FB2-47F4-B3AA-18317A969FFB}" type="pres">
      <dgm:prSet presAssocID="{698AB7C8-4AA9-496C-9BD5-E086FB850FB8}" presName="childText" presStyleLbl="conFgAcc1" presStyleIdx="2" presStyleCnt="7">
        <dgm:presLayoutVars>
          <dgm:bulletEnabled val="1"/>
        </dgm:presLayoutVars>
      </dgm:prSet>
      <dgm:spPr/>
    </dgm:pt>
    <dgm:pt modelId="{8A112FD4-860B-4B0C-BDF5-C8361ED67D69}" type="pres">
      <dgm:prSet presAssocID="{A5E75CD5-AF51-4FCB-B884-AE3E462D2673}" presName="spaceBetweenRectangles" presStyleCnt="0"/>
      <dgm:spPr/>
    </dgm:pt>
    <dgm:pt modelId="{7062ACBC-5FED-43DD-8BE0-5EEED751B972}" type="pres">
      <dgm:prSet presAssocID="{8C74944C-C700-443F-9220-45074F485121}" presName="parentLin" presStyleCnt="0"/>
      <dgm:spPr/>
    </dgm:pt>
    <dgm:pt modelId="{0E968041-8E7E-492C-8863-6482832199AA}" type="pres">
      <dgm:prSet presAssocID="{8C74944C-C700-443F-9220-45074F485121}" presName="parentLeftMargin" presStyleLbl="node1" presStyleIdx="2" presStyleCnt="7"/>
      <dgm:spPr/>
    </dgm:pt>
    <dgm:pt modelId="{2D461D04-8B05-4CD7-9F58-0269B118CCFA}" type="pres">
      <dgm:prSet presAssocID="{8C74944C-C700-443F-9220-45074F48512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A0D1E6B-3207-40B1-A130-D24C28E63A1D}" type="pres">
      <dgm:prSet presAssocID="{8C74944C-C700-443F-9220-45074F485121}" presName="negativeSpace" presStyleCnt="0"/>
      <dgm:spPr/>
    </dgm:pt>
    <dgm:pt modelId="{C13209B7-5FEA-4CBF-8C40-F2FA9C05F17E}" type="pres">
      <dgm:prSet presAssocID="{8C74944C-C700-443F-9220-45074F485121}" presName="childText" presStyleLbl="conFgAcc1" presStyleIdx="3" presStyleCnt="7">
        <dgm:presLayoutVars>
          <dgm:bulletEnabled val="1"/>
        </dgm:presLayoutVars>
      </dgm:prSet>
      <dgm:spPr/>
    </dgm:pt>
    <dgm:pt modelId="{0F284588-528E-49DD-87B5-B2AAFDB0CF8F}" type="pres">
      <dgm:prSet presAssocID="{B047B756-BF6F-4D83-97BF-3BABA2D98A9A}" presName="spaceBetweenRectangles" presStyleCnt="0"/>
      <dgm:spPr/>
    </dgm:pt>
    <dgm:pt modelId="{27F9E0FE-43B4-4D1A-885A-A188BAC9F3E6}" type="pres">
      <dgm:prSet presAssocID="{69878F7D-468D-4FF2-A428-4543E521C7FB}" presName="parentLin" presStyleCnt="0"/>
      <dgm:spPr/>
    </dgm:pt>
    <dgm:pt modelId="{014FF6CC-91EC-4251-9DA7-4D305C5C73A5}" type="pres">
      <dgm:prSet presAssocID="{69878F7D-468D-4FF2-A428-4543E521C7FB}" presName="parentLeftMargin" presStyleLbl="node1" presStyleIdx="3" presStyleCnt="7"/>
      <dgm:spPr/>
    </dgm:pt>
    <dgm:pt modelId="{2C80EB56-6278-43BC-8B1B-2FDE8D0A15A8}" type="pres">
      <dgm:prSet presAssocID="{69878F7D-468D-4FF2-A428-4543E521C7F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EE2CC03-7EDB-4288-858E-666B01A2C595}" type="pres">
      <dgm:prSet presAssocID="{69878F7D-468D-4FF2-A428-4543E521C7FB}" presName="negativeSpace" presStyleCnt="0"/>
      <dgm:spPr/>
    </dgm:pt>
    <dgm:pt modelId="{AB42A9C4-9788-4902-ABF5-0A54B969C70E}" type="pres">
      <dgm:prSet presAssocID="{69878F7D-468D-4FF2-A428-4543E521C7FB}" presName="childText" presStyleLbl="conFgAcc1" presStyleIdx="4" presStyleCnt="7">
        <dgm:presLayoutVars>
          <dgm:bulletEnabled val="1"/>
        </dgm:presLayoutVars>
      </dgm:prSet>
      <dgm:spPr/>
    </dgm:pt>
    <dgm:pt modelId="{8C3B255A-8803-4945-9631-CF1C7444BCED}" type="pres">
      <dgm:prSet presAssocID="{7F50F762-3C15-4453-8326-9ED232D69A0D}" presName="spaceBetweenRectangles" presStyleCnt="0"/>
      <dgm:spPr/>
    </dgm:pt>
    <dgm:pt modelId="{BCFC2EFA-B3B4-4A02-BCB1-5C4994C5DE68}" type="pres">
      <dgm:prSet presAssocID="{336F812F-8E8F-4684-9570-020E2BA9A145}" presName="parentLin" presStyleCnt="0"/>
      <dgm:spPr/>
    </dgm:pt>
    <dgm:pt modelId="{20EB3E8F-147F-4CCB-BCD2-1D343DC9C41B}" type="pres">
      <dgm:prSet presAssocID="{336F812F-8E8F-4684-9570-020E2BA9A145}" presName="parentLeftMargin" presStyleLbl="node1" presStyleIdx="4" presStyleCnt="7"/>
      <dgm:spPr/>
    </dgm:pt>
    <dgm:pt modelId="{F92DC98D-850D-40A0-866D-E69B866055EC}" type="pres">
      <dgm:prSet presAssocID="{336F812F-8E8F-4684-9570-020E2BA9A14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C56917F-C6AF-44F6-AA79-6B0B08C9B352}" type="pres">
      <dgm:prSet presAssocID="{336F812F-8E8F-4684-9570-020E2BA9A145}" presName="negativeSpace" presStyleCnt="0"/>
      <dgm:spPr/>
    </dgm:pt>
    <dgm:pt modelId="{08856B65-3A6F-43D8-9D9D-FE63490D0A8F}" type="pres">
      <dgm:prSet presAssocID="{336F812F-8E8F-4684-9570-020E2BA9A145}" presName="childText" presStyleLbl="conFgAcc1" presStyleIdx="5" presStyleCnt="7">
        <dgm:presLayoutVars>
          <dgm:bulletEnabled val="1"/>
        </dgm:presLayoutVars>
      </dgm:prSet>
      <dgm:spPr/>
    </dgm:pt>
    <dgm:pt modelId="{B167B609-B0FF-417A-8C14-F9149D2AD09F}" type="pres">
      <dgm:prSet presAssocID="{0AFC7AB1-E35A-4D66-8DB2-9EF304658164}" presName="spaceBetweenRectangles" presStyleCnt="0"/>
      <dgm:spPr/>
    </dgm:pt>
    <dgm:pt modelId="{B126BBB5-0121-4998-8071-9A8DAC47CE84}" type="pres">
      <dgm:prSet presAssocID="{8DF6648C-A52D-43B8-94E7-BCB6520E8883}" presName="parentLin" presStyleCnt="0"/>
      <dgm:spPr/>
    </dgm:pt>
    <dgm:pt modelId="{90648CB9-F546-4426-BB26-C6CEA8F47563}" type="pres">
      <dgm:prSet presAssocID="{8DF6648C-A52D-43B8-94E7-BCB6520E8883}" presName="parentLeftMargin" presStyleLbl="node1" presStyleIdx="5" presStyleCnt="7"/>
      <dgm:spPr/>
    </dgm:pt>
    <dgm:pt modelId="{1D29A3EF-FA48-43A1-A0A9-DFD21C596DD4}" type="pres">
      <dgm:prSet presAssocID="{8DF6648C-A52D-43B8-94E7-BCB6520E888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C96E08D-246B-448D-954F-DF0907369EC4}" type="pres">
      <dgm:prSet presAssocID="{8DF6648C-A52D-43B8-94E7-BCB6520E8883}" presName="negativeSpace" presStyleCnt="0"/>
      <dgm:spPr/>
    </dgm:pt>
    <dgm:pt modelId="{AF94C3FC-A94C-4B19-ADA6-E58A3674E4D1}" type="pres">
      <dgm:prSet presAssocID="{8DF6648C-A52D-43B8-94E7-BCB6520E888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D4D980E-206F-43E8-A9D8-4EC20E2FE03F}" srcId="{3EF4599B-2DCF-412D-B3D5-678FF5C5E342}" destId="{D759237F-20A1-496B-BE2E-62E1E87C6767}" srcOrd="1" destOrd="0" parTransId="{95433ACB-496A-4DC1-ADD7-1B0E28BC8B01}" sibTransId="{8AFA7E81-67A7-4090-A634-AB8B008B29B0}"/>
    <dgm:cxn modelId="{1DD3B524-6E30-45C2-9CD0-C768908DD11E}" type="presOf" srcId="{8DF6648C-A52D-43B8-94E7-BCB6520E8883}" destId="{1D29A3EF-FA48-43A1-A0A9-DFD21C596DD4}" srcOrd="1" destOrd="0" presId="urn:microsoft.com/office/officeart/2005/8/layout/list1"/>
    <dgm:cxn modelId="{7164CC2B-3984-4FDB-93DF-35CA75EFDF69}" type="presOf" srcId="{336F812F-8E8F-4684-9570-020E2BA9A145}" destId="{20EB3E8F-147F-4CCB-BCD2-1D343DC9C41B}" srcOrd="0" destOrd="0" presId="urn:microsoft.com/office/officeart/2005/8/layout/list1"/>
    <dgm:cxn modelId="{F5E17132-BB83-4868-A307-E22F3BF47FB1}" type="presOf" srcId="{8C74944C-C700-443F-9220-45074F485121}" destId="{0E968041-8E7E-492C-8863-6482832199AA}" srcOrd="0" destOrd="0" presId="urn:microsoft.com/office/officeart/2005/8/layout/list1"/>
    <dgm:cxn modelId="{2868C262-7A53-4022-899B-38DE57D569C9}" type="presOf" srcId="{8C74944C-C700-443F-9220-45074F485121}" destId="{2D461D04-8B05-4CD7-9F58-0269B118CCFA}" srcOrd="1" destOrd="0" presId="urn:microsoft.com/office/officeart/2005/8/layout/list1"/>
    <dgm:cxn modelId="{E670AA64-AB36-4C41-A016-CC255ED7DD2F}" type="presOf" srcId="{69878F7D-468D-4FF2-A428-4543E521C7FB}" destId="{014FF6CC-91EC-4251-9DA7-4D305C5C73A5}" srcOrd="0" destOrd="0" presId="urn:microsoft.com/office/officeart/2005/8/layout/list1"/>
    <dgm:cxn modelId="{785F0F51-1350-4AFC-8F6A-B8947DB0328B}" srcId="{3EF4599B-2DCF-412D-B3D5-678FF5C5E342}" destId="{69878F7D-468D-4FF2-A428-4543E521C7FB}" srcOrd="4" destOrd="0" parTransId="{ED3A97C6-C79D-4780-BBC8-A83EE79B5D39}" sibTransId="{7F50F762-3C15-4453-8326-9ED232D69A0D}"/>
    <dgm:cxn modelId="{E3B40B77-376E-4087-A056-2E1E5185DBC0}" type="presOf" srcId="{336F812F-8E8F-4684-9570-020E2BA9A145}" destId="{F92DC98D-850D-40A0-866D-E69B866055EC}" srcOrd="1" destOrd="0" presId="urn:microsoft.com/office/officeart/2005/8/layout/list1"/>
    <dgm:cxn modelId="{31948479-1933-4C5B-87FC-3A6CD57B5C62}" type="presOf" srcId="{698AB7C8-4AA9-496C-9BD5-E086FB850FB8}" destId="{4B18B8E5-7E7E-448C-B2F6-49C9DD96085A}" srcOrd="0" destOrd="0" presId="urn:microsoft.com/office/officeart/2005/8/layout/list1"/>
    <dgm:cxn modelId="{41F52090-14C6-44A9-9F19-0206203C4F4E}" type="presOf" srcId="{4FF53C92-87EF-45AD-A66A-85858734F678}" destId="{00F9C067-2C61-4828-BF91-B3BC82BCAEEB}" srcOrd="0" destOrd="0" presId="urn:microsoft.com/office/officeart/2005/8/layout/list1"/>
    <dgm:cxn modelId="{34D12EB1-91AA-48F3-83FE-81B2465BD897}" type="presOf" srcId="{698AB7C8-4AA9-496C-9BD5-E086FB850FB8}" destId="{D6AE8775-08CD-49AE-A71B-2BFB5205EDAE}" srcOrd="1" destOrd="0" presId="urn:microsoft.com/office/officeart/2005/8/layout/list1"/>
    <dgm:cxn modelId="{EC4696B5-B893-4DCF-B172-23411045DD69}" srcId="{3EF4599B-2DCF-412D-B3D5-678FF5C5E342}" destId="{698AB7C8-4AA9-496C-9BD5-E086FB850FB8}" srcOrd="2" destOrd="0" parTransId="{F93C0152-88C0-40CF-991D-D8FBE9DA29CC}" sibTransId="{A5E75CD5-AF51-4FCB-B884-AE3E462D2673}"/>
    <dgm:cxn modelId="{9939D3B7-0C54-430A-97A6-84F0EDE8DCFC}" srcId="{3EF4599B-2DCF-412D-B3D5-678FF5C5E342}" destId="{336F812F-8E8F-4684-9570-020E2BA9A145}" srcOrd="5" destOrd="0" parTransId="{82A5CBB2-3FC6-415E-A68F-CAD80034DA5D}" sibTransId="{0AFC7AB1-E35A-4D66-8DB2-9EF304658164}"/>
    <dgm:cxn modelId="{4A8190B8-0DD3-48ED-9E43-05E38A6A2284}" type="presOf" srcId="{69878F7D-468D-4FF2-A428-4543E521C7FB}" destId="{2C80EB56-6278-43BC-8B1B-2FDE8D0A15A8}" srcOrd="1" destOrd="0" presId="urn:microsoft.com/office/officeart/2005/8/layout/list1"/>
    <dgm:cxn modelId="{14B30EC1-B94F-4A9C-B02E-E105BCA69B4E}" type="presOf" srcId="{4FF53C92-87EF-45AD-A66A-85858734F678}" destId="{BDC46D76-5552-4495-AE5E-C94F420547DD}" srcOrd="1" destOrd="0" presId="urn:microsoft.com/office/officeart/2005/8/layout/list1"/>
    <dgm:cxn modelId="{596058C5-029F-43E4-BA25-C0485B36E485}" srcId="{3EF4599B-2DCF-412D-B3D5-678FF5C5E342}" destId="{8C74944C-C700-443F-9220-45074F485121}" srcOrd="3" destOrd="0" parTransId="{CFBBEA15-EDE8-450F-8A6D-2526B020E12F}" sibTransId="{B047B756-BF6F-4D83-97BF-3BABA2D98A9A}"/>
    <dgm:cxn modelId="{968025C8-38AC-4EF3-8F5A-DE5D41382507}" type="presOf" srcId="{3EF4599B-2DCF-412D-B3D5-678FF5C5E342}" destId="{BF6A63BE-6BAA-4C66-BDC0-E41DFBEFABB3}" srcOrd="0" destOrd="0" presId="urn:microsoft.com/office/officeart/2005/8/layout/list1"/>
    <dgm:cxn modelId="{C715FECF-2B4B-4122-83D4-DAE43BF4D795}" type="presOf" srcId="{D759237F-20A1-496B-BE2E-62E1E87C6767}" destId="{D28D0A95-FD6E-49DB-B7A6-411288D91843}" srcOrd="0" destOrd="0" presId="urn:microsoft.com/office/officeart/2005/8/layout/list1"/>
    <dgm:cxn modelId="{8E138EDE-617B-47CE-AEF1-6C779958B67F}" srcId="{3EF4599B-2DCF-412D-B3D5-678FF5C5E342}" destId="{4FF53C92-87EF-45AD-A66A-85858734F678}" srcOrd="0" destOrd="0" parTransId="{A4B8EE94-D142-45C0-869C-FE02AA642D2D}" sibTransId="{15815FE2-098C-4446-8B4E-115BE574FFC5}"/>
    <dgm:cxn modelId="{166901F0-5FEE-4D61-903B-494E44B1E2BD}" srcId="{3EF4599B-2DCF-412D-B3D5-678FF5C5E342}" destId="{8DF6648C-A52D-43B8-94E7-BCB6520E8883}" srcOrd="6" destOrd="0" parTransId="{53EEDDAB-107A-4E31-91E7-835322023F4F}" sibTransId="{14C4A464-8515-45E7-9B11-A2A27E3BD20E}"/>
    <dgm:cxn modelId="{DE8439F3-2E2B-4931-917E-1786BBC0CA28}" type="presOf" srcId="{D759237F-20A1-496B-BE2E-62E1E87C6767}" destId="{60144F68-C821-4054-8FF2-92D2A10782E3}" srcOrd="1" destOrd="0" presId="urn:microsoft.com/office/officeart/2005/8/layout/list1"/>
    <dgm:cxn modelId="{FE7FD4FB-0520-4DF9-BDD0-5C33466338C8}" type="presOf" srcId="{8DF6648C-A52D-43B8-94E7-BCB6520E8883}" destId="{90648CB9-F546-4426-BB26-C6CEA8F47563}" srcOrd="0" destOrd="0" presId="urn:microsoft.com/office/officeart/2005/8/layout/list1"/>
    <dgm:cxn modelId="{87137C96-9776-46BE-B0D0-3921EFD6B6BC}" type="presParOf" srcId="{BF6A63BE-6BAA-4C66-BDC0-E41DFBEFABB3}" destId="{B01F4439-30EC-42EB-8E1F-6A408171F25C}" srcOrd="0" destOrd="0" presId="urn:microsoft.com/office/officeart/2005/8/layout/list1"/>
    <dgm:cxn modelId="{60A77533-CBE1-4D43-9A61-8C3BFE95D7A5}" type="presParOf" srcId="{B01F4439-30EC-42EB-8E1F-6A408171F25C}" destId="{00F9C067-2C61-4828-BF91-B3BC82BCAEEB}" srcOrd="0" destOrd="0" presId="urn:microsoft.com/office/officeart/2005/8/layout/list1"/>
    <dgm:cxn modelId="{489A518E-1AF9-4DBF-966D-CBB216EF0115}" type="presParOf" srcId="{B01F4439-30EC-42EB-8E1F-6A408171F25C}" destId="{BDC46D76-5552-4495-AE5E-C94F420547DD}" srcOrd="1" destOrd="0" presId="urn:microsoft.com/office/officeart/2005/8/layout/list1"/>
    <dgm:cxn modelId="{E5244AA4-0706-4FE7-AD1A-3CEA9064A7BD}" type="presParOf" srcId="{BF6A63BE-6BAA-4C66-BDC0-E41DFBEFABB3}" destId="{17FA6CD5-1240-4437-8483-3FC0C98E902D}" srcOrd="1" destOrd="0" presId="urn:microsoft.com/office/officeart/2005/8/layout/list1"/>
    <dgm:cxn modelId="{B68E9A59-4F35-4157-B329-5A8FA019DEE4}" type="presParOf" srcId="{BF6A63BE-6BAA-4C66-BDC0-E41DFBEFABB3}" destId="{FE2263C8-2ADA-4E8A-A8A4-B2CA69E051A1}" srcOrd="2" destOrd="0" presId="urn:microsoft.com/office/officeart/2005/8/layout/list1"/>
    <dgm:cxn modelId="{D5ED558A-FE03-45CD-8009-9F98D616DAB9}" type="presParOf" srcId="{BF6A63BE-6BAA-4C66-BDC0-E41DFBEFABB3}" destId="{860AEE09-07D7-4AF2-A0FF-B35CE632F0D2}" srcOrd="3" destOrd="0" presId="urn:microsoft.com/office/officeart/2005/8/layout/list1"/>
    <dgm:cxn modelId="{9D9A7630-605C-4F8E-AE53-8CC7D76028AF}" type="presParOf" srcId="{BF6A63BE-6BAA-4C66-BDC0-E41DFBEFABB3}" destId="{F381910F-BD05-4812-929F-9DE416F59A33}" srcOrd="4" destOrd="0" presId="urn:microsoft.com/office/officeart/2005/8/layout/list1"/>
    <dgm:cxn modelId="{57F5D30F-6835-400F-887E-2D8992630031}" type="presParOf" srcId="{F381910F-BD05-4812-929F-9DE416F59A33}" destId="{D28D0A95-FD6E-49DB-B7A6-411288D91843}" srcOrd="0" destOrd="0" presId="urn:microsoft.com/office/officeart/2005/8/layout/list1"/>
    <dgm:cxn modelId="{30712134-2B27-4E55-9AE0-45CF5235D9AA}" type="presParOf" srcId="{F381910F-BD05-4812-929F-9DE416F59A33}" destId="{60144F68-C821-4054-8FF2-92D2A10782E3}" srcOrd="1" destOrd="0" presId="urn:microsoft.com/office/officeart/2005/8/layout/list1"/>
    <dgm:cxn modelId="{CBB9E583-7F6D-49D6-9E4A-9339949620B7}" type="presParOf" srcId="{BF6A63BE-6BAA-4C66-BDC0-E41DFBEFABB3}" destId="{F01A6B84-8BCE-4AF9-B3E9-9D2C205E87B3}" srcOrd="5" destOrd="0" presId="urn:microsoft.com/office/officeart/2005/8/layout/list1"/>
    <dgm:cxn modelId="{D94BC7B6-8987-45FB-8180-2394628542FA}" type="presParOf" srcId="{BF6A63BE-6BAA-4C66-BDC0-E41DFBEFABB3}" destId="{A5F92347-19B3-4FD7-9821-CE0560DF3F09}" srcOrd="6" destOrd="0" presId="urn:microsoft.com/office/officeart/2005/8/layout/list1"/>
    <dgm:cxn modelId="{66A2BC77-9E3A-4F51-972E-037F55302C13}" type="presParOf" srcId="{BF6A63BE-6BAA-4C66-BDC0-E41DFBEFABB3}" destId="{56E8835C-B751-42C3-B664-CABBE59767F4}" srcOrd="7" destOrd="0" presId="urn:microsoft.com/office/officeart/2005/8/layout/list1"/>
    <dgm:cxn modelId="{CBBF0D05-1168-4B91-A026-FFD335A2022C}" type="presParOf" srcId="{BF6A63BE-6BAA-4C66-BDC0-E41DFBEFABB3}" destId="{C38A0AA1-4882-4315-A5C5-9D30D8682524}" srcOrd="8" destOrd="0" presId="urn:microsoft.com/office/officeart/2005/8/layout/list1"/>
    <dgm:cxn modelId="{EAE1E49C-62EA-4561-A241-FA1BCBA55063}" type="presParOf" srcId="{C38A0AA1-4882-4315-A5C5-9D30D8682524}" destId="{4B18B8E5-7E7E-448C-B2F6-49C9DD96085A}" srcOrd="0" destOrd="0" presId="urn:microsoft.com/office/officeart/2005/8/layout/list1"/>
    <dgm:cxn modelId="{61B3061B-4775-4063-88CD-F90FE164C94F}" type="presParOf" srcId="{C38A0AA1-4882-4315-A5C5-9D30D8682524}" destId="{D6AE8775-08CD-49AE-A71B-2BFB5205EDAE}" srcOrd="1" destOrd="0" presId="urn:microsoft.com/office/officeart/2005/8/layout/list1"/>
    <dgm:cxn modelId="{62486348-82E7-4454-B2A8-C737A8FB50A1}" type="presParOf" srcId="{BF6A63BE-6BAA-4C66-BDC0-E41DFBEFABB3}" destId="{1C187311-363E-47B2-8C2D-83A5120E60B0}" srcOrd="9" destOrd="0" presId="urn:microsoft.com/office/officeart/2005/8/layout/list1"/>
    <dgm:cxn modelId="{E513F0BB-A99A-4177-918F-381001A4D21C}" type="presParOf" srcId="{BF6A63BE-6BAA-4C66-BDC0-E41DFBEFABB3}" destId="{76C0593E-0FB2-47F4-B3AA-18317A969FFB}" srcOrd="10" destOrd="0" presId="urn:microsoft.com/office/officeart/2005/8/layout/list1"/>
    <dgm:cxn modelId="{CF7DF364-F170-4D16-B979-B9B051BEB201}" type="presParOf" srcId="{BF6A63BE-6BAA-4C66-BDC0-E41DFBEFABB3}" destId="{8A112FD4-860B-4B0C-BDF5-C8361ED67D69}" srcOrd="11" destOrd="0" presId="urn:microsoft.com/office/officeart/2005/8/layout/list1"/>
    <dgm:cxn modelId="{D16480B6-BD24-4A29-BA18-8B668C686EE5}" type="presParOf" srcId="{BF6A63BE-6BAA-4C66-BDC0-E41DFBEFABB3}" destId="{7062ACBC-5FED-43DD-8BE0-5EEED751B972}" srcOrd="12" destOrd="0" presId="urn:microsoft.com/office/officeart/2005/8/layout/list1"/>
    <dgm:cxn modelId="{021AE1A5-0C5C-47A5-9881-ACD36166C6D6}" type="presParOf" srcId="{7062ACBC-5FED-43DD-8BE0-5EEED751B972}" destId="{0E968041-8E7E-492C-8863-6482832199AA}" srcOrd="0" destOrd="0" presId="urn:microsoft.com/office/officeart/2005/8/layout/list1"/>
    <dgm:cxn modelId="{01E64A0A-23F3-4673-8CF3-C83A660178A5}" type="presParOf" srcId="{7062ACBC-5FED-43DD-8BE0-5EEED751B972}" destId="{2D461D04-8B05-4CD7-9F58-0269B118CCFA}" srcOrd="1" destOrd="0" presId="urn:microsoft.com/office/officeart/2005/8/layout/list1"/>
    <dgm:cxn modelId="{3198E2BB-97C5-409E-B6C7-23119EAEF4E9}" type="presParOf" srcId="{BF6A63BE-6BAA-4C66-BDC0-E41DFBEFABB3}" destId="{7A0D1E6B-3207-40B1-A130-D24C28E63A1D}" srcOrd="13" destOrd="0" presId="urn:microsoft.com/office/officeart/2005/8/layout/list1"/>
    <dgm:cxn modelId="{05BAD278-6160-4030-ABF0-CA187E70702A}" type="presParOf" srcId="{BF6A63BE-6BAA-4C66-BDC0-E41DFBEFABB3}" destId="{C13209B7-5FEA-4CBF-8C40-F2FA9C05F17E}" srcOrd="14" destOrd="0" presId="urn:microsoft.com/office/officeart/2005/8/layout/list1"/>
    <dgm:cxn modelId="{129559B1-65F1-456F-8231-3F06F90F06BD}" type="presParOf" srcId="{BF6A63BE-6BAA-4C66-BDC0-E41DFBEFABB3}" destId="{0F284588-528E-49DD-87B5-B2AAFDB0CF8F}" srcOrd="15" destOrd="0" presId="urn:microsoft.com/office/officeart/2005/8/layout/list1"/>
    <dgm:cxn modelId="{102A1A02-F21E-4577-90E2-DEDAB4850C03}" type="presParOf" srcId="{BF6A63BE-6BAA-4C66-BDC0-E41DFBEFABB3}" destId="{27F9E0FE-43B4-4D1A-885A-A188BAC9F3E6}" srcOrd="16" destOrd="0" presId="urn:microsoft.com/office/officeart/2005/8/layout/list1"/>
    <dgm:cxn modelId="{DC98AD06-DD02-48C1-AB1B-E8AFAA396D4B}" type="presParOf" srcId="{27F9E0FE-43B4-4D1A-885A-A188BAC9F3E6}" destId="{014FF6CC-91EC-4251-9DA7-4D305C5C73A5}" srcOrd="0" destOrd="0" presId="urn:microsoft.com/office/officeart/2005/8/layout/list1"/>
    <dgm:cxn modelId="{44E49332-D5BE-4A34-AA14-31DA565B6DA4}" type="presParOf" srcId="{27F9E0FE-43B4-4D1A-885A-A188BAC9F3E6}" destId="{2C80EB56-6278-43BC-8B1B-2FDE8D0A15A8}" srcOrd="1" destOrd="0" presId="urn:microsoft.com/office/officeart/2005/8/layout/list1"/>
    <dgm:cxn modelId="{647E6665-FCCE-4F2B-BA5B-0BADB973078C}" type="presParOf" srcId="{BF6A63BE-6BAA-4C66-BDC0-E41DFBEFABB3}" destId="{7EE2CC03-7EDB-4288-858E-666B01A2C595}" srcOrd="17" destOrd="0" presId="urn:microsoft.com/office/officeart/2005/8/layout/list1"/>
    <dgm:cxn modelId="{564B5EC9-ACEF-43CE-A12F-2335E84E217B}" type="presParOf" srcId="{BF6A63BE-6BAA-4C66-BDC0-E41DFBEFABB3}" destId="{AB42A9C4-9788-4902-ABF5-0A54B969C70E}" srcOrd="18" destOrd="0" presId="urn:microsoft.com/office/officeart/2005/8/layout/list1"/>
    <dgm:cxn modelId="{5E45312F-4F3C-4DCA-B035-605C37F076D6}" type="presParOf" srcId="{BF6A63BE-6BAA-4C66-BDC0-E41DFBEFABB3}" destId="{8C3B255A-8803-4945-9631-CF1C7444BCED}" srcOrd="19" destOrd="0" presId="urn:microsoft.com/office/officeart/2005/8/layout/list1"/>
    <dgm:cxn modelId="{8575339D-2937-420D-BB28-B52FB4480B93}" type="presParOf" srcId="{BF6A63BE-6BAA-4C66-BDC0-E41DFBEFABB3}" destId="{BCFC2EFA-B3B4-4A02-BCB1-5C4994C5DE68}" srcOrd="20" destOrd="0" presId="urn:microsoft.com/office/officeart/2005/8/layout/list1"/>
    <dgm:cxn modelId="{9A99FE1C-5391-4959-953A-7700DC02536B}" type="presParOf" srcId="{BCFC2EFA-B3B4-4A02-BCB1-5C4994C5DE68}" destId="{20EB3E8F-147F-4CCB-BCD2-1D343DC9C41B}" srcOrd="0" destOrd="0" presId="urn:microsoft.com/office/officeart/2005/8/layout/list1"/>
    <dgm:cxn modelId="{1EE89012-60DD-4547-93FD-72F5D0991CC0}" type="presParOf" srcId="{BCFC2EFA-B3B4-4A02-BCB1-5C4994C5DE68}" destId="{F92DC98D-850D-40A0-866D-E69B866055EC}" srcOrd="1" destOrd="0" presId="urn:microsoft.com/office/officeart/2005/8/layout/list1"/>
    <dgm:cxn modelId="{D31456B0-EA9D-4834-92FC-FC95C2172544}" type="presParOf" srcId="{BF6A63BE-6BAA-4C66-BDC0-E41DFBEFABB3}" destId="{0C56917F-C6AF-44F6-AA79-6B0B08C9B352}" srcOrd="21" destOrd="0" presId="urn:microsoft.com/office/officeart/2005/8/layout/list1"/>
    <dgm:cxn modelId="{B73287B0-48CB-4D86-B942-01DD15AFC6E8}" type="presParOf" srcId="{BF6A63BE-6BAA-4C66-BDC0-E41DFBEFABB3}" destId="{08856B65-3A6F-43D8-9D9D-FE63490D0A8F}" srcOrd="22" destOrd="0" presId="urn:microsoft.com/office/officeart/2005/8/layout/list1"/>
    <dgm:cxn modelId="{A98B678B-0C72-451C-B9AE-C8EB4224EAE6}" type="presParOf" srcId="{BF6A63BE-6BAA-4C66-BDC0-E41DFBEFABB3}" destId="{B167B609-B0FF-417A-8C14-F9149D2AD09F}" srcOrd="23" destOrd="0" presId="urn:microsoft.com/office/officeart/2005/8/layout/list1"/>
    <dgm:cxn modelId="{D5CC3B95-0DFD-4F97-8C36-500C94D53867}" type="presParOf" srcId="{BF6A63BE-6BAA-4C66-BDC0-E41DFBEFABB3}" destId="{B126BBB5-0121-4998-8071-9A8DAC47CE84}" srcOrd="24" destOrd="0" presId="urn:microsoft.com/office/officeart/2005/8/layout/list1"/>
    <dgm:cxn modelId="{FDFC53E8-AC99-493F-8CFC-B27C512B69CF}" type="presParOf" srcId="{B126BBB5-0121-4998-8071-9A8DAC47CE84}" destId="{90648CB9-F546-4426-BB26-C6CEA8F47563}" srcOrd="0" destOrd="0" presId="urn:microsoft.com/office/officeart/2005/8/layout/list1"/>
    <dgm:cxn modelId="{68BE3B95-ACA8-475D-B24F-093D22A2AC87}" type="presParOf" srcId="{B126BBB5-0121-4998-8071-9A8DAC47CE84}" destId="{1D29A3EF-FA48-43A1-A0A9-DFD21C596DD4}" srcOrd="1" destOrd="0" presId="urn:microsoft.com/office/officeart/2005/8/layout/list1"/>
    <dgm:cxn modelId="{B86F48A5-EB9B-4EB5-AF0F-E79CD42621B5}" type="presParOf" srcId="{BF6A63BE-6BAA-4C66-BDC0-E41DFBEFABB3}" destId="{FC96E08D-246B-448D-954F-DF0907369EC4}" srcOrd="25" destOrd="0" presId="urn:microsoft.com/office/officeart/2005/8/layout/list1"/>
    <dgm:cxn modelId="{A1B0A8FC-9141-47A5-939B-C717553DCA35}" type="presParOf" srcId="{BF6A63BE-6BAA-4C66-BDC0-E41DFBEFABB3}" destId="{AF94C3FC-A94C-4B19-ADA6-E58A3674E4D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68185-484F-48F6-A733-B6418D14500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3219B9E-E59A-4BF8-B950-C7FDE742018B}">
      <dgm:prSet phldrT="[Text]"/>
      <dgm:spPr/>
      <dgm:t>
        <a:bodyPr/>
        <a:lstStyle/>
        <a:p>
          <a:r>
            <a:rPr lang="hu-HU" dirty="0"/>
            <a:t>Ingyenes tranzakciók</a:t>
          </a:r>
        </a:p>
        <a:p>
          <a:r>
            <a:rPr lang="hu-HU" b="1" dirty="0">
              <a:solidFill>
                <a:srgbClr val="FF0000"/>
              </a:solidFill>
            </a:rPr>
            <a:t>(2022-re vonatkozóan)</a:t>
          </a:r>
          <a:endParaRPr lang="hu-HU" dirty="0"/>
        </a:p>
      </dgm:t>
    </dgm:pt>
    <dgm:pt modelId="{0C8B06FE-C07A-48A1-AE65-C31F17CC9A43}" type="parTrans" cxnId="{228CC837-3362-4670-A2DC-6A22AD6C9453}">
      <dgm:prSet/>
      <dgm:spPr/>
      <dgm:t>
        <a:bodyPr/>
        <a:lstStyle/>
        <a:p>
          <a:endParaRPr lang="hu-HU"/>
        </a:p>
      </dgm:t>
    </dgm:pt>
    <dgm:pt modelId="{E7F1B8FF-5779-4367-8789-74769E3C3CDB}" type="sibTrans" cxnId="{228CC837-3362-4670-A2DC-6A22AD6C9453}">
      <dgm:prSet/>
      <dgm:spPr/>
      <dgm:t>
        <a:bodyPr/>
        <a:lstStyle/>
        <a:p>
          <a:endParaRPr lang="hu-HU"/>
        </a:p>
      </dgm:t>
    </dgm:pt>
    <dgm:pt modelId="{C689BDE5-4D4B-445E-BD3A-FB00E25E3AF3}">
      <dgm:prSet phldrT="[Text]"/>
      <dgm:spPr/>
      <dgm:t>
        <a:bodyPr/>
        <a:lstStyle/>
        <a:p>
          <a:r>
            <a:rPr lang="hu-HU" dirty="0" err="1"/>
            <a:t>DIJDB</a:t>
          </a:r>
          <a:r>
            <a:rPr lang="hu-HU" dirty="0"/>
            <a:t> és </a:t>
          </a:r>
          <a:r>
            <a:rPr lang="hu-HU" dirty="0" err="1"/>
            <a:t>SZOLGDB</a:t>
          </a:r>
          <a:r>
            <a:rPr lang="hu-HU" dirty="0"/>
            <a:t> kódok segítségével szükséges jelenteni minden szolgáltatást és tranzakciót, a két darabszám különbsége adja meg az ingyenes tranzakciókat.</a:t>
          </a:r>
        </a:p>
      </dgm:t>
    </dgm:pt>
    <dgm:pt modelId="{8ECA9A3B-8077-4091-A520-96EC4B5569A7}" type="parTrans" cxnId="{F30304BE-B639-425A-BBC7-D596F91A267D}">
      <dgm:prSet/>
      <dgm:spPr/>
      <dgm:t>
        <a:bodyPr/>
        <a:lstStyle/>
        <a:p>
          <a:endParaRPr lang="hu-HU"/>
        </a:p>
      </dgm:t>
    </dgm:pt>
    <dgm:pt modelId="{D256101E-7120-4135-9D9C-1007B7EEEB6D}" type="sibTrans" cxnId="{F30304BE-B639-425A-BBC7-D596F91A267D}">
      <dgm:prSet/>
      <dgm:spPr/>
      <dgm:t>
        <a:bodyPr/>
        <a:lstStyle/>
        <a:p>
          <a:endParaRPr lang="hu-HU"/>
        </a:p>
      </dgm:t>
    </dgm:pt>
    <dgm:pt modelId="{FF53977A-9CB5-4A07-9CB9-D190AC9E0483}">
      <dgm:prSet phldrT="[Text]"/>
      <dgm:spPr/>
      <dgm:t>
        <a:bodyPr/>
        <a:lstStyle/>
        <a:p>
          <a:r>
            <a:rPr lang="hu-HU" dirty="0"/>
            <a:t>Hitelkártya adatok</a:t>
          </a:r>
        </a:p>
        <a:p>
          <a:r>
            <a:rPr lang="hu-HU" b="1" dirty="0">
              <a:solidFill>
                <a:srgbClr val="FF0000"/>
              </a:solidFill>
            </a:rPr>
            <a:t>(2022-re vonatkozóan)</a:t>
          </a:r>
          <a:endParaRPr lang="hu-HU" dirty="0"/>
        </a:p>
      </dgm:t>
    </dgm:pt>
    <dgm:pt modelId="{54CF55D5-FCB7-4893-A7EB-21FDE10F03F5}" type="parTrans" cxnId="{7213713B-7B20-4E49-ADEF-ABB22404105A}">
      <dgm:prSet/>
      <dgm:spPr/>
      <dgm:t>
        <a:bodyPr/>
        <a:lstStyle/>
        <a:p>
          <a:endParaRPr lang="hu-HU"/>
        </a:p>
      </dgm:t>
    </dgm:pt>
    <dgm:pt modelId="{F072D178-4DCA-4582-ACE1-81707BC8C60C}" type="sibTrans" cxnId="{7213713B-7B20-4E49-ADEF-ABB22404105A}">
      <dgm:prSet/>
      <dgm:spPr/>
      <dgm:t>
        <a:bodyPr/>
        <a:lstStyle/>
        <a:p>
          <a:endParaRPr lang="hu-HU"/>
        </a:p>
      </dgm:t>
    </dgm:pt>
    <dgm:pt modelId="{22D1E173-C8BF-43FD-A80E-9137892C90E4}">
      <dgm:prSet phldrT="[Text]"/>
      <dgm:spPr/>
      <dgm:t>
        <a:bodyPr/>
        <a:lstStyle/>
        <a:p>
          <a:r>
            <a:rPr lang="hu-HU" dirty="0"/>
            <a:t>A teljeskörű díjakhoz és ügyféladatokhoz szükséges, hogy a fizetési számlák mellett a hitelkártyára vonatkozó adatok is rendelkezésre álljanak.</a:t>
          </a:r>
        </a:p>
      </dgm:t>
    </dgm:pt>
    <dgm:pt modelId="{123297A1-DD88-49D3-B7EC-7C48E8FF7680}" type="sibTrans" cxnId="{8A7E38EA-9797-4E6E-A668-74074A1D1329}">
      <dgm:prSet/>
      <dgm:spPr/>
      <dgm:t>
        <a:bodyPr/>
        <a:lstStyle/>
        <a:p>
          <a:endParaRPr lang="hu-HU"/>
        </a:p>
      </dgm:t>
    </dgm:pt>
    <dgm:pt modelId="{26D510A5-4F94-47EB-A3B1-EC295BCD9D20}" type="parTrans" cxnId="{8A7E38EA-9797-4E6E-A668-74074A1D1329}">
      <dgm:prSet/>
      <dgm:spPr/>
      <dgm:t>
        <a:bodyPr/>
        <a:lstStyle/>
        <a:p>
          <a:endParaRPr lang="hu-HU"/>
        </a:p>
      </dgm:t>
    </dgm:pt>
    <dgm:pt modelId="{2766E403-0703-4600-B900-21D31027B9E2}" type="pres">
      <dgm:prSet presAssocID="{85868185-484F-48F6-A733-B6418D14500F}" presName="theList" presStyleCnt="0">
        <dgm:presLayoutVars>
          <dgm:dir/>
          <dgm:animLvl val="lvl"/>
          <dgm:resizeHandles val="exact"/>
        </dgm:presLayoutVars>
      </dgm:prSet>
      <dgm:spPr/>
    </dgm:pt>
    <dgm:pt modelId="{3078D411-579C-4A93-8013-1CB7E0A3062E}" type="pres">
      <dgm:prSet presAssocID="{33219B9E-E59A-4BF8-B950-C7FDE742018B}" presName="compNode" presStyleCnt="0"/>
      <dgm:spPr/>
    </dgm:pt>
    <dgm:pt modelId="{AE6C6192-1AC5-491B-BC7D-783C90E37F16}" type="pres">
      <dgm:prSet presAssocID="{33219B9E-E59A-4BF8-B950-C7FDE742018B}" presName="aNode" presStyleLbl="bgShp" presStyleIdx="0" presStyleCnt="2"/>
      <dgm:spPr/>
    </dgm:pt>
    <dgm:pt modelId="{552D6659-EE66-4D54-8236-A0784548E28B}" type="pres">
      <dgm:prSet presAssocID="{33219B9E-E59A-4BF8-B950-C7FDE742018B}" presName="textNode" presStyleLbl="bgShp" presStyleIdx="0" presStyleCnt="2"/>
      <dgm:spPr/>
    </dgm:pt>
    <dgm:pt modelId="{6185C51C-381F-492E-B853-4BE84D8ADB1E}" type="pres">
      <dgm:prSet presAssocID="{33219B9E-E59A-4BF8-B950-C7FDE742018B}" presName="compChildNode" presStyleCnt="0"/>
      <dgm:spPr/>
    </dgm:pt>
    <dgm:pt modelId="{72AD41AA-BB05-42D6-B8C8-1D68BBBEFFDF}" type="pres">
      <dgm:prSet presAssocID="{33219B9E-E59A-4BF8-B950-C7FDE742018B}" presName="theInnerList" presStyleCnt="0"/>
      <dgm:spPr/>
    </dgm:pt>
    <dgm:pt modelId="{E2C58140-468C-47DC-8927-D92604775693}" type="pres">
      <dgm:prSet presAssocID="{C689BDE5-4D4B-445E-BD3A-FB00E25E3AF3}" presName="childNode" presStyleLbl="node1" presStyleIdx="0" presStyleCnt="2">
        <dgm:presLayoutVars>
          <dgm:bulletEnabled val="1"/>
        </dgm:presLayoutVars>
      </dgm:prSet>
      <dgm:spPr/>
    </dgm:pt>
    <dgm:pt modelId="{454FF606-DB72-428F-A6C4-D229A15F0FA0}" type="pres">
      <dgm:prSet presAssocID="{33219B9E-E59A-4BF8-B950-C7FDE742018B}" presName="aSpace" presStyleCnt="0"/>
      <dgm:spPr/>
    </dgm:pt>
    <dgm:pt modelId="{99CC2090-A8E4-452C-B04C-BEA971CBC241}" type="pres">
      <dgm:prSet presAssocID="{FF53977A-9CB5-4A07-9CB9-D190AC9E0483}" presName="compNode" presStyleCnt="0"/>
      <dgm:spPr/>
    </dgm:pt>
    <dgm:pt modelId="{F8C92691-87E7-4B22-B510-B0CBF440790B}" type="pres">
      <dgm:prSet presAssocID="{FF53977A-9CB5-4A07-9CB9-D190AC9E0483}" presName="aNode" presStyleLbl="bgShp" presStyleIdx="1" presStyleCnt="2"/>
      <dgm:spPr/>
    </dgm:pt>
    <dgm:pt modelId="{53864FD8-7F39-4D3B-A6D0-B340B48B40F3}" type="pres">
      <dgm:prSet presAssocID="{FF53977A-9CB5-4A07-9CB9-D190AC9E0483}" presName="textNode" presStyleLbl="bgShp" presStyleIdx="1" presStyleCnt="2"/>
      <dgm:spPr/>
    </dgm:pt>
    <dgm:pt modelId="{F537DD41-DD30-45DE-8F1D-BAA34C0FA815}" type="pres">
      <dgm:prSet presAssocID="{FF53977A-9CB5-4A07-9CB9-D190AC9E0483}" presName="compChildNode" presStyleCnt="0"/>
      <dgm:spPr/>
    </dgm:pt>
    <dgm:pt modelId="{53E26FBE-A8ED-48B6-B681-F387DAF7F05A}" type="pres">
      <dgm:prSet presAssocID="{FF53977A-9CB5-4A07-9CB9-D190AC9E0483}" presName="theInnerList" presStyleCnt="0"/>
      <dgm:spPr/>
    </dgm:pt>
    <dgm:pt modelId="{882D2726-CC13-486B-ABC4-70F3B7E25265}" type="pres">
      <dgm:prSet presAssocID="{22D1E173-C8BF-43FD-A80E-9137892C90E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E22BD09-FE85-4B42-83C2-8A3E7BD96069}" type="presOf" srcId="{C689BDE5-4D4B-445E-BD3A-FB00E25E3AF3}" destId="{E2C58140-468C-47DC-8927-D92604775693}" srcOrd="0" destOrd="0" presId="urn:microsoft.com/office/officeart/2005/8/layout/lProcess2"/>
    <dgm:cxn modelId="{228CC837-3362-4670-A2DC-6A22AD6C9453}" srcId="{85868185-484F-48F6-A733-B6418D14500F}" destId="{33219B9E-E59A-4BF8-B950-C7FDE742018B}" srcOrd="0" destOrd="0" parTransId="{0C8B06FE-C07A-48A1-AE65-C31F17CC9A43}" sibTransId="{E7F1B8FF-5779-4367-8789-74769E3C3CDB}"/>
    <dgm:cxn modelId="{C9D79038-531A-4FC2-BC0C-938946AF7B5B}" type="presOf" srcId="{33219B9E-E59A-4BF8-B950-C7FDE742018B}" destId="{AE6C6192-1AC5-491B-BC7D-783C90E37F16}" srcOrd="0" destOrd="0" presId="urn:microsoft.com/office/officeart/2005/8/layout/lProcess2"/>
    <dgm:cxn modelId="{7213713B-7B20-4E49-ADEF-ABB22404105A}" srcId="{85868185-484F-48F6-A733-B6418D14500F}" destId="{FF53977A-9CB5-4A07-9CB9-D190AC9E0483}" srcOrd="1" destOrd="0" parTransId="{54CF55D5-FCB7-4893-A7EB-21FDE10F03F5}" sibTransId="{F072D178-4DCA-4582-ACE1-81707BC8C60C}"/>
    <dgm:cxn modelId="{60252843-BAE0-42C3-940F-970CC6640225}" type="presOf" srcId="{FF53977A-9CB5-4A07-9CB9-D190AC9E0483}" destId="{F8C92691-87E7-4B22-B510-B0CBF440790B}" srcOrd="0" destOrd="0" presId="urn:microsoft.com/office/officeart/2005/8/layout/lProcess2"/>
    <dgm:cxn modelId="{4962DB87-DF8E-4E3D-B468-662C10034F4E}" type="presOf" srcId="{85868185-484F-48F6-A733-B6418D14500F}" destId="{2766E403-0703-4600-B900-21D31027B9E2}" srcOrd="0" destOrd="0" presId="urn:microsoft.com/office/officeart/2005/8/layout/lProcess2"/>
    <dgm:cxn modelId="{9374DA8E-6539-482A-AE80-DA7955A75761}" type="presOf" srcId="{22D1E173-C8BF-43FD-A80E-9137892C90E4}" destId="{882D2726-CC13-486B-ABC4-70F3B7E25265}" srcOrd="0" destOrd="0" presId="urn:microsoft.com/office/officeart/2005/8/layout/lProcess2"/>
    <dgm:cxn modelId="{F30304BE-B639-425A-BBC7-D596F91A267D}" srcId="{33219B9E-E59A-4BF8-B950-C7FDE742018B}" destId="{C689BDE5-4D4B-445E-BD3A-FB00E25E3AF3}" srcOrd="0" destOrd="0" parTransId="{8ECA9A3B-8077-4091-A520-96EC4B5569A7}" sibTransId="{D256101E-7120-4135-9D9C-1007B7EEEB6D}"/>
    <dgm:cxn modelId="{0E43F6CD-435B-4252-A476-587DACC9DA90}" type="presOf" srcId="{33219B9E-E59A-4BF8-B950-C7FDE742018B}" destId="{552D6659-EE66-4D54-8236-A0784548E28B}" srcOrd="1" destOrd="0" presId="urn:microsoft.com/office/officeart/2005/8/layout/lProcess2"/>
    <dgm:cxn modelId="{8A7E38EA-9797-4E6E-A668-74074A1D1329}" srcId="{FF53977A-9CB5-4A07-9CB9-D190AC9E0483}" destId="{22D1E173-C8BF-43FD-A80E-9137892C90E4}" srcOrd="0" destOrd="0" parTransId="{26D510A5-4F94-47EB-A3B1-EC295BCD9D20}" sibTransId="{123297A1-DD88-49D3-B7EC-7C48E8FF7680}"/>
    <dgm:cxn modelId="{35399BFF-3706-4E3C-A7F2-B69A27E3AA2B}" type="presOf" srcId="{FF53977A-9CB5-4A07-9CB9-D190AC9E0483}" destId="{53864FD8-7F39-4D3B-A6D0-B340B48B40F3}" srcOrd="1" destOrd="0" presId="urn:microsoft.com/office/officeart/2005/8/layout/lProcess2"/>
    <dgm:cxn modelId="{C5F81784-3CA4-48E9-B350-090B4DDA2035}" type="presParOf" srcId="{2766E403-0703-4600-B900-21D31027B9E2}" destId="{3078D411-579C-4A93-8013-1CB7E0A3062E}" srcOrd="0" destOrd="0" presId="urn:microsoft.com/office/officeart/2005/8/layout/lProcess2"/>
    <dgm:cxn modelId="{63A47AEE-1EE7-475D-AC5A-88268B723D75}" type="presParOf" srcId="{3078D411-579C-4A93-8013-1CB7E0A3062E}" destId="{AE6C6192-1AC5-491B-BC7D-783C90E37F16}" srcOrd="0" destOrd="0" presId="urn:microsoft.com/office/officeart/2005/8/layout/lProcess2"/>
    <dgm:cxn modelId="{A0DC04D8-7654-45DF-90DD-39EA6AB88E03}" type="presParOf" srcId="{3078D411-579C-4A93-8013-1CB7E0A3062E}" destId="{552D6659-EE66-4D54-8236-A0784548E28B}" srcOrd="1" destOrd="0" presId="urn:microsoft.com/office/officeart/2005/8/layout/lProcess2"/>
    <dgm:cxn modelId="{E100596F-3879-42F3-B1EB-073DFD5E805E}" type="presParOf" srcId="{3078D411-579C-4A93-8013-1CB7E0A3062E}" destId="{6185C51C-381F-492E-B853-4BE84D8ADB1E}" srcOrd="2" destOrd="0" presId="urn:microsoft.com/office/officeart/2005/8/layout/lProcess2"/>
    <dgm:cxn modelId="{F7423185-9A99-4077-A82B-3FC2B438530E}" type="presParOf" srcId="{6185C51C-381F-492E-B853-4BE84D8ADB1E}" destId="{72AD41AA-BB05-42D6-B8C8-1D68BBBEFFDF}" srcOrd="0" destOrd="0" presId="urn:microsoft.com/office/officeart/2005/8/layout/lProcess2"/>
    <dgm:cxn modelId="{0D15D3CF-045D-4F33-9548-1612608EC522}" type="presParOf" srcId="{72AD41AA-BB05-42D6-B8C8-1D68BBBEFFDF}" destId="{E2C58140-468C-47DC-8927-D92604775693}" srcOrd="0" destOrd="0" presId="urn:microsoft.com/office/officeart/2005/8/layout/lProcess2"/>
    <dgm:cxn modelId="{C963D955-532E-41D0-85B9-EF3274764AA5}" type="presParOf" srcId="{2766E403-0703-4600-B900-21D31027B9E2}" destId="{454FF606-DB72-428F-A6C4-D229A15F0FA0}" srcOrd="1" destOrd="0" presId="urn:microsoft.com/office/officeart/2005/8/layout/lProcess2"/>
    <dgm:cxn modelId="{68BF8417-8FC1-414F-AED6-A092F62008DE}" type="presParOf" srcId="{2766E403-0703-4600-B900-21D31027B9E2}" destId="{99CC2090-A8E4-452C-B04C-BEA971CBC241}" srcOrd="2" destOrd="0" presId="urn:microsoft.com/office/officeart/2005/8/layout/lProcess2"/>
    <dgm:cxn modelId="{C573861E-E3FC-4002-93CE-6467CC61E7CB}" type="presParOf" srcId="{99CC2090-A8E4-452C-B04C-BEA971CBC241}" destId="{F8C92691-87E7-4B22-B510-B0CBF440790B}" srcOrd="0" destOrd="0" presId="urn:microsoft.com/office/officeart/2005/8/layout/lProcess2"/>
    <dgm:cxn modelId="{0AD611A3-BE14-4AFB-A27B-BE6F217610EE}" type="presParOf" srcId="{99CC2090-A8E4-452C-B04C-BEA971CBC241}" destId="{53864FD8-7F39-4D3B-A6D0-B340B48B40F3}" srcOrd="1" destOrd="0" presId="urn:microsoft.com/office/officeart/2005/8/layout/lProcess2"/>
    <dgm:cxn modelId="{DEEA3575-3D15-43F5-A477-2F6B5AE49D57}" type="presParOf" srcId="{99CC2090-A8E4-452C-B04C-BEA971CBC241}" destId="{F537DD41-DD30-45DE-8F1D-BAA34C0FA815}" srcOrd="2" destOrd="0" presId="urn:microsoft.com/office/officeart/2005/8/layout/lProcess2"/>
    <dgm:cxn modelId="{0DDCB8DB-447B-42D1-A8C8-58AA02517A49}" type="presParOf" srcId="{F537DD41-DD30-45DE-8F1D-BAA34C0FA815}" destId="{53E26FBE-A8ED-48B6-B681-F387DAF7F05A}" srcOrd="0" destOrd="0" presId="urn:microsoft.com/office/officeart/2005/8/layout/lProcess2"/>
    <dgm:cxn modelId="{7787AFD8-665D-498C-B473-07F3B517039A}" type="presParOf" srcId="{53E26FBE-A8ED-48B6-B681-F387DAF7F05A}" destId="{882D2726-CC13-486B-ABC4-70F3B7E2526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68185-484F-48F6-A733-B6418D14500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3219B9E-E59A-4BF8-B950-C7FDE742018B}">
      <dgm:prSet phldrT="[Text]"/>
      <dgm:spPr/>
      <dgm:t>
        <a:bodyPr/>
        <a:lstStyle/>
        <a:p>
          <a:r>
            <a:rPr lang="hu-HU" dirty="0"/>
            <a:t>Fizetési kérelem szolgáltatás</a:t>
          </a:r>
        </a:p>
        <a:p>
          <a:r>
            <a:rPr lang="hu-HU" b="1" dirty="0">
              <a:solidFill>
                <a:srgbClr val="FF0000"/>
              </a:solidFill>
            </a:rPr>
            <a:t>(2022-re vonatkozóan)</a:t>
          </a:r>
          <a:endParaRPr lang="hu-HU" dirty="0"/>
        </a:p>
      </dgm:t>
    </dgm:pt>
    <dgm:pt modelId="{0C8B06FE-C07A-48A1-AE65-C31F17CC9A43}" type="parTrans" cxnId="{228CC837-3362-4670-A2DC-6A22AD6C9453}">
      <dgm:prSet/>
      <dgm:spPr/>
      <dgm:t>
        <a:bodyPr/>
        <a:lstStyle/>
        <a:p>
          <a:endParaRPr lang="hu-HU"/>
        </a:p>
      </dgm:t>
    </dgm:pt>
    <dgm:pt modelId="{E7F1B8FF-5779-4367-8789-74769E3C3CDB}" type="sibTrans" cxnId="{228CC837-3362-4670-A2DC-6A22AD6C9453}">
      <dgm:prSet/>
      <dgm:spPr/>
      <dgm:t>
        <a:bodyPr/>
        <a:lstStyle/>
        <a:p>
          <a:endParaRPr lang="hu-HU"/>
        </a:p>
      </dgm:t>
    </dgm:pt>
    <dgm:pt modelId="{C689BDE5-4D4B-445E-BD3A-FB00E25E3AF3}">
      <dgm:prSet phldrT="[Text]"/>
      <dgm:spPr/>
      <dgm:t>
        <a:bodyPr/>
        <a:lstStyle/>
        <a:p>
          <a:r>
            <a:rPr lang="hu-HU" dirty="0"/>
            <a:t>A fizetési kérelem szolgáltatáshoz kapcsolódó darabszámokat és fizetett díjakat külön kódon szükséges jelenteni, mivel külön szolgáltatás.</a:t>
          </a:r>
        </a:p>
      </dgm:t>
    </dgm:pt>
    <dgm:pt modelId="{8ECA9A3B-8077-4091-A520-96EC4B5569A7}" type="parTrans" cxnId="{F30304BE-B639-425A-BBC7-D596F91A267D}">
      <dgm:prSet/>
      <dgm:spPr/>
      <dgm:t>
        <a:bodyPr/>
        <a:lstStyle/>
        <a:p>
          <a:endParaRPr lang="hu-HU"/>
        </a:p>
      </dgm:t>
    </dgm:pt>
    <dgm:pt modelId="{D256101E-7120-4135-9D9C-1007B7EEEB6D}" type="sibTrans" cxnId="{F30304BE-B639-425A-BBC7-D596F91A267D}">
      <dgm:prSet/>
      <dgm:spPr/>
      <dgm:t>
        <a:bodyPr/>
        <a:lstStyle/>
        <a:p>
          <a:endParaRPr lang="hu-HU"/>
        </a:p>
      </dgm:t>
    </dgm:pt>
    <dgm:pt modelId="{FF53977A-9CB5-4A07-9CB9-D190AC9E0483}">
      <dgm:prSet phldrT="[Text]"/>
      <dgm:spPr/>
      <dgm:t>
        <a:bodyPr/>
        <a:lstStyle/>
        <a:p>
          <a:r>
            <a:rPr lang="hu-HU" dirty="0"/>
            <a:t>Visszatérítések</a:t>
          </a:r>
        </a:p>
        <a:p>
          <a:r>
            <a:rPr lang="hu-HU" b="1" dirty="0">
              <a:solidFill>
                <a:srgbClr val="FF0000"/>
              </a:solidFill>
            </a:rPr>
            <a:t>(</a:t>
          </a:r>
          <a:r>
            <a:rPr lang="hu-HU" b="1">
              <a:solidFill>
                <a:srgbClr val="FF0000"/>
              </a:solidFill>
            </a:rPr>
            <a:t>2023-ra vonatkozóan)</a:t>
          </a:r>
          <a:endParaRPr lang="hu-HU" dirty="0"/>
        </a:p>
      </dgm:t>
    </dgm:pt>
    <dgm:pt modelId="{54CF55D5-FCB7-4893-A7EB-21FDE10F03F5}" type="parTrans" cxnId="{7213713B-7B20-4E49-ADEF-ABB22404105A}">
      <dgm:prSet/>
      <dgm:spPr/>
      <dgm:t>
        <a:bodyPr/>
        <a:lstStyle/>
        <a:p>
          <a:endParaRPr lang="hu-HU"/>
        </a:p>
      </dgm:t>
    </dgm:pt>
    <dgm:pt modelId="{F072D178-4DCA-4582-ACE1-81707BC8C60C}" type="sibTrans" cxnId="{7213713B-7B20-4E49-ADEF-ABB22404105A}">
      <dgm:prSet/>
      <dgm:spPr/>
      <dgm:t>
        <a:bodyPr/>
        <a:lstStyle/>
        <a:p>
          <a:endParaRPr lang="hu-HU"/>
        </a:p>
      </dgm:t>
    </dgm:pt>
    <dgm:pt modelId="{22D1E173-C8BF-43FD-A80E-9137892C90E4}">
      <dgm:prSet phldrT="[Text]"/>
      <dgm:spPr/>
      <dgm:t>
        <a:bodyPr/>
        <a:lstStyle/>
        <a:p>
          <a:r>
            <a:rPr lang="hu-HU" dirty="0"/>
            <a:t>Az eddigi jelentéseknél többször kérdésként merült fel, hogy a visszatérítéseket hogyan kell jelenteni, ezért </a:t>
          </a:r>
          <a:r>
            <a:rPr lang="hu-HU"/>
            <a:t>új kódot </a:t>
          </a:r>
          <a:r>
            <a:rPr lang="hu-HU" dirty="0"/>
            <a:t>hoztunk létre.</a:t>
          </a:r>
        </a:p>
      </dgm:t>
    </dgm:pt>
    <dgm:pt modelId="{123297A1-DD88-49D3-B7EC-7C48E8FF7680}" type="sibTrans" cxnId="{8A7E38EA-9797-4E6E-A668-74074A1D1329}">
      <dgm:prSet/>
      <dgm:spPr/>
      <dgm:t>
        <a:bodyPr/>
        <a:lstStyle/>
        <a:p>
          <a:endParaRPr lang="hu-HU"/>
        </a:p>
      </dgm:t>
    </dgm:pt>
    <dgm:pt modelId="{26D510A5-4F94-47EB-A3B1-EC295BCD9D20}" type="parTrans" cxnId="{8A7E38EA-9797-4E6E-A668-74074A1D1329}">
      <dgm:prSet/>
      <dgm:spPr/>
      <dgm:t>
        <a:bodyPr/>
        <a:lstStyle/>
        <a:p>
          <a:endParaRPr lang="hu-HU"/>
        </a:p>
      </dgm:t>
    </dgm:pt>
    <dgm:pt modelId="{2766E403-0703-4600-B900-21D31027B9E2}" type="pres">
      <dgm:prSet presAssocID="{85868185-484F-48F6-A733-B6418D14500F}" presName="theList" presStyleCnt="0">
        <dgm:presLayoutVars>
          <dgm:dir/>
          <dgm:animLvl val="lvl"/>
          <dgm:resizeHandles val="exact"/>
        </dgm:presLayoutVars>
      </dgm:prSet>
      <dgm:spPr/>
    </dgm:pt>
    <dgm:pt modelId="{3078D411-579C-4A93-8013-1CB7E0A3062E}" type="pres">
      <dgm:prSet presAssocID="{33219B9E-E59A-4BF8-B950-C7FDE742018B}" presName="compNode" presStyleCnt="0"/>
      <dgm:spPr/>
    </dgm:pt>
    <dgm:pt modelId="{AE6C6192-1AC5-491B-BC7D-783C90E37F16}" type="pres">
      <dgm:prSet presAssocID="{33219B9E-E59A-4BF8-B950-C7FDE742018B}" presName="aNode" presStyleLbl="bgShp" presStyleIdx="0" presStyleCnt="2"/>
      <dgm:spPr/>
    </dgm:pt>
    <dgm:pt modelId="{552D6659-EE66-4D54-8236-A0784548E28B}" type="pres">
      <dgm:prSet presAssocID="{33219B9E-E59A-4BF8-B950-C7FDE742018B}" presName="textNode" presStyleLbl="bgShp" presStyleIdx="0" presStyleCnt="2"/>
      <dgm:spPr/>
    </dgm:pt>
    <dgm:pt modelId="{6185C51C-381F-492E-B853-4BE84D8ADB1E}" type="pres">
      <dgm:prSet presAssocID="{33219B9E-E59A-4BF8-B950-C7FDE742018B}" presName="compChildNode" presStyleCnt="0"/>
      <dgm:spPr/>
    </dgm:pt>
    <dgm:pt modelId="{72AD41AA-BB05-42D6-B8C8-1D68BBBEFFDF}" type="pres">
      <dgm:prSet presAssocID="{33219B9E-E59A-4BF8-B950-C7FDE742018B}" presName="theInnerList" presStyleCnt="0"/>
      <dgm:spPr/>
    </dgm:pt>
    <dgm:pt modelId="{E2C58140-468C-47DC-8927-D92604775693}" type="pres">
      <dgm:prSet presAssocID="{C689BDE5-4D4B-445E-BD3A-FB00E25E3AF3}" presName="childNode" presStyleLbl="node1" presStyleIdx="0" presStyleCnt="2">
        <dgm:presLayoutVars>
          <dgm:bulletEnabled val="1"/>
        </dgm:presLayoutVars>
      </dgm:prSet>
      <dgm:spPr/>
    </dgm:pt>
    <dgm:pt modelId="{454FF606-DB72-428F-A6C4-D229A15F0FA0}" type="pres">
      <dgm:prSet presAssocID="{33219B9E-E59A-4BF8-B950-C7FDE742018B}" presName="aSpace" presStyleCnt="0"/>
      <dgm:spPr/>
    </dgm:pt>
    <dgm:pt modelId="{99CC2090-A8E4-452C-B04C-BEA971CBC241}" type="pres">
      <dgm:prSet presAssocID="{FF53977A-9CB5-4A07-9CB9-D190AC9E0483}" presName="compNode" presStyleCnt="0"/>
      <dgm:spPr/>
    </dgm:pt>
    <dgm:pt modelId="{F8C92691-87E7-4B22-B510-B0CBF440790B}" type="pres">
      <dgm:prSet presAssocID="{FF53977A-9CB5-4A07-9CB9-D190AC9E0483}" presName="aNode" presStyleLbl="bgShp" presStyleIdx="1" presStyleCnt="2"/>
      <dgm:spPr/>
    </dgm:pt>
    <dgm:pt modelId="{53864FD8-7F39-4D3B-A6D0-B340B48B40F3}" type="pres">
      <dgm:prSet presAssocID="{FF53977A-9CB5-4A07-9CB9-D190AC9E0483}" presName="textNode" presStyleLbl="bgShp" presStyleIdx="1" presStyleCnt="2"/>
      <dgm:spPr/>
    </dgm:pt>
    <dgm:pt modelId="{F537DD41-DD30-45DE-8F1D-BAA34C0FA815}" type="pres">
      <dgm:prSet presAssocID="{FF53977A-9CB5-4A07-9CB9-D190AC9E0483}" presName="compChildNode" presStyleCnt="0"/>
      <dgm:spPr/>
    </dgm:pt>
    <dgm:pt modelId="{53E26FBE-A8ED-48B6-B681-F387DAF7F05A}" type="pres">
      <dgm:prSet presAssocID="{FF53977A-9CB5-4A07-9CB9-D190AC9E0483}" presName="theInnerList" presStyleCnt="0"/>
      <dgm:spPr/>
    </dgm:pt>
    <dgm:pt modelId="{882D2726-CC13-486B-ABC4-70F3B7E25265}" type="pres">
      <dgm:prSet presAssocID="{22D1E173-C8BF-43FD-A80E-9137892C90E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E22BD09-FE85-4B42-83C2-8A3E7BD96069}" type="presOf" srcId="{C689BDE5-4D4B-445E-BD3A-FB00E25E3AF3}" destId="{E2C58140-468C-47DC-8927-D92604775693}" srcOrd="0" destOrd="0" presId="urn:microsoft.com/office/officeart/2005/8/layout/lProcess2"/>
    <dgm:cxn modelId="{228CC837-3362-4670-A2DC-6A22AD6C9453}" srcId="{85868185-484F-48F6-A733-B6418D14500F}" destId="{33219B9E-E59A-4BF8-B950-C7FDE742018B}" srcOrd="0" destOrd="0" parTransId="{0C8B06FE-C07A-48A1-AE65-C31F17CC9A43}" sibTransId="{E7F1B8FF-5779-4367-8789-74769E3C3CDB}"/>
    <dgm:cxn modelId="{C9D79038-531A-4FC2-BC0C-938946AF7B5B}" type="presOf" srcId="{33219B9E-E59A-4BF8-B950-C7FDE742018B}" destId="{AE6C6192-1AC5-491B-BC7D-783C90E37F16}" srcOrd="0" destOrd="0" presId="urn:microsoft.com/office/officeart/2005/8/layout/lProcess2"/>
    <dgm:cxn modelId="{7213713B-7B20-4E49-ADEF-ABB22404105A}" srcId="{85868185-484F-48F6-A733-B6418D14500F}" destId="{FF53977A-9CB5-4A07-9CB9-D190AC9E0483}" srcOrd="1" destOrd="0" parTransId="{54CF55D5-FCB7-4893-A7EB-21FDE10F03F5}" sibTransId="{F072D178-4DCA-4582-ACE1-81707BC8C60C}"/>
    <dgm:cxn modelId="{60252843-BAE0-42C3-940F-970CC6640225}" type="presOf" srcId="{FF53977A-9CB5-4A07-9CB9-D190AC9E0483}" destId="{F8C92691-87E7-4B22-B510-B0CBF440790B}" srcOrd="0" destOrd="0" presId="urn:microsoft.com/office/officeart/2005/8/layout/lProcess2"/>
    <dgm:cxn modelId="{4962DB87-DF8E-4E3D-B468-662C10034F4E}" type="presOf" srcId="{85868185-484F-48F6-A733-B6418D14500F}" destId="{2766E403-0703-4600-B900-21D31027B9E2}" srcOrd="0" destOrd="0" presId="urn:microsoft.com/office/officeart/2005/8/layout/lProcess2"/>
    <dgm:cxn modelId="{9374DA8E-6539-482A-AE80-DA7955A75761}" type="presOf" srcId="{22D1E173-C8BF-43FD-A80E-9137892C90E4}" destId="{882D2726-CC13-486B-ABC4-70F3B7E25265}" srcOrd="0" destOrd="0" presId="urn:microsoft.com/office/officeart/2005/8/layout/lProcess2"/>
    <dgm:cxn modelId="{F30304BE-B639-425A-BBC7-D596F91A267D}" srcId="{33219B9E-E59A-4BF8-B950-C7FDE742018B}" destId="{C689BDE5-4D4B-445E-BD3A-FB00E25E3AF3}" srcOrd="0" destOrd="0" parTransId="{8ECA9A3B-8077-4091-A520-96EC4B5569A7}" sibTransId="{D256101E-7120-4135-9D9C-1007B7EEEB6D}"/>
    <dgm:cxn modelId="{0E43F6CD-435B-4252-A476-587DACC9DA90}" type="presOf" srcId="{33219B9E-E59A-4BF8-B950-C7FDE742018B}" destId="{552D6659-EE66-4D54-8236-A0784548E28B}" srcOrd="1" destOrd="0" presId="urn:microsoft.com/office/officeart/2005/8/layout/lProcess2"/>
    <dgm:cxn modelId="{8A7E38EA-9797-4E6E-A668-74074A1D1329}" srcId="{FF53977A-9CB5-4A07-9CB9-D190AC9E0483}" destId="{22D1E173-C8BF-43FD-A80E-9137892C90E4}" srcOrd="0" destOrd="0" parTransId="{26D510A5-4F94-47EB-A3B1-EC295BCD9D20}" sibTransId="{123297A1-DD88-49D3-B7EC-7C48E8FF7680}"/>
    <dgm:cxn modelId="{35399BFF-3706-4E3C-A7F2-B69A27E3AA2B}" type="presOf" srcId="{FF53977A-9CB5-4A07-9CB9-D190AC9E0483}" destId="{53864FD8-7F39-4D3B-A6D0-B340B48B40F3}" srcOrd="1" destOrd="0" presId="urn:microsoft.com/office/officeart/2005/8/layout/lProcess2"/>
    <dgm:cxn modelId="{C5F81784-3CA4-48E9-B350-090B4DDA2035}" type="presParOf" srcId="{2766E403-0703-4600-B900-21D31027B9E2}" destId="{3078D411-579C-4A93-8013-1CB7E0A3062E}" srcOrd="0" destOrd="0" presId="urn:microsoft.com/office/officeart/2005/8/layout/lProcess2"/>
    <dgm:cxn modelId="{63A47AEE-1EE7-475D-AC5A-88268B723D75}" type="presParOf" srcId="{3078D411-579C-4A93-8013-1CB7E0A3062E}" destId="{AE6C6192-1AC5-491B-BC7D-783C90E37F16}" srcOrd="0" destOrd="0" presId="urn:microsoft.com/office/officeart/2005/8/layout/lProcess2"/>
    <dgm:cxn modelId="{A0DC04D8-7654-45DF-90DD-39EA6AB88E03}" type="presParOf" srcId="{3078D411-579C-4A93-8013-1CB7E0A3062E}" destId="{552D6659-EE66-4D54-8236-A0784548E28B}" srcOrd="1" destOrd="0" presId="urn:microsoft.com/office/officeart/2005/8/layout/lProcess2"/>
    <dgm:cxn modelId="{E100596F-3879-42F3-B1EB-073DFD5E805E}" type="presParOf" srcId="{3078D411-579C-4A93-8013-1CB7E0A3062E}" destId="{6185C51C-381F-492E-B853-4BE84D8ADB1E}" srcOrd="2" destOrd="0" presId="urn:microsoft.com/office/officeart/2005/8/layout/lProcess2"/>
    <dgm:cxn modelId="{F7423185-9A99-4077-A82B-3FC2B438530E}" type="presParOf" srcId="{6185C51C-381F-492E-B853-4BE84D8ADB1E}" destId="{72AD41AA-BB05-42D6-B8C8-1D68BBBEFFDF}" srcOrd="0" destOrd="0" presId="urn:microsoft.com/office/officeart/2005/8/layout/lProcess2"/>
    <dgm:cxn modelId="{0D15D3CF-045D-4F33-9548-1612608EC522}" type="presParOf" srcId="{72AD41AA-BB05-42D6-B8C8-1D68BBBEFFDF}" destId="{E2C58140-468C-47DC-8927-D92604775693}" srcOrd="0" destOrd="0" presId="urn:microsoft.com/office/officeart/2005/8/layout/lProcess2"/>
    <dgm:cxn modelId="{C963D955-532E-41D0-85B9-EF3274764AA5}" type="presParOf" srcId="{2766E403-0703-4600-B900-21D31027B9E2}" destId="{454FF606-DB72-428F-A6C4-D229A15F0FA0}" srcOrd="1" destOrd="0" presId="urn:microsoft.com/office/officeart/2005/8/layout/lProcess2"/>
    <dgm:cxn modelId="{68BF8417-8FC1-414F-AED6-A092F62008DE}" type="presParOf" srcId="{2766E403-0703-4600-B900-21D31027B9E2}" destId="{99CC2090-A8E4-452C-B04C-BEA971CBC241}" srcOrd="2" destOrd="0" presId="urn:microsoft.com/office/officeart/2005/8/layout/lProcess2"/>
    <dgm:cxn modelId="{C573861E-E3FC-4002-93CE-6467CC61E7CB}" type="presParOf" srcId="{99CC2090-A8E4-452C-B04C-BEA971CBC241}" destId="{F8C92691-87E7-4B22-B510-B0CBF440790B}" srcOrd="0" destOrd="0" presId="urn:microsoft.com/office/officeart/2005/8/layout/lProcess2"/>
    <dgm:cxn modelId="{0AD611A3-BE14-4AFB-A27B-BE6F217610EE}" type="presParOf" srcId="{99CC2090-A8E4-452C-B04C-BEA971CBC241}" destId="{53864FD8-7F39-4D3B-A6D0-B340B48B40F3}" srcOrd="1" destOrd="0" presId="urn:microsoft.com/office/officeart/2005/8/layout/lProcess2"/>
    <dgm:cxn modelId="{DEEA3575-3D15-43F5-A477-2F6B5AE49D57}" type="presParOf" srcId="{99CC2090-A8E4-452C-B04C-BEA971CBC241}" destId="{F537DD41-DD30-45DE-8F1D-BAA34C0FA815}" srcOrd="2" destOrd="0" presId="urn:microsoft.com/office/officeart/2005/8/layout/lProcess2"/>
    <dgm:cxn modelId="{0DDCB8DB-447B-42D1-A8C8-58AA02517A49}" type="presParOf" srcId="{F537DD41-DD30-45DE-8F1D-BAA34C0FA815}" destId="{53E26FBE-A8ED-48B6-B681-F387DAF7F05A}" srcOrd="0" destOrd="0" presId="urn:microsoft.com/office/officeart/2005/8/layout/lProcess2"/>
    <dgm:cxn modelId="{7787AFD8-665D-498C-B473-07F3B517039A}" type="presParOf" srcId="{53E26FBE-A8ED-48B6-B681-F387DAF7F05A}" destId="{882D2726-CC13-486B-ABC4-70F3B7E2526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ECCD-89D7-4E46-86F1-98958CBBBD92}">
      <dsp:nvSpPr>
        <dsp:cNvPr id="0" name=""/>
        <dsp:cNvSpPr/>
      </dsp:nvSpPr>
      <dsp:spPr>
        <a:xfrm>
          <a:off x="-5706102" y="-873426"/>
          <a:ext cx="6793515" cy="679351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573B4-10CF-4962-83F3-BA8599FD43AC}">
      <dsp:nvSpPr>
        <dsp:cNvPr id="0" name=""/>
        <dsp:cNvSpPr/>
      </dsp:nvSpPr>
      <dsp:spPr>
        <a:xfrm>
          <a:off x="569210" y="387987"/>
          <a:ext cx="7419820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Benyújtási csatorna megbontása kódlista szerint</a:t>
          </a:r>
        </a:p>
      </dsp:txBody>
      <dsp:txXfrm>
        <a:off x="569210" y="387987"/>
        <a:ext cx="7419820" cy="776378"/>
      </dsp:txXfrm>
    </dsp:sp>
    <dsp:sp modelId="{D1BF5523-29D4-4A0B-A12B-A8DB4A609296}">
      <dsp:nvSpPr>
        <dsp:cNvPr id="0" name=""/>
        <dsp:cNvSpPr/>
      </dsp:nvSpPr>
      <dsp:spPr>
        <a:xfrm>
          <a:off x="83973" y="290940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2E696-BE90-4A57-A0B8-BC841A8BF7A9}">
      <dsp:nvSpPr>
        <dsp:cNvPr id="0" name=""/>
        <dsp:cNvSpPr/>
      </dsp:nvSpPr>
      <dsp:spPr>
        <a:xfrm>
          <a:off x="1014325" y="1552757"/>
          <a:ext cx="6974704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Ingyenes tranzakciók és szolgáltatások megjelenítése</a:t>
          </a:r>
        </a:p>
      </dsp:txBody>
      <dsp:txXfrm>
        <a:off x="1014325" y="1552757"/>
        <a:ext cx="6974704" cy="776378"/>
      </dsp:txXfrm>
    </dsp:sp>
    <dsp:sp modelId="{4556584D-DB4A-43ED-A503-7E8AE373C451}">
      <dsp:nvSpPr>
        <dsp:cNvPr id="0" name=""/>
        <dsp:cNvSpPr/>
      </dsp:nvSpPr>
      <dsp:spPr>
        <a:xfrm>
          <a:off x="529089" y="145570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4D32-DCCB-4F88-B0DC-D8C550CB9795}">
      <dsp:nvSpPr>
        <dsp:cNvPr id="0" name=""/>
        <dsp:cNvSpPr/>
      </dsp:nvSpPr>
      <dsp:spPr>
        <a:xfrm>
          <a:off x="1014325" y="2717527"/>
          <a:ext cx="6974704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Hitelkártyára vonatkozó adatok</a:t>
          </a:r>
        </a:p>
      </dsp:txBody>
      <dsp:txXfrm>
        <a:off x="1014325" y="2717527"/>
        <a:ext cx="6974704" cy="776378"/>
      </dsp:txXfrm>
    </dsp:sp>
    <dsp:sp modelId="{3DDB5AFA-6B4C-45A6-86E6-D1254CC9294E}">
      <dsp:nvSpPr>
        <dsp:cNvPr id="0" name=""/>
        <dsp:cNvSpPr/>
      </dsp:nvSpPr>
      <dsp:spPr>
        <a:xfrm>
          <a:off x="529089" y="262047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C4E6-2F1A-4303-A76D-FBFD11724631}">
      <dsp:nvSpPr>
        <dsp:cNvPr id="0" name=""/>
        <dsp:cNvSpPr/>
      </dsp:nvSpPr>
      <dsp:spPr>
        <a:xfrm>
          <a:off x="569210" y="3882296"/>
          <a:ext cx="7419820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Visszatérítések és fizetési kérelem</a:t>
          </a:r>
        </a:p>
      </dsp:txBody>
      <dsp:txXfrm>
        <a:off x="569210" y="3882296"/>
        <a:ext cx="7419820" cy="776378"/>
      </dsp:txXfrm>
    </dsp:sp>
    <dsp:sp modelId="{3D1F9604-E60B-427C-8C1E-C1378681C39B}">
      <dsp:nvSpPr>
        <dsp:cNvPr id="0" name=""/>
        <dsp:cNvSpPr/>
      </dsp:nvSpPr>
      <dsp:spPr>
        <a:xfrm>
          <a:off x="83973" y="378524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63C8-2ADA-4E8A-A8A4-B2CA69E051A1}">
      <dsp:nvSpPr>
        <dsp:cNvPr id="0" name=""/>
        <dsp:cNvSpPr/>
      </dsp:nvSpPr>
      <dsp:spPr>
        <a:xfrm>
          <a:off x="0" y="3552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46D76-5552-4495-AE5E-C94F420547DD}">
      <dsp:nvSpPr>
        <dsp:cNvPr id="0" name=""/>
        <dsp:cNvSpPr/>
      </dsp:nvSpPr>
      <dsp:spPr>
        <a:xfrm>
          <a:off x="245377" y="133852"/>
          <a:ext cx="3435290" cy="4428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NET</a:t>
          </a:r>
        </a:p>
      </dsp:txBody>
      <dsp:txXfrm>
        <a:off x="266993" y="155468"/>
        <a:ext cx="3392058" cy="399568"/>
      </dsp:txXfrm>
    </dsp:sp>
    <dsp:sp modelId="{A5F92347-19B3-4FD7-9821-CE0560DF3F09}">
      <dsp:nvSpPr>
        <dsp:cNvPr id="0" name=""/>
        <dsp:cNvSpPr/>
      </dsp:nvSpPr>
      <dsp:spPr>
        <a:xfrm>
          <a:off x="0" y="10356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44F68-C821-4054-8FF2-92D2A10782E3}">
      <dsp:nvSpPr>
        <dsp:cNvPr id="0" name=""/>
        <dsp:cNvSpPr/>
      </dsp:nvSpPr>
      <dsp:spPr>
        <a:xfrm>
          <a:off x="245377" y="814252"/>
          <a:ext cx="343529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EGYEB</a:t>
          </a:r>
          <a:endParaRPr lang="hu-HU" sz="1500" kern="1200" dirty="0"/>
        </a:p>
      </dsp:txBody>
      <dsp:txXfrm>
        <a:off x="266993" y="835868"/>
        <a:ext cx="3392058" cy="399568"/>
      </dsp:txXfrm>
    </dsp:sp>
    <dsp:sp modelId="{76C0593E-0FB2-47F4-B3AA-18317A969FFB}">
      <dsp:nvSpPr>
        <dsp:cNvPr id="0" name=""/>
        <dsp:cNvSpPr/>
      </dsp:nvSpPr>
      <dsp:spPr>
        <a:xfrm>
          <a:off x="0" y="17160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E8775-08CD-49AE-A71B-2BFB5205EDAE}">
      <dsp:nvSpPr>
        <dsp:cNvPr id="0" name=""/>
        <dsp:cNvSpPr/>
      </dsp:nvSpPr>
      <dsp:spPr>
        <a:xfrm>
          <a:off x="245377" y="1494652"/>
          <a:ext cx="343529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PAPIR</a:t>
          </a:r>
          <a:endParaRPr lang="hu-HU" sz="1500" kern="1200" dirty="0"/>
        </a:p>
      </dsp:txBody>
      <dsp:txXfrm>
        <a:off x="266993" y="1516268"/>
        <a:ext cx="3392058" cy="399568"/>
      </dsp:txXfrm>
    </dsp:sp>
    <dsp:sp modelId="{C13209B7-5FEA-4CBF-8C40-F2FA9C05F17E}">
      <dsp:nvSpPr>
        <dsp:cNvPr id="0" name=""/>
        <dsp:cNvSpPr/>
      </dsp:nvSpPr>
      <dsp:spPr>
        <a:xfrm>
          <a:off x="0" y="23964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1D04-8B05-4CD7-9F58-0269B118CCFA}">
      <dsp:nvSpPr>
        <dsp:cNvPr id="0" name=""/>
        <dsp:cNvSpPr/>
      </dsp:nvSpPr>
      <dsp:spPr>
        <a:xfrm>
          <a:off x="245377" y="2175052"/>
          <a:ext cx="343529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TELEFON</a:t>
          </a:r>
        </a:p>
      </dsp:txBody>
      <dsp:txXfrm>
        <a:off x="266993" y="2196668"/>
        <a:ext cx="3392058" cy="399568"/>
      </dsp:txXfrm>
    </dsp:sp>
    <dsp:sp modelId="{AB42A9C4-9788-4902-ABF5-0A54B969C70E}">
      <dsp:nvSpPr>
        <dsp:cNvPr id="0" name=""/>
        <dsp:cNvSpPr/>
      </dsp:nvSpPr>
      <dsp:spPr>
        <a:xfrm>
          <a:off x="0" y="30768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0EB56-6278-43BC-8B1B-2FDE8D0A15A8}">
      <dsp:nvSpPr>
        <dsp:cNvPr id="0" name=""/>
        <dsp:cNvSpPr/>
      </dsp:nvSpPr>
      <dsp:spPr>
        <a:xfrm>
          <a:off x="245377" y="2855452"/>
          <a:ext cx="3435290" cy="442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MOBIL</a:t>
          </a:r>
        </a:p>
      </dsp:txBody>
      <dsp:txXfrm>
        <a:off x="266993" y="2877068"/>
        <a:ext cx="3392058" cy="399568"/>
      </dsp:txXfrm>
    </dsp:sp>
    <dsp:sp modelId="{08856B65-3A6F-43D8-9D9D-FE63490D0A8F}">
      <dsp:nvSpPr>
        <dsp:cNvPr id="0" name=""/>
        <dsp:cNvSpPr/>
      </dsp:nvSpPr>
      <dsp:spPr>
        <a:xfrm>
          <a:off x="0" y="37572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DC98D-850D-40A0-866D-E69B866055EC}">
      <dsp:nvSpPr>
        <dsp:cNvPr id="0" name=""/>
        <dsp:cNvSpPr/>
      </dsp:nvSpPr>
      <dsp:spPr>
        <a:xfrm>
          <a:off x="245377" y="3535852"/>
          <a:ext cx="3435290" cy="442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TPP</a:t>
          </a:r>
          <a:endParaRPr lang="hu-HU" sz="1500" kern="1200" dirty="0"/>
        </a:p>
      </dsp:txBody>
      <dsp:txXfrm>
        <a:off x="266993" y="3557468"/>
        <a:ext cx="3392058" cy="399568"/>
      </dsp:txXfrm>
    </dsp:sp>
    <dsp:sp modelId="{AF94C3FC-A94C-4B19-ADA6-E58A3674E4D1}">
      <dsp:nvSpPr>
        <dsp:cNvPr id="0" name=""/>
        <dsp:cNvSpPr/>
      </dsp:nvSpPr>
      <dsp:spPr>
        <a:xfrm>
          <a:off x="0" y="4437652"/>
          <a:ext cx="490755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9A3EF-FA48-43A1-A0A9-DFD21C596DD4}">
      <dsp:nvSpPr>
        <dsp:cNvPr id="0" name=""/>
        <dsp:cNvSpPr/>
      </dsp:nvSpPr>
      <dsp:spPr>
        <a:xfrm>
          <a:off x="245377" y="4216252"/>
          <a:ext cx="3435290" cy="442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46" tIns="0" rIns="1298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TARCA</a:t>
          </a:r>
          <a:endParaRPr lang="hu-HU" sz="1500" kern="1200" dirty="0"/>
        </a:p>
      </dsp:txBody>
      <dsp:txXfrm>
        <a:off x="266993" y="4237868"/>
        <a:ext cx="339205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C6192-1AC5-491B-BC7D-783C90E37F16}">
      <dsp:nvSpPr>
        <dsp:cNvPr id="0" name=""/>
        <dsp:cNvSpPr/>
      </dsp:nvSpPr>
      <dsp:spPr>
        <a:xfrm>
          <a:off x="2269" y="0"/>
          <a:ext cx="2183589" cy="519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Ingyenes tranzakciók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FF0000"/>
              </a:solidFill>
            </a:rPr>
            <a:t>(2022-re vonatkozóan)</a:t>
          </a:r>
          <a:endParaRPr lang="hu-HU" sz="2200" kern="1200" dirty="0"/>
        </a:p>
      </dsp:txBody>
      <dsp:txXfrm>
        <a:off x="2269" y="0"/>
        <a:ext cx="2183589" cy="1558290"/>
      </dsp:txXfrm>
    </dsp:sp>
    <dsp:sp modelId="{E2C58140-468C-47DC-8927-D92604775693}">
      <dsp:nvSpPr>
        <dsp:cNvPr id="0" name=""/>
        <dsp:cNvSpPr/>
      </dsp:nvSpPr>
      <dsp:spPr>
        <a:xfrm>
          <a:off x="220628" y="1558290"/>
          <a:ext cx="1746871" cy="3376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DIJDB</a:t>
          </a:r>
          <a:r>
            <a:rPr lang="hu-HU" sz="1800" kern="1200" dirty="0"/>
            <a:t> és </a:t>
          </a:r>
          <a:r>
            <a:rPr lang="hu-HU" sz="1800" kern="1200" dirty="0" err="1"/>
            <a:t>SZOLGDB</a:t>
          </a:r>
          <a:r>
            <a:rPr lang="hu-HU" sz="1800" kern="1200" dirty="0"/>
            <a:t> kódok segítségével szükséges jelenteni minden szolgáltatást és tranzakciót, a két darabszám különbsége adja meg az ingyenes tranzakciókat.</a:t>
          </a:r>
        </a:p>
      </dsp:txBody>
      <dsp:txXfrm>
        <a:off x="271792" y="1609454"/>
        <a:ext cx="1644543" cy="3273967"/>
      </dsp:txXfrm>
    </dsp:sp>
    <dsp:sp modelId="{F8C92691-87E7-4B22-B510-B0CBF440790B}">
      <dsp:nvSpPr>
        <dsp:cNvPr id="0" name=""/>
        <dsp:cNvSpPr/>
      </dsp:nvSpPr>
      <dsp:spPr>
        <a:xfrm>
          <a:off x="2349628" y="0"/>
          <a:ext cx="2183589" cy="519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Hitelkártya adatok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FF0000"/>
              </a:solidFill>
            </a:rPr>
            <a:t>(2022-re vonatkozóan)</a:t>
          </a:r>
          <a:endParaRPr lang="hu-HU" sz="2200" kern="1200" dirty="0"/>
        </a:p>
      </dsp:txBody>
      <dsp:txXfrm>
        <a:off x="2349628" y="0"/>
        <a:ext cx="2183589" cy="1558290"/>
      </dsp:txXfrm>
    </dsp:sp>
    <dsp:sp modelId="{882D2726-CC13-486B-ABC4-70F3B7E25265}">
      <dsp:nvSpPr>
        <dsp:cNvPr id="0" name=""/>
        <dsp:cNvSpPr/>
      </dsp:nvSpPr>
      <dsp:spPr>
        <a:xfrm>
          <a:off x="2567987" y="1558290"/>
          <a:ext cx="1746871" cy="3376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teljeskörű díjakhoz és ügyféladatokhoz szükséges, hogy a fizetési számlák mellett a hitelkártyára vonatkozó adatok is rendelkezésre álljanak.</a:t>
          </a:r>
        </a:p>
      </dsp:txBody>
      <dsp:txXfrm>
        <a:off x="2619151" y="1609454"/>
        <a:ext cx="1644543" cy="3273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C6192-1AC5-491B-BC7D-783C90E37F16}">
      <dsp:nvSpPr>
        <dsp:cNvPr id="0" name=""/>
        <dsp:cNvSpPr/>
      </dsp:nvSpPr>
      <dsp:spPr>
        <a:xfrm>
          <a:off x="2269" y="0"/>
          <a:ext cx="2183589" cy="519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Fizetési kérelem szolgáltatás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FF0000"/>
              </a:solidFill>
            </a:rPr>
            <a:t>(2022-re vonatkozóan)</a:t>
          </a:r>
          <a:endParaRPr lang="hu-HU" sz="2200" kern="1200" dirty="0"/>
        </a:p>
      </dsp:txBody>
      <dsp:txXfrm>
        <a:off x="2269" y="0"/>
        <a:ext cx="2183589" cy="1558290"/>
      </dsp:txXfrm>
    </dsp:sp>
    <dsp:sp modelId="{E2C58140-468C-47DC-8927-D92604775693}">
      <dsp:nvSpPr>
        <dsp:cNvPr id="0" name=""/>
        <dsp:cNvSpPr/>
      </dsp:nvSpPr>
      <dsp:spPr>
        <a:xfrm>
          <a:off x="220628" y="1558290"/>
          <a:ext cx="1746871" cy="3376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fizetési kérelem szolgáltatáshoz kapcsolódó darabszámokat és fizetett díjakat külön kódon szükséges jelenteni, mivel külön szolgáltatás.</a:t>
          </a:r>
        </a:p>
      </dsp:txBody>
      <dsp:txXfrm>
        <a:off x="271792" y="1609454"/>
        <a:ext cx="1644543" cy="3273967"/>
      </dsp:txXfrm>
    </dsp:sp>
    <dsp:sp modelId="{F8C92691-87E7-4B22-B510-B0CBF440790B}">
      <dsp:nvSpPr>
        <dsp:cNvPr id="0" name=""/>
        <dsp:cNvSpPr/>
      </dsp:nvSpPr>
      <dsp:spPr>
        <a:xfrm>
          <a:off x="2349628" y="0"/>
          <a:ext cx="2183589" cy="519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Visszatérítések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rgbClr val="FF0000"/>
              </a:solidFill>
            </a:rPr>
            <a:t>(</a:t>
          </a:r>
          <a:r>
            <a:rPr lang="hu-HU" sz="2200" b="1" kern="1200">
              <a:solidFill>
                <a:srgbClr val="FF0000"/>
              </a:solidFill>
            </a:rPr>
            <a:t>2023-ra vonatkozóan)</a:t>
          </a:r>
          <a:endParaRPr lang="hu-HU" sz="2200" kern="1200" dirty="0"/>
        </a:p>
      </dsp:txBody>
      <dsp:txXfrm>
        <a:off x="2349628" y="0"/>
        <a:ext cx="2183589" cy="1558290"/>
      </dsp:txXfrm>
    </dsp:sp>
    <dsp:sp modelId="{882D2726-CC13-486B-ABC4-70F3B7E25265}">
      <dsp:nvSpPr>
        <dsp:cNvPr id="0" name=""/>
        <dsp:cNvSpPr/>
      </dsp:nvSpPr>
      <dsp:spPr>
        <a:xfrm>
          <a:off x="2567987" y="1558290"/>
          <a:ext cx="1746871" cy="3376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eddigi jelentéseknél többször kérdésként merült fel, hogy a visszatérítéseket hogyan kell jelenteni, ezért </a:t>
          </a:r>
          <a:r>
            <a:rPr lang="hu-HU" sz="1800" kern="1200"/>
            <a:t>új kódot </a:t>
          </a:r>
          <a:r>
            <a:rPr lang="hu-HU" sz="1800" kern="1200" dirty="0"/>
            <a:t>hoztunk létre.</a:t>
          </a:r>
        </a:p>
      </dsp:txBody>
      <dsp:txXfrm>
        <a:off x="2619151" y="1609454"/>
        <a:ext cx="1644543" cy="327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DC92-3163-4084-95D2-EDC220C6C4E8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A2CC-B2B5-427A-ACF5-8A7BCB0BB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0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84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60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79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253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47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90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41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7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60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9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79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14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854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52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825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61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94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87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9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01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52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76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7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felugyelet/adatszolgaltatas/hitelintezete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.europa.eu/regulation-and-policy/remuner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.europa.eu/risk-analysis-and-data/reporting-framework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hyperlink" Target="https://www.eba.europa.eu/risk-analysis-and-data/reporting-frameworks/reporting-framework-3.2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a.europa.eu/sites/default/documents/files/document_library/Risk%20Analysis%20and%20Data/Reporting%20Frameworks/Reporting%20framework%203.0/1014876/ITS%20on%20MREL-TLAC%20-%20as%20adopted.zip" TargetMode="External"/><Relationship Id="rId13" Type="http://schemas.openxmlformats.org/officeDocument/2006/relationships/hyperlink" Target="https://www.eba.europa.eu/sites/default/documents/files/document_library/Risk%20Analysis%20and%20Data/Reporting%20Frameworks/Reporting%20framework%203.1/1026088/ITS%20on%20IF%20reporting%20-%20all%20languages.zip" TargetMode="External"/><Relationship Id="rId3" Type="http://schemas.openxmlformats.org/officeDocument/2006/relationships/hyperlink" Target="https://www.eba.europa.eu/sites/default/documents/files/document_library/Risk%20Analysis%20and%20Data/Reporting%20Frameworks/Reporting%20framework%203.2/1027954/ITS%20on%20supervisory%20reporting.zip" TargetMode="External"/><Relationship Id="rId7" Type="http://schemas.openxmlformats.org/officeDocument/2006/relationships/hyperlink" Target="https://www.eba.europa.eu/sites/default/documents/files/document_library/Risk%20Analysis%20and%20Data/Reporting%20Frameworks/Reporting%20framework%203.2/1027955/ITS%20on%20resolution%20reporting.zip" TargetMode="External"/><Relationship Id="rId12" Type="http://schemas.openxmlformats.org/officeDocument/2006/relationships/hyperlink" Target="https://www.eba.europa.eu/sites/default/documents/files/document_library/Risk%20Analysis%20and%20Data/Reporting%20Frameworks/Reporting%20framework%203.1/1001132/Annexes%20-%20ITS%20on%20supervisory%20reporting%20and%20disclosures.zi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ba.europa.eu/sites/default/documents/files/document_library/Risk%20Analysis%20and%20Data/Reporting%20Frameworks/Reporting%20framework%203.2/1034193/ITS%202023%20-%20complete.zip" TargetMode="External"/><Relationship Id="rId11" Type="http://schemas.openxmlformats.org/officeDocument/2006/relationships/hyperlink" Target="https://www.eba.europa.eu/sites/default/documents/files/document_library/Risk%20Analysis%20and%20Data/Reporting%20Frameworks/Reporting%20framework%203.0/971991/ITSonFRTBreporting_OtherLanguages.zip" TargetMode="External"/><Relationship Id="rId5" Type="http://schemas.openxmlformats.org/officeDocument/2006/relationships/hyperlink" Target="https://www.eba.europa.eu/regulation-and-policy/supervisory-reporting/updated-guidelines-on-harmonised-definitions-and-templates-for-funding-plans-of-credit-institutions" TargetMode="External"/><Relationship Id="rId15" Type="http://schemas.openxmlformats.org/officeDocument/2006/relationships/image" Target="../media/image6.jpg"/><Relationship Id="rId10" Type="http://schemas.openxmlformats.org/officeDocument/2006/relationships/hyperlink" Target="https://www.eba.europa.eu/sites/default/documents/files/document_library/Risk%20Analysis%20and%20Data/Reporting%20Frameworks/Reporting%20framework%203.0/971990/ITSonFRTBreporting_EN.zip" TargetMode="External"/><Relationship Id="rId4" Type="http://schemas.openxmlformats.org/officeDocument/2006/relationships/hyperlink" Target="https://www.eba.europa.eu/sites/default/documents/files/document_library/Risk%20Analysis%20and%20Data/Reporting%20Frameworks/Reporting%20Framework%202.10/882083/Guidelines%20on%20funding%20plans.zip" TargetMode="External"/><Relationship Id="rId9" Type="http://schemas.openxmlformats.org/officeDocument/2006/relationships/hyperlink" Target="https://www.eba.europa.eu/sites/default/documents/files/document_library/Risk%20Analysis%20and%20Data/Reporting%20Frameworks/Reporting%20framework%203.0/1014875/ITS%20on%20MREL-TLAC%20-%20as%20adopted%20-%20other%20EU%20languages.zip" TargetMode="External"/><Relationship Id="rId14" Type="http://schemas.openxmlformats.org/officeDocument/2006/relationships/hyperlink" Target="https://www.eba.europa.eu/sites/default/documents/files/document_library/Risk%20Analysis%20and%20Data/Reporting%20Frameworks/Reporting%20framework%203.2/1027956/RTS%20on%20threshold%20monitoring.zi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.europa.eu/sites/default/documents/files/document_library/Publications/Draft%20Technical%20Standards/2021/ITS%20on%20OF%20GSII%20ALMM/1025825/Amending%20ITS%20on%20COREP%2C%20AE%2C%20ALMM%2C%20GSII%20-%20annexes%20in%20tc%20to%20be%20published.zi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ba.europa.eu/sites/default/documents/files/document_library/Risk%20Analysis%20and%20Data/Reporting%20Frameworks/Reporting%20framework%203.2/1037516/EBA%20Filing%20Rules%20v5.2.pdf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felugyelet/adatszolgaltatas/hitelintezetek/2022-evi-adatszolgaltatas/az-eba-felugyeleti-adatszolgaltatasok-3-2-taxonomia-verziojaban-szereplo-egyes-modulok-hatalyba-lepese-modosul" TargetMode="External"/><Relationship Id="rId2" Type="http://schemas.openxmlformats.org/officeDocument/2006/relationships/hyperlink" Target="https://www.mnb.hu/felugyelet/adatszolgaltatas/hitelintezete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hyperlink" Target="https://www.mnb.hu/felugyelet/adatszolgaltatas/hitelintezetek/2022-evi-adatszolgaltatas/az-eba-kozzetette-az-adatszolgaltatasi-its-3-2-1-0-phase2-taxonomia-vegleges-verziojat-2022-06-03-an" TargetMode="External"/><Relationship Id="rId4" Type="http://schemas.openxmlformats.org/officeDocument/2006/relationships/hyperlink" Target="https://www.mnb.hu/felugyelet/adatszolgaltatas/hitelintezetek/2021-evi-adatszolgaltatas/az-eba-a-felugyeleti-adatszolgaltatasok-3-2-es-taxonomia-verziojahoz-kapcsolodoan-frissitette-a-honlapjan-az-xbrl-filing-rule-dokumentumo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ba.europa.eu/calendar/workshop-banks-improving-reporting-practices-and-data-quality-0" TargetMode="Externa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sta_velemenyezes@mnb.h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2022. szeptember 15.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/>
              <a:t>Konzultáció az adatszolgáltatási MNB rendeletek 2023. évre tervezett főbb módosításairól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DE8C3F-490F-7946-5313-B7C353C3672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77838" y="1190625"/>
          <a:ext cx="8059737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AA7B411-2096-FE2D-55A9-B62FDED9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módosítások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CCB9A-DBA3-F089-B7B5-3546CA9BFE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82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8934-8C2B-FA25-4E09-41205952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454" y="453114"/>
            <a:ext cx="3600000" cy="998976"/>
          </a:xfrm>
        </p:spPr>
        <p:txBody>
          <a:bodyPr/>
          <a:lstStyle/>
          <a:p>
            <a:r>
              <a:rPr lang="hu-HU" sz="2000" dirty="0"/>
              <a:t>Benyújtási csatorna megbontása kódlista szerint </a:t>
            </a:r>
            <a:r>
              <a:rPr lang="hu-HU" sz="2000" b="1" dirty="0">
                <a:solidFill>
                  <a:srgbClr val="FF0000"/>
                </a:solidFill>
              </a:rPr>
              <a:t>(2023-ra vonatkozóan)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A557B-29E5-7ABA-6AB5-0615DE4B6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módosítás a többi adatszolgáltatással való harmonizáció miatt szükséges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Továbbá az új benyújtási csatornák megjelenésével az eddigi kódlista nem volt kellő részletezettségű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45F56-6B27-A78B-C187-EA8E142EE4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E05B3271-5382-8BAA-D6FD-6B539CBC225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72213231"/>
              </p:ext>
            </p:extLst>
          </p:nvPr>
        </p:nvGraphicFramePr>
        <p:xfrm>
          <a:off x="310393" y="879839"/>
          <a:ext cx="4907558" cy="494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D89EAC-DFFC-EF97-6508-B918590EAE36}"/>
              </a:ext>
            </a:extLst>
          </p:cNvPr>
          <p:cNvSpPr txBox="1"/>
          <p:nvPr/>
        </p:nvSpPr>
        <p:spPr>
          <a:xfrm>
            <a:off x="218114" y="367838"/>
            <a:ext cx="50417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Benyújtási csatorna</a:t>
            </a:r>
          </a:p>
        </p:txBody>
      </p:sp>
    </p:spTree>
    <p:extLst>
      <p:ext uri="{BB962C8B-B14F-4D97-AF65-F5344CB8AC3E}">
        <p14:creationId xmlns:p14="http://schemas.microsoft.com/office/powerpoint/2010/main" val="402033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A783-9803-F3FA-70BC-E5E9FB8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Tejeskörű ügyféladatok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5B25-F562-967B-E10E-FE2ED542B7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Ingyenes tranzakciók és szolgáltatások megjelenítése, amennyiben az ügyfél igénybe veszi azokat szükséges a pontos adatokhoz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Hitelkártyára vonatkozó adatok szükségesek, hogy a teljeskörű kártya adatok rendelkezésre álljanak.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FDA10-15E8-7573-F57D-FCB09BD8CA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840C2A-26C4-CA67-67A4-3C523C5F307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46995055"/>
              </p:ext>
            </p:extLst>
          </p:nvPr>
        </p:nvGraphicFramePr>
        <p:xfrm>
          <a:off x="517525" y="653360"/>
          <a:ext cx="4535488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29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A783-9803-F3FA-70BC-E5E9FB8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z="2400" dirty="0"/>
              <a:t>Visszatérítések és fizetési kérelem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5B25-F562-967B-E10E-FE2ED542B7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Az új szolgáltatások bevezetésével bővíteni szükséges a kódlistát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visszatérítések kezelése gyakran felmerülő kérdés volt, ezért ezt egységesítjük és pontosítjuk az új kód segítségével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FDA10-15E8-7573-F57D-FCB09BD8CA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840C2A-26C4-CA67-67A4-3C523C5F307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42485180"/>
              </p:ext>
            </p:extLst>
          </p:nvPr>
        </p:nvGraphicFramePr>
        <p:xfrm>
          <a:off x="517525" y="524151"/>
          <a:ext cx="4535488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61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51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A K04 adatszolgáltatás változásai 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1789409" y="4344173"/>
            <a:ext cx="6718487" cy="11587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Becságh Nóra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Prudenciális modellezési és IT felügyeleti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92310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245760"/>
            <a:ext cx="8059483" cy="5047096"/>
          </a:xfrm>
        </p:spPr>
        <p:txBody>
          <a:bodyPr>
            <a:noAutofit/>
          </a:bodyPr>
          <a:lstStyle/>
          <a:p>
            <a:pPr algn="l"/>
            <a:r>
              <a:rPr lang="hu-HU" b="1" dirty="0"/>
              <a:t>Új név:</a:t>
            </a:r>
          </a:p>
          <a:p>
            <a:pPr algn="l"/>
            <a:r>
              <a:rPr lang="hu-HU" dirty="0"/>
              <a:t>„Havi jelentés a külföldi bankközi ügyletek kamatlábáról és a belföldi bankközi </a:t>
            </a:r>
            <a:r>
              <a:rPr lang="hu-HU" strike="sngStrike" dirty="0"/>
              <a:t>deviza</a:t>
            </a:r>
            <a:r>
              <a:rPr lang="hu-HU" dirty="0"/>
              <a:t>ügyletek kamatlábáról”</a:t>
            </a:r>
          </a:p>
          <a:p>
            <a:pPr algn="l"/>
            <a:endParaRPr lang="hu-HU" dirty="0"/>
          </a:p>
          <a:p>
            <a:pPr algn="l"/>
            <a:r>
              <a:rPr lang="hu-HU" b="1" dirty="0"/>
              <a:t>Bővítés oka:</a:t>
            </a:r>
          </a:p>
          <a:p>
            <a:pPr algn="l"/>
            <a:r>
              <a:rPr lang="hu-HU" dirty="0"/>
              <a:t>Az </a:t>
            </a:r>
            <a:r>
              <a:rPr lang="hu-HU" dirty="0" err="1"/>
              <a:t>ICAAP</a:t>
            </a:r>
            <a:r>
              <a:rPr lang="hu-HU"/>
              <a:t> felülvizsgálatok </a:t>
            </a:r>
            <a:r>
              <a:rPr lang="hu-HU" dirty="0"/>
              <a:t>során bekért egyik legnagyobb erőforrásigényű tábla az </a:t>
            </a:r>
            <a:r>
              <a:rPr lang="hu-HU" dirty="0" err="1"/>
              <a:t>IRRBB-hez</a:t>
            </a:r>
            <a:r>
              <a:rPr lang="hu-HU" dirty="0"/>
              <a:t> kapcsolódó banki könyvi analitika</a:t>
            </a:r>
          </a:p>
          <a:p>
            <a:pPr algn="l"/>
            <a:r>
              <a:rPr lang="hu-HU" dirty="0">
                <a:sym typeface="Wingdings" panose="05000000000000000000" pitchFamily="2" charset="2"/>
              </a:rPr>
              <a:t> Hosszú távú célunk ennek kiváltása a rendszeres adatszolgáltatásokkal</a:t>
            </a:r>
          </a:p>
          <a:p>
            <a:pPr algn="l"/>
            <a:endParaRPr lang="hu-HU" dirty="0"/>
          </a:p>
          <a:p>
            <a:pPr algn="l"/>
            <a:r>
              <a:rPr lang="hu-HU" b="1" dirty="0"/>
              <a:t>Változások: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03-04. tábla kiegészül 11 új oszloppal</a:t>
            </a:r>
            <a:endParaRPr lang="hu-HU" dirty="0"/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/>
              <a:t>04. táblában is jelenteni kell a forintügyletekre vonatkozó adatokat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/>
              <a:t>Jelentendő értékadatok nagyságrendje millióról egységnyire változik (továbbra is az eredeti devizában)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K04-es adatszolgáltatás változásai</a:t>
            </a:r>
          </a:p>
        </p:txBody>
      </p:sp>
    </p:spTree>
    <p:extLst>
      <p:ext uri="{BB962C8B-B14F-4D97-AF65-F5344CB8AC3E}">
        <p14:creationId xmlns:p14="http://schemas.microsoft.com/office/powerpoint/2010/main" val="99771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/>
              <a:t>Új mezők: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Állományi évesített kamatláb %-ban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Tőketörlesztés módja, gyakorisága, következő tőkefizetés dátuma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Kamatozás típusa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Referencia kamat megnevezése, átárazási periódus, következő átárazás dátuma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Kamatfizetés gyakorisága, következő dátuma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Banki könyvi ügylet</a:t>
            </a:r>
          </a:p>
          <a:p>
            <a:pPr algn="l"/>
            <a:endParaRPr lang="hu-HU" dirty="0"/>
          </a:p>
          <a:p>
            <a:pPr algn="l"/>
            <a:r>
              <a:rPr lang="hu-HU" b="1" dirty="0"/>
              <a:t>Beküldési határidő:</a:t>
            </a:r>
          </a:p>
          <a:p>
            <a:pPr algn="l"/>
            <a:r>
              <a:rPr lang="hu-HU" dirty="0"/>
              <a:t>A bekért adatmennyiség növekedésére tekintettel a tárgyidőszakot követő hónap 2. munkanapjáról az 5. munkanapjára változik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K04-es adatszolgáltatás változásai</a:t>
            </a:r>
          </a:p>
        </p:txBody>
      </p:sp>
    </p:spTree>
    <p:extLst>
      <p:ext uri="{BB962C8B-B14F-4D97-AF65-F5344CB8AC3E}">
        <p14:creationId xmlns:p14="http://schemas.microsoft.com/office/powerpoint/2010/main" val="101437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8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7" y="454440"/>
            <a:ext cx="6824582" cy="2857449"/>
          </a:xfrm>
        </p:spPr>
        <p:txBody>
          <a:bodyPr/>
          <a:lstStyle/>
          <a:p>
            <a:r>
              <a:rPr lang="hu-HU" b="1" dirty="0"/>
              <a:t>Az alapvető feladatokhoz kapcsolódó adatszolgáltatások 2023. évre tervezett további változásai</a:t>
            </a:r>
            <a:endParaRPr lang="hu-HU" sz="2800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610816"/>
            <a:ext cx="6364943" cy="9725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Gulyás Márta</a:t>
            </a:r>
          </a:p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76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E2AA5C9-2107-484D-BD89-C213973AC4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4833" y="1190675"/>
            <a:ext cx="8544393" cy="5047096"/>
          </a:xfrm>
        </p:spPr>
        <p:txBody>
          <a:bodyPr>
            <a:normAutofit lnSpcReduction="10000"/>
          </a:bodyPr>
          <a:lstStyle/>
          <a:p>
            <a:pPr marL="266700" indent="-266700" algn="l"/>
            <a:r>
              <a:rPr lang="hu-HU" b="1" dirty="0"/>
              <a:t>	I. Az alapvető  jegybanki feladatokhoz kapcsolódó adatszolgáltatások tervezett változásai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b="1" dirty="0">
                <a:solidFill>
                  <a:schemeClr val="tx1"/>
                </a:solidFill>
              </a:rPr>
              <a:t>	</a:t>
            </a:r>
            <a:r>
              <a:rPr lang="hu-HU" sz="1600" b="1" dirty="0"/>
              <a:t>1. A P11-15 pénzforgalmi adatszolgáltatásokkal kapcsolatos változások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/>
              <a:t>			</a:t>
            </a:r>
            <a:r>
              <a:rPr lang="hu-HU" sz="1600" dirty="0"/>
              <a:t>Előadó: Cseh Árpád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/>
              <a:t>		2. P74 - Pénzforgalmi díjkimutatások adatai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/>
              <a:t>		</a:t>
            </a:r>
            <a:r>
              <a:rPr lang="hu-HU" sz="1600" dirty="0"/>
              <a:t>Előadó: Nemecskó István</a:t>
            </a:r>
            <a:r>
              <a:rPr lang="hu-HU" sz="1600" b="1" dirty="0"/>
              <a:t>		</a:t>
            </a:r>
          </a:p>
          <a:p>
            <a:pPr marL="541338" indent="-454025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/>
              <a:t>		3. K04 - Havi jelentés a külföldi bankközi ügyletek kamatlábáról és a belföldi bankközi devizaügyletek kamatlábáról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/>
              <a:t>		</a:t>
            </a:r>
            <a:r>
              <a:rPr lang="hu-HU" sz="1600" dirty="0"/>
              <a:t>Előadó: Becságh Nóra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/>
              <a:t>		4. Az alapvető rendeletet érintő további változások 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/>
              <a:t>    		</a:t>
            </a:r>
            <a:r>
              <a:rPr lang="hu-HU" sz="1600" dirty="0"/>
              <a:t>Előadó: Gulyás Márta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87313" algn="l"/>
                <a:tab pos="269875" algn="l"/>
              </a:tabLst>
            </a:pPr>
            <a:r>
              <a:rPr lang="hu-HU" sz="1600" b="1" dirty="0"/>
              <a:t>			</a:t>
            </a:r>
            <a:r>
              <a:rPr lang="hu-HU" b="1" dirty="0"/>
              <a:t>II. Pénzpiaci MNB rendelet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solidFill>
                  <a:schemeClr val="tx1"/>
                </a:solidFill>
              </a:rPr>
              <a:t>	</a:t>
            </a:r>
            <a:r>
              <a:rPr lang="hu-HU" sz="1600" b="1" dirty="0"/>
              <a:t>1. </a:t>
            </a:r>
            <a:r>
              <a:rPr lang="hu-H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Pénzpiaci rendelet változásai</a:t>
            </a:r>
            <a:endParaRPr lang="hu-HU" sz="1600" b="1" dirty="0"/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/>
              <a:t>			</a:t>
            </a:r>
            <a:r>
              <a:rPr lang="hu-HU" sz="1600" dirty="0"/>
              <a:t>Előadó: Pintér Csilla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/>
              <a:t>		2. </a:t>
            </a:r>
            <a:r>
              <a:rPr lang="hu-H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 szinten egységes EBA keretrendszer</a:t>
            </a:r>
            <a:endParaRPr lang="hu-HU" sz="1600" b="1" dirty="0"/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/>
              <a:t>		</a:t>
            </a:r>
            <a:r>
              <a:rPr lang="hu-HU" sz="1600" dirty="0"/>
              <a:t>Előadó: Varga Péter</a:t>
            </a:r>
            <a:r>
              <a:rPr lang="hu-HU" sz="1600" b="1" dirty="0"/>
              <a:t>		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68000" algn="l"/>
                <a:tab pos="540000" algn="l"/>
              </a:tabLst>
            </a:pPr>
            <a:r>
              <a:rPr lang="hu-HU" sz="1600" b="1" dirty="0"/>
              <a:t>		3. Értékvesztés analitika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/>
              <a:t>		</a:t>
            </a:r>
            <a:r>
              <a:rPr lang="hu-HU" sz="1600" dirty="0"/>
              <a:t>Előadó: Simonné Sulyok Brigitta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endParaRPr lang="hu-HU" sz="16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35EAF6F-7E31-4E8C-A1E3-71346D66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BC061A-0C4E-427D-9B75-1E724D1DE7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1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2168" y="1120878"/>
            <a:ext cx="7785490" cy="51957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fizetésimérleg-statisztikai adatszolgáltatásokat érintő adatigények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R38 </a:t>
            </a: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u-HU" sz="18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Rezidens, nem-bank ügyfelek külföldi (forint és deviza) fizetési forgalom miatti jóváírásai és terhelései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Az MNB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adatszolgáltatás kibővítésétől eltekint, és nem módosítja a jelenlegi adatgyűjtést. A kitöltési előírásban és a táblában csak technikai módosítás történik az előírások pontosítása miatt, az adatszolgáltatás tartalma változatlan marad. </a:t>
            </a:r>
            <a:endParaRPr lang="pl-PL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hu-HU" sz="1800" i="1" u="sng" dirty="0">
                <a:solidFill>
                  <a:srgbClr val="0C2148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pénzforgalmi feladatok ellátását szolgáló adatigények  </a:t>
            </a:r>
            <a:endParaRPr lang="hu-HU" sz="1800" i="1" u="sng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P67 Lényegi fontosság meghatározása –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bővül a tábla, az adatszolgáltatásban bekért információ három új országgal (Izland, Liechtenstein, Norvégia) egészül ki 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P68 Leginkább releváns pénznemek meghatározása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– egy további pénznemre </a:t>
            </a:r>
            <a:r>
              <a:rPr lang="hu-HU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(GEL – Grúzia </a:t>
            </a:r>
            <a:r>
              <a:rPr lang="hu-HU" sz="18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lari</a:t>
            </a:r>
            <a:r>
              <a:rPr lang="hu-HU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)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vonatkozóan egy új oszloppal bővül a tábla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P73 Központi szerződő fél – kollektív garanciaalap- és tőkeadatok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– a központi szerződő felek helyreállítását és szanálását szabályozó </a:t>
            </a:r>
            <a:r>
              <a:rPr lang="hu-HU" sz="1800" b="0" i="0" dirty="0">
                <a:solidFill>
                  <a:srgbClr val="2220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CCP R&amp;R  </a:t>
            </a:r>
            <a:r>
              <a:rPr lang="hu-HU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rendelet előírásainak való megfelelés miatt a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z adatszolgáltatás 02B táblája egy új oszloppal egészül ki</a:t>
            </a:r>
            <a:endParaRPr lang="hu-HU" sz="1800" b="1" dirty="0">
              <a:solidFill>
                <a:srgbClr val="002060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 (I)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5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55" y="1092200"/>
            <a:ext cx="8075278" cy="540038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Az értékpapír-statisztikai adatszolgáltatásokat érintő </a:t>
            </a: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adatigények</a:t>
            </a:r>
            <a:endParaRPr lang="hu-HU" sz="1800" i="1" u="sng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E20, E21, E45 -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Mindhárom adatszolgáltatás kibővül egy új, 07. táblával. Az új tábla célja a letétkezelői jelentésekben szektor szinten jelentett nem pénzügyi vállalati és kormányzati tulajdonban levő értékpapír állományok mélyebb bontású bekérése.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E60  - 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 kitöltési előírások kerülnek pontosításra, az adatszolgáltatás tartalma nem változik.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pénzügyi stabilitási alapvető feladatot szolgáló adatigények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L72 – </a:t>
            </a: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Negyedéves jelentés a jelzáloghitel-finanszírozás megfelelési mutatóról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Az eredetileg 2022. október 1-jétől tervezett JMM szigorítások (szintemelés, banki kereszttulajdonlás korlátozása, tőzsdei bevezetés elvárása) 2023. október 1-ig halasztásra kerültek. Ehhez kapcsolódóan az L72 MNB azonosító kódú adatszolgáltatásban szükséges módosításokat az MNB szintén 2023. október 1-jétől tervezi hatályba léptetni. A módosítások révén az L72 adatszolgáltatás JMM és KONSZJMM táblájába új sorok kerülnek beépítésre, mellyel összhangban változnak a kitöltési előírások is.</a:t>
            </a:r>
            <a:endParaRPr lang="hu-H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 (II)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52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55" y="1092200"/>
            <a:ext cx="8075278" cy="540038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készpénzkibocsátási jogkörből eredő feladatok ellátásához kapcsolódó adatigény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P51 - Napi valutaforgalmi jelentés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 napi valutaforgalmi adatokat jelenleg havi gyakorisággal kell teljesítani, azonban az MNB eseti jelleggel elrendelheti az adatok napi gyakorisággal történő beküldését is. A jelenlegi változással az MNB a napi gyakoriságú adatszolgáltatást általános érvénnyel elrendeli.   </a:t>
            </a:r>
            <a:endParaRPr lang="hu-H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i="1" u="sng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felügyelési feladatok ellátását szolgáló adatigények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D01 – </a:t>
            </a: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Operatív napi jelentés a hitelintézetek devizahelyzetének változásáról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Az ügyletkötés pontos időpontjának megadására az adatszolgáltatás 05-ös táblája új oszloppal bővül, ezzel összefüggésben módosul a kitöltést segítő módszertani segédlet.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D10 – Digitálisan használt számlák adatai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„Számlanyitás módja” megnevezésű oszlophoz tartozó kódtár új kódértékkel bővül,  az adatszolgáltatás adatszolgáltatói köre, gyakorisága, illetve teljesítési határideje változatlan marad. </a:t>
            </a:r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 (III)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41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12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140750"/>
            <a:ext cx="6824582" cy="1964512"/>
          </a:xfrm>
        </p:spPr>
        <p:txBody>
          <a:bodyPr/>
          <a:lstStyle/>
          <a:p>
            <a:r>
              <a:rPr lang="hu-HU" sz="2800" b="1" dirty="0"/>
              <a:t>A felügyeleti feladatokhoz kapcsolódó adatszolgáltatások 2023. évre tervezett változásai – pénzpiaci MNB rendelet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Pintér csilla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22123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051" y="1016502"/>
            <a:ext cx="8334103" cy="5531049"/>
          </a:xfrm>
        </p:spPr>
        <p:txBody>
          <a:bodyPr anchor="t">
            <a:noAutofit/>
          </a:bodyPr>
          <a:lstStyle/>
          <a:p>
            <a:pPr algn="l"/>
            <a:r>
              <a:rPr lang="hu-HU" sz="1800" b="1" dirty="0"/>
              <a:t>1) Új tábla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50" b="1" u="sng" dirty="0">
                <a:latin typeface="Calibri" panose="020F0502020204030204" pitchFamily="34" charset="0"/>
                <a:cs typeface="Calibri" panose="020F0502020204030204" pitchFamily="34" charset="0"/>
              </a:rPr>
              <a:t>2C Tájékoztató adatok - eredményadatok devizabontás szerinti összetétele </a:t>
            </a:r>
            <a:r>
              <a:rPr lang="hu-HU" sz="145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450" i="1" dirty="0">
                <a:solidFill>
                  <a:srgbClr val="0070C0"/>
                </a:solidFill>
                <a:latin typeface="Calibri" panose="020F0502020204030204" pitchFamily="34" charset="0"/>
              </a:rPr>
              <a:t>negyedéves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eredménytételek devizabontása (HUF/EUR/egyéb), SF02-vel azonos szerkezetben</a:t>
            </a:r>
          </a:p>
          <a:p>
            <a:pPr algn="l"/>
            <a:endParaRPr lang="hu-HU" sz="1500" b="1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hu-HU" sz="1600" b="1" dirty="0"/>
              <a:t>2) </a:t>
            </a:r>
            <a:r>
              <a:rPr lang="hu-HU" sz="1800" b="1" dirty="0"/>
              <a:t>Főbb változások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50" b="1" u="sng" dirty="0">
                <a:latin typeface="Calibri" panose="020F0502020204030204" pitchFamily="34" charset="0"/>
                <a:cs typeface="Calibri" panose="020F0502020204030204" pitchFamily="34" charset="0"/>
              </a:rPr>
              <a:t>SF02 Felügyeleti eredménykimutatás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2 új „ebből” sor az „SF02380 Egyéb adminisztrációs költségek” sorból kiemelve: </a:t>
            </a:r>
            <a:r>
              <a:rPr lang="hu-HU" sz="145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az extraprofit adókról szóló 197/2022. (VI. 4.) Korm. rendelet 1. §-a szerinti különadó (ún. extraprofit adó) és 4. §-a szerinti tranzakciós </a:t>
            </a:r>
            <a:r>
              <a:rPr lang="hu-HU" sz="1450" dirty="0">
                <a:latin typeface="Calibri" panose="020F0502020204030204" pitchFamily="34" charset="0"/>
              </a:rPr>
              <a:t>illeték összege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korábbi hatályba lépés -&gt; már a 2022. év végére vonatkozó előzetes és auditált jelentésben is jelentendők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kitöltési előírások pontosítása -&gt; 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SF02382 </a:t>
            </a:r>
            <a:r>
              <a:rPr lang="hu-HU" sz="1450" dirty="0">
                <a:solidFill>
                  <a:schemeClr val="tx2"/>
                </a:solidFill>
                <a:latin typeface="Calibri" panose="020F0502020204030204" pitchFamily="34" charset="0"/>
              </a:rPr>
              <a:t>„Ebből: Pénzügyi tranzakciós illeték” sor: a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197/2022. (VI.</a:t>
            </a:r>
            <a:r>
              <a:rPr lang="hu-HU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4.)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Korm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rendelet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15. §-a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szerinti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pénzügyi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tranzakciós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illeték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eltérő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szabályaiból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eredő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többlet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450" dirty="0" err="1">
                <a:solidFill>
                  <a:schemeClr val="tx2"/>
                </a:solidFill>
                <a:latin typeface="Calibri" panose="020F0502020204030204" pitchFamily="34" charset="0"/>
              </a:rPr>
              <a:t>összegét</a:t>
            </a:r>
            <a:r>
              <a:rPr lang="en-GB" sz="1450" dirty="0">
                <a:solidFill>
                  <a:schemeClr val="tx2"/>
                </a:solidFill>
                <a:latin typeface="Calibri" panose="020F0502020204030204" pitchFamily="34" charset="0"/>
              </a:rPr>
              <a:t> is </a:t>
            </a:r>
            <a:r>
              <a:rPr lang="hu-HU" sz="1450" dirty="0">
                <a:solidFill>
                  <a:schemeClr val="tx2"/>
                </a:solidFill>
                <a:latin typeface="Calibri" panose="020F0502020204030204" pitchFamily="34" charset="0"/>
              </a:rPr>
              <a:t>itt kell jelenteni</a:t>
            </a:r>
          </a:p>
          <a:p>
            <a:pPr algn="l">
              <a:spcBef>
                <a:spcPts val="1200"/>
              </a:spcBef>
            </a:pPr>
            <a:r>
              <a:rPr lang="hu-HU" sz="1450" b="1" u="sng" dirty="0"/>
              <a:t>6DA, 6DB, F6D Jelzálog-hitelintézetek adatai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4 új sor a fedezetekről a </a:t>
            </a:r>
            <a:r>
              <a:rPr lang="hu-HU" sz="1450" dirty="0" err="1">
                <a:latin typeface="Calibri" panose="020F0502020204030204" pitchFamily="34" charset="0"/>
              </a:rPr>
              <a:t>Jht</a:t>
            </a:r>
            <a:r>
              <a:rPr lang="hu-HU" sz="1450" dirty="0">
                <a:latin typeface="Calibri" panose="020F0502020204030204" pitchFamily="34" charset="0"/>
              </a:rPr>
              <a:t>. 2022. július 8-tól hatályba lépő módosításához tartozó átmeneti szabályok lekövetése érdekében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50" dirty="0">
                <a:latin typeface="Calibri" panose="020F0502020204030204" pitchFamily="34" charset="0"/>
              </a:rPr>
              <a:t>Jelzáloglevelekkel kapcsolatos további információk (Európai fedezett kötvény logó: </a:t>
            </a:r>
            <a:r>
              <a:rPr lang="hu-HU" sz="1450" i="1" dirty="0">
                <a:latin typeface="Calibri" panose="020F0502020204030204" pitchFamily="34" charset="0"/>
              </a:rPr>
              <a:t>Átmeneti/Sztenderd/Prémium</a:t>
            </a:r>
            <a:r>
              <a:rPr lang="hu-HU" sz="1450" dirty="0">
                <a:latin typeface="Calibri" panose="020F0502020204030204" pitchFamily="34" charset="0"/>
              </a:rPr>
              <a:t>; Zöld: </a:t>
            </a:r>
            <a:r>
              <a:rPr lang="hu-HU" sz="1450" i="1" dirty="0">
                <a:latin typeface="Calibri" panose="020F0502020204030204" pitchFamily="34" charset="0"/>
              </a:rPr>
              <a:t>Zöld/Normál</a:t>
            </a:r>
            <a:r>
              <a:rPr lang="hu-HU" sz="145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70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922448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7C/F7C Tájékoztató adatok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Calibri" panose="020F0502020204030204" pitchFamily="34" charset="0"/>
              </a:rPr>
              <a:t>7 új „ebből” sor a 7C32/F7C52 „Hálózati egységek száma” sorból kiemelve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Calibri" panose="020F0502020204030204" pitchFamily="34" charset="0"/>
              </a:rPr>
              <a:t>a pénztárral rendelkező hálózati egységek számának, valamint a pénztárral nem rendelkező hálózati egységek esetében a készpénzfelvételre, -befizetésre, illetve -visszaforgatásra alkalmas automatákkal való ellátottság alakulásának monitorozása érdekében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1600" dirty="0">
              <a:effectLst/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6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7F Projektfinanszírozási hitelek </a:t>
            </a:r>
            <a:endParaRPr lang="hu-HU" sz="1600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Calibri" panose="020F0502020204030204" pitchFamily="34" charset="0"/>
              </a:rPr>
              <a:t>A tábla hatálya kiterjesztésre kerül az </a:t>
            </a:r>
            <a:r>
              <a:rPr lang="hu-HU" sz="1600" i="1" dirty="0">
                <a:latin typeface="Calibri" panose="020F0502020204030204" pitchFamily="34" charset="0"/>
              </a:rPr>
              <a:t>egyéb pénzügyi vállalati szektornak nyújtott projekthitelekre</a:t>
            </a:r>
            <a:r>
              <a:rPr lang="hu-HU" sz="1600" dirty="0">
                <a:latin typeface="Calibri" panose="020F0502020204030204" pitchFamily="34" charset="0"/>
              </a:rPr>
              <a:t> is, beleértve a befektetési alapokon keresztüli projektfinanszírozást is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Calibri" panose="020F0502020204030204" pitchFamily="34" charset="0"/>
              </a:rPr>
              <a:t>Kitöltési előírások pontosítása (</a:t>
            </a:r>
            <a:r>
              <a:rPr lang="hu-HU" sz="1600" dirty="0" err="1">
                <a:latin typeface="Calibri" panose="020F0502020204030204" pitchFamily="34" charset="0"/>
              </a:rPr>
              <a:t>GYIK</a:t>
            </a:r>
            <a:r>
              <a:rPr lang="hu-HU" sz="1600" dirty="0">
                <a:latin typeface="Calibri" panose="020F0502020204030204" pitchFamily="34" charset="0"/>
              </a:rPr>
              <a:t> beépítése) a refinanszírozás és a nemteljesítővé, felmondottá, ill. </a:t>
            </a:r>
            <a:r>
              <a:rPr lang="hu-HU" sz="1600" dirty="0" err="1">
                <a:latin typeface="Calibri" panose="020F0502020204030204" pitchFamily="34" charset="0"/>
              </a:rPr>
              <a:t>work</a:t>
            </a:r>
            <a:r>
              <a:rPr lang="hu-HU" sz="1600" dirty="0">
                <a:latin typeface="Calibri" panose="020F0502020204030204" pitchFamily="34" charset="0"/>
              </a:rPr>
              <a:t>-out fázisba került projekthitelek jelentéséről</a:t>
            </a:r>
          </a:p>
          <a:p>
            <a:pPr lvl="1" algn="just"/>
            <a:r>
              <a:rPr lang="hu-H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„Ha a finanszírozó személyében változás történik (refinanszírozás), és az eredeti finanszírozási szerződés szerinti tényleges projektcél változatlan, a projekthitelt az eredeti hitelcél szerinti soron kell bemutatni. Így kell eljárni abban az esetben is, ha az eredeti finanszírozó intézmény végzi a refinanszírozást, és az új projektfinanszírozási szerződésben az eredeti projektcél nem változik, az változatlanul fennáll.”</a:t>
            </a:r>
            <a:endParaRPr lang="hu-H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hu-H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u-H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hu-H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„Azokat a nemteljesítővé, felmondottá, illetve </a:t>
            </a:r>
            <a:r>
              <a:rPr lang="hu-HU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</a:t>
            </a:r>
            <a:r>
              <a:rPr lang="hu-H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-out fázisba került, eredetileg projektfinanszírozási hiteleket, amelyek az eredeti definíciónak már nem felelnek meg, – azok könyvekből történő kivezetéséig – változatlanul projektfinanszírozási hitelként kell feltüntetni.”</a:t>
            </a:r>
            <a:endParaRPr lang="hu-H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hu-HU" sz="1700" dirty="0"/>
          </a:p>
          <a:p>
            <a:pPr lvl="1"/>
            <a:endParaRPr lang="hu-HU" sz="1700" dirty="0"/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4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724" y="922449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9KOZV Pénzpiaci közvetítők tevékenységével összefüggő adatok</a:t>
            </a:r>
            <a:endParaRPr lang="hu-HU" sz="1400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 kitöltési előírásokban pontosításra kerül a tábla sorainak tartalma: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</a:pP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„Amennyiben a kiemelt közvetítő jogosult az adatszolgáltatásban szereplő termékkategóriák közvetítésére (Hitel, pénzkölcsön, pénzügyi lízing, lakástakarékpénztár) és más megbízója versengő termék közvetítésére nincs (tehát nem pénzpiaci többes kiemelt közvetítő), akkor ezen közvetítőt is a </a:t>
            </a:r>
            <a:r>
              <a:rPr lang="hu-HU" sz="1200" i="1" dirty="0">
                <a:latin typeface="Calibri" panose="020F0502020204030204" pitchFamily="34" charset="0"/>
                <a:cs typeface="Calibri" panose="020F0502020204030204" pitchFamily="34" charset="0"/>
              </a:rPr>
              <a:t>függő ügynök kategóriában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szükséges szerepeltetni.”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</a:pP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„A pénzpiaci többes kiemelt közvetítőt is a </a:t>
            </a:r>
            <a:r>
              <a:rPr lang="hu-HU" sz="1200" i="1" dirty="0">
                <a:latin typeface="Calibri" panose="020F0502020204030204" pitchFamily="34" charset="0"/>
                <a:cs typeface="Calibri" panose="020F0502020204030204" pitchFamily="34" charset="0"/>
              </a:rPr>
              <a:t>pénzpiaci többes ügynök kategóriában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szükséges szerepeltetni.”</a:t>
            </a:r>
          </a:p>
          <a:p>
            <a:pPr marL="285750" lvl="1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</a:rPr>
              <a:t>Az „Egyéb értékesítési csatorna” kategória megszűnik. 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Az I. féléves adatszolgáltatás beküldési határideje a tárgyidőszakot követő 2. hónap 12. napról 11. napra módosul -&gt; a negyedéves felügyeleti adatszolgáltatások </a:t>
            </a:r>
            <a:r>
              <a:rPr lang="hu-HU" sz="1400" dirty="0" err="1">
                <a:latin typeface="Calibri" panose="020F0502020204030204" pitchFamily="34" charset="0"/>
              </a:rPr>
              <a:t>határidejével</a:t>
            </a:r>
            <a:r>
              <a:rPr lang="hu-HU" sz="1400" dirty="0">
                <a:latin typeface="Calibri" panose="020F0502020204030204" pitchFamily="34" charset="0"/>
              </a:rPr>
              <a:t> azonos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14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9R1 Banki könyvi kamatlábkockázat ─ Kamatkockázati adatok </a:t>
            </a:r>
            <a:endParaRPr lang="hu-HU" sz="1400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Útmutató pontosítás: a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g) Átlagos ügyleti kamat (%) oszlopban azt kell megadni, hogy mi </a:t>
            </a:r>
            <a:r>
              <a:rPr lang="hu-HU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kockázati és egyéb – a források oldalán alap esetben negatív – felárakat is tartalmazó, a jelentés vonatkozási időpontjában érvényes 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átlagos ügyleti kamatszint. </a:t>
            </a:r>
            <a:endParaRPr lang="hu-HU" sz="1400" dirty="0"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9R2 </a:t>
            </a:r>
            <a:r>
              <a:rPr lang="hu-HU" sz="14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Banki könyvi kamatlábkockázat ─ Kamatkockázati eredmények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2 új sor az </a:t>
            </a:r>
            <a:r>
              <a:rPr lang="hu-HU" sz="14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IRRBB</a:t>
            </a: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tőkekövetelmény pontosításához 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-&gt; </a:t>
            </a:r>
            <a:r>
              <a:rPr lang="hu-HU" sz="1400" i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banki könyvi becsült gazdasági tőkeértéke 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és a </a:t>
            </a:r>
            <a:r>
              <a:rPr lang="hu-HU" sz="1400" i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becsült nettó kamatbevétel az alapforgatókönyvben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(amelyhez viszonyítva a változást számszerűsítik)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9R52 A fedezeti elszámolási kapcsolatokba bevont fedezett és fedezeti pozíciók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jelentendő ügyletek körének pontosítása a kitöltési előírásokban: azokat a fedezeti könyvelésben szereplő pozíciókat kell jelenteni, amelyek a 9R4 táblában is szerepelnek (kamatkockázat szempontjából releváns fedezeti kapcsolatok)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15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u-HU" sz="1800" dirty="0">
              <a:latin typeface="Calibri" panose="020F0502020204030204" pitchFamily="34" charset="0"/>
            </a:endParaRPr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00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922448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CASHFLOW Cash-flow jelentés, </a:t>
            </a:r>
            <a:r>
              <a:rPr lang="hu-HU" sz="1500" b="1" u="sng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ACASHFLOW</a:t>
            </a: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hu-HU" sz="15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Anya Cash flow jelentés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„</a:t>
            </a:r>
            <a:r>
              <a:rPr lang="hu-HU" sz="15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Repó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aktív”, „</a:t>
            </a:r>
            <a:r>
              <a:rPr lang="hu-HU" sz="15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Repó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passzív” sorok megnevezésének módosítása „</a:t>
            </a:r>
            <a:r>
              <a:rPr lang="hu-HU" sz="15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Repó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kihelyezés” ill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. „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</a:t>
            </a:r>
            <a:r>
              <a:rPr lang="hu-HU" sz="15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epó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hitelfelvétel”-re a táblákban és útmutatóban az egységes értelmezés érdekében </a:t>
            </a:r>
            <a:endParaRPr lang="hu-HU" sz="15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4LAN Egyes mérlegtételek állománya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4LAN29-4LAN295 „Le nem hívott hitelkeretek” sorok:  korábbi M01 hivatkozások cseréje M02+M03 hivatkozásokkal. Adattartalom nem változik.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H3403 A háztartások hiteleinek hátralévő lejárat szerinti bontása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Kitöltési előírás pontosítás: a fennálló tőkeállományt kell szétbontani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SF1801-03 Teljesítő és nemteljesítő kitettségek, SF1901-03 Átstrukturált kitettségek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Kitöltési előírások pontosítása: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i="1" dirty="0">
                <a:latin typeface="Calibri" panose="020F0502020204030204" pitchFamily="34" charset="0"/>
                <a:cs typeface="Calibri" panose="020F0502020204030204" pitchFamily="34" charset="0"/>
              </a:rPr>
              <a:t>- Késedelmességi bontás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: szerződésenként, az aktuálisan fennálló hátralék időben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legrégebbi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késedelembe esésétől eltelt napok száma (törlesztésekkel korrigált késedelmes napok száma) szerint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500" i="1" dirty="0">
                <a:latin typeface="Calibri" panose="020F0502020204030204" pitchFamily="34" charset="0"/>
                <a:cs typeface="Calibri" panose="020F0502020204030204" pitchFamily="34" charset="0"/>
              </a:rPr>
              <a:t>IFRS9 ÉV </a:t>
            </a:r>
            <a:r>
              <a:rPr lang="hu-HU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stageket</a:t>
            </a:r>
            <a:r>
              <a:rPr lang="hu-HU" sz="1500" i="1" dirty="0">
                <a:latin typeface="Calibri" panose="020F0502020204030204" pitchFamily="34" charset="0"/>
                <a:cs typeface="Calibri" panose="020F0502020204030204" pitchFamily="34" charset="0"/>
              </a:rPr>
              <a:t> tartalmazó oszlopok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: ún. „ebből” típusú oszlopok, csak az IFRS9 értékvesztés elszámolási kötelezettség hatálya alá tartozó (azaz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ABÉ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FVOCI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) kitettségek jelentendők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9SED Termékismertető – Számla és betéti bankkártya</a:t>
            </a:r>
            <a:endParaRPr lang="hu-HU" sz="15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kitöltési előírások pontosítása az adatszolgáltatóktól érkezett kérdések alapján. </a:t>
            </a:r>
            <a:r>
              <a:rPr lang="hu-HU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pontosítások jelenleg is megtalálhatóak a kapcsolódó technikai segédletben („</a:t>
            </a:r>
            <a:r>
              <a:rPr lang="hu-HU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szkriptajánlóban</a:t>
            </a:r>
            <a:r>
              <a:rPr lang="hu-HU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”) -&gt; </a:t>
            </a:r>
            <a:r>
              <a:rPr lang="hu-HU" sz="1500" dirty="0">
                <a:hlinkClick r:id="rId3"/>
              </a:rPr>
              <a:t>Hitelintézetek (mnb.hu)</a:t>
            </a:r>
            <a:r>
              <a:rPr lang="hu-HU" sz="1500" dirty="0"/>
              <a:t> 3.3 Technikai segédletek pont</a:t>
            </a:r>
            <a:endParaRPr lang="hu-HU" sz="1500" b="0" i="0" dirty="0">
              <a:solidFill>
                <a:srgbClr val="22224A"/>
              </a:solidFill>
              <a:effectLst/>
              <a:latin typeface="inherit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400" dirty="0"/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17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84" y="997949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4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Javadalmazási adatszolgáltatás (R_01.00-R_04.00)</a:t>
            </a:r>
            <a:endParaRPr lang="hu-HU" sz="14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EBA ajánláson alapuló adatszolgáltatás, a pénzpiaci MNB rendelet 12. és 13. mellékleteibe implementálva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 korábbi ajánlásokat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új ajánlás (</a:t>
            </a:r>
            <a:r>
              <a:rPr lang="hu-HU" sz="1400" dirty="0">
                <a:latin typeface="Calibri" panose="020F0502020204030204" pitchFamily="34" charset="0"/>
              </a:rPr>
              <a:t>EBA/GL/2022/06, EBA/GL/2022/07, EBA/GL/2022/08)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váltja fel (</a:t>
            </a:r>
            <a:r>
              <a:rPr lang="hu-HU" sz="1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Remuneration</a:t>
            </a:r>
            <a:r>
              <a:rPr lang="hu-H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| European Banking </a:t>
            </a:r>
            <a:r>
              <a:rPr lang="hu-HU" sz="1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Authority</a:t>
            </a:r>
            <a:r>
              <a:rPr lang="hu-H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(europa.eu)</a:t>
            </a:r>
            <a:r>
              <a:rPr lang="hu-HU" sz="1400" u="sng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1400" dirty="0"/>
          </a:p>
          <a:p>
            <a:pPr marL="628625" lvl="1" indent="-285750"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</a:rPr>
              <a:t>Első vonatkozási időpont: 2022.12.31. </a:t>
            </a:r>
          </a:p>
          <a:p>
            <a:pPr marL="628625" lvl="1" indent="-285750"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Beküldési gyakoriság és határidő: évente, a tárgyévet követő év június 15-ig, első alkalommal </a:t>
            </a:r>
            <a:r>
              <a:rPr lang="hu-HU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2023. augusztus 31-ig</a:t>
            </a:r>
          </a:p>
          <a:p>
            <a:pPr marL="628625" lvl="1" indent="-285750"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hu-HU" sz="1400" dirty="0">
                <a:latin typeface="Calibri" panose="020F0502020204030204" pitchFamily="34" charset="0"/>
              </a:rPr>
              <a:t>v3.2 EBA </a:t>
            </a:r>
            <a:r>
              <a:rPr lang="hu-HU" sz="1400" dirty="0" err="1">
                <a:latin typeface="Calibri" panose="020F0502020204030204" pitchFamily="34" charset="0"/>
              </a:rPr>
              <a:t>DPM</a:t>
            </a:r>
            <a:r>
              <a:rPr lang="hu-HU" sz="1400" dirty="0">
                <a:latin typeface="Calibri" panose="020F0502020204030204" pitchFamily="34" charset="0"/>
              </a:rPr>
              <a:t> és taxonómia része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</a:rPr>
              <a:t>Külső véleményezésre kiküldött csomag nem tartalmazta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</a:rPr>
              <a:t>EBA ajánlások fordítása folyamatban, a végleges táblaképeket tartalmazó technikai csomag (</a:t>
            </a:r>
            <a:r>
              <a:rPr lang="hu-HU" sz="1400" dirty="0" err="1">
                <a:latin typeface="Calibri" panose="020F0502020204030204" pitchFamily="34" charset="0"/>
                <a:ea typeface="Trebuchet MS" panose="020B0603020202020204" pitchFamily="34" charset="0"/>
              </a:rPr>
              <a:t>DPM</a:t>
            </a: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</a:rPr>
              <a:t>) megjelenése szeptemberben várható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  <a:ea typeface="Trebuchet MS" panose="020B0603020202020204" pitchFamily="34" charset="0"/>
              </a:rPr>
              <a:t>Változások átvezetése -&gt; cél </a:t>
            </a:r>
            <a:r>
              <a:rPr lang="hu-HU" sz="1400" dirty="0">
                <a:effectLst/>
                <a:latin typeface="Calibri" panose="020F0502020204030204" pitchFamily="34" charset="0"/>
                <a:ea typeface="Trebuchet MS" panose="020B0603020202020204" pitchFamily="34" charset="0"/>
              </a:rPr>
              <a:t>a 2022. novemberben megjelenő MNB rendeletben implementálni, ennek hiányában későbbi módosító rendelet lehet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Zöld pénzügyekkel kapcsolatos adatszolgáltatás (GR jelű táblák)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költségfelmérés része volt, külső véleményezésre küldött csomag már nem tartalmazta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 2020/852 európai parlamenti és tanácsi rendelet (Taxonómia rendelet) 8. cikke szerinti közzétételi adatok begyűjtésén alapuló éves adatszolgáltatás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az ebben a témában az </a:t>
            </a:r>
            <a:r>
              <a:rPr lang="hu-HU" sz="1400" dirty="0" err="1">
                <a:latin typeface="Calibri" panose="020F0502020204030204" pitchFamily="34" charset="0"/>
              </a:rPr>
              <a:t>EBA</a:t>
            </a:r>
            <a:r>
              <a:rPr lang="hu-HU" sz="1400" dirty="0">
                <a:latin typeface="Calibri" panose="020F0502020204030204" pitchFamily="34" charset="0"/>
              </a:rPr>
              <a:t> által tervezett, Pillér 3 közzétételi adatokon alapuló, egyszeri (2023. év végére vonatkozó) adatgyűjtés miatt               </a:t>
            </a:r>
            <a:r>
              <a:rPr lang="hu-HU" sz="1400" i="1" dirty="0">
                <a:latin typeface="Calibri" panose="020F0502020204030204" pitchFamily="34" charset="0"/>
              </a:rPr>
              <a:t>a GR jelű táblák rendeletbe építése (2023. év végi első vonatkozási időponttal) a következő évi MNB rendelet alkotási folyamatra kerül halasztásra</a:t>
            </a:r>
            <a:endParaRPr lang="hu-HU" sz="1400" dirty="0"/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86D0E747-B03F-AB42-F057-F0A6D76C7504}"/>
              </a:ext>
            </a:extLst>
          </p:cNvPr>
          <p:cNvSpPr/>
          <p:nvPr/>
        </p:nvSpPr>
        <p:spPr>
          <a:xfrm>
            <a:off x="3145873" y="6098530"/>
            <a:ext cx="343947" cy="21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03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430508"/>
            <a:ext cx="6824582" cy="138499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A P11-15 pénzforgalmi adatszolgáltatásokkal kapcsolatos változások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Cseh Árpád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Pénzügyi infrastruktúrák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00511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366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429786"/>
            <a:ext cx="6824582" cy="3386440"/>
          </a:xfrm>
        </p:spPr>
        <p:txBody>
          <a:bodyPr/>
          <a:lstStyle/>
          <a:p>
            <a:r>
              <a:rPr lang="hu-HU" sz="2800" b="1" dirty="0"/>
              <a:t>A felügyeleti feladatokhoz kapcsolódó adatszolgáltatások 2023. évre tervezett változásai – 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eu szinten egységes</a:t>
            </a:r>
            <a:br>
              <a:rPr lang="hu-HU" sz="2800" b="1" dirty="0"/>
            </a:br>
            <a:r>
              <a:rPr lang="hu-HU" sz="2800" b="1" dirty="0"/>
              <a:t>EBA framework 3.2-es verzió (XBRL)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489245"/>
            <a:ext cx="6364943" cy="8845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Varga péter</a:t>
            </a:r>
          </a:p>
          <a:p>
            <a:r>
              <a:rPr lang="hu-HU" altLang="hu-HU" sz="2400" b="1" dirty="0">
                <a:latin typeface="Calibri" panose="020F0502020204030204" pitchFamily="34" charset="0"/>
              </a:rPr>
              <a:t>statisztikai igazgatóság </a:t>
            </a:r>
            <a:endParaRPr lang="hu-HU" altLang="hu-H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72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051" y="1016502"/>
            <a:ext cx="8334103" cy="5531049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u-HU" sz="2000" dirty="0"/>
              <a:t>Új taxonómia (v3.2) nyilvános elérhetősége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/>
              <a:t>Új taxonómia jogszabályi alapjai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/>
              <a:t>Új taxonómia fázisai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ITS on supervisory reporting - </a:t>
            </a:r>
            <a:r>
              <a:rPr lang="en-US" sz="2000" dirty="0" err="1"/>
              <a:t>tartalma</a:t>
            </a:r>
            <a:endParaRPr lang="hu-HU" sz="2000" dirty="0"/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/>
              <a:t>XBRL file kitöltési szabályainak változásai (</a:t>
            </a:r>
            <a:r>
              <a:rPr lang="hu-HU" sz="2000" dirty="0" err="1"/>
              <a:t>Filing</a:t>
            </a:r>
            <a:r>
              <a:rPr lang="hu-HU" sz="2000" dirty="0"/>
              <a:t> </a:t>
            </a:r>
            <a:r>
              <a:rPr lang="hu-HU" sz="2000" dirty="0" err="1"/>
              <a:t>Rules</a:t>
            </a:r>
            <a:r>
              <a:rPr lang="hu-HU" sz="2000" dirty="0"/>
              <a:t> v5.2)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err="1"/>
              <a:t>Filing</a:t>
            </a:r>
            <a:r>
              <a:rPr lang="hu-HU" sz="2000" dirty="0"/>
              <a:t> </a:t>
            </a:r>
            <a:r>
              <a:rPr lang="hu-HU" sz="2000" dirty="0" err="1"/>
              <a:t>Indicator</a:t>
            </a:r>
            <a:r>
              <a:rPr lang="hu-HU" sz="2000" dirty="0"/>
              <a:t>-ok fontossága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err="1"/>
              <a:t>Identifier</a:t>
            </a:r>
            <a:r>
              <a:rPr lang="hu-HU" sz="2000" dirty="0"/>
              <a:t>= „LEI </a:t>
            </a:r>
            <a:r>
              <a:rPr lang="hu-HU" sz="2000" dirty="0" err="1"/>
              <a:t>KÓD+CON</a:t>
            </a:r>
            <a:r>
              <a:rPr lang="hu-HU" sz="2000" dirty="0"/>
              <a:t>/</a:t>
            </a:r>
            <a:r>
              <a:rPr lang="hu-HU" sz="2000" dirty="0" err="1"/>
              <a:t>IND</a:t>
            </a:r>
            <a:r>
              <a:rPr lang="hu-HU" sz="2000" dirty="0"/>
              <a:t>” az új moduloknál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r>
              <a:rPr lang="hu-HU" sz="2000" dirty="0"/>
              <a:t>Mely modulokat érinti és mikortól?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r>
              <a:rPr lang="hu-HU" sz="2000" dirty="0" err="1"/>
              <a:t>EBA</a:t>
            </a:r>
            <a:r>
              <a:rPr lang="hu-HU" sz="2000" dirty="0"/>
              <a:t> Adatszolgáltatások tartalmi változásai (1-2-3)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r>
              <a:rPr lang="hu-HU" sz="2000" dirty="0"/>
              <a:t>MNB honlapján szereplő információk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r>
              <a:rPr lang="hu-HU" sz="2000" dirty="0" err="1"/>
              <a:t>EBA</a:t>
            </a:r>
            <a:r>
              <a:rPr lang="hu-HU" sz="2000" dirty="0"/>
              <a:t> előadás bankoknak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r>
              <a:rPr lang="hu-HU" sz="2000" dirty="0"/>
              <a:t>Kérdések?</a:t>
            </a:r>
          </a:p>
          <a:p>
            <a:pPr marL="457200" indent="-457200" algn="l">
              <a:spcAft>
                <a:spcPts val="300"/>
              </a:spcAft>
              <a:buFont typeface="+mj-lt"/>
              <a:buAutoNum type="arabicPeriod"/>
            </a:pPr>
            <a:endParaRPr lang="hu-HU" sz="2000" dirty="0"/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u-HU" sz="200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13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TARTALOM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628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922448"/>
            <a:ext cx="8503978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800" dirty="0">
              <a:effectLst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Az </a:t>
            </a:r>
            <a:r>
              <a:rPr lang="hu-HU" sz="1800" dirty="0" err="1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EBA</a:t>
            </a: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 adatszolgáltatási változások és a technikailag hozzá kapcsolódó </a:t>
            </a:r>
            <a:r>
              <a:rPr lang="hu-HU" sz="1800" dirty="0">
                <a:ea typeface="Trebuchet MS" panose="020B0603020202020204" pitchFamily="34" charset="0"/>
                <a:cs typeface="Calibri" panose="020F0502020204030204" pitchFamily="34" charset="0"/>
              </a:rPr>
              <a:t>ú</a:t>
            </a: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j taxonómia verzió nyilvánosan elérhetőek: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800" dirty="0">
              <a:effectLst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EUROPEAN BANKING </a:t>
            </a:r>
            <a:r>
              <a:rPr lang="hu-HU" sz="1800" dirty="0" err="1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AUTHORITY</a:t>
            </a: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 (</a:t>
            </a:r>
            <a:r>
              <a:rPr lang="hu-HU" sz="1800" dirty="0" err="1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EBA</a:t>
            </a: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) – Európai Bankhatóság (</a:t>
            </a:r>
            <a:r>
              <a:rPr lang="hu-HU" sz="1800" dirty="0" err="1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EBH</a:t>
            </a:r>
            <a:r>
              <a:rPr lang="hu-HU" sz="1800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) honlapján: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sz="1600" dirty="0">
              <a:effectLst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hlinkClick r:id="rId3"/>
              </a:rPr>
              <a:t>EBA</a:t>
            </a:r>
            <a:r>
              <a:rPr lang="en-US" sz="1600" b="1" dirty="0">
                <a:hlinkClick r:id="rId3"/>
              </a:rPr>
              <a:t> reporting frameworks | European Banking Authority (europa.eu)</a:t>
            </a:r>
            <a:endParaRPr lang="hu-HU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u="sng" dirty="0">
                <a:effectLst/>
                <a:ea typeface="Trebuchet MS" panose="020B0603020202020204" pitchFamily="34" charset="0"/>
                <a:cs typeface="Calibri" panose="020F0502020204030204" pitchFamily="34" charset="0"/>
                <a:hlinkClick r:id="rId3"/>
              </a:rPr>
              <a:t>https://www.eba.europa.eu/risk-analysis-and-data/reporting-frameworks</a:t>
            </a:r>
            <a:r>
              <a:rPr lang="hu-HU" sz="1600" u="sng" dirty="0">
                <a:effectLst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sz="1600" u="sng" dirty="0">
              <a:effectLst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hlinkClick r:id="rId4"/>
              </a:rPr>
              <a:t>Reporting framework 3.2 | European Banking Authority (europa.eu)</a:t>
            </a:r>
            <a:endParaRPr lang="hu-HU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dirty="0">
                <a:hlinkClick r:id="rId4"/>
              </a:rPr>
              <a:t>https://www.eba.europa.eu/risk-analysis-and-data/reporting-frameworks/reporting-framework-3.2</a:t>
            </a:r>
            <a:r>
              <a:rPr lang="hu-HU" sz="1600" dirty="0"/>
              <a:t> </a:t>
            </a: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endParaRPr lang="hu-HU" sz="1800" dirty="0"/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endParaRPr lang="hu-HU" sz="12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Új taxonómia (v3.2) NYILVÁNOS Elérhetősége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ABA2E50F-7C37-659A-B27F-37AFED5C0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47" y="4543187"/>
            <a:ext cx="3379695" cy="15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2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22448"/>
            <a:ext cx="9144000" cy="5625103"/>
          </a:xfrm>
        </p:spPr>
        <p:txBody>
          <a:bodyPr anchor="t">
            <a:noAutofit/>
          </a:bodyPr>
          <a:lstStyle/>
          <a:p>
            <a:pPr algn="l"/>
            <a:endParaRPr lang="hu-HU" sz="1600" b="1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b="1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A jelentéstételi kötelezettségek egységes szerkezetben:</a:t>
            </a:r>
          </a:p>
          <a:p>
            <a:pPr algn="l"/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(nem hivatalos verzió, a hivatalos verzió az EU 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OJ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-ben)</a:t>
            </a:r>
          </a:p>
          <a:p>
            <a:pPr algn="l"/>
            <a:endParaRPr lang="hu-HU" sz="16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a. </a:t>
            </a:r>
            <a:r>
              <a:rPr lang="en-US" sz="160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 on supervisory reporting</a:t>
            </a:r>
            <a:r>
              <a:rPr lang="en-US" sz="160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[ZIP, 1481KB]</a:t>
            </a:r>
            <a:r>
              <a:rPr lang="hu-HU" sz="1600" dirty="0">
                <a:solidFill>
                  <a:srgbClr val="FF0000"/>
                </a:solidFill>
                <a:latin typeface="Open Sans" panose="020B0606030504020204" pitchFamily="34" charset="0"/>
              </a:rPr>
              <a:t> – csúszik a kiadás a Bizottság által, </a:t>
            </a:r>
            <a:r>
              <a:rPr lang="hu-HU" sz="1600" dirty="0" err="1">
                <a:solidFill>
                  <a:srgbClr val="FF0000"/>
                </a:solidFill>
                <a:latin typeface="Open Sans" panose="020B0606030504020204" pitchFamily="34" charset="0"/>
              </a:rPr>
              <a:t>végl</a:t>
            </a:r>
            <a:r>
              <a:rPr lang="hu-HU" sz="1600" dirty="0">
                <a:solidFill>
                  <a:srgbClr val="FF0000"/>
                </a:solidFill>
                <a:latin typeface="Open Sans" panose="020B0606030504020204" pitchFamily="34" charset="0"/>
              </a:rPr>
              <a:t>. tervezet</a:t>
            </a:r>
            <a:endParaRPr lang="en-US" sz="160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b. </a:t>
            </a:r>
            <a:r>
              <a:rPr lang="en-US" sz="160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4"/>
              </a:rPr>
              <a:t>Guidelines on funding plans</a:t>
            </a:r>
            <a:r>
              <a:rPr lang="en-US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349KB]</a:t>
            </a:r>
            <a:r>
              <a:rPr lang="hu-HU" sz="160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hu-HU" sz="1600" dirty="0">
                <a:solidFill>
                  <a:srgbClr val="00B050"/>
                </a:solidFill>
                <a:latin typeface="Open Sans" panose="020B0606030504020204" pitchFamily="34" charset="0"/>
              </a:rPr>
              <a:t>nem változik </a:t>
            </a:r>
            <a:r>
              <a:rPr lang="hu-HU" sz="1600" dirty="0" err="1">
                <a:solidFill>
                  <a:srgbClr val="00B050"/>
                </a:solidFill>
                <a:latin typeface="Open Sans" panose="020B0606030504020204" pitchFamily="34" charset="0"/>
              </a:rPr>
              <a:t>tartalmilag</a:t>
            </a:r>
            <a:endParaRPr lang="en-US" sz="160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                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I.</a:t>
            </a:r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5"/>
              </a:rPr>
              <a:t>Reporting templates in other EU languages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c.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6"/>
              </a:rPr>
              <a:t>ITS on supervisory benchmarking of internal models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4734KB] </a:t>
            </a:r>
            <a:r>
              <a:rPr lang="hu-HU" sz="16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hu-HU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tartalmi változás </a:t>
            </a:r>
          </a:p>
          <a:p>
            <a:pPr algn="l"/>
            <a:r>
              <a:rPr lang="hu-HU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									piaci kockázati modulban</a:t>
            </a:r>
            <a:endParaRPr lang="hu-HU" sz="1600" b="0" i="0" dirty="0">
              <a:solidFill>
                <a:srgbClr val="00206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d.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7"/>
              </a:rPr>
              <a:t>ITS on resolution reporting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257KB]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hu-HU" sz="1600" dirty="0">
                <a:solidFill>
                  <a:srgbClr val="00B050"/>
                </a:solidFill>
                <a:latin typeface="Open Sans" panose="020B0606030504020204" pitchFamily="34" charset="0"/>
              </a:rPr>
              <a:t>nem változik </a:t>
            </a:r>
            <a:r>
              <a:rPr lang="hu-HU" sz="1600" dirty="0" err="1">
                <a:solidFill>
                  <a:srgbClr val="00B050"/>
                </a:solidFill>
                <a:latin typeface="Open Sans" panose="020B0606030504020204" pitchFamily="34" charset="0"/>
              </a:rPr>
              <a:t>tartalmilag</a:t>
            </a:r>
            <a:endParaRPr lang="en-US" sz="16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e.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8"/>
              </a:rPr>
              <a:t>ITS on disclosure and reporting on </a:t>
            </a:r>
            <a:r>
              <a:rPr lang="en-US" sz="1600" b="0" i="0" strike="noStrike" dirty="0" err="1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8"/>
              </a:rPr>
              <a:t>MREL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8"/>
              </a:rPr>
              <a:t> and </a:t>
            </a:r>
            <a:r>
              <a:rPr lang="en-US" sz="1600" b="0" i="0" strike="noStrike" dirty="0" err="1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8"/>
              </a:rPr>
              <a:t>TLAC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825KB]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hu-HU" sz="1600" dirty="0">
                <a:solidFill>
                  <a:srgbClr val="00B050"/>
                </a:solidFill>
                <a:latin typeface="Open Sans" panose="020B0606030504020204" pitchFamily="34" charset="0"/>
              </a:rPr>
              <a:t>nem változik </a:t>
            </a:r>
            <a:r>
              <a:rPr lang="hu-HU" sz="1600" dirty="0" err="1">
                <a:solidFill>
                  <a:srgbClr val="00B050"/>
                </a:solidFill>
                <a:latin typeface="Open Sans" panose="020B0606030504020204" pitchFamily="34" charset="0"/>
              </a:rPr>
              <a:t>tartalmilag</a:t>
            </a:r>
            <a:endParaRPr lang="en-US" sz="16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                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I.</a:t>
            </a:r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9"/>
              </a:rPr>
              <a:t>Reporting templates in other EU languages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1800KB]</a:t>
            </a: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f.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10"/>
              </a:rPr>
              <a:t>ITS on specific reporting requirements for market risk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878KB]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hu-HU" sz="1600" dirty="0">
                <a:solidFill>
                  <a:srgbClr val="00B050"/>
                </a:solidFill>
                <a:latin typeface="Open Sans" panose="020B0606030504020204" pitchFamily="34" charset="0"/>
              </a:rPr>
              <a:t>nem változik </a:t>
            </a:r>
            <a:r>
              <a:rPr lang="hu-HU" sz="1600" dirty="0" err="1">
                <a:solidFill>
                  <a:srgbClr val="00B050"/>
                </a:solidFill>
                <a:latin typeface="Open Sans" panose="020B0606030504020204" pitchFamily="34" charset="0"/>
              </a:rPr>
              <a:t>tartalmilag</a:t>
            </a:r>
            <a:endParaRPr lang="en-US" sz="16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                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I.</a:t>
            </a:r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11"/>
              </a:rPr>
              <a:t>Reporting templates in other EU languages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20892KB]</a:t>
            </a:r>
            <a:endParaRPr lang="hu-HU" sz="12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200" dirty="0">
                <a:solidFill>
                  <a:srgbClr val="133850"/>
                </a:solidFill>
                <a:latin typeface="Open Sans" panose="020B0606030504020204" pitchFamily="34" charset="0"/>
              </a:rPr>
              <a:t>------------------------------------------------------------------------------------------------------------------------------------------------------------------------------------</a:t>
            </a:r>
            <a:endParaRPr lang="en-US" sz="12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g.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12"/>
              </a:rPr>
              <a:t>ITS on Reporting and disclosures for investment firms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435KB]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hu-HU" sz="1600" dirty="0">
                <a:solidFill>
                  <a:srgbClr val="00B050"/>
                </a:solidFill>
                <a:latin typeface="Open Sans" panose="020B0606030504020204" pitchFamily="34" charset="0"/>
              </a:rPr>
              <a:t>nem változik </a:t>
            </a:r>
            <a:r>
              <a:rPr lang="hu-HU" sz="1600" dirty="0" err="1">
                <a:solidFill>
                  <a:srgbClr val="00B050"/>
                </a:solidFill>
                <a:latin typeface="Open Sans" panose="020B0606030504020204" pitchFamily="34" charset="0"/>
              </a:rPr>
              <a:t>tartalmilag</a:t>
            </a:r>
            <a:endParaRPr lang="en-US" sz="16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                </a:t>
            </a:r>
            <a:r>
              <a:rPr lang="hu-HU" sz="1200" dirty="0">
                <a:solidFill>
                  <a:srgbClr val="133850"/>
                </a:solidFill>
                <a:latin typeface="Open Sans" panose="020B0606030504020204" pitchFamily="34" charset="0"/>
              </a:rPr>
              <a:t>I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US" sz="12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13"/>
              </a:rPr>
              <a:t>Reporting templates in other EU languages</a:t>
            </a:r>
            <a:r>
              <a:rPr lang="en-US" sz="12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110 KB]</a:t>
            </a:r>
          </a:p>
          <a:p>
            <a:pPr algn="l"/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h. </a:t>
            </a:r>
            <a:r>
              <a:rPr lang="en-US" sz="1600" b="0" i="0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14"/>
              </a:rPr>
              <a:t>RTS on threshold monitoring</a:t>
            </a:r>
            <a:r>
              <a:rPr lang="en-US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 [ZIP, 128KB]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–</a:t>
            </a:r>
            <a:r>
              <a:rPr lang="hu-HU" sz="16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új (de nem kell tölteni </a:t>
            </a:r>
            <a:r>
              <a:rPr lang="hu-HU" sz="16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Mo</a:t>
            </a:r>
            <a:r>
              <a:rPr lang="hu-HU" sz="16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-n)</a:t>
            </a:r>
            <a:endParaRPr lang="en-US" sz="16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lvl="1"/>
            <a:endParaRPr lang="hu-HU" sz="1700" dirty="0"/>
          </a:p>
          <a:p>
            <a:pPr lvl="1"/>
            <a:endParaRPr lang="hu-HU" sz="1700" dirty="0"/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ÚJ taxonómia Jogszabályi </a:t>
            </a:r>
            <a:r>
              <a:rPr lang="hu-HU" sz="2300" b="1" dirty="0" err="1"/>
              <a:t>alapjaI</a:t>
            </a:r>
            <a:endParaRPr lang="hu-HU" sz="2300" b="1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 descr="A képen clipart látható&#10;&#10;Automatikusan generált leírás">
            <a:extLst>
              <a:ext uri="{FF2B5EF4-FFF2-40B4-BE49-F238E27FC236}">
                <a16:creationId xmlns:a16="http://schemas.microsoft.com/office/drawing/2014/main" id="{FF825FA8-5B8B-76F9-F784-7082D130C6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65" y="997900"/>
            <a:ext cx="1931573" cy="10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1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B798970-DBFF-55D1-0461-67B990F6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taxonómia fázisai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1592EE-20EC-2BFA-CCC5-5049EC976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3">
            <a:extLst>
              <a:ext uri="{FF2B5EF4-FFF2-40B4-BE49-F238E27FC236}">
                <a16:creationId xmlns:a16="http://schemas.microsoft.com/office/drawing/2014/main" id="{8D60E352-62C7-0504-3A19-F3295A404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047" y="922448"/>
            <a:ext cx="8449107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800" dirty="0"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cs typeface="Calibri" panose="020F0502020204030204" pitchFamily="34" charset="0"/>
              </a:rPr>
              <a:t>3 fázisban készült el és jelent meg a taxonómia, a modulok decembertől lettek volna hatályosak, de a „</a:t>
            </a:r>
            <a:r>
              <a:rPr lang="hu-HU" sz="1800" dirty="0" err="1">
                <a:cs typeface="Calibri" panose="020F0502020204030204" pitchFamily="34" charset="0"/>
              </a:rPr>
              <a:t>supervisory</a:t>
            </a:r>
            <a:r>
              <a:rPr lang="hu-HU" sz="1800" dirty="0">
                <a:cs typeface="Calibri" panose="020F0502020204030204" pitchFamily="34" charset="0"/>
              </a:rPr>
              <a:t> </a:t>
            </a:r>
            <a:r>
              <a:rPr lang="hu-HU" sz="1800" dirty="0" err="1">
                <a:cs typeface="Calibri" panose="020F0502020204030204" pitchFamily="34" charset="0"/>
              </a:rPr>
              <a:t>ITS</a:t>
            </a:r>
            <a:r>
              <a:rPr lang="hu-HU" sz="1800" dirty="0">
                <a:cs typeface="Calibri" panose="020F0502020204030204" pitchFamily="34" charset="0"/>
              </a:rPr>
              <a:t>” elfogadása, ill. kiadása a Bizottság által késik:</a:t>
            </a:r>
            <a:endParaRPr lang="hu-HU" sz="1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763B0C-0E87-1005-3C82-757F60B2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982677"/>
            <a:ext cx="9096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4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8B58320F-F4B2-1DFC-48D6-B24C61A6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3" y="916568"/>
            <a:ext cx="7835063" cy="3497294"/>
          </a:xfrm>
          <a:prstGeom prst="rect">
            <a:avLst/>
          </a:prstGeo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90690B9C-504F-C5B8-FA32-9212966375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190674"/>
            <a:ext cx="8412071" cy="549530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342900" indent="-342900" algn="l">
              <a:buFontTx/>
              <a:buChar char="-"/>
            </a:pPr>
            <a:r>
              <a:rPr lang="hu-HU" sz="1800" i="1" dirty="0"/>
              <a:t>Tőkemegfelelés (</a:t>
            </a:r>
            <a:r>
              <a:rPr lang="hu-HU" sz="1800" i="1" dirty="0" err="1"/>
              <a:t>Solvency</a:t>
            </a:r>
            <a:r>
              <a:rPr lang="hu-HU" sz="1800" i="1" dirty="0"/>
              <a:t> - </a:t>
            </a:r>
            <a:r>
              <a:rPr lang="hu-HU" sz="1800" i="1" dirty="0" err="1"/>
              <a:t>COREP</a:t>
            </a:r>
            <a:r>
              <a:rPr lang="hu-HU" sz="1800" i="1" dirty="0"/>
              <a:t> OF – 2 fájl)</a:t>
            </a:r>
          </a:p>
          <a:p>
            <a:pPr marL="342900" indent="-342900" algn="l">
              <a:buFontTx/>
              <a:buChar char="-"/>
            </a:pPr>
            <a:r>
              <a:rPr lang="hu-HU" sz="1800" i="1" dirty="0"/>
              <a:t>Likviditás (</a:t>
            </a:r>
            <a:r>
              <a:rPr lang="hu-HU" sz="1800" i="1" dirty="0" err="1"/>
              <a:t>COREP</a:t>
            </a:r>
            <a:r>
              <a:rPr lang="hu-HU" sz="1800" i="1" dirty="0"/>
              <a:t> – AMM – 6 fájl)</a:t>
            </a:r>
          </a:p>
          <a:p>
            <a:pPr marL="342900" indent="-342900" algn="l">
              <a:buFontTx/>
              <a:buChar char="-"/>
            </a:pPr>
            <a:r>
              <a:rPr lang="hu-HU" sz="1800" i="1" dirty="0"/>
              <a:t>Megterhelt eszközök (</a:t>
            </a:r>
            <a:r>
              <a:rPr lang="hu-HU" sz="1800" i="1" dirty="0" err="1"/>
              <a:t>Asset</a:t>
            </a:r>
            <a:r>
              <a:rPr lang="hu-HU" sz="1800" i="1" dirty="0"/>
              <a:t> </a:t>
            </a:r>
            <a:r>
              <a:rPr lang="hu-HU" sz="1800" i="1" dirty="0" err="1"/>
              <a:t>Encumbrance</a:t>
            </a:r>
            <a:r>
              <a:rPr lang="hu-HU" sz="1800" i="1" dirty="0"/>
              <a:t> - </a:t>
            </a:r>
            <a:r>
              <a:rPr lang="hu-HU" sz="1800" i="1" dirty="0" err="1"/>
              <a:t>AE</a:t>
            </a:r>
            <a:r>
              <a:rPr lang="hu-HU" sz="1800" i="1" dirty="0"/>
              <a:t>) – 2 fájl</a:t>
            </a:r>
          </a:p>
          <a:p>
            <a:pPr marL="342900" indent="-342900" algn="l">
              <a:buFontTx/>
              <a:buChar char="-"/>
            </a:pPr>
            <a:r>
              <a:rPr lang="hu-HU" sz="1800" i="1" dirty="0"/>
              <a:t>(G-</a:t>
            </a:r>
            <a:r>
              <a:rPr lang="hu-HU" sz="1800" i="1" dirty="0" err="1"/>
              <a:t>SII</a:t>
            </a:r>
            <a:r>
              <a:rPr lang="hu-HU" sz="1800" i="1" dirty="0"/>
              <a:t>: 2 fájl, nem releváns, egyik intézmény sem jelenti)</a:t>
            </a:r>
          </a:p>
          <a:p>
            <a:pPr algn="l"/>
            <a:r>
              <a:rPr lang="hu-HU" sz="1800" b="1" dirty="0">
                <a:solidFill>
                  <a:srgbClr val="FF0000"/>
                </a:solidFill>
              </a:rPr>
              <a:t>KORREKTÚRÁS VÁLTOZÁSKÖVETÉSSEL IS ELÉRHETŐ AZ </a:t>
            </a:r>
            <a:r>
              <a:rPr lang="hu-HU" sz="1800" b="1" dirty="0" err="1">
                <a:solidFill>
                  <a:srgbClr val="FF0000"/>
                </a:solidFill>
              </a:rPr>
              <a:t>EBA</a:t>
            </a:r>
            <a:r>
              <a:rPr lang="hu-HU" sz="1800" b="1" dirty="0">
                <a:solidFill>
                  <a:srgbClr val="FF0000"/>
                </a:solidFill>
              </a:rPr>
              <a:t> HONLAPON (hivatalos) ITT:</a:t>
            </a:r>
          </a:p>
          <a:p>
            <a:pPr algn="l"/>
            <a:r>
              <a:rPr lang="en-US" sz="1400" b="0" i="0" u="none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  <a:hlinkClick r:id="rId3"/>
              </a:rPr>
              <a:t>Annexes in track changes.zip</a:t>
            </a:r>
            <a:r>
              <a:rPr lang="hu-HU" sz="1400" b="0" i="0" u="none" strike="noStrike" dirty="0">
                <a:solidFill>
                  <a:srgbClr val="267EB7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sz="1400" b="0" i="0" dirty="0">
              <a:solidFill>
                <a:srgbClr val="1338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CA7D3AB-F297-233C-7DE6-05EBB0A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supervisory</a:t>
            </a:r>
            <a:r>
              <a:rPr lang="hu-HU" dirty="0"/>
              <a:t> </a:t>
            </a:r>
            <a:r>
              <a:rPr lang="hu-HU" dirty="0" err="1"/>
              <a:t>reporting</a:t>
            </a:r>
            <a:r>
              <a:rPr lang="hu-HU" dirty="0"/>
              <a:t>” - tartalma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3DF053-A51F-2EC2-D981-5B10856F7B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519CAA19-47A5-115F-F4C6-90387C53FD54}"/>
              </a:ext>
            </a:extLst>
          </p:cNvPr>
          <p:cNvSpPr/>
          <p:nvPr/>
        </p:nvSpPr>
        <p:spPr>
          <a:xfrm>
            <a:off x="6070959" y="4244106"/>
            <a:ext cx="412376" cy="1424454"/>
          </a:xfrm>
          <a:prstGeom prst="rightBr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7C4DCF-A174-6A6F-14C9-1C9E9DE1BA3F}"/>
              </a:ext>
            </a:extLst>
          </p:cNvPr>
          <p:cNvSpPr txBox="1"/>
          <p:nvPr/>
        </p:nvSpPr>
        <p:spPr>
          <a:xfrm>
            <a:off x="6389358" y="4349588"/>
            <a:ext cx="169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VÉGLEGES TERVEZET</a:t>
            </a:r>
          </a:p>
          <a:p>
            <a:pPr algn="ctr"/>
            <a:r>
              <a:rPr lang="hu-HU" dirty="0"/>
              <a:t>(„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draft</a:t>
            </a:r>
            <a:r>
              <a:rPr lang="hu-HU" dirty="0"/>
              <a:t>”)</a:t>
            </a:r>
          </a:p>
          <a:p>
            <a:pPr algn="ctr"/>
            <a:r>
              <a:rPr lang="hu-HU" dirty="0"/>
              <a:t>VAN JELENLEG</a:t>
            </a:r>
          </a:p>
        </p:txBody>
      </p:sp>
    </p:spTree>
    <p:extLst>
      <p:ext uri="{BB962C8B-B14F-4D97-AF65-F5344CB8AC3E}">
        <p14:creationId xmlns:p14="http://schemas.microsoft.com/office/powerpoint/2010/main" val="2458633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D85DA65-D2E8-7C63-F2A6-D3A8D54B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XBRL file: kitöltési </a:t>
            </a:r>
            <a:r>
              <a:rPr lang="hu-HU" dirty="0" err="1"/>
              <a:t>szabályOk</a:t>
            </a:r>
            <a:r>
              <a:rPr lang="hu-HU" dirty="0"/>
              <a:t> változásai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2EA52A2-AA64-7F9D-2C4C-0CEDBD9DA8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31A8C8B6-EEAF-C586-656E-56F8C75CCBD7}"/>
              </a:ext>
            </a:extLst>
          </p:cNvPr>
          <p:cNvSpPr txBox="1">
            <a:spLocks/>
          </p:cNvSpPr>
          <p:nvPr/>
        </p:nvSpPr>
        <p:spPr>
          <a:xfrm>
            <a:off x="224118" y="1013012"/>
            <a:ext cx="8919882" cy="5224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„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Filing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Rules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” - dokumentum változásai 2022.12.31-től: </a:t>
            </a:r>
          </a:p>
          <a:p>
            <a:r>
              <a:rPr lang="hu-HU" sz="1600" b="1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„</a:t>
            </a:r>
            <a:r>
              <a:rPr lang="en-US" sz="1600" i="1" dirty="0" err="1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EBA</a:t>
            </a:r>
            <a:r>
              <a:rPr lang="en-US" sz="1600" i="1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Filing rules </a:t>
            </a:r>
            <a:r>
              <a:rPr lang="en-US" sz="1600" b="0" i="1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(updated on </a:t>
            </a:r>
            <a:r>
              <a:rPr lang="en-US" sz="1600" b="0" i="1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1 August 2022</a:t>
            </a:r>
            <a:r>
              <a:rPr lang="en-US" sz="1600" b="0" i="1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hu-HU" sz="1600" i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en-US" sz="1600" b="0" i="1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en-US" sz="1600" b="0" i="1" dirty="0" err="1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EBA</a:t>
            </a:r>
            <a:r>
              <a:rPr lang="en-US" sz="1600" b="0" i="1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 published </a:t>
            </a:r>
            <a:r>
              <a:rPr lang="en-US" sz="1600" b="0" i="1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2" tooltip="https://www.eba.europa.eu/sites/default/documents/files/document_library/risk%20analysis%20and%20data/reporting%20frameworks/reporting%20framework%203.2/1022177/eba%20filing%20rules%20v5.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filing rules document 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V5.2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hu-HU" sz="1600" b="0" i="0" dirty="0">
                <a:solidFill>
                  <a:srgbClr val="133850"/>
                </a:solidFill>
                <a:effectLst/>
                <a:latin typeface="Open Sans" panose="020B0606030504020204" pitchFamily="34" charset="0"/>
              </a:rPr>
              <a:t>”</a:t>
            </a:r>
          </a:p>
          <a:p>
            <a:pPr algn="l"/>
            <a:r>
              <a:rPr lang="hu-HU" sz="1700" dirty="0"/>
              <a:t>Egyrészt a </a:t>
            </a:r>
            <a:r>
              <a:rPr lang="hu-HU" sz="1700" dirty="0" err="1"/>
              <a:t>Filing</a:t>
            </a:r>
            <a:r>
              <a:rPr lang="hu-HU" sz="1700" dirty="0"/>
              <a:t> </a:t>
            </a:r>
            <a:r>
              <a:rPr lang="hu-HU" sz="1700" dirty="0" err="1"/>
              <a:t>Indicator</a:t>
            </a:r>
            <a:r>
              <a:rPr lang="hu-HU" sz="1700" dirty="0"/>
              <a:t> rész módosul: nem hiányozhatnak táblák (ezt az MNB jelenleg is elvárja).</a:t>
            </a:r>
          </a:p>
          <a:p>
            <a:pPr algn="l"/>
            <a:r>
              <a:rPr lang="hu-HU" sz="1700" dirty="0"/>
              <a:t>Másrészt a konszolidációs szint beépítésre kerül az </a:t>
            </a:r>
            <a:r>
              <a:rPr lang="hu-HU" sz="1700" dirty="0" err="1"/>
              <a:t>Identifier</a:t>
            </a:r>
            <a:r>
              <a:rPr lang="hu-HU" sz="1700" dirty="0"/>
              <a:t> mezőbe a LEI kód után (</a:t>
            </a:r>
            <a:r>
              <a:rPr lang="hu-HU" sz="1700" dirty="0" err="1"/>
              <a:t>LEI+IND</a:t>
            </a:r>
            <a:r>
              <a:rPr lang="hu-HU" sz="1700" dirty="0"/>
              <a:t>/CON), ami egy új „</a:t>
            </a:r>
            <a:r>
              <a:rPr lang="hu-HU" sz="1700" dirty="0" err="1"/>
              <a:t>eurofiling</a:t>
            </a:r>
            <a:r>
              <a:rPr lang="hu-HU" sz="1700" dirty="0"/>
              <a:t>” sémát jelent (az </a:t>
            </a:r>
            <a:r>
              <a:rPr lang="hu-HU" sz="1700" dirty="0" err="1"/>
              <a:t>EBA</a:t>
            </a:r>
            <a:r>
              <a:rPr lang="hu-HU" sz="1700" dirty="0"/>
              <a:t> sémát elfogadta az </a:t>
            </a:r>
            <a:r>
              <a:rPr lang="hu-HU" sz="1700" dirty="0" err="1"/>
              <a:t>Eurofiling</a:t>
            </a:r>
            <a:r>
              <a:rPr lang="hu-HU" sz="1700" dirty="0"/>
              <a:t>), így ezt kell használni.</a:t>
            </a:r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7DE5CEA-5933-AEA6-F753-48FCA09D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9682"/>
            <a:ext cx="9144000" cy="3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66BED94-961F-EF14-3FBF-4AF15ED3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Filing</a:t>
            </a:r>
            <a:r>
              <a:rPr lang="hu-HU" dirty="0"/>
              <a:t> </a:t>
            </a:r>
            <a:r>
              <a:rPr lang="hu-HU" dirty="0" err="1"/>
              <a:t>Indicator</a:t>
            </a:r>
            <a:r>
              <a:rPr lang="hu-HU" dirty="0"/>
              <a:t>-ok FONTOSSÁGA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C5521E5-E85B-E4CF-3B76-31E83396A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21C4FB1-A5D6-93AE-76C8-FAF0165A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65" y="922448"/>
            <a:ext cx="6676465" cy="53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4971A7-2B07-D3E9-CD5C-89A02058F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8" y="3744266"/>
            <a:ext cx="8059483" cy="2941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075ACA4D-44CC-34C6-82F6-12CC5BF2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10448"/>
            <a:ext cx="7900557" cy="612000"/>
          </a:xfrm>
        </p:spPr>
        <p:txBody>
          <a:bodyPr anchor="ctr">
            <a:normAutofit fontScale="90000"/>
          </a:bodyPr>
          <a:lstStyle/>
          <a:p>
            <a:r>
              <a:rPr lang="hu-HU" dirty="0" err="1"/>
              <a:t>Identifier</a:t>
            </a:r>
            <a:r>
              <a:rPr lang="hu-HU" dirty="0"/>
              <a:t>=LEI </a:t>
            </a:r>
            <a:r>
              <a:rPr lang="hu-HU" dirty="0" err="1"/>
              <a:t>KÓD+CON</a:t>
            </a:r>
            <a:r>
              <a:rPr lang="hu-HU" dirty="0"/>
              <a:t>/</a:t>
            </a:r>
            <a:r>
              <a:rPr lang="hu-HU" dirty="0" err="1"/>
              <a:t>IND</a:t>
            </a:r>
            <a:r>
              <a:rPr lang="hu-HU" dirty="0"/>
              <a:t> az új moduloknál</a:t>
            </a:r>
          </a:p>
        </p:txBody>
      </p:sp>
      <p:sp>
        <p:nvSpPr>
          <p:cNvPr id="8" name="Tartalom helye 3">
            <a:extLst>
              <a:ext uri="{FF2B5EF4-FFF2-40B4-BE49-F238E27FC236}">
                <a16:creationId xmlns:a16="http://schemas.microsoft.com/office/drawing/2014/main" id="{6F2C33A0-0F50-7D15-348B-92762578BB2F}"/>
              </a:ext>
            </a:extLst>
          </p:cNvPr>
          <p:cNvSpPr txBox="1">
            <a:spLocks/>
          </p:cNvSpPr>
          <p:nvPr/>
        </p:nvSpPr>
        <p:spPr>
          <a:xfrm>
            <a:off x="1" y="1093695"/>
            <a:ext cx="9144000" cy="2650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b="1" u="sng" dirty="0" err="1">
                <a:solidFill>
                  <a:srgbClr val="133850"/>
                </a:solidFill>
                <a:latin typeface="Open Sans" panose="020B0606030504020204" pitchFamily="34" charset="0"/>
              </a:rPr>
              <a:t>Filing</a:t>
            </a:r>
            <a:r>
              <a:rPr lang="hu-HU" sz="1600" b="1" u="sng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  <a:r>
              <a:rPr lang="hu-HU" sz="1600" b="1" u="sng" dirty="0" err="1">
                <a:solidFill>
                  <a:srgbClr val="133850"/>
                </a:solidFill>
                <a:latin typeface="Open Sans" panose="020B0606030504020204" pitchFamily="34" charset="0"/>
              </a:rPr>
              <a:t>Rules</a:t>
            </a:r>
            <a:r>
              <a:rPr lang="hu-HU" sz="1600" b="1" u="sng" dirty="0">
                <a:solidFill>
                  <a:srgbClr val="133850"/>
                </a:solidFill>
                <a:latin typeface="Open Sans" panose="020B0606030504020204" pitchFamily="34" charset="0"/>
              </a:rPr>
              <a:t> (XBRL) dokumentum v5.2 verzió 3.6-os pontja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: </a:t>
            </a:r>
          </a:p>
          <a:p>
            <a:pPr algn="l"/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Megszűnik a CON/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IND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modulok kettéválasztása (a modul nevéből kikerül a CON/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IND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). CON/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IND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információ a modulból átkerül a „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reporting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subject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” mezőbe: </a:t>
            </a:r>
          </a:p>
          <a:p>
            <a:pPr algn="l"/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    Jelenlegi: </a:t>
            </a:r>
          </a:p>
          <a:p>
            <a:pPr algn="l"/>
            <a:r>
              <a:rPr lang="en-US" sz="1200" b="1" dirty="0">
                <a:solidFill>
                  <a:srgbClr val="133850"/>
                </a:solidFill>
                <a:latin typeface="Open Sans" panose="020B0606030504020204" pitchFamily="34" charset="0"/>
              </a:rPr>
              <a:t>&lt;</a:t>
            </a:r>
            <a:r>
              <a:rPr lang="en-US" sz="12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link:schemaRef</a:t>
            </a:r>
            <a:r>
              <a:rPr lang="en-US" sz="1200" b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  <a:r>
              <a:rPr lang="en-US" sz="12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xlink:type</a:t>
            </a:r>
            <a:r>
              <a:rPr lang="en-US" sz="1200" b="1" dirty="0">
                <a:solidFill>
                  <a:srgbClr val="133850"/>
                </a:solidFill>
                <a:latin typeface="Open Sans" panose="020B0606030504020204" pitchFamily="34" charset="0"/>
              </a:rPr>
              <a:t>="simple" </a:t>
            </a:r>
            <a:r>
              <a:rPr lang="en-US" sz="12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xlink:href</a:t>
            </a:r>
            <a:r>
              <a:rPr lang="en-US" sz="1200" b="1" dirty="0">
                <a:solidFill>
                  <a:srgbClr val="133850"/>
                </a:solidFill>
                <a:latin typeface="Open Sans" panose="020B0606030504020204" pitchFamily="34" charset="0"/>
              </a:rPr>
              <a:t>="http://www.eba.europa.eu/eu/fr/xbrl/crr/fws/corep/its-005-2020/2020-11-15/mod/</a:t>
            </a:r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</a:rPr>
              <a:t>corep_of_con</a:t>
            </a:r>
            <a:r>
              <a:rPr lang="en-US" sz="1200" b="1" dirty="0">
                <a:solidFill>
                  <a:srgbClr val="133850"/>
                </a:solidFill>
                <a:latin typeface="Open Sans" panose="020B0606030504020204" pitchFamily="34" charset="0"/>
              </a:rPr>
              <a:t>.xsd"/&gt;</a:t>
            </a:r>
            <a:endParaRPr lang="hu-HU" sz="12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&lt;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xbrli:identifier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 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scheme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="</a:t>
            </a:r>
            <a:r>
              <a:rPr lang="hu-HU" sz="1400" b="1" i="1" dirty="0">
                <a:solidFill>
                  <a:srgbClr val="FF000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http://standards.iso.org/</a:t>
            </a:r>
            <a:r>
              <a:rPr lang="hu-HU" sz="1400" b="1" i="1" dirty="0" err="1">
                <a:solidFill>
                  <a:srgbClr val="FF000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iso</a:t>
            </a:r>
            <a:r>
              <a:rPr lang="hu-HU" sz="1400" b="1" i="1" dirty="0">
                <a:solidFill>
                  <a:srgbClr val="FF000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/17442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"&gt;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LEIIDENTIFIERABCDEFG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&lt;/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xbrli:identifier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&gt;</a:t>
            </a:r>
          </a:p>
          <a:p>
            <a:pPr algn="l"/>
            <a:r>
              <a:rPr lang="hu-HU" sz="1400" b="1" i="1" dirty="0">
                <a:solidFill>
                  <a:srgbClr val="133850"/>
                </a:solidFill>
                <a:latin typeface="Open Sans" panose="020B0606030504020204" pitchFamily="34" charset="0"/>
              </a:rPr>
              <a:t>     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Új 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identifier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séma:</a:t>
            </a:r>
          </a:p>
          <a:p>
            <a:pPr algn="l"/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&lt;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xbrli:identifier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 </a:t>
            </a:r>
            <a:r>
              <a:rPr lang="hu-HU" sz="1400" b="1" i="1" dirty="0" err="1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scheme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="</a:t>
            </a:r>
            <a:r>
              <a:rPr lang="hu-HU" sz="1400" b="1" i="1" dirty="0">
                <a:solidFill>
                  <a:srgbClr val="FF000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https://eurofiling.info/eu/rs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"&gt;LEIIDENTIFIERABCDEFG</a:t>
            </a:r>
            <a:r>
              <a:rPr lang="hu-HU" sz="1400" b="1" i="1" dirty="0">
                <a:solidFill>
                  <a:srgbClr val="FF000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.CON</a:t>
            </a:r>
            <a:r>
              <a:rPr lang="hu-HU" sz="1400" b="1" i="1" dirty="0">
                <a:solidFill>
                  <a:srgbClr val="133850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&lt;/xbrli:identifier&gt;</a:t>
            </a:r>
          </a:p>
          <a:p>
            <a:pPr algn="l"/>
            <a:r>
              <a:rPr lang="hu-HU" sz="1400" b="1" i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  <a:endParaRPr lang="hu-HU" sz="1400" b="1" i="1" dirty="0"/>
          </a:p>
        </p:txBody>
      </p:sp>
    </p:spTree>
    <p:extLst>
      <p:ext uri="{BB962C8B-B14F-4D97-AF65-F5344CB8AC3E}">
        <p14:creationId xmlns:p14="http://schemas.microsoft.com/office/powerpoint/2010/main" val="246990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AC01CFA-95BC-B64F-1995-49A663A1F0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</a:pPr>
            <a:r>
              <a:rPr lang="hu-HU" dirty="0"/>
              <a:t>Elfogadtuk: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OPG-hez kapcsolódó adatkérések törölve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P11 02: „OPG-s kereskedő”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P12 01: „OPG-s kereskedő” és „Van mellette kártyaelfogadás”	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P13 02: „OPG-s kereskedő” és „Van mellette azonnali fizetés elfogadás”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RECALL és CBACK esetén nincs visszamenőleges módosítási kényszer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P12 01: „Átutalás visszahívása sikeres volt-e” törölve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P13 01: „Chargeback eljárás sikeres volt-e” jelentési logika átalakítva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CBACK pontosítás ügyfélpanaszokkal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P13 01 és P13 02 bővítés technikai és terjedelmi akadályok miatt elhalasztva egy évvel, de 2024 Q1-től kötelező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P13 01-ben egyelőre nincs teljes országbontás</a:t>
            </a:r>
          </a:p>
          <a:p>
            <a:pPr marL="1028649" lvl="2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P13 02-ben egyelőre nincs teljes országbontás és MCC besorolás</a:t>
            </a:r>
          </a:p>
          <a:p>
            <a:pPr algn="l">
              <a:lnSpc>
                <a:spcPct val="110000"/>
              </a:lnSpc>
            </a:pPr>
            <a:endParaRPr lang="hu-HU" dirty="0"/>
          </a:p>
          <a:p>
            <a:pPr algn="l">
              <a:lnSpc>
                <a:spcPct val="110000"/>
              </a:lnSpc>
            </a:pPr>
            <a:r>
              <a:rPr lang="hu-HU" dirty="0"/>
              <a:t>Nem fogadtuk el: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Soft POS szétbontásnak nem látjuk technikai akadályát (Mastercard által kiadott „AN 5499 </a:t>
            </a:r>
            <a:r>
              <a:rPr lang="en-GB" dirty="0">
                <a:solidFill>
                  <a:schemeClr val="tx2"/>
                </a:solidFill>
              </a:rPr>
              <a:t>Revised Standards for Identifying MPOS Terminals in Transaction Messages</a:t>
            </a:r>
            <a:r>
              <a:rPr lang="hu-HU" dirty="0">
                <a:solidFill>
                  <a:schemeClr val="tx2"/>
                </a:solidFill>
              </a:rPr>
              <a:t>” útmutató szerint a DE 61, DE 48 és DE 22 mezők tartalma szerint a kért megbontás megvalósítása megoldható)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P14 01-ben „Visszaélés sikeres volt-e” dimenzió nemzetgazdasági szempontból kiemelkedően fontos, így nem tudjuk elengedni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Meglévő adatszolgáltatásokat nem bontunk szét, ez mindenkinek felesleges erőforrás</a:t>
            </a:r>
          </a:p>
          <a:p>
            <a:pPr marL="685775" lvl="1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1482D90-5897-79B5-D155-52438A25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Fontosabb Adatszolgáltatói észrevételek figyelembe vétele P11-15 azonosító számú adatszolgáltatások kapcsán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7465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CB26D66-3D94-76BC-8769-88EB392E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Mely modulokat érinti és mikortól?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57CA5D-EAC3-4964-F0F7-F0F5D24FF9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4CEC31E-29BC-1DEA-02E3-62396CF9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49318"/>
            <a:ext cx="8343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D377516-8B2B-F5DF-4D83-731199F9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EBA</a:t>
            </a:r>
            <a:r>
              <a:rPr lang="hu-HU" dirty="0"/>
              <a:t> Adatszolgáltatások tartalmi változásai (1)</a:t>
            </a: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709252BF-1740-B0E5-4BF6-1C9621DF4C98}"/>
              </a:ext>
            </a:extLst>
          </p:cNvPr>
          <p:cNvSpPr txBox="1">
            <a:spLocks/>
          </p:cNvSpPr>
          <p:nvPr/>
        </p:nvSpPr>
        <p:spPr>
          <a:xfrm>
            <a:off x="630576" y="1057835"/>
            <a:ext cx="8059483" cy="5332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4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COREP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szavatoló tőke és kockázati kitettségértékek táblák főbb változásai</a:t>
            </a: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Ahhoz kapcsolódóan, hogy a szoftverek értékét a jogszabályi feltételek teljesülése esetén nem kell levonni a szavatolótőkéből az immateriális javakra vonatkozó általános szabály szerint, új sorok jelentek meg, amelyeken kiemelésre kerültek a </a:t>
            </a:r>
            <a:r>
              <a:rPr lang="hu-HU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szoftvereszközök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. A C_01.00 tábla így kiegészül az immateriális javakon belül a szavatolótőkéből levont szoftvereszközök értékét tartalmazó sorokkal, a C_02.00 tábla pedig kiegészül a szavatolótőkéből nem levont, kockázati súlyozás alá eső szoftvereszközök értékét tartalmazó sorokkal.</a:t>
            </a: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hitelkockázati tábláknál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részvényjellegű kitettségek hitelkockázati tőkekövetelményének számítására belső minősítésen alapuló módszert (</a:t>
            </a:r>
            <a:r>
              <a:rPr lang="hu-H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alkalmazó intézményeknél - a CRR2 által nevesített – </a:t>
            </a:r>
            <a:r>
              <a:rPr lang="hu-H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-back módszer alá tartozó </a:t>
            </a:r>
            <a:r>
              <a:rPr lang="hu-H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KBF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kitettségek kockázattal súlyozott kitettségértéke új soron kerül bemutatásra 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(C_10.01).</a:t>
            </a:r>
            <a:endParaRPr lang="hu-HU" sz="1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1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értékpapírosítási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táblák (C_13.01, C_14.00, C_14.01) módosítását az </a:t>
            </a:r>
            <a:r>
              <a:rPr lang="hu-HU" sz="1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értékpapírosításra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vonatkozó szabályozás változása teszi szükségessé.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G-</a:t>
            </a:r>
            <a:r>
              <a:rPr lang="hu-HU" sz="1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SII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meghatározásával és pufferrátájuk hozzárendelésével kapcsolatos adatszolgáltatás (G_01.00) kiterjesztésre kerül azokra az egyedi intézményekre is, amelyek mérlegfőösszege meghaladja a 125 milliárd EUR-t és a Bankunióban működnek, így a hazai bankokat nem érinti.</a:t>
            </a:r>
          </a:p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1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D377516-8B2B-F5DF-4D83-731199F9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EBA</a:t>
            </a:r>
            <a:r>
              <a:rPr lang="hu-HU" dirty="0"/>
              <a:t> Adatszolgáltatások tartalmi változásai (2)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6DDDB0-CAB5-0BE1-A3AF-E5969A50F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709252BF-1740-B0E5-4BF6-1C9621DF4C98}"/>
              </a:ext>
            </a:extLst>
          </p:cNvPr>
          <p:cNvSpPr txBox="1">
            <a:spLocks/>
          </p:cNvSpPr>
          <p:nvPr/>
        </p:nvSpPr>
        <p:spPr>
          <a:xfrm>
            <a:off x="242048" y="1129554"/>
            <a:ext cx="8448012" cy="5260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1400" b="1" u="sng" dirty="0">
                <a:effectLst/>
                <a:ea typeface="Calibri" panose="020F0502020204030204" pitchFamily="34" charset="0"/>
              </a:rPr>
              <a:t>Megterhelt eszközök (</a:t>
            </a:r>
            <a:r>
              <a:rPr lang="hu-HU" sz="1400" b="1" u="sng" dirty="0" err="1">
                <a:effectLst/>
                <a:ea typeface="Calibri" panose="020F0502020204030204" pitchFamily="34" charset="0"/>
              </a:rPr>
              <a:t>AE</a:t>
            </a:r>
            <a:r>
              <a:rPr lang="hu-HU" sz="1400" b="1" u="sng" dirty="0">
                <a:effectLst/>
                <a:ea typeface="Calibri" panose="020F0502020204030204" pitchFamily="34" charset="0"/>
              </a:rPr>
              <a:t>):</a:t>
            </a:r>
            <a:r>
              <a:rPr lang="hu-HU" sz="1400" u="sng" dirty="0">
                <a:effectLst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400" dirty="0">
                <a:effectLst/>
                <a:ea typeface="Calibri" panose="020F0502020204030204" pitchFamily="34" charset="0"/>
              </a:rPr>
              <a:t>minden </a:t>
            </a:r>
            <a:r>
              <a:rPr lang="hu-HU" sz="1400" b="1" dirty="0" err="1">
                <a:effectLst/>
                <a:ea typeface="Calibri" panose="020F0502020204030204" pitchFamily="34" charset="0"/>
              </a:rPr>
              <a:t>SNCI</a:t>
            </a:r>
            <a:r>
              <a:rPr lang="hu-HU" sz="1400" b="1" dirty="0">
                <a:effectLst/>
                <a:ea typeface="Calibri" panose="020F0502020204030204" pitchFamily="34" charset="0"/>
              </a:rPr>
              <a:t> mentesül néhány részletező tábla kitöltése alól (F 33.00, F 34.00, F 36.01, F 36.02.)</a:t>
            </a:r>
            <a:r>
              <a:rPr lang="hu-HU" sz="1400" dirty="0">
                <a:effectLst/>
                <a:ea typeface="Calibri" panose="020F0502020204030204" pitchFamily="34" charset="0"/>
              </a:rPr>
              <a:t>. Korábban ezen részletező táblák kitöltése alól való mentesség csak az eszközterhelés 15%-os szintje alatt volt megengedett</a:t>
            </a:r>
            <a:r>
              <a:rPr lang="hu-HU" sz="1400" dirty="0">
                <a:ea typeface="Calibri" panose="020F0502020204030204" pitchFamily="34" charset="0"/>
              </a:rPr>
              <a:t>. Ez a</a:t>
            </a:r>
            <a:r>
              <a:rPr lang="hu-HU" sz="1400" dirty="0">
                <a:effectLst/>
                <a:ea typeface="Calibri" panose="020F0502020204030204" pitchFamily="34" charset="0"/>
              </a:rPr>
              <a:t> küszöbérték a közepes intézményekre vonatkozóan megmarad, azokat nem érinti.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400" dirty="0">
                <a:effectLst/>
                <a:ea typeface="Calibri" panose="020F0502020204030204" pitchFamily="34" charset="0"/>
              </a:rPr>
              <a:t>Az </a:t>
            </a:r>
            <a:r>
              <a:rPr lang="hu-HU" sz="1400" b="1" dirty="0">
                <a:effectLst/>
                <a:ea typeface="Calibri" panose="020F0502020204030204" pitchFamily="34" charset="0"/>
              </a:rPr>
              <a:t>F 32.01 tábla egy új „ebből”- </a:t>
            </a:r>
            <a:r>
              <a:rPr lang="hu-HU" sz="1400" b="1" dirty="0" err="1">
                <a:effectLst/>
                <a:ea typeface="Calibri" panose="020F0502020204030204" pitchFamily="34" charset="0"/>
              </a:rPr>
              <a:t>ös</a:t>
            </a:r>
            <a:r>
              <a:rPr lang="hu-HU" sz="1400" b="1" dirty="0">
                <a:effectLst/>
                <a:ea typeface="Calibri" panose="020F0502020204030204" pitchFamily="34" charset="0"/>
              </a:rPr>
              <a:t> sorral </a:t>
            </a:r>
            <a:r>
              <a:rPr lang="hu-HU" sz="1400" dirty="0">
                <a:effectLst/>
                <a:ea typeface="Calibri" panose="020F0502020204030204" pitchFamily="34" charset="0"/>
              </a:rPr>
              <a:t>(Bizalmi vagyonkezelői eszközök) bővül, amely lehetővé teszi, hogy a különböző számviteli szabályok szerint jelentő intézmények megterheltségi szintje azonos módon kerüljön meghatározásra.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14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AMM</a:t>
            </a:r>
            <a:r>
              <a:rPr lang="hu-HU" sz="1400" b="1" dirty="0">
                <a:ea typeface="Calibri" panose="020F0502020204030204" pitchFamily="34" charset="0"/>
                <a:cs typeface="Calibri" panose="020F0502020204030204" pitchFamily="34" charset="0"/>
              </a:rPr>
              <a:t>: főként a CRR2 által bevezetett arányossági követelmények érvényesülése miatt változik</a:t>
            </a:r>
            <a:endParaRPr lang="hu-HU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C_68.00 és a C_69.00 </a:t>
            </a:r>
            <a:r>
              <a:rPr lang="hu-HU" sz="1400" dirty="0">
                <a:ea typeface="Calibri" panose="020F0502020204030204" pitchFamily="34" charset="0"/>
                <a:cs typeface="Calibri" panose="020F0502020204030204" pitchFamily="34" charset="0"/>
              </a:rPr>
              <a:t>táblák </a:t>
            </a: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változnak kis mértékben,</a:t>
            </a:r>
            <a:endParaRPr lang="hu-HU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kis méretű, nem komplex intézmények (</a:t>
            </a:r>
            <a:r>
              <a:rPr lang="hu-HU" sz="1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SNCI</a:t>
            </a: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mentesülni fognak a C_68.00, C_69.00 és a C_70.00 táblák beküldése alól, a közepes méretű intézmények pedig a C_70.00 tábla alól.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Lejárati összhang jelentést alkotó, </a:t>
            </a:r>
            <a:r>
              <a:rPr lang="hu-HU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C_66.01 táblák*</a:t>
            </a:r>
            <a:r>
              <a:rPr lang="hu-HU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módosítását az eddigi tapasztalatok indokolták. Például új „ebből:” oszlop kerül beépítésre az egynapos lejárati kategóriában, amely lehetőséget teremt a látra szóló és az egynapos szerződéses lejárat megkülönböztetésére.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1400" dirty="0">
                <a:ea typeface="Calibri" panose="020F0502020204030204" pitchFamily="34" charset="0"/>
                <a:cs typeface="Calibri" panose="020F0502020204030204" pitchFamily="34" charset="0"/>
              </a:rPr>
              <a:t>*az </a:t>
            </a:r>
            <a:r>
              <a:rPr lang="hu-HU" sz="1400" dirty="0" err="1"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hu-HU" sz="1400" dirty="0">
                <a:ea typeface="Calibri" panose="020F0502020204030204" pitchFamily="34" charset="0"/>
                <a:cs typeface="Calibri" panose="020F0502020204030204" pitchFamily="34" charset="0"/>
              </a:rPr>
              <a:t> hatálya alá nem tartozó hitelintézetek részére előírt C_66.01 rendkívüli adatszolgáltatás ezzel összhangban változik, új határozatok kerülnek kiadásra</a:t>
            </a:r>
            <a:endParaRPr lang="hu-H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3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D377516-8B2B-F5DF-4D83-731199F9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EBA</a:t>
            </a:r>
            <a:r>
              <a:rPr lang="hu-HU" dirty="0"/>
              <a:t> Adatszolgáltatások tartalmi változásai (3)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6DDDB0-CAB5-0BE1-A3AF-E5969A50F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709252BF-1740-B0E5-4BF6-1C9621DF4C98}"/>
              </a:ext>
            </a:extLst>
          </p:cNvPr>
          <p:cNvSpPr txBox="1">
            <a:spLocks/>
          </p:cNvSpPr>
          <p:nvPr/>
        </p:nvSpPr>
        <p:spPr>
          <a:xfrm>
            <a:off x="242047" y="1129554"/>
            <a:ext cx="8606117" cy="5260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NSFR</a:t>
            </a:r>
            <a:r>
              <a:rPr lang="hu-HU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hu-H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</a:t>
            </a:r>
            <a:r>
              <a:rPr lang="hu-H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jogszabályt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</a:rPr>
              <a:t> nem érinti.</a:t>
            </a:r>
            <a:endParaRPr lang="hu-HU" sz="16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b="1" dirty="0">
                <a:solidFill>
                  <a:srgbClr val="133850"/>
                </a:solidFill>
                <a:latin typeface="Calibri" panose="020F0502020204030204" pitchFamily="34" charset="0"/>
              </a:rPr>
              <a:t>Technikai hibák (3.0-ban) miatt tábla átalakítások történtek a 3.2-es taxonómiában 2022.12.31-től.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b="1" dirty="0">
                <a:solidFill>
                  <a:srgbClr val="133850"/>
                </a:solidFill>
                <a:latin typeface="Calibri" panose="020F0502020204030204" pitchFamily="34" charset="0"/>
              </a:rPr>
              <a:t>Az aktuális verzióban helytelen dimenziók szerepelnek számos cella esetén.</a:t>
            </a:r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b="1" dirty="0">
                <a:solidFill>
                  <a:srgbClr val="133850"/>
                </a:solidFill>
                <a:latin typeface="Calibri" panose="020F0502020204030204" pitchFamily="34" charset="0"/>
              </a:rPr>
              <a:t>Tábla szétbontások mennek végbe decembertől: </a:t>
            </a: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hu-HU" sz="1600" dirty="0">
                <a:solidFill>
                  <a:srgbClr val="133850"/>
                </a:solidFill>
                <a:latin typeface="Calibri" panose="020F0502020204030204" pitchFamily="34" charset="0"/>
              </a:rPr>
              <a:t>16 db új tábla jött létre (C 80.00.c, C 80.00.x, C 81.00.c, C 81.00.x, C 82.00.c, C 82.00.x, C 83.00.b, C 83.00.c, C 83.00.x, C 83.00.y, C 84.00.c, C 84.00.d, C 84.00.e, C 84.00.v, C 84.00.x, C 84.00.z),</a:t>
            </a: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hu-HU" sz="1600" dirty="0">
                <a:solidFill>
                  <a:srgbClr val="133850"/>
                </a:solidFill>
                <a:latin typeface="Calibri" panose="020F0502020204030204" pitchFamily="34" charset="0"/>
              </a:rPr>
              <a:t>10 db tábla módosul (C 80.00.a, C 80.00.w, C 81.00.a, C 81.00.w, C 82.00.a, C 82.00.w, C 83.00.a, C 83.00.w, C 84.00.a. C 84.00.w),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600" b="1" dirty="0">
              <a:solidFill>
                <a:srgbClr val="13385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dirty="0">
                <a:solidFill>
                  <a:srgbClr val="133850"/>
                </a:solidFill>
                <a:latin typeface="Calibri" panose="020F0502020204030204" pitchFamily="34" charset="0"/>
              </a:rPr>
              <a:t>Nem változó táblák: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600" dirty="0">
                <a:solidFill>
                  <a:srgbClr val="133850"/>
                </a:solidFill>
                <a:latin typeface="Calibri" panose="020F0502020204030204" pitchFamily="34" charset="0"/>
              </a:rPr>
              <a:t>C 80.00.b, C 80.00.y, C 81.00.b, C 81.00.y, C 82.00.b, C 82.00.y, C 84.00.b, C 84.00.y.</a:t>
            </a:r>
          </a:p>
        </p:txBody>
      </p:sp>
    </p:spTree>
    <p:extLst>
      <p:ext uri="{BB962C8B-B14F-4D97-AF65-F5344CB8AC3E}">
        <p14:creationId xmlns:p14="http://schemas.microsoft.com/office/powerpoint/2010/main" val="2103995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C57711F-F15D-5BAE-63DB-F35F884C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MNB honlapján szereplő információk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2F773A5-7E39-818C-10EE-55004774B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C1A5849D-3743-13AA-8856-6C6668F85D72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>
                <a:hlinkClick r:id="rId2"/>
              </a:rPr>
              <a:t>Hitelintézetek (mnb.hu)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</a:t>
            </a:r>
          </a:p>
          <a:p>
            <a:pPr algn="l"/>
            <a:r>
              <a:rPr lang="hu-HU" sz="1600" b="1" dirty="0">
                <a:solidFill>
                  <a:srgbClr val="0070C0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https://www.mnb.hu/felugyelet/adatszolgaltatas/hitelintezetek</a:t>
            </a:r>
            <a:r>
              <a:rPr lang="hu-HU" sz="1600" b="1" dirty="0">
                <a:solidFill>
                  <a:srgbClr val="0070C0"/>
                </a:solidFill>
                <a:latin typeface="Open Sans" panose="020B0606030504020204" pitchFamily="34" charset="0"/>
              </a:rPr>
              <a:t> </a:t>
            </a:r>
          </a:p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l" fontAlgn="base"/>
            <a:endParaRPr lang="hu-HU" sz="1600" b="1" i="1" dirty="0">
              <a:solidFill>
                <a:srgbClr val="22224A"/>
              </a:solidFill>
              <a:effectLst/>
              <a:latin typeface="Public Sans"/>
            </a:endParaRPr>
          </a:p>
          <a:p>
            <a:pPr algn="l" fontAlgn="base"/>
            <a:endParaRPr lang="hu-HU" sz="1600" b="1" i="1" dirty="0">
              <a:solidFill>
                <a:srgbClr val="22224A"/>
              </a:solidFill>
              <a:latin typeface="Public Sans"/>
            </a:endParaRPr>
          </a:p>
          <a:p>
            <a:pPr algn="l" fontAlgn="base"/>
            <a:endParaRPr lang="hu-HU" sz="1600" b="1" i="1" dirty="0">
              <a:solidFill>
                <a:srgbClr val="22224A"/>
              </a:solidFill>
              <a:effectLst/>
              <a:latin typeface="Public Sans"/>
            </a:endParaRPr>
          </a:p>
          <a:p>
            <a:pPr algn="l" fontAlgn="base"/>
            <a:endParaRPr lang="hu-HU" sz="1600" b="1" i="1" dirty="0">
              <a:solidFill>
                <a:srgbClr val="22224A"/>
              </a:solidFill>
              <a:latin typeface="Public Sans"/>
            </a:endParaRPr>
          </a:p>
          <a:p>
            <a:pPr algn="l" fontAlgn="base"/>
            <a:endParaRPr lang="hu-HU" sz="1600" b="1" i="1" dirty="0">
              <a:solidFill>
                <a:srgbClr val="22224A"/>
              </a:solidFill>
              <a:effectLst/>
              <a:latin typeface="Public Sans"/>
            </a:endParaRPr>
          </a:p>
          <a:p>
            <a:pPr algn="l" fontAlgn="base"/>
            <a:r>
              <a:rPr lang="hu-HU" sz="1600" b="1" i="1" dirty="0">
                <a:solidFill>
                  <a:srgbClr val="22224A"/>
                </a:solidFill>
                <a:effectLst/>
                <a:latin typeface="Public Sans"/>
              </a:rPr>
              <a:t>1.1. Közlemények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3"/>
              </a:rPr>
              <a:t>Az </a:t>
            </a:r>
            <a:r>
              <a:rPr lang="hu-HU" sz="1600" b="0" i="1" u="sng" dirty="0" err="1">
                <a:solidFill>
                  <a:srgbClr val="22224A"/>
                </a:solidFill>
                <a:effectLst/>
                <a:latin typeface="inherit"/>
                <a:hlinkClick r:id="rId3"/>
              </a:rPr>
              <a:t>EBA</a:t>
            </a: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3"/>
              </a:rPr>
              <a:t> felügyeleti adatszolgáltatások 3.2 taxonómia verziójában szereplő egyes modulok hatályba lépése módosul</a:t>
            </a:r>
            <a:endParaRPr lang="hu-HU" sz="1600" b="0" i="1" u="sng" dirty="0">
              <a:solidFill>
                <a:srgbClr val="22224A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4"/>
              </a:rPr>
              <a:t>Az EBA a felügyeleti adatszolgáltatások 3.2-es taxonómia verziójához kapcsolódóan frissítette a honlapján az XBRL </a:t>
            </a:r>
            <a:r>
              <a:rPr lang="hu-HU" sz="1600" b="0" i="1" u="sng" dirty="0" err="1">
                <a:solidFill>
                  <a:srgbClr val="22224A"/>
                </a:solidFill>
                <a:effectLst/>
                <a:latin typeface="inherit"/>
                <a:hlinkClick r:id="rId4"/>
              </a:rPr>
              <a:t>Filing</a:t>
            </a: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4"/>
              </a:rPr>
              <a:t> </a:t>
            </a:r>
            <a:r>
              <a:rPr lang="hu-HU" sz="1600" b="0" i="1" u="sng" dirty="0" err="1">
                <a:solidFill>
                  <a:srgbClr val="22224A"/>
                </a:solidFill>
                <a:effectLst/>
                <a:latin typeface="inherit"/>
                <a:hlinkClick r:id="rId4"/>
              </a:rPr>
              <a:t>rule</a:t>
            </a: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4"/>
              </a:rPr>
              <a:t> dokumentumot</a:t>
            </a:r>
            <a:endParaRPr lang="hu-HU" sz="1600" b="0" i="1" u="sng" dirty="0">
              <a:solidFill>
                <a:srgbClr val="22224A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5"/>
              </a:rPr>
              <a:t>Az </a:t>
            </a:r>
            <a:r>
              <a:rPr lang="hu-HU" sz="1600" b="0" i="1" u="sng" dirty="0" err="1">
                <a:solidFill>
                  <a:srgbClr val="22224A"/>
                </a:solidFill>
                <a:effectLst/>
                <a:latin typeface="inherit"/>
                <a:hlinkClick r:id="rId5"/>
              </a:rPr>
              <a:t>EBA</a:t>
            </a: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5"/>
              </a:rPr>
              <a:t> közzétette az adatszolgáltatási </a:t>
            </a:r>
            <a:r>
              <a:rPr lang="hu-HU" sz="1600" b="0" i="1" u="sng" dirty="0" err="1">
                <a:solidFill>
                  <a:srgbClr val="22224A"/>
                </a:solidFill>
                <a:effectLst/>
                <a:latin typeface="inherit"/>
                <a:hlinkClick r:id="rId5"/>
              </a:rPr>
              <a:t>ITS</a:t>
            </a:r>
            <a:r>
              <a:rPr lang="hu-HU" sz="1600" b="0" i="1" u="sng" dirty="0">
                <a:solidFill>
                  <a:srgbClr val="22224A"/>
                </a:solidFill>
                <a:effectLst/>
                <a:latin typeface="inherit"/>
                <a:hlinkClick r:id="rId5"/>
              </a:rPr>
              <a:t> 3.2.1.0 (Phase2) taxonómia végleges verzióját 2022.06.03-án</a:t>
            </a:r>
            <a:endParaRPr lang="hu-HU" sz="1600" b="0" i="1" dirty="0">
              <a:solidFill>
                <a:srgbClr val="22224A"/>
              </a:solidFill>
              <a:effectLst/>
              <a:latin typeface="inherit"/>
            </a:endParaRPr>
          </a:p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Kép 4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CCC43652-285C-44CD-34D4-84EEF9400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65" y="1923464"/>
            <a:ext cx="2931459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01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501F71B-A094-B41D-4B09-5D08C40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EBA</a:t>
            </a:r>
            <a:r>
              <a:rPr lang="hu-HU" dirty="0"/>
              <a:t> előadás bankoknak</a:t>
            </a: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F000690D-34F5-CB03-891A-3359094BD242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478176" y="1190675"/>
            <a:ext cx="8468601" cy="5047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Érdemes figyelemmel kísérni minden év júniusban az </a:t>
            </a:r>
            <a:r>
              <a:rPr lang="hu-HU" sz="1600" b="1" dirty="0" err="1">
                <a:solidFill>
                  <a:srgbClr val="133850"/>
                </a:solidFill>
                <a:latin typeface="Open Sans" panose="020B0606030504020204" pitchFamily="34" charset="0"/>
              </a:rPr>
              <a:t>EBA</a:t>
            </a:r>
            <a:r>
              <a:rPr lang="hu-HU" sz="1600" b="1" dirty="0">
                <a:solidFill>
                  <a:srgbClr val="133850"/>
                </a:solidFill>
                <a:latin typeface="Open Sans" panose="020B0606030504020204" pitchFamily="34" charset="0"/>
              </a:rPr>
              <a:t> nyilvános előadását.</a:t>
            </a:r>
          </a:p>
          <a:p>
            <a:pPr algn="l"/>
            <a:r>
              <a:rPr lang="en-US" sz="1200" dirty="0">
                <a:hlinkClick r:id="rId2"/>
              </a:rPr>
              <a:t>Workshop for banks: improving reporting practices and data quality | European Banking Authority (europa.eu)</a:t>
            </a:r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  <a:p>
            <a:pPr algn="l"/>
            <a:endParaRPr lang="hu-HU" sz="1600" b="1" dirty="0">
              <a:solidFill>
                <a:srgbClr val="133850"/>
              </a:solidFill>
              <a:latin typeface="Open Sans" panose="020B0606030504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BC0C705-0E84-0828-6F2B-484DDDF5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8" y="2413005"/>
            <a:ext cx="8468603" cy="38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0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047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851714"/>
            <a:ext cx="6824582" cy="542584"/>
          </a:xfrm>
        </p:spPr>
        <p:txBody>
          <a:bodyPr/>
          <a:lstStyle/>
          <a:p>
            <a:r>
              <a:rPr lang="hu-HU" sz="2800" b="1" dirty="0"/>
              <a:t>Értékvesztés Analitika (EVAN)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Simonné Sulyok Brigitta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2268167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DBB08-DD4E-4C76-BD9E-7D573FF248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922448"/>
            <a:ext cx="8059483" cy="576352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</a:rPr>
              <a:t>Az AEF kérdőív eredménye alapján a határozati formában elrendelt értékvesztés analitika NEM kerül beépítésre a HITREG-be a jövőben sem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</a:rPr>
              <a:t>Külön adatgyűjtés marad</a:t>
            </a:r>
          </a:p>
          <a:p>
            <a:pPr marL="1028649" lvl="2" indent="-342900" algn="just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</a:rPr>
              <a:t>továbbra is </a:t>
            </a:r>
            <a:r>
              <a:rPr lang="hu-HU" sz="2400" u="sng" dirty="0">
                <a:solidFill>
                  <a:srgbClr val="002060"/>
                </a:solidFill>
              </a:rPr>
              <a:t>határozatban</a:t>
            </a:r>
            <a:r>
              <a:rPr lang="hu-HU" sz="2400" dirty="0">
                <a:solidFill>
                  <a:srgbClr val="002060"/>
                </a:solidFill>
              </a:rPr>
              <a:t> kerül elrendelésre </a:t>
            </a:r>
          </a:p>
          <a:p>
            <a:pPr marL="1028649" lvl="2" indent="-342900" algn="just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</a:rPr>
              <a:t>kismértékben bővített adattartalommal </a:t>
            </a:r>
          </a:p>
          <a:p>
            <a:pPr marL="1028649" lvl="2" indent="-342900" algn="just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</a:rPr>
              <a:t>2023. Q1-től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002060"/>
                </a:solidFill>
              </a:rPr>
              <a:t>Adatbefogadási csatorna változik</a:t>
            </a:r>
          </a:p>
          <a:p>
            <a:pPr marL="1028649" lvl="2" indent="-342900" algn="just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</a:rPr>
              <a:t>HITREG-hez hasonló befogadási út</a:t>
            </a:r>
          </a:p>
          <a:p>
            <a:pPr marL="1028649" lvl="2" indent="-342900" algn="just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</a:rPr>
              <a:t>befogadási szabályok (error/warning)</a:t>
            </a:r>
          </a:p>
          <a:p>
            <a:pPr algn="just"/>
            <a:endParaRPr lang="hu-HU" sz="2400" b="1" dirty="0">
              <a:solidFill>
                <a:srgbClr val="002060"/>
              </a:solidFill>
            </a:endParaRPr>
          </a:p>
          <a:p>
            <a:pPr algn="just"/>
            <a:endParaRPr lang="hu-HU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E8065-DBAA-431E-A724-3DB282FD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Értékvetsztés Analitika - </a:t>
            </a:r>
            <a:r>
              <a:rPr lang="hu-HU" sz="2800" b="1" dirty="0" err="1"/>
              <a:t>EVAN</a:t>
            </a:r>
            <a:endParaRPr lang="hu-HU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4B360-9333-4E4B-A3A1-A35484ED2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144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8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4558FBB-110B-123F-C6FD-C8ED075364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/>
              <a:t>P11 01 változatlan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P11 02: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Nemcsak kártyaelfogadásra vonatkozóan kell jelenteni (azonnali fizetés miatt kibővítve elektronikus elfogadásra)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Új dimenzió az „Elfogadott fizetési mód” (AZONUTAL; CARD; AZUT_CARD)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Bővített adatartalom és más elnevezés „Adatbeviteli mód” (QR és NFCQR)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Soft POS technológia szétbontása (SPOS; MPOS; TOP)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Ez minden táblában változik, ahol szerepel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„Elfogadott kártyatípus” esetén egyértelműbb SZÉP leválasztás miatt új kód („Csak SZÉP kártya fizetési kártya nélkül”)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ATM funkciónál új kód (VASAR)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MCC kereskedői kategóriák bekérése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Tényleges POS használat miatt új dimenzió („ Az adott negyedévben történt-e tranzakció a POS-terminálon”)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P11 03: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Az azonnali fizetés használatával kapcsolatos új dimenziók: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 számláról indítottak-e fizetési kérelmet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 számláról indítottak-e QR-kódos azonnali fizetést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 számláról indítottak-e azonnali fizetést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Az adott negyedévben történt-e mobilapp-</a:t>
            </a:r>
            <a:r>
              <a:rPr lang="hu-HU" dirty="0" err="1">
                <a:solidFill>
                  <a:schemeClr val="tx2"/>
                </a:solidFill>
              </a:rPr>
              <a:t>ból</a:t>
            </a:r>
            <a:r>
              <a:rPr lang="hu-HU" dirty="0">
                <a:solidFill>
                  <a:schemeClr val="tx2"/>
                </a:solidFill>
              </a:rPr>
              <a:t> indított átutalás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TPP tevékenység gyűjtése ASPSP oldalról is („Számlavezető pénzforgalmi szolgáltatók esetében számlaadat típusa”)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DEF3CEB-0228-C153-FC97-B13321CF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002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Tisztelt Kollégák!</a:t>
            </a:r>
          </a:p>
          <a:p>
            <a:pPr algn="l"/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Amennyiben további kérdésük lenne, azt a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sta_velemenyezes@mnb.hu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e-mail címre kérjük megküldeni.</a:t>
            </a:r>
          </a:p>
          <a:p>
            <a:pPr algn="l"/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Köszönjük a részvételt!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9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62C427D-C6C4-36B1-3B48-E22DC608A8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/>
              <a:t>P12 01: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Új tranzakciótípus (RECALL) és ehhez kapcsolódóan új dimenzió („Átutalás visszahívásra válaszul érkezett-e”)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Utóbbinál csak akkor kell I-t jelölni, ha tranzakciós üzenetből egyértelműen megállapítható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Tranzakciós értékhatárok változtak (10 - 50 e ---&gt;  10 - 20 e és 20 - 50 e, valamint 1 - 5 m ---&gt; 1 - 2 m és 2 - 5 m)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Ez egyébként mindenhol, ahol szerepel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Azonnali fizetés miatt új dimenzió benyújtás kapcsán („Automatizált adatbeviteli mód használata átutalás esetén”)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P12 02: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Piaci trendek mentén teljesen átalakított szerkezet, hogy jobban követhető legyen a gyakorlat és egyértelműbb legyen az egyes esetek besorolhatósága (korábbi vitatható esetek problémájának feloldása)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Új tranzakciótípus (FIZKER)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Kárleírásnál új kategória (MEGTER)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„Súlyosan gondatlanul járt el az ügyfél” többé nem kell, mert az új szerkezetből kikövetkeztethető az adatszolgáltatói megítélése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P12 03: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Azonnali fizetésre épülő elfogadói szolgáltatások miatt új elemek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Konverzióhoz és árfolyamkülönbözethez kapcsolódó pénzforgalmi bevételek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88C878B-FBC5-337D-3CBE-FBE71356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D7E19C6-4F44-930A-243D-019327F267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P13 01: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Új tranzakciótípus (CBACK) és ehhez kapcsolódóan új dimenzió („Chargeback eljárás sikeres volt-e”)</a:t>
            </a:r>
          </a:p>
          <a:p>
            <a:pPr marL="1028649" lvl="2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Fontos, hogy a konkrét tranzakciókhoz kötődő visszatérítési kérelmekkel kapcsolatos ügyfélpanaszokat is figyelembe kell venni nemcsak a tényleges chargeback eljárásokat (módszertaniban részletezve)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P13 02: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Csak a korábban jelzett változások vannak átvezetve, amik más táblákban is megjelentek (soft POS, értékhatár), a nagyobb módosításokra pedig 1 év haladék (országbontás, MCC kódok)</a:t>
            </a:r>
          </a:p>
          <a:p>
            <a:pPr algn="just"/>
            <a:endParaRPr lang="hu-HU" dirty="0"/>
          </a:p>
          <a:p>
            <a:pPr algn="just"/>
            <a:r>
              <a:rPr lang="hu-HU" dirty="0">
                <a:solidFill>
                  <a:schemeClr val="tx2"/>
                </a:solidFill>
              </a:rPr>
              <a:t>P14 0</a:t>
            </a:r>
            <a:r>
              <a:rPr lang="hu-HU" dirty="0"/>
              <a:t>1: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P12-ben látott logikával megegyező módosítás az egyértelmű bekategorizálhatóság érdekében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Kárviselésnél itt is megtérülés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2"/>
                </a:solidFill>
              </a:rPr>
              <a:t>Sikertelen kísérleteket is kulcsfontosságú, hogy lássuk</a:t>
            </a:r>
          </a:p>
          <a:p>
            <a:pPr marL="685775" lvl="1" indent="-342900" algn="just">
              <a:buFont typeface="Wingdings" panose="05000000000000000000" pitchFamily="2" charset="2"/>
              <a:buChar char="v"/>
            </a:pP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79C5DEE-05D2-0007-C8A8-C006AB6F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P13 és P14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3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P74 - Pénzforgalmi díjkimutatások adatai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Nemecskó István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Pénzügyi infrastruktúrák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086553903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3417</TotalTime>
  <Words>4425</Words>
  <Application>Microsoft Office PowerPoint</Application>
  <PresentationFormat>Diavetítés a képernyőre (4:3 oldalarány)</PresentationFormat>
  <Paragraphs>456</Paragraphs>
  <Slides>50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59" baseType="lpstr">
      <vt:lpstr>Arial</vt:lpstr>
      <vt:lpstr>Calibri</vt:lpstr>
      <vt:lpstr>inherit</vt:lpstr>
      <vt:lpstr>Open Sans</vt:lpstr>
      <vt:lpstr>Public Sans</vt:lpstr>
      <vt:lpstr>Times New Roman</vt:lpstr>
      <vt:lpstr>Wingdings</vt:lpstr>
      <vt:lpstr>MNB téma 4_3 új</vt:lpstr>
      <vt:lpstr>MNB téma 4_3 nyomtatásra</vt:lpstr>
      <vt:lpstr>Konzultáció az adatszolgáltatási MNB rendeletek 2023. évre tervezett főbb módosításairól</vt:lpstr>
      <vt:lpstr>Tartalom</vt:lpstr>
      <vt:lpstr>A P11-15 pénzforgalmi adatszolgáltatásokkal kapcsolatos változások</vt:lpstr>
      <vt:lpstr>Fontosabb Adatszolgáltatói észrevételek figyelembe vétele P11-15 azonosító számú adatszolgáltatások kapcsán</vt:lpstr>
      <vt:lpstr>P11</vt:lpstr>
      <vt:lpstr>P12</vt:lpstr>
      <vt:lpstr>P13 és P14</vt:lpstr>
      <vt:lpstr> </vt:lpstr>
      <vt:lpstr>P74 - Pénzforgalmi díjkimutatások adatai</vt:lpstr>
      <vt:lpstr>Főbb módosítások</vt:lpstr>
      <vt:lpstr>Benyújtási csatorna megbontása kódlista szerint (2023-ra vonatkozóan)</vt:lpstr>
      <vt:lpstr>Tejeskörű ügyféladatok</vt:lpstr>
      <vt:lpstr>Visszatérítések és fizetési kérelem</vt:lpstr>
      <vt:lpstr> </vt:lpstr>
      <vt:lpstr>A K04 adatszolgáltatás változásai </vt:lpstr>
      <vt:lpstr>K04-es adatszolgáltatás változásai</vt:lpstr>
      <vt:lpstr>K04-es adatszolgáltatás változásai</vt:lpstr>
      <vt:lpstr> </vt:lpstr>
      <vt:lpstr>Az alapvető feladatokhoz kapcsolódó adatszolgáltatások 2023. évre tervezett további változásai</vt:lpstr>
      <vt:lpstr>Módosítások (I)</vt:lpstr>
      <vt:lpstr>Módosítások (II)</vt:lpstr>
      <vt:lpstr>Módosítások (III)</vt:lpstr>
      <vt:lpstr> </vt:lpstr>
      <vt:lpstr>A felügyeleti feladatokhoz kapcsolódó adatszolgáltatások 2023. évre tervezett változásai – pénzpiaci MNB rendelet</vt:lpstr>
      <vt:lpstr>Pénzpiaci mnb rendelet</vt:lpstr>
      <vt:lpstr>Pénzpiaci mnb rendelet</vt:lpstr>
      <vt:lpstr>Pénzpiaci mnb rendelet</vt:lpstr>
      <vt:lpstr>Pénzpiaci mnb rendelet</vt:lpstr>
      <vt:lpstr>Pénzpiaci mnb rendelet</vt:lpstr>
      <vt:lpstr> </vt:lpstr>
      <vt:lpstr>A felügyeleti feladatokhoz kapcsolódó adatszolgáltatások 2023. évre tervezett változásai –   eu szinten egységes EBA framework 3.2-es verzió (XBRL)</vt:lpstr>
      <vt:lpstr>TARTALOM</vt:lpstr>
      <vt:lpstr>Új taxonómia (v3.2) NYILVÁNOS Elérhetősége</vt:lpstr>
      <vt:lpstr>ÚJ taxonómia Jogszabályi alapjaI</vt:lpstr>
      <vt:lpstr>Új taxonómia fázisai</vt:lpstr>
      <vt:lpstr>„ITS on supervisory reporting” - tartalma</vt:lpstr>
      <vt:lpstr>XBRL file: kitöltési szabályOk változásai</vt:lpstr>
      <vt:lpstr>Filing Indicator-ok FONTOSSÁGA</vt:lpstr>
      <vt:lpstr>Identifier=LEI KÓD+CON/IND az új moduloknál</vt:lpstr>
      <vt:lpstr>Mely modulokat érinti és mikortól?</vt:lpstr>
      <vt:lpstr>EBA Adatszolgáltatások tartalmi változásai (1)</vt:lpstr>
      <vt:lpstr>EBA Adatszolgáltatások tartalmi változásai (2)</vt:lpstr>
      <vt:lpstr>EBA Adatszolgáltatások tartalmi változásai (3)</vt:lpstr>
      <vt:lpstr>MNB honlapján szereplő információk</vt:lpstr>
      <vt:lpstr>EBA előadás bankoknak</vt:lpstr>
      <vt:lpstr> </vt:lpstr>
      <vt:lpstr>Értékvesztés Analitika (EVAN)</vt:lpstr>
      <vt:lpstr>Értékvetsztés Analitika - EVAN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Szenthelyi Dávid</dc:creator>
  <cp:lastModifiedBy>GK</cp:lastModifiedBy>
  <cp:revision>209</cp:revision>
  <cp:lastPrinted>2018-09-11T08:05:05Z</cp:lastPrinted>
  <dcterms:created xsi:type="dcterms:W3CDTF">2018-08-31T14:21:03Z</dcterms:created>
  <dcterms:modified xsi:type="dcterms:W3CDTF">2022-09-14T09:30:40Z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szenthelyid@mnb.hu</vt:lpwstr>
  </property>
  <property fmtid="{D5CDD505-2E9C-101B-9397-08002B2CF9AE}" pid="6" name="MSIP_Label_b0d11092-50c9-4e74-84b5-b1af078dc3d0_SetDate">
    <vt:lpwstr>2018-08-31T16:41:31.3896528+02:00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