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11"/>
  </p:notesMasterIdLst>
  <p:handoutMasterIdLst>
    <p:handoutMasterId r:id="rId12"/>
  </p:handoutMasterIdLst>
  <p:sldIdLst>
    <p:sldId id="271" r:id="rId2"/>
    <p:sldId id="262" r:id="rId3"/>
    <p:sldId id="268" r:id="rId4"/>
    <p:sldId id="266" r:id="rId5"/>
    <p:sldId id="263" r:id="rId6"/>
    <p:sldId id="267" r:id="rId7"/>
    <p:sldId id="264" r:id="rId8"/>
    <p:sldId id="269" r:id="rId9"/>
    <p:sldId id="272" r:id="rId10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2452"/>
    <a:srgbClr val="92B93B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39" autoAdjust="0"/>
  </p:normalViewPr>
  <p:slideViewPr>
    <p:cSldViewPr>
      <p:cViewPr>
        <p:scale>
          <a:sx n="68" d="100"/>
          <a:sy n="68" d="100"/>
        </p:scale>
        <p:origin x="-1470" y="-132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2017.06.23.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2017.06.23.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ma.europa.eu/sites/default/files/library/2016-1680_qas_mifir_data_reporting.pdf" TargetMode="External"/><Relationship Id="rId2" Type="http://schemas.openxmlformats.org/officeDocument/2006/relationships/hyperlink" Target="https://www.esma.europa.eu/sites/default/files/library/2016-1452_guidelines_mifid_ii_transaction_reporting.pdf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548680"/>
            <a:ext cx="6630363" cy="615602"/>
          </a:xfrm>
        </p:spPr>
        <p:txBody>
          <a:bodyPr>
            <a:normAutofit fontScale="90000"/>
          </a:bodyPr>
          <a:lstStyle/>
          <a:p>
            <a:r>
              <a:rPr lang="hu-HU" dirty="0"/>
              <a:t>A </a:t>
            </a:r>
            <a:r>
              <a:rPr lang="hu-HU" dirty="0" err="1"/>
              <a:t>MiFID</a:t>
            </a:r>
            <a:r>
              <a:rPr lang="hu-HU" dirty="0"/>
              <a:t> II szabályozással módosuló tranzakciós jelentések lényeges változásai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Magyar Nemzeti Bank</a:t>
            </a:r>
          </a:p>
          <a:p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07704" y="1628800"/>
            <a:ext cx="6630364" cy="576065"/>
          </a:xfrm>
        </p:spPr>
        <p:txBody>
          <a:bodyPr/>
          <a:lstStyle/>
          <a:p>
            <a:r>
              <a:rPr lang="hu-HU" dirty="0"/>
              <a:t>Gáspár Zoltán, vezető elemző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</a:t>
            </a:fld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/>
        <p:txBody>
          <a:bodyPr>
            <a:normAutofit/>
          </a:bodyPr>
          <a:lstStyle/>
          <a:p>
            <a:r>
              <a:rPr lang="hu-HU" dirty="0"/>
              <a:t>2017. június 1.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2457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Összetett szabályozási háttér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/>
              <a:t>A tranzakciós jelentések részletszabályairól a MiFIR 26. cikk és a vonatkozó </a:t>
            </a:r>
            <a:r>
              <a:rPr lang="hu-HU" sz="2400" b="1" dirty="0" err="1"/>
              <a:t>RTS</a:t>
            </a:r>
            <a:r>
              <a:rPr lang="hu-HU" sz="2400" b="1" dirty="0"/>
              <a:t> rendelkezik</a:t>
            </a:r>
          </a:p>
          <a:p>
            <a:r>
              <a:rPr lang="hu-HU" sz="2400" dirty="0" err="1"/>
              <a:t>RTS</a:t>
            </a:r>
            <a:r>
              <a:rPr lang="hu-HU" sz="2400" dirty="0"/>
              <a:t> 22 és kapcsolódó melléklet</a:t>
            </a:r>
          </a:p>
          <a:p>
            <a:pPr lvl="1"/>
            <a:r>
              <a:rPr lang="hu-HU" sz="1900" dirty="0"/>
              <a:t>A Bizottság (EU) 2017/590 felhatalmazáson alapuló rendelete</a:t>
            </a:r>
            <a:br>
              <a:rPr lang="hu-HU" sz="1900" dirty="0"/>
            </a:br>
            <a:r>
              <a:rPr lang="hu-HU" sz="1900" dirty="0"/>
              <a:t>(2016. július 28.)</a:t>
            </a:r>
          </a:p>
          <a:p>
            <a:r>
              <a:rPr lang="hu-HU" sz="2400" dirty="0"/>
              <a:t>ESMA </a:t>
            </a:r>
            <a:r>
              <a:rPr lang="hu-HU" sz="2400" dirty="0" err="1"/>
              <a:t>Guideline</a:t>
            </a:r>
            <a:r>
              <a:rPr lang="hu-HU" sz="2400" dirty="0"/>
              <a:t>: </a:t>
            </a:r>
            <a:r>
              <a:rPr lang="hu-HU" sz="2400" dirty="0" err="1"/>
              <a:t>Transaction</a:t>
            </a:r>
            <a:r>
              <a:rPr lang="hu-HU" sz="2400" dirty="0"/>
              <a:t> </a:t>
            </a:r>
            <a:r>
              <a:rPr lang="hu-HU" sz="2400" dirty="0" err="1"/>
              <a:t>reporting</a:t>
            </a:r>
            <a:r>
              <a:rPr lang="hu-HU" sz="2400" dirty="0"/>
              <a:t>, </a:t>
            </a:r>
            <a:r>
              <a:rPr lang="hu-HU" sz="2400" dirty="0" err="1"/>
              <a:t>order</a:t>
            </a:r>
            <a:r>
              <a:rPr lang="hu-HU" sz="2400" dirty="0"/>
              <a:t> </a:t>
            </a:r>
            <a:r>
              <a:rPr lang="hu-HU" sz="2400" dirty="0" err="1"/>
              <a:t>record</a:t>
            </a:r>
            <a:r>
              <a:rPr lang="hu-HU" sz="2400" dirty="0"/>
              <a:t> </a:t>
            </a:r>
            <a:r>
              <a:rPr lang="hu-HU" sz="2400" dirty="0" err="1"/>
              <a:t>keeping</a:t>
            </a:r>
            <a:r>
              <a:rPr lang="hu-HU" sz="2400" dirty="0"/>
              <a:t> and </a:t>
            </a:r>
            <a:r>
              <a:rPr lang="hu-HU" sz="2400" dirty="0" err="1"/>
              <a:t>clock</a:t>
            </a:r>
            <a:r>
              <a:rPr lang="hu-HU" sz="2400" dirty="0"/>
              <a:t> </a:t>
            </a:r>
            <a:r>
              <a:rPr lang="hu-HU" sz="2400" dirty="0" err="1"/>
              <a:t>synchronisation</a:t>
            </a:r>
            <a:r>
              <a:rPr lang="hu-HU" sz="2400" dirty="0"/>
              <a:t> </a:t>
            </a:r>
            <a:r>
              <a:rPr lang="hu-HU" sz="2400" dirty="0" err="1"/>
              <a:t>under</a:t>
            </a:r>
            <a:r>
              <a:rPr lang="hu-HU" sz="2400" dirty="0"/>
              <a:t> </a:t>
            </a:r>
            <a:r>
              <a:rPr lang="hu-HU" sz="2400" dirty="0" err="1"/>
              <a:t>MiFID</a:t>
            </a:r>
            <a:r>
              <a:rPr lang="hu-HU" sz="2400" dirty="0"/>
              <a:t> II</a:t>
            </a:r>
          </a:p>
          <a:p>
            <a:pPr lvl="1"/>
            <a:r>
              <a:rPr lang="hu-HU" sz="1900" u="sng" dirty="0">
                <a:hlinkClick r:id="rId2"/>
              </a:rPr>
              <a:t>https://www.esma.europa.eu/sites/default/files/library/2016-1452_guidelines_mifid_ii_transaction_reporting.pdf</a:t>
            </a:r>
            <a:endParaRPr lang="hu-HU" sz="1900" dirty="0"/>
          </a:p>
          <a:p>
            <a:r>
              <a:rPr lang="hu-HU" sz="2400" dirty="0" err="1"/>
              <a:t>Q&amp;A</a:t>
            </a:r>
            <a:r>
              <a:rPr lang="hu-HU" sz="2400" dirty="0"/>
              <a:t> </a:t>
            </a:r>
            <a:r>
              <a:rPr lang="hu-HU" sz="2400" dirty="0" err="1"/>
              <a:t>on</a:t>
            </a:r>
            <a:r>
              <a:rPr lang="hu-HU" sz="2400" dirty="0"/>
              <a:t> MiFIR data </a:t>
            </a:r>
            <a:r>
              <a:rPr lang="hu-HU" sz="2400" dirty="0" err="1"/>
              <a:t>reporting</a:t>
            </a:r>
            <a:r>
              <a:rPr lang="hu-HU" sz="2400" dirty="0"/>
              <a:t> – LEI kód</a:t>
            </a:r>
          </a:p>
          <a:p>
            <a:pPr lvl="1"/>
            <a:r>
              <a:rPr lang="hu-HU" sz="1900" u="sng" dirty="0">
                <a:hlinkClick r:id="rId3"/>
              </a:rPr>
              <a:t>https://www.esma.europa.eu/sites/default/files/library/2016-1680_qas_mifir_data_reporting.pdf</a:t>
            </a:r>
            <a:endParaRPr lang="hu-HU" sz="1900" dirty="0"/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4969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 legfőbb különbségek a </a:t>
            </a:r>
            <a:r>
              <a:rPr lang="hu-HU" dirty="0" err="1"/>
              <a:t>MiFID</a:t>
            </a:r>
            <a:r>
              <a:rPr lang="hu-HU" dirty="0"/>
              <a:t> I és MiFIR/</a:t>
            </a:r>
            <a:r>
              <a:rPr lang="hu-HU" dirty="0" err="1"/>
              <a:t>MiFID</a:t>
            </a:r>
            <a:r>
              <a:rPr lang="hu-HU" dirty="0"/>
              <a:t> II között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hu-HU" sz="2400" dirty="0"/>
          </a:p>
          <a:p>
            <a:pPr lvl="1"/>
            <a:r>
              <a:rPr lang="hu-HU" sz="2400" dirty="0" err="1"/>
              <a:t>MiFID</a:t>
            </a:r>
            <a:r>
              <a:rPr lang="hu-HU" sz="2400" dirty="0"/>
              <a:t> I. által előírt mezők száma </a:t>
            </a:r>
            <a:r>
              <a:rPr lang="hu-HU" sz="2400" dirty="0" smtClean="0"/>
              <a:t>24, </a:t>
            </a:r>
            <a:r>
              <a:rPr lang="hu-HU" sz="2400" dirty="0"/>
              <a:t>melyen felül az MNB további </a:t>
            </a:r>
            <a:r>
              <a:rPr lang="hu-HU" sz="2400" dirty="0" smtClean="0"/>
              <a:t>22 </a:t>
            </a:r>
            <a:r>
              <a:rPr lang="hu-HU" sz="2400" dirty="0"/>
              <a:t>mező jelentését rendelte el</a:t>
            </a:r>
          </a:p>
          <a:p>
            <a:pPr lvl="1"/>
            <a:endParaRPr lang="hu-HU" sz="2400" dirty="0"/>
          </a:p>
          <a:p>
            <a:pPr lvl="1"/>
            <a:endParaRPr lang="hu-HU" sz="2400" dirty="0"/>
          </a:p>
          <a:p>
            <a:pPr lvl="1"/>
            <a:r>
              <a:rPr lang="hu-HU" sz="2400" dirty="0" err="1"/>
              <a:t>MiFIR</a:t>
            </a:r>
            <a:r>
              <a:rPr lang="hu-HU" sz="2400" dirty="0"/>
              <a:t> által előírt mezők száma 65, melytől nemzeti szinten eltérni nem lehetséges</a:t>
            </a:r>
          </a:p>
          <a:p>
            <a:pPr lvl="1"/>
            <a:endParaRPr lang="hu-HU" sz="2400" dirty="0"/>
          </a:p>
          <a:p>
            <a:pPr lvl="1"/>
            <a:endParaRPr lang="hu-HU" sz="2400" dirty="0"/>
          </a:p>
          <a:p>
            <a:pPr lvl="1"/>
            <a:r>
              <a:rPr lang="hu-HU" sz="2400" dirty="0"/>
              <a:t>MiFIR alatt jelentendő ügyletek köre jelentősen kibővítésre került a </a:t>
            </a:r>
            <a:r>
              <a:rPr lang="hu-HU" sz="2400" dirty="0" err="1"/>
              <a:t>MiFID</a:t>
            </a:r>
            <a:r>
              <a:rPr lang="hu-HU" sz="2400" dirty="0"/>
              <a:t> I.-</a:t>
            </a:r>
            <a:r>
              <a:rPr lang="hu-HU" sz="2400" dirty="0" err="1"/>
              <a:t>hez</a:t>
            </a:r>
            <a:r>
              <a:rPr lang="hu-HU" sz="2400" dirty="0"/>
              <a:t> képest – szinte az összes európai pénzügyi tranzakció lefedésre került</a:t>
            </a:r>
          </a:p>
          <a:p>
            <a:pPr lvl="1"/>
            <a:endParaRPr lang="hu-HU" sz="2400" dirty="0"/>
          </a:p>
          <a:p>
            <a:pPr lvl="1"/>
            <a:r>
              <a:rPr lang="hu-HU" sz="2400" dirty="0" err="1"/>
              <a:t>MIFTR</a:t>
            </a:r>
            <a:r>
              <a:rPr lang="hu-HU" sz="2400" dirty="0"/>
              <a:t> adatszolgáltatás továbbra is aktív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1849997" y="2276872"/>
            <a:ext cx="3774378" cy="576347"/>
            <a:chOff x="1849997" y="2416741"/>
            <a:chExt cx="3774378" cy="576347"/>
          </a:xfrm>
        </p:grpSpPr>
        <p:sp>
          <p:nvSpPr>
            <p:cNvPr id="7" name="Téglalap 6"/>
            <p:cNvSpPr/>
            <p:nvPr/>
          </p:nvSpPr>
          <p:spPr>
            <a:xfrm>
              <a:off x="1849997" y="2705056"/>
              <a:ext cx="1872208" cy="2880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b="1" dirty="0" err="1"/>
                <a:t>MiFID</a:t>
              </a:r>
              <a:r>
                <a:rPr lang="hu-HU" sz="1600" b="1" dirty="0"/>
                <a:t> I.</a:t>
              </a:r>
            </a:p>
          </p:txBody>
        </p:sp>
        <p:sp>
          <p:nvSpPr>
            <p:cNvPr id="8" name="Téglalap 7"/>
            <p:cNvSpPr/>
            <p:nvPr/>
          </p:nvSpPr>
          <p:spPr>
            <a:xfrm>
              <a:off x="3752167" y="2705056"/>
              <a:ext cx="1872208" cy="288032"/>
            </a:xfrm>
            <a:prstGeom prst="rect">
              <a:avLst/>
            </a:prstGeom>
            <a:solidFill>
              <a:srgbClr val="7BAFD4"/>
            </a:solidFill>
            <a:ln w="25400" cap="flat" cmpd="sng" algn="ctr">
              <a:noFill/>
              <a:prstDash val="solid"/>
            </a:ln>
            <a:effectLst/>
          </p:spPr>
          <p:txBody>
            <a:bodyPr spcFirstLastPara="0" vert="horz" wrap="square" lIns="163576" tIns="163576" rIns="163576" bIns="163576" numCol="1" spcCol="1270" anchor="ctr" anchorCtr="0">
              <a:noAutofit/>
            </a:bodyPr>
            <a:lstStyle/>
            <a:p>
              <a:pPr algn="ctr"/>
              <a:r>
                <a:rPr lang="hu-HU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MNB rendelet</a:t>
              </a:r>
            </a:p>
          </p:txBody>
        </p:sp>
        <p:sp>
          <p:nvSpPr>
            <p:cNvPr id="13" name="Szövegdoboz 12"/>
            <p:cNvSpPr txBox="1"/>
            <p:nvPr/>
          </p:nvSpPr>
          <p:spPr>
            <a:xfrm>
              <a:off x="2286279" y="2416741"/>
              <a:ext cx="11226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600" dirty="0" smtClean="0">
                  <a:latin typeface="Calibri" panose="020F0502020204030204" pitchFamily="34" charset="0"/>
                </a:rPr>
                <a:t>24 </a:t>
              </a:r>
              <a:r>
                <a:rPr lang="hu-HU" sz="1600" dirty="0">
                  <a:latin typeface="Calibri" panose="020F0502020204030204" pitchFamily="34" charset="0"/>
                </a:rPr>
                <a:t>mező</a:t>
              </a:r>
            </a:p>
          </p:txBody>
        </p:sp>
        <p:sp>
          <p:nvSpPr>
            <p:cNvPr id="14" name="Szövegdoboz 13"/>
            <p:cNvSpPr txBox="1"/>
            <p:nvPr/>
          </p:nvSpPr>
          <p:spPr>
            <a:xfrm>
              <a:off x="4176857" y="2416741"/>
              <a:ext cx="11226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600" dirty="0" smtClean="0">
                  <a:latin typeface="Calibri" panose="020F0502020204030204" pitchFamily="34" charset="0"/>
                </a:rPr>
                <a:t>22 </a:t>
              </a:r>
              <a:r>
                <a:rPr lang="hu-HU" sz="1600" dirty="0">
                  <a:latin typeface="Calibri" panose="020F0502020204030204" pitchFamily="34" charset="0"/>
                </a:rPr>
                <a:t>mező</a:t>
              </a:r>
            </a:p>
          </p:txBody>
        </p:sp>
      </p:grpSp>
      <p:grpSp>
        <p:nvGrpSpPr>
          <p:cNvPr id="17" name="Csoportba foglalás 16"/>
          <p:cNvGrpSpPr/>
          <p:nvPr/>
        </p:nvGrpSpPr>
        <p:grpSpPr>
          <a:xfrm>
            <a:off x="1849442" y="3573016"/>
            <a:ext cx="5677658" cy="579106"/>
            <a:chOff x="1953319" y="5226158"/>
            <a:chExt cx="5677658" cy="579106"/>
          </a:xfrm>
        </p:grpSpPr>
        <p:sp>
          <p:nvSpPr>
            <p:cNvPr id="12" name="Téglalap 11"/>
            <p:cNvSpPr/>
            <p:nvPr/>
          </p:nvSpPr>
          <p:spPr>
            <a:xfrm>
              <a:off x="1953319" y="5537460"/>
              <a:ext cx="5677658" cy="267804"/>
            </a:xfrm>
            <a:prstGeom prst="rect">
              <a:avLst/>
            </a:prstGeom>
            <a:solidFill>
              <a:srgbClr val="0070C0"/>
            </a:solidFill>
            <a:ln w="25400" cap="flat" cmpd="sng" algn="ctr">
              <a:noFill/>
              <a:prstDash val="solid"/>
            </a:ln>
            <a:effectLst/>
          </p:spPr>
          <p:txBody>
            <a:bodyPr spcFirstLastPara="0" vert="horz" wrap="square" lIns="163576" tIns="163576" rIns="163576" bIns="163576" numCol="1" spcCol="1270" anchor="ctr" anchorCtr="0">
              <a:noAutofit/>
            </a:bodyPr>
            <a:lstStyle/>
            <a:p>
              <a:pPr algn="ctr"/>
              <a:r>
                <a:rPr lang="hu-HU" b="1" dirty="0" err="1">
                  <a:solidFill>
                    <a:schemeClr val="bg1"/>
                  </a:solidFill>
                  <a:latin typeface="Calibri" panose="020F0502020204030204" pitchFamily="34" charset="0"/>
                </a:rPr>
                <a:t>MiFIR</a:t>
              </a:r>
              <a:endParaRPr lang="hu-HU" b="1" dirty="0">
                <a:solidFill>
                  <a:schemeClr val="bg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5" name="Szövegdoboz 14"/>
            <p:cNvSpPr txBox="1"/>
            <p:nvPr/>
          </p:nvSpPr>
          <p:spPr>
            <a:xfrm>
              <a:off x="4315876" y="5226158"/>
              <a:ext cx="11226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600" dirty="0">
                  <a:latin typeface="Calibri" panose="020F0502020204030204" pitchFamily="34" charset="0"/>
                </a:rPr>
                <a:t>65 mező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019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Kép 4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2" t="5199" r="53311"/>
          <a:stretch/>
        </p:blipFill>
        <p:spPr>
          <a:xfrm>
            <a:off x="3123499" y="4588276"/>
            <a:ext cx="774795" cy="1733728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Eladó és vevő azonosítása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7166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400" dirty="0"/>
              <a:t>Részletes információk bekérésre kerülnek a tranzakció vevő és eladó oldaláról egyaránt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3" name="Kép 2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87" t="5450" r="5501"/>
          <a:stretch/>
        </p:blipFill>
        <p:spPr>
          <a:xfrm>
            <a:off x="2148650" y="2466227"/>
            <a:ext cx="792088" cy="1729126"/>
          </a:xfrm>
          <a:prstGeom prst="rect">
            <a:avLst/>
          </a:prstGeom>
        </p:spPr>
      </p:pic>
      <p:sp>
        <p:nvSpPr>
          <p:cNvPr id="9" name="Beszédbuborék: lekerekített sarkú téglalap 8"/>
          <p:cNvSpPr/>
          <p:nvPr/>
        </p:nvSpPr>
        <p:spPr>
          <a:xfrm>
            <a:off x="827584" y="2406809"/>
            <a:ext cx="1520363" cy="338372"/>
          </a:xfrm>
          <a:prstGeom prst="wedgeRoundRectCallout">
            <a:avLst>
              <a:gd name="adj1" fmla="val 38965"/>
              <a:gd name="adj2" fmla="val 93703"/>
              <a:gd name="adj3" fmla="val 16667"/>
            </a:avLst>
          </a:prstGeom>
          <a:solidFill>
            <a:srgbClr val="7BAFD4"/>
          </a:solidFill>
          <a:ln w="25400" cap="flat" cmpd="sng" algn="ctr"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prstDash val="solid"/>
          </a:ln>
          <a:effectLst/>
        </p:spPr>
        <p:txBody>
          <a:bodyPr spcFirstLastPara="0" vert="horz" wrap="square" lIns="163576" tIns="163576" rIns="163576" bIns="163576" numCol="1" spcCol="1270" anchor="ctr" anchorCtr="0">
            <a:noAutofit/>
          </a:bodyPr>
          <a:lstStyle/>
          <a:p>
            <a:pPr algn="ctr"/>
            <a:r>
              <a:rPr lang="hu-HU" b="1" dirty="0">
                <a:solidFill>
                  <a:schemeClr val="bg1"/>
                </a:solidFill>
                <a:latin typeface="Calibri" panose="020F0502020204030204" pitchFamily="34" charset="0"/>
              </a:rPr>
              <a:t>azonosító</a:t>
            </a:r>
          </a:p>
        </p:txBody>
      </p:sp>
      <p:sp>
        <p:nvSpPr>
          <p:cNvPr id="17" name="Beszédbuborék: lekerekített sarkú téglalap 16"/>
          <p:cNvSpPr/>
          <p:nvPr/>
        </p:nvSpPr>
        <p:spPr>
          <a:xfrm>
            <a:off x="2783783" y="2615496"/>
            <a:ext cx="1516912" cy="360040"/>
          </a:xfrm>
          <a:prstGeom prst="wedgeRoundRectCallout">
            <a:avLst>
              <a:gd name="adj1" fmla="val -38775"/>
              <a:gd name="adj2" fmla="val 80744"/>
              <a:gd name="adj3" fmla="val 16667"/>
            </a:avLst>
          </a:prstGeom>
          <a:solidFill>
            <a:srgbClr val="0070C0"/>
          </a:solidFill>
          <a:ln w="25400" cap="flat" cmpd="sng" algn="ctr"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prstDash val="solid"/>
          </a:ln>
          <a:effectLst/>
        </p:spPr>
        <p:txBody>
          <a:bodyPr spcFirstLastPara="0" vert="horz" wrap="square" lIns="163576" tIns="163576" rIns="163576" bIns="163576" numCol="1" spcCol="1270" anchor="ctr" anchorCtr="0">
            <a:noAutofit/>
          </a:bodyPr>
          <a:lstStyle/>
          <a:p>
            <a:pPr algn="ctr"/>
            <a:r>
              <a:rPr lang="hu-HU" b="1" dirty="0">
                <a:solidFill>
                  <a:schemeClr val="bg1"/>
                </a:solidFill>
                <a:latin typeface="Calibri" panose="020F0502020204030204" pitchFamily="34" charset="0"/>
              </a:rPr>
              <a:t>országkód</a:t>
            </a:r>
          </a:p>
        </p:txBody>
      </p:sp>
      <p:sp>
        <p:nvSpPr>
          <p:cNvPr id="18" name="Beszédbuborék: lekerekített sarkú téglalap 17"/>
          <p:cNvSpPr/>
          <p:nvPr/>
        </p:nvSpPr>
        <p:spPr>
          <a:xfrm>
            <a:off x="2793643" y="3702150"/>
            <a:ext cx="1497192" cy="318723"/>
          </a:xfrm>
          <a:prstGeom prst="wedgeRoundRectCallout">
            <a:avLst>
              <a:gd name="adj1" fmla="val -35489"/>
              <a:gd name="adj2" fmla="val -88206"/>
              <a:gd name="adj3" fmla="val 1666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/>
              <a:t>keresztnév</a:t>
            </a:r>
          </a:p>
        </p:txBody>
      </p:sp>
      <p:sp>
        <p:nvSpPr>
          <p:cNvPr id="20" name="Beszédbuborék: lekerekített sarkú téglalap 19"/>
          <p:cNvSpPr/>
          <p:nvPr/>
        </p:nvSpPr>
        <p:spPr>
          <a:xfrm>
            <a:off x="1027782" y="3791404"/>
            <a:ext cx="1516912" cy="360040"/>
          </a:xfrm>
          <a:prstGeom prst="wedgeRoundRectCallout">
            <a:avLst>
              <a:gd name="adj1" fmla="val 35551"/>
              <a:gd name="adj2" fmla="val -81995"/>
              <a:gd name="adj3" fmla="val 16667"/>
            </a:avLst>
          </a:prstGeom>
          <a:solidFill>
            <a:srgbClr val="0070C0"/>
          </a:solidFill>
          <a:ln w="25400" cap="flat" cmpd="sng" algn="ctr"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prstDash val="solid"/>
          </a:ln>
          <a:effectLst/>
        </p:spPr>
        <p:txBody>
          <a:bodyPr spcFirstLastPara="0" vert="horz" wrap="square" lIns="163576" tIns="163576" rIns="163576" bIns="163576" numCol="1" spcCol="1270" anchor="ctr" anchorCtr="0">
            <a:noAutofit/>
          </a:bodyPr>
          <a:lstStyle/>
          <a:p>
            <a:pPr algn="ctr"/>
            <a:r>
              <a:rPr lang="hu-HU" b="1" dirty="0">
                <a:solidFill>
                  <a:schemeClr val="bg1"/>
                </a:solidFill>
                <a:latin typeface="Calibri" panose="020F0502020204030204" pitchFamily="34" charset="0"/>
              </a:rPr>
              <a:t>vezetéknév</a:t>
            </a:r>
          </a:p>
        </p:txBody>
      </p:sp>
      <p:sp>
        <p:nvSpPr>
          <p:cNvPr id="21" name="Beszédbuborék: lekerekített sarkú téglalap 20"/>
          <p:cNvSpPr/>
          <p:nvPr/>
        </p:nvSpPr>
        <p:spPr>
          <a:xfrm>
            <a:off x="2039136" y="1985412"/>
            <a:ext cx="1944216" cy="318723"/>
          </a:xfrm>
          <a:prstGeom prst="wedgeRoundRectCallout">
            <a:avLst>
              <a:gd name="adj1" fmla="val 3646"/>
              <a:gd name="adj2" fmla="val 73347"/>
              <a:gd name="adj3" fmla="val 1666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/>
              <a:t>születési dátum </a:t>
            </a:r>
          </a:p>
        </p:txBody>
      </p:sp>
      <p:pic>
        <p:nvPicPr>
          <p:cNvPr id="24" name="Kép 2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2" t="5199" r="53311"/>
          <a:stretch/>
        </p:blipFill>
        <p:spPr>
          <a:xfrm>
            <a:off x="5705325" y="2119230"/>
            <a:ext cx="774795" cy="1733728"/>
          </a:xfrm>
          <a:prstGeom prst="rect">
            <a:avLst/>
          </a:prstGeom>
        </p:spPr>
      </p:pic>
      <p:pic>
        <p:nvPicPr>
          <p:cNvPr id="25" name="Kép 2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87" t="5450" r="5501"/>
          <a:stretch/>
        </p:blipFill>
        <p:spPr>
          <a:xfrm>
            <a:off x="6316025" y="4380514"/>
            <a:ext cx="792088" cy="1729126"/>
          </a:xfrm>
          <a:prstGeom prst="rect">
            <a:avLst/>
          </a:prstGeom>
        </p:spPr>
      </p:pic>
      <p:sp>
        <p:nvSpPr>
          <p:cNvPr id="26" name="Beszédbuborék: lekerekített sarkú téglalap 25"/>
          <p:cNvSpPr/>
          <p:nvPr/>
        </p:nvSpPr>
        <p:spPr>
          <a:xfrm>
            <a:off x="4945143" y="4487924"/>
            <a:ext cx="1520363" cy="338372"/>
          </a:xfrm>
          <a:prstGeom prst="wedgeRoundRectCallout">
            <a:avLst>
              <a:gd name="adj1" fmla="val 38965"/>
              <a:gd name="adj2" fmla="val 93703"/>
              <a:gd name="adj3" fmla="val 16667"/>
            </a:avLst>
          </a:prstGeom>
          <a:solidFill>
            <a:srgbClr val="7BAFD4"/>
          </a:solidFill>
          <a:ln w="25400" cap="flat" cmpd="sng" algn="ctr"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prstDash val="solid"/>
          </a:ln>
          <a:effectLst/>
        </p:spPr>
        <p:txBody>
          <a:bodyPr spcFirstLastPara="0" vert="horz" wrap="square" lIns="163576" tIns="163576" rIns="163576" bIns="163576" numCol="1" spcCol="1270" anchor="ctr" anchorCtr="0">
            <a:noAutofit/>
          </a:bodyPr>
          <a:lstStyle/>
          <a:p>
            <a:pPr algn="ctr"/>
            <a:r>
              <a:rPr lang="hu-HU" b="1" dirty="0">
                <a:solidFill>
                  <a:schemeClr val="bg1"/>
                </a:solidFill>
                <a:latin typeface="Calibri" panose="020F0502020204030204" pitchFamily="34" charset="0"/>
              </a:rPr>
              <a:t>azonosító</a:t>
            </a:r>
          </a:p>
        </p:txBody>
      </p:sp>
      <p:sp>
        <p:nvSpPr>
          <p:cNvPr id="28" name="Beszédbuborék: lekerekített sarkú téglalap 27"/>
          <p:cNvSpPr/>
          <p:nvPr/>
        </p:nvSpPr>
        <p:spPr>
          <a:xfrm>
            <a:off x="5026303" y="5610449"/>
            <a:ext cx="1497192" cy="318723"/>
          </a:xfrm>
          <a:prstGeom prst="wedgeRoundRectCallout">
            <a:avLst>
              <a:gd name="adj1" fmla="val 33887"/>
              <a:gd name="adj2" fmla="val -77065"/>
              <a:gd name="adj3" fmla="val 1666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/>
              <a:t>keresztnév</a:t>
            </a:r>
          </a:p>
        </p:txBody>
      </p:sp>
      <p:sp>
        <p:nvSpPr>
          <p:cNvPr id="29" name="Beszédbuborék: lekerekített sarkú téglalap 28"/>
          <p:cNvSpPr/>
          <p:nvPr/>
        </p:nvSpPr>
        <p:spPr>
          <a:xfrm>
            <a:off x="7108113" y="4718131"/>
            <a:ext cx="1516912" cy="360040"/>
          </a:xfrm>
          <a:prstGeom prst="wedgeRoundRectCallout">
            <a:avLst>
              <a:gd name="adj1" fmla="val -42872"/>
              <a:gd name="adj2" fmla="val 85676"/>
              <a:gd name="adj3" fmla="val 16667"/>
            </a:avLst>
          </a:prstGeom>
          <a:solidFill>
            <a:srgbClr val="0070C0"/>
          </a:solidFill>
          <a:ln w="25400" cap="flat" cmpd="sng" algn="ctr"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prstDash val="solid"/>
          </a:ln>
          <a:effectLst/>
        </p:spPr>
        <p:txBody>
          <a:bodyPr spcFirstLastPara="0" vert="horz" wrap="square" lIns="163576" tIns="163576" rIns="163576" bIns="163576" numCol="1" spcCol="1270" anchor="ctr" anchorCtr="0">
            <a:noAutofit/>
          </a:bodyPr>
          <a:lstStyle/>
          <a:p>
            <a:pPr algn="ctr"/>
            <a:r>
              <a:rPr lang="hu-HU" b="1" dirty="0">
                <a:solidFill>
                  <a:schemeClr val="bg1"/>
                </a:solidFill>
                <a:latin typeface="Calibri" panose="020F0502020204030204" pitchFamily="34" charset="0"/>
              </a:rPr>
              <a:t>vezetéknév</a:t>
            </a:r>
          </a:p>
        </p:txBody>
      </p:sp>
      <p:sp>
        <p:nvSpPr>
          <p:cNvPr id="30" name="Beszédbuborék: lekerekített sarkú téglalap 29"/>
          <p:cNvSpPr/>
          <p:nvPr/>
        </p:nvSpPr>
        <p:spPr>
          <a:xfrm>
            <a:off x="6136005" y="4083518"/>
            <a:ext cx="1944216" cy="318723"/>
          </a:xfrm>
          <a:prstGeom prst="wedgeRoundRectCallout">
            <a:avLst>
              <a:gd name="adj1" fmla="val 3646"/>
              <a:gd name="adj2" fmla="val 73347"/>
              <a:gd name="adj3" fmla="val 1666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/>
              <a:t>születési dátum </a:t>
            </a:r>
          </a:p>
        </p:txBody>
      </p:sp>
      <p:sp>
        <p:nvSpPr>
          <p:cNvPr id="32" name="Beszédbuborék: lekerekített sarkú téglalap 31"/>
          <p:cNvSpPr/>
          <p:nvPr/>
        </p:nvSpPr>
        <p:spPr>
          <a:xfrm>
            <a:off x="4343868" y="2210874"/>
            <a:ext cx="1520363" cy="338372"/>
          </a:xfrm>
          <a:prstGeom prst="wedgeRoundRectCallout">
            <a:avLst>
              <a:gd name="adj1" fmla="val 38965"/>
              <a:gd name="adj2" fmla="val 93703"/>
              <a:gd name="adj3" fmla="val 16667"/>
            </a:avLst>
          </a:prstGeom>
          <a:solidFill>
            <a:srgbClr val="7BAFD4"/>
          </a:solidFill>
          <a:ln w="25400" cap="flat" cmpd="sng" algn="ctr"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prstDash val="solid"/>
          </a:ln>
          <a:effectLst/>
        </p:spPr>
        <p:txBody>
          <a:bodyPr spcFirstLastPara="0" vert="horz" wrap="square" lIns="163576" tIns="163576" rIns="163576" bIns="163576" numCol="1" spcCol="1270" anchor="ctr" anchorCtr="0">
            <a:noAutofit/>
          </a:bodyPr>
          <a:lstStyle/>
          <a:p>
            <a:pPr algn="ctr"/>
            <a:r>
              <a:rPr lang="hu-HU" b="1" dirty="0">
                <a:solidFill>
                  <a:schemeClr val="bg1"/>
                </a:solidFill>
                <a:latin typeface="Calibri" panose="020F0502020204030204" pitchFamily="34" charset="0"/>
              </a:rPr>
              <a:t>azonosító</a:t>
            </a:r>
          </a:p>
        </p:txBody>
      </p:sp>
      <p:sp>
        <p:nvSpPr>
          <p:cNvPr id="33" name="Beszédbuborék: lekerekített sarkú téglalap 32"/>
          <p:cNvSpPr/>
          <p:nvPr/>
        </p:nvSpPr>
        <p:spPr>
          <a:xfrm>
            <a:off x="6276526" y="2248176"/>
            <a:ext cx="1516912" cy="360040"/>
          </a:xfrm>
          <a:prstGeom prst="wedgeRoundRectCallout">
            <a:avLst>
              <a:gd name="adj1" fmla="val -38775"/>
              <a:gd name="adj2" fmla="val 80744"/>
              <a:gd name="adj3" fmla="val 16667"/>
            </a:avLst>
          </a:prstGeom>
          <a:solidFill>
            <a:srgbClr val="0070C0"/>
          </a:solidFill>
          <a:ln w="25400" cap="flat" cmpd="sng" algn="ctr"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prstDash val="solid"/>
          </a:ln>
          <a:effectLst/>
        </p:spPr>
        <p:txBody>
          <a:bodyPr spcFirstLastPara="0" vert="horz" wrap="square" lIns="163576" tIns="163576" rIns="163576" bIns="163576" numCol="1" spcCol="1270" anchor="ctr" anchorCtr="0">
            <a:noAutofit/>
          </a:bodyPr>
          <a:lstStyle/>
          <a:p>
            <a:pPr algn="ctr"/>
            <a:r>
              <a:rPr lang="hu-HU" b="1" dirty="0">
                <a:solidFill>
                  <a:schemeClr val="bg1"/>
                </a:solidFill>
                <a:latin typeface="Calibri" panose="020F0502020204030204" pitchFamily="34" charset="0"/>
              </a:rPr>
              <a:t>országkód</a:t>
            </a:r>
          </a:p>
        </p:txBody>
      </p:sp>
      <p:sp>
        <p:nvSpPr>
          <p:cNvPr id="34" name="Beszédbuborék: lekerekített sarkú téglalap 33"/>
          <p:cNvSpPr/>
          <p:nvPr/>
        </p:nvSpPr>
        <p:spPr>
          <a:xfrm>
            <a:off x="6215518" y="3374873"/>
            <a:ext cx="1497192" cy="318723"/>
          </a:xfrm>
          <a:prstGeom prst="wedgeRoundRectCallout">
            <a:avLst>
              <a:gd name="adj1" fmla="val -35489"/>
              <a:gd name="adj2" fmla="val -88206"/>
              <a:gd name="adj3" fmla="val 1666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/>
              <a:t>keresztnév</a:t>
            </a:r>
          </a:p>
        </p:txBody>
      </p:sp>
      <p:sp>
        <p:nvSpPr>
          <p:cNvPr id="35" name="Beszédbuborék: lekerekített sarkú téglalap 34"/>
          <p:cNvSpPr/>
          <p:nvPr/>
        </p:nvSpPr>
        <p:spPr>
          <a:xfrm>
            <a:off x="4502774" y="3190332"/>
            <a:ext cx="1516912" cy="360040"/>
          </a:xfrm>
          <a:prstGeom prst="wedgeRoundRectCallout">
            <a:avLst>
              <a:gd name="adj1" fmla="val 35551"/>
              <a:gd name="adj2" fmla="val -81995"/>
              <a:gd name="adj3" fmla="val 16667"/>
            </a:avLst>
          </a:prstGeom>
          <a:solidFill>
            <a:srgbClr val="0070C0"/>
          </a:solidFill>
          <a:ln w="25400" cap="flat" cmpd="sng" algn="ctr"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prstDash val="solid"/>
          </a:ln>
          <a:effectLst/>
        </p:spPr>
        <p:txBody>
          <a:bodyPr spcFirstLastPara="0" vert="horz" wrap="square" lIns="163576" tIns="163576" rIns="163576" bIns="163576" numCol="1" spcCol="1270" anchor="ctr" anchorCtr="0">
            <a:noAutofit/>
          </a:bodyPr>
          <a:lstStyle/>
          <a:p>
            <a:pPr algn="ctr"/>
            <a:r>
              <a:rPr lang="hu-HU" b="1" dirty="0">
                <a:solidFill>
                  <a:schemeClr val="bg1"/>
                </a:solidFill>
                <a:latin typeface="Calibri" panose="020F0502020204030204" pitchFamily="34" charset="0"/>
              </a:rPr>
              <a:t>vezetéknév</a:t>
            </a:r>
          </a:p>
        </p:txBody>
      </p:sp>
      <p:sp>
        <p:nvSpPr>
          <p:cNvPr id="36" name="Beszédbuborék: lekerekített sarkú téglalap 35"/>
          <p:cNvSpPr/>
          <p:nvPr/>
        </p:nvSpPr>
        <p:spPr>
          <a:xfrm>
            <a:off x="5304418" y="1723342"/>
            <a:ext cx="1944216" cy="318723"/>
          </a:xfrm>
          <a:prstGeom prst="wedgeRoundRectCallout">
            <a:avLst>
              <a:gd name="adj1" fmla="val 3646"/>
              <a:gd name="adj2" fmla="val 73347"/>
              <a:gd name="adj3" fmla="val 1666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/>
              <a:t>születési dátum </a:t>
            </a:r>
          </a:p>
        </p:txBody>
      </p:sp>
      <p:sp>
        <p:nvSpPr>
          <p:cNvPr id="37" name="Beszédbuborék: lekerekített sarkú téglalap 36"/>
          <p:cNvSpPr/>
          <p:nvPr/>
        </p:nvSpPr>
        <p:spPr>
          <a:xfrm>
            <a:off x="1688197" y="4639613"/>
            <a:ext cx="1520363" cy="338372"/>
          </a:xfrm>
          <a:prstGeom prst="wedgeRoundRectCallout">
            <a:avLst>
              <a:gd name="adj1" fmla="val 38965"/>
              <a:gd name="adj2" fmla="val 93703"/>
              <a:gd name="adj3" fmla="val 16667"/>
            </a:avLst>
          </a:prstGeom>
          <a:solidFill>
            <a:srgbClr val="7BAFD4"/>
          </a:solidFill>
          <a:ln w="25400" cap="flat" cmpd="sng" algn="ctr"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prstDash val="solid"/>
          </a:ln>
          <a:effectLst/>
        </p:spPr>
        <p:txBody>
          <a:bodyPr spcFirstLastPara="0" vert="horz" wrap="square" lIns="163576" tIns="163576" rIns="163576" bIns="163576" numCol="1" spcCol="1270" anchor="ctr" anchorCtr="0">
            <a:noAutofit/>
          </a:bodyPr>
          <a:lstStyle/>
          <a:p>
            <a:pPr algn="ctr"/>
            <a:r>
              <a:rPr lang="hu-HU" b="1" dirty="0">
                <a:solidFill>
                  <a:schemeClr val="bg1"/>
                </a:solidFill>
                <a:latin typeface="Calibri" panose="020F0502020204030204" pitchFamily="34" charset="0"/>
              </a:rPr>
              <a:t>azonosító</a:t>
            </a:r>
          </a:p>
        </p:txBody>
      </p:sp>
      <p:sp>
        <p:nvSpPr>
          <p:cNvPr id="38" name="Beszédbuborék: lekerekített sarkú téglalap 37"/>
          <p:cNvSpPr/>
          <p:nvPr/>
        </p:nvSpPr>
        <p:spPr>
          <a:xfrm>
            <a:off x="1769357" y="5762138"/>
            <a:ext cx="1497192" cy="318723"/>
          </a:xfrm>
          <a:prstGeom prst="wedgeRoundRectCallout">
            <a:avLst>
              <a:gd name="adj1" fmla="val 33887"/>
              <a:gd name="adj2" fmla="val -77065"/>
              <a:gd name="adj3" fmla="val 1666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/>
              <a:t>keresztnév</a:t>
            </a:r>
          </a:p>
        </p:txBody>
      </p:sp>
      <p:sp>
        <p:nvSpPr>
          <p:cNvPr id="39" name="Beszédbuborék: lekerekített sarkú téglalap 38"/>
          <p:cNvSpPr/>
          <p:nvPr/>
        </p:nvSpPr>
        <p:spPr>
          <a:xfrm>
            <a:off x="3851167" y="4869820"/>
            <a:ext cx="1516912" cy="360040"/>
          </a:xfrm>
          <a:prstGeom prst="wedgeRoundRectCallout">
            <a:avLst>
              <a:gd name="adj1" fmla="val -42872"/>
              <a:gd name="adj2" fmla="val 85676"/>
              <a:gd name="adj3" fmla="val 16667"/>
            </a:avLst>
          </a:prstGeom>
          <a:solidFill>
            <a:srgbClr val="0070C0"/>
          </a:solidFill>
          <a:ln w="25400" cap="flat" cmpd="sng" algn="ctr"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prstDash val="solid"/>
          </a:ln>
          <a:effectLst/>
        </p:spPr>
        <p:txBody>
          <a:bodyPr spcFirstLastPara="0" vert="horz" wrap="square" lIns="163576" tIns="163576" rIns="163576" bIns="163576" numCol="1" spcCol="1270" anchor="ctr" anchorCtr="0">
            <a:noAutofit/>
          </a:bodyPr>
          <a:lstStyle/>
          <a:p>
            <a:pPr algn="ctr"/>
            <a:r>
              <a:rPr lang="hu-HU" b="1" dirty="0">
                <a:solidFill>
                  <a:schemeClr val="bg1"/>
                </a:solidFill>
                <a:latin typeface="Calibri" panose="020F0502020204030204" pitchFamily="34" charset="0"/>
              </a:rPr>
              <a:t>vezetéknév</a:t>
            </a:r>
          </a:p>
        </p:txBody>
      </p:sp>
      <p:sp>
        <p:nvSpPr>
          <p:cNvPr id="40" name="Beszédbuborék: lekerekített sarkú téglalap 39"/>
          <p:cNvSpPr/>
          <p:nvPr/>
        </p:nvSpPr>
        <p:spPr>
          <a:xfrm>
            <a:off x="2879059" y="4235207"/>
            <a:ext cx="1944216" cy="318723"/>
          </a:xfrm>
          <a:prstGeom prst="wedgeRoundRectCallout">
            <a:avLst>
              <a:gd name="adj1" fmla="val 3646"/>
              <a:gd name="adj2" fmla="val 73347"/>
              <a:gd name="adj3" fmla="val 1666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b="1" dirty="0"/>
              <a:t>születési dátum </a:t>
            </a:r>
          </a:p>
        </p:txBody>
      </p:sp>
      <p:sp>
        <p:nvSpPr>
          <p:cNvPr id="44" name="Szövegdoboz 43"/>
          <p:cNvSpPr txBox="1"/>
          <p:nvPr/>
        </p:nvSpPr>
        <p:spPr>
          <a:xfrm>
            <a:off x="872685" y="2973641"/>
            <a:ext cx="1080133" cy="461665"/>
          </a:xfrm>
          <a:prstGeom prst="rect">
            <a:avLst/>
          </a:prstGeom>
          <a:noFill/>
          <a:ln w="3175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Calibri" panose="020F0502020204030204" pitchFamily="34" charset="0"/>
              </a:rPr>
              <a:t>ELADÓ</a:t>
            </a:r>
          </a:p>
        </p:txBody>
      </p:sp>
      <p:sp>
        <p:nvSpPr>
          <p:cNvPr id="45" name="Szövegdoboz 44"/>
          <p:cNvSpPr txBox="1"/>
          <p:nvPr/>
        </p:nvSpPr>
        <p:spPr>
          <a:xfrm>
            <a:off x="6712069" y="2779390"/>
            <a:ext cx="933830" cy="461665"/>
          </a:xfrm>
          <a:prstGeom prst="rect">
            <a:avLst/>
          </a:prstGeom>
          <a:noFill/>
          <a:ln w="3175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Calibri" panose="020F0502020204030204" pitchFamily="34" charset="0"/>
              </a:rPr>
              <a:t>VEVŐ</a:t>
            </a:r>
          </a:p>
        </p:txBody>
      </p:sp>
      <p:sp>
        <p:nvSpPr>
          <p:cNvPr id="46" name="Szövegdoboz 45"/>
          <p:cNvSpPr txBox="1"/>
          <p:nvPr/>
        </p:nvSpPr>
        <p:spPr>
          <a:xfrm>
            <a:off x="1100599" y="5143824"/>
            <a:ext cx="1971988" cy="461665"/>
          </a:xfrm>
          <a:prstGeom prst="rect">
            <a:avLst/>
          </a:prstGeom>
          <a:noFill/>
          <a:ln w="3175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Calibri" panose="020F0502020204030204" pitchFamily="34" charset="0"/>
              </a:rPr>
              <a:t>DÖNTÉSHOZÓ</a:t>
            </a:r>
          </a:p>
        </p:txBody>
      </p:sp>
      <p:sp>
        <p:nvSpPr>
          <p:cNvPr id="47" name="Szövegdoboz 46"/>
          <p:cNvSpPr txBox="1"/>
          <p:nvPr/>
        </p:nvSpPr>
        <p:spPr>
          <a:xfrm>
            <a:off x="7117944" y="5258205"/>
            <a:ext cx="1971988" cy="461665"/>
          </a:xfrm>
          <a:prstGeom prst="rect">
            <a:avLst/>
          </a:prstGeom>
          <a:noFill/>
          <a:ln w="3175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latin typeface="Calibri" panose="020F0502020204030204" pitchFamily="34" charset="0"/>
              </a:rPr>
              <a:t>DÖNTÉSHOZÓ</a:t>
            </a:r>
          </a:p>
        </p:txBody>
      </p:sp>
    </p:spTree>
    <p:extLst>
      <p:ext uri="{BB962C8B-B14F-4D97-AF65-F5344CB8AC3E}">
        <p14:creationId xmlns:p14="http://schemas.microsoft.com/office/powerpoint/2010/main" val="173128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  <p:bldP spid="18" grpId="0" animBg="1"/>
      <p:bldP spid="20" grpId="0" animBg="1"/>
      <p:bldP spid="21" grpId="0" animBg="1"/>
      <p:bldP spid="26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4" grpId="0" animBg="1"/>
      <p:bldP spid="45" grpId="0" animBg="1"/>
      <p:bldP spid="46" grpId="0" animBg="1"/>
      <p:bldP spid="4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Ügyfelek azonosításának egységesítése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Jogi személyek: </a:t>
            </a:r>
            <a:r>
              <a:rPr lang="hu-HU" sz="2400" dirty="0"/>
              <a:t>LEI kód</a:t>
            </a:r>
          </a:p>
          <a:p>
            <a:r>
              <a:rPr lang="hu-HU" sz="2400" dirty="0"/>
              <a:t>Magánszemélyek: </a:t>
            </a:r>
            <a:r>
              <a:rPr lang="hu-HU" sz="2400" dirty="0" err="1"/>
              <a:t>CONCAT</a:t>
            </a:r>
            <a:r>
              <a:rPr lang="hu-HU" sz="2400" dirty="0"/>
              <a:t> / személyi igazolvány szám / útlevél szám</a:t>
            </a:r>
          </a:p>
          <a:p>
            <a:pPr lvl="1"/>
            <a:r>
              <a:rPr lang="hu-HU" sz="2400" dirty="0"/>
              <a:t>A magyar adatszolgáltatásban a </a:t>
            </a:r>
            <a:r>
              <a:rPr lang="hu-HU" sz="2400" dirty="0" err="1"/>
              <a:t>CONCAT</a:t>
            </a:r>
            <a:r>
              <a:rPr lang="hu-HU" sz="2400" dirty="0"/>
              <a:t> mezőt kell használni. </a:t>
            </a:r>
          </a:p>
          <a:p>
            <a:pPr lvl="1"/>
            <a:endParaRPr lang="hu-HU" sz="2400" dirty="0"/>
          </a:p>
          <a:p>
            <a:pPr lvl="1"/>
            <a:endParaRPr lang="hu-HU" sz="2400" dirty="0"/>
          </a:p>
          <a:p>
            <a:pPr lvl="1"/>
            <a:endParaRPr lang="hu-HU" sz="2400" dirty="0"/>
          </a:p>
          <a:p>
            <a:pPr lvl="1"/>
            <a:endParaRPr lang="hu-HU" sz="2400" dirty="0"/>
          </a:p>
          <a:p>
            <a:pPr lvl="1"/>
            <a:r>
              <a:rPr lang="hu-HU" sz="2400" dirty="0"/>
              <a:t>Az új módszerrel lehetővé válik az ügyfelek intézmények közötti </a:t>
            </a:r>
            <a:r>
              <a:rPr lang="hu-HU" sz="2400" dirty="0" smtClean="0"/>
              <a:t>összekötése</a:t>
            </a:r>
            <a:endParaRPr lang="hu-HU" sz="24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pSp>
        <p:nvGrpSpPr>
          <p:cNvPr id="53" name="Csoportba foglalás 52"/>
          <p:cNvGrpSpPr/>
          <p:nvPr/>
        </p:nvGrpSpPr>
        <p:grpSpPr>
          <a:xfrm>
            <a:off x="1043610" y="3222820"/>
            <a:ext cx="7344814" cy="1286300"/>
            <a:chOff x="899592" y="2996952"/>
            <a:chExt cx="7344814" cy="1286300"/>
          </a:xfrm>
        </p:grpSpPr>
        <p:grpSp>
          <p:nvGrpSpPr>
            <p:cNvPr id="38" name="Csoportba foglalás 37"/>
            <p:cNvGrpSpPr/>
            <p:nvPr/>
          </p:nvGrpSpPr>
          <p:grpSpPr>
            <a:xfrm>
              <a:off x="899592" y="2996952"/>
              <a:ext cx="7344814" cy="325574"/>
              <a:chOff x="8349307" y="1898830"/>
              <a:chExt cx="4371489" cy="325574"/>
            </a:xfrm>
          </p:grpSpPr>
          <p:grpSp>
            <p:nvGrpSpPr>
              <p:cNvPr id="28" name="Csoportba foglalás 27"/>
              <p:cNvGrpSpPr/>
              <p:nvPr/>
            </p:nvGrpSpPr>
            <p:grpSpPr>
              <a:xfrm>
                <a:off x="8349307" y="1988840"/>
                <a:ext cx="1749003" cy="144016"/>
                <a:chOff x="8349307" y="1988840"/>
                <a:chExt cx="1749003" cy="144016"/>
              </a:xfrm>
            </p:grpSpPr>
            <p:sp>
              <p:nvSpPr>
                <p:cNvPr id="7" name="Téglalap 6"/>
                <p:cNvSpPr/>
                <p:nvPr/>
              </p:nvSpPr>
              <p:spPr>
                <a:xfrm>
                  <a:off x="8349307" y="1988840"/>
                  <a:ext cx="216024" cy="14401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8" name="Téglalap 7"/>
                <p:cNvSpPr/>
                <p:nvPr/>
              </p:nvSpPr>
              <p:spPr>
                <a:xfrm>
                  <a:off x="8568304" y="1988840"/>
                  <a:ext cx="216024" cy="14401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9" name="Téglalap 8"/>
                <p:cNvSpPr/>
                <p:nvPr/>
              </p:nvSpPr>
              <p:spPr>
                <a:xfrm>
                  <a:off x="8787301" y="1988840"/>
                  <a:ext cx="216024" cy="14401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10" name="Téglalap 9"/>
                <p:cNvSpPr/>
                <p:nvPr/>
              </p:nvSpPr>
              <p:spPr>
                <a:xfrm>
                  <a:off x="9006298" y="1988840"/>
                  <a:ext cx="216024" cy="14401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11" name="Téglalap 10"/>
                <p:cNvSpPr/>
                <p:nvPr/>
              </p:nvSpPr>
              <p:spPr>
                <a:xfrm>
                  <a:off x="9225295" y="1988840"/>
                  <a:ext cx="216024" cy="14401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12" name="Téglalap 11"/>
                <p:cNvSpPr/>
                <p:nvPr/>
              </p:nvSpPr>
              <p:spPr>
                <a:xfrm>
                  <a:off x="9444292" y="1988840"/>
                  <a:ext cx="216024" cy="14401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13" name="Téglalap 12"/>
                <p:cNvSpPr/>
                <p:nvPr/>
              </p:nvSpPr>
              <p:spPr>
                <a:xfrm>
                  <a:off x="9663289" y="1988840"/>
                  <a:ext cx="216024" cy="14401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14" name="Téglalap 13"/>
                <p:cNvSpPr/>
                <p:nvPr/>
              </p:nvSpPr>
              <p:spPr>
                <a:xfrm>
                  <a:off x="9882286" y="1988840"/>
                  <a:ext cx="216024" cy="14401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</p:grpSp>
          <p:grpSp>
            <p:nvGrpSpPr>
              <p:cNvPr id="29" name="Csoportba foglalás 28"/>
              <p:cNvGrpSpPr/>
              <p:nvPr/>
            </p:nvGrpSpPr>
            <p:grpSpPr>
              <a:xfrm>
                <a:off x="10332640" y="1988840"/>
                <a:ext cx="1092012" cy="144016"/>
                <a:chOff x="8341115" y="2318412"/>
                <a:chExt cx="1092012" cy="144016"/>
              </a:xfrm>
            </p:grpSpPr>
            <p:sp>
              <p:nvSpPr>
                <p:cNvPr id="15" name="Téglalap 14"/>
                <p:cNvSpPr/>
                <p:nvPr/>
              </p:nvSpPr>
              <p:spPr>
                <a:xfrm>
                  <a:off x="8341115" y="2318412"/>
                  <a:ext cx="216024" cy="14401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16" name="Téglalap 15"/>
                <p:cNvSpPr/>
                <p:nvPr/>
              </p:nvSpPr>
              <p:spPr>
                <a:xfrm>
                  <a:off x="8560112" y="2318412"/>
                  <a:ext cx="216024" cy="14401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17" name="Téglalap 16"/>
                <p:cNvSpPr/>
                <p:nvPr/>
              </p:nvSpPr>
              <p:spPr>
                <a:xfrm>
                  <a:off x="8779109" y="2318412"/>
                  <a:ext cx="216024" cy="14401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18" name="Téglalap 17"/>
                <p:cNvSpPr/>
                <p:nvPr/>
              </p:nvSpPr>
              <p:spPr>
                <a:xfrm>
                  <a:off x="8998106" y="2318412"/>
                  <a:ext cx="216024" cy="14401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19" name="Téglalap 18"/>
                <p:cNvSpPr/>
                <p:nvPr/>
              </p:nvSpPr>
              <p:spPr>
                <a:xfrm>
                  <a:off x="9217103" y="2318412"/>
                  <a:ext cx="216024" cy="14401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</p:grpSp>
          <p:grpSp>
            <p:nvGrpSpPr>
              <p:cNvPr id="30" name="Csoportba foglalás 29"/>
              <p:cNvGrpSpPr/>
              <p:nvPr/>
            </p:nvGrpSpPr>
            <p:grpSpPr>
              <a:xfrm>
                <a:off x="11628784" y="1988840"/>
                <a:ext cx="1092012" cy="144016"/>
                <a:chOff x="8347354" y="2629691"/>
                <a:chExt cx="1092012" cy="144016"/>
              </a:xfrm>
            </p:grpSpPr>
            <p:sp>
              <p:nvSpPr>
                <p:cNvPr id="23" name="Téglalap 22"/>
                <p:cNvSpPr/>
                <p:nvPr/>
              </p:nvSpPr>
              <p:spPr>
                <a:xfrm>
                  <a:off x="8347354" y="2629691"/>
                  <a:ext cx="216024" cy="14401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24" name="Téglalap 23"/>
                <p:cNvSpPr/>
                <p:nvPr/>
              </p:nvSpPr>
              <p:spPr>
                <a:xfrm>
                  <a:off x="8566351" y="2629691"/>
                  <a:ext cx="216024" cy="14401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25" name="Téglalap 24"/>
                <p:cNvSpPr/>
                <p:nvPr/>
              </p:nvSpPr>
              <p:spPr>
                <a:xfrm>
                  <a:off x="8785348" y="2629691"/>
                  <a:ext cx="216024" cy="14401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26" name="Téglalap 25"/>
                <p:cNvSpPr/>
                <p:nvPr/>
              </p:nvSpPr>
              <p:spPr>
                <a:xfrm>
                  <a:off x="9004345" y="2629691"/>
                  <a:ext cx="216024" cy="14401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27" name="Téglalap 26"/>
                <p:cNvSpPr/>
                <p:nvPr/>
              </p:nvSpPr>
              <p:spPr>
                <a:xfrm>
                  <a:off x="9223342" y="2629691"/>
                  <a:ext cx="216024" cy="144016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</p:grpSp>
          <p:grpSp>
            <p:nvGrpSpPr>
              <p:cNvPr id="34" name="Csoportba foglalás 33"/>
              <p:cNvGrpSpPr/>
              <p:nvPr/>
            </p:nvGrpSpPr>
            <p:grpSpPr>
              <a:xfrm>
                <a:off x="10177683" y="1898830"/>
                <a:ext cx="75584" cy="324036"/>
                <a:chOff x="8565331" y="2492896"/>
                <a:chExt cx="97466" cy="216024"/>
              </a:xfrm>
            </p:grpSpPr>
            <p:cxnSp>
              <p:nvCxnSpPr>
                <p:cNvPr id="32" name="Egyenes összekötő 31"/>
                <p:cNvCxnSpPr/>
                <p:nvPr/>
              </p:nvCxnSpPr>
              <p:spPr>
                <a:xfrm>
                  <a:off x="8565331" y="2492896"/>
                  <a:ext cx="0" cy="216024"/>
                </a:xfrm>
                <a:prstGeom prst="line">
                  <a:avLst/>
                </a:prstGeom>
                <a:ln w="2222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Egyenes összekötő 32"/>
                <p:cNvCxnSpPr/>
                <p:nvPr/>
              </p:nvCxnSpPr>
              <p:spPr>
                <a:xfrm>
                  <a:off x="8662797" y="2492896"/>
                  <a:ext cx="0" cy="216024"/>
                </a:xfrm>
                <a:prstGeom prst="line">
                  <a:avLst/>
                </a:prstGeom>
                <a:ln w="2222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" name="Csoportba foglalás 34"/>
              <p:cNvGrpSpPr/>
              <p:nvPr/>
            </p:nvGrpSpPr>
            <p:grpSpPr>
              <a:xfrm>
                <a:off x="11488926" y="1900368"/>
                <a:ext cx="75584" cy="324036"/>
                <a:chOff x="8565331" y="2492896"/>
                <a:chExt cx="97466" cy="216024"/>
              </a:xfrm>
            </p:grpSpPr>
            <p:cxnSp>
              <p:nvCxnSpPr>
                <p:cNvPr id="36" name="Egyenes összekötő 35"/>
                <p:cNvCxnSpPr/>
                <p:nvPr/>
              </p:nvCxnSpPr>
              <p:spPr>
                <a:xfrm>
                  <a:off x="8565331" y="2492896"/>
                  <a:ext cx="0" cy="216024"/>
                </a:xfrm>
                <a:prstGeom prst="line">
                  <a:avLst/>
                </a:prstGeom>
                <a:ln w="2222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Egyenes összekötő 36"/>
                <p:cNvCxnSpPr/>
                <p:nvPr/>
              </p:nvCxnSpPr>
              <p:spPr>
                <a:xfrm>
                  <a:off x="8662797" y="2492896"/>
                  <a:ext cx="0" cy="216024"/>
                </a:xfrm>
                <a:prstGeom prst="line">
                  <a:avLst/>
                </a:prstGeom>
                <a:ln w="2222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9" name="Bal oldali kapcsos zárójel 38"/>
            <p:cNvSpPr/>
            <p:nvPr/>
          </p:nvSpPr>
          <p:spPr>
            <a:xfrm rot="16200000">
              <a:off x="2263632" y="1985976"/>
              <a:ext cx="210533" cy="2938610"/>
            </a:xfrm>
            <a:prstGeom prst="leftBrace">
              <a:avLst>
                <a:gd name="adj1" fmla="val 55385"/>
                <a:gd name="adj2" fmla="val 48620"/>
              </a:avLst>
            </a:prstGeom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0" name="Bal oldali kapcsos zárójel 39"/>
            <p:cNvSpPr/>
            <p:nvPr/>
          </p:nvSpPr>
          <p:spPr>
            <a:xfrm rot="16200000">
              <a:off x="5042501" y="2536376"/>
              <a:ext cx="213588" cy="1834756"/>
            </a:xfrm>
            <a:prstGeom prst="leftBrace">
              <a:avLst>
                <a:gd name="adj1" fmla="val 55385"/>
                <a:gd name="adj2" fmla="val 48620"/>
              </a:avLst>
            </a:prstGeom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1" name="Bal oldali kapcsos zárójel 40"/>
            <p:cNvSpPr/>
            <p:nvPr/>
          </p:nvSpPr>
          <p:spPr>
            <a:xfrm rot="16200000">
              <a:off x="7221759" y="2537901"/>
              <a:ext cx="210536" cy="1834758"/>
            </a:xfrm>
            <a:prstGeom prst="leftBrace">
              <a:avLst>
                <a:gd name="adj1" fmla="val 55385"/>
                <a:gd name="adj2" fmla="val 48620"/>
              </a:avLst>
            </a:prstGeom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9" name="Beszédbuborék: lekerekített sarkú téglalap 48"/>
            <p:cNvSpPr/>
            <p:nvPr/>
          </p:nvSpPr>
          <p:spPr>
            <a:xfrm>
              <a:off x="4166373" y="3618823"/>
              <a:ext cx="1949297" cy="664429"/>
            </a:xfrm>
            <a:prstGeom prst="wedgeRoundRectCallout">
              <a:avLst>
                <a:gd name="adj1" fmla="val 23231"/>
                <a:gd name="adj2" fmla="val 3712"/>
                <a:gd name="adj3" fmla="val 16667"/>
              </a:avLst>
            </a:prstGeom>
            <a:solidFill>
              <a:srgbClr val="0070C0"/>
            </a:solidFill>
            <a:ln w="25400" cap="flat" cmpd="sng" algn="ctr">
              <a:solidFill>
                <a:prstClr val="white">
                  <a:hueOff val="0"/>
                  <a:satOff val="0"/>
                  <a:lumOff val="0"/>
                  <a:alphaOff val="0"/>
                </a:prstClr>
              </a:solidFill>
              <a:prstDash val="solid"/>
            </a:ln>
            <a:effectLst/>
          </p:spPr>
          <p:txBody>
            <a:bodyPr spcFirstLastPara="0" vert="horz" wrap="square" lIns="163576" tIns="163576" rIns="163576" bIns="163576" numCol="1" spcCol="1270" anchor="ctr" anchorCtr="0">
              <a:noAutofit/>
            </a:bodyPr>
            <a:lstStyle/>
            <a:p>
              <a:pPr algn="ctr"/>
              <a:r>
                <a:rPr lang="hu-HU" dirty="0">
                  <a:solidFill>
                    <a:schemeClr val="bg1"/>
                  </a:solidFill>
                  <a:latin typeface="Calibri" panose="020F0502020204030204" pitchFamily="34" charset="0"/>
                </a:rPr>
                <a:t>Keresztnév első 5 karakter</a:t>
              </a:r>
            </a:p>
          </p:txBody>
        </p:sp>
        <p:sp>
          <p:nvSpPr>
            <p:cNvPr id="51" name="Beszédbuborék: lekerekített sarkú téglalap 50"/>
            <p:cNvSpPr/>
            <p:nvPr/>
          </p:nvSpPr>
          <p:spPr>
            <a:xfrm>
              <a:off x="1151858" y="3618823"/>
              <a:ext cx="2391442" cy="664429"/>
            </a:xfrm>
            <a:prstGeom prst="wedgeRoundRectCallout">
              <a:avLst>
                <a:gd name="adj1" fmla="val 23231"/>
                <a:gd name="adj2" fmla="val 3712"/>
                <a:gd name="adj3" fmla="val 16667"/>
              </a:avLst>
            </a:prstGeom>
            <a:solidFill>
              <a:srgbClr val="7BAFD4"/>
            </a:solidFill>
            <a:ln w="25400" cap="flat" cmpd="sng" algn="ctr">
              <a:solidFill>
                <a:prstClr val="white">
                  <a:hueOff val="0"/>
                  <a:satOff val="0"/>
                  <a:lumOff val="0"/>
                  <a:alphaOff val="0"/>
                </a:prstClr>
              </a:solidFill>
              <a:prstDash val="solid"/>
            </a:ln>
            <a:effectLst/>
          </p:spPr>
          <p:txBody>
            <a:bodyPr spcFirstLastPara="0" vert="horz" wrap="square" lIns="163576" tIns="163576" rIns="163576" bIns="163576" numCol="1" spcCol="1270" anchor="ctr" anchorCtr="0">
              <a:noAutofit/>
            </a:bodyPr>
            <a:lstStyle/>
            <a:p>
              <a:pPr algn="ctr"/>
              <a:r>
                <a:rPr lang="hu-HU" dirty="0">
                  <a:solidFill>
                    <a:schemeClr val="bg1"/>
                  </a:solidFill>
                  <a:latin typeface="Calibri" panose="020F0502020204030204" pitchFamily="34" charset="0"/>
                </a:rPr>
                <a:t>Születési dátum (YYYYMMDD)</a:t>
              </a:r>
            </a:p>
          </p:txBody>
        </p:sp>
        <p:sp>
          <p:nvSpPr>
            <p:cNvPr id="52" name="Beszédbuborék: lekerekített sarkú téglalap 51"/>
            <p:cNvSpPr/>
            <p:nvPr/>
          </p:nvSpPr>
          <p:spPr>
            <a:xfrm>
              <a:off x="6434535" y="3618823"/>
              <a:ext cx="1797116" cy="664429"/>
            </a:xfrm>
            <a:prstGeom prst="wedgeRoundRectCallout">
              <a:avLst>
                <a:gd name="adj1" fmla="val 23231"/>
                <a:gd name="adj2" fmla="val 3712"/>
                <a:gd name="adj3" fmla="val 16667"/>
              </a:avLst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sz="1600" dirty="0"/>
                <a:t>Vezetéknév első 5 karakter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673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Tranzakciók azonosítása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400" b="1" dirty="0"/>
              <a:t>Tranzakció azonosítására továbbra is használt mezők:</a:t>
            </a:r>
          </a:p>
          <a:p>
            <a:pPr lvl="1"/>
            <a:r>
              <a:rPr lang="hu-HU" sz="2400" dirty="0"/>
              <a:t>Tranzakció azonosító (intézményi)</a:t>
            </a:r>
          </a:p>
          <a:p>
            <a:pPr lvl="1"/>
            <a:r>
              <a:rPr lang="hu-HU" sz="2400" dirty="0"/>
              <a:t>Bejelentő cég azonosító</a:t>
            </a:r>
          </a:p>
          <a:p>
            <a:pPr lvl="1"/>
            <a:r>
              <a:rPr lang="hu-HU" sz="2400" dirty="0"/>
              <a:t>Kötés azonosító (kereskedési helyszíni)</a:t>
            </a:r>
          </a:p>
          <a:p>
            <a:pPr lvl="1"/>
            <a:r>
              <a:rPr lang="hu-HU" sz="2400" dirty="0"/>
              <a:t>Partner azonosító (</a:t>
            </a:r>
            <a:r>
              <a:rPr lang="hu-HU" sz="2400" dirty="0" err="1"/>
              <a:t>transmitting</a:t>
            </a:r>
            <a:r>
              <a:rPr lang="hu-HU" sz="2400" dirty="0"/>
              <a:t> </a:t>
            </a:r>
            <a:r>
              <a:rPr lang="hu-HU" sz="2400" dirty="0" err="1"/>
              <a:t>firm</a:t>
            </a:r>
            <a:r>
              <a:rPr lang="hu-HU" sz="2400" dirty="0"/>
              <a:t>) - LEI</a:t>
            </a:r>
          </a:p>
          <a:p>
            <a:pPr lvl="1"/>
            <a:r>
              <a:rPr lang="hu-HU" sz="2400" dirty="0"/>
              <a:t>Eszköz azonosító</a:t>
            </a:r>
          </a:p>
          <a:p>
            <a:pPr lvl="1"/>
            <a:r>
              <a:rPr lang="hu-HU" sz="2400" dirty="0"/>
              <a:t>Alapeszköz azonosító</a:t>
            </a:r>
          </a:p>
          <a:p>
            <a:pPr lvl="1"/>
            <a:r>
              <a:rPr lang="hu-HU" sz="2400" dirty="0"/>
              <a:t>Származtatott ügylet típus</a:t>
            </a:r>
          </a:p>
          <a:p>
            <a:pPr marL="0" indent="0">
              <a:buNone/>
            </a:pPr>
            <a:r>
              <a:rPr lang="hu-HU" sz="2400" b="1" dirty="0"/>
              <a:t>Új elemként megjelenő mezők:</a:t>
            </a:r>
          </a:p>
          <a:p>
            <a:pPr lvl="1"/>
            <a:r>
              <a:rPr lang="hu-HU" sz="2400" dirty="0"/>
              <a:t>Végrehajtó intézmény azonosító</a:t>
            </a:r>
          </a:p>
          <a:p>
            <a:pPr lvl="1"/>
            <a:r>
              <a:rPr lang="hu-HU" sz="2400" dirty="0"/>
              <a:t>Alapeszközök közül kiemelt (index) jellemzők</a:t>
            </a:r>
          </a:p>
          <a:p>
            <a:pPr lvl="1"/>
            <a:r>
              <a:rPr lang="hu-HU" sz="2400" dirty="0" err="1"/>
              <a:t>Derivatívák</a:t>
            </a:r>
            <a:r>
              <a:rPr lang="hu-HU" sz="2400" dirty="0"/>
              <a:t> jellemzői (tranzakció és alapeszköz tulajdonságok)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463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Adatáramlások folyamata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6272" y="1203303"/>
            <a:ext cx="5131945" cy="5153047"/>
          </a:xfrm>
          <a:prstGeom prst="rect">
            <a:avLst/>
          </a:prstGeom>
        </p:spPr>
      </p:pic>
      <p:sp>
        <p:nvSpPr>
          <p:cNvPr id="12" name="Tartalom helye 2"/>
          <p:cNvSpPr>
            <a:spLocks noGrp="1"/>
          </p:cNvSpPr>
          <p:nvPr>
            <p:ph idx="1"/>
          </p:nvPr>
        </p:nvSpPr>
        <p:spPr>
          <a:xfrm>
            <a:off x="395536" y="1268761"/>
            <a:ext cx="3504953" cy="4968552"/>
          </a:xfrm>
        </p:spPr>
        <p:txBody>
          <a:bodyPr>
            <a:noAutofit/>
          </a:bodyPr>
          <a:lstStyle/>
          <a:p>
            <a:r>
              <a:rPr lang="hu-HU" sz="2400" dirty="0"/>
              <a:t>Tranzakciós adatokat az intézmények küldik</a:t>
            </a:r>
          </a:p>
          <a:p>
            <a:r>
              <a:rPr lang="hu-HU" sz="2400" dirty="0"/>
              <a:t>Referencia adatokat a kereskedési helyszínek küldik</a:t>
            </a:r>
          </a:p>
          <a:p>
            <a:r>
              <a:rPr lang="hu-HU" sz="2400" dirty="0"/>
              <a:t>MNB feladatai:</a:t>
            </a:r>
          </a:p>
          <a:p>
            <a:pPr lvl="1"/>
            <a:r>
              <a:rPr lang="hu-HU" sz="2000" dirty="0"/>
              <a:t>Adatfájlok küldése és fogadása</a:t>
            </a:r>
          </a:p>
          <a:p>
            <a:pPr lvl="1"/>
            <a:r>
              <a:rPr lang="hu-HU" sz="2000" dirty="0"/>
              <a:t>Adatfájlok ellenőrzése</a:t>
            </a:r>
          </a:p>
          <a:p>
            <a:pPr lvl="1"/>
            <a:r>
              <a:rPr lang="hu-HU" sz="2000" dirty="0"/>
              <a:t>Tranzakciók ellenőrzése</a:t>
            </a:r>
          </a:p>
          <a:p>
            <a:pPr lvl="1"/>
            <a:r>
              <a:rPr lang="hu-HU" sz="2000" dirty="0"/>
              <a:t>Tranzakciók tárolása</a:t>
            </a:r>
          </a:p>
          <a:p>
            <a:pPr lvl="1"/>
            <a:r>
              <a:rPr lang="hu-HU" sz="2000" dirty="0"/>
              <a:t>Visszajelzés küldése</a:t>
            </a:r>
          </a:p>
        </p:txBody>
      </p:sp>
    </p:spTree>
    <p:extLst>
      <p:ext uri="{BB962C8B-B14F-4D97-AF65-F5344CB8AC3E}">
        <p14:creationId xmlns:p14="http://schemas.microsoft.com/office/powerpoint/2010/main" val="373212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Kiemelt figyelemmel kezelendő pontok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A beküldött jelentéseknek csak két státusza lehet:</a:t>
            </a:r>
          </a:p>
          <a:p>
            <a:pPr lvl="1"/>
            <a:r>
              <a:rPr lang="hu-HU" sz="2400" dirty="0"/>
              <a:t>Új</a:t>
            </a:r>
          </a:p>
          <a:p>
            <a:pPr lvl="1"/>
            <a:r>
              <a:rPr lang="hu-HU" sz="2400" dirty="0" err="1"/>
              <a:t>Törölt</a:t>
            </a:r>
            <a:endParaRPr lang="hu-HU" sz="2400" dirty="0"/>
          </a:p>
          <a:p>
            <a:r>
              <a:rPr lang="hu-HU" sz="2400" dirty="0"/>
              <a:t>Speciális mezők a jelentésben:</a:t>
            </a:r>
          </a:p>
          <a:p>
            <a:pPr lvl="1"/>
            <a:r>
              <a:rPr lang="hu-HU" sz="2400" dirty="0"/>
              <a:t>Vevő / eladó + döntéshozók</a:t>
            </a:r>
          </a:p>
          <a:p>
            <a:pPr lvl="1"/>
            <a:r>
              <a:rPr lang="hu-HU" sz="2400" dirty="0"/>
              <a:t>Intézményi döntéshozó</a:t>
            </a:r>
          </a:p>
          <a:p>
            <a:pPr lvl="1"/>
            <a:r>
              <a:rPr lang="hu-HU" sz="2400" dirty="0"/>
              <a:t>Intézményen belüli végrehajtó</a:t>
            </a:r>
          </a:p>
          <a:p>
            <a:pPr lvl="1"/>
            <a:r>
              <a:rPr lang="hu-HU" sz="2400" dirty="0" err="1"/>
              <a:t>Short</a:t>
            </a:r>
            <a:r>
              <a:rPr lang="hu-HU" sz="2400" dirty="0"/>
              <a:t> </a:t>
            </a:r>
            <a:r>
              <a:rPr lang="hu-HU" sz="2400" dirty="0" err="1"/>
              <a:t>selling</a:t>
            </a:r>
            <a:r>
              <a:rPr lang="hu-HU" sz="2400" dirty="0"/>
              <a:t> indikátor</a:t>
            </a:r>
          </a:p>
          <a:p>
            <a:pPr lvl="1"/>
            <a:r>
              <a:rPr lang="hu-HU" sz="2400" dirty="0" err="1"/>
              <a:t>Waiver</a:t>
            </a:r>
            <a:r>
              <a:rPr lang="hu-HU" sz="2400" dirty="0"/>
              <a:t> indikátor</a:t>
            </a:r>
          </a:p>
          <a:p>
            <a:pPr lvl="1"/>
            <a:r>
              <a:rPr lang="hu-HU" sz="2400" dirty="0" err="1"/>
              <a:t>OTC</a:t>
            </a:r>
            <a:r>
              <a:rPr lang="hu-HU" sz="2400" dirty="0"/>
              <a:t> post-trade indikátor</a:t>
            </a:r>
          </a:p>
          <a:p>
            <a:pPr lvl="1"/>
            <a:r>
              <a:rPr lang="hu-HU" sz="2400" dirty="0"/>
              <a:t>Árutőzsdei </a:t>
            </a:r>
            <a:r>
              <a:rPr lang="hu-HU" sz="2400" dirty="0" err="1"/>
              <a:t>derivatíva</a:t>
            </a:r>
            <a:r>
              <a:rPr lang="hu-HU" sz="2400" dirty="0"/>
              <a:t> indikátor</a:t>
            </a:r>
          </a:p>
          <a:p>
            <a:pPr lvl="1"/>
            <a:r>
              <a:rPr lang="hu-HU" sz="2400" dirty="0"/>
              <a:t>Értékpapír-finanszírozási ügylet indikátor</a:t>
            </a:r>
          </a:p>
          <a:p>
            <a:endParaRPr lang="hu-HU" sz="2400" dirty="0">
              <a:highlight>
                <a:srgbClr val="FFFF00"/>
              </a:highlight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Beszédbuborék: lekerekített sarkú téglalap 6"/>
          <p:cNvSpPr/>
          <p:nvPr/>
        </p:nvSpPr>
        <p:spPr>
          <a:xfrm>
            <a:off x="6509437" y="2852936"/>
            <a:ext cx="2304256" cy="3168352"/>
          </a:xfrm>
          <a:prstGeom prst="wedgeRoundRectCallout">
            <a:avLst>
              <a:gd name="adj1" fmla="val -9517"/>
              <a:gd name="adj2" fmla="val 6496"/>
              <a:gd name="adj3" fmla="val 16667"/>
            </a:avLst>
          </a:prstGeom>
          <a:solidFill>
            <a:srgbClr val="7BAFD4"/>
          </a:solidFill>
          <a:ln w="25400" cap="flat" cmpd="sng" algn="ctr">
            <a:solidFill>
              <a:prstClr val="white">
                <a:hueOff val="0"/>
                <a:satOff val="0"/>
                <a:lumOff val="0"/>
                <a:alphaOff val="0"/>
              </a:prstClr>
            </a:solidFill>
            <a:prstDash val="solid"/>
          </a:ln>
          <a:effectLst/>
        </p:spPr>
        <p:txBody>
          <a:bodyPr spcFirstLastPara="0" vert="horz" wrap="square" lIns="163576" tIns="163576" rIns="163576" bIns="163576" numCol="1" spcCol="1270" anchor="ctr" anchorCtr="0">
            <a:noAutofit/>
          </a:bodyPr>
          <a:lstStyle/>
          <a:p>
            <a:r>
              <a:rPr lang="hu-HU" dirty="0">
                <a:solidFill>
                  <a:schemeClr val="bg1"/>
                </a:solidFill>
                <a:latin typeface="Calibri" panose="020F0502020204030204" pitchFamily="34" charset="0"/>
              </a:rPr>
              <a:t>Példa: A </a:t>
            </a:r>
            <a:r>
              <a:rPr lang="hu-HU" dirty="0" err="1">
                <a:solidFill>
                  <a:schemeClr val="bg1"/>
                </a:solidFill>
                <a:latin typeface="Calibri" panose="020F0502020204030204" pitchFamily="34" charset="0"/>
              </a:rPr>
              <a:t>waiver</a:t>
            </a:r>
            <a:r>
              <a:rPr lang="hu-HU" dirty="0">
                <a:solidFill>
                  <a:schemeClr val="bg1"/>
                </a:solidFill>
                <a:latin typeface="Calibri" panose="020F0502020204030204" pitchFamily="34" charset="0"/>
              </a:rPr>
              <a:t> és </a:t>
            </a:r>
            <a:r>
              <a:rPr lang="hu-HU" dirty="0" err="1">
                <a:solidFill>
                  <a:schemeClr val="bg1"/>
                </a:solidFill>
                <a:latin typeface="Calibri" panose="020F0502020204030204" pitchFamily="34" charset="0"/>
              </a:rPr>
              <a:t>OTC</a:t>
            </a:r>
            <a:r>
              <a:rPr lang="hu-HU" dirty="0">
                <a:solidFill>
                  <a:schemeClr val="bg1"/>
                </a:solidFill>
                <a:latin typeface="Calibri" panose="020F0502020204030204" pitchFamily="34" charset="0"/>
              </a:rPr>
              <a:t> post-trade  indikátor </a:t>
            </a:r>
            <a:r>
              <a:rPr lang="hu-HU" dirty="0" err="1">
                <a:solidFill>
                  <a:schemeClr val="bg1"/>
                </a:solidFill>
                <a:latin typeface="Calibri" panose="020F0502020204030204" pitchFamily="34" charset="0"/>
              </a:rPr>
              <a:t>mezőknek</a:t>
            </a:r>
            <a:r>
              <a:rPr lang="hu-HU" dirty="0">
                <a:solidFill>
                  <a:schemeClr val="bg1"/>
                </a:solidFill>
                <a:latin typeface="Calibri" panose="020F0502020204030204" pitchFamily="34" charset="0"/>
              </a:rPr>
              <a:t> együtt közel 20 értéke van, valamint egyszerre több érték is kiválasztható mindkét indikátor esetében</a:t>
            </a:r>
          </a:p>
        </p:txBody>
      </p:sp>
      <p:cxnSp>
        <p:nvCxnSpPr>
          <p:cNvPr id="9" name="Egyenes összekötő nyíllal 8"/>
          <p:cNvCxnSpPr/>
          <p:nvPr/>
        </p:nvCxnSpPr>
        <p:spPr>
          <a:xfrm>
            <a:off x="4139952" y="4509120"/>
            <a:ext cx="2232248" cy="0"/>
          </a:xfrm>
          <a:prstGeom prst="straightConnector1">
            <a:avLst/>
          </a:prstGeom>
          <a:ln w="3492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>
            <a:off x="4388177" y="4941168"/>
            <a:ext cx="2088232" cy="0"/>
          </a:xfrm>
          <a:prstGeom prst="straightConnector1">
            <a:avLst/>
          </a:prstGeom>
          <a:ln w="3492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37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sz="4000" dirty="0" smtClean="0"/>
              <a:t>Köszönöm a figyelmet!</a:t>
            </a:r>
            <a:endParaRPr lang="hu-HU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9791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sablon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Powerpoint_sablon</Template>
  <TotalTime>8933</TotalTime>
  <Words>419</Words>
  <Application>Microsoft Office PowerPoint</Application>
  <PresentationFormat>On-screen Show (4:3)</PresentationFormat>
  <Paragraphs>122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Powerpoint_sablon</vt:lpstr>
      <vt:lpstr>A MiFID II szabályozással módosuló tranzakciós jelentések lényeges változásai</vt:lpstr>
      <vt:lpstr>Összetett szabályozási háttér</vt:lpstr>
      <vt:lpstr>A legfőbb különbségek a MiFID I és MiFIR/MiFID II között</vt:lpstr>
      <vt:lpstr>Eladó és vevő azonosítása</vt:lpstr>
      <vt:lpstr>Ügyfelek azonosításának egységesítése</vt:lpstr>
      <vt:lpstr>Tranzakciók azonosítása</vt:lpstr>
      <vt:lpstr>Adatáramlások folyamata</vt:lpstr>
      <vt:lpstr>Kiemelt figyelemmel kezelendő pontok</vt:lpstr>
      <vt:lpstr>PowerPoint Presentation</vt:lpstr>
    </vt:vector>
  </TitlesOfParts>
  <Company>Magyar Nemzeti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Horváth Róbert</dc:creator>
  <cp:lastModifiedBy>Kozma László</cp:lastModifiedBy>
  <cp:revision>71</cp:revision>
  <dcterms:created xsi:type="dcterms:W3CDTF">2014-01-30T16:21:06Z</dcterms:created>
  <dcterms:modified xsi:type="dcterms:W3CDTF">2017-06-23T09:23:57Z</dcterms:modified>
</cp:coreProperties>
</file>