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4" r:id="rId1"/>
  </p:sldMasterIdLst>
  <p:notesMasterIdLst>
    <p:notesMasterId r:id="rId56"/>
  </p:notesMasterIdLst>
  <p:handoutMasterIdLst>
    <p:handoutMasterId r:id="rId57"/>
  </p:handoutMasterIdLst>
  <p:sldIdLst>
    <p:sldId id="260" r:id="rId2"/>
    <p:sldId id="274" r:id="rId3"/>
    <p:sldId id="276" r:id="rId4"/>
    <p:sldId id="325" r:id="rId5"/>
    <p:sldId id="278" r:id="rId6"/>
    <p:sldId id="279" r:id="rId7"/>
    <p:sldId id="282" r:id="rId8"/>
    <p:sldId id="281" r:id="rId9"/>
    <p:sldId id="283" r:id="rId10"/>
    <p:sldId id="313" r:id="rId11"/>
    <p:sldId id="326" r:id="rId12"/>
    <p:sldId id="354" r:id="rId13"/>
    <p:sldId id="380" r:id="rId14"/>
    <p:sldId id="381" r:id="rId15"/>
    <p:sldId id="328" r:id="rId16"/>
    <p:sldId id="361" r:id="rId17"/>
    <p:sldId id="382" r:id="rId18"/>
    <p:sldId id="372" r:id="rId19"/>
    <p:sldId id="296" r:id="rId20"/>
    <p:sldId id="356" r:id="rId21"/>
    <p:sldId id="383" r:id="rId22"/>
    <p:sldId id="373" r:id="rId23"/>
    <p:sldId id="340" r:id="rId24"/>
    <p:sldId id="295" r:id="rId25"/>
    <p:sldId id="338" r:id="rId26"/>
    <p:sldId id="351" r:id="rId27"/>
    <p:sldId id="362" r:id="rId28"/>
    <p:sldId id="384" r:id="rId29"/>
    <p:sldId id="385" r:id="rId30"/>
    <p:sldId id="363" r:id="rId31"/>
    <p:sldId id="324" r:id="rId32"/>
    <p:sldId id="320" r:id="rId33"/>
    <p:sldId id="386" r:id="rId34"/>
    <p:sldId id="739" r:id="rId35"/>
    <p:sldId id="364" r:id="rId36"/>
    <p:sldId id="304" r:id="rId37"/>
    <p:sldId id="374" r:id="rId38"/>
    <p:sldId id="387" r:id="rId39"/>
    <p:sldId id="388" r:id="rId40"/>
    <p:sldId id="366" r:id="rId41"/>
    <p:sldId id="378" r:id="rId42"/>
    <p:sldId id="333" r:id="rId43"/>
    <p:sldId id="377" r:id="rId44"/>
    <p:sldId id="337" r:id="rId45"/>
    <p:sldId id="348" r:id="rId46"/>
    <p:sldId id="368" r:id="rId47"/>
    <p:sldId id="345" r:id="rId48"/>
    <p:sldId id="307" r:id="rId49"/>
    <p:sldId id="308" r:id="rId50"/>
    <p:sldId id="309" r:id="rId51"/>
    <p:sldId id="310" r:id="rId52"/>
    <p:sldId id="311" r:id="rId53"/>
    <p:sldId id="312" r:id="rId54"/>
    <p:sldId id="321" r:id="rId55"/>
  </p:sldIdLst>
  <p:sldSz cx="9144000" cy="6858000" type="screen4x3"/>
  <p:notesSz cx="6797675" cy="992663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">
          <p15:clr>
            <a:srgbClr val="A4A3A4"/>
          </p15:clr>
        </p15:guide>
        <p15:guide id="2" orient="horz" pos="663">
          <p15:clr>
            <a:srgbClr val="A4A3A4"/>
          </p15:clr>
        </p15:guide>
        <p15:guide id="3" pos="2880">
          <p15:clr>
            <a:srgbClr val="A4A3A4"/>
          </p15:clr>
        </p15:guide>
        <p15:guide id="4" pos="385">
          <p15:clr>
            <a:srgbClr val="A4A3A4"/>
          </p15:clr>
        </p15:guide>
        <p15:guide id="5" pos="53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steigervald" initials="a" lastIdx="1" clrIdx="0"/>
  <p:cmAuthor id="1" name="Novák Zsuzsanna" initials="NZ" lastIdx="7" clrIdx="1"/>
  <p:cmAuthor id="2" name="Gór-Holecz Fatime" initials="GF" lastIdx="2" clrIdx="2">
    <p:extLst>
      <p:ext uri="{19B8F6BF-5375-455C-9EA6-DF929625EA0E}">
        <p15:presenceInfo xmlns:p15="http://schemas.microsoft.com/office/powerpoint/2012/main" userId="S-1-5-21-1939357022-314196924-328618392-516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0000"/>
    <a:srgbClr val="DE8604"/>
    <a:srgbClr val="EE8E00"/>
    <a:srgbClr val="FFA41D"/>
    <a:srgbClr val="FFC775"/>
    <a:srgbClr val="FFCC81"/>
    <a:srgbClr val="49701E"/>
    <a:srgbClr val="6BA42C"/>
    <a:srgbClr val="D4F4D4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5436" autoAdjust="0"/>
  </p:normalViewPr>
  <p:slideViewPr>
    <p:cSldViewPr>
      <p:cViewPr varScale="1">
        <p:scale>
          <a:sx n="106" d="100"/>
          <a:sy n="106" d="100"/>
        </p:scale>
        <p:origin x="1548" y="108"/>
      </p:cViewPr>
      <p:guideLst>
        <p:guide orient="horz" pos="255"/>
        <p:guide orient="horz" pos="663"/>
        <p:guide pos="2880"/>
        <p:guide pos="385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2898" y="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B9C56E-33F4-46D7-AC88-EC0C87794630}" type="doc">
      <dgm:prSet loTypeId="urn:microsoft.com/office/officeart/2005/8/layout/pyramid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60C37BE-D98E-49B3-A17D-70B03E549391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hu-HU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C5A4182-6C6C-481A-94D6-C7B8E9EFDC37}" type="parTrans" cxnId="{00ACD53A-174D-41A6-925E-C60C6F34102A}">
      <dgm:prSet/>
      <dgm:spPr/>
      <dgm:t>
        <a:bodyPr/>
        <a:lstStyle/>
        <a:p>
          <a:endParaRPr lang="hu-HU"/>
        </a:p>
      </dgm:t>
    </dgm:pt>
    <dgm:pt modelId="{8DC8A2D5-154A-40DE-813F-A1361F572E28}" type="sibTrans" cxnId="{00ACD53A-174D-41A6-925E-C60C6F34102A}">
      <dgm:prSet/>
      <dgm:spPr/>
      <dgm:t>
        <a:bodyPr/>
        <a:lstStyle/>
        <a:p>
          <a:endParaRPr lang="hu-HU"/>
        </a:p>
      </dgm:t>
    </dgm:pt>
    <dgm:pt modelId="{A014E3D7-DAA3-4753-B119-7C8671D7C78C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hu-HU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285A82D-0B1A-4EA4-93A7-2AACE14E92EE}" type="parTrans" cxnId="{C203AC2F-9006-47C9-ACBD-2BF54D3BE098}">
      <dgm:prSet/>
      <dgm:spPr/>
      <dgm:t>
        <a:bodyPr/>
        <a:lstStyle/>
        <a:p>
          <a:endParaRPr lang="hu-HU"/>
        </a:p>
      </dgm:t>
    </dgm:pt>
    <dgm:pt modelId="{84CB96D3-11B6-4F1C-B826-D44A8853766A}" type="sibTrans" cxnId="{C203AC2F-9006-47C9-ACBD-2BF54D3BE098}">
      <dgm:prSet/>
      <dgm:spPr/>
      <dgm:t>
        <a:bodyPr/>
        <a:lstStyle/>
        <a:p>
          <a:endParaRPr lang="hu-HU"/>
        </a:p>
      </dgm:t>
    </dgm:pt>
    <dgm:pt modelId="{1800B553-E39D-43CA-A2F8-9C889FFDE101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hu-HU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57B757E-C63D-43D5-AF3D-65A3C8A03FEC}" type="parTrans" cxnId="{5E269C49-9F22-4011-8D00-708A6BCAB633}">
      <dgm:prSet/>
      <dgm:spPr/>
      <dgm:t>
        <a:bodyPr/>
        <a:lstStyle/>
        <a:p>
          <a:endParaRPr lang="hu-HU"/>
        </a:p>
      </dgm:t>
    </dgm:pt>
    <dgm:pt modelId="{33B55CC7-2BB3-4FBA-A7E8-853BAF3E1785}" type="sibTrans" cxnId="{5E269C49-9F22-4011-8D00-708A6BCAB633}">
      <dgm:prSet/>
      <dgm:spPr/>
      <dgm:t>
        <a:bodyPr/>
        <a:lstStyle/>
        <a:p>
          <a:endParaRPr lang="hu-HU"/>
        </a:p>
      </dgm:t>
    </dgm:pt>
    <dgm:pt modelId="{7AED49F9-7ECF-4A4C-B6A3-058948ADF37B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hu-HU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294EF05-DD9B-460C-9271-CBD52F817B06}" type="parTrans" cxnId="{3B0BEF2C-C818-479C-96DB-99AB7207EEDE}">
      <dgm:prSet/>
      <dgm:spPr/>
      <dgm:t>
        <a:bodyPr/>
        <a:lstStyle/>
        <a:p>
          <a:endParaRPr lang="hu-HU"/>
        </a:p>
      </dgm:t>
    </dgm:pt>
    <dgm:pt modelId="{4CAC5831-33AA-4937-B51D-75979A7EC773}" type="sibTrans" cxnId="{3B0BEF2C-C818-479C-96DB-99AB7207EEDE}">
      <dgm:prSet/>
      <dgm:spPr/>
      <dgm:t>
        <a:bodyPr/>
        <a:lstStyle/>
        <a:p>
          <a:endParaRPr lang="hu-HU"/>
        </a:p>
      </dgm:t>
    </dgm:pt>
    <dgm:pt modelId="{B7BAD1AC-20CE-4F32-8572-DE2F7FACB4B0}" type="pres">
      <dgm:prSet presAssocID="{90B9C56E-33F4-46D7-AC88-EC0C87794630}" presName="compositeShape" presStyleCnt="0">
        <dgm:presLayoutVars>
          <dgm:chMax val="9"/>
          <dgm:dir/>
          <dgm:resizeHandles val="exact"/>
        </dgm:presLayoutVars>
      </dgm:prSet>
      <dgm:spPr/>
    </dgm:pt>
    <dgm:pt modelId="{E4EE9A75-2AF1-4873-810D-948AB9F2524E}" type="pres">
      <dgm:prSet presAssocID="{90B9C56E-33F4-46D7-AC88-EC0C87794630}" presName="triangle1" presStyleLbl="node1" presStyleIdx="0" presStyleCnt="4" custLinFactNeighborX="296" custLinFactNeighborY="0">
        <dgm:presLayoutVars>
          <dgm:bulletEnabled val="1"/>
        </dgm:presLayoutVars>
      </dgm:prSet>
      <dgm:spPr/>
    </dgm:pt>
    <dgm:pt modelId="{01ED17CB-933B-4E9F-8A59-C88888862866}" type="pres">
      <dgm:prSet presAssocID="{90B9C56E-33F4-46D7-AC88-EC0C87794630}" presName="triangle2" presStyleLbl="node1" presStyleIdx="1" presStyleCnt="4">
        <dgm:presLayoutVars>
          <dgm:bulletEnabled val="1"/>
        </dgm:presLayoutVars>
      </dgm:prSet>
      <dgm:spPr/>
    </dgm:pt>
    <dgm:pt modelId="{F9BABBAF-0FBD-48CA-A10C-4BF9241CA505}" type="pres">
      <dgm:prSet presAssocID="{90B9C56E-33F4-46D7-AC88-EC0C87794630}" presName="triangle3" presStyleLbl="node1" presStyleIdx="2" presStyleCnt="4">
        <dgm:presLayoutVars>
          <dgm:bulletEnabled val="1"/>
        </dgm:presLayoutVars>
      </dgm:prSet>
      <dgm:spPr/>
    </dgm:pt>
    <dgm:pt modelId="{64DE8098-8798-48BE-8F43-3B2C712BF96A}" type="pres">
      <dgm:prSet presAssocID="{90B9C56E-33F4-46D7-AC88-EC0C87794630}" presName="triangle4" presStyleLbl="node1" presStyleIdx="3" presStyleCnt="4" custLinFactNeighborY="2910">
        <dgm:presLayoutVars>
          <dgm:bulletEnabled val="1"/>
        </dgm:presLayoutVars>
      </dgm:prSet>
      <dgm:spPr/>
    </dgm:pt>
  </dgm:ptLst>
  <dgm:cxnLst>
    <dgm:cxn modelId="{B91B3C11-6DAE-4D58-8F26-D9B105FB5601}" type="presOf" srcId="{360C37BE-D98E-49B3-A17D-70B03E549391}" destId="{E4EE9A75-2AF1-4873-810D-948AB9F2524E}" srcOrd="0" destOrd="0" presId="urn:microsoft.com/office/officeart/2005/8/layout/pyramid4"/>
    <dgm:cxn modelId="{3B0BEF2C-C818-479C-96DB-99AB7207EEDE}" srcId="{90B9C56E-33F4-46D7-AC88-EC0C87794630}" destId="{7AED49F9-7ECF-4A4C-B6A3-058948ADF37B}" srcOrd="3" destOrd="0" parTransId="{6294EF05-DD9B-460C-9271-CBD52F817B06}" sibTransId="{4CAC5831-33AA-4937-B51D-75979A7EC773}"/>
    <dgm:cxn modelId="{C203AC2F-9006-47C9-ACBD-2BF54D3BE098}" srcId="{90B9C56E-33F4-46D7-AC88-EC0C87794630}" destId="{A014E3D7-DAA3-4753-B119-7C8671D7C78C}" srcOrd="1" destOrd="0" parTransId="{B285A82D-0B1A-4EA4-93A7-2AACE14E92EE}" sibTransId="{84CB96D3-11B6-4F1C-B826-D44A8853766A}"/>
    <dgm:cxn modelId="{00ACD53A-174D-41A6-925E-C60C6F34102A}" srcId="{90B9C56E-33F4-46D7-AC88-EC0C87794630}" destId="{360C37BE-D98E-49B3-A17D-70B03E549391}" srcOrd="0" destOrd="0" parTransId="{AC5A4182-6C6C-481A-94D6-C7B8E9EFDC37}" sibTransId="{8DC8A2D5-154A-40DE-813F-A1361F572E28}"/>
    <dgm:cxn modelId="{5E269C49-9F22-4011-8D00-708A6BCAB633}" srcId="{90B9C56E-33F4-46D7-AC88-EC0C87794630}" destId="{1800B553-E39D-43CA-A2F8-9C889FFDE101}" srcOrd="2" destOrd="0" parTransId="{457B757E-C63D-43D5-AF3D-65A3C8A03FEC}" sibTransId="{33B55CC7-2BB3-4FBA-A7E8-853BAF3E1785}"/>
    <dgm:cxn modelId="{D594B879-65C4-44C0-BF26-602078465E51}" type="presOf" srcId="{7AED49F9-7ECF-4A4C-B6A3-058948ADF37B}" destId="{64DE8098-8798-48BE-8F43-3B2C712BF96A}" srcOrd="0" destOrd="0" presId="urn:microsoft.com/office/officeart/2005/8/layout/pyramid4"/>
    <dgm:cxn modelId="{2C34C57E-DFC1-45D0-A677-EFF1BA9B92AC}" type="presOf" srcId="{90B9C56E-33F4-46D7-AC88-EC0C87794630}" destId="{B7BAD1AC-20CE-4F32-8572-DE2F7FACB4B0}" srcOrd="0" destOrd="0" presId="urn:microsoft.com/office/officeart/2005/8/layout/pyramid4"/>
    <dgm:cxn modelId="{9F91808E-43E2-425F-80C3-249A7D6526A7}" type="presOf" srcId="{A014E3D7-DAA3-4753-B119-7C8671D7C78C}" destId="{01ED17CB-933B-4E9F-8A59-C88888862866}" srcOrd="0" destOrd="0" presId="urn:microsoft.com/office/officeart/2005/8/layout/pyramid4"/>
    <dgm:cxn modelId="{22C031A1-C1FB-4E00-99DF-80401AB5C1E4}" type="presOf" srcId="{1800B553-E39D-43CA-A2F8-9C889FFDE101}" destId="{F9BABBAF-0FBD-48CA-A10C-4BF9241CA505}" srcOrd="0" destOrd="0" presId="urn:microsoft.com/office/officeart/2005/8/layout/pyramid4"/>
    <dgm:cxn modelId="{B46349F1-7969-4762-93D5-DEE7B9042435}" type="presParOf" srcId="{B7BAD1AC-20CE-4F32-8572-DE2F7FACB4B0}" destId="{E4EE9A75-2AF1-4873-810D-948AB9F2524E}" srcOrd="0" destOrd="0" presId="urn:microsoft.com/office/officeart/2005/8/layout/pyramid4"/>
    <dgm:cxn modelId="{E48BBBAA-CCCE-4C9D-B1C6-363674973860}" type="presParOf" srcId="{B7BAD1AC-20CE-4F32-8572-DE2F7FACB4B0}" destId="{01ED17CB-933B-4E9F-8A59-C88888862866}" srcOrd="1" destOrd="0" presId="urn:microsoft.com/office/officeart/2005/8/layout/pyramid4"/>
    <dgm:cxn modelId="{239FDD44-B5F6-43B8-B08E-A6C7C86C5987}" type="presParOf" srcId="{B7BAD1AC-20CE-4F32-8572-DE2F7FACB4B0}" destId="{F9BABBAF-0FBD-48CA-A10C-4BF9241CA505}" srcOrd="2" destOrd="0" presId="urn:microsoft.com/office/officeart/2005/8/layout/pyramid4"/>
    <dgm:cxn modelId="{4513241C-75C9-4A42-A155-091D3B736371}" type="presParOf" srcId="{B7BAD1AC-20CE-4F32-8572-DE2F7FACB4B0}" destId="{64DE8098-8798-48BE-8F43-3B2C712BF96A}" srcOrd="3" destOrd="0" presId="urn:microsoft.com/office/officeart/2005/8/layout/pyramid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904E7C-A46E-4625-9E83-9115E406D276}" type="doc">
      <dgm:prSet loTypeId="urn:microsoft.com/office/officeart/2005/8/layout/h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hu-HU"/>
        </a:p>
      </dgm:t>
    </dgm:pt>
    <dgm:pt modelId="{7C17F026-91F1-4BF4-A3F4-65E069E69795}">
      <dgm:prSet phldrT="[Text]"/>
      <dgm:spPr/>
      <dgm:t>
        <a:bodyPr/>
        <a:lstStyle/>
        <a:p>
          <a:r>
            <a:rPr lang="hu-HU" dirty="0"/>
            <a:t>Az MNB </a:t>
          </a:r>
          <a:r>
            <a:rPr lang="hu-HU"/>
            <a:t>monetáris politikai </a:t>
          </a:r>
          <a:r>
            <a:rPr lang="hu-HU" dirty="0"/>
            <a:t>eszköztárának fő elemei</a:t>
          </a:r>
        </a:p>
      </dgm:t>
    </dgm:pt>
    <dgm:pt modelId="{235D26BB-7159-474A-BADE-F7B000ACECDC}" type="parTrans" cxnId="{52618BA0-EFCA-4B8C-A653-3FAB63750A40}">
      <dgm:prSet/>
      <dgm:spPr/>
      <dgm:t>
        <a:bodyPr/>
        <a:lstStyle/>
        <a:p>
          <a:endParaRPr lang="hu-HU"/>
        </a:p>
      </dgm:t>
    </dgm:pt>
    <dgm:pt modelId="{BC19A9A1-4BF6-4B87-A07D-3F4077D57B8B}" type="sibTrans" cxnId="{52618BA0-EFCA-4B8C-A653-3FAB63750A40}">
      <dgm:prSet/>
      <dgm:spPr/>
      <dgm:t>
        <a:bodyPr/>
        <a:lstStyle/>
        <a:p>
          <a:endParaRPr lang="hu-HU"/>
        </a:p>
      </dgm:t>
    </dgm:pt>
    <dgm:pt modelId="{2EACF430-1EE4-4280-8872-5E3B6D1EA28D}">
      <dgm:prSet phldrT="[Text]" custT="1"/>
      <dgm:spPr/>
      <dgm:t>
        <a:bodyPr/>
        <a:lstStyle/>
        <a:p>
          <a:r>
            <a:rPr lang="hu-HU" sz="2000" dirty="0">
              <a:latin typeface="Calibri" panose="020F0502020204030204" pitchFamily="34" charset="0"/>
              <a:cs typeface="Calibri" panose="020F0502020204030204" pitchFamily="34" charset="0"/>
            </a:rPr>
            <a:t>Mennyiségi korlátozás</a:t>
          </a:r>
          <a:endParaRPr lang="hu-HU" sz="2000" dirty="0"/>
        </a:p>
      </dgm:t>
    </dgm:pt>
    <dgm:pt modelId="{7D0D8CCA-A4A7-4AC9-BC69-C6A6C4EFF530}" type="parTrans" cxnId="{55FF4AFD-75B4-4BC4-BB40-3436FA043F08}">
      <dgm:prSet/>
      <dgm:spPr/>
      <dgm:t>
        <a:bodyPr/>
        <a:lstStyle/>
        <a:p>
          <a:endParaRPr lang="hu-HU"/>
        </a:p>
      </dgm:t>
    </dgm:pt>
    <dgm:pt modelId="{19FB1D47-A76B-4E0A-A6C7-DE6273E90B82}" type="sibTrans" cxnId="{55FF4AFD-75B4-4BC4-BB40-3436FA043F08}">
      <dgm:prSet/>
      <dgm:spPr/>
      <dgm:t>
        <a:bodyPr/>
        <a:lstStyle/>
        <a:p>
          <a:endParaRPr lang="hu-HU"/>
        </a:p>
      </dgm:t>
    </dgm:pt>
    <dgm:pt modelId="{C529F542-B950-44D9-9C21-8AC95A11F00F}">
      <dgm:prSet phldrT="[Text]" custT="1"/>
      <dgm:spPr/>
      <dgm:t>
        <a:bodyPr/>
        <a:lstStyle/>
        <a:p>
          <a:r>
            <a:rPr lang="hu-HU" sz="2000" dirty="0">
              <a:latin typeface="Calibri" panose="020F0502020204030204" pitchFamily="34" charset="0"/>
              <a:cs typeface="Calibri" panose="020F0502020204030204" pitchFamily="34" charset="0"/>
            </a:rPr>
            <a:t>Kamat-folyosó</a:t>
          </a:r>
          <a:endParaRPr lang="hu-HU" sz="2000" dirty="0"/>
        </a:p>
      </dgm:t>
    </dgm:pt>
    <dgm:pt modelId="{935534A8-E415-4266-B818-13C0467A0965}" type="parTrans" cxnId="{67F0ACB4-6472-470B-9EF3-89DCD712228D}">
      <dgm:prSet/>
      <dgm:spPr/>
      <dgm:t>
        <a:bodyPr/>
        <a:lstStyle/>
        <a:p>
          <a:endParaRPr lang="hu-HU"/>
        </a:p>
      </dgm:t>
    </dgm:pt>
    <dgm:pt modelId="{7D5DCCF7-9EEE-4027-ACE8-9E55284967BE}" type="sibTrans" cxnId="{67F0ACB4-6472-470B-9EF3-89DCD712228D}">
      <dgm:prSet/>
      <dgm:spPr/>
      <dgm:t>
        <a:bodyPr/>
        <a:lstStyle/>
        <a:p>
          <a:endParaRPr lang="hu-HU"/>
        </a:p>
      </dgm:t>
    </dgm:pt>
    <dgm:pt modelId="{08F84AFF-A29D-42DB-BD9C-D0C2312D573C}">
      <dgm:prSet phldrT="[Text]" custT="1"/>
      <dgm:spPr/>
      <dgm:t>
        <a:bodyPr/>
        <a:lstStyle/>
        <a:p>
          <a:r>
            <a:rPr lang="hu-HU" sz="2000" kern="120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Jegybanki FX-swap eszköz</a:t>
          </a:r>
          <a:endParaRPr lang="hu-HU" sz="2000" kern="1200" dirty="0"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7763E29A-8CEA-487B-A1A7-33FB6F67D573}" type="parTrans" cxnId="{B6C1D6DC-4710-4DE7-A56A-D5439C1D3DE4}">
      <dgm:prSet/>
      <dgm:spPr/>
      <dgm:t>
        <a:bodyPr/>
        <a:lstStyle/>
        <a:p>
          <a:endParaRPr lang="hu-HU"/>
        </a:p>
      </dgm:t>
    </dgm:pt>
    <dgm:pt modelId="{F72BEDD0-1A5E-4820-9151-156A85D2912D}" type="sibTrans" cxnId="{B6C1D6DC-4710-4DE7-A56A-D5439C1D3DE4}">
      <dgm:prSet/>
      <dgm:spPr/>
      <dgm:t>
        <a:bodyPr/>
        <a:lstStyle/>
        <a:p>
          <a:endParaRPr lang="hu-HU"/>
        </a:p>
      </dgm:t>
    </dgm:pt>
    <dgm:pt modelId="{0BA0035D-F7B8-4512-BF47-62DEA0E89FA7}">
      <dgm:prSet custT="1"/>
      <dgm:spPr/>
      <dgm:t>
        <a:bodyPr/>
        <a:lstStyle/>
        <a:p>
          <a:pPr>
            <a:buClrTx/>
            <a:buSzTx/>
            <a:buFontTx/>
            <a:buNone/>
          </a:pPr>
          <a:r>
            <a:rPr lang="hu-HU" sz="2000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Kötelező tartalék</a:t>
          </a:r>
          <a:endParaRPr lang="hu-HU" sz="2000" dirty="0"/>
        </a:p>
      </dgm:t>
    </dgm:pt>
    <dgm:pt modelId="{7A975E3B-DE18-4427-999A-C9BAC1E8B32B}" type="parTrans" cxnId="{51FAE67D-2CBA-4E0E-BE7A-1AC4529E74F2}">
      <dgm:prSet/>
      <dgm:spPr/>
      <dgm:t>
        <a:bodyPr/>
        <a:lstStyle/>
        <a:p>
          <a:endParaRPr lang="hu-HU"/>
        </a:p>
      </dgm:t>
    </dgm:pt>
    <dgm:pt modelId="{62E43E67-7D97-47DB-8CE0-2C140E489B15}" type="sibTrans" cxnId="{51FAE67D-2CBA-4E0E-BE7A-1AC4529E74F2}">
      <dgm:prSet/>
      <dgm:spPr/>
      <dgm:t>
        <a:bodyPr/>
        <a:lstStyle/>
        <a:p>
          <a:endParaRPr lang="hu-HU"/>
        </a:p>
      </dgm:t>
    </dgm:pt>
    <dgm:pt modelId="{B4BA28DD-F257-4644-928B-3CB402EBEE0F}">
      <dgm:prSet custT="1"/>
      <dgm:spPr/>
      <dgm:t>
        <a:bodyPr/>
        <a:lstStyle/>
        <a:p>
          <a:r>
            <a:rPr lang="hu-HU" sz="2000" dirty="0" err="1">
              <a:latin typeface="Calibri" panose="020F0502020204030204" pitchFamily="34" charset="0"/>
              <a:cs typeface="Calibri" panose="020F0502020204030204" pitchFamily="34" charset="0"/>
            </a:rPr>
            <a:t>Preferen-ciális</a:t>
          </a:r>
          <a:r>
            <a:rPr lang="hu-HU" sz="2000" dirty="0">
              <a:latin typeface="Calibri" panose="020F0502020204030204" pitchFamily="34" charset="0"/>
              <a:cs typeface="Calibri" panose="020F0502020204030204" pitchFamily="34" charset="0"/>
            </a:rPr>
            <a:t> betét</a:t>
          </a:r>
          <a:endParaRPr lang="hu-HU" sz="2000" dirty="0"/>
        </a:p>
      </dgm:t>
    </dgm:pt>
    <dgm:pt modelId="{9A01C8D1-433A-43D9-A111-CB0988F8F887}" type="parTrans" cxnId="{D5F25C3B-CD69-41BD-A158-0B38D36936C1}">
      <dgm:prSet/>
      <dgm:spPr/>
      <dgm:t>
        <a:bodyPr/>
        <a:lstStyle/>
        <a:p>
          <a:endParaRPr lang="hu-HU"/>
        </a:p>
      </dgm:t>
    </dgm:pt>
    <dgm:pt modelId="{42501AF2-9E14-471A-9616-2816649B4679}" type="sibTrans" cxnId="{D5F25C3B-CD69-41BD-A158-0B38D36936C1}">
      <dgm:prSet/>
      <dgm:spPr/>
      <dgm:t>
        <a:bodyPr/>
        <a:lstStyle/>
        <a:p>
          <a:endParaRPr lang="hu-HU"/>
        </a:p>
      </dgm:t>
    </dgm:pt>
    <dgm:pt modelId="{A20B61DA-2744-4CB8-A528-AFF127462087}">
      <dgm:prSet custT="1"/>
      <dgm:spPr/>
      <dgm:t>
        <a:bodyPr/>
        <a:lstStyle/>
        <a:p>
          <a:r>
            <a:rPr lang="hu-HU" sz="2000" dirty="0">
              <a:latin typeface="Calibri" panose="020F0502020204030204" pitchFamily="34" charset="0"/>
              <a:cs typeface="Calibri" panose="020F0502020204030204" pitchFamily="34" charset="0"/>
            </a:rPr>
            <a:t>Hitel-tenderek</a:t>
          </a:r>
          <a:endParaRPr lang="hu-HU" sz="2000" dirty="0"/>
        </a:p>
      </dgm:t>
    </dgm:pt>
    <dgm:pt modelId="{731650B5-1C34-4E4A-B26A-696096DB897F}" type="parTrans" cxnId="{7C5E1079-814A-4E63-A4C8-0478415EB96B}">
      <dgm:prSet/>
      <dgm:spPr/>
      <dgm:t>
        <a:bodyPr/>
        <a:lstStyle/>
        <a:p>
          <a:endParaRPr lang="hu-HU"/>
        </a:p>
      </dgm:t>
    </dgm:pt>
    <dgm:pt modelId="{CB6CB097-CA60-4239-97A4-29138CDDD262}" type="sibTrans" cxnId="{7C5E1079-814A-4E63-A4C8-0478415EB96B}">
      <dgm:prSet/>
      <dgm:spPr/>
      <dgm:t>
        <a:bodyPr/>
        <a:lstStyle/>
        <a:p>
          <a:endParaRPr lang="hu-HU"/>
        </a:p>
      </dgm:t>
    </dgm:pt>
    <dgm:pt modelId="{A44E690E-F50F-41DF-A331-2A670123FE25}" type="pres">
      <dgm:prSet presAssocID="{85904E7C-A46E-4625-9E83-9115E406D276}" presName="composite" presStyleCnt="0">
        <dgm:presLayoutVars>
          <dgm:chMax val="1"/>
          <dgm:dir/>
          <dgm:resizeHandles val="exact"/>
        </dgm:presLayoutVars>
      </dgm:prSet>
      <dgm:spPr/>
    </dgm:pt>
    <dgm:pt modelId="{4879C8E0-99C3-4DD2-87AE-A0B67B4AB5B4}" type="pres">
      <dgm:prSet presAssocID="{7C17F026-91F1-4BF4-A3F4-65E069E69795}" presName="roof" presStyleLbl="dkBgShp" presStyleIdx="0" presStyleCnt="2" custScaleY="57991" custLinFactNeighborX="-283" custLinFactNeighborY="16588"/>
      <dgm:spPr/>
    </dgm:pt>
    <dgm:pt modelId="{A562CC55-0F09-46C7-952B-15FA93187218}" type="pres">
      <dgm:prSet presAssocID="{7C17F026-91F1-4BF4-A3F4-65E069E69795}" presName="pillars" presStyleCnt="0"/>
      <dgm:spPr/>
    </dgm:pt>
    <dgm:pt modelId="{E60B7799-060D-4C6E-95EA-8FD4574016BE}" type="pres">
      <dgm:prSet presAssocID="{7C17F026-91F1-4BF4-A3F4-65E069E69795}" presName="pillar1" presStyleLbl="node1" presStyleIdx="0" presStyleCnt="6">
        <dgm:presLayoutVars>
          <dgm:bulletEnabled val="1"/>
        </dgm:presLayoutVars>
      </dgm:prSet>
      <dgm:spPr/>
    </dgm:pt>
    <dgm:pt modelId="{F97A575E-0967-4CC7-98D0-6FD182E21A85}" type="pres">
      <dgm:prSet presAssocID="{C529F542-B950-44D9-9C21-8AC95A11F00F}" presName="pillarX" presStyleLbl="node1" presStyleIdx="1" presStyleCnt="6">
        <dgm:presLayoutVars>
          <dgm:bulletEnabled val="1"/>
        </dgm:presLayoutVars>
      </dgm:prSet>
      <dgm:spPr/>
    </dgm:pt>
    <dgm:pt modelId="{E029F1C8-6D12-4DF5-9DCB-6BDDD2524247}" type="pres">
      <dgm:prSet presAssocID="{08F84AFF-A29D-42DB-BD9C-D0C2312D573C}" presName="pillarX" presStyleLbl="node1" presStyleIdx="2" presStyleCnt="6">
        <dgm:presLayoutVars>
          <dgm:bulletEnabled val="1"/>
        </dgm:presLayoutVars>
      </dgm:prSet>
      <dgm:spPr/>
    </dgm:pt>
    <dgm:pt modelId="{E12601FF-F84A-4C34-9FCE-0BD76E6CBC9F}" type="pres">
      <dgm:prSet presAssocID="{0BA0035D-F7B8-4512-BF47-62DEA0E89FA7}" presName="pillarX" presStyleLbl="node1" presStyleIdx="3" presStyleCnt="6">
        <dgm:presLayoutVars>
          <dgm:bulletEnabled val="1"/>
        </dgm:presLayoutVars>
      </dgm:prSet>
      <dgm:spPr/>
    </dgm:pt>
    <dgm:pt modelId="{9803613B-DEA0-4934-B9F9-15A2CB3038AE}" type="pres">
      <dgm:prSet presAssocID="{B4BA28DD-F257-4644-928B-3CB402EBEE0F}" presName="pillarX" presStyleLbl="node1" presStyleIdx="4" presStyleCnt="6">
        <dgm:presLayoutVars>
          <dgm:bulletEnabled val="1"/>
        </dgm:presLayoutVars>
      </dgm:prSet>
      <dgm:spPr/>
    </dgm:pt>
    <dgm:pt modelId="{098F8D3F-9F05-46C7-8E67-8BD0B7CC1EF1}" type="pres">
      <dgm:prSet presAssocID="{A20B61DA-2744-4CB8-A528-AFF127462087}" presName="pillarX" presStyleLbl="node1" presStyleIdx="5" presStyleCnt="6">
        <dgm:presLayoutVars>
          <dgm:bulletEnabled val="1"/>
        </dgm:presLayoutVars>
      </dgm:prSet>
      <dgm:spPr/>
    </dgm:pt>
    <dgm:pt modelId="{ABEF5E51-6E9A-499F-BD30-3EE654ED308D}" type="pres">
      <dgm:prSet presAssocID="{7C17F026-91F1-4BF4-A3F4-65E069E69795}" presName="base" presStyleLbl="dkBgShp" presStyleIdx="1" presStyleCnt="2"/>
      <dgm:spPr/>
    </dgm:pt>
  </dgm:ptLst>
  <dgm:cxnLst>
    <dgm:cxn modelId="{7D6FA502-975F-4C49-98EE-FF7EB060C9DD}" type="presOf" srcId="{A20B61DA-2744-4CB8-A528-AFF127462087}" destId="{098F8D3F-9F05-46C7-8E67-8BD0B7CC1EF1}" srcOrd="0" destOrd="0" presId="urn:microsoft.com/office/officeart/2005/8/layout/hList3"/>
    <dgm:cxn modelId="{52917508-3A12-44D6-813F-A7A91F760C1D}" type="presOf" srcId="{0BA0035D-F7B8-4512-BF47-62DEA0E89FA7}" destId="{E12601FF-F84A-4C34-9FCE-0BD76E6CBC9F}" srcOrd="0" destOrd="0" presId="urn:microsoft.com/office/officeart/2005/8/layout/hList3"/>
    <dgm:cxn modelId="{0F5BCF1D-0EF7-4240-901F-E7711A390E54}" type="presOf" srcId="{2EACF430-1EE4-4280-8872-5E3B6D1EA28D}" destId="{E60B7799-060D-4C6E-95EA-8FD4574016BE}" srcOrd="0" destOrd="0" presId="urn:microsoft.com/office/officeart/2005/8/layout/hList3"/>
    <dgm:cxn modelId="{8C031322-B342-414E-9EF2-3EDAF674F749}" type="presOf" srcId="{85904E7C-A46E-4625-9E83-9115E406D276}" destId="{A44E690E-F50F-41DF-A331-2A670123FE25}" srcOrd="0" destOrd="0" presId="urn:microsoft.com/office/officeart/2005/8/layout/hList3"/>
    <dgm:cxn modelId="{D5F25C3B-CD69-41BD-A158-0B38D36936C1}" srcId="{7C17F026-91F1-4BF4-A3F4-65E069E69795}" destId="{B4BA28DD-F257-4644-928B-3CB402EBEE0F}" srcOrd="4" destOrd="0" parTransId="{9A01C8D1-433A-43D9-A111-CB0988F8F887}" sibTransId="{42501AF2-9E14-471A-9616-2816649B4679}"/>
    <dgm:cxn modelId="{7C5E1079-814A-4E63-A4C8-0478415EB96B}" srcId="{7C17F026-91F1-4BF4-A3F4-65E069E69795}" destId="{A20B61DA-2744-4CB8-A528-AFF127462087}" srcOrd="5" destOrd="0" parTransId="{731650B5-1C34-4E4A-B26A-696096DB897F}" sibTransId="{CB6CB097-CA60-4239-97A4-29138CDDD262}"/>
    <dgm:cxn modelId="{BCF3E05A-B554-4C13-9B95-113F3D21170E}" type="presOf" srcId="{C529F542-B950-44D9-9C21-8AC95A11F00F}" destId="{F97A575E-0967-4CC7-98D0-6FD182E21A85}" srcOrd="0" destOrd="0" presId="urn:microsoft.com/office/officeart/2005/8/layout/hList3"/>
    <dgm:cxn modelId="{51FAE67D-2CBA-4E0E-BE7A-1AC4529E74F2}" srcId="{7C17F026-91F1-4BF4-A3F4-65E069E69795}" destId="{0BA0035D-F7B8-4512-BF47-62DEA0E89FA7}" srcOrd="3" destOrd="0" parTransId="{7A975E3B-DE18-4427-999A-C9BAC1E8B32B}" sibTransId="{62E43E67-7D97-47DB-8CE0-2C140E489B15}"/>
    <dgm:cxn modelId="{52618BA0-EFCA-4B8C-A653-3FAB63750A40}" srcId="{85904E7C-A46E-4625-9E83-9115E406D276}" destId="{7C17F026-91F1-4BF4-A3F4-65E069E69795}" srcOrd="0" destOrd="0" parTransId="{235D26BB-7159-474A-BADE-F7B000ACECDC}" sibTransId="{BC19A9A1-4BF6-4B87-A07D-3F4077D57B8B}"/>
    <dgm:cxn modelId="{67F0ACB4-6472-470B-9EF3-89DCD712228D}" srcId="{7C17F026-91F1-4BF4-A3F4-65E069E69795}" destId="{C529F542-B950-44D9-9C21-8AC95A11F00F}" srcOrd="1" destOrd="0" parTransId="{935534A8-E415-4266-B818-13C0467A0965}" sibTransId="{7D5DCCF7-9EEE-4027-ACE8-9E55284967BE}"/>
    <dgm:cxn modelId="{030B0AD0-CD23-4137-92D3-1C53AE932744}" type="presOf" srcId="{B4BA28DD-F257-4644-928B-3CB402EBEE0F}" destId="{9803613B-DEA0-4934-B9F9-15A2CB3038AE}" srcOrd="0" destOrd="0" presId="urn:microsoft.com/office/officeart/2005/8/layout/hList3"/>
    <dgm:cxn modelId="{A06051D0-8894-4FB0-B8A8-8581B1C65D0B}" type="presOf" srcId="{08F84AFF-A29D-42DB-BD9C-D0C2312D573C}" destId="{E029F1C8-6D12-4DF5-9DCB-6BDDD2524247}" srcOrd="0" destOrd="0" presId="urn:microsoft.com/office/officeart/2005/8/layout/hList3"/>
    <dgm:cxn modelId="{B6C1D6DC-4710-4DE7-A56A-D5439C1D3DE4}" srcId="{7C17F026-91F1-4BF4-A3F4-65E069E69795}" destId="{08F84AFF-A29D-42DB-BD9C-D0C2312D573C}" srcOrd="2" destOrd="0" parTransId="{7763E29A-8CEA-487B-A1A7-33FB6F67D573}" sibTransId="{F72BEDD0-1A5E-4820-9151-156A85D2912D}"/>
    <dgm:cxn modelId="{5935DAE8-B6DA-41C6-AF9B-A4E4832032B2}" type="presOf" srcId="{7C17F026-91F1-4BF4-A3F4-65E069E69795}" destId="{4879C8E0-99C3-4DD2-87AE-A0B67B4AB5B4}" srcOrd="0" destOrd="0" presId="urn:microsoft.com/office/officeart/2005/8/layout/hList3"/>
    <dgm:cxn modelId="{55FF4AFD-75B4-4BC4-BB40-3436FA043F08}" srcId="{7C17F026-91F1-4BF4-A3F4-65E069E69795}" destId="{2EACF430-1EE4-4280-8872-5E3B6D1EA28D}" srcOrd="0" destOrd="0" parTransId="{7D0D8CCA-A4A7-4AC9-BC69-C6A6C4EFF530}" sibTransId="{19FB1D47-A76B-4E0A-A6C7-DE6273E90B82}"/>
    <dgm:cxn modelId="{13510CC1-C272-4952-A17B-9947BB506358}" type="presParOf" srcId="{A44E690E-F50F-41DF-A331-2A670123FE25}" destId="{4879C8E0-99C3-4DD2-87AE-A0B67B4AB5B4}" srcOrd="0" destOrd="0" presId="urn:microsoft.com/office/officeart/2005/8/layout/hList3"/>
    <dgm:cxn modelId="{991E794F-2843-40CF-94FB-AB19AD31A7B6}" type="presParOf" srcId="{A44E690E-F50F-41DF-A331-2A670123FE25}" destId="{A562CC55-0F09-46C7-952B-15FA93187218}" srcOrd="1" destOrd="0" presId="urn:microsoft.com/office/officeart/2005/8/layout/hList3"/>
    <dgm:cxn modelId="{A3CFCCF7-4FFB-4B7B-B803-61A7CD9D8C02}" type="presParOf" srcId="{A562CC55-0F09-46C7-952B-15FA93187218}" destId="{E60B7799-060D-4C6E-95EA-8FD4574016BE}" srcOrd="0" destOrd="0" presId="urn:microsoft.com/office/officeart/2005/8/layout/hList3"/>
    <dgm:cxn modelId="{E94B3606-3C4C-47F4-9978-AA2E4EBC0FB5}" type="presParOf" srcId="{A562CC55-0F09-46C7-952B-15FA93187218}" destId="{F97A575E-0967-4CC7-98D0-6FD182E21A85}" srcOrd="1" destOrd="0" presId="urn:microsoft.com/office/officeart/2005/8/layout/hList3"/>
    <dgm:cxn modelId="{B949E12A-15A1-489B-AB8E-D92A6CE188F2}" type="presParOf" srcId="{A562CC55-0F09-46C7-952B-15FA93187218}" destId="{E029F1C8-6D12-4DF5-9DCB-6BDDD2524247}" srcOrd="2" destOrd="0" presId="urn:microsoft.com/office/officeart/2005/8/layout/hList3"/>
    <dgm:cxn modelId="{79CCA598-39AC-4D25-AAC0-4F73B128DAE0}" type="presParOf" srcId="{A562CC55-0F09-46C7-952B-15FA93187218}" destId="{E12601FF-F84A-4C34-9FCE-0BD76E6CBC9F}" srcOrd="3" destOrd="0" presId="urn:microsoft.com/office/officeart/2005/8/layout/hList3"/>
    <dgm:cxn modelId="{F85D5886-0EC7-4C17-B7FE-968766C20141}" type="presParOf" srcId="{A562CC55-0F09-46C7-952B-15FA93187218}" destId="{9803613B-DEA0-4934-B9F9-15A2CB3038AE}" srcOrd="4" destOrd="0" presId="urn:microsoft.com/office/officeart/2005/8/layout/hList3"/>
    <dgm:cxn modelId="{DA68845D-DC02-4C80-8373-A1E3592E3B67}" type="presParOf" srcId="{A562CC55-0F09-46C7-952B-15FA93187218}" destId="{098F8D3F-9F05-46C7-8E67-8BD0B7CC1EF1}" srcOrd="5" destOrd="0" presId="urn:microsoft.com/office/officeart/2005/8/layout/hList3"/>
    <dgm:cxn modelId="{26E7A684-E3EC-4250-938F-2A06F0AC3DB9}" type="presParOf" srcId="{A44E690E-F50F-41DF-A331-2A670123FE25}" destId="{ABEF5E51-6E9A-499F-BD30-3EE654ED308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21FC93-D237-4A23-ADDD-9549D362600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9A4C4491-2A25-464D-B938-69ABA2FE7D40}">
      <dgm:prSet phldrT="[Text]" custT="1"/>
      <dgm:spPr/>
      <dgm:t>
        <a:bodyPr/>
        <a:lstStyle/>
        <a:p>
          <a:r>
            <a:rPr lang="hu-HU" sz="1100" dirty="0">
              <a:latin typeface="Calibri" panose="020F0502020204030204" pitchFamily="34" charset="0"/>
              <a:cs typeface="Calibri" panose="020F0502020204030204" pitchFamily="34" charset="0"/>
            </a:rPr>
            <a:t>Devizahitelek elszámolásához és forintosításához kapcsolódó eszközök bevezetése</a:t>
          </a:r>
        </a:p>
      </dgm:t>
    </dgm:pt>
    <dgm:pt modelId="{1D24FEA3-E384-4267-B8B6-E9C9CAE12E46}" type="parTrans" cxnId="{99AFBD08-30B3-4620-B655-C617A7AC6C6E}">
      <dgm:prSet/>
      <dgm:spPr/>
      <dgm:t>
        <a:bodyPr/>
        <a:lstStyle/>
        <a:p>
          <a:endParaRPr lang="hu-HU"/>
        </a:p>
      </dgm:t>
    </dgm:pt>
    <dgm:pt modelId="{99756472-86E3-4E31-9A2E-3AF92F4E8CCE}" type="sibTrans" cxnId="{99AFBD08-30B3-4620-B655-C617A7AC6C6E}">
      <dgm:prSet/>
      <dgm:spPr/>
      <dgm:t>
        <a:bodyPr/>
        <a:lstStyle/>
        <a:p>
          <a:endParaRPr lang="hu-HU"/>
        </a:p>
      </dgm:t>
    </dgm:pt>
    <dgm:pt modelId="{DFD7A1AF-A880-4942-ABCB-F7D656C5C069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hu-HU" sz="1050" i="0" dirty="0">
              <a:latin typeface="Calibri" panose="020F0502020204030204" pitchFamily="34" charset="0"/>
              <a:cs typeface="Calibri" panose="020F0502020204030204" pitchFamily="34" charset="0"/>
            </a:rPr>
            <a:t>1W, 3M</a:t>
          </a:r>
          <a:br>
            <a:rPr lang="hu-HU" sz="1050" i="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hu-HU" sz="1050" i="0" dirty="0">
              <a:latin typeface="Calibri" panose="020F0502020204030204" pitchFamily="34" charset="0"/>
              <a:cs typeface="Calibri" panose="020F0502020204030204" pitchFamily="34" charset="0"/>
            </a:rPr>
            <a:t>hitel-tender</a:t>
          </a:r>
        </a:p>
      </dgm:t>
    </dgm:pt>
    <dgm:pt modelId="{38FF88C7-FEA9-4AA5-B047-85AD03601029}" type="parTrans" cxnId="{CBAF7193-D806-4768-8376-E45AD459285C}">
      <dgm:prSet/>
      <dgm:spPr/>
      <dgm:t>
        <a:bodyPr/>
        <a:lstStyle/>
        <a:p>
          <a:endParaRPr lang="hu-HU"/>
        </a:p>
      </dgm:t>
    </dgm:pt>
    <dgm:pt modelId="{0BF902BB-2EBD-4D8E-B1DD-D9AEA1D973C0}" type="sibTrans" cxnId="{CBAF7193-D806-4768-8376-E45AD459285C}">
      <dgm:prSet/>
      <dgm:spPr/>
      <dgm:t>
        <a:bodyPr/>
        <a:lstStyle/>
        <a:p>
          <a:endParaRPr lang="hu-HU"/>
        </a:p>
      </dgm:t>
    </dgm:pt>
    <dgm:pt modelId="{8F5B30AA-EE15-4BFF-96B1-30AB43AA053D}">
      <dgm:prSet phldrT="[Text]" custT="1"/>
      <dgm:spPr/>
      <dgm:t>
        <a:bodyPr/>
        <a:lstStyle/>
        <a:p>
          <a:r>
            <a:rPr lang="hu-HU" sz="1100" dirty="0">
              <a:latin typeface="Calibri" panose="020F0502020204030204" pitchFamily="34" charset="0"/>
              <a:cs typeface="Calibri" panose="020F0502020204030204" pitchFamily="34" charset="0"/>
            </a:rPr>
            <a:t>Jegybanki HIRS tenderek + preferenciális betét-elhelyezés</a:t>
          </a:r>
        </a:p>
      </dgm:t>
    </dgm:pt>
    <dgm:pt modelId="{A8B6B13C-CB96-43E5-986D-024A56198311}" type="parTrans" cxnId="{A6F01745-A682-47AF-ADAC-9EF96F53526A}">
      <dgm:prSet/>
      <dgm:spPr/>
      <dgm:t>
        <a:bodyPr/>
        <a:lstStyle/>
        <a:p>
          <a:endParaRPr lang="hu-HU"/>
        </a:p>
      </dgm:t>
    </dgm:pt>
    <dgm:pt modelId="{75D3F3DC-E2EB-43A4-9CBD-BDA9E4B7B417}" type="sibTrans" cxnId="{A6F01745-A682-47AF-ADAC-9EF96F53526A}">
      <dgm:prSet/>
      <dgm:spPr/>
      <dgm:t>
        <a:bodyPr/>
        <a:lstStyle/>
        <a:p>
          <a:endParaRPr lang="hu-HU"/>
        </a:p>
      </dgm:t>
    </dgm:pt>
    <dgm:pt modelId="{75534482-241A-425D-979E-DB3C411104BB}">
      <dgm:prSet phldrT="[Text]" custT="1"/>
      <dgm:spPr/>
      <dgm:t>
        <a:bodyPr/>
        <a:lstStyle/>
        <a:p>
          <a:r>
            <a:rPr lang="hu-HU" sz="1100" i="0" dirty="0">
              <a:latin typeface="Calibri" panose="020F0502020204030204" pitchFamily="34" charset="0"/>
              <a:cs typeface="Calibri" panose="020F0502020204030204" pitchFamily="34" charset="0"/>
            </a:rPr>
            <a:t>Kötelező tartalék-ráta: 1%</a:t>
          </a:r>
        </a:p>
      </dgm:t>
    </dgm:pt>
    <dgm:pt modelId="{C032F730-338C-4477-B31F-416DEE3F3AAB}" type="parTrans" cxnId="{E48993B8-B8B4-4C7C-AA70-F7C33C4F0E0F}">
      <dgm:prSet/>
      <dgm:spPr/>
      <dgm:t>
        <a:bodyPr/>
        <a:lstStyle/>
        <a:p>
          <a:endParaRPr lang="hu-HU"/>
        </a:p>
      </dgm:t>
    </dgm:pt>
    <dgm:pt modelId="{4F4822CC-140A-4496-A6D6-5ED0D9DB4F71}" type="sibTrans" cxnId="{E48993B8-B8B4-4C7C-AA70-F7C33C4F0E0F}">
      <dgm:prSet/>
      <dgm:spPr/>
      <dgm:t>
        <a:bodyPr/>
        <a:lstStyle/>
        <a:p>
          <a:endParaRPr lang="hu-HU"/>
        </a:p>
      </dgm:t>
    </dgm:pt>
    <dgm:pt modelId="{96F5FF3D-8D21-4923-8AA1-C2EDB00D4F3E}">
      <dgm:prSet phldrT="[Text]" custT="1"/>
      <dgm:spPr/>
      <dgm:t>
        <a:bodyPr/>
        <a:lstStyle/>
        <a:p>
          <a:r>
            <a:rPr lang="hu-HU" sz="1100" i="0" dirty="0">
              <a:latin typeface="Calibri" panose="020F0502020204030204" pitchFamily="34" charset="0"/>
              <a:cs typeface="Calibri" panose="020F0502020204030204" pitchFamily="34" charset="0"/>
            </a:rPr>
            <a:t>MIRS </a:t>
          </a:r>
          <a:br>
            <a:rPr lang="hu-HU" sz="1100" i="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hu-HU" sz="1100" i="0" dirty="0">
              <a:latin typeface="Calibri" panose="020F0502020204030204" pitchFamily="34" charset="0"/>
              <a:cs typeface="Calibri" panose="020F0502020204030204" pitchFamily="34" charset="0"/>
            </a:rPr>
            <a:t>tenderek</a:t>
          </a:r>
        </a:p>
      </dgm:t>
    </dgm:pt>
    <dgm:pt modelId="{569472F8-421A-4F08-B967-3DF33B062813}" type="parTrans" cxnId="{82BF06F2-850C-48DA-9E8F-1240B9C5BF6E}">
      <dgm:prSet/>
      <dgm:spPr/>
      <dgm:t>
        <a:bodyPr/>
        <a:lstStyle/>
        <a:p>
          <a:endParaRPr lang="hu-HU"/>
        </a:p>
      </dgm:t>
    </dgm:pt>
    <dgm:pt modelId="{882F65FA-2264-4C8B-AA25-EE84E84561AA}" type="sibTrans" cxnId="{82BF06F2-850C-48DA-9E8F-1240B9C5BF6E}">
      <dgm:prSet/>
      <dgm:spPr/>
      <dgm:t>
        <a:bodyPr/>
        <a:lstStyle/>
        <a:p>
          <a:endParaRPr lang="hu-HU"/>
        </a:p>
      </dgm:t>
    </dgm:pt>
    <dgm:pt modelId="{4746E102-E303-484D-B92C-8F654BC446BB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hu-HU" sz="1150" i="0" dirty="0">
              <a:latin typeface="Calibri" panose="020F0502020204030204" pitchFamily="34" charset="0"/>
              <a:cs typeface="Calibri" panose="020F0502020204030204" pitchFamily="34" charset="0"/>
            </a:rPr>
            <a:t>IRS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hu-HU" sz="1150" i="0" dirty="0">
              <a:latin typeface="Calibri" panose="020F0502020204030204" pitchFamily="34" charset="0"/>
              <a:cs typeface="Calibri" panose="020F0502020204030204" pitchFamily="34" charset="0"/>
            </a:rPr>
            <a:t>tenderek</a:t>
          </a:r>
        </a:p>
      </dgm:t>
    </dgm:pt>
    <dgm:pt modelId="{01C3DBAF-3506-4BB9-B520-058925CA6DB4}" type="sibTrans" cxnId="{EF6E78E3-E418-4145-BE92-2E0F594C8704}">
      <dgm:prSet/>
      <dgm:spPr/>
      <dgm:t>
        <a:bodyPr/>
        <a:lstStyle/>
        <a:p>
          <a:endParaRPr lang="hu-HU"/>
        </a:p>
      </dgm:t>
    </dgm:pt>
    <dgm:pt modelId="{3A0E7421-D26D-4DFD-9244-6AE0C52247F0}" type="parTrans" cxnId="{EF6E78E3-E418-4145-BE92-2E0F594C8704}">
      <dgm:prSet/>
      <dgm:spPr/>
      <dgm:t>
        <a:bodyPr/>
        <a:lstStyle/>
        <a:p>
          <a:endParaRPr lang="hu-HU"/>
        </a:p>
      </dgm:t>
    </dgm:pt>
    <dgm:pt modelId="{1A5918B9-E994-4985-BB64-AD8A37FB9E88}" type="pres">
      <dgm:prSet presAssocID="{C421FC93-D237-4A23-ADDD-9549D362600A}" presName="CompostProcess" presStyleCnt="0">
        <dgm:presLayoutVars>
          <dgm:dir/>
          <dgm:resizeHandles val="exact"/>
        </dgm:presLayoutVars>
      </dgm:prSet>
      <dgm:spPr/>
    </dgm:pt>
    <dgm:pt modelId="{AE80ABFB-DB8D-4E6E-9D51-36BB78E26F8B}" type="pres">
      <dgm:prSet presAssocID="{C421FC93-D237-4A23-ADDD-9549D362600A}" presName="arrow" presStyleLbl="bgShp" presStyleIdx="0" presStyleCnt="1" custAng="0" custScaleX="112189" custScaleY="85954" custLinFactNeighborX="2114" custLinFactNeighborY="-5842"/>
      <dgm:spPr>
        <a:solidFill>
          <a:srgbClr val="D8D2CC"/>
        </a:solidFill>
      </dgm:spPr>
    </dgm:pt>
    <dgm:pt modelId="{666EA921-205E-4530-A054-D2EA6BD745F3}" type="pres">
      <dgm:prSet presAssocID="{C421FC93-D237-4A23-ADDD-9549D362600A}" presName="linearProcess" presStyleCnt="0"/>
      <dgm:spPr/>
    </dgm:pt>
    <dgm:pt modelId="{ECC6B7DD-654C-47BE-8336-4603419D4A5F}" type="pres">
      <dgm:prSet presAssocID="{9A4C4491-2A25-464D-B938-69ABA2FE7D40}" presName="textNode" presStyleLbl="node1" presStyleIdx="0" presStyleCnt="6" custScaleX="24083" custScaleY="24865" custLinFactX="14399" custLinFactY="-786" custLinFactNeighborX="100000" custLinFactNeighborY="-100000">
        <dgm:presLayoutVars>
          <dgm:bulletEnabled val="1"/>
        </dgm:presLayoutVars>
      </dgm:prSet>
      <dgm:spPr/>
    </dgm:pt>
    <dgm:pt modelId="{C62DFE40-4E7C-4E64-8366-6AFE7A69B4A3}" type="pres">
      <dgm:prSet presAssocID="{99756472-86E3-4E31-9A2E-3AF92F4E8CCE}" presName="sibTrans" presStyleCnt="0"/>
      <dgm:spPr/>
    </dgm:pt>
    <dgm:pt modelId="{CDAF248F-D261-4C2C-9165-CA9EA666DDE1}" type="pres">
      <dgm:prSet presAssocID="{8F5B30AA-EE15-4BFF-96B1-30AB43AA053D}" presName="textNode" presStyleLbl="node1" presStyleIdx="1" presStyleCnt="6" custScaleX="20968" custScaleY="26096" custLinFactX="7678" custLinFactNeighborX="100000" custLinFactNeighborY="62791">
        <dgm:presLayoutVars>
          <dgm:bulletEnabled val="1"/>
        </dgm:presLayoutVars>
      </dgm:prSet>
      <dgm:spPr/>
    </dgm:pt>
    <dgm:pt modelId="{D1DDA078-91B4-4313-9190-AFA7ECDD72B0}" type="pres">
      <dgm:prSet presAssocID="{75D3F3DC-E2EB-43A4-9CBD-BDA9E4B7B417}" presName="sibTrans" presStyleCnt="0"/>
      <dgm:spPr/>
    </dgm:pt>
    <dgm:pt modelId="{9E759037-8EA2-47AB-9F53-3A7FFA2AF6D2}" type="pres">
      <dgm:prSet presAssocID="{4746E102-E303-484D-B92C-8F654BC446BB}" presName="textNode" presStyleLbl="node1" presStyleIdx="2" presStyleCnt="6" custScaleX="7802" custScaleY="19244" custLinFactX="-25622" custLinFactNeighborX="-100000" custLinFactNeighborY="1143">
        <dgm:presLayoutVars>
          <dgm:bulletEnabled val="1"/>
        </dgm:presLayoutVars>
      </dgm:prSet>
      <dgm:spPr/>
    </dgm:pt>
    <dgm:pt modelId="{25B5D6C1-EEEE-463B-994F-1CA88266E46C}" type="pres">
      <dgm:prSet presAssocID="{01C3DBAF-3506-4BB9-B520-058925CA6DB4}" presName="sibTrans" presStyleCnt="0"/>
      <dgm:spPr/>
    </dgm:pt>
    <dgm:pt modelId="{594BC64F-EA19-4CDF-8170-D06A0CDAED83}" type="pres">
      <dgm:prSet presAssocID="{75534482-241A-425D-979E-DB3C411104BB}" presName="textNode" presStyleLbl="node1" presStyleIdx="3" presStyleCnt="6" custScaleX="8850" custScaleY="26070" custLinFactX="-11664" custLinFactNeighborX="-100000" custLinFactNeighborY="8550">
        <dgm:presLayoutVars>
          <dgm:bulletEnabled val="1"/>
        </dgm:presLayoutVars>
      </dgm:prSet>
      <dgm:spPr/>
    </dgm:pt>
    <dgm:pt modelId="{CD18FFCB-5AD4-4F45-8AE2-8DCF57DFE7D2}" type="pres">
      <dgm:prSet presAssocID="{4F4822CC-140A-4496-A6D6-5ED0D9DB4F71}" presName="sibTrans" presStyleCnt="0"/>
      <dgm:spPr/>
    </dgm:pt>
    <dgm:pt modelId="{3B734AC6-9275-43C8-B583-ECA3521D2954}" type="pres">
      <dgm:prSet presAssocID="{96F5FF3D-8D21-4923-8AA1-C2EDB00D4F3E}" presName="textNode" presStyleLbl="node1" presStyleIdx="4" presStyleCnt="6" custScaleX="7858" custScaleY="23398" custLinFactX="-12728" custLinFactNeighborX="-100000" custLinFactNeighborY="5241">
        <dgm:presLayoutVars>
          <dgm:bulletEnabled val="1"/>
        </dgm:presLayoutVars>
      </dgm:prSet>
      <dgm:spPr/>
    </dgm:pt>
    <dgm:pt modelId="{6ACDB263-D204-4815-B507-894080CF24A1}" type="pres">
      <dgm:prSet presAssocID="{882F65FA-2264-4C8B-AA25-EE84E84561AA}" presName="sibTrans" presStyleCnt="0"/>
      <dgm:spPr/>
    </dgm:pt>
    <dgm:pt modelId="{88D7E32F-DD60-4519-827C-095E1E914C48}" type="pres">
      <dgm:prSet presAssocID="{DFD7A1AF-A880-4942-ABCB-F7D656C5C069}" presName="textNode" presStyleLbl="node1" presStyleIdx="5" presStyleCnt="6" custScaleX="6571" custScaleY="39506" custLinFactX="-49673" custLinFactNeighborX="-100000" custLinFactNeighborY="14459">
        <dgm:presLayoutVars>
          <dgm:bulletEnabled val="1"/>
        </dgm:presLayoutVars>
      </dgm:prSet>
      <dgm:spPr/>
    </dgm:pt>
  </dgm:ptLst>
  <dgm:cxnLst>
    <dgm:cxn modelId="{99AFBD08-30B3-4620-B655-C617A7AC6C6E}" srcId="{C421FC93-D237-4A23-ADDD-9549D362600A}" destId="{9A4C4491-2A25-464D-B938-69ABA2FE7D40}" srcOrd="0" destOrd="0" parTransId="{1D24FEA3-E384-4267-B8B6-E9C9CAE12E46}" sibTransId="{99756472-86E3-4E31-9A2E-3AF92F4E8CCE}"/>
    <dgm:cxn modelId="{1507FE15-53ED-4C77-954C-3BA7F91EAA61}" type="presOf" srcId="{9A4C4491-2A25-464D-B938-69ABA2FE7D40}" destId="{ECC6B7DD-654C-47BE-8336-4603419D4A5F}" srcOrd="0" destOrd="0" presId="urn:microsoft.com/office/officeart/2005/8/layout/hProcess9"/>
    <dgm:cxn modelId="{D2261E1C-6478-4710-8501-04A6B4A5274C}" type="presOf" srcId="{75534482-241A-425D-979E-DB3C411104BB}" destId="{594BC64F-EA19-4CDF-8170-D06A0CDAED83}" srcOrd="0" destOrd="0" presId="urn:microsoft.com/office/officeart/2005/8/layout/hProcess9"/>
    <dgm:cxn modelId="{A6F01745-A682-47AF-ADAC-9EF96F53526A}" srcId="{C421FC93-D237-4A23-ADDD-9549D362600A}" destId="{8F5B30AA-EE15-4BFF-96B1-30AB43AA053D}" srcOrd="1" destOrd="0" parTransId="{A8B6B13C-CB96-43E5-986D-024A56198311}" sibTransId="{75D3F3DC-E2EB-43A4-9CBD-BDA9E4B7B417}"/>
    <dgm:cxn modelId="{2FCE976B-9578-4307-931D-972FB0807285}" type="presOf" srcId="{DFD7A1AF-A880-4942-ABCB-F7D656C5C069}" destId="{88D7E32F-DD60-4519-827C-095E1E914C48}" srcOrd="0" destOrd="0" presId="urn:microsoft.com/office/officeart/2005/8/layout/hProcess9"/>
    <dgm:cxn modelId="{566A7089-80E4-4E59-8A02-59ADA8E82F0F}" type="presOf" srcId="{8F5B30AA-EE15-4BFF-96B1-30AB43AA053D}" destId="{CDAF248F-D261-4C2C-9165-CA9EA666DDE1}" srcOrd="0" destOrd="0" presId="urn:microsoft.com/office/officeart/2005/8/layout/hProcess9"/>
    <dgm:cxn modelId="{CBAF7193-D806-4768-8376-E45AD459285C}" srcId="{C421FC93-D237-4A23-ADDD-9549D362600A}" destId="{DFD7A1AF-A880-4942-ABCB-F7D656C5C069}" srcOrd="5" destOrd="0" parTransId="{38FF88C7-FEA9-4AA5-B047-85AD03601029}" sibTransId="{0BF902BB-2EBD-4D8E-B1DD-D9AEA1D973C0}"/>
    <dgm:cxn modelId="{1C3EC193-298C-4962-9BE8-81C6D03A7654}" type="presOf" srcId="{4746E102-E303-484D-B92C-8F654BC446BB}" destId="{9E759037-8EA2-47AB-9F53-3A7FFA2AF6D2}" srcOrd="0" destOrd="0" presId="urn:microsoft.com/office/officeart/2005/8/layout/hProcess9"/>
    <dgm:cxn modelId="{E48993B8-B8B4-4C7C-AA70-F7C33C4F0E0F}" srcId="{C421FC93-D237-4A23-ADDD-9549D362600A}" destId="{75534482-241A-425D-979E-DB3C411104BB}" srcOrd="3" destOrd="0" parTransId="{C032F730-338C-4477-B31F-416DEE3F3AAB}" sibTransId="{4F4822CC-140A-4496-A6D6-5ED0D9DB4F71}"/>
    <dgm:cxn modelId="{2AD006D2-F50F-4BB4-9A70-6C77C1DE477A}" type="presOf" srcId="{C421FC93-D237-4A23-ADDD-9549D362600A}" destId="{1A5918B9-E994-4985-BB64-AD8A37FB9E88}" srcOrd="0" destOrd="0" presId="urn:microsoft.com/office/officeart/2005/8/layout/hProcess9"/>
    <dgm:cxn modelId="{EF6E78E3-E418-4145-BE92-2E0F594C8704}" srcId="{C421FC93-D237-4A23-ADDD-9549D362600A}" destId="{4746E102-E303-484D-B92C-8F654BC446BB}" srcOrd="2" destOrd="0" parTransId="{3A0E7421-D26D-4DFD-9244-6AE0C52247F0}" sibTransId="{01C3DBAF-3506-4BB9-B520-058925CA6DB4}"/>
    <dgm:cxn modelId="{39D7FFE7-F9BC-4751-BD3C-56FA897234CD}" type="presOf" srcId="{96F5FF3D-8D21-4923-8AA1-C2EDB00D4F3E}" destId="{3B734AC6-9275-43C8-B583-ECA3521D2954}" srcOrd="0" destOrd="0" presId="urn:microsoft.com/office/officeart/2005/8/layout/hProcess9"/>
    <dgm:cxn modelId="{82BF06F2-850C-48DA-9E8F-1240B9C5BF6E}" srcId="{C421FC93-D237-4A23-ADDD-9549D362600A}" destId="{96F5FF3D-8D21-4923-8AA1-C2EDB00D4F3E}" srcOrd="4" destOrd="0" parTransId="{569472F8-421A-4F08-B967-3DF33B062813}" sibTransId="{882F65FA-2264-4C8B-AA25-EE84E84561AA}"/>
    <dgm:cxn modelId="{6386BD24-0777-4DF5-A042-A01CC0A7573E}" type="presParOf" srcId="{1A5918B9-E994-4985-BB64-AD8A37FB9E88}" destId="{AE80ABFB-DB8D-4E6E-9D51-36BB78E26F8B}" srcOrd="0" destOrd="0" presId="urn:microsoft.com/office/officeart/2005/8/layout/hProcess9"/>
    <dgm:cxn modelId="{4362E132-90B4-474A-99F5-836106562BCE}" type="presParOf" srcId="{1A5918B9-E994-4985-BB64-AD8A37FB9E88}" destId="{666EA921-205E-4530-A054-D2EA6BD745F3}" srcOrd="1" destOrd="0" presId="urn:microsoft.com/office/officeart/2005/8/layout/hProcess9"/>
    <dgm:cxn modelId="{67024263-84A7-4FFD-8900-132FAF85D436}" type="presParOf" srcId="{666EA921-205E-4530-A054-D2EA6BD745F3}" destId="{ECC6B7DD-654C-47BE-8336-4603419D4A5F}" srcOrd="0" destOrd="0" presId="urn:microsoft.com/office/officeart/2005/8/layout/hProcess9"/>
    <dgm:cxn modelId="{EAEF9B94-8172-4930-82E5-BAF5347CCA7F}" type="presParOf" srcId="{666EA921-205E-4530-A054-D2EA6BD745F3}" destId="{C62DFE40-4E7C-4E64-8366-6AFE7A69B4A3}" srcOrd="1" destOrd="0" presId="urn:microsoft.com/office/officeart/2005/8/layout/hProcess9"/>
    <dgm:cxn modelId="{4D3C111F-80B7-4B22-9B7D-87E1A33809D3}" type="presParOf" srcId="{666EA921-205E-4530-A054-D2EA6BD745F3}" destId="{CDAF248F-D261-4C2C-9165-CA9EA666DDE1}" srcOrd="2" destOrd="0" presId="urn:microsoft.com/office/officeart/2005/8/layout/hProcess9"/>
    <dgm:cxn modelId="{66ACA9D7-CADF-4FA6-A4CD-9672E4D1896A}" type="presParOf" srcId="{666EA921-205E-4530-A054-D2EA6BD745F3}" destId="{D1DDA078-91B4-4313-9190-AFA7ECDD72B0}" srcOrd="3" destOrd="0" presId="urn:microsoft.com/office/officeart/2005/8/layout/hProcess9"/>
    <dgm:cxn modelId="{5A676E66-A280-407D-86A1-4A4993042996}" type="presParOf" srcId="{666EA921-205E-4530-A054-D2EA6BD745F3}" destId="{9E759037-8EA2-47AB-9F53-3A7FFA2AF6D2}" srcOrd="4" destOrd="0" presId="urn:microsoft.com/office/officeart/2005/8/layout/hProcess9"/>
    <dgm:cxn modelId="{6CB6FB80-F4A8-4CB4-9E13-8D9797BABE4C}" type="presParOf" srcId="{666EA921-205E-4530-A054-D2EA6BD745F3}" destId="{25B5D6C1-EEEE-463B-994F-1CA88266E46C}" srcOrd="5" destOrd="0" presId="urn:microsoft.com/office/officeart/2005/8/layout/hProcess9"/>
    <dgm:cxn modelId="{99744D7C-227F-4C73-B989-F53E956423DD}" type="presParOf" srcId="{666EA921-205E-4530-A054-D2EA6BD745F3}" destId="{594BC64F-EA19-4CDF-8170-D06A0CDAED83}" srcOrd="6" destOrd="0" presId="urn:microsoft.com/office/officeart/2005/8/layout/hProcess9"/>
    <dgm:cxn modelId="{EA16E696-64F1-4699-B99C-C4C9EB08AFD9}" type="presParOf" srcId="{666EA921-205E-4530-A054-D2EA6BD745F3}" destId="{CD18FFCB-5AD4-4F45-8AE2-8DCF57DFE7D2}" srcOrd="7" destOrd="0" presId="urn:microsoft.com/office/officeart/2005/8/layout/hProcess9"/>
    <dgm:cxn modelId="{606F3489-37B2-40C9-BD9B-069B6DD366E5}" type="presParOf" srcId="{666EA921-205E-4530-A054-D2EA6BD745F3}" destId="{3B734AC6-9275-43C8-B583-ECA3521D2954}" srcOrd="8" destOrd="0" presId="urn:microsoft.com/office/officeart/2005/8/layout/hProcess9"/>
    <dgm:cxn modelId="{BBE44C58-6C45-49B1-AC21-9B8E24C67D33}" type="presParOf" srcId="{666EA921-205E-4530-A054-D2EA6BD745F3}" destId="{6ACDB263-D204-4815-B507-894080CF24A1}" srcOrd="9" destOrd="0" presId="urn:microsoft.com/office/officeart/2005/8/layout/hProcess9"/>
    <dgm:cxn modelId="{7D037F61-C908-4AC2-87BE-C02C7162E4B6}" type="presParOf" srcId="{666EA921-205E-4530-A054-D2EA6BD745F3}" destId="{88D7E32F-DD60-4519-827C-095E1E914C48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EE9A75-2AF1-4873-810D-948AB9F2524E}">
      <dsp:nvSpPr>
        <dsp:cNvPr id="0" name=""/>
        <dsp:cNvSpPr/>
      </dsp:nvSpPr>
      <dsp:spPr>
        <a:xfrm>
          <a:off x="4176452" y="0"/>
          <a:ext cx="2607747" cy="2607747"/>
        </a:xfrm>
        <a:prstGeom prst="triangle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828389" y="1303874"/>
        <a:ext cx="1303873" cy="1303873"/>
      </dsp:txXfrm>
    </dsp:sp>
    <dsp:sp modelId="{01ED17CB-933B-4E9F-8A59-C88888862866}">
      <dsp:nvSpPr>
        <dsp:cNvPr id="0" name=""/>
        <dsp:cNvSpPr/>
      </dsp:nvSpPr>
      <dsp:spPr>
        <a:xfrm>
          <a:off x="2864860" y="2607747"/>
          <a:ext cx="2607747" cy="2607747"/>
        </a:xfrm>
        <a:prstGeom prst="triangle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16797" y="3911621"/>
        <a:ext cx="1303873" cy="1303873"/>
      </dsp:txXfrm>
    </dsp:sp>
    <dsp:sp modelId="{F9BABBAF-0FBD-48CA-A10C-4BF9241CA505}">
      <dsp:nvSpPr>
        <dsp:cNvPr id="0" name=""/>
        <dsp:cNvSpPr/>
      </dsp:nvSpPr>
      <dsp:spPr>
        <a:xfrm rot="10800000">
          <a:off x="4168734" y="2607747"/>
          <a:ext cx="2607747" cy="2607747"/>
        </a:xfrm>
        <a:prstGeom prst="triangle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4820671" y="2607747"/>
        <a:ext cx="1303873" cy="1303873"/>
      </dsp:txXfrm>
    </dsp:sp>
    <dsp:sp modelId="{64DE8098-8798-48BE-8F43-3B2C712BF96A}">
      <dsp:nvSpPr>
        <dsp:cNvPr id="0" name=""/>
        <dsp:cNvSpPr/>
      </dsp:nvSpPr>
      <dsp:spPr>
        <a:xfrm>
          <a:off x="5472608" y="2607747"/>
          <a:ext cx="2607747" cy="2607747"/>
        </a:xfrm>
        <a:prstGeom prst="triangle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124545" y="3911621"/>
        <a:ext cx="1303873" cy="13038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79C8E0-99C3-4DD2-87AE-A0B67B4AB5B4}">
      <dsp:nvSpPr>
        <dsp:cNvPr id="0" name=""/>
        <dsp:cNvSpPr/>
      </dsp:nvSpPr>
      <dsp:spPr>
        <a:xfrm>
          <a:off x="0" y="375819"/>
          <a:ext cx="8829819" cy="804501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900" kern="1200" dirty="0"/>
            <a:t>Az MNB </a:t>
          </a:r>
          <a:r>
            <a:rPr lang="hu-HU" sz="2900" kern="1200"/>
            <a:t>monetáris politikai </a:t>
          </a:r>
          <a:r>
            <a:rPr lang="hu-HU" sz="2900" kern="1200" dirty="0"/>
            <a:t>eszköztárának fő elemei</a:t>
          </a:r>
        </a:p>
      </dsp:txBody>
      <dsp:txXfrm>
        <a:off x="0" y="375819"/>
        <a:ext cx="8829819" cy="804501"/>
      </dsp:txXfrm>
    </dsp:sp>
    <dsp:sp modelId="{E60B7799-060D-4C6E-95EA-8FD4574016BE}">
      <dsp:nvSpPr>
        <dsp:cNvPr id="0" name=""/>
        <dsp:cNvSpPr/>
      </dsp:nvSpPr>
      <dsp:spPr>
        <a:xfrm>
          <a:off x="4311" y="1241590"/>
          <a:ext cx="1470199" cy="291330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Calibri" panose="020F0502020204030204" pitchFamily="34" charset="0"/>
              <a:cs typeface="Calibri" panose="020F0502020204030204" pitchFamily="34" charset="0"/>
            </a:rPr>
            <a:t>Mennyiségi korlátozás</a:t>
          </a:r>
          <a:endParaRPr lang="hu-HU" sz="2000" kern="1200" dirty="0"/>
        </a:p>
      </dsp:txBody>
      <dsp:txXfrm>
        <a:off x="4311" y="1241590"/>
        <a:ext cx="1470199" cy="2913301"/>
      </dsp:txXfrm>
    </dsp:sp>
    <dsp:sp modelId="{F97A575E-0967-4CC7-98D0-6FD182E21A85}">
      <dsp:nvSpPr>
        <dsp:cNvPr id="0" name=""/>
        <dsp:cNvSpPr/>
      </dsp:nvSpPr>
      <dsp:spPr>
        <a:xfrm>
          <a:off x="1474510" y="1241590"/>
          <a:ext cx="1470199" cy="2913301"/>
        </a:xfrm>
        <a:prstGeom prst="rect">
          <a:avLst/>
        </a:prstGeom>
        <a:solidFill>
          <a:schemeClr val="accent5">
            <a:hueOff val="-335943"/>
            <a:satOff val="1300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Calibri" panose="020F0502020204030204" pitchFamily="34" charset="0"/>
              <a:cs typeface="Calibri" panose="020F0502020204030204" pitchFamily="34" charset="0"/>
            </a:rPr>
            <a:t>Kamat-folyosó</a:t>
          </a:r>
          <a:endParaRPr lang="hu-HU" sz="2000" kern="1200" dirty="0"/>
        </a:p>
      </dsp:txBody>
      <dsp:txXfrm>
        <a:off x="1474510" y="1241590"/>
        <a:ext cx="1470199" cy="2913301"/>
      </dsp:txXfrm>
    </dsp:sp>
    <dsp:sp modelId="{E029F1C8-6D12-4DF5-9DCB-6BDDD2524247}">
      <dsp:nvSpPr>
        <dsp:cNvPr id="0" name=""/>
        <dsp:cNvSpPr/>
      </dsp:nvSpPr>
      <dsp:spPr>
        <a:xfrm>
          <a:off x="2944710" y="1241590"/>
          <a:ext cx="1470199" cy="2913301"/>
        </a:xfrm>
        <a:prstGeom prst="rect">
          <a:avLst/>
        </a:prstGeom>
        <a:solidFill>
          <a:schemeClr val="accent5">
            <a:hueOff val="-671887"/>
            <a:satOff val="2601"/>
            <a:lumOff val="172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Jegybanki FX-swap eszköz</a:t>
          </a:r>
          <a:endParaRPr lang="hu-HU" sz="2000" kern="1200" dirty="0"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2944710" y="1241590"/>
        <a:ext cx="1470199" cy="2913301"/>
      </dsp:txXfrm>
    </dsp:sp>
    <dsp:sp modelId="{E12601FF-F84A-4C34-9FCE-0BD76E6CBC9F}">
      <dsp:nvSpPr>
        <dsp:cNvPr id="0" name=""/>
        <dsp:cNvSpPr/>
      </dsp:nvSpPr>
      <dsp:spPr>
        <a:xfrm>
          <a:off x="4414909" y="1241590"/>
          <a:ext cx="1470199" cy="2913301"/>
        </a:xfrm>
        <a:prstGeom prst="rect">
          <a:avLst/>
        </a:prstGeom>
        <a:solidFill>
          <a:schemeClr val="accent5">
            <a:hueOff val="-1007830"/>
            <a:satOff val="3901"/>
            <a:lumOff val="258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hu-HU" sz="2000" kern="1200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Kötelező tartalék</a:t>
          </a:r>
          <a:endParaRPr lang="hu-HU" sz="2000" kern="1200" dirty="0"/>
        </a:p>
      </dsp:txBody>
      <dsp:txXfrm>
        <a:off x="4414909" y="1241590"/>
        <a:ext cx="1470199" cy="2913301"/>
      </dsp:txXfrm>
    </dsp:sp>
    <dsp:sp modelId="{9803613B-DEA0-4934-B9F9-15A2CB3038AE}">
      <dsp:nvSpPr>
        <dsp:cNvPr id="0" name=""/>
        <dsp:cNvSpPr/>
      </dsp:nvSpPr>
      <dsp:spPr>
        <a:xfrm>
          <a:off x="5885108" y="1241590"/>
          <a:ext cx="1470199" cy="2913301"/>
        </a:xfrm>
        <a:prstGeom prst="rect">
          <a:avLst/>
        </a:prstGeom>
        <a:solidFill>
          <a:schemeClr val="accent5">
            <a:hueOff val="-1343774"/>
            <a:satOff val="5202"/>
            <a:lumOff val="345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Preferen-ciális</a:t>
          </a:r>
          <a:r>
            <a:rPr lang="hu-HU" sz="2000" kern="1200" dirty="0">
              <a:latin typeface="Calibri" panose="020F0502020204030204" pitchFamily="34" charset="0"/>
              <a:cs typeface="Calibri" panose="020F0502020204030204" pitchFamily="34" charset="0"/>
            </a:rPr>
            <a:t> betét</a:t>
          </a:r>
          <a:endParaRPr lang="hu-HU" sz="2000" kern="1200" dirty="0"/>
        </a:p>
      </dsp:txBody>
      <dsp:txXfrm>
        <a:off x="5885108" y="1241590"/>
        <a:ext cx="1470199" cy="2913301"/>
      </dsp:txXfrm>
    </dsp:sp>
    <dsp:sp modelId="{098F8D3F-9F05-46C7-8E67-8BD0B7CC1EF1}">
      <dsp:nvSpPr>
        <dsp:cNvPr id="0" name=""/>
        <dsp:cNvSpPr/>
      </dsp:nvSpPr>
      <dsp:spPr>
        <a:xfrm>
          <a:off x="7355308" y="1241590"/>
          <a:ext cx="1470199" cy="2913301"/>
        </a:xfrm>
        <a:prstGeom prst="rect">
          <a:avLst/>
        </a:prstGeom>
        <a:solidFill>
          <a:schemeClr val="accent5">
            <a:hueOff val="-1679717"/>
            <a:satOff val="6502"/>
            <a:lumOff val="431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Calibri" panose="020F0502020204030204" pitchFamily="34" charset="0"/>
              <a:cs typeface="Calibri" panose="020F0502020204030204" pitchFamily="34" charset="0"/>
            </a:rPr>
            <a:t>Hitel-tenderek</a:t>
          </a:r>
          <a:endParaRPr lang="hu-HU" sz="2000" kern="1200" dirty="0"/>
        </a:p>
      </dsp:txBody>
      <dsp:txXfrm>
        <a:off x="7355308" y="1241590"/>
        <a:ext cx="1470199" cy="2913301"/>
      </dsp:txXfrm>
    </dsp:sp>
    <dsp:sp modelId="{ABEF5E51-6E9A-499F-BD30-3EE654ED308D}">
      <dsp:nvSpPr>
        <dsp:cNvPr id="0" name=""/>
        <dsp:cNvSpPr/>
      </dsp:nvSpPr>
      <dsp:spPr>
        <a:xfrm>
          <a:off x="0" y="4154891"/>
          <a:ext cx="8829819" cy="323700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80ABFB-DB8D-4E6E-9D51-36BB78E26F8B}">
      <dsp:nvSpPr>
        <dsp:cNvPr id="0" name=""/>
        <dsp:cNvSpPr/>
      </dsp:nvSpPr>
      <dsp:spPr>
        <a:xfrm>
          <a:off x="367568" y="427426"/>
          <a:ext cx="8514744" cy="3928615"/>
        </a:xfrm>
        <a:prstGeom prst="rightArrow">
          <a:avLst/>
        </a:prstGeom>
        <a:solidFill>
          <a:srgbClr val="D8D2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C6B7DD-654C-47BE-8336-4603419D4A5F}">
      <dsp:nvSpPr>
        <dsp:cNvPr id="0" name=""/>
        <dsp:cNvSpPr/>
      </dsp:nvSpPr>
      <dsp:spPr>
        <a:xfrm>
          <a:off x="1714209" y="624040"/>
          <a:ext cx="2125169" cy="5288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 dirty="0">
              <a:latin typeface="Calibri" panose="020F0502020204030204" pitchFamily="34" charset="0"/>
              <a:cs typeface="Calibri" panose="020F0502020204030204" pitchFamily="34" charset="0"/>
            </a:rPr>
            <a:t>Devizahitelek elszámolásához és forintosításához kapcsolódó eszközök bevezetése</a:t>
          </a:r>
        </a:p>
      </dsp:txBody>
      <dsp:txXfrm>
        <a:off x="1740027" y="649858"/>
        <a:ext cx="2073533" cy="477242"/>
      </dsp:txXfrm>
    </dsp:sp>
    <dsp:sp modelId="{CDAF248F-D261-4C2C-9165-CA9EA666DDE1}">
      <dsp:nvSpPr>
        <dsp:cNvPr id="0" name=""/>
        <dsp:cNvSpPr/>
      </dsp:nvSpPr>
      <dsp:spPr>
        <a:xfrm>
          <a:off x="3687511" y="4090230"/>
          <a:ext cx="1850290" cy="5550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 dirty="0">
              <a:latin typeface="Calibri" panose="020F0502020204030204" pitchFamily="34" charset="0"/>
              <a:cs typeface="Calibri" panose="020F0502020204030204" pitchFamily="34" charset="0"/>
            </a:rPr>
            <a:t>Jegybanki HIRS tenderek + preferenciális betét-elhelyezés</a:t>
          </a:r>
        </a:p>
      </dsp:txBody>
      <dsp:txXfrm>
        <a:off x="3714607" y="4117326"/>
        <a:ext cx="1796098" cy="500869"/>
      </dsp:txXfrm>
    </dsp:sp>
    <dsp:sp modelId="{9E759037-8EA2-47AB-9F53-3A7FFA2AF6D2}">
      <dsp:nvSpPr>
        <dsp:cNvPr id="0" name=""/>
        <dsp:cNvSpPr/>
      </dsp:nvSpPr>
      <dsp:spPr>
        <a:xfrm>
          <a:off x="2158074" y="2851848"/>
          <a:ext cx="688476" cy="4093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u-HU" sz="1150" i="0" kern="1200" dirty="0">
              <a:latin typeface="Calibri" panose="020F0502020204030204" pitchFamily="34" charset="0"/>
              <a:cs typeface="Calibri" panose="020F0502020204030204" pitchFamily="34" charset="0"/>
            </a:rPr>
            <a:t>IRS</a:t>
          </a:r>
        </a:p>
        <a:p>
          <a:pPr marL="0" lvl="0" indent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u-HU" sz="1150" i="0" kern="1200" dirty="0">
              <a:latin typeface="Calibri" panose="020F0502020204030204" pitchFamily="34" charset="0"/>
              <a:cs typeface="Calibri" panose="020F0502020204030204" pitchFamily="34" charset="0"/>
            </a:rPr>
            <a:t>tenderek</a:t>
          </a:r>
        </a:p>
      </dsp:txBody>
      <dsp:txXfrm>
        <a:off x="2178055" y="2871829"/>
        <a:ext cx="648514" cy="369357"/>
      </dsp:txXfrm>
    </dsp:sp>
    <dsp:sp modelId="{594BC64F-EA19-4CDF-8170-D06A0CDAED83}">
      <dsp:nvSpPr>
        <dsp:cNvPr id="0" name=""/>
        <dsp:cNvSpPr/>
      </dsp:nvSpPr>
      <dsp:spPr>
        <a:xfrm>
          <a:off x="4519471" y="2936800"/>
          <a:ext cx="780955" cy="5545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i="0" kern="1200" dirty="0">
              <a:latin typeface="Calibri" panose="020F0502020204030204" pitchFamily="34" charset="0"/>
              <a:cs typeface="Calibri" panose="020F0502020204030204" pitchFamily="34" charset="0"/>
            </a:rPr>
            <a:t>Kötelező tartalék-ráta: 1%</a:t>
          </a:r>
        </a:p>
      </dsp:txBody>
      <dsp:txXfrm>
        <a:off x="4546540" y="2963869"/>
        <a:ext cx="726817" cy="500370"/>
      </dsp:txXfrm>
    </dsp:sp>
    <dsp:sp modelId="{3B734AC6-9275-43C8-B583-ECA3521D2954}">
      <dsp:nvSpPr>
        <dsp:cNvPr id="0" name=""/>
        <dsp:cNvSpPr/>
      </dsp:nvSpPr>
      <dsp:spPr>
        <a:xfrm>
          <a:off x="5647753" y="2894835"/>
          <a:ext cx="693417" cy="4976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i="0" kern="1200" dirty="0">
              <a:latin typeface="Calibri" panose="020F0502020204030204" pitchFamily="34" charset="0"/>
              <a:cs typeface="Calibri" panose="020F0502020204030204" pitchFamily="34" charset="0"/>
            </a:rPr>
            <a:t>MIRS </a:t>
          </a:r>
          <a:br>
            <a:rPr lang="hu-HU" sz="1100" i="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hu-HU" sz="1100" i="0" kern="1200" dirty="0">
              <a:latin typeface="Calibri" panose="020F0502020204030204" pitchFamily="34" charset="0"/>
              <a:cs typeface="Calibri" panose="020F0502020204030204" pitchFamily="34" charset="0"/>
            </a:rPr>
            <a:t>tenderek</a:t>
          </a:r>
        </a:p>
      </dsp:txBody>
      <dsp:txXfrm>
        <a:off x="5672047" y="2919129"/>
        <a:ext cx="644829" cy="449087"/>
      </dsp:txXfrm>
    </dsp:sp>
    <dsp:sp modelId="{88D7E32F-DD60-4519-827C-095E1E914C48}">
      <dsp:nvSpPr>
        <dsp:cNvPr id="0" name=""/>
        <dsp:cNvSpPr/>
      </dsp:nvSpPr>
      <dsp:spPr>
        <a:xfrm>
          <a:off x="3522231" y="2919593"/>
          <a:ext cx="579848" cy="8402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u-HU" sz="1050" i="0" kern="1200" dirty="0">
              <a:latin typeface="Calibri" panose="020F0502020204030204" pitchFamily="34" charset="0"/>
              <a:cs typeface="Calibri" panose="020F0502020204030204" pitchFamily="34" charset="0"/>
            </a:rPr>
            <a:t>1W, 3M</a:t>
          </a:r>
          <a:br>
            <a:rPr lang="hu-HU" sz="1050" i="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hu-HU" sz="1050" i="0" kern="1200" dirty="0">
              <a:latin typeface="Calibri" panose="020F0502020204030204" pitchFamily="34" charset="0"/>
              <a:cs typeface="Calibri" panose="020F0502020204030204" pitchFamily="34" charset="0"/>
            </a:rPr>
            <a:t>hitel-tender</a:t>
          </a:r>
        </a:p>
      </dsp:txBody>
      <dsp:txXfrm>
        <a:off x="3550537" y="2947899"/>
        <a:ext cx="523236" cy="783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175A8-35AC-46BC-970E-BB361A66CB6D}" type="datetimeFigureOut">
              <a:rPr lang="hu-HU" smtClean="0"/>
              <a:pPr/>
              <a:t>2020. 02. 20.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FDB01-46C1-4BF1-9E72-84EA817E09E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3221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C4DF4E-9F45-4956-AF27-4169F777B831}" type="datetimeFigureOut">
              <a:rPr lang="hu-HU"/>
              <a:pPr>
                <a:defRPr/>
              </a:pPr>
              <a:t>2020. 02. 20.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2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E6176FD-5602-4B79-B069-B36BD1680EC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097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6916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49</a:t>
            </a:fld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52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4438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1279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66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3302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10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11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6829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0488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32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800"/>
            </a:lvl1pPr>
          </a:lstStyle>
          <a:p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hu-H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/>
              <a:t>Magyar Nemzeti Bank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/>
              <a:t>Forrás:</a:t>
            </a:r>
          </a:p>
        </p:txBody>
      </p:sp>
    </p:spTree>
    <p:extLst>
      <p:ext uri="{BB962C8B-B14F-4D97-AF65-F5344CB8AC3E}">
        <p14:creationId xmlns:p14="http://schemas.microsoft.com/office/powerpoint/2010/main" val="3222210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itólap logóva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7703" y="365127"/>
            <a:ext cx="6630363" cy="615602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/>
              <a:t>Előadás címe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7702" y="2131959"/>
            <a:ext cx="6630364" cy="368904"/>
          </a:xfrm>
        </p:spPr>
        <p:txBody>
          <a:bodyPr>
            <a:noAutofit/>
          </a:bodyPr>
          <a:lstStyle>
            <a:lvl1pPr marL="0" indent="0">
              <a:buNone/>
              <a:defRPr sz="2100" baseline="0"/>
            </a:lvl1pPr>
          </a:lstStyle>
          <a:p>
            <a:pPr lvl="0"/>
            <a:r>
              <a:rPr lang="hu-HU" dirty="0"/>
              <a:t>Helyszín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907702" y="980729"/>
            <a:ext cx="6630364" cy="720080"/>
          </a:xfrm>
        </p:spPr>
        <p:txBody>
          <a:bodyPr>
            <a:noAutofit/>
          </a:bodyPr>
          <a:lstStyle>
            <a:lvl1pPr marL="0" indent="0">
              <a:buNone/>
              <a:defRPr sz="21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hu-HU" dirty="0"/>
              <a:t>Előadó neve</a:t>
            </a:r>
          </a:p>
          <a:p>
            <a:pPr lvl="0"/>
            <a:r>
              <a:rPr lang="hu-HU" dirty="0"/>
              <a:t>Titulusa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1907404" y="2539464"/>
            <a:ext cx="6630364" cy="400734"/>
          </a:xfrm>
        </p:spPr>
        <p:txBody>
          <a:bodyPr>
            <a:normAutofit/>
          </a:bodyPr>
          <a:lstStyle>
            <a:lvl1pPr marL="0" indent="0">
              <a:buNone/>
              <a:defRPr sz="2100" baseline="0"/>
            </a:lvl1pPr>
          </a:lstStyle>
          <a:p>
            <a:pPr lvl="0"/>
            <a:r>
              <a:rPr lang="hu-HU" dirty="0"/>
              <a:t>Dátum</a:t>
            </a:r>
          </a:p>
        </p:txBody>
      </p:sp>
    </p:spTree>
    <p:extLst>
      <p:ext uri="{BB962C8B-B14F-4D97-AF65-F5344CB8AC3E}">
        <p14:creationId xmlns:p14="http://schemas.microsoft.com/office/powerpoint/2010/main" val="2208839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53689" cy="7591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2060849"/>
            <a:ext cx="7886700" cy="41764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51366" y="1388651"/>
            <a:ext cx="7886700" cy="576063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87624" y="1124316"/>
            <a:ext cx="7956376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/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/>
              <a:t>Forrás: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2054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558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85331" cy="7591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1268761"/>
            <a:ext cx="7886700" cy="4968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/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87624" y="1120587"/>
            <a:ext cx="7956376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/>
              <a:t>Forrás: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133200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43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accent5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hu-HU" dirty="0"/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accent5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0200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804" r:id="rId2"/>
    <p:sldLayoutId id="2147483806" r:id="rId3"/>
    <p:sldLayoutId id="2147483807" r:id="rId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nb.hu/letoltes/fk-hist.csv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mnb.hu/letoltes/az-mnb-altal-elfogadott-fedezetek-eseteben-alkalmazott-kockazatkezelesi-parameterek-hatalyos-2019-julius-1-tol.pdf" TargetMode="External"/><Relationship Id="rId4" Type="http://schemas.openxmlformats.org/officeDocument/2006/relationships/hyperlink" Target="https://www.mnb.hu/letoltes/1-melleklet.pdf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nb.hu/letoltes/q2-korlat-hun-publikalasra.pdf" TargetMode="External"/><Relationship Id="rId2" Type="http://schemas.openxmlformats.org/officeDocument/2006/relationships/hyperlink" Target="https://www.mnb.hu/sajtoszoba/sajtokozlemenyek/2016-evi-sajtokozlemenyek/a-harom-honapos-iranyado-eszkoz-modositasa-tamogatja-a-hitelezes-elenkuleset-es-az-onfinanszirozasi-programot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nb.hu/letoltes/termektajekoztato-forintlikviditast-nyujto-swap-2017-04-28.pdf" TargetMode="External"/><Relationship Id="rId2" Type="http://schemas.openxmlformats.org/officeDocument/2006/relationships/hyperlink" Target="https://www.mnb.hu/sajtoszoba/sajtokozlemenyek/2016-evi-sajtokozlemenyek/sikeresen-megtartotta-elso-finomhangolo-swap-tenderet-a-magyar-nemzeti-bank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mnb.hu/letoltes/termektajekoztato-egyhetes-betet.pdf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nb.hu/monetaris-politika/a-monetaris-politikai-eszkoztar/jegybanki-iranyado-kamat" TargetMode="External"/><Relationship Id="rId2" Type="http://schemas.openxmlformats.org/officeDocument/2006/relationships/hyperlink" Target="https://www.mnb.hu/monetaris-politika/a-monetaris-politikai-eszkoztar/kotelezo-tartalekrendszer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nb.hu/monetaris-politika/a-monetaris-politikai-eszkoztar/aukciok-tenderek-gyorstenderek/kamatcsere-ugyletek-tenderei/jegybanki-hirs-tenderek/preferencialis-betetelhelyezesi-lehetoseg" TargetMode="External"/><Relationship Id="rId2" Type="http://schemas.openxmlformats.org/officeDocument/2006/relationships/hyperlink" Target="https://www.mnb.hu/letoltes/tt-nhp-fix-nkp-pref-betet-20190701.pdf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nb.hu/letoltes/tajekoztato-1-hetes-20150924.pdf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nb.hu/letoltes/monpol-eszkoztar-strategiai-keretrendszer-hun-3.pdf" TargetMode="Externa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nb.hu/letoltes/nhp-fix-termektajekoztato-1-mod-final-clean.pdf" TargetMode="Externa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nb.hu/letoltes/nkp-termektajekoztato.pdf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nb.hu/kiadvanyok/jelentesek/inflacios-jelente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nb.hu/monetaris-politika/novekedesi-hitelprogram-nhp" TargetMode="External"/><Relationship Id="rId7" Type="http://schemas.openxmlformats.org/officeDocument/2006/relationships/hyperlink" Target="https://www.mnb.hu/letoltes/nhp3-termektajekoztato-2019-04-05-clean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mnb.hu/letoltes/nhp-termektajekoztato-20161024.pdf" TargetMode="External"/><Relationship Id="rId5" Type="http://schemas.openxmlformats.org/officeDocument/2006/relationships/hyperlink" Target="https://www.mnb.hu/letoltes/nhp2-termektajekoztato-20180205.pdf" TargetMode="External"/><Relationship Id="rId4" Type="http://schemas.openxmlformats.org/officeDocument/2006/relationships/hyperlink" Target="https://www.mnb.hu/letoltes/nhp-termektajekoztato.pdf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mnb.hu/letoltes/a-novekedesi-hitelprogram-eredmenyei-honlapra-20170613.pdf" TargetMode="Externa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nb.hu/monetaris-politika/novekedesi-hitelprogram-nhp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nb.hu/letoltes/mnb-az-onfinanszirozasi-program-elso-ket-eve-tanulmanykotet.pdf" TargetMode="Externa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nb.hu/letoltes/tajekoztato-feltetel-nelkuli-forintositas-teljes-lezaras.pdf" TargetMode="External"/><Relationship Id="rId2" Type="http://schemas.openxmlformats.org/officeDocument/2006/relationships/hyperlink" Target="https://www.mnb.hu/letoltes/tajekoztato-feltetel-nelkuli-elszamolas-teljes-lezaras.pdf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mnb.hu/letoltes/tajekoztato-egyeb-devizahitelek-forintositas-vegso.pdf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nb.hu/monetaris-politika/a-monetaris-politikai-eszkoztar/aukciok-tenderek-gyorstenderek/kamatcsere-ugyletek-tenderei/jegybanki-hirs-tenderek" TargetMode="External"/><Relationship Id="rId2" Type="http://schemas.openxmlformats.org/officeDocument/2006/relationships/hyperlink" Target="https://www.mnb.hu/sajtoszoba/sajtokozlemenyek/2015-evi-sajtokozlemenyek/kiemelt-cel-a-piaci-hitelezes-helyreallitasa-es-a-tartos-hitelezesi-fordulat-elerese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mnb.hu/monetaris-politika/a-monetaris-politikai-eszkoztar/aukciok-tenderek-gyorstenderek/kamatcsere-ugyletek-tenderei/jegybanki-hirs-tenderek/preferencialis-betetelhelyezesi-lehetoseg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nb.hu/monetaris-politika/a-monetaris-politikai-eszkoztar/jelzaloglevel-vasarlasi-program" TargetMode="External"/><Relationship Id="rId2" Type="http://schemas.openxmlformats.org/officeDocument/2006/relationships/hyperlink" Target="https://www.mnb.hu/letoltes/monetaris-politikai-celu-irs-tt-mod2.pdf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mnb.hu/letoltes/tajekoztato-jelzaloglevel-vasarlas-elsodles-piac-20180419.pdf" TargetMode="External"/><Relationship Id="rId4" Type="http://schemas.openxmlformats.org/officeDocument/2006/relationships/hyperlink" Target="https://www.mnb.hu/letoltes/tajekoztato-jelzaloglevel-vasarlas-masodlagos-piac-20180419.pdf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nb.hu/monetaris-politika/a-monetaris-politikai-eszkoztar/likviditasi-elorejelzes" TargetMode="Externa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nb.hu/letoltes/kolozsi-pal-hoffmann-mihaly-bevetesre-keszek-az-mnb-uj-fegyverei.pdf" TargetMode="External"/><Relationship Id="rId13" Type="http://schemas.openxmlformats.org/officeDocument/2006/relationships/hyperlink" Target="https://www.mnb.hu/letoltes/3-kolozsi-banai-vonnak-1.pdf" TargetMode="External"/><Relationship Id="rId18" Type="http://schemas.openxmlformats.org/officeDocument/2006/relationships/hyperlink" Target="http://www.mnb.hu/monetaris-politika" TargetMode="External"/><Relationship Id="rId3" Type="http://schemas.openxmlformats.org/officeDocument/2006/relationships/hyperlink" Target="https://www.mnb.hu/letoltes/hoffmann-kolozsi-jovahagyott-mnb-honlapra.pdf" TargetMode="External"/><Relationship Id="rId7" Type="http://schemas.openxmlformats.org/officeDocument/2006/relationships/hyperlink" Target="https://www.mnb.hu/letoltes/mnb-modern-jegybanki-gyakorlat.pdf" TargetMode="External"/><Relationship Id="rId12" Type="http://schemas.openxmlformats.org/officeDocument/2006/relationships/hyperlink" Target="https://www.mnb.hu/letoltes/150603-nagy-marton-palotai-daniel-az-mnb-eszkozeinek-megujitasaval-tovabb-csokkenti-az-orszag-serulekenyseget.pdf" TargetMode="External"/><Relationship Id="rId17" Type="http://schemas.openxmlformats.org/officeDocument/2006/relationships/hyperlink" Target="http://www.mnb.hu/Kiadvanyok" TargetMode="External"/><Relationship Id="rId2" Type="http://schemas.openxmlformats.org/officeDocument/2006/relationships/hyperlink" Target="https://www.mnb.hu/letoltes/mnb-jelente-s-2013-2019-hun-0220.pdf" TargetMode="External"/><Relationship Id="rId16" Type="http://schemas.openxmlformats.org/officeDocument/2006/relationships/hyperlink" Target="https://www.mnb.hu/letoltes/eszkoztar-reszletes.pdf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mnb.hu/Root/Dokumentumtar/MNB/Kiadvanyok/szakmai_cikkek/Devizatartalek_es_serulekenyseg/Kolozsi_Pal_Peter_jegybanki%20eszkozok.pdf" TargetMode="External"/><Relationship Id="rId11" Type="http://schemas.openxmlformats.org/officeDocument/2006/relationships/hyperlink" Target="http://www.mnb.hu/monetaris-politika/a-monetaris-politikai-eszkoztar/tanulmanyok-eloadasok-kezikonyvek-az-eszkoztarrol/tanulmanyok" TargetMode="External"/><Relationship Id="rId5" Type="http://schemas.openxmlformats.org/officeDocument/2006/relationships/hyperlink" Target="file:///\\srv2\mnb\PPF\_Common\MSZ\KOZOS\Eszkoztar_strategiak\eszkoztar_2016\K&#246;nyv%20-%20Targeted_%20Monetary%20Policy\A%20magyar%20&#250;t_HUN_digit.pdf" TargetMode="External"/><Relationship Id="rId15" Type="http://schemas.openxmlformats.org/officeDocument/2006/relationships/hyperlink" Target="https://www.mnb.hu/letoltes/kolozsi-pal-peter-jegybanki-eszkozok.pdf" TargetMode="External"/><Relationship Id="rId10" Type="http://schemas.openxmlformats.org/officeDocument/2006/relationships/hyperlink" Target="https://www.mnb.hu/letoltes/nagy-marton-az-onfinanszirozasi-program-koltsegei-eltorpulnek-az-elonyei-mellett-1.pdf" TargetMode="External"/><Relationship Id="rId4" Type="http://schemas.openxmlformats.org/officeDocument/2006/relationships/hyperlink" Target="https://www.mnb.hu/letoltes/monpol-eszkoztar-strategiai-keretrendszer-hun-3.pdf" TargetMode="External"/><Relationship Id="rId9" Type="http://schemas.openxmlformats.org/officeDocument/2006/relationships/hyperlink" Target="https://www.asz.hu/storage/files/files/penzugyiszemle/2016/kolozsi_2016_1.pdf?download=true" TargetMode="External"/><Relationship Id="rId14" Type="http://schemas.openxmlformats.org/officeDocument/2006/relationships/hyperlink" Target="https://www.mnb.hu/letoltes/magyar-nemzeti-bank-onfinanszirozasi-programja-1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nb.hu/monetaris-politika/a-monetaris-politikai-eszkoztar/partnerko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nb.hu/monetaris-politika/a-monetaris-politikai-eszkoztar/partnerkor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3" y="1052736"/>
            <a:ext cx="6630363" cy="615602"/>
          </a:xfrm>
        </p:spPr>
        <p:txBody>
          <a:bodyPr>
            <a:normAutofit fontScale="90000"/>
          </a:bodyPr>
          <a:lstStyle/>
          <a:p>
            <a:r>
              <a:rPr lang="hu-HU" dirty="0"/>
              <a:t>A Magyar Nemzeti Bank monetáris politikai eszköztára</a:t>
            </a:r>
            <a:br>
              <a:rPr lang="hu-HU" dirty="0"/>
            </a:br>
            <a:br>
              <a:rPr lang="hu-HU" dirty="0"/>
            </a:br>
            <a:endParaRPr lang="hu-HU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907702" y="1844824"/>
            <a:ext cx="6630364" cy="720080"/>
          </a:xfrm>
        </p:spPr>
        <p:txBody>
          <a:bodyPr/>
          <a:lstStyle/>
          <a:p>
            <a:r>
              <a:rPr lang="hu-HU" dirty="0"/>
              <a:t>MNB, Jegybanki eszköztár, devizatartalék és kockázatkezelési igazgatóság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543300" y="6356351"/>
            <a:ext cx="2057400" cy="365125"/>
          </a:xfrm>
        </p:spPr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</a:t>
            </a:fld>
            <a:endParaRPr lang="hu-HU" dirty="0"/>
          </a:p>
        </p:txBody>
      </p:sp>
      <p:sp>
        <p:nvSpPr>
          <p:cNvPr id="6" name="Content Placeholder 5"/>
          <p:cNvSpPr>
            <a:spLocks noGrp="1"/>
          </p:cNvSpPr>
          <p:nvPr>
            <p:ph idx="14"/>
          </p:nvPr>
        </p:nvSpPr>
        <p:spPr>
          <a:xfrm>
            <a:off x="1907404" y="3068960"/>
            <a:ext cx="6630364" cy="400734"/>
          </a:xfrm>
        </p:spPr>
        <p:txBody>
          <a:bodyPr>
            <a:normAutofit/>
          </a:bodyPr>
          <a:lstStyle/>
          <a:p>
            <a:r>
              <a:rPr lang="hu-HU" dirty="0"/>
              <a:t>2020. február 20.</a:t>
            </a:r>
          </a:p>
        </p:txBody>
      </p:sp>
    </p:spTree>
    <p:extLst>
      <p:ext uri="{BB962C8B-B14F-4D97-AF65-F5344CB8AC3E}">
        <p14:creationId xmlns:p14="http://schemas.microsoft.com/office/powerpoint/2010/main" val="2988844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80000"/>
            <a:ext cx="7449715" cy="759189"/>
          </a:xfrm>
        </p:spPr>
        <p:txBody>
          <a:bodyPr>
            <a:normAutofit/>
          </a:bodyPr>
          <a:lstStyle/>
          <a:p>
            <a:r>
              <a:rPr lang="hu-HU" sz="2800" dirty="0"/>
              <a:t>Elfogadható fedezetek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315791"/>
            <a:ext cx="8285858" cy="5040560"/>
          </a:xfrm>
        </p:spPr>
        <p:txBody>
          <a:bodyPr>
            <a:normAutofit/>
          </a:bodyPr>
          <a:lstStyle/>
          <a:p>
            <a:pPr marL="0" lvl="0" indent="0" defTabSz="914400"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None/>
            </a:pPr>
            <a:r>
              <a:rPr lang="hu-HU" sz="2000" dirty="0">
                <a:solidFill>
                  <a:srgbClr val="1E2452"/>
                </a:solidFill>
              </a:rPr>
              <a:t>A jegybank </a:t>
            </a:r>
            <a:r>
              <a:rPr lang="hu-HU" sz="2000" b="1" dirty="0">
                <a:solidFill>
                  <a:srgbClr val="1E2452"/>
                </a:solidFill>
              </a:rPr>
              <a:t>hitelt </a:t>
            </a:r>
            <a:r>
              <a:rPr lang="hu-HU" sz="2000" dirty="0">
                <a:solidFill>
                  <a:srgbClr val="1E2452"/>
                </a:solidFill>
              </a:rPr>
              <a:t>alapesetben </a:t>
            </a:r>
            <a:r>
              <a:rPr lang="hu-HU" sz="2000" b="1" dirty="0">
                <a:solidFill>
                  <a:srgbClr val="1E2452"/>
                </a:solidFill>
              </a:rPr>
              <a:t>csak fedezet mellett </a:t>
            </a:r>
            <a:r>
              <a:rPr lang="hu-HU" sz="2000" dirty="0">
                <a:solidFill>
                  <a:srgbClr val="1E2452"/>
                </a:solidFill>
              </a:rPr>
              <a:t>nyújthat.</a:t>
            </a:r>
          </a:p>
          <a:p>
            <a:pPr marL="0" lvl="0" indent="0" defTabSz="914400"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None/>
            </a:pPr>
            <a:r>
              <a:rPr lang="hu-HU" sz="2000" b="1" dirty="0">
                <a:solidFill>
                  <a:srgbClr val="1E2452"/>
                </a:solidFill>
              </a:rPr>
              <a:t>Elfogadható értékpapírok</a:t>
            </a:r>
            <a:r>
              <a:rPr lang="hu-HU" sz="2000" dirty="0">
                <a:solidFill>
                  <a:srgbClr val="1E2452"/>
                </a:solidFill>
              </a:rPr>
              <a:t>: állampapír, jelzáloglevél, megfelelő minősítésű kötvények (banki, vállalati) - </a:t>
            </a:r>
            <a:r>
              <a:rPr lang="hu-HU" sz="2000" dirty="0">
                <a:solidFill>
                  <a:srgbClr val="1E2452"/>
                </a:solidFill>
                <a:hlinkClick r:id="rId3"/>
              </a:rPr>
              <a:t>Historikus befogadási árak</a:t>
            </a:r>
            <a:endParaRPr lang="hu-HU" sz="2000" dirty="0">
              <a:solidFill>
                <a:srgbClr val="1E2452"/>
              </a:solidFill>
            </a:endParaRPr>
          </a:p>
          <a:p>
            <a:pPr marL="0" lvl="0" indent="0" defTabSz="914400"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None/>
            </a:pPr>
            <a:r>
              <a:rPr lang="hu-HU" sz="2000" i="1" dirty="0">
                <a:solidFill>
                  <a:srgbClr val="1E2452"/>
                </a:solidFill>
              </a:rPr>
              <a:t>Fedezetkezelési gyakorlat (</a:t>
            </a:r>
            <a:r>
              <a:rPr lang="hu-HU" sz="2000" i="1" dirty="0">
                <a:solidFill>
                  <a:srgbClr val="1E2452"/>
                </a:solidFill>
                <a:hlinkClick r:id="rId4"/>
              </a:rPr>
              <a:t>Tájékoztató a jegybanki fedezetértékelésről</a:t>
            </a:r>
            <a:r>
              <a:rPr lang="hu-HU" sz="2000" i="1" dirty="0">
                <a:solidFill>
                  <a:srgbClr val="1E2452"/>
                </a:solidFill>
              </a:rPr>
              <a:t>):</a:t>
            </a:r>
          </a:p>
          <a:p>
            <a:pPr marL="742950" lvl="1" indent="-28575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―"/>
            </a:pPr>
            <a:r>
              <a:rPr lang="hu-HU" sz="2000" dirty="0">
                <a:solidFill>
                  <a:srgbClr val="1E2452"/>
                </a:solidFill>
              </a:rPr>
              <a:t>Fedezett hitel nem pedig klasszikus </a:t>
            </a:r>
            <a:r>
              <a:rPr lang="hu-HU" sz="2000" dirty="0" err="1">
                <a:solidFill>
                  <a:srgbClr val="1E2452"/>
                </a:solidFill>
              </a:rPr>
              <a:t>repo</a:t>
            </a:r>
            <a:r>
              <a:rPr lang="hu-HU" sz="2000" dirty="0">
                <a:solidFill>
                  <a:srgbClr val="1E2452"/>
                </a:solidFill>
              </a:rPr>
              <a:t> (értékpapír-visszavásárlási megállapodás) forma</a:t>
            </a:r>
          </a:p>
          <a:p>
            <a:pPr marL="742950" lvl="1" indent="-28575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―"/>
            </a:pPr>
            <a:r>
              <a:rPr lang="hu-HU" sz="2000" dirty="0">
                <a:solidFill>
                  <a:srgbClr val="1E2452"/>
                </a:solidFill>
              </a:rPr>
              <a:t>Összevont fedezeti </a:t>
            </a:r>
            <a:r>
              <a:rPr lang="hu-HU" sz="2000" dirty="0" err="1">
                <a:solidFill>
                  <a:srgbClr val="1E2452"/>
                </a:solidFill>
              </a:rPr>
              <a:t>pool</a:t>
            </a:r>
            <a:r>
              <a:rPr lang="hu-HU" sz="2000" dirty="0">
                <a:solidFill>
                  <a:srgbClr val="1E2452"/>
                </a:solidFill>
              </a:rPr>
              <a:t> (egy értékpapír-portfólió az összes hagyományos jegybanki hitelre) </a:t>
            </a:r>
          </a:p>
          <a:p>
            <a:pPr marL="742950" lvl="1" indent="-28575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―"/>
            </a:pPr>
            <a:r>
              <a:rPr lang="hu-HU" sz="2000" dirty="0">
                <a:solidFill>
                  <a:srgbClr val="1E2452"/>
                </a:solidFill>
              </a:rPr>
              <a:t>Fedezet típusától és futamidejétől függő </a:t>
            </a:r>
            <a:r>
              <a:rPr lang="hu-HU" sz="2000" dirty="0" err="1">
                <a:solidFill>
                  <a:srgbClr val="1E2452"/>
                </a:solidFill>
              </a:rPr>
              <a:t>haircut</a:t>
            </a:r>
            <a:r>
              <a:rPr lang="hu-HU" sz="2000" dirty="0">
                <a:solidFill>
                  <a:srgbClr val="1E2452"/>
                </a:solidFill>
              </a:rPr>
              <a:t> (levonás) alkalmazása </a:t>
            </a:r>
            <a:br>
              <a:rPr lang="hu-HU" sz="2000" dirty="0">
                <a:solidFill>
                  <a:srgbClr val="1E2452"/>
                </a:solidFill>
              </a:rPr>
            </a:br>
            <a:r>
              <a:rPr lang="hu-HU" sz="2000" dirty="0">
                <a:solidFill>
                  <a:srgbClr val="1E2452"/>
                </a:solidFill>
                <a:hlinkClick r:id="rId5"/>
              </a:rPr>
              <a:t>Az MNB által elfogadott fedezetek esetében alkalmazott kockázatkezelési paraméterek (hatályos 2019. július 1-től)</a:t>
            </a:r>
            <a:endParaRPr lang="hu-HU" sz="2000" dirty="0">
              <a:solidFill>
                <a:srgbClr val="1E2452"/>
              </a:solidFill>
            </a:endParaRPr>
          </a:p>
          <a:p>
            <a:pPr marL="742950" lvl="1" indent="-28575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―"/>
            </a:pPr>
            <a:r>
              <a:rPr lang="hu-HU" sz="2000" dirty="0">
                <a:solidFill>
                  <a:srgbClr val="1E2452"/>
                </a:solidFill>
              </a:rPr>
              <a:t>Napi újraértékelés, szükség esetén pótlólagos fedezetbekérés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/>
              <a:t>Magyar Nemzeti Bank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92872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68358"/>
            <a:ext cx="8424936" cy="905571"/>
          </a:xfrm>
        </p:spPr>
        <p:txBody>
          <a:bodyPr>
            <a:noAutofit/>
          </a:bodyPr>
          <a:lstStyle/>
          <a:p>
            <a:r>
              <a:rPr lang="hu-HU" sz="2800" dirty="0"/>
              <a:t>Egyszerűsített jegybankmérleg és a jegybanki eszköztár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152798" y="1600376"/>
            <a:ext cx="1080120" cy="36004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u-HU" sz="2000" b="1" dirty="0"/>
              <a:t>Eszközök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/>
              <a:t>Magyar Nemzeti Bank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26825" y="6381328"/>
            <a:ext cx="2057400" cy="365125"/>
          </a:xfrm>
        </p:spPr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11</a:t>
            </a:fld>
            <a:endParaRPr lang="hu-HU" dirty="0"/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4447247" y="1979630"/>
            <a:ext cx="0" cy="26598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>
            <a:off x="1300225" y="1979630"/>
            <a:ext cx="64087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6"/>
          <p:cNvSpPr txBox="1">
            <a:spLocks/>
          </p:cNvSpPr>
          <p:nvPr/>
        </p:nvSpPr>
        <p:spPr>
          <a:xfrm>
            <a:off x="5368677" y="1567901"/>
            <a:ext cx="1060298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hu-HU" sz="2000" b="1" dirty="0"/>
              <a:t>Források</a:t>
            </a:r>
          </a:p>
        </p:txBody>
      </p:sp>
      <p:sp>
        <p:nvSpPr>
          <p:cNvPr id="15" name="Content Placeholder 6"/>
          <p:cNvSpPr txBox="1">
            <a:spLocks/>
          </p:cNvSpPr>
          <p:nvPr/>
        </p:nvSpPr>
        <p:spPr>
          <a:xfrm>
            <a:off x="1660265" y="2059831"/>
            <a:ext cx="2786982" cy="25956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hu-HU" sz="2000" dirty="0"/>
              <a:t>Devizatartalék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hu-HU" sz="2000" dirty="0"/>
              <a:t>NHP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hu-HU" sz="2000" dirty="0"/>
              <a:t>Forint jelzáloglevelek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hu-HU" sz="2000" dirty="0"/>
              <a:t>O/N hitel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hu-HU" sz="2000" dirty="0"/>
              <a:t>Egyéb jegybanki hitelek (Egyhetes fedezett hitel)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hu-HU" sz="2000" dirty="0"/>
              <a:t>Egyéb eszközök</a:t>
            </a:r>
          </a:p>
        </p:txBody>
      </p:sp>
      <p:sp>
        <p:nvSpPr>
          <p:cNvPr id="16" name="Content Placeholder 6"/>
          <p:cNvSpPr txBox="1">
            <a:spLocks/>
          </p:cNvSpPr>
          <p:nvPr/>
        </p:nvSpPr>
        <p:spPr>
          <a:xfrm>
            <a:off x="4612593" y="2041604"/>
            <a:ext cx="3888433" cy="25956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hu-HU" sz="2000" dirty="0"/>
              <a:t>Készpénz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hu-HU" sz="2000" dirty="0"/>
              <a:t>Kincstári Egységes Számla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hu-HU" sz="2000" dirty="0"/>
              <a:t>Kötelező tartalék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hu-HU" sz="2000" dirty="0"/>
              <a:t>O/N betét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hu-HU" sz="2000" dirty="0"/>
              <a:t>Egyéb jegybanki  betétek (Preferenciális betét)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hu-HU" sz="2000" dirty="0"/>
              <a:t>Egyéb források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1746843" y="4632486"/>
            <a:ext cx="547260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6"/>
          <p:cNvSpPr txBox="1">
            <a:spLocks/>
          </p:cNvSpPr>
          <p:nvPr/>
        </p:nvSpPr>
        <p:spPr>
          <a:xfrm>
            <a:off x="2747789" y="4673741"/>
            <a:ext cx="3816424" cy="360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hu-HU" sz="1900" b="1" dirty="0"/>
              <a:t>Mérlegen kívüli  jegybanki eszközök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1796927" y="5084108"/>
            <a:ext cx="5472608" cy="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6"/>
          <p:cNvSpPr txBox="1">
            <a:spLocks/>
          </p:cNvSpPr>
          <p:nvPr/>
        </p:nvSpPr>
        <p:spPr>
          <a:xfrm>
            <a:off x="2771800" y="5114839"/>
            <a:ext cx="3600400" cy="695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hu-HU" sz="2000" dirty="0" err="1"/>
              <a:t>Devizaswapok</a:t>
            </a:r>
            <a:r>
              <a:rPr lang="hu-HU" sz="2000" dirty="0"/>
              <a:t> (</a:t>
            </a:r>
            <a:r>
              <a:rPr lang="hu-HU" sz="2000" dirty="0" err="1"/>
              <a:t>FX-swap</a:t>
            </a:r>
            <a:r>
              <a:rPr lang="hu-HU" sz="2000" dirty="0"/>
              <a:t>)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hu-HU" sz="2000" dirty="0" err="1"/>
              <a:t>Kamatswapok</a:t>
            </a:r>
            <a:r>
              <a:rPr lang="hu-HU" sz="2000" dirty="0"/>
              <a:t> (</a:t>
            </a:r>
            <a:r>
              <a:rPr lang="hu-HU" sz="2000" dirty="0" err="1"/>
              <a:t>IRS</a:t>
            </a:r>
            <a:r>
              <a:rPr lang="hu-HU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07585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18593"/>
            <a:ext cx="7485331" cy="759189"/>
          </a:xfrm>
        </p:spPr>
        <p:txBody>
          <a:bodyPr>
            <a:normAutofit/>
          </a:bodyPr>
          <a:lstStyle/>
          <a:p>
            <a:r>
              <a:rPr lang="hu-HU" sz="2800" dirty="0"/>
              <a:t>TEMATIKA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68760"/>
            <a:ext cx="7399734" cy="4968552"/>
          </a:xfrm>
        </p:spPr>
        <p:txBody>
          <a:bodyPr>
            <a:normAutofit/>
          </a:bodyPr>
          <a:lstStyle/>
          <a:p>
            <a:pPr marL="534988" indent="-352425">
              <a:lnSpc>
                <a:spcPct val="110000"/>
              </a:lnSpc>
              <a:spcBef>
                <a:spcPts val="600"/>
              </a:spcBef>
              <a:tabLst>
                <a:tab pos="633413" algn="l"/>
              </a:tabLst>
              <a:defRPr/>
            </a:pPr>
            <a:r>
              <a:rPr lang="hu-HU" sz="2700" dirty="0"/>
              <a:t>Az eszköztár helye az inflációs célkövetés rendszerében</a:t>
            </a:r>
          </a:p>
          <a:p>
            <a:pPr marL="534988" indent="-352425">
              <a:lnSpc>
                <a:spcPct val="110000"/>
              </a:lnSpc>
              <a:spcBef>
                <a:spcPts val="600"/>
              </a:spcBef>
              <a:tabLst>
                <a:tab pos="633413" algn="l"/>
              </a:tabLst>
              <a:defRPr/>
            </a:pPr>
            <a:r>
              <a:rPr lang="hu-HU" sz="2700" dirty="0"/>
              <a:t>A monetáris politikai eszköztár elemei 2019 januárjától</a:t>
            </a:r>
          </a:p>
          <a:p>
            <a:pPr marL="534988" indent="-352425">
              <a:lnSpc>
                <a:spcPct val="110000"/>
              </a:lnSpc>
              <a:spcBef>
                <a:spcPts val="600"/>
              </a:spcBef>
              <a:tabLst>
                <a:tab pos="633413" algn="l"/>
              </a:tabLst>
              <a:defRPr/>
            </a:pPr>
            <a:r>
              <a:rPr lang="hu-HU" sz="2700" dirty="0"/>
              <a:t>A monetáris politikai eszköztár módosításai 2013-2018-ban</a:t>
            </a:r>
          </a:p>
          <a:p>
            <a:pPr marL="534988" indent="-352425">
              <a:lnSpc>
                <a:spcPct val="110000"/>
              </a:lnSpc>
              <a:spcBef>
                <a:spcPts val="600"/>
              </a:spcBef>
              <a:tabLst>
                <a:tab pos="633413" algn="l"/>
              </a:tabLst>
              <a:defRPr/>
            </a:pPr>
            <a:r>
              <a:rPr lang="hu-HU" sz="2700" dirty="0"/>
              <a:t>A bankközi likviditás meghatározó tényezői, a bankrendszer likviditási sokkjai, azok kezelése </a:t>
            </a:r>
          </a:p>
          <a:p>
            <a:pPr marL="534988" indent="-352425">
              <a:lnSpc>
                <a:spcPct val="110000"/>
              </a:lnSpc>
              <a:spcBef>
                <a:spcPts val="600"/>
              </a:spcBef>
              <a:tabLst>
                <a:tab pos="633413" algn="l"/>
              </a:tabLst>
              <a:defRPr/>
            </a:pPr>
            <a:endParaRPr lang="hu-HU" sz="2800" dirty="0">
              <a:solidFill>
                <a:srgbClr val="777063"/>
              </a:solidFill>
            </a:endParaRPr>
          </a:p>
          <a:p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12</a:t>
            </a:fld>
            <a:endParaRPr lang="hu-H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0A2E82-B189-4717-A473-E6AEF6DBF347}"/>
              </a:ext>
            </a:extLst>
          </p:cNvPr>
          <p:cNvSpPr txBox="1"/>
          <p:nvPr/>
        </p:nvSpPr>
        <p:spPr>
          <a:xfrm>
            <a:off x="827584" y="2276872"/>
            <a:ext cx="7200800" cy="9978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534988" indent="-352425" defTabSz="685800">
              <a:lnSpc>
                <a:spcPct val="180000"/>
              </a:lnSpc>
              <a:spcBef>
                <a:spcPts val="750"/>
              </a:spcBef>
              <a:buFont typeface="Arial" panose="020B0604020202020204" pitchFamily="34" charset="0"/>
              <a:buChar char="•"/>
              <a:tabLst>
                <a:tab pos="633413" algn="l"/>
              </a:tabLst>
              <a:defRPr/>
            </a:pPr>
            <a:endParaRPr lang="hu-HU" sz="2700" dirty="0">
              <a:solidFill>
                <a:schemeClr val="accent5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05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80000"/>
            <a:ext cx="7704856" cy="759189"/>
          </a:xfrm>
        </p:spPr>
        <p:txBody>
          <a:bodyPr>
            <a:noAutofit/>
          </a:bodyPr>
          <a:lstStyle/>
          <a:p>
            <a:r>
              <a:rPr lang="hu-HU" sz="2800" dirty="0"/>
              <a:t>A rövid hozamokra ható jegybanki eszközök keretrendszere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/>
              <a:t>Magyar Nemzeti Bank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495925" y="6358140"/>
            <a:ext cx="2057400" cy="365125"/>
          </a:xfrm>
        </p:spPr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13</a:t>
            </a:fld>
            <a:endParaRPr lang="hu-HU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C887530-58B4-46E0-874E-050D64A01C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3512348"/>
              </p:ext>
            </p:extLst>
          </p:nvPr>
        </p:nvGraphicFramePr>
        <p:xfrm>
          <a:off x="109715" y="1196752"/>
          <a:ext cx="8829819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75370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1C92D-6999-4A68-ACE8-36C599835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5" y="180000"/>
            <a:ext cx="4032449" cy="759189"/>
          </a:xfrm>
        </p:spPr>
        <p:txBody>
          <a:bodyPr>
            <a:normAutofit/>
          </a:bodyPr>
          <a:lstStyle/>
          <a:p>
            <a:r>
              <a:rPr lang="hu-HU" sz="2800" dirty="0"/>
              <a:t>Mennyiségi korlátozás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03FFD-9C9E-49A4-BAC1-BB7A5258C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082" y="1196752"/>
            <a:ext cx="8912413" cy="5400600"/>
          </a:xfrm>
        </p:spPr>
        <p:txBody>
          <a:bodyPr>
            <a:normAutofit fontScale="77500" lnSpcReduction="20000"/>
          </a:bodyPr>
          <a:lstStyle/>
          <a:p>
            <a:pPr marL="361950" indent="-361950">
              <a:lnSpc>
                <a:spcPct val="120000"/>
              </a:lnSpc>
              <a:spcBef>
                <a:spcPts val="600"/>
              </a:spcBef>
            </a:pPr>
            <a:r>
              <a:rPr lang="hu-HU" sz="2500" i="1" dirty="0"/>
              <a:t>Formája: </a:t>
            </a:r>
            <a:r>
              <a:rPr lang="hu-HU" sz="2500" dirty="0"/>
              <a:t>2016. október és 2018. szeptember között az MNB irányadó eszköze (3 hónapos betét) mennyiségi korlát mellett volt elérhető a bankok számára </a:t>
            </a:r>
            <a:endParaRPr lang="hu-HU" sz="2500" i="1" dirty="0"/>
          </a:p>
          <a:p>
            <a:pPr marL="361950" indent="-361950">
              <a:lnSpc>
                <a:spcPct val="120000"/>
              </a:lnSpc>
              <a:spcBef>
                <a:spcPts val="600"/>
              </a:spcBef>
            </a:pPr>
            <a:r>
              <a:rPr lang="hu-HU" sz="2500" i="1" dirty="0"/>
              <a:t>Célja: </a:t>
            </a:r>
            <a:r>
              <a:rPr lang="hu-HU" sz="2500" dirty="0"/>
              <a:t>a likviditás terelése a hitelösztönzés és az önfinanszírozás támogatása, illetve a releváns piaci hozamok változatlan alapkamat melletti célzott csökkentése érdekében</a:t>
            </a:r>
          </a:p>
          <a:p>
            <a:pPr marL="361950" indent="-361950">
              <a:lnSpc>
                <a:spcPct val="120000"/>
              </a:lnSpc>
              <a:spcBef>
                <a:spcPts val="600"/>
              </a:spcBef>
            </a:pPr>
            <a:r>
              <a:rPr lang="hu-HU" sz="2500" dirty="0"/>
              <a:t>A likviditás terelésének sematikus ábrája: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hu-HU" sz="2300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hu-HU" sz="2300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hu-HU" sz="2300" dirty="0"/>
          </a:p>
          <a:p>
            <a:endParaRPr lang="hu-HU" sz="2000" dirty="0"/>
          </a:p>
          <a:p>
            <a:endParaRPr lang="hu-HU" sz="2000" dirty="0"/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buNone/>
            </a:pPr>
            <a:endParaRPr lang="hu-HU" sz="2000" i="1" dirty="0"/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buNone/>
            </a:pPr>
            <a:endParaRPr lang="hu-HU" sz="400" dirty="0"/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buNone/>
            </a:pPr>
            <a:endParaRPr lang="hu-HU" sz="1900" i="1" dirty="0"/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buNone/>
            </a:pPr>
            <a:endParaRPr lang="hu-HU" sz="400" i="1" dirty="0"/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hu-HU" sz="1900" i="1" dirty="0"/>
              <a:t>A mennyiségi korlátozás rendszerében az MNB negyedévente határozza meg a kiszorítandó likviditásra vonatkozó sávértéket. A likviditási sokkokat a jegybank finomhangoló eszközökkel kezeli.</a:t>
            </a: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hu-HU" sz="1900" i="1" dirty="0">
                <a:hlinkClick r:id="rId2"/>
              </a:rPr>
              <a:t>A három hónapos irányadó eszköz módosítása</a:t>
            </a:r>
            <a:r>
              <a:rPr lang="hu-HU" sz="1900" i="1" dirty="0"/>
              <a:t> </a:t>
            </a: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hu-HU" sz="1900" i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mennyiségi korlátozás tapasztalatai</a:t>
            </a:r>
            <a:endParaRPr lang="hu-HU" sz="1900" i="1" dirty="0"/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buNone/>
            </a:pPr>
            <a:endParaRPr lang="hu-HU" sz="1900" i="1" dirty="0"/>
          </a:p>
          <a:p>
            <a:endParaRPr lang="hu-HU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189032-0D4E-432B-B143-97847E296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328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hu-HU" dirty="0"/>
              <a:t>Magyar Nemzeti Bank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E15244-BE21-4273-81E7-691AF8096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81328"/>
            <a:ext cx="2057400" cy="365125"/>
          </a:xfrm>
        </p:spPr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14</a:t>
            </a:fld>
            <a:endParaRPr lang="hu-H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31487F-B71A-4E9C-B439-68534B7151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708920"/>
            <a:ext cx="4409366" cy="24821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04A569A-7193-4370-B8CE-3BC4219CD0E6}"/>
              </a:ext>
            </a:extLst>
          </p:cNvPr>
          <p:cNvSpPr txBox="1"/>
          <p:nvPr/>
        </p:nvSpPr>
        <p:spPr>
          <a:xfrm>
            <a:off x="366756" y="2998459"/>
            <a:ext cx="4193804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hu-H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Az alapkamaton kamatozó irányadó eszközből kiszorult likviditás </a:t>
            </a:r>
            <a:r>
              <a:rPr lang="hu-HU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hozamleszorító hatása </a:t>
            </a:r>
            <a:r>
              <a:rPr lang="hu-H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minden releváns piacra hatással volt.</a:t>
            </a:r>
          </a:p>
          <a:p>
            <a:pPr>
              <a:lnSpc>
                <a:spcPct val="90000"/>
              </a:lnSpc>
            </a:pPr>
            <a:endParaRPr lang="hu-HU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hu-H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mennyiségi korlátozás az alapkamat stabilitása mellett </a:t>
            </a:r>
            <a:r>
              <a:rPr lang="hu-HU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lazítja a monetáris kondíciókat</a:t>
            </a:r>
            <a:r>
              <a:rPr lang="hu-H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5463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24706"/>
            <a:ext cx="7485331" cy="928158"/>
          </a:xfrm>
        </p:spPr>
        <p:txBody>
          <a:bodyPr>
            <a:normAutofit/>
          </a:bodyPr>
          <a:lstStyle/>
          <a:p>
            <a:r>
              <a:rPr lang="hu-HU" sz="2800" dirty="0">
                <a:solidFill>
                  <a:srgbClr val="1E2452"/>
                </a:solidFill>
              </a:rPr>
              <a:t>Kamatfolyosó és az egynapos kamatok</a:t>
            </a:r>
            <a:endParaRPr lang="hu-H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281" y="1268760"/>
            <a:ext cx="8822768" cy="5256584"/>
          </a:xfrm>
        </p:spPr>
        <p:txBody>
          <a:bodyPr>
            <a:normAutofit lnSpcReduction="10000"/>
          </a:bodyPr>
          <a:lstStyle/>
          <a:p>
            <a:pPr marL="342900" lvl="0" indent="-342900" defTabSz="914400" fontAlgn="base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•"/>
            </a:pPr>
            <a:r>
              <a:rPr lang="hu-HU" sz="1900" i="1" dirty="0">
                <a:solidFill>
                  <a:srgbClr val="1E2452"/>
                </a:solidFill>
              </a:rPr>
              <a:t>Formája:</a:t>
            </a:r>
            <a:r>
              <a:rPr lang="hu-HU" sz="1900" dirty="0">
                <a:solidFill>
                  <a:srgbClr val="1E2452"/>
                </a:solidFill>
              </a:rPr>
              <a:t> A jegybanki egynapos hitel és betét kamata közötti jelenleg aszimmetrikus folyosó</a:t>
            </a:r>
          </a:p>
          <a:p>
            <a:pPr marL="342900" lvl="0" indent="-342900" defTabSz="914400" fontAlgn="base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•"/>
            </a:pPr>
            <a:r>
              <a:rPr lang="hu-HU" sz="1900" dirty="0">
                <a:solidFill>
                  <a:srgbClr val="1E2452"/>
                </a:solidFill>
              </a:rPr>
              <a:t>Egyidejű eszköz- és forrásoldali jegybanki rendelkezésre állás</a:t>
            </a:r>
          </a:p>
          <a:p>
            <a:pPr marL="342900" lvl="0" indent="-342900" defTabSz="914400" fontAlgn="base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•"/>
            </a:pPr>
            <a:r>
              <a:rPr lang="hu-HU" sz="1900" i="1" dirty="0">
                <a:solidFill>
                  <a:srgbClr val="1E2452"/>
                </a:solidFill>
              </a:rPr>
              <a:t>Célja:</a:t>
            </a:r>
            <a:r>
              <a:rPr lang="hu-HU" sz="1900" dirty="0">
                <a:solidFill>
                  <a:srgbClr val="1E2452"/>
                </a:solidFill>
              </a:rPr>
              <a:t> mérsékelje a pénzpiaci kamatok ingadozását, kis eltérések az irányadó kamattól</a:t>
            </a:r>
          </a:p>
          <a:p>
            <a:pPr lvl="2" defTabSz="914400" fontAlgn="base">
              <a:lnSpc>
                <a:spcPct val="120000"/>
              </a:lnSpc>
              <a:spcBef>
                <a:spcPts val="400"/>
              </a:spcBef>
              <a:spcAft>
                <a:spcPct val="0"/>
              </a:spcAft>
              <a:buFont typeface="Calibri" panose="020F0502020204030204" pitchFamily="34" charset="0"/>
              <a:buChar char="−"/>
            </a:pPr>
            <a:r>
              <a:rPr lang="hu-HU" sz="1900" dirty="0"/>
              <a:t>A kamatfolyosó tetején a jegybank </a:t>
            </a:r>
            <a:r>
              <a:rPr lang="hu-HU" sz="1900" b="1" i="1" dirty="0"/>
              <a:t>az egynapos lejáratú hitellel (O/N hitel) –</a:t>
            </a:r>
            <a:r>
              <a:rPr lang="hu-HU" sz="1900" dirty="0"/>
              <a:t> a bankok </a:t>
            </a:r>
            <a:r>
              <a:rPr lang="hu-HU" sz="1900" b="1" dirty="0"/>
              <a:t>értékpapírfedezete</a:t>
            </a:r>
            <a:r>
              <a:rPr lang="hu-HU" sz="1900" dirty="0"/>
              <a:t> ellenében – korlátlan mértékben biztosítja a bankok likviditáshoz jutását, amivel korlátozza a bankközi kamatlábak emelkedését.</a:t>
            </a:r>
          </a:p>
          <a:p>
            <a:pPr lvl="2" defTabSz="914400" fontAlgn="base">
              <a:lnSpc>
                <a:spcPct val="120000"/>
              </a:lnSpc>
              <a:spcBef>
                <a:spcPts val="400"/>
              </a:spcBef>
              <a:spcAft>
                <a:spcPct val="0"/>
              </a:spcAft>
              <a:buFont typeface="Calibri" panose="020F0502020204030204" pitchFamily="34" charset="0"/>
              <a:buChar char="−"/>
            </a:pPr>
            <a:r>
              <a:rPr lang="hu-HU" sz="1900" dirty="0"/>
              <a:t>A kamatfolyosó alját </a:t>
            </a:r>
            <a:r>
              <a:rPr lang="hu-HU" sz="1900" b="1" i="1" dirty="0"/>
              <a:t>az egynapos lejáratú jegybanki betét (O/N betét) </a:t>
            </a:r>
            <a:r>
              <a:rPr lang="hu-HU" sz="1900" dirty="0"/>
              <a:t>kamata jelenti, amelyen az MNB korlátlan mértékben fogadja be az átmeneti likviditástöbbletet a bankközi piacról, meggátolva, hogy a bankközi kamatlábak ennél a szintnél alacsonyabbra süllyedjenek.</a:t>
            </a:r>
          </a:p>
          <a:p>
            <a:pPr marL="342900" indent="-342900" defTabSz="914400" fontAlgn="base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•"/>
            </a:pPr>
            <a:r>
              <a:rPr lang="hu-HU" sz="1900" dirty="0"/>
              <a:t>A (fedezetlen) bankközi piacon az egynapos kamatok a kamatfolyosó két széle között mozognak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48251"/>
            <a:ext cx="1979712" cy="365125"/>
          </a:xfrm>
        </p:spPr>
        <p:txBody>
          <a:bodyPr/>
          <a:lstStyle/>
          <a:p>
            <a:pPr>
              <a:defRPr/>
            </a:pPr>
            <a:r>
              <a:rPr lang="hu-HU" dirty="0"/>
              <a:t>Magyar Nemzeti Bank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43300" y="6448251"/>
            <a:ext cx="2057400" cy="365125"/>
          </a:xfrm>
        </p:spPr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68039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0CD40-C896-47C2-8E47-5CEE00FEA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A kamatfolyosó módosításai (2015-2020)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F419F1-F6D1-4A4F-BC0D-51CB861C3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19585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hu-HU" dirty="0"/>
              <a:t>Magyar Nemzeti Bank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1D1BC9-5C66-43BA-B8EE-6B2E653C3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16</a:t>
            </a:fld>
            <a:endParaRPr lang="hu-H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81FF26-D552-47CB-9B88-3768BCC8E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291617"/>
            <a:ext cx="7580085" cy="494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3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32B30-638C-47F5-AC75-45926882E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/>
              <a:t>Forintlikviditást nyújtó </a:t>
            </a:r>
            <a:r>
              <a:rPr lang="hu-HU" sz="2800" dirty="0" err="1"/>
              <a:t>devizaswap</a:t>
            </a:r>
            <a:r>
              <a:rPr lang="hu-HU" sz="2800" dirty="0"/>
              <a:t> eszközök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DE5EB-4821-46DA-BC0A-AE28AB140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412776"/>
            <a:ext cx="8424936" cy="4608512"/>
          </a:xfrm>
        </p:spPr>
        <p:txBody>
          <a:bodyPr>
            <a:normAutofit/>
          </a:bodyPr>
          <a:lstStyle/>
          <a:p>
            <a:pPr marL="361950" indent="-361950">
              <a:lnSpc>
                <a:spcPct val="100000"/>
              </a:lnSpc>
            </a:pPr>
            <a:r>
              <a:rPr lang="hu-HU" sz="2000" i="1" dirty="0"/>
              <a:t>Formája:</a:t>
            </a:r>
            <a:r>
              <a:rPr lang="hu-HU" sz="2000" dirty="0"/>
              <a:t> forintlikviditást nyújtó egyhetes, egy hónapos, három hónapos, hat hónapos és tizenkét hónapos futamidejű EUR/HUF </a:t>
            </a:r>
            <a:r>
              <a:rPr lang="hu-HU" sz="2000" dirty="0" err="1"/>
              <a:t>FX-swap</a:t>
            </a:r>
            <a:r>
              <a:rPr lang="hu-HU" sz="2000" dirty="0"/>
              <a:t> eszközök</a:t>
            </a:r>
          </a:p>
          <a:p>
            <a:pPr marL="361950" indent="-361950">
              <a:lnSpc>
                <a:spcPct val="100000"/>
              </a:lnSpc>
            </a:pPr>
            <a:r>
              <a:rPr lang="hu-HU" sz="2000" i="1" dirty="0"/>
              <a:t>Célja: </a:t>
            </a:r>
            <a:r>
              <a:rPr lang="hu-HU" sz="2000" dirty="0"/>
              <a:t>a kiszorítási hatás elérése érdekében az ezzel ellentétes likviditási folyamatok semlegesítése</a:t>
            </a:r>
          </a:p>
          <a:p>
            <a:pPr marL="361950" indent="-361950">
              <a:lnSpc>
                <a:spcPct val="100000"/>
              </a:lnSpc>
            </a:pPr>
            <a:r>
              <a:rPr lang="hu-HU" sz="2000" dirty="0"/>
              <a:t>A mennyiségi korlátozás alkalmazásával egyidőben, 2016 őszén kerültek bevezetésre a </a:t>
            </a:r>
            <a:r>
              <a:rPr lang="hu-HU" sz="2000" b="1" dirty="0">
                <a:hlinkClick r:id="rId2"/>
              </a:rPr>
              <a:t>rövid futamidejű finomhangoló </a:t>
            </a:r>
            <a:r>
              <a:rPr lang="hu-HU" sz="2000" b="1" dirty="0" err="1">
                <a:hlinkClick r:id="rId2"/>
              </a:rPr>
              <a:t>swapeszközök</a:t>
            </a:r>
            <a:endParaRPr lang="hu-HU" sz="2000" b="1" dirty="0"/>
          </a:p>
          <a:p>
            <a:pPr marL="361950" indent="-361950">
              <a:lnSpc>
                <a:spcPct val="100000"/>
              </a:lnSpc>
            </a:pPr>
            <a:r>
              <a:rPr lang="hu-HU" sz="2000" dirty="0"/>
              <a:t>2017 tavaszától érhetők el a hat és tizenkét hónapos futamidők</a:t>
            </a:r>
          </a:p>
          <a:p>
            <a:pPr marL="361950" indent="-361950">
              <a:lnSpc>
                <a:spcPct val="100000"/>
              </a:lnSpc>
            </a:pPr>
            <a:r>
              <a:rPr lang="hu-HU" sz="2000" dirty="0"/>
              <a:t>A finomhangoló eszközökkel az MNB a likviditási pálya tartós és érdemi elmozdulásait képes kezelni, ezáltal biztosította a mennyiségi korlát effektivitását. </a:t>
            </a:r>
          </a:p>
          <a:p>
            <a:pPr marL="361950" indent="-361950">
              <a:lnSpc>
                <a:spcPct val="100000"/>
              </a:lnSpc>
            </a:pPr>
            <a:r>
              <a:rPr lang="hu-HU" sz="2000" dirty="0"/>
              <a:t>A </a:t>
            </a:r>
            <a:r>
              <a:rPr lang="hu-HU" sz="2000" dirty="0">
                <a:hlinkClick r:id="rId3"/>
              </a:rPr>
              <a:t>forintlikviditást nyújtó </a:t>
            </a:r>
            <a:r>
              <a:rPr lang="hu-HU" sz="2000" dirty="0" err="1">
                <a:hlinkClick r:id="rId3"/>
              </a:rPr>
              <a:t>swapeszközök</a:t>
            </a:r>
            <a:r>
              <a:rPr lang="hu-HU" sz="2000" dirty="0">
                <a:hlinkClick r:id="rId3"/>
              </a:rPr>
              <a:t> </a:t>
            </a:r>
            <a:r>
              <a:rPr lang="hu-HU" sz="2000" dirty="0"/>
              <a:t>mellett az MNB a túlzottan magas likviditás lekötésére 2016 őszén kialakította az eseti jelleggel alkalmazott </a:t>
            </a:r>
            <a:r>
              <a:rPr lang="hu-HU" sz="2000" b="1" dirty="0">
                <a:hlinkClick r:id="rId4"/>
              </a:rPr>
              <a:t>egyhetes jegybanki betéti eszköz</a:t>
            </a:r>
            <a:r>
              <a:rPr lang="hu-HU" sz="2000" b="1" u="sng" dirty="0"/>
              <a:t>t</a:t>
            </a:r>
            <a:r>
              <a:rPr lang="hu-HU" sz="2000" b="1" dirty="0"/>
              <a:t> </a:t>
            </a:r>
            <a:r>
              <a:rPr lang="hu-HU" sz="2000" dirty="0"/>
              <a:t>(2016 és 2019 között nem használt) 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F7A13E-99B0-40A9-9369-95EE76369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807AC7-42B0-4FFD-ADC9-AC404F752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62889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1A00D-3675-4DCF-9506-C3BAFEC3B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80000"/>
            <a:ext cx="8064896" cy="759189"/>
          </a:xfrm>
        </p:spPr>
        <p:txBody>
          <a:bodyPr>
            <a:noAutofit/>
          </a:bodyPr>
          <a:lstStyle/>
          <a:p>
            <a:r>
              <a:rPr lang="hu-HU" sz="2700" dirty="0"/>
              <a:t>Az MNB </a:t>
            </a:r>
            <a:r>
              <a:rPr lang="hu-HU" sz="2700" dirty="0" err="1"/>
              <a:t>FX-swap</a:t>
            </a:r>
            <a:r>
              <a:rPr lang="hu-HU" sz="2700" dirty="0"/>
              <a:t> állományának alakulása 2020.02.20-ig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E1C606-3478-4A41-B0DC-59071F311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749836-25E8-404C-84D0-50D27DA2B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18</a:t>
            </a:fld>
            <a:endParaRPr lang="hu-HU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BD35595-56E8-466B-AEAA-7532F03718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9074" y="1268413"/>
            <a:ext cx="7610302" cy="496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523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73128"/>
            <a:ext cx="7485331" cy="1051616"/>
          </a:xfrm>
        </p:spPr>
        <p:txBody>
          <a:bodyPr>
            <a:normAutofit/>
          </a:bodyPr>
          <a:lstStyle/>
          <a:p>
            <a:r>
              <a:rPr lang="hu-HU" sz="2800" dirty="0"/>
              <a:t>A </a:t>
            </a:r>
            <a:r>
              <a:rPr lang="hu-HU" sz="2800" dirty="0">
                <a:hlinkClick r:id="rId2"/>
              </a:rPr>
              <a:t>kötelező tartalékrendszer</a:t>
            </a:r>
            <a:r>
              <a:rPr lang="hu-HU" sz="2800" dirty="0"/>
              <a:t> szerepe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69" y="1189434"/>
            <a:ext cx="8928992" cy="5623942"/>
          </a:xfrm>
        </p:spPr>
        <p:txBody>
          <a:bodyPr>
            <a:normAutofit/>
          </a:bodyPr>
          <a:lstStyle/>
          <a:p>
            <a:pPr marL="361950" lvl="1" indent="-361950" defTabSz="914400" fontAlgn="base">
              <a:lnSpc>
                <a:spcPct val="120000"/>
              </a:lnSpc>
              <a:spcBef>
                <a:spcPts val="400"/>
              </a:spcBef>
              <a:spcAft>
                <a:spcPct val="0"/>
              </a:spcAft>
              <a:buFont typeface="Arial" charset="0"/>
              <a:buChar char="•"/>
            </a:pPr>
            <a:r>
              <a:rPr lang="hu-HU" sz="1800" i="1" dirty="0">
                <a:solidFill>
                  <a:srgbClr val="1E2452"/>
                </a:solidFill>
              </a:rPr>
              <a:t>Formája</a:t>
            </a:r>
            <a:r>
              <a:rPr lang="hu-HU" sz="1800" dirty="0">
                <a:solidFill>
                  <a:srgbClr val="1E2452"/>
                </a:solidFill>
              </a:rPr>
              <a:t>: A bankoknak forrásaik egy részét (2 évnél rövidebb futamidejű tartalékköteles forráselemeik 2%-a) jegybanki elszámolási számlájukon kell elhelyezniük</a:t>
            </a:r>
          </a:p>
          <a:p>
            <a:pPr marL="361950" lvl="1" indent="-361950" defTabSz="914400" fontAlgn="base">
              <a:lnSpc>
                <a:spcPct val="120000"/>
              </a:lnSpc>
              <a:spcBef>
                <a:spcPts val="400"/>
              </a:spcBef>
              <a:spcAft>
                <a:spcPct val="0"/>
              </a:spcAft>
              <a:buFont typeface="Arial" charset="0"/>
              <a:buChar char="•"/>
            </a:pPr>
            <a:r>
              <a:rPr lang="hu-HU" sz="1800" i="1" dirty="0">
                <a:solidFill>
                  <a:srgbClr val="1E2452"/>
                </a:solidFill>
              </a:rPr>
              <a:t>Célja</a:t>
            </a:r>
            <a:r>
              <a:rPr lang="hu-HU" sz="1800" dirty="0">
                <a:solidFill>
                  <a:srgbClr val="1E2452"/>
                </a:solidFill>
              </a:rPr>
              <a:t>: a pénzpiaci kamatok ingadozásának csökkentése</a:t>
            </a:r>
          </a:p>
          <a:p>
            <a:pPr marL="361950" lvl="1" indent="-361950" defTabSz="914400" fontAlgn="base">
              <a:lnSpc>
                <a:spcPct val="120000"/>
              </a:lnSpc>
              <a:spcBef>
                <a:spcPts val="400"/>
              </a:spcBef>
              <a:spcAft>
                <a:spcPct val="0"/>
              </a:spcAft>
              <a:buFont typeface="Arial" charset="0"/>
              <a:buChar char="•"/>
            </a:pPr>
            <a:r>
              <a:rPr lang="hu-HU" sz="1800" dirty="0">
                <a:solidFill>
                  <a:srgbClr val="1E2452"/>
                </a:solidFill>
              </a:rPr>
              <a:t>Átlagolási mechanizmus: a tartalékkötelezettségnek egy havi átlagban* kell megfelelni</a:t>
            </a:r>
          </a:p>
          <a:p>
            <a:pPr marL="361950" lvl="1" indent="-361950" defTabSz="914400" fontAlgn="base">
              <a:lnSpc>
                <a:spcPct val="120000"/>
              </a:lnSpc>
              <a:spcBef>
                <a:spcPts val="400"/>
              </a:spcBef>
              <a:spcAft>
                <a:spcPct val="0"/>
              </a:spcAft>
              <a:buFont typeface="Arial" charset="0"/>
              <a:buChar char="•"/>
            </a:pPr>
            <a:r>
              <a:rPr lang="hu-HU" sz="1800" dirty="0">
                <a:solidFill>
                  <a:srgbClr val="1E2452"/>
                </a:solidFill>
              </a:rPr>
              <a:t>Az MNB </a:t>
            </a:r>
            <a:r>
              <a:rPr lang="hu-HU" sz="1800" b="1" dirty="0">
                <a:solidFill>
                  <a:srgbClr val="1E2452"/>
                </a:solidFill>
              </a:rPr>
              <a:t>a jegybanki alapkamatot </a:t>
            </a:r>
            <a:r>
              <a:rPr lang="hu-HU" sz="1800" dirty="0">
                <a:solidFill>
                  <a:srgbClr val="1E2452"/>
                </a:solidFill>
              </a:rPr>
              <a:t>fizeti a kötelező tartalékra, </a:t>
            </a:r>
            <a:r>
              <a:rPr lang="hu-HU" sz="1800" b="1" dirty="0">
                <a:solidFill>
                  <a:srgbClr val="1E2452"/>
                </a:solidFill>
              </a:rPr>
              <a:t>alultartalékolás</a:t>
            </a:r>
            <a:r>
              <a:rPr lang="hu-HU" sz="1800" dirty="0">
                <a:solidFill>
                  <a:srgbClr val="1E2452"/>
                </a:solidFill>
              </a:rPr>
              <a:t> esetén a </a:t>
            </a:r>
            <a:r>
              <a:rPr lang="hu-HU" sz="1800" b="1" dirty="0">
                <a:solidFill>
                  <a:srgbClr val="1E2452"/>
                </a:solidFill>
              </a:rPr>
              <a:t>jegybanki alapkamatot, túltartalékolás </a:t>
            </a:r>
            <a:r>
              <a:rPr lang="hu-HU" sz="1800" dirty="0">
                <a:solidFill>
                  <a:srgbClr val="1E2452"/>
                </a:solidFill>
              </a:rPr>
              <a:t>esetén pedig a kötelező tartalékon felüli összegre az </a:t>
            </a:r>
            <a:r>
              <a:rPr lang="hu-HU" sz="1800" b="1" dirty="0">
                <a:solidFill>
                  <a:srgbClr val="1E2452"/>
                </a:solidFill>
              </a:rPr>
              <a:t>O/N betét-15bp és 0% közül a kisebb mértékű büntető kamatot</a:t>
            </a:r>
            <a:r>
              <a:rPr lang="hu-HU" sz="1800" dirty="0">
                <a:solidFill>
                  <a:srgbClr val="1E2452"/>
                </a:solidFill>
              </a:rPr>
              <a:t> számítja fel a bankoknak</a:t>
            </a:r>
          </a:p>
          <a:p>
            <a:pPr marL="361950" lvl="1" indent="-361950" defTabSz="914400" fontAlgn="base">
              <a:lnSpc>
                <a:spcPct val="120000"/>
              </a:lnSpc>
              <a:spcBef>
                <a:spcPts val="400"/>
              </a:spcBef>
              <a:spcAft>
                <a:spcPct val="0"/>
              </a:spcAft>
              <a:buFont typeface="Arial" charset="0"/>
              <a:buChar char="•"/>
            </a:pPr>
            <a:r>
              <a:rPr lang="hu-HU" sz="1800" dirty="0">
                <a:solidFill>
                  <a:srgbClr val="1E2452"/>
                </a:solidFill>
              </a:rPr>
              <a:t>2016. december 1-től 2%-</a:t>
            </a:r>
            <a:r>
              <a:rPr lang="hu-HU" sz="1800" dirty="0" err="1">
                <a:solidFill>
                  <a:srgbClr val="1E2452"/>
                </a:solidFill>
              </a:rPr>
              <a:t>ról</a:t>
            </a:r>
            <a:r>
              <a:rPr lang="hu-HU" sz="1800" dirty="0">
                <a:solidFill>
                  <a:srgbClr val="1E2452"/>
                </a:solidFill>
              </a:rPr>
              <a:t> 1%-</a:t>
            </a:r>
            <a:r>
              <a:rPr lang="hu-HU" sz="1800" dirty="0" err="1">
                <a:solidFill>
                  <a:srgbClr val="1E2452"/>
                </a:solidFill>
              </a:rPr>
              <a:t>ra</a:t>
            </a:r>
            <a:r>
              <a:rPr lang="hu-HU" sz="1800" dirty="0">
                <a:solidFill>
                  <a:srgbClr val="1E2452"/>
                </a:solidFill>
              </a:rPr>
              <a:t> csökkent a kötelező tartalékráta: </a:t>
            </a:r>
          </a:p>
          <a:p>
            <a:pPr marL="704850" lvl="2" indent="-361950" defTabSz="914400" fontAlgn="base">
              <a:lnSpc>
                <a:spcPct val="110000"/>
              </a:lnSpc>
              <a:spcBef>
                <a:spcPts val="2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hu-HU" sz="1800" dirty="0">
                <a:solidFill>
                  <a:srgbClr val="1E2452"/>
                </a:solidFill>
              </a:rPr>
              <a:t>A 3 hónapos betét mennyiségi korlátozását támogatta a bankrendszeri likviditás bővítésével</a:t>
            </a:r>
          </a:p>
          <a:p>
            <a:pPr marL="704850" lvl="2" indent="-361950" defTabSz="914400" fontAlgn="base">
              <a:lnSpc>
                <a:spcPct val="110000"/>
              </a:lnSpc>
              <a:spcBef>
                <a:spcPts val="2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hu-HU" sz="1800" dirty="0">
                <a:solidFill>
                  <a:srgbClr val="1E2452"/>
                </a:solidFill>
              </a:rPr>
              <a:t>Harmonizáció az Európai Központi Bank gyakorlatához</a:t>
            </a:r>
          </a:p>
          <a:p>
            <a:pPr marL="361950" lvl="1" indent="-361950" defTabSz="914400" fontAlgn="base">
              <a:lnSpc>
                <a:spcPct val="120000"/>
              </a:lnSpc>
              <a:spcBef>
                <a:spcPts val="400"/>
              </a:spcBef>
              <a:spcAft>
                <a:spcPct val="0"/>
              </a:spcAft>
              <a:buFont typeface="Arial" charset="0"/>
              <a:buChar char="•"/>
            </a:pPr>
            <a:r>
              <a:rPr lang="hu-HU" sz="1800" dirty="0">
                <a:solidFill>
                  <a:srgbClr val="1E2452"/>
                </a:solidFill>
              </a:rPr>
              <a:t>2018. december 19-től </a:t>
            </a:r>
            <a:r>
              <a:rPr lang="hu-HU" sz="1800" b="1" dirty="0">
                <a:solidFill>
                  <a:srgbClr val="1E2452"/>
                </a:solidFill>
              </a:rPr>
              <a:t>a kötelező tartalék </a:t>
            </a:r>
            <a:r>
              <a:rPr lang="hu-HU" sz="1800" dirty="0">
                <a:solidFill>
                  <a:srgbClr val="1E2452"/>
                </a:solidFill>
              </a:rPr>
              <a:t>a </a:t>
            </a:r>
            <a:r>
              <a:rPr lang="hu-HU" sz="1800" b="1" dirty="0">
                <a:solidFill>
                  <a:srgbClr val="1E2452"/>
                </a:solidFill>
                <a:hlinkClick r:id="rId3"/>
              </a:rPr>
              <a:t>jegybank irányadó eszköze</a:t>
            </a:r>
            <a:endParaRPr lang="hu-HU" sz="1800" b="1" dirty="0">
              <a:solidFill>
                <a:srgbClr val="1E2452"/>
              </a:solidFill>
            </a:endParaRPr>
          </a:p>
          <a:p>
            <a:pPr marL="0" indent="0">
              <a:buNone/>
            </a:pPr>
            <a:r>
              <a:rPr lang="hu-HU" sz="1600" dirty="0"/>
              <a:t>*</a:t>
            </a:r>
            <a:r>
              <a:rPr lang="hu-HU" sz="1600" i="1" dirty="0">
                <a:solidFill>
                  <a:srgbClr val="1E2452"/>
                </a:solidFill>
              </a:rPr>
              <a:t>átmeneti </a:t>
            </a:r>
            <a:r>
              <a:rPr lang="hu-HU" sz="1600" b="1" i="1" dirty="0">
                <a:solidFill>
                  <a:srgbClr val="1E2452"/>
                </a:solidFill>
              </a:rPr>
              <a:t>likviditáshiány</a:t>
            </a:r>
            <a:r>
              <a:rPr lang="hu-HU" sz="1600" i="1" dirty="0">
                <a:solidFill>
                  <a:srgbClr val="1E2452"/>
                </a:solidFill>
              </a:rPr>
              <a:t> esetén </a:t>
            </a:r>
            <a:r>
              <a:rPr lang="hu-HU" sz="1600" b="1" i="1" dirty="0">
                <a:solidFill>
                  <a:srgbClr val="1E2452"/>
                </a:solidFill>
              </a:rPr>
              <a:t>alacsonyabb</a:t>
            </a:r>
            <a:r>
              <a:rPr lang="hu-HU" sz="1600" i="1" dirty="0">
                <a:solidFill>
                  <a:srgbClr val="1E2452"/>
                </a:solidFill>
              </a:rPr>
              <a:t>, átmeneti </a:t>
            </a:r>
            <a:r>
              <a:rPr lang="hu-HU" sz="1600" b="1" i="1" dirty="0">
                <a:solidFill>
                  <a:srgbClr val="1E2452"/>
                </a:solidFill>
              </a:rPr>
              <a:t>likviditástöbblet</a:t>
            </a:r>
            <a:r>
              <a:rPr lang="hu-HU" sz="1600" i="1" dirty="0">
                <a:solidFill>
                  <a:srgbClr val="1E2452"/>
                </a:solidFill>
              </a:rPr>
              <a:t> esetén </a:t>
            </a:r>
            <a:r>
              <a:rPr lang="hu-HU" sz="1600" b="1" i="1" dirty="0">
                <a:solidFill>
                  <a:srgbClr val="1E2452"/>
                </a:solidFill>
              </a:rPr>
              <a:t>magasabb</a:t>
            </a:r>
            <a:r>
              <a:rPr lang="hu-HU" sz="1600" i="1" dirty="0">
                <a:solidFill>
                  <a:srgbClr val="1E2452"/>
                </a:solidFill>
              </a:rPr>
              <a:t> tartalékszámla egyenleget tarthatnak a bankok</a:t>
            </a:r>
            <a:endParaRPr lang="hu-HU" i="1" dirty="0">
              <a:solidFill>
                <a:srgbClr val="1E2452"/>
              </a:solidFill>
            </a:endParaRP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8136" y="6381328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hu-HU" dirty="0"/>
              <a:t>Magyar Nemzeti Bank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54663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18593"/>
            <a:ext cx="7485331" cy="759189"/>
          </a:xfrm>
        </p:spPr>
        <p:txBody>
          <a:bodyPr>
            <a:normAutofit/>
          </a:bodyPr>
          <a:lstStyle/>
          <a:p>
            <a:r>
              <a:rPr lang="hu-HU" sz="2800" dirty="0"/>
              <a:t>TEMATIKA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68760"/>
            <a:ext cx="7327726" cy="4968552"/>
          </a:xfrm>
        </p:spPr>
        <p:txBody>
          <a:bodyPr>
            <a:normAutofit/>
          </a:bodyPr>
          <a:lstStyle/>
          <a:p>
            <a:pPr marL="534988" indent="-352425">
              <a:lnSpc>
                <a:spcPct val="110000"/>
              </a:lnSpc>
              <a:spcBef>
                <a:spcPts val="600"/>
              </a:spcBef>
              <a:tabLst>
                <a:tab pos="633413" algn="l"/>
              </a:tabLst>
              <a:defRPr/>
            </a:pPr>
            <a:r>
              <a:rPr lang="hu-HU" sz="2700" dirty="0"/>
              <a:t>Az eszköztár helye az inflációs célkövetés rendszerében</a:t>
            </a:r>
          </a:p>
          <a:p>
            <a:pPr marL="534988" indent="-352425">
              <a:lnSpc>
                <a:spcPct val="110000"/>
              </a:lnSpc>
              <a:spcBef>
                <a:spcPts val="600"/>
              </a:spcBef>
              <a:tabLst>
                <a:tab pos="633413" algn="l"/>
              </a:tabLst>
              <a:defRPr/>
            </a:pPr>
            <a:r>
              <a:rPr lang="hu-HU" sz="2700" dirty="0"/>
              <a:t>A monetáris politikai eszköztár elemei 2019 januárjától</a:t>
            </a:r>
          </a:p>
          <a:p>
            <a:pPr marL="534988" indent="-352425">
              <a:lnSpc>
                <a:spcPct val="110000"/>
              </a:lnSpc>
              <a:spcBef>
                <a:spcPts val="600"/>
              </a:spcBef>
              <a:tabLst>
                <a:tab pos="633413" algn="l"/>
              </a:tabLst>
              <a:defRPr/>
            </a:pPr>
            <a:r>
              <a:rPr lang="hu-HU" sz="2700" dirty="0"/>
              <a:t>A monetáris politikai eszköztár módosításai 2013-2018-ban</a:t>
            </a:r>
          </a:p>
          <a:p>
            <a:pPr marL="534988" indent="-352425">
              <a:lnSpc>
                <a:spcPct val="110000"/>
              </a:lnSpc>
              <a:spcBef>
                <a:spcPts val="600"/>
              </a:spcBef>
              <a:tabLst>
                <a:tab pos="633413" algn="l"/>
              </a:tabLst>
              <a:defRPr/>
            </a:pPr>
            <a:r>
              <a:rPr lang="hu-HU" sz="2700" dirty="0"/>
              <a:t>A bankközi likviditás meghatározó tényezői, a bankrendszer likviditási sokkjai, azok kezelése </a:t>
            </a:r>
          </a:p>
          <a:p>
            <a:pPr marL="534988" indent="-352425">
              <a:lnSpc>
                <a:spcPct val="110000"/>
              </a:lnSpc>
              <a:spcBef>
                <a:spcPts val="600"/>
              </a:spcBef>
              <a:tabLst>
                <a:tab pos="633413" algn="l"/>
              </a:tabLst>
              <a:defRPr/>
            </a:pPr>
            <a:endParaRPr lang="hu-HU" sz="2800" dirty="0">
              <a:solidFill>
                <a:srgbClr val="777063"/>
              </a:solidFill>
            </a:endParaRPr>
          </a:p>
          <a:p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</a:t>
            </a:fld>
            <a:endParaRPr lang="hu-H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0A2E82-B189-4717-A473-E6AEF6DBF347}"/>
              </a:ext>
            </a:extLst>
          </p:cNvPr>
          <p:cNvSpPr txBox="1"/>
          <p:nvPr/>
        </p:nvSpPr>
        <p:spPr>
          <a:xfrm>
            <a:off x="755576" y="1245920"/>
            <a:ext cx="7200800" cy="9978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534988" indent="-352425" defTabSz="685800">
              <a:lnSpc>
                <a:spcPct val="180000"/>
              </a:lnSpc>
              <a:spcBef>
                <a:spcPts val="750"/>
              </a:spcBef>
              <a:buFont typeface="Arial" panose="020B0604020202020204" pitchFamily="34" charset="0"/>
              <a:buChar char="•"/>
              <a:tabLst>
                <a:tab pos="633413" algn="l"/>
              </a:tabLst>
              <a:defRPr/>
            </a:pPr>
            <a:endParaRPr lang="hu-HU" sz="2700" dirty="0">
              <a:solidFill>
                <a:schemeClr val="accent5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0519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27C7E-CF9D-41A3-A0B7-344133378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A </a:t>
            </a:r>
            <a:r>
              <a:rPr lang="hu-HU" sz="2800" dirty="0" err="1"/>
              <a:t>BUBOR</a:t>
            </a:r>
            <a:r>
              <a:rPr lang="hu-HU" sz="2800" dirty="0"/>
              <a:t>-piac reformja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5E32B-BA6E-4622-AC04-E4F842A51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96752"/>
            <a:ext cx="8479136" cy="5256584"/>
          </a:xfrm>
        </p:spPr>
        <p:txBody>
          <a:bodyPr>
            <a:noAutofit/>
          </a:bodyPr>
          <a:lstStyle/>
          <a:p>
            <a:pPr marL="361950" lvl="1" indent="-361950" algn="just" defTabSz="914400" fontAlgn="base">
              <a:lnSpc>
                <a:spcPct val="130000"/>
              </a:lnSpc>
              <a:spcBef>
                <a:spcPts val="400"/>
              </a:spcBef>
              <a:spcAft>
                <a:spcPct val="0"/>
              </a:spcAft>
              <a:buFont typeface="Arial" charset="0"/>
              <a:buChar char="•"/>
            </a:pPr>
            <a:r>
              <a:rPr lang="hu-HU" sz="1800" dirty="0">
                <a:solidFill>
                  <a:srgbClr val="1E2452"/>
                </a:solidFill>
              </a:rPr>
              <a:t>A </a:t>
            </a:r>
            <a:r>
              <a:rPr lang="hu-HU" sz="1800" dirty="0" err="1">
                <a:solidFill>
                  <a:srgbClr val="1E2452"/>
                </a:solidFill>
              </a:rPr>
              <a:t>BUBOR</a:t>
            </a:r>
            <a:r>
              <a:rPr lang="hu-HU" sz="1800" dirty="0">
                <a:solidFill>
                  <a:srgbClr val="1E2452"/>
                </a:solidFill>
              </a:rPr>
              <a:t> jegyzések megalapozottságának és információtartalmának növelése érdekében az MNB 2016 májusától átalakította a </a:t>
            </a:r>
            <a:r>
              <a:rPr lang="hu-HU" sz="1800" dirty="0" err="1">
                <a:solidFill>
                  <a:srgbClr val="1E2452"/>
                </a:solidFill>
              </a:rPr>
              <a:t>BUBOR</a:t>
            </a:r>
            <a:r>
              <a:rPr lang="hu-HU" sz="1800" dirty="0">
                <a:solidFill>
                  <a:srgbClr val="1E2452"/>
                </a:solidFill>
              </a:rPr>
              <a:t> jegyzési rendszerét. Ezáltal:</a:t>
            </a:r>
            <a:endParaRPr lang="hu-HU" sz="1800" b="1" dirty="0"/>
          </a:p>
          <a:p>
            <a:pPr marL="1400175" lvl="3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hu-HU" sz="1800" b="1" dirty="0"/>
              <a:t>ügyletkötési kötelezettségen alapuló jegyzési rendszer </a:t>
            </a:r>
            <a:r>
              <a:rPr lang="hu-HU" sz="1800" dirty="0"/>
              <a:t>jött létre, mely növeli a jegyzett kamatok megbízhatóságát és a piaci tranzakciók szerepét;</a:t>
            </a:r>
            <a:endParaRPr lang="hu-HU" sz="1800" b="1" dirty="0"/>
          </a:p>
          <a:p>
            <a:pPr marL="1400175" lvl="3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hu-HU" sz="1800" b="1" dirty="0"/>
              <a:t>a </a:t>
            </a:r>
            <a:r>
              <a:rPr lang="hu-HU" sz="1800" dirty="0" err="1"/>
              <a:t>BUBOR</a:t>
            </a:r>
            <a:r>
              <a:rPr lang="hu-HU" sz="1800" dirty="0"/>
              <a:t> jobban be tudja tölteni </a:t>
            </a:r>
            <a:r>
              <a:rPr lang="hu-HU" sz="1800" b="1" dirty="0"/>
              <a:t>referenciakamat</a:t>
            </a:r>
            <a:r>
              <a:rPr lang="hu-HU" sz="1800" dirty="0"/>
              <a:t> szerepét, a jegyzések kevésbé „tapadtak oda” az alapkamathoz.</a:t>
            </a:r>
          </a:p>
          <a:p>
            <a:pPr marL="1400175" lvl="3" indent="0">
              <a:lnSpc>
                <a:spcPct val="120000"/>
              </a:lnSpc>
              <a:spcBef>
                <a:spcPts val="600"/>
              </a:spcBef>
              <a:buNone/>
            </a:pPr>
            <a:endParaRPr lang="hu-HU" sz="1800" dirty="0"/>
          </a:p>
          <a:p>
            <a:pPr marL="361950" lvl="1" indent="-361950" algn="just" defTabSz="914400" fontAlgn="base">
              <a:lnSpc>
                <a:spcPct val="130000"/>
              </a:lnSpc>
              <a:spcBef>
                <a:spcPts val="400"/>
              </a:spcBef>
              <a:spcAft>
                <a:spcPct val="0"/>
              </a:spcAft>
              <a:buFont typeface="Arial" charset="0"/>
              <a:buChar char="•"/>
            </a:pPr>
            <a:r>
              <a:rPr lang="hu-HU" sz="1800" dirty="0">
                <a:solidFill>
                  <a:srgbClr val="1E2452"/>
                </a:solidFill>
              </a:rPr>
              <a:t>A rendszer 2016. május 2-től 9 </a:t>
            </a:r>
            <a:r>
              <a:rPr lang="hu-HU" sz="1800" dirty="0" err="1">
                <a:solidFill>
                  <a:srgbClr val="1E2452"/>
                </a:solidFill>
              </a:rPr>
              <a:t>BUBOR</a:t>
            </a:r>
            <a:r>
              <a:rPr lang="hu-HU" sz="1800" dirty="0">
                <a:solidFill>
                  <a:srgbClr val="1E2452"/>
                </a:solidFill>
              </a:rPr>
              <a:t>-jegyző panelbank részvételével indult el, amihez a nyár folyamán további 3 intézmény csatlakozott. </a:t>
            </a:r>
          </a:p>
          <a:p>
            <a:pPr marL="361950" lvl="1" indent="-361950" algn="just" defTabSz="914400" fontAlgn="base">
              <a:lnSpc>
                <a:spcPct val="130000"/>
              </a:lnSpc>
              <a:spcBef>
                <a:spcPts val="400"/>
              </a:spcBef>
              <a:spcAft>
                <a:spcPct val="0"/>
              </a:spcAft>
              <a:buFont typeface="Arial" charset="0"/>
              <a:buChar char="•"/>
            </a:pPr>
            <a:r>
              <a:rPr lang="hu-HU" sz="1800" dirty="0">
                <a:solidFill>
                  <a:srgbClr val="1E2452"/>
                </a:solidFill>
              </a:rPr>
              <a:t>Emellett 2016 ősze folyamán az MNB átvette a Magyar </a:t>
            </a:r>
            <a:r>
              <a:rPr lang="hu-HU" sz="1800" dirty="0" err="1">
                <a:solidFill>
                  <a:srgbClr val="1E2452"/>
                </a:solidFill>
              </a:rPr>
              <a:t>Forex</a:t>
            </a:r>
            <a:r>
              <a:rPr lang="hu-HU" sz="1800" dirty="0">
                <a:solidFill>
                  <a:srgbClr val="1E2452"/>
                </a:solidFill>
              </a:rPr>
              <a:t> Társaságtól a </a:t>
            </a:r>
            <a:r>
              <a:rPr lang="hu-HU" sz="1800" dirty="0" err="1">
                <a:solidFill>
                  <a:srgbClr val="1E2452"/>
                </a:solidFill>
              </a:rPr>
              <a:t>BUBOR</a:t>
            </a:r>
            <a:r>
              <a:rPr lang="hu-HU" sz="1800" dirty="0">
                <a:solidFill>
                  <a:srgbClr val="1E2452"/>
                </a:solidFill>
              </a:rPr>
              <a:t> és más pénzügyi referenciamutatók kezelését és további változtatásokat hajtott végre a mutatók előállításának szabályaiban. A változtatások hatására a jegyzések információtartalma érdemben nőtt.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F1148C-7DED-43F2-9C61-D97E549BE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D55C8F-626E-42F3-92B6-2B98D6E36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20</a:t>
            </a:fld>
            <a:endParaRPr lang="hu-HU" dirty="0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27157E23-F356-4E2D-AC6F-D4CCBA2A27FB}"/>
              </a:ext>
            </a:extLst>
          </p:cNvPr>
          <p:cNvSpPr/>
          <p:nvPr/>
        </p:nvSpPr>
        <p:spPr>
          <a:xfrm>
            <a:off x="1054084" y="2126612"/>
            <a:ext cx="540448" cy="36004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24C30991-89F3-4A95-8C17-EFF6C97F57CE}"/>
              </a:ext>
            </a:extLst>
          </p:cNvPr>
          <p:cNvSpPr/>
          <p:nvPr/>
        </p:nvSpPr>
        <p:spPr>
          <a:xfrm>
            <a:off x="1115616" y="2852936"/>
            <a:ext cx="540448" cy="36004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1366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4C836-5916-4693-9D99-22091AA0B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80000"/>
            <a:ext cx="7449715" cy="759189"/>
          </a:xfrm>
        </p:spPr>
        <p:txBody>
          <a:bodyPr>
            <a:normAutofit/>
          </a:bodyPr>
          <a:lstStyle/>
          <a:p>
            <a:r>
              <a:rPr lang="hu-HU" sz="2800" dirty="0">
                <a:hlinkClick r:id="rId2"/>
              </a:rPr>
              <a:t>Preferenciális betét</a:t>
            </a:r>
            <a:endParaRPr lang="hu-HU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0FDD4-4155-41EB-8C95-8DD5C55E6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971" y="1180506"/>
            <a:ext cx="8784976" cy="4616923"/>
          </a:xfrm>
        </p:spPr>
        <p:txBody>
          <a:bodyPr>
            <a:normAutofit fontScale="85000" lnSpcReduction="20000"/>
          </a:bodyPr>
          <a:lstStyle/>
          <a:p>
            <a:pPr marL="361950" indent="-361950">
              <a:lnSpc>
                <a:spcPct val="110000"/>
              </a:lnSpc>
              <a:spcBef>
                <a:spcPts val="600"/>
              </a:spcBef>
            </a:pPr>
            <a:r>
              <a:rPr lang="hu-HU" sz="2000" i="1" dirty="0"/>
              <a:t>Formája</a:t>
            </a:r>
            <a:r>
              <a:rPr lang="hu-HU" sz="2000" dirty="0"/>
              <a:t>: az Ügyfél pénzforgalmi számlájától elkülönült betétszámla, amelyre az Ügyfél bármely, az elszámolásforgalmi naptárban megjelölt </a:t>
            </a:r>
            <a:r>
              <a:rPr lang="hu-HU" sz="2000" dirty="0" err="1"/>
              <a:t>VIBER</a:t>
            </a:r>
            <a:r>
              <a:rPr lang="hu-HU" sz="2000" dirty="0"/>
              <a:t> üzleti napon benyújtott megbízással, kizárólag az MNB-nél vezetett pénzforgalmi bankszámlájáról való utalással teljesíthet betételhelyezést, egynapos (O/N) lekötéssel </a:t>
            </a:r>
          </a:p>
          <a:p>
            <a:pPr marL="361950" indent="-361950">
              <a:lnSpc>
                <a:spcPct val="110000"/>
              </a:lnSpc>
              <a:spcBef>
                <a:spcPts val="600"/>
              </a:spcBef>
            </a:pPr>
            <a:r>
              <a:rPr lang="hu-HU" sz="2000" i="1" dirty="0"/>
              <a:t>Célja</a:t>
            </a:r>
            <a:r>
              <a:rPr lang="hu-HU" sz="2000" dirty="0"/>
              <a:t>: biztosítani 2019 márciusától a Növekedési Hitelprogram Fix (</a:t>
            </a:r>
            <a:r>
              <a:rPr lang="hu-HU" sz="2000" b="1" dirty="0"/>
              <a:t>NHP fix</a:t>
            </a:r>
            <a:r>
              <a:rPr lang="hu-HU" sz="2000" dirty="0"/>
              <a:t>)-</a:t>
            </a:r>
            <a:r>
              <a:rPr lang="hu-HU" sz="2000" b="1" dirty="0" err="1"/>
              <a:t>ból</a:t>
            </a:r>
            <a:r>
              <a:rPr lang="hu-HU" sz="2000" b="1" dirty="0"/>
              <a:t> </a:t>
            </a:r>
            <a:r>
              <a:rPr lang="hu-HU" sz="2000" dirty="0"/>
              <a:t>valamint 2019 júliusától a Növekedési Kötvény Program (</a:t>
            </a:r>
            <a:r>
              <a:rPr lang="hu-HU" sz="2000" b="1" dirty="0" err="1"/>
              <a:t>NKP</a:t>
            </a:r>
            <a:r>
              <a:rPr lang="hu-HU" sz="2000" b="1" dirty="0"/>
              <a:t>)-</a:t>
            </a:r>
            <a:r>
              <a:rPr lang="hu-HU" sz="2000" b="1" dirty="0" err="1"/>
              <a:t>ból</a:t>
            </a:r>
            <a:r>
              <a:rPr lang="hu-HU" sz="2000" dirty="0"/>
              <a:t> adódó </a:t>
            </a:r>
            <a:r>
              <a:rPr lang="hu-HU" sz="2000" b="1" dirty="0"/>
              <a:t>többlet pénzmennyiség alapkamaton történő lekötését</a:t>
            </a:r>
          </a:p>
          <a:p>
            <a:pPr marL="361950" indent="-361950">
              <a:lnSpc>
                <a:spcPct val="120000"/>
              </a:lnSpc>
              <a:spcBef>
                <a:spcPts val="600"/>
              </a:spcBef>
            </a:pPr>
            <a:r>
              <a:rPr lang="hu-HU" sz="2000" dirty="0"/>
              <a:t>Azon hitelintézet veheti igénybe, amely az alábbi </a:t>
            </a:r>
            <a:r>
              <a:rPr lang="hu-HU" sz="2000" i="1" dirty="0"/>
              <a:t>feltételek</a:t>
            </a:r>
            <a:r>
              <a:rPr lang="hu-HU" sz="2000" dirty="0"/>
              <a:t> legalább egyikét teljesíti:   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buFont typeface="Calibri" panose="020F0502020204030204" pitchFamily="34" charset="0"/>
              <a:buChar char="−"/>
            </a:pPr>
            <a:r>
              <a:rPr lang="hu-HU" sz="2000" dirty="0"/>
              <a:t>Az NHP fix konstrukcióban közvetlen partnerként vesz részt; 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1000"/>
              </a:spcAft>
              <a:buFont typeface="Calibri" panose="020F0502020204030204" pitchFamily="34" charset="0"/>
              <a:buChar char="−"/>
            </a:pPr>
            <a:r>
              <a:rPr lang="hu-HU" sz="2000" dirty="0"/>
              <a:t>Az </a:t>
            </a:r>
            <a:r>
              <a:rPr lang="hu-HU" sz="2000" dirty="0" err="1"/>
              <a:t>NKP</a:t>
            </a:r>
            <a:r>
              <a:rPr lang="hu-HU" sz="2000" dirty="0"/>
              <a:t> keretében az MNB által vásárolt értékpapír-sorozatba tartozó értékpapírok tulajdonosa, vagy amelynek olyan kapcsolt vállalkozása* tulajdonol az MNB által vásárolt értékpapír-sorozatba tartozó értékpapírokat, amely levelezett tartalékköteles hitelintézete**</a:t>
            </a:r>
          </a:p>
          <a:p>
            <a:pPr marL="0" indent="0">
              <a:lnSpc>
                <a:spcPct val="110000"/>
              </a:lnSpc>
              <a:spcBef>
                <a:spcPts val="300"/>
              </a:spcBef>
              <a:buNone/>
            </a:pPr>
            <a:r>
              <a:rPr lang="hu-HU" sz="2000" b="1" dirty="0"/>
              <a:t>2019. februárig a preferenciális betétet a </a:t>
            </a:r>
            <a:r>
              <a:rPr lang="hu-HU" sz="2000" dirty="0"/>
              <a:t>2016 elején indult Piaci Hitelprogramban </a:t>
            </a:r>
            <a:r>
              <a:rPr lang="hu-HU" sz="2000" b="1" dirty="0"/>
              <a:t>hitelezési vállalást tett bankok vehették igénybe.</a:t>
            </a:r>
          </a:p>
          <a:p>
            <a:pPr marL="1028700" lvl="3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hu-HU" sz="2000" dirty="0"/>
              <a:t>2019 februárban lezárult a Piaci Hitelprogram, amivel megszűnt a </a:t>
            </a:r>
            <a:r>
              <a:rPr lang="hu-HU" sz="2000" dirty="0">
                <a:hlinkClick r:id="rId3"/>
              </a:rPr>
              <a:t>PHP-hoz kötött preferenciális betételhelyezési lehetőség</a:t>
            </a:r>
            <a:r>
              <a:rPr lang="hu-HU" sz="2000" dirty="0"/>
              <a:t>, így 2019. márciusban a preferenciális betétállomány lecsökkent, az O/N betétállomány megnőtt.</a:t>
            </a:r>
            <a:endParaRPr lang="hu-HU" sz="2000" b="1" dirty="0"/>
          </a:p>
          <a:p>
            <a:pPr lvl="1">
              <a:lnSpc>
                <a:spcPct val="110000"/>
              </a:lnSpc>
              <a:spcBef>
                <a:spcPts val="300"/>
              </a:spcBef>
              <a:buFont typeface="Calibri" panose="020F0502020204030204" pitchFamily="34" charset="0"/>
              <a:buChar char="−"/>
            </a:pPr>
            <a:endParaRPr lang="hu-HU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77A361-0763-485B-91A2-B0F95557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328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hu-HU" dirty="0"/>
              <a:t>Magyar Nemzeti Bank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1133E-A8C0-42B8-8639-DF5084FDB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81328"/>
            <a:ext cx="2057400" cy="365125"/>
          </a:xfrm>
        </p:spPr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21</a:t>
            </a:fld>
            <a:endParaRPr lang="hu-H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59CA0E-B1FC-49E5-BEE9-35A695E1B74F}"/>
              </a:ext>
            </a:extLst>
          </p:cNvPr>
          <p:cNvSpPr txBox="1"/>
          <p:nvPr/>
        </p:nvSpPr>
        <p:spPr>
          <a:xfrm>
            <a:off x="175374" y="5785124"/>
            <a:ext cx="8818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i="1" dirty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</a:rPr>
              <a:t>* a jegybank forint- és devizapiaci műveleteinek üzleti feltételei szerinti kapcsolt vállalkozása </a:t>
            </a:r>
          </a:p>
          <a:p>
            <a:r>
              <a:rPr lang="hu-HU" sz="1200" i="1" dirty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</a:rPr>
              <a:t>** a kötelező jegybanki tartalék kiszámításáról, illetve képzésének és elhelyezésének módjáról szóló 10/2005. (VI. 11.) MNB rendelet szerinti levelezett tartalékköteles hitelintézete </a:t>
            </a:r>
          </a:p>
        </p:txBody>
      </p:sp>
    </p:spTree>
    <p:extLst>
      <p:ext uri="{BB962C8B-B14F-4D97-AF65-F5344CB8AC3E}">
        <p14:creationId xmlns:p14="http://schemas.microsoft.com/office/powerpoint/2010/main" val="11976803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20921-DE4F-48F3-A09B-2EED30B59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80000"/>
            <a:ext cx="7776864" cy="759189"/>
          </a:xfrm>
        </p:spPr>
        <p:txBody>
          <a:bodyPr>
            <a:noAutofit/>
          </a:bodyPr>
          <a:lstStyle/>
          <a:p>
            <a:r>
              <a:rPr lang="hu-HU" sz="2800" dirty="0"/>
              <a:t>Preferenciális betétállomány alakulása 2020.02.19-ig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7D60E8-1497-4E77-9953-A1563213E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D1E8B8-334D-41F9-963B-B67580C9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22</a:t>
            </a:fld>
            <a:endParaRPr lang="hu-HU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252A6CD-0C5D-4988-90AE-AC229EC072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0875" y="1292330"/>
            <a:ext cx="7886700" cy="492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827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85331" cy="969721"/>
          </a:xfrm>
        </p:spPr>
        <p:txBody>
          <a:bodyPr>
            <a:normAutofit/>
          </a:bodyPr>
          <a:lstStyle/>
          <a:p>
            <a:r>
              <a:rPr lang="hu-HU" sz="2800" dirty="0"/>
              <a:t>Hiteltenderek</a:t>
            </a:r>
            <a:endParaRPr lang="hu-HU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419" y="1174897"/>
            <a:ext cx="8208912" cy="5409240"/>
          </a:xfrm>
        </p:spPr>
        <p:txBody>
          <a:bodyPr>
            <a:normAutofit fontScale="92500" lnSpcReduction="10000"/>
          </a:bodyPr>
          <a:lstStyle/>
          <a:p>
            <a:pPr marL="361950" indent="-361950" algn="just" defTabSz="914400" fontAlgn="base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</a:pPr>
            <a:r>
              <a:rPr lang="hu-HU" sz="2200" i="1" dirty="0"/>
              <a:t>Formája</a:t>
            </a:r>
            <a:r>
              <a:rPr lang="hu-HU" sz="2200" dirty="0"/>
              <a:t>: </a:t>
            </a:r>
            <a:r>
              <a:rPr lang="hu-HU" sz="2200" dirty="0">
                <a:hlinkClick r:id="rId2"/>
              </a:rPr>
              <a:t>fix kamatú, egyhetes fedezetthitel-tender</a:t>
            </a:r>
            <a:r>
              <a:rPr lang="hu-HU" sz="2200" dirty="0"/>
              <a:t>*</a:t>
            </a:r>
          </a:p>
          <a:p>
            <a:pPr marL="361950" indent="-361950" algn="just" defTabSz="914400" fontAlgn="base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</a:pPr>
            <a:r>
              <a:rPr lang="hu-HU" sz="2200" i="1" dirty="0"/>
              <a:t>Célja</a:t>
            </a:r>
            <a:r>
              <a:rPr lang="hu-HU" sz="2200" dirty="0"/>
              <a:t>: átmeneti likviditáshiány vagy eseti, előre nem látott likviditásszűkítő sokk(ok) esetén likviditáshoz segíteni a bankokat</a:t>
            </a:r>
          </a:p>
          <a:p>
            <a:pPr marL="361950" indent="-361950" algn="just" defTabSz="914400" fontAlgn="base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</a:pPr>
            <a:r>
              <a:rPr lang="hu-HU" sz="2200" dirty="0"/>
              <a:t>2015.09.30-tól vehető igénybe heti rendszerességgel</a:t>
            </a:r>
          </a:p>
          <a:p>
            <a:pPr marL="361950" indent="-361950" algn="just" defTabSz="914400" fontAlgn="base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</a:pPr>
            <a:r>
              <a:rPr lang="hu-HU" sz="2200" dirty="0"/>
              <a:t>A megkötött üzleteket az MNB értékpapír-fedezet elégtelensége esetén is teljesítheti, ekkor a fedezetátértékelés nyomán az ügyfél a bankszámlájára beállított minimum egyenleget kap</a:t>
            </a:r>
          </a:p>
          <a:p>
            <a:pPr marL="361950" indent="-361950" algn="just" defTabSz="914400" fontAlgn="base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</a:pPr>
            <a:r>
              <a:rPr lang="hu-HU" sz="2200" dirty="0"/>
              <a:t>Az ügyletnél alkalmazott </a:t>
            </a:r>
            <a:r>
              <a:rPr lang="hu-HU" sz="2200" i="1" dirty="0"/>
              <a:t>kamat</a:t>
            </a:r>
            <a:r>
              <a:rPr lang="hu-HU" sz="2200" dirty="0"/>
              <a:t> a tender ideje alatt rögzített, 2016. november 23-ától megegyezik a jegybanki alapkamattal</a:t>
            </a:r>
          </a:p>
          <a:p>
            <a:pPr marL="361950" indent="-361950" algn="just" defTabSz="914400" fontAlgn="base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</a:pPr>
            <a:r>
              <a:rPr lang="hu-HU" sz="2200" dirty="0"/>
              <a:t>Az ügyfélnek előtörlesztésre nincs lehetősége</a:t>
            </a:r>
          </a:p>
          <a:p>
            <a:pPr marL="361950" indent="-361950" algn="just" defTabSz="914400" fontAlgn="base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</a:pPr>
            <a:r>
              <a:rPr lang="hu-HU" sz="2200" dirty="0"/>
              <a:t>2017 őszétől nem történtek üzletkötések, 2017 őszéig 260 milliárd forint összegben, 2016-ban 8699 milliárd forint összegben, 2015 őszétől decemberig 1267 milliárd forint összegben alakultak az üzletkötések</a:t>
            </a:r>
          </a:p>
          <a:p>
            <a:pPr marL="90488" indent="0" algn="just" defTabSz="914400" fontAlgn="base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None/>
            </a:pPr>
            <a:r>
              <a:rPr lang="hu-HU" sz="2200" dirty="0"/>
              <a:t>*</a:t>
            </a:r>
            <a:r>
              <a:rPr lang="hu-HU" sz="1700" i="1" dirty="0"/>
              <a:t>2016. december 7-én az MNB felfüggesztette a három hónapos, változó kamatú fedezett hiteltenderét</a:t>
            </a:r>
            <a:endParaRPr lang="hu-HU" sz="2200" i="1" dirty="0"/>
          </a:p>
          <a:p>
            <a:pPr marL="361950" indent="-361950" algn="just" defTabSz="914400" fontAlgn="base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</a:pPr>
            <a:endParaRPr lang="hu-HU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554332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8028384" cy="759189"/>
          </a:xfrm>
        </p:spPr>
        <p:txBody>
          <a:bodyPr>
            <a:noAutofit/>
          </a:bodyPr>
          <a:lstStyle/>
          <a:p>
            <a:r>
              <a:rPr lang="hu-HU" sz="2800" dirty="0"/>
              <a:t>Rövid piaci kamatok a jegybanki kamatfolyosóban 2016.01.01-től 2020.02.20-ig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24</a:t>
            </a:fld>
            <a:endParaRPr lang="hu-H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DC6466-837D-4376-9E68-985C971792A2}"/>
              </a:ext>
            </a:extLst>
          </p:cNvPr>
          <p:cNvSpPr txBox="1"/>
          <p:nvPr/>
        </p:nvSpPr>
        <p:spPr>
          <a:xfrm>
            <a:off x="2771800" y="1268760"/>
            <a:ext cx="4320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 err="1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3BDE7A8-2014-4468-8EE0-26F9904C20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9074" y="1268413"/>
            <a:ext cx="7610302" cy="496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9940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4A5F4-2D70-45FB-B96F-55B1A773A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/>
              <a:t>Az MNB </a:t>
            </a:r>
            <a:r>
              <a:rPr lang="hu-HU" sz="2800" dirty="0">
                <a:hlinkClick r:id="rId2"/>
              </a:rPr>
              <a:t>2018. szeptemberben publikált eszköztár-stratégiája</a:t>
            </a:r>
            <a:r>
              <a:rPr lang="hu-HU" sz="2800" dirty="0"/>
              <a:t>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2C9B8-7FB3-4BFA-A804-F9F6DBF22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411" y="1340768"/>
            <a:ext cx="8280920" cy="4845842"/>
          </a:xfrm>
        </p:spPr>
        <p:txBody>
          <a:bodyPr>
            <a:noAutofit/>
          </a:bodyPr>
          <a:lstStyle/>
          <a:p>
            <a:pPr marL="265113" lvl="1" indent="0" algn="just" defTabSz="914400" fontAlgn="base">
              <a:lnSpc>
                <a:spcPct val="114000"/>
              </a:lnSpc>
              <a:spcBef>
                <a:spcPts val="1000"/>
              </a:spcBef>
              <a:spcAft>
                <a:spcPct val="0"/>
              </a:spcAft>
              <a:buNone/>
              <a:tabLst>
                <a:tab pos="357188" algn="l"/>
              </a:tabLst>
            </a:pPr>
            <a:r>
              <a:rPr lang="hu-HU" sz="2000" dirty="0">
                <a:solidFill>
                  <a:srgbClr val="1E2452"/>
                </a:solidFill>
              </a:rPr>
              <a:t>A Monetáris Tanács 2018. szeptemberben bejelentette, hogy </a:t>
            </a:r>
            <a:r>
              <a:rPr lang="hu-HU" sz="2000" b="1" dirty="0">
                <a:solidFill>
                  <a:srgbClr val="1E2452"/>
                </a:solidFill>
              </a:rPr>
              <a:t>felkészült a monetáris politika fokozatos és óvatos </a:t>
            </a:r>
            <a:r>
              <a:rPr lang="hu-HU" sz="2000" b="1" dirty="0" err="1">
                <a:solidFill>
                  <a:srgbClr val="1E2452"/>
                </a:solidFill>
              </a:rPr>
              <a:t>normalizációjára</a:t>
            </a:r>
            <a:r>
              <a:rPr lang="hu-HU" sz="2000" dirty="0">
                <a:solidFill>
                  <a:srgbClr val="1E2452"/>
                </a:solidFill>
              </a:rPr>
              <a:t>. </a:t>
            </a:r>
          </a:p>
          <a:p>
            <a:pPr marL="265113" lvl="1" indent="0" algn="just" defTabSz="914400" fontAlgn="base">
              <a:lnSpc>
                <a:spcPct val="114000"/>
              </a:lnSpc>
              <a:spcBef>
                <a:spcPts val="1000"/>
              </a:spcBef>
              <a:spcAft>
                <a:spcPct val="0"/>
              </a:spcAft>
              <a:buNone/>
              <a:tabLst>
                <a:tab pos="357188" algn="l"/>
              </a:tabLst>
            </a:pPr>
            <a:r>
              <a:rPr lang="hu-HU" sz="2000" dirty="0">
                <a:solidFill>
                  <a:srgbClr val="1E2452"/>
                </a:solidFill>
              </a:rPr>
              <a:t>A </a:t>
            </a:r>
            <a:r>
              <a:rPr lang="hu-HU" sz="2000" b="1" dirty="0">
                <a:solidFill>
                  <a:srgbClr val="1E2452"/>
                </a:solidFill>
              </a:rPr>
              <a:t>monetáris politika jövőbeli alakítása </a:t>
            </a:r>
            <a:r>
              <a:rPr lang="hu-HU" sz="2000" dirty="0">
                <a:solidFill>
                  <a:srgbClr val="1E2452"/>
                </a:solidFill>
              </a:rPr>
              <a:t>során először a nemkonvencionális eszköztárral kapcsolatos lépésekre kerül sor:</a:t>
            </a:r>
          </a:p>
          <a:p>
            <a:pPr marL="608013" lvl="1" indent="-342900" algn="just" defTabSz="914400" fontAlgn="base">
              <a:lnSpc>
                <a:spcPct val="114000"/>
              </a:lnSpc>
              <a:spcBef>
                <a:spcPts val="1000"/>
              </a:spcBef>
              <a:spcAft>
                <a:spcPct val="0"/>
              </a:spcAft>
              <a:tabLst>
                <a:tab pos="357188" algn="l"/>
              </a:tabLst>
            </a:pPr>
            <a:r>
              <a:rPr lang="hu-HU" sz="2000" dirty="0">
                <a:solidFill>
                  <a:srgbClr val="1E2452"/>
                </a:solidFill>
              </a:rPr>
              <a:t>Az MNB a monetáris politika alakítása során a jegybanki </a:t>
            </a:r>
            <a:r>
              <a:rPr lang="hu-HU" sz="2000" dirty="0" err="1">
                <a:solidFill>
                  <a:srgbClr val="1E2452"/>
                </a:solidFill>
              </a:rPr>
              <a:t>FX-swap</a:t>
            </a:r>
            <a:r>
              <a:rPr lang="hu-HU" sz="2000" dirty="0">
                <a:solidFill>
                  <a:srgbClr val="1E2452"/>
                </a:solidFill>
              </a:rPr>
              <a:t> eszközzel és a kamatfolyosóval kapcsolatos lépések optimális kombinációját alkalmazza.</a:t>
            </a:r>
          </a:p>
          <a:p>
            <a:pPr marL="1228725" lvl="3" indent="-342900" algn="just" defTabSz="914400" fontAlgn="base">
              <a:lnSpc>
                <a:spcPct val="114000"/>
              </a:lnSpc>
              <a:spcBef>
                <a:spcPts val="1000"/>
              </a:spcBef>
              <a:spcAft>
                <a:spcPct val="0"/>
              </a:spcAft>
              <a:buFont typeface="Calibri" panose="020F0502020204030204" pitchFamily="34" charset="0"/>
              <a:buChar char="−"/>
            </a:pPr>
            <a:r>
              <a:rPr lang="hu-HU" sz="2000" dirty="0">
                <a:solidFill>
                  <a:srgbClr val="1E2452"/>
                </a:solidFill>
              </a:rPr>
              <a:t>A jegybank a forintlikviditást nyújtó </a:t>
            </a:r>
            <a:r>
              <a:rPr lang="hu-HU" sz="2000" b="1" dirty="0" err="1">
                <a:solidFill>
                  <a:srgbClr val="1E2452"/>
                </a:solidFill>
              </a:rPr>
              <a:t>FX-swap</a:t>
            </a:r>
            <a:r>
              <a:rPr lang="hu-HU" sz="2000" b="1" dirty="0">
                <a:solidFill>
                  <a:srgbClr val="1E2452"/>
                </a:solidFill>
              </a:rPr>
              <a:t> eszközt </a:t>
            </a:r>
            <a:r>
              <a:rPr lang="hu-HU" sz="2000" dirty="0" err="1">
                <a:solidFill>
                  <a:srgbClr val="1E2452"/>
                </a:solidFill>
              </a:rPr>
              <a:t>előretekintve</a:t>
            </a:r>
            <a:r>
              <a:rPr lang="hu-HU" sz="2000" dirty="0">
                <a:solidFill>
                  <a:srgbClr val="1E2452"/>
                </a:solidFill>
              </a:rPr>
              <a:t> az eszköztár </a:t>
            </a:r>
            <a:r>
              <a:rPr lang="hu-HU" sz="2000" b="1" dirty="0">
                <a:solidFill>
                  <a:srgbClr val="1E2452"/>
                </a:solidFill>
              </a:rPr>
              <a:t>stratégiai elemének </a:t>
            </a:r>
            <a:r>
              <a:rPr lang="hu-HU" sz="2000" dirty="0">
                <a:solidFill>
                  <a:srgbClr val="1E2452"/>
                </a:solidFill>
              </a:rPr>
              <a:t>tekinti, </a:t>
            </a:r>
            <a:r>
              <a:rPr lang="hu-HU" sz="2000" b="1" dirty="0">
                <a:solidFill>
                  <a:srgbClr val="1E2452"/>
                </a:solidFill>
              </a:rPr>
              <a:t>tartósan a eszköztár része </a:t>
            </a:r>
            <a:r>
              <a:rPr lang="hu-HU" sz="2000" dirty="0">
                <a:solidFill>
                  <a:srgbClr val="1E2452"/>
                </a:solidFill>
              </a:rPr>
              <a:t>marad és továbbra is </a:t>
            </a:r>
            <a:r>
              <a:rPr lang="hu-HU" sz="2000" b="1" dirty="0">
                <a:solidFill>
                  <a:srgbClr val="1E2452"/>
                </a:solidFill>
              </a:rPr>
              <a:t>minden</a:t>
            </a:r>
            <a:r>
              <a:rPr lang="hu-HU" sz="2000" dirty="0">
                <a:solidFill>
                  <a:srgbClr val="1E2452"/>
                </a:solidFill>
              </a:rPr>
              <a:t> jelenleg rendelkezésre álló </a:t>
            </a:r>
            <a:r>
              <a:rPr lang="hu-HU" sz="2000" b="1" dirty="0">
                <a:solidFill>
                  <a:srgbClr val="1E2452"/>
                </a:solidFill>
              </a:rPr>
              <a:t>futamidőn</a:t>
            </a:r>
            <a:r>
              <a:rPr lang="hu-HU" sz="2000" dirty="0">
                <a:solidFill>
                  <a:srgbClr val="1E2452"/>
                </a:solidFill>
              </a:rPr>
              <a:t> (1 hét, 1-3-6-12 hó) meghirdeti az eszközt.</a:t>
            </a:r>
            <a:endParaRPr lang="hu-HU" sz="1900" dirty="0">
              <a:solidFill>
                <a:srgbClr val="1E2452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87C844-AF43-4332-9D91-0D5708DFF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EC4882-838C-4FBA-A886-DC0114D2F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980023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3B6F5-F18F-4E2F-9EE6-E518DE443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/>
              <a:t>Az MNB 2018. szeptemberben publikált eszköztár-stratégiája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61F8B-ACFC-45A0-AB0F-E7471C288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7" y="1268760"/>
            <a:ext cx="8280920" cy="4968552"/>
          </a:xfrm>
        </p:spPr>
        <p:txBody>
          <a:bodyPr>
            <a:normAutofit fontScale="92500"/>
          </a:bodyPr>
          <a:lstStyle/>
          <a:p>
            <a:pPr marL="1228725" lvl="3" indent="-342900" algn="just" defTabSz="914400" fontAlgn="base">
              <a:lnSpc>
                <a:spcPct val="124000"/>
              </a:lnSpc>
              <a:spcBef>
                <a:spcPts val="1000"/>
              </a:spcBef>
              <a:spcAft>
                <a:spcPct val="0"/>
              </a:spcAft>
              <a:buFont typeface="Calibri" panose="020F0502020204030204" pitchFamily="34" charset="0"/>
              <a:buChar char="−"/>
            </a:pPr>
            <a:r>
              <a:rPr lang="hu-HU" sz="2000" dirty="0">
                <a:solidFill>
                  <a:srgbClr val="1E2452"/>
                </a:solidFill>
              </a:rPr>
              <a:t>A jegybanki </a:t>
            </a:r>
            <a:r>
              <a:rPr lang="hu-HU" sz="2000" dirty="0" err="1">
                <a:solidFill>
                  <a:srgbClr val="1E2452"/>
                </a:solidFill>
              </a:rPr>
              <a:t>FX-swap</a:t>
            </a:r>
            <a:r>
              <a:rPr lang="hu-HU" sz="2000" dirty="0">
                <a:solidFill>
                  <a:srgbClr val="1E2452"/>
                </a:solidFill>
              </a:rPr>
              <a:t> eszköz állománya módosulhat, de középtávon nem csökken nullára, az MNB </a:t>
            </a:r>
            <a:r>
              <a:rPr lang="hu-HU" sz="2000" b="1" dirty="0">
                <a:solidFill>
                  <a:srgbClr val="1E2452"/>
                </a:solidFill>
              </a:rPr>
              <a:t>az állomány egy érdemi részét tartósan </a:t>
            </a:r>
            <a:r>
              <a:rPr lang="hu-HU" sz="2000" dirty="0">
                <a:solidFill>
                  <a:srgbClr val="1E2452"/>
                </a:solidFill>
              </a:rPr>
              <a:t>a mérlegében tartja.</a:t>
            </a:r>
          </a:p>
          <a:p>
            <a:pPr marL="885825" lvl="2" indent="-342900" algn="just" defTabSz="914400" fontAlgn="base">
              <a:lnSpc>
                <a:spcPct val="124000"/>
              </a:lnSpc>
              <a:spcBef>
                <a:spcPts val="1000"/>
              </a:spcBef>
              <a:spcAft>
                <a:spcPct val="0"/>
              </a:spcAft>
            </a:pPr>
            <a:r>
              <a:rPr lang="hu-HU" sz="2000" dirty="0">
                <a:solidFill>
                  <a:srgbClr val="1E2452"/>
                </a:solidFill>
              </a:rPr>
              <a:t>Az MNB a monetáris transzmisszió szempontjából a betéti és hiteloldali eszközöket, valamint ebből adódóan a kamatfolyosó szélességét és szimmetriáját egyaránt fontosnak tartja.</a:t>
            </a:r>
          </a:p>
          <a:p>
            <a:pPr marL="885825" lvl="2" indent="-342900" algn="just" defTabSz="914400" fontAlgn="base">
              <a:lnSpc>
                <a:spcPct val="124000"/>
              </a:lnSpc>
              <a:spcBef>
                <a:spcPts val="1000"/>
              </a:spcBef>
              <a:spcAft>
                <a:spcPct val="0"/>
              </a:spcAft>
            </a:pPr>
            <a:r>
              <a:rPr lang="hu-HU" sz="2000" dirty="0">
                <a:solidFill>
                  <a:srgbClr val="1E2452"/>
                </a:solidFill>
              </a:rPr>
              <a:t>Az MNB továbbra is rendszeresen dönt az alapkamaton kamatozó eszközökből történő kiszorításról és a jegybanki </a:t>
            </a:r>
            <a:r>
              <a:rPr lang="hu-HU" sz="2000" dirty="0" err="1">
                <a:solidFill>
                  <a:srgbClr val="1E2452"/>
                </a:solidFill>
              </a:rPr>
              <a:t>swapeszközök</a:t>
            </a:r>
            <a:r>
              <a:rPr lang="hu-HU" sz="2000" dirty="0">
                <a:solidFill>
                  <a:srgbClr val="1E2452"/>
                </a:solidFill>
              </a:rPr>
              <a:t> állományáról.</a:t>
            </a:r>
          </a:p>
          <a:p>
            <a:pPr marL="885825" lvl="2" indent="-342900" algn="just" defTabSz="914400" fontAlgn="base">
              <a:lnSpc>
                <a:spcPct val="124000"/>
              </a:lnSpc>
              <a:spcBef>
                <a:spcPts val="1000"/>
              </a:spcBef>
              <a:spcAft>
                <a:spcPct val="0"/>
              </a:spcAft>
            </a:pPr>
            <a:r>
              <a:rPr lang="hu-HU" sz="2000" dirty="0">
                <a:solidFill>
                  <a:srgbClr val="1E2452"/>
                </a:solidFill>
              </a:rPr>
              <a:t>A </a:t>
            </a:r>
            <a:r>
              <a:rPr lang="hu-HU" sz="2000" dirty="0" err="1">
                <a:solidFill>
                  <a:srgbClr val="1E2452"/>
                </a:solidFill>
              </a:rPr>
              <a:t>BUBOR</a:t>
            </a:r>
            <a:r>
              <a:rPr lang="hu-HU" sz="2000" dirty="0">
                <a:solidFill>
                  <a:srgbClr val="1E2452"/>
                </a:solidFill>
              </a:rPr>
              <a:t>-piacra jelenleg érvényes keretrendszer, a kötelező tartalékráta mértéke nem változik, a </a:t>
            </a:r>
            <a:r>
              <a:rPr lang="hu-HU" sz="2000" b="1" dirty="0">
                <a:solidFill>
                  <a:srgbClr val="1E2452"/>
                </a:solidFill>
              </a:rPr>
              <a:t>preferenciális betét </a:t>
            </a:r>
            <a:r>
              <a:rPr lang="hu-HU" sz="2000" dirty="0">
                <a:solidFill>
                  <a:srgbClr val="1E2452"/>
                </a:solidFill>
              </a:rPr>
              <a:t>– az újonnan elinduló NHP fix konstrukcióhoz kapcsolódóan – </a:t>
            </a:r>
            <a:r>
              <a:rPr lang="hu-HU" sz="2000" b="1" dirty="0">
                <a:solidFill>
                  <a:srgbClr val="1E2452"/>
                </a:solidFill>
              </a:rPr>
              <a:t>továbbra is az eszköztár része </a:t>
            </a:r>
            <a:r>
              <a:rPr lang="hu-HU" sz="2000" dirty="0">
                <a:solidFill>
                  <a:srgbClr val="1E2452"/>
                </a:solidFill>
              </a:rPr>
              <a:t>marad. </a:t>
            </a:r>
          </a:p>
          <a:p>
            <a:pPr marL="542925" lvl="2" indent="0" algn="just" defTabSz="914400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None/>
            </a:pPr>
            <a:endParaRPr lang="hu-HU" sz="2100" dirty="0">
              <a:solidFill>
                <a:srgbClr val="1E2452"/>
              </a:solidFill>
            </a:endParaRPr>
          </a:p>
          <a:p>
            <a:pPr marL="542925" lvl="2" indent="0" algn="just" defTabSz="914400" fontAlgn="base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None/>
            </a:pPr>
            <a:endParaRPr lang="hu-HU" sz="2100" dirty="0">
              <a:solidFill>
                <a:srgbClr val="1E2452"/>
              </a:solidFill>
            </a:endParaRPr>
          </a:p>
          <a:p>
            <a:pPr marL="542925" lvl="2" indent="0" defTabSz="914400" fontAlgn="base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None/>
            </a:pPr>
            <a:endParaRPr lang="hu-HU" sz="1700" dirty="0">
              <a:solidFill>
                <a:srgbClr val="1E2452"/>
              </a:solidFill>
            </a:endParaRPr>
          </a:p>
          <a:p>
            <a:pPr marL="885825" lvl="2" indent="-342900" defTabSz="914400" fontAlgn="base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</a:pPr>
            <a:endParaRPr lang="hu-HU" sz="1700" dirty="0">
              <a:solidFill>
                <a:srgbClr val="1E2452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450AF7-FC62-4C55-BBEE-B046B5E8B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FD199F-7691-402E-B726-9D5A9E8D3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60594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7F41A-A4D4-465C-B974-192B227A5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/>
              <a:t>A rövid futamidejű hozamokra ható monetáris politikai eszköztárral kapcsolatos stratégia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359B8F4-4319-464C-B86F-585C6113B6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9335" y="1340768"/>
            <a:ext cx="7735996" cy="474262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FE96FE-2CDA-428D-82F5-838FE0D6A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2568A9-A9BF-4E0B-9169-36FC0D1E3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970778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097CA-5853-4E0F-A554-BA017E174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>
                <a:hlinkClick r:id="rId2"/>
              </a:rPr>
              <a:t>Növekedési Hitelprogram Fix </a:t>
            </a:r>
            <a:r>
              <a:rPr lang="hu-HU" sz="2800" dirty="0"/>
              <a:t>(NHP fix)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1FDCF-6975-4EEC-95AF-F48AAE1EB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1950" indent="-361950"/>
            <a:r>
              <a:rPr lang="hu-HU" sz="2000" i="1" dirty="0"/>
              <a:t>Formája</a:t>
            </a:r>
            <a:r>
              <a:rPr lang="hu-HU" sz="2000" dirty="0"/>
              <a:t>: 0 százalékos kamat mellett a bankoknak biztosított refinanszírozási forrás, amelyet azok maximum 2,5 százalékos </a:t>
            </a:r>
            <a:r>
              <a:rPr lang="hu-HU" sz="2000" dirty="0" err="1"/>
              <a:t>kamatmarzs</a:t>
            </a:r>
            <a:r>
              <a:rPr lang="hu-HU" sz="2000" dirty="0"/>
              <a:t> mellett hitelezhetnek tovább kkv-nak, új beruházások forint alapú finanszírozására</a:t>
            </a:r>
          </a:p>
          <a:p>
            <a:pPr marL="361950" indent="-361950"/>
            <a:r>
              <a:rPr lang="hu-HU" sz="2000" i="1" dirty="0"/>
              <a:t>Célja</a:t>
            </a:r>
            <a:r>
              <a:rPr lang="hu-HU" sz="2000" dirty="0"/>
              <a:t>: érdemi hatást gyakorolni a kkv-hitelezés szerkezetére</a:t>
            </a:r>
          </a:p>
          <a:p>
            <a:pPr marL="361950" indent="-361950"/>
            <a:r>
              <a:rPr lang="hu-HU" sz="2000" dirty="0"/>
              <a:t>2019 elején indította az MNB 1000 milliárd forintos keretösszeggel</a:t>
            </a:r>
          </a:p>
          <a:p>
            <a:pPr marL="361950" indent="-361950"/>
            <a:r>
              <a:rPr lang="hu-HU" sz="2000" dirty="0"/>
              <a:t>A program legfontosabb paraméterei, illetve a lebonyolítás módja megegyeznek az NHP korábbi szakaszaiban előírtakkal, az alábbi néhány pontban különböznek (</a:t>
            </a:r>
            <a:r>
              <a:rPr lang="hu-HU" sz="2000" dirty="0" err="1"/>
              <a:t>célzottabbak</a:t>
            </a:r>
            <a:r>
              <a:rPr lang="hu-HU" sz="2000" dirty="0"/>
              <a:t>):</a:t>
            </a:r>
          </a:p>
          <a:p>
            <a:pPr marL="542925">
              <a:buFont typeface="Calibri" panose="020F0502020204030204" pitchFamily="34" charset="0"/>
              <a:buChar char="−"/>
            </a:pPr>
            <a:r>
              <a:rPr lang="hu-HU" sz="2000" dirty="0"/>
              <a:t>csak 3 évnél hosszabb futamidejű hitelek nyújthatók</a:t>
            </a:r>
          </a:p>
          <a:p>
            <a:pPr marL="542925">
              <a:buFont typeface="Calibri" panose="020F0502020204030204" pitchFamily="34" charset="0"/>
              <a:buChar char="−"/>
            </a:pPr>
            <a:r>
              <a:rPr lang="hu-HU" sz="2000" dirty="0"/>
              <a:t>csak beruházási célra nyújthatók hitelek, és ezen belül is szűkebb a felhasználás köre az NHP harmadik szakaszához képest</a:t>
            </a:r>
          </a:p>
          <a:p>
            <a:pPr marL="542925">
              <a:buFont typeface="Calibri" panose="020F0502020204030204" pitchFamily="34" charset="0"/>
              <a:buChar char="−"/>
            </a:pPr>
            <a:r>
              <a:rPr lang="hu-HU" sz="2000" dirty="0"/>
              <a:t>likviditási szempontból semleges, mert a programból fakadó többletlikviditás alapkamaton sterilizálásra kerül a preferenciális betéttel</a:t>
            </a:r>
          </a:p>
          <a:p>
            <a:pPr marL="542925">
              <a:buFont typeface="Calibri" panose="020F0502020204030204" pitchFamily="34" charset="0"/>
              <a:buChar char="−"/>
            </a:pPr>
            <a:endParaRPr lang="hu-HU" sz="2000" dirty="0"/>
          </a:p>
          <a:p>
            <a:pPr marL="361950" indent="-361950"/>
            <a:endParaRPr lang="hu-HU" sz="2000" dirty="0"/>
          </a:p>
          <a:p>
            <a:pPr marL="361950" indent="-361950"/>
            <a:endParaRPr lang="hu-HU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5FD580-78B8-40B0-AD50-FF20B7B7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6D9813-B669-41EF-A0DA-8F417C3D4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587334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175FF-8A66-4517-BD30-FE800E4D6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>
                <a:hlinkClick r:id="rId2"/>
              </a:rPr>
              <a:t>Növekedési Kötvényprogram </a:t>
            </a:r>
            <a:r>
              <a:rPr lang="hu-HU" sz="2800" dirty="0"/>
              <a:t>(</a:t>
            </a:r>
            <a:r>
              <a:rPr lang="hu-HU" sz="2800" dirty="0" err="1"/>
              <a:t>NKP</a:t>
            </a:r>
            <a:r>
              <a:rPr lang="hu-HU" sz="2800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B218F-BF55-4928-961A-E080A3F5B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433" y="1232148"/>
            <a:ext cx="8748464" cy="5400600"/>
          </a:xfrm>
        </p:spPr>
        <p:txBody>
          <a:bodyPr>
            <a:normAutofit fontScale="85000" lnSpcReduction="20000"/>
          </a:bodyPr>
          <a:lstStyle/>
          <a:p>
            <a:pPr marL="361950" indent="-361950">
              <a:lnSpc>
                <a:spcPct val="110000"/>
              </a:lnSpc>
              <a:spcBef>
                <a:spcPts val="600"/>
              </a:spcBef>
            </a:pPr>
            <a:r>
              <a:rPr lang="hu-HU" sz="2000" i="1" dirty="0"/>
              <a:t>Formája</a:t>
            </a:r>
            <a:r>
              <a:rPr lang="hu-HU" sz="2000" dirty="0"/>
              <a:t>: A program keretében az MNB hazai székhelyű nem pénzügyi vállalatok által kibocsátott, jó minősítéssel rendelkező kötvényeket, valamint vállalatokkal szemben fennálló hitelkövetelések fedezete mellett kibocsátott értékpapírokat vásárol</a:t>
            </a:r>
          </a:p>
          <a:p>
            <a:pPr marL="361950" indent="-361950">
              <a:lnSpc>
                <a:spcPct val="110000"/>
              </a:lnSpc>
              <a:spcBef>
                <a:spcPts val="600"/>
              </a:spcBef>
            </a:pPr>
            <a:r>
              <a:rPr lang="hu-HU" sz="2000" dirty="0"/>
              <a:t>Az NHP fixet kiegészítve 2019. július 1-től indult a program 300 milliárd forint keretösszegben</a:t>
            </a:r>
          </a:p>
          <a:p>
            <a:pPr marL="361950" indent="-361950">
              <a:lnSpc>
                <a:spcPct val="110000"/>
              </a:lnSpc>
              <a:spcBef>
                <a:spcPts val="600"/>
              </a:spcBef>
            </a:pPr>
            <a:r>
              <a:rPr lang="hu-HU" sz="2000" i="1" dirty="0"/>
              <a:t>Célja</a:t>
            </a:r>
            <a:r>
              <a:rPr lang="hu-HU" sz="2000" dirty="0"/>
              <a:t>: a vállalatikötvény-piac likviditásának növelése (alternatív finanszírozást nyújtani elsősorban a nagyvállalatok számára a bankhitelek mellett), ezáltal a monetáris politikai transzmisszió hatékonyságának javítása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Calibri" panose="020F0502020204030204" pitchFamily="34" charset="0"/>
              <a:buChar char="−"/>
            </a:pPr>
            <a:r>
              <a:rPr lang="hu-HU" sz="2000" dirty="0"/>
              <a:t>A piac likvidebbé válásával később kkv-kal szemben fennálló hitelkövetelések is megjelenhetnek értékpapírosított formában, ami a kkv-szektor finanszírozási feltételeinek további javulását eredményezheti</a:t>
            </a:r>
          </a:p>
          <a:p>
            <a:pPr marL="361950" indent="-361950">
              <a:lnSpc>
                <a:spcPct val="110000"/>
              </a:lnSpc>
              <a:spcBef>
                <a:spcPts val="600"/>
              </a:spcBef>
            </a:pPr>
            <a:r>
              <a:rPr lang="hu-HU" sz="2000" dirty="0"/>
              <a:t>A programból adódó többlet pénzmennyiséget az MNB a preferenciális betéttel kívánja sterilizálni</a:t>
            </a:r>
          </a:p>
          <a:p>
            <a:pPr marL="361950" indent="-361950">
              <a:lnSpc>
                <a:spcPct val="110000"/>
              </a:lnSpc>
              <a:spcBef>
                <a:spcPts val="600"/>
              </a:spcBef>
            </a:pPr>
            <a:r>
              <a:rPr lang="hu-HU" sz="2000" dirty="0"/>
              <a:t>Célja, feltételrendszere és működése nagyban támaszkodik az Európai Központi Bank vállalatikötvény-vásárlási programjára (</a:t>
            </a:r>
            <a:r>
              <a:rPr lang="hu-HU" sz="2000" dirty="0" err="1"/>
              <a:t>CSPP</a:t>
            </a:r>
            <a:r>
              <a:rPr lang="hu-HU" sz="2000" dirty="0"/>
              <a:t>)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Calibri" panose="020F0502020204030204" pitchFamily="34" charset="0"/>
              <a:buChar char="−"/>
            </a:pPr>
            <a:r>
              <a:rPr lang="hu-HU" sz="2000" dirty="0"/>
              <a:t>A vásárolt kötvények hitelminősítése legalább B+, eredeti futamideje legalább 3 év, legfeljebb 10 év, devizaneme forint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buFont typeface="Calibri" panose="020F0502020204030204" pitchFamily="34" charset="0"/>
              <a:buChar char="−"/>
            </a:pPr>
            <a:r>
              <a:rPr lang="hu-HU" sz="2000" dirty="0"/>
              <a:t>Az MNB vásárlásának aránya egy kötvénysorozatból legfeljebb 70%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buFont typeface="Calibri" panose="020F0502020204030204" pitchFamily="34" charset="0"/>
              <a:buChar char="−"/>
            </a:pPr>
            <a:r>
              <a:rPr lang="hu-HU" sz="2000" dirty="0"/>
              <a:t>Az­ MNB­ maximális­ kitettsége ­egy­ vállalatcsoporttal ­szemben 20 milliárd forint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buFont typeface="Calibri" panose="020F0502020204030204" pitchFamily="34" charset="0"/>
              <a:buChar char="−"/>
            </a:pPr>
            <a:r>
              <a:rPr lang="hu-HU" sz="2000" dirty="0"/>
              <a:t>Egy kibocsátás minimális volumene 1 milliárd forint</a:t>
            </a:r>
          </a:p>
          <a:p>
            <a:pPr lvl="1">
              <a:buFont typeface="Calibri" panose="020F0502020204030204" pitchFamily="34" charset="0"/>
              <a:buChar char="−"/>
            </a:pPr>
            <a:endParaRPr lang="hu-HU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2B96F9-94E3-40C9-911E-CD1AA35AE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328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hu-HU" dirty="0"/>
              <a:t>Magyar Nemzeti Bank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0190CF-749D-4BF0-90A2-F09A36173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81328"/>
            <a:ext cx="2057400" cy="365125"/>
          </a:xfrm>
        </p:spPr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50442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341315" cy="759189"/>
          </a:xfrm>
        </p:spPr>
        <p:txBody>
          <a:bodyPr>
            <a:normAutofit/>
          </a:bodyPr>
          <a:lstStyle/>
          <a:p>
            <a:r>
              <a:rPr lang="hu-HU" sz="2800" dirty="0"/>
              <a:t>A monetáris politika céljai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1268760"/>
            <a:ext cx="7886700" cy="5184575"/>
          </a:xfrm>
        </p:spPr>
        <p:txBody>
          <a:bodyPr>
            <a:normAutofit fontScale="55000" lnSpcReduction="20000"/>
          </a:bodyPr>
          <a:lstStyle/>
          <a:p>
            <a:pPr fontAlgn="base">
              <a:spcAft>
                <a:spcPts val="600"/>
              </a:spcAft>
              <a:buFont typeface="Arial" charset="0"/>
              <a:buNone/>
            </a:pPr>
            <a:r>
              <a:rPr lang="hu-HU" sz="3600" u="sng" dirty="0"/>
              <a:t>Végső cél</a:t>
            </a:r>
          </a:p>
          <a:p>
            <a:pPr fontAlgn="base">
              <a:spcAft>
                <a:spcPct val="0"/>
              </a:spcAft>
              <a:buFont typeface="Arial" charset="0"/>
              <a:buChar char="•"/>
            </a:pPr>
            <a:r>
              <a:rPr lang="hu-HU" dirty="0"/>
              <a:t>árstabilitás elérése -  kiszámítható és hiteles monetáris politikával az infláció alacsony szinten tartása</a:t>
            </a:r>
          </a:p>
          <a:p>
            <a:pPr marL="0" indent="0" fontAlgn="base">
              <a:spcAft>
                <a:spcPct val="0"/>
              </a:spcAft>
              <a:buNone/>
            </a:pPr>
            <a:endParaRPr lang="hu-HU" sz="2000" dirty="0">
              <a:solidFill>
                <a:schemeClr val="bg2"/>
              </a:solidFill>
            </a:endParaRPr>
          </a:p>
          <a:p>
            <a:pPr marL="0" indent="0" fontAlgn="base">
              <a:spcAft>
                <a:spcPct val="0"/>
              </a:spcAft>
              <a:buNone/>
            </a:pPr>
            <a:r>
              <a:rPr lang="hu-HU" dirty="0">
                <a:solidFill>
                  <a:schemeClr val="bg2"/>
                </a:solidFill>
              </a:rPr>
              <a:t>„Az MNB elsődleges célja az árstabilitás elérése és fenntartása.”</a:t>
            </a:r>
          </a:p>
          <a:p>
            <a:pPr marL="0" indent="0" fontAlgn="base">
              <a:spcAft>
                <a:spcPct val="0"/>
              </a:spcAft>
              <a:buNone/>
            </a:pPr>
            <a:endParaRPr lang="hu-HU" sz="1500" dirty="0">
              <a:solidFill>
                <a:schemeClr val="bg2"/>
              </a:solidFill>
            </a:endParaRPr>
          </a:p>
          <a:p>
            <a:pPr fontAlgn="base">
              <a:spcAft>
                <a:spcPct val="0"/>
              </a:spcAft>
            </a:pPr>
            <a:r>
              <a:rPr lang="hu-HU" dirty="0"/>
              <a:t>stratégia: inflációs célkövetés – számszerű középtávú inflációs cél meghirdetése</a:t>
            </a:r>
          </a:p>
          <a:p>
            <a:pPr marL="0" indent="0" fontAlgn="base">
              <a:spcAft>
                <a:spcPct val="0"/>
              </a:spcAft>
              <a:buNone/>
            </a:pPr>
            <a:endParaRPr lang="hu-HU" dirty="0"/>
          </a:p>
          <a:p>
            <a:pPr marL="0" indent="0" fontAlgn="base">
              <a:spcAft>
                <a:spcPct val="0"/>
              </a:spcAft>
              <a:buNone/>
            </a:pPr>
            <a:r>
              <a:rPr lang="hu-HU" sz="3600" u="sng" dirty="0"/>
              <a:t>Közbülső cél</a:t>
            </a:r>
          </a:p>
          <a:p>
            <a:pPr fontAlgn="base">
              <a:spcAft>
                <a:spcPct val="0"/>
              </a:spcAft>
              <a:buFont typeface="Arial" charset="0"/>
              <a:buChar char="•"/>
            </a:pPr>
            <a:r>
              <a:rPr lang="hu-HU" sz="3300" dirty="0"/>
              <a:t>az inflációs prognózis az inflációs cél közelében legyen</a:t>
            </a:r>
          </a:p>
          <a:p>
            <a:pPr fontAlgn="base">
              <a:spcAft>
                <a:spcPct val="0"/>
              </a:spcAft>
              <a:buFont typeface="Arial" charset="0"/>
              <a:buChar char="•"/>
            </a:pPr>
            <a:r>
              <a:rPr lang="hu-HU" sz="3300" dirty="0"/>
              <a:t>az MNB középtávú inflációs célja: 3% (fogyasztóiár-index) +/- 1% (toleranciasáv)</a:t>
            </a:r>
          </a:p>
          <a:p>
            <a:pPr marL="0" indent="0" fontAlgn="base">
              <a:spcAft>
                <a:spcPct val="0"/>
              </a:spcAft>
              <a:buNone/>
            </a:pPr>
            <a:r>
              <a:rPr lang="hu-HU" sz="3300" dirty="0">
                <a:hlinkClick r:id="rId3"/>
              </a:rPr>
              <a:t>https://www.mnb.hu/kiadvanyok/jelentesek/inflacios-jelentes</a:t>
            </a:r>
            <a:endParaRPr lang="hu-HU" sz="3300" dirty="0"/>
          </a:p>
          <a:p>
            <a:pPr marL="0" indent="0" fontAlgn="base">
              <a:spcAft>
                <a:spcPct val="0"/>
              </a:spcAft>
              <a:buNone/>
            </a:pPr>
            <a:endParaRPr lang="hu-HU" dirty="0"/>
          </a:p>
          <a:p>
            <a:pPr fontAlgn="base">
              <a:spcBef>
                <a:spcPts val="1200"/>
              </a:spcBef>
              <a:spcAft>
                <a:spcPts val="600"/>
              </a:spcAft>
              <a:buFont typeface="Arial" charset="0"/>
              <a:buNone/>
            </a:pPr>
            <a:r>
              <a:rPr lang="hu-HU" sz="3600" u="sng" dirty="0"/>
              <a:t>Közvetlen operatív cél:</a:t>
            </a:r>
          </a:p>
          <a:p>
            <a:pPr fontAlgn="base">
              <a:spcAft>
                <a:spcPct val="0"/>
              </a:spcAft>
              <a:buFont typeface="Arial" charset="0"/>
              <a:buChar char="•"/>
            </a:pPr>
            <a:r>
              <a:rPr lang="hu-HU" sz="3300" dirty="0"/>
              <a:t>a rövid piaci kamatok összhangban legyenek az irányadó kamattal és az arra vonatkozó várakozások</a:t>
            </a:r>
            <a:r>
              <a:rPr lang="hu-HU" dirty="0"/>
              <a:t>kal </a:t>
            </a:r>
          </a:p>
          <a:p>
            <a:pPr fontAlgn="base">
              <a:spcAft>
                <a:spcPct val="0"/>
              </a:spcAft>
              <a:buFont typeface="Arial" charset="0"/>
              <a:buChar char="•"/>
            </a:pPr>
            <a:r>
              <a:rPr lang="hu-HU" sz="3300" dirty="0"/>
              <a:t>rövid táv: 3-6 hónap</a:t>
            </a:r>
          </a:p>
          <a:p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844644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18593"/>
            <a:ext cx="7485331" cy="759189"/>
          </a:xfrm>
        </p:spPr>
        <p:txBody>
          <a:bodyPr>
            <a:normAutofit/>
          </a:bodyPr>
          <a:lstStyle/>
          <a:p>
            <a:r>
              <a:rPr lang="hu-HU" sz="2800" dirty="0"/>
              <a:t>TEMATIKA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68760"/>
            <a:ext cx="7485331" cy="4968552"/>
          </a:xfrm>
        </p:spPr>
        <p:txBody>
          <a:bodyPr>
            <a:normAutofit/>
          </a:bodyPr>
          <a:lstStyle/>
          <a:p>
            <a:pPr marL="534988" indent="-352425">
              <a:lnSpc>
                <a:spcPct val="110000"/>
              </a:lnSpc>
              <a:spcBef>
                <a:spcPts val="600"/>
              </a:spcBef>
              <a:tabLst>
                <a:tab pos="633413" algn="l"/>
              </a:tabLst>
              <a:defRPr/>
            </a:pPr>
            <a:r>
              <a:rPr lang="hu-HU" sz="2700" dirty="0"/>
              <a:t>Az eszköztár helye az inflációs célkövetés rendszerében</a:t>
            </a:r>
          </a:p>
          <a:p>
            <a:pPr marL="534988" indent="-352425">
              <a:lnSpc>
                <a:spcPct val="110000"/>
              </a:lnSpc>
              <a:spcBef>
                <a:spcPts val="600"/>
              </a:spcBef>
              <a:tabLst>
                <a:tab pos="633413" algn="l"/>
              </a:tabLst>
              <a:defRPr/>
            </a:pPr>
            <a:r>
              <a:rPr lang="hu-HU" sz="2700" dirty="0"/>
              <a:t>A monetáris politikai eszköztár elemei 2019 januárjától</a:t>
            </a:r>
          </a:p>
          <a:p>
            <a:pPr marL="534988" indent="-352425">
              <a:lnSpc>
                <a:spcPct val="110000"/>
              </a:lnSpc>
              <a:spcBef>
                <a:spcPts val="600"/>
              </a:spcBef>
              <a:tabLst>
                <a:tab pos="633413" algn="l"/>
              </a:tabLst>
              <a:defRPr/>
            </a:pPr>
            <a:r>
              <a:rPr lang="hu-HU" sz="2700" dirty="0"/>
              <a:t>A monetáris politikai eszköztár módosításai 2013-2018-ban</a:t>
            </a:r>
          </a:p>
          <a:p>
            <a:pPr marL="534988" indent="-352425">
              <a:lnSpc>
                <a:spcPct val="110000"/>
              </a:lnSpc>
              <a:spcBef>
                <a:spcPts val="600"/>
              </a:spcBef>
              <a:tabLst>
                <a:tab pos="633413" algn="l"/>
              </a:tabLst>
              <a:defRPr/>
            </a:pPr>
            <a:r>
              <a:rPr lang="hu-HU" sz="2700" dirty="0"/>
              <a:t>A bankközi likviditás meghatározó tényezői, a bankrendszer likviditási sokkjai, azok kezelése </a:t>
            </a:r>
          </a:p>
          <a:p>
            <a:pPr marL="534988" indent="-352425">
              <a:lnSpc>
                <a:spcPct val="110000"/>
              </a:lnSpc>
              <a:spcBef>
                <a:spcPts val="600"/>
              </a:spcBef>
              <a:tabLst>
                <a:tab pos="633413" algn="l"/>
              </a:tabLst>
              <a:defRPr/>
            </a:pPr>
            <a:endParaRPr lang="hu-HU" sz="2800" dirty="0">
              <a:solidFill>
                <a:srgbClr val="777063"/>
              </a:solidFill>
            </a:endParaRPr>
          </a:p>
          <a:p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30</a:t>
            </a:fld>
            <a:endParaRPr lang="hu-H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0A2E82-B189-4717-A473-E6AEF6DBF347}"/>
              </a:ext>
            </a:extLst>
          </p:cNvPr>
          <p:cNvSpPr txBox="1"/>
          <p:nvPr/>
        </p:nvSpPr>
        <p:spPr>
          <a:xfrm>
            <a:off x="827585" y="3254128"/>
            <a:ext cx="7128791" cy="9978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534988" indent="-352425" defTabSz="685800">
              <a:lnSpc>
                <a:spcPct val="180000"/>
              </a:lnSpc>
              <a:spcBef>
                <a:spcPts val="750"/>
              </a:spcBef>
              <a:buFont typeface="Arial" panose="020B0604020202020204" pitchFamily="34" charset="0"/>
              <a:buChar char="•"/>
              <a:tabLst>
                <a:tab pos="633413" algn="l"/>
              </a:tabLst>
              <a:defRPr/>
            </a:pPr>
            <a:endParaRPr lang="hu-HU" sz="2700" dirty="0">
              <a:solidFill>
                <a:schemeClr val="accent5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9600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Down Arrow 24">
            <a:extLst>
              <a:ext uri="{FF2B5EF4-FFF2-40B4-BE49-F238E27FC236}">
                <a16:creationId xmlns:a16="http://schemas.microsoft.com/office/drawing/2014/main" id="{13D5CD31-9628-445A-BDAF-1B45FDEB77BE}"/>
              </a:ext>
            </a:extLst>
          </p:cNvPr>
          <p:cNvSpPr/>
          <p:nvPr/>
        </p:nvSpPr>
        <p:spPr>
          <a:xfrm rot="10800000" flipH="1">
            <a:off x="4124601" y="1772816"/>
            <a:ext cx="49830" cy="176414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80000"/>
            <a:ext cx="8280919" cy="759189"/>
          </a:xfrm>
        </p:spPr>
        <p:txBody>
          <a:bodyPr>
            <a:noAutofit/>
          </a:bodyPr>
          <a:lstStyle/>
          <a:p>
            <a:r>
              <a:rPr lang="hu-HU" sz="2700" dirty="0"/>
              <a:t>A jegybanki eszköztárral kapcsolatos lépések (2013-2018)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6773827"/>
              </p:ext>
            </p:extLst>
          </p:nvPr>
        </p:nvGraphicFramePr>
        <p:xfrm>
          <a:off x="107505" y="1135838"/>
          <a:ext cx="8928992" cy="5317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/>
              <a:t>Magyar Nemzeti Bank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31</a:t>
            </a:fld>
            <a:endParaRPr lang="hu-HU" dirty="0"/>
          </a:p>
        </p:txBody>
      </p:sp>
      <p:sp>
        <p:nvSpPr>
          <p:cNvPr id="1030" name="TextBox 1029"/>
          <p:cNvSpPr txBox="1"/>
          <p:nvPr/>
        </p:nvSpPr>
        <p:spPr>
          <a:xfrm>
            <a:off x="1777321" y="3162674"/>
            <a:ext cx="706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2014</a:t>
            </a:r>
          </a:p>
        </p:txBody>
      </p:sp>
      <p:pic>
        <p:nvPicPr>
          <p:cNvPr id="83" name="Picture 2">
            <a:extLst>
              <a:ext uri="{FF2B5EF4-FFF2-40B4-BE49-F238E27FC236}">
                <a16:creationId xmlns:a16="http://schemas.microsoft.com/office/drawing/2014/main" id="{E09543F4-CC23-47C2-A229-B6EDA6121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280" y="3132688"/>
            <a:ext cx="103187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023ACA6-8356-4C44-BFAE-06E550DC9676}"/>
              </a:ext>
            </a:extLst>
          </p:cNvPr>
          <p:cNvGrpSpPr/>
          <p:nvPr/>
        </p:nvGrpSpPr>
        <p:grpSpPr>
          <a:xfrm>
            <a:off x="475076" y="1630496"/>
            <a:ext cx="7193268" cy="2325880"/>
            <a:chOff x="-288928" y="1612978"/>
            <a:chExt cx="7193268" cy="2325880"/>
          </a:xfrm>
        </p:grpSpPr>
        <p:grpSp>
          <p:nvGrpSpPr>
            <p:cNvPr id="2048" name="Group 2047">
              <a:extLst>
                <a:ext uri="{FF2B5EF4-FFF2-40B4-BE49-F238E27FC236}">
                  <a16:creationId xmlns:a16="http://schemas.microsoft.com/office/drawing/2014/main" id="{9B1EEB57-427A-4C26-B4C0-3833F2500241}"/>
                </a:ext>
              </a:extLst>
            </p:cNvPr>
            <p:cNvGrpSpPr/>
            <p:nvPr/>
          </p:nvGrpSpPr>
          <p:grpSpPr>
            <a:xfrm>
              <a:off x="-288928" y="2329732"/>
              <a:ext cx="7193268" cy="1609126"/>
              <a:chOff x="-954708" y="2329085"/>
              <a:chExt cx="7193268" cy="1609126"/>
            </a:xfrm>
          </p:grpSpPr>
          <p:sp>
            <p:nvSpPr>
              <p:cNvPr id="25" name="Down Arrow 24"/>
              <p:cNvSpPr/>
              <p:nvPr/>
            </p:nvSpPr>
            <p:spPr>
              <a:xfrm rot="10800000" flipH="1">
                <a:off x="1492607" y="2329085"/>
                <a:ext cx="45719" cy="1210519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9" name="Down Arrow 58"/>
              <p:cNvSpPr/>
              <p:nvPr/>
            </p:nvSpPr>
            <p:spPr>
              <a:xfrm>
                <a:off x="1230922" y="3556400"/>
                <a:ext cx="63933" cy="381811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0" name="Down Arrow 59"/>
              <p:cNvSpPr/>
              <p:nvPr/>
            </p:nvSpPr>
            <p:spPr>
              <a:xfrm rot="10800000">
                <a:off x="916780" y="3148517"/>
                <a:ext cx="45719" cy="380809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80BFDE5D-D3A5-4899-9BC4-2741C4F73362}"/>
                  </a:ext>
                </a:extLst>
              </p:cNvPr>
              <p:cNvGrpSpPr/>
              <p:nvPr/>
            </p:nvGrpSpPr>
            <p:grpSpPr>
              <a:xfrm>
                <a:off x="-954708" y="2335391"/>
                <a:ext cx="7193268" cy="1219062"/>
                <a:chOff x="-950674" y="2325859"/>
                <a:chExt cx="7193268" cy="1219062"/>
              </a:xfrm>
            </p:grpSpPr>
            <p:cxnSp>
              <p:nvCxnSpPr>
                <p:cNvPr id="7" name="Straight Arrow Connector 6"/>
                <p:cNvCxnSpPr>
                  <a:cxnSpLocks/>
                </p:cNvCxnSpPr>
                <p:nvPr/>
              </p:nvCxnSpPr>
              <p:spPr>
                <a:xfrm flipV="1">
                  <a:off x="-950674" y="3524644"/>
                  <a:ext cx="7193268" cy="20277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>
                  <a:cxnSpLocks/>
                </p:cNvCxnSpPr>
                <p:nvPr/>
              </p:nvCxnSpPr>
              <p:spPr>
                <a:xfrm flipV="1">
                  <a:off x="1187624" y="3426461"/>
                  <a:ext cx="0" cy="11203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>
                  <a:cxnSpLocks/>
                </p:cNvCxnSpPr>
                <p:nvPr/>
              </p:nvCxnSpPr>
              <p:spPr>
                <a:xfrm flipV="1">
                  <a:off x="1691680" y="3385528"/>
                  <a:ext cx="0" cy="15296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>
                  <a:cxnSpLocks/>
                </p:cNvCxnSpPr>
                <p:nvPr/>
              </p:nvCxnSpPr>
              <p:spPr>
                <a:xfrm flipV="1">
                  <a:off x="2199463" y="3426461"/>
                  <a:ext cx="0" cy="11846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>
                  <a:cxnSpLocks/>
                </p:cNvCxnSpPr>
                <p:nvPr/>
              </p:nvCxnSpPr>
              <p:spPr>
                <a:xfrm flipV="1">
                  <a:off x="5716515" y="3394978"/>
                  <a:ext cx="0" cy="13085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TextBox 20"/>
                <p:cNvSpPr txBox="1"/>
                <p:nvPr/>
              </p:nvSpPr>
              <p:spPr>
                <a:xfrm>
                  <a:off x="1425590" y="3139322"/>
                  <a:ext cx="86409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hu-HU" sz="1200" dirty="0"/>
                    <a:t>2015</a:t>
                  </a: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5430915" y="3114672"/>
                  <a:ext cx="79726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hu-HU" sz="1200" dirty="0"/>
                    <a:t>2019</a:t>
                  </a:r>
                </a:p>
              </p:txBody>
            </p:sp>
            <p:cxnSp>
              <p:nvCxnSpPr>
                <p:cNvPr id="4" name="Straight Connector 3"/>
                <p:cNvCxnSpPr>
                  <a:cxnSpLocks/>
                </p:cNvCxnSpPr>
                <p:nvPr/>
              </p:nvCxnSpPr>
              <p:spPr>
                <a:xfrm flipV="1">
                  <a:off x="2699792" y="3387415"/>
                  <a:ext cx="0" cy="15107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>
                  <a:cxnSpLocks/>
                </p:cNvCxnSpPr>
                <p:nvPr/>
              </p:nvCxnSpPr>
              <p:spPr>
                <a:xfrm>
                  <a:off x="3203848" y="3437266"/>
                  <a:ext cx="0" cy="8845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>
                  <a:cxnSpLocks/>
                </p:cNvCxnSpPr>
                <p:nvPr/>
              </p:nvCxnSpPr>
              <p:spPr>
                <a:xfrm>
                  <a:off x="3707904" y="3408221"/>
                  <a:ext cx="0" cy="1264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TextBox 44"/>
                <p:cNvSpPr txBox="1"/>
                <p:nvPr/>
              </p:nvSpPr>
              <p:spPr>
                <a:xfrm>
                  <a:off x="3458994" y="3155104"/>
                  <a:ext cx="54351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hu-HU" sz="1200" dirty="0"/>
                    <a:t>2017</a:t>
                  </a:r>
                </a:p>
              </p:txBody>
            </p:sp>
            <p:cxnSp>
              <p:nvCxnSpPr>
                <p:cNvPr id="47" name="Straight Connector 46"/>
                <p:cNvCxnSpPr>
                  <a:cxnSpLocks/>
                </p:cNvCxnSpPr>
                <p:nvPr/>
              </p:nvCxnSpPr>
              <p:spPr>
                <a:xfrm>
                  <a:off x="4211960" y="3416847"/>
                  <a:ext cx="0" cy="11203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>
                  <a:cxnSpLocks/>
                </p:cNvCxnSpPr>
                <p:nvPr/>
              </p:nvCxnSpPr>
              <p:spPr>
                <a:xfrm>
                  <a:off x="4715295" y="3372333"/>
                  <a:ext cx="0" cy="15773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2" name="Straight Connector 1031"/>
                <p:cNvCxnSpPr>
                  <a:cxnSpLocks/>
                </p:cNvCxnSpPr>
                <p:nvPr/>
              </p:nvCxnSpPr>
              <p:spPr>
                <a:xfrm>
                  <a:off x="605948" y="3394978"/>
                  <a:ext cx="0" cy="14994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" name="Rounded Rectangle 9"/>
                <p:cNvSpPr/>
                <p:nvPr/>
              </p:nvSpPr>
              <p:spPr>
                <a:xfrm>
                  <a:off x="256758" y="2325859"/>
                  <a:ext cx="1198464" cy="780166"/>
                </a:xfrm>
                <a:prstGeom prst="roundRect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hu-HU" sz="11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Önfinanszírozásiprogram meghirdetése</a:t>
                  </a:r>
                </a:p>
              </p:txBody>
            </p:sp>
            <p:cxnSp>
              <p:nvCxnSpPr>
                <p:cNvPr id="12" name="Straight Connector 11"/>
                <p:cNvCxnSpPr>
                  <a:cxnSpLocks/>
                </p:cNvCxnSpPr>
                <p:nvPr/>
              </p:nvCxnSpPr>
              <p:spPr>
                <a:xfrm flipV="1">
                  <a:off x="5220072" y="3408981"/>
                  <a:ext cx="0" cy="12109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TextBox 17"/>
                <p:cNvSpPr txBox="1"/>
                <p:nvPr/>
              </p:nvSpPr>
              <p:spPr>
                <a:xfrm>
                  <a:off x="2436048" y="3142114"/>
                  <a:ext cx="529260" cy="276999"/>
                </a:xfrm>
                <a:prstGeom prst="rect">
                  <a:avLst/>
                </a:prstGeom>
                <a:solidFill>
                  <a:srgbClr val="D8D2CC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hu-HU" sz="1200" dirty="0"/>
                    <a:t>2016</a:t>
                  </a:r>
                </a:p>
              </p:txBody>
            </p:sp>
            <p:sp>
              <p:nvSpPr>
                <p:cNvPr id="1024" name="TextBox 1023"/>
                <p:cNvSpPr txBox="1"/>
                <p:nvPr/>
              </p:nvSpPr>
              <p:spPr>
                <a:xfrm>
                  <a:off x="4343424" y="3120795"/>
                  <a:ext cx="53265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hu-HU" sz="1200" dirty="0"/>
                    <a:t>2018</a:t>
                  </a:r>
                </a:p>
              </p:txBody>
            </p:sp>
          </p:grpSp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5853" y="3133836"/>
                <a:ext cx="103187" cy="4206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81" name="Rounded Rectangle 52">
              <a:extLst>
                <a:ext uri="{FF2B5EF4-FFF2-40B4-BE49-F238E27FC236}">
                  <a16:creationId xmlns:a16="http://schemas.microsoft.com/office/drawing/2014/main" id="{EB1E15B8-6A76-4A90-A82C-2C33DA560CBB}"/>
                </a:ext>
              </a:extLst>
            </p:cNvPr>
            <p:cNvSpPr/>
            <p:nvPr/>
          </p:nvSpPr>
          <p:spPr>
            <a:xfrm>
              <a:off x="3516614" y="1754110"/>
              <a:ext cx="1271239" cy="524971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1 hetes és 1 hónapos </a:t>
              </a:r>
              <a:r>
                <a:rPr lang="hu-HU" sz="11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FX-swap</a:t>
              </a:r>
              <a:r>
                <a:rPr lang="hu-HU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 tenderek</a:t>
              </a:r>
            </a:p>
          </p:txBody>
        </p:sp>
        <p:sp>
          <p:nvSpPr>
            <p:cNvPr id="84" name="Rounded Rectangle 52">
              <a:extLst>
                <a:ext uri="{FF2B5EF4-FFF2-40B4-BE49-F238E27FC236}">
                  <a16:creationId xmlns:a16="http://schemas.microsoft.com/office/drawing/2014/main" id="{4F414451-A7C3-4035-A020-224A772B113D}"/>
                </a:ext>
              </a:extLst>
            </p:cNvPr>
            <p:cNvSpPr/>
            <p:nvPr/>
          </p:nvSpPr>
          <p:spPr>
            <a:xfrm>
              <a:off x="4314783" y="2421937"/>
              <a:ext cx="861774" cy="671108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3M, 6M, 12M </a:t>
              </a:r>
              <a:r>
                <a:rPr lang="hu-HU" sz="11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FX-swap</a:t>
              </a:r>
              <a:r>
                <a:rPr lang="hu-HU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 tenderek</a:t>
              </a:r>
            </a:p>
          </p:txBody>
        </p:sp>
        <p:sp>
          <p:nvSpPr>
            <p:cNvPr id="93" name="Rounded Rectangle 52">
              <a:extLst>
                <a:ext uri="{FF2B5EF4-FFF2-40B4-BE49-F238E27FC236}">
                  <a16:creationId xmlns:a16="http://schemas.microsoft.com/office/drawing/2014/main" id="{5E76B854-8058-4E30-A17B-EEFB684F5919}"/>
                </a:ext>
              </a:extLst>
            </p:cNvPr>
            <p:cNvSpPr/>
            <p:nvPr/>
          </p:nvSpPr>
          <p:spPr>
            <a:xfrm>
              <a:off x="5062851" y="1612978"/>
              <a:ext cx="1271237" cy="647384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Jelzáloglevél-vásárlási program meghirdetése</a:t>
              </a: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2420001" y="2576759"/>
              <a:ext cx="1271239" cy="524971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3M betét, mint irányadó eszköz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9CC4DF4-3AF3-4F69-8D70-FEFAB4952D2E}"/>
              </a:ext>
            </a:extLst>
          </p:cNvPr>
          <p:cNvGrpSpPr/>
          <p:nvPr/>
        </p:nvGrpSpPr>
        <p:grpSpPr>
          <a:xfrm>
            <a:off x="3923928" y="2334130"/>
            <a:ext cx="3600400" cy="3388032"/>
            <a:chOff x="3579706" y="2336519"/>
            <a:chExt cx="3600400" cy="3388032"/>
          </a:xfrm>
        </p:grpSpPr>
        <p:sp>
          <p:nvSpPr>
            <p:cNvPr id="78" name="Down Arrow 58">
              <a:extLst>
                <a:ext uri="{FF2B5EF4-FFF2-40B4-BE49-F238E27FC236}">
                  <a16:creationId xmlns:a16="http://schemas.microsoft.com/office/drawing/2014/main" id="{BB6D4F21-C8B3-4758-82D7-2911406FF1F8}"/>
                </a:ext>
              </a:extLst>
            </p:cNvPr>
            <p:cNvSpPr/>
            <p:nvPr/>
          </p:nvSpPr>
          <p:spPr>
            <a:xfrm>
              <a:off x="3579706" y="3562736"/>
              <a:ext cx="45719" cy="381811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0" name="Down Arrow 24">
              <a:extLst>
                <a:ext uri="{FF2B5EF4-FFF2-40B4-BE49-F238E27FC236}">
                  <a16:creationId xmlns:a16="http://schemas.microsoft.com/office/drawing/2014/main" id="{B4261909-2D86-4CF9-93ED-5D7B273BEFBB}"/>
                </a:ext>
              </a:extLst>
            </p:cNvPr>
            <p:cNvSpPr/>
            <p:nvPr/>
          </p:nvSpPr>
          <p:spPr>
            <a:xfrm rot="10800000" flipH="1">
              <a:off x="4572707" y="2336519"/>
              <a:ext cx="45719" cy="1210519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85" name="Down Arrow 58">
              <a:extLst>
                <a:ext uri="{FF2B5EF4-FFF2-40B4-BE49-F238E27FC236}">
                  <a16:creationId xmlns:a16="http://schemas.microsoft.com/office/drawing/2014/main" id="{1CFCC83D-82E4-4805-9351-7E2BFF7381B1}"/>
                </a:ext>
              </a:extLst>
            </p:cNvPr>
            <p:cNvSpPr/>
            <p:nvPr/>
          </p:nvSpPr>
          <p:spPr>
            <a:xfrm>
              <a:off x="4688845" y="3562736"/>
              <a:ext cx="45720" cy="451682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89" name="Down Arrow 58">
              <a:extLst>
                <a:ext uri="{FF2B5EF4-FFF2-40B4-BE49-F238E27FC236}">
                  <a16:creationId xmlns:a16="http://schemas.microsoft.com/office/drawing/2014/main" id="{D36A5D5C-ED09-48C8-A5FA-35B2531DD72F}"/>
                </a:ext>
              </a:extLst>
            </p:cNvPr>
            <p:cNvSpPr/>
            <p:nvPr/>
          </p:nvSpPr>
          <p:spPr>
            <a:xfrm>
              <a:off x="5884733" y="3563447"/>
              <a:ext cx="45719" cy="411832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8" name="Down Arrow 58">
              <a:extLst>
                <a:ext uri="{FF2B5EF4-FFF2-40B4-BE49-F238E27FC236}">
                  <a16:creationId xmlns:a16="http://schemas.microsoft.com/office/drawing/2014/main" id="{170A1CFF-3060-4257-9F35-7060390D35DA}"/>
                </a:ext>
              </a:extLst>
            </p:cNvPr>
            <p:cNvSpPr/>
            <p:nvPr/>
          </p:nvSpPr>
          <p:spPr>
            <a:xfrm flipH="1">
              <a:off x="6683692" y="3562736"/>
              <a:ext cx="45720" cy="127491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9" name="Rounded Rectangle 52">
              <a:extLst>
                <a:ext uri="{FF2B5EF4-FFF2-40B4-BE49-F238E27FC236}">
                  <a16:creationId xmlns:a16="http://schemas.microsoft.com/office/drawing/2014/main" id="{D2248A30-6B9A-4FF8-A30D-11ECB9784D22}"/>
                </a:ext>
              </a:extLst>
            </p:cNvPr>
            <p:cNvSpPr/>
            <p:nvPr/>
          </p:nvSpPr>
          <p:spPr>
            <a:xfrm>
              <a:off x="6191425" y="4878450"/>
              <a:ext cx="988681" cy="846101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3M betét kivezetése új irányadó: kötelező tartalék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397BD60-7942-4F6A-8F23-0F0FF7785F52}"/>
              </a:ext>
            </a:extLst>
          </p:cNvPr>
          <p:cNvSpPr txBox="1"/>
          <p:nvPr/>
        </p:nvSpPr>
        <p:spPr>
          <a:xfrm>
            <a:off x="7248463" y="6407159"/>
            <a:ext cx="17880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i="1" dirty="0">
                <a:latin typeface="Calibri" panose="020F0502020204030204" pitchFamily="34" charset="0"/>
                <a:cs typeface="Calibri" panose="020F0502020204030204" pitchFamily="34" charset="0"/>
              </a:rPr>
              <a:t>*: nemkonvencionális (</a:t>
            </a:r>
            <a:r>
              <a:rPr lang="hu-HU" sz="1100" i="1" dirty="0" err="1">
                <a:latin typeface="Calibri" panose="020F0502020204030204" pitchFamily="34" charset="0"/>
                <a:cs typeface="Calibri" panose="020F0502020204030204" pitchFamily="34" charset="0"/>
              </a:rPr>
              <a:t>NK</a:t>
            </a:r>
            <a:r>
              <a:rPr lang="hu-HU" sz="1100" i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0649A6E-D2F1-42F5-8DEA-066CE0F465F8}"/>
              </a:ext>
            </a:extLst>
          </p:cNvPr>
          <p:cNvCxnSpPr>
            <a:cxnSpLocks/>
          </p:cNvCxnSpPr>
          <p:nvPr/>
        </p:nvCxnSpPr>
        <p:spPr>
          <a:xfrm>
            <a:off x="899592" y="3403805"/>
            <a:ext cx="0" cy="1499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D374996E-003A-4F33-8A07-E8E0D6AA36DD}"/>
              </a:ext>
            </a:extLst>
          </p:cNvPr>
          <p:cNvSpPr txBox="1"/>
          <p:nvPr/>
        </p:nvSpPr>
        <p:spPr>
          <a:xfrm>
            <a:off x="625193" y="3152001"/>
            <a:ext cx="706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2013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2EEC169-5F56-4265-B56F-77FF51311B1E}"/>
              </a:ext>
            </a:extLst>
          </p:cNvPr>
          <p:cNvCxnSpPr>
            <a:cxnSpLocks/>
          </p:cNvCxnSpPr>
          <p:nvPr/>
        </p:nvCxnSpPr>
        <p:spPr>
          <a:xfrm>
            <a:off x="1475656" y="3446517"/>
            <a:ext cx="0" cy="1006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Down Arrow 59">
            <a:extLst>
              <a:ext uri="{FF2B5EF4-FFF2-40B4-BE49-F238E27FC236}">
                <a16:creationId xmlns:a16="http://schemas.microsoft.com/office/drawing/2014/main" id="{A7F72DDB-5322-4B5C-BDFC-95507DDF314F}"/>
              </a:ext>
            </a:extLst>
          </p:cNvPr>
          <p:cNvSpPr/>
          <p:nvPr/>
        </p:nvSpPr>
        <p:spPr>
          <a:xfrm rot="10800000" flipV="1">
            <a:off x="1452762" y="3563477"/>
            <a:ext cx="45719" cy="36512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9" name="Rounded Rectangle 52">
            <a:extLst>
              <a:ext uri="{FF2B5EF4-FFF2-40B4-BE49-F238E27FC236}">
                <a16:creationId xmlns:a16="http://schemas.microsoft.com/office/drawing/2014/main" id="{5F130356-FF64-478A-93BF-1ED381EF0F9E}"/>
              </a:ext>
            </a:extLst>
          </p:cNvPr>
          <p:cNvSpPr/>
          <p:nvPr/>
        </p:nvSpPr>
        <p:spPr>
          <a:xfrm>
            <a:off x="641522" y="3975214"/>
            <a:ext cx="1104788" cy="52497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>
                <a:latin typeface="Calibri" panose="020F0502020204030204" pitchFamily="34" charset="0"/>
                <a:cs typeface="Calibri" panose="020F0502020204030204" pitchFamily="34" charset="0"/>
              </a:rPr>
              <a:t>Növekedési Hitelprogram (NHP) indulása</a:t>
            </a:r>
          </a:p>
        </p:txBody>
      </p:sp>
      <p:sp>
        <p:nvSpPr>
          <p:cNvPr id="70" name="Down Arrow 59">
            <a:extLst>
              <a:ext uri="{FF2B5EF4-FFF2-40B4-BE49-F238E27FC236}">
                <a16:creationId xmlns:a16="http://schemas.microsoft.com/office/drawing/2014/main" id="{7A0D9C63-D0DB-4260-8AD3-386189A1A926}"/>
              </a:ext>
            </a:extLst>
          </p:cNvPr>
          <p:cNvSpPr/>
          <p:nvPr/>
        </p:nvSpPr>
        <p:spPr>
          <a:xfrm rot="10800000" flipV="1">
            <a:off x="1789977" y="3564461"/>
            <a:ext cx="45719" cy="104748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1" name="Rounded Rectangle 52">
            <a:extLst>
              <a:ext uri="{FF2B5EF4-FFF2-40B4-BE49-F238E27FC236}">
                <a16:creationId xmlns:a16="http://schemas.microsoft.com/office/drawing/2014/main" id="{A7830E65-D781-488A-8EC8-C3FCE32C9BE7}"/>
              </a:ext>
            </a:extLst>
          </p:cNvPr>
          <p:cNvSpPr/>
          <p:nvPr/>
        </p:nvSpPr>
        <p:spPr>
          <a:xfrm>
            <a:off x="975881" y="4653136"/>
            <a:ext cx="1432962" cy="52497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>
                <a:latin typeface="Calibri" panose="020F0502020204030204" pitchFamily="34" charset="0"/>
                <a:cs typeface="Calibri" panose="020F0502020204030204" pitchFamily="34" charset="0"/>
              </a:rPr>
              <a:t>Növekedési Hitelprogram 2. szakaszának indulása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8D190F8-C942-4B5F-AE0F-B4114A7BEACB}"/>
              </a:ext>
            </a:extLst>
          </p:cNvPr>
          <p:cNvSpPr/>
          <p:nvPr/>
        </p:nvSpPr>
        <p:spPr>
          <a:xfrm>
            <a:off x="4119417" y="3123630"/>
            <a:ext cx="52174" cy="430948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7" name="Rounded Rectangle 52">
            <a:extLst>
              <a:ext uri="{FF2B5EF4-FFF2-40B4-BE49-F238E27FC236}">
                <a16:creationId xmlns:a16="http://schemas.microsoft.com/office/drawing/2014/main" id="{0883E846-779E-4FAF-99FB-EE58C9D77BB2}"/>
              </a:ext>
            </a:extLst>
          </p:cNvPr>
          <p:cNvSpPr/>
          <p:nvPr/>
        </p:nvSpPr>
        <p:spPr>
          <a:xfrm>
            <a:off x="3383583" y="1198753"/>
            <a:ext cx="1424032" cy="52497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>
                <a:latin typeface="Calibri" panose="020F0502020204030204" pitchFamily="34" charset="0"/>
                <a:cs typeface="Calibri" panose="020F0502020204030204" pitchFamily="34" charset="0"/>
              </a:rPr>
              <a:t>Növekedési Hitelprogram 3. szakaszának indulása</a:t>
            </a:r>
          </a:p>
        </p:txBody>
      </p:sp>
      <p:sp>
        <p:nvSpPr>
          <p:cNvPr id="82" name="Down Arrow 58">
            <a:extLst>
              <a:ext uri="{FF2B5EF4-FFF2-40B4-BE49-F238E27FC236}">
                <a16:creationId xmlns:a16="http://schemas.microsoft.com/office/drawing/2014/main" id="{877451A7-3CED-4ACF-8159-44CBB72D244D}"/>
              </a:ext>
            </a:extLst>
          </p:cNvPr>
          <p:cNvSpPr/>
          <p:nvPr/>
        </p:nvSpPr>
        <p:spPr>
          <a:xfrm flipH="1">
            <a:off x="4212434" y="3560347"/>
            <a:ext cx="45719" cy="161776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6" name="Down Arrow 58">
            <a:extLst>
              <a:ext uri="{FF2B5EF4-FFF2-40B4-BE49-F238E27FC236}">
                <a16:creationId xmlns:a16="http://schemas.microsoft.com/office/drawing/2014/main" id="{1F1A247A-5EBA-4D25-BE91-90E0B19B74C7}"/>
              </a:ext>
            </a:extLst>
          </p:cNvPr>
          <p:cNvSpPr/>
          <p:nvPr/>
        </p:nvSpPr>
        <p:spPr>
          <a:xfrm flipH="1">
            <a:off x="3365822" y="3553742"/>
            <a:ext cx="45719" cy="127719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7" name="Rounded Rectangle 52">
            <a:extLst>
              <a:ext uri="{FF2B5EF4-FFF2-40B4-BE49-F238E27FC236}">
                <a16:creationId xmlns:a16="http://schemas.microsoft.com/office/drawing/2014/main" id="{0324235E-7576-4EEA-9D40-3785213B19AC}"/>
              </a:ext>
            </a:extLst>
          </p:cNvPr>
          <p:cNvSpPr/>
          <p:nvPr/>
        </p:nvSpPr>
        <p:spPr>
          <a:xfrm>
            <a:off x="2595799" y="4895722"/>
            <a:ext cx="1104788" cy="74992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>
                <a:latin typeface="Calibri" panose="020F0502020204030204" pitchFamily="34" charset="0"/>
                <a:cs typeface="Calibri" panose="020F0502020204030204" pitchFamily="34" charset="0"/>
              </a:rPr>
              <a:t>Növekedési Hitelprogram Plusz (NHP+) indulása</a:t>
            </a:r>
          </a:p>
        </p:txBody>
      </p:sp>
      <p:sp>
        <p:nvSpPr>
          <p:cNvPr id="63" name="Down Arrow 24">
            <a:extLst>
              <a:ext uri="{FF2B5EF4-FFF2-40B4-BE49-F238E27FC236}">
                <a16:creationId xmlns:a16="http://schemas.microsoft.com/office/drawing/2014/main" id="{67257C69-813B-44A8-AD0E-1EF5B52AAC97}"/>
              </a:ext>
            </a:extLst>
          </p:cNvPr>
          <p:cNvSpPr/>
          <p:nvPr/>
        </p:nvSpPr>
        <p:spPr>
          <a:xfrm rot="10800000" flipH="1">
            <a:off x="6190567" y="2287379"/>
            <a:ext cx="45719" cy="125727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898978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80000"/>
            <a:ext cx="7449715" cy="759189"/>
          </a:xfrm>
        </p:spPr>
        <p:txBody>
          <a:bodyPr>
            <a:normAutofit/>
          </a:bodyPr>
          <a:lstStyle/>
          <a:p>
            <a:r>
              <a:rPr lang="hu-HU" sz="2800" dirty="0">
                <a:hlinkClick r:id="rId3"/>
              </a:rPr>
              <a:t>Növekedési Hitelprogram </a:t>
            </a:r>
            <a:r>
              <a:rPr lang="hu-HU" sz="2800" dirty="0"/>
              <a:t>(NHP)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523" y="1196752"/>
            <a:ext cx="8568953" cy="5159599"/>
          </a:xfrm>
        </p:spPr>
        <p:txBody>
          <a:bodyPr>
            <a:noAutofit/>
          </a:bodyPr>
          <a:lstStyle/>
          <a:p>
            <a:pPr algn="just">
              <a:lnSpc>
                <a:spcPct val="105000"/>
              </a:lnSpc>
              <a:spcBef>
                <a:spcPts val="600"/>
              </a:spcBef>
            </a:pPr>
            <a:r>
              <a:rPr lang="hu-HU" sz="1650" i="1" dirty="0"/>
              <a:t>Formája: </a:t>
            </a:r>
            <a:r>
              <a:rPr lang="hu-HU" sz="1650" dirty="0"/>
              <a:t>kedvező (</a:t>
            </a:r>
            <a:r>
              <a:rPr lang="hu-HU" sz="1650" dirty="0" err="1"/>
              <a:t>max</a:t>
            </a:r>
            <a:r>
              <a:rPr lang="hu-HU" sz="1650" dirty="0"/>
              <a:t>. 2,5%) kamatozású kkv-hitel refinanszírozása 0% kamat mellett</a:t>
            </a:r>
          </a:p>
          <a:p>
            <a:pPr marL="628650" lvl="1" indent="-285750" algn="just">
              <a:lnSpc>
                <a:spcPct val="105000"/>
              </a:lnSpc>
              <a:spcBef>
                <a:spcPts val="600"/>
              </a:spcBef>
              <a:buAutoNum type="romanUcPeriod"/>
            </a:pPr>
            <a:r>
              <a:rPr lang="hu-HU" sz="1650" dirty="0"/>
              <a:t>pillér: KKV hitelek (valamint faktoring és lízing) </a:t>
            </a:r>
          </a:p>
          <a:p>
            <a:pPr marL="628650" lvl="1" indent="-285750" algn="just">
              <a:lnSpc>
                <a:spcPct val="105000"/>
              </a:lnSpc>
              <a:spcBef>
                <a:spcPts val="600"/>
              </a:spcBef>
              <a:buAutoNum type="romanUcPeriod"/>
            </a:pPr>
            <a:r>
              <a:rPr lang="hu-HU" sz="1650" dirty="0"/>
              <a:t>pillér: devizahitelek forintra váltása, EU-s támogatás előfinanszírozására felvett hitel kiváltása</a:t>
            </a:r>
          </a:p>
          <a:p>
            <a:pPr marL="180975" lvl="1" indent="0" algn="just">
              <a:lnSpc>
                <a:spcPct val="105000"/>
              </a:lnSpc>
              <a:spcBef>
                <a:spcPts val="600"/>
              </a:spcBef>
              <a:buNone/>
            </a:pPr>
            <a:r>
              <a:rPr lang="hu-HU" sz="1650" i="1" dirty="0"/>
              <a:t>Célja: </a:t>
            </a:r>
            <a:r>
              <a:rPr lang="hu-HU" sz="1650" dirty="0"/>
              <a:t>a szigorú hitelezési feltételek oldása a likviditáskorlátos kis- és középvállalkozói (KKV) szektorban, a pénzügyi stabilitás megerősítése és az ország külső sérülékenységének csökkentése</a:t>
            </a:r>
          </a:p>
          <a:p>
            <a:pPr marL="171450" lvl="1" algn="just">
              <a:lnSpc>
                <a:spcPct val="105000"/>
              </a:lnSpc>
              <a:spcBef>
                <a:spcPts val="600"/>
              </a:spcBef>
            </a:pPr>
            <a:r>
              <a:rPr lang="hu-HU" sz="1650" dirty="0"/>
              <a:t>Az igénybevétel </a:t>
            </a:r>
            <a:r>
              <a:rPr lang="hu-HU" sz="1650" b="1" dirty="0"/>
              <a:t>feltételhez kötődött</a:t>
            </a:r>
            <a:r>
              <a:rPr lang="hu-HU" sz="1650" dirty="0"/>
              <a:t>: az I. és II. pillér keretében az igénybe vett jegybanki hitellel megegyező mértékű KKV-hitelt kellett kihelyeznie a hitelintézetnek (a III. pillér esetében a hitelintézet rövid külső adósságának csökkentése volt a feltétel)</a:t>
            </a:r>
          </a:p>
          <a:p>
            <a:pPr marL="171450" lvl="1" algn="just">
              <a:lnSpc>
                <a:spcPct val="105000"/>
              </a:lnSpc>
              <a:spcBef>
                <a:spcPts val="600"/>
              </a:spcBef>
            </a:pPr>
            <a:r>
              <a:rPr lang="hu-HU" sz="1650" dirty="0"/>
              <a:t>2013. június elején indult az </a:t>
            </a:r>
            <a:r>
              <a:rPr lang="hu-HU" sz="1650" b="1" dirty="0">
                <a:hlinkClick r:id="rId4"/>
              </a:rPr>
              <a:t>NHP 1. szakasza</a:t>
            </a:r>
            <a:endParaRPr lang="hu-HU" sz="1650" b="1" dirty="0"/>
          </a:p>
          <a:p>
            <a:pPr marL="171450" lvl="1" algn="just">
              <a:lnSpc>
                <a:spcPct val="105000"/>
              </a:lnSpc>
              <a:spcBef>
                <a:spcPts val="600"/>
              </a:spcBef>
            </a:pPr>
            <a:r>
              <a:rPr lang="hu-HU" sz="1650" dirty="0"/>
              <a:t>2013 októberben indult az </a:t>
            </a:r>
            <a:r>
              <a:rPr lang="hu-HU" sz="1650" b="1" dirty="0">
                <a:hlinkClick r:id="rId5"/>
              </a:rPr>
              <a:t>NHP 2. szakasza</a:t>
            </a:r>
            <a:r>
              <a:rPr lang="hu-HU" sz="1650" dirty="0"/>
              <a:t>, 2014 szeptemberében a Monetáris Tanács a 2. szakasz </a:t>
            </a:r>
            <a:r>
              <a:rPr lang="hu-HU" sz="1650" b="1" dirty="0"/>
              <a:t>keretösszegének megemeléséről</a:t>
            </a:r>
            <a:r>
              <a:rPr lang="hu-HU" sz="1650" dirty="0"/>
              <a:t> döntött </a:t>
            </a:r>
            <a:endParaRPr lang="hu-HU" sz="1650" b="1" dirty="0"/>
          </a:p>
          <a:p>
            <a:pPr marL="171450" lvl="1">
              <a:lnSpc>
                <a:spcPct val="105000"/>
              </a:lnSpc>
              <a:spcBef>
                <a:spcPts val="600"/>
              </a:spcBef>
            </a:pPr>
            <a:r>
              <a:rPr lang="hu-HU" sz="1650" dirty="0"/>
              <a:t>2015 márciusában kiegészült </a:t>
            </a:r>
            <a:r>
              <a:rPr lang="hu-HU" sz="1650" b="1" dirty="0"/>
              <a:t>az </a:t>
            </a:r>
            <a:r>
              <a:rPr lang="hu-HU" sz="1650" b="1" dirty="0">
                <a:hlinkClick r:id="rId6"/>
              </a:rPr>
              <a:t>NHP+ hitellehetőséggel</a:t>
            </a:r>
            <a:endParaRPr lang="hu-HU" sz="1650" dirty="0"/>
          </a:p>
          <a:p>
            <a:pPr marL="171450" lvl="1">
              <a:lnSpc>
                <a:spcPct val="105000"/>
              </a:lnSpc>
              <a:spcBef>
                <a:spcPts val="600"/>
              </a:spcBef>
            </a:pPr>
            <a:r>
              <a:rPr lang="hu-HU" sz="1650" dirty="0"/>
              <a:t>2016. januárban elindult az </a:t>
            </a:r>
            <a:r>
              <a:rPr lang="hu-HU" sz="1650" b="1" dirty="0">
                <a:hlinkClick r:id="rId7"/>
              </a:rPr>
              <a:t>NHP 3. szakasza</a:t>
            </a:r>
            <a:endParaRPr lang="hu-HU" sz="165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39" y="6346017"/>
            <a:ext cx="2170584" cy="365125"/>
          </a:xfrm>
        </p:spPr>
        <p:txBody>
          <a:bodyPr/>
          <a:lstStyle/>
          <a:p>
            <a:pPr>
              <a:defRPr/>
            </a:pPr>
            <a:r>
              <a:rPr lang="hu-HU" dirty="0"/>
              <a:t>Magyar Nemzeti Bank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483674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D8583BCF-BFA3-48C9-81B2-8B030F3A49F4}"/>
              </a:ext>
            </a:extLst>
          </p:cNvPr>
          <p:cNvSpPr/>
          <p:nvPr/>
        </p:nvSpPr>
        <p:spPr>
          <a:xfrm>
            <a:off x="6084168" y="2098562"/>
            <a:ext cx="2800157" cy="1914551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A48DFBB-96E3-4392-A9F6-7329DD12B5D8}"/>
              </a:ext>
            </a:extLst>
          </p:cNvPr>
          <p:cNvSpPr/>
          <p:nvPr/>
        </p:nvSpPr>
        <p:spPr>
          <a:xfrm>
            <a:off x="6098406" y="4711122"/>
            <a:ext cx="2800158" cy="81938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1386E2-D997-4367-97B0-76AB5AB8B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80000"/>
            <a:ext cx="7812480" cy="759189"/>
          </a:xfrm>
        </p:spPr>
        <p:txBody>
          <a:bodyPr>
            <a:noAutofit/>
          </a:bodyPr>
          <a:lstStyle/>
          <a:p>
            <a:r>
              <a:rPr lang="hu-HU" sz="2800" dirty="0"/>
              <a:t>Az </a:t>
            </a:r>
            <a:r>
              <a:rPr lang="hu-HU" sz="2800" dirty="0" err="1">
                <a:hlinkClick r:id="rId2"/>
              </a:rPr>
              <a:t>NHP</a:t>
            </a:r>
            <a:r>
              <a:rPr lang="hu-HU" sz="2800" dirty="0">
                <a:hlinkClick r:id="rId2"/>
              </a:rPr>
              <a:t> hatása</a:t>
            </a:r>
            <a:r>
              <a:rPr lang="hu-HU" sz="2800" dirty="0"/>
              <a:t> a hitelezésre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E721A0-32FD-44E5-9A0A-8494E4EBC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76243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hu-HU" dirty="0"/>
              <a:t>Magyar Nemzeti Bank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7B7EB3-F4BD-448D-A400-E5C688721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76243"/>
            <a:ext cx="2057400" cy="365125"/>
          </a:xfrm>
        </p:spPr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33</a:t>
            </a:fld>
            <a:endParaRPr lang="hu-H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1BDCC0-A10E-4E6C-8860-33D839522565}"/>
              </a:ext>
            </a:extLst>
          </p:cNvPr>
          <p:cNvSpPr/>
          <p:nvPr/>
        </p:nvSpPr>
        <p:spPr>
          <a:xfrm>
            <a:off x="6084168" y="2119109"/>
            <a:ext cx="289363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hu-HU" sz="16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három szakaszban </a:t>
            </a:r>
            <a:r>
              <a:rPr lang="hu-HU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együtt: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1696 Mrd forintnyi </a:t>
            </a:r>
          </a:p>
          <a:p>
            <a:pPr>
              <a:tabLst>
                <a:tab pos="268288" algn="l"/>
              </a:tabLst>
            </a:pPr>
            <a:r>
              <a:rPr lang="hu-HU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beruházási hitel és lízing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504 Mrd Ft forgóeszközhitel,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126 Mrd Ft EU-s támogatás </a:t>
            </a:r>
          </a:p>
          <a:p>
            <a:pPr>
              <a:tabLst>
                <a:tab pos="268288" algn="l"/>
              </a:tabLst>
            </a:pPr>
            <a:r>
              <a:rPr lang="hu-HU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előfinanszírozása,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484 Mrd Ft hitelkiváltás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5EFEE3-D3B1-491A-B3AD-95BAE48CDAF3}"/>
              </a:ext>
            </a:extLst>
          </p:cNvPr>
          <p:cNvSpPr txBox="1"/>
          <p:nvPr/>
        </p:nvSpPr>
        <p:spPr>
          <a:xfrm>
            <a:off x="6177642" y="4828425"/>
            <a:ext cx="2800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beruházási hitelek szerepe megnőtt (a teljes keret 60%-a)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B5CFFA16-491C-406F-B09E-322E30829E73}"/>
              </a:ext>
            </a:extLst>
          </p:cNvPr>
          <p:cNvSpPr/>
          <p:nvPr/>
        </p:nvSpPr>
        <p:spPr>
          <a:xfrm rot="5400000">
            <a:off x="7265304" y="4220286"/>
            <a:ext cx="466361" cy="280704"/>
          </a:xfrm>
          <a:prstGeom prst="rightArrow">
            <a:avLst/>
          </a:prstGeom>
          <a:solidFill>
            <a:srgbClr val="8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50707C3-492E-464B-82D7-5B89026064BB}"/>
              </a:ext>
            </a:extLst>
          </p:cNvPr>
          <p:cNvSpPr txBox="1"/>
          <p:nvPr/>
        </p:nvSpPr>
        <p:spPr>
          <a:xfrm>
            <a:off x="506818" y="1179494"/>
            <a:ext cx="8611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1E24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Közel </a:t>
            </a:r>
            <a:r>
              <a:rPr lang="hu-HU" b="1" dirty="0">
                <a:solidFill>
                  <a:srgbClr val="1E24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 ezer vállalkozás </a:t>
            </a:r>
            <a:r>
              <a:rPr lang="hu-HU" dirty="0">
                <a:solidFill>
                  <a:srgbClr val="1E24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jutott finanszírozáshoz mintegy </a:t>
            </a:r>
            <a:r>
              <a:rPr lang="hu-HU" b="1" dirty="0">
                <a:solidFill>
                  <a:srgbClr val="1E24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2800 milliárd forint </a:t>
            </a:r>
            <a:r>
              <a:rPr lang="hu-HU" dirty="0">
                <a:solidFill>
                  <a:srgbClr val="1E24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összegben 2013 és 2016 között.</a:t>
            </a:r>
            <a:endParaRPr lang="hu-HU" dirty="0">
              <a:solidFill>
                <a:srgbClr val="1E2452"/>
              </a:solidFill>
            </a:endParaRPr>
          </a:p>
        </p:txBody>
      </p:sp>
      <p:pic>
        <p:nvPicPr>
          <p:cNvPr id="34" name="Content Placeholder 33">
            <a:extLst>
              <a:ext uri="{FF2B5EF4-FFF2-40B4-BE49-F238E27FC236}">
                <a16:creationId xmlns:a16="http://schemas.microsoft.com/office/drawing/2014/main" id="{E8A12AD5-D740-4BDE-95FF-52EF89D6DC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9113" y="2048639"/>
            <a:ext cx="5253973" cy="37566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9A4A676-5D51-41FA-8B39-5F5BB1B417AB}"/>
              </a:ext>
            </a:extLst>
          </p:cNvPr>
          <p:cNvSpPr txBox="1"/>
          <p:nvPr/>
        </p:nvSpPr>
        <p:spPr>
          <a:xfrm>
            <a:off x="723946" y="5722815"/>
            <a:ext cx="49891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00" i="1" dirty="0">
                <a:solidFill>
                  <a:srgbClr val="1E24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Megjegyzés: az </a:t>
            </a:r>
            <a:r>
              <a:rPr lang="hu-HU" sz="1300" i="1" dirty="0" err="1">
                <a:solidFill>
                  <a:srgbClr val="1E24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NHP</a:t>
            </a:r>
            <a:r>
              <a:rPr lang="hu-HU" sz="1300" i="1" dirty="0">
                <a:solidFill>
                  <a:srgbClr val="1E24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2. szakaszára vonatkozó adat </a:t>
            </a:r>
            <a:r>
              <a:rPr lang="hu-HU" sz="1300" i="1" dirty="0" err="1">
                <a:solidFill>
                  <a:srgbClr val="1E24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tartamazza</a:t>
            </a:r>
            <a:r>
              <a:rPr lang="hu-HU" sz="1300" i="1" dirty="0">
                <a:solidFill>
                  <a:srgbClr val="1E24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az </a:t>
            </a:r>
            <a:r>
              <a:rPr lang="hu-HU" sz="1300" i="1" dirty="0" err="1">
                <a:solidFill>
                  <a:srgbClr val="1E24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NHP</a:t>
            </a:r>
            <a:r>
              <a:rPr lang="hu-HU" sz="1300" i="1" dirty="0">
                <a:solidFill>
                  <a:srgbClr val="1E24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+-ban létrejött 23 Mrd forintnyi hitelt is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55EC1FD-F4F6-4B26-AB4B-0BD77B09478B}"/>
              </a:ext>
            </a:extLst>
          </p:cNvPr>
          <p:cNvSpPr txBox="1"/>
          <p:nvPr/>
        </p:nvSpPr>
        <p:spPr>
          <a:xfrm>
            <a:off x="1151311" y="1788149"/>
            <a:ext cx="4608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i="1" dirty="0">
                <a:solidFill>
                  <a:srgbClr val="1E2452"/>
                </a:solidFill>
                <a:latin typeface="Calibri" panose="020F0502020204030204" pitchFamily="34" charset="0"/>
              </a:rPr>
              <a:t>A hitelcélok megoszlása az </a:t>
            </a:r>
            <a:r>
              <a:rPr lang="hu-HU" sz="1400" i="1" dirty="0" err="1">
                <a:solidFill>
                  <a:srgbClr val="1E2452"/>
                </a:solidFill>
                <a:latin typeface="Calibri" panose="020F0502020204030204" pitchFamily="34" charset="0"/>
              </a:rPr>
              <a:t>NHP</a:t>
            </a:r>
            <a:r>
              <a:rPr lang="hu-HU" sz="1400" i="1" dirty="0">
                <a:solidFill>
                  <a:srgbClr val="1E2452"/>
                </a:solidFill>
                <a:latin typeface="Calibri" panose="020F0502020204030204" pitchFamily="34" charset="0"/>
              </a:rPr>
              <a:t> egyes szakaszaiban</a:t>
            </a:r>
          </a:p>
        </p:txBody>
      </p:sp>
    </p:spTree>
    <p:extLst>
      <p:ext uri="{BB962C8B-B14F-4D97-AF65-F5344CB8AC3E}">
        <p14:creationId xmlns:p14="http://schemas.microsoft.com/office/powerpoint/2010/main" val="29709356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9DE71-F2EB-49B8-8695-D3C105192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/>
              <a:t>Az </a:t>
            </a:r>
            <a:r>
              <a:rPr lang="hu-HU" sz="2800" dirty="0" err="1"/>
              <a:t>NHP</a:t>
            </a:r>
            <a:r>
              <a:rPr lang="hu-HU" sz="2800" dirty="0"/>
              <a:t> elősegítette a kkv-hitelezés fordulatát és a reálgazdaságra is jelentős hatást gyakorolt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1DCC31-6E07-49F9-921E-F4401F291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87CFFB-340F-4F7D-80B1-8A4A8BD41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34</a:t>
            </a:fld>
            <a:endParaRPr lang="hu-H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FD2A8B-78CA-4A4D-96DB-2E3D92734818}"/>
              </a:ext>
            </a:extLst>
          </p:cNvPr>
          <p:cNvSpPr txBox="1"/>
          <p:nvPr/>
        </p:nvSpPr>
        <p:spPr>
          <a:xfrm>
            <a:off x="957188" y="1277047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1E24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kamatcsökkentések mellett az </a:t>
            </a:r>
            <a:r>
              <a:rPr lang="hu-HU" dirty="0" err="1">
                <a:solidFill>
                  <a:srgbClr val="1E24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NHP</a:t>
            </a:r>
            <a:r>
              <a:rPr lang="hu-HU" dirty="0">
                <a:solidFill>
                  <a:srgbClr val="1E24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jelentősen hozzájárult a gazdasági növekedéshez, az MNB becslései szerint </a:t>
            </a:r>
            <a:r>
              <a:rPr lang="hu-HU" b="1" dirty="0">
                <a:solidFill>
                  <a:srgbClr val="1E24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mintegy</a:t>
            </a:r>
            <a:r>
              <a:rPr lang="hu-HU" dirty="0">
                <a:solidFill>
                  <a:srgbClr val="1E24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b="1" dirty="0">
                <a:solidFill>
                  <a:srgbClr val="1E24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3,5%-kal 2013-2018 között</a:t>
            </a:r>
            <a:r>
              <a:rPr lang="hu-HU" dirty="0">
                <a:solidFill>
                  <a:srgbClr val="1E24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6864286-9515-4605-A0D6-A4B760308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381" y="1880949"/>
            <a:ext cx="5558414" cy="421234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F51DCB3-23D6-4ED0-A8A2-ABF07F2C4804}"/>
              </a:ext>
            </a:extLst>
          </p:cNvPr>
          <p:cNvSpPr txBox="1"/>
          <p:nvPr/>
        </p:nvSpPr>
        <p:spPr>
          <a:xfrm>
            <a:off x="957188" y="6021288"/>
            <a:ext cx="72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i="1" dirty="0">
                <a:solidFill>
                  <a:srgbClr val="1E24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További értékelő elemzések az </a:t>
            </a:r>
            <a:r>
              <a:rPr lang="hu-HU" sz="1400" i="1" dirty="0">
                <a:solidFill>
                  <a:srgbClr val="1E2452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MNB/Monetáris politika/Növekedési Hitelprogram (NHP) </a:t>
            </a:r>
            <a:r>
              <a:rPr lang="hu-HU" sz="1400" i="1" dirty="0">
                <a:solidFill>
                  <a:srgbClr val="1E24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oldalán.</a:t>
            </a:r>
          </a:p>
        </p:txBody>
      </p:sp>
    </p:spTree>
    <p:extLst>
      <p:ext uri="{BB962C8B-B14F-4D97-AF65-F5344CB8AC3E}">
        <p14:creationId xmlns:p14="http://schemas.microsoft.com/office/powerpoint/2010/main" val="31213807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0310C-E328-49DC-88AC-08C6E35BC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Az Önfinanszírozási program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C763CB-8884-4B68-94A5-65179E189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545443-0046-472E-BF88-A44FCF42F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35</a:t>
            </a:fld>
            <a:endParaRPr lang="hu-HU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68212FB-7A43-4609-95B8-416939234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5159598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hu-HU" sz="2000" dirty="0"/>
              <a:t>A Magyar Nemzeti Bank 2014. április 24-én jelentette be </a:t>
            </a:r>
            <a:r>
              <a:rPr lang="hu-HU" sz="2000" b="1" dirty="0"/>
              <a:t>Önfinanszírozási programját</a:t>
            </a:r>
            <a:r>
              <a:rPr lang="hu-HU" sz="2000" dirty="0"/>
              <a:t>, ami a külső sérülékenység csökkentését célzó önfinanszírozási koncepcióhoz illeszkedett. 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hu-HU" sz="2000" dirty="0"/>
          </a:p>
          <a:p>
            <a:pPr marL="0" indent="0" algn="just">
              <a:lnSpc>
                <a:spcPct val="110000"/>
              </a:lnSpc>
              <a:buNone/>
            </a:pPr>
            <a:r>
              <a:rPr lang="hu-HU" sz="2000" dirty="0"/>
              <a:t>A </a:t>
            </a:r>
            <a:r>
              <a:rPr lang="hu-HU" sz="2000" b="1" dirty="0"/>
              <a:t>belső forrásokból történő finanszírozás felé való elmozdulás </a:t>
            </a:r>
            <a:r>
              <a:rPr lang="hu-HU" sz="2000" dirty="0"/>
              <a:t>érdekében</a:t>
            </a:r>
          </a:p>
          <a:p>
            <a:pPr algn="just">
              <a:lnSpc>
                <a:spcPct val="110000"/>
              </a:lnSpc>
              <a:buFontTx/>
              <a:buChar char="-"/>
            </a:pPr>
            <a:r>
              <a:rPr lang="hu-HU" sz="2000" dirty="0"/>
              <a:t>az ÁKK a lejáró devizaadósságot forintból újította meg, </a:t>
            </a:r>
          </a:p>
          <a:p>
            <a:pPr algn="just">
              <a:lnSpc>
                <a:spcPct val="110000"/>
              </a:lnSpc>
              <a:buFontTx/>
              <a:buChar char="-"/>
            </a:pPr>
            <a:r>
              <a:rPr lang="hu-HU" sz="2000" dirty="0"/>
              <a:t>amit a devizakibocsátások visszafogása mellett megfelelő mennyiségű forint állampapír-kibocsátás, </a:t>
            </a:r>
          </a:p>
          <a:p>
            <a:pPr algn="just">
              <a:lnSpc>
                <a:spcPct val="110000"/>
              </a:lnSpc>
              <a:buFontTx/>
              <a:buChar char="-"/>
            </a:pPr>
            <a:r>
              <a:rPr lang="hu-HU" sz="2000" dirty="0"/>
              <a:t>illetve a belföldi szektorok ehhez igazodó kereslete tett lehetővé.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hu-HU" sz="2000" dirty="0"/>
          </a:p>
          <a:p>
            <a:pPr marL="0" indent="0" algn="ctr">
              <a:lnSpc>
                <a:spcPct val="110000"/>
              </a:lnSpc>
              <a:buNone/>
            </a:pPr>
            <a:endParaRPr lang="hu-HU" sz="2000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hu-HU" sz="2000" dirty="0">
                <a:solidFill>
                  <a:srgbClr val="C00000"/>
                </a:solidFill>
              </a:rPr>
              <a:t>A jegybank a </a:t>
            </a:r>
            <a:r>
              <a:rPr lang="hu-HU" sz="2000" b="1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monetáris politikai eszköztár paramétereinek módosításával </a:t>
            </a:r>
            <a:r>
              <a:rPr lang="hu-HU" sz="2000" dirty="0">
                <a:solidFill>
                  <a:srgbClr val="C00000"/>
                </a:solidFill>
              </a:rPr>
              <a:t>segítette elő az önfinanszírozási koncepció megvalósulását.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32E39AEF-656C-463D-91E5-C6E312C6486C}"/>
              </a:ext>
            </a:extLst>
          </p:cNvPr>
          <p:cNvSpPr/>
          <p:nvPr/>
        </p:nvSpPr>
        <p:spPr>
          <a:xfrm>
            <a:off x="3968806" y="4653136"/>
            <a:ext cx="1206388" cy="576064"/>
          </a:xfrm>
          <a:prstGeom prst="downArrow">
            <a:avLst/>
          </a:prstGeom>
          <a:solidFill>
            <a:srgbClr val="C00000"/>
          </a:solidFill>
          <a:ln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203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85331" cy="759189"/>
          </a:xfrm>
        </p:spPr>
        <p:txBody>
          <a:bodyPr>
            <a:noAutofit/>
          </a:bodyPr>
          <a:lstStyle/>
          <a:p>
            <a:r>
              <a:rPr lang="hu-HU" sz="2800" dirty="0"/>
              <a:t>Az Önfinanszírozási program keretében az MNB eszköztárának egésze megújult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/>
              <a:t>Magyar Nemzeti Bank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36</a:t>
            </a:fld>
            <a:endParaRPr lang="hu-H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4C01B7-BCCF-4ED1-9169-6B614864728A}"/>
              </a:ext>
            </a:extLst>
          </p:cNvPr>
          <p:cNvSpPr txBox="1"/>
          <p:nvPr/>
        </p:nvSpPr>
        <p:spPr>
          <a:xfrm>
            <a:off x="156177" y="5661248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i="1" dirty="0">
                <a:latin typeface="Calibri" panose="020F0502020204030204" pitchFamily="34" charset="0"/>
                <a:cs typeface="Calibri" panose="020F0502020204030204" pitchFamily="34" charset="0"/>
              </a:rPr>
              <a:t>*Monetáris politikai célú </a:t>
            </a:r>
            <a:r>
              <a:rPr lang="hu-HU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IRS</a:t>
            </a:r>
            <a:r>
              <a:rPr lang="hu-HU" sz="1200" i="1" dirty="0">
                <a:latin typeface="Calibri" panose="020F0502020204030204" pitchFamily="34" charset="0"/>
                <a:cs typeface="Calibri" panose="020F0502020204030204" pitchFamily="34" charset="0"/>
              </a:rPr>
              <a:t> tender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E04867-A495-4CE1-838E-CA4F096EA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76" y="1357294"/>
            <a:ext cx="8880320" cy="427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762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26841-7A47-4230-BFD9-A0E371353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180000"/>
            <a:ext cx="8136904" cy="759189"/>
          </a:xfrm>
        </p:spPr>
        <p:txBody>
          <a:bodyPr>
            <a:noAutofit/>
          </a:bodyPr>
          <a:lstStyle/>
          <a:p>
            <a:r>
              <a:rPr lang="hu-HU" sz="2600" dirty="0"/>
              <a:t>Az Önfinanszírozási program aktív szakaszában (2014-2016) jelentősen megnőtt a bankok likvid értékpapír-állománya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224EBC-6C0F-4D7C-8315-77F17C8FB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76243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hu-HU" dirty="0"/>
              <a:t>Magyar Nemzeti Bank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165B9F-CC8B-4606-B5DD-E0B81930D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37</a:t>
            </a:fld>
            <a:endParaRPr lang="hu-H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E9ECDE-2447-4565-A8F6-C9FB25A486DF}"/>
              </a:ext>
            </a:extLst>
          </p:cNvPr>
          <p:cNvSpPr txBox="1"/>
          <p:nvPr/>
        </p:nvSpPr>
        <p:spPr>
          <a:xfrm>
            <a:off x="1259632" y="1188621"/>
            <a:ext cx="6878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i="1" dirty="0">
                <a:solidFill>
                  <a:srgbClr val="202653"/>
                </a:solidFill>
                <a:latin typeface="Calibri" panose="020F0502020204030204" pitchFamily="34" charset="0"/>
                <a:ea typeface="Verdana" panose="020B0604030504040204" pitchFamily="34" charset="0"/>
              </a:rPr>
              <a:t>A partnerkörbe tartozó hitelintézetek állampapír-állománya az értékpapírok típusa szerinti </a:t>
            </a:r>
            <a:br>
              <a:rPr lang="hu-HU" sz="1400" i="1" dirty="0">
                <a:solidFill>
                  <a:srgbClr val="202653"/>
                </a:solidFill>
                <a:latin typeface="Calibri" panose="020F0502020204030204" pitchFamily="34" charset="0"/>
                <a:ea typeface="Verdana" panose="020B0604030504040204" pitchFamily="34" charset="0"/>
              </a:rPr>
            </a:br>
            <a:r>
              <a:rPr lang="hu-HU" sz="1400" i="1" dirty="0">
                <a:solidFill>
                  <a:srgbClr val="202653"/>
                </a:solidFill>
                <a:latin typeface="Calibri" panose="020F0502020204030204" pitchFamily="34" charset="0"/>
                <a:ea typeface="Verdana" panose="020B0604030504040204" pitchFamily="34" charset="0"/>
              </a:rPr>
              <a:t>bontásban, valamint a teljes hitelintézeti szektor állományának alakulása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B56E6FF-11F1-4638-B076-A1050672FF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1695693"/>
            <a:ext cx="7066501" cy="461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6913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80BCE-1C31-4E81-A2E8-C7326317F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188640"/>
            <a:ext cx="8172400" cy="759189"/>
          </a:xfrm>
        </p:spPr>
        <p:txBody>
          <a:bodyPr>
            <a:noAutofit/>
          </a:bodyPr>
          <a:lstStyle/>
          <a:p>
            <a:r>
              <a:rPr lang="hu-HU" sz="2600" dirty="0"/>
              <a:t>A program eredményeként jelentősen csökkent a központi költségvetés adósságának devizaaránya 2018. év végére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52E075-CE1B-433F-90E5-EFF2AC945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ECBAA4-3B5F-411F-B50F-947E49585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38</a:t>
            </a:fld>
            <a:endParaRPr lang="hu-H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973247-688B-4D0C-B395-09CCAF661A8D}"/>
              </a:ext>
            </a:extLst>
          </p:cNvPr>
          <p:cNvSpPr txBox="1"/>
          <p:nvPr/>
        </p:nvSpPr>
        <p:spPr>
          <a:xfrm>
            <a:off x="1196809" y="1218238"/>
            <a:ext cx="69035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i="1" dirty="0">
                <a:latin typeface="Calibri" panose="020F0502020204030204" pitchFamily="34" charset="0"/>
                <a:cs typeface="Calibri" panose="020F0502020204030204" pitchFamily="34" charset="0"/>
              </a:rPr>
              <a:t>A központi költségvetés adóssága devizaarányának alakulása 2007 és 2018 között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B94B8FE-E5D3-450E-AB61-AB75F3D3C0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556792"/>
            <a:ext cx="7705482" cy="477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919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8F8BB-F15F-4D7F-B8B2-E2FBF5752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112607"/>
            <a:ext cx="8352928" cy="944744"/>
          </a:xfrm>
        </p:spPr>
        <p:txBody>
          <a:bodyPr>
            <a:noAutofit/>
          </a:bodyPr>
          <a:lstStyle/>
          <a:p>
            <a:r>
              <a:rPr lang="hu-HU" sz="2100" dirty="0"/>
              <a:t>A program eredményeként a bankok és a háztartások aránya a forint állam-papírok piacán nőtt, míg a külföldieké jelentősen csökkent 2018. év végéig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9DE6D1-D044-4B85-8EB2-D3796E5E0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E5CBD4-31BA-442E-9E2C-5DFB32617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39</a:t>
            </a:fld>
            <a:endParaRPr lang="hu-HU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1294C13-A402-46D4-ADEE-D325B82FE3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1432779"/>
            <a:ext cx="7602678" cy="49688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0F8AB3-E22E-4759-8586-BF7C2681A757}"/>
              </a:ext>
            </a:extLst>
          </p:cNvPr>
          <p:cNvSpPr txBox="1"/>
          <p:nvPr/>
        </p:nvSpPr>
        <p:spPr>
          <a:xfrm>
            <a:off x="2306158" y="1237585"/>
            <a:ext cx="5112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i="1" dirty="0">
                <a:latin typeface="Calibri" panose="020F0502020204030204" pitchFamily="34" charset="0"/>
                <a:cs typeface="Calibri" panose="020F0502020204030204" pitchFamily="34" charset="0"/>
              </a:rPr>
              <a:t>Tulajdonosi szektorok aránya a forint állampapírok piacán</a:t>
            </a:r>
          </a:p>
        </p:txBody>
      </p:sp>
    </p:spTree>
    <p:extLst>
      <p:ext uri="{BB962C8B-B14F-4D97-AF65-F5344CB8AC3E}">
        <p14:creationId xmlns:p14="http://schemas.microsoft.com/office/powerpoint/2010/main" val="2712055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26176" y="6381328"/>
            <a:ext cx="2057400" cy="365125"/>
          </a:xfrm>
        </p:spPr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4</a:t>
            </a:fld>
            <a:endParaRPr lang="hu-HU" dirty="0"/>
          </a:p>
        </p:txBody>
      </p:sp>
      <p:sp>
        <p:nvSpPr>
          <p:cNvPr id="7" name="Cím 1"/>
          <p:cNvSpPr txBox="1">
            <a:spLocks/>
          </p:cNvSpPr>
          <p:nvPr/>
        </p:nvSpPr>
        <p:spPr bwMode="auto">
          <a:xfrm>
            <a:off x="1187624" y="406549"/>
            <a:ext cx="7704856" cy="647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2"/>
                </a:solidFill>
                <a:latin typeface="Trebuchet MS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685800" eaLnBrk="1" fontAlgn="base" hangingPunct="1">
              <a:lnSpc>
                <a:spcPct val="90000"/>
              </a:lnSpc>
              <a:spcAft>
                <a:spcPct val="0"/>
              </a:spcAft>
              <a:buClrTx/>
              <a:buSzTx/>
              <a:tabLst/>
              <a:defRPr/>
            </a:pPr>
            <a:r>
              <a:rPr lang="hu-HU" sz="2800" dirty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MNB monetáris politikai eszközrendszere</a:t>
            </a:r>
          </a:p>
        </p:txBody>
      </p:sp>
      <p:sp>
        <p:nvSpPr>
          <p:cNvPr id="8" name="Téglalap 4"/>
          <p:cNvSpPr/>
          <p:nvPr/>
        </p:nvSpPr>
        <p:spPr>
          <a:xfrm>
            <a:off x="611981" y="5182765"/>
            <a:ext cx="2474119" cy="1173586"/>
          </a:xfrm>
          <a:prstGeom prst="rect">
            <a:avLst/>
          </a:prstGeom>
          <a:noFill/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1" u="none" strike="noStrike" kern="0" cap="none" spc="0" normalizeH="0" baseline="0" noProof="0" dirty="0">
                <a:ln>
                  <a:noFill/>
                </a:ln>
                <a:solidFill>
                  <a:srgbClr val="1E2452"/>
                </a:solidFill>
                <a:effectLst/>
                <a:uLnTx/>
                <a:uFillTx/>
                <a:latin typeface="Trebuchet MS"/>
              </a:rPr>
              <a:t>Irányadó eszköz: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hu-HU" sz="1600" kern="0" dirty="0">
                <a:solidFill>
                  <a:srgbClr val="1E2452"/>
                </a:solidFill>
                <a:latin typeface="Trebuchet MS"/>
              </a:rPr>
              <a:t>Kötelező tartalék + mennyiségi korlátozás operatív keretrendszere</a:t>
            </a:r>
          </a:p>
        </p:txBody>
      </p:sp>
      <p:sp>
        <p:nvSpPr>
          <p:cNvPr id="9" name="Téglalap 5"/>
          <p:cNvSpPr/>
          <p:nvPr/>
        </p:nvSpPr>
        <p:spPr>
          <a:xfrm>
            <a:off x="2267744" y="3814340"/>
            <a:ext cx="2376487" cy="1079500"/>
          </a:xfrm>
          <a:prstGeom prst="rect">
            <a:avLst/>
          </a:prstGeom>
          <a:noFill/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1" u="none" strike="noStrike" kern="0" cap="none" spc="0" normalizeH="0" baseline="0" noProof="0" dirty="0">
                <a:ln>
                  <a:noFill/>
                </a:ln>
                <a:solidFill>
                  <a:srgbClr val="1E2452"/>
                </a:solidFill>
                <a:effectLst/>
                <a:uLnTx/>
                <a:uFillTx/>
                <a:latin typeface="Trebuchet MS"/>
              </a:rPr>
              <a:t>Operatív cél: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0" u="none" strike="noStrike" kern="0" cap="none" spc="0" normalizeH="0" baseline="0" noProof="0" dirty="0">
                <a:ln>
                  <a:noFill/>
                </a:ln>
                <a:solidFill>
                  <a:srgbClr val="1E2452"/>
                </a:solidFill>
                <a:effectLst/>
                <a:uLnTx/>
                <a:uFillTx/>
                <a:latin typeface="Trebuchet MS"/>
              </a:rPr>
              <a:t>Rövid futamidejű kamatok = várható irányadó kamatszint</a:t>
            </a:r>
          </a:p>
        </p:txBody>
      </p:sp>
      <p:sp>
        <p:nvSpPr>
          <p:cNvPr id="10" name="Téglalap 8"/>
          <p:cNvSpPr/>
          <p:nvPr/>
        </p:nvSpPr>
        <p:spPr>
          <a:xfrm>
            <a:off x="4428331" y="2445915"/>
            <a:ext cx="2447925" cy="1079500"/>
          </a:xfrm>
          <a:prstGeom prst="rect">
            <a:avLst/>
          </a:prstGeom>
          <a:noFill/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1" u="none" strike="noStrike" kern="0" cap="none" spc="0" normalizeH="0" baseline="0" noProof="0" dirty="0">
                <a:ln>
                  <a:noFill/>
                </a:ln>
                <a:solidFill>
                  <a:srgbClr val="1E2452"/>
                </a:solidFill>
                <a:effectLst/>
                <a:uLnTx/>
                <a:uFillTx/>
                <a:latin typeface="Trebuchet MS"/>
              </a:rPr>
              <a:t>Közbülső cél: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0" u="none" strike="noStrike" kern="0" cap="none" spc="0" normalizeH="0" baseline="0" noProof="0" dirty="0">
                <a:ln>
                  <a:noFill/>
                </a:ln>
                <a:solidFill>
                  <a:srgbClr val="1E2452"/>
                </a:solidFill>
                <a:effectLst/>
                <a:uLnTx/>
                <a:uFillTx/>
                <a:latin typeface="Trebuchet MS"/>
              </a:rPr>
              <a:t>Inflációs előrejelzés =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0" u="none" strike="noStrike" kern="0" cap="none" spc="0" normalizeH="0" baseline="0" noProof="0" dirty="0">
                <a:ln>
                  <a:noFill/>
                </a:ln>
                <a:solidFill>
                  <a:srgbClr val="1E2452"/>
                </a:solidFill>
                <a:effectLst/>
                <a:uLnTx/>
                <a:uFillTx/>
                <a:latin typeface="Trebuchet MS"/>
              </a:rPr>
              <a:t>= középtávú inflációs cél</a:t>
            </a:r>
          </a:p>
        </p:txBody>
      </p:sp>
      <p:sp>
        <p:nvSpPr>
          <p:cNvPr id="11" name="Téglalap 9"/>
          <p:cNvSpPr/>
          <p:nvPr/>
        </p:nvSpPr>
        <p:spPr>
          <a:xfrm>
            <a:off x="6660356" y="1366415"/>
            <a:ext cx="1296988" cy="790575"/>
          </a:xfrm>
          <a:prstGeom prst="rect">
            <a:avLst/>
          </a:prstGeom>
          <a:noFill/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1" u="none" strike="noStrike" kern="0" cap="none" spc="0" normalizeH="0" baseline="0" noProof="0" dirty="0">
                <a:ln>
                  <a:noFill/>
                </a:ln>
                <a:solidFill>
                  <a:srgbClr val="1E2452"/>
                </a:solidFill>
                <a:effectLst/>
                <a:uLnTx/>
                <a:uFillTx/>
                <a:latin typeface="Trebuchet MS"/>
              </a:rPr>
              <a:t>Végső cél: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0" u="none" strike="noStrike" kern="0" cap="none" spc="0" normalizeH="0" baseline="0" noProof="0" dirty="0">
                <a:ln>
                  <a:noFill/>
                </a:ln>
                <a:solidFill>
                  <a:srgbClr val="1E2452"/>
                </a:solidFill>
                <a:effectLst/>
                <a:uLnTx/>
                <a:uFillTx/>
                <a:latin typeface="Trebuchet MS"/>
              </a:rPr>
              <a:t>Árstabilitás</a:t>
            </a:r>
          </a:p>
        </p:txBody>
      </p:sp>
      <p:sp>
        <p:nvSpPr>
          <p:cNvPr id="12" name="Kanyar jobbra 10"/>
          <p:cNvSpPr/>
          <p:nvPr/>
        </p:nvSpPr>
        <p:spPr>
          <a:xfrm>
            <a:off x="1331119" y="4174702"/>
            <a:ext cx="865187" cy="935038"/>
          </a:xfrm>
          <a:prstGeom prst="bentArrow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rgbClr val="1E2452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chemeClr val="accent3">
                  <a:lumMod val="20000"/>
                  <a:lumOff val="80000"/>
                </a:schemeClr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13" name="Kanyar jobbra 11"/>
          <p:cNvSpPr/>
          <p:nvPr/>
        </p:nvSpPr>
        <p:spPr>
          <a:xfrm>
            <a:off x="3204369" y="2806277"/>
            <a:ext cx="1152525" cy="935038"/>
          </a:xfrm>
          <a:prstGeom prst="bentArrow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rgbClr val="1E2452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chemeClr val="accent3">
                  <a:lumMod val="20000"/>
                  <a:lumOff val="80000"/>
                </a:schemeClr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14" name="Kanyar jobbra 12"/>
          <p:cNvSpPr/>
          <p:nvPr/>
        </p:nvSpPr>
        <p:spPr>
          <a:xfrm>
            <a:off x="5436394" y="1437852"/>
            <a:ext cx="1152525" cy="936625"/>
          </a:xfrm>
          <a:prstGeom prst="bentArrow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rgbClr val="1E2452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1704926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D8516-D770-4E0B-BEEE-6E04AF939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80000"/>
            <a:ext cx="7776864" cy="759189"/>
          </a:xfrm>
        </p:spPr>
        <p:txBody>
          <a:bodyPr>
            <a:noAutofit/>
          </a:bodyPr>
          <a:lstStyle/>
          <a:p>
            <a:r>
              <a:rPr lang="hu-HU" sz="2800" dirty="0"/>
              <a:t>A lakossági devizahitelek kivezetéséhez kapcsolódó jegybanki tenderek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4C72B5-4976-40E1-9E4D-7435B9457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45F276-34A9-46B2-9087-BF83841B2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40</a:t>
            </a:fld>
            <a:endParaRPr lang="hu-H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34978AC-F23A-4F8C-ACED-DBB6F2B7B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7" y="1222276"/>
            <a:ext cx="8496943" cy="5635724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25000"/>
              </a:lnSpc>
              <a:buNone/>
            </a:pPr>
            <a:r>
              <a:rPr lang="hu-HU" sz="2600" dirty="0"/>
              <a:t>Az MNB a lakossági devizahitelek kivezetését 2013-at követően </a:t>
            </a:r>
            <a:r>
              <a:rPr lang="hu-HU" sz="2600" b="1" dirty="0"/>
              <a:t>stratégiai célként </a:t>
            </a:r>
            <a:r>
              <a:rPr lang="hu-HU" sz="2600" dirty="0"/>
              <a:t>határozta meg, a konverzióra az első lehetséges időpontban, 2014-2015-ben került sor. </a:t>
            </a:r>
          </a:p>
          <a:p>
            <a:pPr marL="0" indent="0" algn="just">
              <a:lnSpc>
                <a:spcPct val="125000"/>
              </a:lnSpc>
              <a:buNone/>
            </a:pPr>
            <a:r>
              <a:rPr lang="hu-HU" sz="2600" dirty="0"/>
              <a:t>A fogyasztói devizahitelekkel kapcsolatos </a:t>
            </a:r>
            <a:r>
              <a:rPr lang="hu-HU" sz="2600" b="1" dirty="0">
                <a:hlinkClick r:id="rId2"/>
              </a:rPr>
              <a:t>elszámolásokhoz</a:t>
            </a:r>
            <a:r>
              <a:rPr lang="hu-HU" sz="2600" b="1" dirty="0"/>
              <a:t> és </a:t>
            </a:r>
            <a:r>
              <a:rPr lang="hu-HU" sz="2600" b="1" dirty="0">
                <a:hlinkClick r:id="rId3"/>
              </a:rPr>
              <a:t>forintosításához</a:t>
            </a:r>
            <a:r>
              <a:rPr lang="hu-HU" sz="2600" b="1" dirty="0"/>
              <a:t> kapcsolódó euroeladási tenderek </a:t>
            </a:r>
            <a:r>
              <a:rPr lang="hu-HU" sz="2600" dirty="0"/>
              <a:t>(2014. okt. – 2015. márc.),  </a:t>
            </a:r>
            <a:r>
              <a:rPr lang="hu-HU" sz="2600" b="1" dirty="0">
                <a:hlinkClick r:id="rId4"/>
              </a:rPr>
              <a:t>svájci frank eladási tenderek</a:t>
            </a:r>
            <a:r>
              <a:rPr lang="hu-HU" sz="2600" b="1" dirty="0"/>
              <a:t> </a:t>
            </a:r>
            <a:r>
              <a:rPr lang="hu-HU" sz="2600" dirty="0"/>
              <a:t>(2015. aug. – szept. ):</a:t>
            </a:r>
          </a:p>
          <a:p>
            <a:pPr lvl="1" algn="just">
              <a:lnSpc>
                <a:spcPct val="125000"/>
              </a:lnSpc>
              <a:spcBef>
                <a:spcPts val="0"/>
              </a:spcBef>
              <a:buFont typeface="Calibri" panose="020F0502020204030204" pitchFamily="34" charset="0"/>
              <a:buChar char="‒"/>
            </a:pPr>
            <a:r>
              <a:rPr lang="hu-HU" sz="2600" i="1" dirty="0"/>
              <a:t>Formája: </a:t>
            </a:r>
          </a:p>
          <a:p>
            <a:pPr lvl="2" algn="just">
              <a:lnSpc>
                <a:spcPct val="125000"/>
              </a:lnSpc>
              <a:spcBef>
                <a:spcPts val="0"/>
              </a:spcBef>
            </a:pPr>
            <a:r>
              <a:rPr lang="hu-HU" sz="2600" b="1" dirty="0"/>
              <a:t>Euroeladási tenderek </a:t>
            </a:r>
            <a:r>
              <a:rPr lang="hu-HU" sz="2600" dirty="0"/>
              <a:t>(9,1 milliárd Ft): </a:t>
            </a:r>
          </a:p>
          <a:p>
            <a:pPr lvl="3" algn="just"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hu-HU" sz="2600" i="1" u="sng" dirty="0"/>
              <a:t>feltételes eszköz</a:t>
            </a:r>
            <a:r>
              <a:rPr lang="hu-HU" sz="2600" dirty="0"/>
              <a:t>: EUR/HUF spot + 1 hetes görgetett EUR/HUF </a:t>
            </a:r>
            <a:r>
              <a:rPr lang="hu-HU" sz="2600" dirty="0" err="1"/>
              <a:t>FX-swap</a:t>
            </a:r>
            <a:r>
              <a:rPr lang="hu-HU" sz="2600" dirty="0"/>
              <a:t> ügyletek; </a:t>
            </a:r>
          </a:p>
          <a:p>
            <a:pPr lvl="3" algn="just"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hu-HU" sz="2600" i="1" u="sng" dirty="0"/>
              <a:t>feltétel nélküli eszköz</a:t>
            </a:r>
            <a:r>
              <a:rPr lang="hu-HU" sz="2600" dirty="0"/>
              <a:t>: spot euro eladási ügylettel kombinált </a:t>
            </a:r>
            <a:r>
              <a:rPr lang="hu-HU" sz="2600" dirty="0" err="1"/>
              <a:t>devizaswap</a:t>
            </a:r>
            <a:r>
              <a:rPr lang="hu-HU" sz="2600" dirty="0"/>
              <a:t> tender</a:t>
            </a:r>
          </a:p>
          <a:p>
            <a:pPr lvl="2" algn="just">
              <a:lnSpc>
                <a:spcPct val="125000"/>
              </a:lnSpc>
            </a:pPr>
            <a:r>
              <a:rPr lang="hu-HU" sz="2600" b="1" dirty="0"/>
              <a:t>Svájci frank tenderek </a:t>
            </a:r>
            <a:r>
              <a:rPr lang="hu-HU" sz="2600" dirty="0"/>
              <a:t>(0,6 milliárd Ft): CHF/HUF spot + 1 hetes görgetett CHF/HUF </a:t>
            </a:r>
            <a:r>
              <a:rPr lang="hu-HU" sz="2600" dirty="0" err="1"/>
              <a:t>FX-swap</a:t>
            </a:r>
            <a:r>
              <a:rPr lang="hu-HU" sz="2600" dirty="0"/>
              <a:t> ügyletek</a:t>
            </a:r>
          </a:p>
          <a:p>
            <a:pPr lvl="1" algn="just">
              <a:lnSpc>
                <a:spcPct val="125000"/>
              </a:lnSpc>
              <a:buFont typeface="Calibri" panose="020F0502020204030204" pitchFamily="34" charset="0"/>
              <a:buChar char="‒"/>
            </a:pPr>
            <a:r>
              <a:rPr lang="hu-HU" sz="2600" i="1" dirty="0"/>
              <a:t>Célja: </a:t>
            </a:r>
            <a:r>
              <a:rPr lang="hu-HU" sz="2600" dirty="0"/>
              <a:t>a bankok árfolyamkockázatának kezelése, csökkentése</a:t>
            </a:r>
          </a:p>
          <a:p>
            <a:pPr lvl="1" algn="just">
              <a:lnSpc>
                <a:spcPct val="125000"/>
              </a:lnSpc>
              <a:buFont typeface="Calibri" panose="020F0502020204030204" pitchFamily="34" charset="0"/>
              <a:buChar char="‒"/>
            </a:pPr>
            <a:r>
              <a:rPr lang="hu-HU" sz="2600" dirty="0"/>
              <a:t>A feltételhez kötött eszköz esetén: rövid (éven belüli hátralévő futamidejű) külső adósságcsökkentési </a:t>
            </a:r>
            <a:r>
              <a:rPr lang="hu-HU" sz="2600" i="1" dirty="0"/>
              <a:t>feltétel előírása </a:t>
            </a:r>
          </a:p>
          <a:p>
            <a:pPr lvl="1" algn="just">
              <a:lnSpc>
                <a:spcPct val="125000"/>
              </a:lnSpc>
              <a:buFont typeface="Calibri" panose="020F0502020204030204" pitchFamily="34" charset="0"/>
              <a:buChar char="‒"/>
            </a:pPr>
            <a:r>
              <a:rPr lang="hu-HU" sz="2600" i="1" dirty="0"/>
              <a:t>Várt hatás, eredmény:</a:t>
            </a:r>
          </a:p>
          <a:p>
            <a:pPr lvl="2" algn="just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hu-HU" sz="2600" dirty="0"/>
              <a:t>A devizatenderek hozzájárulnak a magángazdaság devizakitettségének és a hazai bankok rövid külső adósságának csökkenéséhez, így az ország külső sérülékenységének mérsékléséhez</a:t>
            </a:r>
          </a:p>
          <a:p>
            <a:pPr lvl="2" algn="just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hu-HU" sz="2600" dirty="0"/>
              <a:t>Csökken az MNB mérlegfőösszege, ami javíthatja a jegybank eredményességét</a:t>
            </a:r>
          </a:p>
          <a:p>
            <a:pPr marL="0" indent="0">
              <a:buNone/>
            </a:pP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4517318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5EEE6-83F2-4246-ADA9-38309C6F8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80000"/>
            <a:ext cx="7485331" cy="759189"/>
          </a:xfrm>
        </p:spPr>
        <p:txBody>
          <a:bodyPr>
            <a:noAutofit/>
          </a:bodyPr>
          <a:lstStyle/>
          <a:p>
            <a:r>
              <a:rPr lang="hu-HU" sz="2800" dirty="0"/>
              <a:t>A háztartások deviza és a forint-hitelállományának alakulása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FA47A5-7AA9-49D8-984C-3C605ADE0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/>
              <a:t>Magyar Nemzeti Bank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465642-2B72-4BAF-A6AE-3B3CD6D0E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41</a:t>
            </a:fld>
            <a:endParaRPr lang="hu-H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CFA262-B7F1-49B1-AA8F-FDD8F6D6C2F2}"/>
              </a:ext>
            </a:extLst>
          </p:cNvPr>
          <p:cNvSpPr txBox="1"/>
          <p:nvPr/>
        </p:nvSpPr>
        <p:spPr>
          <a:xfrm>
            <a:off x="78949" y="1268760"/>
            <a:ext cx="90730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700" dirty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lakossági devizahitelek kivezetésével a magyar pénzügyi rendszer fontos lépést tett az </a:t>
            </a:r>
            <a:r>
              <a:rPr lang="hu-HU" sz="1700" b="1" dirty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egészséges mérlegszerkezet </a:t>
            </a:r>
            <a:r>
              <a:rPr lang="hu-HU" sz="1700" dirty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irányába, miközben a kamattranszmisszió és a pénzügyi stabilitás is érdemben javult.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ECA89C-809E-4F45-93CB-E6E150800595}"/>
              </a:ext>
            </a:extLst>
          </p:cNvPr>
          <p:cNvSpPr txBox="1"/>
          <p:nvPr/>
        </p:nvSpPr>
        <p:spPr>
          <a:xfrm>
            <a:off x="2267744" y="1971086"/>
            <a:ext cx="48039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400" i="1" dirty="0">
                <a:solidFill>
                  <a:srgbClr val="202653"/>
                </a:solidFill>
                <a:latin typeface="Calibri" panose="020F0502020204030204" pitchFamily="34" charset="0"/>
                <a:ea typeface="Verdana" panose="020B0604030504040204" pitchFamily="34" charset="0"/>
              </a:rPr>
              <a:t>A háztartások deviza- és a forint-hitelállományának alakulása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2D64E9-89ED-453D-A69B-7BB7C9E42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312" y="2220415"/>
            <a:ext cx="7241375" cy="405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1559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442A8-2A23-47EC-94D3-0D0B98026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172895"/>
            <a:ext cx="8280919" cy="759189"/>
          </a:xfrm>
        </p:spPr>
        <p:txBody>
          <a:bodyPr>
            <a:noAutofit/>
          </a:bodyPr>
          <a:lstStyle/>
          <a:p>
            <a:r>
              <a:rPr lang="hu-HU" sz="2800" dirty="0"/>
              <a:t>Növekedéstámogató Program: Piaci Hitelprogram (PHP)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65C75-FFB6-42BC-8E19-1744E8F50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196752"/>
            <a:ext cx="8280919" cy="5256583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hu-HU" sz="3100" dirty="0"/>
              <a:t>Az MNB 2016 januárjában indította el a </a:t>
            </a:r>
            <a:r>
              <a:rPr lang="hu-HU" sz="3100" b="1" dirty="0">
                <a:hlinkClick r:id="rId2"/>
              </a:rPr>
              <a:t>Növekedéstámogató Program</a:t>
            </a:r>
            <a:r>
              <a:rPr lang="hu-HU" sz="3100" b="1" dirty="0"/>
              <a:t>ot</a:t>
            </a:r>
            <a:r>
              <a:rPr lang="hu-HU" sz="3100" dirty="0"/>
              <a:t>, ami a </a:t>
            </a:r>
            <a:r>
              <a:rPr lang="hu-HU" sz="3100" b="1" dirty="0"/>
              <a:t>bankok piaci hitelezéshez való visszatérését segíti elő </a:t>
            </a:r>
            <a:r>
              <a:rPr lang="hu-HU" sz="3100" dirty="0"/>
              <a:t>a Növekedési Hitelprogram (NHP) fokozatos kivezetésével, valamint a </a:t>
            </a:r>
            <a:r>
              <a:rPr lang="hu-HU" sz="3100" b="1" dirty="0"/>
              <a:t>Piaci Hitelprogram (PHP) meghirdetésével</a:t>
            </a:r>
            <a:r>
              <a:rPr lang="hu-HU" sz="3100" dirty="0"/>
              <a:t>.</a:t>
            </a:r>
          </a:p>
          <a:p>
            <a:pPr marL="0" indent="0">
              <a:lnSpc>
                <a:spcPct val="130000"/>
              </a:lnSpc>
              <a:spcBef>
                <a:spcPts val="1200"/>
              </a:spcBef>
              <a:buNone/>
            </a:pPr>
            <a:r>
              <a:rPr lang="hu-HU" sz="3100" dirty="0"/>
              <a:t>Az MNB a </a:t>
            </a:r>
            <a:r>
              <a:rPr lang="hu-HU" sz="3100" b="1" dirty="0"/>
              <a:t>Piaci Hitelprogramot </a:t>
            </a:r>
            <a:r>
              <a:rPr lang="hu-HU" sz="3100" dirty="0"/>
              <a:t>a hitelezési kockázatok csökkentése és a gazdasági növekedés kkv-hitelezésen keresztüli dinamizálása érdekében indította. A program részeként bevezette a:</a:t>
            </a:r>
          </a:p>
          <a:p>
            <a:pPr marL="685800" lvl="1" indent="-342900" defTabSz="914400" fontAlgn="base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</a:pPr>
            <a:r>
              <a:rPr lang="hu-HU" sz="3100" b="1" dirty="0">
                <a:solidFill>
                  <a:srgbClr val="1E2452"/>
                </a:solidFill>
              </a:rPr>
              <a:t>hitelezési aktivitáshoz kötött kamatcsere ügyletet (</a:t>
            </a:r>
            <a:r>
              <a:rPr lang="hu-HU" sz="3100" b="1" dirty="0">
                <a:solidFill>
                  <a:srgbClr val="1E2452"/>
                </a:solidFill>
                <a:hlinkClick r:id="rId3"/>
              </a:rPr>
              <a:t>HIRS tendert</a:t>
            </a:r>
            <a:r>
              <a:rPr lang="hu-HU" sz="3100" b="1" dirty="0">
                <a:solidFill>
                  <a:srgbClr val="1E2452"/>
                </a:solidFill>
              </a:rPr>
              <a:t>)</a:t>
            </a:r>
          </a:p>
          <a:p>
            <a:pPr lvl="2">
              <a:lnSpc>
                <a:spcPct val="130000"/>
              </a:lnSpc>
              <a:buFont typeface="Calibri" panose="020F0502020204030204" pitchFamily="34" charset="0"/>
              <a:buChar char="−"/>
            </a:pPr>
            <a:r>
              <a:rPr lang="hu-HU" sz="3100" dirty="0"/>
              <a:t>3 éves futamidejű, a bankok kkv-hitelezésből adódó kamatkockázatának jegybank általi részleges átvállalásán keresztül ösztönözték a hitelezési aktivitást</a:t>
            </a:r>
          </a:p>
          <a:p>
            <a:pPr lvl="2">
              <a:lnSpc>
                <a:spcPct val="130000"/>
              </a:lnSpc>
              <a:buFont typeface="Calibri" panose="020F0502020204030204" pitchFamily="34" charset="0"/>
              <a:buChar char="−"/>
            </a:pPr>
            <a:r>
              <a:rPr lang="hu-HU" sz="3100" dirty="0"/>
              <a:t>2019 február végén lezárult</a:t>
            </a:r>
          </a:p>
          <a:p>
            <a:pPr lvl="2">
              <a:lnSpc>
                <a:spcPct val="130000"/>
              </a:lnSpc>
            </a:pPr>
            <a:endParaRPr lang="hu-HU" sz="3100" dirty="0"/>
          </a:p>
          <a:p>
            <a:pPr marL="685800" lvl="1" indent="-342900" defTabSz="914400" fontAlgn="base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</a:pPr>
            <a:r>
              <a:rPr lang="hu-HU" sz="3100" b="1" dirty="0">
                <a:solidFill>
                  <a:srgbClr val="1E2452"/>
                </a:solidFill>
              </a:rPr>
              <a:t>jegybanki </a:t>
            </a:r>
            <a:r>
              <a:rPr lang="hu-HU" sz="3100" b="1" dirty="0">
                <a:solidFill>
                  <a:srgbClr val="1E2452"/>
                </a:solidFill>
                <a:hlinkClick r:id="rId4"/>
              </a:rPr>
              <a:t>preferenciális betételhelyezési lehetőség</a:t>
            </a:r>
            <a:r>
              <a:rPr lang="hu-HU" sz="3100" b="1" dirty="0">
                <a:solidFill>
                  <a:srgbClr val="1E2452"/>
                </a:solidFill>
              </a:rPr>
              <a:t>et</a:t>
            </a:r>
          </a:p>
          <a:p>
            <a:pPr lvl="2">
              <a:lnSpc>
                <a:spcPct val="130000"/>
              </a:lnSpc>
              <a:buFont typeface="Calibri" panose="020F0502020204030204" pitchFamily="34" charset="0"/>
              <a:buChar char="−"/>
            </a:pPr>
            <a:r>
              <a:rPr lang="hu-HU" sz="3100" dirty="0"/>
              <a:t>a bankok likviditáskezelést segítő eszköz, hitelezési aktivitásuk növekedését támogatta</a:t>
            </a:r>
          </a:p>
          <a:p>
            <a:pPr lvl="2">
              <a:lnSpc>
                <a:spcPct val="130000"/>
              </a:lnSpc>
              <a:buFont typeface="Calibri" panose="020F0502020204030204" pitchFamily="34" charset="0"/>
              <a:buChar char="−"/>
            </a:pPr>
            <a:r>
              <a:rPr lang="hu-HU" sz="3100" dirty="0"/>
              <a:t>2019 február végén megszűnt</a:t>
            </a:r>
          </a:p>
          <a:p>
            <a:pPr lvl="2">
              <a:buFont typeface="Calibri" panose="020F0502020204030204" pitchFamily="34" charset="0"/>
              <a:buChar char="−"/>
            </a:pPr>
            <a:endParaRPr lang="hu-HU" sz="2000" dirty="0"/>
          </a:p>
          <a:p>
            <a:endParaRPr lang="hu-HU" sz="2000" dirty="0"/>
          </a:p>
          <a:p>
            <a:endParaRPr lang="hu-HU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DD5295-25B2-4896-A6F0-8186705F1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CDA16E-0F99-498C-8B29-BA058C4BE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42</a:t>
            </a:fld>
            <a:endParaRPr lang="hu-HU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563C679-EA0D-462A-9249-255CE035639B}"/>
              </a:ext>
            </a:extLst>
          </p:cNvPr>
          <p:cNvGrpSpPr/>
          <p:nvPr/>
        </p:nvGrpSpPr>
        <p:grpSpPr>
          <a:xfrm>
            <a:off x="4266715" y="4221088"/>
            <a:ext cx="402630" cy="396043"/>
            <a:chOff x="3231865" y="3253172"/>
            <a:chExt cx="392782" cy="567680"/>
          </a:xfrm>
        </p:grpSpPr>
        <p:sp>
          <p:nvSpPr>
            <p:cNvPr id="9" name="Flowchart: Process 8">
              <a:extLst>
                <a:ext uri="{FF2B5EF4-FFF2-40B4-BE49-F238E27FC236}">
                  <a16:creationId xmlns:a16="http://schemas.microsoft.com/office/drawing/2014/main" id="{0E0D51CF-DA86-4EC6-8BDE-444385D1CEA8}"/>
                </a:ext>
              </a:extLst>
            </p:cNvPr>
            <p:cNvSpPr/>
            <p:nvPr/>
          </p:nvSpPr>
          <p:spPr>
            <a:xfrm>
              <a:off x="3231865" y="3481922"/>
              <a:ext cx="392782" cy="110177"/>
            </a:xfrm>
            <a:prstGeom prst="flowChartProcess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" name="Flowchart: Process 10">
              <a:extLst>
                <a:ext uri="{FF2B5EF4-FFF2-40B4-BE49-F238E27FC236}">
                  <a16:creationId xmlns:a16="http://schemas.microsoft.com/office/drawing/2014/main" id="{6CDC85E7-9272-4505-84FB-3D0FB954159B}"/>
                </a:ext>
              </a:extLst>
            </p:cNvPr>
            <p:cNvSpPr/>
            <p:nvPr/>
          </p:nvSpPr>
          <p:spPr>
            <a:xfrm rot="16200000">
              <a:off x="3144416" y="3501008"/>
              <a:ext cx="567680" cy="72008"/>
            </a:xfrm>
            <a:prstGeom prst="flowChartProcess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38498498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83FBB-E6EF-490F-A212-FE3CDACCC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80000"/>
            <a:ext cx="7848872" cy="759189"/>
          </a:xfrm>
        </p:spPr>
        <p:txBody>
          <a:bodyPr>
            <a:noAutofit/>
          </a:bodyPr>
          <a:lstStyle/>
          <a:p>
            <a:r>
              <a:rPr lang="hu-HU" sz="2800" dirty="0"/>
              <a:t>A PHP hozzájárult, hogy a kkv-hitelezés az NHP kivezetése után is dinamikus maradjon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D8F1745-F1C4-4EF4-A162-15C883C9C6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6896" y="1196752"/>
            <a:ext cx="6769479" cy="512330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B13CBC-8058-456E-8280-776E957A4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9AD9-EEDC-491F-83FE-026664D71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43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098058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C6B14-C657-4E37-B249-8F127EE59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i="1" dirty="0"/>
              <a:t>Hosszú</a:t>
            </a:r>
            <a:r>
              <a:rPr lang="hu-HU" sz="2800" dirty="0"/>
              <a:t> </a:t>
            </a:r>
            <a:r>
              <a:rPr lang="hu-HU" sz="2800" i="1" dirty="0"/>
              <a:t>hozamokra ható</a:t>
            </a:r>
            <a:r>
              <a:rPr lang="hu-HU" sz="2800" dirty="0"/>
              <a:t> jegybanki eszközök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B38C4-7810-4919-8CA9-A06EE86FE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70380"/>
            <a:ext cx="8892480" cy="2990452"/>
          </a:xfrm>
        </p:spPr>
        <p:txBody>
          <a:bodyPr>
            <a:normAutofit lnSpcReduction="10000"/>
          </a:bodyPr>
          <a:lstStyle/>
          <a:p>
            <a:pPr marL="0" lvl="1" indent="0" defTabSz="91440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None/>
            </a:pPr>
            <a:r>
              <a:rPr lang="hu-HU" sz="1800" b="1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MIRS-tender</a:t>
            </a:r>
            <a:r>
              <a:rPr lang="hu-HU" sz="1800" b="1" dirty="0">
                <a:solidFill>
                  <a:srgbClr val="C00000"/>
                </a:solidFill>
              </a:rPr>
              <a:t> (monetáris politikai célú forint kamatcsere ügylet):</a:t>
            </a:r>
            <a:r>
              <a:rPr lang="hu-HU" sz="1800" dirty="0">
                <a:solidFill>
                  <a:srgbClr val="C00000"/>
                </a:solidFill>
              </a:rPr>
              <a:t> </a:t>
            </a:r>
          </a:p>
          <a:p>
            <a:pPr marL="1028700" lvl="3" indent="-342900" defTabSz="91440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Calibri" panose="020F0502020204030204" pitchFamily="34" charset="0"/>
              <a:buChar char="−"/>
            </a:pPr>
            <a:r>
              <a:rPr lang="hu-HU" sz="1800" dirty="0"/>
              <a:t>2018 elejétől, 5 és 10 éves futamidőn, feltételhez nem kötött</a:t>
            </a:r>
          </a:p>
          <a:p>
            <a:pPr marL="1028700" lvl="3" indent="-342900" defTabSz="91440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Calibri" panose="020F0502020204030204" pitchFamily="34" charset="0"/>
              <a:buChar char="−"/>
            </a:pPr>
            <a:r>
              <a:rPr lang="hu-HU" sz="1800" dirty="0"/>
              <a:t>2018 év végével kivezetésre került (közel 1100 milliárd forintos állomány)</a:t>
            </a:r>
          </a:p>
          <a:p>
            <a:pPr marL="0" lvl="1" indent="0" defTabSz="91440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None/>
            </a:pPr>
            <a:r>
              <a:rPr lang="hu-HU" sz="1800" b="1" dirty="0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Jelzáloglevél-vásárlási program</a:t>
            </a:r>
            <a:r>
              <a:rPr lang="hu-HU" sz="1800" b="1" dirty="0">
                <a:solidFill>
                  <a:srgbClr val="C00000"/>
                </a:solidFill>
              </a:rPr>
              <a:t>:</a:t>
            </a:r>
          </a:p>
          <a:p>
            <a:pPr marL="1028700" lvl="3" indent="-342900" defTabSz="91440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Calibri" panose="020F0502020204030204" pitchFamily="34" charset="0"/>
              <a:buChar char="−"/>
            </a:pPr>
            <a:r>
              <a:rPr lang="hu-HU" sz="1800" b="1" i="1" dirty="0">
                <a:hlinkClick r:id="rId4"/>
              </a:rPr>
              <a:t>Másodlagos piaci vásárlások</a:t>
            </a:r>
            <a:r>
              <a:rPr lang="hu-HU" sz="1800" b="1" i="1" dirty="0"/>
              <a:t> </a:t>
            </a:r>
            <a:r>
              <a:rPr lang="hu-HU" sz="1800" dirty="0"/>
              <a:t>(2018. január közepétől, szeptember végén kivezetésre került)</a:t>
            </a:r>
          </a:p>
          <a:p>
            <a:pPr marL="1028700" lvl="3" indent="-342900" defTabSz="91440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Calibri" panose="020F0502020204030204" pitchFamily="34" charset="0"/>
              <a:buChar char="−"/>
            </a:pPr>
            <a:r>
              <a:rPr lang="hu-HU" sz="1800" b="1" i="1" dirty="0">
                <a:hlinkClick r:id="rId5"/>
              </a:rPr>
              <a:t>Elsődleges piaci vásárlások</a:t>
            </a:r>
            <a:r>
              <a:rPr lang="hu-HU" sz="1800" b="1" i="1" dirty="0"/>
              <a:t> </a:t>
            </a:r>
            <a:r>
              <a:rPr lang="hu-HU" sz="1800" dirty="0"/>
              <a:t>(2018. márciustól, december végén kivezetésre került)</a:t>
            </a:r>
          </a:p>
          <a:p>
            <a:pPr marL="1028700" lvl="3" indent="-342900" defTabSz="91440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Calibri" panose="020F0502020204030204" pitchFamily="34" charset="0"/>
              <a:buChar char="−"/>
            </a:pPr>
            <a:r>
              <a:rPr lang="hu-HU" sz="1800" dirty="0"/>
              <a:t>Az MNB a vásárlásait a hazai jelzáloglevél-piac fejlődése érdekében a piac likviditását és transzparenciáját növelő </a:t>
            </a:r>
            <a:r>
              <a:rPr lang="hu-HU" sz="1800" b="1" dirty="0"/>
              <a:t>feltételek</a:t>
            </a:r>
            <a:r>
              <a:rPr lang="hu-HU" sz="1800" dirty="0"/>
              <a:t> teljesítéséhez kötötte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E32790-4AD7-41E8-8134-5B406A932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/>
              <a:t>Magyar Nemzeti Bank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8B3625-A310-4AC3-B344-A4585CA1C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44</a:t>
            </a:fld>
            <a:endParaRPr lang="hu-H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941254-1033-4D66-A438-AC251F9D773A}"/>
              </a:ext>
            </a:extLst>
          </p:cNvPr>
          <p:cNvSpPr txBox="1"/>
          <p:nvPr/>
        </p:nvSpPr>
        <p:spPr>
          <a:xfrm>
            <a:off x="467544" y="4227540"/>
            <a:ext cx="86764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i="1" dirty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</a:rPr>
              <a:t>Céljuk: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</a:rPr>
              <a:t>támogatták a laza monetáris kondíciók </a:t>
            </a:r>
            <a:r>
              <a:rPr lang="hu-HU" sz="1600" b="1" dirty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</a:rPr>
              <a:t>hosszú futamidőkre </a:t>
            </a:r>
            <a:r>
              <a:rPr lang="hu-HU" sz="1600" dirty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</a:rPr>
              <a:t>való kiterjesztését és az </a:t>
            </a:r>
            <a:r>
              <a:rPr lang="hu-HU" sz="1600" b="1" dirty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</a:rPr>
              <a:t>alapkamat tartós tartását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</a:rPr>
              <a:t>a 2018 tavaszán-nyarán kialakult globális piaci </a:t>
            </a:r>
            <a:r>
              <a:rPr lang="hu-HU" sz="1600" dirty="0" err="1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</a:rPr>
              <a:t>turbulancia</a:t>
            </a:r>
            <a:r>
              <a:rPr lang="hu-HU" sz="1600" dirty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</a:rPr>
              <a:t> idején a piaci jelenlét fenntartásával támogatták a </a:t>
            </a:r>
            <a:r>
              <a:rPr lang="hu-HU" sz="1600" b="1" dirty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</a:rPr>
              <a:t>piac stabilitását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</a:rPr>
              <a:t>hozzájárultak a </a:t>
            </a:r>
            <a:r>
              <a:rPr lang="hu-HU" sz="1600" b="1" dirty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</a:rPr>
              <a:t>jelzáloglevél-piac fejlesztéséhez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</a:rPr>
              <a:t>egyéb jegybanki programokkal és szabályozással együtt hozzájárultak </a:t>
            </a:r>
            <a:r>
              <a:rPr lang="hu-HU" sz="1600" b="1" dirty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</a:rPr>
              <a:t>a bankok kamatkockázatának csökkentéséhez</a:t>
            </a:r>
            <a:r>
              <a:rPr lang="hu-HU" sz="1600" dirty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</a:rPr>
              <a:t> ezáltal a </a:t>
            </a:r>
            <a:r>
              <a:rPr lang="hu-HU" sz="1600" b="1" dirty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</a:rPr>
              <a:t>hosszú lejáratú, fix kamatozású jelzáloghitelek további elterjedéséhez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3C90CEC1-6E67-4A61-A5AA-F4745D205917}"/>
              </a:ext>
            </a:extLst>
          </p:cNvPr>
          <p:cNvSpPr/>
          <p:nvPr/>
        </p:nvSpPr>
        <p:spPr>
          <a:xfrm>
            <a:off x="4121950" y="4034334"/>
            <a:ext cx="900100" cy="386411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31596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C633C-7EBA-469F-A7FE-9B97FFD62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/>
              <a:t>Az MNB jelzáloglevél-állományának alakulása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8CBEFC-843B-45A4-8352-38DCEA61E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4E049C-9F9C-49AA-B030-5B771B946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45</a:t>
            </a:fld>
            <a:endParaRPr lang="hu-HU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43F9B7A6-45F9-4D59-9190-6B62655E82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268413"/>
            <a:ext cx="7784850" cy="508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2324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18593"/>
            <a:ext cx="7485331" cy="759189"/>
          </a:xfrm>
        </p:spPr>
        <p:txBody>
          <a:bodyPr>
            <a:normAutofit/>
          </a:bodyPr>
          <a:lstStyle/>
          <a:p>
            <a:r>
              <a:rPr lang="hu-HU" sz="2800" dirty="0"/>
              <a:t>TEMATIKA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68760"/>
            <a:ext cx="7485331" cy="4968552"/>
          </a:xfrm>
        </p:spPr>
        <p:txBody>
          <a:bodyPr>
            <a:normAutofit/>
          </a:bodyPr>
          <a:lstStyle/>
          <a:p>
            <a:pPr marL="534988" indent="-352425">
              <a:lnSpc>
                <a:spcPct val="110000"/>
              </a:lnSpc>
              <a:spcBef>
                <a:spcPts val="600"/>
              </a:spcBef>
              <a:tabLst>
                <a:tab pos="633413" algn="l"/>
              </a:tabLst>
              <a:defRPr/>
            </a:pPr>
            <a:r>
              <a:rPr lang="hu-HU" sz="2700" dirty="0"/>
              <a:t>Az eszköztár helye az inflációs célkövetés rendszerében</a:t>
            </a:r>
          </a:p>
          <a:p>
            <a:pPr marL="534988" indent="-352425">
              <a:lnSpc>
                <a:spcPct val="110000"/>
              </a:lnSpc>
              <a:spcBef>
                <a:spcPts val="600"/>
              </a:spcBef>
              <a:tabLst>
                <a:tab pos="633413" algn="l"/>
              </a:tabLst>
              <a:defRPr/>
            </a:pPr>
            <a:r>
              <a:rPr lang="hu-HU" sz="2700" dirty="0"/>
              <a:t>A monetáris politikai eszköztár elemei 2019 januárjától</a:t>
            </a:r>
          </a:p>
          <a:p>
            <a:pPr marL="534988" indent="-352425">
              <a:lnSpc>
                <a:spcPct val="110000"/>
              </a:lnSpc>
              <a:spcBef>
                <a:spcPts val="600"/>
              </a:spcBef>
              <a:tabLst>
                <a:tab pos="633413" algn="l"/>
              </a:tabLst>
              <a:defRPr/>
            </a:pPr>
            <a:r>
              <a:rPr lang="hu-HU" sz="2700" dirty="0"/>
              <a:t>A monetáris politikai eszköztár módosításai 2013-2018-ban</a:t>
            </a:r>
          </a:p>
          <a:p>
            <a:pPr marL="534988" indent="-352425">
              <a:lnSpc>
                <a:spcPct val="110000"/>
              </a:lnSpc>
              <a:spcBef>
                <a:spcPts val="600"/>
              </a:spcBef>
              <a:tabLst>
                <a:tab pos="633413" algn="l"/>
              </a:tabLst>
              <a:defRPr/>
            </a:pPr>
            <a:r>
              <a:rPr lang="hu-HU" sz="2700" dirty="0"/>
              <a:t>A bankközi likviditás meghatározó tényezői, a bankrendszer likviditási sokkjai, azok kezelése </a:t>
            </a:r>
          </a:p>
          <a:p>
            <a:pPr marL="534988" indent="-352425">
              <a:lnSpc>
                <a:spcPct val="110000"/>
              </a:lnSpc>
              <a:spcBef>
                <a:spcPts val="600"/>
              </a:spcBef>
              <a:tabLst>
                <a:tab pos="633413" algn="l"/>
              </a:tabLst>
              <a:defRPr/>
            </a:pPr>
            <a:endParaRPr lang="hu-HU" sz="2800" dirty="0">
              <a:solidFill>
                <a:srgbClr val="777063"/>
              </a:solidFill>
            </a:endParaRPr>
          </a:p>
          <a:p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46</a:t>
            </a:fld>
            <a:endParaRPr lang="hu-H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0A2E82-B189-4717-A473-E6AEF6DBF347}"/>
              </a:ext>
            </a:extLst>
          </p:cNvPr>
          <p:cNvSpPr txBox="1"/>
          <p:nvPr/>
        </p:nvSpPr>
        <p:spPr>
          <a:xfrm>
            <a:off x="806919" y="4221088"/>
            <a:ext cx="7128791" cy="9978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534988" indent="-352425" defTabSz="685800">
              <a:lnSpc>
                <a:spcPct val="180000"/>
              </a:lnSpc>
              <a:spcBef>
                <a:spcPts val="750"/>
              </a:spcBef>
              <a:buFont typeface="Arial" panose="020B0604020202020204" pitchFamily="34" charset="0"/>
              <a:buChar char="•"/>
              <a:tabLst>
                <a:tab pos="633413" algn="l"/>
              </a:tabLst>
              <a:defRPr/>
            </a:pPr>
            <a:endParaRPr lang="hu-HU" sz="2700" dirty="0">
              <a:solidFill>
                <a:schemeClr val="accent5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2690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B9999-AB78-4279-9EEC-A93E1B2E8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A bankközi likviditás tényezői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46893-04E1-4611-8F5F-938C44BAE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196" y="1200650"/>
            <a:ext cx="8098340" cy="5119385"/>
          </a:xfrm>
        </p:spPr>
        <p:txBody>
          <a:bodyPr>
            <a:normAutofit/>
          </a:bodyPr>
          <a:lstStyle/>
          <a:p>
            <a:pPr marL="182563" indent="0">
              <a:lnSpc>
                <a:spcPct val="100000"/>
              </a:lnSpc>
              <a:spcBef>
                <a:spcPts val="600"/>
              </a:spcBef>
              <a:buNone/>
              <a:tabLst>
                <a:tab pos="633413" algn="l"/>
              </a:tabLst>
              <a:defRPr/>
            </a:pPr>
            <a:r>
              <a:rPr lang="hu-HU" sz="2000" dirty="0">
                <a:solidFill>
                  <a:srgbClr val="202653"/>
                </a:solidFill>
              </a:rPr>
              <a:t>A bankközi forintlikviditást az alábbi tételek befolyásolják:</a:t>
            </a:r>
          </a:p>
          <a:p>
            <a:pPr marL="877888" lvl="2" indent="-352425" algn="just">
              <a:lnSpc>
                <a:spcPct val="100000"/>
              </a:lnSpc>
              <a:spcBef>
                <a:spcPts val="600"/>
              </a:spcBef>
              <a:tabLst>
                <a:tab pos="633413" algn="l"/>
              </a:tabLst>
              <a:defRPr/>
            </a:pPr>
            <a:r>
              <a:rPr lang="hu-HU" sz="2000" dirty="0">
                <a:solidFill>
                  <a:srgbClr val="202653"/>
                </a:solidFill>
              </a:rPr>
              <a:t>A Kincstári Egységes Számla (</a:t>
            </a:r>
            <a:r>
              <a:rPr lang="hu-HU" sz="2000" b="1" dirty="0" err="1">
                <a:solidFill>
                  <a:srgbClr val="202653"/>
                </a:solidFill>
              </a:rPr>
              <a:t>KESZ</a:t>
            </a:r>
            <a:r>
              <a:rPr lang="hu-HU" sz="2000" dirty="0">
                <a:solidFill>
                  <a:srgbClr val="202653"/>
                </a:solidFill>
              </a:rPr>
              <a:t>) likviditási hatással járó tételei</a:t>
            </a:r>
          </a:p>
          <a:p>
            <a:pPr marL="877888" lvl="2" indent="-352425" algn="just">
              <a:lnSpc>
                <a:spcPct val="100000"/>
              </a:lnSpc>
              <a:spcBef>
                <a:spcPts val="600"/>
              </a:spcBef>
              <a:tabLst>
                <a:tab pos="633413" algn="l"/>
              </a:tabLst>
              <a:defRPr/>
            </a:pPr>
            <a:r>
              <a:rPr lang="hu-HU" sz="2000" dirty="0">
                <a:solidFill>
                  <a:srgbClr val="202653"/>
                </a:solidFill>
              </a:rPr>
              <a:t>A forgalomban lévő </a:t>
            </a:r>
            <a:r>
              <a:rPr lang="hu-HU" sz="2000" b="1" dirty="0">
                <a:solidFill>
                  <a:srgbClr val="202653"/>
                </a:solidFill>
              </a:rPr>
              <a:t>készpénz</a:t>
            </a:r>
          </a:p>
          <a:p>
            <a:pPr marL="877888" lvl="2" indent="-352425" algn="just">
              <a:lnSpc>
                <a:spcPct val="100000"/>
              </a:lnSpc>
              <a:spcBef>
                <a:spcPts val="600"/>
              </a:spcBef>
              <a:tabLst>
                <a:tab pos="633413" algn="l"/>
              </a:tabLst>
              <a:defRPr/>
            </a:pPr>
            <a:r>
              <a:rPr lang="hu-HU" sz="2000" dirty="0">
                <a:solidFill>
                  <a:srgbClr val="202653"/>
                </a:solidFill>
              </a:rPr>
              <a:t>A jegybanki eszközök és az azok utáni kamatbevétel és kamatkiadás</a:t>
            </a:r>
          </a:p>
          <a:p>
            <a:pPr marL="180975" lvl="2" indent="0" algn="just">
              <a:lnSpc>
                <a:spcPct val="110000"/>
              </a:lnSpc>
              <a:spcBef>
                <a:spcPts val="800"/>
              </a:spcBef>
              <a:buNone/>
              <a:tabLst>
                <a:tab pos="633413" algn="l"/>
              </a:tabLst>
              <a:defRPr/>
            </a:pPr>
            <a:endParaRPr lang="hu-HU" sz="1200" dirty="0">
              <a:solidFill>
                <a:srgbClr val="202653"/>
              </a:solidFill>
            </a:endParaRPr>
          </a:p>
          <a:p>
            <a:pPr marL="180975" lvl="2" indent="0" algn="just">
              <a:lnSpc>
                <a:spcPct val="110000"/>
              </a:lnSpc>
              <a:spcBef>
                <a:spcPts val="800"/>
              </a:spcBef>
              <a:buNone/>
              <a:tabLst>
                <a:tab pos="633413" algn="l"/>
              </a:tabLst>
              <a:defRPr/>
            </a:pPr>
            <a:r>
              <a:rPr lang="hu-HU" sz="2000" dirty="0">
                <a:solidFill>
                  <a:srgbClr val="202653"/>
                </a:solidFill>
              </a:rPr>
              <a:t>A jegybankok kétféle módon avatkozhatnak be a bankközi likviditásmenedzsmentbe:</a:t>
            </a:r>
          </a:p>
          <a:p>
            <a:pPr marL="523875" lvl="2" indent="-342900" algn="just">
              <a:lnSpc>
                <a:spcPct val="100000"/>
              </a:lnSpc>
              <a:spcBef>
                <a:spcPts val="600"/>
              </a:spcBef>
              <a:tabLst>
                <a:tab pos="633413" algn="l"/>
              </a:tabLst>
              <a:defRPr/>
            </a:pPr>
            <a:r>
              <a:rPr lang="hu-HU" sz="2000" b="1" dirty="0">
                <a:solidFill>
                  <a:srgbClr val="202653"/>
                </a:solidFill>
              </a:rPr>
              <a:t>diszkrecionális szabályozás</a:t>
            </a:r>
            <a:r>
              <a:rPr lang="hu-HU" sz="2000" dirty="0">
                <a:solidFill>
                  <a:srgbClr val="202653"/>
                </a:solidFill>
              </a:rPr>
              <a:t>, azaz eldöntik, hogy milyen mennyiségben fogadnak el a bankrendszertől, illetve nyújtanak neki likviditást,</a:t>
            </a:r>
          </a:p>
          <a:p>
            <a:pPr marL="523875" lvl="2" indent="-342900" algn="just">
              <a:lnSpc>
                <a:spcPct val="100000"/>
              </a:lnSpc>
              <a:spcBef>
                <a:spcPts val="600"/>
              </a:spcBef>
              <a:tabLst>
                <a:tab pos="633413" algn="l"/>
              </a:tabLst>
              <a:defRPr/>
            </a:pPr>
            <a:r>
              <a:rPr lang="hu-HU" sz="2000" b="1" dirty="0">
                <a:solidFill>
                  <a:srgbClr val="202653"/>
                </a:solidFill>
              </a:rPr>
              <a:t>közvetlen befolyásolás, </a:t>
            </a:r>
            <a:r>
              <a:rPr lang="hu-HU" sz="2000" dirty="0">
                <a:solidFill>
                  <a:srgbClr val="202653"/>
                </a:solidFill>
              </a:rPr>
              <a:t>azaz a jegybank a hitelintézetek „rendelkezésére áll” a műveleteivel, tehát előre meghatározott kamaton kínál forrásokat, illetve fogad el eszközöket, és ezeket a hitelintézetek saját belátásuk szerinti volumenben veszik igénybe.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B6DBA6-3CFE-4B60-B759-EEDE9366D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482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hu-HU" dirty="0"/>
              <a:t>Magyar Nemzeti Bank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A46BF6-F4F0-419F-B99C-9BB74DE90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448251"/>
            <a:ext cx="2057400" cy="365125"/>
          </a:xfrm>
        </p:spPr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47</a:t>
            </a:fld>
            <a:endParaRPr lang="hu-HU" dirty="0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ED311462-2ED9-422D-AC7D-66B3F3702F8A}"/>
              </a:ext>
            </a:extLst>
          </p:cNvPr>
          <p:cNvSpPr/>
          <p:nvPr/>
        </p:nvSpPr>
        <p:spPr>
          <a:xfrm>
            <a:off x="1057437" y="1628800"/>
            <a:ext cx="202195" cy="720080"/>
          </a:xfrm>
          <a:prstGeom prst="leftBrac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CFDD43-12EE-4117-8668-4A60CF7CE58D}"/>
              </a:ext>
            </a:extLst>
          </p:cNvPr>
          <p:cNvSpPr txBox="1"/>
          <p:nvPr/>
        </p:nvSpPr>
        <p:spPr>
          <a:xfrm>
            <a:off x="0" y="1628800"/>
            <a:ext cx="1055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i="1" dirty="0">
                <a:solidFill>
                  <a:srgbClr val="2026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Autonóm tényezők*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391020-FB0F-4A7D-B52A-A579A92BB20F}"/>
              </a:ext>
            </a:extLst>
          </p:cNvPr>
          <p:cNvSpPr txBox="1"/>
          <p:nvPr/>
        </p:nvSpPr>
        <p:spPr>
          <a:xfrm>
            <a:off x="610196" y="6165304"/>
            <a:ext cx="8570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i="1" dirty="0">
                <a:solidFill>
                  <a:srgbClr val="202653"/>
                </a:solidFill>
                <a:latin typeface="Calibri" panose="020F0502020204030204" pitchFamily="34" charset="0"/>
                <a:ea typeface="Verdana" panose="020B0604030504040204" pitchFamily="34" charset="0"/>
              </a:rPr>
              <a:t>*Autonóm tényezők: alakulására sem a jegybanknak, sem a hitelintézeteknek nincs befolyása</a:t>
            </a:r>
          </a:p>
        </p:txBody>
      </p:sp>
    </p:spTree>
    <p:extLst>
      <p:ext uri="{BB962C8B-B14F-4D97-AF65-F5344CB8AC3E}">
        <p14:creationId xmlns:p14="http://schemas.microsoft.com/office/powerpoint/2010/main" val="2210435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80000"/>
            <a:ext cx="7521723" cy="759189"/>
          </a:xfrm>
        </p:spPr>
        <p:txBody>
          <a:bodyPr>
            <a:normAutofit/>
          </a:bodyPr>
          <a:lstStyle/>
          <a:p>
            <a:r>
              <a:rPr lang="hu-HU" sz="2800" dirty="0"/>
              <a:t>A bankrendszer likviditási sokkjai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1268760"/>
            <a:ext cx="7886700" cy="5184575"/>
          </a:xfrm>
        </p:spPr>
        <p:txBody>
          <a:bodyPr>
            <a:normAutofit/>
          </a:bodyPr>
          <a:lstStyle/>
          <a:p>
            <a:pPr marL="0" lvl="0" indent="0" algn="just" defTabSz="914400">
              <a:lnSpc>
                <a:spcPct val="100000"/>
              </a:lnSpc>
              <a:spcBef>
                <a:spcPct val="20000"/>
              </a:spcBef>
              <a:buNone/>
              <a:defRPr/>
            </a:pPr>
            <a:r>
              <a:rPr lang="hu-HU" sz="2000" dirty="0">
                <a:solidFill>
                  <a:srgbClr val="1E2452"/>
                </a:solidFill>
              </a:rPr>
              <a:t>Alapvető az eltérés az egyedi bankokat és az egész bankrendszert érő likviditási sokkok között:</a:t>
            </a:r>
          </a:p>
          <a:p>
            <a:pPr lvl="1" fontAlgn="base">
              <a:lnSpc>
                <a:spcPct val="100000"/>
              </a:lnSpc>
              <a:spcAft>
                <a:spcPts val="600"/>
              </a:spcAft>
              <a:buFont typeface="Calibri" panose="020F0502020204030204" pitchFamily="34" charset="0"/>
              <a:buChar char="‒"/>
              <a:defRPr/>
            </a:pPr>
            <a:r>
              <a:rPr lang="hu-HU" sz="2000" b="1" dirty="0">
                <a:solidFill>
                  <a:srgbClr val="1E2452"/>
                </a:solidFill>
              </a:rPr>
              <a:t>Egyedi banki szinten </a:t>
            </a:r>
            <a:r>
              <a:rPr lang="hu-HU" sz="2000" dirty="0">
                <a:solidFill>
                  <a:srgbClr val="1E2452"/>
                </a:solidFill>
              </a:rPr>
              <a:t>az ügyfelek előre nem jelezhető tranzakciói jelentik a kockázatot (bejövő és kimenő tétel is)</a:t>
            </a:r>
          </a:p>
          <a:p>
            <a:pPr lvl="1" fontAlgn="base">
              <a:lnSpc>
                <a:spcPct val="100000"/>
              </a:lnSpc>
              <a:spcAft>
                <a:spcPct val="0"/>
              </a:spcAft>
              <a:buFont typeface="Calibri" panose="020F0502020204030204" pitchFamily="34" charset="0"/>
              <a:buChar char="‒"/>
              <a:defRPr/>
            </a:pPr>
            <a:r>
              <a:rPr lang="hu-HU" sz="2000" dirty="0">
                <a:solidFill>
                  <a:srgbClr val="1E2452"/>
                </a:solidFill>
              </a:rPr>
              <a:t>Az egyedi likviditási sokkok kezelése optimális esetben a bankközi pénzpiacon megoldható.</a:t>
            </a:r>
          </a:p>
          <a:p>
            <a:pPr marL="0" lvl="0" indent="0" algn="just" defTabSz="914400">
              <a:lnSpc>
                <a:spcPct val="100000"/>
              </a:lnSpc>
              <a:spcBef>
                <a:spcPts val="1200"/>
              </a:spcBef>
              <a:buNone/>
              <a:defRPr/>
            </a:pPr>
            <a:r>
              <a:rPr lang="hu-HU" sz="2000" dirty="0">
                <a:solidFill>
                  <a:srgbClr val="1E2452"/>
                </a:solidFill>
              </a:rPr>
              <a:t>A </a:t>
            </a:r>
            <a:r>
              <a:rPr lang="hu-HU" sz="2000" b="1" dirty="0">
                <a:solidFill>
                  <a:srgbClr val="1E2452"/>
                </a:solidFill>
              </a:rPr>
              <a:t>bankrendszer egészét érő sokkok </a:t>
            </a:r>
            <a:r>
              <a:rPr lang="hu-HU" sz="2000" dirty="0">
                <a:solidFill>
                  <a:srgbClr val="1E2452"/>
                </a:solidFill>
              </a:rPr>
              <a:t>egyszerre (bár eltérő mértékben) érintik az egyedi bankokat is. </a:t>
            </a:r>
          </a:p>
          <a:p>
            <a:pPr lvl="1" fontAlgn="base">
              <a:lnSpc>
                <a:spcPct val="100000"/>
              </a:lnSpc>
              <a:spcAft>
                <a:spcPts val="600"/>
              </a:spcAft>
              <a:buFont typeface="Calibri" panose="020F0502020204030204" pitchFamily="34" charset="0"/>
              <a:buChar char="‒"/>
              <a:defRPr/>
            </a:pPr>
            <a:r>
              <a:rPr lang="hu-HU" sz="2000" dirty="0">
                <a:solidFill>
                  <a:srgbClr val="1E2452"/>
                </a:solidFill>
              </a:rPr>
              <a:t>Autonóm likviditási tényezők: kincstári számla tranzakciói, forgalomban lévő készpénz</a:t>
            </a:r>
          </a:p>
          <a:p>
            <a:pPr lvl="1" fontAlgn="base">
              <a:lnSpc>
                <a:spcPct val="100000"/>
              </a:lnSpc>
              <a:spcAft>
                <a:spcPts val="600"/>
              </a:spcAft>
              <a:buFont typeface="Calibri" panose="020F0502020204030204" pitchFamily="34" charset="0"/>
              <a:buChar char="‒"/>
              <a:defRPr/>
            </a:pPr>
            <a:r>
              <a:rPr lang="hu-HU" sz="2000" dirty="0">
                <a:solidFill>
                  <a:srgbClr val="1E2452"/>
                </a:solidFill>
              </a:rPr>
              <a:t>MNB tranzakciói: tenderek, devizaügyletek, kamatfizetés</a:t>
            </a:r>
          </a:p>
          <a:p>
            <a:pPr lvl="1" fontAlgn="base">
              <a:lnSpc>
                <a:spcPct val="100000"/>
              </a:lnSpc>
              <a:spcAft>
                <a:spcPct val="0"/>
              </a:spcAft>
              <a:buFont typeface="Calibri" panose="020F0502020204030204" pitchFamily="34" charset="0"/>
              <a:buChar char="‒"/>
              <a:defRPr/>
            </a:pPr>
            <a:r>
              <a:rPr lang="hu-HU" sz="2000" dirty="0">
                <a:solidFill>
                  <a:srgbClr val="1E2452"/>
                </a:solidFill>
              </a:rPr>
              <a:t>A bekövetkező rendszerszintű likviditási sokkok kezelését segítik a jegybank eszközei  (kötelező tartalék, kamatfolyosó, napon belüli, napon túli hitelek)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/>
              <a:t>Magyar Nemzeti Bank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48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991398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920880" cy="759189"/>
          </a:xfrm>
        </p:spPr>
        <p:txBody>
          <a:bodyPr>
            <a:noAutofit/>
          </a:bodyPr>
          <a:lstStyle/>
          <a:p>
            <a:r>
              <a:rPr lang="hu-HU" sz="2800" dirty="0">
                <a:solidFill>
                  <a:srgbClr val="1E2452"/>
                </a:solidFill>
              </a:rPr>
              <a:t>A bankrendszer likviditását érő sokkok egyik forrása a kincstári számlák (</a:t>
            </a:r>
            <a:r>
              <a:rPr lang="hu-HU" sz="2800" dirty="0" err="1">
                <a:solidFill>
                  <a:srgbClr val="1E2452"/>
                </a:solidFill>
              </a:rPr>
              <a:t>KESZ</a:t>
            </a:r>
            <a:r>
              <a:rPr lang="hu-HU" sz="2800" dirty="0">
                <a:solidFill>
                  <a:srgbClr val="1E2452"/>
                </a:solidFill>
              </a:rPr>
              <a:t>) változása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268760"/>
            <a:ext cx="7886700" cy="5328592"/>
          </a:xfrm>
        </p:spPr>
        <p:txBody>
          <a:bodyPr>
            <a:normAutofit/>
          </a:bodyPr>
          <a:lstStyle/>
          <a:p>
            <a:pPr marL="0" lvl="0" indent="0" algn="just" defTabSz="914400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hu-HU" sz="2000" dirty="0">
                <a:solidFill>
                  <a:srgbClr val="1E2452"/>
                </a:solidFill>
              </a:rPr>
              <a:t>A kormányzati kiadások növelik, a bevételek csökkentik a bankrendszer likviditástöbbletét:</a:t>
            </a:r>
          </a:p>
          <a:p>
            <a:pPr lvl="1" fontAlgn="base">
              <a:lnSpc>
                <a:spcPct val="100000"/>
              </a:lnSpc>
              <a:spcAft>
                <a:spcPts val="600"/>
              </a:spcAft>
              <a:buFont typeface="Calibri" panose="020F0502020204030204" pitchFamily="34" charset="0"/>
              <a:buChar char="‒"/>
              <a:defRPr/>
            </a:pPr>
            <a:r>
              <a:rPr lang="hu-HU" sz="2000" dirty="0">
                <a:solidFill>
                  <a:srgbClr val="1E2452"/>
                </a:solidFill>
              </a:rPr>
              <a:t>Az </a:t>
            </a:r>
            <a:r>
              <a:rPr lang="hu-HU" sz="2000" b="1" dirty="0">
                <a:solidFill>
                  <a:srgbClr val="1E2452"/>
                </a:solidFill>
              </a:rPr>
              <a:t>állami kiadások többsége </a:t>
            </a:r>
            <a:r>
              <a:rPr lang="hu-HU" sz="2000" dirty="0">
                <a:solidFill>
                  <a:srgbClr val="1E2452"/>
                </a:solidFill>
              </a:rPr>
              <a:t>(pl. a közszféra bérkifizetése, nyugdíjkifizetések) a bankoknál vezetett számlákra jelentenek kifizetéseket, így a fizetési rendszerek közvetítésével növelik a bankok likviditását (MNB-mérleg forrásoldala átrendeződik)</a:t>
            </a:r>
          </a:p>
          <a:p>
            <a:pPr lvl="1" fontAlgn="base">
              <a:lnSpc>
                <a:spcPct val="100000"/>
              </a:lnSpc>
              <a:spcAft>
                <a:spcPts val="600"/>
              </a:spcAft>
              <a:buFont typeface="Calibri" panose="020F0502020204030204" pitchFamily="34" charset="0"/>
              <a:buChar char="‒"/>
              <a:defRPr/>
            </a:pPr>
            <a:r>
              <a:rPr lang="hu-HU" sz="2000" b="1" dirty="0">
                <a:solidFill>
                  <a:srgbClr val="1E2452"/>
                </a:solidFill>
              </a:rPr>
              <a:t>Adó- és járulékbefizetések </a:t>
            </a:r>
            <a:r>
              <a:rPr lang="hu-HU" sz="2000" dirty="0">
                <a:solidFill>
                  <a:srgbClr val="1E2452"/>
                </a:solidFill>
              </a:rPr>
              <a:t>esetén a vállalkozások a banki számláikról fizetést indítanak a kincstári számlára, így csökken a bankrendszer likviditása</a:t>
            </a:r>
          </a:p>
          <a:p>
            <a:pPr lvl="1" fontAlgn="base">
              <a:lnSpc>
                <a:spcPct val="100000"/>
              </a:lnSpc>
              <a:spcAft>
                <a:spcPts val="600"/>
              </a:spcAft>
              <a:buFont typeface="Calibri" panose="020F0502020204030204" pitchFamily="34" charset="0"/>
              <a:buChar char="‒"/>
              <a:defRPr/>
            </a:pPr>
            <a:r>
              <a:rPr lang="hu-HU" sz="2000" dirty="0">
                <a:solidFill>
                  <a:srgbClr val="1E2452"/>
                </a:solidFill>
              </a:rPr>
              <a:t>A </a:t>
            </a:r>
            <a:r>
              <a:rPr lang="hu-HU" sz="2000" b="1" dirty="0">
                <a:solidFill>
                  <a:srgbClr val="1E2452"/>
                </a:solidFill>
              </a:rPr>
              <a:t>finanszírozási tételek </a:t>
            </a:r>
            <a:r>
              <a:rPr lang="hu-HU" sz="2000" dirty="0">
                <a:solidFill>
                  <a:srgbClr val="1E2452"/>
                </a:solidFill>
              </a:rPr>
              <a:t>hasonlóképpen hatnak a bankrendszer likviditására: az államadóssággal kapcsolatos kamatfizetések és törlesztések a banki ügyfeleknek történő állami kifizetéseket jelentenek, így növelik a likviditást, míg az állampapírok kibocsátása csökkenti a bankok likviditását</a:t>
            </a:r>
          </a:p>
          <a:p>
            <a:pPr marL="457200" lvl="1" indent="0" algn="just" defTabSz="91440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None/>
              <a:defRPr/>
            </a:pPr>
            <a:endParaRPr lang="hu-HU" sz="1800" dirty="0">
              <a:solidFill>
                <a:srgbClr val="857760"/>
              </a:solidFill>
              <a:latin typeface="Trebuchet MS"/>
            </a:endParaRPr>
          </a:p>
          <a:p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/>
              <a:t>Magyar Nemzeti Bank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49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39146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30581"/>
            <a:ext cx="7485331" cy="759189"/>
          </a:xfrm>
        </p:spPr>
        <p:txBody>
          <a:bodyPr>
            <a:normAutofit/>
          </a:bodyPr>
          <a:lstStyle/>
          <a:p>
            <a:r>
              <a:rPr lang="hu-HU" sz="2800" dirty="0"/>
              <a:t>Az MNB döntési mechanizmusa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5</a:t>
            </a:fld>
            <a:endParaRPr lang="hu-HU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65230" y="2493417"/>
            <a:ext cx="2590800" cy="576263"/>
          </a:xfrm>
          <a:prstGeom prst="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1600" dirty="0">
                <a:solidFill>
                  <a:srgbClr val="1E2452"/>
                </a:solidFill>
                <a:latin typeface="+mj-lt"/>
                <a:cs typeface="+mn-cs"/>
              </a:rPr>
              <a:t>Inflációs és reálgazdasági előrejelzés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647427" y="4869334"/>
            <a:ext cx="2089150" cy="863600"/>
          </a:xfrm>
          <a:prstGeom prst="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1600" dirty="0">
                <a:solidFill>
                  <a:srgbClr val="1E2452"/>
                </a:solidFill>
                <a:latin typeface="+mj-lt"/>
                <a:cs typeface="+mn-cs"/>
              </a:rPr>
              <a:t>Jegybanki eszköztár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9643" y="5012780"/>
            <a:ext cx="3095625" cy="792162"/>
          </a:xfrm>
          <a:prstGeom prst="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1600" dirty="0">
                <a:solidFill>
                  <a:srgbClr val="1E2452"/>
                </a:solidFill>
                <a:latin typeface="+mj-lt"/>
                <a:cs typeface="+mn-cs"/>
              </a:rPr>
              <a:t>A rövid hozamok igazodjanak az irányadó kamathoz</a:t>
            </a: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3744243" y="1600571"/>
            <a:ext cx="1295400" cy="358775"/>
          </a:xfrm>
          <a:prstGeom prst="leftArrow">
            <a:avLst>
              <a:gd name="adj1" fmla="val 50000"/>
              <a:gd name="adj2" fmla="val 9026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1E24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1331640" y="2852191"/>
            <a:ext cx="720725" cy="1584325"/>
          </a:xfrm>
          <a:prstGeom prst="downArrow">
            <a:avLst>
              <a:gd name="adj1" fmla="val 50000"/>
              <a:gd name="adj2" fmla="val 54956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1E24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3456905" y="2118057"/>
            <a:ext cx="1655763" cy="361950"/>
          </a:xfrm>
          <a:prstGeom prst="rect">
            <a:avLst/>
          </a:prstGeom>
          <a:noFill/>
          <a:ln w="38100">
            <a:solidFill>
              <a:srgbClr val="A69F94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hu-HU" sz="1600" dirty="0">
                <a:solidFill>
                  <a:srgbClr val="1E2452"/>
                </a:solidFill>
                <a:latin typeface="+mj-lt"/>
                <a:cs typeface="+mn-cs"/>
              </a:rPr>
              <a:t>Információk</a:t>
            </a: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3131840" y="5085805"/>
            <a:ext cx="1657350" cy="504825"/>
          </a:xfrm>
          <a:prstGeom prst="rightArrow">
            <a:avLst>
              <a:gd name="adj1" fmla="val 50000"/>
              <a:gd name="adj2" fmla="val 8207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1E24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3744243" y="3693816"/>
            <a:ext cx="2664296" cy="936104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1600" dirty="0">
                <a:solidFill>
                  <a:srgbClr val="1E2452"/>
                </a:solidFill>
              </a:rPr>
              <a:t>Monetáris t</a:t>
            </a:r>
            <a:r>
              <a:rPr lang="hu-HU" sz="1600" dirty="0">
                <a:solidFill>
                  <a:srgbClr val="1E2452"/>
                </a:solidFill>
                <a:latin typeface="+mj-lt"/>
                <a:cs typeface="+mn-cs"/>
              </a:rPr>
              <a:t>ranszmissziós csatornák hatásai</a:t>
            </a: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5365230" y="1916361"/>
            <a:ext cx="2590800" cy="576262"/>
          </a:xfrm>
          <a:prstGeom prst="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1600" dirty="0">
                <a:solidFill>
                  <a:srgbClr val="1E2452"/>
                </a:solidFill>
                <a:latin typeface="+mj-lt"/>
                <a:cs typeface="+mn-cs"/>
              </a:rPr>
              <a:t>Pénzpiaci elemzés</a:t>
            </a: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5365230" y="1340098"/>
            <a:ext cx="2590800" cy="576263"/>
          </a:xfrm>
          <a:prstGeom prst="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1600" dirty="0">
                <a:solidFill>
                  <a:srgbClr val="1E2452"/>
                </a:solidFill>
                <a:latin typeface="+mj-lt"/>
                <a:cs typeface="+mn-cs"/>
              </a:rPr>
              <a:t>Pénzügyi stabilitási elemzés</a:t>
            </a:r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auto">
          <a:xfrm>
            <a:off x="6300230" y="3211984"/>
            <a:ext cx="720800" cy="1657350"/>
          </a:xfrm>
          <a:prstGeom prst="upArrow">
            <a:avLst>
              <a:gd name="adj1" fmla="val 50000"/>
              <a:gd name="adj2" fmla="val 4423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1E24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972964" y="1433844"/>
            <a:ext cx="2374900" cy="865188"/>
          </a:xfrm>
          <a:prstGeom prst="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1600" dirty="0">
                <a:solidFill>
                  <a:srgbClr val="1E2452"/>
                </a:solidFill>
                <a:latin typeface="+mj-lt"/>
                <a:cs typeface="+mn-cs"/>
              </a:rPr>
              <a:t>Monetáris Tanács: Döntés a kamatszintről</a:t>
            </a:r>
          </a:p>
        </p:txBody>
      </p:sp>
    </p:spTree>
    <p:extLst>
      <p:ext uri="{BB962C8B-B14F-4D97-AF65-F5344CB8AC3E}">
        <p14:creationId xmlns:p14="http://schemas.microsoft.com/office/powerpoint/2010/main" val="19494298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80000"/>
            <a:ext cx="8028384" cy="759189"/>
          </a:xfrm>
        </p:spPr>
        <p:txBody>
          <a:bodyPr>
            <a:noAutofit/>
          </a:bodyPr>
          <a:lstStyle/>
          <a:p>
            <a:r>
              <a:rPr lang="hu-HU" sz="2800" dirty="0">
                <a:solidFill>
                  <a:srgbClr val="1E2452"/>
                </a:solidFill>
              </a:rPr>
              <a:t>A kincstári számlák </a:t>
            </a:r>
            <a:r>
              <a:rPr lang="hu-HU" sz="2800" dirty="0" err="1">
                <a:solidFill>
                  <a:srgbClr val="1E2452"/>
                </a:solidFill>
              </a:rPr>
              <a:t>volatilitása</a:t>
            </a:r>
            <a:r>
              <a:rPr lang="hu-HU" sz="2800" dirty="0">
                <a:solidFill>
                  <a:srgbClr val="1E2452"/>
                </a:solidFill>
              </a:rPr>
              <a:t> a legjelentősebb autonóm likviditási tényező</a:t>
            </a:r>
            <a:endParaRPr lang="hu-HU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268760"/>
            <a:ext cx="7886700" cy="4968552"/>
          </a:xfrm>
        </p:spPr>
        <p:txBody>
          <a:bodyPr/>
          <a:lstStyle/>
          <a:p>
            <a:pPr marL="0" lvl="0" indent="0" algn="just" defTabSz="914400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hu-HU" sz="2000" dirty="0">
                <a:solidFill>
                  <a:srgbClr val="1E2452"/>
                </a:solidFill>
              </a:rPr>
              <a:t>A </a:t>
            </a:r>
            <a:r>
              <a:rPr lang="hu-HU" sz="2000" dirty="0" err="1">
                <a:solidFill>
                  <a:srgbClr val="1E2452"/>
                </a:solidFill>
              </a:rPr>
              <a:t>KESZ</a:t>
            </a:r>
            <a:r>
              <a:rPr lang="hu-HU" sz="2000" dirty="0">
                <a:solidFill>
                  <a:srgbClr val="1E2452"/>
                </a:solidFill>
              </a:rPr>
              <a:t> napi mozgása nehezen előre jelezhető és számottevő (akár napi 400-500 milliárd Ft) likviditási hatással  jár.</a:t>
            </a:r>
          </a:p>
          <a:p>
            <a:pPr marL="0" lvl="0" indent="0" algn="just" defTabSz="914400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hu-HU" sz="2000" b="1" dirty="0">
                <a:solidFill>
                  <a:srgbClr val="1E2452"/>
                </a:solidFill>
              </a:rPr>
              <a:t>A </a:t>
            </a:r>
            <a:r>
              <a:rPr lang="hu-HU" sz="2000" b="1" dirty="0" err="1">
                <a:solidFill>
                  <a:srgbClr val="1E2452"/>
                </a:solidFill>
              </a:rPr>
              <a:t>KESZ-simítás</a:t>
            </a:r>
            <a:r>
              <a:rPr lang="hu-HU" sz="2000" b="1" dirty="0">
                <a:solidFill>
                  <a:srgbClr val="1E2452"/>
                </a:solidFill>
              </a:rPr>
              <a:t> támogatja a pénzpiaci hozamok ingadozásának csökkentését:</a:t>
            </a:r>
          </a:p>
          <a:p>
            <a:pPr lvl="1" fontAlgn="base">
              <a:lnSpc>
                <a:spcPct val="100000"/>
              </a:lnSpc>
              <a:spcAft>
                <a:spcPts val="600"/>
              </a:spcAft>
              <a:buFont typeface="Calibri" panose="020F0502020204030204" pitchFamily="34" charset="0"/>
              <a:buChar char="‒"/>
              <a:defRPr/>
            </a:pPr>
            <a:r>
              <a:rPr lang="hu-HU" sz="2000" dirty="0">
                <a:solidFill>
                  <a:srgbClr val="1E2452"/>
                </a:solidFill>
              </a:rPr>
              <a:t>Amikor az </a:t>
            </a:r>
            <a:r>
              <a:rPr lang="hu-HU" sz="2000" i="1" dirty="0">
                <a:solidFill>
                  <a:srgbClr val="1E2452"/>
                </a:solidFill>
              </a:rPr>
              <a:t>állami kiadások (pl. nyugdíjkifizetés) </a:t>
            </a:r>
            <a:r>
              <a:rPr lang="hu-HU" sz="2000" dirty="0">
                <a:solidFill>
                  <a:srgbClr val="1E2452"/>
                </a:solidFill>
              </a:rPr>
              <a:t>miatt a bankrendszer szabad likviditása megnő és a </a:t>
            </a:r>
            <a:r>
              <a:rPr lang="hu-HU" sz="2000" dirty="0" err="1">
                <a:solidFill>
                  <a:srgbClr val="1E2452"/>
                </a:solidFill>
              </a:rPr>
              <a:t>KESZ</a:t>
            </a:r>
            <a:r>
              <a:rPr lang="hu-HU" sz="2000" dirty="0">
                <a:solidFill>
                  <a:srgbClr val="1E2452"/>
                </a:solidFill>
              </a:rPr>
              <a:t> szintje csökken, akkor az ÁKK hitelfelvétele (passzív </a:t>
            </a:r>
            <a:r>
              <a:rPr lang="hu-HU" sz="2000" dirty="0" err="1">
                <a:solidFill>
                  <a:srgbClr val="1E2452"/>
                </a:solidFill>
              </a:rPr>
              <a:t>repo</a:t>
            </a:r>
            <a:r>
              <a:rPr lang="hu-HU" sz="2000" dirty="0">
                <a:solidFill>
                  <a:srgbClr val="1E2452"/>
                </a:solidFill>
              </a:rPr>
              <a:t>) egyszerre emeli meg a kincstári számla egyenlegét és csökkenti a bankrendszer likviditástöbbletét</a:t>
            </a:r>
          </a:p>
          <a:p>
            <a:pPr lvl="1" fontAlgn="base">
              <a:lnSpc>
                <a:spcPct val="100000"/>
              </a:lnSpc>
              <a:spcAft>
                <a:spcPts val="600"/>
              </a:spcAft>
              <a:buFont typeface="Calibri" panose="020F0502020204030204" pitchFamily="34" charset="0"/>
              <a:buChar char="‒"/>
              <a:defRPr/>
            </a:pPr>
            <a:r>
              <a:rPr lang="hu-HU" sz="2000" dirty="0">
                <a:solidFill>
                  <a:srgbClr val="1E2452"/>
                </a:solidFill>
              </a:rPr>
              <a:t>Amikor az </a:t>
            </a:r>
            <a:r>
              <a:rPr lang="hu-HU" sz="2000" i="1" dirty="0">
                <a:solidFill>
                  <a:srgbClr val="1E2452"/>
                </a:solidFill>
              </a:rPr>
              <a:t>állami bevételeknél (pl.: ÁFA)</a:t>
            </a:r>
            <a:r>
              <a:rPr lang="hu-HU" sz="2000" dirty="0">
                <a:solidFill>
                  <a:srgbClr val="1E2452"/>
                </a:solidFill>
              </a:rPr>
              <a:t> a </a:t>
            </a:r>
            <a:r>
              <a:rPr lang="hu-HU" sz="2000" dirty="0" err="1">
                <a:solidFill>
                  <a:srgbClr val="1E2452"/>
                </a:solidFill>
              </a:rPr>
              <a:t>KESZ</a:t>
            </a:r>
            <a:r>
              <a:rPr lang="hu-HU" sz="2000" dirty="0">
                <a:solidFill>
                  <a:srgbClr val="1E2452"/>
                </a:solidFill>
              </a:rPr>
              <a:t> szintje megemelkedik és a bankok likviditástöbblete csökken, akkor pedig az ÁKK pénzpiaci kihelyezéseivel (aktív </a:t>
            </a:r>
            <a:r>
              <a:rPr lang="hu-HU" sz="2000" dirty="0" err="1">
                <a:solidFill>
                  <a:srgbClr val="1E2452"/>
                </a:solidFill>
              </a:rPr>
              <a:t>repo</a:t>
            </a:r>
            <a:r>
              <a:rPr lang="hu-HU" sz="2000" dirty="0">
                <a:solidFill>
                  <a:srgbClr val="1E2452"/>
                </a:solidFill>
              </a:rPr>
              <a:t>) biztosítható az egyensúly</a:t>
            </a:r>
          </a:p>
          <a:p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50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936193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8172400" cy="759189"/>
          </a:xfrm>
        </p:spPr>
        <p:txBody>
          <a:bodyPr>
            <a:noAutofit/>
          </a:bodyPr>
          <a:lstStyle/>
          <a:p>
            <a:r>
              <a:rPr lang="hu-HU" sz="2800" dirty="0">
                <a:solidFill>
                  <a:srgbClr val="1E2452"/>
                </a:solidFill>
              </a:rPr>
              <a:t>A bankrendszer </a:t>
            </a:r>
            <a:r>
              <a:rPr lang="hu-HU" sz="2800" dirty="0" err="1">
                <a:solidFill>
                  <a:srgbClr val="1E2452"/>
                </a:solidFill>
              </a:rPr>
              <a:t>aggregált</a:t>
            </a:r>
            <a:r>
              <a:rPr lang="hu-HU" sz="2800" dirty="0">
                <a:solidFill>
                  <a:srgbClr val="1E2452"/>
                </a:solidFill>
              </a:rPr>
              <a:t> likviditását érő sokkok másik forrása a készpénzkereslet változása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268760"/>
            <a:ext cx="7926507" cy="4968552"/>
          </a:xfrm>
        </p:spPr>
        <p:txBody>
          <a:bodyPr/>
          <a:lstStyle/>
          <a:p>
            <a:pPr marL="0" lvl="0" indent="0" algn="just" defTabSz="914400">
              <a:lnSpc>
                <a:spcPct val="100000"/>
              </a:lnSpc>
              <a:spcBef>
                <a:spcPct val="20000"/>
              </a:spcBef>
              <a:buNone/>
              <a:defRPr/>
            </a:pPr>
            <a:r>
              <a:rPr lang="hu-HU" sz="2000" dirty="0">
                <a:solidFill>
                  <a:srgbClr val="1E2452"/>
                </a:solidFill>
              </a:rPr>
              <a:t>A készpénzkereslet változása kisebb likviditási sokkokat jelent (</a:t>
            </a:r>
            <a:r>
              <a:rPr lang="hu-HU" sz="2000" dirty="0" err="1">
                <a:solidFill>
                  <a:srgbClr val="1E2452"/>
                </a:solidFill>
              </a:rPr>
              <a:t>max</a:t>
            </a:r>
            <a:r>
              <a:rPr lang="hu-HU" sz="2000" dirty="0">
                <a:solidFill>
                  <a:srgbClr val="1E2452"/>
                </a:solidFill>
              </a:rPr>
              <a:t>. napi 40-50 milliárd Ft), és néhány tényezője jól előre jelezhető:</a:t>
            </a:r>
          </a:p>
          <a:p>
            <a:pPr marL="269875" lvl="0" indent="-269875" algn="just" defTabSz="914400">
              <a:lnSpc>
                <a:spcPct val="10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hu-HU" sz="2000" dirty="0">
                <a:solidFill>
                  <a:srgbClr val="1E2452"/>
                </a:solidFill>
              </a:rPr>
              <a:t>A gazdaság készpénzkeresletét egyrészt </a:t>
            </a:r>
            <a:r>
              <a:rPr lang="hu-HU" sz="2000" b="1" dirty="0">
                <a:solidFill>
                  <a:srgbClr val="1E2452"/>
                </a:solidFill>
              </a:rPr>
              <a:t>szezonális</a:t>
            </a:r>
            <a:r>
              <a:rPr lang="hu-HU" sz="2000" dirty="0">
                <a:solidFill>
                  <a:srgbClr val="1E2452"/>
                </a:solidFill>
              </a:rPr>
              <a:t> </a:t>
            </a:r>
            <a:r>
              <a:rPr lang="hu-HU" sz="2000" b="1" dirty="0">
                <a:solidFill>
                  <a:srgbClr val="1E2452"/>
                </a:solidFill>
              </a:rPr>
              <a:t>tényezők</a:t>
            </a:r>
            <a:r>
              <a:rPr lang="hu-HU" sz="2000" dirty="0">
                <a:solidFill>
                  <a:srgbClr val="1E2452"/>
                </a:solidFill>
              </a:rPr>
              <a:t> mozgatják:</a:t>
            </a:r>
          </a:p>
          <a:p>
            <a:pPr lvl="1" fontAlgn="base">
              <a:lnSpc>
                <a:spcPct val="100000"/>
              </a:lnSpc>
              <a:spcAft>
                <a:spcPts val="600"/>
              </a:spcAft>
              <a:buFont typeface="Calibri" panose="020F0502020204030204" pitchFamily="34" charset="0"/>
              <a:buChar char="‒"/>
              <a:defRPr/>
            </a:pPr>
            <a:r>
              <a:rPr lang="hu-HU" sz="2000" i="1" dirty="0">
                <a:solidFill>
                  <a:srgbClr val="1E2452"/>
                </a:solidFill>
              </a:rPr>
              <a:t>Heti szezonalitás</a:t>
            </a:r>
            <a:r>
              <a:rPr lang="hu-HU" sz="2000" dirty="0">
                <a:solidFill>
                  <a:srgbClr val="1E2452"/>
                </a:solidFill>
              </a:rPr>
              <a:t>: a hét első felében csökkenő, a hét második felében növekvő készpénz igény</a:t>
            </a:r>
          </a:p>
          <a:p>
            <a:pPr lvl="1" fontAlgn="base">
              <a:lnSpc>
                <a:spcPct val="100000"/>
              </a:lnSpc>
              <a:spcAft>
                <a:spcPts val="600"/>
              </a:spcAft>
              <a:buFont typeface="Calibri" panose="020F0502020204030204" pitchFamily="34" charset="0"/>
              <a:buChar char="‒"/>
              <a:defRPr/>
            </a:pPr>
            <a:r>
              <a:rPr lang="hu-HU" sz="2000" i="1" dirty="0">
                <a:solidFill>
                  <a:srgbClr val="1E2452"/>
                </a:solidFill>
              </a:rPr>
              <a:t>Éven belüli minták</a:t>
            </a:r>
            <a:r>
              <a:rPr lang="hu-HU" sz="2000" dirty="0">
                <a:solidFill>
                  <a:srgbClr val="1E2452"/>
                </a:solidFill>
              </a:rPr>
              <a:t>: az év végi, illetve éven belüli többnapos  ünnepek előtt megugró, az ünnepeket követően csökkenő készpénztartási igény</a:t>
            </a:r>
          </a:p>
          <a:p>
            <a:pPr marL="269875" lvl="0" indent="-269875" algn="just" defTabSz="914400">
              <a:lnSpc>
                <a:spcPct val="10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hu-HU" sz="2000" dirty="0">
                <a:solidFill>
                  <a:srgbClr val="1E2452"/>
                </a:solidFill>
              </a:rPr>
              <a:t>Másrészt </a:t>
            </a:r>
            <a:r>
              <a:rPr lang="hu-HU" sz="2000" b="1" dirty="0">
                <a:solidFill>
                  <a:srgbClr val="1E2452"/>
                </a:solidFill>
              </a:rPr>
              <a:t>a gazdasági növekedés </a:t>
            </a:r>
            <a:r>
              <a:rPr lang="hu-HU" sz="2000" dirty="0">
                <a:solidFill>
                  <a:srgbClr val="1E2452"/>
                </a:solidFill>
              </a:rPr>
              <a:t>és az </a:t>
            </a:r>
            <a:r>
              <a:rPr lang="hu-HU" sz="2000" b="1" dirty="0">
                <a:solidFill>
                  <a:srgbClr val="1E2452"/>
                </a:solidFill>
              </a:rPr>
              <a:t>infláció</a:t>
            </a:r>
            <a:r>
              <a:rPr lang="hu-HU" sz="2000" dirty="0">
                <a:solidFill>
                  <a:srgbClr val="1E2452"/>
                </a:solidFill>
              </a:rPr>
              <a:t> is hat a pénzkeresletre </a:t>
            </a:r>
          </a:p>
          <a:p>
            <a:pPr lvl="1" fontAlgn="base">
              <a:lnSpc>
                <a:spcPct val="100000"/>
              </a:lnSpc>
              <a:spcAft>
                <a:spcPts val="600"/>
              </a:spcAft>
              <a:buFont typeface="Calibri" panose="020F0502020204030204" pitchFamily="34" charset="0"/>
              <a:buChar char="‒"/>
              <a:defRPr/>
            </a:pPr>
            <a:r>
              <a:rPr lang="hu-HU" sz="2000" dirty="0">
                <a:solidFill>
                  <a:srgbClr val="1E2452"/>
                </a:solidFill>
              </a:rPr>
              <a:t>Nem kamatozó eszközként a készpénz tartásának alternatívaköltsége az inflációval együtt változik. Az infláció csökkenését (növekedését) rendszerint a lakossági készpénzállomány növekedési ütemének emelkedése (csökkenése) kíséri</a:t>
            </a:r>
          </a:p>
          <a:p>
            <a:pPr marL="342900" lvl="0" indent="-342900" defTabSz="914400">
              <a:lnSpc>
                <a:spcPct val="100000"/>
              </a:lnSpc>
              <a:spcBef>
                <a:spcPct val="20000"/>
              </a:spcBef>
              <a:defRPr/>
            </a:pPr>
            <a:endParaRPr lang="hu-HU" sz="1800" dirty="0">
              <a:solidFill>
                <a:srgbClr val="857760"/>
              </a:solidFill>
              <a:latin typeface="Trebuchet MS" pitchFamily="34" charset="0"/>
            </a:endParaRPr>
          </a:p>
          <a:p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51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344235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80000"/>
            <a:ext cx="7992888" cy="759189"/>
          </a:xfrm>
        </p:spPr>
        <p:txBody>
          <a:bodyPr>
            <a:noAutofit/>
          </a:bodyPr>
          <a:lstStyle/>
          <a:p>
            <a:r>
              <a:rPr lang="hu-HU" sz="2400" dirty="0">
                <a:solidFill>
                  <a:srgbClr val="1E2452"/>
                </a:solidFill>
              </a:rPr>
              <a:t>A háztartások készpénzállományának éves növekedése és az infláció (negyedév/előző év azonos negyedéve) 2002 és 2019 IV. negyedéve között</a:t>
            </a:r>
            <a:endParaRPr lang="hu-HU" sz="24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491880" y="6381328"/>
            <a:ext cx="2057400" cy="365125"/>
          </a:xfrm>
        </p:spPr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52</a:t>
            </a:fld>
            <a:endParaRPr lang="hu-HU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9C2AB00-579E-4480-8341-0B59228DDF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8226" y="1196752"/>
            <a:ext cx="8410238" cy="504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7631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80000"/>
            <a:ext cx="7377707" cy="759189"/>
          </a:xfrm>
        </p:spPr>
        <p:txBody>
          <a:bodyPr>
            <a:normAutofit/>
          </a:bodyPr>
          <a:lstStyle/>
          <a:p>
            <a:r>
              <a:rPr lang="hu-HU" sz="2800" dirty="0">
                <a:solidFill>
                  <a:srgbClr val="1E2452"/>
                </a:solidFill>
              </a:rPr>
              <a:t>Bankközi likviditáskezelés lehetőségei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8313121" cy="5266755"/>
          </a:xfrm>
        </p:spPr>
        <p:txBody>
          <a:bodyPr>
            <a:normAutofit fontScale="92500" lnSpcReduction="20000"/>
          </a:bodyPr>
          <a:lstStyle/>
          <a:p>
            <a:pPr marL="342900" lvl="0" indent="-3429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hu-HU" sz="2000" b="1" dirty="0">
                <a:solidFill>
                  <a:srgbClr val="1E2452"/>
                </a:solidFill>
              </a:rPr>
              <a:t>Heti átlagos várható likviditás</a:t>
            </a:r>
          </a:p>
          <a:p>
            <a:pPr marL="542925" lvl="1" indent="-342900" defTabSz="9144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lang="hu-HU" sz="2000" i="1" dirty="0">
                <a:solidFill>
                  <a:srgbClr val="1E2452"/>
                </a:solidFill>
                <a:hlinkClick r:id="rId2"/>
              </a:rPr>
              <a:t>Likviditási prognózis</a:t>
            </a:r>
            <a:r>
              <a:rPr lang="hu-HU" sz="2000" i="1" dirty="0">
                <a:solidFill>
                  <a:srgbClr val="1E2452"/>
                </a:solidFill>
              </a:rPr>
              <a:t>t </a:t>
            </a:r>
            <a:r>
              <a:rPr lang="hu-HU" sz="2000" dirty="0">
                <a:solidFill>
                  <a:srgbClr val="1E2452"/>
                </a:solidFill>
              </a:rPr>
              <a:t>publikál hetente az MNB, amely segíti a bankok likviditáskezelését:</a:t>
            </a:r>
          </a:p>
          <a:p>
            <a:pPr marL="809625" lvl="3" indent="0" defTabSz="9144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hu-HU" sz="2000" dirty="0">
                <a:solidFill>
                  <a:srgbClr val="1E2452"/>
                </a:solidFill>
              </a:rPr>
              <a:t>A jegybank szerdánként 9 órakor publikálja keddhez viszonyítva a következő hét napra vonatkozóan a forintlikviditást befolyásoló tényezők átlagos hatását. Ünnepnap esetén a prognózis időpontja másik napra kerülhet. A publikált számérték azt mutatja meg, hogy keddhez képest a szerdától következő keddig tartó időszakban átlagosan mekkora mértékben tér el a bankrendszer forintlikviditásának mértéke. </a:t>
            </a:r>
          </a:p>
          <a:p>
            <a:pPr marL="742950" lvl="1" indent="-28575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―"/>
            </a:pPr>
            <a:endParaRPr lang="hu-HU" sz="1000" dirty="0">
              <a:solidFill>
                <a:srgbClr val="1E2452"/>
              </a:solidFill>
            </a:endParaRPr>
          </a:p>
          <a:p>
            <a:pPr marL="342900" lvl="0" indent="-3429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hu-HU" sz="2000" b="1" dirty="0">
                <a:solidFill>
                  <a:srgbClr val="1E2452"/>
                </a:solidFill>
              </a:rPr>
              <a:t>Héten belüli likviditási sokkok hatásának kezelése</a:t>
            </a:r>
          </a:p>
          <a:p>
            <a:pPr marL="742950" lvl="1" indent="-28575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―"/>
            </a:pPr>
            <a:r>
              <a:rPr lang="hu-HU" sz="2000" dirty="0">
                <a:solidFill>
                  <a:srgbClr val="1E2452"/>
                </a:solidFill>
              </a:rPr>
              <a:t>Számlaegyenleg változása (kötelező tartalék előírásnak átlagban kell megfelelni),</a:t>
            </a:r>
          </a:p>
          <a:p>
            <a:pPr marL="742950" lvl="1" indent="-28575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―"/>
            </a:pPr>
            <a:r>
              <a:rPr lang="hu-HU" sz="2000" dirty="0">
                <a:solidFill>
                  <a:srgbClr val="1E2452"/>
                </a:solidFill>
              </a:rPr>
              <a:t>Preferenciális betételhelyezés változása (a bankoknak napi preferenciális betételhelyezési </a:t>
            </a:r>
            <a:r>
              <a:rPr lang="hu-HU" sz="2000" dirty="0" err="1">
                <a:solidFill>
                  <a:srgbClr val="1E2452"/>
                </a:solidFill>
              </a:rPr>
              <a:t>limite</a:t>
            </a:r>
            <a:r>
              <a:rPr lang="hu-HU" sz="2000" dirty="0">
                <a:solidFill>
                  <a:srgbClr val="1E2452"/>
                </a:solidFill>
              </a:rPr>
              <a:t> van)</a:t>
            </a:r>
          </a:p>
          <a:p>
            <a:pPr marL="742950" lvl="1" indent="-28575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―"/>
            </a:pPr>
            <a:r>
              <a:rPr lang="hu-HU" sz="2000" dirty="0">
                <a:solidFill>
                  <a:srgbClr val="1E2452"/>
                </a:solidFill>
              </a:rPr>
              <a:t>Bankközi (O/N) hitelnyújtás vagy kihelyezés,</a:t>
            </a:r>
          </a:p>
          <a:p>
            <a:pPr marL="742950" lvl="1" indent="-28575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―"/>
            </a:pPr>
            <a:r>
              <a:rPr lang="hu-HU" sz="2000" dirty="0">
                <a:solidFill>
                  <a:srgbClr val="1E2452"/>
                </a:solidFill>
              </a:rPr>
              <a:t>MNB kamatfolyosó (O/N betét vagy hitel) igénybevétele,</a:t>
            </a:r>
          </a:p>
          <a:p>
            <a:pPr marL="742950" lvl="1" indent="-28575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―"/>
            </a:pPr>
            <a:r>
              <a:rPr lang="hu-HU" sz="2000" dirty="0">
                <a:solidFill>
                  <a:srgbClr val="1E2452"/>
                </a:solidFill>
              </a:rPr>
              <a:t>MNB </a:t>
            </a:r>
            <a:r>
              <a:rPr lang="hu-HU" sz="2000" dirty="0" err="1">
                <a:solidFill>
                  <a:srgbClr val="1E2452"/>
                </a:solidFill>
              </a:rPr>
              <a:t>FX-swap</a:t>
            </a:r>
            <a:r>
              <a:rPr lang="hu-HU" sz="2000" dirty="0">
                <a:solidFill>
                  <a:srgbClr val="1E2452"/>
                </a:solidFill>
              </a:rPr>
              <a:t> tenderén való részvétel</a:t>
            </a:r>
          </a:p>
          <a:p>
            <a:endParaRPr lang="hu-HU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806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hu-HU" dirty="0"/>
              <a:t>Magyar Nemzeti Bank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53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168931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9289032" cy="4824536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1500" i="1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Magyar Nemzeti Bank Jelentés 2013-2019</a:t>
            </a:r>
            <a:endParaRPr lang="hu-HU" sz="1500" i="1" u="sng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1500" i="1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Hoffmann Mihály – Kolozsi Pál Péter: Eszköztárának átalakításával felkészült a jegybank a monetáris politika óvatos és fokozatos </a:t>
            </a:r>
            <a:r>
              <a:rPr lang="hu-HU" sz="1500" i="1" u="sng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normalizációjára</a:t>
            </a:r>
            <a:r>
              <a:rPr lang="hu-HU" sz="1500" i="1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(2018)</a:t>
            </a:r>
            <a:endParaRPr lang="hu-HU" sz="1500" i="1" u="sng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1500" i="1" u="sng" dirty="0">
                <a:hlinkClick r:id="rId4"/>
              </a:rPr>
              <a:t>A rövid hozamokra ható nemkonvencionális monetáris politikai eszköztár jövőbeli stratégiai keretrendszere </a:t>
            </a:r>
            <a:br>
              <a:rPr lang="hu-HU" sz="1500" i="1" u="sng" dirty="0">
                <a:hlinkClick r:id="rId4"/>
              </a:rPr>
            </a:br>
            <a:r>
              <a:rPr lang="hu-HU" sz="1500" i="1" u="sng" dirty="0">
                <a:hlinkClick r:id="rId4"/>
              </a:rPr>
              <a:t>(2018. szeptember 18.)</a:t>
            </a:r>
            <a:endParaRPr lang="hu-HU" sz="1500" i="1" u="sng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1500" i="1" u="sng" dirty="0">
                <a:hlinkClick r:id="rId5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magyar út – célzott jegybanki politika (2017)</a:t>
            </a:r>
            <a:endParaRPr lang="hu-HU" sz="1500" i="1" u="sng" dirty="0"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1500" i="1" dirty="0">
                <a:hlinkClick r:id="rId7"/>
              </a:rPr>
              <a:t>Modern jegybanki gyakorlat (2017)</a:t>
            </a:r>
            <a:endParaRPr lang="hu-HU" sz="1500" i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1500" i="1" u="sng" dirty="0">
                <a:hlinkClick r:id="rId8"/>
              </a:rPr>
              <a:t>Kolozsi Pál Péter – Hoffmann Mihály: Bevetésre készen állnak az MNB új fegyverei (2016)</a:t>
            </a:r>
            <a:endParaRPr lang="hu-HU" sz="1500" i="1" u="sng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1500" i="1" dirty="0">
                <a:hlinkClick r:id="rId9"/>
              </a:rPr>
              <a:t>Kolozsi Pál Péter – Hoffmann Mihály: A külső sérülékenység csökkentése monetáris politikai eszközökkel (2016)</a:t>
            </a:r>
            <a:endParaRPr lang="hu-HU" sz="1500" i="1" dirty="0">
              <a:hlinkClick r:id="rId6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1500" i="1" dirty="0">
                <a:hlinkClick r:id="rId10"/>
              </a:rPr>
              <a:t>Nagy Márton: Az önfinanszírozási program költségei eltörpülnek az előnyei mellett (2015)</a:t>
            </a:r>
            <a:endParaRPr lang="hu-HU" sz="1500" i="1" dirty="0">
              <a:hlinkClick r:id="rId11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1500" i="1" dirty="0">
                <a:hlinkClick r:id="rId12"/>
              </a:rPr>
              <a:t>Nagy Márton-Palotai Dániel: Az MNB eszközeinek megújításával tovább csökkenti az ország sérülékenységét (2015)</a:t>
            </a:r>
            <a:endParaRPr lang="hu-HU" sz="1500" i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1500" i="1" dirty="0">
                <a:hlinkClick r:id="rId13"/>
              </a:rPr>
              <a:t>Kolozsi Pál Péter – </a:t>
            </a:r>
            <a:r>
              <a:rPr lang="hu-HU" sz="1500" i="1" dirty="0" err="1">
                <a:hlinkClick r:id="rId13"/>
              </a:rPr>
              <a:t>Banai</a:t>
            </a:r>
            <a:r>
              <a:rPr lang="hu-HU" sz="1500" i="1" dirty="0">
                <a:hlinkClick r:id="rId13"/>
              </a:rPr>
              <a:t> Ádám – Vonnák Balázs: A lakossági deviza-jelzáloghitelek kivezetése: időzítés és keretrendszer* (2015)</a:t>
            </a:r>
            <a:endParaRPr lang="hu-HU" sz="1500" i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1500" i="1" dirty="0">
                <a:hlinkClick r:id="rId14"/>
              </a:rPr>
              <a:t>A Magyar Nemzeti Bank önfinanszírozási programja (2014. április - 2015. március)</a:t>
            </a:r>
            <a:endParaRPr lang="hu-HU" sz="1500" i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1500" i="1" dirty="0">
                <a:hlinkClick r:id="rId15"/>
              </a:rPr>
              <a:t>Kolozsi Pál Péter: Stabilabb és olcsóbb finanszírozást hozhatnak az MNB új eszközei (2014)</a:t>
            </a:r>
            <a:endParaRPr lang="hu-HU" sz="1500" i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1500" i="1" dirty="0">
                <a:hlinkClick r:id="rId16"/>
              </a:rPr>
              <a:t>Balogh Csaba: Részletesen a monetáris politikai eszköztárról (2009)</a:t>
            </a:r>
            <a:endParaRPr lang="hu-HU" sz="1500" i="1" dirty="0">
              <a:hlinkClick r:id="rId6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1500" i="1" dirty="0"/>
              <a:t>További szakirodalom a következő linkeken érhető el: </a:t>
            </a:r>
            <a:r>
              <a:rPr lang="hu-HU" sz="1500" i="1" dirty="0">
                <a:hlinkClick r:id="rId17"/>
              </a:rPr>
              <a:t>http://www.mnb.hu/kiadvanyok</a:t>
            </a:r>
            <a:endParaRPr lang="hu-HU" sz="1500" i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1500" i="1" dirty="0"/>
              <a:t>						</a:t>
            </a:r>
            <a:r>
              <a:rPr lang="hu-HU" sz="1500" i="1" dirty="0">
                <a:hlinkClick r:id="rId18"/>
              </a:rPr>
              <a:t>http://www.mnb.hu/monetaris-politika</a:t>
            </a:r>
            <a:endParaRPr lang="hu-HU" sz="15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/>
              <a:t>Magyar Nemzeti Bank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15616" y="180000"/>
            <a:ext cx="7449715" cy="759189"/>
          </a:xfrm>
        </p:spPr>
        <p:txBody>
          <a:bodyPr>
            <a:normAutofit/>
          </a:bodyPr>
          <a:lstStyle/>
          <a:p>
            <a:r>
              <a:rPr lang="hu-HU" sz="2800" dirty="0"/>
              <a:t>HÁTTÉRANYAGOK</a:t>
            </a:r>
          </a:p>
        </p:txBody>
      </p:sp>
    </p:spTree>
    <p:extLst>
      <p:ext uri="{BB962C8B-B14F-4D97-AF65-F5344CB8AC3E}">
        <p14:creationId xmlns:p14="http://schemas.microsoft.com/office/powerpoint/2010/main" val="3993349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12796"/>
            <a:ext cx="8180841" cy="759189"/>
          </a:xfrm>
        </p:spPr>
        <p:txBody>
          <a:bodyPr>
            <a:noAutofit/>
          </a:bodyPr>
          <a:lstStyle/>
          <a:p>
            <a:r>
              <a:rPr lang="hu-HU" sz="2700" dirty="0"/>
              <a:t>Transzmissziós csatornák: milyen úton befolyásolják a monetáris politikai döntések a kibocsátást és az inflációt?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6</a:t>
            </a:fld>
            <a:endParaRPr lang="hu-H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84784"/>
            <a:ext cx="7467600" cy="383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75127" y="5637483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Calibri" panose="020F0502020204030204" pitchFamily="34" charset="0"/>
              </a:rPr>
              <a:t>A jegybank bejelentései befolyásolják a gazdasági szereplők várakozásait is.</a:t>
            </a:r>
          </a:p>
        </p:txBody>
      </p:sp>
      <p:sp>
        <p:nvSpPr>
          <p:cNvPr id="10" name="Szövegdoboz 4"/>
          <p:cNvSpPr txBox="1"/>
          <p:nvPr/>
        </p:nvSpPr>
        <p:spPr>
          <a:xfrm>
            <a:off x="5940152" y="6304002"/>
            <a:ext cx="32038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i="1" dirty="0">
                <a:solidFill>
                  <a:schemeClr val="tx2"/>
                </a:solidFill>
                <a:latin typeface="+mn-lt"/>
              </a:rPr>
              <a:t>Forrás:  Monetáris politika  Magyarországon (2012) </a:t>
            </a:r>
          </a:p>
        </p:txBody>
      </p:sp>
    </p:spTree>
    <p:extLst>
      <p:ext uri="{BB962C8B-B14F-4D97-AF65-F5344CB8AC3E}">
        <p14:creationId xmlns:p14="http://schemas.microsoft.com/office/powerpoint/2010/main" val="1890375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80000"/>
            <a:ext cx="7449715" cy="759189"/>
          </a:xfrm>
        </p:spPr>
        <p:txBody>
          <a:bodyPr>
            <a:normAutofit/>
          </a:bodyPr>
          <a:lstStyle/>
          <a:p>
            <a:r>
              <a:rPr lang="hu-HU" sz="2800" dirty="0"/>
              <a:t>A jegybanki eszköztár és az MNB céljai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313384"/>
            <a:ext cx="8064896" cy="5042965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hu-HU" sz="1800" b="1" dirty="0">
                <a:hlinkClick r:id="rId3"/>
              </a:rPr>
              <a:t>Monetáris politikai eszköztár</a:t>
            </a:r>
            <a:r>
              <a:rPr lang="hu-HU" sz="1800" b="1" dirty="0"/>
              <a:t>: </a:t>
            </a:r>
            <a:r>
              <a:rPr lang="hu-HU" sz="1800" dirty="0"/>
              <a:t>a jegybank által végzett forint és devizapiaci műveletek összessége. </a:t>
            </a:r>
          </a:p>
          <a:p>
            <a:pPr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hu-HU" sz="1800" dirty="0"/>
              <a:t>A jegybank </a:t>
            </a:r>
            <a:r>
              <a:rPr lang="hu-HU" sz="1800" b="1" u="sng" dirty="0"/>
              <a:t>elsődleges célja </a:t>
            </a:r>
            <a:r>
              <a:rPr lang="hu-HU" sz="1800" b="1" dirty="0"/>
              <a:t>az árstabilitás elérése és fenntartása</a:t>
            </a:r>
            <a:r>
              <a:rPr lang="hu-HU" sz="1800" dirty="0"/>
              <a:t>, amelyet az alábbi lépésekkel biztosít: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buFontTx/>
              <a:buChar char="-"/>
            </a:pPr>
            <a:r>
              <a:rPr lang="hu-HU" sz="1800" dirty="0"/>
              <a:t>megvalósítja a jegybanki kamatlépések hatékony transzmisszióját, 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buFontTx/>
              <a:buChar char="-"/>
            </a:pPr>
            <a:r>
              <a:rPr lang="hu-HU" sz="1800" dirty="0"/>
              <a:t>segíti a hitelintézetek likviditáskezelését,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buFontTx/>
              <a:buChar char="-"/>
            </a:pPr>
            <a:r>
              <a:rPr lang="hu-HU" sz="1800" dirty="0"/>
              <a:t>hozzájárul a pénzügyi stabilitáshoz.</a:t>
            </a:r>
          </a:p>
          <a:p>
            <a:pPr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hu-HU" sz="1800" dirty="0"/>
              <a:t>Emellett, anélkül, hogy elsődleges célját veszélyeztetné: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buFontTx/>
              <a:buChar char="-"/>
            </a:pPr>
            <a:r>
              <a:rPr lang="hu-HU" sz="1800" dirty="0"/>
              <a:t>támogatja a pénzügyi közvetítőrendszer stabilitásának fenntartását, ellenállóképességének és hatékonyságának növelését, valamint a pénzpiaci verseny előmozdítását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buFontTx/>
              <a:buChar char="-"/>
            </a:pPr>
            <a:r>
              <a:rPr lang="hu-HU" sz="1800" dirty="0"/>
              <a:t>a rendelkezésre álló eszközökkel támogatja a kormány gazdaságpolitikáját, ezzel hozzájárulva a gazdaság fenntartható növekedéséhez.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09414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8244528" cy="759189"/>
          </a:xfrm>
        </p:spPr>
        <p:txBody>
          <a:bodyPr>
            <a:noAutofit/>
          </a:bodyPr>
          <a:lstStyle/>
          <a:p>
            <a:r>
              <a:rPr lang="hu-HU" sz="2800" dirty="0"/>
              <a:t>A monetáris politikai eszköztár alapelvei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8</a:t>
            </a:fld>
            <a:endParaRPr lang="hu-HU" dirty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439491D9-6DDF-4CCD-B431-AA4F03910F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4935451"/>
              </p:ext>
            </p:extLst>
          </p:nvPr>
        </p:nvGraphicFramePr>
        <p:xfrm>
          <a:off x="-900608" y="1140855"/>
          <a:ext cx="10945216" cy="5215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8A66B89-3953-4395-81E1-06D01C08285D}"/>
              </a:ext>
            </a:extLst>
          </p:cNvPr>
          <p:cNvSpPr txBox="1"/>
          <p:nvPr/>
        </p:nvSpPr>
        <p:spPr>
          <a:xfrm>
            <a:off x="3383868" y="3733735"/>
            <a:ext cx="2376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Áttekinthető, biztonságos,</a:t>
            </a:r>
          </a:p>
          <a:p>
            <a:pPr algn="ctr"/>
            <a:r>
              <a:rPr lang="hu-HU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költséghatékony felépítés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B16B1D-6B47-4C20-B0B8-1B1B6AD404EE}"/>
              </a:ext>
            </a:extLst>
          </p:cNvPr>
          <p:cNvSpPr txBox="1"/>
          <p:nvPr/>
        </p:nvSpPr>
        <p:spPr>
          <a:xfrm>
            <a:off x="2092868" y="5107674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Egyenlő</a:t>
            </a:r>
            <a:br>
              <a:rPr lang="hu-HU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bánásmód a</a:t>
            </a:r>
            <a:br>
              <a:rPr lang="hu-HU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piaci partnerekkel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B8C092-BBC9-4374-903F-DF1F460F6AD1}"/>
              </a:ext>
            </a:extLst>
          </p:cNvPr>
          <p:cNvSpPr txBox="1"/>
          <p:nvPr/>
        </p:nvSpPr>
        <p:spPr>
          <a:xfrm>
            <a:off x="4682846" y="5116980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Piackonform</a:t>
            </a:r>
            <a:br>
              <a:rPr lang="hu-HU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felépítés </a:t>
            </a:r>
          </a:p>
          <a:p>
            <a:pPr algn="ctr"/>
            <a:r>
              <a:rPr lang="hu-HU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(indirekt eszközök)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FDC3FF-5FF4-4BE2-B094-CBC786EB3B40}"/>
              </a:ext>
            </a:extLst>
          </p:cNvPr>
          <p:cNvSpPr txBox="1"/>
          <p:nvPr/>
        </p:nvSpPr>
        <p:spPr>
          <a:xfrm>
            <a:off x="3385012" y="2708766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Piacépítés</a:t>
            </a:r>
            <a:br>
              <a:rPr lang="hu-HU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támogatása</a:t>
            </a:r>
          </a:p>
        </p:txBody>
      </p:sp>
    </p:spTree>
    <p:extLst>
      <p:ext uri="{BB962C8B-B14F-4D97-AF65-F5344CB8AC3E}">
        <p14:creationId xmlns:p14="http://schemas.microsoft.com/office/powerpoint/2010/main" val="2172963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80000"/>
            <a:ext cx="7449715" cy="759189"/>
          </a:xfrm>
        </p:spPr>
        <p:txBody>
          <a:bodyPr>
            <a:normAutofit/>
          </a:bodyPr>
          <a:lstStyle/>
          <a:p>
            <a:r>
              <a:rPr lang="hu-HU" sz="2800" dirty="0"/>
              <a:t>Az MNB monetáris politikai </a:t>
            </a:r>
            <a:r>
              <a:rPr lang="hu-HU" sz="2800" dirty="0">
                <a:hlinkClick r:id="rId2"/>
              </a:rPr>
              <a:t>partnerkör</a:t>
            </a:r>
            <a:r>
              <a:rPr lang="hu-HU" sz="2800" dirty="0"/>
              <a:t>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631" y="1387799"/>
            <a:ext cx="7886700" cy="4968552"/>
          </a:xfrm>
        </p:spPr>
        <p:txBody>
          <a:bodyPr>
            <a:normAutofit/>
          </a:bodyPr>
          <a:lstStyle/>
          <a:p>
            <a:pPr marL="0" indent="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hu-HU" sz="2000" b="1" dirty="0">
                <a:solidFill>
                  <a:srgbClr val="1E2452"/>
                </a:solidFill>
              </a:rPr>
              <a:t>Partnerek:</a:t>
            </a:r>
            <a:r>
              <a:rPr lang="hu-HU" sz="2000" dirty="0">
                <a:solidFill>
                  <a:srgbClr val="1E2452"/>
                </a:solidFill>
              </a:rPr>
              <a:t> a tartalékszabályozás alá eső belföldi hitelintézetek megfelelő technikai feltételek teljesítése esetén</a:t>
            </a:r>
          </a:p>
          <a:p>
            <a:pPr marL="742950" lvl="1" indent="-285750" defTabSz="914400" fontAlgn="base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Trebuchet MS" pitchFamily="34" charset="0"/>
              <a:buChar char="―"/>
            </a:pPr>
            <a:r>
              <a:rPr lang="hu-HU" sz="1900" dirty="0">
                <a:solidFill>
                  <a:srgbClr val="1E2452"/>
                </a:solidFill>
              </a:rPr>
              <a:t>Közvetlen </a:t>
            </a:r>
            <a:r>
              <a:rPr lang="hu-HU" sz="1900" dirty="0" err="1">
                <a:solidFill>
                  <a:srgbClr val="1E2452"/>
                </a:solidFill>
              </a:rPr>
              <a:t>VIBER</a:t>
            </a:r>
            <a:r>
              <a:rPr lang="hu-HU" sz="1900" dirty="0">
                <a:solidFill>
                  <a:srgbClr val="1E2452"/>
                </a:solidFill>
              </a:rPr>
              <a:t>- vagy </a:t>
            </a:r>
            <a:r>
              <a:rPr lang="hu-HU" sz="1900" dirty="0" err="1">
                <a:solidFill>
                  <a:srgbClr val="1E2452"/>
                </a:solidFill>
              </a:rPr>
              <a:t>BKR</a:t>
            </a:r>
            <a:r>
              <a:rPr lang="hu-HU" sz="1900" dirty="0">
                <a:solidFill>
                  <a:srgbClr val="1E2452"/>
                </a:solidFill>
              </a:rPr>
              <a:t>-tagság</a:t>
            </a:r>
          </a:p>
          <a:p>
            <a:pPr marL="742950" lvl="1" indent="-285750" defTabSz="914400" fontAlgn="base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Trebuchet MS" pitchFamily="34" charset="0"/>
              <a:buChar char="―"/>
            </a:pPr>
            <a:r>
              <a:rPr lang="hu-HU" sz="1900" dirty="0">
                <a:solidFill>
                  <a:srgbClr val="1E2452"/>
                </a:solidFill>
              </a:rPr>
              <a:t>Az értékpapír-műveletek és a fedezett hitelek esetén</a:t>
            </a:r>
            <a:r>
              <a:rPr lang="hu-HU" sz="2000" dirty="0"/>
              <a:t> </a:t>
            </a:r>
            <a:r>
              <a:rPr lang="hu-HU" sz="2000" dirty="0" err="1"/>
              <a:t>KELER</a:t>
            </a:r>
            <a:r>
              <a:rPr lang="hu-HU" sz="2000" dirty="0"/>
              <a:t> értékpapírszámla</a:t>
            </a:r>
          </a:p>
          <a:p>
            <a:pPr marL="457200" lvl="1" indent="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hu-HU" sz="2000" dirty="0">
              <a:solidFill>
                <a:srgbClr val="1E2452"/>
              </a:solidFill>
            </a:endParaRPr>
          </a:p>
          <a:p>
            <a:pPr marL="0" indent="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hu-HU" sz="2000" dirty="0">
                <a:solidFill>
                  <a:srgbClr val="1E2452"/>
                </a:solidFill>
              </a:rPr>
              <a:t>Az instrumentumok céljának megfelelően (pl. gyors beavatkozásra szolgáló eszközök esetén) eszközönként eltérő partnerkör lehetséges</a:t>
            </a:r>
          </a:p>
          <a:p>
            <a:pPr marL="742950" lvl="1" indent="-285750" defTabSz="914400" fontAlgn="base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Trebuchet MS" pitchFamily="34" charset="0"/>
              <a:buChar char="―"/>
            </a:pPr>
            <a:r>
              <a:rPr lang="hu-HU" sz="1900" dirty="0">
                <a:solidFill>
                  <a:srgbClr val="1E2452"/>
                </a:solidFill>
              </a:rPr>
              <a:t>Egyes devizapiaci eszközök esetén külföldi szereplők is</a:t>
            </a:r>
          </a:p>
          <a:p>
            <a:pPr marL="742950" lvl="1" indent="-285750" defTabSz="914400" fontAlgn="base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Trebuchet MS" pitchFamily="34" charset="0"/>
              <a:buChar char="―"/>
            </a:pPr>
            <a:r>
              <a:rPr lang="hu-HU" sz="1900" dirty="0">
                <a:solidFill>
                  <a:srgbClr val="1E2452"/>
                </a:solidFill>
              </a:rPr>
              <a:t>Gyorstenderek esetén csak bankok</a:t>
            </a:r>
          </a:p>
          <a:p>
            <a:pPr marL="742950" lvl="1" indent="-285750" defTabSz="914400" fontAlgn="base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Trebuchet MS" pitchFamily="34" charset="0"/>
              <a:buChar char="―"/>
            </a:pPr>
            <a:r>
              <a:rPr lang="hu-HU" sz="1900" dirty="0">
                <a:solidFill>
                  <a:srgbClr val="1E2452"/>
                </a:solidFill>
              </a:rPr>
              <a:t>Jelzáloglevélvásárlási program (2018) esetén jelzálogbankok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9889070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MNB_Theme_2">
      <a:dk1>
        <a:sysClr val="windowText" lastClr="000000"/>
      </a:dk1>
      <a:lt1>
        <a:sysClr val="window" lastClr="FFFFFF"/>
      </a:lt1>
      <a:dk2>
        <a:srgbClr val="898D8D"/>
      </a:dk2>
      <a:lt2>
        <a:srgbClr val="AC9F70"/>
      </a:lt2>
      <a:accent1>
        <a:srgbClr val="7E5C1D"/>
      </a:accent1>
      <a:accent2>
        <a:srgbClr val="E57200"/>
      </a:accent2>
      <a:accent3>
        <a:srgbClr val="CE0F69"/>
      </a:accent3>
      <a:accent4>
        <a:srgbClr val="8C4799"/>
      </a:accent4>
      <a:accent5>
        <a:srgbClr val="202653"/>
      </a:accent5>
      <a:accent6>
        <a:srgbClr val="7BAFD4"/>
      </a:accent6>
      <a:hlink>
        <a:srgbClr val="202653"/>
      </a:hlink>
      <a:folHlink>
        <a:srgbClr val="7BAFD4"/>
      </a:folHlink>
    </a:clrScheme>
    <a:fontScheme name="Fényűző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NB_MUAR_PPT_sablon_3" id="{0E99E441-BA91-481E-9FDC-17C2A4F83B22}" vid="{1A0FA107-B5C5-463B-9D6B-4746756CF09B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NB_Theme_2">
    <a:dk1>
      <a:sysClr val="windowText" lastClr="000000"/>
    </a:dk1>
    <a:lt1>
      <a:sysClr val="window" lastClr="FFFFFF"/>
    </a:lt1>
    <a:dk2>
      <a:srgbClr val="898D8D"/>
    </a:dk2>
    <a:lt2>
      <a:srgbClr val="AC9F70"/>
    </a:lt2>
    <a:accent1>
      <a:srgbClr val="7E5C1D"/>
    </a:accent1>
    <a:accent2>
      <a:srgbClr val="E57200"/>
    </a:accent2>
    <a:accent3>
      <a:srgbClr val="CE0F69"/>
    </a:accent3>
    <a:accent4>
      <a:srgbClr val="8C4799"/>
    </a:accent4>
    <a:accent5>
      <a:srgbClr val="202653"/>
    </a:accent5>
    <a:accent6>
      <a:srgbClr val="7BAFD4"/>
    </a:accent6>
    <a:hlink>
      <a:srgbClr val="202653"/>
    </a:hlink>
    <a:folHlink>
      <a:srgbClr val="7BAFD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13644</TotalTime>
  <Words>4517</Words>
  <Application>Microsoft Office PowerPoint</Application>
  <PresentationFormat>On-screen Show (4:3)</PresentationFormat>
  <Paragraphs>518</Paragraphs>
  <Slides>54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0" baseType="lpstr">
      <vt:lpstr>Arial</vt:lpstr>
      <vt:lpstr>Calibri</vt:lpstr>
      <vt:lpstr>Courier New</vt:lpstr>
      <vt:lpstr>Trebuchet MS</vt:lpstr>
      <vt:lpstr>Wingdings</vt:lpstr>
      <vt:lpstr>blank</vt:lpstr>
      <vt:lpstr>A Magyar Nemzeti Bank monetáris politikai eszköztára  </vt:lpstr>
      <vt:lpstr>TEMATIKA</vt:lpstr>
      <vt:lpstr>A monetáris politika céljai</vt:lpstr>
      <vt:lpstr>PowerPoint Presentation</vt:lpstr>
      <vt:lpstr>Az MNB döntési mechanizmusa </vt:lpstr>
      <vt:lpstr>Transzmissziós csatornák: milyen úton befolyásolják a monetáris politikai döntések a kibocsátást és az inflációt?</vt:lpstr>
      <vt:lpstr>A jegybanki eszköztár és az MNB céljai</vt:lpstr>
      <vt:lpstr>A monetáris politikai eszköztár alapelvei</vt:lpstr>
      <vt:lpstr>Az MNB monetáris politikai partnerköre</vt:lpstr>
      <vt:lpstr>Elfogadható fedezetek</vt:lpstr>
      <vt:lpstr>Egyszerűsített jegybankmérleg és a jegybanki eszköztár</vt:lpstr>
      <vt:lpstr>TEMATIKA</vt:lpstr>
      <vt:lpstr>A rövid hozamokra ható jegybanki eszközök keretrendszere</vt:lpstr>
      <vt:lpstr>Mennyiségi korlátozás</vt:lpstr>
      <vt:lpstr>Kamatfolyosó és az egynapos kamatok</vt:lpstr>
      <vt:lpstr>A kamatfolyosó módosításai (2015-2020)</vt:lpstr>
      <vt:lpstr>Forintlikviditást nyújtó devizaswap eszközök</vt:lpstr>
      <vt:lpstr>Az MNB FX-swap állományának alakulása 2020.02.20-ig</vt:lpstr>
      <vt:lpstr>A kötelező tartalékrendszer szerepe</vt:lpstr>
      <vt:lpstr>A BUBOR-piac reformja</vt:lpstr>
      <vt:lpstr>Preferenciális betét</vt:lpstr>
      <vt:lpstr>Preferenciális betétállomány alakulása 2020.02.19-ig</vt:lpstr>
      <vt:lpstr>Hiteltenderek</vt:lpstr>
      <vt:lpstr>Rövid piaci kamatok a jegybanki kamatfolyosóban 2016.01.01-től 2020.02.20-ig</vt:lpstr>
      <vt:lpstr>Az MNB 2018. szeptemberben publikált eszköztár-stratégiája (1)</vt:lpstr>
      <vt:lpstr>Az MNB 2018. szeptemberben publikált eszköztár-stratégiája (2)</vt:lpstr>
      <vt:lpstr>A rövid futamidejű hozamokra ható monetáris politikai eszköztárral kapcsolatos stratégia</vt:lpstr>
      <vt:lpstr>Növekedési Hitelprogram Fix (NHP fix)</vt:lpstr>
      <vt:lpstr>Növekedési Kötvényprogram (NKP)</vt:lpstr>
      <vt:lpstr>TEMATIKA</vt:lpstr>
      <vt:lpstr>A jegybanki eszköztárral kapcsolatos lépések (2013-2018)</vt:lpstr>
      <vt:lpstr>Növekedési Hitelprogram (NHP)</vt:lpstr>
      <vt:lpstr>Az NHP hatása a hitelezésre</vt:lpstr>
      <vt:lpstr>Az NHP elősegítette a kkv-hitelezés fordulatát és a reálgazdaságra is jelentős hatást gyakorolt</vt:lpstr>
      <vt:lpstr>Az Önfinanszírozási program</vt:lpstr>
      <vt:lpstr>Az Önfinanszírozási program keretében az MNB eszköztárának egésze megújult</vt:lpstr>
      <vt:lpstr>Az Önfinanszírozási program aktív szakaszában (2014-2016) jelentősen megnőtt a bankok likvid értékpapír-állománya</vt:lpstr>
      <vt:lpstr>A program eredményeként jelentősen csökkent a központi költségvetés adósságának devizaaránya 2018. év végére</vt:lpstr>
      <vt:lpstr>A program eredményeként a bankok és a háztartások aránya a forint állam-papírok piacán nőtt, míg a külföldieké jelentősen csökkent 2018. év végéig</vt:lpstr>
      <vt:lpstr>A lakossági devizahitelek kivezetéséhez kapcsolódó jegybanki tenderek</vt:lpstr>
      <vt:lpstr>A háztartások deviza és a forint-hitelállományának alakulása</vt:lpstr>
      <vt:lpstr>Növekedéstámogató Program: Piaci Hitelprogram (PHP)</vt:lpstr>
      <vt:lpstr>A PHP hozzájárult, hogy a kkv-hitelezés az NHP kivezetése után is dinamikus maradjon</vt:lpstr>
      <vt:lpstr>Hosszú hozamokra ható jegybanki eszközök</vt:lpstr>
      <vt:lpstr>Az MNB jelzáloglevél-állományának alakulása</vt:lpstr>
      <vt:lpstr>TEMATIKA</vt:lpstr>
      <vt:lpstr>A bankközi likviditás tényezői</vt:lpstr>
      <vt:lpstr>A bankrendszer likviditási sokkjai</vt:lpstr>
      <vt:lpstr>A bankrendszer likviditását érő sokkok egyik forrása a kincstári számlák (KESZ) változása</vt:lpstr>
      <vt:lpstr>A kincstári számlák volatilitása a legjelentősebb autonóm likviditási tényező</vt:lpstr>
      <vt:lpstr>A bankrendszer aggregált likviditását érő sokkok másik forrása a készpénzkereslet változása</vt:lpstr>
      <vt:lpstr>A háztartások készpénzállományának éves növekedése és az infláció (negyedév/előző év azonos negyedéve) 2002 és 2019 IV. negyedéve között</vt:lpstr>
      <vt:lpstr>Bankközi likviditáskezelés lehetőségei</vt:lpstr>
      <vt:lpstr>HÁTTÉRANYAGOK</vt:lpstr>
    </vt:vector>
  </TitlesOfParts>
  <Company>Magyar Nemzeti Bank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Pitz Mónika</dc:creator>
  <cp:lastModifiedBy>Gór-Holecz Fatime</cp:lastModifiedBy>
  <cp:revision>880</cp:revision>
  <cp:lastPrinted>2019-07-03T07:22:02Z</cp:lastPrinted>
  <dcterms:created xsi:type="dcterms:W3CDTF">2014-06-06T11:40:02Z</dcterms:created>
  <dcterms:modified xsi:type="dcterms:W3CDTF">2020-02-20T11:18:33Z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0d11092-50c9-4e74-84b5-b1af078dc3d0_Enabled">
    <vt:lpwstr>True</vt:lpwstr>
  </property>
  <property fmtid="{D5CDD505-2E9C-101B-9397-08002B2CF9AE}" pid="3" name="MSIP_Label_b0d11092-50c9-4e74-84b5-b1af078dc3d0_SiteId">
    <vt:lpwstr>97c01ef8-0264-4eef-9c08-fb4a9ba1c0db</vt:lpwstr>
  </property>
  <property fmtid="{D5CDD505-2E9C-101B-9397-08002B2CF9AE}" pid="4" name="MSIP_Label_b0d11092-50c9-4e74-84b5-b1af078dc3d0_Ref">
    <vt:lpwstr>https://api.informationprotection.azure.com/api/97c01ef8-0264-4eef-9c08-fb4a9ba1c0db</vt:lpwstr>
  </property>
  <property fmtid="{D5CDD505-2E9C-101B-9397-08002B2CF9AE}" pid="5" name="MSIP_Label_b0d11092-50c9-4e74-84b5-b1af078dc3d0_Owner">
    <vt:lpwstr>gorf@mnb.hu</vt:lpwstr>
  </property>
  <property fmtid="{D5CDD505-2E9C-101B-9397-08002B2CF9AE}" pid="6" name="MSIP_Label_b0d11092-50c9-4e74-84b5-b1af078dc3d0_SetDate">
    <vt:lpwstr>2018-10-30T16:48:48.2927920+01:00</vt:lpwstr>
  </property>
  <property fmtid="{D5CDD505-2E9C-101B-9397-08002B2CF9AE}" pid="7" name="MSIP_Label_b0d11092-50c9-4e74-84b5-b1af078dc3d0_Name">
    <vt:lpwstr>Protected</vt:lpwstr>
  </property>
  <property fmtid="{D5CDD505-2E9C-101B-9397-08002B2CF9AE}" pid="8" name="MSIP_Label_b0d11092-50c9-4e74-84b5-b1af078dc3d0_Application">
    <vt:lpwstr>Microsoft Azure Information Protection</vt:lpwstr>
  </property>
  <property fmtid="{D5CDD505-2E9C-101B-9397-08002B2CF9AE}" pid="9" name="MSIP_Label_b0d11092-50c9-4e74-84b5-b1af078dc3d0_Extended_MSFT_Method">
    <vt:lpwstr>Automatic</vt:lpwstr>
  </property>
  <property fmtid="{D5CDD505-2E9C-101B-9397-08002B2CF9AE}" pid="10" name="Sensitivity">
    <vt:lpwstr>Protected</vt:lpwstr>
  </property>
</Properties>
</file>