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4" r:id="rId1"/>
  </p:sldMasterIdLst>
  <p:notesMasterIdLst>
    <p:notesMasterId r:id="rId56"/>
  </p:notesMasterIdLst>
  <p:handoutMasterIdLst>
    <p:handoutMasterId r:id="rId57"/>
  </p:handoutMasterIdLst>
  <p:sldIdLst>
    <p:sldId id="260" r:id="rId2"/>
    <p:sldId id="274" r:id="rId3"/>
    <p:sldId id="276" r:id="rId4"/>
    <p:sldId id="277" r:id="rId5"/>
    <p:sldId id="278" r:id="rId6"/>
    <p:sldId id="279" r:id="rId7"/>
    <p:sldId id="282" r:id="rId8"/>
    <p:sldId id="330" r:id="rId9"/>
    <p:sldId id="283" r:id="rId10"/>
    <p:sldId id="313" r:id="rId11"/>
    <p:sldId id="331" r:id="rId12"/>
    <p:sldId id="355" r:id="rId13"/>
    <p:sldId id="380" r:id="rId14"/>
    <p:sldId id="381" r:id="rId15"/>
    <p:sldId id="383" r:id="rId16"/>
    <p:sldId id="361" r:id="rId17"/>
    <p:sldId id="382" r:id="rId18"/>
    <p:sldId id="372" r:id="rId19"/>
    <p:sldId id="384" r:id="rId20"/>
    <p:sldId id="356" r:id="rId21"/>
    <p:sldId id="385" r:id="rId22"/>
    <p:sldId id="373" r:id="rId23"/>
    <p:sldId id="340" r:id="rId24"/>
    <p:sldId id="387" r:id="rId25"/>
    <p:sldId id="338" r:id="rId26"/>
    <p:sldId id="351" r:id="rId27"/>
    <p:sldId id="362" r:id="rId28"/>
    <p:sldId id="388" r:id="rId29"/>
    <p:sldId id="391" r:id="rId30"/>
    <p:sldId id="390" r:id="rId31"/>
    <p:sldId id="392" r:id="rId32"/>
    <p:sldId id="393" r:id="rId33"/>
    <p:sldId id="403" r:id="rId34"/>
    <p:sldId id="739" r:id="rId35"/>
    <p:sldId id="364" r:id="rId36"/>
    <p:sldId id="398" r:id="rId37"/>
    <p:sldId id="400" r:id="rId38"/>
    <p:sldId id="401" r:id="rId39"/>
    <p:sldId id="402" r:id="rId40"/>
    <p:sldId id="366" r:id="rId41"/>
    <p:sldId id="378" r:id="rId42"/>
    <p:sldId id="333" r:id="rId43"/>
    <p:sldId id="377" r:id="rId44"/>
    <p:sldId id="337" r:id="rId45"/>
    <p:sldId id="348" r:id="rId46"/>
    <p:sldId id="399" r:id="rId47"/>
    <p:sldId id="397" r:id="rId48"/>
    <p:sldId id="307" r:id="rId49"/>
    <p:sldId id="308" r:id="rId50"/>
    <p:sldId id="396" r:id="rId51"/>
    <p:sldId id="395" r:id="rId52"/>
    <p:sldId id="311" r:id="rId53"/>
    <p:sldId id="394" r:id="rId54"/>
    <p:sldId id="321" r:id="rId55"/>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5">
          <p15:clr>
            <a:srgbClr val="A4A3A4"/>
          </p15:clr>
        </p15:guide>
        <p15:guide id="2" orient="horz" pos="663">
          <p15:clr>
            <a:srgbClr val="A4A3A4"/>
          </p15:clr>
        </p15:guide>
        <p15:guide id="3" pos="2880">
          <p15:clr>
            <a:srgbClr val="A4A3A4"/>
          </p15:clr>
        </p15:guide>
        <p15:guide id="4" pos="385">
          <p15:clr>
            <a:srgbClr val="A4A3A4"/>
          </p15:clr>
        </p15:guide>
        <p15:guide id="5" pos="532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eigervald" initials="a" lastIdx="1" clrIdx="0"/>
  <p:cmAuthor id="1" name="Novák Zsuzsanna" initials="NZ"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452"/>
    <a:srgbClr val="D8CFBE"/>
    <a:srgbClr val="777063"/>
    <a:srgbClr val="A69F94"/>
    <a:srgbClr val="EAB92A"/>
    <a:srgbClr val="FDE3EF"/>
    <a:srgbClr val="92B93B"/>
    <a:srgbClr val="5DB4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0" autoAdjust="0"/>
    <p:restoredTop sz="94497" autoAdjust="0"/>
  </p:normalViewPr>
  <p:slideViewPr>
    <p:cSldViewPr>
      <p:cViewPr varScale="1">
        <p:scale>
          <a:sx n="100" d="100"/>
          <a:sy n="100" d="100"/>
        </p:scale>
        <p:origin x="1890" y="90"/>
      </p:cViewPr>
      <p:guideLst>
        <p:guide orient="horz" pos="255"/>
        <p:guide orient="horz" pos="663"/>
        <p:guide pos="2880"/>
        <p:guide pos="385"/>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9C56E-33F4-46D7-AC88-EC0C87794630}"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hu-HU"/>
        </a:p>
      </dgm:t>
    </dgm:pt>
    <dgm:pt modelId="{360C37BE-D98E-49B3-A17D-70B03E549391}">
      <dgm:prSet phldrT="[Text]" custT="1"/>
      <dgm:spPr>
        <a:solidFill>
          <a:schemeClr val="accent6">
            <a:lumMod val="50000"/>
          </a:schemeClr>
        </a:solidFill>
      </dgm:spPr>
      <dgm:t>
        <a:bodyPr/>
        <a:lstStyle/>
        <a:p>
          <a:endParaRPr lang="hu-HU" sz="1800" dirty="0">
            <a:latin typeface="Calibri" panose="020F0502020204030204" pitchFamily="34" charset="0"/>
            <a:cs typeface="Calibri" panose="020F0502020204030204" pitchFamily="34" charset="0"/>
          </a:endParaRPr>
        </a:p>
      </dgm:t>
    </dgm:pt>
    <dgm:pt modelId="{AC5A4182-6C6C-481A-94D6-C7B8E9EFDC37}" type="parTrans" cxnId="{00ACD53A-174D-41A6-925E-C60C6F34102A}">
      <dgm:prSet/>
      <dgm:spPr/>
      <dgm:t>
        <a:bodyPr/>
        <a:lstStyle/>
        <a:p>
          <a:endParaRPr lang="hu-HU"/>
        </a:p>
      </dgm:t>
    </dgm:pt>
    <dgm:pt modelId="{8DC8A2D5-154A-40DE-813F-A1361F572E28}" type="sibTrans" cxnId="{00ACD53A-174D-41A6-925E-C60C6F34102A}">
      <dgm:prSet/>
      <dgm:spPr/>
      <dgm:t>
        <a:bodyPr/>
        <a:lstStyle/>
        <a:p>
          <a:endParaRPr lang="hu-HU"/>
        </a:p>
      </dgm:t>
    </dgm:pt>
    <dgm:pt modelId="{A014E3D7-DAA3-4753-B119-7C8671D7C78C}">
      <dgm:prSet phldrT="[Text]" custT="1"/>
      <dgm:spPr>
        <a:solidFill>
          <a:schemeClr val="accent6">
            <a:lumMod val="50000"/>
          </a:schemeClr>
        </a:solidFill>
      </dgm:spPr>
      <dgm:t>
        <a:bodyPr/>
        <a:lstStyle/>
        <a:p>
          <a:endParaRPr lang="hu-HU" sz="1800" dirty="0">
            <a:latin typeface="Calibri" panose="020F0502020204030204" pitchFamily="34" charset="0"/>
            <a:cs typeface="Calibri" panose="020F0502020204030204" pitchFamily="34" charset="0"/>
          </a:endParaRPr>
        </a:p>
      </dgm:t>
    </dgm:pt>
    <dgm:pt modelId="{B285A82D-0B1A-4EA4-93A7-2AACE14E92EE}" type="parTrans" cxnId="{C203AC2F-9006-47C9-ACBD-2BF54D3BE098}">
      <dgm:prSet/>
      <dgm:spPr/>
      <dgm:t>
        <a:bodyPr/>
        <a:lstStyle/>
        <a:p>
          <a:endParaRPr lang="hu-HU"/>
        </a:p>
      </dgm:t>
    </dgm:pt>
    <dgm:pt modelId="{84CB96D3-11B6-4F1C-B826-D44A8853766A}" type="sibTrans" cxnId="{C203AC2F-9006-47C9-ACBD-2BF54D3BE098}">
      <dgm:prSet/>
      <dgm:spPr/>
      <dgm:t>
        <a:bodyPr/>
        <a:lstStyle/>
        <a:p>
          <a:endParaRPr lang="hu-HU"/>
        </a:p>
      </dgm:t>
    </dgm:pt>
    <dgm:pt modelId="{1800B553-E39D-43CA-A2F8-9C889FFDE101}">
      <dgm:prSet phldrT="[Text]" custT="1"/>
      <dgm:spPr>
        <a:solidFill>
          <a:schemeClr val="accent6">
            <a:lumMod val="50000"/>
          </a:schemeClr>
        </a:solidFill>
      </dgm:spPr>
      <dgm:t>
        <a:bodyPr/>
        <a:lstStyle/>
        <a:p>
          <a:endParaRPr lang="hu-HU" sz="1600" dirty="0">
            <a:latin typeface="Calibri" panose="020F0502020204030204" pitchFamily="34" charset="0"/>
            <a:cs typeface="Calibri" panose="020F0502020204030204" pitchFamily="34" charset="0"/>
          </a:endParaRPr>
        </a:p>
      </dgm:t>
    </dgm:pt>
    <dgm:pt modelId="{457B757E-C63D-43D5-AF3D-65A3C8A03FEC}" type="parTrans" cxnId="{5E269C49-9F22-4011-8D00-708A6BCAB633}">
      <dgm:prSet/>
      <dgm:spPr/>
      <dgm:t>
        <a:bodyPr/>
        <a:lstStyle/>
        <a:p>
          <a:endParaRPr lang="hu-HU"/>
        </a:p>
      </dgm:t>
    </dgm:pt>
    <dgm:pt modelId="{33B55CC7-2BB3-4FBA-A7E8-853BAF3E1785}" type="sibTrans" cxnId="{5E269C49-9F22-4011-8D00-708A6BCAB633}">
      <dgm:prSet/>
      <dgm:spPr/>
      <dgm:t>
        <a:bodyPr/>
        <a:lstStyle/>
        <a:p>
          <a:endParaRPr lang="hu-HU"/>
        </a:p>
      </dgm:t>
    </dgm:pt>
    <dgm:pt modelId="{7AED49F9-7ECF-4A4C-B6A3-058948ADF37B}">
      <dgm:prSet phldrT="[Text]" custT="1"/>
      <dgm:spPr>
        <a:solidFill>
          <a:schemeClr val="accent6">
            <a:lumMod val="50000"/>
          </a:schemeClr>
        </a:solidFill>
      </dgm:spPr>
      <dgm:t>
        <a:bodyPr/>
        <a:lstStyle/>
        <a:p>
          <a:endParaRPr lang="hu-HU" sz="1800" dirty="0">
            <a:latin typeface="Calibri" panose="020F0502020204030204" pitchFamily="34" charset="0"/>
            <a:cs typeface="Calibri" panose="020F0502020204030204" pitchFamily="34" charset="0"/>
          </a:endParaRPr>
        </a:p>
      </dgm:t>
    </dgm:pt>
    <dgm:pt modelId="{6294EF05-DD9B-460C-9271-CBD52F817B06}" type="parTrans" cxnId="{3B0BEF2C-C818-479C-96DB-99AB7207EEDE}">
      <dgm:prSet/>
      <dgm:spPr/>
      <dgm:t>
        <a:bodyPr/>
        <a:lstStyle/>
        <a:p>
          <a:endParaRPr lang="hu-HU"/>
        </a:p>
      </dgm:t>
    </dgm:pt>
    <dgm:pt modelId="{4CAC5831-33AA-4937-B51D-75979A7EC773}" type="sibTrans" cxnId="{3B0BEF2C-C818-479C-96DB-99AB7207EEDE}">
      <dgm:prSet/>
      <dgm:spPr/>
      <dgm:t>
        <a:bodyPr/>
        <a:lstStyle/>
        <a:p>
          <a:endParaRPr lang="hu-HU"/>
        </a:p>
      </dgm:t>
    </dgm:pt>
    <dgm:pt modelId="{B7BAD1AC-20CE-4F32-8572-DE2F7FACB4B0}" type="pres">
      <dgm:prSet presAssocID="{90B9C56E-33F4-46D7-AC88-EC0C87794630}" presName="compositeShape" presStyleCnt="0">
        <dgm:presLayoutVars>
          <dgm:chMax val="9"/>
          <dgm:dir/>
          <dgm:resizeHandles val="exact"/>
        </dgm:presLayoutVars>
      </dgm:prSet>
      <dgm:spPr/>
    </dgm:pt>
    <dgm:pt modelId="{E4EE9A75-2AF1-4873-810D-948AB9F2524E}" type="pres">
      <dgm:prSet presAssocID="{90B9C56E-33F4-46D7-AC88-EC0C87794630}" presName="triangle1" presStyleLbl="node1" presStyleIdx="0" presStyleCnt="4" custLinFactNeighborX="296" custLinFactNeighborY="0">
        <dgm:presLayoutVars>
          <dgm:bulletEnabled val="1"/>
        </dgm:presLayoutVars>
      </dgm:prSet>
      <dgm:spPr/>
    </dgm:pt>
    <dgm:pt modelId="{01ED17CB-933B-4E9F-8A59-C88888862866}" type="pres">
      <dgm:prSet presAssocID="{90B9C56E-33F4-46D7-AC88-EC0C87794630}" presName="triangle2" presStyleLbl="node1" presStyleIdx="1" presStyleCnt="4">
        <dgm:presLayoutVars>
          <dgm:bulletEnabled val="1"/>
        </dgm:presLayoutVars>
      </dgm:prSet>
      <dgm:spPr/>
    </dgm:pt>
    <dgm:pt modelId="{F9BABBAF-0FBD-48CA-A10C-4BF9241CA505}" type="pres">
      <dgm:prSet presAssocID="{90B9C56E-33F4-46D7-AC88-EC0C87794630}" presName="triangle3" presStyleLbl="node1" presStyleIdx="2" presStyleCnt="4">
        <dgm:presLayoutVars>
          <dgm:bulletEnabled val="1"/>
        </dgm:presLayoutVars>
      </dgm:prSet>
      <dgm:spPr/>
    </dgm:pt>
    <dgm:pt modelId="{64DE8098-8798-48BE-8F43-3B2C712BF96A}" type="pres">
      <dgm:prSet presAssocID="{90B9C56E-33F4-46D7-AC88-EC0C87794630}" presName="triangle4" presStyleLbl="node1" presStyleIdx="3" presStyleCnt="4" custLinFactNeighborY="2910">
        <dgm:presLayoutVars>
          <dgm:bulletEnabled val="1"/>
        </dgm:presLayoutVars>
      </dgm:prSet>
      <dgm:spPr/>
    </dgm:pt>
  </dgm:ptLst>
  <dgm:cxnLst>
    <dgm:cxn modelId="{B91B3C11-6DAE-4D58-8F26-D9B105FB5601}" type="presOf" srcId="{360C37BE-D98E-49B3-A17D-70B03E549391}" destId="{E4EE9A75-2AF1-4873-810D-948AB9F2524E}" srcOrd="0" destOrd="0" presId="urn:microsoft.com/office/officeart/2005/8/layout/pyramid4"/>
    <dgm:cxn modelId="{3B0BEF2C-C818-479C-96DB-99AB7207EEDE}" srcId="{90B9C56E-33F4-46D7-AC88-EC0C87794630}" destId="{7AED49F9-7ECF-4A4C-B6A3-058948ADF37B}" srcOrd="3" destOrd="0" parTransId="{6294EF05-DD9B-460C-9271-CBD52F817B06}" sibTransId="{4CAC5831-33AA-4937-B51D-75979A7EC773}"/>
    <dgm:cxn modelId="{C203AC2F-9006-47C9-ACBD-2BF54D3BE098}" srcId="{90B9C56E-33F4-46D7-AC88-EC0C87794630}" destId="{A014E3D7-DAA3-4753-B119-7C8671D7C78C}" srcOrd="1" destOrd="0" parTransId="{B285A82D-0B1A-4EA4-93A7-2AACE14E92EE}" sibTransId="{84CB96D3-11B6-4F1C-B826-D44A8853766A}"/>
    <dgm:cxn modelId="{00ACD53A-174D-41A6-925E-C60C6F34102A}" srcId="{90B9C56E-33F4-46D7-AC88-EC0C87794630}" destId="{360C37BE-D98E-49B3-A17D-70B03E549391}" srcOrd="0" destOrd="0" parTransId="{AC5A4182-6C6C-481A-94D6-C7B8E9EFDC37}" sibTransId="{8DC8A2D5-154A-40DE-813F-A1361F572E28}"/>
    <dgm:cxn modelId="{5E269C49-9F22-4011-8D00-708A6BCAB633}" srcId="{90B9C56E-33F4-46D7-AC88-EC0C87794630}" destId="{1800B553-E39D-43CA-A2F8-9C889FFDE101}" srcOrd="2" destOrd="0" parTransId="{457B757E-C63D-43D5-AF3D-65A3C8A03FEC}" sibTransId="{33B55CC7-2BB3-4FBA-A7E8-853BAF3E1785}"/>
    <dgm:cxn modelId="{D594B879-65C4-44C0-BF26-602078465E51}" type="presOf" srcId="{7AED49F9-7ECF-4A4C-B6A3-058948ADF37B}" destId="{64DE8098-8798-48BE-8F43-3B2C712BF96A}" srcOrd="0" destOrd="0" presId="urn:microsoft.com/office/officeart/2005/8/layout/pyramid4"/>
    <dgm:cxn modelId="{2C34C57E-DFC1-45D0-A677-EFF1BA9B92AC}" type="presOf" srcId="{90B9C56E-33F4-46D7-AC88-EC0C87794630}" destId="{B7BAD1AC-20CE-4F32-8572-DE2F7FACB4B0}" srcOrd="0" destOrd="0" presId="urn:microsoft.com/office/officeart/2005/8/layout/pyramid4"/>
    <dgm:cxn modelId="{9F91808E-43E2-425F-80C3-249A7D6526A7}" type="presOf" srcId="{A014E3D7-DAA3-4753-B119-7C8671D7C78C}" destId="{01ED17CB-933B-4E9F-8A59-C88888862866}" srcOrd="0" destOrd="0" presId="urn:microsoft.com/office/officeart/2005/8/layout/pyramid4"/>
    <dgm:cxn modelId="{22C031A1-C1FB-4E00-99DF-80401AB5C1E4}" type="presOf" srcId="{1800B553-E39D-43CA-A2F8-9C889FFDE101}" destId="{F9BABBAF-0FBD-48CA-A10C-4BF9241CA505}" srcOrd="0" destOrd="0" presId="urn:microsoft.com/office/officeart/2005/8/layout/pyramid4"/>
    <dgm:cxn modelId="{B46349F1-7969-4762-93D5-DEE7B9042435}" type="presParOf" srcId="{B7BAD1AC-20CE-4F32-8572-DE2F7FACB4B0}" destId="{E4EE9A75-2AF1-4873-810D-948AB9F2524E}" srcOrd="0" destOrd="0" presId="urn:microsoft.com/office/officeart/2005/8/layout/pyramid4"/>
    <dgm:cxn modelId="{E48BBBAA-CCCE-4C9D-B1C6-363674973860}" type="presParOf" srcId="{B7BAD1AC-20CE-4F32-8572-DE2F7FACB4B0}" destId="{01ED17CB-933B-4E9F-8A59-C88888862866}" srcOrd="1" destOrd="0" presId="urn:microsoft.com/office/officeart/2005/8/layout/pyramid4"/>
    <dgm:cxn modelId="{239FDD44-B5F6-43B8-B08E-A6C7C86C5987}" type="presParOf" srcId="{B7BAD1AC-20CE-4F32-8572-DE2F7FACB4B0}" destId="{F9BABBAF-0FBD-48CA-A10C-4BF9241CA505}" srcOrd="2" destOrd="0" presId="urn:microsoft.com/office/officeart/2005/8/layout/pyramid4"/>
    <dgm:cxn modelId="{4513241C-75C9-4A42-A155-091D3B736371}" type="presParOf" srcId="{B7BAD1AC-20CE-4F32-8572-DE2F7FACB4B0}" destId="{64DE8098-8798-48BE-8F43-3B2C712BF96A}" srcOrd="3" destOrd="0" presId="urn:microsoft.com/office/officeart/2005/8/layout/pyramid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904E7C-A46E-4625-9E83-9115E406D276}"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hu-HU"/>
        </a:p>
      </dgm:t>
    </dgm:pt>
    <dgm:pt modelId="{7C17F026-91F1-4BF4-A3F4-65E069E69795}">
      <dgm:prSet phldrT="[Text]"/>
      <dgm:spPr/>
      <dgm:t>
        <a:bodyPr/>
        <a:lstStyle/>
        <a:p>
          <a:r>
            <a:rPr lang="hu-HU" dirty="0"/>
            <a:t>Main </a:t>
          </a:r>
          <a:r>
            <a:rPr lang="hu-HU" dirty="0" err="1"/>
            <a:t>elements</a:t>
          </a:r>
          <a:r>
            <a:rPr lang="hu-HU" dirty="0"/>
            <a:t> of the </a:t>
          </a:r>
          <a:r>
            <a:rPr lang="hu-HU" dirty="0" err="1"/>
            <a:t>MNB’s</a:t>
          </a:r>
          <a:r>
            <a:rPr lang="hu-HU" dirty="0"/>
            <a:t> </a:t>
          </a:r>
          <a:r>
            <a:rPr lang="hu-HU" dirty="0" err="1"/>
            <a:t>monetary</a:t>
          </a:r>
          <a:r>
            <a:rPr lang="hu-HU" dirty="0"/>
            <a:t> policy </a:t>
          </a:r>
          <a:r>
            <a:rPr lang="hu-HU" dirty="0" err="1"/>
            <a:t>instruments</a:t>
          </a:r>
          <a:endParaRPr lang="hu-HU" dirty="0"/>
        </a:p>
      </dgm:t>
    </dgm:pt>
    <dgm:pt modelId="{235D26BB-7159-474A-BADE-F7B000ACECDC}" type="parTrans" cxnId="{52618BA0-EFCA-4B8C-A653-3FAB63750A40}">
      <dgm:prSet/>
      <dgm:spPr/>
      <dgm:t>
        <a:bodyPr/>
        <a:lstStyle/>
        <a:p>
          <a:endParaRPr lang="hu-HU"/>
        </a:p>
      </dgm:t>
    </dgm:pt>
    <dgm:pt modelId="{BC19A9A1-4BF6-4B87-A07D-3F4077D57B8B}" type="sibTrans" cxnId="{52618BA0-EFCA-4B8C-A653-3FAB63750A40}">
      <dgm:prSet/>
      <dgm:spPr/>
      <dgm:t>
        <a:bodyPr/>
        <a:lstStyle/>
        <a:p>
          <a:endParaRPr lang="hu-HU"/>
        </a:p>
      </dgm:t>
    </dgm:pt>
    <dgm:pt modelId="{2EACF430-1EE4-4280-8872-5E3B6D1EA28D}">
      <dgm:prSet phldrT="[Text]" custT="1"/>
      <dgm:spPr/>
      <dgm:t>
        <a:bodyPr/>
        <a:lstStyle/>
        <a:p>
          <a:r>
            <a:rPr lang="hu-HU" sz="2000" dirty="0" err="1">
              <a:latin typeface="Calibri" panose="020F0502020204030204" pitchFamily="34" charset="0"/>
              <a:cs typeface="Calibri" panose="020F0502020204030204" pitchFamily="34" charset="0"/>
            </a:rPr>
            <a:t>Quantitative</a:t>
          </a:r>
          <a:r>
            <a:rPr lang="hu-HU" sz="2000" dirty="0">
              <a:latin typeface="Calibri" panose="020F0502020204030204" pitchFamily="34" charset="0"/>
              <a:cs typeface="Calibri" panose="020F0502020204030204" pitchFamily="34" charset="0"/>
            </a:rPr>
            <a:t> </a:t>
          </a:r>
          <a:r>
            <a:rPr lang="hu-HU" sz="2000" dirty="0" err="1">
              <a:latin typeface="Calibri" panose="020F0502020204030204" pitchFamily="34" charset="0"/>
              <a:cs typeface="Calibri" panose="020F0502020204030204" pitchFamily="34" charset="0"/>
            </a:rPr>
            <a:t>restriction</a:t>
          </a:r>
          <a:endParaRPr lang="hu-HU" sz="2000" dirty="0">
            <a:latin typeface="Calibri" panose="020F0502020204030204" pitchFamily="34" charset="0"/>
            <a:cs typeface="Calibri" panose="020F0502020204030204" pitchFamily="34" charset="0"/>
          </a:endParaRPr>
        </a:p>
      </dgm:t>
    </dgm:pt>
    <dgm:pt modelId="{7D0D8CCA-A4A7-4AC9-BC69-C6A6C4EFF530}" type="parTrans" cxnId="{55FF4AFD-75B4-4BC4-BB40-3436FA043F08}">
      <dgm:prSet/>
      <dgm:spPr/>
      <dgm:t>
        <a:bodyPr/>
        <a:lstStyle/>
        <a:p>
          <a:endParaRPr lang="hu-HU"/>
        </a:p>
      </dgm:t>
    </dgm:pt>
    <dgm:pt modelId="{19FB1D47-A76B-4E0A-A6C7-DE6273E90B82}" type="sibTrans" cxnId="{55FF4AFD-75B4-4BC4-BB40-3436FA043F08}">
      <dgm:prSet/>
      <dgm:spPr/>
      <dgm:t>
        <a:bodyPr/>
        <a:lstStyle/>
        <a:p>
          <a:endParaRPr lang="hu-HU"/>
        </a:p>
      </dgm:t>
    </dgm:pt>
    <dgm:pt modelId="{C529F542-B950-44D9-9C21-8AC95A11F00F}">
      <dgm:prSet phldrT="[Text]" custT="1"/>
      <dgm:spPr/>
      <dgm:t>
        <a:bodyPr/>
        <a:lstStyle/>
        <a:p>
          <a:r>
            <a:rPr lang="hu-HU" sz="2000" dirty="0">
              <a:latin typeface="Calibri" panose="020F0502020204030204" pitchFamily="34" charset="0"/>
              <a:cs typeface="Calibri" panose="020F0502020204030204" pitchFamily="34" charset="0"/>
            </a:rPr>
            <a:t>Interest </a:t>
          </a:r>
          <a:r>
            <a:rPr lang="hu-HU" sz="2000" dirty="0" err="1">
              <a:latin typeface="Calibri" panose="020F0502020204030204" pitchFamily="34" charset="0"/>
              <a:cs typeface="Calibri" panose="020F0502020204030204" pitchFamily="34" charset="0"/>
            </a:rPr>
            <a:t>rate</a:t>
          </a:r>
          <a:r>
            <a:rPr lang="hu-HU" sz="2000" dirty="0">
              <a:latin typeface="Calibri" panose="020F0502020204030204" pitchFamily="34" charset="0"/>
              <a:cs typeface="Calibri" panose="020F0502020204030204" pitchFamily="34" charset="0"/>
            </a:rPr>
            <a:t> </a:t>
          </a:r>
          <a:r>
            <a:rPr lang="hu-HU" sz="2000" dirty="0" err="1">
              <a:latin typeface="Calibri" panose="020F0502020204030204" pitchFamily="34" charset="0"/>
              <a:cs typeface="Calibri" panose="020F0502020204030204" pitchFamily="34" charset="0"/>
            </a:rPr>
            <a:t>corridor</a:t>
          </a:r>
          <a:endParaRPr lang="hu-HU" sz="2000" dirty="0"/>
        </a:p>
      </dgm:t>
    </dgm:pt>
    <dgm:pt modelId="{935534A8-E415-4266-B818-13C0467A0965}" type="parTrans" cxnId="{67F0ACB4-6472-470B-9EF3-89DCD712228D}">
      <dgm:prSet/>
      <dgm:spPr/>
      <dgm:t>
        <a:bodyPr/>
        <a:lstStyle/>
        <a:p>
          <a:endParaRPr lang="hu-HU"/>
        </a:p>
      </dgm:t>
    </dgm:pt>
    <dgm:pt modelId="{7D5DCCF7-9EEE-4027-ACE8-9E55284967BE}" type="sibTrans" cxnId="{67F0ACB4-6472-470B-9EF3-89DCD712228D}">
      <dgm:prSet/>
      <dgm:spPr/>
      <dgm:t>
        <a:bodyPr/>
        <a:lstStyle/>
        <a:p>
          <a:endParaRPr lang="hu-HU"/>
        </a:p>
      </dgm:t>
    </dgm:pt>
    <dgm:pt modelId="{08F84AFF-A29D-42DB-BD9C-D0C2312D573C}">
      <dgm:prSet phldrT="[Text]" custT="1"/>
      <dgm:spPr/>
      <dgm:t>
        <a:bodyPr/>
        <a:lstStyle/>
        <a:p>
          <a:r>
            <a:rPr lang="hu-HU" sz="2000" kern="1200" dirty="0" err="1">
              <a:latin typeface="Calibri" panose="020F0502020204030204" pitchFamily="34" charset="0"/>
              <a:ea typeface="+mn-ea"/>
              <a:cs typeface="Calibri" panose="020F0502020204030204" pitchFamily="34" charset="0"/>
            </a:rPr>
            <a:t>Central</a:t>
          </a:r>
          <a:r>
            <a:rPr lang="hu-HU" sz="2000" kern="1200" dirty="0">
              <a:latin typeface="Calibri" panose="020F0502020204030204" pitchFamily="34" charset="0"/>
              <a:ea typeface="+mn-ea"/>
              <a:cs typeface="Calibri" panose="020F0502020204030204" pitchFamily="34" charset="0"/>
            </a:rPr>
            <a:t> bank FX-swap </a:t>
          </a:r>
          <a:r>
            <a:rPr lang="hu-HU" sz="2000" kern="1200" dirty="0" err="1">
              <a:latin typeface="Calibri" panose="020F0502020204030204" pitchFamily="34" charset="0"/>
              <a:ea typeface="+mn-ea"/>
              <a:cs typeface="Calibri" panose="020F0502020204030204" pitchFamily="34" charset="0"/>
            </a:rPr>
            <a:t>instrument</a:t>
          </a:r>
          <a:endParaRPr lang="hu-HU" sz="2000" kern="1200" dirty="0">
            <a:latin typeface="Calibri" panose="020F0502020204030204" pitchFamily="34" charset="0"/>
            <a:ea typeface="+mn-ea"/>
            <a:cs typeface="Calibri" panose="020F0502020204030204" pitchFamily="34" charset="0"/>
          </a:endParaRPr>
        </a:p>
      </dgm:t>
    </dgm:pt>
    <dgm:pt modelId="{7763E29A-8CEA-487B-A1A7-33FB6F67D573}" type="parTrans" cxnId="{B6C1D6DC-4710-4DE7-A56A-D5439C1D3DE4}">
      <dgm:prSet/>
      <dgm:spPr/>
      <dgm:t>
        <a:bodyPr/>
        <a:lstStyle/>
        <a:p>
          <a:endParaRPr lang="hu-HU"/>
        </a:p>
      </dgm:t>
    </dgm:pt>
    <dgm:pt modelId="{F72BEDD0-1A5E-4820-9151-156A85D2912D}" type="sibTrans" cxnId="{B6C1D6DC-4710-4DE7-A56A-D5439C1D3DE4}">
      <dgm:prSet/>
      <dgm:spPr/>
      <dgm:t>
        <a:bodyPr/>
        <a:lstStyle/>
        <a:p>
          <a:endParaRPr lang="hu-HU"/>
        </a:p>
      </dgm:t>
    </dgm:pt>
    <dgm:pt modelId="{0BA0035D-F7B8-4512-BF47-62DEA0E89FA7}">
      <dgm:prSet custT="1"/>
      <dgm:spPr/>
      <dgm:t>
        <a:bodyPr/>
        <a:lstStyle/>
        <a:p>
          <a:pPr>
            <a:buClrTx/>
            <a:buSzTx/>
            <a:buFontTx/>
            <a:buNone/>
          </a:pPr>
          <a:r>
            <a:rPr lang="hu-HU" sz="2000" dirty="0">
              <a:latin typeface="Calibri" panose="020F0502020204030204" pitchFamily="34" charset="0"/>
              <a:ea typeface="+mn-ea"/>
              <a:cs typeface="Calibri" panose="020F0502020204030204" pitchFamily="34" charset="0"/>
            </a:rPr>
            <a:t>Minimum </a:t>
          </a:r>
          <a:r>
            <a:rPr lang="hu-HU" sz="2000" dirty="0" err="1">
              <a:latin typeface="Calibri" panose="020F0502020204030204" pitchFamily="34" charset="0"/>
              <a:ea typeface="+mn-ea"/>
              <a:cs typeface="Calibri" panose="020F0502020204030204" pitchFamily="34" charset="0"/>
            </a:rPr>
            <a:t>reserves</a:t>
          </a:r>
          <a:endParaRPr lang="hu-HU" sz="2000" dirty="0"/>
        </a:p>
      </dgm:t>
    </dgm:pt>
    <dgm:pt modelId="{7A975E3B-DE18-4427-999A-C9BAC1E8B32B}" type="parTrans" cxnId="{51FAE67D-2CBA-4E0E-BE7A-1AC4529E74F2}">
      <dgm:prSet/>
      <dgm:spPr/>
      <dgm:t>
        <a:bodyPr/>
        <a:lstStyle/>
        <a:p>
          <a:endParaRPr lang="hu-HU"/>
        </a:p>
      </dgm:t>
    </dgm:pt>
    <dgm:pt modelId="{62E43E67-7D97-47DB-8CE0-2C140E489B15}" type="sibTrans" cxnId="{51FAE67D-2CBA-4E0E-BE7A-1AC4529E74F2}">
      <dgm:prSet/>
      <dgm:spPr/>
      <dgm:t>
        <a:bodyPr/>
        <a:lstStyle/>
        <a:p>
          <a:endParaRPr lang="hu-HU"/>
        </a:p>
      </dgm:t>
    </dgm:pt>
    <dgm:pt modelId="{B4BA28DD-F257-4644-928B-3CB402EBEE0F}">
      <dgm:prSet custT="1"/>
      <dgm:spPr/>
      <dgm:t>
        <a:bodyPr/>
        <a:lstStyle/>
        <a:p>
          <a:r>
            <a:rPr lang="hu-HU" sz="2000" dirty="0">
              <a:latin typeface="Calibri" panose="020F0502020204030204" pitchFamily="34" charset="0"/>
              <a:cs typeface="Calibri" panose="020F0502020204030204" pitchFamily="34" charset="0"/>
            </a:rPr>
            <a:t>Preferential </a:t>
          </a:r>
          <a:r>
            <a:rPr lang="hu-HU" sz="2000" dirty="0" err="1">
              <a:latin typeface="Calibri" panose="020F0502020204030204" pitchFamily="34" charset="0"/>
              <a:cs typeface="Calibri" panose="020F0502020204030204" pitchFamily="34" charset="0"/>
            </a:rPr>
            <a:t>deposit</a:t>
          </a:r>
          <a:endParaRPr lang="hu-HU" sz="2000" dirty="0">
            <a:latin typeface="Calibri" panose="020F0502020204030204" pitchFamily="34" charset="0"/>
            <a:cs typeface="Calibri" panose="020F0502020204030204" pitchFamily="34" charset="0"/>
          </a:endParaRPr>
        </a:p>
      </dgm:t>
    </dgm:pt>
    <dgm:pt modelId="{9A01C8D1-433A-43D9-A111-CB0988F8F887}" type="parTrans" cxnId="{D5F25C3B-CD69-41BD-A158-0B38D36936C1}">
      <dgm:prSet/>
      <dgm:spPr/>
      <dgm:t>
        <a:bodyPr/>
        <a:lstStyle/>
        <a:p>
          <a:endParaRPr lang="hu-HU"/>
        </a:p>
      </dgm:t>
    </dgm:pt>
    <dgm:pt modelId="{42501AF2-9E14-471A-9616-2816649B4679}" type="sibTrans" cxnId="{D5F25C3B-CD69-41BD-A158-0B38D36936C1}">
      <dgm:prSet/>
      <dgm:spPr/>
      <dgm:t>
        <a:bodyPr/>
        <a:lstStyle/>
        <a:p>
          <a:endParaRPr lang="hu-HU"/>
        </a:p>
      </dgm:t>
    </dgm:pt>
    <dgm:pt modelId="{A20B61DA-2744-4CB8-A528-AFF127462087}">
      <dgm:prSet custT="1"/>
      <dgm:spPr/>
      <dgm:t>
        <a:bodyPr/>
        <a:lstStyle/>
        <a:p>
          <a:r>
            <a:rPr lang="hu-HU" sz="2000" dirty="0">
              <a:latin typeface="Calibri" panose="020F0502020204030204" pitchFamily="34" charset="0"/>
              <a:cs typeface="Calibri" panose="020F0502020204030204" pitchFamily="34" charset="0"/>
            </a:rPr>
            <a:t>Loan </a:t>
          </a:r>
          <a:r>
            <a:rPr lang="hu-HU" sz="2000" dirty="0" err="1">
              <a:latin typeface="Calibri" panose="020F0502020204030204" pitchFamily="34" charset="0"/>
              <a:cs typeface="Calibri" panose="020F0502020204030204" pitchFamily="34" charset="0"/>
            </a:rPr>
            <a:t>tenders</a:t>
          </a:r>
          <a:endParaRPr lang="hu-HU" sz="2000" dirty="0"/>
        </a:p>
      </dgm:t>
    </dgm:pt>
    <dgm:pt modelId="{731650B5-1C34-4E4A-B26A-696096DB897F}" type="parTrans" cxnId="{7C5E1079-814A-4E63-A4C8-0478415EB96B}">
      <dgm:prSet/>
      <dgm:spPr/>
      <dgm:t>
        <a:bodyPr/>
        <a:lstStyle/>
        <a:p>
          <a:endParaRPr lang="hu-HU"/>
        </a:p>
      </dgm:t>
    </dgm:pt>
    <dgm:pt modelId="{CB6CB097-CA60-4239-97A4-29138CDDD262}" type="sibTrans" cxnId="{7C5E1079-814A-4E63-A4C8-0478415EB96B}">
      <dgm:prSet/>
      <dgm:spPr/>
      <dgm:t>
        <a:bodyPr/>
        <a:lstStyle/>
        <a:p>
          <a:endParaRPr lang="hu-HU"/>
        </a:p>
      </dgm:t>
    </dgm:pt>
    <dgm:pt modelId="{A44E690E-F50F-41DF-A331-2A670123FE25}" type="pres">
      <dgm:prSet presAssocID="{85904E7C-A46E-4625-9E83-9115E406D276}" presName="composite" presStyleCnt="0">
        <dgm:presLayoutVars>
          <dgm:chMax val="1"/>
          <dgm:dir/>
          <dgm:resizeHandles val="exact"/>
        </dgm:presLayoutVars>
      </dgm:prSet>
      <dgm:spPr/>
    </dgm:pt>
    <dgm:pt modelId="{4879C8E0-99C3-4DD2-87AE-A0B67B4AB5B4}" type="pres">
      <dgm:prSet presAssocID="{7C17F026-91F1-4BF4-A3F4-65E069E69795}" presName="roof" presStyleLbl="dkBgShp" presStyleIdx="0" presStyleCnt="2" custScaleY="57991" custLinFactNeighborX="-283" custLinFactNeighborY="16588"/>
      <dgm:spPr/>
    </dgm:pt>
    <dgm:pt modelId="{A562CC55-0F09-46C7-952B-15FA93187218}" type="pres">
      <dgm:prSet presAssocID="{7C17F026-91F1-4BF4-A3F4-65E069E69795}" presName="pillars" presStyleCnt="0"/>
      <dgm:spPr/>
    </dgm:pt>
    <dgm:pt modelId="{E60B7799-060D-4C6E-95EA-8FD4574016BE}" type="pres">
      <dgm:prSet presAssocID="{7C17F026-91F1-4BF4-A3F4-65E069E69795}" presName="pillar1" presStyleLbl="node1" presStyleIdx="0" presStyleCnt="6">
        <dgm:presLayoutVars>
          <dgm:bulletEnabled val="1"/>
        </dgm:presLayoutVars>
      </dgm:prSet>
      <dgm:spPr/>
    </dgm:pt>
    <dgm:pt modelId="{F97A575E-0967-4CC7-98D0-6FD182E21A85}" type="pres">
      <dgm:prSet presAssocID="{C529F542-B950-44D9-9C21-8AC95A11F00F}" presName="pillarX" presStyleLbl="node1" presStyleIdx="1" presStyleCnt="6">
        <dgm:presLayoutVars>
          <dgm:bulletEnabled val="1"/>
        </dgm:presLayoutVars>
      </dgm:prSet>
      <dgm:spPr/>
    </dgm:pt>
    <dgm:pt modelId="{E029F1C8-6D12-4DF5-9DCB-6BDDD2524247}" type="pres">
      <dgm:prSet presAssocID="{08F84AFF-A29D-42DB-BD9C-D0C2312D573C}" presName="pillarX" presStyleLbl="node1" presStyleIdx="2" presStyleCnt="6">
        <dgm:presLayoutVars>
          <dgm:bulletEnabled val="1"/>
        </dgm:presLayoutVars>
      </dgm:prSet>
      <dgm:spPr/>
    </dgm:pt>
    <dgm:pt modelId="{E12601FF-F84A-4C34-9FCE-0BD76E6CBC9F}" type="pres">
      <dgm:prSet presAssocID="{0BA0035D-F7B8-4512-BF47-62DEA0E89FA7}" presName="pillarX" presStyleLbl="node1" presStyleIdx="3" presStyleCnt="6">
        <dgm:presLayoutVars>
          <dgm:bulletEnabled val="1"/>
        </dgm:presLayoutVars>
      </dgm:prSet>
      <dgm:spPr/>
    </dgm:pt>
    <dgm:pt modelId="{9803613B-DEA0-4934-B9F9-15A2CB3038AE}" type="pres">
      <dgm:prSet presAssocID="{B4BA28DD-F257-4644-928B-3CB402EBEE0F}" presName="pillarX" presStyleLbl="node1" presStyleIdx="4" presStyleCnt="6">
        <dgm:presLayoutVars>
          <dgm:bulletEnabled val="1"/>
        </dgm:presLayoutVars>
      </dgm:prSet>
      <dgm:spPr/>
    </dgm:pt>
    <dgm:pt modelId="{098F8D3F-9F05-46C7-8E67-8BD0B7CC1EF1}" type="pres">
      <dgm:prSet presAssocID="{A20B61DA-2744-4CB8-A528-AFF127462087}" presName="pillarX" presStyleLbl="node1" presStyleIdx="5" presStyleCnt="6">
        <dgm:presLayoutVars>
          <dgm:bulletEnabled val="1"/>
        </dgm:presLayoutVars>
      </dgm:prSet>
      <dgm:spPr/>
    </dgm:pt>
    <dgm:pt modelId="{ABEF5E51-6E9A-499F-BD30-3EE654ED308D}" type="pres">
      <dgm:prSet presAssocID="{7C17F026-91F1-4BF4-A3F4-65E069E69795}" presName="base" presStyleLbl="dkBgShp" presStyleIdx="1" presStyleCnt="2"/>
      <dgm:spPr/>
    </dgm:pt>
  </dgm:ptLst>
  <dgm:cxnLst>
    <dgm:cxn modelId="{7D6FA502-975F-4C49-98EE-FF7EB060C9DD}" type="presOf" srcId="{A20B61DA-2744-4CB8-A528-AFF127462087}" destId="{098F8D3F-9F05-46C7-8E67-8BD0B7CC1EF1}" srcOrd="0" destOrd="0" presId="urn:microsoft.com/office/officeart/2005/8/layout/hList3"/>
    <dgm:cxn modelId="{52917508-3A12-44D6-813F-A7A91F760C1D}" type="presOf" srcId="{0BA0035D-F7B8-4512-BF47-62DEA0E89FA7}" destId="{E12601FF-F84A-4C34-9FCE-0BD76E6CBC9F}" srcOrd="0" destOrd="0" presId="urn:microsoft.com/office/officeart/2005/8/layout/hList3"/>
    <dgm:cxn modelId="{0F5BCF1D-0EF7-4240-901F-E7711A390E54}" type="presOf" srcId="{2EACF430-1EE4-4280-8872-5E3B6D1EA28D}" destId="{E60B7799-060D-4C6E-95EA-8FD4574016BE}" srcOrd="0" destOrd="0" presId="urn:microsoft.com/office/officeart/2005/8/layout/hList3"/>
    <dgm:cxn modelId="{8C031322-B342-414E-9EF2-3EDAF674F749}" type="presOf" srcId="{85904E7C-A46E-4625-9E83-9115E406D276}" destId="{A44E690E-F50F-41DF-A331-2A670123FE25}" srcOrd="0" destOrd="0" presId="urn:microsoft.com/office/officeart/2005/8/layout/hList3"/>
    <dgm:cxn modelId="{D5F25C3B-CD69-41BD-A158-0B38D36936C1}" srcId="{7C17F026-91F1-4BF4-A3F4-65E069E69795}" destId="{B4BA28DD-F257-4644-928B-3CB402EBEE0F}" srcOrd="4" destOrd="0" parTransId="{9A01C8D1-433A-43D9-A111-CB0988F8F887}" sibTransId="{42501AF2-9E14-471A-9616-2816649B4679}"/>
    <dgm:cxn modelId="{7C5E1079-814A-4E63-A4C8-0478415EB96B}" srcId="{7C17F026-91F1-4BF4-A3F4-65E069E69795}" destId="{A20B61DA-2744-4CB8-A528-AFF127462087}" srcOrd="5" destOrd="0" parTransId="{731650B5-1C34-4E4A-B26A-696096DB897F}" sibTransId="{CB6CB097-CA60-4239-97A4-29138CDDD262}"/>
    <dgm:cxn modelId="{BCF3E05A-B554-4C13-9B95-113F3D21170E}" type="presOf" srcId="{C529F542-B950-44D9-9C21-8AC95A11F00F}" destId="{F97A575E-0967-4CC7-98D0-6FD182E21A85}" srcOrd="0" destOrd="0" presId="urn:microsoft.com/office/officeart/2005/8/layout/hList3"/>
    <dgm:cxn modelId="{51FAE67D-2CBA-4E0E-BE7A-1AC4529E74F2}" srcId="{7C17F026-91F1-4BF4-A3F4-65E069E69795}" destId="{0BA0035D-F7B8-4512-BF47-62DEA0E89FA7}" srcOrd="3" destOrd="0" parTransId="{7A975E3B-DE18-4427-999A-C9BAC1E8B32B}" sibTransId="{62E43E67-7D97-47DB-8CE0-2C140E489B15}"/>
    <dgm:cxn modelId="{52618BA0-EFCA-4B8C-A653-3FAB63750A40}" srcId="{85904E7C-A46E-4625-9E83-9115E406D276}" destId="{7C17F026-91F1-4BF4-A3F4-65E069E69795}" srcOrd="0" destOrd="0" parTransId="{235D26BB-7159-474A-BADE-F7B000ACECDC}" sibTransId="{BC19A9A1-4BF6-4B87-A07D-3F4077D57B8B}"/>
    <dgm:cxn modelId="{67F0ACB4-6472-470B-9EF3-89DCD712228D}" srcId="{7C17F026-91F1-4BF4-A3F4-65E069E69795}" destId="{C529F542-B950-44D9-9C21-8AC95A11F00F}" srcOrd="1" destOrd="0" parTransId="{935534A8-E415-4266-B818-13C0467A0965}" sibTransId="{7D5DCCF7-9EEE-4027-ACE8-9E55284967BE}"/>
    <dgm:cxn modelId="{030B0AD0-CD23-4137-92D3-1C53AE932744}" type="presOf" srcId="{B4BA28DD-F257-4644-928B-3CB402EBEE0F}" destId="{9803613B-DEA0-4934-B9F9-15A2CB3038AE}" srcOrd="0" destOrd="0" presId="urn:microsoft.com/office/officeart/2005/8/layout/hList3"/>
    <dgm:cxn modelId="{A06051D0-8894-4FB0-B8A8-8581B1C65D0B}" type="presOf" srcId="{08F84AFF-A29D-42DB-BD9C-D0C2312D573C}" destId="{E029F1C8-6D12-4DF5-9DCB-6BDDD2524247}" srcOrd="0" destOrd="0" presId="urn:microsoft.com/office/officeart/2005/8/layout/hList3"/>
    <dgm:cxn modelId="{B6C1D6DC-4710-4DE7-A56A-D5439C1D3DE4}" srcId="{7C17F026-91F1-4BF4-A3F4-65E069E69795}" destId="{08F84AFF-A29D-42DB-BD9C-D0C2312D573C}" srcOrd="2" destOrd="0" parTransId="{7763E29A-8CEA-487B-A1A7-33FB6F67D573}" sibTransId="{F72BEDD0-1A5E-4820-9151-156A85D2912D}"/>
    <dgm:cxn modelId="{5935DAE8-B6DA-41C6-AF9B-A4E4832032B2}" type="presOf" srcId="{7C17F026-91F1-4BF4-A3F4-65E069E69795}" destId="{4879C8E0-99C3-4DD2-87AE-A0B67B4AB5B4}" srcOrd="0" destOrd="0" presId="urn:microsoft.com/office/officeart/2005/8/layout/hList3"/>
    <dgm:cxn modelId="{55FF4AFD-75B4-4BC4-BB40-3436FA043F08}" srcId="{7C17F026-91F1-4BF4-A3F4-65E069E69795}" destId="{2EACF430-1EE4-4280-8872-5E3B6D1EA28D}" srcOrd="0" destOrd="0" parTransId="{7D0D8CCA-A4A7-4AC9-BC69-C6A6C4EFF530}" sibTransId="{19FB1D47-A76B-4E0A-A6C7-DE6273E90B82}"/>
    <dgm:cxn modelId="{13510CC1-C272-4952-A17B-9947BB506358}" type="presParOf" srcId="{A44E690E-F50F-41DF-A331-2A670123FE25}" destId="{4879C8E0-99C3-4DD2-87AE-A0B67B4AB5B4}" srcOrd="0" destOrd="0" presId="urn:microsoft.com/office/officeart/2005/8/layout/hList3"/>
    <dgm:cxn modelId="{991E794F-2843-40CF-94FB-AB19AD31A7B6}" type="presParOf" srcId="{A44E690E-F50F-41DF-A331-2A670123FE25}" destId="{A562CC55-0F09-46C7-952B-15FA93187218}" srcOrd="1" destOrd="0" presId="urn:microsoft.com/office/officeart/2005/8/layout/hList3"/>
    <dgm:cxn modelId="{A3CFCCF7-4FFB-4B7B-B803-61A7CD9D8C02}" type="presParOf" srcId="{A562CC55-0F09-46C7-952B-15FA93187218}" destId="{E60B7799-060D-4C6E-95EA-8FD4574016BE}" srcOrd="0" destOrd="0" presId="urn:microsoft.com/office/officeart/2005/8/layout/hList3"/>
    <dgm:cxn modelId="{E94B3606-3C4C-47F4-9978-AA2E4EBC0FB5}" type="presParOf" srcId="{A562CC55-0F09-46C7-952B-15FA93187218}" destId="{F97A575E-0967-4CC7-98D0-6FD182E21A85}" srcOrd="1" destOrd="0" presId="urn:microsoft.com/office/officeart/2005/8/layout/hList3"/>
    <dgm:cxn modelId="{B949E12A-15A1-489B-AB8E-D92A6CE188F2}" type="presParOf" srcId="{A562CC55-0F09-46C7-952B-15FA93187218}" destId="{E029F1C8-6D12-4DF5-9DCB-6BDDD2524247}" srcOrd="2" destOrd="0" presId="urn:microsoft.com/office/officeart/2005/8/layout/hList3"/>
    <dgm:cxn modelId="{79CCA598-39AC-4D25-AAC0-4F73B128DAE0}" type="presParOf" srcId="{A562CC55-0F09-46C7-952B-15FA93187218}" destId="{E12601FF-F84A-4C34-9FCE-0BD76E6CBC9F}" srcOrd="3" destOrd="0" presId="urn:microsoft.com/office/officeart/2005/8/layout/hList3"/>
    <dgm:cxn modelId="{F85D5886-0EC7-4C17-B7FE-968766C20141}" type="presParOf" srcId="{A562CC55-0F09-46C7-952B-15FA93187218}" destId="{9803613B-DEA0-4934-B9F9-15A2CB3038AE}" srcOrd="4" destOrd="0" presId="urn:microsoft.com/office/officeart/2005/8/layout/hList3"/>
    <dgm:cxn modelId="{DA68845D-DC02-4C80-8373-A1E3592E3B67}" type="presParOf" srcId="{A562CC55-0F09-46C7-952B-15FA93187218}" destId="{098F8D3F-9F05-46C7-8E67-8BD0B7CC1EF1}" srcOrd="5" destOrd="0" presId="urn:microsoft.com/office/officeart/2005/8/layout/hList3"/>
    <dgm:cxn modelId="{26E7A684-E3EC-4250-938F-2A06F0AC3DB9}" type="presParOf" srcId="{A44E690E-F50F-41DF-A331-2A670123FE25}" destId="{ABEF5E51-6E9A-499F-BD30-3EE654ED308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21FC93-D237-4A23-ADDD-9549D362600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hu-HU"/>
        </a:p>
      </dgm:t>
    </dgm:pt>
    <dgm:pt modelId="{9A4C4491-2A25-464D-B938-69ABA2FE7D40}">
      <dgm:prSet phldrT="[Text]" custT="1"/>
      <dgm:spPr/>
      <dgm:t>
        <a:bodyPr/>
        <a:lstStyle/>
        <a:p>
          <a:r>
            <a:rPr lang="hu-HU" sz="1100" dirty="0" err="1">
              <a:latin typeface="Calibri" panose="020F0502020204030204" pitchFamily="34" charset="0"/>
              <a:cs typeface="Calibri" panose="020F0502020204030204" pitchFamily="34" charset="0"/>
            </a:rPr>
            <a:t>Introduction</a:t>
          </a:r>
          <a:r>
            <a:rPr lang="hu-HU" sz="1100" dirty="0">
              <a:latin typeface="Calibri" panose="020F0502020204030204" pitchFamily="34" charset="0"/>
              <a:cs typeface="Calibri" panose="020F0502020204030204" pitchFamily="34" charset="0"/>
            </a:rPr>
            <a:t> of </a:t>
          </a:r>
          <a:r>
            <a:rPr lang="hu-HU" sz="1100" dirty="0" err="1">
              <a:latin typeface="Calibri" panose="020F0502020204030204" pitchFamily="34" charset="0"/>
              <a:cs typeface="Calibri" panose="020F0502020204030204" pitchFamily="34" charset="0"/>
            </a:rPr>
            <a:t>instruments</a:t>
          </a:r>
          <a:r>
            <a:rPr lang="hu-HU" sz="1100" dirty="0">
              <a:latin typeface="Calibri" panose="020F0502020204030204" pitchFamily="34" charset="0"/>
              <a:cs typeface="Calibri" panose="020F0502020204030204" pitchFamily="34" charset="0"/>
            </a:rPr>
            <a:t> </a:t>
          </a:r>
          <a:r>
            <a:rPr lang="hu-HU" sz="1100" dirty="0" err="1">
              <a:latin typeface="Calibri" panose="020F0502020204030204" pitchFamily="34" charset="0"/>
              <a:cs typeface="Calibri" panose="020F0502020204030204" pitchFamily="34" charset="0"/>
            </a:rPr>
            <a:t>connecting</a:t>
          </a:r>
          <a:r>
            <a:rPr lang="hu-HU" sz="1100" dirty="0">
              <a:latin typeface="Calibri" panose="020F0502020204030204" pitchFamily="34" charset="0"/>
              <a:cs typeface="Calibri" panose="020F0502020204030204" pitchFamily="34" charset="0"/>
            </a:rPr>
            <a:t> to settlement and conversion of </a:t>
          </a:r>
          <a:r>
            <a:rPr lang="hu-HU" sz="1100" dirty="0" err="1">
              <a:latin typeface="Calibri" panose="020F0502020204030204" pitchFamily="34" charset="0"/>
              <a:cs typeface="Calibri" panose="020F0502020204030204" pitchFamily="34" charset="0"/>
            </a:rPr>
            <a:t>FX</a:t>
          </a:r>
          <a:r>
            <a:rPr lang="hu-HU" sz="1100" dirty="0">
              <a:latin typeface="Calibri" panose="020F0502020204030204" pitchFamily="34" charset="0"/>
              <a:cs typeface="Calibri" panose="020F0502020204030204" pitchFamily="34" charset="0"/>
            </a:rPr>
            <a:t> </a:t>
          </a:r>
          <a:r>
            <a:rPr lang="hu-HU" sz="1100" dirty="0" err="1">
              <a:latin typeface="Calibri" panose="020F0502020204030204" pitchFamily="34" charset="0"/>
              <a:cs typeface="Calibri" panose="020F0502020204030204" pitchFamily="34" charset="0"/>
            </a:rPr>
            <a:t>loans</a:t>
          </a:r>
          <a:endParaRPr lang="hu-HU" sz="1100" dirty="0">
            <a:latin typeface="Calibri" panose="020F0502020204030204" pitchFamily="34" charset="0"/>
            <a:cs typeface="Calibri" panose="020F0502020204030204" pitchFamily="34" charset="0"/>
          </a:endParaRPr>
        </a:p>
      </dgm:t>
    </dgm:pt>
    <dgm:pt modelId="{1D24FEA3-E384-4267-B8B6-E9C9CAE12E46}" type="parTrans" cxnId="{99AFBD08-30B3-4620-B655-C617A7AC6C6E}">
      <dgm:prSet/>
      <dgm:spPr/>
      <dgm:t>
        <a:bodyPr/>
        <a:lstStyle/>
        <a:p>
          <a:endParaRPr lang="hu-HU"/>
        </a:p>
      </dgm:t>
    </dgm:pt>
    <dgm:pt modelId="{99756472-86E3-4E31-9A2E-3AF92F4E8CCE}" type="sibTrans" cxnId="{99AFBD08-30B3-4620-B655-C617A7AC6C6E}">
      <dgm:prSet/>
      <dgm:spPr/>
      <dgm:t>
        <a:bodyPr/>
        <a:lstStyle/>
        <a:p>
          <a:endParaRPr lang="hu-HU"/>
        </a:p>
      </dgm:t>
    </dgm:pt>
    <dgm:pt modelId="{DFD7A1AF-A880-4942-ABCB-F7D656C5C069}">
      <dgm:prSet phldrT="[Text]" custT="1"/>
      <dgm:spPr/>
      <dgm:t>
        <a:bodyPr/>
        <a:lstStyle/>
        <a:p>
          <a:pPr>
            <a:lnSpc>
              <a:spcPct val="100000"/>
            </a:lnSpc>
            <a:spcAft>
              <a:spcPts val="0"/>
            </a:spcAft>
          </a:pPr>
          <a:r>
            <a:rPr lang="hu-HU" sz="1050" i="0" dirty="0">
              <a:latin typeface="Calibri" panose="020F0502020204030204" pitchFamily="34" charset="0"/>
              <a:cs typeface="Calibri" panose="020F0502020204030204" pitchFamily="34" charset="0"/>
            </a:rPr>
            <a:t>1W, 3M</a:t>
          </a:r>
          <a:br>
            <a:rPr lang="hu-HU" sz="1050" i="0" dirty="0">
              <a:latin typeface="Calibri" panose="020F0502020204030204" pitchFamily="34" charset="0"/>
              <a:cs typeface="Calibri" panose="020F0502020204030204" pitchFamily="34" charset="0"/>
            </a:rPr>
          </a:br>
          <a:r>
            <a:rPr lang="hu-HU" sz="1050" i="0" dirty="0" err="1">
              <a:latin typeface="Calibri" panose="020F0502020204030204" pitchFamily="34" charset="0"/>
              <a:cs typeface="Calibri" panose="020F0502020204030204" pitchFamily="34" charset="0"/>
            </a:rPr>
            <a:t>loan-tenders</a:t>
          </a:r>
          <a:endParaRPr lang="hu-HU" sz="1050" i="0" dirty="0">
            <a:latin typeface="Calibri" panose="020F0502020204030204" pitchFamily="34" charset="0"/>
            <a:cs typeface="Calibri" panose="020F0502020204030204" pitchFamily="34" charset="0"/>
          </a:endParaRPr>
        </a:p>
      </dgm:t>
    </dgm:pt>
    <dgm:pt modelId="{38FF88C7-FEA9-4AA5-B047-85AD03601029}" type="parTrans" cxnId="{CBAF7193-D806-4768-8376-E45AD459285C}">
      <dgm:prSet/>
      <dgm:spPr/>
      <dgm:t>
        <a:bodyPr/>
        <a:lstStyle/>
        <a:p>
          <a:endParaRPr lang="hu-HU"/>
        </a:p>
      </dgm:t>
    </dgm:pt>
    <dgm:pt modelId="{0BF902BB-2EBD-4D8E-B1DD-D9AEA1D973C0}" type="sibTrans" cxnId="{CBAF7193-D806-4768-8376-E45AD459285C}">
      <dgm:prSet/>
      <dgm:spPr/>
      <dgm:t>
        <a:bodyPr/>
        <a:lstStyle/>
        <a:p>
          <a:endParaRPr lang="hu-HU"/>
        </a:p>
      </dgm:t>
    </dgm:pt>
    <dgm:pt modelId="{8F5B30AA-EE15-4BFF-96B1-30AB43AA053D}">
      <dgm:prSet phldrT="[Text]" custT="1"/>
      <dgm:spPr/>
      <dgm:t>
        <a:bodyPr/>
        <a:lstStyle/>
        <a:p>
          <a:r>
            <a:rPr lang="hu-HU" sz="1100" dirty="0" err="1">
              <a:latin typeface="Calibri" panose="020F0502020204030204" pitchFamily="34" charset="0"/>
              <a:cs typeface="Calibri" panose="020F0502020204030204" pitchFamily="34" charset="0"/>
            </a:rPr>
            <a:t>Central</a:t>
          </a:r>
          <a:r>
            <a:rPr lang="hu-HU" sz="1100" dirty="0">
              <a:latin typeface="Calibri" panose="020F0502020204030204" pitchFamily="34" charset="0"/>
              <a:cs typeface="Calibri" panose="020F0502020204030204" pitchFamily="34" charset="0"/>
            </a:rPr>
            <a:t> bank LIRS </a:t>
          </a:r>
          <a:r>
            <a:rPr lang="hu-HU" sz="1100" dirty="0" err="1">
              <a:latin typeface="Calibri" panose="020F0502020204030204" pitchFamily="34" charset="0"/>
              <a:cs typeface="Calibri" panose="020F0502020204030204" pitchFamily="34" charset="0"/>
            </a:rPr>
            <a:t>tenders</a:t>
          </a:r>
          <a:r>
            <a:rPr lang="hu-HU" sz="1100" dirty="0">
              <a:latin typeface="Calibri" panose="020F0502020204030204" pitchFamily="34" charset="0"/>
              <a:cs typeface="Calibri" panose="020F0502020204030204" pitchFamily="34" charset="0"/>
            </a:rPr>
            <a:t> + </a:t>
          </a:r>
          <a:r>
            <a:rPr lang="hu-HU" sz="1100" dirty="0" err="1">
              <a:latin typeface="Calibri" panose="020F0502020204030204" pitchFamily="34" charset="0"/>
              <a:cs typeface="Calibri" panose="020F0502020204030204" pitchFamily="34" charset="0"/>
            </a:rPr>
            <a:t>prefential</a:t>
          </a:r>
          <a:r>
            <a:rPr lang="hu-HU" sz="1100" dirty="0">
              <a:latin typeface="Calibri" panose="020F0502020204030204" pitchFamily="34" charset="0"/>
              <a:cs typeface="Calibri" panose="020F0502020204030204" pitchFamily="34" charset="0"/>
            </a:rPr>
            <a:t> </a:t>
          </a:r>
          <a:r>
            <a:rPr lang="hu-HU" sz="1100" dirty="0" err="1">
              <a:latin typeface="Calibri" panose="020F0502020204030204" pitchFamily="34" charset="0"/>
              <a:cs typeface="Calibri" panose="020F0502020204030204" pitchFamily="34" charset="0"/>
            </a:rPr>
            <a:t>deposit</a:t>
          </a:r>
          <a:r>
            <a:rPr lang="hu-HU" sz="1100" dirty="0">
              <a:latin typeface="Calibri" panose="020F0502020204030204" pitchFamily="34" charset="0"/>
              <a:cs typeface="Calibri" panose="020F0502020204030204" pitchFamily="34" charset="0"/>
            </a:rPr>
            <a:t> </a:t>
          </a:r>
          <a:r>
            <a:rPr lang="hu-HU" sz="1100" dirty="0" err="1">
              <a:latin typeface="Calibri" panose="020F0502020204030204" pitchFamily="34" charset="0"/>
              <a:cs typeface="Calibri" panose="020F0502020204030204" pitchFamily="34" charset="0"/>
            </a:rPr>
            <a:t>facility</a:t>
          </a:r>
          <a:endParaRPr lang="hu-HU" sz="1100" dirty="0">
            <a:latin typeface="Calibri" panose="020F0502020204030204" pitchFamily="34" charset="0"/>
            <a:cs typeface="Calibri" panose="020F0502020204030204" pitchFamily="34" charset="0"/>
          </a:endParaRPr>
        </a:p>
      </dgm:t>
    </dgm:pt>
    <dgm:pt modelId="{A8B6B13C-CB96-43E5-986D-024A56198311}" type="parTrans" cxnId="{A6F01745-A682-47AF-ADAC-9EF96F53526A}">
      <dgm:prSet/>
      <dgm:spPr/>
      <dgm:t>
        <a:bodyPr/>
        <a:lstStyle/>
        <a:p>
          <a:endParaRPr lang="hu-HU"/>
        </a:p>
      </dgm:t>
    </dgm:pt>
    <dgm:pt modelId="{75D3F3DC-E2EB-43A4-9CBD-BDA9E4B7B417}" type="sibTrans" cxnId="{A6F01745-A682-47AF-ADAC-9EF96F53526A}">
      <dgm:prSet/>
      <dgm:spPr/>
      <dgm:t>
        <a:bodyPr/>
        <a:lstStyle/>
        <a:p>
          <a:endParaRPr lang="hu-HU"/>
        </a:p>
      </dgm:t>
    </dgm:pt>
    <dgm:pt modelId="{75534482-241A-425D-979E-DB3C411104BB}">
      <dgm:prSet phldrT="[Text]" custT="1"/>
      <dgm:spPr/>
      <dgm:t>
        <a:bodyPr/>
        <a:lstStyle/>
        <a:p>
          <a:r>
            <a:rPr lang="hu-HU" sz="1100" i="0" dirty="0">
              <a:latin typeface="Calibri" panose="020F0502020204030204" pitchFamily="34" charset="0"/>
              <a:cs typeface="Calibri" panose="020F0502020204030204" pitchFamily="34" charset="0"/>
            </a:rPr>
            <a:t>Minimum </a:t>
          </a:r>
          <a:r>
            <a:rPr lang="hu-HU" sz="1100" i="0" dirty="0" err="1">
              <a:latin typeface="Calibri" panose="020F0502020204030204" pitchFamily="34" charset="0"/>
              <a:cs typeface="Calibri" panose="020F0502020204030204" pitchFamily="34" charset="0"/>
            </a:rPr>
            <a:t>reserve</a:t>
          </a:r>
          <a:r>
            <a:rPr lang="hu-HU" sz="1100" i="0" dirty="0">
              <a:latin typeface="Calibri" panose="020F0502020204030204" pitchFamily="34" charset="0"/>
              <a:cs typeface="Calibri" panose="020F0502020204030204" pitchFamily="34" charset="0"/>
            </a:rPr>
            <a:t> ratio: 1%</a:t>
          </a:r>
        </a:p>
      </dgm:t>
    </dgm:pt>
    <dgm:pt modelId="{C032F730-338C-4477-B31F-416DEE3F3AAB}" type="parTrans" cxnId="{E48993B8-B8B4-4C7C-AA70-F7C33C4F0E0F}">
      <dgm:prSet/>
      <dgm:spPr/>
      <dgm:t>
        <a:bodyPr/>
        <a:lstStyle/>
        <a:p>
          <a:endParaRPr lang="hu-HU"/>
        </a:p>
      </dgm:t>
    </dgm:pt>
    <dgm:pt modelId="{4F4822CC-140A-4496-A6D6-5ED0D9DB4F71}" type="sibTrans" cxnId="{E48993B8-B8B4-4C7C-AA70-F7C33C4F0E0F}">
      <dgm:prSet/>
      <dgm:spPr/>
      <dgm:t>
        <a:bodyPr/>
        <a:lstStyle/>
        <a:p>
          <a:endParaRPr lang="hu-HU"/>
        </a:p>
      </dgm:t>
    </dgm:pt>
    <dgm:pt modelId="{96F5FF3D-8D21-4923-8AA1-C2EDB00D4F3E}">
      <dgm:prSet phldrT="[Text]" custT="1"/>
      <dgm:spPr/>
      <dgm:t>
        <a:bodyPr/>
        <a:lstStyle/>
        <a:p>
          <a:r>
            <a:rPr lang="hu-HU" sz="1100" i="0" dirty="0">
              <a:latin typeface="Calibri" panose="020F0502020204030204" pitchFamily="34" charset="0"/>
              <a:cs typeface="Calibri" panose="020F0502020204030204" pitchFamily="34" charset="0"/>
            </a:rPr>
            <a:t>MIRS </a:t>
          </a:r>
          <a:br>
            <a:rPr lang="hu-HU" sz="1100" i="0" dirty="0">
              <a:latin typeface="Calibri" panose="020F0502020204030204" pitchFamily="34" charset="0"/>
              <a:cs typeface="Calibri" panose="020F0502020204030204" pitchFamily="34" charset="0"/>
            </a:rPr>
          </a:br>
          <a:r>
            <a:rPr lang="hu-HU" sz="1100" i="0" dirty="0" err="1">
              <a:latin typeface="Calibri" panose="020F0502020204030204" pitchFamily="34" charset="0"/>
              <a:cs typeface="Calibri" panose="020F0502020204030204" pitchFamily="34" charset="0"/>
            </a:rPr>
            <a:t>tenders</a:t>
          </a:r>
          <a:endParaRPr lang="hu-HU" sz="1100" i="0" dirty="0">
            <a:latin typeface="Calibri" panose="020F0502020204030204" pitchFamily="34" charset="0"/>
            <a:cs typeface="Calibri" panose="020F0502020204030204" pitchFamily="34" charset="0"/>
          </a:endParaRPr>
        </a:p>
      </dgm:t>
    </dgm:pt>
    <dgm:pt modelId="{569472F8-421A-4F08-B967-3DF33B062813}" type="parTrans" cxnId="{82BF06F2-850C-48DA-9E8F-1240B9C5BF6E}">
      <dgm:prSet/>
      <dgm:spPr/>
      <dgm:t>
        <a:bodyPr/>
        <a:lstStyle/>
        <a:p>
          <a:endParaRPr lang="hu-HU"/>
        </a:p>
      </dgm:t>
    </dgm:pt>
    <dgm:pt modelId="{882F65FA-2264-4C8B-AA25-EE84E84561AA}" type="sibTrans" cxnId="{82BF06F2-850C-48DA-9E8F-1240B9C5BF6E}">
      <dgm:prSet/>
      <dgm:spPr/>
      <dgm:t>
        <a:bodyPr/>
        <a:lstStyle/>
        <a:p>
          <a:endParaRPr lang="hu-HU"/>
        </a:p>
      </dgm:t>
    </dgm:pt>
    <dgm:pt modelId="{4746E102-E303-484D-B92C-8F654BC446BB}">
      <dgm:prSet phldrT="[Text]" custT="1"/>
      <dgm:spPr/>
      <dgm:t>
        <a:bodyPr/>
        <a:lstStyle/>
        <a:p>
          <a:pPr>
            <a:lnSpc>
              <a:spcPct val="100000"/>
            </a:lnSpc>
            <a:spcAft>
              <a:spcPts val="0"/>
            </a:spcAft>
          </a:pPr>
          <a:r>
            <a:rPr lang="hu-HU" sz="1150" i="0" dirty="0">
              <a:latin typeface="Calibri" panose="020F0502020204030204" pitchFamily="34" charset="0"/>
              <a:cs typeface="Calibri" panose="020F0502020204030204" pitchFamily="34" charset="0"/>
            </a:rPr>
            <a:t>IRS</a:t>
          </a:r>
        </a:p>
        <a:p>
          <a:pPr>
            <a:lnSpc>
              <a:spcPct val="100000"/>
            </a:lnSpc>
            <a:spcAft>
              <a:spcPts val="0"/>
            </a:spcAft>
          </a:pPr>
          <a:r>
            <a:rPr lang="hu-HU" sz="1150" i="0" dirty="0" err="1">
              <a:latin typeface="Calibri" panose="020F0502020204030204" pitchFamily="34" charset="0"/>
              <a:cs typeface="Calibri" panose="020F0502020204030204" pitchFamily="34" charset="0"/>
            </a:rPr>
            <a:t>tenders</a:t>
          </a:r>
          <a:endParaRPr lang="hu-HU" sz="1150" i="0" dirty="0">
            <a:latin typeface="Calibri" panose="020F0502020204030204" pitchFamily="34" charset="0"/>
            <a:cs typeface="Calibri" panose="020F0502020204030204" pitchFamily="34" charset="0"/>
          </a:endParaRPr>
        </a:p>
      </dgm:t>
    </dgm:pt>
    <dgm:pt modelId="{01C3DBAF-3506-4BB9-B520-058925CA6DB4}" type="sibTrans" cxnId="{EF6E78E3-E418-4145-BE92-2E0F594C8704}">
      <dgm:prSet/>
      <dgm:spPr/>
      <dgm:t>
        <a:bodyPr/>
        <a:lstStyle/>
        <a:p>
          <a:endParaRPr lang="hu-HU"/>
        </a:p>
      </dgm:t>
    </dgm:pt>
    <dgm:pt modelId="{3A0E7421-D26D-4DFD-9244-6AE0C52247F0}" type="parTrans" cxnId="{EF6E78E3-E418-4145-BE92-2E0F594C8704}">
      <dgm:prSet/>
      <dgm:spPr/>
      <dgm:t>
        <a:bodyPr/>
        <a:lstStyle/>
        <a:p>
          <a:endParaRPr lang="hu-HU"/>
        </a:p>
      </dgm:t>
    </dgm:pt>
    <dgm:pt modelId="{1A5918B9-E994-4985-BB64-AD8A37FB9E88}" type="pres">
      <dgm:prSet presAssocID="{C421FC93-D237-4A23-ADDD-9549D362600A}" presName="CompostProcess" presStyleCnt="0">
        <dgm:presLayoutVars>
          <dgm:dir/>
          <dgm:resizeHandles val="exact"/>
        </dgm:presLayoutVars>
      </dgm:prSet>
      <dgm:spPr/>
    </dgm:pt>
    <dgm:pt modelId="{AE80ABFB-DB8D-4E6E-9D51-36BB78E26F8B}" type="pres">
      <dgm:prSet presAssocID="{C421FC93-D237-4A23-ADDD-9549D362600A}" presName="arrow" presStyleLbl="bgShp" presStyleIdx="0" presStyleCnt="1" custAng="0" custScaleX="112189" custScaleY="85954" custLinFactNeighborX="2114" custLinFactNeighborY="-5842"/>
      <dgm:spPr>
        <a:solidFill>
          <a:srgbClr val="D8D2CC"/>
        </a:solidFill>
      </dgm:spPr>
    </dgm:pt>
    <dgm:pt modelId="{666EA921-205E-4530-A054-D2EA6BD745F3}" type="pres">
      <dgm:prSet presAssocID="{C421FC93-D237-4A23-ADDD-9549D362600A}" presName="linearProcess" presStyleCnt="0"/>
      <dgm:spPr/>
    </dgm:pt>
    <dgm:pt modelId="{ECC6B7DD-654C-47BE-8336-4603419D4A5F}" type="pres">
      <dgm:prSet presAssocID="{9A4C4491-2A25-464D-B938-69ABA2FE7D40}" presName="textNode" presStyleLbl="node1" presStyleIdx="0" presStyleCnt="6" custScaleX="24083" custScaleY="24865" custLinFactX="14399" custLinFactY="-786" custLinFactNeighborX="100000" custLinFactNeighborY="-100000">
        <dgm:presLayoutVars>
          <dgm:bulletEnabled val="1"/>
        </dgm:presLayoutVars>
      </dgm:prSet>
      <dgm:spPr/>
    </dgm:pt>
    <dgm:pt modelId="{C62DFE40-4E7C-4E64-8366-6AFE7A69B4A3}" type="pres">
      <dgm:prSet presAssocID="{99756472-86E3-4E31-9A2E-3AF92F4E8CCE}" presName="sibTrans" presStyleCnt="0"/>
      <dgm:spPr/>
    </dgm:pt>
    <dgm:pt modelId="{CDAF248F-D261-4C2C-9165-CA9EA666DDE1}" type="pres">
      <dgm:prSet presAssocID="{8F5B30AA-EE15-4BFF-96B1-30AB43AA053D}" presName="textNode" presStyleLbl="node1" presStyleIdx="1" presStyleCnt="6" custScaleX="20968" custScaleY="26096" custLinFactX="7678" custLinFactNeighborX="100000" custLinFactNeighborY="62791">
        <dgm:presLayoutVars>
          <dgm:bulletEnabled val="1"/>
        </dgm:presLayoutVars>
      </dgm:prSet>
      <dgm:spPr/>
    </dgm:pt>
    <dgm:pt modelId="{D1DDA078-91B4-4313-9190-AFA7ECDD72B0}" type="pres">
      <dgm:prSet presAssocID="{75D3F3DC-E2EB-43A4-9CBD-BDA9E4B7B417}" presName="sibTrans" presStyleCnt="0"/>
      <dgm:spPr/>
    </dgm:pt>
    <dgm:pt modelId="{9E759037-8EA2-47AB-9F53-3A7FFA2AF6D2}" type="pres">
      <dgm:prSet presAssocID="{4746E102-E303-484D-B92C-8F654BC446BB}" presName="textNode" presStyleLbl="node1" presStyleIdx="2" presStyleCnt="6" custScaleX="7802" custScaleY="19244" custLinFactX="-25622" custLinFactNeighborX="-100000" custLinFactNeighborY="1143">
        <dgm:presLayoutVars>
          <dgm:bulletEnabled val="1"/>
        </dgm:presLayoutVars>
      </dgm:prSet>
      <dgm:spPr/>
    </dgm:pt>
    <dgm:pt modelId="{25B5D6C1-EEEE-463B-994F-1CA88266E46C}" type="pres">
      <dgm:prSet presAssocID="{01C3DBAF-3506-4BB9-B520-058925CA6DB4}" presName="sibTrans" presStyleCnt="0"/>
      <dgm:spPr/>
    </dgm:pt>
    <dgm:pt modelId="{594BC64F-EA19-4CDF-8170-D06A0CDAED83}" type="pres">
      <dgm:prSet presAssocID="{75534482-241A-425D-979E-DB3C411104BB}" presName="textNode" presStyleLbl="node1" presStyleIdx="3" presStyleCnt="6" custScaleX="8850" custScaleY="26070" custLinFactX="-11664" custLinFactNeighborX="-100000" custLinFactNeighborY="8550">
        <dgm:presLayoutVars>
          <dgm:bulletEnabled val="1"/>
        </dgm:presLayoutVars>
      </dgm:prSet>
      <dgm:spPr/>
    </dgm:pt>
    <dgm:pt modelId="{CD18FFCB-5AD4-4F45-8AE2-8DCF57DFE7D2}" type="pres">
      <dgm:prSet presAssocID="{4F4822CC-140A-4496-A6D6-5ED0D9DB4F71}" presName="sibTrans" presStyleCnt="0"/>
      <dgm:spPr/>
    </dgm:pt>
    <dgm:pt modelId="{3B734AC6-9275-43C8-B583-ECA3521D2954}" type="pres">
      <dgm:prSet presAssocID="{96F5FF3D-8D21-4923-8AA1-C2EDB00D4F3E}" presName="textNode" presStyleLbl="node1" presStyleIdx="4" presStyleCnt="6" custScaleX="7858" custScaleY="23398" custLinFactX="-12728" custLinFactNeighborX="-100000" custLinFactNeighborY="5241">
        <dgm:presLayoutVars>
          <dgm:bulletEnabled val="1"/>
        </dgm:presLayoutVars>
      </dgm:prSet>
      <dgm:spPr/>
    </dgm:pt>
    <dgm:pt modelId="{6ACDB263-D204-4815-B507-894080CF24A1}" type="pres">
      <dgm:prSet presAssocID="{882F65FA-2264-4C8B-AA25-EE84E84561AA}" presName="sibTrans" presStyleCnt="0"/>
      <dgm:spPr/>
    </dgm:pt>
    <dgm:pt modelId="{88D7E32F-DD60-4519-827C-095E1E914C48}" type="pres">
      <dgm:prSet presAssocID="{DFD7A1AF-A880-4942-ABCB-F7D656C5C069}" presName="textNode" presStyleLbl="node1" presStyleIdx="5" presStyleCnt="6" custScaleX="6571" custScaleY="39506" custLinFactX="-49673" custLinFactNeighborX="-100000" custLinFactNeighborY="14459">
        <dgm:presLayoutVars>
          <dgm:bulletEnabled val="1"/>
        </dgm:presLayoutVars>
      </dgm:prSet>
      <dgm:spPr/>
    </dgm:pt>
  </dgm:ptLst>
  <dgm:cxnLst>
    <dgm:cxn modelId="{99AFBD08-30B3-4620-B655-C617A7AC6C6E}" srcId="{C421FC93-D237-4A23-ADDD-9549D362600A}" destId="{9A4C4491-2A25-464D-B938-69ABA2FE7D40}" srcOrd="0" destOrd="0" parTransId="{1D24FEA3-E384-4267-B8B6-E9C9CAE12E46}" sibTransId="{99756472-86E3-4E31-9A2E-3AF92F4E8CCE}"/>
    <dgm:cxn modelId="{1507FE15-53ED-4C77-954C-3BA7F91EAA61}" type="presOf" srcId="{9A4C4491-2A25-464D-B938-69ABA2FE7D40}" destId="{ECC6B7DD-654C-47BE-8336-4603419D4A5F}" srcOrd="0" destOrd="0" presId="urn:microsoft.com/office/officeart/2005/8/layout/hProcess9"/>
    <dgm:cxn modelId="{D2261E1C-6478-4710-8501-04A6B4A5274C}" type="presOf" srcId="{75534482-241A-425D-979E-DB3C411104BB}" destId="{594BC64F-EA19-4CDF-8170-D06A0CDAED83}" srcOrd="0" destOrd="0" presId="urn:microsoft.com/office/officeart/2005/8/layout/hProcess9"/>
    <dgm:cxn modelId="{A6F01745-A682-47AF-ADAC-9EF96F53526A}" srcId="{C421FC93-D237-4A23-ADDD-9549D362600A}" destId="{8F5B30AA-EE15-4BFF-96B1-30AB43AA053D}" srcOrd="1" destOrd="0" parTransId="{A8B6B13C-CB96-43E5-986D-024A56198311}" sibTransId="{75D3F3DC-E2EB-43A4-9CBD-BDA9E4B7B417}"/>
    <dgm:cxn modelId="{2FCE976B-9578-4307-931D-972FB0807285}" type="presOf" srcId="{DFD7A1AF-A880-4942-ABCB-F7D656C5C069}" destId="{88D7E32F-DD60-4519-827C-095E1E914C48}" srcOrd="0" destOrd="0" presId="urn:microsoft.com/office/officeart/2005/8/layout/hProcess9"/>
    <dgm:cxn modelId="{566A7089-80E4-4E59-8A02-59ADA8E82F0F}" type="presOf" srcId="{8F5B30AA-EE15-4BFF-96B1-30AB43AA053D}" destId="{CDAF248F-D261-4C2C-9165-CA9EA666DDE1}" srcOrd="0" destOrd="0" presId="urn:microsoft.com/office/officeart/2005/8/layout/hProcess9"/>
    <dgm:cxn modelId="{CBAF7193-D806-4768-8376-E45AD459285C}" srcId="{C421FC93-D237-4A23-ADDD-9549D362600A}" destId="{DFD7A1AF-A880-4942-ABCB-F7D656C5C069}" srcOrd="5" destOrd="0" parTransId="{38FF88C7-FEA9-4AA5-B047-85AD03601029}" sibTransId="{0BF902BB-2EBD-4D8E-B1DD-D9AEA1D973C0}"/>
    <dgm:cxn modelId="{1C3EC193-298C-4962-9BE8-81C6D03A7654}" type="presOf" srcId="{4746E102-E303-484D-B92C-8F654BC446BB}" destId="{9E759037-8EA2-47AB-9F53-3A7FFA2AF6D2}" srcOrd="0" destOrd="0" presId="urn:microsoft.com/office/officeart/2005/8/layout/hProcess9"/>
    <dgm:cxn modelId="{E48993B8-B8B4-4C7C-AA70-F7C33C4F0E0F}" srcId="{C421FC93-D237-4A23-ADDD-9549D362600A}" destId="{75534482-241A-425D-979E-DB3C411104BB}" srcOrd="3" destOrd="0" parTransId="{C032F730-338C-4477-B31F-416DEE3F3AAB}" sibTransId="{4F4822CC-140A-4496-A6D6-5ED0D9DB4F71}"/>
    <dgm:cxn modelId="{2AD006D2-F50F-4BB4-9A70-6C77C1DE477A}" type="presOf" srcId="{C421FC93-D237-4A23-ADDD-9549D362600A}" destId="{1A5918B9-E994-4985-BB64-AD8A37FB9E88}" srcOrd="0" destOrd="0" presId="urn:microsoft.com/office/officeart/2005/8/layout/hProcess9"/>
    <dgm:cxn modelId="{EF6E78E3-E418-4145-BE92-2E0F594C8704}" srcId="{C421FC93-D237-4A23-ADDD-9549D362600A}" destId="{4746E102-E303-484D-B92C-8F654BC446BB}" srcOrd="2" destOrd="0" parTransId="{3A0E7421-D26D-4DFD-9244-6AE0C52247F0}" sibTransId="{01C3DBAF-3506-4BB9-B520-058925CA6DB4}"/>
    <dgm:cxn modelId="{39D7FFE7-F9BC-4751-BD3C-56FA897234CD}" type="presOf" srcId="{96F5FF3D-8D21-4923-8AA1-C2EDB00D4F3E}" destId="{3B734AC6-9275-43C8-B583-ECA3521D2954}" srcOrd="0" destOrd="0" presId="urn:microsoft.com/office/officeart/2005/8/layout/hProcess9"/>
    <dgm:cxn modelId="{82BF06F2-850C-48DA-9E8F-1240B9C5BF6E}" srcId="{C421FC93-D237-4A23-ADDD-9549D362600A}" destId="{96F5FF3D-8D21-4923-8AA1-C2EDB00D4F3E}" srcOrd="4" destOrd="0" parTransId="{569472F8-421A-4F08-B967-3DF33B062813}" sibTransId="{882F65FA-2264-4C8B-AA25-EE84E84561AA}"/>
    <dgm:cxn modelId="{6386BD24-0777-4DF5-A042-A01CC0A7573E}" type="presParOf" srcId="{1A5918B9-E994-4985-BB64-AD8A37FB9E88}" destId="{AE80ABFB-DB8D-4E6E-9D51-36BB78E26F8B}" srcOrd="0" destOrd="0" presId="urn:microsoft.com/office/officeart/2005/8/layout/hProcess9"/>
    <dgm:cxn modelId="{4362E132-90B4-474A-99F5-836106562BCE}" type="presParOf" srcId="{1A5918B9-E994-4985-BB64-AD8A37FB9E88}" destId="{666EA921-205E-4530-A054-D2EA6BD745F3}" srcOrd="1" destOrd="0" presId="urn:microsoft.com/office/officeart/2005/8/layout/hProcess9"/>
    <dgm:cxn modelId="{67024263-84A7-4FFD-8900-132FAF85D436}" type="presParOf" srcId="{666EA921-205E-4530-A054-D2EA6BD745F3}" destId="{ECC6B7DD-654C-47BE-8336-4603419D4A5F}" srcOrd="0" destOrd="0" presId="urn:microsoft.com/office/officeart/2005/8/layout/hProcess9"/>
    <dgm:cxn modelId="{EAEF9B94-8172-4930-82E5-BAF5347CCA7F}" type="presParOf" srcId="{666EA921-205E-4530-A054-D2EA6BD745F3}" destId="{C62DFE40-4E7C-4E64-8366-6AFE7A69B4A3}" srcOrd="1" destOrd="0" presId="urn:microsoft.com/office/officeart/2005/8/layout/hProcess9"/>
    <dgm:cxn modelId="{4D3C111F-80B7-4B22-9B7D-87E1A33809D3}" type="presParOf" srcId="{666EA921-205E-4530-A054-D2EA6BD745F3}" destId="{CDAF248F-D261-4C2C-9165-CA9EA666DDE1}" srcOrd="2" destOrd="0" presId="urn:microsoft.com/office/officeart/2005/8/layout/hProcess9"/>
    <dgm:cxn modelId="{66ACA9D7-CADF-4FA6-A4CD-9672E4D1896A}" type="presParOf" srcId="{666EA921-205E-4530-A054-D2EA6BD745F3}" destId="{D1DDA078-91B4-4313-9190-AFA7ECDD72B0}" srcOrd="3" destOrd="0" presId="urn:microsoft.com/office/officeart/2005/8/layout/hProcess9"/>
    <dgm:cxn modelId="{5A676E66-A280-407D-86A1-4A4993042996}" type="presParOf" srcId="{666EA921-205E-4530-A054-D2EA6BD745F3}" destId="{9E759037-8EA2-47AB-9F53-3A7FFA2AF6D2}" srcOrd="4" destOrd="0" presId="urn:microsoft.com/office/officeart/2005/8/layout/hProcess9"/>
    <dgm:cxn modelId="{6CB6FB80-F4A8-4CB4-9E13-8D9797BABE4C}" type="presParOf" srcId="{666EA921-205E-4530-A054-D2EA6BD745F3}" destId="{25B5D6C1-EEEE-463B-994F-1CA88266E46C}" srcOrd="5" destOrd="0" presId="urn:microsoft.com/office/officeart/2005/8/layout/hProcess9"/>
    <dgm:cxn modelId="{99744D7C-227F-4C73-B989-F53E956423DD}" type="presParOf" srcId="{666EA921-205E-4530-A054-D2EA6BD745F3}" destId="{594BC64F-EA19-4CDF-8170-D06A0CDAED83}" srcOrd="6" destOrd="0" presId="urn:microsoft.com/office/officeart/2005/8/layout/hProcess9"/>
    <dgm:cxn modelId="{EA16E696-64F1-4699-B99C-C4C9EB08AFD9}" type="presParOf" srcId="{666EA921-205E-4530-A054-D2EA6BD745F3}" destId="{CD18FFCB-5AD4-4F45-8AE2-8DCF57DFE7D2}" srcOrd="7" destOrd="0" presId="urn:microsoft.com/office/officeart/2005/8/layout/hProcess9"/>
    <dgm:cxn modelId="{606F3489-37B2-40C9-BD9B-069B6DD366E5}" type="presParOf" srcId="{666EA921-205E-4530-A054-D2EA6BD745F3}" destId="{3B734AC6-9275-43C8-B583-ECA3521D2954}" srcOrd="8" destOrd="0" presId="urn:microsoft.com/office/officeart/2005/8/layout/hProcess9"/>
    <dgm:cxn modelId="{BBE44C58-6C45-49B1-AC21-9B8E24C67D33}" type="presParOf" srcId="{666EA921-205E-4530-A054-D2EA6BD745F3}" destId="{6ACDB263-D204-4815-B507-894080CF24A1}" srcOrd="9" destOrd="0" presId="urn:microsoft.com/office/officeart/2005/8/layout/hProcess9"/>
    <dgm:cxn modelId="{7D037F61-C908-4AC2-87BE-C02C7162E4B6}" type="presParOf" srcId="{666EA921-205E-4530-A054-D2EA6BD745F3}" destId="{88D7E32F-DD60-4519-827C-095E1E914C48}"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E9A75-2AF1-4873-810D-948AB9F2524E}">
      <dsp:nvSpPr>
        <dsp:cNvPr id="0" name=""/>
        <dsp:cNvSpPr/>
      </dsp:nvSpPr>
      <dsp:spPr>
        <a:xfrm>
          <a:off x="4176452" y="0"/>
          <a:ext cx="2607747" cy="2607747"/>
        </a:xfrm>
        <a:prstGeom prst="triangl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hu-HU" sz="1800" kern="1200" dirty="0">
            <a:latin typeface="Calibri" panose="020F0502020204030204" pitchFamily="34" charset="0"/>
            <a:cs typeface="Calibri" panose="020F0502020204030204" pitchFamily="34" charset="0"/>
          </a:endParaRPr>
        </a:p>
      </dsp:txBody>
      <dsp:txXfrm>
        <a:off x="4828389" y="1303874"/>
        <a:ext cx="1303873" cy="1303873"/>
      </dsp:txXfrm>
    </dsp:sp>
    <dsp:sp modelId="{01ED17CB-933B-4E9F-8A59-C88888862866}">
      <dsp:nvSpPr>
        <dsp:cNvPr id="0" name=""/>
        <dsp:cNvSpPr/>
      </dsp:nvSpPr>
      <dsp:spPr>
        <a:xfrm>
          <a:off x="2864860" y="2607747"/>
          <a:ext cx="2607747" cy="2607747"/>
        </a:xfrm>
        <a:prstGeom prst="triangl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hu-HU" sz="1800" kern="1200" dirty="0">
            <a:latin typeface="Calibri" panose="020F0502020204030204" pitchFamily="34" charset="0"/>
            <a:cs typeface="Calibri" panose="020F0502020204030204" pitchFamily="34" charset="0"/>
          </a:endParaRPr>
        </a:p>
      </dsp:txBody>
      <dsp:txXfrm>
        <a:off x="3516797" y="3911621"/>
        <a:ext cx="1303873" cy="1303873"/>
      </dsp:txXfrm>
    </dsp:sp>
    <dsp:sp modelId="{F9BABBAF-0FBD-48CA-A10C-4BF9241CA505}">
      <dsp:nvSpPr>
        <dsp:cNvPr id="0" name=""/>
        <dsp:cNvSpPr/>
      </dsp:nvSpPr>
      <dsp:spPr>
        <a:xfrm rot="10800000">
          <a:off x="4168734" y="2607747"/>
          <a:ext cx="2607747" cy="2607747"/>
        </a:xfrm>
        <a:prstGeom prst="triangl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hu-HU" sz="1600" kern="1200" dirty="0">
            <a:latin typeface="Calibri" panose="020F0502020204030204" pitchFamily="34" charset="0"/>
            <a:cs typeface="Calibri" panose="020F0502020204030204" pitchFamily="34" charset="0"/>
          </a:endParaRPr>
        </a:p>
      </dsp:txBody>
      <dsp:txXfrm rot="10800000">
        <a:off x="4820671" y="2607747"/>
        <a:ext cx="1303873" cy="1303873"/>
      </dsp:txXfrm>
    </dsp:sp>
    <dsp:sp modelId="{64DE8098-8798-48BE-8F43-3B2C712BF96A}">
      <dsp:nvSpPr>
        <dsp:cNvPr id="0" name=""/>
        <dsp:cNvSpPr/>
      </dsp:nvSpPr>
      <dsp:spPr>
        <a:xfrm>
          <a:off x="5472608" y="2607747"/>
          <a:ext cx="2607747" cy="2607747"/>
        </a:xfrm>
        <a:prstGeom prst="triangl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hu-HU" sz="1800" kern="1200" dirty="0">
            <a:latin typeface="Calibri" panose="020F0502020204030204" pitchFamily="34" charset="0"/>
            <a:cs typeface="Calibri" panose="020F0502020204030204" pitchFamily="34" charset="0"/>
          </a:endParaRPr>
        </a:p>
      </dsp:txBody>
      <dsp:txXfrm>
        <a:off x="6124545" y="3911621"/>
        <a:ext cx="1303873" cy="1303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9C8E0-99C3-4DD2-87AE-A0B67B4AB5B4}">
      <dsp:nvSpPr>
        <dsp:cNvPr id="0" name=""/>
        <dsp:cNvSpPr/>
      </dsp:nvSpPr>
      <dsp:spPr>
        <a:xfrm>
          <a:off x="0" y="375819"/>
          <a:ext cx="8829819" cy="804501"/>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hu-HU" sz="2600" kern="1200" dirty="0"/>
            <a:t>Main </a:t>
          </a:r>
          <a:r>
            <a:rPr lang="hu-HU" sz="2600" kern="1200" dirty="0" err="1"/>
            <a:t>elements</a:t>
          </a:r>
          <a:r>
            <a:rPr lang="hu-HU" sz="2600" kern="1200" dirty="0"/>
            <a:t> of the </a:t>
          </a:r>
          <a:r>
            <a:rPr lang="hu-HU" sz="2600" kern="1200" dirty="0" err="1"/>
            <a:t>MNB’s</a:t>
          </a:r>
          <a:r>
            <a:rPr lang="hu-HU" sz="2600" kern="1200" dirty="0"/>
            <a:t> </a:t>
          </a:r>
          <a:r>
            <a:rPr lang="hu-HU" sz="2600" kern="1200" dirty="0" err="1"/>
            <a:t>monetary</a:t>
          </a:r>
          <a:r>
            <a:rPr lang="hu-HU" sz="2600" kern="1200" dirty="0"/>
            <a:t> policy </a:t>
          </a:r>
          <a:r>
            <a:rPr lang="hu-HU" sz="2600" kern="1200" dirty="0" err="1"/>
            <a:t>instruments</a:t>
          </a:r>
          <a:endParaRPr lang="hu-HU" sz="2600" kern="1200" dirty="0"/>
        </a:p>
      </dsp:txBody>
      <dsp:txXfrm>
        <a:off x="0" y="375819"/>
        <a:ext cx="8829819" cy="804501"/>
      </dsp:txXfrm>
    </dsp:sp>
    <dsp:sp modelId="{E60B7799-060D-4C6E-95EA-8FD4574016BE}">
      <dsp:nvSpPr>
        <dsp:cNvPr id="0" name=""/>
        <dsp:cNvSpPr/>
      </dsp:nvSpPr>
      <dsp:spPr>
        <a:xfrm>
          <a:off x="4311" y="1241590"/>
          <a:ext cx="1470199" cy="291330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kern="1200" dirty="0" err="1">
              <a:latin typeface="Calibri" panose="020F0502020204030204" pitchFamily="34" charset="0"/>
              <a:cs typeface="Calibri" panose="020F0502020204030204" pitchFamily="34" charset="0"/>
            </a:rPr>
            <a:t>Quantitative</a:t>
          </a:r>
          <a:r>
            <a:rPr lang="hu-HU" sz="2000" kern="1200" dirty="0">
              <a:latin typeface="Calibri" panose="020F0502020204030204" pitchFamily="34" charset="0"/>
              <a:cs typeface="Calibri" panose="020F0502020204030204" pitchFamily="34" charset="0"/>
            </a:rPr>
            <a:t> </a:t>
          </a:r>
          <a:r>
            <a:rPr lang="hu-HU" sz="2000" kern="1200" dirty="0" err="1">
              <a:latin typeface="Calibri" panose="020F0502020204030204" pitchFamily="34" charset="0"/>
              <a:cs typeface="Calibri" panose="020F0502020204030204" pitchFamily="34" charset="0"/>
            </a:rPr>
            <a:t>restriction</a:t>
          </a:r>
          <a:endParaRPr lang="hu-HU" sz="2000" kern="1200" dirty="0">
            <a:latin typeface="Calibri" panose="020F0502020204030204" pitchFamily="34" charset="0"/>
            <a:cs typeface="Calibri" panose="020F0502020204030204" pitchFamily="34" charset="0"/>
          </a:endParaRPr>
        </a:p>
      </dsp:txBody>
      <dsp:txXfrm>
        <a:off x="4311" y="1241590"/>
        <a:ext cx="1470199" cy="2913301"/>
      </dsp:txXfrm>
    </dsp:sp>
    <dsp:sp modelId="{F97A575E-0967-4CC7-98D0-6FD182E21A85}">
      <dsp:nvSpPr>
        <dsp:cNvPr id="0" name=""/>
        <dsp:cNvSpPr/>
      </dsp:nvSpPr>
      <dsp:spPr>
        <a:xfrm>
          <a:off x="1474510" y="1241590"/>
          <a:ext cx="1470199" cy="2913301"/>
        </a:xfrm>
        <a:prstGeom prst="rect">
          <a:avLst/>
        </a:prstGeom>
        <a:solidFill>
          <a:schemeClr val="accent5">
            <a:hueOff val="-335943"/>
            <a:satOff val="1300"/>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kern="1200" dirty="0">
              <a:latin typeface="Calibri" panose="020F0502020204030204" pitchFamily="34" charset="0"/>
              <a:cs typeface="Calibri" panose="020F0502020204030204" pitchFamily="34" charset="0"/>
            </a:rPr>
            <a:t>Interest </a:t>
          </a:r>
          <a:r>
            <a:rPr lang="hu-HU" sz="2000" kern="1200" dirty="0" err="1">
              <a:latin typeface="Calibri" panose="020F0502020204030204" pitchFamily="34" charset="0"/>
              <a:cs typeface="Calibri" panose="020F0502020204030204" pitchFamily="34" charset="0"/>
            </a:rPr>
            <a:t>rate</a:t>
          </a:r>
          <a:r>
            <a:rPr lang="hu-HU" sz="2000" kern="1200" dirty="0">
              <a:latin typeface="Calibri" panose="020F0502020204030204" pitchFamily="34" charset="0"/>
              <a:cs typeface="Calibri" panose="020F0502020204030204" pitchFamily="34" charset="0"/>
            </a:rPr>
            <a:t> </a:t>
          </a:r>
          <a:r>
            <a:rPr lang="hu-HU" sz="2000" kern="1200" dirty="0" err="1">
              <a:latin typeface="Calibri" panose="020F0502020204030204" pitchFamily="34" charset="0"/>
              <a:cs typeface="Calibri" panose="020F0502020204030204" pitchFamily="34" charset="0"/>
            </a:rPr>
            <a:t>corridor</a:t>
          </a:r>
          <a:endParaRPr lang="hu-HU" sz="2000" kern="1200" dirty="0"/>
        </a:p>
      </dsp:txBody>
      <dsp:txXfrm>
        <a:off x="1474510" y="1241590"/>
        <a:ext cx="1470199" cy="2913301"/>
      </dsp:txXfrm>
    </dsp:sp>
    <dsp:sp modelId="{E029F1C8-6D12-4DF5-9DCB-6BDDD2524247}">
      <dsp:nvSpPr>
        <dsp:cNvPr id="0" name=""/>
        <dsp:cNvSpPr/>
      </dsp:nvSpPr>
      <dsp:spPr>
        <a:xfrm>
          <a:off x="2944710" y="1241590"/>
          <a:ext cx="1470199" cy="2913301"/>
        </a:xfrm>
        <a:prstGeom prst="rect">
          <a:avLst/>
        </a:prstGeom>
        <a:solidFill>
          <a:schemeClr val="accent5">
            <a:hueOff val="-671887"/>
            <a:satOff val="2601"/>
            <a:lumOff val="17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kern="1200" dirty="0" err="1">
              <a:latin typeface="Calibri" panose="020F0502020204030204" pitchFamily="34" charset="0"/>
              <a:ea typeface="+mn-ea"/>
              <a:cs typeface="Calibri" panose="020F0502020204030204" pitchFamily="34" charset="0"/>
            </a:rPr>
            <a:t>Central</a:t>
          </a:r>
          <a:r>
            <a:rPr lang="hu-HU" sz="2000" kern="1200" dirty="0">
              <a:latin typeface="Calibri" panose="020F0502020204030204" pitchFamily="34" charset="0"/>
              <a:ea typeface="+mn-ea"/>
              <a:cs typeface="Calibri" panose="020F0502020204030204" pitchFamily="34" charset="0"/>
            </a:rPr>
            <a:t> bank FX-swap </a:t>
          </a:r>
          <a:r>
            <a:rPr lang="hu-HU" sz="2000" kern="1200" dirty="0" err="1">
              <a:latin typeface="Calibri" panose="020F0502020204030204" pitchFamily="34" charset="0"/>
              <a:ea typeface="+mn-ea"/>
              <a:cs typeface="Calibri" panose="020F0502020204030204" pitchFamily="34" charset="0"/>
            </a:rPr>
            <a:t>instrument</a:t>
          </a:r>
          <a:endParaRPr lang="hu-HU" sz="2000" kern="1200" dirty="0">
            <a:latin typeface="Calibri" panose="020F0502020204030204" pitchFamily="34" charset="0"/>
            <a:ea typeface="+mn-ea"/>
            <a:cs typeface="Calibri" panose="020F0502020204030204" pitchFamily="34" charset="0"/>
          </a:endParaRPr>
        </a:p>
      </dsp:txBody>
      <dsp:txXfrm>
        <a:off x="2944710" y="1241590"/>
        <a:ext cx="1470199" cy="2913301"/>
      </dsp:txXfrm>
    </dsp:sp>
    <dsp:sp modelId="{E12601FF-F84A-4C34-9FCE-0BD76E6CBC9F}">
      <dsp:nvSpPr>
        <dsp:cNvPr id="0" name=""/>
        <dsp:cNvSpPr/>
      </dsp:nvSpPr>
      <dsp:spPr>
        <a:xfrm>
          <a:off x="4414909" y="1241590"/>
          <a:ext cx="1470199" cy="2913301"/>
        </a:xfrm>
        <a:prstGeom prst="rect">
          <a:avLst/>
        </a:prstGeom>
        <a:solidFill>
          <a:schemeClr val="accent5">
            <a:hueOff val="-1007830"/>
            <a:satOff val="3901"/>
            <a:lumOff val="2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Tx/>
            <a:buSzTx/>
            <a:buFontTx/>
            <a:buNone/>
          </a:pPr>
          <a:r>
            <a:rPr lang="hu-HU" sz="2000" kern="1200" dirty="0">
              <a:latin typeface="Calibri" panose="020F0502020204030204" pitchFamily="34" charset="0"/>
              <a:ea typeface="+mn-ea"/>
              <a:cs typeface="Calibri" panose="020F0502020204030204" pitchFamily="34" charset="0"/>
            </a:rPr>
            <a:t>Minimum </a:t>
          </a:r>
          <a:r>
            <a:rPr lang="hu-HU" sz="2000" kern="1200" dirty="0" err="1">
              <a:latin typeface="Calibri" panose="020F0502020204030204" pitchFamily="34" charset="0"/>
              <a:ea typeface="+mn-ea"/>
              <a:cs typeface="Calibri" panose="020F0502020204030204" pitchFamily="34" charset="0"/>
            </a:rPr>
            <a:t>reserves</a:t>
          </a:r>
          <a:endParaRPr lang="hu-HU" sz="2000" kern="1200" dirty="0"/>
        </a:p>
      </dsp:txBody>
      <dsp:txXfrm>
        <a:off x="4414909" y="1241590"/>
        <a:ext cx="1470199" cy="2913301"/>
      </dsp:txXfrm>
    </dsp:sp>
    <dsp:sp modelId="{9803613B-DEA0-4934-B9F9-15A2CB3038AE}">
      <dsp:nvSpPr>
        <dsp:cNvPr id="0" name=""/>
        <dsp:cNvSpPr/>
      </dsp:nvSpPr>
      <dsp:spPr>
        <a:xfrm>
          <a:off x="5885108" y="1241590"/>
          <a:ext cx="1470199" cy="2913301"/>
        </a:xfrm>
        <a:prstGeom prst="rect">
          <a:avLst/>
        </a:prstGeom>
        <a:solidFill>
          <a:schemeClr val="accent5">
            <a:hueOff val="-1343774"/>
            <a:satOff val="5202"/>
            <a:lumOff val="34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kern="1200" dirty="0">
              <a:latin typeface="Calibri" panose="020F0502020204030204" pitchFamily="34" charset="0"/>
              <a:cs typeface="Calibri" panose="020F0502020204030204" pitchFamily="34" charset="0"/>
            </a:rPr>
            <a:t>Preferential </a:t>
          </a:r>
          <a:r>
            <a:rPr lang="hu-HU" sz="2000" kern="1200" dirty="0" err="1">
              <a:latin typeface="Calibri" panose="020F0502020204030204" pitchFamily="34" charset="0"/>
              <a:cs typeface="Calibri" panose="020F0502020204030204" pitchFamily="34" charset="0"/>
            </a:rPr>
            <a:t>deposit</a:t>
          </a:r>
          <a:endParaRPr lang="hu-HU" sz="2000" kern="1200" dirty="0">
            <a:latin typeface="Calibri" panose="020F0502020204030204" pitchFamily="34" charset="0"/>
            <a:cs typeface="Calibri" panose="020F0502020204030204" pitchFamily="34" charset="0"/>
          </a:endParaRPr>
        </a:p>
      </dsp:txBody>
      <dsp:txXfrm>
        <a:off x="5885108" y="1241590"/>
        <a:ext cx="1470199" cy="2913301"/>
      </dsp:txXfrm>
    </dsp:sp>
    <dsp:sp modelId="{098F8D3F-9F05-46C7-8E67-8BD0B7CC1EF1}">
      <dsp:nvSpPr>
        <dsp:cNvPr id="0" name=""/>
        <dsp:cNvSpPr/>
      </dsp:nvSpPr>
      <dsp:spPr>
        <a:xfrm>
          <a:off x="7355308" y="1241590"/>
          <a:ext cx="1470199" cy="2913301"/>
        </a:xfrm>
        <a:prstGeom prst="rect">
          <a:avLst/>
        </a:prstGeom>
        <a:solidFill>
          <a:schemeClr val="accent5">
            <a:hueOff val="-1679717"/>
            <a:satOff val="6502"/>
            <a:lumOff val="4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kern="1200" dirty="0">
              <a:latin typeface="Calibri" panose="020F0502020204030204" pitchFamily="34" charset="0"/>
              <a:cs typeface="Calibri" panose="020F0502020204030204" pitchFamily="34" charset="0"/>
            </a:rPr>
            <a:t>Loan </a:t>
          </a:r>
          <a:r>
            <a:rPr lang="hu-HU" sz="2000" kern="1200" dirty="0" err="1">
              <a:latin typeface="Calibri" panose="020F0502020204030204" pitchFamily="34" charset="0"/>
              <a:cs typeface="Calibri" panose="020F0502020204030204" pitchFamily="34" charset="0"/>
            </a:rPr>
            <a:t>tenders</a:t>
          </a:r>
          <a:endParaRPr lang="hu-HU" sz="2000" kern="1200" dirty="0"/>
        </a:p>
      </dsp:txBody>
      <dsp:txXfrm>
        <a:off x="7355308" y="1241590"/>
        <a:ext cx="1470199" cy="2913301"/>
      </dsp:txXfrm>
    </dsp:sp>
    <dsp:sp modelId="{ABEF5E51-6E9A-499F-BD30-3EE654ED308D}">
      <dsp:nvSpPr>
        <dsp:cNvPr id="0" name=""/>
        <dsp:cNvSpPr/>
      </dsp:nvSpPr>
      <dsp:spPr>
        <a:xfrm>
          <a:off x="0" y="4154891"/>
          <a:ext cx="8829819" cy="323700"/>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0ABFB-DB8D-4E6E-9D51-36BB78E26F8B}">
      <dsp:nvSpPr>
        <dsp:cNvPr id="0" name=""/>
        <dsp:cNvSpPr/>
      </dsp:nvSpPr>
      <dsp:spPr>
        <a:xfrm>
          <a:off x="367568" y="427426"/>
          <a:ext cx="8514744" cy="3928615"/>
        </a:xfrm>
        <a:prstGeom prst="rightArrow">
          <a:avLst/>
        </a:prstGeom>
        <a:solidFill>
          <a:srgbClr val="D8D2CC"/>
        </a:solidFill>
        <a:ln>
          <a:noFill/>
        </a:ln>
        <a:effectLst/>
      </dsp:spPr>
      <dsp:style>
        <a:lnRef idx="0">
          <a:scrgbClr r="0" g="0" b="0"/>
        </a:lnRef>
        <a:fillRef idx="1">
          <a:scrgbClr r="0" g="0" b="0"/>
        </a:fillRef>
        <a:effectRef idx="0">
          <a:scrgbClr r="0" g="0" b="0"/>
        </a:effectRef>
        <a:fontRef idx="minor"/>
      </dsp:style>
    </dsp:sp>
    <dsp:sp modelId="{ECC6B7DD-654C-47BE-8336-4603419D4A5F}">
      <dsp:nvSpPr>
        <dsp:cNvPr id="0" name=""/>
        <dsp:cNvSpPr/>
      </dsp:nvSpPr>
      <dsp:spPr>
        <a:xfrm>
          <a:off x="1714209" y="624040"/>
          <a:ext cx="2125169" cy="5288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u-HU" sz="1100" kern="1200" dirty="0" err="1">
              <a:latin typeface="Calibri" panose="020F0502020204030204" pitchFamily="34" charset="0"/>
              <a:cs typeface="Calibri" panose="020F0502020204030204" pitchFamily="34" charset="0"/>
            </a:rPr>
            <a:t>Introduction</a:t>
          </a:r>
          <a:r>
            <a:rPr lang="hu-HU" sz="1100" kern="1200" dirty="0">
              <a:latin typeface="Calibri" panose="020F0502020204030204" pitchFamily="34" charset="0"/>
              <a:cs typeface="Calibri" panose="020F0502020204030204" pitchFamily="34" charset="0"/>
            </a:rPr>
            <a:t> of </a:t>
          </a:r>
          <a:r>
            <a:rPr lang="hu-HU" sz="1100" kern="1200" dirty="0" err="1">
              <a:latin typeface="Calibri" panose="020F0502020204030204" pitchFamily="34" charset="0"/>
              <a:cs typeface="Calibri" panose="020F0502020204030204" pitchFamily="34" charset="0"/>
            </a:rPr>
            <a:t>instruments</a:t>
          </a:r>
          <a:r>
            <a:rPr lang="hu-HU" sz="1100" kern="1200" dirty="0">
              <a:latin typeface="Calibri" panose="020F0502020204030204" pitchFamily="34" charset="0"/>
              <a:cs typeface="Calibri" panose="020F0502020204030204" pitchFamily="34" charset="0"/>
            </a:rPr>
            <a:t> </a:t>
          </a:r>
          <a:r>
            <a:rPr lang="hu-HU" sz="1100" kern="1200" dirty="0" err="1">
              <a:latin typeface="Calibri" panose="020F0502020204030204" pitchFamily="34" charset="0"/>
              <a:cs typeface="Calibri" panose="020F0502020204030204" pitchFamily="34" charset="0"/>
            </a:rPr>
            <a:t>connecting</a:t>
          </a:r>
          <a:r>
            <a:rPr lang="hu-HU" sz="1100" kern="1200" dirty="0">
              <a:latin typeface="Calibri" panose="020F0502020204030204" pitchFamily="34" charset="0"/>
              <a:cs typeface="Calibri" panose="020F0502020204030204" pitchFamily="34" charset="0"/>
            </a:rPr>
            <a:t> to settlement and conversion of </a:t>
          </a:r>
          <a:r>
            <a:rPr lang="hu-HU" sz="1100" kern="1200" dirty="0" err="1">
              <a:latin typeface="Calibri" panose="020F0502020204030204" pitchFamily="34" charset="0"/>
              <a:cs typeface="Calibri" panose="020F0502020204030204" pitchFamily="34" charset="0"/>
            </a:rPr>
            <a:t>FX</a:t>
          </a:r>
          <a:r>
            <a:rPr lang="hu-HU" sz="1100" kern="1200" dirty="0">
              <a:latin typeface="Calibri" panose="020F0502020204030204" pitchFamily="34" charset="0"/>
              <a:cs typeface="Calibri" panose="020F0502020204030204" pitchFamily="34" charset="0"/>
            </a:rPr>
            <a:t> </a:t>
          </a:r>
          <a:r>
            <a:rPr lang="hu-HU" sz="1100" kern="1200" dirty="0" err="1">
              <a:latin typeface="Calibri" panose="020F0502020204030204" pitchFamily="34" charset="0"/>
              <a:cs typeface="Calibri" panose="020F0502020204030204" pitchFamily="34" charset="0"/>
            </a:rPr>
            <a:t>loans</a:t>
          </a:r>
          <a:endParaRPr lang="hu-HU" sz="1100" kern="1200" dirty="0">
            <a:latin typeface="Calibri" panose="020F0502020204030204" pitchFamily="34" charset="0"/>
            <a:cs typeface="Calibri" panose="020F0502020204030204" pitchFamily="34" charset="0"/>
          </a:endParaRPr>
        </a:p>
      </dsp:txBody>
      <dsp:txXfrm>
        <a:off x="1740027" y="649858"/>
        <a:ext cx="2073533" cy="477242"/>
      </dsp:txXfrm>
    </dsp:sp>
    <dsp:sp modelId="{CDAF248F-D261-4C2C-9165-CA9EA666DDE1}">
      <dsp:nvSpPr>
        <dsp:cNvPr id="0" name=""/>
        <dsp:cNvSpPr/>
      </dsp:nvSpPr>
      <dsp:spPr>
        <a:xfrm>
          <a:off x="3687511" y="4090230"/>
          <a:ext cx="1850290" cy="5550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u-HU" sz="1100" kern="1200" dirty="0" err="1">
              <a:latin typeface="Calibri" panose="020F0502020204030204" pitchFamily="34" charset="0"/>
              <a:cs typeface="Calibri" panose="020F0502020204030204" pitchFamily="34" charset="0"/>
            </a:rPr>
            <a:t>Central</a:t>
          </a:r>
          <a:r>
            <a:rPr lang="hu-HU" sz="1100" kern="1200" dirty="0">
              <a:latin typeface="Calibri" panose="020F0502020204030204" pitchFamily="34" charset="0"/>
              <a:cs typeface="Calibri" panose="020F0502020204030204" pitchFamily="34" charset="0"/>
            </a:rPr>
            <a:t> bank LIRS </a:t>
          </a:r>
          <a:r>
            <a:rPr lang="hu-HU" sz="1100" kern="1200" dirty="0" err="1">
              <a:latin typeface="Calibri" panose="020F0502020204030204" pitchFamily="34" charset="0"/>
              <a:cs typeface="Calibri" panose="020F0502020204030204" pitchFamily="34" charset="0"/>
            </a:rPr>
            <a:t>tenders</a:t>
          </a:r>
          <a:r>
            <a:rPr lang="hu-HU" sz="1100" kern="1200" dirty="0">
              <a:latin typeface="Calibri" panose="020F0502020204030204" pitchFamily="34" charset="0"/>
              <a:cs typeface="Calibri" panose="020F0502020204030204" pitchFamily="34" charset="0"/>
            </a:rPr>
            <a:t> + </a:t>
          </a:r>
          <a:r>
            <a:rPr lang="hu-HU" sz="1100" kern="1200" dirty="0" err="1">
              <a:latin typeface="Calibri" panose="020F0502020204030204" pitchFamily="34" charset="0"/>
              <a:cs typeface="Calibri" panose="020F0502020204030204" pitchFamily="34" charset="0"/>
            </a:rPr>
            <a:t>prefential</a:t>
          </a:r>
          <a:r>
            <a:rPr lang="hu-HU" sz="1100" kern="1200" dirty="0">
              <a:latin typeface="Calibri" panose="020F0502020204030204" pitchFamily="34" charset="0"/>
              <a:cs typeface="Calibri" panose="020F0502020204030204" pitchFamily="34" charset="0"/>
            </a:rPr>
            <a:t> </a:t>
          </a:r>
          <a:r>
            <a:rPr lang="hu-HU" sz="1100" kern="1200" dirty="0" err="1">
              <a:latin typeface="Calibri" panose="020F0502020204030204" pitchFamily="34" charset="0"/>
              <a:cs typeface="Calibri" panose="020F0502020204030204" pitchFamily="34" charset="0"/>
            </a:rPr>
            <a:t>deposit</a:t>
          </a:r>
          <a:r>
            <a:rPr lang="hu-HU" sz="1100" kern="1200" dirty="0">
              <a:latin typeface="Calibri" panose="020F0502020204030204" pitchFamily="34" charset="0"/>
              <a:cs typeface="Calibri" panose="020F0502020204030204" pitchFamily="34" charset="0"/>
            </a:rPr>
            <a:t> </a:t>
          </a:r>
          <a:r>
            <a:rPr lang="hu-HU" sz="1100" kern="1200" dirty="0" err="1">
              <a:latin typeface="Calibri" panose="020F0502020204030204" pitchFamily="34" charset="0"/>
              <a:cs typeface="Calibri" panose="020F0502020204030204" pitchFamily="34" charset="0"/>
            </a:rPr>
            <a:t>facility</a:t>
          </a:r>
          <a:endParaRPr lang="hu-HU" sz="1100" kern="1200" dirty="0">
            <a:latin typeface="Calibri" panose="020F0502020204030204" pitchFamily="34" charset="0"/>
            <a:cs typeface="Calibri" panose="020F0502020204030204" pitchFamily="34" charset="0"/>
          </a:endParaRPr>
        </a:p>
      </dsp:txBody>
      <dsp:txXfrm>
        <a:off x="3714607" y="4117326"/>
        <a:ext cx="1796098" cy="500869"/>
      </dsp:txXfrm>
    </dsp:sp>
    <dsp:sp modelId="{9E759037-8EA2-47AB-9F53-3A7FFA2AF6D2}">
      <dsp:nvSpPr>
        <dsp:cNvPr id="0" name=""/>
        <dsp:cNvSpPr/>
      </dsp:nvSpPr>
      <dsp:spPr>
        <a:xfrm>
          <a:off x="2158074" y="2851848"/>
          <a:ext cx="688476" cy="4093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11175">
            <a:lnSpc>
              <a:spcPct val="100000"/>
            </a:lnSpc>
            <a:spcBef>
              <a:spcPct val="0"/>
            </a:spcBef>
            <a:spcAft>
              <a:spcPts val="0"/>
            </a:spcAft>
            <a:buNone/>
          </a:pPr>
          <a:r>
            <a:rPr lang="hu-HU" sz="1150" i="0" kern="1200" dirty="0">
              <a:latin typeface="Calibri" panose="020F0502020204030204" pitchFamily="34" charset="0"/>
              <a:cs typeface="Calibri" panose="020F0502020204030204" pitchFamily="34" charset="0"/>
            </a:rPr>
            <a:t>IRS</a:t>
          </a:r>
        </a:p>
        <a:p>
          <a:pPr marL="0" lvl="0" indent="0" algn="ctr" defTabSz="511175">
            <a:lnSpc>
              <a:spcPct val="100000"/>
            </a:lnSpc>
            <a:spcBef>
              <a:spcPct val="0"/>
            </a:spcBef>
            <a:spcAft>
              <a:spcPts val="0"/>
            </a:spcAft>
            <a:buNone/>
          </a:pPr>
          <a:r>
            <a:rPr lang="hu-HU" sz="1150" i="0" kern="1200" dirty="0" err="1">
              <a:latin typeface="Calibri" panose="020F0502020204030204" pitchFamily="34" charset="0"/>
              <a:cs typeface="Calibri" panose="020F0502020204030204" pitchFamily="34" charset="0"/>
            </a:rPr>
            <a:t>tenders</a:t>
          </a:r>
          <a:endParaRPr lang="hu-HU" sz="1150" i="0" kern="1200" dirty="0">
            <a:latin typeface="Calibri" panose="020F0502020204030204" pitchFamily="34" charset="0"/>
            <a:cs typeface="Calibri" panose="020F0502020204030204" pitchFamily="34" charset="0"/>
          </a:endParaRPr>
        </a:p>
      </dsp:txBody>
      <dsp:txXfrm>
        <a:off x="2178055" y="2871829"/>
        <a:ext cx="648514" cy="369357"/>
      </dsp:txXfrm>
    </dsp:sp>
    <dsp:sp modelId="{594BC64F-EA19-4CDF-8170-D06A0CDAED83}">
      <dsp:nvSpPr>
        <dsp:cNvPr id="0" name=""/>
        <dsp:cNvSpPr/>
      </dsp:nvSpPr>
      <dsp:spPr>
        <a:xfrm>
          <a:off x="4519471" y="2936800"/>
          <a:ext cx="780955" cy="5545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u-HU" sz="1100" i="0" kern="1200" dirty="0">
              <a:latin typeface="Calibri" panose="020F0502020204030204" pitchFamily="34" charset="0"/>
              <a:cs typeface="Calibri" panose="020F0502020204030204" pitchFamily="34" charset="0"/>
            </a:rPr>
            <a:t>Minimum </a:t>
          </a:r>
          <a:r>
            <a:rPr lang="hu-HU" sz="1100" i="0" kern="1200" dirty="0" err="1">
              <a:latin typeface="Calibri" panose="020F0502020204030204" pitchFamily="34" charset="0"/>
              <a:cs typeface="Calibri" panose="020F0502020204030204" pitchFamily="34" charset="0"/>
            </a:rPr>
            <a:t>reserve</a:t>
          </a:r>
          <a:r>
            <a:rPr lang="hu-HU" sz="1100" i="0" kern="1200" dirty="0">
              <a:latin typeface="Calibri" panose="020F0502020204030204" pitchFamily="34" charset="0"/>
              <a:cs typeface="Calibri" panose="020F0502020204030204" pitchFamily="34" charset="0"/>
            </a:rPr>
            <a:t> ratio: 1%</a:t>
          </a:r>
        </a:p>
      </dsp:txBody>
      <dsp:txXfrm>
        <a:off x="4546540" y="2963869"/>
        <a:ext cx="726817" cy="500370"/>
      </dsp:txXfrm>
    </dsp:sp>
    <dsp:sp modelId="{3B734AC6-9275-43C8-B583-ECA3521D2954}">
      <dsp:nvSpPr>
        <dsp:cNvPr id="0" name=""/>
        <dsp:cNvSpPr/>
      </dsp:nvSpPr>
      <dsp:spPr>
        <a:xfrm>
          <a:off x="5647753" y="2894835"/>
          <a:ext cx="693417" cy="4976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u-HU" sz="1100" i="0" kern="1200" dirty="0">
              <a:latin typeface="Calibri" panose="020F0502020204030204" pitchFamily="34" charset="0"/>
              <a:cs typeface="Calibri" panose="020F0502020204030204" pitchFamily="34" charset="0"/>
            </a:rPr>
            <a:t>MIRS </a:t>
          </a:r>
          <a:br>
            <a:rPr lang="hu-HU" sz="1100" i="0" kern="1200" dirty="0">
              <a:latin typeface="Calibri" panose="020F0502020204030204" pitchFamily="34" charset="0"/>
              <a:cs typeface="Calibri" panose="020F0502020204030204" pitchFamily="34" charset="0"/>
            </a:rPr>
          </a:br>
          <a:r>
            <a:rPr lang="hu-HU" sz="1100" i="0" kern="1200" dirty="0" err="1">
              <a:latin typeface="Calibri" panose="020F0502020204030204" pitchFamily="34" charset="0"/>
              <a:cs typeface="Calibri" panose="020F0502020204030204" pitchFamily="34" charset="0"/>
            </a:rPr>
            <a:t>tenders</a:t>
          </a:r>
          <a:endParaRPr lang="hu-HU" sz="1100" i="0" kern="1200" dirty="0">
            <a:latin typeface="Calibri" panose="020F0502020204030204" pitchFamily="34" charset="0"/>
            <a:cs typeface="Calibri" panose="020F0502020204030204" pitchFamily="34" charset="0"/>
          </a:endParaRPr>
        </a:p>
      </dsp:txBody>
      <dsp:txXfrm>
        <a:off x="5672047" y="2919129"/>
        <a:ext cx="644829" cy="449087"/>
      </dsp:txXfrm>
    </dsp:sp>
    <dsp:sp modelId="{88D7E32F-DD60-4519-827C-095E1E914C48}">
      <dsp:nvSpPr>
        <dsp:cNvPr id="0" name=""/>
        <dsp:cNvSpPr/>
      </dsp:nvSpPr>
      <dsp:spPr>
        <a:xfrm>
          <a:off x="3522231" y="2919593"/>
          <a:ext cx="579848" cy="8402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hu-HU" sz="1050" i="0" kern="1200" dirty="0">
              <a:latin typeface="Calibri" panose="020F0502020204030204" pitchFamily="34" charset="0"/>
              <a:cs typeface="Calibri" panose="020F0502020204030204" pitchFamily="34" charset="0"/>
            </a:rPr>
            <a:t>1W, 3M</a:t>
          </a:r>
          <a:br>
            <a:rPr lang="hu-HU" sz="1050" i="0" kern="1200" dirty="0">
              <a:latin typeface="Calibri" panose="020F0502020204030204" pitchFamily="34" charset="0"/>
              <a:cs typeface="Calibri" panose="020F0502020204030204" pitchFamily="34" charset="0"/>
            </a:rPr>
          </a:br>
          <a:r>
            <a:rPr lang="hu-HU" sz="1050" i="0" kern="1200" dirty="0" err="1">
              <a:latin typeface="Calibri" panose="020F0502020204030204" pitchFamily="34" charset="0"/>
              <a:cs typeface="Calibri" panose="020F0502020204030204" pitchFamily="34" charset="0"/>
            </a:rPr>
            <a:t>loan-tenders</a:t>
          </a:r>
          <a:endParaRPr lang="hu-HU" sz="1050" i="0" kern="1200" dirty="0">
            <a:latin typeface="Calibri" panose="020F0502020204030204" pitchFamily="34" charset="0"/>
            <a:cs typeface="Calibri" panose="020F0502020204030204" pitchFamily="34" charset="0"/>
          </a:endParaRPr>
        </a:p>
      </dsp:txBody>
      <dsp:txXfrm>
        <a:off x="3550537" y="2947899"/>
        <a:ext cx="523236" cy="7836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2175A8-35AC-46BC-970E-BB361A66CB6D}" type="datetimeFigureOut">
              <a:rPr lang="hu-HU" smtClean="0"/>
              <a:pPr/>
              <a:t>2020. 02. 20.</a:t>
            </a:fld>
            <a:endParaRPr lang="hu-H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0FDB01-46C1-4BF1-9E72-84EA817E09E0}" type="slidenum">
              <a:rPr lang="hu-HU" smtClean="0"/>
              <a:pPr/>
              <a:t>‹#›</a:t>
            </a:fld>
            <a:endParaRPr lang="hu-HU"/>
          </a:p>
        </p:txBody>
      </p:sp>
    </p:spTree>
    <p:extLst>
      <p:ext uri="{BB962C8B-B14F-4D97-AF65-F5344CB8AC3E}">
        <p14:creationId xmlns:p14="http://schemas.microsoft.com/office/powerpoint/2010/main" val="2433221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DC4DF4E-9F45-4956-AF27-4169F777B831}" type="datetimeFigureOut">
              <a:rPr lang="hu-HU"/>
              <a:pPr>
                <a:defRPr/>
              </a:pPr>
              <a:t>2020. 02. 20.</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E6176FD-5602-4B79-B069-B36BD1680ECD}" type="slidenum">
              <a:rPr lang="hu-HU"/>
              <a:pPr>
                <a:defRPr/>
              </a:pPr>
              <a:t>‹#›</a:t>
            </a:fld>
            <a:endParaRPr lang="hu-HU"/>
          </a:p>
        </p:txBody>
      </p:sp>
    </p:spTree>
    <p:extLst>
      <p:ext uri="{BB962C8B-B14F-4D97-AF65-F5344CB8AC3E}">
        <p14:creationId xmlns:p14="http://schemas.microsoft.com/office/powerpoint/2010/main" val="401097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6</a:t>
            </a:fld>
            <a:endParaRPr lang="hu-HU"/>
          </a:p>
        </p:txBody>
      </p:sp>
    </p:spTree>
    <p:extLst>
      <p:ext uri="{BB962C8B-B14F-4D97-AF65-F5344CB8AC3E}">
        <p14:creationId xmlns:p14="http://schemas.microsoft.com/office/powerpoint/2010/main" val="906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7</a:t>
            </a:fld>
            <a:endParaRPr lang="hu-HU"/>
          </a:p>
        </p:txBody>
      </p:sp>
    </p:spTree>
    <p:extLst>
      <p:ext uri="{BB962C8B-B14F-4D97-AF65-F5344CB8AC3E}">
        <p14:creationId xmlns:p14="http://schemas.microsoft.com/office/powerpoint/2010/main" val="603302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11</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13</a:t>
            </a:fld>
            <a:endParaRPr lang="hu-HU"/>
          </a:p>
        </p:txBody>
      </p:sp>
    </p:spTree>
    <p:extLst>
      <p:ext uri="{BB962C8B-B14F-4D97-AF65-F5344CB8AC3E}">
        <p14:creationId xmlns:p14="http://schemas.microsoft.com/office/powerpoint/2010/main" val="244682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31</a:t>
            </a:fld>
            <a:endParaRPr lang="hu-HU"/>
          </a:p>
        </p:txBody>
      </p:sp>
    </p:spTree>
    <p:extLst>
      <p:ext uri="{BB962C8B-B14F-4D97-AF65-F5344CB8AC3E}">
        <p14:creationId xmlns:p14="http://schemas.microsoft.com/office/powerpoint/2010/main" val="2870488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pPr>
              <a:defRPr/>
            </a:pPr>
            <a:fld id="{6E6176FD-5602-4B79-B069-B36BD1680ECD}" type="slidenum">
              <a:rPr lang="hu-HU" smtClean="0"/>
              <a:pPr>
                <a:defRPr/>
              </a:pPr>
              <a:t>32</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pPr>
              <a:defRPr/>
            </a:pPr>
            <a:fld id="{6E6176FD-5602-4B79-B069-B36BD1680ECD}" type="slidenum">
              <a:rPr lang="hu-HU" smtClean="0"/>
              <a:pPr>
                <a:defRPr/>
              </a:pPr>
              <a:t>40</a:t>
            </a:fld>
            <a:endParaRPr lang="hu-HU"/>
          </a:p>
        </p:txBody>
      </p:sp>
    </p:spTree>
    <p:extLst>
      <p:ext uri="{BB962C8B-B14F-4D97-AF65-F5344CB8AC3E}">
        <p14:creationId xmlns:p14="http://schemas.microsoft.com/office/powerpoint/2010/main" val="3996784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a:defRPr/>
            </a:pPr>
            <a:fld id="{6E6176FD-5602-4B79-B069-B36BD1680ECD}" type="slidenum">
              <a:rPr lang="hu-HU" smtClean="0"/>
              <a:pPr>
                <a:defRPr/>
              </a:pPr>
              <a:t>52</a:t>
            </a:fld>
            <a:endParaRPr lang="hu-HU"/>
          </a:p>
        </p:txBody>
      </p:sp>
    </p:spTree>
    <p:extLst>
      <p:ext uri="{BB962C8B-B14F-4D97-AF65-F5344CB8AC3E}">
        <p14:creationId xmlns:p14="http://schemas.microsoft.com/office/powerpoint/2010/main" val="178443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800"/>
            </a:lvl1pPr>
          </a:lstStyle>
          <a:p>
            <a:r>
              <a:rPr lang="en-US"/>
              <a:t>Click to edit Master title style</a:t>
            </a:r>
            <a:endParaRPr lang="hu-HU"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hu-HU" dirty="0"/>
          </a:p>
        </p:txBody>
      </p:sp>
      <p:sp>
        <p:nvSpPr>
          <p:cNvPr id="8" name="Footer Placeholder 7"/>
          <p:cNvSpPr>
            <a:spLocks noGrp="1"/>
          </p:cNvSpPr>
          <p:nvPr>
            <p:ph type="ftr" sz="quarter" idx="11"/>
          </p:nvPr>
        </p:nvSpPr>
        <p:spPr/>
        <p:txBody>
          <a:bodyPr/>
          <a:lstStyle/>
          <a:p>
            <a:pPr>
              <a:defRPr/>
            </a:pPr>
            <a:r>
              <a:rPr lang="hu-HU" dirty="0"/>
              <a:t>Magyar Nemzeti Bank</a:t>
            </a:r>
          </a:p>
        </p:txBody>
      </p:sp>
      <p:sp>
        <p:nvSpPr>
          <p:cNvPr id="9" name="Slide Number Placeholder 8"/>
          <p:cNvSpPr>
            <a:spLocks noGrp="1"/>
          </p:cNvSpPr>
          <p:nvPr>
            <p:ph type="sldNum" sz="quarter" idx="12"/>
          </p:nvPr>
        </p:nvSpPr>
        <p:spPr/>
        <p:txBody>
          <a:bodyPr/>
          <a:lstStyle>
            <a:lvl1pPr>
              <a:defRPr sz="1100"/>
            </a:lvl1pPr>
          </a:lstStyle>
          <a:p>
            <a:pPr>
              <a:defRPr/>
            </a:pPr>
            <a:fld id="{0401AEF3-AFFE-433D-8A34-08D966C25545}" type="slidenum">
              <a:rPr lang="hu-HU" smtClean="0"/>
              <a:pPr>
                <a:defRPr/>
              </a:pPr>
              <a:t>‹#›</a:t>
            </a:fld>
            <a:endParaRPr lang="hu-HU" dirty="0"/>
          </a:p>
        </p:txBody>
      </p:sp>
      <p:sp>
        <p:nvSpPr>
          <p:cNvPr id="5" name="Text Placeholder 4"/>
          <p:cNvSpPr>
            <a:spLocks noGrp="1"/>
          </p:cNvSpPr>
          <p:nvPr>
            <p:ph type="body" sz="quarter" idx="13" hasCustomPrompt="1"/>
          </p:nvPr>
        </p:nvSpPr>
        <p:spPr>
          <a:xfrm>
            <a:off x="7443788" y="6356350"/>
            <a:ext cx="1700212" cy="365125"/>
          </a:xfrm>
        </p:spPr>
        <p:txBody>
          <a:bodyPr anchor="ctr">
            <a:noAutofit/>
          </a:bodyPr>
          <a:lstStyle>
            <a:lvl1pPr marL="0" indent="0" algn="r">
              <a:buNone/>
              <a:defRPr sz="1100"/>
            </a:lvl1pPr>
            <a:lvl2pPr>
              <a:defRPr sz="1100"/>
            </a:lvl2pPr>
            <a:lvl3pPr>
              <a:defRPr sz="1100"/>
            </a:lvl3pPr>
            <a:lvl4pPr>
              <a:defRPr sz="1100"/>
            </a:lvl4pPr>
            <a:lvl5pPr>
              <a:defRPr sz="1100"/>
            </a:lvl5pPr>
          </a:lstStyle>
          <a:p>
            <a:pPr lvl="0"/>
            <a:r>
              <a:rPr lang="hu-HU" dirty="0"/>
              <a:t>Forrás:</a:t>
            </a:r>
          </a:p>
        </p:txBody>
      </p:sp>
    </p:spTree>
    <p:extLst>
      <p:ext uri="{BB962C8B-B14F-4D97-AF65-F5344CB8AC3E}">
        <p14:creationId xmlns:p14="http://schemas.microsoft.com/office/powerpoint/2010/main" val="322221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yitólap logóv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7703" y="365127"/>
            <a:ext cx="6630363" cy="615602"/>
          </a:xfrm>
        </p:spPr>
        <p:txBody>
          <a:bodyPr/>
          <a:lstStyle>
            <a:lvl1pPr>
              <a:defRPr/>
            </a:lvl1pPr>
          </a:lstStyle>
          <a:p>
            <a:r>
              <a:rPr lang="hu-HU" dirty="0"/>
              <a:t>Előadás címe</a:t>
            </a:r>
          </a:p>
        </p:txBody>
      </p:sp>
      <p:sp>
        <p:nvSpPr>
          <p:cNvPr id="3" name="Content Placeholder 2"/>
          <p:cNvSpPr>
            <a:spLocks noGrp="1"/>
          </p:cNvSpPr>
          <p:nvPr>
            <p:ph idx="1" hasCustomPrompt="1"/>
          </p:nvPr>
        </p:nvSpPr>
        <p:spPr>
          <a:xfrm>
            <a:off x="1907702" y="2131959"/>
            <a:ext cx="6630364" cy="368904"/>
          </a:xfrm>
        </p:spPr>
        <p:txBody>
          <a:bodyPr>
            <a:noAutofit/>
          </a:bodyPr>
          <a:lstStyle>
            <a:lvl1pPr marL="0" indent="0">
              <a:buNone/>
              <a:defRPr sz="2100" baseline="0"/>
            </a:lvl1pPr>
          </a:lstStyle>
          <a:p>
            <a:pPr lvl="0"/>
            <a:r>
              <a:rPr lang="hu-HU" dirty="0"/>
              <a:t>Helyszín</a:t>
            </a:r>
          </a:p>
        </p:txBody>
      </p:sp>
      <p:sp>
        <p:nvSpPr>
          <p:cNvPr id="7" name="Content Placeholder 2"/>
          <p:cNvSpPr>
            <a:spLocks noGrp="1"/>
          </p:cNvSpPr>
          <p:nvPr>
            <p:ph idx="10" hasCustomPrompt="1"/>
          </p:nvPr>
        </p:nvSpPr>
        <p:spPr>
          <a:xfrm>
            <a:off x="1907702" y="980729"/>
            <a:ext cx="6630364" cy="720080"/>
          </a:xfrm>
        </p:spPr>
        <p:txBody>
          <a:bodyPr>
            <a:noAutofit/>
          </a:bodyPr>
          <a:lstStyle>
            <a:lvl1pPr marL="0" indent="0">
              <a:buNone/>
              <a:defRPr sz="2100" b="0" baseline="0">
                <a:solidFill>
                  <a:schemeClr val="bg2"/>
                </a:solidFill>
              </a:defRPr>
            </a:lvl1pPr>
          </a:lstStyle>
          <a:p>
            <a:pPr lvl="0"/>
            <a:r>
              <a:rPr lang="hu-HU" dirty="0"/>
              <a:t>Előadó neve</a:t>
            </a:r>
          </a:p>
          <a:p>
            <a:pPr lvl="0"/>
            <a:r>
              <a:rPr lang="hu-HU" dirty="0"/>
              <a:t>Titulusa</a:t>
            </a:r>
          </a:p>
        </p:txBody>
      </p:sp>
      <p:sp>
        <p:nvSpPr>
          <p:cNvPr id="8" name="Content Placeholder 2"/>
          <p:cNvSpPr>
            <a:spLocks noGrp="1"/>
          </p:cNvSpPr>
          <p:nvPr>
            <p:ph idx="14" hasCustomPrompt="1"/>
          </p:nvPr>
        </p:nvSpPr>
        <p:spPr>
          <a:xfrm>
            <a:off x="1907404" y="2539464"/>
            <a:ext cx="6630364" cy="400734"/>
          </a:xfrm>
        </p:spPr>
        <p:txBody>
          <a:bodyPr>
            <a:normAutofit/>
          </a:bodyPr>
          <a:lstStyle>
            <a:lvl1pPr marL="0" indent="0">
              <a:buNone/>
              <a:defRPr sz="2100" baseline="0"/>
            </a:lvl1pPr>
          </a:lstStyle>
          <a:p>
            <a:pPr lvl="0"/>
            <a:r>
              <a:rPr lang="hu-HU" dirty="0"/>
              <a:t>Dátum</a:t>
            </a:r>
          </a:p>
        </p:txBody>
      </p:sp>
    </p:spTree>
    <p:extLst>
      <p:ext uri="{BB962C8B-B14F-4D97-AF65-F5344CB8AC3E}">
        <p14:creationId xmlns:p14="http://schemas.microsoft.com/office/powerpoint/2010/main" val="220883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lolda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7453689" cy="759189"/>
          </a:xfrm>
        </p:spPr>
        <p:txBody>
          <a:bodyPr/>
          <a:lstStyle/>
          <a:p>
            <a:r>
              <a:rPr lang="en-US"/>
              <a:t>Click to edit Master title style</a:t>
            </a:r>
            <a:endParaRPr lang="hu-HU" dirty="0"/>
          </a:p>
        </p:txBody>
      </p:sp>
      <p:sp>
        <p:nvSpPr>
          <p:cNvPr id="3" name="Content Placeholder 2"/>
          <p:cNvSpPr>
            <a:spLocks noGrp="1"/>
          </p:cNvSpPr>
          <p:nvPr>
            <p:ph idx="1"/>
          </p:nvPr>
        </p:nvSpPr>
        <p:spPr>
          <a:xfrm>
            <a:off x="651367" y="2060849"/>
            <a:ext cx="7886700"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0"/>
          </p:nvPr>
        </p:nvSpPr>
        <p:spPr>
          <a:xfrm>
            <a:off x="651366" y="1388651"/>
            <a:ext cx="7886700" cy="576063"/>
          </a:xfrm>
        </p:spPr>
        <p:txBody>
          <a:bodyPr/>
          <a:lstStyle>
            <a:lvl1pPr marL="0" indent="0">
              <a:buNone/>
              <a:defRPr>
                <a:solidFill>
                  <a:schemeClr val="bg2"/>
                </a:solidFill>
              </a:defRPr>
            </a:lvl1pPr>
          </a:lstStyle>
          <a:p>
            <a:pPr lvl="0"/>
            <a:r>
              <a:rPr lang="en-US"/>
              <a:t>Click to edit Master text styles</a:t>
            </a:r>
          </a:p>
        </p:txBody>
      </p:sp>
      <p:cxnSp>
        <p:nvCxnSpPr>
          <p:cNvPr id="9" name="Straight Connector 8"/>
          <p:cNvCxnSpPr/>
          <p:nvPr userDrawn="1"/>
        </p:nvCxnSpPr>
        <p:spPr>
          <a:xfrm>
            <a:off x="1187624" y="1124316"/>
            <a:ext cx="7956376" cy="0"/>
          </a:xfrm>
          <a:prstGeom prst="line">
            <a:avLst/>
          </a:prstGeom>
          <a:ln w="28575">
            <a:solidFill>
              <a:srgbClr val="1E245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2"/>
          </p:nvPr>
        </p:nvSpPr>
        <p:spPr/>
        <p:txBody>
          <a:bodyPr/>
          <a:lstStyle/>
          <a:p>
            <a:pPr>
              <a:defRPr/>
            </a:pPr>
            <a:r>
              <a:rPr lang="hu-HU" dirty="0"/>
              <a:t>Magyar Nemzeti Bank</a:t>
            </a:r>
          </a:p>
        </p:txBody>
      </p:sp>
      <p:sp>
        <p:nvSpPr>
          <p:cNvPr id="6" name="Slide Number Placeholder 5"/>
          <p:cNvSpPr>
            <a:spLocks noGrp="1"/>
          </p:cNvSpPr>
          <p:nvPr>
            <p:ph type="sldNum" sz="quarter" idx="13"/>
          </p:nvPr>
        </p:nvSpPr>
        <p:spPr/>
        <p:txBody>
          <a:bodyPr/>
          <a:lstStyle>
            <a:lvl1pPr>
              <a:defRPr sz="1100"/>
            </a:lvl1pPr>
          </a:lstStyle>
          <a:p>
            <a:pPr>
              <a:defRPr/>
            </a:pPr>
            <a:fld id="{0401AEF3-AFFE-433D-8A34-08D966C25545}" type="slidenum">
              <a:rPr lang="hu-HU" smtClean="0"/>
              <a:pPr>
                <a:defRPr/>
              </a:pPr>
              <a:t>‹#›</a:t>
            </a:fld>
            <a:endParaRPr lang="hu-HU" dirty="0"/>
          </a:p>
        </p:txBody>
      </p:sp>
      <p:sp>
        <p:nvSpPr>
          <p:cNvPr id="10" name="Text Placeholder 4"/>
          <p:cNvSpPr>
            <a:spLocks noGrp="1"/>
          </p:cNvSpPr>
          <p:nvPr>
            <p:ph type="body" sz="quarter" idx="14" hasCustomPrompt="1"/>
          </p:nvPr>
        </p:nvSpPr>
        <p:spPr>
          <a:xfrm>
            <a:off x="7443788" y="6356350"/>
            <a:ext cx="1700212" cy="365125"/>
          </a:xfrm>
        </p:spPr>
        <p:txBody>
          <a:bodyPr anchor="ctr">
            <a:noAutofit/>
          </a:bodyPr>
          <a:lstStyle>
            <a:lvl1pPr marL="0" indent="0" algn="r">
              <a:buNone/>
              <a:defRPr sz="1100"/>
            </a:lvl1pPr>
            <a:lvl2pPr>
              <a:defRPr sz="1100"/>
            </a:lvl2pPr>
            <a:lvl3pPr>
              <a:defRPr sz="1100"/>
            </a:lvl3pPr>
            <a:lvl4pPr>
              <a:defRPr sz="1100"/>
            </a:lvl4pPr>
            <a:lvl5pPr>
              <a:defRPr sz="1100"/>
            </a:lvl5pPr>
          </a:lstStyle>
          <a:p>
            <a:pPr lvl="0"/>
            <a:r>
              <a:rPr lang="hu-HU" dirty="0"/>
              <a:t>Forrás: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132054"/>
            <a:ext cx="873224" cy="873224"/>
          </a:xfrm>
          <a:prstGeom prst="rect">
            <a:avLst/>
          </a:prstGeom>
        </p:spPr>
      </p:pic>
    </p:spTree>
    <p:extLst>
      <p:ext uri="{BB962C8B-B14F-4D97-AF65-F5344CB8AC3E}">
        <p14:creationId xmlns:p14="http://schemas.microsoft.com/office/powerpoint/2010/main" val="421255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loldal 2">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7485331" cy="759189"/>
          </a:xfrm>
        </p:spPr>
        <p:txBody>
          <a:bodyPr/>
          <a:lstStyle/>
          <a:p>
            <a:r>
              <a:rPr lang="en-US"/>
              <a:t>Click to edit Master title style</a:t>
            </a:r>
            <a:endParaRPr lang="hu-HU" dirty="0"/>
          </a:p>
        </p:txBody>
      </p:sp>
      <p:sp>
        <p:nvSpPr>
          <p:cNvPr id="3" name="Content Placeholder 2"/>
          <p:cNvSpPr>
            <a:spLocks noGrp="1"/>
          </p:cNvSpPr>
          <p:nvPr>
            <p:ph idx="1"/>
          </p:nvPr>
        </p:nvSpPr>
        <p:spPr>
          <a:xfrm>
            <a:off x="651367" y="1268761"/>
            <a:ext cx="7886700" cy="496855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pPr>
              <a:defRPr/>
            </a:pPr>
            <a:r>
              <a:rPr lang="hu-HU" dirty="0"/>
              <a:t>Magyar Nemzeti Bank</a:t>
            </a:r>
          </a:p>
        </p:txBody>
      </p:sp>
      <p:sp>
        <p:nvSpPr>
          <p:cNvPr id="6" name="Slide Number Placeholder 5"/>
          <p:cNvSpPr>
            <a:spLocks noGrp="1"/>
          </p:cNvSpPr>
          <p:nvPr>
            <p:ph type="sldNum" sz="quarter" idx="12"/>
          </p:nvPr>
        </p:nvSpPr>
        <p:spPr/>
        <p:txBody>
          <a:bodyPr/>
          <a:lstStyle>
            <a:lvl1pPr>
              <a:defRPr sz="1100"/>
            </a:lvl1pPr>
          </a:lstStyle>
          <a:p>
            <a:pPr>
              <a:defRPr/>
            </a:pPr>
            <a:fld id="{0401AEF3-AFFE-433D-8A34-08D966C25545}" type="slidenum">
              <a:rPr lang="hu-HU" smtClean="0"/>
              <a:pPr>
                <a:defRPr/>
              </a:pPr>
              <a:t>‹#›</a:t>
            </a:fld>
            <a:endParaRPr lang="hu-HU" dirty="0"/>
          </a:p>
        </p:txBody>
      </p:sp>
      <p:cxnSp>
        <p:nvCxnSpPr>
          <p:cNvPr id="7" name="Straight Connector 6"/>
          <p:cNvCxnSpPr/>
          <p:nvPr userDrawn="1"/>
        </p:nvCxnSpPr>
        <p:spPr>
          <a:xfrm>
            <a:off x="1187624" y="1120587"/>
            <a:ext cx="7956376" cy="0"/>
          </a:xfrm>
          <a:prstGeom prst="line">
            <a:avLst/>
          </a:prstGeom>
          <a:ln w="28575">
            <a:solidFill>
              <a:srgbClr val="1E2452"/>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hasCustomPrompt="1"/>
          </p:nvPr>
        </p:nvSpPr>
        <p:spPr>
          <a:xfrm>
            <a:off x="7443788" y="6356350"/>
            <a:ext cx="1700212" cy="365125"/>
          </a:xfrm>
        </p:spPr>
        <p:txBody>
          <a:bodyPr anchor="ctr">
            <a:noAutofit/>
          </a:bodyPr>
          <a:lstStyle>
            <a:lvl1pPr marL="0" indent="0" algn="r">
              <a:buNone/>
              <a:defRPr sz="1100"/>
            </a:lvl1pPr>
            <a:lvl2pPr>
              <a:defRPr sz="1100"/>
            </a:lvl2pPr>
            <a:lvl3pPr>
              <a:defRPr sz="1100"/>
            </a:lvl3pPr>
            <a:lvl4pPr>
              <a:defRPr sz="1100"/>
            </a:lvl4pPr>
            <a:lvl5pPr>
              <a:defRPr sz="1100"/>
            </a:lvl5pPr>
          </a:lstStyle>
          <a:p>
            <a:pPr lvl="0"/>
            <a:r>
              <a:rPr lang="hu-HU" dirty="0"/>
              <a:t>Forrás: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00" y="133200"/>
            <a:ext cx="873224" cy="873224"/>
          </a:xfrm>
          <a:prstGeom prst="rect">
            <a:avLst/>
          </a:prstGeom>
        </p:spPr>
      </p:pic>
    </p:spTree>
    <p:extLst>
      <p:ext uri="{BB962C8B-B14F-4D97-AF65-F5344CB8AC3E}">
        <p14:creationId xmlns:p14="http://schemas.microsoft.com/office/powerpoint/2010/main" val="1794643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dirty="0"/>
              <a:t>Mintacím szerkesztése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5" name="Footer Placeholder 4"/>
          <p:cNvSpPr>
            <a:spLocks noGrp="1"/>
          </p:cNvSpPr>
          <p:nvPr>
            <p:ph type="ftr" sz="quarter" idx="3"/>
          </p:nvPr>
        </p:nvSpPr>
        <p:spPr>
          <a:xfrm>
            <a:off x="0" y="6356351"/>
            <a:ext cx="3086100" cy="365125"/>
          </a:xfrm>
          <a:prstGeom prst="rect">
            <a:avLst/>
          </a:prstGeom>
        </p:spPr>
        <p:txBody>
          <a:bodyPr vert="horz" lIns="91440" tIns="45720" rIns="91440" bIns="45720" rtlCol="0" anchor="ctr"/>
          <a:lstStyle>
            <a:lvl1pPr algn="l">
              <a:defRPr sz="1400" b="1">
                <a:solidFill>
                  <a:schemeClr val="accent5"/>
                </a:solidFill>
                <a:latin typeface="Calibri" panose="020F0502020204030204" pitchFamily="34" charset="0"/>
              </a:defRPr>
            </a:lvl1pPr>
          </a:lstStyle>
          <a:p>
            <a:pPr>
              <a:defRPr/>
            </a:pPr>
            <a:r>
              <a:rPr lang="hu-HU" dirty="0"/>
              <a:t>Magyar Nemzeti Bank</a:t>
            </a:r>
          </a:p>
        </p:txBody>
      </p:sp>
      <p:sp>
        <p:nvSpPr>
          <p:cNvPr id="6" name="Slide Number Placeholder 5"/>
          <p:cNvSpPr>
            <a:spLocks noGrp="1"/>
          </p:cNvSpPr>
          <p:nvPr>
            <p:ph type="sldNum" sz="quarter" idx="4"/>
          </p:nvPr>
        </p:nvSpPr>
        <p:spPr>
          <a:xfrm>
            <a:off x="3543300" y="6356351"/>
            <a:ext cx="2057400" cy="365125"/>
          </a:xfrm>
          <a:prstGeom prst="rect">
            <a:avLst/>
          </a:prstGeom>
        </p:spPr>
        <p:txBody>
          <a:bodyPr vert="horz" lIns="91440" tIns="45720" rIns="91440" bIns="45720" rtlCol="0" anchor="ctr"/>
          <a:lstStyle>
            <a:lvl1pPr algn="ctr">
              <a:defRPr sz="1100">
                <a:solidFill>
                  <a:schemeClr val="accent5"/>
                </a:solidFill>
                <a:latin typeface="Calibri" panose="020F0502020204030204" pitchFamily="34" charset="0"/>
              </a:defRPr>
            </a:lvl1pPr>
          </a:lstStyle>
          <a:p>
            <a:pPr>
              <a:defRPr/>
            </a:pPr>
            <a:fld id="{0401AEF3-AFFE-433D-8A34-08D966C25545}" type="slidenum">
              <a:rPr lang="hu-HU" smtClean="0"/>
              <a:pPr>
                <a:defRPr/>
              </a:pPr>
              <a:t>‹#›</a:t>
            </a:fld>
            <a:endParaRPr lang="hu-HU" dirty="0"/>
          </a:p>
        </p:txBody>
      </p:sp>
    </p:spTree>
    <p:extLst>
      <p:ext uri="{BB962C8B-B14F-4D97-AF65-F5344CB8AC3E}">
        <p14:creationId xmlns:p14="http://schemas.microsoft.com/office/powerpoint/2010/main" val="1802001978"/>
      </p:ext>
    </p:extLst>
  </p:cSld>
  <p:clrMap bg1="lt1" tx1="dk1" bg2="lt2" tx2="dk2" accent1="accent1" accent2="accent2" accent3="accent3" accent4="accent4" accent5="accent5" accent6="accent6" hlink="hlink" folHlink="folHlink"/>
  <p:sldLayoutIdLst>
    <p:sldLayoutId id="2147483785" r:id="rId1"/>
    <p:sldLayoutId id="2147483804" r:id="rId2"/>
    <p:sldLayoutId id="2147483806" r:id="rId3"/>
    <p:sldLayoutId id="2147483807" r:id="rId4"/>
  </p:sldLayoutIdLst>
  <p:hf hdr="0" dt="0"/>
  <p:txStyles>
    <p:titleStyle>
      <a:lvl1pPr algn="l" defTabSz="685800" rtl="0" eaLnBrk="1" latinLnBrk="0" hangingPunct="1">
        <a:lnSpc>
          <a:spcPct val="90000"/>
        </a:lnSpc>
        <a:spcBef>
          <a:spcPct val="0"/>
        </a:spcBef>
        <a:buNone/>
        <a:defRPr sz="38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u-H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mnb.hu/letoltes/annex-1-description-of-the-collateral-management-system-20140101-en-1.pdf" TargetMode="External"/><Relationship Id="rId2" Type="http://schemas.openxmlformats.org/officeDocument/2006/relationships/hyperlink" Target="https://www.mnb.hu/letoltes/fk-hist.csv" TargetMode="External"/><Relationship Id="rId1" Type="http://schemas.openxmlformats.org/officeDocument/2006/relationships/slideLayout" Target="../slideLayouts/slideLayout4.xml"/><Relationship Id="rId4" Type="http://schemas.openxmlformats.org/officeDocument/2006/relationships/hyperlink" Target="https://www.mnb.hu/letoltes/risk-management-parameters-applied-to-eligible-collaterals-accepted-by-the-mnb-effective-from-july-1-2019.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mnb.hu/en/pressroom/press-releases/press-releases-2016/modification-of-the-terms-of-the-three-month-policy-instrument-supports-lending-and-the-bank-s-self-financing-programme"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mnb.hu/letoltes/t-c-one-week-deposit-en.pdf" TargetMode="External"/><Relationship Id="rId2" Type="http://schemas.openxmlformats.org/officeDocument/2006/relationships/hyperlink" Target="https://www.mnb.hu/letoltes/t-c-forint-liquidity-providing-swap-en-28042017.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mnb.hu/en/monetary-policy/monetary-policy-instruments/the-key-policy-rate" TargetMode="External"/><Relationship Id="rId2" Type="http://schemas.openxmlformats.org/officeDocument/2006/relationships/hyperlink" Target="https://www.mnb.hu/en/monetary-policy/monetary-policy-instruments/minimum-reserve-requirement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mnb.hu/en/monetary-policy/monetary-policy-instruments/tenders-quick-tenders/interest-rate-swap-tenders/central-bank-lirs-tenders/preferential-deposit-facility" TargetMode="External"/><Relationship Id="rId2" Type="http://schemas.openxmlformats.org/officeDocument/2006/relationships/hyperlink" Target="https://www.mnb.hu/en/monetary-policy/monetary-policy-instruments/preferential-deposit"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www.mnb.hu/letoltes/notice-1-week-loan-150924-en-2.pdf"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www.mnb.hu/letoltes/monpol-eszkoztar-strategiai-keretrendszer-en.PDF"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www.mnb.hu/letoltes/nhp-fix-eng-vegleges.pdf"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www.mnb.hu/letoltes/no-vekede-si-ko-tve-nyprogram-eng-0326-2.pd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mnb.hu/en/publications/reports/inflation-report"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mnb.hu/en/monetary-policy/funding-for-growth-scheme-fgs" TargetMode="External"/><Relationship Id="rId7" Type="http://schemas.openxmlformats.org/officeDocument/2006/relationships/hyperlink" Target="https://www.mnb.hu/letoltes/fgs3-press-release-04042017.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mnb.hu/letoltes/hatterelemzes-final-eng.pdf" TargetMode="External"/><Relationship Id="rId5" Type="http://schemas.openxmlformats.org/officeDocument/2006/relationships/hyperlink" Target="https://www.mnb.hu/letoltes/nhp-folyt-termektajekoztato-en.pdf" TargetMode="External"/><Relationship Id="rId4" Type="http://schemas.openxmlformats.org/officeDocument/2006/relationships/hyperlink" Target="https://www.mnb.hu/letoltes/nhp-termektajekoztato-en.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mnb.hu/letoltes/nhp-fix-eng-vegleges-2.pdf"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mnb.hu/en/monetary-policy/funding-for-growth-scheme-fgs"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www.mnb.hu/letoltes/mnb-the-first-two-years-of-the-self-financing-programme.pdf"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mnb.hu/letoltes/en-final-t-and-c-unconditional-settlement-full-termination.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www.mnb.hu/letoltes/tajekoztato-egyeb-devizahitelek-forintositas-en.pdf" TargetMode="External"/><Relationship Id="rId4" Type="http://schemas.openxmlformats.org/officeDocument/2006/relationships/hyperlink" Target="https://www.mnb.hu/letoltes/en-final-t-and-c-unconditional-conversion-full-termination.pdf"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www.mnb.hu/en/monetary-policy/monetary-policy-instruments/tenders-quick-tenders/interest-rate-swap-tenders/central-bank-lirs-tenders" TargetMode="External"/><Relationship Id="rId2" Type="http://schemas.openxmlformats.org/officeDocument/2006/relationships/hyperlink" Target="https://www.mnb.hu/en/pressroom/press-releases/press-releases-2015/restoring-market-based-financing-and-achieving-a-lasting-turnaround-in-lending-are-priorities" TargetMode="External"/><Relationship Id="rId1" Type="http://schemas.openxmlformats.org/officeDocument/2006/relationships/slideLayout" Target="../slideLayouts/slideLayout4.xml"/><Relationship Id="rId4" Type="http://schemas.openxmlformats.org/officeDocument/2006/relationships/hyperlink" Target="https://www.mnb.hu/en/monetary-policy/monetary-policy-instruments/tenders-quick-tenders/interest-rate-swap-tenders/central-bank-lirs-tenders/preferential-deposit-facility"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s://www.mnb.hu/letoltes/monetaris-politikai-celu-irs-tt-mod2.pdf"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8" Type="http://schemas.openxmlformats.org/officeDocument/2006/relationships/hyperlink" Target="https://en-hitelintezetiszemle.mnb.hu/letoltes/3-kolozsi-banai-vonnak-en.pdf" TargetMode="External"/><Relationship Id="rId13" Type="http://schemas.openxmlformats.org/officeDocument/2006/relationships/hyperlink" Target="https://www.mnb.hu/en/monetary-policy/monetary-policy-instruments/studies-presentations-and-handbooks-about-the-operational-framework/studies" TargetMode="External"/><Relationship Id="rId3" Type="http://schemas.openxmlformats.org/officeDocument/2006/relationships/hyperlink" Target="https://www.mnb.hu/letoltes/monpol-eszkoztar-strategiai-keretrendszer-en.PDF" TargetMode="External"/><Relationship Id="rId7" Type="http://schemas.openxmlformats.org/officeDocument/2006/relationships/hyperlink" Target="https://www.mnb.hu/letoltes/marton-nagy-daniel-palotai-the-mnb-further-reduces-hungary-s-vulnerability-by-reforming-its-policy-instruments.pdf" TargetMode="External"/><Relationship Id="rId12" Type="http://schemas.openxmlformats.org/officeDocument/2006/relationships/hyperlink" Target="https://www.mnb.hu/en/monetary-policy/monetary-policy-instruments/studies-presentations-" TargetMode="External"/><Relationship Id="rId2" Type="http://schemas.openxmlformats.org/officeDocument/2006/relationships/hyperlink" Target="https://www.mnb.hu/letoltes/mnb-jelente-s-2013-2019-hun-0220.pdf" TargetMode="External"/><Relationship Id="rId1" Type="http://schemas.openxmlformats.org/officeDocument/2006/relationships/slideLayout" Target="../slideLayouts/slideLayout4.xml"/><Relationship Id="rId6" Type="http://schemas.openxmlformats.org/officeDocument/2006/relationships/hyperlink" Target="https://www.penzugyiszemle.hu/pfq/upload/pdf/penzugyi_szemle_angol/volume_61_2016_1/kolozsi_2016_1_a.pdf" TargetMode="External"/><Relationship Id="rId11" Type="http://schemas.openxmlformats.org/officeDocument/2006/relationships/hyperlink" Target="https://www.mnb.hu/letoltes/eszkoztar-reszletes-en.pdf" TargetMode="External"/><Relationship Id="rId5" Type="http://schemas.openxmlformats.org/officeDocument/2006/relationships/hyperlink" Target="https://www.mnb.hu/letoltes/mnb-modern-jegybanki-gyakorlat.pdf" TargetMode="External"/><Relationship Id="rId10" Type="http://schemas.openxmlformats.org/officeDocument/2006/relationships/hyperlink" Target="https://www.mnb.hu/letoltes/the-magyar-nemzeti-bank-s-self-financing-programme-april-2014-march-2015.pdf" TargetMode="External"/><Relationship Id="rId4" Type="http://schemas.openxmlformats.org/officeDocument/2006/relationships/hyperlink" Target="https://www.mnb.hu/en/publications/mnb-book-series/the-hungarian-way-targeted-central-bank-policy" TargetMode="External"/><Relationship Id="rId9" Type="http://schemas.openxmlformats.org/officeDocument/2006/relationships/hyperlink" Target="http://english.mnb.hu/Monetaris_politika/mnben_jegybanki_eszkoztar/mnben_eszkoztar_tanulmanyok/mnben_Handbooks" TargetMode="External"/><Relationship Id="rId14" Type="http://schemas.openxmlformats.org/officeDocument/2006/relationships/hyperlink" Target="https://www.mnb.hu/en/monetary-policy/monetary-policy-instruments/studies-presentations-and-handbooks-about-the-operational-framework/handbook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3" y="948258"/>
            <a:ext cx="6630363" cy="720080"/>
          </a:xfrm>
        </p:spPr>
        <p:txBody>
          <a:bodyPr>
            <a:normAutofit fontScale="90000"/>
          </a:bodyPr>
          <a:lstStyle/>
          <a:p>
            <a:r>
              <a:rPr lang="hu-HU" dirty="0"/>
              <a:t>The monetary policy instruments of the Magyar Nemzeti Bank</a:t>
            </a:r>
            <a:br>
              <a:rPr lang="hu-HU" dirty="0"/>
            </a:br>
            <a:br>
              <a:rPr lang="hu-HU" dirty="0"/>
            </a:br>
            <a:endParaRPr lang="hu-HU" dirty="0"/>
          </a:p>
        </p:txBody>
      </p:sp>
      <p:sp>
        <p:nvSpPr>
          <p:cNvPr id="4" name="Content Placeholder 3"/>
          <p:cNvSpPr>
            <a:spLocks noGrp="1"/>
          </p:cNvSpPr>
          <p:nvPr>
            <p:ph idx="10"/>
          </p:nvPr>
        </p:nvSpPr>
        <p:spPr>
          <a:xfrm>
            <a:off x="1907702" y="1844824"/>
            <a:ext cx="6630364" cy="720080"/>
          </a:xfrm>
        </p:spPr>
        <p:txBody>
          <a:bodyPr/>
          <a:lstStyle/>
          <a:p>
            <a:r>
              <a:rPr lang="hu-HU" dirty="0"/>
              <a:t>MNB, </a:t>
            </a:r>
            <a:r>
              <a:rPr lang="en-US" dirty="0"/>
              <a:t>Directorate  Monetary Policy Instruments, Foreign Exchange Reserves, And Risk Management</a:t>
            </a:r>
            <a:endParaRPr lang="hu-HU" dirty="0"/>
          </a:p>
        </p:txBody>
      </p:sp>
      <p:sp>
        <p:nvSpPr>
          <p:cNvPr id="5" name="Slide Number Placeholder 4"/>
          <p:cNvSpPr>
            <a:spLocks noGrp="1"/>
          </p:cNvSpPr>
          <p:nvPr>
            <p:ph type="sldNum" sz="quarter" idx="4294967295"/>
          </p:nvPr>
        </p:nvSpPr>
        <p:spPr>
          <a:xfrm>
            <a:off x="3543300" y="6356351"/>
            <a:ext cx="2057400" cy="365125"/>
          </a:xfrm>
        </p:spPr>
        <p:txBody>
          <a:bodyPr/>
          <a:lstStyle/>
          <a:p>
            <a:pPr>
              <a:defRPr/>
            </a:pPr>
            <a:fld id="{0401AEF3-AFFE-433D-8A34-08D966C25545}" type="slidenum">
              <a:rPr lang="hu-HU" smtClean="0"/>
              <a:pPr>
                <a:defRPr/>
              </a:pPr>
              <a:t>1</a:t>
            </a:fld>
            <a:endParaRPr lang="hu-HU" dirty="0"/>
          </a:p>
        </p:txBody>
      </p:sp>
      <p:sp>
        <p:nvSpPr>
          <p:cNvPr id="6" name="Content Placeholder 5"/>
          <p:cNvSpPr>
            <a:spLocks noGrp="1"/>
          </p:cNvSpPr>
          <p:nvPr>
            <p:ph idx="14"/>
          </p:nvPr>
        </p:nvSpPr>
        <p:spPr>
          <a:xfrm>
            <a:off x="1907404" y="3068960"/>
            <a:ext cx="6630364" cy="400734"/>
          </a:xfrm>
        </p:spPr>
        <p:txBody>
          <a:bodyPr>
            <a:normAutofit/>
          </a:bodyPr>
          <a:lstStyle/>
          <a:p>
            <a:r>
              <a:rPr lang="hu-HU" dirty="0"/>
              <a:t>20 </a:t>
            </a:r>
            <a:r>
              <a:rPr lang="hu-HU" dirty="0" err="1"/>
              <a:t>February</a:t>
            </a:r>
            <a:r>
              <a:rPr lang="hu-HU" dirty="0"/>
              <a:t> 2020</a:t>
            </a:r>
          </a:p>
        </p:txBody>
      </p:sp>
    </p:spTree>
    <p:extLst>
      <p:ext uri="{BB962C8B-B14F-4D97-AF65-F5344CB8AC3E}">
        <p14:creationId xmlns:p14="http://schemas.microsoft.com/office/powerpoint/2010/main" val="2988844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0000"/>
            <a:ext cx="7377707" cy="759189"/>
          </a:xfrm>
        </p:spPr>
        <p:txBody>
          <a:bodyPr>
            <a:normAutofit/>
          </a:bodyPr>
          <a:lstStyle/>
          <a:p>
            <a:r>
              <a:rPr lang="hu-HU" sz="2800" dirty="0" err="1"/>
              <a:t>Eligible</a:t>
            </a:r>
            <a:r>
              <a:rPr lang="hu-HU" sz="2800" dirty="0"/>
              <a:t> </a:t>
            </a:r>
            <a:r>
              <a:rPr lang="hu-HU" sz="2800" dirty="0" err="1"/>
              <a:t>collaterals</a:t>
            </a:r>
            <a:endParaRPr lang="hu-HU" sz="2800" dirty="0"/>
          </a:p>
        </p:txBody>
      </p:sp>
      <p:sp>
        <p:nvSpPr>
          <p:cNvPr id="3" name="Content Placeholder 2"/>
          <p:cNvSpPr>
            <a:spLocks noGrp="1"/>
          </p:cNvSpPr>
          <p:nvPr>
            <p:ph idx="1"/>
          </p:nvPr>
        </p:nvSpPr>
        <p:spPr>
          <a:xfrm>
            <a:off x="323528" y="1387799"/>
            <a:ext cx="8820472" cy="4968552"/>
          </a:xfrm>
        </p:spPr>
        <p:txBody>
          <a:bodyPr>
            <a:normAutofit/>
          </a:bodyPr>
          <a:lstStyle/>
          <a:p>
            <a:pPr marL="0" lvl="0" indent="0" defTabSz="914400" fontAlgn="base">
              <a:lnSpc>
                <a:spcPct val="110000"/>
              </a:lnSpc>
              <a:spcBef>
                <a:spcPts val="1200"/>
              </a:spcBef>
              <a:spcAft>
                <a:spcPct val="0"/>
              </a:spcAft>
              <a:buNone/>
            </a:pPr>
            <a:r>
              <a:rPr lang="hu-HU" sz="1900" b="1" dirty="0">
                <a:solidFill>
                  <a:srgbClr val="1E2452"/>
                </a:solidFill>
              </a:rPr>
              <a:t>Central bank credit </a:t>
            </a:r>
            <a:r>
              <a:rPr lang="hu-HU" sz="1900" dirty="0">
                <a:solidFill>
                  <a:srgbClr val="1E2452"/>
                </a:solidFill>
              </a:rPr>
              <a:t>can </a:t>
            </a:r>
            <a:r>
              <a:rPr lang="hu-HU" sz="1900" dirty="0" err="1">
                <a:solidFill>
                  <a:srgbClr val="1E2452"/>
                </a:solidFill>
              </a:rPr>
              <a:t>only</a:t>
            </a:r>
            <a:r>
              <a:rPr lang="hu-HU" sz="1900" dirty="0">
                <a:solidFill>
                  <a:srgbClr val="1E2452"/>
                </a:solidFill>
              </a:rPr>
              <a:t> be </a:t>
            </a:r>
            <a:r>
              <a:rPr lang="hu-HU" sz="1900" b="1" dirty="0" err="1">
                <a:solidFill>
                  <a:srgbClr val="1E2452"/>
                </a:solidFill>
              </a:rPr>
              <a:t>granted</a:t>
            </a:r>
            <a:r>
              <a:rPr lang="hu-HU" sz="1900" b="1" dirty="0">
                <a:solidFill>
                  <a:srgbClr val="1E2452"/>
                </a:solidFill>
              </a:rPr>
              <a:t> </a:t>
            </a:r>
            <a:r>
              <a:rPr lang="hu-HU" sz="1900" b="1" dirty="0" err="1">
                <a:solidFill>
                  <a:srgbClr val="1E2452"/>
                </a:solidFill>
              </a:rPr>
              <a:t>against</a:t>
            </a:r>
            <a:r>
              <a:rPr lang="hu-HU" sz="1900" b="1" dirty="0">
                <a:solidFill>
                  <a:srgbClr val="1E2452"/>
                </a:solidFill>
              </a:rPr>
              <a:t> </a:t>
            </a:r>
            <a:r>
              <a:rPr lang="hu-HU" sz="1900" b="1" dirty="0" err="1">
                <a:solidFill>
                  <a:srgbClr val="1E2452"/>
                </a:solidFill>
              </a:rPr>
              <a:t>collateral</a:t>
            </a:r>
            <a:r>
              <a:rPr lang="hu-HU" sz="1900" b="1" dirty="0">
                <a:solidFill>
                  <a:srgbClr val="1E2452"/>
                </a:solidFill>
              </a:rPr>
              <a:t> </a:t>
            </a:r>
            <a:r>
              <a:rPr lang="hu-HU" sz="1900" dirty="0" err="1">
                <a:solidFill>
                  <a:srgbClr val="1E2452"/>
                </a:solidFill>
              </a:rPr>
              <a:t>under</a:t>
            </a:r>
            <a:r>
              <a:rPr lang="hu-HU" sz="1900" dirty="0">
                <a:solidFill>
                  <a:srgbClr val="1E2452"/>
                </a:solidFill>
              </a:rPr>
              <a:t> </a:t>
            </a:r>
            <a:r>
              <a:rPr lang="hu-HU" sz="1900" dirty="0" err="1">
                <a:solidFill>
                  <a:srgbClr val="1E2452"/>
                </a:solidFill>
              </a:rPr>
              <a:t>normal</a:t>
            </a:r>
            <a:r>
              <a:rPr lang="hu-HU" sz="1900" dirty="0">
                <a:solidFill>
                  <a:srgbClr val="1E2452"/>
                </a:solidFill>
              </a:rPr>
              <a:t> </a:t>
            </a:r>
            <a:r>
              <a:rPr lang="hu-HU" sz="1900" dirty="0" err="1">
                <a:solidFill>
                  <a:srgbClr val="1E2452"/>
                </a:solidFill>
              </a:rPr>
              <a:t>circumstances</a:t>
            </a:r>
            <a:r>
              <a:rPr lang="hu-HU" sz="1900" dirty="0">
                <a:solidFill>
                  <a:srgbClr val="1E2452"/>
                </a:solidFill>
              </a:rPr>
              <a:t>.</a:t>
            </a:r>
          </a:p>
          <a:p>
            <a:pPr marL="0" lvl="0" indent="0" defTabSz="914400" fontAlgn="base">
              <a:lnSpc>
                <a:spcPct val="110000"/>
              </a:lnSpc>
              <a:spcBef>
                <a:spcPts val="1200"/>
              </a:spcBef>
              <a:spcAft>
                <a:spcPct val="0"/>
              </a:spcAft>
              <a:buNone/>
            </a:pPr>
            <a:r>
              <a:rPr lang="hu-HU" sz="1900" b="1" dirty="0" err="1">
                <a:solidFill>
                  <a:srgbClr val="1E2452"/>
                </a:solidFill>
              </a:rPr>
              <a:t>Eligible</a:t>
            </a:r>
            <a:r>
              <a:rPr lang="hu-HU" sz="1900" b="1" dirty="0">
                <a:solidFill>
                  <a:srgbClr val="1E2452"/>
                </a:solidFill>
              </a:rPr>
              <a:t> </a:t>
            </a:r>
            <a:r>
              <a:rPr lang="hu-HU" sz="1900" b="1" dirty="0" err="1">
                <a:solidFill>
                  <a:srgbClr val="1E2452"/>
                </a:solidFill>
              </a:rPr>
              <a:t>securities</a:t>
            </a:r>
            <a:r>
              <a:rPr lang="hu-HU" sz="1900" b="1" dirty="0">
                <a:solidFill>
                  <a:srgbClr val="1E2452"/>
                </a:solidFill>
              </a:rPr>
              <a:t>: </a:t>
            </a:r>
            <a:r>
              <a:rPr lang="hu-HU" sz="1900" dirty="0">
                <a:solidFill>
                  <a:srgbClr val="1E2452"/>
                </a:solidFill>
              </a:rPr>
              <a:t>government </a:t>
            </a:r>
            <a:r>
              <a:rPr lang="hu-HU" sz="1900" dirty="0" err="1">
                <a:solidFill>
                  <a:srgbClr val="1E2452"/>
                </a:solidFill>
              </a:rPr>
              <a:t>securities</a:t>
            </a:r>
            <a:r>
              <a:rPr lang="hu-HU" sz="1900" dirty="0">
                <a:solidFill>
                  <a:srgbClr val="1E2452"/>
                </a:solidFill>
              </a:rPr>
              <a:t>, </a:t>
            </a:r>
            <a:r>
              <a:rPr lang="hu-HU" sz="1900" dirty="0" err="1">
                <a:solidFill>
                  <a:srgbClr val="1E2452"/>
                </a:solidFill>
              </a:rPr>
              <a:t>mortgage</a:t>
            </a:r>
            <a:r>
              <a:rPr lang="hu-HU" sz="1900" dirty="0">
                <a:solidFill>
                  <a:srgbClr val="1E2452"/>
                </a:solidFill>
              </a:rPr>
              <a:t> </a:t>
            </a:r>
            <a:r>
              <a:rPr lang="hu-HU" sz="1900" dirty="0" err="1">
                <a:solidFill>
                  <a:srgbClr val="1E2452"/>
                </a:solidFill>
              </a:rPr>
              <a:t>bonds</a:t>
            </a:r>
            <a:r>
              <a:rPr lang="hu-HU" sz="1900" dirty="0">
                <a:solidFill>
                  <a:srgbClr val="1E2452"/>
                </a:solidFill>
              </a:rPr>
              <a:t>, </a:t>
            </a:r>
            <a:r>
              <a:rPr lang="hu-HU" sz="1900" dirty="0" err="1">
                <a:solidFill>
                  <a:srgbClr val="1E2452"/>
                </a:solidFill>
              </a:rPr>
              <a:t>bonds</a:t>
            </a:r>
            <a:r>
              <a:rPr lang="hu-HU" sz="1900" dirty="0">
                <a:solidFill>
                  <a:srgbClr val="1E2452"/>
                </a:solidFill>
              </a:rPr>
              <a:t> </a:t>
            </a:r>
            <a:r>
              <a:rPr lang="hu-HU" sz="1900" dirty="0" err="1">
                <a:solidFill>
                  <a:srgbClr val="1E2452"/>
                </a:solidFill>
              </a:rPr>
              <a:t>with</a:t>
            </a:r>
            <a:r>
              <a:rPr lang="hu-HU" sz="1900" dirty="0">
                <a:solidFill>
                  <a:srgbClr val="1E2452"/>
                </a:solidFill>
              </a:rPr>
              <a:t> </a:t>
            </a:r>
            <a:r>
              <a:rPr lang="hu-HU" sz="1900" dirty="0" err="1">
                <a:solidFill>
                  <a:srgbClr val="1E2452"/>
                </a:solidFill>
              </a:rPr>
              <a:t>adequate</a:t>
            </a:r>
            <a:r>
              <a:rPr lang="hu-HU" sz="1900" dirty="0">
                <a:solidFill>
                  <a:srgbClr val="1E2452"/>
                </a:solidFill>
              </a:rPr>
              <a:t> </a:t>
            </a:r>
            <a:r>
              <a:rPr lang="hu-HU" sz="1900" dirty="0" err="1">
                <a:solidFill>
                  <a:srgbClr val="1E2452"/>
                </a:solidFill>
              </a:rPr>
              <a:t>rating</a:t>
            </a:r>
            <a:r>
              <a:rPr lang="hu-HU" sz="1900" dirty="0">
                <a:solidFill>
                  <a:srgbClr val="1E2452"/>
                </a:solidFill>
              </a:rPr>
              <a:t> (of </a:t>
            </a:r>
            <a:r>
              <a:rPr lang="hu-HU" sz="1900" dirty="0" err="1">
                <a:solidFill>
                  <a:srgbClr val="1E2452"/>
                </a:solidFill>
              </a:rPr>
              <a:t>banks</a:t>
            </a:r>
            <a:r>
              <a:rPr lang="hu-HU" sz="1900" dirty="0">
                <a:solidFill>
                  <a:srgbClr val="1E2452"/>
                </a:solidFill>
              </a:rPr>
              <a:t>, co</a:t>
            </a:r>
            <a:r>
              <a:rPr lang="en-GB" sz="1900" dirty="0" err="1">
                <a:solidFill>
                  <a:srgbClr val="1E2452"/>
                </a:solidFill>
              </a:rPr>
              <a:t>mpani</a:t>
            </a:r>
            <a:r>
              <a:rPr lang="hu-HU" sz="1900" dirty="0">
                <a:solidFill>
                  <a:srgbClr val="1E2452"/>
                </a:solidFill>
              </a:rPr>
              <a:t>es) – </a:t>
            </a:r>
            <a:r>
              <a:rPr lang="hu-HU" sz="1900" dirty="0">
                <a:solidFill>
                  <a:srgbClr val="1E2452"/>
                </a:solidFill>
                <a:hlinkClick r:id="rId2"/>
              </a:rPr>
              <a:t>Collateral </a:t>
            </a:r>
            <a:r>
              <a:rPr lang="hu-HU" sz="1900" dirty="0" err="1">
                <a:solidFill>
                  <a:srgbClr val="1E2452"/>
                </a:solidFill>
                <a:hlinkClick r:id="rId2"/>
              </a:rPr>
              <a:t>valuation</a:t>
            </a:r>
            <a:r>
              <a:rPr lang="hu-HU" sz="1900" dirty="0">
                <a:solidFill>
                  <a:srgbClr val="1E2452"/>
                </a:solidFill>
                <a:hlinkClick r:id="rId2"/>
              </a:rPr>
              <a:t> – </a:t>
            </a:r>
            <a:r>
              <a:rPr lang="hu-HU" sz="1900" dirty="0" err="1">
                <a:solidFill>
                  <a:srgbClr val="1E2452"/>
                </a:solidFill>
                <a:hlinkClick r:id="rId2"/>
              </a:rPr>
              <a:t>Historical</a:t>
            </a:r>
            <a:r>
              <a:rPr lang="hu-HU" sz="1900" dirty="0">
                <a:solidFill>
                  <a:srgbClr val="1E2452"/>
                </a:solidFill>
                <a:hlinkClick r:id="rId2"/>
              </a:rPr>
              <a:t> </a:t>
            </a:r>
            <a:r>
              <a:rPr lang="hu-HU" sz="1900" dirty="0" err="1">
                <a:solidFill>
                  <a:srgbClr val="1E2452"/>
                </a:solidFill>
                <a:hlinkClick r:id="rId2"/>
              </a:rPr>
              <a:t>prices</a:t>
            </a:r>
            <a:endParaRPr lang="hu-HU" sz="1900" dirty="0">
              <a:solidFill>
                <a:srgbClr val="1E2452"/>
              </a:solidFill>
            </a:endParaRPr>
          </a:p>
          <a:p>
            <a:pPr marL="0" lvl="0" indent="0" defTabSz="914400" fontAlgn="base">
              <a:lnSpc>
                <a:spcPct val="100000"/>
              </a:lnSpc>
              <a:spcBef>
                <a:spcPts val="1200"/>
              </a:spcBef>
              <a:spcAft>
                <a:spcPct val="0"/>
              </a:spcAft>
              <a:buNone/>
            </a:pPr>
            <a:r>
              <a:rPr lang="hu-HU" sz="1900" i="1" dirty="0">
                <a:solidFill>
                  <a:srgbClr val="1E2452"/>
                </a:solidFill>
              </a:rPr>
              <a:t>Collateral management in </a:t>
            </a:r>
            <a:r>
              <a:rPr lang="hu-HU" sz="1900" i="1" dirty="0" err="1">
                <a:solidFill>
                  <a:srgbClr val="1E2452"/>
                </a:solidFill>
              </a:rPr>
              <a:t>practice</a:t>
            </a:r>
            <a:r>
              <a:rPr lang="hu-HU" sz="1900" i="1" dirty="0">
                <a:solidFill>
                  <a:srgbClr val="1E2452"/>
                </a:solidFill>
              </a:rPr>
              <a:t> (</a:t>
            </a:r>
            <a:r>
              <a:rPr lang="hu-HU" sz="1900" i="1" dirty="0">
                <a:solidFill>
                  <a:srgbClr val="1E2452"/>
                </a:solidFill>
                <a:hlinkClick r:id="rId3"/>
              </a:rPr>
              <a:t>Description of the Central </a:t>
            </a:r>
            <a:r>
              <a:rPr lang="hu-HU" sz="1900" i="1" dirty="0" err="1">
                <a:solidFill>
                  <a:srgbClr val="1E2452"/>
                </a:solidFill>
                <a:hlinkClick r:id="rId3"/>
              </a:rPr>
              <a:t>Bank’s</a:t>
            </a:r>
            <a:r>
              <a:rPr lang="hu-HU" sz="1900" i="1" dirty="0">
                <a:solidFill>
                  <a:srgbClr val="1E2452"/>
                </a:solidFill>
                <a:hlinkClick r:id="rId3"/>
              </a:rPr>
              <a:t> Collateral Management System</a:t>
            </a:r>
            <a:r>
              <a:rPr lang="hu-HU" sz="1900" i="1" dirty="0">
                <a:solidFill>
                  <a:srgbClr val="1E2452"/>
                </a:solidFill>
              </a:rPr>
              <a:t>):</a:t>
            </a:r>
          </a:p>
          <a:p>
            <a:pPr marL="742950" lvl="1" indent="-285750" defTabSz="914400" fontAlgn="base">
              <a:lnSpc>
                <a:spcPct val="110000"/>
              </a:lnSpc>
              <a:spcBef>
                <a:spcPts val="480"/>
              </a:spcBef>
              <a:spcAft>
                <a:spcPct val="0"/>
              </a:spcAft>
              <a:buFont typeface="Trebuchet MS" pitchFamily="34" charset="0"/>
              <a:buChar char="―"/>
            </a:pPr>
            <a:r>
              <a:rPr lang="hu-HU" sz="1900" dirty="0">
                <a:solidFill>
                  <a:srgbClr val="1E2452"/>
                </a:solidFill>
              </a:rPr>
              <a:t>Collateralised loan and </a:t>
            </a:r>
            <a:r>
              <a:rPr lang="hu-HU" sz="1900" dirty="0" err="1">
                <a:solidFill>
                  <a:srgbClr val="1E2452"/>
                </a:solidFill>
              </a:rPr>
              <a:t>not</a:t>
            </a:r>
            <a:r>
              <a:rPr lang="hu-HU" sz="1900" dirty="0">
                <a:solidFill>
                  <a:srgbClr val="1E2452"/>
                </a:solidFill>
              </a:rPr>
              <a:t> </a:t>
            </a:r>
            <a:r>
              <a:rPr lang="hu-HU" sz="1900" dirty="0" err="1">
                <a:solidFill>
                  <a:srgbClr val="1E2452"/>
                </a:solidFill>
              </a:rPr>
              <a:t>classical</a:t>
            </a:r>
            <a:r>
              <a:rPr lang="hu-HU" sz="1900" dirty="0">
                <a:solidFill>
                  <a:srgbClr val="1E2452"/>
                </a:solidFill>
              </a:rPr>
              <a:t> </a:t>
            </a:r>
            <a:r>
              <a:rPr lang="hu-HU" sz="1900" dirty="0" err="1">
                <a:solidFill>
                  <a:srgbClr val="1E2452"/>
                </a:solidFill>
              </a:rPr>
              <a:t>repo</a:t>
            </a:r>
            <a:r>
              <a:rPr lang="hu-HU" sz="1900" dirty="0">
                <a:solidFill>
                  <a:srgbClr val="1E2452"/>
                </a:solidFill>
              </a:rPr>
              <a:t> (</a:t>
            </a:r>
            <a:r>
              <a:rPr lang="hu-HU" sz="1900" dirty="0" err="1">
                <a:solidFill>
                  <a:srgbClr val="1E2452"/>
                </a:solidFill>
              </a:rPr>
              <a:t>securities</a:t>
            </a:r>
            <a:r>
              <a:rPr lang="hu-HU" sz="1900" dirty="0">
                <a:solidFill>
                  <a:srgbClr val="1E2452"/>
                </a:solidFill>
              </a:rPr>
              <a:t> </a:t>
            </a:r>
            <a:r>
              <a:rPr lang="hu-HU" sz="1900" dirty="0" err="1">
                <a:solidFill>
                  <a:srgbClr val="1E2452"/>
                </a:solidFill>
              </a:rPr>
              <a:t>repurchase</a:t>
            </a:r>
            <a:r>
              <a:rPr lang="hu-HU" sz="1900" dirty="0">
                <a:solidFill>
                  <a:srgbClr val="1E2452"/>
                </a:solidFill>
              </a:rPr>
              <a:t> </a:t>
            </a:r>
            <a:r>
              <a:rPr lang="hu-HU" sz="1900" dirty="0" err="1">
                <a:solidFill>
                  <a:srgbClr val="1E2452"/>
                </a:solidFill>
              </a:rPr>
              <a:t>agreement</a:t>
            </a:r>
            <a:r>
              <a:rPr lang="hu-HU" sz="1900" dirty="0">
                <a:solidFill>
                  <a:srgbClr val="1E2452"/>
                </a:solidFill>
              </a:rPr>
              <a:t>) </a:t>
            </a:r>
            <a:r>
              <a:rPr lang="hu-HU" sz="1900" dirty="0" err="1">
                <a:solidFill>
                  <a:srgbClr val="1E2452"/>
                </a:solidFill>
              </a:rPr>
              <a:t>facility</a:t>
            </a:r>
            <a:endParaRPr lang="hu-HU" sz="1900" dirty="0">
              <a:solidFill>
                <a:srgbClr val="1E2452"/>
              </a:solidFill>
            </a:endParaRPr>
          </a:p>
          <a:p>
            <a:pPr marL="742950" lvl="1" indent="-285750" defTabSz="914400" fontAlgn="base">
              <a:lnSpc>
                <a:spcPct val="110000"/>
              </a:lnSpc>
              <a:spcBef>
                <a:spcPts val="480"/>
              </a:spcBef>
              <a:spcAft>
                <a:spcPct val="0"/>
              </a:spcAft>
              <a:buFont typeface="Trebuchet MS" pitchFamily="34" charset="0"/>
              <a:buChar char="―"/>
            </a:pPr>
            <a:r>
              <a:rPr lang="hu-HU" sz="1900" dirty="0" err="1">
                <a:solidFill>
                  <a:srgbClr val="1E2452"/>
                </a:solidFill>
              </a:rPr>
              <a:t>Pooling</a:t>
            </a:r>
            <a:r>
              <a:rPr lang="hu-HU" sz="1900" dirty="0">
                <a:solidFill>
                  <a:srgbClr val="1E2452"/>
                </a:solidFill>
              </a:rPr>
              <a:t> (</a:t>
            </a:r>
            <a:r>
              <a:rPr lang="hu-HU" sz="1900" dirty="0" err="1">
                <a:solidFill>
                  <a:srgbClr val="1E2452"/>
                </a:solidFill>
              </a:rPr>
              <a:t>one</a:t>
            </a:r>
            <a:r>
              <a:rPr lang="hu-HU" sz="1900" dirty="0">
                <a:solidFill>
                  <a:srgbClr val="1E2452"/>
                </a:solidFill>
              </a:rPr>
              <a:t> </a:t>
            </a:r>
            <a:r>
              <a:rPr lang="hu-HU" sz="1900" dirty="0" err="1">
                <a:solidFill>
                  <a:srgbClr val="1E2452"/>
                </a:solidFill>
              </a:rPr>
              <a:t>single</a:t>
            </a:r>
            <a:r>
              <a:rPr lang="hu-HU" sz="1900" dirty="0">
                <a:solidFill>
                  <a:srgbClr val="1E2452"/>
                </a:solidFill>
              </a:rPr>
              <a:t> </a:t>
            </a:r>
            <a:r>
              <a:rPr lang="hu-HU" sz="1900" dirty="0" err="1">
                <a:solidFill>
                  <a:srgbClr val="1E2452"/>
                </a:solidFill>
              </a:rPr>
              <a:t>securities</a:t>
            </a:r>
            <a:r>
              <a:rPr lang="hu-HU" sz="1900" dirty="0">
                <a:solidFill>
                  <a:srgbClr val="1E2452"/>
                </a:solidFill>
              </a:rPr>
              <a:t> </a:t>
            </a:r>
            <a:r>
              <a:rPr lang="hu-HU" sz="1900" dirty="0" err="1">
                <a:solidFill>
                  <a:srgbClr val="1E2452"/>
                </a:solidFill>
              </a:rPr>
              <a:t>portfolio</a:t>
            </a:r>
            <a:r>
              <a:rPr lang="hu-HU" sz="1900" dirty="0">
                <a:solidFill>
                  <a:srgbClr val="1E2452"/>
                </a:solidFill>
              </a:rPr>
              <a:t> </a:t>
            </a:r>
            <a:r>
              <a:rPr lang="hu-HU" sz="1900" dirty="0" err="1">
                <a:solidFill>
                  <a:srgbClr val="1E2452"/>
                </a:solidFill>
              </a:rPr>
              <a:t>for</a:t>
            </a:r>
            <a:r>
              <a:rPr lang="hu-HU" sz="1900" dirty="0">
                <a:solidFill>
                  <a:srgbClr val="1E2452"/>
                </a:solidFill>
              </a:rPr>
              <a:t> </a:t>
            </a:r>
            <a:r>
              <a:rPr lang="hu-HU" sz="1900" dirty="0" err="1">
                <a:solidFill>
                  <a:srgbClr val="1E2452"/>
                </a:solidFill>
              </a:rPr>
              <a:t>all</a:t>
            </a:r>
            <a:r>
              <a:rPr lang="hu-HU" sz="1900" dirty="0">
                <a:solidFill>
                  <a:srgbClr val="1E2452"/>
                </a:solidFill>
              </a:rPr>
              <a:t> </a:t>
            </a:r>
            <a:r>
              <a:rPr lang="hu-HU" sz="1900" dirty="0" err="1">
                <a:solidFill>
                  <a:srgbClr val="1E2452"/>
                </a:solidFill>
              </a:rPr>
              <a:t>traditional</a:t>
            </a:r>
            <a:r>
              <a:rPr lang="hu-HU" sz="1900" dirty="0">
                <a:solidFill>
                  <a:srgbClr val="1E2452"/>
                </a:solidFill>
              </a:rPr>
              <a:t> </a:t>
            </a:r>
            <a:r>
              <a:rPr lang="hu-HU" sz="1900" dirty="0" err="1">
                <a:solidFill>
                  <a:srgbClr val="1E2452"/>
                </a:solidFill>
              </a:rPr>
              <a:t>central</a:t>
            </a:r>
            <a:r>
              <a:rPr lang="hu-HU" sz="1900" dirty="0">
                <a:solidFill>
                  <a:srgbClr val="1E2452"/>
                </a:solidFill>
              </a:rPr>
              <a:t> bank </a:t>
            </a:r>
            <a:r>
              <a:rPr lang="hu-HU" sz="1900" dirty="0" err="1">
                <a:solidFill>
                  <a:srgbClr val="1E2452"/>
                </a:solidFill>
              </a:rPr>
              <a:t>loans</a:t>
            </a:r>
            <a:r>
              <a:rPr lang="hu-HU" sz="1900" dirty="0">
                <a:solidFill>
                  <a:srgbClr val="1E2452"/>
                </a:solidFill>
              </a:rPr>
              <a:t>) </a:t>
            </a:r>
          </a:p>
          <a:p>
            <a:pPr marL="742950" lvl="1" indent="-285750" defTabSz="914400" fontAlgn="base">
              <a:lnSpc>
                <a:spcPct val="110000"/>
              </a:lnSpc>
              <a:spcBef>
                <a:spcPts val="480"/>
              </a:spcBef>
              <a:spcAft>
                <a:spcPct val="0"/>
              </a:spcAft>
              <a:buFont typeface="Trebuchet MS" pitchFamily="34" charset="0"/>
              <a:buChar char="―"/>
            </a:pPr>
            <a:r>
              <a:rPr lang="hu-HU" sz="1900" dirty="0" err="1">
                <a:solidFill>
                  <a:srgbClr val="1E2452"/>
                </a:solidFill>
              </a:rPr>
              <a:t>Haircut</a:t>
            </a:r>
            <a:r>
              <a:rPr lang="hu-HU" sz="1900" dirty="0">
                <a:solidFill>
                  <a:srgbClr val="1E2452"/>
                </a:solidFill>
              </a:rPr>
              <a:t> (</a:t>
            </a:r>
            <a:r>
              <a:rPr lang="hu-HU" sz="1900" dirty="0" err="1">
                <a:solidFill>
                  <a:srgbClr val="1E2452"/>
                </a:solidFill>
              </a:rPr>
              <a:t>deduction</a:t>
            </a:r>
            <a:r>
              <a:rPr lang="hu-HU" sz="1900" dirty="0">
                <a:solidFill>
                  <a:srgbClr val="1E2452"/>
                </a:solidFill>
              </a:rPr>
              <a:t>) </a:t>
            </a:r>
            <a:r>
              <a:rPr lang="hu-HU" sz="1900" dirty="0" err="1">
                <a:solidFill>
                  <a:srgbClr val="1E2452"/>
                </a:solidFill>
              </a:rPr>
              <a:t>dependent</a:t>
            </a:r>
            <a:r>
              <a:rPr lang="hu-HU" sz="1900" dirty="0">
                <a:solidFill>
                  <a:srgbClr val="1E2452"/>
                </a:solidFill>
              </a:rPr>
              <a:t> </a:t>
            </a:r>
            <a:r>
              <a:rPr lang="hu-HU" sz="1900" dirty="0" err="1">
                <a:solidFill>
                  <a:srgbClr val="1E2452"/>
                </a:solidFill>
              </a:rPr>
              <a:t>on</a:t>
            </a:r>
            <a:r>
              <a:rPr lang="hu-HU" sz="1900" dirty="0">
                <a:solidFill>
                  <a:srgbClr val="1E2452"/>
                </a:solidFill>
              </a:rPr>
              <a:t> the </a:t>
            </a:r>
            <a:r>
              <a:rPr lang="hu-HU" sz="1900" dirty="0" err="1">
                <a:solidFill>
                  <a:srgbClr val="1E2452"/>
                </a:solidFill>
              </a:rPr>
              <a:t>type</a:t>
            </a:r>
            <a:r>
              <a:rPr lang="hu-HU" sz="1900" dirty="0">
                <a:solidFill>
                  <a:srgbClr val="1E2452"/>
                </a:solidFill>
              </a:rPr>
              <a:t> and </a:t>
            </a:r>
            <a:r>
              <a:rPr lang="hu-HU" sz="1900" dirty="0" err="1">
                <a:solidFill>
                  <a:srgbClr val="1E2452"/>
                </a:solidFill>
              </a:rPr>
              <a:t>maturity</a:t>
            </a:r>
            <a:r>
              <a:rPr lang="hu-HU" sz="1900" dirty="0">
                <a:solidFill>
                  <a:srgbClr val="1E2452"/>
                </a:solidFill>
              </a:rPr>
              <a:t> of </a:t>
            </a:r>
            <a:r>
              <a:rPr lang="hu-HU" sz="1900" dirty="0" err="1">
                <a:solidFill>
                  <a:srgbClr val="1E2452"/>
                </a:solidFill>
              </a:rPr>
              <a:t>collateral</a:t>
            </a:r>
            <a:r>
              <a:rPr lang="hu-HU" sz="1900" dirty="0">
                <a:solidFill>
                  <a:srgbClr val="1E2452"/>
                </a:solidFill>
              </a:rPr>
              <a:t> </a:t>
            </a:r>
            <a:br>
              <a:rPr lang="hu-HU" sz="1900" dirty="0">
                <a:solidFill>
                  <a:srgbClr val="1E2452"/>
                </a:solidFill>
              </a:rPr>
            </a:br>
            <a:r>
              <a:rPr lang="hu-HU" sz="1900" dirty="0">
                <a:solidFill>
                  <a:srgbClr val="1E2452"/>
                </a:solidFill>
                <a:hlinkClick r:id="rId4"/>
              </a:rPr>
              <a:t>Risk Management </a:t>
            </a:r>
            <a:r>
              <a:rPr lang="hu-HU" sz="1900" dirty="0" err="1">
                <a:solidFill>
                  <a:srgbClr val="1E2452"/>
                </a:solidFill>
                <a:hlinkClick r:id="rId4"/>
              </a:rPr>
              <a:t>Parameters</a:t>
            </a:r>
            <a:r>
              <a:rPr lang="hu-HU" sz="1900" dirty="0">
                <a:solidFill>
                  <a:srgbClr val="1E2452"/>
                </a:solidFill>
                <a:hlinkClick r:id="rId4"/>
              </a:rPr>
              <a:t> </a:t>
            </a:r>
            <a:r>
              <a:rPr lang="hu-HU" sz="1900" dirty="0" err="1">
                <a:solidFill>
                  <a:srgbClr val="1E2452"/>
                </a:solidFill>
                <a:hlinkClick r:id="rId4"/>
              </a:rPr>
              <a:t>Applied</a:t>
            </a:r>
            <a:r>
              <a:rPr lang="hu-HU" sz="1900" dirty="0">
                <a:solidFill>
                  <a:srgbClr val="1E2452"/>
                </a:solidFill>
                <a:hlinkClick r:id="rId4"/>
              </a:rPr>
              <a:t> to </a:t>
            </a:r>
            <a:r>
              <a:rPr lang="hu-HU" sz="1900" dirty="0" err="1">
                <a:solidFill>
                  <a:srgbClr val="1E2452"/>
                </a:solidFill>
                <a:hlinkClick r:id="rId4"/>
              </a:rPr>
              <a:t>Eligible</a:t>
            </a:r>
            <a:r>
              <a:rPr lang="hu-HU" sz="1900" dirty="0">
                <a:solidFill>
                  <a:srgbClr val="1E2452"/>
                </a:solidFill>
                <a:hlinkClick r:id="rId4"/>
              </a:rPr>
              <a:t> </a:t>
            </a:r>
            <a:r>
              <a:rPr lang="hu-HU" sz="1900" dirty="0" err="1">
                <a:solidFill>
                  <a:srgbClr val="1E2452"/>
                </a:solidFill>
                <a:hlinkClick r:id="rId4"/>
              </a:rPr>
              <a:t>Collaterals</a:t>
            </a:r>
            <a:r>
              <a:rPr lang="hu-HU" sz="1900" dirty="0">
                <a:solidFill>
                  <a:srgbClr val="1E2452"/>
                </a:solidFill>
                <a:hlinkClick r:id="rId4"/>
              </a:rPr>
              <a:t> </a:t>
            </a:r>
            <a:r>
              <a:rPr lang="hu-HU" sz="1900" dirty="0" err="1">
                <a:solidFill>
                  <a:srgbClr val="1E2452"/>
                </a:solidFill>
                <a:hlinkClick r:id="rId4"/>
              </a:rPr>
              <a:t>Accepted</a:t>
            </a:r>
            <a:r>
              <a:rPr lang="hu-HU" sz="1900" dirty="0">
                <a:solidFill>
                  <a:srgbClr val="1E2452"/>
                </a:solidFill>
                <a:hlinkClick r:id="rId4"/>
              </a:rPr>
              <a:t> </a:t>
            </a:r>
            <a:r>
              <a:rPr lang="hu-HU" sz="1900" dirty="0" err="1">
                <a:solidFill>
                  <a:srgbClr val="1E2452"/>
                </a:solidFill>
                <a:hlinkClick r:id="rId4"/>
              </a:rPr>
              <a:t>by</a:t>
            </a:r>
            <a:r>
              <a:rPr lang="hu-HU" sz="1900" dirty="0">
                <a:solidFill>
                  <a:srgbClr val="1E2452"/>
                </a:solidFill>
                <a:hlinkClick r:id="rId4"/>
              </a:rPr>
              <a:t> the MNB (</a:t>
            </a:r>
            <a:r>
              <a:rPr lang="hu-HU" sz="1900" dirty="0" err="1">
                <a:solidFill>
                  <a:srgbClr val="1E2452"/>
                </a:solidFill>
                <a:hlinkClick r:id="rId4"/>
              </a:rPr>
              <a:t>effective</a:t>
            </a:r>
            <a:r>
              <a:rPr lang="hu-HU" sz="1900" dirty="0">
                <a:solidFill>
                  <a:srgbClr val="1E2452"/>
                </a:solidFill>
                <a:hlinkClick r:id="rId4"/>
              </a:rPr>
              <a:t> </a:t>
            </a:r>
            <a:r>
              <a:rPr lang="hu-HU" sz="1900" dirty="0" err="1">
                <a:solidFill>
                  <a:srgbClr val="1E2452"/>
                </a:solidFill>
                <a:hlinkClick r:id="rId4"/>
              </a:rPr>
              <a:t>from</a:t>
            </a:r>
            <a:r>
              <a:rPr lang="hu-HU" sz="1900" dirty="0">
                <a:solidFill>
                  <a:srgbClr val="1E2452"/>
                </a:solidFill>
                <a:hlinkClick r:id="rId4"/>
              </a:rPr>
              <a:t> </a:t>
            </a:r>
            <a:r>
              <a:rPr lang="hu-HU" sz="1900" dirty="0" err="1">
                <a:solidFill>
                  <a:srgbClr val="1E2452"/>
                </a:solidFill>
                <a:hlinkClick r:id="rId4"/>
              </a:rPr>
              <a:t>July</a:t>
            </a:r>
            <a:r>
              <a:rPr lang="hu-HU" sz="1900" dirty="0">
                <a:solidFill>
                  <a:srgbClr val="1E2452"/>
                </a:solidFill>
                <a:hlinkClick r:id="rId4"/>
              </a:rPr>
              <a:t> 1, 2019)</a:t>
            </a:r>
            <a:endParaRPr lang="hu-HU" sz="1900" dirty="0">
              <a:solidFill>
                <a:srgbClr val="1E2452"/>
              </a:solidFill>
            </a:endParaRPr>
          </a:p>
          <a:p>
            <a:pPr marL="742950" lvl="1" indent="-285750" defTabSz="914400" fontAlgn="base">
              <a:lnSpc>
                <a:spcPct val="110000"/>
              </a:lnSpc>
              <a:spcBef>
                <a:spcPts val="480"/>
              </a:spcBef>
              <a:spcAft>
                <a:spcPct val="0"/>
              </a:spcAft>
              <a:buFont typeface="Trebuchet MS" pitchFamily="34" charset="0"/>
              <a:buChar char="―"/>
            </a:pPr>
            <a:r>
              <a:rPr lang="hu-HU" sz="1900" dirty="0">
                <a:solidFill>
                  <a:srgbClr val="1E2452"/>
                </a:solidFill>
              </a:rPr>
              <a:t>Daily </a:t>
            </a:r>
            <a:r>
              <a:rPr lang="hu-HU" sz="1900" dirty="0" err="1">
                <a:solidFill>
                  <a:srgbClr val="1E2452"/>
                </a:solidFill>
              </a:rPr>
              <a:t>revaluation</a:t>
            </a:r>
            <a:r>
              <a:rPr lang="hu-HU" sz="1900" dirty="0">
                <a:solidFill>
                  <a:srgbClr val="1E2452"/>
                </a:solidFill>
              </a:rPr>
              <a:t>, </a:t>
            </a:r>
            <a:r>
              <a:rPr lang="hu-HU" sz="1900" dirty="0" err="1">
                <a:solidFill>
                  <a:srgbClr val="1E2452"/>
                </a:solidFill>
              </a:rPr>
              <a:t>call</a:t>
            </a:r>
            <a:r>
              <a:rPr lang="hu-HU" sz="1900" dirty="0">
                <a:solidFill>
                  <a:srgbClr val="1E2452"/>
                </a:solidFill>
              </a:rPr>
              <a:t> </a:t>
            </a:r>
            <a:r>
              <a:rPr lang="hu-HU" sz="1900" dirty="0" err="1">
                <a:solidFill>
                  <a:srgbClr val="1E2452"/>
                </a:solidFill>
              </a:rPr>
              <a:t>for</a:t>
            </a:r>
            <a:r>
              <a:rPr lang="hu-HU" sz="1900" dirty="0">
                <a:solidFill>
                  <a:srgbClr val="1E2452"/>
                </a:solidFill>
              </a:rPr>
              <a:t> </a:t>
            </a:r>
            <a:r>
              <a:rPr lang="hu-HU" sz="1900" dirty="0" err="1">
                <a:solidFill>
                  <a:srgbClr val="1E2452"/>
                </a:solidFill>
              </a:rPr>
              <a:t>additional</a:t>
            </a:r>
            <a:r>
              <a:rPr lang="hu-HU" sz="1900" dirty="0">
                <a:solidFill>
                  <a:srgbClr val="1E2452"/>
                </a:solidFill>
              </a:rPr>
              <a:t> </a:t>
            </a:r>
            <a:r>
              <a:rPr lang="hu-HU" sz="1900" dirty="0" err="1">
                <a:solidFill>
                  <a:srgbClr val="1E2452"/>
                </a:solidFill>
              </a:rPr>
              <a:t>collateral</a:t>
            </a:r>
            <a:r>
              <a:rPr lang="hu-HU" sz="1900" dirty="0">
                <a:solidFill>
                  <a:srgbClr val="1E2452"/>
                </a:solidFill>
              </a:rPr>
              <a:t> </a:t>
            </a:r>
            <a:r>
              <a:rPr lang="hu-HU" sz="1900" dirty="0" err="1">
                <a:solidFill>
                  <a:srgbClr val="1E2452"/>
                </a:solidFill>
              </a:rPr>
              <a:t>if</a:t>
            </a:r>
            <a:r>
              <a:rPr lang="hu-HU" sz="1900" dirty="0">
                <a:solidFill>
                  <a:srgbClr val="1E2452"/>
                </a:solidFill>
              </a:rPr>
              <a:t> </a:t>
            </a:r>
            <a:r>
              <a:rPr lang="hu-HU" sz="1900" dirty="0" err="1">
                <a:solidFill>
                  <a:srgbClr val="1E2452"/>
                </a:solidFill>
              </a:rPr>
              <a:t>necessary</a:t>
            </a:r>
            <a:endParaRPr lang="hu-HU" sz="1900" dirty="0"/>
          </a:p>
        </p:txBody>
      </p:sp>
      <p:sp>
        <p:nvSpPr>
          <p:cNvPr id="4" name="Footer Placeholder 3"/>
          <p:cNvSpPr>
            <a:spLocks noGrp="1"/>
          </p:cNvSpPr>
          <p:nvPr>
            <p:ph type="ftr" sz="quarter" idx="11"/>
          </p:nvPr>
        </p:nvSpPr>
        <p:spPr/>
        <p:txBody>
          <a:bodyPr/>
          <a:lstStyle/>
          <a:p>
            <a:pPr>
              <a:defRPr/>
            </a:pPr>
            <a:r>
              <a:rPr lang="hu-HU" dirty="0"/>
              <a:t>Magyar Nemzeti Bank</a:t>
            </a:r>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10</a:t>
            </a:fld>
            <a:endParaRPr lang="hu-HU" dirty="0"/>
          </a:p>
        </p:txBody>
      </p:sp>
    </p:spTree>
    <p:extLst>
      <p:ext uri="{BB962C8B-B14F-4D97-AF65-F5344CB8AC3E}">
        <p14:creationId xmlns:p14="http://schemas.microsoft.com/office/powerpoint/2010/main" val="2692872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68358"/>
            <a:ext cx="8424936" cy="905571"/>
          </a:xfrm>
        </p:spPr>
        <p:txBody>
          <a:bodyPr>
            <a:noAutofit/>
          </a:bodyPr>
          <a:lstStyle/>
          <a:p>
            <a:r>
              <a:rPr lang="hu-HU" sz="2800" dirty="0" err="1"/>
              <a:t>Simplified</a:t>
            </a:r>
            <a:r>
              <a:rPr lang="hu-HU" sz="2800" dirty="0"/>
              <a:t> </a:t>
            </a:r>
            <a:r>
              <a:rPr lang="hu-HU" sz="2800" dirty="0" err="1"/>
              <a:t>central</a:t>
            </a:r>
            <a:r>
              <a:rPr lang="hu-HU" sz="2800" dirty="0"/>
              <a:t> bank </a:t>
            </a:r>
            <a:r>
              <a:rPr lang="hu-HU" sz="2800" dirty="0" err="1"/>
              <a:t>balance</a:t>
            </a:r>
            <a:r>
              <a:rPr lang="hu-HU" sz="2800" dirty="0"/>
              <a:t> </a:t>
            </a:r>
            <a:r>
              <a:rPr lang="hu-HU" sz="2800" dirty="0" err="1"/>
              <a:t>sheet</a:t>
            </a:r>
            <a:r>
              <a:rPr lang="hu-HU" sz="2800" dirty="0"/>
              <a:t> and </a:t>
            </a:r>
            <a:r>
              <a:rPr lang="hu-HU" sz="2800" dirty="0" err="1"/>
              <a:t>instruments</a:t>
            </a:r>
            <a:r>
              <a:rPr lang="hu-HU" sz="2800" dirty="0"/>
              <a:t> </a:t>
            </a:r>
          </a:p>
        </p:txBody>
      </p:sp>
      <p:sp>
        <p:nvSpPr>
          <p:cNvPr id="7" name="Content Placeholder 6"/>
          <p:cNvSpPr>
            <a:spLocks noGrp="1"/>
          </p:cNvSpPr>
          <p:nvPr>
            <p:ph idx="1"/>
          </p:nvPr>
        </p:nvSpPr>
        <p:spPr>
          <a:xfrm>
            <a:off x="2152798" y="1600376"/>
            <a:ext cx="1080120" cy="360040"/>
          </a:xfrm>
        </p:spPr>
        <p:txBody>
          <a:bodyPr>
            <a:normAutofit lnSpcReduction="10000"/>
          </a:bodyPr>
          <a:lstStyle/>
          <a:p>
            <a:pPr marL="0" indent="0">
              <a:buNone/>
            </a:pPr>
            <a:r>
              <a:rPr lang="hu-HU" sz="2000" b="1" dirty="0" err="1"/>
              <a:t>Assets</a:t>
            </a:r>
            <a:endParaRPr lang="hu-HU" sz="2000" b="1" dirty="0"/>
          </a:p>
        </p:txBody>
      </p:sp>
      <p:sp>
        <p:nvSpPr>
          <p:cNvPr id="4" name="Footer Placeholder 3"/>
          <p:cNvSpPr>
            <a:spLocks noGrp="1"/>
          </p:cNvSpPr>
          <p:nvPr>
            <p:ph type="ftr" sz="quarter" idx="11"/>
          </p:nvPr>
        </p:nvSpPr>
        <p:spPr/>
        <p:txBody>
          <a:bodyPr/>
          <a:lstStyle/>
          <a:p>
            <a:pPr>
              <a:defRPr/>
            </a:pPr>
            <a:r>
              <a:rPr lang="hu-HU" dirty="0"/>
              <a:t>Magyar Nemzeti Bank</a:t>
            </a:r>
          </a:p>
        </p:txBody>
      </p:sp>
      <p:sp>
        <p:nvSpPr>
          <p:cNvPr id="5" name="Slide Number Placeholder 4"/>
          <p:cNvSpPr>
            <a:spLocks noGrp="1"/>
          </p:cNvSpPr>
          <p:nvPr>
            <p:ph type="sldNum" sz="quarter" idx="12"/>
          </p:nvPr>
        </p:nvSpPr>
        <p:spPr>
          <a:xfrm>
            <a:off x="3526825" y="6381328"/>
            <a:ext cx="2057400" cy="365125"/>
          </a:xfrm>
        </p:spPr>
        <p:txBody>
          <a:bodyPr/>
          <a:lstStyle/>
          <a:p>
            <a:pPr>
              <a:defRPr/>
            </a:pPr>
            <a:fld id="{0401AEF3-AFFE-433D-8A34-08D966C25545}" type="slidenum">
              <a:rPr lang="hu-HU" smtClean="0"/>
              <a:pPr>
                <a:defRPr/>
              </a:pPr>
              <a:t>11</a:t>
            </a:fld>
            <a:endParaRPr lang="hu-HU" dirty="0"/>
          </a:p>
        </p:txBody>
      </p:sp>
      <p:cxnSp>
        <p:nvCxnSpPr>
          <p:cNvPr id="6" name="Straight Connector 5"/>
          <p:cNvCxnSpPr>
            <a:cxnSpLocks/>
          </p:cNvCxnSpPr>
          <p:nvPr/>
        </p:nvCxnSpPr>
        <p:spPr>
          <a:xfrm>
            <a:off x="4447247" y="1979630"/>
            <a:ext cx="0" cy="2659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1300225" y="1979630"/>
            <a:ext cx="6408712"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6"/>
          <p:cNvSpPr txBox="1">
            <a:spLocks/>
          </p:cNvSpPr>
          <p:nvPr/>
        </p:nvSpPr>
        <p:spPr>
          <a:xfrm>
            <a:off x="5368677" y="1567901"/>
            <a:ext cx="1195536" cy="360040"/>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hu-HU" sz="2000" b="1" dirty="0" err="1"/>
              <a:t>Liabilities</a:t>
            </a:r>
            <a:endParaRPr lang="hu-HU" sz="2000" b="1" dirty="0"/>
          </a:p>
        </p:txBody>
      </p:sp>
      <p:sp>
        <p:nvSpPr>
          <p:cNvPr id="15" name="Content Placeholder 6"/>
          <p:cNvSpPr txBox="1">
            <a:spLocks/>
          </p:cNvSpPr>
          <p:nvPr/>
        </p:nvSpPr>
        <p:spPr>
          <a:xfrm>
            <a:off x="1361148" y="2059831"/>
            <a:ext cx="3086100" cy="259568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hu-HU" sz="2000" dirty="0" err="1"/>
              <a:t>Foreign-exchange</a:t>
            </a:r>
            <a:r>
              <a:rPr lang="hu-HU" sz="2000" dirty="0"/>
              <a:t> </a:t>
            </a:r>
            <a:r>
              <a:rPr lang="hu-HU" sz="2000" dirty="0" err="1"/>
              <a:t>reserves</a:t>
            </a:r>
            <a:endParaRPr lang="hu-HU" sz="2000" dirty="0"/>
          </a:p>
          <a:p>
            <a:pPr marL="0" indent="0" fontAlgn="auto">
              <a:spcAft>
                <a:spcPts val="0"/>
              </a:spcAft>
              <a:buFont typeface="Arial" panose="020B0604020202020204" pitchFamily="34" charset="0"/>
              <a:buNone/>
            </a:pPr>
            <a:r>
              <a:rPr lang="hu-HU" sz="2000" dirty="0" err="1"/>
              <a:t>FGS-loan</a:t>
            </a:r>
            <a:endParaRPr lang="hu-HU" sz="2000" dirty="0"/>
          </a:p>
          <a:p>
            <a:pPr marL="0" indent="0" fontAlgn="auto">
              <a:spcAft>
                <a:spcPts val="0"/>
              </a:spcAft>
              <a:buFont typeface="Arial" panose="020B0604020202020204" pitchFamily="34" charset="0"/>
              <a:buNone/>
            </a:pPr>
            <a:r>
              <a:rPr lang="hu-HU" sz="2000" dirty="0"/>
              <a:t>Forint </a:t>
            </a:r>
            <a:r>
              <a:rPr lang="hu-HU" sz="2000" dirty="0" err="1"/>
              <a:t>mortgage</a:t>
            </a:r>
            <a:r>
              <a:rPr lang="hu-HU" sz="2000" dirty="0"/>
              <a:t> </a:t>
            </a:r>
            <a:r>
              <a:rPr lang="hu-HU" sz="2000" dirty="0" err="1"/>
              <a:t>bonds</a:t>
            </a:r>
            <a:endParaRPr lang="hu-HU" sz="2000" dirty="0"/>
          </a:p>
          <a:p>
            <a:pPr marL="0" indent="0" fontAlgn="auto">
              <a:spcAft>
                <a:spcPts val="0"/>
              </a:spcAft>
              <a:buFont typeface="Arial" panose="020B0604020202020204" pitchFamily="34" charset="0"/>
              <a:buNone/>
            </a:pPr>
            <a:r>
              <a:rPr lang="hu-HU" sz="2000" dirty="0"/>
              <a:t>O/N loan</a:t>
            </a:r>
          </a:p>
          <a:p>
            <a:pPr marL="0" indent="0" fontAlgn="auto">
              <a:spcAft>
                <a:spcPts val="0"/>
              </a:spcAft>
              <a:buFont typeface="Arial" panose="020B0604020202020204" pitchFamily="34" charset="0"/>
              <a:buNone/>
            </a:pPr>
            <a:r>
              <a:rPr lang="hu-HU" sz="2000" dirty="0" err="1"/>
              <a:t>Other</a:t>
            </a:r>
            <a:r>
              <a:rPr lang="hu-HU" sz="2000" dirty="0"/>
              <a:t> </a:t>
            </a:r>
            <a:r>
              <a:rPr lang="hu-HU" sz="2000" dirty="0" err="1"/>
              <a:t>central</a:t>
            </a:r>
            <a:r>
              <a:rPr lang="hu-HU" sz="2000" dirty="0"/>
              <a:t> bank </a:t>
            </a:r>
            <a:r>
              <a:rPr lang="hu-HU" sz="2000" dirty="0" err="1"/>
              <a:t>loans</a:t>
            </a:r>
            <a:r>
              <a:rPr lang="hu-HU" sz="2000" dirty="0"/>
              <a:t> </a:t>
            </a:r>
            <a:br>
              <a:rPr lang="hu-HU" sz="2000" dirty="0"/>
            </a:br>
            <a:r>
              <a:rPr lang="hu-HU" sz="2000" dirty="0"/>
              <a:t>(1-week </a:t>
            </a:r>
            <a:r>
              <a:rPr lang="hu-HU" sz="2000" dirty="0" err="1"/>
              <a:t>collateralised</a:t>
            </a:r>
            <a:r>
              <a:rPr lang="hu-HU" sz="2000" dirty="0"/>
              <a:t> loan)</a:t>
            </a:r>
          </a:p>
          <a:p>
            <a:pPr marL="0" indent="0" fontAlgn="auto">
              <a:spcAft>
                <a:spcPts val="0"/>
              </a:spcAft>
              <a:buFont typeface="Arial" panose="020B0604020202020204" pitchFamily="34" charset="0"/>
              <a:buNone/>
            </a:pPr>
            <a:r>
              <a:rPr lang="hu-HU" sz="2000" dirty="0" err="1"/>
              <a:t>Other</a:t>
            </a:r>
            <a:r>
              <a:rPr lang="hu-HU" sz="2000" dirty="0"/>
              <a:t> </a:t>
            </a:r>
            <a:r>
              <a:rPr lang="hu-HU" sz="2000" dirty="0" err="1"/>
              <a:t>assets</a:t>
            </a:r>
            <a:endParaRPr lang="hu-HU" sz="2000" dirty="0"/>
          </a:p>
        </p:txBody>
      </p:sp>
      <p:sp>
        <p:nvSpPr>
          <p:cNvPr id="16" name="Content Placeholder 6"/>
          <p:cNvSpPr txBox="1">
            <a:spLocks/>
          </p:cNvSpPr>
          <p:nvPr/>
        </p:nvSpPr>
        <p:spPr>
          <a:xfrm>
            <a:off x="4612593" y="2041604"/>
            <a:ext cx="3888433" cy="259568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hu-HU" sz="2000" dirty="0"/>
              <a:t>Cash</a:t>
            </a:r>
          </a:p>
          <a:p>
            <a:pPr marL="0" indent="0" fontAlgn="auto">
              <a:spcAft>
                <a:spcPts val="0"/>
              </a:spcAft>
              <a:buFont typeface="Arial" panose="020B0604020202020204" pitchFamily="34" charset="0"/>
              <a:buNone/>
            </a:pPr>
            <a:r>
              <a:rPr lang="hu-HU" sz="2000" dirty="0" err="1"/>
              <a:t>Single</a:t>
            </a:r>
            <a:r>
              <a:rPr lang="hu-HU" sz="2000" dirty="0"/>
              <a:t> </a:t>
            </a:r>
            <a:r>
              <a:rPr lang="hu-HU" sz="2000" dirty="0" err="1"/>
              <a:t>Treasy</a:t>
            </a:r>
            <a:r>
              <a:rPr lang="hu-HU" sz="2000" dirty="0"/>
              <a:t> Account</a:t>
            </a:r>
          </a:p>
          <a:p>
            <a:pPr marL="0" indent="0" fontAlgn="auto">
              <a:spcAft>
                <a:spcPts val="0"/>
              </a:spcAft>
              <a:buFont typeface="Arial" panose="020B0604020202020204" pitchFamily="34" charset="0"/>
              <a:buNone/>
            </a:pPr>
            <a:r>
              <a:rPr lang="hu-HU" sz="2000" dirty="0"/>
              <a:t>Minimum </a:t>
            </a:r>
            <a:r>
              <a:rPr lang="hu-HU" sz="2000" dirty="0" err="1"/>
              <a:t>reserves</a:t>
            </a:r>
            <a:endParaRPr lang="hu-HU" sz="2000" dirty="0"/>
          </a:p>
          <a:p>
            <a:pPr marL="0" indent="0" fontAlgn="auto">
              <a:spcAft>
                <a:spcPts val="0"/>
              </a:spcAft>
              <a:buFont typeface="Arial" panose="020B0604020202020204" pitchFamily="34" charset="0"/>
              <a:buNone/>
            </a:pPr>
            <a:r>
              <a:rPr lang="hu-HU" sz="2000" dirty="0"/>
              <a:t>O/N </a:t>
            </a:r>
            <a:r>
              <a:rPr lang="hu-HU" sz="2000" dirty="0" err="1"/>
              <a:t>deposit</a:t>
            </a:r>
            <a:endParaRPr lang="hu-HU" sz="2000" dirty="0"/>
          </a:p>
          <a:p>
            <a:pPr marL="0" indent="0" fontAlgn="auto">
              <a:spcAft>
                <a:spcPts val="0"/>
              </a:spcAft>
              <a:buFont typeface="Arial" panose="020B0604020202020204" pitchFamily="34" charset="0"/>
              <a:buNone/>
            </a:pPr>
            <a:r>
              <a:rPr lang="hu-HU" sz="2000" dirty="0" err="1"/>
              <a:t>Other</a:t>
            </a:r>
            <a:r>
              <a:rPr lang="hu-HU" sz="2000" dirty="0"/>
              <a:t> </a:t>
            </a:r>
            <a:r>
              <a:rPr lang="hu-HU" sz="2000" dirty="0" err="1"/>
              <a:t>central</a:t>
            </a:r>
            <a:r>
              <a:rPr lang="hu-HU" sz="2000" dirty="0"/>
              <a:t> bank </a:t>
            </a:r>
            <a:r>
              <a:rPr lang="hu-HU" sz="2000" dirty="0" err="1"/>
              <a:t>deposits</a:t>
            </a:r>
            <a:br>
              <a:rPr lang="hu-HU" sz="2000" dirty="0"/>
            </a:br>
            <a:r>
              <a:rPr lang="hu-HU" sz="2000" dirty="0"/>
              <a:t>(Preferential </a:t>
            </a:r>
            <a:r>
              <a:rPr lang="hu-HU" sz="2000" dirty="0" err="1"/>
              <a:t>deposit</a:t>
            </a:r>
            <a:r>
              <a:rPr lang="hu-HU" sz="2000" dirty="0"/>
              <a:t>)</a:t>
            </a:r>
          </a:p>
          <a:p>
            <a:pPr marL="0" indent="0" fontAlgn="auto">
              <a:spcAft>
                <a:spcPts val="0"/>
              </a:spcAft>
              <a:buFont typeface="Arial" panose="020B0604020202020204" pitchFamily="34" charset="0"/>
              <a:buNone/>
            </a:pPr>
            <a:r>
              <a:rPr lang="hu-HU" sz="2000" dirty="0" err="1"/>
              <a:t>Other</a:t>
            </a:r>
            <a:r>
              <a:rPr lang="hu-HU" sz="2000" dirty="0"/>
              <a:t> </a:t>
            </a:r>
            <a:r>
              <a:rPr lang="hu-HU" sz="2000" dirty="0" err="1"/>
              <a:t>liabilities</a:t>
            </a:r>
            <a:endParaRPr lang="hu-HU" sz="2000" dirty="0"/>
          </a:p>
        </p:txBody>
      </p:sp>
      <p:cxnSp>
        <p:nvCxnSpPr>
          <p:cNvPr id="20" name="Straight Connector 19"/>
          <p:cNvCxnSpPr/>
          <p:nvPr/>
        </p:nvCxnSpPr>
        <p:spPr>
          <a:xfrm>
            <a:off x="1746843" y="4632486"/>
            <a:ext cx="54726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Content Placeholder 6"/>
          <p:cNvSpPr txBox="1">
            <a:spLocks/>
          </p:cNvSpPr>
          <p:nvPr/>
        </p:nvSpPr>
        <p:spPr>
          <a:xfrm>
            <a:off x="3232918" y="4673407"/>
            <a:ext cx="3331295" cy="36004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hu-HU" sz="1900" b="1" dirty="0" err="1"/>
              <a:t>Off-balance</a:t>
            </a:r>
            <a:r>
              <a:rPr lang="hu-HU" sz="1900" b="1" dirty="0"/>
              <a:t> </a:t>
            </a:r>
            <a:r>
              <a:rPr lang="hu-HU" sz="1900" b="1" dirty="0" err="1"/>
              <a:t>sheet</a:t>
            </a:r>
            <a:r>
              <a:rPr lang="hu-HU" sz="1900" b="1" dirty="0"/>
              <a:t> </a:t>
            </a:r>
            <a:r>
              <a:rPr lang="hu-HU" sz="1900" b="1" dirty="0" err="1"/>
              <a:t>items</a:t>
            </a:r>
            <a:endParaRPr lang="hu-HU" sz="1900" b="1" dirty="0"/>
          </a:p>
        </p:txBody>
      </p:sp>
      <p:cxnSp>
        <p:nvCxnSpPr>
          <p:cNvPr id="27" name="Straight Connector 26"/>
          <p:cNvCxnSpPr/>
          <p:nvPr/>
        </p:nvCxnSpPr>
        <p:spPr>
          <a:xfrm flipV="1">
            <a:off x="1746843" y="5066153"/>
            <a:ext cx="5472608"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Content Placeholder 6"/>
          <p:cNvSpPr txBox="1">
            <a:spLocks/>
          </p:cNvSpPr>
          <p:nvPr/>
        </p:nvSpPr>
        <p:spPr>
          <a:xfrm>
            <a:off x="2699793" y="5114839"/>
            <a:ext cx="3864420" cy="69507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3200" kern="1200">
                <a:solidFill>
                  <a:schemeClr val="accent5"/>
                </a:solidFill>
                <a:latin typeface="Calibri" panose="020F050202020403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hu-HU" sz="2000" dirty="0" err="1"/>
              <a:t>Foreign-exchange</a:t>
            </a:r>
            <a:r>
              <a:rPr lang="hu-HU" sz="2000" dirty="0"/>
              <a:t> </a:t>
            </a:r>
            <a:r>
              <a:rPr lang="hu-HU" sz="2000" dirty="0" err="1"/>
              <a:t>swaps</a:t>
            </a:r>
            <a:r>
              <a:rPr lang="hu-HU" sz="2000" dirty="0"/>
              <a:t> (FX-swap)</a:t>
            </a:r>
          </a:p>
          <a:p>
            <a:pPr marL="0" indent="0" algn="ctr" fontAlgn="auto">
              <a:spcAft>
                <a:spcPts val="0"/>
              </a:spcAft>
              <a:buFont typeface="Arial" panose="020B0604020202020204" pitchFamily="34" charset="0"/>
              <a:buNone/>
            </a:pPr>
            <a:r>
              <a:rPr lang="hu-HU" sz="2000" dirty="0"/>
              <a:t>Interest </a:t>
            </a:r>
            <a:r>
              <a:rPr lang="hu-HU" sz="2000" dirty="0" err="1"/>
              <a:t>rate</a:t>
            </a:r>
            <a:r>
              <a:rPr lang="hu-HU" sz="2000" dirty="0"/>
              <a:t> </a:t>
            </a:r>
            <a:r>
              <a:rPr lang="hu-HU" sz="2000" dirty="0" err="1"/>
              <a:t>swaps</a:t>
            </a:r>
            <a:r>
              <a:rPr lang="hu-HU" sz="2000" dirty="0"/>
              <a:t> (</a:t>
            </a:r>
            <a:r>
              <a:rPr lang="hu-HU" sz="2000" dirty="0" err="1"/>
              <a:t>IRS</a:t>
            </a:r>
            <a:r>
              <a:rPr lang="hu-HU" sz="2000" dirty="0"/>
              <a:t>)</a:t>
            </a:r>
          </a:p>
        </p:txBody>
      </p:sp>
    </p:spTree>
    <p:extLst>
      <p:ext uri="{BB962C8B-B14F-4D97-AF65-F5344CB8AC3E}">
        <p14:creationId xmlns:p14="http://schemas.microsoft.com/office/powerpoint/2010/main" val="320758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2800" dirty="0" err="1"/>
              <a:t>TOPICS</a:t>
            </a:r>
            <a:endParaRPr lang="hu-HU" sz="2800" dirty="0"/>
          </a:p>
        </p:txBody>
      </p:sp>
      <p:sp>
        <p:nvSpPr>
          <p:cNvPr id="3" name="Content Placeholder 2"/>
          <p:cNvSpPr>
            <a:spLocks noGrp="1"/>
          </p:cNvSpPr>
          <p:nvPr>
            <p:ph idx="1"/>
          </p:nvPr>
        </p:nvSpPr>
        <p:spPr>
          <a:xfrm>
            <a:off x="395536" y="1291260"/>
            <a:ext cx="7886700" cy="4968552"/>
          </a:xfrm>
        </p:spPr>
        <p:txBody>
          <a:bodyPr>
            <a:normAutofit/>
          </a:bodyPr>
          <a:lstStyle/>
          <a:p>
            <a:pPr marL="534988" indent="-352425">
              <a:lnSpc>
                <a:spcPct val="100000"/>
              </a:lnSpc>
              <a:tabLst>
                <a:tab pos="633413" algn="l"/>
              </a:tabLst>
              <a:defRPr/>
            </a:pPr>
            <a:endParaRPr lang="hu-HU" sz="2800" dirty="0"/>
          </a:p>
          <a:p>
            <a:pPr marL="534988" indent="-352425">
              <a:lnSpc>
                <a:spcPct val="100000"/>
              </a:lnSpc>
              <a:tabLst>
                <a:tab pos="633413" algn="l"/>
              </a:tabLst>
              <a:defRPr/>
            </a:pPr>
            <a:endParaRPr lang="hu-HU" sz="2800" dirty="0"/>
          </a:p>
          <a:p>
            <a:pPr marL="534988" indent="-352425">
              <a:lnSpc>
                <a:spcPct val="100000"/>
              </a:lnSpc>
              <a:tabLst>
                <a:tab pos="633413" algn="l"/>
              </a:tabLst>
              <a:defRPr/>
            </a:pPr>
            <a:r>
              <a:rPr lang="hu-HU" sz="2800" dirty="0" err="1"/>
              <a:t>Monetary</a:t>
            </a:r>
            <a:r>
              <a:rPr lang="hu-HU" sz="2800" dirty="0"/>
              <a:t> policy </a:t>
            </a:r>
            <a:r>
              <a:rPr lang="hu-HU" sz="2800" dirty="0" err="1"/>
              <a:t>instruments</a:t>
            </a:r>
            <a:r>
              <a:rPr lang="hu-HU" sz="2800" dirty="0"/>
              <a:t> </a:t>
            </a:r>
            <a:r>
              <a:rPr lang="hu-HU" sz="2800" dirty="0" err="1"/>
              <a:t>from</a:t>
            </a:r>
            <a:r>
              <a:rPr lang="hu-HU" sz="2800" dirty="0"/>
              <a:t> </a:t>
            </a:r>
            <a:r>
              <a:rPr lang="hu-HU" sz="2800" dirty="0" err="1"/>
              <a:t>January</a:t>
            </a:r>
            <a:r>
              <a:rPr lang="hu-HU" sz="2800" dirty="0"/>
              <a:t> 2019</a:t>
            </a:r>
          </a:p>
          <a:p>
            <a:pPr marL="534988" indent="-352425">
              <a:lnSpc>
                <a:spcPct val="100000"/>
              </a:lnSpc>
              <a:tabLst>
                <a:tab pos="633413" algn="l"/>
              </a:tabLst>
              <a:defRPr/>
            </a:pPr>
            <a:r>
              <a:rPr lang="hu-HU" sz="2800" dirty="0"/>
              <a:t>Modification of </a:t>
            </a:r>
            <a:r>
              <a:rPr lang="hu-HU" sz="2800" dirty="0" err="1"/>
              <a:t>monetary</a:t>
            </a:r>
            <a:r>
              <a:rPr lang="hu-HU" sz="2800" dirty="0"/>
              <a:t> policy </a:t>
            </a:r>
            <a:r>
              <a:rPr lang="hu-HU" sz="2800" dirty="0" err="1"/>
              <a:t>instruments</a:t>
            </a:r>
            <a:r>
              <a:rPr lang="hu-HU" sz="2800" dirty="0"/>
              <a:t> in the 2013-2018 </a:t>
            </a:r>
            <a:r>
              <a:rPr lang="hu-HU" sz="2800" dirty="0" err="1"/>
              <a:t>period</a:t>
            </a:r>
            <a:endParaRPr lang="hu-HU" sz="2800" dirty="0"/>
          </a:p>
          <a:p>
            <a:pPr marL="534988" indent="-352425">
              <a:lnSpc>
                <a:spcPct val="100000"/>
              </a:lnSpc>
              <a:tabLst>
                <a:tab pos="633413" algn="l"/>
              </a:tabLst>
              <a:defRPr/>
            </a:pPr>
            <a:r>
              <a:rPr lang="hu-HU" sz="2800" dirty="0" err="1"/>
              <a:t>Determinants</a:t>
            </a:r>
            <a:r>
              <a:rPr lang="hu-HU" sz="2800" dirty="0"/>
              <a:t> of </a:t>
            </a:r>
            <a:r>
              <a:rPr lang="hu-HU" sz="2800" dirty="0" err="1"/>
              <a:t>interbank</a:t>
            </a:r>
            <a:r>
              <a:rPr lang="hu-HU" sz="2800" dirty="0"/>
              <a:t> </a:t>
            </a:r>
            <a:r>
              <a:rPr lang="hu-HU" sz="2800" dirty="0" err="1"/>
              <a:t>liquidity</a:t>
            </a:r>
            <a:r>
              <a:rPr lang="hu-HU" sz="2800" dirty="0"/>
              <a:t>, </a:t>
            </a:r>
            <a:r>
              <a:rPr lang="hu-HU" sz="2800" dirty="0" err="1"/>
              <a:t>shocks</a:t>
            </a:r>
            <a:r>
              <a:rPr lang="hu-HU" sz="2800" dirty="0"/>
              <a:t> </a:t>
            </a:r>
            <a:r>
              <a:rPr lang="hu-HU" sz="2800" dirty="0" err="1"/>
              <a:t>hitting</a:t>
            </a:r>
            <a:r>
              <a:rPr lang="hu-HU" sz="2800" dirty="0"/>
              <a:t> the </a:t>
            </a:r>
            <a:r>
              <a:rPr lang="hu-HU" sz="2800" dirty="0" err="1"/>
              <a:t>liquidity</a:t>
            </a:r>
            <a:r>
              <a:rPr lang="hu-HU" sz="2800" dirty="0"/>
              <a:t> of the banking </a:t>
            </a:r>
            <a:r>
              <a:rPr lang="hu-HU" sz="2800" dirty="0" err="1"/>
              <a:t>system</a:t>
            </a:r>
            <a:r>
              <a:rPr lang="hu-HU" sz="2800" dirty="0"/>
              <a:t> and </a:t>
            </a:r>
            <a:r>
              <a:rPr lang="hu-HU" sz="2800" dirty="0" err="1"/>
              <a:t>their</a:t>
            </a:r>
            <a:r>
              <a:rPr lang="hu-HU" sz="2800" dirty="0"/>
              <a:t> management</a:t>
            </a:r>
            <a:endParaRPr lang="hu-HU" sz="2800" dirty="0">
              <a:solidFill>
                <a:srgbClr val="777063"/>
              </a:solidFill>
            </a:endParaRPr>
          </a:p>
          <a:p>
            <a:endParaRPr lang="hu-HU" dirty="0"/>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12</a:t>
            </a:fld>
            <a:endParaRPr lang="hu-HU" dirty="0"/>
          </a:p>
        </p:txBody>
      </p:sp>
      <p:sp>
        <p:nvSpPr>
          <p:cNvPr id="7" name="TextBox 6"/>
          <p:cNvSpPr txBox="1"/>
          <p:nvPr/>
        </p:nvSpPr>
        <p:spPr>
          <a:xfrm>
            <a:off x="397511" y="1340768"/>
            <a:ext cx="8350953" cy="954107"/>
          </a:xfrm>
          <a:prstGeom prst="rect">
            <a:avLst/>
          </a:prstGeom>
          <a:noFill/>
          <a:ln>
            <a:noFill/>
          </a:ln>
        </p:spPr>
        <p:txBody>
          <a:bodyPr wrap="square" rtlCol="0">
            <a:spAutoFit/>
          </a:bodyPr>
          <a:lstStyle/>
          <a:p>
            <a:pPr marL="534988" indent="-352425" defTabSz="685800">
              <a:spcBef>
                <a:spcPts val="750"/>
              </a:spcBef>
              <a:buFont typeface="Arial" panose="020B0604020202020204" pitchFamily="34" charset="0"/>
              <a:buChar char="•"/>
              <a:tabLst>
                <a:tab pos="633413" algn="l"/>
              </a:tabLst>
              <a:defRPr/>
            </a:pPr>
            <a:r>
              <a:rPr lang="hu-HU" sz="2800" dirty="0" err="1">
                <a:solidFill>
                  <a:schemeClr val="accent5"/>
                </a:solidFill>
                <a:latin typeface="Calibri" panose="020F0502020204030204" pitchFamily="34" charset="0"/>
                <a:ea typeface="Verdana" panose="020B0604030504040204" pitchFamily="34" charset="0"/>
                <a:cs typeface="Verdana" panose="020B0604030504040204" pitchFamily="34" charset="0"/>
              </a:rPr>
              <a:t>Role</a:t>
            </a:r>
            <a:r>
              <a:rPr lang="hu-HU" sz="2800" dirty="0">
                <a:solidFill>
                  <a:schemeClr val="accent5"/>
                </a:solidFill>
                <a:latin typeface="Calibri" panose="020F0502020204030204" pitchFamily="34" charset="0"/>
                <a:ea typeface="Verdana" panose="020B0604030504040204" pitchFamily="34" charset="0"/>
                <a:cs typeface="Verdana" panose="020B0604030504040204" pitchFamily="34" charset="0"/>
              </a:rPr>
              <a:t> of monetary policy instruments in the </a:t>
            </a:r>
            <a:r>
              <a:rPr lang="hu-HU" sz="2800" dirty="0" err="1">
                <a:solidFill>
                  <a:schemeClr val="accent5"/>
                </a:solidFill>
                <a:latin typeface="Calibri" panose="020F0502020204030204" pitchFamily="34" charset="0"/>
                <a:ea typeface="Verdana" panose="020B0604030504040204" pitchFamily="34" charset="0"/>
                <a:cs typeface="Verdana" panose="020B0604030504040204" pitchFamily="34" charset="0"/>
              </a:rPr>
              <a:t>inflation</a:t>
            </a:r>
            <a:r>
              <a:rPr lang="hu-HU" sz="2800" dirty="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2800" dirty="0" err="1">
                <a:solidFill>
                  <a:schemeClr val="accent5"/>
                </a:solidFill>
                <a:latin typeface="Calibri" panose="020F0502020204030204" pitchFamily="34" charset="0"/>
                <a:ea typeface="Verdana" panose="020B0604030504040204" pitchFamily="34" charset="0"/>
                <a:cs typeface="Verdana" panose="020B0604030504040204" pitchFamily="34" charset="0"/>
              </a:rPr>
              <a:t>targeting</a:t>
            </a:r>
            <a:r>
              <a:rPr lang="hu-HU" sz="2800" dirty="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2800" dirty="0" err="1">
                <a:solidFill>
                  <a:schemeClr val="accent5"/>
                </a:solidFill>
                <a:latin typeface="Calibri" panose="020F0502020204030204" pitchFamily="34" charset="0"/>
                <a:ea typeface="Verdana" panose="020B0604030504040204" pitchFamily="34" charset="0"/>
                <a:cs typeface="Verdana" panose="020B0604030504040204" pitchFamily="34" charset="0"/>
              </a:rPr>
              <a:t>regime</a:t>
            </a:r>
            <a:endParaRPr lang="hu-HU" sz="2800" dirty="0">
              <a:solidFill>
                <a:schemeClr val="accent5"/>
              </a:solidFill>
              <a:latin typeface="Calibri" panose="020F050202020403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D24A09E5-EF77-442F-B1E4-95AD59E9BA0A}"/>
              </a:ext>
            </a:extLst>
          </p:cNvPr>
          <p:cNvSpPr/>
          <p:nvPr/>
        </p:nvSpPr>
        <p:spPr>
          <a:xfrm>
            <a:off x="539552" y="2294875"/>
            <a:ext cx="8206937" cy="630069"/>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13116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7485331" cy="759189"/>
          </a:xfrm>
        </p:spPr>
        <p:txBody>
          <a:bodyPr>
            <a:noAutofit/>
          </a:bodyPr>
          <a:lstStyle/>
          <a:p>
            <a:r>
              <a:rPr lang="hu-HU" sz="2800" dirty="0"/>
              <a:t>The </a:t>
            </a:r>
            <a:r>
              <a:rPr lang="hu-HU" sz="2800" dirty="0" err="1"/>
              <a:t>frame</a:t>
            </a:r>
            <a:r>
              <a:rPr lang="hu-HU" sz="2800" dirty="0"/>
              <a:t> of </a:t>
            </a:r>
            <a:r>
              <a:rPr lang="hu-HU" sz="2800" dirty="0" err="1"/>
              <a:t>central</a:t>
            </a:r>
            <a:r>
              <a:rPr lang="hu-HU" sz="2800" dirty="0"/>
              <a:t> bank </a:t>
            </a:r>
            <a:r>
              <a:rPr lang="hu-HU" sz="2800" dirty="0" err="1"/>
              <a:t>instruments</a:t>
            </a:r>
            <a:r>
              <a:rPr lang="hu-HU" sz="2800" dirty="0"/>
              <a:t> </a:t>
            </a:r>
            <a:r>
              <a:rPr lang="hu-HU" sz="2800" dirty="0" err="1"/>
              <a:t>affecting</a:t>
            </a:r>
            <a:r>
              <a:rPr lang="hu-HU" sz="2800" dirty="0"/>
              <a:t> </a:t>
            </a:r>
            <a:r>
              <a:rPr lang="hu-HU" sz="2800" dirty="0" err="1"/>
              <a:t>short-term</a:t>
            </a:r>
            <a:r>
              <a:rPr lang="hu-HU" sz="2800" dirty="0"/>
              <a:t> </a:t>
            </a:r>
            <a:r>
              <a:rPr lang="hu-HU" sz="2800" dirty="0" err="1"/>
              <a:t>yields</a:t>
            </a:r>
            <a:endParaRPr lang="hu-HU" sz="2800" dirty="0"/>
          </a:p>
        </p:txBody>
      </p:sp>
      <p:sp>
        <p:nvSpPr>
          <p:cNvPr id="4" name="Footer Placeholder 3"/>
          <p:cNvSpPr>
            <a:spLocks noGrp="1"/>
          </p:cNvSpPr>
          <p:nvPr>
            <p:ph type="ftr" sz="quarter" idx="11"/>
          </p:nvPr>
        </p:nvSpPr>
        <p:spPr/>
        <p:txBody>
          <a:bodyPr/>
          <a:lstStyle/>
          <a:p>
            <a:pPr>
              <a:defRPr/>
            </a:pPr>
            <a:r>
              <a:rPr lang="hu-HU" dirty="0"/>
              <a:t>Magyar Nemzeti Bank</a:t>
            </a:r>
          </a:p>
        </p:txBody>
      </p:sp>
      <p:sp>
        <p:nvSpPr>
          <p:cNvPr id="5" name="Slide Number Placeholder 4"/>
          <p:cNvSpPr>
            <a:spLocks noGrp="1"/>
          </p:cNvSpPr>
          <p:nvPr>
            <p:ph type="sldNum" sz="quarter" idx="12"/>
          </p:nvPr>
        </p:nvSpPr>
        <p:spPr>
          <a:xfrm>
            <a:off x="3495925" y="6358140"/>
            <a:ext cx="2057400" cy="365125"/>
          </a:xfrm>
        </p:spPr>
        <p:txBody>
          <a:bodyPr/>
          <a:lstStyle/>
          <a:p>
            <a:pPr>
              <a:defRPr/>
            </a:pPr>
            <a:fld id="{0401AEF3-AFFE-433D-8A34-08D966C25545}" type="slidenum">
              <a:rPr lang="hu-HU" smtClean="0"/>
              <a:pPr>
                <a:defRPr/>
              </a:pPr>
              <a:t>13</a:t>
            </a:fld>
            <a:endParaRPr lang="hu-HU" dirty="0"/>
          </a:p>
        </p:txBody>
      </p:sp>
      <p:graphicFrame>
        <p:nvGraphicFramePr>
          <p:cNvPr id="3" name="Diagram 2">
            <a:extLst>
              <a:ext uri="{FF2B5EF4-FFF2-40B4-BE49-F238E27FC236}">
                <a16:creationId xmlns:a16="http://schemas.microsoft.com/office/drawing/2014/main" id="{1C887530-58B4-46E0-874E-050D64A01C1E}"/>
              </a:ext>
            </a:extLst>
          </p:cNvPr>
          <p:cNvGraphicFramePr/>
          <p:nvPr>
            <p:extLst>
              <p:ext uri="{D42A27DB-BD31-4B8C-83A1-F6EECF244321}">
                <p14:modId xmlns:p14="http://schemas.microsoft.com/office/powerpoint/2010/main" val="3868927127"/>
              </p:ext>
            </p:extLst>
          </p:nvPr>
        </p:nvGraphicFramePr>
        <p:xfrm>
          <a:off x="109715" y="1196752"/>
          <a:ext cx="8829819"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5370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1C92D-6999-4A68-ACE8-36C599835391}"/>
              </a:ext>
            </a:extLst>
          </p:cNvPr>
          <p:cNvSpPr>
            <a:spLocks noGrp="1"/>
          </p:cNvSpPr>
          <p:nvPr>
            <p:ph type="title"/>
          </p:nvPr>
        </p:nvSpPr>
        <p:spPr>
          <a:xfrm>
            <a:off x="1080001" y="180000"/>
            <a:ext cx="4068064" cy="759189"/>
          </a:xfrm>
        </p:spPr>
        <p:txBody>
          <a:bodyPr>
            <a:normAutofit/>
          </a:bodyPr>
          <a:lstStyle/>
          <a:p>
            <a:r>
              <a:rPr lang="hu-HU" sz="2800" dirty="0" err="1"/>
              <a:t>Quantitative</a:t>
            </a:r>
            <a:r>
              <a:rPr lang="hu-HU" sz="2800" dirty="0"/>
              <a:t> </a:t>
            </a:r>
            <a:r>
              <a:rPr lang="hu-HU" sz="2800" dirty="0" err="1"/>
              <a:t>restriction</a:t>
            </a:r>
            <a:endParaRPr lang="hu-HU" sz="2800" dirty="0"/>
          </a:p>
        </p:txBody>
      </p:sp>
      <p:sp>
        <p:nvSpPr>
          <p:cNvPr id="3" name="Content Placeholder 2">
            <a:extLst>
              <a:ext uri="{FF2B5EF4-FFF2-40B4-BE49-F238E27FC236}">
                <a16:creationId xmlns:a16="http://schemas.microsoft.com/office/drawing/2014/main" id="{02003FFD-9C9E-49A4-BAC1-BB7A5258C784}"/>
              </a:ext>
            </a:extLst>
          </p:cNvPr>
          <p:cNvSpPr>
            <a:spLocks noGrp="1"/>
          </p:cNvSpPr>
          <p:nvPr>
            <p:ph idx="1"/>
          </p:nvPr>
        </p:nvSpPr>
        <p:spPr>
          <a:xfrm>
            <a:off x="124082" y="1196752"/>
            <a:ext cx="8912413" cy="5400600"/>
          </a:xfrm>
        </p:spPr>
        <p:txBody>
          <a:bodyPr>
            <a:normAutofit fontScale="92500" lnSpcReduction="10000"/>
          </a:bodyPr>
          <a:lstStyle/>
          <a:p>
            <a:pPr marL="361950" indent="-361950">
              <a:lnSpc>
                <a:spcPct val="120000"/>
              </a:lnSpc>
              <a:spcBef>
                <a:spcPts val="600"/>
              </a:spcBef>
            </a:pPr>
            <a:r>
              <a:rPr lang="hu-HU" sz="2100" i="1" dirty="0"/>
              <a:t>Form: </a:t>
            </a:r>
            <a:r>
              <a:rPr lang="hu-HU" sz="2100" dirty="0" err="1"/>
              <a:t>Between</a:t>
            </a:r>
            <a:r>
              <a:rPr lang="hu-HU" sz="2100" dirty="0"/>
              <a:t> </a:t>
            </a:r>
            <a:r>
              <a:rPr lang="hu-HU" sz="2100" dirty="0" err="1"/>
              <a:t>October</a:t>
            </a:r>
            <a:r>
              <a:rPr lang="hu-HU" sz="2100" dirty="0"/>
              <a:t> 2016 and </a:t>
            </a:r>
            <a:r>
              <a:rPr lang="hu-HU" sz="2100" dirty="0" err="1"/>
              <a:t>September</a:t>
            </a:r>
            <a:r>
              <a:rPr lang="hu-HU" sz="2100" dirty="0"/>
              <a:t> 2018 the </a:t>
            </a:r>
            <a:r>
              <a:rPr lang="hu-HU" sz="2100" dirty="0" err="1"/>
              <a:t>key</a:t>
            </a:r>
            <a:r>
              <a:rPr lang="hu-HU" sz="2100" dirty="0"/>
              <a:t> policy </a:t>
            </a:r>
            <a:r>
              <a:rPr lang="hu-HU" sz="2100" dirty="0" err="1"/>
              <a:t>instrument</a:t>
            </a:r>
            <a:r>
              <a:rPr lang="hu-HU" sz="2100" dirty="0"/>
              <a:t> of the MNB (3-month </a:t>
            </a:r>
            <a:r>
              <a:rPr lang="hu-HU" sz="2100" dirty="0" err="1"/>
              <a:t>deposit</a:t>
            </a:r>
            <a:r>
              <a:rPr lang="hu-HU" sz="2100" dirty="0"/>
              <a:t>) </a:t>
            </a:r>
            <a:r>
              <a:rPr lang="hu-HU" sz="2100" dirty="0" err="1"/>
              <a:t>was</a:t>
            </a:r>
            <a:r>
              <a:rPr lang="hu-HU" sz="2100" dirty="0"/>
              <a:t> </a:t>
            </a:r>
            <a:r>
              <a:rPr lang="hu-HU" sz="2100" dirty="0" err="1"/>
              <a:t>available</a:t>
            </a:r>
            <a:r>
              <a:rPr lang="hu-HU" sz="2100" dirty="0"/>
              <a:t> </a:t>
            </a:r>
            <a:r>
              <a:rPr lang="hu-HU" sz="2100" dirty="0" err="1"/>
              <a:t>for</a:t>
            </a:r>
            <a:r>
              <a:rPr lang="hu-HU" sz="2100" dirty="0"/>
              <a:t> </a:t>
            </a:r>
            <a:r>
              <a:rPr lang="hu-HU" sz="2100" dirty="0" err="1"/>
              <a:t>banks</a:t>
            </a:r>
            <a:r>
              <a:rPr lang="hu-HU" sz="2100" dirty="0"/>
              <a:t> in a limited </a:t>
            </a:r>
            <a:r>
              <a:rPr lang="hu-HU" sz="2100" dirty="0" err="1"/>
              <a:t>amount</a:t>
            </a:r>
            <a:endParaRPr lang="hu-HU" sz="2100" dirty="0"/>
          </a:p>
          <a:p>
            <a:pPr marL="361950" indent="-361950">
              <a:lnSpc>
                <a:spcPct val="120000"/>
              </a:lnSpc>
              <a:spcBef>
                <a:spcPts val="600"/>
              </a:spcBef>
            </a:pPr>
            <a:r>
              <a:rPr lang="hu-HU" sz="2100" i="1" dirty="0" err="1"/>
              <a:t>Objective</a:t>
            </a:r>
            <a:r>
              <a:rPr lang="hu-HU" sz="2100" i="1" dirty="0"/>
              <a:t>: </a:t>
            </a:r>
            <a:r>
              <a:rPr lang="hu-HU" sz="2100" dirty="0" err="1"/>
              <a:t>direct</a:t>
            </a:r>
            <a:r>
              <a:rPr lang="hu-HU" sz="2100" dirty="0"/>
              <a:t> </a:t>
            </a:r>
            <a:r>
              <a:rPr lang="hu-HU" sz="2100" dirty="0" err="1"/>
              <a:t>liquidity</a:t>
            </a:r>
            <a:r>
              <a:rPr lang="hu-HU" sz="2100" dirty="0"/>
              <a:t> </a:t>
            </a:r>
            <a:r>
              <a:rPr lang="hu-HU" sz="2100" dirty="0" err="1"/>
              <a:t>for</a:t>
            </a:r>
            <a:r>
              <a:rPr lang="hu-HU" sz="2100" dirty="0"/>
              <a:t> </a:t>
            </a:r>
            <a:r>
              <a:rPr lang="hu-HU" sz="2100" dirty="0" err="1"/>
              <a:t>encouraging</a:t>
            </a:r>
            <a:r>
              <a:rPr lang="hu-HU" sz="2100" dirty="0"/>
              <a:t> </a:t>
            </a:r>
            <a:r>
              <a:rPr lang="hu-HU" sz="2100" dirty="0" err="1"/>
              <a:t>lending</a:t>
            </a:r>
            <a:r>
              <a:rPr lang="hu-HU" sz="2100" dirty="0"/>
              <a:t>, </a:t>
            </a:r>
            <a:r>
              <a:rPr lang="hu-HU" sz="2100" dirty="0" err="1"/>
              <a:t>support</a:t>
            </a:r>
            <a:r>
              <a:rPr lang="hu-HU" sz="2100" dirty="0"/>
              <a:t> of </a:t>
            </a:r>
            <a:r>
              <a:rPr lang="hu-HU" sz="2100" dirty="0" err="1"/>
              <a:t>self-financing</a:t>
            </a:r>
            <a:r>
              <a:rPr lang="hu-HU" sz="2100" dirty="0"/>
              <a:t> and </a:t>
            </a:r>
            <a:r>
              <a:rPr lang="hu-HU" sz="2100" dirty="0" err="1"/>
              <a:t>decrease</a:t>
            </a:r>
            <a:r>
              <a:rPr lang="hu-HU" sz="2100" dirty="0"/>
              <a:t> </a:t>
            </a:r>
            <a:r>
              <a:rPr lang="hu-HU" sz="2100" dirty="0" err="1"/>
              <a:t>relevant</a:t>
            </a:r>
            <a:r>
              <a:rPr lang="hu-HU" sz="2100" dirty="0"/>
              <a:t> market </a:t>
            </a:r>
            <a:r>
              <a:rPr lang="hu-HU" sz="2100" dirty="0" err="1"/>
              <a:t>yields</a:t>
            </a:r>
            <a:r>
              <a:rPr lang="hu-HU" sz="2100" dirty="0"/>
              <a:t> </a:t>
            </a:r>
            <a:r>
              <a:rPr lang="hu-HU" sz="2100" dirty="0" err="1"/>
              <a:t>without</a:t>
            </a:r>
            <a:r>
              <a:rPr lang="hu-HU" sz="2100" dirty="0"/>
              <a:t> </a:t>
            </a:r>
            <a:r>
              <a:rPr lang="hu-HU" sz="2100" dirty="0" err="1"/>
              <a:t>change</a:t>
            </a:r>
            <a:r>
              <a:rPr lang="hu-HU" sz="2100" dirty="0"/>
              <a:t> of </a:t>
            </a:r>
            <a:r>
              <a:rPr lang="hu-HU" sz="2100" dirty="0" err="1"/>
              <a:t>key</a:t>
            </a:r>
            <a:r>
              <a:rPr lang="hu-HU" sz="2100" dirty="0"/>
              <a:t> interest </a:t>
            </a:r>
            <a:r>
              <a:rPr lang="hu-HU" sz="2100" dirty="0" err="1"/>
              <a:t>rate</a:t>
            </a:r>
            <a:endParaRPr lang="hu-HU" sz="2100" dirty="0"/>
          </a:p>
          <a:p>
            <a:pPr marL="361950" indent="-361950">
              <a:lnSpc>
                <a:spcPct val="120000"/>
              </a:lnSpc>
              <a:spcBef>
                <a:spcPts val="600"/>
              </a:spcBef>
            </a:pPr>
            <a:r>
              <a:rPr lang="hu-HU" sz="2100" dirty="0" err="1"/>
              <a:t>Schematic</a:t>
            </a:r>
            <a:r>
              <a:rPr lang="hu-HU" sz="2100" dirty="0"/>
              <a:t> </a:t>
            </a:r>
            <a:r>
              <a:rPr lang="hu-HU" sz="2100" dirty="0" err="1"/>
              <a:t>illustration</a:t>
            </a:r>
            <a:r>
              <a:rPr lang="hu-HU" sz="2100" dirty="0"/>
              <a:t> of </a:t>
            </a:r>
            <a:r>
              <a:rPr lang="hu-HU" sz="2100" dirty="0" err="1"/>
              <a:t>directing</a:t>
            </a:r>
            <a:r>
              <a:rPr lang="hu-HU" sz="2100" dirty="0"/>
              <a:t> </a:t>
            </a:r>
            <a:r>
              <a:rPr lang="hu-HU" sz="2100" dirty="0" err="1"/>
              <a:t>liquidity</a:t>
            </a:r>
            <a:r>
              <a:rPr lang="hu-HU" sz="2100" dirty="0"/>
              <a:t>:</a:t>
            </a:r>
          </a:p>
          <a:p>
            <a:pPr>
              <a:lnSpc>
                <a:spcPct val="120000"/>
              </a:lnSpc>
              <a:spcBef>
                <a:spcPts val="600"/>
              </a:spcBef>
            </a:pPr>
            <a:endParaRPr lang="hu-HU" sz="2300" dirty="0"/>
          </a:p>
          <a:p>
            <a:pPr>
              <a:lnSpc>
                <a:spcPct val="120000"/>
              </a:lnSpc>
              <a:spcBef>
                <a:spcPts val="600"/>
              </a:spcBef>
            </a:pPr>
            <a:endParaRPr lang="hu-HU" sz="2300" dirty="0"/>
          </a:p>
          <a:p>
            <a:pPr>
              <a:lnSpc>
                <a:spcPct val="120000"/>
              </a:lnSpc>
              <a:spcBef>
                <a:spcPts val="600"/>
              </a:spcBef>
            </a:pPr>
            <a:endParaRPr lang="hu-HU" sz="2300" dirty="0"/>
          </a:p>
          <a:p>
            <a:endParaRPr lang="hu-HU" sz="2000" dirty="0"/>
          </a:p>
          <a:p>
            <a:endParaRPr lang="hu-HU" sz="2000" dirty="0"/>
          </a:p>
          <a:p>
            <a:pPr marL="0" indent="0" algn="just">
              <a:lnSpc>
                <a:spcPct val="110000"/>
              </a:lnSpc>
              <a:spcBef>
                <a:spcPts val="600"/>
              </a:spcBef>
              <a:buNone/>
            </a:pPr>
            <a:endParaRPr lang="hu-HU" sz="2000" i="1" dirty="0"/>
          </a:p>
          <a:p>
            <a:pPr marL="0" indent="0" algn="just">
              <a:lnSpc>
                <a:spcPct val="110000"/>
              </a:lnSpc>
              <a:spcBef>
                <a:spcPts val="600"/>
              </a:spcBef>
              <a:buNone/>
            </a:pPr>
            <a:endParaRPr lang="hu-HU" sz="300" dirty="0"/>
          </a:p>
          <a:p>
            <a:pPr marL="0" indent="0" algn="just">
              <a:lnSpc>
                <a:spcPct val="110000"/>
              </a:lnSpc>
              <a:spcBef>
                <a:spcPts val="600"/>
              </a:spcBef>
              <a:buNone/>
            </a:pPr>
            <a:r>
              <a:rPr lang="hu-HU" sz="1700" i="1" dirty="0"/>
              <a:t>In the </a:t>
            </a:r>
            <a:r>
              <a:rPr lang="hu-HU" sz="1700" i="1" dirty="0" err="1"/>
              <a:t>quantitative</a:t>
            </a:r>
            <a:r>
              <a:rPr lang="hu-HU" sz="1700" i="1" dirty="0"/>
              <a:t> </a:t>
            </a:r>
            <a:r>
              <a:rPr lang="hu-HU" sz="1700" i="1" dirty="0" err="1"/>
              <a:t>restriction</a:t>
            </a:r>
            <a:r>
              <a:rPr lang="hu-HU" sz="1700" i="1" dirty="0"/>
              <a:t> </a:t>
            </a:r>
            <a:r>
              <a:rPr lang="hu-HU" sz="1700" i="1" dirty="0" err="1"/>
              <a:t>system</a:t>
            </a:r>
            <a:r>
              <a:rPr lang="hu-HU" sz="1700" i="1" dirty="0"/>
              <a:t> the MNB </a:t>
            </a:r>
            <a:r>
              <a:rPr lang="hu-HU" sz="1700" i="1" dirty="0" err="1"/>
              <a:t>determines</a:t>
            </a:r>
            <a:r>
              <a:rPr lang="hu-HU" sz="1700" i="1" dirty="0"/>
              <a:t> </a:t>
            </a:r>
            <a:r>
              <a:rPr lang="hu-HU" sz="1700" i="1" dirty="0" err="1"/>
              <a:t>quarterly</a:t>
            </a:r>
            <a:r>
              <a:rPr lang="hu-HU" sz="1700" i="1" dirty="0"/>
              <a:t> the </a:t>
            </a:r>
            <a:r>
              <a:rPr lang="hu-HU" sz="1700" i="1" dirty="0" err="1"/>
              <a:t>edge</a:t>
            </a:r>
            <a:r>
              <a:rPr lang="hu-HU" sz="1700" i="1" dirty="0"/>
              <a:t> </a:t>
            </a:r>
            <a:r>
              <a:rPr lang="hu-HU" sz="1700" i="1" dirty="0" err="1"/>
              <a:t>values</a:t>
            </a:r>
            <a:r>
              <a:rPr lang="hu-HU" sz="1700" i="1" dirty="0"/>
              <a:t> of the </a:t>
            </a:r>
            <a:r>
              <a:rPr lang="hu-HU" sz="1700" i="1" dirty="0" err="1"/>
              <a:t>band</a:t>
            </a:r>
            <a:r>
              <a:rPr lang="hu-HU" sz="1700" i="1" dirty="0"/>
              <a:t> of </a:t>
            </a:r>
            <a:r>
              <a:rPr lang="hu-HU" sz="1700" i="1" dirty="0" err="1"/>
              <a:t>liquidity</a:t>
            </a:r>
            <a:r>
              <a:rPr lang="hu-HU" sz="1700" i="1" dirty="0"/>
              <a:t> </a:t>
            </a:r>
            <a:r>
              <a:rPr lang="hu-HU" sz="1700" i="1" dirty="0" err="1"/>
              <a:t>crowded</a:t>
            </a:r>
            <a:r>
              <a:rPr lang="hu-HU" sz="1700" i="1" dirty="0"/>
              <a:t>-out. The MNB </a:t>
            </a:r>
            <a:r>
              <a:rPr lang="hu-HU" sz="1700" i="1" dirty="0" err="1"/>
              <a:t>manages</a:t>
            </a:r>
            <a:r>
              <a:rPr lang="hu-HU" sz="1700" i="1" dirty="0"/>
              <a:t> </a:t>
            </a:r>
            <a:r>
              <a:rPr lang="hu-HU" sz="1700" i="1" dirty="0" err="1"/>
              <a:t>liquidity</a:t>
            </a:r>
            <a:r>
              <a:rPr lang="hu-HU" sz="1700" i="1" dirty="0"/>
              <a:t> </a:t>
            </a:r>
            <a:r>
              <a:rPr lang="hu-HU" sz="1700" i="1" dirty="0" err="1"/>
              <a:t>shocks</a:t>
            </a:r>
            <a:r>
              <a:rPr lang="hu-HU" sz="1700" i="1" dirty="0"/>
              <a:t> </a:t>
            </a:r>
            <a:r>
              <a:rPr lang="hu-HU" sz="1700" i="1" dirty="0" err="1"/>
              <a:t>by</a:t>
            </a:r>
            <a:r>
              <a:rPr lang="hu-HU" sz="1700" i="1" dirty="0"/>
              <a:t> </a:t>
            </a:r>
            <a:r>
              <a:rPr lang="hu-HU" sz="1700" i="1" dirty="0" err="1"/>
              <a:t>fine-tuning</a:t>
            </a:r>
            <a:r>
              <a:rPr lang="hu-HU" sz="1700" i="1" dirty="0"/>
              <a:t> </a:t>
            </a:r>
            <a:r>
              <a:rPr lang="hu-HU" sz="1700" i="1" dirty="0" err="1"/>
              <a:t>instruments</a:t>
            </a:r>
            <a:r>
              <a:rPr lang="hu-HU" sz="1700" i="1" dirty="0"/>
              <a:t>.</a:t>
            </a:r>
          </a:p>
          <a:p>
            <a:pPr marL="0" indent="0" algn="just">
              <a:lnSpc>
                <a:spcPct val="110000"/>
              </a:lnSpc>
              <a:spcBef>
                <a:spcPts val="600"/>
              </a:spcBef>
              <a:buNone/>
            </a:pPr>
            <a:r>
              <a:rPr lang="hu-HU" sz="1700" i="1" dirty="0">
                <a:hlinkClick r:id="rId2"/>
              </a:rPr>
              <a:t>Modification of the </a:t>
            </a:r>
            <a:r>
              <a:rPr lang="hu-HU" sz="1700" i="1" dirty="0" err="1">
                <a:hlinkClick r:id="rId2"/>
              </a:rPr>
              <a:t>terms</a:t>
            </a:r>
            <a:r>
              <a:rPr lang="hu-HU" sz="1700" i="1" dirty="0">
                <a:hlinkClick r:id="rId2"/>
              </a:rPr>
              <a:t> of the </a:t>
            </a:r>
            <a:r>
              <a:rPr lang="hu-HU" sz="1700" i="1" dirty="0" err="1">
                <a:hlinkClick r:id="rId2"/>
              </a:rPr>
              <a:t>three-month</a:t>
            </a:r>
            <a:r>
              <a:rPr lang="hu-HU" sz="1700" i="1" dirty="0">
                <a:hlinkClick r:id="rId2"/>
              </a:rPr>
              <a:t> policy </a:t>
            </a:r>
            <a:r>
              <a:rPr lang="hu-HU" sz="1700" i="1" dirty="0" err="1">
                <a:hlinkClick r:id="rId2"/>
              </a:rPr>
              <a:t>instrument</a:t>
            </a:r>
            <a:endParaRPr lang="hu-HU" sz="1700" i="1" dirty="0"/>
          </a:p>
          <a:p>
            <a:pPr marL="0" indent="0" algn="just">
              <a:lnSpc>
                <a:spcPct val="110000"/>
              </a:lnSpc>
              <a:spcBef>
                <a:spcPts val="600"/>
              </a:spcBef>
              <a:buNone/>
            </a:pPr>
            <a:endParaRPr lang="hu-HU" sz="2100" i="1" dirty="0"/>
          </a:p>
          <a:p>
            <a:pPr marL="0" indent="0" algn="just">
              <a:lnSpc>
                <a:spcPct val="110000"/>
              </a:lnSpc>
              <a:spcBef>
                <a:spcPts val="600"/>
              </a:spcBef>
              <a:buNone/>
            </a:pPr>
            <a:endParaRPr lang="hu-HU" sz="1900" i="1" dirty="0"/>
          </a:p>
          <a:p>
            <a:endParaRPr lang="hu-HU" sz="2400" dirty="0"/>
          </a:p>
        </p:txBody>
      </p:sp>
      <p:sp>
        <p:nvSpPr>
          <p:cNvPr id="4" name="Footer Placeholder 3">
            <a:extLst>
              <a:ext uri="{FF2B5EF4-FFF2-40B4-BE49-F238E27FC236}">
                <a16:creationId xmlns:a16="http://schemas.microsoft.com/office/drawing/2014/main" id="{FC189032-0D4E-432B-B143-97847E296E84}"/>
              </a:ext>
            </a:extLst>
          </p:cNvPr>
          <p:cNvSpPr>
            <a:spLocks noGrp="1"/>
          </p:cNvSpPr>
          <p:nvPr>
            <p:ph type="ftr" sz="quarter" idx="11"/>
          </p:nvPr>
        </p:nvSpPr>
        <p:spPr>
          <a:xfrm>
            <a:off x="0" y="6381328"/>
            <a:ext cx="3086100" cy="365125"/>
          </a:xfrm>
        </p:spPr>
        <p:txBody>
          <a:bodyPr/>
          <a:lstStyle/>
          <a:p>
            <a:pPr>
              <a:defRPr/>
            </a:pPr>
            <a:r>
              <a:rPr lang="hu-HU" dirty="0"/>
              <a:t>Magyar Nemzeti Bank</a:t>
            </a:r>
          </a:p>
        </p:txBody>
      </p:sp>
      <p:sp>
        <p:nvSpPr>
          <p:cNvPr id="5" name="Slide Number Placeholder 4">
            <a:extLst>
              <a:ext uri="{FF2B5EF4-FFF2-40B4-BE49-F238E27FC236}">
                <a16:creationId xmlns:a16="http://schemas.microsoft.com/office/drawing/2014/main" id="{A1E15244-BE21-4273-81E7-691AF80963BA}"/>
              </a:ext>
            </a:extLst>
          </p:cNvPr>
          <p:cNvSpPr>
            <a:spLocks noGrp="1"/>
          </p:cNvSpPr>
          <p:nvPr>
            <p:ph type="sldNum" sz="quarter" idx="12"/>
          </p:nvPr>
        </p:nvSpPr>
        <p:spPr>
          <a:xfrm>
            <a:off x="3543300" y="6381328"/>
            <a:ext cx="2057400" cy="365125"/>
          </a:xfrm>
        </p:spPr>
        <p:txBody>
          <a:bodyPr/>
          <a:lstStyle/>
          <a:p>
            <a:pPr>
              <a:defRPr/>
            </a:pPr>
            <a:fld id="{0401AEF3-AFFE-433D-8A34-08D966C25545}" type="slidenum">
              <a:rPr lang="hu-HU" smtClean="0"/>
              <a:pPr>
                <a:defRPr/>
              </a:pPr>
              <a:t>14</a:t>
            </a:fld>
            <a:endParaRPr lang="hu-HU" dirty="0"/>
          </a:p>
        </p:txBody>
      </p:sp>
      <p:sp>
        <p:nvSpPr>
          <p:cNvPr id="11" name="TextBox 10">
            <a:extLst>
              <a:ext uri="{FF2B5EF4-FFF2-40B4-BE49-F238E27FC236}">
                <a16:creationId xmlns:a16="http://schemas.microsoft.com/office/drawing/2014/main" id="{F04A569A-7193-4370-B8CE-3BC4219CD0E6}"/>
              </a:ext>
            </a:extLst>
          </p:cNvPr>
          <p:cNvSpPr txBox="1"/>
          <p:nvPr/>
        </p:nvSpPr>
        <p:spPr>
          <a:xfrm>
            <a:off x="288042" y="3198834"/>
            <a:ext cx="4193804" cy="2086725"/>
          </a:xfrm>
          <a:prstGeom prst="rect">
            <a:avLst/>
          </a:prstGeom>
          <a:noFill/>
        </p:spPr>
        <p:txBody>
          <a:bodyPr wrap="square" rtlCol="0">
            <a:spAutoFit/>
          </a:bodyPr>
          <a:lstStyle/>
          <a:p>
            <a:pPr>
              <a:lnSpc>
                <a:spcPct val="90000"/>
              </a:lnSpc>
            </a:pPr>
            <a:r>
              <a:rPr lang="hu-HU" dirty="0">
                <a:solidFill>
                  <a:srgbClr val="C00000"/>
                </a:solidFill>
                <a:latin typeface="Calibri" panose="020F0502020204030204" pitchFamily="34" charset="0"/>
                <a:cs typeface="Calibri" panose="020F0502020204030204" pitchFamily="34" charset="0"/>
              </a:rPr>
              <a:t>The </a:t>
            </a:r>
            <a:r>
              <a:rPr lang="hu-HU" dirty="0" err="1">
                <a:solidFill>
                  <a:srgbClr val="C00000"/>
                </a:solidFill>
                <a:latin typeface="Calibri" panose="020F0502020204030204" pitchFamily="34" charset="0"/>
                <a:cs typeface="Calibri" panose="020F0502020204030204" pitchFamily="34" charset="0"/>
              </a:rPr>
              <a:t>liquidity</a:t>
            </a:r>
            <a:r>
              <a:rPr lang="hu-HU" dirty="0">
                <a:solidFill>
                  <a:srgbClr val="C00000"/>
                </a:solidFill>
                <a:latin typeface="Calibri" panose="020F0502020204030204" pitchFamily="34" charset="0"/>
                <a:cs typeface="Calibri" panose="020F0502020204030204" pitchFamily="34" charset="0"/>
              </a:rPr>
              <a:t> </a:t>
            </a:r>
            <a:r>
              <a:rPr lang="hu-HU" dirty="0" err="1">
                <a:solidFill>
                  <a:srgbClr val="C00000"/>
                </a:solidFill>
                <a:latin typeface="Calibri" panose="020F0502020204030204" pitchFamily="34" charset="0"/>
                <a:cs typeface="Calibri" panose="020F0502020204030204" pitchFamily="34" charset="0"/>
              </a:rPr>
              <a:t>crowded</a:t>
            </a:r>
            <a:r>
              <a:rPr lang="hu-HU" dirty="0">
                <a:solidFill>
                  <a:srgbClr val="C00000"/>
                </a:solidFill>
                <a:latin typeface="Calibri" panose="020F0502020204030204" pitchFamily="34" charset="0"/>
                <a:cs typeface="Calibri" panose="020F0502020204030204" pitchFamily="34" charset="0"/>
              </a:rPr>
              <a:t> out </a:t>
            </a:r>
            <a:r>
              <a:rPr lang="hu-HU" dirty="0" err="1">
                <a:solidFill>
                  <a:srgbClr val="C00000"/>
                </a:solidFill>
                <a:latin typeface="Calibri" panose="020F0502020204030204" pitchFamily="34" charset="0"/>
                <a:cs typeface="Calibri" panose="020F0502020204030204" pitchFamily="34" charset="0"/>
              </a:rPr>
              <a:t>from</a:t>
            </a:r>
            <a:r>
              <a:rPr lang="hu-HU" dirty="0">
                <a:solidFill>
                  <a:srgbClr val="C00000"/>
                </a:solidFill>
                <a:latin typeface="Calibri" panose="020F0502020204030204" pitchFamily="34" charset="0"/>
                <a:cs typeface="Calibri" panose="020F0502020204030204" pitchFamily="34" charset="0"/>
              </a:rPr>
              <a:t> </a:t>
            </a:r>
            <a:r>
              <a:rPr lang="hu-HU" dirty="0" err="1">
                <a:solidFill>
                  <a:srgbClr val="C00000"/>
                </a:solidFill>
                <a:latin typeface="Calibri" panose="020F0502020204030204" pitchFamily="34" charset="0"/>
                <a:cs typeface="Calibri" panose="020F0502020204030204" pitchFamily="34" charset="0"/>
              </a:rPr>
              <a:t>key</a:t>
            </a:r>
            <a:r>
              <a:rPr lang="hu-HU" dirty="0">
                <a:solidFill>
                  <a:srgbClr val="C00000"/>
                </a:solidFill>
                <a:latin typeface="Calibri" panose="020F0502020204030204" pitchFamily="34" charset="0"/>
                <a:cs typeface="Calibri" panose="020F0502020204030204" pitchFamily="34" charset="0"/>
              </a:rPr>
              <a:t> policy </a:t>
            </a:r>
            <a:r>
              <a:rPr lang="hu-HU" dirty="0" err="1">
                <a:solidFill>
                  <a:srgbClr val="C00000"/>
                </a:solidFill>
                <a:latin typeface="Calibri" panose="020F0502020204030204" pitchFamily="34" charset="0"/>
                <a:cs typeface="Calibri" panose="020F0502020204030204" pitchFamily="34" charset="0"/>
              </a:rPr>
              <a:t>instrument</a:t>
            </a:r>
            <a:r>
              <a:rPr lang="hu-HU" dirty="0">
                <a:solidFill>
                  <a:srgbClr val="C00000"/>
                </a:solidFill>
                <a:latin typeface="Calibri" panose="020F0502020204030204" pitchFamily="34" charset="0"/>
                <a:cs typeface="Calibri" panose="020F0502020204030204" pitchFamily="34" charset="0"/>
              </a:rPr>
              <a:t> had a </a:t>
            </a:r>
            <a:r>
              <a:rPr lang="hu-HU" b="1" dirty="0" err="1">
                <a:solidFill>
                  <a:srgbClr val="C00000"/>
                </a:solidFill>
                <a:latin typeface="Calibri" panose="020F0502020204030204" pitchFamily="34" charset="0"/>
                <a:cs typeface="Calibri" panose="020F0502020204030204" pitchFamily="34" charset="0"/>
              </a:rPr>
              <a:t>yield-reducing</a:t>
            </a:r>
            <a:r>
              <a:rPr lang="hu-HU" b="1" dirty="0">
                <a:solidFill>
                  <a:srgbClr val="C00000"/>
                </a:solidFill>
                <a:latin typeface="Calibri" panose="020F0502020204030204" pitchFamily="34" charset="0"/>
                <a:cs typeface="Calibri" panose="020F0502020204030204" pitchFamily="34" charset="0"/>
              </a:rPr>
              <a:t> </a:t>
            </a:r>
            <a:r>
              <a:rPr lang="hu-HU" b="1" dirty="0" err="1">
                <a:solidFill>
                  <a:srgbClr val="C00000"/>
                </a:solidFill>
                <a:latin typeface="Calibri" panose="020F0502020204030204" pitchFamily="34" charset="0"/>
                <a:cs typeface="Calibri" panose="020F0502020204030204" pitchFamily="34" charset="0"/>
              </a:rPr>
              <a:t>effect</a:t>
            </a:r>
            <a:r>
              <a:rPr lang="hu-HU" b="1" dirty="0">
                <a:solidFill>
                  <a:srgbClr val="C00000"/>
                </a:solidFill>
                <a:latin typeface="Calibri" panose="020F0502020204030204" pitchFamily="34" charset="0"/>
                <a:cs typeface="Calibri" panose="020F0502020204030204" pitchFamily="34" charset="0"/>
              </a:rPr>
              <a:t> </a:t>
            </a:r>
            <a:r>
              <a:rPr lang="hu-HU" dirty="0" err="1">
                <a:solidFill>
                  <a:srgbClr val="C00000"/>
                </a:solidFill>
                <a:latin typeface="Calibri" panose="020F0502020204030204" pitchFamily="34" charset="0"/>
                <a:cs typeface="Calibri" panose="020F0502020204030204" pitchFamily="34" charset="0"/>
              </a:rPr>
              <a:t>on</a:t>
            </a:r>
            <a:r>
              <a:rPr lang="hu-HU" dirty="0">
                <a:solidFill>
                  <a:srgbClr val="C00000"/>
                </a:solidFill>
                <a:latin typeface="Calibri" panose="020F0502020204030204" pitchFamily="34" charset="0"/>
                <a:cs typeface="Calibri" panose="020F0502020204030204" pitchFamily="34" charset="0"/>
              </a:rPr>
              <a:t> </a:t>
            </a:r>
            <a:r>
              <a:rPr lang="hu-HU" dirty="0" err="1">
                <a:solidFill>
                  <a:srgbClr val="C00000"/>
                </a:solidFill>
                <a:latin typeface="Calibri" panose="020F0502020204030204" pitchFamily="34" charset="0"/>
                <a:cs typeface="Calibri" panose="020F0502020204030204" pitchFamily="34" charset="0"/>
              </a:rPr>
              <a:t>all</a:t>
            </a:r>
            <a:r>
              <a:rPr lang="hu-HU" dirty="0">
                <a:solidFill>
                  <a:srgbClr val="C00000"/>
                </a:solidFill>
                <a:latin typeface="Calibri" panose="020F0502020204030204" pitchFamily="34" charset="0"/>
                <a:cs typeface="Calibri" panose="020F0502020204030204" pitchFamily="34" charset="0"/>
              </a:rPr>
              <a:t> </a:t>
            </a:r>
            <a:r>
              <a:rPr lang="hu-HU" dirty="0" err="1">
                <a:solidFill>
                  <a:srgbClr val="C00000"/>
                </a:solidFill>
                <a:latin typeface="Calibri" panose="020F0502020204030204" pitchFamily="34" charset="0"/>
                <a:cs typeface="Calibri" panose="020F0502020204030204" pitchFamily="34" charset="0"/>
              </a:rPr>
              <a:t>relevant</a:t>
            </a:r>
            <a:r>
              <a:rPr lang="hu-HU" dirty="0">
                <a:solidFill>
                  <a:srgbClr val="C00000"/>
                </a:solidFill>
                <a:latin typeface="Calibri" panose="020F0502020204030204" pitchFamily="34" charset="0"/>
                <a:cs typeface="Calibri" panose="020F0502020204030204" pitchFamily="34" charset="0"/>
              </a:rPr>
              <a:t> markets.</a:t>
            </a:r>
          </a:p>
          <a:p>
            <a:pPr>
              <a:lnSpc>
                <a:spcPct val="90000"/>
              </a:lnSpc>
            </a:pPr>
            <a:endParaRPr lang="hu-HU" dirty="0">
              <a:solidFill>
                <a:srgbClr val="C00000"/>
              </a:solidFill>
              <a:latin typeface="Calibri" panose="020F0502020204030204" pitchFamily="34" charset="0"/>
              <a:cs typeface="Calibri" panose="020F0502020204030204" pitchFamily="34" charset="0"/>
            </a:endParaRPr>
          </a:p>
          <a:p>
            <a:pPr>
              <a:lnSpc>
                <a:spcPct val="90000"/>
              </a:lnSpc>
            </a:pPr>
            <a:r>
              <a:rPr lang="hu-HU" dirty="0" err="1">
                <a:solidFill>
                  <a:srgbClr val="C00000"/>
                </a:solidFill>
                <a:latin typeface="Calibri" panose="020F0502020204030204" pitchFamily="34" charset="0"/>
                <a:cs typeface="Calibri" panose="020F0502020204030204" pitchFamily="34" charset="0"/>
              </a:rPr>
              <a:t>Quantitative</a:t>
            </a:r>
            <a:r>
              <a:rPr lang="hu-HU" dirty="0">
                <a:solidFill>
                  <a:srgbClr val="C00000"/>
                </a:solidFill>
                <a:latin typeface="Calibri" panose="020F0502020204030204" pitchFamily="34" charset="0"/>
                <a:cs typeface="Calibri" panose="020F0502020204030204" pitchFamily="34" charset="0"/>
              </a:rPr>
              <a:t> </a:t>
            </a:r>
            <a:r>
              <a:rPr lang="hu-HU" dirty="0" err="1">
                <a:solidFill>
                  <a:srgbClr val="C00000"/>
                </a:solidFill>
                <a:latin typeface="Calibri" panose="020F0502020204030204" pitchFamily="34" charset="0"/>
                <a:cs typeface="Calibri" panose="020F0502020204030204" pitchFamily="34" charset="0"/>
              </a:rPr>
              <a:t>restriction</a:t>
            </a:r>
            <a:r>
              <a:rPr lang="hu-HU" dirty="0">
                <a:solidFill>
                  <a:srgbClr val="C00000"/>
                </a:solidFill>
                <a:latin typeface="Calibri" panose="020F0502020204030204" pitchFamily="34" charset="0"/>
                <a:cs typeface="Calibri" panose="020F0502020204030204" pitchFamily="34" charset="0"/>
              </a:rPr>
              <a:t> - </a:t>
            </a:r>
            <a:r>
              <a:rPr lang="hu-HU" dirty="0" err="1">
                <a:solidFill>
                  <a:srgbClr val="C00000"/>
                </a:solidFill>
                <a:latin typeface="Calibri" panose="020F0502020204030204" pitchFamily="34" charset="0"/>
                <a:cs typeface="Calibri" panose="020F0502020204030204" pitchFamily="34" charset="0"/>
              </a:rPr>
              <a:t>under</a:t>
            </a:r>
            <a:r>
              <a:rPr lang="hu-HU" dirty="0">
                <a:solidFill>
                  <a:srgbClr val="C00000"/>
                </a:solidFill>
                <a:latin typeface="Calibri" panose="020F0502020204030204" pitchFamily="34" charset="0"/>
                <a:cs typeface="Calibri" panose="020F0502020204030204" pitchFamily="34" charset="0"/>
              </a:rPr>
              <a:t> the </a:t>
            </a:r>
            <a:r>
              <a:rPr lang="hu-HU" dirty="0" err="1">
                <a:solidFill>
                  <a:srgbClr val="C00000"/>
                </a:solidFill>
                <a:latin typeface="Calibri" panose="020F0502020204030204" pitchFamily="34" charset="0"/>
                <a:cs typeface="Calibri" panose="020F0502020204030204" pitchFamily="34" charset="0"/>
              </a:rPr>
              <a:t>stability</a:t>
            </a:r>
            <a:r>
              <a:rPr lang="hu-HU" dirty="0">
                <a:solidFill>
                  <a:srgbClr val="C00000"/>
                </a:solidFill>
                <a:latin typeface="Calibri" panose="020F0502020204030204" pitchFamily="34" charset="0"/>
                <a:cs typeface="Calibri" panose="020F0502020204030204" pitchFamily="34" charset="0"/>
              </a:rPr>
              <a:t> of </a:t>
            </a:r>
            <a:r>
              <a:rPr lang="hu-HU" dirty="0" err="1">
                <a:solidFill>
                  <a:srgbClr val="C00000"/>
                </a:solidFill>
                <a:latin typeface="Calibri" panose="020F0502020204030204" pitchFamily="34" charset="0"/>
                <a:cs typeface="Calibri" panose="020F0502020204030204" pitchFamily="34" charset="0"/>
              </a:rPr>
              <a:t>key</a:t>
            </a:r>
            <a:r>
              <a:rPr lang="hu-HU" dirty="0">
                <a:solidFill>
                  <a:srgbClr val="C00000"/>
                </a:solidFill>
                <a:latin typeface="Calibri" panose="020F0502020204030204" pitchFamily="34" charset="0"/>
                <a:cs typeface="Calibri" panose="020F0502020204030204" pitchFamily="34" charset="0"/>
              </a:rPr>
              <a:t> interest </a:t>
            </a:r>
            <a:r>
              <a:rPr lang="hu-HU" dirty="0" err="1">
                <a:solidFill>
                  <a:srgbClr val="C00000"/>
                </a:solidFill>
                <a:latin typeface="Calibri" panose="020F0502020204030204" pitchFamily="34" charset="0"/>
                <a:cs typeface="Calibri" panose="020F0502020204030204" pitchFamily="34" charset="0"/>
              </a:rPr>
              <a:t>rate</a:t>
            </a:r>
            <a:r>
              <a:rPr lang="hu-HU" dirty="0">
                <a:solidFill>
                  <a:srgbClr val="C00000"/>
                </a:solidFill>
                <a:latin typeface="Calibri" panose="020F0502020204030204" pitchFamily="34" charset="0"/>
                <a:cs typeface="Calibri" panose="020F0502020204030204" pitchFamily="34" charset="0"/>
              </a:rPr>
              <a:t> – </a:t>
            </a:r>
            <a:r>
              <a:rPr lang="hu-HU" b="1" dirty="0" err="1">
                <a:solidFill>
                  <a:srgbClr val="C00000"/>
                </a:solidFill>
                <a:latin typeface="Calibri" panose="020F0502020204030204" pitchFamily="34" charset="0"/>
                <a:cs typeface="Calibri" panose="020F0502020204030204" pitchFamily="34" charset="0"/>
              </a:rPr>
              <a:t>looses</a:t>
            </a:r>
            <a:r>
              <a:rPr lang="hu-HU" b="1" dirty="0">
                <a:solidFill>
                  <a:srgbClr val="C00000"/>
                </a:solidFill>
                <a:latin typeface="Calibri" panose="020F0502020204030204" pitchFamily="34" charset="0"/>
                <a:cs typeface="Calibri" panose="020F0502020204030204" pitchFamily="34" charset="0"/>
              </a:rPr>
              <a:t> </a:t>
            </a:r>
            <a:r>
              <a:rPr lang="hu-HU" b="1" dirty="0" err="1">
                <a:solidFill>
                  <a:srgbClr val="C00000"/>
                </a:solidFill>
                <a:latin typeface="Calibri" panose="020F0502020204030204" pitchFamily="34" charset="0"/>
                <a:cs typeface="Calibri" panose="020F0502020204030204" pitchFamily="34" charset="0"/>
              </a:rPr>
              <a:t>monetary</a:t>
            </a:r>
            <a:r>
              <a:rPr lang="hu-HU" b="1" dirty="0">
                <a:solidFill>
                  <a:srgbClr val="C00000"/>
                </a:solidFill>
                <a:latin typeface="Calibri" panose="020F0502020204030204" pitchFamily="34" charset="0"/>
                <a:cs typeface="Calibri" panose="020F0502020204030204" pitchFamily="34" charset="0"/>
              </a:rPr>
              <a:t> </a:t>
            </a:r>
            <a:r>
              <a:rPr lang="hu-HU" b="1" dirty="0" err="1">
                <a:solidFill>
                  <a:srgbClr val="C00000"/>
                </a:solidFill>
                <a:latin typeface="Calibri" panose="020F0502020204030204" pitchFamily="34" charset="0"/>
                <a:cs typeface="Calibri" panose="020F0502020204030204" pitchFamily="34" charset="0"/>
              </a:rPr>
              <a:t>conditions</a:t>
            </a:r>
            <a:r>
              <a:rPr lang="hu-HU" dirty="0">
                <a:solidFill>
                  <a:srgbClr val="C00000"/>
                </a:solidFill>
                <a:latin typeface="Calibri" panose="020F0502020204030204" pitchFamily="34" charset="0"/>
                <a:cs typeface="Calibri" panose="020F0502020204030204" pitchFamily="34" charset="0"/>
              </a:rPr>
              <a:t>.</a:t>
            </a:r>
          </a:p>
          <a:p>
            <a:pPr>
              <a:lnSpc>
                <a:spcPct val="90000"/>
              </a:lnSpc>
            </a:pPr>
            <a:endParaRPr lang="hu-HU" dirty="0">
              <a:solidFill>
                <a:srgbClr val="C00000"/>
              </a:solidFill>
              <a:latin typeface="Calibri" panose="020F0502020204030204" pitchFamily="34" charset="0"/>
              <a:cs typeface="Calibri" panose="020F0502020204030204" pitchFamily="34" charset="0"/>
            </a:endParaRPr>
          </a:p>
        </p:txBody>
      </p:sp>
      <p:grpSp>
        <p:nvGrpSpPr>
          <p:cNvPr id="42" name="Group 41">
            <a:extLst>
              <a:ext uri="{FF2B5EF4-FFF2-40B4-BE49-F238E27FC236}">
                <a16:creationId xmlns:a16="http://schemas.microsoft.com/office/drawing/2014/main" id="{CFC32A42-EBC0-4C00-8519-CE30EA8095E5}"/>
              </a:ext>
            </a:extLst>
          </p:cNvPr>
          <p:cNvGrpSpPr/>
          <p:nvPr/>
        </p:nvGrpSpPr>
        <p:grpSpPr>
          <a:xfrm>
            <a:off x="4017618" y="2924849"/>
            <a:ext cx="5072630" cy="2342613"/>
            <a:chOff x="3987447" y="2952743"/>
            <a:chExt cx="5072630" cy="2342613"/>
          </a:xfrm>
        </p:grpSpPr>
        <p:grpSp>
          <p:nvGrpSpPr>
            <p:cNvPr id="10" name="Group 9">
              <a:extLst>
                <a:ext uri="{FF2B5EF4-FFF2-40B4-BE49-F238E27FC236}">
                  <a16:creationId xmlns:a16="http://schemas.microsoft.com/office/drawing/2014/main" id="{A86180CC-EDB4-40AD-9D12-CE8E7B55B5B7}"/>
                </a:ext>
              </a:extLst>
            </p:cNvPr>
            <p:cNvGrpSpPr/>
            <p:nvPr/>
          </p:nvGrpSpPr>
          <p:grpSpPr>
            <a:xfrm>
              <a:off x="3987447" y="2952743"/>
              <a:ext cx="5072630" cy="2020214"/>
              <a:chOff x="3743926" y="2738787"/>
              <a:chExt cx="5328615" cy="2691390"/>
            </a:xfrm>
          </p:grpSpPr>
          <p:grpSp>
            <p:nvGrpSpPr>
              <p:cNvPr id="12" name="Group 11">
                <a:extLst>
                  <a:ext uri="{FF2B5EF4-FFF2-40B4-BE49-F238E27FC236}">
                    <a16:creationId xmlns:a16="http://schemas.microsoft.com/office/drawing/2014/main" id="{4EA0C23B-814D-4A19-A0D6-6F6D8E0A1279}"/>
                  </a:ext>
                </a:extLst>
              </p:cNvPr>
              <p:cNvGrpSpPr/>
              <p:nvPr/>
            </p:nvGrpSpPr>
            <p:grpSpPr>
              <a:xfrm>
                <a:off x="3743926" y="4693676"/>
                <a:ext cx="1078251" cy="628565"/>
                <a:chOff x="3743926" y="4693676"/>
                <a:chExt cx="1078251" cy="628565"/>
              </a:xfrm>
            </p:grpSpPr>
            <p:sp>
              <p:nvSpPr>
                <p:cNvPr id="38" name="TextBox 37">
                  <a:extLst>
                    <a:ext uri="{FF2B5EF4-FFF2-40B4-BE49-F238E27FC236}">
                      <a16:creationId xmlns:a16="http://schemas.microsoft.com/office/drawing/2014/main" id="{4BCC7AEF-4005-4E32-9046-93532F98F8B0}"/>
                    </a:ext>
                  </a:extLst>
                </p:cNvPr>
                <p:cNvSpPr txBox="1"/>
                <p:nvPr/>
              </p:nvSpPr>
              <p:spPr>
                <a:xfrm>
                  <a:off x="3743926" y="4717339"/>
                  <a:ext cx="1078251" cy="574041"/>
                </a:xfrm>
                <a:prstGeom prst="rect">
                  <a:avLst/>
                </a:prstGeom>
                <a:noFill/>
              </p:spPr>
              <p:txBody>
                <a:bodyPr wrap="square" rtlCol="0">
                  <a:spAutoFit/>
                </a:bodyPr>
                <a:lstStyle/>
                <a:p>
                  <a:pPr algn="ctr"/>
                  <a:r>
                    <a:rPr lang="hu-HU" sz="1100" b="1" dirty="0" err="1">
                      <a:latin typeface="Calibri" panose="020F0502020204030204" pitchFamily="34" charset="0"/>
                      <a:cs typeface="Calibri" panose="020F0502020204030204" pitchFamily="34" charset="0"/>
                    </a:rPr>
                    <a:t>Government</a:t>
                  </a:r>
                  <a:r>
                    <a:rPr lang="hu-HU" sz="1100" b="1" dirty="0">
                      <a:latin typeface="Calibri" panose="020F0502020204030204" pitchFamily="34" charset="0"/>
                      <a:cs typeface="Calibri" panose="020F0502020204030204" pitchFamily="34" charset="0"/>
                    </a:rPr>
                    <a:t> </a:t>
                  </a:r>
                  <a:r>
                    <a:rPr lang="hu-HU" sz="1100" b="1" dirty="0" err="1">
                      <a:latin typeface="Calibri" panose="020F0502020204030204" pitchFamily="34" charset="0"/>
                      <a:cs typeface="Calibri" panose="020F0502020204030204" pitchFamily="34" charset="0"/>
                    </a:rPr>
                    <a:t>bond</a:t>
                  </a:r>
                  <a:endParaRPr lang="hu-HU" sz="1100" b="1" dirty="0">
                    <a:latin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F1587F88-A381-4C20-AF50-47853707E2EB}"/>
                    </a:ext>
                  </a:extLst>
                </p:cNvPr>
                <p:cNvSpPr/>
                <p:nvPr/>
              </p:nvSpPr>
              <p:spPr>
                <a:xfrm>
                  <a:off x="3762809" y="4693676"/>
                  <a:ext cx="979089" cy="62856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 name="Group 12">
                <a:extLst>
                  <a:ext uri="{FF2B5EF4-FFF2-40B4-BE49-F238E27FC236}">
                    <a16:creationId xmlns:a16="http://schemas.microsoft.com/office/drawing/2014/main" id="{2C0BA72D-07C6-442A-845C-E2461A2374BE}"/>
                  </a:ext>
                </a:extLst>
              </p:cNvPr>
              <p:cNvGrpSpPr/>
              <p:nvPr/>
            </p:nvGrpSpPr>
            <p:grpSpPr>
              <a:xfrm>
                <a:off x="4769881" y="4610120"/>
                <a:ext cx="979089" cy="820057"/>
                <a:chOff x="4769881" y="4610120"/>
                <a:chExt cx="979089" cy="820057"/>
              </a:xfrm>
            </p:grpSpPr>
            <p:sp>
              <p:nvSpPr>
                <p:cNvPr id="36" name="TextBox 35">
                  <a:extLst>
                    <a:ext uri="{FF2B5EF4-FFF2-40B4-BE49-F238E27FC236}">
                      <a16:creationId xmlns:a16="http://schemas.microsoft.com/office/drawing/2014/main" id="{A39D7B3A-AF16-430A-A977-5AB8D43CAB2D}"/>
                    </a:ext>
                  </a:extLst>
                </p:cNvPr>
                <p:cNvSpPr txBox="1"/>
                <p:nvPr/>
              </p:nvSpPr>
              <p:spPr>
                <a:xfrm>
                  <a:off x="4778382" y="4610120"/>
                  <a:ext cx="950079" cy="820057"/>
                </a:xfrm>
                <a:prstGeom prst="rect">
                  <a:avLst/>
                </a:prstGeom>
                <a:noFill/>
              </p:spPr>
              <p:txBody>
                <a:bodyPr wrap="square" rtlCol="0">
                  <a:spAutoFit/>
                </a:bodyPr>
                <a:lstStyle/>
                <a:p>
                  <a:pPr algn="ctr"/>
                  <a:r>
                    <a:rPr lang="hu-HU" sz="1100" b="1" dirty="0">
                      <a:latin typeface="Calibri" panose="020F0502020204030204" pitchFamily="34" charset="0"/>
                      <a:cs typeface="Calibri" panose="020F0502020204030204" pitchFamily="34" charset="0"/>
                    </a:rPr>
                    <a:t>Preferential </a:t>
                  </a:r>
                  <a:br>
                    <a:rPr lang="hu-HU" sz="1100" b="1" dirty="0">
                      <a:latin typeface="Calibri" panose="020F0502020204030204" pitchFamily="34" charset="0"/>
                      <a:cs typeface="Calibri" panose="020F0502020204030204" pitchFamily="34" charset="0"/>
                    </a:rPr>
                  </a:br>
                  <a:r>
                    <a:rPr lang="hu-HU" sz="1100" b="1" dirty="0" err="1">
                      <a:latin typeface="Calibri" panose="020F0502020204030204" pitchFamily="34" charset="0"/>
                      <a:cs typeface="Calibri" panose="020F0502020204030204" pitchFamily="34" charset="0"/>
                    </a:rPr>
                    <a:t>deposit</a:t>
                  </a:r>
                  <a:r>
                    <a:rPr lang="hu-HU" sz="1100" b="1" dirty="0">
                      <a:latin typeface="Calibri" panose="020F0502020204030204" pitchFamily="34" charset="0"/>
                      <a:cs typeface="Calibri" panose="020F0502020204030204" pitchFamily="34" charset="0"/>
                    </a:rPr>
                    <a:t> (limited)</a:t>
                  </a:r>
                  <a:endParaRPr lang="hu-HU" sz="1200" b="1" dirty="0">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63443783-C514-47C9-A6A5-150EC6AC155F}"/>
                    </a:ext>
                  </a:extLst>
                </p:cNvPr>
                <p:cNvSpPr/>
                <p:nvPr/>
              </p:nvSpPr>
              <p:spPr>
                <a:xfrm>
                  <a:off x="4769881" y="4693676"/>
                  <a:ext cx="979089" cy="63809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4" name="Group 13">
                <a:extLst>
                  <a:ext uri="{FF2B5EF4-FFF2-40B4-BE49-F238E27FC236}">
                    <a16:creationId xmlns:a16="http://schemas.microsoft.com/office/drawing/2014/main" id="{7294A9DC-CA4A-405A-8829-0FE671FE1ECB}"/>
                  </a:ext>
                </a:extLst>
              </p:cNvPr>
              <p:cNvGrpSpPr/>
              <p:nvPr/>
            </p:nvGrpSpPr>
            <p:grpSpPr>
              <a:xfrm>
                <a:off x="5785092" y="4608181"/>
                <a:ext cx="966577" cy="799556"/>
                <a:chOff x="5785092" y="4608181"/>
                <a:chExt cx="966577" cy="799556"/>
              </a:xfrm>
            </p:grpSpPr>
            <p:sp>
              <p:nvSpPr>
                <p:cNvPr id="34" name="TextBox 33">
                  <a:extLst>
                    <a:ext uri="{FF2B5EF4-FFF2-40B4-BE49-F238E27FC236}">
                      <a16:creationId xmlns:a16="http://schemas.microsoft.com/office/drawing/2014/main" id="{C205DD72-8DCA-408B-95E0-1FC8B5C6D020}"/>
                    </a:ext>
                  </a:extLst>
                </p:cNvPr>
                <p:cNvSpPr txBox="1"/>
                <p:nvPr/>
              </p:nvSpPr>
              <p:spPr>
                <a:xfrm>
                  <a:off x="5805443" y="4608181"/>
                  <a:ext cx="869417" cy="799556"/>
                </a:xfrm>
                <a:prstGeom prst="rect">
                  <a:avLst/>
                </a:prstGeom>
                <a:noFill/>
              </p:spPr>
              <p:txBody>
                <a:bodyPr wrap="square" rtlCol="0">
                  <a:spAutoFit/>
                </a:bodyPr>
                <a:lstStyle/>
                <a:p>
                  <a:pPr algn="ctr"/>
                  <a:r>
                    <a:rPr lang="hu-HU" sz="1100" b="1" dirty="0">
                      <a:latin typeface="Calibri" panose="020F0502020204030204" pitchFamily="34" charset="0"/>
                      <a:cs typeface="Calibri" panose="020F0502020204030204" pitchFamily="34" charset="0"/>
                    </a:rPr>
                    <a:t>3-month </a:t>
                  </a:r>
                  <a:br>
                    <a:rPr lang="hu-HU" sz="1100" b="1" dirty="0">
                      <a:latin typeface="Calibri" panose="020F0502020204030204" pitchFamily="34" charset="0"/>
                      <a:cs typeface="Calibri" panose="020F0502020204030204" pitchFamily="34" charset="0"/>
                    </a:rPr>
                  </a:br>
                  <a:r>
                    <a:rPr lang="hu-HU" sz="1100" b="1" dirty="0" err="1">
                      <a:latin typeface="Calibri" panose="020F0502020204030204" pitchFamily="34" charset="0"/>
                      <a:cs typeface="Calibri" panose="020F0502020204030204" pitchFamily="34" charset="0"/>
                    </a:rPr>
                    <a:t>deposit</a:t>
                  </a:r>
                  <a:r>
                    <a:rPr lang="hu-HU" sz="1100" b="1" dirty="0">
                      <a:latin typeface="Calibri" panose="020F0502020204030204" pitchFamily="34" charset="0"/>
                      <a:cs typeface="Calibri" panose="020F0502020204030204" pitchFamily="34" charset="0"/>
                    </a:rPr>
                    <a:t> (limited)</a:t>
                  </a:r>
                </a:p>
              </p:txBody>
            </p:sp>
            <p:sp>
              <p:nvSpPr>
                <p:cNvPr id="35" name="Rectangle 34">
                  <a:extLst>
                    <a:ext uri="{FF2B5EF4-FFF2-40B4-BE49-F238E27FC236}">
                      <a16:creationId xmlns:a16="http://schemas.microsoft.com/office/drawing/2014/main" id="{99CC46A6-7310-454B-8536-3BA473221ECF}"/>
                    </a:ext>
                  </a:extLst>
                </p:cNvPr>
                <p:cNvSpPr/>
                <p:nvPr/>
              </p:nvSpPr>
              <p:spPr>
                <a:xfrm>
                  <a:off x="5785092" y="4693676"/>
                  <a:ext cx="966577" cy="63809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5" name="Group 14">
                <a:extLst>
                  <a:ext uri="{FF2B5EF4-FFF2-40B4-BE49-F238E27FC236}">
                    <a16:creationId xmlns:a16="http://schemas.microsoft.com/office/drawing/2014/main" id="{77A91135-C791-407F-A810-314C3FF3AF7A}"/>
                  </a:ext>
                </a:extLst>
              </p:cNvPr>
              <p:cNvGrpSpPr/>
              <p:nvPr/>
            </p:nvGrpSpPr>
            <p:grpSpPr>
              <a:xfrm>
                <a:off x="6768538" y="4608181"/>
                <a:ext cx="1015222" cy="799557"/>
                <a:chOff x="6768538" y="4608181"/>
                <a:chExt cx="1015222" cy="799557"/>
              </a:xfrm>
            </p:grpSpPr>
            <p:sp>
              <p:nvSpPr>
                <p:cNvPr id="32" name="Rectangle 31">
                  <a:extLst>
                    <a:ext uri="{FF2B5EF4-FFF2-40B4-BE49-F238E27FC236}">
                      <a16:creationId xmlns:a16="http://schemas.microsoft.com/office/drawing/2014/main" id="{03FFE7FB-7529-4E88-94F2-F0C94F40D6CE}"/>
                    </a:ext>
                  </a:extLst>
                </p:cNvPr>
                <p:cNvSpPr/>
                <p:nvPr/>
              </p:nvSpPr>
              <p:spPr>
                <a:xfrm>
                  <a:off x="6787791" y="4701541"/>
                  <a:ext cx="995969" cy="63809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TextBox 32">
                  <a:extLst>
                    <a:ext uri="{FF2B5EF4-FFF2-40B4-BE49-F238E27FC236}">
                      <a16:creationId xmlns:a16="http://schemas.microsoft.com/office/drawing/2014/main" id="{FFDBBB70-74E1-45BE-9E4F-FABBE72E20BE}"/>
                    </a:ext>
                  </a:extLst>
                </p:cNvPr>
                <p:cNvSpPr txBox="1"/>
                <p:nvPr/>
              </p:nvSpPr>
              <p:spPr>
                <a:xfrm>
                  <a:off x="6768538" y="4608181"/>
                  <a:ext cx="1002699" cy="799557"/>
                </a:xfrm>
                <a:prstGeom prst="rect">
                  <a:avLst/>
                </a:prstGeom>
                <a:noFill/>
              </p:spPr>
              <p:txBody>
                <a:bodyPr wrap="square" rtlCol="0">
                  <a:spAutoFit/>
                </a:bodyPr>
                <a:lstStyle/>
                <a:p>
                  <a:pPr algn="ctr"/>
                  <a:r>
                    <a:rPr lang="hu-HU" sz="1100" b="1" dirty="0">
                      <a:latin typeface="Calibri" panose="020F0502020204030204" pitchFamily="34" charset="0"/>
                      <a:cs typeface="Calibri" panose="020F0502020204030204" pitchFamily="34" charset="0"/>
                    </a:rPr>
                    <a:t>O/N </a:t>
                  </a:r>
                  <a:r>
                    <a:rPr lang="hu-HU" sz="1100" b="1" dirty="0" err="1">
                      <a:latin typeface="Calibri" panose="020F0502020204030204" pitchFamily="34" charset="0"/>
                      <a:cs typeface="Calibri" panose="020F0502020204030204" pitchFamily="34" charset="0"/>
                    </a:rPr>
                    <a:t>deposit</a:t>
                  </a:r>
                  <a:r>
                    <a:rPr lang="hu-HU" sz="1100" b="1" dirty="0">
                      <a:latin typeface="Calibri" panose="020F0502020204030204" pitchFamily="34" charset="0"/>
                      <a:cs typeface="Calibri" panose="020F0502020204030204" pitchFamily="34" charset="0"/>
                    </a:rPr>
                    <a:t>, </a:t>
                  </a:r>
                  <a:r>
                    <a:rPr lang="hu-HU" sz="1100" b="1" dirty="0" err="1">
                      <a:latin typeface="Calibri" panose="020F0502020204030204" pitchFamily="34" charset="0"/>
                      <a:cs typeface="Calibri" panose="020F0502020204030204" pitchFamily="34" charset="0"/>
                    </a:rPr>
                    <a:t>excess</a:t>
                  </a:r>
                  <a:r>
                    <a:rPr lang="hu-HU" sz="1100" b="1" dirty="0">
                      <a:latin typeface="Calibri" panose="020F0502020204030204" pitchFamily="34" charset="0"/>
                      <a:cs typeface="Calibri" panose="020F0502020204030204" pitchFamily="34" charset="0"/>
                    </a:rPr>
                    <a:t> </a:t>
                  </a:r>
                  <a:r>
                    <a:rPr lang="hu-HU" sz="1100" b="1" dirty="0" err="1">
                      <a:latin typeface="Calibri" panose="020F0502020204030204" pitchFamily="34" charset="0"/>
                      <a:cs typeface="Calibri" panose="020F0502020204030204" pitchFamily="34" charset="0"/>
                    </a:rPr>
                    <a:t>reserves</a:t>
                  </a:r>
                  <a:endParaRPr lang="hu-HU" sz="1100" b="1" dirty="0">
                    <a:latin typeface="Calibri" panose="020F0502020204030204" pitchFamily="34" charset="0"/>
                    <a:cs typeface="Calibri" panose="020F0502020204030204" pitchFamily="34" charset="0"/>
                  </a:endParaRPr>
                </a:p>
              </p:txBody>
            </p:sp>
          </p:grpSp>
          <p:grpSp>
            <p:nvGrpSpPr>
              <p:cNvPr id="16" name="Group 15">
                <a:extLst>
                  <a:ext uri="{FF2B5EF4-FFF2-40B4-BE49-F238E27FC236}">
                    <a16:creationId xmlns:a16="http://schemas.microsoft.com/office/drawing/2014/main" id="{6D4A9DCE-C7AC-472C-B683-55BCF1556615}"/>
                  </a:ext>
                </a:extLst>
              </p:cNvPr>
              <p:cNvGrpSpPr/>
              <p:nvPr/>
            </p:nvGrpSpPr>
            <p:grpSpPr>
              <a:xfrm>
                <a:off x="7759199" y="4597354"/>
                <a:ext cx="1313342" cy="799557"/>
                <a:chOff x="7759199" y="4597354"/>
                <a:chExt cx="1313342" cy="799557"/>
              </a:xfrm>
            </p:grpSpPr>
            <p:sp>
              <p:nvSpPr>
                <p:cNvPr id="30" name="TextBox 29">
                  <a:extLst>
                    <a:ext uri="{FF2B5EF4-FFF2-40B4-BE49-F238E27FC236}">
                      <a16:creationId xmlns:a16="http://schemas.microsoft.com/office/drawing/2014/main" id="{F83223AC-BC9A-45FC-AA81-2346AE109E22}"/>
                    </a:ext>
                  </a:extLst>
                </p:cNvPr>
                <p:cNvSpPr txBox="1"/>
                <p:nvPr/>
              </p:nvSpPr>
              <p:spPr>
                <a:xfrm>
                  <a:off x="7759199" y="4597354"/>
                  <a:ext cx="1313342" cy="799557"/>
                </a:xfrm>
                <a:prstGeom prst="rect">
                  <a:avLst/>
                </a:prstGeom>
                <a:noFill/>
              </p:spPr>
              <p:txBody>
                <a:bodyPr wrap="square" rtlCol="0">
                  <a:spAutoFit/>
                </a:bodyPr>
                <a:lstStyle/>
                <a:p>
                  <a:pPr algn="ctr"/>
                  <a:r>
                    <a:rPr lang="hu-HU" sz="1100" b="1" dirty="0" err="1">
                      <a:latin typeface="Calibri" panose="020F0502020204030204" pitchFamily="34" charset="0"/>
                      <a:cs typeface="Calibri" panose="020F0502020204030204" pitchFamily="34" charset="0"/>
                    </a:rPr>
                    <a:t>Interbank</a:t>
                  </a:r>
                  <a:r>
                    <a:rPr lang="hu-HU" sz="1100" b="1" dirty="0">
                      <a:latin typeface="Calibri" panose="020F0502020204030204" pitchFamily="34" charset="0"/>
                      <a:cs typeface="Calibri" panose="020F0502020204030204" pitchFamily="34" charset="0"/>
                    </a:rPr>
                    <a:t> market (</a:t>
                  </a:r>
                  <a:r>
                    <a:rPr lang="hu-HU" sz="1100" b="1" dirty="0" err="1">
                      <a:latin typeface="Calibri" panose="020F0502020204030204" pitchFamily="34" charset="0"/>
                      <a:cs typeface="Calibri" panose="020F0502020204030204" pitchFamily="34" charset="0"/>
                    </a:rPr>
                    <a:t>unsecured</a:t>
                  </a:r>
                  <a:r>
                    <a:rPr lang="hu-HU" sz="1100" b="1" dirty="0">
                      <a:latin typeface="Calibri" panose="020F0502020204030204" pitchFamily="34" charset="0"/>
                      <a:cs typeface="Calibri" panose="020F0502020204030204" pitchFamily="34" charset="0"/>
                    </a:rPr>
                    <a:t> </a:t>
                  </a:r>
                  <a:r>
                    <a:rPr lang="hu-HU" sz="1100" b="1" dirty="0" err="1">
                      <a:latin typeface="Calibri" panose="020F0502020204030204" pitchFamily="34" charset="0"/>
                      <a:cs typeface="Calibri" panose="020F0502020204030204" pitchFamily="34" charset="0"/>
                    </a:rPr>
                    <a:t>depo</a:t>
                  </a:r>
                  <a:r>
                    <a:rPr lang="hu-HU" sz="1100" b="1" dirty="0">
                      <a:latin typeface="Calibri" panose="020F0502020204030204" pitchFamily="34" charset="0"/>
                      <a:cs typeface="Calibri" panose="020F0502020204030204" pitchFamily="34" charset="0"/>
                    </a:rPr>
                    <a:t>, FX-swap)</a:t>
                  </a:r>
                </a:p>
              </p:txBody>
            </p:sp>
            <p:sp>
              <p:nvSpPr>
                <p:cNvPr id="31" name="Rectangle 30">
                  <a:extLst>
                    <a:ext uri="{FF2B5EF4-FFF2-40B4-BE49-F238E27FC236}">
                      <a16:creationId xmlns:a16="http://schemas.microsoft.com/office/drawing/2014/main" id="{D55514D9-B2DB-47E7-AA30-29FCCD03272F}"/>
                    </a:ext>
                  </a:extLst>
                </p:cNvPr>
                <p:cNvSpPr/>
                <p:nvPr/>
              </p:nvSpPr>
              <p:spPr>
                <a:xfrm>
                  <a:off x="7815831" y="4700661"/>
                  <a:ext cx="1200079" cy="63897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grpSp>
            <p:nvGrpSpPr>
              <p:cNvPr id="17" name="Group 16">
                <a:extLst>
                  <a:ext uri="{FF2B5EF4-FFF2-40B4-BE49-F238E27FC236}">
                    <a16:creationId xmlns:a16="http://schemas.microsoft.com/office/drawing/2014/main" id="{1D82AEBE-7523-4B57-A6EA-6DE94252DFFD}"/>
                  </a:ext>
                </a:extLst>
              </p:cNvPr>
              <p:cNvGrpSpPr/>
              <p:nvPr/>
            </p:nvGrpSpPr>
            <p:grpSpPr>
              <a:xfrm>
                <a:off x="4157353" y="2738787"/>
                <a:ext cx="4462431" cy="1926256"/>
                <a:chOff x="4157353" y="2738787"/>
                <a:chExt cx="4462431" cy="1926256"/>
              </a:xfrm>
            </p:grpSpPr>
            <p:grpSp>
              <p:nvGrpSpPr>
                <p:cNvPr id="18" name="Group 17">
                  <a:extLst>
                    <a:ext uri="{FF2B5EF4-FFF2-40B4-BE49-F238E27FC236}">
                      <a16:creationId xmlns:a16="http://schemas.microsoft.com/office/drawing/2014/main" id="{AD5094C5-BF6F-4190-823E-F133696E9B99}"/>
                    </a:ext>
                  </a:extLst>
                </p:cNvPr>
                <p:cNvGrpSpPr/>
                <p:nvPr/>
              </p:nvGrpSpPr>
              <p:grpSpPr>
                <a:xfrm>
                  <a:off x="5467138" y="2738787"/>
                  <a:ext cx="1800200" cy="1529560"/>
                  <a:chOff x="5467138" y="2738787"/>
                  <a:chExt cx="1800200" cy="1529560"/>
                </a:xfrm>
              </p:grpSpPr>
              <p:grpSp>
                <p:nvGrpSpPr>
                  <p:cNvPr id="24" name="Group 23">
                    <a:extLst>
                      <a:ext uri="{FF2B5EF4-FFF2-40B4-BE49-F238E27FC236}">
                        <a16:creationId xmlns:a16="http://schemas.microsoft.com/office/drawing/2014/main" id="{117F0A4F-D36F-44B4-A452-EF0C4DFBFBA9}"/>
                      </a:ext>
                    </a:extLst>
                  </p:cNvPr>
                  <p:cNvGrpSpPr/>
                  <p:nvPr/>
                </p:nvGrpSpPr>
                <p:grpSpPr>
                  <a:xfrm>
                    <a:off x="5467138" y="2738787"/>
                    <a:ext cx="1800200" cy="700117"/>
                    <a:chOff x="5640699" y="2728883"/>
                    <a:chExt cx="1800200" cy="700117"/>
                  </a:xfrm>
                </p:grpSpPr>
                <p:sp>
                  <p:nvSpPr>
                    <p:cNvPr id="28" name="Rectangle 27">
                      <a:extLst>
                        <a:ext uri="{FF2B5EF4-FFF2-40B4-BE49-F238E27FC236}">
                          <a16:creationId xmlns:a16="http://schemas.microsoft.com/office/drawing/2014/main" id="{5E51C96A-ED23-4CB7-8259-EA2C88AB24D5}"/>
                        </a:ext>
                      </a:extLst>
                    </p:cNvPr>
                    <p:cNvSpPr/>
                    <p:nvPr/>
                  </p:nvSpPr>
                  <p:spPr>
                    <a:xfrm>
                      <a:off x="5640699" y="2728883"/>
                      <a:ext cx="1800200" cy="398010"/>
                    </a:xfrm>
                    <a:prstGeom prst="rect">
                      <a:avLst/>
                    </a:prstGeom>
                    <a:ln w="28575">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100" b="1" dirty="0" err="1">
                          <a:latin typeface="Calibri" panose="020F0502020204030204" pitchFamily="34" charset="0"/>
                          <a:cs typeface="Calibri" panose="020F0502020204030204" pitchFamily="34" charset="0"/>
                        </a:rPr>
                        <a:t>Unlimited</a:t>
                      </a:r>
                      <a:r>
                        <a:rPr lang="hu-HU" sz="1100" b="1" dirty="0">
                          <a:latin typeface="Calibri" panose="020F0502020204030204" pitchFamily="34" charset="0"/>
                          <a:cs typeface="Calibri" panose="020F0502020204030204" pitchFamily="34" charset="0"/>
                        </a:rPr>
                        <a:t> 3-month </a:t>
                      </a:r>
                      <a:r>
                        <a:rPr lang="hu-HU" sz="1100" b="1" dirty="0" err="1">
                          <a:latin typeface="Calibri" panose="020F0502020204030204" pitchFamily="34" charset="0"/>
                          <a:cs typeface="Calibri" panose="020F0502020204030204" pitchFamily="34" charset="0"/>
                        </a:rPr>
                        <a:t>deposit</a:t>
                      </a:r>
                      <a:endParaRPr lang="hu-HU" sz="1100" b="1" dirty="0">
                        <a:latin typeface="Calibri" panose="020F0502020204030204" pitchFamily="34" charset="0"/>
                        <a:cs typeface="Calibri" panose="020F0502020204030204" pitchFamily="34" charset="0"/>
                      </a:endParaRPr>
                    </a:p>
                  </p:txBody>
                </p:sp>
                <p:sp>
                  <p:nvSpPr>
                    <p:cNvPr id="29" name="Arrow: Down 28">
                      <a:extLst>
                        <a:ext uri="{FF2B5EF4-FFF2-40B4-BE49-F238E27FC236}">
                          <a16:creationId xmlns:a16="http://schemas.microsoft.com/office/drawing/2014/main" id="{4BC3AF13-3B8F-4EE2-9160-EE0DA4D16DFE}"/>
                        </a:ext>
                      </a:extLst>
                    </p:cNvPr>
                    <p:cNvSpPr/>
                    <p:nvPr/>
                  </p:nvSpPr>
                  <p:spPr>
                    <a:xfrm>
                      <a:off x="6317083" y="3200499"/>
                      <a:ext cx="432048" cy="228501"/>
                    </a:xfrm>
                    <a:prstGeom prst="downArrow">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5" name="Group 24">
                    <a:extLst>
                      <a:ext uri="{FF2B5EF4-FFF2-40B4-BE49-F238E27FC236}">
                        <a16:creationId xmlns:a16="http://schemas.microsoft.com/office/drawing/2014/main" id="{F606C422-DA4B-4AE7-A9E5-4BCA56C57103}"/>
                      </a:ext>
                    </a:extLst>
                  </p:cNvPr>
                  <p:cNvGrpSpPr/>
                  <p:nvPr/>
                </p:nvGrpSpPr>
                <p:grpSpPr>
                  <a:xfrm>
                    <a:off x="5649030" y="3329049"/>
                    <a:ext cx="1349039" cy="939298"/>
                    <a:chOff x="5858587" y="3329028"/>
                    <a:chExt cx="1349039" cy="939298"/>
                  </a:xfrm>
                </p:grpSpPr>
                <p:sp>
                  <p:nvSpPr>
                    <p:cNvPr id="26" name="Isosceles Triangle 25">
                      <a:extLst>
                        <a:ext uri="{FF2B5EF4-FFF2-40B4-BE49-F238E27FC236}">
                          <a16:creationId xmlns:a16="http://schemas.microsoft.com/office/drawing/2014/main" id="{8F5014B0-2A1C-43AE-A592-830D93342890}"/>
                        </a:ext>
                      </a:extLst>
                    </p:cNvPr>
                    <p:cNvSpPr/>
                    <p:nvPr/>
                  </p:nvSpPr>
                  <p:spPr>
                    <a:xfrm rot="10800000">
                      <a:off x="5858587" y="3476238"/>
                      <a:ext cx="1349039" cy="792088"/>
                    </a:xfrm>
                    <a:prstGeom prst="triangl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TextBox 26">
                      <a:extLst>
                        <a:ext uri="{FF2B5EF4-FFF2-40B4-BE49-F238E27FC236}">
                          <a16:creationId xmlns:a16="http://schemas.microsoft.com/office/drawing/2014/main" id="{3642C3A0-3C5B-4AAC-A4BF-F522096E5154}"/>
                        </a:ext>
                      </a:extLst>
                    </p:cNvPr>
                    <p:cNvSpPr txBox="1"/>
                    <p:nvPr/>
                  </p:nvSpPr>
                  <p:spPr>
                    <a:xfrm>
                      <a:off x="5978086" y="3329028"/>
                      <a:ext cx="1138337" cy="764620"/>
                    </a:xfrm>
                    <a:prstGeom prst="rect">
                      <a:avLst/>
                    </a:prstGeom>
                    <a:noFill/>
                  </p:spPr>
                  <p:txBody>
                    <a:bodyPr wrap="square" rtlCol="0">
                      <a:spAutoFit/>
                    </a:bodyPr>
                    <a:lstStyle/>
                    <a:p>
                      <a:pPr>
                        <a:lnSpc>
                          <a:spcPct val="150000"/>
                        </a:lnSpc>
                      </a:pPr>
                      <a:r>
                        <a:rPr lang="hu-HU" sz="1100" b="1" dirty="0" err="1">
                          <a:latin typeface="Calibri" panose="020F0502020204030204" pitchFamily="34" charset="0"/>
                          <a:cs typeface="Calibri" panose="020F0502020204030204" pitchFamily="34" charset="0"/>
                        </a:rPr>
                        <a:t>Liquidity</a:t>
                      </a:r>
                      <a:r>
                        <a:rPr lang="hu-HU" sz="1100" b="1" dirty="0">
                          <a:latin typeface="Calibri" panose="020F0502020204030204" pitchFamily="34" charset="0"/>
                          <a:cs typeface="Calibri" panose="020F0502020204030204" pitchFamily="34" charset="0"/>
                        </a:rPr>
                        <a:t>     </a:t>
                      </a:r>
                      <a:r>
                        <a:rPr lang="hu-HU" sz="1100" b="1" dirty="0" err="1">
                          <a:latin typeface="Calibri" panose="020F0502020204030204" pitchFamily="34" charset="0"/>
                          <a:cs typeface="Calibri" panose="020F0502020204030204" pitchFamily="34" charset="0"/>
                        </a:rPr>
                        <a:t>Risk</a:t>
                      </a:r>
                      <a:br>
                        <a:rPr lang="hu-HU" sz="1100" b="1" dirty="0">
                          <a:latin typeface="Calibri" panose="020F0502020204030204" pitchFamily="34" charset="0"/>
                          <a:cs typeface="Calibri" panose="020F0502020204030204" pitchFamily="34" charset="0"/>
                        </a:rPr>
                      </a:br>
                      <a:r>
                        <a:rPr lang="hu-HU" sz="1100" b="1" dirty="0">
                          <a:latin typeface="Calibri" panose="020F0502020204030204" pitchFamily="34" charset="0"/>
                          <a:cs typeface="Calibri" panose="020F0502020204030204" pitchFamily="34" charset="0"/>
                        </a:rPr>
                        <a:t>         </a:t>
                      </a:r>
                      <a:r>
                        <a:rPr lang="hu-HU" sz="1100" b="1" dirty="0" err="1">
                          <a:latin typeface="Calibri" panose="020F0502020204030204" pitchFamily="34" charset="0"/>
                          <a:cs typeface="Calibri" panose="020F0502020204030204" pitchFamily="34" charset="0"/>
                        </a:rPr>
                        <a:t>Yield</a:t>
                      </a:r>
                      <a:endParaRPr lang="hu-HU" sz="1100" b="1" dirty="0">
                        <a:latin typeface="Calibri" panose="020F0502020204030204" pitchFamily="34" charset="0"/>
                        <a:cs typeface="Calibri" panose="020F0502020204030204" pitchFamily="34" charset="0"/>
                      </a:endParaRPr>
                    </a:p>
                  </p:txBody>
                </p:sp>
              </p:grpSp>
            </p:grpSp>
            <p:sp>
              <p:nvSpPr>
                <p:cNvPr id="19" name="Arrow: Bent 18">
                  <a:extLst>
                    <a:ext uri="{FF2B5EF4-FFF2-40B4-BE49-F238E27FC236}">
                      <a16:creationId xmlns:a16="http://schemas.microsoft.com/office/drawing/2014/main" id="{D5D2C93D-F650-4CB8-949F-F771B0FAD7DC}"/>
                    </a:ext>
                  </a:extLst>
                </p:cNvPr>
                <p:cNvSpPr/>
                <p:nvPr/>
              </p:nvSpPr>
              <p:spPr>
                <a:xfrm rot="5400000">
                  <a:off x="7279700" y="3288307"/>
                  <a:ext cx="1152132" cy="1528036"/>
                </a:xfrm>
                <a:prstGeom prst="bentArrow">
                  <a:avLst>
                    <a:gd name="adj1" fmla="val 6735"/>
                    <a:gd name="adj2" fmla="val 10088"/>
                    <a:gd name="adj3" fmla="val 14167"/>
                    <a:gd name="adj4" fmla="val 43750"/>
                  </a:avLst>
                </a:prstGeom>
                <a:solidFill>
                  <a:schemeClr val="tx1">
                    <a:lumMod val="50000"/>
                    <a:lumOff val="5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0" name="Arrow: Bent 19">
                  <a:extLst>
                    <a:ext uri="{FF2B5EF4-FFF2-40B4-BE49-F238E27FC236}">
                      <a16:creationId xmlns:a16="http://schemas.microsoft.com/office/drawing/2014/main" id="{D26FA617-E41E-4A29-A981-8D8E90935836}"/>
                    </a:ext>
                  </a:extLst>
                </p:cNvPr>
                <p:cNvSpPr/>
                <p:nvPr/>
              </p:nvSpPr>
              <p:spPr>
                <a:xfrm rot="5400000">
                  <a:off x="6753180" y="3864083"/>
                  <a:ext cx="731762" cy="734784"/>
                </a:xfrm>
                <a:prstGeom prst="bentArrow">
                  <a:avLst>
                    <a:gd name="adj1" fmla="val 10651"/>
                    <a:gd name="adj2" fmla="val 18504"/>
                    <a:gd name="adj3" fmla="val 29349"/>
                    <a:gd name="adj4" fmla="val 43750"/>
                  </a:avLst>
                </a:prstGeom>
                <a:solidFill>
                  <a:schemeClr val="tx1">
                    <a:lumMod val="50000"/>
                    <a:lumOff val="5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1" name="Arrow: Bent 20">
                  <a:extLst>
                    <a:ext uri="{FF2B5EF4-FFF2-40B4-BE49-F238E27FC236}">
                      <a16:creationId xmlns:a16="http://schemas.microsoft.com/office/drawing/2014/main" id="{1DE56BB4-5DEC-4F00-A382-995A8F8AD0A7}"/>
                    </a:ext>
                  </a:extLst>
                </p:cNvPr>
                <p:cNvSpPr/>
                <p:nvPr/>
              </p:nvSpPr>
              <p:spPr>
                <a:xfrm rot="5400000" flipV="1">
                  <a:off x="4270806" y="3380922"/>
                  <a:ext cx="1157524" cy="1384430"/>
                </a:xfrm>
                <a:prstGeom prst="bentArrow">
                  <a:avLst>
                    <a:gd name="adj1" fmla="val 6735"/>
                    <a:gd name="adj2" fmla="val 10088"/>
                    <a:gd name="adj3" fmla="val 14167"/>
                    <a:gd name="adj4" fmla="val 43750"/>
                  </a:avLst>
                </a:prstGeom>
                <a:solidFill>
                  <a:schemeClr val="tx1">
                    <a:lumMod val="50000"/>
                    <a:lumOff val="5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2" name="Arrow: Bent 21">
                  <a:extLst>
                    <a:ext uri="{FF2B5EF4-FFF2-40B4-BE49-F238E27FC236}">
                      <a16:creationId xmlns:a16="http://schemas.microsoft.com/office/drawing/2014/main" id="{BC604384-082A-4369-8A1D-57DEBF0CAC5F}"/>
                    </a:ext>
                  </a:extLst>
                </p:cNvPr>
                <p:cNvSpPr/>
                <p:nvPr/>
              </p:nvSpPr>
              <p:spPr>
                <a:xfrm rot="5400000" flipV="1">
                  <a:off x="5059064" y="3862659"/>
                  <a:ext cx="762798" cy="734785"/>
                </a:xfrm>
                <a:prstGeom prst="bentArrow">
                  <a:avLst>
                    <a:gd name="adj1" fmla="val 10835"/>
                    <a:gd name="adj2" fmla="val 18504"/>
                    <a:gd name="adj3" fmla="val 29349"/>
                    <a:gd name="adj4" fmla="val 43750"/>
                  </a:avLst>
                </a:prstGeom>
                <a:solidFill>
                  <a:schemeClr val="tx1">
                    <a:lumMod val="50000"/>
                    <a:lumOff val="5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3" name="Arrow: Down 22">
                  <a:extLst>
                    <a:ext uri="{FF2B5EF4-FFF2-40B4-BE49-F238E27FC236}">
                      <a16:creationId xmlns:a16="http://schemas.microsoft.com/office/drawing/2014/main" id="{612D0531-E481-47A9-B585-7DB91D864A67}"/>
                    </a:ext>
                  </a:extLst>
                </p:cNvPr>
                <p:cNvSpPr/>
                <p:nvPr/>
              </p:nvSpPr>
              <p:spPr>
                <a:xfrm>
                  <a:off x="6209568" y="4307032"/>
                  <a:ext cx="199606" cy="358011"/>
                </a:xfrm>
                <a:prstGeom prst="downArrow">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sp>
          <p:nvSpPr>
            <p:cNvPr id="9" name="Arrow: Curved Up 8">
              <a:extLst>
                <a:ext uri="{FF2B5EF4-FFF2-40B4-BE49-F238E27FC236}">
                  <a16:creationId xmlns:a16="http://schemas.microsoft.com/office/drawing/2014/main" id="{9AD78B10-ABC6-464C-A7CB-EDDD1B5C26B0}"/>
                </a:ext>
              </a:extLst>
            </p:cNvPr>
            <p:cNvSpPr/>
            <p:nvPr/>
          </p:nvSpPr>
          <p:spPr>
            <a:xfrm flipH="1">
              <a:off x="7341594" y="4942021"/>
              <a:ext cx="1022718" cy="220535"/>
            </a:xfrm>
            <a:prstGeom prst="curvedUp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40" name="Arrow: Curved Up 39">
              <a:extLst>
                <a:ext uri="{FF2B5EF4-FFF2-40B4-BE49-F238E27FC236}">
                  <a16:creationId xmlns:a16="http://schemas.microsoft.com/office/drawing/2014/main" id="{78A8A95D-D1A4-4BB0-A7F7-4E24D801A4BB}"/>
                </a:ext>
              </a:extLst>
            </p:cNvPr>
            <p:cNvSpPr/>
            <p:nvPr/>
          </p:nvSpPr>
          <p:spPr>
            <a:xfrm flipH="1">
              <a:off x="5432589" y="4938669"/>
              <a:ext cx="2958678" cy="339615"/>
            </a:xfrm>
            <a:prstGeom prst="curvedUp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41" name="Arrow: Curved Up 40">
              <a:extLst>
                <a:ext uri="{FF2B5EF4-FFF2-40B4-BE49-F238E27FC236}">
                  <a16:creationId xmlns:a16="http://schemas.microsoft.com/office/drawing/2014/main" id="{4EF26F9B-5EEE-4849-AD2F-4691B358187A}"/>
                </a:ext>
              </a:extLst>
            </p:cNvPr>
            <p:cNvSpPr/>
            <p:nvPr/>
          </p:nvSpPr>
          <p:spPr>
            <a:xfrm flipH="1">
              <a:off x="4381013" y="4938365"/>
              <a:ext cx="4010254" cy="356991"/>
            </a:xfrm>
            <a:prstGeom prst="curvedUp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grpSp>
    </p:spTree>
    <p:extLst>
      <p:ext uri="{BB962C8B-B14F-4D97-AF65-F5344CB8AC3E}">
        <p14:creationId xmlns:p14="http://schemas.microsoft.com/office/powerpoint/2010/main" val="265463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24706"/>
            <a:ext cx="7956496" cy="928158"/>
          </a:xfrm>
        </p:spPr>
        <p:txBody>
          <a:bodyPr>
            <a:normAutofit/>
          </a:bodyPr>
          <a:lstStyle/>
          <a:p>
            <a:r>
              <a:rPr lang="hu-HU" sz="2800" dirty="0">
                <a:solidFill>
                  <a:srgbClr val="1E2452"/>
                </a:solidFill>
              </a:rPr>
              <a:t>Interest </a:t>
            </a:r>
            <a:r>
              <a:rPr lang="hu-HU" sz="2800" dirty="0" err="1">
                <a:solidFill>
                  <a:srgbClr val="1E2452"/>
                </a:solidFill>
              </a:rPr>
              <a:t>rate</a:t>
            </a:r>
            <a:r>
              <a:rPr lang="hu-HU" sz="2800" dirty="0">
                <a:solidFill>
                  <a:srgbClr val="1E2452"/>
                </a:solidFill>
              </a:rPr>
              <a:t> </a:t>
            </a:r>
            <a:r>
              <a:rPr lang="hu-HU" sz="2800" dirty="0" err="1">
                <a:solidFill>
                  <a:srgbClr val="1E2452"/>
                </a:solidFill>
              </a:rPr>
              <a:t>corridor</a:t>
            </a:r>
            <a:r>
              <a:rPr lang="hu-HU" sz="2800" dirty="0">
                <a:solidFill>
                  <a:srgbClr val="1E2452"/>
                </a:solidFill>
              </a:rPr>
              <a:t> and the </a:t>
            </a:r>
            <a:r>
              <a:rPr lang="hu-HU" sz="2800" dirty="0" err="1">
                <a:solidFill>
                  <a:srgbClr val="1E2452"/>
                </a:solidFill>
              </a:rPr>
              <a:t>overnight</a:t>
            </a:r>
            <a:r>
              <a:rPr lang="hu-HU" sz="2800" dirty="0">
                <a:solidFill>
                  <a:srgbClr val="1E2452"/>
                </a:solidFill>
              </a:rPr>
              <a:t> interest </a:t>
            </a:r>
            <a:r>
              <a:rPr lang="hu-HU" sz="2800" dirty="0" err="1">
                <a:solidFill>
                  <a:srgbClr val="1E2452"/>
                </a:solidFill>
              </a:rPr>
              <a:t>rates</a:t>
            </a:r>
            <a:endParaRPr lang="hu-HU" sz="2800" dirty="0"/>
          </a:p>
        </p:txBody>
      </p:sp>
      <p:sp>
        <p:nvSpPr>
          <p:cNvPr id="3" name="Content Placeholder 2"/>
          <p:cNvSpPr>
            <a:spLocks noGrp="1"/>
          </p:cNvSpPr>
          <p:nvPr>
            <p:ph idx="1"/>
          </p:nvPr>
        </p:nvSpPr>
        <p:spPr>
          <a:xfrm>
            <a:off x="411281" y="1268760"/>
            <a:ext cx="8822768" cy="5256584"/>
          </a:xfrm>
        </p:spPr>
        <p:txBody>
          <a:bodyPr>
            <a:normAutofit/>
          </a:bodyPr>
          <a:lstStyle/>
          <a:p>
            <a:pPr marL="342900" lvl="0" indent="-342900" defTabSz="914400" fontAlgn="base">
              <a:lnSpc>
                <a:spcPct val="120000"/>
              </a:lnSpc>
              <a:spcBef>
                <a:spcPts val="300"/>
              </a:spcBef>
              <a:spcAft>
                <a:spcPct val="0"/>
              </a:spcAft>
              <a:buFont typeface="Arial" charset="0"/>
              <a:buChar char="•"/>
            </a:pPr>
            <a:r>
              <a:rPr lang="hu-HU" sz="1900" i="1" dirty="0">
                <a:solidFill>
                  <a:srgbClr val="1E2452"/>
                </a:solidFill>
              </a:rPr>
              <a:t>Form:</a:t>
            </a:r>
            <a:r>
              <a:rPr lang="hu-HU" sz="1900" dirty="0">
                <a:solidFill>
                  <a:srgbClr val="1E2452"/>
                </a:solidFill>
              </a:rPr>
              <a:t> </a:t>
            </a:r>
            <a:r>
              <a:rPr lang="hu-HU" sz="1900" dirty="0" err="1">
                <a:solidFill>
                  <a:srgbClr val="1E2452"/>
                </a:solidFill>
              </a:rPr>
              <a:t>Currently</a:t>
            </a:r>
            <a:r>
              <a:rPr lang="hu-HU" sz="1900" dirty="0">
                <a:solidFill>
                  <a:srgbClr val="1E2452"/>
                </a:solidFill>
              </a:rPr>
              <a:t> </a:t>
            </a:r>
            <a:r>
              <a:rPr lang="hu-HU" sz="2000" dirty="0">
                <a:solidFill>
                  <a:srgbClr val="1E2452"/>
                </a:solidFill>
              </a:rPr>
              <a:t>asymmetric </a:t>
            </a:r>
            <a:r>
              <a:rPr lang="hu-HU" sz="2000" dirty="0" err="1">
                <a:solidFill>
                  <a:srgbClr val="1E2452"/>
                </a:solidFill>
              </a:rPr>
              <a:t>corridor</a:t>
            </a:r>
            <a:r>
              <a:rPr lang="hu-HU" sz="2000" dirty="0">
                <a:solidFill>
                  <a:srgbClr val="1E2452"/>
                </a:solidFill>
              </a:rPr>
              <a:t> </a:t>
            </a:r>
            <a:r>
              <a:rPr lang="hu-HU" sz="2000" dirty="0" err="1">
                <a:solidFill>
                  <a:srgbClr val="1E2452"/>
                </a:solidFill>
              </a:rPr>
              <a:t>between</a:t>
            </a:r>
            <a:r>
              <a:rPr lang="hu-HU" sz="2000" dirty="0">
                <a:solidFill>
                  <a:srgbClr val="1E2452"/>
                </a:solidFill>
              </a:rPr>
              <a:t> the interest </a:t>
            </a:r>
            <a:r>
              <a:rPr lang="hu-HU" sz="2000" dirty="0" err="1">
                <a:solidFill>
                  <a:srgbClr val="1E2452"/>
                </a:solidFill>
              </a:rPr>
              <a:t>rates</a:t>
            </a:r>
            <a:r>
              <a:rPr lang="hu-HU" sz="2000" dirty="0">
                <a:solidFill>
                  <a:srgbClr val="1E2452"/>
                </a:solidFill>
              </a:rPr>
              <a:t> o</a:t>
            </a:r>
            <a:r>
              <a:rPr lang="en-GB" sz="2000" dirty="0">
                <a:solidFill>
                  <a:srgbClr val="1E2452"/>
                </a:solidFill>
              </a:rPr>
              <a:t>n</a:t>
            </a:r>
            <a:r>
              <a:rPr lang="hu-HU" sz="2000" dirty="0">
                <a:solidFill>
                  <a:srgbClr val="1E2452"/>
                </a:solidFill>
              </a:rPr>
              <a:t> </a:t>
            </a:r>
            <a:r>
              <a:rPr lang="hu-HU" sz="2000" dirty="0" err="1">
                <a:solidFill>
                  <a:srgbClr val="1E2452"/>
                </a:solidFill>
              </a:rPr>
              <a:t>central</a:t>
            </a:r>
            <a:r>
              <a:rPr lang="hu-HU" sz="2000" dirty="0">
                <a:solidFill>
                  <a:srgbClr val="1E2452"/>
                </a:solidFill>
              </a:rPr>
              <a:t> bank </a:t>
            </a:r>
            <a:r>
              <a:rPr lang="hu-HU" sz="2000" dirty="0" err="1">
                <a:solidFill>
                  <a:srgbClr val="1E2452"/>
                </a:solidFill>
              </a:rPr>
              <a:t>overnight</a:t>
            </a:r>
            <a:r>
              <a:rPr lang="hu-HU" sz="2000" dirty="0">
                <a:solidFill>
                  <a:srgbClr val="1E2452"/>
                </a:solidFill>
              </a:rPr>
              <a:t> (O/N) </a:t>
            </a:r>
            <a:r>
              <a:rPr lang="hu-HU" sz="2000" dirty="0" err="1">
                <a:solidFill>
                  <a:srgbClr val="1E2452"/>
                </a:solidFill>
              </a:rPr>
              <a:t>lending</a:t>
            </a:r>
            <a:r>
              <a:rPr lang="hu-HU" sz="2000" dirty="0">
                <a:solidFill>
                  <a:srgbClr val="1E2452"/>
                </a:solidFill>
              </a:rPr>
              <a:t> and </a:t>
            </a:r>
            <a:r>
              <a:rPr lang="hu-HU" sz="2000" dirty="0" err="1">
                <a:solidFill>
                  <a:srgbClr val="1E2452"/>
                </a:solidFill>
              </a:rPr>
              <a:t>deposit</a:t>
            </a:r>
            <a:r>
              <a:rPr lang="hu-HU" sz="2000" dirty="0">
                <a:solidFill>
                  <a:srgbClr val="1E2452"/>
                </a:solidFill>
              </a:rPr>
              <a:t> </a:t>
            </a:r>
            <a:r>
              <a:rPr lang="hu-HU" sz="2000" dirty="0" err="1">
                <a:solidFill>
                  <a:srgbClr val="1E2452"/>
                </a:solidFill>
              </a:rPr>
              <a:t>facilities</a:t>
            </a:r>
            <a:r>
              <a:rPr lang="hu-HU" sz="2000" dirty="0">
                <a:solidFill>
                  <a:srgbClr val="1E2452"/>
                </a:solidFill>
              </a:rPr>
              <a:t> </a:t>
            </a:r>
          </a:p>
          <a:p>
            <a:pPr marL="342900" lvl="0" indent="-342900" defTabSz="914400" fontAlgn="base">
              <a:lnSpc>
                <a:spcPct val="120000"/>
              </a:lnSpc>
              <a:spcBef>
                <a:spcPts val="300"/>
              </a:spcBef>
              <a:spcAft>
                <a:spcPct val="0"/>
              </a:spcAft>
              <a:buFont typeface="Arial" charset="0"/>
              <a:buChar char="•"/>
            </a:pPr>
            <a:r>
              <a:rPr lang="hu-HU" sz="2000" dirty="0">
                <a:solidFill>
                  <a:srgbClr val="1E2452"/>
                </a:solidFill>
              </a:rPr>
              <a:t>Simultaneous </a:t>
            </a:r>
            <a:r>
              <a:rPr lang="hu-HU" sz="2000" dirty="0" err="1">
                <a:solidFill>
                  <a:srgbClr val="1E2452"/>
                </a:solidFill>
              </a:rPr>
              <a:t>central</a:t>
            </a:r>
            <a:r>
              <a:rPr lang="hu-HU" sz="2000" dirty="0">
                <a:solidFill>
                  <a:srgbClr val="1E2452"/>
                </a:solidFill>
              </a:rPr>
              <a:t> bank standing </a:t>
            </a:r>
            <a:r>
              <a:rPr lang="hu-HU" sz="2000" dirty="0" err="1">
                <a:solidFill>
                  <a:srgbClr val="1E2452"/>
                </a:solidFill>
              </a:rPr>
              <a:t>facilities</a:t>
            </a:r>
            <a:r>
              <a:rPr lang="hu-HU" sz="2000" dirty="0">
                <a:solidFill>
                  <a:srgbClr val="1E2452"/>
                </a:solidFill>
              </a:rPr>
              <a:t> </a:t>
            </a:r>
            <a:r>
              <a:rPr lang="hu-HU" sz="2000" dirty="0" err="1">
                <a:solidFill>
                  <a:srgbClr val="1E2452"/>
                </a:solidFill>
              </a:rPr>
              <a:t>on</a:t>
            </a:r>
            <a:r>
              <a:rPr lang="hu-HU" sz="2000" dirty="0">
                <a:solidFill>
                  <a:srgbClr val="1E2452"/>
                </a:solidFill>
              </a:rPr>
              <a:t> the </a:t>
            </a:r>
            <a:r>
              <a:rPr lang="hu-HU" sz="2000" dirty="0" err="1">
                <a:solidFill>
                  <a:srgbClr val="1E2452"/>
                </a:solidFill>
              </a:rPr>
              <a:t>assets</a:t>
            </a:r>
            <a:r>
              <a:rPr lang="hu-HU" sz="2000" dirty="0">
                <a:solidFill>
                  <a:srgbClr val="1E2452"/>
                </a:solidFill>
              </a:rPr>
              <a:t> and </a:t>
            </a:r>
            <a:r>
              <a:rPr lang="hu-HU" sz="2000" dirty="0" err="1">
                <a:solidFill>
                  <a:srgbClr val="1E2452"/>
                </a:solidFill>
              </a:rPr>
              <a:t>liabilities</a:t>
            </a:r>
            <a:r>
              <a:rPr lang="hu-HU" sz="2000" dirty="0">
                <a:solidFill>
                  <a:srgbClr val="1E2452"/>
                </a:solidFill>
              </a:rPr>
              <a:t> </a:t>
            </a:r>
            <a:r>
              <a:rPr lang="hu-HU" sz="2000" dirty="0" err="1">
                <a:solidFill>
                  <a:srgbClr val="1E2452"/>
                </a:solidFill>
              </a:rPr>
              <a:t>side</a:t>
            </a:r>
            <a:r>
              <a:rPr lang="hu-HU" sz="2000" dirty="0">
                <a:solidFill>
                  <a:srgbClr val="1E2452"/>
                </a:solidFill>
              </a:rPr>
              <a:t> </a:t>
            </a:r>
          </a:p>
          <a:p>
            <a:pPr marL="342900" lvl="0" indent="-342900" defTabSz="914400" fontAlgn="base">
              <a:lnSpc>
                <a:spcPct val="120000"/>
              </a:lnSpc>
              <a:spcBef>
                <a:spcPts val="300"/>
              </a:spcBef>
              <a:spcAft>
                <a:spcPct val="0"/>
              </a:spcAft>
              <a:buFont typeface="Arial" charset="0"/>
              <a:buChar char="•"/>
            </a:pPr>
            <a:r>
              <a:rPr lang="hu-HU" sz="1900" i="1" dirty="0" err="1">
                <a:solidFill>
                  <a:srgbClr val="1E2452"/>
                </a:solidFill>
              </a:rPr>
              <a:t>Objective</a:t>
            </a:r>
            <a:r>
              <a:rPr lang="hu-HU" sz="1900" i="1" dirty="0">
                <a:solidFill>
                  <a:srgbClr val="1E2452"/>
                </a:solidFill>
              </a:rPr>
              <a:t>: </a:t>
            </a:r>
            <a:r>
              <a:rPr lang="hu-HU" sz="2000" dirty="0">
                <a:solidFill>
                  <a:srgbClr val="1E2452"/>
                </a:solidFill>
              </a:rPr>
              <a:t>to moderate the </a:t>
            </a:r>
            <a:r>
              <a:rPr lang="hu-HU" sz="2000" dirty="0" err="1">
                <a:solidFill>
                  <a:srgbClr val="1E2452"/>
                </a:solidFill>
              </a:rPr>
              <a:t>volatility</a:t>
            </a:r>
            <a:r>
              <a:rPr lang="hu-HU" sz="2000" dirty="0">
                <a:solidFill>
                  <a:srgbClr val="1E2452"/>
                </a:solidFill>
              </a:rPr>
              <a:t> of </a:t>
            </a:r>
            <a:r>
              <a:rPr lang="hu-HU" sz="2000" dirty="0" err="1">
                <a:solidFill>
                  <a:srgbClr val="1E2452"/>
                </a:solidFill>
              </a:rPr>
              <a:t>money</a:t>
            </a:r>
            <a:r>
              <a:rPr lang="hu-HU" sz="2000" dirty="0">
                <a:solidFill>
                  <a:srgbClr val="1E2452"/>
                </a:solidFill>
              </a:rPr>
              <a:t> market interest </a:t>
            </a:r>
            <a:r>
              <a:rPr lang="hu-HU" sz="2000" dirty="0" err="1">
                <a:solidFill>
                  <a:srgbClr val="1E2452"/>
                </a:solidFill>
              </a:rPr>
              <a:t>rates</a:t>
            </a:r>
            <a:r>
              <a:rPr lang="hu-HU" sz="2000" dirty="0">
                <a:solidFill>
                  <a:srgbClr val="1E2452"/>
                </a:solidFill>
              </a:rPr>
              <a:t> </a:t>
            </a:r>
            <a:r>
              <a:rPr lang="hu-HU" sz="2000" dirty="0" err="1">
                <a:solidFill>
                  <a:srgbClr val="1E2452"/>
                </a:solidFill>
              </a:rPr>
              <a:t>with</a:t>
            </a:r>
            <a:r>
              <a:rPr lang="hu-HU" sz="2000" dirty="0">
                <a:solidFill>
                  <a:srgbClr val="1E2452"/>
                </a:solidFill>
              </a:rPr>
              <a:t> </a:t>
            </a:r>
            <a:r>
              <a:rPr lang="hu-HU" sz="2000" dirty="0" err="1">
                <a:solidFill>
                  <a:srgbClr val="1E2452"/>
                </a:solidFill>
              </a:rPr>
              <a:t>small</a:t>
            </a:r>
            <a:r>
              <a:rPr lang="hu-HU" sz="2000" dirty="0">
                <a:solidFill>
                  <a:srgbClr val="1E2452"/>
                </a:solidFill>
              </a:rPr>
              <a:t> </a:t>
            </a:r>
            <a:r>
              <a:rPr lang="hu-HU" sz="2000" dirty="0" err="1">
                <a:solidFill>
                  <a:srgbClr val="1E2452"/>
                </a:solidFill>
              </a:rPr>
              <a:t>deviations</a:t>
            </a:r>
            <a:r>
              <a:rPr lang="hu-HU" sz="2000" dirty="0">
                <a:solidFill>
                  <a:srgbClr val="1E2452"/>
                </a:solidFill>
              </a:rPr>
              <a:t> </a:t>
            </a:r>
            <a:r>
              <a:rPr lang="hu-HU" sz="2000" dirty="0" err="1">
                <a:solidFill>
                  <a:srgbClr val="1E2452"/>
                </a:solidFill>
              </a:rPr>
              <a:t>from</a:t>
            </a:r>
            <a:r>
              <a:rPr lang="hu-HU" sz="2000" dirty="0">
                <a:solidFill>
                  <a:srgbClr val="1E2452"/>
                </a:solidFill>
              </a:rPr>
              <a:t> the </a:t>
            </a:r>
            <a:r>
              <a:rPr lang="hu-HU" sz="2000" dirty="0" err="1">
                <a:solidFill>
                  <a:srgbClr val="1E2452"/>
                </a:solidFill>
              </a:rPr>
              <a:t>key</a:t>
            </a:r>
            <a:r>
              <a:rPr lang="hu-HU" sz="2000" dirty="0">
                <a:solidFill>
                  <a:srgbClr val="1E2452"/>
                </a:solidFill>
              </a:rPr>
              <a:t> policy </a:t>
            </a:r>
            <a:r>
              <a:rPr lang="hu-HU" sz="2000" dirty="0" err="1">
                <a:solidFill>
                  <a:srgbClr val="1E2452"/>
                </a:solidFill>
              </a:rPr>
              <a:t>rate</a:t>
            </a:r>
            <a:endParaRPr lang="hu-HU" sz="1900" dirty="0">
              <a:solidFill>
                <a:srgbClr val="1E2452"/>
              </a:solidFill>
            </a:endParaRPr>
          </a:p>
          <a:p>
            <a:pPr lvl="2" defTabSz="914400" fontAlgn="base">
              <a:lnSpc>
                <a:spcPct val="120000"/>
              </a:lnSpc>
              <a:spcBef>
                <a:spcPts val="400"/>
              </a:spcBef>
              <a:spcAft>
                <a:spcPct val="0"/>
              </a:spcAft>
              <a:buFont typeface="Calibri" panose="020F0502020204030204" pitchFamily="34" charset="0"/>
              <a:buChar char="−"/>
            </a:pPr>
            <a:r>
              <a:rPr lang="hu-HU" sz="1900" dirty="0" err="1"/>
              <a:t>On</a:t>
            </a:r>
            <a:r>
              <a:rPr lang="hu-HU" sz="1900" dirty="0"/>
              <a:t> the top of the </a:t>
            </a:r>
            <a:r>
              <a:rPr lang="hu-HU" sz="1900" dirty="0" err="1"/>
              <a:t>corridor</a:t>
            </a:r>
            <a:r>
              <a:rPr lang="hu-HU" sz="1900" dirty="0"/>
              <a:t> the MNB </a:t>
            </a:r>
            <a:r>
              <a:rPr lang="hu-HU" sz="1900" dirty="0" err="1"/>
              <a:t>provides</a:t>
            </a:r>
            <a:r>
              <a:rPr lang="hu-HU" sz="1900" dirty="0"/>
              <a:t> </a:t>
            </a:r>
            <a:r>
              <a:rPr lang="hu-HU" sz="1900" dirty="0" err="1"/>
              <a:t>unlimited</a:t>
            </a:r>
            <a:r>
              <a:rPr lang="hu-HU" sz="1900" dirty="0"/>
              <a:t> </a:t>
            </a:r>
            <a:r>
              <a:rPr lang="hu-HU" sz="1900" dirty="0" err="1"/>
              <a:t>liquidity</a:t>
            </a:r>
            <a:r>
              <a:rPr lang="hu-HU" sz="1900" dirty="0"/>
              <a:t> </a:t>
            </a:r>
            <a:r>
              <a:rPr lang="hu-HU" sz="1900" dirty="0" err="1"/>
              <a:t>for</a:t>
            </a:r>
            <a:r>
              <a:rPr lang="hu-HU" sz="1900" dirty="0"/>
              <a:t> </a:t>
            </a:r>
            <a:r>
              <a:rPr lang="hu-HU" sz="1900" dirty="0" err="1"/>
              <a:t>banks</a:t>
            </a:r>
            <a:r>
              <a:rPr lang="hu-HU" sz="1900" dirty="0"/>
              <a:t> </a:t>
            </a:r>
            <a:r>
              <a:rPr lang="hu-HU" sz="1900" dirty="0" err="1"/>
              <a:t>by</a:t>
            </a:r>
            <a:r>
              <a:rPr lang="hu-HU" sz="1900" dirty="0"/>
              <a:t> </a:t>
            </a:r>
            <a:r>
              <a:rPr lang="hu-HU" sz="1900" b="1" i="1" dirty="0"/>
              <a:t>the </a:t>
            </a:r>
            <a:r>
              <a:rPr lang="hu-HU" sz="1900" b="1" i="1" dirty="0" err="1"/>
              <a:t>overnight</a:t>
            </a:r>
            <a:r>
              <a:rPr lang="hu-HU" sz="1900" b="1" i="1" dirty="0"/>
              <a:t> </a:t>
            </a:r>
            <a:r>
              <a:rPr lang="hu-HU" sz="1900" b="1" i="1" dirty="0" err="1"/>
              <a:t>lending</a:t>
            </a:r>
            <a:r>
              <a:rPr lang="hu-HU" sz="1900" b="1" i="1" dirty="0"/>
              <a:t> </a:t>
            </a:r>
            <a:r>
              <a:rPr lang="hu-HU" sz="1900" b="1" i="1" dirty="0" err="1"/>
              <a:t>facility</a:t>
            </a:r>
            <a:r>
              <a:rPr lang="hu-HU" sz="1900" b="1" i="1" dirty="0"/>
              <a:t> (O/N loan) </a:t>
            </a:r>
            <a:r>
              <a:rPr lang="hu-HU" sz="1900" b="1" dirty="0" err="1"/>
              <a:t>against</a:t>
            </a:r>
            <a:r>
              <a:rPr lang="hu-HU" sz="1900" b="1" dirty="0"/>
              <a:t> </a:t>
            </a:r>
            <a:r>
              <a:rPr lang="hu-HU" sz="1900" b="1" dirty="0" err="1"/>
              <a:t>security</a:t>
            </a:r>
            <a:r>
              <a:rPr lang="hu-HU" sz="1900" b="1" dirty="0"/>
              <a:t> </a:t>
            </a:r>
            <a:r>
              <a:rPr lang="hu-HU" sz="1900" b="1" dirty="0" err="1"/>
              <a:t>collateral</a:t>
            </a:r>
            <a:r>
              <a:rPr lang="hu-HU" sz="1900" b="1" dirty="0"/>
              <a:t> </a:t>
            </a:r>
            <a:r>
              <a:rPr lang="hu-HU" sz="1900" dirty="0" err="1"/>
              <a:t>restricting</a:t>
            </a:r>
            <a:r>
              <a:rPr lang="hu-HU" sz="1900" dirty="0"/>
              <a:t> the </a:t>
            </a:r>
            <a:r>
              <a:rPr lang="hu-HU" sz="1900" dirty="0" err="1"/>
              <a:t>rise</a:t>
            </a:r>
            <a:r>
              <a:rPr lang="hu-HU" sz="1900" dirty="0"/>
              <a:t> of </a:t>
            </a:r>
            <a:r>
              <a:rPr lang="hu-HU" sz="1900" dirty="0" err="1"/>
              <a:t>interbank</a:t>
            </a:r>
            <a:r>
              <a:rPr lang="hu-HU" sz="1900" dirty="0"/>
              <a:t> interest </a:t>
            </a:r>
            <a:r>
              <a:rPr lang="hu-HU" sz="1900" dirty="0" err="1"/>
              <a:t>rates</a:t>
            </a:r>
            <a:r>
              <a:rPr lang="hu-HU" sz="1900" dirty="0"/>
              <a:t>.</a:t>
            </a:r>
            <a:endParaRPr lang="hu-HU" sz="1900" b="1" dirty="0"/>
          </a:p>
          <a:p>
            <a:pPr lvl="2" defTabSz="914400" fontAlgn="base">
              <a:lnSpc>
                <a:spcPct val="120000"/>
              </a:lnSpc>
              <a:spcBef>
                <a:spcPts val="400"/>
              </a:spcBef>
              <a:spcAft>
                <a:spcPct val="0"/>
              </a:spcAft>
              <a:buFont typeface="Calibri" panose="020F0502020204030204" pitchFamily="34" charset="0"/>
              <a:buChar char="−"/>
            </a:pPr>
            <a:r>
              <a:rPr lang="hu-HU" sz="1900" dirty="0" err="1"/>
              <a:t>On</a:t>
            </a:r>
            <a:r>
              <a:rPr lang="hu-HU" sz="1900" dirty="0"/>
              <a:t> the </a:t>
            </a:r>
            <a:r>
              <a:rPr lang="hu-HU" sz="1900" dirty="0" err="1"/>
              <a:t>bottom</a:t>
            </a:r>
            <a:r>
              <a:rPr lang="hu-HU" sz="1900" dirty="0"/>
              <a:t> of the </a:t>
            </a:r>
            <a:r>
              <a:rPr lang="hu-HU" sz="1900" dirty="0" err="1"/>
              <a:t>corridor</a:t>
            </a:r>
            <a:r>
              <a:rPr lang="hu-HU" sz="1900" dirty="0"/>
              <a:t> the MNB </a:t>
            </a:r>
            <a:r>
              <a:rPr lang="hu-HU" sz="1900" dirty="0" err="1"/>
              <a:t>accept</a:t>
            </a:r>
            <a:r>
              <a:rPr lang="hu-HU" sz="1900" dirty="0"/>
              <a:t> </a:t>
            </a:r>
            <a:r>
              <a:rPr lang="hu-HU" sz="1900" dirty="0" err="1"/>
              <a:t>unlimitedly</a:t>
            </a:r>
            <a:r>
              <a:rPr lang="hu-HU" sz="1900" dirty="0"/>
              <a:t> </a:t>
            </a:r>
            <a:r>
              <a:rPr lang="hu-HU" sz="1900" dirty="0" err="1"/>
              <a:t>temporary</a:t>
            </a:r>
            <a:r>
              <a:rPr lang="hu-HU" sz="1900" dirty="0"/>
              <a:t> </a:t>
            </a:r>
            <a:r>
              <a:rPr lang="hu-HU" sz="1900" dirty="0" err="1"/>
              <a:t>liquidity</a:t>
            </a:r>
            <a:r>
              <a:rPr lang="hu-HU" sz="1900" dirty="0"/>
              <a:t> </a:t>
            </a:r>
            <a:r>
              <a:rPr lang="hu-HU" sz="1900" dirty="0" err="1"/>
              <a:t>surplus</a:t>
            </a:r>
            <a:r>
              <a:rPr lang="hu-HU" sz="1900" dirty="0"/>
              <a:t> </a:t>
            </a:r>
            <a:r>
              <a:rPr lang="hu-HU" sz="1900" dirty="0" err="1"/>
              <a:t>from</a:t>
            </a:r>
            <a:r>
              <a:rPr lang="hu-HU" sz="1900" dirty="0"/>
              <a:t> the </a:t>
            </a:r>
            <a:r>
              <a:rPr lang="hu-HU" sz="1900" dirty="0" err="1"/>
              <a:t>money</a:t>
            </a:r>
            <a:r>
              <a:rPr lang="hu-HU" sz="1900" dirty="0"/>
              <a:t> market </a:t>
            </a:r>
            <a:r>
              <a:rPr lang="hu-HU" sz="1900" dirty="0" err="1"/>
              <a:t>by</a:t>
            </a:r>
            <a:r>
              <a:rPr lang="hu-HU" sz="1900" dirty="0"/>
              <a:t> </a:t>
            </a:r>
            <a:r>
              <a:rPr lang="hu-HU" sz="1900" b="1" i="1" dirty="0"/>
              <a:t>the </a:t>
            </a:r>
            <a:r>
              <a:rPr lang="hu-HU" sz="1900" b="1" i="1" dirty="0" err="1"/>
              <a:t>overnight</a:t>
            </a:r>
            <a:r>
              <a:rPr lang="hu-HU" sz="1900" b="1" i="1" dirty="0"/>
              <a:t> </a:t>
            </a:r>
            <a:r>
              <a:rPr lang="hu-HU" sz="1900" b="1" i="1" dirty="0" err="1"/>
              <a:t>deposit</a:t>
            </a:r>
            <a:r>
              <a:rPr lang="hu-HU" sz="1900" b="1" i="1" dirty="0"/>
              <a:t> </a:t>
            </a:r>
            <a:r>
              <a:rPr lang="hu-HU" sz="1900" b="1" i="1" dirty="0" err="1"/>
              <a:t>facility</a:t>
            </a:r>
            <a:r>
              <a:rPr lang="hu-HU" sz="1900" b="1" i="1" dirty="0"/>
              <a:t> (O/N </a:t>
            </a:r>
            <a:r>
              <a:rPr lang="hu-HU" sz="1900" b="1" i="1" dirty="0" err="1"/>
              <a:t>deposit</a:t>
            </a:r>
            <a:r>
              <a:rPr lang="hu-HU" sz="1900" b="1" i="1" dirty="0"/>
              <a:t>)  </a:t>
            </a:r>
            <a:r>
              <a:rPr lang="hu-HU" sz="1900" dirty="0" err="1"/>
              <a:t>restricting</a:t>
            </a:r>
            <a:r>
              <a:rPr lang="hu-HU" sz="1900" dirty="0"/>
              <a:t> the </a:t>
            </a:r>
            <a:r>
              <a:rPr lang="hu-HU" sz="1900" dirty="0" err="1"/>
              <a:t>fall</a:t>
            </a:r>
            <a:r>
              <a:rPr lang="hu-HU" sz="1900" dirty="0"/>
              <a:t> of </a:t>
            </a:r>
            <a:r>
              <a:rPr lang="hu-HU" sz="1900" dirty="0" err="1"/>
              <a:t>interbank</a:t>
            </a:r>
            <a:r>
              <a:rPr lang="hu-HU" sz="1900" dirty="0"/>
              <a:t> interest </a:t>
            </a:r>
            <a:r>
              <a:rPr lang="hu-HU" sz="1900" dirty="0" err="1"/>
              <a:t>rates</a:t>
            </a:r>
            <a:r>
              <a:rPr lang="hu-HU" sz="1900" dirty="0"/>
              <a:t> </a:t>
            </a:r>
            <a:r>
              <a:rPr lang="hu-HU" sz="1900" dirty="0" err="1"/>
              <a:t>under</a:t>
            </a:r>
            <a:r>
              <a:rPr lang="hu-HU" sz="1900" dirty="0"/>
              <a:t> the O/N </a:t>
            </a:r>
            <a:r>
              <a:rPr lang="hu-HU" sz="1900" dirty="0" err="1"/>
              <a:t>deposit</a:t>
            </a:r>
            <a:r>
              <a:rPr lang="hu-HU" sz="1900" dirty="0"/>
              <a:t> </a:t>
            </a:r>
            <a:r>
              <a:rPr lang="hu-HU" sz="1900" dirty="0" err="1"/>
              <a:t>rate</a:t>
            </a:r>
            <a:r>
              <a:rPr lang="hu-HU" sz="1900" dirty="0"/>
              <a:t>.</a:t>
            </a:r>
          </a:p>
          <a:p>
            <a:pPr marL="342900" indent="-342900" defTabSz="914400" fontAlgn="base">
              <a:lnSpc>
                <a:spcPct val="110000"/>
              </a:lnSpc>
              <a:spcBef>
                <a:spcPts val="300"/>
              </a:spcBef>
              <a:spcAft>
                <a:spcPct val="0"/>
              </a:spcAft>
              <a:buFont typeface="Arial" charset="0"/>
              <a:buChar char="•"/>
            </a:pPr>
            <a:r>
              <a:rPr lang="en-US" sz="1900" dirty="0"/>
              <a:t>In the (uncovered) interbank market overnight rates fluctuate between the two edges of the interest rate corridor</a:t>
            </a:r>
          </a:p>
        </p:txBody>
      </p:sp>
      <p:sp>
        <p:nvSpPr>
          <p:cNvPr id="4" name="Footer Placeholder 3"/>
          <p:cNvSpPr>
            <a:spLocks noGrp="1"/>
          </p:cNvSpPr>
          <p:nvPr>
            <p:ph type="ftr" sz="quarter" idx="11"/>
          </p:nvPr>
        </p:nvSpPr>
        <p:spPr>
          <a:xfrm>
            <a:off x="0" y="6448251"/>
            <a:ext cx="1979712" cy="365125"/>
          </a:xfrm>
        </p:spPr>
        <p:txBody>
          <a:bodyPr/>
          <a:lstStyle/>
          <a:p>
            <a:pPr>
              <a:defRPr/>
            </a:pPr>
            <a:r>
              <a:rPr lang="hu-HU" dirty="0"/>
              <a:t>Magyar Nemzeti Bank</a:t>
            </a:r>
          </a:p>
        </p:txBody>
      </p:sp>
      <p:sp>
        <p:nvSpPr>
          <p:cNvPr id="5" name="Slide Number Placeholder 4"/>
          <p:cNvSpPr>
            <a:spLocks noGrp="1"/>
          </p:cNvSpPr>
          <p:nvPr>
            <p:ph type="sldNum" sz="quarter" idx="12"/>
          </p:nvPr>
        </p:nvSpPr>
        <p:spPr>
          <a:xfrm>
            <a:off x="3543300" y="6448251"/>
            <a:ext cx="2057400" cy="365125"/>
          </a:xfrm>
        </p:spPr>
        <p:txBody>
          <a:bodyPr/>
          <a:lstStyle/>
          <a:p>
            <a:pPr>
              <a:defRPr/>
            </a:pPr>
            <a:fld id="{0401AEF3-AFFE-433D-8A34-08D966C25545}" type="slidenum">
              <a:rPr lang="hu-HU" smtClean="0"/>
              <a:pPr>
                <a:defRPr/>
              </a:pPr>
              <a:t>15</a:t>
            </a:fld>
            <a:endParaRPr lang="hu-HU" dirty="0"/>
          </a:p>
        </p:txBody>
      </p:sp>
    </p:spTree>
    <p:extLst>
      <p:ext uri="{BB962C8B-B14F-4D97-AF65-F5344CB8AC3E}">
        <p14:creationId xmlns:p14="http://schemas.microsoft.com/office/powerpoint/2010/main" val="3868039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0CD40-C896-47C2-8E47-5CEE00FEA520}"/>
              </a:ext>
            </a:extLst>
          </p:cNvPr>
          <p:cNvSpPr>
            <a:spLocks noGrp="1"/>
          </p:cNvSpPr>
          <p:nvPr>
            <p:ph type="title"/>
          </p:nvPr>
        </p:nvSpPr>
        <p:spPr>
          <a:xfrm>
            <a:off x="1080000" y="180000"/>
            <a:ext cx="8100512" cy="759189"/>
          </a:xfrm>
        </p:spPr>
        <p:txBody>
          <a:bodyPr>
            <a:noAutofit/>
          </a:bodyPr>
          <a:lstStyle/>
          <a:p>
            <a:r>
              <a:rPr lang="hu-HU" sz="2800" dirty="0" err="1"/>
              <a:t>Modifications</a:t>
            </a:r>
            <a:r>
              <a:rPr lang="hu-HU" sz="2800" dirty="0"/>
              <a:t> of the interest </a:t>
            </a:r>
            <a:r>
              <a:rPr lang="hu-HU" sz="2800" dirty="0" err="1"/>
              <a:t>rate</a:t>
            </a:r>
            <a:r>
              <a:rPr lang="hu-HU" sz="2800" dirty="0"/>
              <a:t> </a:t>
            </a:r>
            <a:r>
              <a:rPr lang="hu-HU" sz="2800" dirty="0" err="1"/>
              <a:t>corridor</a:t>
            </a:r>
            <a:r>
              <a:rPr lang="hu-HU" sz="2800" dirty="0"/>
              <a:t> (2015-2020)</a:t>
            </a:r>
          </a:p>
        </p:txBody>
      </p:sp>
      <p:sp>
        <p:nvSpPr>
          <p:cNvPr id="4" name="Footer Placeholder 3">
            <a:extLst>
              <a:ext uri="{FF2B5EF4-FFF2-40B4-BE49-F238E27FC236}">
                <a16:creationId xmlns:a16="http://schemas.microsoft.com/office/drawing/2014/main" id="{58F419F1-F6D1-4A4F-BC0D-51CB861C321D}"/>
              </a:ext>
            </a:extLst>
          </p:cNvPr>
          <p:cNvSpPr>
            <a:spLocks noGrp="1"/>
          </p:cNvSpPr>
          <p:nvPr>
            <p:ph type="ftr" sz="quarter" idx="11"/>
          </p:nvPr>
        </p:nvSpPr>
        <p:spPr>
          <a:xfrm>
            <a:off x="0" y="6419585"/>
            <a:ext cx="3086100" cy="365125"/>
          </a:xfrm>
        </p:spPr>
        <p:txBody>
          <a:bodyPr/>
          <a:lstStyle/>
          <a:p>
            <a:pPr>
              <a:defRPr/>
            </a:pPr>
            <a:r>
              <a:rPr lang="hu-HU"/>
              <a:t>Magyar Nemzeti Bank</a:t>
            </a:r>
            <a:endParaRPr lang="hu-HU" dirty="0"/>
          </a:p>
        </p:txBody>
      </p:sp>
      <p:sp>
        <p:nvSpPr>
          <p:cNvPr id="5" name="Slide Number Placeholder 4">
            <a:extLst>
              <a:ext uri="{FF2B5EF4-FFF2-40B4-BE49-F238E27FC236}">
                <a16:creationId xmlns:a16="http://schemas.microsoft.com/office/drawing/2014/main" id="{B31D1BC9-5C66-43BA-B8EE-6B2E653C3220}"/>
              </a:ext>
            </a:extLst>
          </p:cNvPr>
          <p:cNvSpPr>
            <a:spLocks noGrp="1"/>
          </p:cNvSpPr>
          <p:nvPr>
            <p:ph type="sldNum" sz="quarter" idx="12"/>
          </p:nvPr>
        </p:nvSpPr>
        <p:spPr>
          <a:xfrm>
            <a:off x="3543300" y="6356351"/>
            <a:ext cx="2057400" cy="365125"/>
          </a:xfrm>
        </p:spPr>
        <p:txBody>
          <a:bodyPr/>
          <a:lstStyle/>
          <a:p>
            <a:pPr>
              <a:defRPr/>
            </a:pPr>
            <a:fld id="{0401AEF3-AFFE-433D-8A34-08D966C25545}" type="slidenum">
              <a:rPr lang="hu-HU" smtClean="0"/>
              <a:pPr>
                <a:defRPr/>
              </a:pPr>
              <a:t>16</a:t>
            </a:fld>
            <a:endParaRPr lang="hu-HU" dirty="0"/>
          </a:p>
        </p:txBody>
      </p:sp>
      <p:pic>
        <p:nvPicPr>
          <p:cNvPr id="3" name="Picture 2">
            <a:extLst>
              <a:ext uri="{FF2B5EF4-FFF2-40B4-BE49-F238E27FC236}">
                <a16:creationId xmlns:a16="http://schemas.microsoft.com/office/drawing/2014/main" id="{CC4B3362-53BD-40A9-AE57-50BC074434A4}"/>
              </a:ext>
            </a:extLst>
          </p:cNvPr>
          <p:cNvPicPr>
            <a:picLocks noChangeAspect="1"/>
          </p:cNvPicPr>
          <p:nvPr/>
        </p:nvPicPr>
        <p:blipFill>
          <a:blip r:embed="rId2"/>
          <a:stretch>
            <a:fillRect/>
          </a:stretch>
        </p:blipFill>
        <p:spPr>
          <a:xfrm>
            <a:off x="755576" y="1268760"/>
            <a:ext cx="7740352" cy="5057098"/>
          </a:xfrm>
          <a:prstGeom prst="rect">
            <a:avLst/>
          </a:prstGeom>
        </p:spPr>
      </p:pic>
    </p:spTree>
    <p:extLst>
      <p:ext uri="{BB962C8B-B14F-4D97-AF65-F5344CB8AC3E}">
        <p14:creationId xmlns:p14="http://schemas.microsoft.com/office/powerpoint/2010/main" val="15623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32B30-638C-47F5-AC75-45926882E8B0}"/>
              </a:ext>
            </a:extLst>
          </p:cNvPr>
          <p:cNvSpPr>
            <a:spLocks noGrp="1"/>
          </p:cNvSpPr>
          <p:nvPr>
            <p:ph type="title"/>
          </p:nvPr>
        </p:nvSpPr>
        <p:spPr/>
        <p:txBody>
          <a:bodyPr>
            <a:noAutofit/>
          </a:bodyPr>
          <a:lstStyle/>
          <a:p>
            <a:r>
              <a:rPr lang="hu-HU" sz="2800" dirty="0"/>
              <a:t>FX-swap </a:t>
            </a:r>
            <a:r>
              <a:rPr lang="hu-HU" sz="2800" dirty="0" err="1"/>
              <a:t>instruments</a:t>
            </a:r>
            <a:r>
              <a:rPr lang="hu-HU" sz="2800" dirty="0"/>
              <a:t> </a:t>
            </a:r>
            <a:r>
              <a:rPr lang="hu-HU" sz="2800" dirty="0" err="1"/>
              <a:t>providing</a:t>
            </a:r>
            <a:r>
              <a:rPr lang="hu-HU" sz="2800" dirty="0"/>
              <a:t> forint </a:t>
            </a:r>
            <a:r>
              <a:rPr lang="hu-HU" sz="2800" dirty="0" err="1"/>
              <a:t>liquidity</a:t>
            </a:r>
            <a:endParaRPr lang="hu-HU" sz="2800" dirty="0"/>
          </a:p>
        </p:txBody>
      </p:sp>
      <p:sp>
        <p:nvSpPr>
          <p:cNvPr id="3" name="Content Placeholder 2">
            <a:extLst>
              <a:ext uri="{FF2B5EF4-FFF2-40B4-BE49-F238E27FC236}">
                <a16:creationId xmlns:a16="http://schemas.microsoft.com/office/drawing/2014/main" id="{1F1DE5EB-4821-46DA-BC0A-AE28AB140D0C}"/>
              </a:ext>
            </a:extLst>
          </p:cNvPr>
          <p:cNvSpPr>
            <a:spLocks noGrp="1"/>
          </p:cNvSpPr>
          <p:nvPr>
            <p:ph idx="1"/>
          </p:nvPr>
        </p:nvSpPr>
        <p:spPr>
          <a:xfrm>
            <a:off x="467544" y="1196752"/>
            <a:ext cx="8496944" cy="5328592"/>
          </a:xfrm>
        </p:spPr>
        <p:txBody>
          <a:bodyPr>
            <a:normAutofit fontScale="92500" lnSpcReduction="10000"/>
          </a:bodyPr>
          <a:lstStyle/>
          <a:p>
            <a:pPr marL="361950" indent="-361950">
              <a:lnSpc>
                <a:spcPct val="120000"/>
              </a:lnSpc>
              <a:spcBef>
                <a:spcPts val="600"/>
              </a:spcBef>
            </a:pPr>
            <a:r>
              <a:rPr lang="hu-HU" sz="2000" i="1" dirty="0"/>
              <a:t>Form: </a:t>
            </a:r>
            <a:r>
              <a:rPr lang="hu-HU" sz="2000" dirty="0"/>
              <a:t>EUR-HUF</a:t>
            </a:r>
            <a:r>
              <a:rPr lang="hu-HU" sz="2000" i="1" dirty="0"/>
              <a:t> </a:t>
            </a:r>
            <a:r>
              <a:rPr lang="hu-HU" sz="2000" dirty="0"/>
              <a:t>FX-swap </a:t>
            </a:r>
            <a:r>
              <a:rPr lang="hu-HU" sz="2000" dirty="0" err="1"/>
              <a:t>instruments</a:t>
            </a:r>
            <a:r>
              <a:rPr lang="hu-HU" sz="2000" dirty="0"/>
              <a:t> </a:t>
            </a:r>
            <a:r>
              <a:rPr lang="hu-HU" sz="2000" dirty="0" err="1"/>
              <a:t>providing</a:t>
            </a:r>
            <a:r>
              <a:rPr lang="hu-HU" sz="2000" dirty="0"/>
              <a:t> forint </a:t>
            </a:r>
            <a:r>
              <a:rPr lang="hu-HU" sz="2000" dirty="0" err="1"/>
              <a:t>liquidity</a:t>
            </a:r>
            <a:r>
              <a:rPr lang="hu-HU" sz="2000" dirty="0"/>
              <a:t> </a:t>
            </a:r>
            <a:r>
              <a:rPr lang="hu-HU" sz="2000" dirty="0" err="1"/>
              <a:t>with</a:t>
            </a:r>
            <a:r>
              <a:rPr lang="hu-HU" sz="2000" dirty="0"/>
              <a:t> 1-week, 1-month, 3-month, 6-month and 12-month </a:t>
            </a:r>
            <a:r>
              <a:rPr lang="hu-HU" sz="2000" dirty="0" err="1"/>
              <a:t>maturities</a:t>
            </a:r>
            <a:r>
              <a:rPr lang="hu-HU" sz="2000" dirty="0"/>
              <a:t> </a:t>
            </a:r>
          </a:p>
          <a:p>
            <a:pPr marL="361950" indent="-361950">
              <a:lnSpc>
                <a:spcPct val="120000"/>
              </a:lnSpc>
              <a:spcBef>
                <a:spcPts val="600"/>
              </a:spcBef>
            </a:pPr>
            <a:r>
              <a:rPr lang="hu-HU" sz="2000" i="1" dirty="0" err="1"/>
              <a:t>Objective</a:t>
            </a:r>
            <a:r>
              <a:rPr lang="hu-HU" sz="2000" i="1" dirty="0"/>
              <a:t>: </a:t>
            </a:r>
            <a:r>
              <a:rPr lang="hu-HU" sz="2000" dirty="0" err="1"/>
              <a:t>neutralisation</a:t>
            </a:r>
            <a:r>
              <a:rPr lang="hu-HU" sz="2000" dirty="0"/>
              <a:t> of </a:t>
            </a:r>
            <a:r>
              <a:rPr lang="hu-HU" sz="2000" dirty="0" err="1"/>
              <a:t>liquidity</a:t>
            </a:r>
            <a:r>
              <a:rPr lang="hu-HU" sz="2000" dirty="0"/>
              <a:t> flows </a:t>
            </a:r>
            <a:r>
              <a:rPr lang="hu-HU" sz="2000" dirty="0" err="1"/>
              <a:t>obstructing</a:t>
            </a:r>
            <a:r>
              <a:rPr lang="hu-HU" sz="2000" dirty="0"/>
              <a:t> the </a:t>
            </a:r>
            <a:r>
              <a:rPr lang="hu-HU" sz="2000" dirty="0" err="1"/>
              <a:t>achieving</a:t>
            </a:r>
            <a:r>
              <a:rPr lang="hu-HU" sz="2000" dirty="0"/>
              <a:t> of the </a:t>
            </a:r>
            <a:r>
              <a:rPr lang="hu-HU" sz="2000" dirty="0" err="1"/>
              <a:t>crowding</a:t>
            </a:r>
            <a:r>
              <a:rPr lang="hu-HU" sz="2000" dirty="0"/>
              <a:t>-out </a:t>
            </a:r>
            <a:r>
              <a:rPr lang="hu-HU" sz="2000" dirty="0" err="1"/>
              <a:t>effect</a:t>
            </a:r>
            <a:endParaRPr lang="hu-HU" sz="2000" dirty="0"/>
          </a:p>
          <a:p>
            <a:pPr marL="361950" indent="-361950">
              <a:lnSpc>
                <a:spcPct val="120000"/>
              </a:lnSpc>
              <a:spcBef>
                <a:spcPts val="600"/>
              </a:spcBef>
            </a:pPr>
            <a:r>
              <a:rPr lang="hu-HU" sz="2000" dirty="0" err="1"/>
              <a:t>At</a:t>
            </a:r>
            <a:r>
              <a:rPr lang="hu-HU" sz="2000" dirty="0"/>
              <a:t> the </a:t>
            </a:r>
            <a:r>
              <a:rPr lang="hu-HU" sz="2000" dirty="0" err="1"/>
              <a:t>autumn</a:t>
            </a:r>
            <a:r>
              <a:rPr lang="hu-HU" sz="2000" dirty="0"/>
              <a:t> of 2016, </a:t>
            </a:r>
            <a:r>
              <a:rPr lang="hu-HU" sz="2000" dirty="0" err="1"/>
              <a:t>simoultaneously</a:t>
            </a:r>
            <a:r>
              <a:rPr lang="hu-HU" sz="2000" dirty="0"/>
              <a:t> </a:t>
            </a:r>
            <a:r>
              <a:rPr lang="hu-HU" sz="2000" dirty="0" err="1"/>
              <a:t>with</a:t>
            </a:r>
            <a:r>
              <a:rPr lang="hu-HU" sz="2000" dirty="0"/>
              <a:t> the </a:t>
            </a:r>
            <a:r>
              <a:rPr lang="hu-HU" sz="2000" dirty="0" err="1"/>
              <a:t>implementation</a:t>
            </a:r>
            <a:r>
              <a:rPr lang="hu-HU" sz="2000" dirty="0"/>
              <a:t> of the </a:t>
            </a:r>
            <a:r>
              <a:rPr lang="hu-HU" sz="2000" dirty="0" err="1"/>
              <a:t>quantitative</a:t>
            </a:r>
            <a:r>
              <a:rPr lang="hu-HU" sz="2000" dirty="0"/>
              <a:t> </a:t>
            </a:r>
            <a:r>
              <a:rPr lang="hu-HU" sz="2000" dirty="0" err="1"/>
              <a:t>restriction</a:t>
            </a:r>
            <a:r>
              <a:rPr lang="hu-HU" sz="2000" dirty="0"/>
              <a:t> </a:t>
            </a:r>
            <a:r>
              <a:rPr lang="hu-HU" sz="2000" dirty="0" err="1"/>
              <a:t>system</a:t>
            </a:r>
            <a:r>
              <a:rPr lang="hu-HU" sz="2000" dirty="0"/>
              <a:t> the </a:t>
            </a:r>
            <a:r>
              <a:rPr lang="hu-HU" sz="2000" b="1" dirty="0" err="1"/>
              <a:t>short-term</a:t>
            </a:r>
            <a:r>
              <a:rPr lang="hu-HU" sz="2000" b="1" dirty="0"/>
              <a:t> </a:t>
            </a:r>
            <a:r>
              <a:rPr lang="hu-HU" sz="2000" b="1" dirty="0" err="1"/>
              <a:t>fine-tuning</a:t>
            </a:r>
            <a:r>
              <a:rPr lang="hu-HU" sz="2000" b="1" dirty="0"/>
              <a:t> FX-swap </a:t>
            </a:r>
            <a:r>
              <a:rPr lang="hu-HU" sz="2000" b="1" dirty="0" err="1"/>
              <a:t>instruments</a:t>
            </a:r>
            <a:r>
              <a:rPr lang="hu-HU" sz="2000" b="1" dirty="0"/>
              <a:t> </a:t>
            </a:r>
            <a:r>
              <a:rPr lang="hu-HU" sz="2000" dirty="0" err="1"/>
              <a:t>have</a:t>
            </a:r>
            <a:r>
              <a:rPr lang="hu-HU" sz="2000" dirty="0"/>
              <a:t> </a:t>
            </a:r>
            <a:r>
              <a:rPr lang="hu-HU" sz="2000" dirty="0" err="1"/>
              <a:t>been</a:t>
            </a:r>
            <a:r>
              <a:rPr lang="hu-HU" sz="2000" dirty="0"/>
              <a:t> </a:t>
            </a:r>
            <a:r>
              <a:rPr lang="hu-HU" sz="2000" dirty="0" err="1"/>
              <a:t>introduced</a:t>
            </a:r>
            <a:endParaRPr lang="hu-HU" sz="2000" dirty="0"/>
          </a:p>
          <a:p>
            <a:pPr marL="361950" indent="-361950">
              <a:lnSpc>
                <a:spcPct val="120000"/>
              </a:lnSpc>
              <a:spcBef>
                <a:spcPts val="600"/>
              </a:spcBef>
            </a:pPr>
            <a:r>
              <a:rPr lang="hu-HU" sz="2000" dirty="0" err="1"/>
              <a:t>Since</a:t>
            </a:r>
            <a:r>
              <a:rPr lang="hu-HU" sz="2000" dirty="0"/>
              <a:t> the </a:t>
            </a:r>
            <a:r>
              <a:rPr lang="hu-HU" sz="2000" dirty="0" err="1"/>
              <a:t>spring</a:t>
            </a:r>
            <a:r>
              <a:rPr lang="hu-HU" sz="2000" dirty="0"/>
              <a:t> of 2017 the 6-month and 12-month </a:t>
            </a:r>
            <a:r>
              <a:rPr lang="hu-HU" sz="2000" dirty="0" err="1"/>
              <a:t>maturities</a:t>
            </a:r>
            <a:r>
              <a:rPr lang="hu-HU" sz="2000" dirty="0"/>
              <a:t> </a:t>
            </a:r>
            <a:r>
              <a:rPr lang="hu-HU" sz="2000" dirty="0" err="1"/>
              <a:t>have</a:t>
            </a:r>
            <a:r>
              <a:rPr lang="hu-HU" sz="2000" dirty="0"/>
              <a:t> </a:t>
            </a:r>
            <a:r>
              <a:rPr lang="hu-HU" sz="2000" dirty="0" err="1"/>
              <a:t>become</a:t>
            </a:r>
            <a:r>
              <a:rPr lang="hu-HU" sz="2000" dirty="0"/>
              <a:t> </a:t>
            </a:r>
            <a:r>
              <a:rPr lang="hu-HU" sz="2000" dirty="0" err="1"/>
              <a:t>available</a:t>
            </a:r>
            <a:endParaRPr lang="hu-HU" sz="2000" dirty="0"/>
          </a:p>
          <a:p>
            <a:pPr marL="361950" indent="-361950">
              <a:lnSpc>
                <a:spcPct val="120000"/>
              </a:lnSpc>
              <a:spcBef>
                <a:spcPts val="600"/>
              </a:spcBef>
            </a:pPr>
            <a:r>
              <a:rPr lang="hu-HU" sz="2000" dirty="0"/>
              <a:t>The MNB </a:t>
            </a:r>
            <a:r>
              <a:rPr lang="hu-HU" sz="2000" dirty="0" err="1"/>
              <a:t>can</a:t>
            </a:r>
            <a:r>
              <a:rPr lang="hu-HU" sz="2000" dirty="0"/>
              <a:t> </a:t>
            </a:r>
            <a:r>
              <a:rPr lang="hu-HU" sz="2000" dirty="0" err="1"/>
              <a:t>manage</a:t>
            </a:r>
            <a:r>
              <a:rPr lang="hu-HU" sz="2000" dirty="0"/>
              <a:t> the </a:t>
            </a:r>
            <a:r>
              <a:rPr lang="hu-HU" sz="2000" dirty="0" err="1"/>
              <a:t>enduring</a:t>
            </a:r>
            <a:r>
              <a:rPr lang="hu-HU" sz="2000" dirty="0"/>
              <a:t> and </a:t>
            </a:r>
            <a:r>
              <a:rPr lang="hu-HU" sz="2000" dirty="0" err="1"/>
              <a:t>significant</a:t>
            </a:r>
            <a:r>
              <a:rPr lang="hu-HU" sz="2000" dirty="0"/>
              <a:t> </a:t>
            </a:r>
            <a:r>
              <a:rPr lang="hu-HU" sz="2000" dirty="0" err="1"/>
              <a:t>shifts</a:t>
            </a:r>
            <a:r>
              <a:rPr lang="hu-HU" sz="2000" dirty="0"/>
              <a:t> of </a:t>
            </a:r>
            <a:r>
              <a:rPr lang="hu-HU" sz="2000" dirty="0" err="1"/>
              <a:t>liquidity</a:t>
            </a:r>
            <a:r>
              <a:rPr lang="hu-HU" sz="2000" dirty="0"/>
              <a:t> </a:t>
            </a:r>
            <a:r>
              <a:rPr lang="hu-HU" sz="2000" dirty="0" err="1"/>
              <a:t>path</a:t>
            </a:r>
            <a:r>
              <a:rPr lang="hu-HU" sz="2000" dirty="0"/>
              <a:t> </a:t>
            </a:r>
            <a:r>
              <a:rPr lang="hu-HU" sz="2000" dirty="0" err="1"/>
              <a:t>by</a:t>
            </a:r>
            <a:r>
              <a:rPr lang="hu-HU" sz="2000" dirty="0"/>
              <a:t> </a:t>
            </a:r>
            <a:r>
              <a:rPr lang="hu-HU" sz="2000" dirty="0" err="1"/>
              <a:t>fine-tuning</a:t>
            </a:r>
            <a:r>
              <a:rPr lang="hu-HU" sz="2000" dirty="0"/>
              <a:t> </a:t>
            </a:r>
            <a:r>
              <a:rPr lang="hu-HU" sz="2000" dirty="0" err="1"/>
              <a:t>instruments</a:t>
            </a:r>
            <a:r>
              <a:rPr lang="hu-HU" sz="2000" dirty="0"/>
              <a:t> </a:t>
            </a:r>
            <a:r>
              <a:rPr lang="hu-HU" sz="2000" dirty="0" err="1"/>
              <a:t>providing</a:t>
            </a:r>
            <a:r>
              <a:rPr lang="hu-HU" sz="2000" dirty="0"/>
              <a:t> the </a:t>
            </a:r>
            <a:r>
              <a:rPr lang="hu-HU" sz="2000" dirty="0" err="1"/>
              <a:t>effectivity</a:t>
            </a:r>
            <a:r>
              <a:rPr lang="hu-HU" sz="2000" dirty="0"/>
              <a:t> of the </a:t>
            </a:r>
            <a:r>
              <a:rPr lang="hu-HU" sz="2000" dirty="0" err="1"/>
              <a:t>quantitative</a:t>
            </a:r>
            <a:r>
              <a:rPr lang="hu-HU" sz="2000" dirty="0"/>
              <a:t> </a:t>
            </a:r>
            <a:r>
              <a:rPr lang="hu-HU" sz="2000" dirty="0" err="1"/>
              <a:t>restriction</a:t>
            </a:r>
            <a:r>
              <a:rPr lang="hu-HU" sz="2000" dirty="0"/>
              <a:t>.</a:t>
            </a:r>
          </a:p>
          <a:p>
            <a:pPr marL="361950" indent="-361950">
              <a:lnSpc>
                <a:spcPct val="120000"/>
              </a:lnSpc>
              <a:spcBef>
                <a:spcPts val="600"/>
              </a:spcBef>
            </a:pPr>
            <a:r>
              <a:rPr lang="hu-HU" sz="2000" dirty="0" err="1"/>
              <a:t>At</a:t>
            </a:r>
            <a:r>
              <a:rPr lang="hu-HU" sz="2000" dirty="0"/>
              <a:t> the </a:t>
            </a:r>
            <a:r>
              <a:rPr lang="hu-HU" sz="2000" dirty="0" err="1"/>
              <a:t>autumn</a:t>
            </a:r>
            <a:r>
              <a:rPr lang="hu-HU" sz="2000" dirty="0"/>
              <a:t> of 2016 </a:t>
            </a:r>
            <a:r>
              <a:rPr lang="hu-HU" sz="2000" dirty="0" err="1"/>
              <a:t>beyond</a:t>
            </a:r>
            <a:r>
              <a:rPr lang="hu-HU" sz="2000" dirty="0"/>
              <a:t> the </a:t>
            </a:r>
            <a:r>
              <a:rPr lang="hu-HU" sz="2000" dirty="0">
                <a:hlinkClick r:id="rId2"/>
              </a:rPr>
              <a:t>FX-swap </a:t>
            </a:r>
            <a:r>
              <a:rPr lang="hu-HU" sz="2000" dirty="0" err="1">
                <a:hlinkClick r:id="rId2"/>
              </a:rPr>
              <a:t>instruments</a:t>
            </a:r>
            <a:r>
              <a:rPr lang="hu-HU" sz="2000" dirty="0">
                <a:hlinkClick r:id="rId2"/>
              </a:rPr>
              <a:t> </a:t>
            </a:r>
            <a:r>
              <a:rPr lang="hu-HU" sz="2000" dirty="0" err="1">
                <a:hlinkClick r:id="rId2"/>
              </a:rPr>
              <a:t>providing</a:t>
            </a:r>
            <a:r>
              <a:rPr lang="hu-HU" sz="2000" dirty="0">
                <a:hlinkClick r:id="rId2"/>
              </a:rPr>
              <a:t> forint </a:t>
            </a:r>
            <a:r>
              <a:rPr lang="hu-HU" sz="2000" dirty="0" err="1">
                <a:hlinkClick r:id="rId2"/>
              </a:rPr>
              <a:t>liquidity</a:t>
            </a:r>
            <a:r>
              <a:rPr lang="hu-HU" sz="2000" dirty="0">
                <a:hlinkClick r:id="rId2"/>
              </a:rPr>
              <a:t> </a:t>
            </a:r>
            <a:r>
              <a:rPr lang="hu-HU" sz="2000" dirty="0"/>
              <a:t>the MNB </a:t>
            </a:r>
            <a:r>
              <a:rPr lang="hu-HU" sz="2000" dirty="0" err="1"/>
              <a:t>created</a:t>
            </a:r>
            <a:r>
              <a:rPr lang="hu-HU" sz="2000" dirty="0"/>
              <a:t> the </a:t>
            </a:r>
            <a:r>
              <a:rPr lang="hu-HU" sz="2000" b="1" dirty="0">
                <a:hlinkClick r:id="rId3"/>
              </a:rPr>
              <a:t>1-week </a:t>
            </a:r>
            <a:r>
              <a:rPr lang="hu-HU" sz="2000" b="1" dirty="0" err="1">
                <a:hlinkClick r:id="rId3"/>
              </a:rPr>
              <a:t>central</a:t>
            </a:r>
            <a:r>
              <a:rPr lang="hu-HU" sz="2000" b="1" dirty="0">
                <a:hlinkClick r:id="rId3"/>
              </a:rPr>
              <a:t> bank </a:t>
            </a:r>
            <a:r>
              <a:rPr lang="hu-HU" sz="2000" b="1" dirty="0" err="1">
                <a:hlinkClick r:id="rId3"/>
              </a:rPr>
              <a:t>deposit</a:t>
            </a:r>
            <a:r>
              <a:rPr lang="hu-HU" sz="2000" b="1" dirty="0">
                <a:hlinkClick r:id="rId3"/>
              </a:rPr>
              <a:t> </a:t>
            </a:r>
            <a:r>
              <a:rPr lang="hu-HU" sz="2000" b="1" dirty="0" err="1">
                <a:hlinkClick r:id="rId3"/>
              </a:rPr>
              <a:t>instrument</a:t>
            </a:r>
            <a:r>
              <a:rPr lang="hu-HU" sz="2000" b="1" dirty="0">
                <a:hlinkClick r:id="rId3"/>
              </a:rPr>
              <a:t> </a:t>
            </a:r>
            <a:r>
              <a:rPr lang="hu-HU" sz="2000" dirty="0" err="1"/>
              <a:t>applied</a:t>
            </a:r>
            <a:r>
              <a:rPr lang="hu-HU" sz="2000" dirty="0"/>
              <a:t> </a:t>
            </a:r>
            <a:r>
              <a:rPr lang="hu-HU" sz="2000" dirty="0" err="1"/>
              <a:t>on</a:t>
            </a:r>
            <a:r>
              <a:rPr lang="hu-HU" sz="2000" dirty="0"/>
              <a:t> an ad hoc </a:t>
            </a:r>
            <a:r>
              <a:rPr lang="hu-HU" sz="2000" dirty="0" err="1"/>
              <a:t>basis</a:t>
            </a:r>
            <a:r>
              <a:rPr lang="hu-HU" sz="2000" dirty="0"/>
              <a:t> in </a:t>
            </a:r>
            <a:r>
              <a:rPr lang="hu-HU" sz="2000" dirty="0" err="1"/>
              <a:t>order</a:t>
            </a:r>
            <a:r>
              <a:rPr lang="hu-HU" sz="2000" dirty="0"/>
              <a:t> to </a:t>
            </a:r>
            <a:r>
              <a:rPr lang="hu-HU" sz="2000" dirty="0" err="1"/>
              <a:t>absorb</a:t>
            </a:r>
            <a:r>
              <a:rPr lang="hu-HU" sz="2000" dirty="0"/>
              <a:t> </a:t>
            </a:r>
            <a:r>
              <a:rPr lang="hu-HU" sz="2000" dirty="0" err="1"/>
              <a:t>excessively</a:t>
            </a:r>
            <a:r>
              <a:rPr lang="hu-HU" sz="2000" dirty="0"/>
              <a:t> </a:t>
            </a:r>
            <a:r>
              <a:rPr lang="hu-HU" sz="2000" dirty="0" err="1"/>
              <a:t>high</a:t>
            </a:r>
            <a:r>
              <a:rPr lang="hu-HU" sz="2000" dirty="0"/>
              <a:t> </a:t>
            </a:r>
            <a:r>
              <a:rPr lang="hu-HU" sz="2000" dirty="0" err="1"/>
              <a:t>liquidity</a:t>
            </a:r>
            <a:r>
              <a:rPr lang="hu-HU" sz="2000" dirty="0"/>
              <a:t> </a:t>
            </a:r>
            <a:r>
              <a:rPr lang="hu-HU" sz="2000" dirty="0" err="1"/>
              <a:t>surplus</a:t>
            </a:r>
            <a:r>
              <a:rPr lang="hu-HU" sz="2000" dirty="0"/>
              <a:t> (the MNB </a:t>
            </a:r>
            <a:r>
              <a:rPr lang="hu-HU" sz="2000" dirty="0" err="1"/>
              <a:t>didn’t</a:t>
            </a:r>
            <a:r>
              <a:rPr lang="hu-HU" sz="2000" dirty="0"/>
              <a:t> </a:t>
            </a:r>
            <a:r>
              <a:rPr lang="hu-HU" sz="2000" dirty="0" err="1"/>
              <a:t>use</a:t>
            </a:r>
            <a:r>
              <a:rPr lang="hu-HU" sz="2000" dirty="0"/>
              <a:t> </a:t>
            </a:r>
            <a:r>
              <a:rPr lang="hu-HU" sz="2000" dirty="0" err="1"/>
              <a:t>it</a:t>
            </a:r>
            <a:r>
              <a:rPr lang="hu-HU" sz="2000" dirty="0"/>
              <a:t> </a:t>
            </a:r>
            <a:r>
              <a:rPr lang="hu-HU" sz="2000" dirty="0" err="1"/>
              <a:t>between</a:t>
            </a:r>
            <a:r>
              <a:rPr lang="hu-HU" sz="2000" dirty="0"/>
              <a:t> 2016 and 2019).</a:t>
            </a:r>
          </a:p>
        </p:txBody>
      </p:sp>
      <p:sp>
        <p:nvSpPr>
          <p:cNvPr id="4" name="Footer Placeholder 3">
            <a:extLst>
              <a:ext uri="{FF2B5EF4-FFF2-40B4-BE49-F238E27FC236}">
                <a16:creationId xmlns:a16="http://schemas.microsoft.com/office/drawing/2014/main" id="{ADF7A13E-99B0-40A9-9369-95EE7636901A}"/>
              </a:ext>
            </a:extLst>
          </p:cNvPr>
          <p:cNvSpPr>
            <a:spLocks noGrp="1"/>
          </p:cNvSpPr>
          <p:nvPr>
            <p:ph type="ftr" sz="quarter" idx="11"/>
          </p:nvPr>
        </p:nvSpPr>
        <p:spPr/>
        <p:txBody>
          <a:bodyPr/>
          <a:lstStyle/>
          <a:p>
            <a:pPr>
              <a:defRPr/>
            </a:pPr>
            <a:r>
              <a:rPr lang="hu-HU"/>
              <a:t>Magyar Nemzeti Bank</a:t>
            </a:r>
            <a:endParaRPr lang="hu-HU" dirty="0"/>
          </a:p>
        </p:txBody>
      </p:sp>
      <p:sp>
        <p:nvSpPr>
          <p:cNvPr id="5" name="Slide Number Placeholder 4">
            <a:extLst>
              <a:ext uri="{FF2B5EF4-FFF2-40B4-BE49-F238E27FC236}">
                <a16:creationId xmlns:a16="http://schemas.microsoft.com/office/drawing/2014/main" id="{26807AC7-42B0-4FFD-ADC9-AC404F75216F}"/>
              </a:ext>
            </a:extLst>
          </p:cNvPr>
          <p:cNvSpPr>
            <a:spLocks noGrp="1"/>
          </p:cNvSpPr>
          <p:nvPr>
            <p:ph type="sldNum" sz="quarter" idx="12"/>
          </p:nvPr>
        </p:nvSpPr>
        <p:spPr/>
        <p:txBody>
          <a:bodyPr/>
          <a:lstStyle/>
          <a:p>
            <a:pPr>
              <a:defRPr/>
            </a:pPr>
            <a:fld id="{0401AEF3-AFFE-433D-8A34-08D966C25545}" type="slidenum">
              <a:rPr lang="hu-HU" smtClean="0"/>
              <a:pPr>
                <a:defRPr/>
              </a:pPr>
              <a:t>17</a:t>
            </a:fld>
            <a:endParaRPr lang="hu-HU" dirty="0"/>
          </a:p>
        </p:txBody>
      </p:sp>
      <p:sp>
        <p:nvSpPr>
          <p:cNvPr id="6" name="Text Placeholder 5">
            <a:extLst>
              <a:ext uri="{FF2B5EF4-FFF2-40B4-BE49-F238E27FC236}">
                <a16:creationId xmlns:a16="http://schemas.microsoft.com/office/drawing/2014/main" id="{FE1F2938-8DEE-4C85-ACD9-2AD3A745622A}"/>
              </a:ext>
            </a:extLst>
          </p:cNvPr>
          <p:cNvSpPr>
            <a:spLocks noGrp="1"/>
          </p:cNvSpPr>
          <p:nvPr>
            <p:ph type="body" sz="quarter" idx="13"/>
          </p:nvPr>
        </p:nvSpPr>
        <p:spPr/>
        <p:txBody>
          <a:bodyPr/>
          <a:lstStyle/>
          <a:p>
            <a:endParaRPr lang="hu-HU"/>
          </a:p>
        </p:txBody>
      </p:sp>
    </p:spTree>
    <p:extLst>
      <p:ext uri="{BB962C8B-B14F-4D97-AF65-F5344CB8AC3E}">
        <p14:creationId xmlns:p14="http://schemas.microsoft.com/office/powerpoint/2010/main" val="3662889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1A00D-3675-4DCF-9506-C3BAFEC3B140}"/>
              </a:ext>
            </a:extLst>
          </p:cNvPr>
          <p:cNvSpPr>
            <a:spLocks noGrp="1"/>
          </p:cNvSpPr>
          <p:nvPr>
            <p:ph type="title"/>
          </p:nvPr>
        </p:nvSpPr>
        <p:spPr>
          <a:xfrm>
            <a:off x="1115616" y="180000"/>
            <a:ext cx="7848872" cy="759189"/>
          </a:xfrm>
        </p:spPr>
        <p:txBody>
          <a:bodyPr>
            <a:noAutofit/>
          </a:bodyPr>
          <a:lstStyle/>
          <a:p>
            <a:r>
              <a:rPr lang="hu-HU" sz="2800" dirty="0"/>
              <a:t>The </a:t>
            </a:r>
            <a:r>
              <a:rPr lang="hu-HU" sz="2800" dirty="0" err="1"/>
              <a:t>development</a:t>
            </a:r>
            <a:r>
              <a:rPr lang="hu-HU" sz="2800" dirty="0"/>
              <a:t> of the FX-swap </a:t>
            </a:r>
            <a:r>
              <a:rPr lang="hu-HU" sz="2800" dirty="0" err="1"/>
              <a:t>stock</a:t>
            </a:r>
            <a:r>
              <a:rPr lang="hu-HU" sz="2800" dirty="0"/>
              <a:t> of the MNB </a:t>
            </a:r>
            <a:br>
              <a:rPr lang="hu-HU" sz="2800" dirty="0"/>
            </a:br>
            <a:r>
              <a:rPr lang="hu-HU" sz="2800" dirty="0" err="1"/>
              <a:t>until</a:t>
            </a:r>
            <a:r>
              <a:rPr lang="hu-HU" sz="2800" dirty="0"/>
              <a:t> 20.02.2020</a:t>
            </a:r>
          </a:p>
        </p:txBody>
      </p:sp>
      <p:sp>
        <p:nvSpPr>
          <p:cNvPr id="4" name="Footer Placeholder 3">
            <a:extLst>
              <a:ext uri="{FF2B5EF4-FFF2-40B4-BE49-F238E27FC236}">
                <a16:creationId xmlns:a16="http://schemas.microsoft.com/office/drawing/2014/main" id="{54E1C606-3478-4A41-B0DC-59071F31153A}"/>
              </a:ext>
            </a:extLst>
          </p:cNvPr>
          <p:cNvSpPr>
            <a:spLocks noGrp="1"/>
          </p:cNvSpPr>
          <p:nvPr>
            <p:ph type="ftr" sz="quarter" idx="11"/>
          </p:nvPr>
        </p:nvSpPr>
        <p:spPr/>
        <p:txBody>
          <a:bodyPr/>
          <a:lstStyle/>
          <a:p>
            <a:pPr>
              <a:defRPr/>
            </a:pPr>
            <a:r>
              <a:rPr lang="hu-HU"/>
              <a:t>Magyar Nemzeti Bank</a:t>
            </a:r>
            <a:endParaRPr lang="hu-HU" dirty="0"/>
          </a:p>
        </p:txBody>
      </p:sp>
      <p:sp>
        <p:nvSpPr>
          <p:cNvPr id="5" name="Slide Number Placeholder 4">
            <a:extLst>
              <a:ext uri="{FF2B5EF4-FFF2-40B4-BE49-F238E27FC236}">
                <a16:creationId xmlns:a16="http://schemas.microsoft.com/office/drawing/2014/main" id="{FF749836-25E8-404C-84D0-50D27DA2B7F6}"/>
              </a:ext>
            </a:extLst>
          </p:cNvPr>
          <p:cNvSpPr>
            <a:spLocks noGrp="1"/>
          </p:cNvSpPr>
          <p:nvPr>
            <p:ph type="sldNum" sz="quarter" idx="12"/>
          </p:nvPr>
        </p:nvSpPr>
        <p:spPr/>
        <p:txBody>
          <a:bodyPr/>
          <a:lstStyle/>
          <a:p>
            <a:pPr>
              <a:defRPr/>
            </a:pPr>
            <a:fld id="{0401AEF3-AFFE-433D-8A34-08D966C25545}" type="slidenum">
              <a:rPr lang="hu-HU" smtClean="0"/>
              <a:pPr>
                <a:defRPr/>
              </a:pPr>
              <a:t>18</a:t>
            </a:fld>
            <a:endParaRPr lang="hu-HU" dirty="0"/>
          </a:p>
        </p:txBody>
      </p:sp>
      <p:pic>
        <p:nvPicPr>
          <p:cNvPr id="7" name="Content Placeholder 6">
            <a:extLst>
              <a:ext uri="{FF2B5EF4-FFF2-40B4-BE49-F238E27FC236}">
                <a16:creationId xmlns:a16="http://schemas.microsoft.com/office/drawing/2014/main" id="{81DB7FBD-E54B-4ECA-98A2-46E55977418C}"/>
              </a:ext>
            </a:extLst>
          </p:cNvPr>
          <p:cNvPicPr>
            <a:picLocks noGrp="1" noChangeAspect="1"/>
          </p:cNvPicPr>
          <p:nvPr>
            <p:ph idx="1"/>
          </p:nvPr>
        </p:nvPicPr>
        <p:blipFill>
          <a:blip r:embed="rId2"/>
          <a:stretch>
            <a:fillRect/>
          </a:stretch>
        </p:blipFill>
        <p:spPr>
          <a:xfrm>
            <a:off x="789074" y="1268413"/>
            <a:ext cx="7610302" cy="4968875"/>
          </a:xfrm>
          <a:prstGeom prst="rect">
            <a:avLst/>
          </a:prstGeom>
        </p:spPr>
      </p:pic>
    </p:spTree>
    <p:extLst>
      <p:ext uri="{BB962C8B-B14F-4D97-AF65-F5344CB8AC3E}">
        <p14:creationId xmlns:p14="http://schemas.microsoft.com/office/powerpoint/2010/main" val="4196752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73128"/>
            <a:ext cx="7485331" cy="1051616"/>
          </a:xfrm>
        </p:spPr>
        <p:txBody>
          <a:bodyPr>
            <a:normAutofit/>
          </a:bodyPr>
          <a:lstStyle/>
          <a:p>
            <a:r>
              <a:rPr lang="hu-HU" sz="2800" dirty="0"/>
              <a:t>The </a:t>
            </a:r>
            <a:r>
              <a:rPr lang="hu-HU" sz="2800" dirty="0" err="1"/>
              <a:t>role</a:t>
            </a:r>
            <a:r>
              <a:rPr lang="hu-HU" sz="2800" dirty="0"/>
              <a:t> of </a:t>
            </a:r>
            <a:r>
              <a:rPr lang="hu-HU" sz="2800" u="sng" dirty="0"/>
              <a:t>m</a:t>
            </a:r>
            <a:r>
              <a:rPr lang="hu-HU" sz="2800" dirty="0">
                <a:hlinkClick r:id="rId2"/>
              </a:rPr>
              <a:t>inimum </a:t>
            </a:r>
            <a:r>
              <a:rPr lang="hu-HU" sz="2800" dirty="0" err="1">
                <a:hlinkClick r:id="rId2"/>
              </a:rPr>
              <a:t>reserve</a:t>
            </a:r>
            <a:r>
              <a:rPr lang="hu-HU" sz="2800" dirty="0">
                <a:hlinkClick r:id="rId2"/>
              </a:rPr>
              <a:t> </a:t>
            </a:r>
            <a:r>
              <a:rPr lang="hu-HU" sz="2800" dirty="0" err="1">
                <a:hlinkClick r:id="rId2"/>
              </a:rPr>
              <a:t>requirements</a:t>
            </a:r>
            <a:endParaRPr lang="hu-HU" sz="2800" dirty="0"/>
          </a:p>
        </p:txBody>
      </p:sp>
      <p:sp>
        <p:nvSpPr>
          <p:cNvPr id="3" name="Content Placeholder 2"/>
          <p:cNvSpPr>
            <a:spLocks noGrp="1"/>
          </p:cNvSpPr>
          <p:nvPr>
            <p:ph idx="1"/>
          </p:nvPr>
        </p:nvSpPr>
        <p:spPr>
          <a:xfrm>
            <a:off x="107504" y="1124744"/>
            <a:ext cx="9179657" cy="5623942"/>
          </a:xfrm>
        </p:spPr>
        <p:txBody>
          <a:bodyPr>
            <a:normAutofit fontScale="92500" lnSpcReduction="10000"/>
          </a:bodyPr>
          <a:lstStyle/>
          <a:p>
            <a:pPr marL="361950" lvl="1" indent="-361950" defTabSz="914400" fontAlgn="base">
              <a:lnSpc>
                <a:spcPct val="120000"/>
              </a:lnSpc>
              <a:spcBef>
                <a:spcPts val="500"/>
              </a:spcBef>
              <a:spcAft>
                <a:spcPct val="0"/>
              </a:spcAft>
              <a:buFont typeface="Arial" charset="0"/>
              <a:buChar char="•"/>
            </a:pPr>
            <a:r>
              <a:rPr lang="hu-HU" sz="1800" i="1" dirty="0">
                <a:solidFill>
                  <a:srgbClr val="1E2452"/>
                </a:solidFill>
              </a:rPr>
              <a:t>Form</a:t>
            </a:r>
            <a:r>
              <a:rPr lang="hu-HU" sz="1800" dirty="0">
                <a:solidFill>
                  <a:srgbClr val="1E2452"/>
                </a:solidFill>
              </a:rPr>
              <a:t>: </a:t>
            </a:r>
            <a:r>
              <a:rPr lang="en-US" sz="1800" dirty="0">
                <a:solidFill>
                  <a:srgbClr val="1E2452"/>
                </a:solidFill>
              </a:rPr>
              <a:t>Banks are required to maintain reserves against a part of their liabilities (2% of the liability items subject to reserve requirements with a maturity less than 2 years) in their settlement accounts with the central bank</a:t>
            </a:r>
          </a:p>
          <a:p>
            <a:pPr marL="361950" lvl="1" indent="-361950" defTabSz="914400" fontAlgn="base">
              <a:lnSpc>
                <a:spcPct val="120000"/>
              </a:lnSpc>
              <a:spcBef>
                <a:spcPts val="500"/>
              </a:spcBef>
              <a:spcAft>
                <a:spcPct val="0"/>
              </a:spcAft>
              <a:buFont typeface="Arial" charset="0"/>
              <a:buChar char="•"/>
            </a:pPr>
            <a:r>
              <a:rPr lang="hu-HU" sz="1800" i="1" dirty="0" err="1">
                <a:solidFill>
                  <a:srgbClr val="1E2452"/>
                </a:solidFill>
              </a:rPr>
              <a:t>Objective</a:t>
            </a:r>
            <a:r>
              <a:rPr lang="hu-HU" sz="1800" dirty="0">
                <a:solidFill>
                  <a:srgbClr val="1E2452"/>
                </a:solidFill>
              </a:rPr>
              <a:t>: </a:t>
            </a:r>
            <a:r>
              <a:rPr lang="en-US" sz="1800" dirty="0">
                <a:solidFill>
                  <a:srgbClr val="1E2452"/>
                </a:solidFill>
              </a:rPr>
              <a:t>to moderate the volatility of money market interest rates</a:t>
            </a:r>
            <a:endParaRPr lang="hu-HU" sz="1800" dirty="0">
              <a:solidFill>
                <a:srgbClr val="1E2452"/>
              </a:solidFill>
            </a:endParaRPr>
          </a:p>
          <a:p>
            <a:pPr marL="361950" lvl="1" indent="-361950" defTabSz="914400" fontAlgn="base">
              <a:lnSpc>
                <a:spcPct val="120000"/>
              </a:lnSpc>
              <a:spcBef>
                <a:spcPts val="500"/>
              </a:spcBef>
              <a:spcAft>
                <a:spcPct val="0"/>
              </a:spcAft>
              <a:buFont typeface="Arial" charset="0"/>
              <a:buChar char="•"/>
            </a:pPr>
            <a:r>
              <a:rPr lang="en-US" sz="1800" dirty="0">
                <a:solidFill>
                  <a:srgbClr val="1E2452"/>
                </a:solidFill>
              </a:rPr>
              <a:t>Averaging mechanism: reserve requirements have to be met on a monthly average basis</a:t>
            </a:r>
            <a:r>
              <a:rPr lang="hu-HU" sz="1800" dirty="0">
                <a:solidFill>
                  <a:srgbClr val="1E2452"/>
                </a:solidFill>
              </a:rPr>
              <a:t>*</a:t>
            </a:r>
            <a:endParaRPr lang="en-US" sz="1800" dirty="0">
              <a:solidFill>
                <a:srgbClr val="1E2452"/>
              </a:solidFill>
            </a:endParaRPr>
          </a:p>
          <a:p>
            <a:pPr marL="361950" lvl="1" indent="-361950" defTabSz="914400" fontAlgn="base">
              <a:lnSpc>
                <a:spcPct val="120000"/>
              </a:lnSpc>
              <a:spcBef>
                <a:spcPts val="500"/>
              </a:spcBef>
              <a:spcAft>
                <a:spcPct val="0"/>
              </a:spcAft>
              <a:buFont typeface="Arial" charset="0"/>
              <a:buChar char="•"/>
            </a:pPr>
            <a:r>
              <a:rPr lang="hu-HU" sz="1800" dirty="0">
                <a:solidFill>
                  <a:srgbClr val="1E2452"/>
                </a:solidFill>
              </a:rPr>
              <a:t>The MNB </a:t>
            </a:r>
            <a:r>
              <a:rPr lang="hu-HU" sz="1800" dirty="0" err="1">
                <a:solidFill>
                  <a:srgbClr val="1E2452"/>
                </a:solidFill>
              </a:rPr>
              <a:t>pays</a:t>
            </a:r>
            <a:r>
              <a:rPr lang="hu-HU" sz="1800" dirty="0">
                <a:solidFill>
                  <a:srgbClr val="1E2452"/>
                </a:solidFill>
              </a:rPr>
              <a:t> the </a:t>
            </a:r>
            <a:r>
              <a:rPr lang="hu-HU" sz="1800" b="1" dirty="0" err="1">
                <a:solidFill>
                  <a:srgbClr val="1E2452"/>
                </a:solidFill>
              </a:rPr>
              <a:t>central</a:t>
            </a:r>
            <a:r>
              <a:rPr lang="hu-HU" sz="1800" b="1" dirty="0">
                <a:solidFill>
                  <a:srgbClr val="1E2452"/>
                </a:solidFill>
              </a:rPr>
              <a:t> bank </a:t>
            </a:r>
            <a:r>
              <a:rPr lang="hu-HU" sz="1800" b="1" dirty="0" err="1">
                <a:solidFill>
                  <a:srgbClr val="1E2452"/>
                </a:solidFill>
              </a:rPr>
              <a:t>base</a:t>
            </a:r>
            <a:r>
              <a:rPr lang="hu-HU" sz="1800" b="1" dirty="0">
                <a:solidFill>
                  <a:srgbClr val="1E2452"/>
                </a:solidFill>
              </a:rPr>
              <a:t> </a:t>
            </a:r>
            <a:r>
              <a:rPr lang="hu-HU" sz="1800" b="1" dirty="0" err="1">
                <a:solidFill>
                  <a:srgbClr val="1E2452"/>
                </a:solidFill>
              </a:rPr>
              <a:t>rate</a:t>
            </a:r>
            <a:r>
              <a:rPr lang="hu-HU" sz="1800" b="1" dirty="0">
                <a:solidFill>
                  <a:srgbClr val="1E2452"/>
                </a:solidFill>
              </a:rPr>
              <a:t> </a:t>
            </a:r>
            <a:r>
              <a:rPr lang="hu-HU" sz="1800" dirty="0" err="1">
                <a:solidFill>
                  <a:srgbClr val="1E2452"/>
                </a:solidFill>
              </a:rPr>
              <a:t>on</a:t>
            </a:r>
            <a:r>
              <a:rPr lang="hu-HU" sz="1800" dirty="0">
                <a:solidFill>
                  <a:srgbClr val="1E2452"/>
                </a:solidFill>
              </a:rPr>
              <a:t> the minimum </a:t>
            </a:r>
            <a:r>
              <a:rPr lang="hu-HU" sz="1800" dirty="0" err="1">
                <a:solidFill>
                  <a:srgbClr val="1E2452"/>
                </a:solidFill>
              </a:rPr>
              <a:t>reserves</a:t>
            </a:r>
            <a:r>
              <a:rPr lang="hu-HU" sz="1800" dirty="0">
                <a:solidFill>
                  <a:srgbClr val="1E2452"/>
                </a:solidFill>
              </a:rPr>
              <a:t>. Banks </a:t>
            </a:r>
            <a:r>
              <a:rPr lang="hu-HU" sz="1800" dirty="0" err="1">
                <a:solidFill>
                  <a:srgbClr val="1E2452"/>
                </a:solidFill>
              </a:rPr>
              <a:t>have</a:t>
            </a:r>
            <a:r>
              <a:rPr lang="hu-HU" sz="1800" dirty="0">
                <a:solidFill>
                  <a:srgbClr val="1E2452"/>
                </a:solidFill>
              </a:rPr>
              <a:t> to </a:t>
            </a:r>
            <a:r>
              <a:rPr lang="hu-HU" sz="1800" dirty="0" err="1">
                <a:solidFill>
                  <a:srgbClr val="1E2452"/>
                </a:solidFill>
              </a:rPr>
              <a:t>pay</a:t>
            </a:r>
            <a:r>
              <a:rPr lang="hu-HU" sz="1800" dirty="0">
                <a:solidFill>
                  <a:srgbClr val="1E2452"/>
                </a:solidFill>
              </a:rPr>
              <a:t> a </a:t>
            </a:r>
            <a:r>
              <a:rPr lang="hu-HU" sz="1800" b="1" dirty="0" err="1">
                <a:solidFill>
                  <a:srgbClr val="1E2452"/>
                </a:solidFill>
              </a:rPr>
              <a:t>penalty</a:t>
            </a:r>
            <a:r>
              <a:rPr lang="hu-HU" sz="1800" b="1" dirty="0">
                <a:solidFill>
                  <a:srgbClr val="1E2452"/>
                </a:solidFill>
              </a:rPr>
              <a:t> interest </a:t>
            </a:r>
            <a:r>
              <a:rPr lang="hu-HU" sz="1800" b="1" dirty="0" err="1">
                <a:solidFill>
                  <a:srgbClr val="1E2452"/>
                </a:solidFill>
              </a:rPr>
              <a:t>rate</a:t>
            </a:r>
            <a:r>
              <a:rPr lang="hu-HU" sz="1800" b="1" dirty="0">
                <a:solidFill>
                  <a:srgbClr val="1E2452"/>
                </a:solidFill>
              </a:rPr>
              <a:t> </a:t>
            </a:r>
            <a:r>
              <a:rPr lang="hu-HU" sz="1800" b="1" dirty="0" err="1">
                <a:solidFill>
                  <a:srgbClr val="1E2452"/>
                </a:solidFill>
              </a:rPr>
              <a:t>equal</a:t>
            </a:r>
            <a:r>
              <a:rPr lang="hu-HU" sz="1800" b="1" dirty="0">
                <a:solidFill>
                  <a:srgbClr val="1E2452"/>
                </a:solidFill>
              </a:rPr>
              <a:t> </a:t>
            </a:r>
            <a:r>
              <a:rPr lang="hu-HU" sz="1800" b="1" dirty="0" err="1">
                <a:solidFill>
                  <a:srgbClr val="1E2452"/>
                </a:solidFill>
              </a:rPr>
              <a:t>with</a:t>
            </a:r>
            <a:r>
              <a:rPr lang="hu-HU" sz="1800" b="1" dirty="0">
                <a:solidFill>
                  <a:srgbClr val="1E2452"/>
                </a:solidFill>
              </a:rPr>
              <a:t> the </a:t>
            </a:r>
            <a:r>
              <a:rPr lang="hu-HU" sz="1800" b="1" dirty="0" err="1">
                <a:solidFill>
                  <a:srgbClr val="1E2452"/>
                </a:solidFill>
              </a:rPr>
              <a:t>central</a:t>
            </a:r>
            <a:r>
              <a:rPr lang="hu-HU" sz="1800" b="1" dirty="0">
                <a:solidFill>
                  <a:srgbClr val="1E2452"/>
                </a:solidFill>
              </a:rPr>
              <a:t> bank </a:t>
            </a:r>
            <a:r>
              <a:rPr lang="hu-HU" sz="1800" b="1" dirty="0" err="1">
                <a:solidFill>
                  <a:srgbClr val="1E2452"/>
                </a:solidFill>
              </a:rPr>
              <a:t>base</a:t>
            </a:r>
            <a:r>
              <a:rPr lang="hu-HU" sz="1800" b="1" dirty="0">
                <a:solidFill>
                  <a:srgbClr val="1E2452"/>
                </a:solidFill>
              </a:rPr>
              <a:t> </a:t>
            </a:r>
            <a:r>
              <a:rPr lang="hu-HU" sz="1800" b="1" dirty="0" err="1">
                <a:solidFill>
                  <a:srgbClr val="1E2452"/>
                </a:solidFill>
              </a:rPr>
              <a:t>rate</a:t>
            </a:r>
            <a:r>
              <a:rPr lang="hu-HU" sz="1800" b="1" dirty="0">
                <a:solidFill>
                  <a:srgbClr val="1E2452"/>
                </a:solidFill>
              </a:rPr>
              <a:t> </a:t>
            </a:r>
            <a:r>
              <a:rPr lang="hu-HU" sz="1800" dirty="0" err="1">
                <a:solidFill>
                  <a:srgbClr val="1E2452"/>
                </a:solidFill>
              </a:rPr>
              <a:t>if</a:t>
            </a:r>
            <a:r>
              <a:rPr lang="hu-HU" sz="1800" dirty="0">
                <a:solidFill>
                  <a:srgbClr val="1E2452"/>
                </a:solidFill>
              </a:rPr>
              <a:t> </a:t>
            </a:r>
            <a:r>
              <a:rPr lang="hu-HU" sz="1800" dirty="0" err="1">
                <a:solidFill>
                  <a:srgbClr val="1E2452"/>
                </a:solidFill>
              </a:rPr>
              <a:t>they</a:t>
            </a:r>
            <a:r>
              <a:rPr lang="hu-HU" sz="1800" dirty="0">
                <a:solidFill>
                  <a:srgbClr val="1E2452"/>
                </a:solidFill>
              </a:rPr>
              <a:t> </a:t>
            </a:r>
            <a:r>
              <a:rPr lang="hu-HU" sz="1800" b="1" dirty="0">
                <a:solidFill>
                  <a:srgbClr val="1E2452"/>
                </a:solidFill>
              </a:rPr>
              <a:t>hold less minimum </a:t>
            </a:r>
            <a:r>
              <a:rPr lang="hu-HU" sz="1800" b="1" dirty="0" err="1">
                <a:solidFill>
                  <a:srgbClr val="1E2452"/>
                </a:solidFill>
              </a:rPr>
              <a:t>reserves</a:t>
            </a:r>
            <a:r>
              <a:rPr lang="hu-HU" sz="1800" b="1" dirty="0">
                <a:solidFill>
                  <a:srgbClr val="1E2452"/>
                </a:solidFill>
              </a:rPr>
              <a:t> </a:t>
            </a:r>
            <a:r>
              <a:rPr lang="hu-HU" sz="1800" b="1" dirty="0" err="1">
                <a:solidFill>
                  <a:srgbClr val="1E2452"/>
                </a:solidFill>
              </a:rPr>
              <a:t>than</a:t>
            </a:r>
            <a:r>
              <a:rPr lang="hu-HU" sz="1800" b="1" dirty="0">
                <a:solidFill>
                  <a:srgbClr val="1E2452"/>
                </a:solidFill>
              </a:rPr>
              <a:t> </a:t>
            </a:r>
            <a:r>
              <a:rPr lang="hu-HU" sz="1800" b="1" dirty="0" err="1">
                <a:solidFill>
                  <a:srgbClr val="1E2452"/>
                </a:solidFill>
              </a:rPr>
              <a:t>required</a:t>
            </a:r>
            <a:r>
              <a:rPr lang="hu-HU" sz="1800" dirty="0">
                <a:solidFill>
                  <a:srgbClr val="1E2452"/>
                </a:solidFill>
              </a:rPr>
              <a:t>. In </a:t>
            </a:r>
            <a:r>
              <a:rPr lang="hu-HU" sz="1800" dirty="0" err="1">
                <a:solidFill>
                  <a:srgbClr val="1E2452"/>
                </a:solidFill>
              </a:rPr>
              <a:t>case</a:t>
            </a:r>
            <a:r>
              <a:rPr lang="hu-HU" sz="1800" dirty="0">
                <a:solidFill>
                  <a:srgbClr val="1E2452"/>
                </a:solidFill>
              </a:rPr>
              <a:t> of </a:t>
            </a:r>
            <a:r>
              <a:rPr lang="hu-HU" sz="1800" b="1" dirty="0" err="1">
                <a:solidFill>
                  <a:srgbClr val="1E2452"/>
                </a:solidFill>
              </a:rPr>
              <a:t>excess</a:t>
            </a:r>
            <a:r>
              <a:rPr lang="hu-HU" sz="1800" b="1" dirty="0">
                <a:solidFill>
                  <a:srgbClr val="1E2452"/>
                </a:solidFill>
              </a:rPr>
              <a:t> </a:t>
            </a:r>
            <a:r>
              <a:rPr lang="hu-HU" sz="1800" b="1" dirty="0" err="1">
                <a:solidFill>
                  <a:srgbClr val="1E2452"/>
                </a:solidFill>
              </a:rPr>
              <a:t>reserves</a:t>
            </a:r>
            <a:r>
              <a:rPr lang="hu-HU" sz="1800" b="1" dirty="0">
                <a:solidFill>
                  <a:srgbClr val="1E2452"/>
                </a:solidFill>
              </a:rPr>
              <a:t> holding</a:t>
            </a:r>
            <a:r>
              <a:rPr lang="hu-HU" sz="1800" dirty="0">
                <a:solidFill>
                  <a:srgbClr val="1E2452"/>
                </a:solidFill>
              </a:rPr>
              <a:t> </a:t>
            </a:r>
            <a:r>
              <a:rPr lang="hu-HU" sz="1800" dirty="0" err="1">
                <a:solidFill>
                  <a:srgbClr val="1E2452"/>
                </a:solidFill>
              </a:rPr>
              <a:t>banks</a:t>
            </a:r>
            <a:r>
              <a:rPr lang="hu-HU" sz="1800" dirty="0">
                <a:solidFill>
                  <a:srgbClr val="1E2452"/>
                </a:solidFill>
              </a:rPr>
              <a:t> </a:t>
            </a:r>
            <a:r>
              <a:rPr lang="hu-HU" sz="1800" dirty="0" err="1">
                <a:solidFill>
                  <a:srgbClr val="1E2452"/>
                </a:solidFill>
              </a:rPr>
              <a:t>have</a:t>
            </a:r>
            <a:r>
              <a:rPr lang="hu-HU" sz="1800" dirty="0">
                <a:solidFill>
                  <a:srgbClr val="1E2452"/>
                </a:solidFill>
              </a:rPr>
              <a:t> to </a:t>
            </a:r>
            <a:r>
              <a:rPr lang="hu-HU" sz="1800" dirty="0" err="1">
                <a:solidFill>
                  <a:srgbClr val="1E2452"/>
                </a:solidFill>
              </a:rPr>
              <a:t>pay</a:t>
            </a:r>
            <a:r>
              <a:rPr lang="hu-HU" sz="1800" dirty="0">
                <a:solidFill>
                  <a:srgbClr val="1E2452"/>
                </a:solidFill>
              </a:rPr>
              <a:t> a </a:t>
            </a:r>
            <a:r>
              <a:rPr lang="hu-HU" sz="1800" b="1" dirty="0" err="1">
                <a:solidFill>
                  <a:srgbClr val="1E2452"/>
                </a:solidFill>
              </a:rPr>
              <a:t>penalty</a:t>
            </a:r>
            <a:r>
              <a:rPr lang="hu-HU" sz="1800" b="1" dirty="0">
                <a:solidFill>
                  <a:srgbClr val="1E2452"/>
                </a:solidFill>
              </a:rPr>
              <a:t> interest </a:t>
            </a:r>
            <a:r>
              <a:rPr lang="hu-HU" sz="1800" b="1" dirty="0" err="1">
                <a:solidFill>
                  <a:srgbClr val="1E2452"/>
                </a:solidFill>
              </a:rPr>
              <a:t>rate</a:t>
            </a:r>
            <a:r>
              <a:rPr lang="hu-HU" sz="1800" b="1" dirty="0">
                <a:solidFill>
                  <a:srgbClr val="1E2452"/>
                </a:solidFill>
              </a:rPr>
              <a:t> (</a:t>
            </a:r>
            <a:r>
              <a:rPr lang="en-US" sz="1800" b="1" dirty="0">
                <a:solidFill>
                  <a:srgbClr val="1E2452"/>
                </a:solidFill>
              </a:rPr>
              <a:t>either the O/N deposit minus 0,15% or 0%, which one is lower</a:t>
            </a:r>
            <a:r>
              <a:rPr lang="hu-HU" sz="1800" b="1" dirty="0">
                <a:solidFill>
                  <a:srgbClr val="1E2452"/>
                </a:solidFill>
              </a:rPr>
              <a:t>)</a:t>
            </a:r>
            <a:r>
              <a:rPr lang="hu-HU" sz="1800" dirty="0">
                <a:solidFill>
                  <a:srgbClr val="1E2452"/>
                </a:solidFill>
              </a:rPr>
              <a:t> </a:t>
            </a:r>
            <a:r>
              <a:rPr lang="hu-HU" sz="1800" dirty="0" err="1">
                <a:solidFill>
                  <a:srgbClr val="1E2452"/>
                </a:solidFill>
              </a:rPr>
              <a:t>on</a:t>
            </a:r>
            <a:r>
              <a:rPr lang="hu-HU" sz="1800" dirty="0">
                <a:solidFill>
                  <a:srgbClr val="1E2452"/>
                </a:solidFill>
              </a:rPr>
              <a:t> the </a:t>
            </a:r>
            <a:r>
              <a:rPr lang="hu-HU" sz="1800" dirty="0" err="1">
                <a:solidFill>
                  <a:srgbClr val="1E2452"/>
                </a:solidFill>
              </a:rPr>
              <a:t>amount</a:t>
            </a:r>
            <a:r>
              <a:rPr lang="hu-HU" sz="1800" dirty="0">
                <a:solidFill>
                  <a:srgbClr val="1E2452"/>
                </a:solidFill>
              </a:rPr>
              <a:t> </a:t>
            </a:r>
            <a:r>
              <a:rPr lang="hu-HU" sz="1800" dirty="0" err="1">
                <a:solidFill>
                  <a:srgbClr val="1E2452"/>
                </a:solidFill>
              </a:rPr>
              <a:t>above</a:t>
            </a:r>
            <a:r>
              <a:rPr lang="hu-HU" sz="1800" dirty="0">
                <a:solidFill>
                  <a:srgbClr val="1E2452"/>
                </a:solidFill>
              </a:rPr>
              <a:t> the minimum </a:t>
            </a:r>
            <a:r>
              <a:rPr lang="hu-HU" sz="1800" dirty="0" err="1">
                <a:solidFill>
                  <a:srgbClr val="1E2452"/>
                </a:solidFill>
              </a:rPr>
              <a:t>reserves</a:t>
            </a:r>
            <a:r>
              <a:rPr lang="hu-HU" sz="1800" dirty="0">
                <a:solidFill>
                  <a:srgbClr val="1E2452"/>
                </a:solidFill>
              </a:rPr>
              <a:t>.</a:t>
            </a:r>
          </a:p>
          <a:p>
            <a:pPr marL="361950" lvl="1" indent="-361950" defTabSz="914400" fontAlgn="base">
              <a:lnSpc>
                <a:spcPct val="120000"/>
              </a:lnSpc>
              <a:spcBef>
                <a:spcPts val="500"/>
              </a:spcBef>
              <a:spcAft>
                <a:spcPct val="0"/>
              </a:spcAft>
              <a:buFont typeface="Arial" charset="0"/>
              <a:buChar char="•"/>
            </a:pPr>
            <a:r>
              <a:rPr lang="hu-HU" sz="1800" dirty="0" err="1">
                <a:solidFill>
                  <a:srgbClr val="1E2452"/>
                </a:solidFill>
              </a:rPr>
              <a:t>Since</a:t>
            </a:r>
            <a:r>
              <a:rPr lang="hu-HU" sz="1800" dirty="0">
                <a:solidFill>
                  <a:srgbClr val="1E2452"/>
                </a:solidFill>
              </a:rPr>
              <a:t> 1st December 2016 the minimum </a:t>
            </a:r>
            <a:r>
              <a:rPr lang="hu-HU" sz="1800" dirty="0" err="1">
                <a:solidFill>
                  <a:srgbClr val="1E2452"/>
                </a:solidFill>
              </a:rPr>
              <a:t>reserves</a:t>
            </a:r>
            <a:r>
              <a:rPr lang="hu-HU" sz="1800" dirty="0">
                <a:solidFill>
                  <a:srgbClr val="1E2452"/>
                </a:solidFill>
              </a:rPr>
              <a:t> </a:t>
            </a:r>
            <a:r>
              <a:rPr lang="hu-HU" sz="1800" dirty="0" err="1">
                <a:solidFill>
                  <a:srgbClr val="1E2452"/>
                </a:solidFill>
              </a:rPr>
              <a:t>rate</a:t>
            </a:r>
            <a:r>
              <a:rPr lang="hu-HU" sz="1800" dirty="0">
                <a:solidFill>
                  <a:srgbClr val="1E2452"/>
                </a:solidFill>
              </a:rPr>
              <a:t> has </a:t>
            </a:r>
            <a:r>
              <a:rPr lang="hu-HU" sz="1800" dirty="0" err="1">
                <a:solidFill>
                  <a:srgbClr val="1E2452"/>
                </a:solidFill>
              </a:rPr>
              <a:t>decreased</a:t>
            </a:r>
            <a:r>
              <a:rPr lang="hu-HU" sz="1800" dirty="0">
                <a:solidFill>
                  <a:srgbClr val="1E2452"/>
                </a:solidFill>
              </a:rPr>
              <a:t> </a:t>
            </a:r>
            <a:r>
              <a:rPr lang="hu-HU" sz="1800" dirty="0" err="1">
                <a:solidFill>
                  <a:srgbClr val="1E2452"/>
                </a:solidFill>
              </a:rPr>
              <a:t>from</a:t>
            </a:r>
            <a:r>
              <a:rPr lang="hu-HU" sz="1800" dirty="0">
                <a:solidFill>
                  <a:srgbClr val="1E2452"/>
                </a:solidFill>
              </a:rPr>
              <a:t> 2% to 1%:</a:t>
            </a:r>
          </a:p>
          <a:p>
            <a:pPr marL="704850" lvl="2" indent="-361950" defTabSz="914400" fontAlgn="base">
              <a:lnSpc>
                <a:spcPct val="110000"/>
              </a:lnSpc>
              <a:spcBef>
                <a:spcPts val="300"/>
              </a:spcBef>
              <a:spcAft>
                <a:spcPct val="0"/>
              </a:spcAft>
              <a:buFont typeface="Courier New" panose="02070309020205020404" pitchFamily="49" charset="0"/>
              <a:buChar char="o"/>
            </a:pPr>
            <a:r>
              <a:rPr lang="hu-HU" sz="1800" dirty="0">
                <a:solidFill>
                  <a:srgbClr val="1E2452"/>
                </a:solidFill>
              </a:rPr>
              <a:t>Support the </a:t>
            </a:r>
            <a:r>
              <a:rPr lang="hu-HU" sz="1800" dirty="0" err="1">
                <a:solidFill>
                  <a:srgbClr val="1E2452"/>
                </a:solidFill>
              </a:rPr>
              <a:t>quantitative</a:t>
            </a:r>
            <a:r>
              <a:rPr lang="hu-HU" sz="1800" dirty="0">
                <a:solidFill>
                  <a:srgbClr val="1E2452"/>
                </a:solidFill>
              </a:rPr>
              <a:t> </a:t>
            </a:r>
            <a:r>
              <a:rPr lang="hu-HU" sz="1800" dirty="0" err="1">
                <a:solidFill>
                  <a:srgbClr val="1E2452"/>
                </a:solidFill>
              </a:rPr>
              <a:t>restriction</a:t>
            </a:r>
            <a:r>
              <a:rPr lang="hu-HU" sz="1800" dirty="0">
                <a:solidFill>
                  <a:srgbClr val="1E2452"/>
                </a:solidFill>
              </a:rPr>
              <a:t> of the 3-month </a:t>
            </a:r>
            <a:r>
              <a:rPr lang="hu-HU" sz="1800" dirty="0" err="1">
                <a:solidFill>
                  <a:srgbClr val="1E2452"/>
                </a:solidFill>
              </a:rPr>
              <a:t>deposit</a:t>
            </a:r>
            <a:r>
              <a:rPr lang="hu-HU" sz="1800" dirty="0">
                <a:solidFill>
                  <a:srgbClr val="1E2452"/>
                </a:solidFill>
              </a:rPr>
              <a:t> </a:t>
            </a:r>
            <a:r>
              <a:rPr lang="hu-HU" sz="1800" dirty="0" err="1">
                <a:solidFill>
                  <a:srgbClr val="1E2452"/>
                </a:solidFill>
              </a:rPr>
              <a:t>by</a:t>
            </a:r>
            <a:r>
              <a:rPr lang="hu-HU" sz="1800" dirty="0">
                <a:solidFill>
                  <a:srgbClr val="1E2452"/>
                </a:solidFill>
              </a:rPr>
              <a:t> </a:t>
            </a:r>
            <a:r>
              <a:rPr lang="hu-HU" sz="1800" dirty="0" err="1">
                <a:solidFill>
                  <a:srgbClr val="1E2452"/>
                </a:solidFill>
              </a:rPr>
              <a:t>increasing</a:t>
            </a:r>
            <a:r>
              <a:rPr lang="hu-HU" sz="1800" dirty="0">
                <a:solidFill>
                  <a:srgbClr val="1E2452"/>
                </a:solidFill>
              </a:rPr>
              <a:t> the </a:t>
            </a:r>
            <a:r>
              <a:rPr lang="hu-HU" sz="1800" dirty="0" err="1">
                <a:solidFill>
                  <a:srgbClr val="1E2452"/>
                </a:solidFill>
              </a:rPr>
              <a:t>liquidity</a:t>
            </a:r>
            <a:r>
              <a:rPr lang="hu-HU" sz="1800" dirty="0">
                <a:solidFill>
                  <a:srgbClr val="1E2452"/>
                </a:solidFill>
              </a:rPr>
              <a:t> of the banking </a:t>
            </a:r>
            <a:r>
              <a:rPr lang="hu-HU" sz="1800" dirty="0" err="1">
                <a:solidFill>
                  <a:srgbClr val="1E2452"/>
                </a:solidFill>
              </a:rPr>
              <a:t>system</a:t>
            </a:r>
            <a:endParaRPr lang="hu-HU" sz="1800" dirty="0">
              <a:solidFill>
                <a:srgbClr val="1E2452"/>
              </a:solidFill>
            </a:endParaRPr>
          </a:p>
          <a:p>
            <a:pPr marL="704850" lvl="2" indent="-361950" defTabSz="914400" fontAlgn="base">
              <a:lnSpc>
                <a:spcPct val="110000"/>
              </a:lnSpc>
              <a:spcBef>
                <a:spcPts val="300"/>
              </a:spcBef>
              <a:spcAft>
                <a:spcPct val="0"/>
              </a:spcAft>
              <a:buFont typeface="Courier New" panose="02070309020205020404" pitchFamily="49" charset="0"/>
              <a:buChar char="o"/>
            </a:pPr>
            <a:r>
              <a:rPr lang="hu-HU" sz="1800" dirty="0" err="1">
                <a:solidFill>
                  <a:srgbClr val="1E2452"/>
                </a:solidFill>
              </a:rPr>
              <a:t>Harmonization</a:t>
            </a:r>
            <a:r>
              <a:rPr lang="hu-HU" sz="1800" dirty="0">
                <a:solidFill>
                  <a:srgbClr val="1E2452"/>
                </a:solidFill>
              </a:rPr>
              <a:t> to the </a:t>
            </a:r>
            <a:r>
              <a:rPr lang="hu-HU" sz="1800" dirty="0" err="1">
                <a:solidFill>
                  <a:srgbClr val="1E2452"/>
                </a:solidFill>
              </a:rPr>
              <a:t>practice</a:t>
            </a:r>
            <a:r>
              <a:rPr lang="hu-HU" sz="1800" dirty="0">
                <a:solidFill>
                  <a:srgbClr val="1E2452"/>
                </a:solidFill>
              </a:rPr>
              <a:t> of the European </a:t>
            </a:r>
            <a:r>
              <a:rPr lang="hu-HU" sz="1800" dirty="0" err="1">
                <a:solidFill>
                  <a:srgbClr val="1E2452"/>
                </a:solidFill>
              </a:rPr>
              <a:t>Central</a:t>
            </a:r>
            <a:r>
              <a:rPr lang="hu-HU" sz="1800" dirty="0">
                <a:solidFill>
                  <a:srgbClr val="1E2452"/>
                </a:solidFill>
              </a:rPr>
              <a:t> Bank</a:t>
            </a:r>
          </a:p>
          <a:p>
            <a:pPr marL="361950" lvl="1" indent="-361950" defTabSz="914400" fontAlgn="base">
              <a:lnSpc>
                <a:spcPct val="110000"/>
              </a:lnSpc>
              <a:spcBef>
                <a:spcPts val="300"/>
              </a:spcBef>
              <a:spcAft>
                <a:spcPct val="0"/>
              </a:spcAft>
              <a:buFont typeface="Arial" charset="0"/>
              <a:buChar char="•"/>
            </a:pPr>
            <a:r>
              <a:rPr lang="hu-HU" sz="1800" dirty="0" err="1">
                <a:solidFill>
                  <a:srgbClr val="1E2452"/>
                </a:solidFill>
              </a:rPr>
              <a:t>Since</a:t>
            </a:r>
            <a:r>
              <a:rPr lang="hu-HU" sz="1800" dirty="0">
                <a:solidFill>
                  <a:srgbClr val="1E2452"/>
                </a:solidFill>
              </a:rPr>
              <a:t> 19th December 2018 </a:t>
            </a:r>
            <a:r>
              <a:rPr lang="hu-HU" sz="1800" b="1" dirty="0">
                <a:solidFill>
                  <a:srgbClr val="1E2452"/>
                </a:solidFill>
              </a:rPr>
              <a:t>the minimum </a:t>
            </a:r>
            <a:r>
              <a:rPr lang="hu-HU" sz="1800" b="1" dirty="0" err="1">
                <a:solidFill>
                  <a:srgbClr val="1E2452"/>
                </a:solidFill>
              </a:rPr>
              <a:t>reserves</a:t>
            </a:r>
            <a:r>
              <a:rPr lang="hu-HU" sz="1800" b="1" dirty="0">
                <a:solidFill>
                  <a:srgbClr val="1E2452"/>
                </a:solidFill>
              </a:rPr>
              <a:t> </a:t>
            </a:r>
            <a:r>
              <a:rPr lang="hu-HU" sz="1800" dirty="0">
                <a:solidFill>
                  <a:srgbClr val="1E2452"/>
                </a:solidFill>
              </a:rPr>
              <a:t>has </a:t>
            </a:r>
            <a:r>
              <a:rPr lang="hu-HU" sz="1800" dirty="0" err="1">
                <a:solidFill>
                  <a:srgbClr val="1E2452"/>
                </a:solidFill>
              </a:rPr>
              <a:t>become</a:t>
            </a:r>
            <a:r>
              <a:rPr lang="hu-HU" sz="1800" dirty="0">
                <a:solidFill>
                  <a:srgbClr val="1E2452"/>
                </a:solidFill>
              </a:rPr>
              <a:t> </a:t>
            </a:r>
            <a:r>
              <a:rPr lang="hu-HU" sz="1800" b="1" u="sng" dirty="0">
                <a:solidFill>
                  <a:srgbClr val="1E2452"/>
                </a:solidFill>
                <a:hlinkClick r:id="rId3"/>
              </a:rPr>
              <a:t>the </a:t>
            </a:r>
            <a:r>
              <a:rPr lang="hu-HU" sz="1800" b="1" u="sng" dirty="0" err="1">
                <a:solidFill>
                  <a:srgbClr val="1E2452"/>
                </a:solidFill>
                <a:hlinkClick r:id="rId3"/>
              </a:rPr>
              <a:t>key</a:t>
            </a:r>
            <a:r>
              <a:rPr lang="hu-HU" sz="1800" b="1" u="sng" dirty="0">
                <a:solidFill>
                  <a:srgbClr val="1E2452"/>
                </a:solidFill>
                <a:hlinkClick r:id="rId3"/>
              </a:rPr>
              <a:t> </a:t>
            </a:r>
            <a:r>
              <a:rPr lang="hu-HU" sz="1800" b="1" u="sng" dirty="0" err="1">
                <a:solidFill>
                  <a:srgbClr val="1E2452"/>
                </a:solidFill>
                <a:hlinkClick r:id="rId3"/>
              </a:rPr>
              <a:t>monetary</a:t>
            </a:r>
            <a:r>
              <a:rPr lang="hu-HU" sz="1800" b="1" u="sng" dirty="0">
                <a:solidFill>
                  <a:srgbClr val="1E2452"/>
                </a:solidFill>
                <a:hlinkClick r:id="rId3"/>
              </a:rPr>
              <a:t> policy </a:t>
            </a:r>
            <a:r>
              <a:rPr lang="hu-HU" sz="1800" b="1" u="sng" dirty="0" err="1">
                <a:solidFill>
                  <a:srgbClr val="1E2452"/>
                </a:solidFill>
                <a:hlinkClick r:id="rId3"/>
              </a:rPr>
              <a:t>instrument</a:t>
            </a:r>
            <a:endParaRPr lang="hu-HU" sz="1800" b="1" u="sng" dirty="0">
              <a:solidFill>
                <a:srgbClr val="1E2452"/>
              </a:solidFill>
            </a:endParaRPr>
          </a:p>
          <a:p>
            <a:pPr marL="0" indent="0">
              <a:buNone/>
            </a:pPr>
            <a:r>
              <a:rPr lang="hu-HU" sz="1600" i="1" dirty="0"/>
              <a:t>*</a:t>
            </a:r>
            <a:r>
              <a:rPr lang="en-US" sz="1600" i="1" dirty="0"/>
              <a:t>Banks can maintain their required reserve account balance lower in case of temporary liquidity deficit</a:t>
            </a:r>
            <a:r>
              <a:rPr lang="hu-HU" sz="1600" i="1" dirty="0"/>
              <a:t> </a:t>
            </a:r>
            <a:r>
              <a:rPr lang="hu-HU" sz="1600" i="1" dirty="0" err="1"/>
              <a:t>or</a:t>
            </a:r>
            <a:br>
              <a:rPr lang="en-US" sz="1600" i="1" dirty="0"/>
            </a:br>
            <a:r>
              <a:rPr lang="en-US" sz="1600" i="1" dirty="0"/>
              <a:t>higher in case of temporary liquidity surplus</a:t>
            </a:r>
          </a:p>
          <a:p>
            <a:pPr marL="0" indent="0">
              <a:buNone/>
            </a:pPr>
            <a:endParaRPr lang="hu-HU" sz="1600" i="1" dirty="0">
              <a:highlight>
                <a:srgbClr val="FFFF00"/>
              </a:highlight>
            </a:endParaRPr>
          </a:p>
          <a:p>
            <a:pPr marL="0" indent="0">
              <a:buNone/>
            </a:pPr>
            <a:endParaRPr lang="hu-HU" dirty="0"/>
          </a:p>
        </p:txBody>
      </p:sp>
      <p:sp>
        <p:nvSpPr>
          <p:cNvPr id="4" name="Footer Placeholder 3"/>
          <p:cNvSpPr>
            <a:spLocks noGrp="1"/>
          </p:cNvSpPr>
          <p:nvPr>
            <p:ph type="ftr" sz="quarter" idx="11"/>
          </p:nvPr>
        </p:nvSpPr>
        <p:spPr>
          <a:xfrm>
            <a:off x="-8136" y="6453336"/>
            <a:ext cx="3086100" cy="365125"/>
          </a:xfrm>
        </p:spPr>
        <p:txBody>
          <a:bodyPr/>
          <a:lstStyle/>
          <a:p>
            <a:pPr>
              <a:defRPr/>
            </a:pPr>
            <a:r>
              <a:rPr lang="hu-HU" dirty="0"/>
              <a:t>Magyar Nemzeti Bank</a:t>
            </a:r>
          </a:p>
        </p:txBody>
      </p:sp>
      <p:sp>
        <p:nvSpPr>
          <p:cNvPr id="5" name="Slide Number Placeholder 4"/>
          <p:cNvSpPr>
            <a:spLocks noGrp="1"/>
          </p:cNvSpPr>
          <p:nvPr>
            <p:ph type="sldNum" sz="quarter" idx="12"/>
          </p:nvPr>
        </p:nvSpPr>
        <p:spPr>
          <a:xfrm>
            <a:off x="3522712" y="6453336"/>
            <a:ext cx="2057400" cy="365125"/>
          </a:xfrm>
        </p:spPr>
        <p:txBody>
          <a:bodyPr/>
          <a:lstStyle/>
          <a:p>
            <a:pPr>
              <a:defRPr/>
            </a:pPr>
            <a:fld id="{0401AEF3-AFFE-433D-8A34-08D966C25545}" type="slidenum">
              <a:rPr lang="hu-HU" smtClean="0"/>
              <a:pPr>
                <a:defRPr/>
              </a:pPr>
              <a:t>19</a:t>
            </a:fld>
            <a:endParaRPr lang="hu-HU" dirty="0"/>
          </a:p>
        </p:txBody>
      </p:sp>
    </p:spTree>
    <p:extLst>
      <p:ext uri="{BB962C8B-B14F-4D97-AF65-F5344CB8AC3E}">
        <p14:creationId xmlns:p14="http://schemas.microsoft.com/office/powerpoint/2010/main" val="3117862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2800" dirty="0" err="1"/>
              <a:t>TOPICS</a:t>
            </a:r>
            <a:endParaRPr lang="hu-HU" sz="2800" dirty="0"/>
          </a:p>
        </p:txBody>
      </p:sp>
      <p:sp>
        <p:nvSpPr>
          <p:cNvPr id="3" name="Content Placeholder 2"/>
          <p:cNvSpPr>
            <a:spLocks noGrp="1"/>
          </p:cNvSpPr>
          <p:nvPr>
            <p:ph idx="1"/>
          </p:nvPr>
        </p:nvSpPr>
        <p:spPr>
          <a:xfrm>
            <a:off x="395536" y="1291260"/>
            <a:ext cx="7886700" cy="4968552"/>
          </a:xfrm>
        </p:spPr>
        <p:txBody>
          <a:bodyPr>
            <a:normAutofit/>
          </a:bodyPr>
          <a:lstStyle/>
          <a:p>
            <a:pPr marL="534988" indent="-352425">
              <a:lnSpc>
                <a:spcPct val="100000"/>
              </a:lnSpc>
              <a:tabLst>
                <a:tab pos="633413" algn="l"/>
              </a:tabLst>
              <a:defRPr/>
            </a:pPr>
            <a:endParaRPr lang="hu-HU" sz="2800" dirty="0"/>
          </a:p>
          <a:p>
            <a:pPr marL="534988" indent="-352425">
              <a:lnSpc>
                <a:spcPct val="100000"/>
              </a:lnSpc>
              <a:tabLst>
                <a:tab pos="633413" algn="l"/>
              </a:tabLst>
              <a:defRPr/>
            </a:pPr>
            <a:endParaRPr lang="hu-HU" sz="2800" dirty="0"/>
          </a:p>
          <a:p>
            <a:pPr marL="534988" indent="-352425">
              <a:lnSpc>
                <a:spcPct val="100000"/>
              </a:lnSpc>
              <a:tabLst>
                <a:tab pos="633413" algn="l"/>
              </a:tabLst>
              <a:defRPr/>
            </a:pPr>
            <a:r>
              <a:rPr lang="hu-HU" sz="2800" dirty="0" err="1"/>
              <a:t>Monetary</a:t>
            </a:r>
            <a:r>
              <a:rPr lang="hu-HU" sz="2800" dirty="0"/>
              <a:t> policy </a:t>
            </a:r>
            <a:r>
              <a:rPr lang="hu-HU" sz="2800" dirty="0" err="1"/>
              <a:t>instruments</a:t>
            </a:r>
            <a:r>
              <a:rPr lang="hu-HU" sz="2800" dirty="0"/>
              <a:t> </a:t>
            </a:r>
            <a:r>
              <a:rPr lang="hu-HU" sz="2800" dirty="0" err="1"/>
              <a:t>from</a:t>
            </a:r>
            <a:r>
              <a:rPr lang="hu-HU" sz="2800" dirty="0"/>
              <a:t> </a:t>
            </a:r>
            <a:r>
              <a:rPr lang="hu-HU" sz="2800" dirty="0" err="1"/>
              <a:t>January</a:t>
            </a:r>
            <a:r>
              <a:rPr lang="hu-HU" sz="2800" dirty="0"/>
              <a:t> 2019</a:t>
            </a:r>
          </a:p>
          <a:p>
            <a:pPr marL="534988" indent="-352425">
              <a:lnSpc>
                <a:spcPct val="100000"/>
              </a:lnSpc>
              <a:tabLst>
                <a:tab pos="633413" algn="l"/>
              </a:tabLst>
              <a:defRPr/>
            </a:pPr>
            <a:r>
              <a:rPr lang="hu-HU" sz="2800" dirty="0"/>
              <a:t>Modification of </a:t>
            </a:r>
            <a:r>
              <a:rPr lang="hu-HU" sz="2800" dirty="0" err="1"/>
              <a:t>monetary</a:t>
            </a:r>
            <a:r>
              <a:rPr lang="hu-HU" sz="2800" dirty="0"/>
              <a:t> policy </a:t>
            </a:r>
            <a:r>
              <a:rPr lang="hu-HU" sz="2800" dirty="0" err="1"/>
              <a:t>instruments</a:t>
            </a:r>
            <a:r>
              <a:rPr lang="hu-HU" sz="2800" dirty="0"/>
              <a:t> in the 2013-2018 </a:t>
            </a:r>
            <a:r>
              <a:rPr lang="hu-HU" sz="2800" dirty="0" err="1"/>
              <a:t>period</a:t>
            </a:r>
            <a:endParaRPr lang="hu-HU" sz="2800" dirty="0"/>
          </a:p>
          <a:p>
            <a:pPr marL="534988" indent="-352425">
              <a:lnSpc>
                <a:spcPct val="100000"/>
              </a:lnSpc>
              <a:tabLst>
                <a:tab pos="633413" algn="l"/>
              </a:tabLst>
              <a:defRPr/>
            </a:pPr>
            <a:r>
              <a:rPr lang="hu-HU" sz="2800" dirty="0" err="1"/>
              <a:t>Determinants</a:t>
            </a:r>
            <a:r>
              <a:rPr lang="hu-HU" sz="2800" dirty="0"/>
              <a:t> of </a:t>
            </a:r>
            <a:r>
              <a:rPr lang="hu-HU" sz="2800" dirty="0" err="1"/>
              <a:t>interbank</a:t>
            </a:r>
            <a:r>
              <a:rPr lang="hu-HU" sz="2800" dirty="0"/>
              <a:t> </a:t>
            </a:r>
            <a:r>
              <a:rPr lang="hu-HU" sz="2800" dirty="0" err="1"/>
              <a:t>liquidity</a:t>
            </a:r>
            <a:r>
              <a:rPr lang="hu-HU" sz="2800" dirty="0"/>
              <a:t>, </a:t>
            </a:r>
            <a:r>
              <a:rPr lang="hu-HU" sz="2800" dirty="0" err="1"/>
              <a:t>shocks</a:t>
            </a:r>
            <a:r>
              <a:rPr lang="hu-HU" sz="2800" dirty="0"/>
              <a:t> </a:t>
            </a:r>
            <a:r>
              <a:rPr lang="hu-HU" sz="2800" dirty="0" err="1"/>
              <a:t>hitting</a:t>
            </a:r>
            <a:r>
              <a:rPr lang="hu-HU" sz="2800" dirty="0"/>
              <a:t> the </a:t>
            </a:r>
            <a:r>
              <a:rPr lang="hu-HU" sz="2800" dirty="0" err="1"/>
              <a:t>liquidity</a:t>
            </a:r>
            <a:r>
              <a:rPr lang="hu-HU" sz="2800" dirty="0"/>
              <a:t> of the banking </a:t>
            </a:r>
            <a:r>
              <a:rPr lang="hu-HU" sz="2800" dirty="0" err="1"/>
              <a:t>system</a:t>
            </a:r>
            <a:r>
              <a:rPr lang="hu-HU" sz="2800" dirty="0"/>
              <a:t> and </a:t>
            </a:r>
            <a:r>
              <a:rPr lang="hu-HU" sz="2800" dirty="0" err="1"/>
              <a:t>their</a:t>
            </a:r>
            <a:r>
              <a:rPr lang="hu-HU" sz="2800" dirty="0"/>
              <a:t> management</a:t>
            </a:r>
            <a:endParaRPr lang="hu-HU" sz="2800" dirty="0">
              <a:solidFill>
                <a:srgbClr val="777063"/>
              </a:solidFill>
            </a:endParaRPr>
          </a:p>
          <a:p>
            <a:endParaRPr lang="hu-HU" dirty="0"/>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2</a:t>
            </a:fld>
            <a:endParaRPr lang="hu-HU" dirty="0"/>
          </a:p>
        </p:txBody>
      </p:sp>
      <p:sp>
        <p:nvSpPr>
          <p:cNvPr id="7" name="TextBox 6"/>
          <p:cNvSpPr txBox="1"/>
          <p:nvPr/>
        </p:nvSpPr>
        <p:spPr>
          <a:xfrm>
            <a:off x="397511" y="1340768"/>
            <a:ext cx="8350953" cy="954107"/>
          </a:xfrm>
          <a:prstGeom prst="rect">
            <a:avLst/>
          </a:prstGeom>
          <a:noFill/>
          <a:ln>
            <a:solidFill>
              <a:schemeClr val="accent1"/>
            </a:solidFill>
          </a:ln>
        </p:spPr>
        <p:txBody>
          <a:bodyPr wrap="square" rtlCol="0">
            <a:spAutoFit/>
          </a:bodyPr>
          <a:lstStyle/>
          <a:p>
            <a:pPr marL="534988" indent="-352425" defTabSz="685800">
              <a:spcBef>
                <a:spcPts val="750"/>
              </a:spcBef>
              <a:buFont typeface="Arial" panose="020B0604020202020204" pitchFamily="34" charset="0"/>
              <a:buChar char="•"/>
              <a:tabLst>
                <a:tab pos="633413" algn="l"/>
              </a:tabLst>
              <a:defRPr/>
            </a:pPr>
            <a:r>
              <a:rPr lang="hu-HU" sz="2800" dirty="0" err="1">
                <a:solidFill>
                  <a:schemeClr val="accent5"/>
                </a:solidFill>
                <a:latin typeface="Calibri" panose="020F0502020204030204" pitchFamily="34" charset="0"/>
                <a:ea typeface="Verdana" panose="020B0604030504040204" pitchFamily="34" charset="0"/>
                <a:cs typeface="Verdana" panose="020B0604030504040204" pitchFamily="34" charset="0"/>
              </a:rPr>
              <a:t>Role</a:t>
            </a:r>
            <a:r>
              <a:rPr lang="hu-HU" sz="2800" dirty="0">
                <a:solidFill>
                  <a:schemeClr val="accent5"/>
                </a:solidFill>
                <a:latin typeface="Calibri" panose="020F0502020204030204" pitchFamily="34" charset="0"/>
                <a:ea typeface="Verdana" panose="020B0604030504040204" pitchFamily="34" charset="0"/>
                <a:cs typeface="Verdana" panose="020B0604030504040204" pitchFamily="34" charset="0"/>
              </a:rPr>
              <a:t> of monetary policy instruments in the </a:t>
            </a:r>
            <a:r>
              <a:rPr lang="hu-HU" sz="2800" dirty="0" err="1">
                <a:solidFill>
                  <a:schemeClr val="accent5"/>
                </a:solidFill>
                <a:latin typeface="Calibri" panose="020F0502020204030204" pitchFamily="34" charset="0"/>
                <a:ea typeface="Verdana" panose="020B0604030504040204" pitchFamily="34" charset="0"/>
                <a:cs typeface="Verdana" panose="020B0604030504040204" pitchFamily="34" charset="0"/>
              </a:rPr>
              <a:t>inflation</a:t>
            </a:r>
            <a:r>
              <a:rPr lang="hu-HU" sz="2800" dirty="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2800" dirty="0" err="1">
                <a:solidFill>
                  <a:schemeClr val="accent5"/>
                </a:solidFill>
                <a:latin typeface="Calibri" panose="020F0502020204030204" pitchFamily="34" charset="0"/>
                <a:ea typeface="Verdana" panose="020B0604030504040204" pitchFamily="34" charset="0"/>
                <a:cs typeface="Verdana" panose="020B0604030504040204" pitchFamily="34" charset="0"/>
              </a:rPr>
              <a:t>targeting</a:t>
            </a:r>
            <a:r>
              <a:rPr lang="hu-HU" sz="2800" dirty="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2800" dirty="0" err="1">
                <a:solidFill>
                  <a:schemeClr val="accent5"/>
                </a:solidFill>
                <a:latin typeface="Calibri" panose="020F0502020204030204" pitchFamily="34" charset="0"/>
                <a:ea typeface="Verdana" panose="020B0604030504040204" pitchFamily="34" charset="0"/>
                <a:cs typeface="Verdana" panose="020B0604030504040204" pitchFamily="34" charset="0"/>
              </a:rPr>
              <a:t>regime</a:t>
            </a:r>
            <a:endParaRPr lang="hu-HU" sz="2800" dirty="0">
              <a:solidFill>
                <a:schemeClr val="accent5"/>
              </a:solidFill>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56051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7C7E-CF9D-41A3-A0B7-344133378446}"/>
              </a:ext>
            </a:extLst>
          </p:cNvPr>
          <p:cNvSpPr>
            <a:spLocks noGrp="1"/>
          </p:cNvSpPr>
          <p:nvPr>
            <p:ph type="title"/>
          </p:nvPr>
        </p:nvSpPr>
        <p:spPr/>
        <p:txBody>
          <a:bodyPr>
            <a:normAutofit/>
          </a:bodyPr>
          <a:lstStyle/>
          <a:p>
            <a:r>
              <a:rPr lang="hu-HU" sz="2800" dirty="0"/>
              <a:t>The reform of the </a:t>
            </a:r>
            <a:r>
              <a:rPr lang="hu-HU" sz="2800" dirty="0" err="1"/>
              <a:t>BUBOR</a:t>
            </a:r>
            <a:r>
              <a:rPr lang="hu-HU" sz="2800" dirty="0"/>
              <a:t>-market</a:t>
            </a:r>
          </a:p>
        </p:txBody>
      </p:sp>
      <p:sp>
        <p:nvSpPr>
          <p:cNvPr id="3" name="Content Placeholder 2">
            <a:extLst>
              <a:ext uri="{FF2B5EF4-FFF2-40B4-BE49-F238E27FC236}">
                <a16:creationId xmlns:a16="http://schemas.microsoft.com/office/drawing/2014/main" id="{34D5E32B-BA6E-4622-AC04-E4F842A51829}"/>
              </a:ext>
            </a:extLst>
          </p:cNvPr>
          <p:cNvSpPr>
            <a:spLocks noGrp="1"/>
          </p:cNvSpPr>
          <p:nvPr>
            <p:ph idx="1"/>
          </p:nvPr>
        </p:nvSpPr>
        <p:spPr>
          <a:xfrm>
            <a:off x="251520" y="1196752"/>
            <a:ext cx="8479136" cy="5256584"/>
          </a:xfrm>
        </p:spPr>
        <p:txBody>
          <a:bodyPr>
            <a:noAutofit/>
          </a:bodyPr>
          <a:lstStyle/>
          <a:p>
            <a:pPr marL="361950" lvl="1" indent="-361950" algn="just" defTabSz="914400" fontAlgn="base">
              <a:lnSpc>
                <a:spcPct val="130000"/>
              </a:lnSpc>
              <a:spcBef>
                <a:spcPts val="400"/>
              </a:spcBef>
              <a:spcAft>
                <a:spcPct val="0"/>
              </a:spcAft>
              <a:buFont typeface="Arial" charset="0"/>
              <a:buChar char="•"/>
            </a:pPr>
            <a:r>
              <a:rPr lang="hu-HU" sz="1800" dirty="0" err="1">
                <a:solidFill>
                  <a:srgbClr val="1E2452"/>
                </a:solidFill>
              </a:rPr>
              <a:t>Since</a:t>
            </a:r>
            <a:r>
              <a:rPr lang="hu-HU" sz="1800" dirty="0">
                <a:solidFill>
                  <a:srgbClr val="1E2452"/>
                </a:solidFill>
              </a:rPr>
              <a:t> May 2016 the MNB has </a:t>
            </a:r>
            <a:r>
              <a:rPr lang="hu-HU" sz="1800" dirty="0" err="1">
                <a:solidFill>
                  <a:srgbClr val="1E2452"/>
                </a:solidFill>
              </a:rPr>
              <a:t>transformed</a:t>
            </a:r>
            <a:r>
              <a:rPr lang="hu-HU" sz="1800" dirty="0">
                <a:solidFill>
                  <a:srgbClr val="1E2452"/>
                </a:solidFill>
              </a:rPr>
              <a:t> the </a:t>
            </a:r>
            <a:r>
              <a:rPr lang="hu-HU" sz="1800" dirty="0" err="1">
                <a:solidFill>
                  <a:srgbClr val="1E2452"/>
                </a:solidFill>
              </a:rPr>
              <a:t>BUBOR’s</a:t>
            </a:r>
            <a:r>
              <a:rPr lang="hu-HU" sz="1800" dirty="0">
                <a:solidFill>
                  <a:srgbClr val="1E2452"/>
                </a:solidFill>
              </a:rPr>
              <a:t> </a:t>
            </a:r>
            <a:r>
              <a:rPr lang="hu-HU" sz="1800" dirty="0" err="1">
                <a:solidFill>
                  <a:srgbClr val="1E2452"/>
                </a:solidFill>
              </a:rPr>
              <a:t>quotation</a:t>
            </a:r>
            <a:r>
              <a:rPr lang="hu-HU" sz="1800" dirty="0">
                <a:solidFill>
                  <a:srgbClr val="1E2452"/>
                </a:solidFill>
              </a:rPr>
              <a:t> </a:t>
            </a:r>
            <a:r>
              <a:rPr lang="hu-HU" sz="1800" dirty="0" err="1">
                <a:solidFill>
                  <a:srgbClr val="1E2452"/>
                </a:solidFill>
              </a:rPr>
              <a:t>system</a:t>
            </a:r>
            <a:r>
              <a:rPr lang="hu-HU" sz="1800" dirty="0">
                <a:solidFill>
                  <a:srgbClr val="1E2452"/>
                </a:solidFill>
              </a:rPr>
              <a:t> in </a:t>
            </a:r>
            <a:r>
              <a:rPr lang="hu-HU" sz="1800" dirty="0" err="1">
                <a:solidFill>
                  <a:srgbClr val="1E2452"/>
                </a:solidFill>
              </a:rPr>
              <a:t>order</a:t>
            </a:r>
            <a:r>
              <a:rPr lang="hu-HU" sz="1800" dirty="0">
                <a:solidFill>
                  <a:srgbClr val="1E2452"/>
                </a:solidFill>
              </a:rPr>
              <a:t> to </a:t>
            </a:r>
            <a:r>
              <a:rPr lang="hu-HU" sz="1800" dirty="0" err="1">
                <a:solidFill>
                  <a:srgbClr val="1E2452"/>
                </a:solidFill>
              </a:rPr>
              <a:t>increase</a:t>
            </a:r>
            <a:r>
              <a:rPr lang="hu-HU" sz="1800" dirty="0">
                <a:solidFill>
                  <a:srgbClr val="1E2452"/>
                </a:solidFill>
              </a:rPr>
              <a:t> the </a:t>
            </a:r>
            <a:r>
              <a:rPr lang="hu-HU" sz="1800" dirty="0" err="1">
                <a:solidFill>
                  <a:srgbClr val="1E2452"/>
                </a:solidFill>
              </a:rPr>
              <a:t>reliability</a:t>
            </a:r>
            <a:r>
              <a:rPr lang="hu-HU" sz="1800" dirty="0">
                <a:solidFill>
                  <a:srgbClr val="1E2452"/>
                </a:solidFill>
              </a:rPr>
              <a:t> and </a:t>
            </a:r>
            <a:r>
              <a:rPr lang="hu-HU" sz="1800" dirty="0" err="1">
                <a:solidFill>
                  <a:srgbClr val="1E2452"/>
                </a:solidFill>
              </a:rPr>
              <a:t>information</a:t>
            </a:r>
            <a:r>
              <a:rPr lang="hu-HU" sz="1800" dirty="0">
                <a:solidFill>
                  <a:srgbClr val="1E2452"/>
                </a:solidFill>
              </a:rPr>
              <a:t> </a:t>
            </a:r>
            <a:r>
              <a:rPr lang="hu-HU" sz="1800" dirty="0" err="1">
                <a:solidFill>
                  <a:srgbClr val="1E2452"/>
                </a:solidFill>
              </a:rPr>
              <a:t>content</a:t>
            </a:r>
            <a:r>
              <a:rPr lang="hu-HU" sz="1800" dirty="0">
                <a:solidFill>
                  <a:srgbClr val="1E2452"/>
                </a:solidFill>
              </a:rPr>
              <a:t> of </a:t>
            </a:r>
            <a:r>
              <a:rPr lang="hu-HU" sz="1800" dirty="0" err="1">
                <a:solidFill>
                  <a:srgbClr val="1E2452"/>
                </a:solidFill>
              </a:rPr>
              <a:t>BUBOR’s</a:t>
            </a:r>
            <a:r>
              <a:rPr lang="hu-HU" sz="1800" dirty="0">
                <a:solidFill>
                  <a:srgbClr val="1E2452"/>
                </a:solidFill>
              </a:rPr>
              <a:t> quotations. </a:t>
            </a:r>
            <a:r>
              <a:rPr lang="hu-HU" sz="1800" dirty="0" err="1">
                <a:solidFill>
                  <a:srgbClr val="1E2452"/>
                </a:solidFill>
              </a:rPr>
              <a:t>Therefore</a:t>
            </a:r>
            <a:r>
              <a:rPr lang="hu-HU" sz="1800" dirty="0">
                <a:solidFill>
                  <a:srgbClr val="1E2452"/>
                </a:solidFill>
              </a:rPr>
              <a:t>:</a:t>
            </a:r>
          </a:p>
          <a:p>
            <a:pPr marL="1400175" lvl="3" indent="0">
              <a:lnSpc>
                <a:spcPct val="120000"/>
              </a:lnSpc>
              <a:spcBef>
                <a:spcPts val="600"/>
              </a:spcBef>
              <a:buNone/>
            </a:pPr>
            <a:r>
              <a:rPr lang="hu-HU" sz="1800" b="1" dirty="0"/>
              <a:t>A </a:t>
            </a:r>
            <a:r>
              <a:rPr lang="hu-HU" sz="1800" b="1" dirty="0" err="1"/>
              <a:t>dealing</a:t>
            </a:r>
            <a:r>
              <a:rPr lang="hu-HU" sz="1800" b="1" dirty="0"/>
              <a:t> </a:t>
            </a:r>
            <a:r>
              <a:rPr lang="hu-HU" sz="1800" b="1" dirty="0" err="1"/>
              <a:t>obligation-based</a:t>
            </a:r>
            <a:r>
              <a:rPr lang="hu-HU" sz="1800" b="1" dirty="0"/>
              <a:t> </a:t>
            </a:r>
            <a:r>
              <a:rPr lang="hu-HU" sz="1800" b="1" dirty="0" err="1"/>
              <a:t>quotation</a:t>
            </a:r>
            <a:r>
              <a:rPr lang="hu-HU" sz="1800" b="1" dirty="0"/>
              <a:t> </a:t>
            </a:r>
            <a:r>
              <a:rPr lang="hu-HU" sz="1800" b="1" dirty="0" err="1"/>
              <a:t>system</a:t>
            </a:r>
            <a:r>
              <a:rPr lang="hu-HU" sz="1800" b="1" dirty="0"/>
              <a:t> </a:t>
            </a:r>
            <a:r>
              <a:rPr lang="hu-HU" sz="1800" dirty="0"/>
              <a:t>has </a:t>
            </a:r>
            <a:r>
              <a:rPr lang="hu-HU" sz="1800" dirty="0" err="1"/>
              <a:t>been</a:t>
            </a:r>
            <a:r>
              <a:rPr lang="hu-HU" sz="1800" dirty="0"/>
              <a:t> </a:t>
            </a:r>
            <a:r>
              <a:rPr lang="hu-HU" sz="1800" dirty="0" err="1"/>
              <a:t>created</a:t>
            </a:r>
            <a:r>
              <a:rPr lang="hu-HU" sz="1800" dirty="0"/>
              <a:t> to </a:t>
            </a:r>
            <a:r>
              <a:rPr lang="hu-HU" sz="1800" dirty="0" err="1"/>
              <a:t>strengthen</a:t>
            </a:r>
            <a:r>
              <a:rPr lang="hu-HU" sz="1800" dirty="0"/>
              <a:t> the </a:t>
            </a:r>
            <a:r>
              <a:rPr lang="hu-HU" sz="1800" dirty="0" err="1"/>
              <a:t>reliability</a:t>
            </a:r>
            <a:r>
              <a:rPr lang="hu-HU" sz="1800" dirty="0"/>
              <a:t> of </a:t>
            </a:r>
            <a:r>
              <a:rPr lang="hu-HU" sz="1800" dirty="0" err="1"/>
              <a:t>quoted</a:t>
            </a:r>
            <a:r>
              <a:rPr lang="hu-HU" sz="1800" dirty="0"/>
              <a:t> interest </a:t>
            </a:r>
            <a:r>
              <a:rPr lang="hu-HU" sz="1800" dirty="0" err="1"/>
              <a:t>rates</a:t>
            </a:r>
            <a:r>
              <a:rPr lang="hu-HU" sz="1800" dirty="0"/>
              <a:t> and </a:t>
            </a:r>
            <a:r>
              <a:rPr lang="hu-HU" sz="1800" dirty="0" err="1"/>
              <a:t>increase</a:t>
            </a:r>
            <a:r>
              <a:rPr lang="hu-HU" sz="1800" dirty="0"/>
              <a:t> the </a:t>
            </a:r>
            <a:r>
              <a:rPr lang="hu-HU" sz="1800" dirty="0" err="1"/>
              <a:t>role</a:t>
            </a:r>
            <a:r>
              <a:rPr lang="hu-HU" sz="1800" dirty="0"/>
              <a:t> of market-</a:t>
            </a:r>
            <a:r>
              <a:rPr lang="hu-HU" sz="1800" dirty="0" err="1"/>
              <a:t>based</a:t>
            </a:r>
            <a:r>
              <a:rPr lang="hu-HU" sz="1800" dirty="0"/>
              <a:t> </a:t>
            </a:r>
            <a:r>
              <a:rPr lang="hu-HU" sz="1800" dirty="0" err="1"/>
              <a:t>transactions</a:t>
            </a:r>
            <a:r>
              <a:rPr lang="hu-HU" sz="1800" dirty="0"/>
              <a:t>;</a:t>
            </a:r>
          </a:p>
          <a:p>
            <a:pPr marL="1400175" lvl="3" indent="0">
              <a:lnSpc>
                <a:spcPct val="120000"/>
              </a:lnSpc>
              <a:spcBef>
                <a:spcPts val="600"/>
              </a:spcBef>
              <a:spcAft>
                <a:spcPts val="600"/>
              </a:spcAft>
              <a:buNone/>
            </a:pPr>
            <a:r>
              <a:rPr lang="hu-HU" sz="1800" dirty="0"/>
              <a:t>The </a:t>
            </a:r>
            <a:r>
              <a:rPr lang="hu-HU" sz="1800" dirty="0" err="1"/>
              <a:t>BUBOR</a:t>
            </a:r>
            <a:r>
              <a:rPr lang="hu-HU" sz="1800" dirty="0"/>
              <a:t> has </a:t>
            </a:r>
            <a:r>
              <a:rPr lang="hu-HU" sz="1800" dirty="0" err="1"/>
              <a:t>become</a:t>
            </a:r>
            <a:r>
              <a:rPr lang="hu-HU" sz="1800" dirty="0"/>
              <a:t> </a:t>
            </a:r>
            <a:r>
              <a:rPr lang="hu-HU" sz="1800" dirty="0" err="1"/>
              <a:t>able</a:t>
            </a:r>
            <a:r>
              <a:rPr lang="hu-HU" sz="1800" dirty="0"/>
              <a:t> to </a:t>
            </a:r>
            <a:r>
              <a:rPr lang="hu-HU" sz="1800" dirty="0" err="1"/>
              <a:t>fulfill</a:t>
            </a:r>
            <a:r>
              <a:rPr lang="hu-HU" sz="1800" dirty="0"/>
              <a:t> </a:t>
            </a:r>
            <a:r>
              <a:rPr lang="hu-HU" sz="1800" dirty="0" err="1"/>
              <a:t>better</a:t>
            </a:r>
            <a:r>
              <a:rPr lang="hu-HU" sz="1800" dirty="0"/>
              <a:t> the </a:t>
            </a:r>
            <a:r>
              <a:rPr lang="hu-HU" sz="1800" dirty="0" err="1"/>
              <a:t>role</a:t>
            </a:r>
            <a:r>
              <a:rPr lang="hu-HU" sz="1800" dirty="0"/>
              <a:t> of </a:t>
            </a:r>
            <a:r>
              <a:rPr lang="hu-HU" sz="1800" b="1" dirty="0" err="1"/>
              <a:t>reference</a:t>
            </a:r>
            <a:r>
              <a:rPr lang="hu-HU" sz="1800" b="1" dirty="0"/>
              <a:t> </a:t>
            </a:r>
            <a:r>
              <a:rPr lang="hu-HU" sz="1800" b="1" dirty="0" err="1"/>
              <a:t>rate</a:t>
            </a:r>
            <a:r>
              <a:rPr lang="hu-HU" sz="1800" dirty="0"/>
              <a:t>, quotations </a:t>
            </a:r>
            <a:r>
              <a:rPr lang="hu-HU" sz="1800" dirty="0" err="1"/>
              <a:t>have</a:t>
            </a:r>
            <a:r>
              <a:rPr lang="hu-HU" sz="1800" dirty="0"/>
              <a:t> </a:t>
            </a:r>
            <a:r>
              <a:rPr lang="hu-HU" sz="1800" dirty="0" err="1"/>
              <a:t>become</a:t>
            </a:r>
            <a:r>
              <a:rPr lang="hu-HU" sz="1800" dirty="0"/>
              <a:t> less „</a:t>
            </a:r>
            <a:r>
              <a:rPr lang="hu-HU" sz="1800" dirty="0" err="1"/>
              <a:t>sticky</a:t>
            </a:r>
            <a:r>
              <a:rPr lang="hu-HU" sz="1800" dirty="0"/>
              <a:t>” to the </a:t>
            </a:r>
            <a:r>
              <a:rPr lang="hu-HU" sz="1800" dirty="0" err="1"/>
              <a:t>central</a:t>
            </a:r>
            <a:r>
              <a:rPr lang="hu-HU" sz="1800" dirty="0"/>
              <a:t> bank </a:t>
            </a:r>
            <a:r>
              <a:rPr lang="hu-HU" sz="1800" dirty="0" err="1"/>
              <a:t>base</a:t>
            </a:r>
            <a:r>
              <a:rPr lang="hu-HU" sz="1800" dirty="0"/>
              <a:t> </a:t>
            </a:r>
            <a:r>
              <a:rPr lang="hu-HU" sz="1800" dirty="0" err="1"/>
              <a:t>rate</a:t>
            </a:r>
            <a:r>
              <a:rPr lang="hu-HU" sz="1800" dirty="0"/>
              <a:t>.</a:t>
            </a:r>
            <a:endParaRPr lang="hu-HU" sz="1800" b="1" dirty="0"/>
          </a:p>
          <a:p>
            <a:pPr marL="361950" lvl="1" indent="-361950" algn="just" defTabSz="914400" fontAlgn="base">
              <a:lnSpc>
                <a:spcPct val="130000"/>
              </a:lnSpc>
              <a:spcBef>
                <a:spcPts val="400"/>
              </a:spcBef>
              <a:spcAft>
                <a:spcPct val="0"/>
              </a:spcAft>
              <a:buFont typeface="Arial" charset="0"/>
              <a:buChar char="•"/>
            </a:pPr>
            <a:r>
              <a:rPr lang="hu-HU" sz="1800" dirty="0">
                <a:solidFill>
                  <a:srgbClr val="1E2452"/>
                </a:solidFill>
              </a:rPr>
              <a:t>The </a:t>
            </a:r>
            <a:r>
              <a:rPr lang="hu-HU" sz="1800" dirty="0" err="1">
                <a:solidFill>
                  <a:srgbClr val="1E2452"/>
                </a:solidFill>
              </a:rPr>
              <a:t>system</a:t>
            </a:r>
            <a:r>
              <a:rPr lang="hu-HU" sz="1800" dirty="0">
                <a:solidFill>
                  <a:srgbClr val="1E2452"/>
                </a:solidFill>
              </a:rPr>
              <a:t> </a:t>
            </a:r>
            <a:r>
              <a:rPr lang="hu-HU" sz="1800" dirty="0" err="1">
                <a:solidFill>
                  <a:srgbClr val="1E2452"/>
                </a:solidFill>
              </a:rPr>
              <a:t>started</a:t>
            </a:r>
            <a:r>
              <a:rPr lang="hu-HU" sz="1800" dirty="0">
                <a:solidFill>
                  <a:srgbClr val="1E2452"/>
                </a:solidFill>
              </a:rPr>
              <a:t> </a:t>
            </a:r>
            <a:r>
              <a:rPr lang="hu-HU" sz="1800" dirty="0" err="1">
                <a:solidFill>
                  <a:srgbClr val="1E2452"/>
                </a:solidFill>
              </a:rPr>
              <a:t>from</a:t>
            </a:r>
            <a:r>
              <a:rPr lang="hu-HU" sz="1800" dirty="0">
                <a:solidFill>
                  <a:srgbClr val="1E2452"/>
                </a:solidFill>
              </a:rPr>
              <a:t> 2nd May 2016 </a:t>
            </a:r>
            <a:r>
              <a:rPr lang="hu-HU" sz="1800" dirty="0" err="1">
                <a:solidFill>
                  <a:srgbClr val="1E2452"/>
                </a:solidFill>
              </a:rPr>
              <a:t>with</a:t>
            </a:r>
            <a:r>
              <a:rPr lang="hu-HU" sz="1800" dirty="0">
                <a:solidFill>
                  <a:srgbClr val="1E2452"/>
                </a:solidFill>
              </a:rPr>
              <a:t> the </a:t>
            </a:r>
            <a:r>
              <a:rPr lang="hu-HU" sz="1800" dirty="0" err="1">
                <a:solidFill>
                  <a:srgbClr val="1E2452"/>
                </a:solidFill>
              </a:rPr>
              <a:t>participation</a:t>
            </a:r>
            <a:r>
              <a:rPr lang="hu-HU" sz="1800" dirty="0">
                <a:solidFill>
                  <a:srgbClr val="1E2452"/>
                </a:solidFill>
              </a:rPr>
              <a:t> of 9 </a:t>
            </a:r>
            <a:r>
              <a:rPr lang="hu-HU" sz="1800" dirty="0" err="1">
                <a:solidFill>
                  <a:srgbClr val="1E2452"/>
                </a:solidFill>
              </a:rPr>
              <a:t>BUBOR-quoting</a:t>
            </a:r>
            <a:r>
              <a:rPr lang="hu-HU" sz="1800" dirty="0">
                <a:solidFill>
                  <a:srgbClr val="1E2452"/>
                </a:solidFill>
              </a:rPr>
              <a:t> panel </a:t>
            </a:r>
            <a:r>
              <a:rPr lang="hu-HU" sz="1800" dirty="0" err="1">
                <a:solidFill>
                  <a:srgbClr val="1E2452"/>
                </a:solidFill>
              </a:rPr>
              <a:t>banks</a:t>
            </a:r>
            <a:r>
              <a:rPr lang="hu-HU" sz="1800" dirty="0">
                <a:solidFill>
                  <a:srgbClr val="1E2452"/>
                </a:solidFill>
              </a:rPr>
              <a:t>, to </a:t>
            </a:r>
            <a:r>
              <a:rPr lang="hu-HU" sz="1800" dirty="0" err="1">
                <a:solidFill>
                  <a:srgbClr val="1E2452"/>
                </a:solidFill>
              </a:rPr>
              <a:t>which</a:t>
            </a:r>
            <a:r>
              <a:rPr lang="hu-HU" sz="1800" dirty="0">
                <a:solidFill>
                  <a:srgbClr val="1E2452"/>
                </a:solidFill>
              </a:rPr>
              <a:t> 3 </a:t>
            </a:r>
            <a:r>
              <a:rPr lang="hu-HU" sz="1800" dirty="0" err="1">
                <a:solidFill>
                  <a:srgbClr val="1E2452"/>
                </a:solidFill>
              </a:rPr>
              <a:t>other</a:t>
            </a:r>
            <a:r>
              <a:rPr lang="hu-HU" sz="1800" dirty="0">
                <a:solidFill>
                  <a:srgbClr val="1E2452"/>
                </a:solidFill>
              </a:rPr>
              <a:t> </a:t>
            </a:r>
            <a:r>
              <a:rPr lang="hu-HU" sz="1800" dirty="0" err="1">
                <a:solidFill>
                  <a:srgbClr val="1E2452"/>
                </a:solidFill>
              </a:rPr>
              <a:t>banks</a:t>
            </a:r>
            <a:r>
              <a:rPr lang="hu-HU" sz="1800" dirty="0">
                <a:solidFill>
                  <a:srgbClr val="1E2452"/>
                </a:solidFill>
              </a:rPr>
              <a:t> </a:t>
            </a:r>
            <a:r>
              <a:rPr lang="hu-HU" sz="1800" dirty="0" err="1">
                <a:solidFill>
                  <a:srgbClr val="1E2452"/>
                </a:solidFill>
              </a:rPr>
              <a:t>joined</a:t>
            </a:r>
            <a:r>
              <a:rPr lang="hu-HU" sz="1800" dirty="0">
                <a:solidFill>
                  <a:srgbClr val="1E2452"/>
                </a:solidFill>
              </a:rPr>
              <a:t> </a:t>
            </a:r>
            <a:r>
              <a:rPr lang="hu-HU" sz="1800" dirty="0" err="1">
                <a:solidFill>
                  <a:srgbClr val="1E2452"/>
                </a:solidFill>
              </a:rPr>
              <a:t>during</a:t>
            </a:r>
            <a:r>
              <a:rPr lang="hu-HU" sz="1800" dirty="0">
                <a:solidFill>
                  <a:srgbClr val="1E2452"/>
                </a:solidFill>
              </a:rPr>
              <a:t> the </a:t>
            </a:r>
            <a:r>
              <a:rPr lang="hu-HU" sz="1800" dirty="0" err="1">
                <a:solidFill>
                  <a:srgbClr val="1E2452"/>
                </a:solidFill>
              </a:rPr>
              <a:t>summer</a:t>
            </a:r>
            <a:r>
              <a:rPr lang="hu-HU" sz="1800" dirty="0">
                <a:solidFill>
                  <a:srgbClr val="1E2452"/>
                </a:solidFill>
              </a:rPr>
              <a:t>. </a:t>
            </a:r>
          </a:p>
          <a:p>
            <a:pPr marL="361950" lvl="1" indent="-361950" algn="just" defTabSz="914400" fontAlgn="base">
              <a:lnSpc>
                <a:spcPct val="130000"/>
              </a:lnSpc>
              <a:spcBef>
                <a:spcPts val="400"/>
              </a:spcBef>
              <a:spcAft>
                <a:spcPct val="0"/>
              </a:spcAft>
              <a:buFont typeface="Arial" charset="0"/>
              <a:buChar char="•"/>
            </a:pPr>
            <a:r>
              <a:rPr lang="hu-HU" sz="1800" dirty="0">
                <a:solidFill>
                  <a:srgbClr val="1E2452"/>
                </a:solidFill>
              </a:rPr>
              <a:t>During </a:t>
            </a:r>
            <a:r>
              <a:rPr lang="hu-HU" sz="1800" dirty="0" err="1">
                <a:solidFill>
                  <a:srgbClr val="1E2452"/>
                </a:solidFill>
              </a:rPr>
              <a:t>Autumn</a:t>
            </a:r>
            <a:r>
              <a:rPr lang="hu-HU" sz="1800" dirty="0">
                <a:solidFill>
                  <a:srgbClr val="1E2452"/>
                </a:solidFill>
              </a:rPr>
              <a:t> of 2016 the MNB </a:t>
            </a:r>
            <a:r>
              <a:rPr lang="hu-HU" sz="1800" dirty="0" err="1">
                <a:solidFill>
                  <a:srgbClr val="1E2452"/>
                </a:solidFill>
              </a:rPr>
              <a:t>took</a:t>
            </a:r>
            <a:r>
              <a:rPr lang="hu-HU" sz="1800" dirty="0">
                <a:solidFill>
                  <a:srgbClr val="1E2452"/>
                </a:solidFill>
              </a:rPr>
              <a:t> over the management of </a:t>
            </a:r>
            <a:r>
              <a:rPr lang="hu-HU" sz="1800" dirty="0" err="1">
                <a:solidFill>
                  <a:srgbClr val="1E2452"/>
                </a:solidFill>
              </a:rPr>
              <a:t>BUBOR</a:t>
            </a:r>
            <a:r>
              <a:rPr lang="hu-HU" sz="1800" dirty="0">
                <a:solidFill>
                  <a:srgbClr val="1E2452"/>
                </a:solidFill>
              </a:rPr>
              <a:t> and </a:t>
            </a:r>
            <a:r>
              <a:rPr lang="hu-HU" sz="1800" dirty="0" err="1">
                <a:solidFill>
                  <a:srgbClr val="1E2452"/>
                </a:solidFill>
              </a:rPr>
              <a:t>other</a:t>
            </a:r>
            <a:r>
              <a:rPr lang="hu-HU" sz="1800" dirty="0">
                <a:solidFill>
                  <a:srgbClr val="1E2452"/>
                </a:solidFill>
              </a:rPr>
              <a:t> </a:t>
            </a:r>
            <a:r>
              <a:rPr lang="hu-HU" sz="1800" dirty="0" err="1">
                <a:solidFill>
                  <a:srgbClr val="1E2452"/>
                </a:solidFill>
              </a:rPr>
              <a:t>financial</a:t>
            </a:r>
            <a:r>
              <a:rPr lang="hu-HU" sz="1800" dirty="0">
                <a:solidFill>
                  <a:srgbClr val="1E2452"/>
                </a:solidFill>
              </a:rPr>
              <a:t> benchmark </a:t>
            </a:r>
            <a:r>
              <a:rPr lang="hu-HU" sz="1800" dirty="0" err="1">
                <a:solidFill>
                  <a:srgbClr val="1E2452"/>
                </a:solidFill>
              </a:rPr>
              <a:t>indicators</a:t>
            </a:r>
            <a:r>
              <a:rPr lang="hu-HU" sz="1800" dirty="0">
                <a:solidFill>
                  <a:srgbClr val="1E2452"/>
                </a:solidFill>
              </a:rPr>
              <a:t> </a:t>
            </a:r>
            <a:r>
              <a:rPr lang="hu-HU" sz="1800" dirty="0" err="1">
                <a:solidFill>
                  <a:srgbClr val="1E2452"/>
                </a:solidFill>
              </a:rPr>
              <a:t>from</a:t>
            </a:r>
            <a:r>
              <a:rPr lang="hu-HU" sz="1800" dirty="0">
                <a:solidFill>
                  <a:srgbClr val="1E2452"/>
                </a:solidFill>
              </a:rPr>
              <a:t> the </a:t>
            </a:r>
            <a:r>
              <a:rPr lang="hu-HU" sz="1800" dirty="0" err="1">
                <a:solidFill>
                  <a:srgbClr val="1E2452"/>
                </a:solidFill>
              </a:rPr>
              <a:t>ACI</a:t>
            </a:r>
            <a:r>
              <a:rPr lang="hu-HU" sz="1800" dirty="0">
                <a:solidFill>
                  <a:srgbClr val="1E2452"/>
                </a:solidFill>
              </a:rPr>
              <a:t> Hungary and </a:t>
            </a:r>
            <a:r>
              <a:rPr lang="hu-HU" sz="1800" dirty="0" err="1">
                <a:solidFill>
                  <a:srgbClr val="1E2452"/>
                </a:solidFill>
              </a:rPr>
              <a:t>made</a:t>
            </a:r>
            <a:r>
              <a:rPr lang="hu-HU" sz="1800" dirty="0">
                <a:solidFill>
                  <a:srgbClr val="1E2452"/>
                </a:solidFill>
              </a:rPr>
              <a:t> </a:t>
            </a:r>
            <a:r>
              <a:rPr lang="hu-HU" sz="1800" dirty="0" err="1">
                <a:solidFill>
                  <a:srgbClr val="1E2452"/>
                </a:solidFill>
              </a:rPr>
              <a:t>additional</a:t>
            </a:r>
            <a:r>
              <a:rPr lang="hu-HU" sz="1800" dirty="0">
                <a:solidFill>
                  <a:srgbClr val="1E2452"/>
                </a:solidFill>
              </a:rPr>
              <a:t> </a:t>
            </a:r>
            <a:r>
              <a:rPr lang="hu-HU" sz="1800" dirty="0" err="1">
                <a:solidFill>
                  <a:srgbClr val="1E2452"/>
                </a:solidFill>
              </a:rPr>
              <a:t>modifications</a:t>
            </a:r>
            <a:r>
              <a:rPr lang="hu-HU" sz="1800" dirty="0">
                <a:solidFill>
                  <a:srgbClr val="1E2452"/>
                </a:solidFill>
              </a:rPr>
              <a:t> of the </a:t>
            </a:r>
            <a:r>
              <a:rPr lang="hu-HU" sz="1800" dirty="0" err="1">
                <a:solidFill>
                  <a:srgbClr val="1E2452"/>
                </a:solidFill>
              </a:rPr>
              <a:t>rules</a:t>
            </a:r>
            <a:r>
              <a:rPr lang="hu-HU" sz="1800" dirty="0">
                <a:solidFill>
                  <a:srgbClr val="1E2452"/>
                </a:solidFill>
              </a:rPr>
              <a:t> of </a:t>
            </a:r>
            <a:r>
              <a:rPr lang="hu-HU" sz="1800" dirty="0" err="1">
                <a:solidFill>
                  <a:srgbClr val="1E2452"/>
                </a:solidFill>
              </a:rPr>
              <a:t>indicators</a:t>
            </a:r>
            <a:r>
              <a:rPr lang="hu-HU" sz="1800" dirty="0">
                <a:solidFill>
                  <a:srgbClr val="1E2452"/>
                </a:solidFill>
              </a:rPr>
              <a:t>’ </a:t>
            </a:r>
            <a:r>
              <a:rPr lang="hu-HU" sz="1800" dirty="0" err="1">
                <a:solidFill>
                  <a:srgbClr val="1E2452"/>
                </a:solidFill>
              </a:rPr>
              <a:t>calculation</a:t>
            </a:r>
            <a:r>
              <a:rPr lang="hu-HU" sz="1800" dirty="0">
                <a:solidFill>
                  <a:srgbClr val="1E2452"/>
                </a:solidFill>
              </a:rPr>
              <a:t>. </a:t>
            </a:r>
            <a:r>
              <a:rPr lang="hu-HU" sz="1800" dirty="0" err="1">
                <a:solidFill>
                  <a:srgbClr val="1E2452"/>
                </a:solidFill>
              </a:rPr>
              <a:t>By</a:t>
            </a:r>
            <a:r>
              <a:rPr lang="hu-HU" sz="1800" dirty="0">
                <a:solidFill>
                  <a:srgbClr val="1E2452"/>
                </a:solidFill>
              </a:rPr>
              <a:t> the </a:t>
            </a:r>
            <a:r>
              <a:rPr lang="hu-HU" sz="1800" dirty="0" err="1">
                <a:solidFill>
                  <a:srgbClr val="1E2452"/>
                </a:solidFill>
              </a:rPr>
              <a:t>modifications</a:t>
            </a:r>
            <a:r>
              <a:rPr lang="hu-HU" sz="1800" dirty="0">
                <a:solidFill>
                  <a:srgbClr val="1E2452"/>
                </a:solidFill>
              </a:rPr>
              <a:t> the </a:t>
            </a:r>
            <a:r>
              <a:rPr lang="hu-HU" sz="1800" dirty="0" err="1">
                <a:solidFill>
                  <a:srgbClr val="1E2452"/>
                </a:solidFill>
              </a:rPr>
              <a:t>information</a:t>
            </a:r>
            <a:r>
              <a:rPr lang="hu-HU" sz="1800" dirty="0">
                <a:solidFill>
                  <a:srgbClr val="1E2452"/>
                </a:solidFill>
              </a:rPr>
              <a:t> </a:t>
            </a:r>
            <a:r>
              <a:rPr lang="hu-HU" sz="1800" dirty="0" err="1">
                <a:solidFill>
                  <a:srgbClr val="1E2452"/>
                </a:solidFill>
              </a:rPr>
              <a:t>content</a:t>
            </a:r>
            <a:r>
              <a:rPr lang="hu-HU" sz="1800" dirty="0">
                <a:solidFill>
                  <a:srgbClr val="1E2452"/>
                </a:solidFill>
              </a:rPr>
              <a:t> of the quotations has </a:t>
            </a:r>
            <a:r>
              <a:rPr lang="hu-HU" sz="1800" dirty="0" err="1">
                <a:solidFill>
                  <a:srgbClr val="1E2452"/>
                </a:solidFill>
              </a:rPr>
              <a:t>significantly</a:t>
            </a:r>
            <a:r>
              <a:rPr lang="hu-HU" sz="1800" dirty="0">
                <a:solidFill>
                  <a:srgbClr val="1E2452"/>
                </a:solidFill>
              </a:rPr>
              <a:t> </a:t>
            </a:r>
            <a:r>
              <a:rPr lang="hu-HU" sz="1800" dirty="0" err="1">
                <a:solidFill>
                  <a:srgbClr val="1E2452"/>
                </a:solidFill>
              </a:rPr>
              <a:t>increased</a:t>
            </a:r>
            <a:r>
              <a:rPr lang="hu-HU" sz="1800" dirty="0">
                <a:solidFill>
                  <a:srgbClr val="1E2452"/>
                </a:solidFill>
              </a:rPr>
              <a:t>.</a:t>
            </a:r>
          </a:p>
        </p:txBody>
      </p:sp>
      <p:sp>
        <p:nvSpPr>
          <p:cNvPr id="4" name="Footer Placeholder 3">
            <a:extLst>
              <a:ext uri="{FF2B5EF4-FFF2-40B4-BE49-F238E27FC236}">
                <a16:creationId xmlns:a16="http://schemas.microsoft.com/office/drawing/2014/main" id="{7DF1148C-7DED-43F2-9C61-D97E549BE181}"/>
              </a:ext>
            </a:extLst>
          </p:cNvPr>
          <p:cNvSpPr>
            <a:spLocks noGrp="1"/>
          </p:cNvSpPr>
          <p:nvPr>
            <p:ph type="ftr" sz="quarter" idx="11"/>
          </p:nvPr>
        </p:nvSpPr>
        <p:spPr/>
        <p:txBody>
          <a:bodyPr/>
          <a:lstStyle/>
          <a:p>
            <a:pPr>
              <a:defRPr/>
            </a:pPr>
            <a:r>
              <a:rPr lang="hu-HU"/>
              <a:t>Magyar Nemzeti Bank</a:t>
            </a:r>
            <a:endParaRPr lang="hu-HU" dirty="0"/>
          </a:p>
        </p:txBody>
      </p:sp>
      <p:sp>
        <p:nvSpPr>
          <p:cNvPr id="5" name="Slide Number Placeholder 4">
            <a:extLst>
              <a:ext uri="{FF2B5EF4-FFF2-40B4-BE49-F238E27FC236}">
                <a16:creationId xmlns:a16="http://schemas.microsoft.com/office/drawing/2014/main" id="{84D55C8F-626E-42F3-92B6-2B98D6E3657F}"/>
              </a:ext>
            </a:extLst>
          </p:cNvPr>
          <p:cNvSpPr>
            <a:spLocks noGrp="1"/>
          </p:cNvSpPr>
          <p:nvPr>
            <p:ph type="sldNum" sz="quarter" idx="12"/>
          </p:nvPr>
        </p:nvSpPr>
        <p:spPr/>
        <p:txBody>
          <a:bodyPr/>
          <a:lstStyle/>
          <a:p>
            <a:pPr>
              <a:defRPr/>
            </a:pPr>
            <a:fld id="{0401AEF3-AFFE-433D-8A34-08D966C25545}" type="slidenum">
              <a:rPr lang="hu-HU" smtClean="0"/>
              <a:pPr>
                <a:defRPr/>
              </a:pPr>
              <a:t>20</a:t>
            </a:fld>
            <a:endParaRPr lang="hu-HU" dirty="0"/>
          </a:p>
        </p:txBody>
      </p:sp>
      <p:sp>
        <p:nvSpPr>
          <p:cNvPr id="24" name="Arrow: Right 23">
            <a:extLst>
              <a:ext uri="{FF2B5EF4-FFF2-40B4-BE49-F238E27FC236}">
                <a16:creationId xmlns:a16="http://schemas.microsoft.com/office/drawing/2014/main" id="{27157E23-F356-4E2D-AC6F-D4CCBA2A27FB}"/>
              </a:ext>
            </a:extLst>
          </p:cNvPr>
          <p:cNvSpPr/>
          <p:nvPr/>
        </p:nvSpPr>
        <p:spPr>
          <a:xfrm>
            <a:off x="1002602" y="2132834"/>
            <a:ext cx="540448" cy="36004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Arrow: Right 24">
            <a:extLst>
              <a:ext uri="{FF2B5EF4-FFF2-40B4-BE49-F238E27FC236}">
                <a16:creationId xmlns:a16="http://schemas.microsoft.com/office/drawing/2014/main" id="{24C30991-89F3-4A95-8C17-EFF6C97F57CE}"/>
              </a:ext>
            </a:extLst>
          </p:cNvPr>
          <p:cNvSpPr/>
          <p:nvPr/>
        </p:nvSpPr>
        <p:spPr>
          <a:xfrm>
            <a:off x="1002602" y="2924944"/>
            <a:ext cx="540448" cy="36004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641366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4C836-5916-4693-9D99-22091AA0BF94}"/>
              </a:ext>
            </a:extLst>
          </p:cNvPr>
          <p:cNvSpPr>
            <a:spLocks noGrp="1"/>
          </p:cNvSpPr>
          <p:nvPr>
            <p:ph type="title"/>
          </p:nvPr>
        </p:nvSpPr>
        <p:spPr/>
        <p:txBody>
          <a:bodyPr>
            <a:normAutofit/>
          </a:bodyPr>
          <a:lstStyle/>
          <a:p>
            <a:r>
              <a:rPr lang="hu-HU" sz="2800" dirty="0">
                <a:hlinkClick r:id="rId2"/>
              </a:rPr>
              <a:t>Preferential </a:t>
            </a:r>
            <a:r>
              <a:rPr lang="hu-HU" sz="2800" dirty="0" err="1">
                <a:hlinkClick r:id="rId2"/>
              </a:rPr>
              <a:t>deposit</a:t>
            </a:r>
            <a:endParaRPr lang="hu-HU" sz="2800" dirty="0"/>
          </a:p>
        </p:txBody>
      </p:sp>
      <p:sp>
        <p:nvSpPr>
          <p:cNvPr id="3" name="Content Placeholder 2">
            <a:extLst>
              <a:ext uri="{FF2B5EF4-FFF2-40B4-BE49-F238E27FC236}">
                <a16:creationId xmlns:a16="http://schemas.microsoft.com/office/drawing/2014/main" id="{D7C0FDD4-4155-41EB-8C95-8DD5C55E68EB}"/>
              </a:ext>
            </a:extLst>
          </p:cNvPr>
          <p:cNvSpPr>
            <a:spLocks noGrp="1"/>
          </p:cNvSpPr>
          <p:nvPr>
            <p:ph idx="1"/>
          </p:nvPr>
        </p:nvSpPr>
        <p:spPr>
          <a:xfrm>
            <a:off x="195524" y="1212404"/>
            <a:ext cx="8948476" cy="5661248"/>
          </a:xfrm>
        </p:spPr>
        <p:txBody>
          <a:bodyPr>
            <a:normAutofit fontScale="47500" lnSpcReduction="20000"/>
          </a:bodyPr>
          <a:lstStyle/>
          <a:p>
            <a:pPr marL="361950" indent="-361950">
              <a:lnSpc>
                <a:spcPct val="110000"/>
              </a:lnSpc>
              <a:spcBef>
                <a:spcPts val="600"/>
              </a:spcBef>
            </a:pPr>
            <a:r>
              <a:rPr lang="hu-HU" sz="3400" i="1" dirty="0"/>
              <a:t>Form</a:t>
            </a:r>
            <a:r>
              <a:rPr lang="hu-HU" sz="3400" dirty="0"/>
              <a:t>: </a:t>
            </a:r>
            <a:r>
              <a:rPr lang="en-US" sz="3400" dirty="0"/>
              <a:t> The preferential deposit account is a deposit account separated from the Counterparty’s bank account, where the Counterparty can place an overnight deposit on any VIBER business day specified in the settlement calendar, solely by the way of a transfer from its bank account held with the </a:t>
            </a:r>
            <a:r>
              <a:rPr lang="en-US" sz="3400" dirty="0" err="1"/>
              <a:t>MNB</a:t>
            </a:r>
            <a:r>
              <a:rPr lang="en-US" sz="3400" dirty="0"/>
              <a:t>. </a:t>
            </a:r>
            <a:endParaRPr lang="hu-HU" sz="3400" dirty="0"/>
          </a:p>
          <a:p>
            <a:pPr marL="361950" indent="-361950">
              <a:lnSpc>
                <a:spcPct val="110000"/>
              </a:lnSpc>
              <a:spcBef>
                <a:spcPts val="600"/>
              </a:spcBef>
            </a:pPr>
            <a:r>
              <a:rPr lang="hu-HU" sz="3400" i="1" dirty="0" err="1"/>
              <a:t>Objective</a:t>
            </a:r>
            <a:r>
              <a:rPr lang="hu-HU" sz="3400" dirty="0"/>
              <a:t>: </a:t>
            </a:r>
            <a:r>
              <a:rPr lang="en-US" sz="3400" dirty="0" err="1"/>
              <a:t>sterilis</a:t>
            </a:r>
            <a:r>
              <a:rPr lang="hu-HU" sz="3400" dirty="0"/>
              <a:t>ing</a:t>
            </a:r>
            <a:r>
              <a:rPr lang="en-US" sz="3400" dirty="0"/>
              <a:t> the surplus liquidity </a:t>
            </a:r>
            <a:r>
              <a:rPr lang="hu-HU" sz="3400" dirty="0" err="1"/>
              <a:t>that</a:t>
            </a:r>
            <a:r>
              <a:rPr lang="hu-HU" sz="3400" dirty="0"/>
              <a:t> </a:t>
            </a:r>
            <a:r>
              <a:rPr lang="hu-HU" sz="3400" dirty="0" err="1"/>
              <a:t>derives</a:t>
            </a:r>
            <a:r>
              <a:rPr lang="en-US" sz="3400" dirty="0"/>
              <a:t> from disbursements </a:t>
            </a:r>
            <a:r>
              <a:rPr lang="hu-HU" sz="3400" dirty="0"/>
              <a:t>of</a:t>
            </a:r>
            <a:r>
              <a:rPr lang="en-US" sz="3400" dirty="0"/>
              <a:t> the</a:t>
            </a:r>
            <a:r>
              <a:rPr lang="hu-HU" sz="3400" dirty="0"/>
              <a:t> </a:t>
            </a:r>
            <a:r>
              <a:rPr lang="en-US" sz="3400" dirty="0"/>
              <a:t>Funding for Growth Scheme Fix </a:t>
            </a:r>
            <a:r>
              <a:rPr lang="hu-HU" sz="3400" dirty="0"/>
              <a:t>(</a:t>
            </a:r>
            <a:r>
              <a:rPr lang="en-US" sz="3400" dirty="0" err="1"/>
              <a:t>FGS</a:t>
            </a:r>
            <a:r>
              <a:rPr lang="en-US" sz="3400" dirty="0"/>
              <a:t> fix</a:t>
            </a:r>
            <a:r>
              <a:rPr lang="hu-HU" sz="3400" dirty="0"/>
              <a:t>) </a:t>
            </a:r>
            <a:r>
              <a:rPr lang="hu-HU" sz="3400" dirty="0" err="1"/>
              <a:t>from</a:t>
            </a:r>
            <a:r>
              <a:rPr lang="hu-HU" sz="3400" dirty="0"/>
              <a:t> </a:t>
            </a:r>
            <a:r>
              <a:rPr lang="hu-HU" sz="3400" dirty="0" err="1"/>
              <a:t>March</a:t>
            </a:r>
            <a:r>
              <a:rPr lang="hu-HU" sz="3400" dirty="0"/>
              <a:t> 2019 and the </a:t>
            </a:r>
            <a:r>
              <a:rPr lang="en-US" sz="3400" dirty="0"/>
              <a:t>Bond Funding for Growth Scheme</a:t>
            </a:r>
            <a:r>
              <a:rPr lang="hu-HU" sz="3400" dirty="0"/>
              <a:t> (</a:t>
            </a:r>
            <a:r>
              <a:rPr lang="hu-HU" sz="3400" dirty="0" err="1"/>
              <a:t>BFGS</a:t>
            </a:r>
            <a:r>
              <a:rPr lang="hu-HU" sz="3400" dirty="0"/>
              <a:t>) </a:t>
            </a:r>
            <a:r>
              <a:rPr lang="hu-HU" sz="3400" dirty="0" err="1"/>
              <a:t>from</a:t>
            </a:r>
            <a:r>
              <a:rPr lang="hu-HU" sz="3400" dirty="0"/>
              <a:t> </a:t>
            </a:r>
            <a:r>
              <a:rPr lang="hu-HU" sz="3400" dirty="0" err="1"/>
              <a:t>July</a:t>
            </a:r>
            <a:r>
              <a:rPr lang="hu-HU" sz="3400" dirty="0"/>
              <a:t> 2019 </a:t>
            </a:r>
            <a:r>
              <a:rPr lang="en-US" sz="3400" dirty="0"/>
              <a:t>at the central bank base rate</a:t>
            </a:r>
            <a:endParaRPr lang="hu-HU" sz="3400" dirty="0"/>
          </a:p>
          <a:p>
            <a:pPr marL="361950" indent="-361950">
              <a:lnSpc>
                <a:spcPct val="120000"/>
              </a:lnSpc>
              <a:spcBef>
                <a:spcPts val="600"/>
              </a:spcBef>
            </a:pPr>
            <a:r>
              <a:rPr lang="hu-HU" sz="3400" dirty="0"/>
              <a:t>Banks </a:t>
            </a:r>
            <a:r>
              <a:rPr lang="hu-HU" sz="3400" dirty="0" err="1"/>
              <a:t>can</a:t>
            </a:r>
            <a:r>
              <a:rPr lang="hu-HU" sz="3400" dirty="0"/>
              <a:t> </a:t>
            </a:r>
            <a:r>
              <a:rPr lang="hu-HU" sz="3400" dirty="0" err="1"/>
              <a:t>use</a:t>
            </a:r>
            <a:r>
              <a:rPr lang="hu-HU" sz="3400" dirty="0"/>
              <a:t> </a:t>
            </a:r>
            <a:r>
              <a:rPr lang="hu-HU" sz="3400" dirty="0" err="1"/>
              <a:t>this</a:t>
            </a:r>
            <a:r>
              <a:rPr lang="hu-HU" sz="3400" dirty="0"/>
              <a:t> preferential </a:t>
            </a:r>
            <a:r>
              <a:rPr lang="hu-HU" sz="3400" dirty="0" err="1"/>
              <a:t>deposit</a:t>
            </a:r>
            <a:r>
              <a:rPr lang="hu-HU" sz="3400" dirty="0"/>
              <a:t> </a:t>
            </a:r>
            <a:r>
              <a:rPr lang="hu-HU" sz="3400" dirty="0" err="1"/>
              <a:t>facility</a:t>
            </a:r>
            <a:r>
              <a:rPr lang="hu-HU" sz="3400" dirty="0"/>
              <a:t>, </a:t>
            </a:r>
            <a:r>
              <a:rPr lang="hu-HU" sz="3400" dirty="0" err="1"/>
              <a:t>if</a:t>
            </a:r>
            <a:r>
              <a:rPr lang="hu-HU" sz="3400" dirty="0"/>
              <a:t> </a:t>
            </a:r>
            <a:r>
              <a:rPr lang="hu-HU" sz="3400" dirty="0" err="1"/>
              <a:t>fulfill</a:t>
            </a:r>
            <a:r>
              <a:rPr lang="hu-HU" sz="3400" dirty="0"/>
              <a:t> </a:t>
            </a:r>
            <a:r>
              <a:rPr lang="hu-HU" sz="3400" dirty="0" err="1"/>
              <a:t>at</a:t>
            </a:r>
            <a:r>
              <a:rPr lang="hu-HU" sz="3400" dirty="0"/>
              <a:t> </a:t>
            </a:r>
            <a:r>
              <a:rPr lang="hu-HU" sz="3400" dirty="0" err="1"/>
              <a:t>least</a:t>
            </a:r>
            <a:r>
              <a:rPr lang="hu-HU" sz="3400" dirty="0"/>
              <a:t> </a:t>
            </a:r>
            <a:r>
              <a:rPr lang="hu-HU" sz="3400" dirty="0" err="1"/>
              <a:t>one</a:t>
            </a:r>
            <a:r>
              <a:rPr lang="hu-HU" sz="3400" dirty="0"/>
              <a:t> of the </a:t>
            </a:r>
            <a:r>
              <a:rPr lang="hu-HU" sz="3400" dirty="0" err="1"/>
              <a:t>following</a:t>
            </a:r>
            <a:r>
              <a:rPr lang="hu-HU" sz="3400" dirty="0"/>
              <a:t> </a:t>
            </a:r>
            <a:r>
              <a:rPr lang="hu-HU" sz="3400" dirty="0" err="1"/>
              <a:t>conditions</a:t>
            </a:r>
            <a:r>
              <a:rPr lang="hu-HU" sz="3400" dirty="0"/>
              <a:t>:</a:t>
            </a:r>
          </a:p>
          <a:p>
            <a:pPr lvl="1">
              <a:lnSpc>
                <a:spcPct val="110000"/>
              </a:lnSpc>
              <a:spcBef>
                <a:spcPts val="300"/>
              </a:spcBef>
              <a:buFont typeface="Calibri" panose="020F0502020204030204" pitchFamily="34" charset="0"/>
              <a:buChar char="−"/>
            </a:pPr>
            <a:r>
              <a:rPr lang="hu-HU" sz="3400" dirty="0" err="1"/>
              <a:t>Participating</a:t>
            </a:r>
            <a:r>
              <a:rPr lang="hu-HU" sz="3400" dirty="0"/>
              <a:t> in the FGS fix </a:t>
            </a:r>
            <a:r>
              <a:rPr lang="hu-HU" sz="3400" dirty="0" err="1"/>
              <a:t>as</a:t>
            </a:r>
            <a:r>
              <a:rPr lang="hu-HU" sz="3400" dirty="0"/>
              <a:t> </a:t>
            </a:r>
            <a:r>
              <a:rPr lang="hu-HU" sz="3400" dirty="0" err="1"/>
              <a:t>direct</a:t>
            </a:r>
            <a:r>
              <a:rPr lang="hu-HU" sz="3400" dirty="0"/>
              <a:t> </a:t>
            </a:r>
            <a:r>
              <a:rPr lang="hu-HU" sz="3400" dirty="0" err="1"/>
              <a:t>counterparty</a:t>
            </a:r>
            <a:r>
              <a:rPr lang="hu-HU" sz="3400" dirty="0"/>
              <a:t>;</a:t>
            </a:r>
          </a:p>
          <a:p>
            <a:pPr lvl="1">
              <a:lnSpc>
                <a:spcPct val="110000"/>
              </a:lnSpc>
              <a:spcBef>
                <a:spcPts val="300"/>
              </a:spcBef>
              <a:buFont typeface="Calibri" panose="020F0502020204030204" pitchFamily="34" charset="0"/>
              <a:buChar char="−"/>
            </a:pPr>
            <a:r>
              <a:rPr lang="hu-HU" sz="3400" dirty="0" err="1"/>
              <a:t>Owning</a:t>
            </a:r>
            <a:r>
              <a:rPr lang="hu-HU" sz="3400" dirty="0"/>
              <a:t> </a:t>
            </a:r>
            <a:r>
              <a:rPr lang="hu-HU" sz="3400" dirty="0" err="1"/>
              <a:t>securities</a:t>
            </a:r>
            <a:r>
              <a:rPr lang="hu-HU" sz="3400" dirty="0"/>
              <a:t> </a:t>
            </a:r>
            <a:r>
              <a:rPr lang="hu-HU" sz="3400" dirty="0" err="1"/>
              <a:t>belonging</a:t>
            </a:r>
            <a:r>
              <a:rPr lang="hu-HU" sz="3400" dirty="0"/>
              <a:t> to a </a:t>
            </a:r>
            <a:r>
              <a:rPr lang="hu-HU" sz="3400" dirty="0" err="1"/>
              <a:t>series</a:t>
            </a:r>
            <a:r>
              <a:rPr lang="hu-HU" sz="3400" dirty="0"/>
              <a:t> of </a:t>
            </a:r>
            <a:r>
              <a:rPr lang="hu-HU" sz="3400" dirty="0" err="1"/>
              <a:t>securitites</a:t>
            </a:r>
            <a:r>
              <a:rPr lang="hu-HU" sz="3400" dirty="0"/>
              <a:t> </a:t>
            </a:r>
            <a:r>
              <a:rPr lang="hu-HU" sz="3400" dirty="0" err="1"/>
              <a:t>purchased</a:t>
            </a:r>
            <a:r>
              <a:rPr lang="hu-HU" sz="3400" dirty="0"/>
              <a:t> </a:t>
            </a:r>
            <a:r>
              <a:rPr lang="hu-HU" sz="3400" dirty="0" err="1"/>
              <a:t>by</a:t>
            </a:r>
            <a:r>
              <a:rPr lang="hu-HU" sz="3400" dirty="0"/>
              <a:t> the MNB in the </a:t>
            </a:r>
            <a:r>
              <a:rPr lang="hu-HU" sz="3400" dirty="0" err="1"/>
              <a:t>frame</a:t>
            </a:r>
            <a:r>
              <a:rPr lang="hu-HU" sz="3400" dirty="0"/>
              <a:t> of </a:t>
            </a:r>
            <a:r>
              <a:rPr lang="hu-HU" sz="3400" dirty="0" err="1"/>
              <a:t>BFGS</a:t>
            </a:r>
            <a:r>
              <a:rPr lang="hu-HU" sz="3400" dirty="0"/>
              <a:t>, </a:t>
            </a:r>
            <a:r>
              <a:rPr lang="hu-HU" sz="3400" dirty="0" err="1"/>
              <a:t>or</a:t>
            </a:r>
            <a:r>
              <a:rPr lang="hu-HU" sz="3400" dirty="0"/>
              <a:t> </a:t>
            </a:r>
            <a:r>
              <a:rPr lang="hu-HU" sz="3400" dirty="0" err="1"/>
              <a:t>banks</a:t>
            </a:r>
            <a:r>
              <a:rPr lang="hu-HU" sz="3400" dirty="0"/>
              <a:t>’ </a:t>
            </a:r>
            <a:r>
              <a:rPr lang="hu-HU" sz="3400" dirty="0" err="1"/>
              <a:t>affiliates</a:t>
            </a:r>
            <a:r>
              <a:rPr lang="hu-HU" sz="3400" dirty="0"/>
              <a:t>* </a:t>
            </a:r>
            <a:r>
              <a:rPr lang="hu-HU" sz="3400" dirty="0" err="1"/>
              <a:t>owning</a:t>
            </a:r>
            <a:r>
              <a:rPr lang="hu-HU" sz="3400" dirty="0"/>
              <a:t> </a:t>
            </a:r>
            <a:r>
              <a:rPr lang="hu-HU" sz="3400" dirty="0" err="1"/>
              <a:t>these</a:t>
            </a:r>
            <a:r>
              <a:rPr lang="hu-HU" sz="3400" dirty="0"/>
              <a:t> </a:t>
            </a:r>
            <a:r>
              <a:rPr lang="hu-HU" sz="3400" dirty="0" err="1"/>
              <a:t>kind</a:t>
            </a:r>
            <a:r>
              <a:rPr lang="hu-HU" sz="3400" dirty="0"/>
              <a:t> of </a:t>
            </a:r>
            <a:r>
              <a:rPr lang="hu-HU" sz="3400" dirty="0" err="1"/>
              <a:t>securities</a:t>
            </a:r>
            <a:r>
              <a:rPr lang="hu-HU" sz="3400" dirty="0"/>
              <a:t>** </a:t>
            </a:r>
            <a:r>
              <a:rPr lang="hu-HU" sz="3400" dirty="0" err="1"/>
              <a:t>which</a:t>
            </a:r>
            <a:r>
              <a:rPr lang="hu-HU" sz="3400" dirty="0"/>
              <a:t> </a:t>
            </a:r>
            <a:r>
              <a:rPr lang="hu-HU" sz="3400" dirty="0" err="1"/>
              <a:t>are</a:t>
            </a:r>
            <a:r>
              <a:rPr lang="hu-HU" sz="3400" dirty="0"/>
              <a:t> </a:t>
            </a:r>
            <a:r>
              <a:rPr lang="hu-HU" sz="3400" dirty="0" err="1"/>
              <a:t>banks</a:t>
            </a:r>
            <a:r>
              <a:rPr lang="hu-HU" sz="3400" dirty="0"/>
              <a:t>’ </a:t>
            </a:r>
            <a:r>
              <a:rPr lang="hu-HU" sz="3400" dirty="0" err="1"/>
              <a:t>corresponding</a:t>
            </a:r>
            <a:r>
              <a:rPr lang="hu-HU" sz="3400" dirty="0"/>
              <a:t> credit </a:t>
            </a:r>
            <a:r>
              <a:rPr lang="hu-HU" sz="3400" dirty="0" err="1"/>
              <a:t>institutions</a:t>
            </a:r>
            <a:r>
              <a:rPr lang="hu-HU" sz="3400" dirty="0"/>
              <a:t>***</a:t>
            </a:r>
          </a:p>
          <a:p>
            <a:pPr marL="0" indent="0">
              <a:lnSpc>
                <a:spcPct val="110000"/>
              </a:lnSpc>
              <a:spcBef>
                <a:spcPts val="300"/>
              </a:spcBef>
              <a:buNone/>
            </a:pPr>
            <a:endParaRPr lang="hu-HU" sz="2100" b="1" dirty="0"/>
          </a:p>
          <a:p>
            <a:pPr marL="0" indent="0">
              <a:lnSpc>
                <a:spcPct val="110000"/>
              </a:lnSpc>
              <a:spcBef>
                <a:spcPts val="300"/>
              </a:spcBef>
              <a:buNone/>
            </a:pPr>
            <a:r>
              <a:rPr lang="hu-HU" sz="3400" b="1" dirty="0" err="1"/>
              <a:t>Until</a:t>
            </a:r>
            <a:r>
              <a:rPr lang="hu-HU" sz="3400" b="1" dirty="0"/>
              <a:t> </a:t>
            </a:r>
            <a:r>
              <a:rPr lang="hu-HU" sz="3400" b="1" dirty="0" err="1"/>
              <a:t>February</a:t>
            </a:r>
            <a:r>
              <a:rPr lang="hu-HU" sz="3400" b="1" dirty="0"/>
              <a:t> 2019 the preferential </a:t>
            </a:r>
            <a:r>
              <a:rPr lang="hu-HU" sz="3400" b="1" dirty="0" err="1"/>
              <a:t>deposit</a:t>
            </a:r>
            <a:r>
              <a:rPr lang="hu-HU" sz="3400" b="1" dirty="0"/>
              <a:t> </a:t>
            </a:r>
            <a:r>
              <a:rPr lang="hu-HU" sz="3400" b="1" dirty="0" err="1"/>
              <a:t>facility</a:t>
            </a:r>
            <a:r>
              <a:rPr lang="hu-HU" sz="3400" b="1" dirty="0"/>
              <a:t> </a:t>
            </a:r>
            <a:r>
              <a:rPr lang="hu-HU" sz="3400" dirty="0" err="1"/>
              <a:t>was</a:t>
            </a:r>
            <a:r>
              <a:rPr lang="hu-HU" sz="3400" dirty="0"/>
              <a:t> </a:t>
            </a:r>
            <a:r>
              <a:rPr lang="hu-HU" sz="3400" dirty="0" err="1"/>
              <a:t>available</a:t>
            </a:r>
            <a:r>
              <a:rPr lang="hu-HU" sz="3400" dirty="0"/>
              <a:t> </a:t>
            </a:r>
            <a:r>
              <a:rPr lang="hu-HU" sz="3400" dirty="0" err="1"/>
              <a:t>for</a:t>
            </a:r>
            <a:r>
              <a:rPr lang="hu-HU" sz="3400" dirty="0"/>
              <a:t> </a:t>
            </a:r>
            <a:r>
              <a:rPr lang="hu-HU" sz="3400" dirty="0" err="1"/>
              <a:t>banks</a:t>
            </a:r>
            <a:r>
              <a:rPr lang="hu-HU" sz="3400" dirty="0"/>
              <a:t> </a:t>
            </a:r>
            <a:r>
              <a:rPr lang="hu-HU" sz="3400" dirty="0" err="1"/>
              <a:t>committed</a:t>
            </a:r>
            <a:r>
              <a:rPr lang="hu-HU" sz="3400" dirty="0"/>
              <a:t> to </a:t>
            </a:r>
            <a:r>
              <a:rPr lang="hu-HU" sz="3400" dirty="0" err="1"/>
              <a:t>lend</a:t>
            </a:r>
            <a:r>
              <a:rPr lang="hu-HU" sz="3400" dirty="0"/>
              <a:t> </a:t>
            </a:r>
            <a:r>
              <a:rPr lang="hu-HU" sz="3400" dirty="0" err="1"/>
              <a:t>SMEs</a:t>
            </a:r>
            <a:r>
              <a:rPr lang="hu-HU" sz="3400" dirty="0"/>
              <a:t> in the </a:t>
            </a:r>
            <a:r>
              <a:rPr lang="hu-HU" sz="3400" dirty="0" err="1"/>
              <a:t>frame</a:t>
            </a:r>
            <a:r>
              <a:rPr lang="hu-HU" sz="3400" dirty="0"/>
              <a:t> of Market-</a:t>
            </a:r>
            <a:r>
              <a:rPr lang="hu-HU" sz="3400" dirty="0" err="1"/>
              <a:t>Based</a:t>
            </a:r>
            <a:r>
              <a:rPr lang="hu-HU" sz="3400" dirty="0"/>
              <a:t> </a:t>
            </a:r>
            <a:r>
              <a:rPr lang="hu-HU" sz="3400" dirty="0" err="1"/>
              <a:t>Lending</a:t>
            </a:r>
            <a:r>
              <a:rPr lang="hu-HU" sz="3400" dirty="0"/>
              <a:t> </a:t>
            </a:r>
            <a:r>
              <a:rPr lang="hu-HU" sz="3400" dirty="0" err="1"/>
              <a:t>Scheme</a:t>
            </a:r>
            <a:r>
              <a:rPr lang="hu-HU" sz="3400" dirty="0"/>
              <a:t> (</a:t>
            </a:r>
            <a:r>
              <a:rPr lang="hu-HU" sz="3400" dirty="0" err="1"/>
              <a:t>MLS</a:t>
            </a:r>
            <a:r>
              <a:rPr lang="hu-HU" sz="3400" dirty="0"/>
              <a:t>) </a:t>
            </a:r>
            <a:r>
              <a:rPr lang="hu-HU" sz="3400" dirty="0" err="1"/>
              <a:t>started</a:t>
            </a:r>
            <a:r>
              <a:rPr lang="hu-HU" sz="3400" dirty="0"/>
              <a:t> </a:t>
            </a:r>
            <a:r>
              <a:rPr lang="hu-HU" sz="3400" dirty="0" err="1"/>
              <a:t>at</a:t>
            </a:r>
            <a:r>
              <a:rPr lang="hu-HU" sz="3400" dirty="0"/>
              <a:t> the </a:t>
            </a:r>
            <a:r>
              <a:rPr lang="hu-HU" sz="3400" dirty="0" err="1"/>
              <a:t>beginning</a:t>
            </a:r>
            <a:r>
              <a:rPr lang="hu-HU" sz="3400" dirty="0"/>
              <a:t> of 2016.</a:t>
            </a:r>
          </a:p>
          <a:p>
            <a:pPr marL="1028700" lvl="3" indent="0">
              <a:lnSpc>
                <a:spcPct val="110000"/>
              </a:lnSpc>
              <a:spcBef>
                <a:spcPts val="600"/>
              </a:spcBef>
              <a:spcAft>
                <a:spcPts val="1800"/>
              </a:spcAft>
              <a:buNone/>
            </a:pPr>
            <a:r>
              <a:rPr lang="hu-HU" sz="3400" dirty="0"/>
              <a:t>In </a:t>
            </a:r>
            <a:r>
              <a:rPr lang="hu-HU" sz="3400" dirty="0" err="1"/>
              <a:t>February</a:t>
            </a:r>
            <a:r>
              <a:rPr lang="hu-HU" sz="3400" dirty="0"/>
              <a:t> 2019 the Market-</a:t>
            </a:r>
            <a:r>
              <a:rPr lang="hu-HU" sz="3400" dirty="0" err="1"/>
              <a:t>Based</a:t>
            </a:r>
            <a:r>
              <a:rPr lang="hu-HU" sz="3400" dirty="0"/>
              <a:t> </a:t>
            </a:r>
            <a:r>
              <a:rPr lang="hu-HU" sz="3400" dirty="0" err="1"/>
              <a:t>Lending</a:t>
            </a:r>
            <a:r>
              <a:rPr lang="hu-HU" sz="3400" dirty="0"/>
              <a:t> </a:t>
            </a:r>
            <a:r>
              <a:rPr lang="hu-HU" sz="3400" dirty="0" err="1"/>
              <a:t>Scheme</a:t>
            </a:r>
            <a:r>
              <a:rPr lang="hu-HU" sz="3400" dirty="0"/>
              <a:t> </a:t>
            </a:r>
            <a:r>
              <a:rPr lang="hu-HU" sz="3400" dirty="0" err="1"/>
              <a:t>was</a:t>
            </a:r>
            <a:r>
              <a:rPr lang="hu-HU" sz="3400" dirty="0"/>
              <a:t> </a:t>
            </a:r>
            <a:r>
              <a:rPr lang="hu-HU" sz="3400" dirty="0" err="1"/>
              <a:t>terminated</a:t>
            </a:r>
            <a:r>
              <a:rPr lang="hu-HU" sz="3400" dirty="0"/>
              <a:t>, </a:t>
            </a:r>
            <a:r>
              <a:rPr lang="hu-HU" sz="3400" dirty="0" err="1"/>
              <a:t>therefore</a:t>
            </a:r>
            <a:r>
              <a:rPr lang="hu-HU" sz="3400" dirty="0"/>
              <a:t> the </a:t>
            </a:r>
            <a:r>
              <a:rPr lang="hu-HU" sz="3400" dirty="0">
                <a:hlinkClick r:id="rId3"/>
              </a:rPr>
              <a:t>preferential </a:t>
            </a:r>
            <a:r>
              <a:rPr lang="hu-HU" sz="3400" dirty="0" err="1">
                <a:hlinkClick r:id="rId3"/>
              </a:rPr>
              <a:t>deposit</a:t>
            </a:r>
            <a:r>
              <a:rPr lang="hu-HU" sz="3400" dirty="0">
                <a:hlinkClick r:id="rId3"/>
              </a:rPr>
              <a:t> </a:t>
            </a:r>
            <a:r>
              <a:rPr lang="hu-HU" sz="3400" dirty="0" err="1">
                <a:hlinkClick r:id="rId3"/>
              </a:rPr>
              <a:t>facility</a:t>
            </a:r>
            <a:r>
              <a:rPr lang="hu-HU" sz="3400" dirty="0">
                <a:hlinkClick r:id="rId3"/>
              </a:rPr>
              <a:t> linked to </a:t>
            </a:r>
            <a:r>
              <a:rPr lang="hu-HU" sz="3400" dirty="0" err="1">
                <a:hlinkClick r:id="rId3"/>
              </a:rPr>
              <a:t>MLS</a:t>
            </a:r>
            <a:r>
              <a:rPr lang="hu-HU" sz="3400" dirty="0"/>
              <a:t> </a:t>
            </a:r>
            <a:r>
              <a:rPr lang="hu-HU" sz="3400" dirty="0" err="1"/>
              <a:t>was</a:t>
            </a:r>
            <a:r>
              <a:rPr lang="hu-HU" sz="3400" dirty="0"/>
              <a:t> </a:t>
            </a:r>
            <a:r>
              <a:rPr lang="hu-HU" sz="3400" dirty="0" err="1"/>
              <a:t>also</a:t>
            </a:r>
            <a:r>
              <a:rPr lang="hu-HU" sz="3400" dirty="0"/>
              <a:t> </a:t>
            </a:r>
            <a:r>
              <a:rPr lang="hu-HU" sz="3400" dirty="0" err="1"/>
              <a:t>terminated</a:t>
            </a:r>
            <a:r>
              <a:rPr lang="hu-HU" sz="3400" dirty="0"/>
              <a:t> </a:t>
            </a:r>
            <a:r>
              <a:rPr lang="hu-HU" sz="3400" dirty="0" err="1"/>
              <a:t>causing</a:t>
            </a:r>
            <a:r>
              <a:rPr lang="hu-HU" sz="3400" dirty="0"/>
              <a:t> the </a:t>
            </a:r>
            <a:r>
              <a:rPr lang="hu-HU" sz="3400" dirty="0" err="1"/>
              <a:t>decrease</a:t>
            </a:r>
            <a:r>
              <a:rPr lang="hu-HU" sz="3400" dirty="0"/>
              <a:t> of preferential </a:t>
            </a:r>
            <a:r>
              <a:rPr lang="hu-HU" sz="3400" dirty="0" err="1"/>
              <a:t>deposit</a:t>
            </a:r>
            <a:r>
              <a:rPr lang="hu-HU" sz="3400" dirty="0"/>
              <a:t> in </a:t>
            </a:r>
            <a:r>
              <a:rPr lang="hu-HU" sz="3400" dirty="0" err="1"/>
              <a:t>March</a:t>
            </a:r>
            <a:r>
              <a:rPr lang="hu-HU" sz="3400" dirty="0"/>
              <a:t> 2019 and the </a:t>
            </a:r>
            <a:r>
              <a:rPr lang="hu-HU" sz="3400" dirty="0" err="1"/>
              <a:t>increase</a:t>
            </a:r>
            <a:r>
              <a:rPr lang="hu-HU" sz="3400" dirty="0"/>
              <a:t> of the </a:t>
            </a:r>
            <a:r>
              <a:rPr lang="hu-HU" sz="3400" dirty="0" err="1"/>
              <a:t>stock</a:t>
            </a:r>
            <a:r>
              <a:rPr lang="hu-HU" sz="3400" dirty="0"/>
              <a:t> of O/N </a:t>
            </a:r>
            <a:r>
              <a:rPr lang="hu-HU" sz="3400" dirty="0" err="1"/>
              <a:t>deposit</a:t>
            </a:r>
            <a:r>
              <a:rPr lang="hu-HU" sz="3400" dirty="0"/>
              <a:t>.</a:t>
            </a:r>
          </a:p>
          <a:p>
            <a:pPr marL="0" indent="0">
              <a:lnSpc>
                <a:spcPct val="110000"/>
              </a:lnSpc>
              <a:spcBef>
                <a:spcPts val="400"/>
              </a:spcBef>
              <a:buNone/>
            </a:pPr>
            <a:r>
              <a:rPr lang="hu-HU" sz="2500" dirty="0"/>
              <a:t>*</a:t>
            </a:r>
            <a:r>
              <a:rPr lang="hu-HU" sz="2500" i="1" dirty="0" err="1"/>
              <a:t>according</a:t>
            </a:r>
            <a:r>
              <a:rPr lang="hu-HU" sz="2500" i="1" dirty="0"/>
              <a:t> to </a:t>
            </a:r>
            <a:r>
              <a:rPr lang="hu-HU" sz="2500" i="1" dirty="0" err="1"/>
              <a:t>Terms</a:t>
            </a:r>
            <a:r>
              <a:rPr lang="hu-HU" sz="2500" i="1" dirty="0"/>
              <a:t> and </a:t>
            </a:r>
            <a:r>
              <a:rPr lang="hu-HU" sz="2500" i="1" dirty="0" err="1"/>
              <a:t>conditions</a:t>
            </a:r>
            <a:r>
              <a:rPr lang="hu-HU" sz="2500" i="1" dirty="0"/>
              <a:t> of </a:t>
            </a:r>
            <a:r>
              <a:rPr lang="hu-HU" sz="2500" i="1" dirty="0" err="1"/>
              <a:t>the</a:t>
            </a:r>
            <a:r>
              <a:rPr lang="hu-HU" sz="2500" i="1" dirty="0"/>
              <a:t> </a:t>
            </a:r>
            <a:r>
              <a:rPr lang="hu-HU" sz="2500" i="1" dirty="0" err="1"/>
              <a:t>operations</a:t>
            </a:r>
            <a:r>
              <a:rPr lang="hu-HU" sz="2500" i="1" dirty="0"/>
              <a:t> of </a:t>
            </a:r>
            <a:r>
              <a:rPr lang="hu-HU" sz="2500" i="1" dirty="0" err="1"/>
              <a:t>the</a:t>
            </a:r>
            <a:r>
              <a:rPr lang="hu-HU" sz="2500" i="1" dirty="0"/>
              <a:t> </a:t>
            </a:r>
            <a:r>
              <a:rPr lang="hu-HU" sz="2500" i="1" dirty="0" err="1"/>
              <a:t>central</a:t>
            </a:r>
            <a:r>
              <a:rPr lang="hu-HU" sz="2500" i="1" dirty="0"/>
              <a:t> bank in forint and </a:t>
            </a:r>
            <a:r>
              <a:rPr lang="hu-HU" sz="2500" i="1" dirty="0" err="1"/>
              <a:t>foreign</a:t>
            </a:r>
            <a:r>
              <a:rPr lang="hu-HU" sz="2500" i="1" dirty="0"/>
              <a:t> </a:t>
            </a:r>
            <a:r>
              <a:rPr lang="hu-HU" sz="2500" i="1" dirty="0" err="1"/>
              <a:t>currency</a:t>
            </a:r>
            <a:r>
              <a:rPr lang="hu-HU" sz="2500" i="1" dirty="0"/>
              <a:t> </a:t>
            </a:r>
            <a:r>
              <a:rPr lang="hu-HU" sz="2500" i="1" dirty="0" err="1"/>
              <a:t>markets</a:t>
            </a:r>
            <a:endParaRPr lang="hu-HU" sz="2500" i="1" dirty="0"/>
          </a:p>
          <a:p>
            <a:pPr marL="0" indent="0">
              <a:lnSpc>
                <a:spcPct val="110000"/>
              </a:lnSpc>
              <a:spcBef>
                <a:spcPts val="400"/>
              </a:spcBef>
              <a:buNone/>
            </a:pPr>
            <a:r>
              <a:rPr lang="hu-HU" sz="2500" i="1" dirty="0"/>
              <a:t>**</a:t>
            </a:r>
            <a:r>
              <a:rPr lang="en-US" sz="2500" i="1" dirty="0"/>
              <a:t>securities belonging to a series of </a:t>
            </a:r>
            <a:r>
              <a:rPr lang="en-US" sz="2500" i="1" dirty="0" err="1"/>
              <a:t>securitites</a:t>
            </a:r>
            <a:r>
              <a:rPr lang="en-US" sz="2500" i="1" dirty="0"/>
              <a:t> purchased by the </a:t>
            </a:r>
            <a:r>
              <a:rPr lang="en-US" sz="2500" i="1" dirty="0" err="1"/>
              <a:t>MNB</a:t>
            </a:r>
            <a:r>
              <a:rPr lang="en-US" sz="2500" i="1" dirty="0"/>
              <a:t> in the frame of </a:t>
            </a:r>
            <a:r>
              <a:rPr lang="en-US" sz="2500" i="1" dirty="0" err="1"/>
              <a:t>BFGS</a:t>
            </a:r>
            <a:endParaRPr lang="hu-HU" sz="2500" i="1" dirty="0"/>
          </a:p>
          <a:p>
            <a:pPr marL="0" indent="0">
              <a:lnSpc>
                <a:spcPct val="110000"/>
              </a:lnSpc>
              <a:spcBef>
                <a:spcPts val="400"/>
              </a:spcBef>
              <a:buNone/>
            </a:pPr>
            <a:r>
              <a:rPr lang="hu-HU" sz="2500" i="1" dirty="0"/>
              <a:t>***</a:t>
            </a:r>
            <a:r>
              <a:rPr lang="hu-HU" sz="2500" i="1" dirty="0" err="1"/>
              <a:t>according</a:t>
            </a:r>
            <a:r>
              <a:rPr lang="hu-HU" sz="2500" i="1" dirty="0"/>
              <a:t> to </a:t>
            </a:r>
            <a:r>
              <a:rPr lang="en-US" sz="2500" i="1" dirty="0" err="1"/>
              <a:t>MNB</a:t>
            </a:r>
            <a:r>
              <a:rPr lang="en-US" sz="2500" i="1" dirty="0"/>
              <a:t> Decree 10/2005 (VI. 11.) on the Calculation, the Method of Allocation and Placement of the Minimum Reserves</a:t>
            </a:r>
            <a:endParaRPr lang="hu-HU" sz="2500" i="1" dirty="0"/>
          </a:p>
        </p:txBody>
      </p:sp>
      <p:sp>
        <p:nvSpPr>
          <p:cNvPr id="4" name="Footer Placeholder 3">
            <a:extLst>
              <a:ext uri="{FF2B5EF4-FFF2-40B4-BE49-F238E27FC236}">
                <a16:creationId xmlns:a16="http://schemas.microsoft.com/office/drawing/2014/main" id="{1177A361-0763-485B-91A2-B0F95557B399}"/>
              </a:ext>
            </a:extLst>
          </p:cNvPr>
          <p:cNvSpPr>
            <a:spLocks noGrp="1"/>
          </p:cNvSpPr>
          <p:nvPr>
            <p:ph type="ftr" sz="quarter" idx="11"/>
          </p:nvPr>
        </p:nvSpPr>
        <p:spPr/>
        <p:txBody>
          <a:bodyPr/>
          <a:lstStyle/>
          <a:p>
            <a:pPr>
              <a:defRPr/>
            </a:pPr>
            <a:r>
              <a:rPr lang="hu-HU"/>
              <a:t>Magyar Nemzeti Bank</a:t>
            </a:r>
            <a:endParaRPr lang="hu-HU" dirty="0"/>
          </a:p>
        </p:txBody>
      </p:sp>
      <p:sp>
        <p:nvSpPr>
          <p:cNvPr id="5" name="Slide Number Placeholder 4">
            <a:extLst>
              <a:ext uri="{FF2B5EF4-FFF2-40B4-BE49-F238E27FC236}">
                <a16:creationId xmlns:a16="http://schemas.microsoft.com/office/drawing/2014/main" id="{F081133E-A8C0-42B8-8639-DF5084FDBF27}"/>
              </a:ext>
            </a:extLst>
          </p:cNvPr>
          <p:cNvSpPr>
            <a:spLocks noGrp="1"/>
          </p:cNvSpPr>
          <p:nvPr>
            <p:ph type="sldNum" sz="quarter" idx="12"/>
          </p:nvPr>
        </p:nvSpPr>
        <p:spPr/>
        <p:txBody>
          <a:bodyPr/>
          <a:lstStyle/>
          <a:p>
            <a:pPr>
              <a:defRPr/>
            </a:pPr>
            <a:fld id="{0401AEF3-AFFE-433D-8A34-08D966C25545}" type="slidenum">
              <a:rPr lang="hu-HU" smtClean="0"/>
              <a:pPr>
                <a:defRPr/>
              </a:pPr>
              <a:t>21</a:t>
            </a:fld>
            <a:endParaRPr lang="hu-HU" dirty="0"/>
          </a:p>
        </p:txBody>
      </p:sp>
    </p:spTree>
    <p:extLst>
      <p:ext uri="{BB962C8B-B14F-4D97-AF65-F5344CB8AC3E}">
        <p14:creationId xmlns:p14="http://schemas.microsoft.com/office/powerpoint/2010/main" val="1197680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0921-DE4F-48F3-A09B-2EED30B5962A}"/>
              </a:ext>
            </a:extLst>
          </p:cNvPr>
          <p:cNvSpPr>
            <a:spLocks noGrp="1"/>
          </p:cNvSpPr>
          <p:nvPr>
            <p:ph type="title"/>
          </p:nvPr>
        </p:nvSpPr>
        <p:spPr>
          <a:xfrm>
            <a:off x="1080000" y="180000"/>
            <a:ext cx="8064000" cy="759189"/>
          </a:xfrm>
        </p:spPr>
        <p:txBody>
          <a:bodyPr>
            <a:noAutofit/>
          </a:bodyPr>
          <a:lstStyle/>
          <a:p>
            <a:r>
              <a:rPr lang="hu-HU" sz="2800" dirty="0" err="1"/>
              <a:t>Development</a:t>
            </a:r>
            <a:r>
              <a:rPr lang="hu-HU" sz="2800" dirty="0"/>
              <a:t> of the </a:t>
            </a:r>
            <a:r>
              <a:rPr lang="hu-HU" sz="2800" dirty="0" err="1"/>
              <a:t>stock</a:t>
            </a:r>
            <a:r>
              <a:rPr lang="hu-HU" sz="2800" dirty="0"/>
              <a:t> of preferential </a:t>
            </a:r>
            <a:r>
              <a:rPr lang="hu-HU" sz="2800" dirty="0" err="1"/>
              <a:t>deposit</a:t>
            </a:r>
            <a:r>
              <a:rPr lang="hu-HU" sz="2800" dirty="0"/>
              <a:t> </a:t>
            </a:r>
            <a:r>
              <a:rPr lang="hu-HU" sz="2800" dirty="0" err="1"/>
              <a:t>until</a:t>
            </a:r>
            <a:r>
              <a:rPr lang="hu-HU" sz="2800" dirty="0"/>
              <a:t> 19.02.2020</a:t>
            </a:r>
          </a:p>
        </p:txBody>
      </p:sp>
      <p:sp>
        <p:nvSpPr>
          <p:cNvPr id="4" name="Footer Placeholder 3">
            <a:extLst>
              <a:ext uri="{FF2B5EF4-FFF2-40B4-BE49-F238E27FC236}">
                <a16:creationId xmlns:a16="http://schemas.microsoft.com/office/drawing/2014/main" id="{8B7D60E8-1497-4E77-9953-A1563213E4D1}"/>
              </a:ext>
            </a:extLst>
          </p:cNvPr>
          <p:cNvSpPr>
            <a:spLocks noGrp="1"/>
          </p:cNvSpPr>
          <p:nvPr>
            <p:ph type="ftr" sz="quarter" idx="11"/>
          </p:nvPr>
        </p:nvSpPr>
        <p:spPr/>
        <p:txBody>
          <a:bodyPr/>
          <a:lstStyle/>
          <a:p>
            <a:pPr>
              <a:defRPr/>
            </a:pPr>
            <a:r>
              <a:rPr lang="hu-HU"/>
              <a:t>Magyar Nemzeti Bank</a:t>
            </a:r>
            <a:endParaRPr lang="hu-HU" dirty="0"/>
          </a:p>
        </p:txBody>
      </p:sp>
      <p:sp>
        <p:nvSpPr>
          <p:cNvPr id="5" name="Slide Number Placeholder 4">
            <a:extLst>
              <a:ext uri="{FF2B5EF4-FFF2-40B4-BE49-F238E27FC236}">
                <a16:creationId xmlns:a16="http://schemas.microsoft.com/office/drawing/2014/main" id="{72D1E8B8-334D-41F9-963B-B67580C98AE1}"/>
              </a:ext>
            </a:extLst>
          </p:cNvPr>
          <p:cNvSpPr>
            <a:spLocks noGrp="1"/>
          </p:cNvSpPr>
          <p:nvPr>
            <p:ph type="sldNum" sz="quarter" idx="12"/>
          </p:nvPr>
        </p:nvSpPr>
        <p:spPr/>
        <p:txBody>
          <a:bodyPr/>
          <a:lstStyle/>
          <a:p>
            <a:pPr>
              <a:defRPr/>
            </a:pPr>
            <a:fld id="{0401AEF3-AFFE-433D-8A34-08D966C25545}" type="slidenum">
              <a:rPr lang="hu-HU" smtClean="0"/>
              <a:pPr>
                <a:defRPr/>
              </a:pPr>
              <a:t>22</a:t>
            </a:fld>
            <a:endParaRPr lang="hu-HU" dirty="0"/>
          </a:p>
        </p:txBody>
      </p:sp>
      <p:pic>
        <p:nvPicPr>
          <p:cNvPr id="8" name="Content Placeholder 7">
            <a:extLst>
              <a:ext uri="{FF2B5EF4-FFF2-40B4-BE49-F238E27FC236}">
                <a16:creationId xmlns:a16="http://schemas.microsoft.com/office/drawing/2014/main" id="{FE79D77B-827A-4137-98B3-61F2EFB5E146}"/>
              </a:ext>
            </a:extLst>
          </p:cNvPr>
          <p:cNvPicPr>
            <a:picLocks noGrp="1" noChangeAspect="1"/>
          </p:cNvPicPr>
          <p:nvPr>
            <p:ph idx="1"/>
          </p:nvPr>
        </p:nvPicPr>
        <p:blipFill>
          <a:blip r:embed="rId2"/>
          <a:stretch>
            <a:fillRect/>
          </a:stretch>
        </p:blipFill>
        <p:spPr>
          <a:xfrm>
            <a:off x="650875" y="1298068"/>
            <a:ext cx="7886700" cy="4909565"/>
          </a:xfrm>
          <a:prstGeom prst="rect">
            <a:avLst/>
          </a:prstGeom>
        </p:spPr>
      </p:pic>
    </p:spTree>
    <p:extLst>
      <p:ext uri="{BB962C8B-B14F-4D97-AF65-F5344CB8AC3E}">
        <p14:creationId xmlns:p14="http://schemas.microsoft.com/office/powerpoint/2010/main" val="2918827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7485331" cy="969721"/>
          </a:xfrm>
        </p:spPr>
        <p:txBody>
          <a:bodyPr>
            <a:normAutofit/>
          </a:bodyPr>
          <a:lstStyle/>
          <a:p>
            <a:r>
              <a:rPr lang="hu-HU" sz="2800" dirty="0"/>
              <a:t>Loan </a:t>
            </a:r>
            <a:r>
              <a:rPr lang="hu-HU" sz="2800" dirty="0" err="1"/>
              <a:t>tenders</a:t>
            </a:r>
            <a:endParaRPr lang="hu-HU" sz="2600" dirty="0"/>
          </a:p>
        </p:txBody>
      </p:sp>
      <p:sp>
        <p:nvSpPr>
          <p:cNvPr id="3" name="Content Placeholder 2"/>
          <p:cNvSpPr>
            <a:spLocks noGrp="1"/>
          </p:cNvSpPr>
          <p:nvPr>
            <p:ph idx="1"/>
          </p:nvPr>
        </p:nvSpPr>
        <p:spPr>
          <a:xfrm>
            <a:off x="356419" y="1174897"/>
            <a:ext cx="8208912" cy="5409240"/>
          </a:xfrm>
        </p:spPr>
        <p:txBody>
          <a:bodyPr>
            <a:normAutofit fontScale="92500" lnSpcReduction="10000"/>
          </a:bodyPr>
          <a:lstStyle/>
          <a:p>
            <a:pPr marL="361950" indent="-361950" algn="just" defTabSz="914400" fontAlgn="base">
              <a:lnSpc>
                <a:spcPct val="110000"/>
              </a:lnSpc>
              <a:spcBef>
                <a:spcPts val="600"/>
              </a:spcBef>
              <a:spcAft>
                <a:spcPct val="0"/>
              </a:spcAft>
            </a:pPr>
            <a:r>
              <a:rPr lang="hu-HU" sz="2200" i="1" dirty="0"/>
              <a:t>Form</a:t>
            </a:r>
            <a:r>
              <a:rPr lang="hu-HU" sz="2200" dirty="0"/>
              <a:t>: </a:t>
            </a:r>
            <a:r>
              <a:rPr lang="hu-HU" sz="2200" dirty="0">
                <a:hlinkClick r:id="rId2"/>
              </a:rPr>
              <a:t>1-week, fixed-</a:t>
            </a:r>
            <a:r>
              <a:rPr lang="hu-HU" sz="2200" dirty="0" err="1">
                <a:hlinkClick r:id="rId2"/>
              </a:rPr>
              <a:t>rate</a:t>
            </a:r>
            <a:r>
              <a:rPr lang="hu-HU" sz="2200" dirty="0">
                <a:hlinkClick r:id="rId2"/>
              </a:rPr>
              <a:t> </a:t>
            </a:r>
            <a:r>
              <a:rPr lang="hu-HU" sz="2200" dirty="0" err="1">
                <a:hlinkClick r:id="rId2"/>
              </a:rPr>
              <a:t>collateralised</a:t>
            </a:r>
            <a:r>
              <a:rPr lang="hu-HU" sz="2200" dirty="0">
                <a:hlinkClick r:id="rId2"/>
              </a:rPr>
              <a:t> loan tender</a:t>
            </a:r>
            <a:r>
              <a:rPr lang="hu-HU" sz="2200" dirty="0"/>
              <a:t>*</a:t>
            </a:r>
          </a:p>
          <a:p>
            <a:pPr marL="361950" indent="-361950" algn="just" defTabSz="914400" fontAlgn="base">
              <a:lnSpc>
                <a:spcPct val="110000"/>
              </a:lnSpc>
              <a:spcBef>
                <a:spcPts val="600"/>
              </a:spcBef>
              <a:spcAft>
                <a:spcPct val="0"/>
              </a:spcAft>
            </a:pPr>
            <a:r>
              <a:rPr lang="hu-HU" sz="2200" i="1" dirty="0" err="1"/>
              <a:t>Objective</a:t>
            </a:r>
            <a:r>
              <a:rPr lang="hu-HU" sz="2200" dirty="0"/>
              <a:t>: </a:t>
            </a:r>
            <a:r>
              <a:rPr lang="hu-HU" sz="2200" dirty="0" err="1"/>
              <a:t>provide</a:t>
            </a:r>
            <a:r>
              <a:rPr lang="hu-HU" sz="2200" dirty="0"/>
              <a:t> </a:t>
            </a:r>
            <a:r>
              <a:rPr lang="hu-HU" sz="2200" dirty="0" err="1"/>
              <a:t>liquidity</a:t>
            </a:r>
            <a:r>
              <a:rPr lang="hu-HU" sz="2200" dirty="0"/>
              <a:t> to </a:t>
            </a:r>
            <a:r>
              <a:rPr lang="hu-HU" sz="2200" dirty="0" err="1"/>
              <a:t>banks</a:t>
            </a:r>
            <a:r>
              <a:rPr lang="hu-HU" sz="2200" dirty="0"/>
              <a:t> in </a:t>
            </a:r>
            <a:r>
              <a:rPr lang="hu-HU" sz="2200" dirty="0" err="1"/>
              <a:t>case</a:t>
            </a:r>
            <a:r>
              <a:rPr lang="hu-HU" sz="2200" dirty="0"/>
              <a:t> of </a:t>
            </a:r>
            <a:r>
              <a:rPr lang="hu-HU" sz="2200" dirty="0" err="1"/>
              <a:t>temporary</a:t>
            </a:r>
            <a:r>
              <a:rPr lang="hu-HU" sz="2200" dirty="0"/>
              <a:t> </a:t>
            </a:r>
            <a:r>
              <a:rPr lang="hu-HU" sz="2200" dirty="0" err="1"/>
              <a:t>lack</a:t>
            </a:r>
            <a:r>
              <a:rPr lang="hu-HU" sz="2200" dirty="0"/>
              <a:t> of </a:t>
            </a:r>
            <a:r>
              <a:rPr lang="hu-HU" sz="2200" dirty="0" err="1"/>
              <a:t>liquidity</a:t>
            </a:r>
            <a:r>
              <a:rPr lang="hu-HU" sz="2200" dirty="0"/>
              <a:t> </a:t>
            </a:r>
            <a:r>
              <a:rPr lang="hu-HU" sz="2200" dirty="0" err="1"/>
              <a:t>or</a:t>
            </a:r>
            <a:r>
              <a:rPr lang="hu-HU" sz="2200" dirty="0"/>
              <a:t> ad hoc, </a:t>
            </a:r>
            <a:r>
              <a:rPr lang="hu-HU" sz="2200" dirty="0" err="1"/>
              <a:t>unforeseen</a:t>
            </a:r>
            <a:r>
              <a:rPr lang="hu-HU" sz="2200" dirty="0"/>
              <a:t> </a:t>
            </a:r>
            <a:r>
              <a:rPr lang="hu-HU" sz="2200" dirty="0" err="1"/>
              <a:t>liquidity-absorbing</a:t>
            </a:r>
            <a:r>
              <a:rPr lang="hu-HU" sz="2200" dirty="0"/>
              <a:t> </a:t>
            </a:r>
            <a:r>
              <a:rPr lang="hu-HU" sz="2200" dirty="0" err="1"/>
              <a:t>shock</a:t>
            </a:r>
            <a:r>
              <a:rPr lang="hu-HU" sz="2200" dirty="0"/>
              <a:t>(s)</a:t>
            </a:r>
          </a:p>
          <a:p>
            <a:pPr marL="361950" indent="-361950" algn="just" defTabSz="914400" fontAlgn="base">
              <a:lnSpc>
                <a:spcPct val="110000"/>
              </a:lnSpc>
              <a:spcBef>
                <a:spcPts val="600"/>
              </a:spcBef>
              <a:spcAft>
                <a:spcPct val="0"/>
              </a:spcAft>
            </a:pPr>
            <a:r>
              <a:rPr lang="hu-HU" sz="2200" dirty="0" err="1"/>
              <a:t>Available</a:t>
            </a:r>
            <a:r>
              <a:rPr lang="hu-HU" sz="2200" dirty="0"/>
              <a:t> </a:t>
            </a:r>
            <a:r>
              <a:rPr lang="hu-HU" sz="2200" dirty="0" err="1"/>
              <a:t>for</a:t>
            </a:r>
            <a:r>
              <a:rPr lang="hu-HU" sz="2200" dirty="0"/>
              <a:t> </a:t>
            </a:r>
            <a:r>
              <a:rPr lang="hu-HU" sz="2200" dirty="0" err="1"/>
              <a:t>banks</a:t>
            </a:r>
            <a:r>
              <a:rPr lang="hu-HU" sz="2200" dirty="0"/>
              <a:t> </a:t>
            </a:r>
            <a:r>
              <a:rPr lang="hu-HU" sz="2200" dirty="0" err="1"/>
              <a:t>from</a:t>
            </a:r>
            <a:r>
              <a:rPr lang="hu-HU" sz="2200" dirty="0"/>
              <a:t> 30.09.2015 </a:t>
            </a:r>
            <a:r>
              <a:rPr lang="hu-HU" sz="2200" dirty="0" err="1"/>
              <a:t>on</a:t>
            </a:r>
            <a:r>
              <a:rPr lang="hu-HU" sz="2200" dirty="0"/>
              <a:t> a </a:t>
            </a:r>
            <a:r>
              <a:rPr lang="hu-HU" sz="2200" dirty="0" err="1"/>
              <a:t>weekly</a:t>
            </a:r>
            <a:r>
              <a:rPr lang="hu-HU" sz="2200" dirty="0"/>
              <a:t> </a:t>
            </a:r>
            <a:r>
              <a:rPr lang="hu-HU" sz="2200" dirty="0" err="1"/>
              <a:t>basis</a:t>
            </a:r>
            <a:endParaRPr lang="hu-HU" sz="2200" dirty="0"/>
          </a:p>
          <a:p>
            <a:pPr marL="361950" indent="-361950" algn="just" defTabSz="914400" fontAlgn="base">
              <a:lnSpc>
                <a:spcPct val="110000"/>
              </a:lnSpc>
              <a:spcBef>
                <a:spcPts val="600"/>
              </a:spcBef>
              <a:spcAft>
                <a:spcPct val="0"/>
              </a:spcAft>
            </a:pPr>
            <a:r>
              <a:rPr lang="en-US" sz="2200" dirty="0"/>
              <a:t>The </a:t>
            </a:r>
            <a:r>
              <a:rPr lang="en-US" sz="2200" dirty="0" err="1"/>
              <a:t>MNB</a:t>
            </a:r>
            <a:r>
              <a:rPr lang="en-US" sz="2200" dirty="0"/>
              <a:t> may settle the concluded trades even if the securities collateral is insufficient. In this case, after the collateral revaluation, the counterparty receives the minimum balance set for its bank account</a:t>
            </a:r>
            <a:r>
              <a:rPr lang="hu-HU" sz="2200" dirty="0"/>
              <a:t>.</a:t>
            </a:r>
          </a:p>
          <a:p>
            <a:pPr marL="361950" indent="-361950" algn="just" defTabSz="914400" fontAlgn="base">
              <a:lnSpc>
                <a:spcPct val="110000"/>
              </a:lnSpc>
              <a:spcBef>
                <a:spcPts val="600"/>
              </a:spcBef>
              <a:spcAft>
                <a:spcPct val="0"/>
              </a:spcAft>
            </a:pPr>
            <a:r>
              <a:rPr lang="en-US" sz="2200" dirty="0"/>
              <a:t>The interest rate applied in the transaction </a:t>
            </a:r>
            <a:r>
              <a:rPr lang="hu-HU" sz="2200" dirty="0"/>
              <a:t>is</a:t>
            </a:r>
            <a:r>
              <a:rPr lang="en-US" sz="2200" dirty="0"/>
              <a:t> fixed during the tender</a:t>
            </a:r>
            <a:r>
              <a:rPr lang="hu-HU" sz="2200" dirty="0"/>
              <a:t>, </a:t>
            </a:r>
            <a:r>
              <a:rPr lang="hu-HU" sz="2200" dirty="0" err="1"/>
              <a:t>since</a:t>
            </a:r>
            <a:r>
              <a:rPr lang="hu-HU" sz="2200" dirty="0"/>
              <a:t> 23.11.2016 </a:t>
            </a:r>
            <a:r>
              <a:rPr lang="hu-HU" sz="2200" dirty="0" err="1"/>
              <a:t>it</a:t>
            </a:r>
            <a:r>
              <a:rPr lang="hu-HU" sz="2200" dirty="0"/>
              <a:t> has </a:t>
            </a:r>
            <a:r>
              <a:rPr lang="hu-HU" sz="2200" dirty="0" err="1"/>
              <a:t>been</a:t>
            </a:r>
            <a:r>
              <a:rPr lang="hu-HU" sz="2200" dirty="0"/>
              <a:t> </a:t>
            </a:r>
            <a:r>
              <a:rPr lang="hu-HU" sz="2200" dirty="0" err="1"/>
              <a:t>equal</a:t>
            </a:r>
            <a:r>
              <a:rPr lang="hu-HU" sz="2200" dirty="0"/>
              <a:t> </a:t>
            </a:r>
            <a:r>
              <a:rPr lang="hu-HU" sz="2200" dirty="0" err="1"/>
              <a:t>with</a:t>
            </a:r>
            <a:r>
              <a:rPr lang="hu-HU" sz="2200" dirty="0"/>
              <a:t> the </a:t>
            </a:r>
            <a:r>
              <a:rPr lang="hu-HU" sz="2200" dirty="0" err="1"/>
              <a:t>central</a:t>
            </a:r>
            <a:r>
              <a:rPr lang="hu-HU" sz="2200" dirty="0"/>
              <a:t> bank </a:t>
            </a:r>
            <a:r>
              <a:rPr lang="hu-HU" sz="2200" dirty="0" err="1"/>
              <a:t>base</a:t>
            </a:r>
            <a:r>
              <a:rPr lang="hu-HU" sz="2200" dirty="0"/>
              <a:t> </a:t>
            </a:r>
            <a:r>
              <a:rPr lang="hu-HU" sz="2200" dirty="0" err="1"/>
              <a:t>rate</a:t>
            </a:r>
            <a:endParaRPr lang="hu-HU" sz="2200" dirty="0"/>
          </a:p>
          <a:p>
            <a:pPr marL="361950" indent="-361950" algn="just" defTabSz="914400" fontAlgn="base">
              <a:lnSpc>
                <a:spcPct val="110000"/>
              </a:lnSpc>
              <a:spcBef>
                <a:spcPts val="600"/>
              </a:spcBef>
              <a:spcAft>
                <a:spcPct val="0"/>
              </a:spcAft>
            </a:pPr>
            <a:r>
              <a:rPr lang="en-US" sz="2200" dirty="0"/>
              <a:t>The counterparty is not allowed to make prepayments</a:t>
            </a:r>
            <a:endParaRPr lang="hu-HU" sz="2200" dirty="0"/>
          </a:p>
          <a:p>
            <a:pPr marL="361950" indent="-361950" algn="just" defTabSz="914400" fontAlgn="base">
              <a:lnSpc>
                <a:spcPct val="110000"/>
              </a:lnSpc>
              <a:spcBef>
                <a:spcPts val="600"/>
              </a:spcBef>
              <a:spcAft>
                <a:spcPct val="0"/>
              </a:spcAft>
            </a:pPr>
            <a:r>
              <a:rPr lang="hu-HU" sz="2200" dirty="0" err="1"/>
              <a:t>From</a:t>
            </a:r>
            <a:r>
              <a:rPr lang="hu-HU" sz="2200" dirty="0"/>
              <a:t> </a:t>
            </a:r>
            <a:r>
              <a:rPr lang="hu-HU" sz="2200" dirty="0" err="1"/>
              <a:t>autumn</a:t>
            </a:r>
            <a:r>
              <a:rPr lang="hu-HU" sz="2200" dirty="0"/>
              <a:t> of 2017 </a:t>
            </a:r>
            <a:r>
              <a:rPr lang="hu-HU" sz="2200" dirty="0" err="1"/>
              <a:t>transaction</a:t>
            </a:r>
            <a:r>
              <a:rPr lang="hu-HU" sz="2200" dirty="0"/>
              <a:t> </a:t>
            </a:r>
            <a:r>
              <a:rPr lang="hu-HU" sz="2200" dirty="0" err="1"/>
              <a:t>was</a:t>
            </a:r>
            <a:r>
              <a:rPr lang="hu-HU" sz="2200" dirty="0"/>
              <a:t> </a:t>
            </a:r>
            <a:r>
              <a:rPr lang="hu-HU" sz="2200" dirty="0" err="1"/>
              <a:t>not</a:t>
            </a:r>
            <a:r>
              <a:rPr lang="hu-HU" sz="2200" dirty="0"/>
              <a:t> </a:t>
            </a:r>
            <a:r>
              <a:rPr lang="hu-HU" sz="2200" dirty="0" err="1"/>
              <a:t>made</a:t>
            </a:r>
            <a:r>
              <a:rPr lang="hu-HU" sz="2200" dirty="0"/>
              <a:t>, </a:t>
            </a:r>
            <a:r>
              <a:rPr lang="hu-HU" sz="2200" dirty="0" err="1"/>
              <a:t>until</a:t>
            </a:r>
            <a:r>
              <a:rPr lang="hu-HU" sz="2200" dirty="0"/>
              <a:t> </a:t>
            </a:r>
            <a:r>
              <a:rPr lang="hu-HU" sz="2200" dirty="0" err="1"/>
              <a:t>autumn</a:t>
            </a:r>
            <a:r>
              <a:rPr lang="hu-HU" sz="2200" dirty="0"/>
              <a:t> of 2017 </a:t>
            </a:r>
            <a:r>
              <a:rPr lang="hu-HU" sz="2200" dirty="0" err="1"/>
              <a:t>transactions</a:t>
            </a:r>
            <a:r>
              <a:rPr lang="hu-HU" sz="2200" dirty="0"/>
              <a:t> </a:t>
            </a:r>
            <a:r>
              <a:rPr lang="hu-HU" sz="2200" dirty="0" err="1"/>
              <a:t>were</a:t>
            </a:r>
            <a:r>
              <a:rPr lang="hu-HU" sz="2200" dirty="0"/>
              <a:t> </a:t>
            </a:r>
            <a:r>
              <a:rPr lang="hu-HU" sz="2200" dirty="0" err="1"/>
              <a:t>made</a:t>
            </a:r>
            <a:r>
              <a:rPr lang="hu-HU" sz="2200" dirty="0"/>
              <a:t> in a sum of </a:t>
            </a:r>
            <a:r>
              <a:rPr lang="hu-HU" sz="2200" dirty="0" err="1"/>
              <a:t>Bn</a:t>
            </a:r>
            <a:r>
              <a:rPr lang="hu-HU" sz="2200" dirty="0"/>
              <a:t> 260 HUF, in 2016 in a sum of </a:t>
            </a:r>
            <a:r>
              <a:rPr lang="hu-HU" sz="2200" dirty="0" err="1"/>
              <a:t>Bn</a:t>
            </a:r>
            <a:r>
              <a:rPr lang="hu-HU" sz="2200" dirty="0"/>
              <a:t> 8699 HUF, </a:t>
            </a:r>
            <a:r>
              <a:rPr lang="hu-HU" sz="2200" dirty="0" err="1"/>
              <a:t>from</a:t>
            </a:r>
            <a:r>
              <a:rPr lang="hu-HU" sz="2200" dirty="0"/>
              <a:t> </a:t>
            </a:r>
            <a:r>
              <a:rPr lang="hu-HU" sz="2200" dirty="0" err="1"/>
              <a:t>autumn</a:t>
            </a:r>
            <a:r>
              <a:rPr lang="hu-HU" sz="2200" dirty="0"/>
              <a:t> </a:t>
            </a:r>
            <a:r>
              <a:rPr lang="hu-HU" sz="2200" dirty="0" err="1"/>
              <a:t>until</a:t>
            </a:r>
            <a:r>
              <a:rPr lang="hu-HU" sz="2200" dirty="0"/>
              <a:t> December 2015 in a sum of </a:t>
            </a:r>
            <a:r>
              <a:rPr lang="hu-HU" sz="2200" dirty="0" err="1"/>
              <a:t>Bn</a:t>
            </a:r>
            <a:r>
              <a:rPr lang="hu-HU" sz="2200" dirty="0"/>
              <a:t> 1267 HUF</a:t>
            </a:r>
          </a:p>
          <a:p>
            <a:pPr marL="90488" indent="0" algn="just" defTabSz="914400" fontAlgn="base">
              <a:lnSpc>
                <a:spcPct val="110000"/>
              </a:lnSpc>
              <a:spcBef>
                <a:spcPts val="600"/>
              </a:spcBef>
              <a:spcAft>
                <a:spcPct val="0"/>
              </a:spcAft>
              <a:buNone/>
            </a:pPr>
            <a:r>
              <a:rPr lang="hu-HU" sz="2200" dirty="0"/>
              <a:t>*</a:t>
            </a:r>
            <a:r>
              <a:rPr lang="hu-HU" sz="1600" i="1" dirty="0"/>
              <a:t>In 7th December </a:t>
            </a:r>
            <a:r>
              <a:rPr lang="hu-HU" sz="1700" i="1" dirty="0"/>
              <a:t>2016 the MNB </a:t>
            </a:r>
            <a:r>
              <a:rPr lang="hu-HU" sz="1700" i="1" dirty="0" err="1"/>
              <a:t>discontinued</a:t>
            </a:r>
            <a:r>
              <a:rPr lang="hu-HU" sz="1700" i="1" dirty="0"/>
              <a:t> </a:t>
            </a:r>
            <a:r>
              <a:rPr lang="hu-HU" sz="1700" i="1" dirty="0" err="1"/>
              <a:t>its</a:t>
            </a:r>
            <a:r>
              <a:rPr lang="hu-HU" sz="1700" i="1" dirty="0"/>
              <a:t> 3-month, </a:t>
            </a:r>
            <a:r>
              <a:rPr lang="hu-HU" sz="1700" i="1" dirty="0" err="1"/>
              <a:t>variable-rate</a:t>
            </a:r>
            <a:r>
              <a:rPr lang="hu-HU" sz="1700" i="1" dirty="0"/>
              <a:t> </a:t>
            </a:r>
            <a:r>
              <a:rPr lang="hu-HU" sz="1700" i="1" dirty="0" err="1"/>
              <a:t>collateralised</a:t>
            </a:r>
            <a:r>
              <a:rPr lang="hu-HU" sz="1700" i="1" dirty="0"/>
              <a:t> loan tender</a:t>
            </a:r>
            <a:endParaRPr lang="hu-HU" sz="2200" dirty="0"/>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23</a:t>
            </a:fld>
            <a:endParaRPr lang="hu-HU" dirty="0"/>
          </a:p>
        </p:txBody>
      </p:sp>
    </p:spTree>
    <p:extLst>
      <p:ext uri="{BB962C8B-B14F-4D97-AF65-F5344CB8AC3E}">
        <p14:creationId xmlns:p14="http://schemas.microsoft.com/office/powerpoint/2010/main" val="2255433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8100392" cy="759189"/>
          </a:xfrm>
        </p:spPr>
        <p:txBody>
          <a:bodyPr>
            <a:noAutofit/>
          </a:bodyPr>
          <a:lstStyle/>
          <a:p>
            <a:r>
              <a:rPr lang="hu-HU" sz="2800" dirty="0" err="1"/>
              <a:t>Short-term</a:t>
            </a:r>
            <a:r>
              <a:rPr lang="hu-HU" sz="2800" dirty="0"/>
              <a:t> market interest </a:t>
            </a:r>
            <a:r>
              <a:rPr lang="hu-HU" sz="2800" dirty="0" err="1"/>
              <a:t>rates</a:t>
            </a:r>
            <a:r>
              <a:rPr lang="hu-HU" sz="2800" dirty="0"/>
              <a:t> in the </a:t>
            </a:r>
            <a:r>
              <a:rPr lang="hu-HU" sz="2800" dirty="0" err="1"/>
              <a:t>central</a:t>
            </a:r>
            <a:r>
              <a:rPr lang="hu-HU" sz="2800" dirty="0"/>
              <a:t> bank interest </a:t>
            </a:r>
            <a:r>
              <a:rPr lang="hu-HU" sz="2800" dirty="0" err="1"/>
              <a:t>rate</a:t>
            </a:r>
            <a:r>
              <a:rPr lang="hu-HU" sz="2800" dirty="0"/>
              <a:t> </a:t>
            </a:r>
            <a:r>
              <a:rPr lang="hu-HU" sz="2800" dirty="0" err="1"/>
              <a:t>corridor</a:t>
            </a:r>
            <a:r>
              <a:rPr lang="hu-HU" sz="2800" dirty="0"/>
              <a:t> </a:t>
            </a:r>
            <a:r>
              <a:rPr lang="hu-HU" sz="2800" dirty="0" err="1"/>
              <a:t>from</a:t>
            </a:r>
            <a:r>
              <a:rPr lang="hu-HU" sz="2800" dirty="0"/>
              <a:t> 01.01.2016 </a:t>
            </a:r>
            <a:r>
              <a:rPr lang="hu-HU" sz="2800" dirty="0" err="1"/>
              <a:t>till</a:t>
            </a:r>
            <a:r>
              <a:rPr lang="hu-HU" sz="2800" dirty="0"/>
              <a:t> 20.02.2020</a:t>
            </a:r>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24</a:t>
            </a:fld>
            <a:endParaRPr lang="hu-HU" dirty="0"/>
          </a:p>
        </p:txBody>
      </p:sp>
      <p:pic>
        <p:nvPicPr>
          <p:cNvPr id="8" name="Content Placeholder 7">
            <a:extLst>
              <a:ext uri="{FF2B5EF4-FFF2-40B4-BE49-F238E27FC236}">
                <a16:creationId xmlns:a16="http://schemas.microsoft.com/office/drawing/2014/main" id="{02D272C4-371F-42BF-8201-A2C8A2912781}"/>
              </a:ext>
            </a:extLst>
          </p:cNvPr>
          <p:cNvPicPr>
            <a:picLocks noGrp="1" noChangeAspect="1"/>
          </p:cNvPicPr>
          <p:nvPr>
            <p:ph idx="1"/>
          </p:nvPr>
        </p:nvPicPr>
        <p:blipFill>
          <a:blip r:embed="rId2"/>
          <a:stretch>
            <a:fillRect/>
          </a:stretch>
        </p:blipFill>
        <p:spPr>
          <a:xfrm>
            <a:off x="789074" y="1268413"/>
            <a:ext cx="7610302" cy="4968875"/>
          </a:xfrm>
          <a:prstGeom prst="rect">
            <a:avLst/>
          </a:prstGeom>
        </p:spPr>
      </p:pic>
    </p:spTree>
    <p:extLst>
      <p:ext uri="{BB962C8B-B14F-4D97-AF65-F5344CB8AC3E}">
        <p14:creationId xmlns:p14="http://schemas.microsoft.com/office/powerpoint/2010/main" val="3460320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A5F4-2D70-45FB-B96F-55B1A773A12D}"/>
              </a:ext>
            </a:extLst>
          </p:cNvPr>
          <p:cNvSpPr>
            <a:spLocks noGrp="1"/>
          </p:cNvSpPr>
          <p:nvPr>
            <p:ph type="title"/>
          </p:nvPr>
        </p:nvSpPr>
        <p:spPr>
          <a:xfrm>
            <a:off x="1080000" y="180000"/>
            <a:ext cx="7812480" cy="759189"/>
          </a:xfrm>
        </p:spPr>
        <p:txBody>
          <a:bodyPr>
            <a:noAutofit/>
          </a:bodyPr>
          <a:lstStyle/>
          <a:p>
            <a:r>
              <a:rPr lang="hu-HU" sz="2800" dirty="0">
                <a:hlinkClick r:id="rId2"/>
              </a:rPr>
              <a:t>The </a:t>
            </a:r>
            <a:r>
              <a:rPr lang="hu-HU" sz="2800" dirty="0" err="1">
                <a:hlinkClick r:id="rId2"/>
              </a:rPr>
              <a:t>MNB’s</a:t>
            </a:r>
            <a:r>
              <a:rPr lang="hu-HU" sz="2800" dirty="0">
                <a:hlinkClick r:id="rId2"/>
              </a:rPr>
              <a:t> </a:t>
            </a:r>
            <a:r>
              <a:rPr lang="hu-HU" sz="2800" dirty="0" err="1">
                <a:hlinkClick r:id="rId2"/>
              </a:rPr>
              <a:t>strategic</a:t>
            </a:r>
            <a:r>
              <a:rPr lang="hu-HU" sz="2800" dirty="0">
                <a:hlinkClick r:id="rId2"/>
              </a:rPr>
              <a:t> </a:t>
            </a:r>
            <a:r>
              <a:rPr lang="hu-HU" sz="2800" dirty="0" err="1">
                <a:hlinkClick r:id="rId2"/>
              </a:rPr>
              <a:t>framework</a:t>
            </a:r>
            <a:r>
              <a:rPr lang="hu-HU" sz="2800" dirty="0">
                <a:hlinkClick r:id="rId2"/>
              </a:rPr>
              <a:t> of </a:t>
            </a:r>
            <a:r>
              <a:rPr lang="hu-HU" sz="2800" dirty="0" err="1">
                <a:hlinkClick r:id="rId2"/>
              </a:rPr>
              <a:t>monetary</a:t>
            </a:r>
            <a:r>
              <a:rPr lang="hu-HU" sz="2800" dirty="0">
                <a:hlinkClick r:id="rId2"/>
              </a:rPr>
              <a:t> policy </a:t>
            </a:r>
            <a:r>
              <a:rPr lang="hu-HU" sz="2800" dirty="0" err="1">
                <a:hlinkClick r:id="rId2"/>
              </a:rPr>
              <a:t>instruments</a:t>
            </a:r>
            <a:r>
              <a:rPr lang="hu-HU" sz="2800" dirty="0">
                <a:hlinkClick r:id="rId2"/>
              </a:rPr>
              <a:t> </a:t>
            </a:r>
            <a:r>
              <a:rPr lang="hu-HU" sz="2800" dirty="0" err="1">
                <a:hlinkClick r:id="rId2"/>
              </a:rPr>
              <a:t>published</a:t>
            </a:r>
            <a:r>
              <a:rPr lang="hu-HU" sz="2800" dirty="0">
                <a:hlinkClick r:id="rId2"/>
              </a:rPr>
              <a:t> in </a:t>
            </a:r>
            <a:r>
              <a:rPr lang="hu-HU" sz="2800" dirty="0" err="1">
                <a:hlinkClick r:id="rId2"/>
              </a:rPr>
              <a:t>September</a:t>
            </a:r>
            <a:r>
              <a:rPr lang="hu-HU" sz="2800" dirty="0">
                <a:hlinkClick r:id="rId2"/>
              </a:rPr>
              <a:t> 2018</a:t>
            </a:r>
            <a:r>
              <a:rPr lang="hu-HU" sz="2800" dirty="0"/>
              <a:t> (1)</a:t>
            </a:r>
          </a:p>
        </p:txBody>
      </p:sp>
      <p:sp>
        <p:nvSpPr>
          <p:cNvPr id="3" name="Content Placeholder 2">
            <a:extLst>
              <a:ext uri="{FF2B5EF4-FFF2-40B4-BE49-F238E27FC236}">
                <a16:creationId xmlns:a16="http://schemas.microsoft.com/office/drawing/2014/main" id="{0A72C9B8-7FB3-4BFA-A804-F9F6DBF2211D}"/>
              </a:ext>
            </a:extLst>
          </p:cNvPr>
          <p:cNvSpPr>
            <a:spLocks noGrp="1"/>
          </p:cNvSpPr>
          <p:nvPr>
            <p:ph idx="1"/>
          </p:nvPr>
        </p:nvSpPr>
        <p:spPr>
          <a:xfrm>
            <a:off x="284411" y="1340768"/>
            <a:ext cx="8280920" cy="5015582"/>
          </a:xfrm>
        </p:spPr>
        <p:txBody>
          <a:bodyPr>
            <a:noAutofit/>
          </a:bodyPr>
          <a:lstStyle/>
          <a:p>
            <a:pPr marL="265113" lvl="1" indent="0" algn="just" defTabSz="914400" fontAlgn="base">
              <a:lnSpc>
                <a:spcPct val="114000"/>
              </a:lnSpc>
              <a:spcBef>
                <a:spcPts val="1000"/>
              </a:spcBef>
              <a:spcAft>
                <a:spcPct val="0"/>
              </a:spcAft>
              <a:buNone/>
              <a:tabLst>
                <a:tab pos="357188" algn="l"/>
              </a:tabLst>
            </a:pPr>
            <a:r>
              <a:rPr lang="hu-HU" sz="2000" dirty="0">
                <a:solidFill>
                  <a:srgbClr val="1E2452"/>
                </a:solidFill>
              </a:rPr>
              <a:t>The </a:t>
            </a:r>
            <a:r>
              <a:rPr lang="hu-HU" sz="2000" dirty="0" err="1">
                <a:solidFill>
                  <a:srgbClr val="1E2452"/>
                </a:solidFill>
              </a:rPr>
              <a:t>Monetary</a:t>
            </a:r>
            <a:r>
              <a:rPr lang="hu-HU" sz="2000" dirty="0">
                <a:solidFill>
                  <a:srgbClr val="1E2452"/>
                </a:solidFill>
              </a:rPr>
              <a:t> </a:t>
            </a:r>
            <a:r>
              <a:rPr lang="hu-HU" sz="2000" dirty="0" err="1">
                <a:solidFill>
                  <a:srgbClr val="1E2452"/>
                </a:solidFill>
              </a:rPr>
              <a:t>Council</a:t>
            </a:r>
            <a:r>
              <a:rPr lang="hu-HU" sz="2000" dirty="0">
                <a:solidFill>
                  <a:srgbClr val="1E2452"/>
                </a:solidFill>
              </a:rPr>
              <a:t> </a:t>
            </a:r>
            <a:r>
              <a:rPr lang="hu-HU" sz="2000" dirty="0" err="1">
                <a:solidFill>
                  <a:srgbClr val="1E2452"/>
                </a:solidFill>
              </a:rPr>
              <a:t>announced</a:t>
            </a:r>
            <a:r>
              <a:rPr lang="hu-HU" sz="2000" dirty="0">
                <a:solidFill>
                  <a:srgbClr val="1E2452"/>
                </a:solidFill>
              </a:rPr>
              <a:t> in </a:t>
            </a:r>
            <a:r>
              <a:rPr lang="hu-HU" sz="2000" dirty="0" err="1">
                <a:solidFill>
                  <a:srgbClr val="1E2452"/>
                </a:solidFill>
              </a:rPr>
              <a:t>September</a:t>
            </a:r>
            <a:r>
              <a:rPr lang="hu-HU" sz="2000" dirty="0">
                <a:solidFill>
                  <a:srgbClr val="1E2452"/>
                </a:solidFill>
              </a:rPr>
              <a:t> 2018 that the MNB </a:t>
            </a:r>
            <a:r>
              <a:rPr lang="en-US" sz="2000" dirty="0">
                <a:solidFill>
                  <a:srgbClr val="1E2452"/>
                </a:solidFill>
              </a:rPr>
              <a:t>is </a:t>
            </a:r>
            <a:r>
              <a:rPr lang="en-US" sz="2000" b="1" dirty="0">
                <a:solidFill>
                  <a:srgbClr val="1E2452"/>
                </a:solidFill>
              </a:rPr>
              <a:t>prepared for the gradual and cautious </a:t>
            </a:r>
            <a:r>
              <a:rPr lang="en-US" sz="2000" b="1" dirty="0" err="1">
                <a:solidFill>
                  <a:srgbClr val="1E2452"/>
                </a:solidFill>
              </a:rPr>
              <a:t>normalisation</a:t>
            </a:r>
            <a:r>
              <a:rPr lang="en-US" sz="2000" b="1" dirty="0">
                <a:solidFill>
                  <a:srgbClr val="1E2452"/>
                </a:solidFill>
              </a:rPr>
              <a:t> of monetary policy</a:t>
            </a:r>
            <a:r>
              <a:rPr lang="hu-HU" sz="2000" dirty="0">
                <a:solidFill>
                  <a:srgbClr val="1E2452"/>
                </a:solidFill>
              </a:rPr>
              <a:t>.</a:t>
            </a:r>
            <a:endParaRPr lang="hu-HU" sz="2000" dirty="0">
              <a:solidFill>
                <a:srgbClr val="1E2452"/>
              </a:solidFill>
              <a:highlight>
                <a:srgbClr val="FFFF00"/>
              </a:highlight>
            </a:endParaRPr>
          </a:p>
          <a:p>
            <a:pPr marL="265113" lvl="1" indent="0" algn="just" defTabSz="914400" fontAlgn="base">
              <a:lnSpc>
                <a:spcPct val="114000"/>
              </a:lnSpc>
              <a:spcBef>
                <a:spcPts val="1000"/>
              </a:spcBef>
              <a:spcAft>
                <a:spcPct val="0"/>
              </a:spcAft>
              <a:buNone/>
              <a:tabLst>
                <a:tab pos="357188" algn="l"/>
              </a:tabLst>
            </a:pPr>
            <a:r>
              <a:rPr lang="hu-HU" sz="2000" b="1" dirty="0">
                <a:solidFill>
                  <a:srgbClr val="1E2452"/>
                </a:solidFill>
              </a:rPr>
              <a:t>The </a:t>
            </a:r>
            <a:r>
              <a:rPr lang="hu-HU" sz="2000" b="1" dirty="0" err="1">
                <a:solidFill>
                  <a:srgbClr val="1E2452"/>
                </a:solidFill>
              </a:rPr>
              <a:t>future</a:t>
            </a:r>
            <a:r>
              <a:rPr lang="hu-HU" sz="2000" b="1" dirty="0">
                <a:solidFill>
                  <a:srgbClr val="1E2452"/>
                </a:solidFill>
              </a:rPr>
              <a:t> </a:t>
            </a:r>
            <a:r>
              <a:rPr lang="hu-HU" sz="2000" b="1" dirty="0" err="1">
                <a:solidFill>
                  <a:srgbClr val="1E2452"/>
                </a:solidFill>
              </a:rPr>
              <a:t>monetary</a:t>
            </a:r>
            <a:r>
              <a:rPr lang="hu-HU" sz="2000" b="1" dirty="0">
                <a:solidFill>
                  <a:srgbClr val="1E2452"/>
                </a:solidFill>
              </a:rPr>
              <a:t> policy-</a:t>
            </a:r>
            <a:r>
              <a:rPr lang="hu-HU" sz="2000" b="1" dirty="0" err="1">
                <a:solidFill>
                  <a:srgbClr val="1E2452"/>
                </a:solidFill>
              </a:rPr>
              <a:t>making</a:t>
            </a:r>
            <a:r>
              <a:rPr lang="hu-HU" sz="2000" b="1" dirty="0">
                <a:solidFill>
                  <a:srgbClr val="1E2452"/>
                </a:solidFill>
              </a:rPr>
              <a:t> </a:t>
            </a:r>
            <a:r>
              <a:rPr lang="hu-HU" sz="2000" dirty="0" err="1">
                <a:solidFill>
                  <a:srgbClr val="1E2452"/>
                </a:solidFill>
              </a:rPr>
              <a:t>begins</a:t>
            </a:r>
            <a:r>
              <a:rPr lang="hu-HU" sz="2000" dirty="0">
                <a:solidFill>
                  <a:srgbClr val="1E2452"/>
                </a:solidFill>
              </a:rPr>
              <a:t> </a:t>
            </a:r>
            <a:r>
              <a:rPr lang="en-US" sz="2000" dirty="0">
                <a:solidFill>
                  <a:srgbClr val="1E2452"/>
                </a:solidFill>
              </a:rPr>
              <a:t>with the modification of unconventional instruments</a:t>
            </a:r>
            <a:r>
              <a:rPr lang="hu-HU" sz="2000" dirty="0">
                <a:solidFill>
                  <a:srgbClr val="1E2452"/>
                </a:solidFill>
              </a:rPr>
              <a:t>:</a:t>
            </a:r>
            <a:endParaRPr lang="hu-HU" sz="2000" dirty="0">
              <a:solidFill>
                <a:srgbClr val="1E2452"/>
              </a:solidFill>
              <a:highlight>
                <a:srgbClr val="FFFF00"/>
              </a:highlight>
            </a:endParaRPr>
          </a:p>
          <a:p>
            <a:pPr marL="608013" lvl="1" indent="-342900" algn="just" defTabSz="914400" fontAlgn="base">
              <a:lnSpc>
                <a:spcPct val="114000"/>
              </a:lnSpc>
              <a:spcBef>
                <a:spcPts val="1000"/>
              </a:spcBef>
              <a:spcAft>
                <a:spcPct val="0"/>
              </a:spcAft>
              <a:tabLst>
                <a:tab pos="357188" algn="l"/>
              </a:tabLst>
            </a:pPr>
            <a:r>
              <a:rPr lang="en-US" sz="2000" dirty="0">
                <a:solidFill>
                  <a:srgbClr val="1E2452"/>
                </a:solidFill>
              </a:rPr>
              <a:t>During the formulation of monetary policy, the </a:t>
            </a:r>
            <a:r>
              <a:rPr lang="en-US" sz="2000" dirty="0" err="1">
                <a:solidFill>
                  <a:srgbClr val="1E2452"/>
                </a:solidFill>
              </a:rPr>
              <a:t>MNB</a:t>
            </a:r>
            <a:r>
              <a:rPr lang="en-US" sz="2000" dirty="0">
                <a:solidFill>
                  <a:srgbClr val="1E2452"/>
                </a:solidFill>
              </a:rPr>
              <a:t> </a:t>
            </a:r>
            <a:r>
              <a:rPr lang="hu-HU" sz="2000" dirty="0" err="1">
                <a:solidFill>
                  <a:srgbClr val="1E2452"/>
                </a:solidFill>
              </a:rPr>
              <a:t>applies</a:t>
            </a:r>
            <a:r>
              <a:rPr lang="en-US" sz="2000" dirty="0">
                <a:solidFill>
                  <a:srgbClr val="1E2452"/>
                </a:solidFill>
              </a:rPr>
              <a:t> the optimal combination of the measures related to the Bank’s foreign exchange swap instrument and the interest rate corridor.</a:t>
            </a:r>
            <a:endParaRPr lang="hu-HU" sz="2000" dirty="0">
              <a:solidFill>
                <a:srgbClr val="1E2452"/>
              </a:solidFill>
              <a:highlight>
                <a:srgbClr val="FFFF00"/>
              </a:highlight>
            </a:endParaRPr>
          </a:p>
          <a:p>
            <a:pPr marL="1228725" lvl="3" indent="-342900" algn="just" defTabSz="914400" fontAlgn="base">
              <a:lnSpc>
                <a:spcPct val="114000"/>
              </a:lnSpc>
              <a:spcBef>
                <a:spcPts val="1000"/>
              </a:spcBef>
              <a:spcAft>
                <a:spcPct val="0"/>
              </a:spcAft>
              <a:buFont typeface="Calibri" panose="020F0502020204030204" pitchFamily="34" charset="0"/>
              <a:buChar char="−"/>
            </a:pPr>
            <a:r>
              <a:rPr lang="hu-HU" sz="2000" dirty="0">
                <a:solidFill>
                  <a:srgbClr val="1E2452"/>
                </a:solidFill>
              </a:rPr>
              <a:t>The MNB </a:t>
            </a:r>
            <a:r>
              <a:rPr lang="en-US" sz="2000" dirty="0">
                <a:solidFill>
                  <a:srgbClr val="1E2452"/>
                </a:solidFill>
              </a:rPr>
              <a:t>regards the </a:t>
            </a:r>
            <a:r>
              <a:rPr lang="en-US" sz="2000" b="1" dirty="0">
                <a:solidFill>
                  <a:srgbClr val="1E2452"/>
                </a:solidFill>
              </a:rPr>
              <a:t>foreign exchange swap instrument </a:t>
            </a:r>
            <a:r>
              <a:rPr lang="en-US" sz="2000" dirty="0">
                <a:solidFill>
                  <a:srgbClr val="1E2452"/>
                </a:solidFill>
              </a:rPr>
              <a:t>as a </a:t>
            </a:r>
            <a:r>
              <a:rPr lang="en-US" sz="2000" b="1" dirty="0">
                <a:solidFill>
                  <a:srgbClr val="1E2452"/>
                </a:solidFill>
              </a:rPr>
              <a:t>strategic element </a:t>
            </a:r>
            <a:r>
              <a:rPr lang="en-US" sz="2000" dirty="0">
                <a:solidFill>
                  <a:srgbClr val="1E2452"/>
                </a:solidFill>
              </a:rPr>
              <a:t>of monetary policy instruments</a:t>
            </a:r>
            <a:r>
              <a:rPr lang="hu-HU" sz="2000" dirty="0">
                <a:solidFill>
                  <a:srgbClr val="1E2452"/>
                </a:solidFill>
              </a:rPr>
              <a:t>, </a:t>
            </a:r>
            <a:r>
              <a:rPr lang="hu-HU" sz="2000" dirty="0" err="1">
                <a:solidFill>
                  <a:srgbClr val="1E2452"/>
                </a:solidFill>
              </a:rPr>
              <a:t>also</a:t>
            </a:r>
            <a:r>
              <a:rPr lang="hu-HU" sz="2000" dirty="0">
                <a:solidFill>
                  <a:srgbClr val="1E2452"/>
                </a:solidFill>
              </a:rPr>
              <a:t> in the </a:t>
            </a:r>
            <a:r>
              <a:rPr lang="hu-HU" sz="2000" dirty="0" err="1">
                <a:solidFill>
                  <a:srgbClr val="1E2452"/>
                </a:solidFill>
              </a:rPr>
              <a:t>future</a:t>
            </a:r>
            <a:r>
              <a:rPr lang="hu-HU" sz="2000" dirty="0">
                <a:solidFill>
                  <a:srgbClr val="1E2452"/>
                </a:solidFill>
              </a:rPr>
              <a:t>.</a:t>
            </a:r>
            <a:r>
              <a:rPr lang="en-US" sz="2000" dirty="0">
                <a:solidFill>
                  <a:srgbClr val="1E2452"/>
                </a:solidFill>
              </a:rPr>
              <a:t> The </a:t>
            </a:r>
            <a:r>
              <a:rPr lang="en-US" sz="2000" dirty="0" err="1">
                <a:solidFill>
                  <a:srgbClr val="1E2452"/>
                </a:solidFill>
              </a:rPr>
              <a:t>MNB</a:t>
            </a:r>
            <a:r>
              <a:rPr lang="en-US" sz="2000" dirty="0">
                <a:solidFill>
                  <a:srgbClr val="1E2452"/>
                </a:solidFill>
              </a:rPr>
              <a:t> </a:t>
            </a:r>
            <a:r>
              <a:rPr lang="en-US" sz="2000" b="1" dirty="0">
                <a:solidFill>
                  <a:srgbClr val="1E2452"/>
                </a:solidFill>
              </a:rPr>
              <a:t>maintains part of the </a:t>
            </a:r>
            <a:r>
              <a:rPr lang="hu-HU" sz="2000" b="1" dirty="0" err="1">
                <a:solidFill>
                  <a:srgbClr val="1E2452"/>
                </a:solidFill>
              </a:rPr>
              <a:t>FX</a:t>
            </a:r>
            <a:r>
              <a:rPr lang="hu-HU" sz="2000" b="1" dirty="0">
                <a:solidFill>
                  <a:srgbClr val="1E2452"/>
                </a:solidFill>
              </a:rPr>
              <a:t>-</a:t>
            </a:r>
            <a:r>
              <a:rPr lang="en-US" sz="2000" b="1" dirty="0">
                <a:solidFill>
                  <a:srgbClr val="1E2452"/>
                </a:solidFill>
              </a:rPr>
              <a:t>swap portfolio persistently and on a stable basis</a:t>
            </a:r>
            <a:r>
              <a:rPr lang="hu-HU" sz="2000" b="1" dirty="0">
                <a:solidFill>
                  <a:srgbClr val="1E2452"/>
                </a:solidFill>
              </a:rPr>
              <a:t> </a:t>
            </a:r>
            <a:r>
              <a:rPr lang="hu-HU" sz="2000" dirty="0">
                <a:solidFill>
                  <a:srgbClr val="1E2452"/>
                </a:solidFill>
              </a:rPr>
              <a:t>and </a:t>
            </a:r>
            <a:r>
              <a:rPr lang="en-US" sz="2000" dirty="0">
                <a:solidFill>
                  <a:srgbClr val="1E2452"/>
                </a:solidFill>
              </a:rPr>
              <a:t>maintains its presence in the FX</a:t>
            </a:r>
            <a:r>
              <a:rPr lang="hu-HU" sz="2000" dirty="0">
                <a:solidFill>
                  <a:srgbClr val="1E2452"/>
                </a:solidFill>
              </a:rPr>
              <a:t>-</a:t>
            </a:r>
            <a:r>
              <a:rPr lang="en-US" sz="2000" dirty="0">
                <a:solidFill>
                  <a:srgbClr val="1E2452"/>
                </a:solidFill>
              </a:rPr>
              <a:t>swap market</a:t>
            </a:r>
            <a:r>
              <a:rPr lang="en-US" sz="2000" b="1" dirty="0">
                <a:solidFill>
                  <a:srgbClr val="1E2452"/>
                </a:solidFill>
              </a:rPr>
              <a:t> on all presently existing maturities</a:t>
            </a:r>
            <a:r>
              <a:rPr lang="hu-HU" sz="2000" b="1" dirty="0">
                <a:solidFill>
                  <a:srgbClr val="1E2452"/>
                </a:solidFill>
              </a:rPr>
              <a:t> </a:t>
            </a:r>
            <a:r>
              <a:rPr lang="hu-HU" sz="2000" dirty="0">
                <a:solidFill>
                  <a:srgbClr val="1E2452"/>
                </a:solidFill>
              </a:rPr>
              <a:t>(1W, 1M, 3M, 6M, 12M).</a:t>
            </a:r>
          </a:p>
        </p:txBody>
      </p:sp>
      <p:sp>
        <p:nvSpPr>
          <p:cNvPr id="4" name="Footer Placeholder 3">
            <a:extLst>
              <a:ext uri="{FF2B5EF4-FFF2-40B4-BE49-F238E27FC236}">
                <a16:creationId xmlns:a16="http://schemas.microsoft.com/office/drawing/2014/main" id="{6987C844-AF43-4332-9D91-0D5708DFFD5C}"/>
              </a:ext>
            </a:extLst>
          </p:cNvPr>
          <p:cNvSpPr>
            <a:spLocks noGrp="1"/>
          </p:cNvSpPr>
          <p:nvPr>
            <p:ph type="ftr" sz="quarter" idx="11"/>
          </p:nvPr>
        </p:nvSpPr>
        <p:spPr/>
        <p:txBody>
          <a:bodyPr/>
          <a:lstStyle/>
          <a:p>
            <a:pPr>
              <a:defRPr/>
            </a:pPr>
            <a:r>
              <a:rPr lang="hu-HU"/>
              <a:t>Magyar Nemzeti Bank</a:t>
            </a:r>
            <a:endParaRPr lang="hu-HU" dirty="0"/>
          </a:p>
        </p:txBody>
      </p:sp>
      <p:sp>
        <p:nvSpPr>
          <p:cNvPr id="5" name="Slide Number Placeholder 4">
            <a:extLst>
              <a:ext uri="{FF2B5EF4-FFF2-40B4-BE49-F238E27FC236}">
                <a16:creationId xmlns:a16="http://schemas.microsoft.com/office/drawing/2014/main" id="{30EC4882-838C-4FBA-A886-DC0114D2F3B1}"/>
              </a:ext>
            </a:extLst>
          </p:cNvPr>
          <p:cNvSpPr>
            <a:spLocks noGrp="1"/>
          </p:cNvSpPr>
          <p:nvPr>
            <p:ph type="sldNum" sz="quarter" idx="12"/>
          </p:nvPr>
        </p:nvSpPr>
        <p:spPr/>
        <p:txBody>
          <a:bodyPr/>
          <a:lstStyle/>
          <a:p>
            <a:pPr>
              <a:defRPr/>
            </a:pPr>
            <a:fld id="{0401AEF3-AFFE-433D-8A34-08D966C25545}" type="slidenum">
              <a:rPr lang="hu-HU" smtClean="0"/>
              <a:pPr>
                <a:defRPr/>
              </a:pPr>
              <a:t>25</a:t>
            </a:fld>
            <a:endParaRPr lang="hu-HU" dirty="0"/>
          </a:p>
        </p:txBody>
      </p:sp>
    </p:spTree>
    <p:extLst>
      <p:ext uri="{BB962C8B-B14F-4D97-AF65-F5344CB8AC3E}">
        <p14:creationId xmlns:p14="http://schemas.microsoft.com/office/powerpoint/2010/main" val="2798002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3B6F5-F18F-4E2F-9EE6-E518DE44306D}"/>
              </a:ext>
            </a:extLst>
          </p:cNvPr>
          <p:cNvSpPr>
            <a:spLocks noGrp="1"/>
          </p:cNvSpPr>
          <p:nvPr>
            <p:ph type="title"/>
          </p:nvPr>
        </p:nvSpPr>
        <p:spPr>
          <a:xfrm>
            <a:off x="1080000" y="180000"/>
            <a:ext cx="7956496" cy="759189"/>
          </a:xfrm>
        </p:spPr>
        <p:txBody>
          <a:bodyPr>
            <a:noAutofit/>
          </a:bodyPr>
          <a:lstStyle/>
          <a:p>
            <a:r>
              <a:rPr lang="hu-HU" sz="2800" dirty="0"/>
              <a:t>The </a:t>
            </a:r>
            <a:r>
              <a:rPr lang="hu-HU" sz="2800" dirty="0" err="1"/>
              <a:t>MNB’s</a:t>
            </a:r>
            <a:r>
              <a:rPr lang="hu-HU" sz="2800" dirty="0"/>
              <a:t> </a:t>
            </a:r>
            <a:r>
              <a:rPr lang="hu-HU" sz="2800" dirty="0" err="1"/>
              <a:t>strategic</a:t>
            </a:r>
            <a:r>
              <a:rPr lang="hu-HU" sz="2800" dirty="0"/>
              <a:t> </a:t>
            </a:r>
            <a:r>
              <a:rPr lang="hu-HU" sz="2800" dirty="0" err="1"/>
              <a:t>framework</a:t>
            </a:r>
            <a:r>
              <a:rPr lang="hu-HU" sz="2800" dirty="0"/>
              <a:t> of </a:t>
            </a:r>
            <a:r>
              <a:rPr lang="hu-HU" sz="2800" dirty="0" err="1"/>
              <a:t>monetary</a:t>
            </a:r>
            <a:r>
              <a:rPr lang="hu-HU" sz="2800" dirty="0"/>
              <a:t> policy </a:t>
            </a:r>
            <a:r>
              <a:rPr lang="hu-HU" sz="2800" dirty="0" err="1"/>
              <a:t>instruments</a:t>
            </a:r>
            <a:r>
              <a:rPr lang="hu-HU" sz="2800" dirty="0"/>
              <a:t> </a:t>
            </a:r>
            <a:r>
              <a:rPr lang="hu-HU" sz="2800" dirty="0" err="1"/>
              <a:t>published</a:t>
            </a:r>
            <a:r>
              <a:rPr lang="hu-HU" sz="2800" dirty="0"/>
              <a:t> in </a:t>
            </a:r>
            <a:r>
              <a:rPr lang="hu-HU" sz="2800" dirty="0" err="1"/>
              <a:t>September</a:t>
            </a:r>
            <a:r>
              <a:rPr lang="hu-HU" sz="2800" dirty="0"/>
              <a:t> 2018 (2)</a:t>
            </a:r>
          </a:p>
        </p:txBody>
      </p:sp>
      <p:sp>
        <p:nvSpPr>
          <p:cNvPr id="3" name="Content Placeholder 2">
            <a:extLst>
              <a:ext uri="{FF2B5EF4-FFF2-40B4-BE49-F238E27FC236}">
                <a16:creationId xmlns:a16="http://schemas.microsoft.com/office/drawing/2014/main" id="{C7C61F8B-ACFC-45A0-AB0F-E7471C288916}"/>
              </a:ext>
            </a:extLst>
          </p:cNvPr>
          <p:cNvSpPr>
            <a:spLocks noGrp="1"/>
          </p:cNvSpPr>
          <p:nvPr>
            <p:ph idx="1"/>
          </p:nvPr>
        </p:nvSpPr>
        <p:spPr>
          <a:xfrm>
            <a:off x="395537" y="1268760"/>
            <a:ext cx="8280920" cy="4968552"/>
          </a:xfrm>
        </p:spPr>
        <p:txBody>
          <a:bodyPr>
            <a:normAutofit fontScale="92500" lnSpcReduction="10000"/>
          </a:bodyPr>
          <a:lstStyle/>
          <a:p>
            <a:pPr marL="1228725" lvl="3" indent="-342900" algn="just" defTabSz="914400" fontAlgn="base">
              <a:lnSpc>
                <a:spcPct val="124000"/>
              </a:lnSpc>
              <a:spcBef>
                <a:spcPts val="1000"/>
              </a:spcBef>
              <a:spcAft>
                <a:spcPct val="0"/>
              </a:spcAft>
              <a:buFont typeface="Calibri" panose="020F0502020204030204" pitchFamily="34" charset="0"/>
              <a:buChar char="−"/>
            </a:pPr>
            <a:r>
              <a:rPr lang="hu-HU" sz="2000" dirty="0">
                <a:solidFill>
                  <a:srgbClr val="1E2452"/>
                </a:solidFill>
              </a:rPr>
              <a:t>The </a:t>
            </a:r>
            <a:r>
              <a:rPr lang="hu-HU" sz="2000" dirty="0" err="1">
                <a:solidFill>
                  <a:srgbClr val="1E2452"/>
                </a:solidFill>
              </a:rPr>
              <a:t>stock</a:t>
            </a:r>
            <a:r>
              <a:rPr lang="hu-HU" sz="2000" dirty="0">
                <a:solidFill>
                  <a:srgbClr val="1E2452"/>
                </a:solidFill>
              </a:rPr>
              <a:t> of </a:t>
            </a:r>
            <a:r>
              <a:rPr lang="hu-HU" sz="2000" dirty="0" err="1">
                <a:solidFill>
                  <a:srgbClr val="1E2452"/>
                </a:solidFill>
              </a:rPr>
              <a:t>central</a:t>
            </a:r>
            <a:r>
              <a:rPr lang="hu-HU" sz="2000" dirty="0">
                <a:solidFill>
                  <a:srgbClr val="1E2452"/>
                </a:solidFill>
              </a:rPr>
              <a:t> bank </a:t>
            </a:r>
            <a:r>
              <a:rPr lang="hu-HU" sz="2000" dirty="0" err="1">
                <a:solidFill>
                  <a:srgbClr val="1E2452"/>
                </a:solidFill>
              </a:rPr>
              <a:t>FX-swap</a:t>
            </a:r>
            <a:r>
              <a:rPr lang="hu-HU" sz="2000" dirty="0">
                <a:solidFill>
                  <a:srgbClr val="1E2452"/>
                </a:solidFill>
              </a:rPr>
              <a:t> </a:t>
            </a:r>
            <a:r>
              <a:rPr lang="hu-HU" sz="2000" dirty="0" err="1">
                <a:solidFill>
                  <a:srgbClr val="1E2452"/>
                </a:solidFill>
              </a:rPr>
              <a:t>instrument</a:t>
            </a:r>
            <a:r>
              <a:rPr lang="hu-HU" sz="2000" dirty="0">
                <a:solidFill>
                  <a:srgbClr val="1E2452"/>
                </a:solidFill>
              </a:rPr>
              <a:t> </a:t>
            </a:r>
            <a:r>
              <a:rPr lang="hu-HU" sz="2000" dirty="0" err="1">
                <a:solidFill>
                  <a:srgbClr val="1E2452"/>
                </a:solidFill>
              </a:rPr>
              <a:t>may</a:t>
            </a:r>
            <a:r>
              <a:rPr lang="hu-HU" sz="2000" dirty="0">
                <a:solidFill>
                  <a:srgbClr val="1E2452"/>
                </a:solidFill>
              </a:rPr>
              <a:t> </a:t>
            </a:r>
            <a:r>
              <a:rPr lang="hu-HU" sz="2000" dirty="0" err="1">
                <a:solidFill>
                  <a:srgbClr val="1E2452"/>
                </a:solidFill>
              </a:rPr>
              <a:t>change</a:t>
            </a:r>
            <a:r>
              <a:rPr lang="hu-HU" sz="2000" dirty="0">
                <a:solidFill>
                  <a:srgbClr val="1E2452"/>
                </a:solidFill>
              </a:rPr>
              <a:t>, </a:t>
            </a:r>
            <a:r>
              <a:rPr lang="hu-HU" sz="2000" dirty="0" err="1">
                <a:solidFill>
                  <a:srgbClr val="1E2452"/>
                </a:solidFill>
              </a:rPr>
              <a:t>but</a:t>
            </a:r>
            <a:r>
              <a:rPr lang="hu-HU" sz="2000" dirty="0">
                <a:solidFill>
                  <a:srgbClr val="1E2452"/>
                </a:solidFill>
              </a:rPr>
              <a:t> </a:t>
            </a:r>
            <a:r>
              <a:rPr lang="hu-HU" sz="2000" dirty="0" err="1">
                <a:solidFill>
                  <a:srgbClr val="1E2452"/>
                </a:solidFill>
              </a:rPr>
              <a:t>won’t</a:t>
            </a:r>
            <a:r>
              <a:rPr lang="hu-HU" sz="2000" dirty="0">
                <a:solidFill>
                  <a:srgbClr val="1E2452"/>
                </a:solidFill>
              </a:rPr>
              <a:t> </a:t>
            </a:r>
            <a:r>
              <a:rPr lang="hu-HU" sz="2000" dirty="0" err="1">
                <a:solidFill>
                  <a:srgbClr val="1E2452"/>
                </a:solidFill>
              </a:rPr>
              <a:t>decrease</a:t>
            </a:r>
            <a:r>
              <a:rPr lang="hu-HU" sz="2000" dirty="0">
                <a:solidFill>
                  <a:srgbClr val="1E2452"/>
                </a:solidFill>
              </a:rPr>
              <a:t> to </a:t>
            </a:r>
            <a:r>
              <a:rPr lang="hu-HU" sz="2000" dirty="0" err="1">
                <a:solidFill>
                  <a:srgbClr val="1E2452"/>
                </a:solidFill>
              </a:rPr>
              <a:t>zero</a:t>
            </a:r>
            <a:r>
              <a:rPr lang="hu-HU" sz="2000" dirty="0">
                <a:solidFill>
                  <a:srgbClr val="1E2452"/>
                </a:solidFill>
              </a:rPr>
              <a:t> in the mid-</a:t>
            </a:r>
            <a:r>
              <a:rPr lang="hu-HU" sz="2000" dirty="0" err="1">
                <a:solidFill>
                  <a:srgbClr val="1E2452"/>
                </a:solidFill>
              </a:rPr>
              <a:t>term</a:t>
            </a:r>
            <a:r>
              <a:rPr lang="hu-HU" sz="2000" dirty="0">
                <a:solidFill>
                  <a:srgbClr val="1E2452"/>
                </a:solidFill>
              </a:rPr>
              <a:t>. The MNB </a:t>
            </a:r>
            <a:r>
              <a:rPr lang="hu-HU" sz="2000" b="1" dirty="0">
                <a:solidFill>
                  <a:srgbClr val="1E2452"/>
                </a:solidFill>
              </a:rPr>
              <a:t>hold </a:t>
            </a:r>
            <a:r>
              <a:rPr lang="hu-HU" sz="2000" b="1" dirty="0" err="1">
                <a:solidFill>
                  <a:srgbClr val="1E2452"/>
                </a:solidFill>
              </a:rPr>
              <a:t>permanently</a:t>
            </a:r>
            <a:r>
              <a:rPr lang="hu-HU" sz="2000" b="1" dirty="0">
                <a:solidFill>
                  <a:srgbClr val="1E2452"/>
                </a:solidFill>
              </a:rPr>
              <a:t> the </a:t>
            </a:r>
            <a:r>
              <a:rPr lang="hu-HU" sz="2000" b="1" dirty="0" err="1">
                <a:solidFill>
                  <a:srgbClr val="1E2452"/>
                </a:solidFill>
              </a:rPr>
              <a:t>substantial</a:t>
            </a:r>
            <a:r>
              <a:rPr lang="hu-HU" sz="2000" b="1" dirty="0">
                <a:solidFill>
                  <a:srgbClr val="1E2452"/>
                </a:solidFill>
              </a:rPr>
              <a:t> part of </a:t>
            </a:r>
            <a:r>
              <a:rPr lang="hu-HU" sz="2000" b="1" dirty="0" err="1">
                <a:solidFill>
                  <a:srgbClr val="1E2452"/>
                </a:solidFill>
              </a:rPr>
              <a:t>its</a:t>
            </a:r>
            <a:r>
              <a:rPr lang="hu-HU" sz="2000" b="1" dirty="0">
                <a:solidFill>
                  <a:srgbClr val="1E2452"/>
                </a:solidFill>
              </a:rPr>
              <a:t> </a:t>
            </a:r>
            <a:r>
              <a:rPr lang="hu-HU" sz="2000" b="1" dirty="0" err="1">
                <a:solidFill>
                  <a:srgbClr val="1E2452"/>
                </a:solidFill>
              </a:rPr>
              <a:t>FX-swap</a:t>
            </a:r>
            <a:r>
              <a:rPr lang="hu-HU" sz="2000" b="1" dirty="0">
                <a:solidFill>
                  <a:srgbClr val="1E2452"/>
                </a:solidFill>
              </a:rPr>
              <a:t> </a:t>
            </a:r>
            <a:r>
              <a:rPr lang="hu-HU" sz="2000" b="1" dirty="0" err="1">
                <a:solidFill>
                  <a:srgbClr val="1E2452"/>
                </a:solidFill>
              </a:rPr>
              <a:t>portfolio</a:t>
            </a:r>
            <a:r>
              <a:rPr lang="hu-HU" sz="2000" b="1" dirty="0">
                <a:solidFill>
                  <a:srgbClr val="1E2452"/>
                </a:solidFill>
              </a:rPr>
              <a:t> </a:t>
            </a:r>
            <a:r>
              <a:rPr lang="hu-HU" sz="2000" dirty="0">
                <a:solidFill>
                  <a:srgbClr val="1E2452"/>
                </a:solidFill>
              </a:rPr>
              <a:t>in </a:t>
            </a:r>
            <a:r>
              <a:rPr lang="hu-HU" sz="2000" dirty="0" err="1">
                <a:solidFill>
                  <a:srgbClr val="1E2452"/>
                </a:solidFill>
              </a:rPr>
              <a:t>its</a:t>
            </a:r>
            <a:r>
              <a:rPr lang="hu-HU" sz="2000" dirty="0">
                <a:solidFill>
                  <a:srgbClr val="1E2452"/>
                </a:solidFill>
              </a:rPr>
              <a:t> </a:t>
            </a:r>
            <a:r>
              <a:rPr lang="hu-HU" sz="2000" dirty="0" err="1">
                <a:solidFill>
                  <a:srgbClr val="1E2452"/>
                </a:solidFill>
              </a:rPr>
              <a:t>balance</a:t>
            </a:r>
            <a:r>
              <a:rPr lang="hu-HU" sz="2000" dirty="0">
                <a:solidFill>
                  <a:srgbClr val="1E2452"/>
                </a:solidFill>
              </a:rPr>
              <a:t> </a:t>
            </a:r>
            <a:r>
              <a:rPr lang="hu-HU" sz="2000" dirty="0" err="1">
                <a:solidFill>
                  <a:srgbClr val="1E2452"/>
                </a:solidFill>
              </a:rPr>
              <a:t>sheet</a:t>
            </a:r>
            <a:r>
              <a:rPr lang="hu-HU" sz="2000" dirty="0">
                <a:solidFill>
                  <a:srgbClr val="1E2452"/>
                </a:solidFill>
              </a:rPr>
              <a:t>. </a:t>
            </a:r>
          </a:p>
          <a:p>
            <a:pPr marL="885825" lvl="2" indent="-342900" algn="just" defTabSz="914400" fontAlgn="base">
              <a:lnSpc>
                <a:spcPct val="124000"/>
              </a:lnSpc>
              <a:spcBef>
                <a:spcPts val="1000"/>
              </a:spcBef>
              <a:spcAft>
                <a:spcPct val="0"/>
              </a:spcAft>
            </a:pPr>
            <a:r>
              <a:rPr lang="en-US" sz="2000" dirty="0">
                <a:solidFill>
                  <a:srgbClr val="1E2452"/>
                </a:solidFill>
              </a:rPr>
              <a:t>In terms of the transmission of monetary policy, the </a:t>
            </a:r>
            <a:r>
              <a:rPr lang="en-US" sz="2000" dirty="0" err="1">
                <a:solidFill>
                  <a:srgbClr val="1E2452"/>
                </a:solidFill>
              </a:rPr>
              <a:t>MNB</a:t>
            </a:r>
            <a:r>
              <a:rPr lang="en-US" sz="2000" dirty="0">
                <a:solidFill>
                  <a:srgbClr val="1E2452"/>
                </a:solidFill>
              </a:rPr>
              <a:t> regards the deposit and loan instruments, and thus the width and symmetry of the interest rate corridor, equally important. </a:t>
            </a:r>
            <a:endParaRPr lang="hu-HU" sz="2000" dirty="0">
              <a:solidFill>
                <a:srgbClr val="1E2452"/>
              </a:solidFill>
            </a:endParaRPr>
          </a:p>
          <a:p>
            <a:pPr marL="885825" lvl="2" indent="-342900" algn="just" defTabSz="914400" fontAlgn="base">
              <a:lnSpc>
                <a:spcPct val="124000"/>
              </a:lnSpc>
              <a:spcBef>
                <a:spcPts val="1000"/>
              </a:spcBef>
              <a:spcAft>
                <a:spcPct val="0"/>
              </a:spcAft>
            </a:pPr>
            <a:r>
              <a:rPr lang="en-US" sz="2000" dirty="0">
                <a:solidFill>
                  <a:srgbClr val="1E2452"/>
                </a:solidFill>
              </a:rPr>
              <a:t>The </a:t>
            </a:r>
            <a:r>
              <a:rPr lang="en-US" sz="2000" dirty="0" err="1">
                <a:solidFill>
                  <a:srgbClr val="1E2452"/>
                </a:solidFill>
              </a:rPr>
              <a:t>MNB</a:t>
            </a:r>
            <a:r>
              <a:rPr lang="en-US" sz="2000" dirty="0">
                <a:solidFill>
                  <a:srgbClr val="1E2452"/>
                </a:solidFill>
              </a:rPr>
              <a:t> continues to decide regularly on the crowding-out from instruments bearing interest at the base rate and on its swap instrument portfolio. </a:t>
            </a:r>
            <a:endParaRPr lang="hu-HU" sz="2000" dirty="0">
              <a:solidFill>
                <a:srgbClr val="1E2452"/>
              </a:solidFill>
            </a:endParaRPr>
          </a:p>
          <a:p>
            <a:pPr marL="885825" lvl="2" indent="-342900" algn="just" defTabSz="914400" fontAlgn="base">
              <a:lnSpc>
                <a:spcPct val="124000"/>
              </a:lnSpc>
              <a:spcBef>
                <a:spcPts val="1000"/>
              </a:spcBef>
              <a:spcAft>
                <a:spcPct val="0"/>
              </a:spcAft>
            </a:pPr>
            <a:r>
              <a:rPr lang="hu-HU" sz="2000" dirty="0">
                <a:solidFill>
                  <a:srgbClr val="1E2452"/>
                </a:solidFill>
              </a:rPr>
              <a:t>The </a:t>
            </a:r>
            <a:r>
              <a:rPr lang="hu-HU" sz="2000" dirty="0" err="1">
                <a:solidFill>
                  <a:srgbClr val="1E2452"/>
                </a:solidFill>
              </a:rPr>
              <a:t>current</a:t>
            </a:r>
            <a:r>
              <a:rPr lang="hu-HU" sz="2000" dirty="0">
                <a:solidFill>
                  <a:srgbClr val="1E2452"/>
                </a:solidFill>
              </a:rPr>
              <a:t> </a:t>
            </a:r>
            <a:r>
              <a:rPr lang="hu-HU" sz="2000" dirty="0" err="1">
                <a:solidFill>
                  <a:srgbClr val="1E2452"/>
                </a:solidFill>
              </a:rPr>
              <a:t>BUBOR</a:t>
            </a:r>
            <a:r>
              <a:rPr lang="hu-HU" sz="2000" dirty="0">
                <a:solidFill>
                  <a:srgbClr val="1E2452"/>
                </a:solidFill>
              </a:rPr>
              <a:t> market </a:t>
            </a:r>
            <a:r>
              <a:rPr lang="hu-HU" sz="2000" dirty="0" err="1">
                <a:solidFill>
                  <a:srgbClr val="1E2452"/>
                </a:solidFill>
              </a:rPr>
              <a:t>framework</a:t>
            </a:r>
            <a:r>
              <a:rPr lang="hu-HU" sz="2000" dirty="0">
                <a:solidFill>
                  <a:srgbClr val="1E2452"/>
                </a:solidFill>
              </a:rPr>
              <a:t> and the minimum </a:t>
            </a:r>
            <a:r>
              <a:rPr lang="hu-HU" sz="2000" dirty="0" err="1">
                <a:solidFill>
                  <a:srgbClr val="1E2452"/>
                </a:solidFill>
              </a:rPr>
              <a:t>reserve</a:t>
            </a:r>
            <a:r>
              <a:rPr lang="hu-HU" sz="2000" dirty="0">
                <a:solidFill>
                  <a:srgbClr val="1E2452"/>
                </a:solidFill>
              </a:rPr>
              <a:t> ratio </a:t>
            </a:r>
            <a:r>
              <a:rPr lang="hu-HU" sz="2000" dirty="0" err="1">
                <a:solidFill>
                  <a:srgbClr val="1E2452"/>
                </a:solidFill>
              </a:rPr>
              <a:t>won’t</a:t>
            </a:r>
            <a:r>
              <a:rPr lang="hu-HU" sz="2000" dirty="0">
                <a:solidFill>
                  <a:srgbClr val="1E2452"/>
                </a:solidFill>
              </a:rPr>
              <a:t> </a:t>
            </a:r>
            <a:r>
              <a:rPr lang="hu-HU" sz="2000" dirty="0" err="1">
                <a:solidFill>
                  <a:srgbClr val="1E2452"/>
                </a:solidFill>
              </a:rPr>
              <a:t>change</a:t>
            </a:r>
            <a:r>
              <a:rPr lang="hu-HU" sz="2000" dirty="0">
                <a:solidFill>
                  <a:srgbClr val="1E2452"/>
                </a:solidFill>
              </a:rPr>
              <a:t>. The </a:t>
            </a:r>
            <a:r>
              <a:rPr lang="hu-HU" sz="2000" b="1" dirty="0">
                <a:solidFill>
                  <a:srgbClr val="1E2452"/>
                </a:solidFill>
              </a:rPr>
              <a:t>preferential </a:t>
            </a:r>
            <a:r>
              <a:rPr lang="hu-HU" sz="2000" b="1" dirty="0" err="1">
                <a:solidFill>
                  <a:srgbClr val="1E2452"/>
                </a:solidFill>
              </a:rPr>
              <a:t>deposit</a:t>
            </a:r>
            <a:r>
              <a:rPr lang="hu-HU" sz="2000" b="1" dirty="0">
                <a:solidFill>
                  <a:srgbClr val="1E2452"/>
                </a:solidFill>
              </a:rPr>
              <a:t> </a:t>
            </a:r>
            <a:r>
              <a:rPr lang="hu-HU" sz="2000" dirty="0">
                <a:solidFill>
                  <a:srgbClr val="1E2452"/>
                </a:solidFill>
              </a:rPr>
              <a:t>– </a:t>
            </a:r>
            <a:r>
              <a:rPr lang="hu-HU" sz="2000" dirty="0" err="1">
                <a:solidFill>
                  <a:srgbClr val="1E2452"/>
                </a:solidFill>
              </a:rPr>
              <a:t>connecting</a:t>
            </a:r>
            <a:r>
              <a:rPr lang="hu-HU" sz="2000" dirty="0">
                <a:solidFill>
                  <a:srgbClr val="1E2452"/>
                </a:solidFill>
              </a:rPr>
              <a:t> to the FGS fix </a:t>
            </a:r>
            <a:r>
              <a:rPr lang="hu-HU" sz="2000" dirty="0" err="1">
                <a:solidFill>
                  <a:srgbClr val="1E2452"/>
                </a:solidFill>
              </a:rPr>
              <a:t>recently</a:t>
            </a:r>
            <a:r>
              <a:rPr lang="hu-HU" sz="2000" dirty="0">
                <a:solidFill>
                  <a:srgbClr val="1E2452"/>
                </a:solidFill>
              </a:rPr>
              <a:t> </a:t>
            </a:r>
            <a:r>
              <a:rPr lang="hu-HU" sz="2000" dirty="0" err="1">
                <a:solidFill>
                  <a:srgbClr val="1E2452"/>
                </a:solidFill>
              </a:rPr>
              <a:t>started</a:t>
            </a:r>
            <a:r>
              <a:rPr lang="hu-HU" sz="2000" dirty="0">
                <a:solidFill>
                  <a:srgbClr val="1E2452"/>
                </a:solidFill>
              </a:rPr>
              <a:t> – </a:t>
            </a:r>
            <a:r>
              <a:rPr lang="hu-HU" sz="2000" b="1" dirty="0" err="1">
                <a:solidFill>
                  <a:srgbClr val="1E2452"/>
                </a:solidFill>
              </a:rPr>
              <a:t>remains</a:t>
            </a:r>
            <a:r>
              <a:rPr lang="hu-HU" sz="2000" b="1" dirty="0">
                <a:solidFill>
                  <a:srgbClr val="1E2452"/>
                </a:solidFill>
              </a:rPr>
              <a:t> part of the </a:t>
            </a:r>
            <a:r>
              <a:rPr lang="hu-HU" sz="2000" b="1" dirty="0" err="1">
                <a:solidFill>
                  <a:srgbClr val="1E2452"/>
                </a:solidFill>
              </a:rPr>
              <a:t>set</a:t>
            </a:r>
            <a:r>
              <a:rPr lang="hu-HU" sz="2000" b="1" dirty="0">
                <a:solidFill>
                  <a:srgbClr val="1E2452"/>
                </a:solidFill>
              </a:rPr>
              <a:t> of </a:t>
            </a:r>
            <a:r>
              <a:rPr lang="hu-HU" sz="2000" b="1" dirty="0" err="1">
                <a:solidFill>
                  <a:srgbClr val="1E2452"/>
                </a:solidFill>
              </a:rPr>
              <a:t>monetary</a:t>
            </a:r>
            <a:r>
              <a:rPr lang="hu-HU" sz="2000" b="1" dirty="0">
                <a:solidFill>
                  <a:srgbClr val="1E2452"/>
                </a:solidFill>
              </a:rPr>
              <a:t> policy </a:t>
            </a:r>
            <a:r>
              <a:rPr lang="hu-HU" sz="2000" b="1" dirty="0" err="1">
                <a:solidFill>
                  <a:srgbClr val="1E2452"/>
                </a:solidFill>
              </a:rPr>
              <a:t>instruments</a:t>
            </a:r>
            <a:r>
              <a:rPr lang="hu-HU" sz="2000" dirty="0">
                <a:solidFill>
                  <a:srgbClr val="1E2452"/>
                </a:solidFill>
              </a:rPr>
              <a:t>.</a:t>
            </a:r>
          </a:p>
          <a:p>
            <a:pPr marL="542925" lvl="2" indent="0" algn="just" defTabSz="914400" fontAlgn="base">
              <a:lnSpc>
                <a:spcPct val="120000"/>
              </a:lnSpc>
              <a:spcBef>
                <a:spcPts val="600"/>
              </a:spcBef>
              <a:spcAft>
                <a:spcPct val="0"/>
              </a:spcAft>
              <a:buNone/>
            </a:pPr>
            <a:endParaRPr lang="hu-HU" sz="2100" dirty="0">
              <a:solidFill>
                <a:srgbClr val="1E2452"/>
              </a:solidFill>
            </a:endParaRPr>
          </a:p>
          <a:p>
            <a:pPr marL="542925" lvl="2" indent="0" defTabSz="914400" fontAlgn="base">
              <a:lnSpc>
                <a:spcPct val="110000"/>
              </a:lnSpc>
              <a:spcBef>
                <a:spcPts val="300"/>
              </a:spcBef>
              <a:spcAft>
                <a:spcPct val="0"/>
              </a:spcAft>
              <a:buNone/>
            </a:pPr>
            <a:endParaRPr lang="hu-HU" sz="1700" dirty="0">
              <a:solidFill>
                <a:srgbClr val="1E2452"/>
              </a:solidFill>
            </a:endParaRPr>
          </a:p>
          <a:p>
            <a:pPr marL="885825" lvl="2" indent="-342900" defTabSz="914400" fontAlgn="base">
              <a:lnSpc>
                <a:spcPct val="110000"/>
              </a:lnSpc>
              <a:spcBef>
                <a:spcPts val="300"/>
              </a:spcBef>
              <a:spcAft>
                <a:spcPct val="0"/>
              </a:spcAft>
            </a:pPr>
            <a:endParaRPr lang="hu-HU" sz="1700" dirty="0">
              <a:solidFill>
                <a:srgbClr val="1E2452"/>
              </a:solidFill>
            </a:endParaRPr>
          </a:p>
        </p:txBody>
      </p:sp>
      <p:sp>
        <p:nvSpPr>
          <p:cNvPr id="4" name="Footer Placeholder 3">
            <a:extLst>
              <a:ext uri="{FF2B5EF4-FFF2-40B4-BE49-F238E27FC236}">
                <a16:creationId xmlns:a16="http://schemas.microsoft.com/office/drawing/2014/main" id="{FF450AF7-FC62-4C55-BBEE-B046B5E8B4AE}"/>
              </a:ext>
            </a:extLst>
          </p:cNvPr>
          <p:cNvSpPr>
            <a:spLocks noGrp="1"/>
          </p:cNvSpPr>
          <p:nvPr>
            <p:ph type="ftr" sz="quarter" idx="11"/>
          </p:nvPr>
        </p:nvSpPr>
        <p:spPr/>
        <p:txBody>
          <a:bodyPr/>
          <a:lstStyle/>
          <a:p>
            <a:pPr>
              <a:defRPr/>
            </a:pPr>
            <a:r>
              <a:rPr lang="hu-HU"/>
              <a:t>Magyar Nemzeti Bank</a:t>
            </a:r>
            <a:endParaRPr lang="hu-HU" dirty="0"/>
          </a:p>
        </p:txBody>
      </p:sp>
      <p:sp>
        <p:nvSpPr>
          <p:cNvPr id="5" name="Slide Number Placeholder 4">
            <a:extLst>
              <a:ext uri="{FF2B5EF4-FFF2-40B4-BE49-F238E27FC236}">
                <a16:creationId xmlns:a16="http://schemas.microsoft.com/office/drawing/2014/main" id="{BBFD199F-7691-402E-B726-9D5A9E8D30ED}"/>
              </a:ext>
            </a:extLst>
          </p:cNvPr>
          <p:cNvSpPr>
            <a:spLocks noGrp="1"/>
          </p:cNvSpPr>
          <p:nvPr>
            <p:ph type="sldNum" sz="quarter" idx="12"/>
          </p:nvPr>
        </p:nvSpPr>
        <p:spPr/>
        <p:txBody>
          <a:bodyPr/>
          <a:lstStyle/>
          <a:p>
            <a:pPr>
              <a:defRPr/>
            </a:pPr>
            <a:fld id="{0401AEF3-AFFE-433D-8A34-08D966C25545}" type="slidenum">
              <a:rPr lang="hu-HU" smtClean="0"/>
              <a:pPr>
                <a:defRPr/>
              </a:pPr>
              <a:t>26</a:t>
            </a:fld>
            <a:endParaRPr lang="hu-HU" dirty="0"/>
          </a:p>
        </p:txBody>
      </p:sp>
    </p:spTree>
    <p:extLst>
      <p:ext uri="{BB962C8B-B14F-4D97-AF65-F5344CB8AC3E}">
        <p14:creationId xmlns:p14="http://schemas.microsoft.com/office/powerpoint/2010/main" val="266059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F41A-A4D4-465C-B974-192B227A52C9}"/>
              </a:ext>
            </a:extLst>
          </p:cNvPr>
          <p:cNvSpPr>
            <a:spLocks noGrp="1"/>
          </p:cNvSpPr>
          <p:nvPr>
            <p:ph type="title"/>
          </p:nvPr>
        </p:nvSpPr>
        <p:spPr>
          <a:xfrm>
            <a:off x="1115616" y="180000"/>
            <a:ext cx="8174732" cy="759189"/>
          </a:xfrm>
        </p:spPr>
        <p:txBody>
          <a:bodyPr>
            <a:noAutofit/>
          </a:bodyPr>
          <a:lstStyle/>
          <a:p>
            <a:r>
              <a:rPr lang="hu-HU" sz="2800" dirty="0" err="1"/>
              <a:t>Strategy</a:t>
            </a:r>
            <a:r>
              <a:rPr lang="hu-HU" sz="2800" dirty="0"/>
              <a:t> </a:t>
            </a:r>
            <a:r>
              <a:rPr lang="hu-HU" sz="2800" dirty="0" err="1"/>
              <a:t>about</a:t>
            </a:r>
            <a:r>
              <a:rPr lang="hu-HU" sz="2800" dirty="0"/>
              <a:t> the </a:t>
            </a:r>
            <a:r>
              <a:rPr lang="hu-HU" sz="2800" dirty="0" err="1"/>
              <a:t>set</a:t>
            </a:r>
            <a:r>
              <a:rPr lang="hu-HU" sz="2800" dirty="0"/>
              <a:t> of </a:t>
            </a:r>
            <a:r>
              <a:rPr lang="hu-HU" sz="2800" dirty="0" err="1"/>
              <a:t>monetary</a:t>
            </a:r>
            <a:r>
              <a:rPr lang="hu-HU" sz="2800" dirty="0"/>
              <a:t> policy </a:t>
            </a:r>
            <a:r>
              <a:rPr lang="hu-HU" sz="2800" dirty="0" err="1"/>
              <a:t>instruments</a:t>
            </a:r>
            <a:r>
              <a:rPr lang="hu-HU" sz="2800" dirty="0"/>
              <a:t> </a:t>
            </a:r>
            <a:r>
              <a:rPr lang="hu-HU" sz="2800" dirty="0" err="1"/>
              <a:t>affecting</a:t>
            </a:r>
            <a:r>
              <a:rPr lang="hu-HU" sz="2800" dirty="0"/>
              <a:t> </a:t>
            </a:r>
            <a:r>
              <a:rPr lang="hu-HU" sz="2800" dirty="0" err="1"/>
              <a:t>short-term</a:t>
            </a:r>
            <a:r>
              <a:rPr lang="hu-HU" sz="2800" dirty="0"/>
              <a:t> </a:t>
            </a:r>
            <a:r>
              <a:rPr lang="hu-HU" sz="2800" dirty="0" err="1"/>
              <a:t>yields</a:t>
            </a:r>
            <a:endParaRPr lang="hu-HU" sz="2800" dirty="0"/>
          </a:p>
        </p:txBody>
      </p:sp>
      <p:sp>
        <p:nvSpPr>
          <p:cNvPr id="4" name="Footer Placeholder 3">
            <a:extLst>
              <a:ext uri="{FF2B5EF4-FFF2-40B4-BE49-F238E27FC236}">
                <a16:creationId xmlns:a16="http://schemas.microsoft.com/office/drawing/2014/main" id="{B6FE96FE-2CDA-428D-82F5-838FE0D6A1E0}"/>
              </a:ext>
            </a:extLst>
          </p:cNvPr>
          <p:cNvSpPr>
            <a:spLocks noGrp="1"/>
          </p:cNvSpPr>
          <p:nvPr>
            <p:ph type="ftr" sz="quarter" idx="11"/>
          </p:nvPr>
        </p:nvSpPr>
        <p:spPr/>
        <p:txBody>
          <a:bodyPr/>
          <a:lstStyle/>
          <a:p>
            <a:pPr>
              <a:defRPr/>
            </a:pPr>
            <a:r>
              <a:rPr lang="hu-HU"/>
              <a:t>Magyar Nemzeti Bank</a:t>
            </a:r>
            <a:endParaRPr lang="hu-HU" dirty="0"/>
          </a:p>
        </p:txBody>
      </p:sp>
      <p:sp>
        <p:nvSpPr>
          <p:cNvPr id="5" name="Slide Number Placeholder 4">
            <a:extLst>
              <a:ext uri="{FF2B5EF4-FFF2-40B4-BE49-F238E27FC236}">
                <a16:creationId xmlns:a16="http://schemas.microsoft.com/office/drawing/2014/main" id="{E52568A9-A9BF-4E0B-9169-36FC0D1E3D38}"/>
              </a:ext>
            </a:extLst>
          </p:cNvPr>
          <p:cNvSpPr>
            <a:spLocks noGrp="1"/>
          </p:cNvSpPr>
          <p:nvPr>
            <p:ph type="sldNum" sz="quarter" idx="12"/>
          </p:nvPr>
        </p:nvSpPr>
        <p:spPr/>
        <p:txBody>
          <a:bodyPr/>
          <a:lstStyle/>
          <a:p>
            <a:pPr>
              <a:defRPr/>
            </a:pPr>
            <a:fld id="{0401AEF3-AFFE-433D-8A34-08D966C25545}" type="slidenum">
              <a:rPr lang="hu-HU" smtClean="0"/>
              <a:pPr>
                <a:defRPr/>
              </a:pPr>
              <a:t>27</a:t>
            </a:fld>
            <a:endParaRPr lang="hu-HU" dirty="0"/>
          </a:p>
        </p:txBody>
      </p:sp>
      <p:pic>
        <p:nvPicPr>
          <p:cNvPr id="12" name="Content Placeholder 11">
            <a:extLst>
              <a:ext uri="{FF2B5EF4-FFF2-40B4-BE49-F238E27FC236}">
                <a16:creationId xmlns:a16="http://schemas.microsoft.com/office/drawing/2014/main" id="{BC43A193-C272-43E5-A5E0-D8CDBEB13127}"/>
              </a:ext>
            </a:extLst>
          </p:cNvPr>
          <p:cNvPicPr>
            <a:picLocks noGrp="1" noChangeAspect="1"/>
          </p:cNvPicPr>
          <p:nvPr>
            <p:ph idx="1"/>
          </p:nvPr>
        </p:nvPicPr>
        <p:blipFill>
          <a:blip r:embed="rId2"/>
          <a:stretch>
            <a:fillRect/>
          </a:stretch>
        </p:blipFill>
        <p:spPr>
          <a:xfrm>
            <a:off x="650875" y="1268760"/>
            <a:ext cx="7886700" cy="4752528"/>
          </a:xfrm>
          <a:prstGeom prst="rect">
            <a:avLst/>
          </a:prstGeom>
        </p:spPr>
      </p:pic>
    </p:spTree>
    <p:extLst>
      <p:ext uri="{BB962C8B-B14F-4D97-AF65-F5344CB8AC3E}">
        <p14:creationId xmlns:p14="http://schemas.microsoft.com/office/powerpoint/2010/main" val="3997077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097CA-5853-4E0F-A554-BA017E1748EB}"/>
              </a:ext>
            </a:extLst>
          </p:cNvPr>
          <p:cNvSpPr>
            <a:spLocks noGrp="1"/>
          </p:cNvSpPr>
          <p:nvPr>
            <p:ph type="title"/>
          </p:nvPr>
        </p:nvSpPr>
        <p:spPr/>
        <p:txBody>
          <a:bodyPr>
            <a:normAutofit/>
          </a:bodyPr>
          <a:lstStyle/>
          <a:p>
            <a:r>
              <a:rPr lang="en-US" sz="2800" dirty="0">
                <a:hlinkClick r:id="rId2"/>
              </a:rPr>
              <a:t>Funding for Growth Scheme Fix</a:t>
            </a:r>
            <a:r>
              <a:rPr lang="hu-HU" sz="2800" dirty="0">
                <a:hlinkClick r:id="rId2"/>
              </a:rPr>
              <a:t> </a:t>
            </a:r>
            <a:r>
              <a:rPr lang="hu-HU" sz="2800" dirty="0"/>
              <a:t>(FGS fix)</a:t>
            </a:r>
          </a:p>
        </p:txBody>
      </p:sp>
      <p:sp>
        <p:nvSpPr>
          <p:cNvPr id="3" name="Content Placeholder 2">
            <a:extLst>
              <a:ext uri="{FF2B5EF4-FFF2-40B4-BE49-F238E27FC236}">
                <a16:creationId xmlns:a16="http://schemas.microsoft.com/office/drawing/2014/main" id="{07A1FDCF-6975-4EEC-95AF-F48AAE1EBA1A}"/>
              </a:ext>
            </a:extLst>
          </p:cNvPr>
          <p:cNvSpPr>
            <a:spLocks noGrp="1"/>
          </p:cNvSpPr>
          <p:nvPr>
            <p:ph idx="1"/>
          </p:nvPr>
        </p:nvSpPr>
        <p:spPr/>
        <p:txBody>
          <a:bodyPr>
            <a:normAutofit/>
          </a:bodyPr>
          <a:lstStyle/>
          <a:p>
            <a:pPr marL="361950" indent="-361950"/>
            <a:r>
              <a:rPr lang="hu-HU" sz="2000" i="1" dirty="0"/>
              <a:t>Form</a:t>
            </a:r>
            <a:r>
              <a:rPr lang="hu-HU" sz="2000" dirty="0"/>
              <a:t>: a </a:t>
            </a:r>
            <a:r>
              <a:rPr lang="hu-HU" sz="2000" dirty="0" err="1"/>
              <a:t>source</a:t>
            </a:r>
            <a:r>
              <a:rPr lang="hu-HU" sz="2000" dirty="0"/>
              <a:t> of </a:t>
            </a:r>
            <a:r>
              <a:rPr lang="hu-HU" sz="2000" dirty="0" err="1"/>
              <a:t>refinancing</a:t>
            </a:r>
            <a:r>
              <a:rPr lang="hu-HU" sz="2000" dirty="0"/>
              <a:t> </a:t>
            </a:r>
            <a:r>
              <a:rPr lang="hu-HU" sz="2000" dirty="0" err="1"/>
              <a:t>for</a:t>
            </a:r>
            <a:r>
              <a:rPr lang="hu-HU" sz="2000" dirty="0"/>
              <a:t> </a:t>
            </a:r>
            <a:r>
              <a:rPr lang="hu-HU" sz="2000" dirty="0" err="1"/>
              <a:t>banks</a:t>
            </a:r>
            <a:r>
              <a:rPr lang="hu-HU" sz="2000" dirty="0"/>
              <a:t> </a:t>
            </a:r>
            <a:r>
              <a:rPr lang="hu-HU" sz="2000" dirty="0" err="1"/>
              <a:t>at</a:t>
            </a:r>
            <a:r>
              <a:rPr lang="hu-HU" sz="2000" dirty="0"/>
              <a:t> a 0% interest </a:t>
            </a:r>
            <a:r>
              <a:rPr lang="hu-HU" sz="2000" dirty="0" err="1"/>
              <a:t>rate</a:t>
            </a:r>
            <a:r>
              <a:rPr lang="hu-HU" sz="2000" dirty="0"/>
              <a:t>, </a:t>
            </a:r>
            <a:r>
              <a:rPr lang="hu-HU" sz="2000" dirty="0" err="1"/>
              <a:t>which</a:t>
            </a:r>
            <a:r>
              <a:rPr lang="hu-HU" sz="2000" dirty="0"/>
              <a:t> </a:t>
            </a:r>
            <a:r>
              <a:rPr lang="hu-HU" sz="2000" dirty="0" err="1"/>
              <a:t>banks</a:t>
            </a:r>
            <a:r>
              <a:rPr lang="hu-HU" sz="2000" dirty="0"/>
              <a:t> </a:t>
            </a:r>
            <a:r>
              <a:rPr lang="hu-HU" sz="2000" dirty="0" err="1"/>
              <a:t>can</a:t>
            </a:r>
            <a:r>
              <a:rPr lang="hu-HU" sz="2000" dirty="0"/>
              <a:t> </a:t>
            </a:r>
            <a:r>
              <a:rPr lang="hu-HU" sz="2000" dirty="0" err="1"/>
              <a:t>lend</a:t>
            </a:r>
            <a:r>
              <a:rPr lang="hu-HU" sz="2000" dirty="0"/>
              <a:t> to </a:t>
            </a:r>
            <a:r>
              <a:rPr lang="hu-HU" sz="2000" dirty="0" err="1"/>
              <a:t>SMEs</a:t>
            </a:r>
            <a:r>
              <a:rPr lang="hu-HU" sz="2000" dirty="0"/>
              <a:t> </a:t>
            </a:r>
            <a:r>
              <a:rPr lang="hu-HU" sz="2000" dirty="0" err="1"/>
              <a:t>with</a:t>
            </a:r>
            <a:r>
              <a:rPr lang="hu-HU" sz="2000" dirty="0"/>
              <a:t> an interest margin of </a:t>
            </a:r>
            <a:r>
              <a:rPr lang="hu-HU" sz="2000" dirty="0" err="1"/>
              <a:t>up</a:t>
            </a:r>
            <a:r>
              <a:rPr lang="hu-HU" sz="2000" dirty="0"/>
              <a:t> to 2,5% to </a:t>
            </a:r>
            <a:r>
              <a:rPr lang="hu-HU" sz="2000" dirty="0" err="1"/>
              <a:t>finance</a:t>
            </a:r>
            <a:r>
              <a:rPr lang="hu-HU" sz="2000" dirty="0"/>
              <a:t> </a:t>
            </a:r>
            <a:r>
              <a:rPr lang="hu-HU" sz="2000" dirty="0" err="1"/>
              <a:t>new</a:t>
            </a:r>
            <a:r>
              <a:rPr lang="hu-HU" sz="2000" dirty="0"/>
              <a:t> </a:t>
            </a:r>
            <a:r>
              <a:rPr lang="hu-HU" sz="2000" dirty="0" err="1"/>
              <a:t>investments</a:t>
            </a:r>
            <a:r>
              <a:rPr lang="hu-HU" sz="2000" dirty="0"/>
              <a:t> in forint</a:t>
            </a:r>
          </a:p>
          <a:p>
            <a:pPr marL="361950" indent="-361950"/>
            <a:r>
              <a:rPr lang="hu-HU" sz="2000" i="1" dirty="0" err="1"/>
              <a:t>Objective</a:t>
            </a:r>
            <a:r>
              <a:rPr lang="hu-HU" sz="2000" dirty="0"/>
              <a:t>: to </a:t>
            </a:r>
            <a:r>
              <a:rPr lang="hu-HU" sz="2000" dirty="0" err="1"/>
              <a:t>have</a:t>
            </a:r>
            <a:r>
              <a:rPr lang="hu-HU" sz="2000" dirty="0"/>
              <a:t> a </a:t>
            </a:r>
            <a:r>
              <a:rPr lang="hu-HU" sz="2000" dirty="0" err="1"/>
              <a:t>significant</a:t>
            </a:r>
            <a:r>
              <a:rPr lang="hu-HU" sz="2000" dirty="0"/>
              <a:t> </a:t>
            </a:r>
            <a:r>
              <a:rPr lang="hu-HU" sz="2000" dirty="0" err="1"/>
              <a:t>impact</a:t>
            </a:r>
            <a:r>
              <a:rPr lang="hu-HU" sz="2000" dirty="0"/>
              <a:t> </a:t>
            </a:r>
            <a:r>
              <a:rPr lang="hu-HU" sz="2000" dirty="0" err="1"/>
              <a:t>on</a:t>
            </a:r>
            <a:r>
              <a:rPr lang="hu-HU" sz="2000" dirty="0"/>
              <a:t> the </a:t>
            </a:r>
            <a:r>
              <a:rPr lang="hu-HU" sz="2000" dirty="0" err="1"/>
              <a:t>structure</a:t>
            </a:r>
            <a:r>
              <a:rPr lang="hu-HU" sz="2000" dirty="0"/>
              <a:t> of </a:t>
            </a:r>
            <a:r>
              <a:rPr lang="hu-HU" sz="2000" dirty="0" err="1"/>
              <a:t>SME-lending</a:t>
            </a:r>
            <a:endParaRPr lang="hu-HU" sz="2000" dirty="0"/>
          </a:p>
          <a:p>
            <a:pPr marL="361950" indent="-361950"/>
            <a:r>
              <a:rPr lang="hu-HU" sz="2000" dirty="0" err="1"/>
              <a:t>Launched</a:t>
            </a:r>
            <a:r>
              <a:rPr lang="hu-HU" sz="2000" dirty="0"/>
              <a:t> </a:t>
            </a:r>
            <a:r>
              <a:rPr lang="hu-HU" sz="2000" dirty="0" err="1"/>
              <a:t>at</a:t>
            </a:r>
            <a:r>
              <a:rPr lang="hu-HU" sz="2000" dirty="0"/>
              <a:t> the </a:t>
            </a:r>
            <a:r>
              <a:rPr lang="hu-HU" sz="2000" dirty="0" err="1"/>
              <a:t>beginning</a:t>
            </a:r>
            <a:r>
              <a:rPr lang="hu-HU" sz="2000" dirty="0"/>
              <a:t> of 2019 </a:t>
            </a:r>
            <a:r>
              <a:rPr lang="hu-HU" sz="2000" dirty="0" err="1"/>
              <a:t>by</a:t>
            </a:r>
            <a:r>
              <a:rPr lang="hu-HU" sz="2000" dirty="0"/>
              <a:t> the MNB </a:t>
            </a:r>
            <a:r>
              <a:rPr lang="hu-HU" sz="2000" dirty="0" err="1"/>
              <a:t>with</a:t>
            </a:r>
            <a:r>
              <a:rPr lang="hu-HU" sz="2000" dirty="0"/>
              <a:t> a </a:t>
            </a:r>
            <a:r>
              <a:rPr lang="en-US" sz="2000" dirty="0"/>
              <a:t>total amount of HUF 1,000 billion</a:t>
            </a:r>
            <a:endParaRPr lang="hu-HU" sz="2000" dirty="0"/>
          </a:p>
          <a:p>
            <a:pPr marL="361950" indent="-361950"/>
            <a:r>
              <a:rPr lang="en-US" sz="2000" dirty="0"/>
              <a:t>In terms of its most important parameters and its operation, the new scheme will be identical with the previous phases of the </a:t>
            </a:r>
            <a:r>
              <a:rPr lang="en-US" sz="2000" dirty="0" err="1"/>
              <a:t>FGS</a:t>
            </a:r>
            <a:r>
              <a:rPr lang="hu-HU" sz="2000" dirty="0"/>
              <a:t>, </a:t>
            </a:r>
            <a:r>
              <a:rPr lang="hu-HU" sz="2000" dirty="0" err="1"/>
              <a:t>they</a:t>
            </a:r>
            <a:r>
              <a:rPr lang="hu-HU" sz="2000" dirty="0"/>
              <a:t> </a:t>
            </a:r>
            <a:r>
              <a:rPr lang="hu-HU" sz="2000" dirty="0" err="1"/>
              <a:t>differ</a:t>
            </a:r>
            <a:r>
              <a:rPr lang="hu-HU" sz="2000" dirty="0"/>
              <a:t> in a </a:t>
            </a:r>
            <a:r>
              <a:rPr lang="hu-HU" sz="2000" dirty="0" err="1"/>
              <a:t>few</a:t>
            </a:r>
            <a:r>
              <a:rPr lang="hu-HU" sz="2000" dirty="0"/>
              <a:t> </a:t>
            </a:r>
            <a:r>
              <a:rPr lang="hu-HU" sz="2000" dirty="0" err="1"/>
              <a:t>points</a:t>
            </a:r>
            <a:r>
              <a:rPr lang="hu-HU" sz="2000" dirty="0"/>
              <a:t> </a:t>
            </a:r>
            <a:r>
              <a:rPr lang="hu-HU" sz="2000" dirty="0" err="1"/>
              <a:t>below</a:t>
            </a:r>
            <a:r>
              <a:rPr lang="hu-HU" sz="2000" dirty="0"/>
              <a:t> (more </a:t>
            </a:r>
            <a:r>
              <a:rPr lang="hu-HU" sz="2000" dirty="0" err="1"/>
              <a:t>targetted</a:t>
            </a:r>
            <a:r>
              <a:rPr lang="hu-HU" sz="2000" dirty="0"/>
              <a:t>):</a:t>
            </a:r>
          </a:p>
          <a:p>
            <a:pPr marL="542925">
              <a:buFont typeface="Calibri" panose="020F0502020204030204" pitchFamily="34" charset="0"/>
              <a:buChar char="−"/>
            </a:pPr>
            <a:r>
              <a:rPr lang="en-US" sz="2000" dirty="0"/>
              <a:t>loans may only be provided for maturities longer than 3 years</a:t>
            </a:r>
            <a:endParaRPr lang="hu-HU" sz="2000" dirty="0"/>
          </a:p>
          <a:p>
            <a:pPr marL="542925">
              <a:buFont typeface="Calibri" panose="020F0502020204030204" pitchFamily="34" charset="0"/>
              <a:buChar char="−"/>
            </a:pPr>
            <a:r>
              <a:rPr lang="en-US" sz="2000" dirty="0"/>
              <a:t>loans may only be provided for investment, and within that the range of </a:t>
            </a:r>
            <a:r>
              <a:rPr lang="en-US" sz="2000" dirty="0" err="1"/>
              <a:t>utilisation</a:t>
            </a:r>
            <a:r>
              <a:rPr lang="en-US" sz="2000" dirty="0"/>
              <a:t> will be narrower compared to the third phase</a:t>
            </a:r>
            <a:endParaRPr lang="hu-HU" sz="2000" dirty="0"/>
          </a:p>
          <a:p>
            <a:pPr marL="542925">
              <a:buFont typeface="Calibri" panose="020F0502020204030204" pitchFamily="34" charset="0"/>
              <a:buChar char="−"/>
            </a:pPr>
            <a:r>
              <a:rPr lang="en-US" sz="2000" dirty="0"/>
              <a:t>the scheme is neutral in terms of liquidity, as the excess liquidity </a:t>
            </a:r>
            <a:r>
              <a:rPr lang="hu-HU" sz="2000" dirty="0" err="1"/>
              <a:t>arising</a:t>
            </a:r>
            <a:r>
              <a:rPr lang="hu-HU" sz="2000" dirty="0"/>
              <a:t> </a:t>
            </a:r>
            <a:r>
              <a:rPr lang="hu-HU" sz="2000" dirty="0" err="1"/>
              <a:t>from</a:t>
            </a:r>
            <a:r>
              <a:rPr lang="hu-HU" sz="2000" dirty="0"/>
              <a:t> the program </a:t>
            </a:r>
            <a:r>
              <a:rPr lang="en-US" sz="2000" dirty="0"/>
              <a:t>will be sterilized at base rate</a:t>
            </a:r>
            <a:r>
              <a:rPr lang="hu-HU" sz="2000" dirty="0"/>
              <a:t> </a:t>
            </a:r>
            <a:r>
              <a:rPr lang="hu-HU" sz="2000" dirty="0" err="1"/>
              <a:t>by</a:t>
            </a:r>
            <a:r>
              <a:rPr lang="hu-HU" sz="2000" dirty="0"/>
              <a:t> the preferential </a:t>
            </a:r>
            <a:r>
              <a:rPr lang="hu-HU" sz="2000" dirty="0" err="1"/>
              <a:t>deposit</a:t>
            </a:r>
            <a:endParaRPr lang="hu-HU" sz="2000" dirty="0"/>
          </a:p>
          <a:p>
            <a:pPr marL="361950" indent="-361950"/>
            <a:endParaRPr lang="hu-HU" sz="2000" dirty="0"/>
          </a:p>
        </p:txBody>
      </p:sp>
      <p:sp>
        <p:nvSpPr>
          <p:cNvPr id="4" name="Footer Placeholder 3">
            <a:extLst>
              <a:ext uri="{FF2B5EF4-FFF2-40B4-BE49-F238E27FC236}">
                <a16:creationId xmlns:a16="http://schemas.microsoft.com/office/drawing/2014/main" id="{4E5FD580-78B8-40B0-AD50-FF20B7B7CD4A}"/>
              </a:ext>
            </a:extLst>
          </p:cNvPr>
          <p:cNvSpPr>
            <a:spLocks noGrp="1"/>
          </p:cNvSpPr>
          <p:nvPr>
            <p:ph type="ftr" sz="quarter" idx="11"/>
          </p:nvPr>
        </p:nvSpPr>
        <p:spPr/>
        <p:txBody>
          <a:bodyPr/>
          <a:lstStyle/>
          <a:p>
            <a:pPr>
              <a:defRPr/>
            </a:pPr>
            <a:r>
              <a:rPr lang="hu-HU"/>
              <a:t>Magyar Nemzeti Bank</a:t>
            </a:r>
            <a:endParaRPr lang="hu-HU" dirty="0"/>
          </a:p>
        </p:txBody>
      </p:sp>
      <p:sp>
        <p:nvSpPr>
          <p:cNvPr id="5" name="Slide Number Placeholder 4">
            <a:extLst>
              <a:ext uri="{FF2B5EF4-FFF2-40B4-BE49-F238E27FC236}">
                <a16:creationId xmlns:a16="http://schemas.microsoft.com/office/drawing/2014/main" id="{926D9813-B669-41EF-A0DA-8F417C3D4A06}"/>
              </a:ext>
            </a:extLst>
          </p:cNvPr>
          <p:cNvSpPr>
            <a:spLocks noGrp="1"/>
          </p:cNvSpPr>
          <p:nvPr>
            <p:ph type="sldNum" sz="quarter" idx="12"/>
          </p:nvPr>
        </p:nvSpPr>
        <p:spPr/>
        <p:txBody>
          <a:bodyPr/>
          <a:lstStyle/>
          <a:p>
            <a:pPr>
              <a:defRPr/>
            </a:pPr>
            <a:fld id="{0401AEF3-AFFE-433D-8A34-08D966C25545}" type="slidenum">
              <a:rPr lang="hu-HU" smtClean="0"/>
              <a:pPr>
                <a:defRPr/>
              </a:pPr>
              <a:t>28</a:t>
            </a:fld>
            <a:endParaRPr lang="hu-HU" dirty="0"/>
          </a:p>
        </p:txBody>
      </p:sp>
    </p:spTree>
    <p:extLst>
      <p:ext uri="{BB962C8B-B14F-4D97-AF65-F5344CB8AC3E}">
        <p14:creationId xmlns:p14="http://schemas.microsoft.com/office/powerpoint/2010/main" val="3958733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175FF-8A66-4517-BD30-FE800E4D674A}"/>
              </a:ext>
            </a:extLst>
          </p:cNvPr>
          <p:cNvSpPr>
            <a:spLocks noGrp="1"/>
          </p:cNvSpPr>
          <p:nvPr>
            <p:ph type="title"/>
          </p:nvPr>
        </p:nvSpPr>
        <p:spPr/>
        <p:txBody>
          <a:bodyPr>
            <a:normAutofit/>
          </a:bodyPr>
          <a:lstStyle/>
          <a:p>
            <a:r>
              <a:rPr lang="hu-HU" sz="2800" dirty="0">
                <a:hlinkClick r:id="rId2"/>
              </a:rPr>
              <a:t>Bond Funding </a:t>
            </a:r>
            <a:r>
              <a:rPr lang="hu-HU" sz="2800" dirty="0" err="1">
                <a:hlinkClick r:id="rId2"/>
              </a:rPr>
              <a:t>for</a:t>
            </a:r>
            <a:r>
              <a:rPr lang="hu-HU" sz="2800" dirty="0">
                <a:hlinkClick r:id="rId2"/>
              </a:rPr>
              <a:t> </a:t>
            </a:r>
            <a:r>
              <a:rPr lang="hu-HU" sz="2800" dirty="0" err="1">
                <a:hlinkClick r:id="rId2"/>
              </a:rPr>
              <a:t>Growth</a:t>
            </a:r>
            <a:r>
              <a:rPr lang="hu-HU" sz="2800" dirty="0">
                <a:hlinkClick r:id="rId2"/>
              </a:rPr>
              <a:t> </a:t>
            </a:r>
            <a:r>
              <a:rPr lang="hu-HU" sz="2800" dirty="0" err="1">
                <a:hlinkClick r:id="rId2"/>
              </a:rPr>
              <a:t>Scheme</a:t>
            </a:r>
            <a:r>
              <a:rPr lang="hu-HU" sz="2800" dirty="0"/>
              <a:t> (</a:t>
            </a:r>
            <a:r>
              <a:rPr lang="hu-HU" sz="2800" dirty="0" err="1"/>
              <a:t>BGS</a:t>
            </a:r>
            <a:r>
              <a:rPr lang="hu-HU" sz="2800" dirty="0"/>
              <a:t>)</a:t>
            </a:r>
          </a:p>
        </p:txBody>
      </p:sp>
      <p:sp>
        <p:nvSpPr>
          <p:cNvPr id="3" name="Content Placeholder 2">
            <a:extLst>
              <a:ext uri="{FF2B5EF4-FFF2-40B4-BE49-F238E27FC236}">
                <a16:creationId xmlns:a16="http://schemas.microsoft.com/office/drawing/2014/main" id="{AF9B218F-BF55-4928-961A-E080A3F5B9CA}"/>
              </a:ext>
            </a:extLst>
          </p:cNvPr>
          <p:cNvSpPr>
            <a:spLocks noGrp="1"/>
          </p:cNvSpPr>
          <p:nvPr>
            <p:ph idx="1"/>
          </p:nvPr>
        </p:nvSpPr>
        <p:spPr>
          <a:xfrm>
            <a:off x="448433" y="1196752"/>
            <a:ext cx="8748464" cy="5400600"/>
          </a:xfrm>
        </p:spPr>
        <p:txBody>
          <a:bodyPr>
            <a:normAutofit fontScale="85000" lnSpcReduction="20000"/>
          </a:bodyPr>
          <a:lstStyle/>
          <a:p>
            <a:pPr marL="361950" indent="-361950">
              <a:lnSpc>
                <a:spcPct val="110000"/>
              </a:lnSpc>
              <a:spcBef>
                <a:spcPts val="600"/>
              </a:spcBef>
            </a:pPr>
            <a:r>
              <a:rPr lang="hu-HU" sz="2000" i="1" dirty="0"/>
              <a:t>Form</a:t>
            </a:r>
            <a:r>
              <a:rPr lang="hu-HU" sz="2000" dirty="0"/>
              <a:t>:  </a:t>
            </a:r>
            <a:r>
              <a:rPr lang="en-US" sz="2000" dirty="0"/>
              <a:t>Within the scope of the scheme, for a facility amount of HUF 300 billion the central bank will purchase bonds with good ratings issued by non-financial corporations</a:t>
            </a:r>
            <a:r>
              <a:rPr lang="hu-HU" sz="2000" dirty="0"/>
              <a:t> </a:t>
            </a:r>
            <a:r>
              <a:rPr lang="hu-HU" sz="2000" dirty="0" err="1"/>
              <a:t>based</a:t>
            </a:r>
            <a:r>
              <a:rPr lang="hu-HU" sz="2000" dirty="0"/>
              <a:t> in Hungary</a:t>
            </a:r>
            <a:r>
              <a:rPr lang="en-US" sz="2000" dirty="0"/>
              <a:t> as well as securities backed by corporate loans</a:t>
            </a:r>
            <a:endParaRPr lang="hu-HU" sz="2000" dirty="0"/>
          </a:p>
          <a:p>
            <a:pPr marL="361950" indent="-361950">
              <a:lnSpc>
                <a:spcPct val="110000"/>
              </a:lnSpc>
              <a:spcBef>
                <a:spcPts val="600"/>
              </a:spcBef>
            </a:pPr>
            <a:r>
              <a:rPr lang="hu-HU" sz="2000" dirty="0"/>
              <a:t>The </a:t>
            </a:r>
            <a:r>
              <a:rPr lang="hu-HU" sz="2000" dirty="0" err="1"/>
              <a:t>Scheme</a:t>
            </a:r>
            <a:r>
              <a:rPr lang="hu-HU" sz="2000" dirty="0"/>
              <a:t> </a:t>
            </a:r>
            <a:r>
              <a:rPr lang="hu-HU" sz="2000" dirty="0" err="1"/>
              <a:t>complementing</a:t>
            </a:r>
            <a:r>
              <a:rPr lang="hu-HU" sz="2000" dirty="0"/>
              <a:t> the FGS fix </a:t>
            </a:r>
            <a:r>
              <a:rPr lang="hu-HU" sz="2000" dirty="0" err="1"/>
              <a:t>started</a:t>
            </a:r>
            <a:r>
              <a:rPr lang="hu-HU" sz="2000" dirty="0"/>
              <a:t> </a:t>
            </a:r>
            <a:r>
              <a:rPr lang="hu-HU" sz="2000" dirty="0" err="1"/>
              <a:t>from</a:t>
            </a:r>
            <a:r>
              <a:rPr lang="hu-HU" sz="2000" dirty="0"/>
              <a:t> 1st </a:t>
            </a:r>
            <a:r>
              <a:rPr lang="hu-HU" sz="2000" dirty="0" err="1"/>
              <a:t>July</a:t>
            </a:r>
            <a:r>
              <a:rPr lang="hu-HU" sz="2000" dirty="0"/>
              <a:t> 2019 </a:t>
            </a:r>
            <a:r>
              <a:rPr lang="hu-HU" sz="2000" dirty="0" err="1"/>
              <a:t>with</a:t>
            </a:r>
            <a:r>
              <a:rPr lang="hu-HU" sz="2000" dirty="0"/>
              <a:t> a </a:t>
            </a:r>
            <a:r>
              <a:rPr lang="hu-HU" sz="2000" dirty="0" err="1"/>
              <a:t>facility</a:t>
            </a:r>
            <a:r>
              <a:rPr lang="hu-HU" sz="2000" dirty="0"/>
              <a:t> </a:t>
            </a:r>
            <a:r>
              <a:rPr lang="hu-HU" sz="2000" dirty="0" err="1"/>
              <a:t>amount</a:t>
            </a:r>
            <a:r>
              <a:rPr lang="hu-HU" sz="2000" dirty="0"/>
              <a:t> of HUF 300 </a:t>
            </a:r>
            <a:r>
              <a:rPr lang="hu-HU" sz="2000" dirty="0" err="1"/>
              <a:t>billion</a:t>
            </a:r>
            <a:endParaRPr lang="hu-HU" sz="2000" dirty="0"/>
          </a:p>
          <a:p>
            <a:pPr marL="361950" indent="-361950">
              <a:lnSpc>
                <a:spcPct val="110000"/>
              </a:lnSpc>
              <a:spcBef>
                <a:spcPts val="600"/>
              </a:spcBef>
            </a:pPr>
            <a:r>
              <a:rPr lang="hu-HU" sz="2000" i="1" dirty="0" err="1"/>
              <a:t>Objective</a:t>
            </a:r>
            <a:r>
              <a:rPr lang="hu-HU" sz="2000" dirty="0"/>
              <a:t>: the </a:t>
            </a:r>
            <a:r>
              <a:rPr lang="hu-HU" sz="2000" dirty="0" err="1"/>
              <a:t>increase</a:t>
            </a:r>
            <a:r>
              <a:rPr lang="hu-HU" sz="2000" dirty="0"/>
              <a:t> of the </a:t>
            </a:r>
            <a:r>
              <a:rPr lang="hu-HU" sz="2000" dirty="0" err="1"/>
              <a:t>liquidity</a:t>
            </a:r>
            <a:r>
              <a:rPr lang="hu-HU" sz="2000" dirty="0"/>
              <a:t> of the </a:t>
            </a:r>
            <a:r>
              <a:rPr lang="hu-HU" sz="2000" dirty="0" err="1"/>
              <a:t>corporate</a:t>
            </a:r>
            <a:r>
              <a:rPr lang="hu-HU" sz="2000" dirty="0"/>
              <a:t> </a:t>
            </a:r>
            <a:r>
              <a:rPr lang="hu-HU" sz="2000" dirty="0" err="1"/>
              <a:t>bond</a:t>
            </a:r>
            <a:r>
              <a:rPr lang="hu-HU" sz="2000" dirty="0"/>
              <a:t>-market (</a:t>
            </a:r>
            <a:r>
              <a:rPr lang="hu-HU" sz="2000" dirty="0" err="1"/>
              <a:t>providing</a:t>
            </a:r>
            <a:r>
              <a:rPr lang="hu-HU" sz="2000" dirty="0"/>
              <a:t> </a:t>
            </a:r>
            <a:r>
              <a:rPr lang="en-US" sz="2000" dirty="0"/>
              <a:t>an alternative to bank financing primarily for larger companies</a:t>
            </a:r>
            <a:r>
              <a:rPr lang="hu-HU" sz="2000" dirty="0"/>
              <a:t>), </a:t>
            </a:r>
            <a:r>
              <a:rPr lang="hu-HU" sz="2000" dirty="0" err="1"/>
              <a:t>improving</a:t>
            </a:r>
            <a:r>
              <a:rPr lang="hu-HU" sz="2000" dirty="0"/>
              <a:t> </a:t>
            </a:r>
            <a:r>
              <a:rPr lang="en-US" sz="2000" dirty="0"/>
              <a:t>the efficiency of monetary policy transmission </a:t>
            </a:r>
            <a:endParaRPr lang="hu-HU" sz="2000" dirty="0"/>
          </a:p>
          <a:p>
            <a:pPr lvl="1">
              <a:lnSpc>
                <a:spcPct val="110000"/>
              </a:lnSpc>
              <a:spcBef>
                <a:spcPts val="600"/>
              </a:spcBef>
              <a:buFont typeface="Calibri" panose="020F0502020204030204" pitchFamily="34" charset="0"/>
              <a:buChar char="−"/>
            </a:pPr>
            <a:r>
              <a:rPr lang="en-US" sz="2000" dirty="0"/>
              <a:t> as the market becomes more liquid, credit claims on SMEs may also later appear in </a:t>
            </a:r>
            <a:r>
              <a:rPr lang="en-US" sz="2000" dirty="0" err="1"/>
              <a:t>securitised</a:t>
            </a:r>
            <a:r>
              <a:rPr lang="en-US" sz="2000" dirty="0"/>
              <a:t> form, which may result in a further improvement in financing conditions in the SME sector</a:t>
            </a:r>
            <a:endParaRPr lang="hu-HU" sz="2000" dirty="0"/>
          </a:p>
          <a:p>
            <a:pPr marL="361950" indent="-361950">
              <a:lnSpc>
                <a:spcPct val="110000"/>
              </a:lnSpc>
              <a:spcBef>
                <a:spcPts val="600"/>
              </a:spcBef>
            </a:pPr>
            <a:r>
              <a:rPr lang="en-US" sz="2000" dirty="0"/>
              <a:t> The </a:t>
            </a:r>
            <a:r>
              <a:rPr lang="en-US" sz="2000" dirty="0" err="1"/>
              <a:t>MNB</a:t>
            </a:r>
            <a:r>
              <a:rPr lang="en-US" sz="2000" dirty="0"/>
              <a:t> intends to </a:t>
            </a:r>
            <a:r>
              <a:rPr lang="en-US" sz="2000" dirty="0" err="1"/>
              <a:t>sterilise</a:t>
            </a:r>
            <a:r>
              <a:rPr lang="en-US" sz="2000" dirty="0"/>
              <a:t> the excess volume of funds resulting from the </a:t>
            </a:r>
            <a:r>
              <a:rPr lang="hu-HU" sz="2000" dirty="0"/>
              <a:t>program </a:t>
            </a:r>
            <a:r>
              <a:rPr lang="hu-HU" sz="2000" dirty="0" err="1"/>
              <a:t>with</a:t>
            </a:r>
            <a:r>
              <a:rPr lang="hu-HU" sz="2000" dirty="0"/>
              <a:t> the preferential </a:t>
            </a:r>
            <a:r>
              <a:rPr lang="hu-HU" sz="2000" dirty="0" err="1"/>
              <a:t>deposit</a:t>
            </a:r>
            <a:r>
              <a:rPr lang="hu-HU" sz="2000" dirty="0"/>
              <a:t> </a:t>
            </a:r>
            <a:r>
              <a:rPr lang="hu-HU" sz="2000" dirty="0" err="1"/>
              <a:t>facility</a:t>
            </a:r>
            <a:endParaRPr lang="hu-HU" sz="2000" dirty="0"/>
          </a:p>
          <a:p>
            <a:pPr marL="361950" indent="-361950">
              <a:lnSpc>
                <a:spcPct val="110000"/>
              </a:lnSpc>
              <a:spcBef>
                <a:spcPts val="600"/>
              </a:spcBef>
            </a:pPr>
            <a:r>
              <a:rPr lang="en-US" sz="2000" dirty="0"/>
              <a:t>The purpose, conditions and operation of BGS heavily relies on the European Central Bank’s corporate sector purchase </a:t>
            </a:r>
            <a:r>
              <a:rPr lang="en-US" sz="2000" dirty="0" err="1"/>
              <a:t>programme</a:t>
            </a:r>
            <a:r>
              <a:rPr lang="en-US" sz="2000" dirty="0"/>
              <a:t> (</a:t>
            </a:r>
            <a:r>
              <a:rPr lang="en-US" sz="2000" dirty="0" err="1"/>
              <a:t>CSPP</a:t>
            </a:r>
            <a:r>
              <a:rPr lang="en-US" sz="2000" dirty="0"/>
              <a:t>)</a:t>
            </a:r>
            <a:endParaRPr lang="hu-HU" sz="2000" dirty="0"/>
          </a:p>
          <a:p>
            <a:pPr lvl="1">
              <a:lnSpc>
                <a:spcPct val="110000"/>
              </a:lnSpc>
              <a:spcBef>
                <a:spcPts val="600"/>
              </a:spcBef>
              <a:buFont typeface="Calibri" panose="020F0502020204030204" pitchFamily="34" charset="0"/>
              <a:buChar char="−"/>
            </a:pPr>
            <a:r>
              <a:rPr lang="en-US" sz="2000" dirty="0"/>
              <a:t>Credit rating of the bonds to be purchased</a:t>
            </a:r>
            <a:r>
              <a:rPr lang="hu-HU" sz="2000" dirty="0"/>
              <a:t> is </a:t>
            </a:r>
            <a:r>
              <a:rPr lang="hu-HU" sz="2000" dirty="0" err="1"/>
              <a:t>at</a:t>
            </a:r>
            <a:r>
              <a:rPr lang="hu-HU" sz="2000" dirty="0"/>
              <a:t> </a:t>
            </a:r>
            <a:r>
              <a:rPr lang="hu-HU" sz="2000" dirty="0" err="1"/>
              <a:t>least</a:t>
            </a:r>
            <a:r>
              <a:rPr lang="hu-HU" sz="2000" dirty="0"/>
              <a:t> B+, </a:t>
            </a:r>
            <a:r>
              <a:rPr lang="hu-HU" sz="2000" dirty="0" err="1"/>
              <a:t>original</a:t>
            </a:r>
            <a:r>
              <a:rPr lang="hu-HU" sz="2000" dirty="0"/>
              <a:t> </a:t>
            </a:r>
            <a:r>
              <a:rPr lang="hu-HU" sz="2000" dirty="0" err="1"/>
              <a:t>maturity</a:t>
            </a:r>
            <a:r>
              <a:rPr lang="hu-HU" sz="2000" dirty="0"/>
              <a:t> of the </a:t>
            </a:r>
            <a:r>
              <a:rPr lang="hu-HU" sz="2000" dirty="0" err="1"/>
              <a:t>bonds</a:t>
            </a:r>
            <a:r>
              <a:rPr lang="hu-HU" sz="2000" dirty="0"/>
              <a:t> is minimum 3 </a:t>
            </a:r>
            <a:r>
              <a:rPr lang="hu-HU" sz="2000" dirty="0" err="1"/>
              <a:t>years</a:t>
            </a:r>
            <a:r>
              <a:rPr lang="hu-HU" sz="2000" dirty="0"/>
              <a:t>, maximum 10 </a:t>
            </a:r>
            <a:r>
              <a:rPr lang="hu-HU" sz="2000" dirty="0" err="1"/>
              <a:t>years</a:t>
            </a:r>
            <a:r>
              <a:rPr lang="hu-HU" sz="2000" dirty="0"/>
              <a:t>, </a:t>
            </a:r>
            <a:r>
              <a:rPr lang="hu-HU" sz="2000" dirty="0" err="1"/>
              <a:t>denomination</a:t>
            </a:r>
            <a:r>
              <a:rPr lang="hu-HU" sz="2000" dirty="0"/>
              <a:t> of the </a:t>
            </a:r>
            <a:r>
              <a:rPr lang="hu-HU" sz="2000" dirty="0" err="1"/>
              <a:t>bonds</a:t>
            </a:r>
            <a:r>
              <a:rPr lang="hu-HU" sz="2000" dirty="0"/>
              <a:t> is forint</a:t>
            </a:r>
          </a:p>
          <a:p>
            <a:pPr lvl="1">
              <a:lnSpc>
                <a:spcPct val="110000"/>
              </a:lnSpc>
              <a:spcBef>
                <a:spcPts val="300"/>
              </a:spcBef>
              <a:buFont typeface="Calibri" panose="020F0502020204030204" pitchFamily="34" charset="0"/>
              <a:buChar char="−"/>
            </a:pPr>
            <a:r>
              <a:rPr lang="en-US" sz="2000" dirty="0"/>
              <a:t>Proportion of </a:t>
            </a:r>
            <a:r>
              <a:rPr lang="en-US" sz="2000" dirty="0" err="1"/>
              <a:t>MNB’s</a:t>
            </a:r>
            <a:r>
              <a:rPr lang="en-US" sz="2000" dirty="0"/>
              <a:t> purchase per bond series</a:t>
            </a:r>
            <a:r>
              <a:rPr lang="hu-HU" sz="2000" dirty="0"/>
              <a:t> is maximum 70%</a:t>
            </a:r>
          </a:p>
          <a:p>
            <a:pPr lvl="1">
              <a:lnSpc>
                <a:spcPct val="110000"/>
              </a:lnSpc>
              <a:spcBef>
                <a:spcPts val="300"/>
              </a:spcBef>
              <a:buFont typeface="Calibri" panose="020F0502020204030204" pitchFamily="34" charset="0"/>
              <a:buChar char="−"/>
            </a:pPr>
            <a:r>
              <a:rPr lang="en-US" sz="2000" dirty="0"/>
              <a:t>Maximum exposure of the </a:t>
            </a:r>
            <a:r>
              <a:rPr lang="en-US" sz="2000" dirty="0" err="1"/>
              <a:t>MNB</a:t>
            </a:r>
            <a:r>
              <a:rPr lang="en-US" sz="2000" dirty="0"/>
              <a:t> per corporate group</a:t>
            </a:r>
            <a:r>
              <a:rPr lang="hu-HU" sz="2000" dirty="0"/>
              <a:t> is HUF 20 </a:t>
            </a:r>
            <a:r>
              <a:rPr lang="hu-HU" sz="2000" dirty="0" err="1"/>
              <a:t>billion</a:t>
            </a:r>
            <a:endParaRPr lang="hu-HU" sz="2000" dirty="0"/>
          </a:p>
          <a:p>
            <a:pPr lvl="1">
              <a:lnSpc>
                <a:spcPct val="110000"/>
              </a:lnSpc>
              <a:spcBef>
                <a:spcPts val="300"/>
              </a:spcBef>
              <a:buFont typeface="Calibri" panose="020F0502020204030204" pitchFamily="34" charset="0"/>
              <a:buChar char="−"/>
            </a:pPr>
            <a:r>
              <a:rPr lang="hu-HU" sz="2000" dirty="0"/>
              <a:t>Minimum </a:t>
            </a:r>
            <a:r>
              <a:rPr lang="hu-HU" sz="2000" dirty="0" err="1"/>
              <a:t>volume</a:t>
            </a:r>
            <a:r>
              <a:rPr lang="hu-HU" sz="2000" dirty="0"/>
              <a:t> per </a:t>
            </a:r>
            <a:r>
              <a:rPr lang="hu-HU" sz="2000" dirty="0" err="1"/>
              <a:t>issuance</a:t>
            </a:r>
            <a:r>
              <a:rPr lang="hu-HU" sz="2000" dirty="0"/>
              <a:t> is HUF 1 </a:t>
            </a:r>
            <a:r>
              <a:rPr lang="hu-HU" sz="2000" dirty="0" err="1"/>
              <a:t>billion</a:t>
            </a:r>
            <a:endParaRPr lang="hu-HU" sz="2000" dirty="0"/>
          </a:p>
          <a:p>
            <a:pPr lvl="1">
              <a:buFont typeface="Calibri" panose="020F0502020204030204" pitchFamily="34" charset="0"/>
              <a:buChar char="−"/>
            </a:pPr>
            <a:endParaRPr lang="hu-HU" sz="1800" dirty="0"/>
          </a:p>
        </p:txBody>
      </p:sp>
      <p:sp>
        <p:nvSpPr>
          <p:cNvPr id="4" name="Footer Placeholder 3">
            <a:extLst>
              <a:ext uri="{FF2B5EF4-FFF2-40B4-BE49-F238E27FC236}">
                <a16:creationId xmlns:a16="http://schemas.microsoft.com/office/drawing/2014/main" id="{372B96F9-94E3-40C9-911E-CD1AA35AE474}"/>
              </a:ext>
            </a:extLst>
          </p:cNvPr>
          <p:cNvSpPr>
            <a:spLocks noGrp="1"/>
          </p:cNvSpPr>
          <p:nvPr>
            <p:ph type="ftr" sz="quarter" idx="11"/>
          </p:nvPr>
        </p:nvSpPr>
        <p:spPr>
          <a:xfrm>
            <a:off x="0" y="6448251"/>
            <a:ext cx="3086100" cy="365125"/>
          </a:xfrm>
        </p:spPr>
        <p:txBody>
          <a:bodyPr/>
          <a:lstStyle/>
          <a:p>
            <a:pPr>
              <a:defRPr/>
            </a:pPr>
            <a:r>
              <a:rPr lang="hu-HU" dirty="0"/>
              <a:t>Magyar Nemzeti Bank</a:t>
            </a:r>
          </a:p>
        </p:txBody>
      </p:sp>
      <p:sp>
        <p:nvSpPr>
          <p:cNvPr id="5" name="Slide Number Placeholder 4">
            <a:extLst>
              <a:ext uri="{FF2B5EF4-FFF2-40B4-BE49-F238E27FC236}">
                <a16:creationId xmlns:a16="http://schemas.microsoft.com/office/drawing/2014/main" id="{5E0190CF-749D-4BF0-90A2-F09A3617366A}"/>
              </a:ext>
            </a:extLst>
          </p:cNvPr>
          <p:cNvSpPr>
            <a:spLocks noGrp="1"/>
          </p:cNvSpPr>
          <p:nvPr>
            <p:ph type="sldNum" sz="quarter" idx="12"/>
          </p:nvPr>
        </p:nvSpPr>
        <p:spPr>
          <a:xfrm>
            <a:off x="3543300" y="6448251"/>
            <a:ext cx="2057400" cy="365125"/>
          </a:xfrm>
        </p:spPr>
        <p:txBody>
          <a:bodyPr/>
          <a:lstStyle/>
          <a:p>
            <a:pPr>
              <a:defRPr/>
            </a:pPr>
            <a:fld id="{0401AEF3-AFFE-433D-8A34-08D966C25545}" type="slidenum">
              <a:rPr lang="hu-HU" smtClean="0"/>
              <a:pPr>
                <a:defRPr/>
              </a:pPr>
              <a:t>29</a:t>
            </a:fld>
            <a:endParaRPr lang="hu-HU" dirty="0"/>
          </a:p>
        </p:txBody>
      </p:sp>
    </p:spTree>
    <p:extLst>
      <p:ext uri="{BB962C8B-B14F-4D97-AF65-F5344CB8AC3E}">
        <p14:creationId xmlns:p14="http://schemas.microsoft.com/office/powerpoint/2010/main" val="4050442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7341315" cy="759189"/>
          </a:xfrm>
        </p:spPr>
        <p:txBody>
          <a:bodyPr>
            <a:normAutofit/>
          </a:bodyPr>
          <a:lstStyle/>
          <a:p>
            <a:r>
              <a:rPr lang="hu-HU" sz="2800" dirty="0" err="1"/>
              <a:t>Objectives</a:t>
            </a:r>
            <a:r>
              <a:rPr lang="hu-HU" sz="2800" dirty="0"/>
              <a:t> of monetary policy</a:t>
            </a:r>
          </a:p>
        </p:txBody>
      </p:sp>
      <p:sp>
        <p:nvSpPr>
          <p:cNvPr id="3" name="Content Placeholder 2"/>
          <p:cNvSpPr>
            <a:spLocks noGrp="1"/>
          </p:cNvSpPr>
          <p:nvPr>
            <p:ph idx="1"/>
          </p:nvPr>
        </p:nvSpPr>
        <p:spPr>
          <a:xfrm>
            <a:off x="179512" y="1137976"/>
            <a:ext cx="9073008" cy="5589240"/>
          </a:xfrm>
        </p:spPr>
        <p:txBody>
          <a:bodyPr>
            <a:normAutofit fontScale="55000" lnSpcReduction="20000"/>
          </a:bodyPr>
          <a:lstStyle/>
          <a:p>
            <a:pPr fontAlgn="base">
              <a:lnSpc>
                <a:spcPct val="120000"/>
              </a:lnSpc>
              <a:spcAft>
                <a:spcPts val="600"/>
              </a:spcAft>
              <a:buFont typeface="Arial" charset="0"/>
              <a:buNone/>
            </a:pPr>
            <a:r>
              <a:rPr lang="hu-HU" sz="3600" u="sng" dirty="0" err="1"/>
              <a:t>Primary</a:t>
            </a:r>
            <a:r>
              <a:rPr lang="hu-HU" sz="3600" u="sng" dirty="0"/>
              <a:t> </a:t>
            </a:r>
            <a:r>
              <a:rPr lang="hu-HU" sz="3600" u="sng" dirty="0" err="1"/>
              <a:t>objective</a:t>
            </a:r>
            <a:endParaRPr lang="hu-HU" sz="3600" u="sng" dirty="0"/>
          </a:p>
          <a:p>
            <a:pPr fontAlgn="base">
              <a:spcAft>
                <a:spcPct val="0"/>
              </a:spcAft>
              <a:buFont typeface="Arial" charset="0"/>
              <a:buChar char="•"/>
            </a:pPr>
            <a:r>
              <a:rPr lang="hu-HU" sz="3500" dirty="0"/>
              <a:t>To </a:t>
            </a:r>
            <a:r>
              <a:rPr lang="hu-HU" sz="3500" dirty="0" err="1"/>
              <a:t>achieve</a:t>
            </a:r>
            <a:r>
              <a:rPr lang="hu-HU" sz="3500" dirty="0"/>
              <a:t> </a:t>
            </a:r>
            <a:r>
              <a:rPr lang="hu-HU" sz="3500" dirty="0" err="1"/>
              <a:t>price</a:t>
            </a:r>
            <a:r>
              <a:rPr lang="hu-HU" sz="3500" dirty="0"/>
              <a:t> </a:t>
            </a:r>
            <a:r>
              <a:rPr lang="hu-HU" sz="3500" dirty="0" err="1"/>
              <a:t>stability</a:t>
            </a:r>
            <a:r>
              <a:rPr lang="hu-HU" sz="3500" dirty="0"/>
              <a:t> -  </a:t>
            </a:r>
            <a:r>
              <a:rPr lang="hu-HU" sz="3500" dirty="0" err="1"/>
              <a:t>keeping</a:t>
            </a:r>
            <a:r>
              <a:rPr lang="hu-HU" sz="3500" dirty="0"/>
              <a:t> </a:t>
            </a:r>
            <a:r>
              <a:rPr lang="hu-HU" sz="3500" dirty="0" err="1"/>
              <a:t>inflation</a:t>
            </a:r>
            <a:r>
              <a:rPr lang="hu-HU" sz="3500" dirty="0"/>
              <a:t> </a:t>
            </a:r>
            <a:r>
              <a:rPr lang="hu-HU" sz="3500" dirty="0" err="1"/>
              <a:t>low</a:t>
            </a:r>
            <a:r>
              <a:rPr lang="hu-HU" sz="3500" dirty="0"/>
              <a:t> </a:t>
            </a:r>
            <a:r>
              <a:rPr lang="hu-HU" sz="3500" dirty="0" err="1"/>
              <a:t>through</a:t>
            </a:r>
            <a:r>
              <a:rPr lang="hu-HU" sz="3500" dirty="0"/>
              <a:t> the </a:t>
            </a:r>
            <a:r>
              <a:rPr lang="hu-HU" sz="3500" dirty="0" err="1"/>
              <a:t>conduct</a:t>
            </a:r>
            <a:r>
              <a:rPr lang="hu-HU" sz="3500" dirty="0"/>
              <a:t> of </a:t>
            </a:r>
            <a:r>
              <a:rPr lang="hu-HU" sz="3500" dirty="0" err="1"/>
              <a:t>predictable</a:t>
            </a:r>
            <a:r>
              <a:rPr lang="hu-HU" sz="3500" dirty="0"/>
              <a:t> and </a:t>
            </a:r>
            <a:r>
              <a:rPr lang="hu-HU" sz="3500" dirty="0" err="1"/>
              <a:t>credible</a:t>
            </a:r>
            <a:r>
              <a:rPr lang="hu-HU" sz="3500" dirty="0"/>
              <a:t> monetary policy</a:t>
            </a:r>
            <a:endParaRPr lang="hu-HU" sz="3500" dirty="0">
              <a:solidFill>
                <a:schemeClr val="bg2"/>
              </a:solidFill>
            </a:endParaRPr>
          </a:p>
          <a:p>
            <a:pPr marL="0" indent="0" fontAlgn="base">
              <a:spcAft>
                <a:spcPct val="0"/>
              </a:spcAft>
              <a:buNone/>
            </a:pPr>
            <a:endParaRPr lang="hu-HU" sz="1800" dirty="0">
              <a:solidFill>
                <a:schemeClr val="bg2"/>
              </a:solidFill>
            </a:endParaRPr>
          </a:p>
          <a:p>
            <a:pPr marL="0" indent="0" fontAlgn="base">
              <a:spcAft>
                <a:spcPct val="0"/>
              </a:spcAft>
              <a:buNone/>
            </a:pPr>
            <a:r>
              <a:rPr lang="hu-HU" sz="3500" dirty="0">
                <a:solidFill>
                  <a:schemeClr val="bg2"/>
                </a:solidFill>
              </a:rPr>
              <a:t>„T</a:t>
            </a:r>
            <a:r>
              <a:rPr lang="en-US" sz="3500" dirty="0">
                <a:solidFill>
                  <a:schemeClr val="bg2"/>
                </a:solidFill>
              </a:rPr>
              <a:t>he primary objective of the MNB shall be to achieve and maintain price stability</a:t>
            </a:r>
            <a:r>
              <a:rPr lang="hu-HU" sz="3500" dirty="0">
                <a:solidFill>
                  <a:schemeClr val="bg2"/>
                </a:solidFill>
              </a:rPr>
              <a:t>”.</a:t>
            </a:r>
          </a:p>
          <a:p>
            <a:pPr marL="0" indent="0" fontAlgn="base">
              <a:spcAft>
                <a:spcPct val="0"/>
              </a:spcAft>
              <a:buNone/>
            </a:pPr>
            <a:endParaRPr lang="hu-HU" sz="1800" dirty="0">
              <a:solidFill>
                <a:schemeClr val="bg2"/>
              </a:solidFill>
            </a:endParaRPr>
          </a:p>
          <a:p>
            <a:pPr fontAlgn="base">
              <a:spcAft>
                <a:spcPct val="0"/>
              </a:spcAft>
            </a:pPr>
            <a:r>
              <a:rPr lang="hu-HU" sz="3500" dirty="0" err="1"/>
              <a:t>Strategy</a:t>
            </a:r>
            <a:r>
              <a:rPr lang="hu-HU" sz="3500" dirty="0"/>
              <a:t>: </a:t>
            </a:r>
            <a:r>
              <a:rPr lang="hu-HU" sz="3500" dirty="0" err="1"/>
              <a:t>inflation</a:t>
            </a:r>
            <a:r>
              <a:rPr lang="hu-HU" sz="3500" dirty="0"/>
              <a:t> </a:t>
            </a:r>
            <a:r>
              <a:rPr lang="hu-HU" sz="3500" dirty="0" err="1"/>
              <a:t>targeting</a:t>
            </a:r>
            <a:r>
              <a:rPr lang="hu-HU" sz="3500" dirty="0"/>
              <a:t> – </a:t>
            </a:r>
            <a:r>
              <a:rPr lang="hu-HU" sz="3500" dirty="0" err="1"/>
              <a:t>announcement</a:t>
            </a:r>
            <a:r>
              <a:rPr lang="hu-HU" sz="3500" dirty="0"/>
              <a:t> of a </a:t>
            </a:r>
            <a:r>
              <a:rPr lang="hu-HU" sz="3500" dirty="0" err="1"/>
              <a:t>numerical</a:t>
            </a:r>
            <a:r>
              <a:rPr lang="hu-HU" sz="3500" dirty="0"/>
              <a:t> explicit </a:t>
            </a:r>
            <a:r>
              <a:rPr lang="hu-HU" sz="3500" dirty="0" err="1"/>
              <a:t>medium-term</a:t>
            </a:r>
            <a:r>
              <a:rPr lang="hu-HU" sz="3500" dirty="0"/>
              <a:t> </a:t>
            </a:r>
            <a:r>
              <a:rPr lang="hu-HU" sz="3500" dirty="0" err="1"/>
              <a:t>inflation</a:t>
            </a:r>
            <a:r>
              <a:rPr lang="hu-HU" sz="3500" dirty="0"/>
              <a:t> </a:t>
            </a:r>
            <a:r>
              <a:rPr lang="hu-HU" sz="3500" dirty="0" err="1"/>
              <a:t>target</a:t>
            </a:r>
            <a:r>
              <a:rPr lang="hu-HU" sz="3500" dirty="0"/>
              <a:t> </a:t>
            </a:r>
          </a:p>
          <a:p>
            <a:pPr marL="0" indent="0" fontAlgn="base">
              <a:spcAft>
                <a:spcPct val="0"/>
              </a:spcAft>
              <a:buNone/>
            </a:pPr>
            <a:endParaRPr lang="hu-HU" sz="1500" u="sng" dirty="0"/>
          </a:p>
          <a:p>
            <a:pPr marL="0" indent="0" fontAlgn="base">
              <a:spcAft>
                <a:spcPct val="0"/>
              </a:spcAft>
              <a:buNone/>
            </a:pPr>
            <a:r>
              <a:rPr lang="hu-HU" sz="3600" u="sng" dirty="0" err="1"/>
              <a:t>Intermediate</a:t>
            </a:r>
            <a:r>
              <a:rPr lang="hu-HU" sz="3600" u="sng" dirty="0"/>
              <a:t> </a:t>
            </a:r>
            <a:r>
              <a:rPr lang="hu-HU" sz="3600" u="sng" dirty="0" err="1"/>
              <a:t>target</a:t>
            </a:r>
            <a:endParaRPr lang="hu-HU" sz="3600" u="sng" dirty="0"/>
          </a:p>
          <a:p>
            <a:pPr fontAlgn="base">
              <a:spcAft>
                <a:spcPct val="0"/>
              </a:spcAft>
              <a:buFont typeface="Arial" charset="0"/>
              <a:buChar char="•"/>
            </a:pPr>
            <a:r>
              <a:rPr lang="hu-HU" sz="3500" dirty="0" err="1"/>
              <a:t>inflation</a:t>
            </a:r>
            <a:r>
              <a:rPr lang="hu-HU" sz="3500" dirty="0"/>
              <a:t> </a:t>
            </a:r>
            <a:r>
              <a:rPr lang="hu-HU" sz="3500" dirty="0" err="1"/>
              <a:t>forecast</a:t>
            </a:r>
            <a:r>
              <a:rPr lang="hu-HU" sz="3500" dirty="0"/>
              <a:t> to be </a:t>
            </a:r>
            <a:r>
              <a:rPr lang="hu-HU" sz="3500" dirty="0" err="1"/>
              <a:t>close</a:t>
            </a:r>
            <a:r>
              <a:rPr lang="hu-HU" sz="3500" dirty="0"/>
              <a:t> to the </a:t>
            </a:r>
            <a:r>
              <a:rPr lang="hu-HU" sz="3500" dirty="0" err="1"/>
              <a:t>inflation</a:t>
            </a:r>
            <a:r>
              <a:rPr lang="hu-HU" sz="3500" dirty="0"/>
              <a:t> </a:t>
            </a:r>
            <a:r>
              <a:rPr lang="hu-HU" sz="3500" dirty="0" err="1"/>
              <a:t>target</a:t>
            </a:r>
            <a:endParaRPr lang="hu-HU" sz="3500" dirty="0"/>
          </a:p>
          <a:p>
            <a:pPr fontAlgn="base">
              <a:spcAft>
                <a:spcPct val="0"/>
              </a:spcAft>
              <a:buFont typeface="Arial" charset="0"/>
              <a:buChar char="•"/>
            </a:pPr>
            <a:r>
              <a:rPr lang="hu-HU" sz="3500" dirty="0"/>
              <a:t>the </a:t>
            </a:r>
            <a:r>
              <a:rPr lang="hu-HU" sz="3500" dirty="0" err="1"/>
              <a:t>medium-term</a:t>
            </a:r>
            <a:r>
              <a:rPr lang="hu-HU" sz="3500" dirty="0"/>
              <a:t> </a:t>
            </a:r>
            <a:r>
              <a:rPr lang="hu-HU" sz="3500" dirty="0" err="1"/>
              <a:t>target</a:t>
            </a:r>
            <a:r>
              <a:rPr lang="hu-HU" sz="3500" dirty="0"/>
              <a:t> of the MNB: 3% (consumer </a:t>
            </a:r>
            <a:r>
              <a:rPr lang="hu-HU" sz="3500" dirty="0" err="1"/>
              <a:t>price</a:t>
            </a:r>
            <a:r>
              <a:rPr lang="hu-HU" sz="3500" dirty="0"/>
              <a:t> index) +/- 1% (</a:t>
            </a:r>
            <a:r>
              <a:rPr lang="hu-HU" sz="3500" dirty="0" err="1"/>
              <a:t>tolerance</a:t>
            </a:r>
            <a:r>
              <a:rPr lang="hu-HU" sz="3500" dirty="0"/>
              <a:t> </a:t>
            </a:r>
            <a:r>
              <a:rPr lang="hu-HU" sz="3500" dirty="0" err="1"/>
              <a:t>band</a:t>
            </a:r>
            <a:r>
              <a:rPr lang="hu-HU" sz="3500" dirty="0"/>
              <a:t>)</a:t>
            </a:r>
          </a:p>
          <a:p>
            <a:pPr marL="185738" indent="0" fontAlgn="base">
              <a:spcAft>
                <a:spcPct val="0"/>
              </a:spcAft>
              <a:buNone/>
            </a:pPr>
            <a:r>
              <a:rPr lang="hu-HU" sz="3500" dirty="0">
                <a:hlinkClick r:id="rId2"/>
              </a:rPr>
              <a:t>https://www.mnb.hu/en/publications/reports/inflation-report</a:t>
            </a:r>
            <a:endParaRPr lang="hu-HU" sz="3500" dirty="0"/>
          </a:p>
          <a:p>
            <a:pPr marL="185738" indent="0" fontAlgn="base">
              <a:spcAft>
                <a:spcPct val="0"/>
              </a:spcAft>
              <a:buNone/>
            </a:pPr>
            <a:endParaRPr lang="hu-HU" sz="1500" dirty="0"/>
          </a:p>
          <a:p>
            <a:pPr fontAlgn="base">
              <a:spcBef>
                <a:spcPts val="1200"/>
              </a:spcBef>
              <a:spcAft>
                <a:spcPts val="600"/>
              </a:spcAft>
              <a:buFont typeface="Arial" charset="0"/>
              <a:buNone/>
            </a:pPr>
            <a:r>
              <a:rPr lang="hu-HU" sz="3600" u="sng" dirty="0" err="1"/>
              <a:t>Direct</a:t>
            </a:r>
            <a:r>
              <a:rPr lang="hu-HU" sz="3600" u="sng" dirty="0"/>
              <a:t>, </a:t>
            </a:r>
            <a:r>
              <a:rPr lang="hu-HU" sz="3600" u="sng" dirty="0" err="1"/>
              <a:t>operational</a:t>
            </a:r>
            <a:r>
              <a:rPr lang="hu-HU" sz="3600" u="sng" dirty="0"/>
              <a:t> </a:t>
            </a:r>
            <a:r>
              <a:rPr lang="hu-HU" sz="3600" u="sng" dirty="0" err="1"/>
              <a:t>target</a:t>
            </a:r>
            <a:endParaRPr lang="hu-HU" sz="3600" u="sng" dirty="0"/>
          </a:p>
          <a:p>
            <a:pPr fontAlgn="base">
              <a:spcAft>
                <a:spcPct val="0"/>
              </a:spcAft>
              <a:buFont typeface="Arial" charset="0"/>
              <a:buChar char="•"/>
            </a:pPr>
            <a:r>
              <a:rPr lang="en-US" sz="3500" dirty="0"/>
              <a:t>Short-term market interest rates to be consistent with the central bank base rate and with the expectations of it </a:t>
            </a:r>
          </a:p>
          <a:p>
            <a:pPr fontAlgn="base">
              <a:spcAft>
                <a:spcPct val="0"/>
              </a:spcAft>
              <a:buFont typeface="Arial" charset="0"/>
              <a:buChar char="•"/>
            </a:pPr>
            <a:r>
              <a:rPr lang="hu-HU" sz="3500" dirty="0" err="1"/>
              <a:t>short</a:t>
            </a:r>
            <a:r>
              <a:rPr lang="hu-HU" sz="3500" dirty="0"/>
              <a:t> </a:t>
            </a:r>
            <a:r>
              <a:rPr lang="hu-HU" sz="3500" dirty="0" err="1"/>
              <a:t>term</a:t>
            </a:r>
            <a:r>
              <a:rPr lang="hu-HU" sz="3500" dirty="0"/>
              <a:t>: 3-6 </a:t>
            </a:r>
            <a:r>
              <a:rPr lang="hu-HU" sz="3500" dirty="0" err="1"/>
              <a:t>months</a:t>
            </a:r>
            <a:endParaRPr lang="hu-HU" sz="3500" dirty="0"/>
          </a:p>
          <a:p>
            <a:endParaRPr lang="hu-HU" dirty="0"/>
          </a:p>
        </p:txBody>
      </p:sp>
      <p:sp>
        <p:nvSpPr>
          <p:cNvPr id="4" name="Footer Placeholder 3"/>
          <p:cNvSpPr>
            <a:spLocks noGrp="1"/>
          </p:cNvSpPr>
          <p:nvPr>
            <p:ph type="ftr" sz="quarter" idx="11"/>
          </p:nvPr>
        </p:nvSpPr>
        <p:spPr>
          <a:xfrm>
            <a:off x="0" y="6461685"/>
            <a:ext cx="3086100" cy="365125"/>
          </a:xfrm>
        </p:spPr>
        <p:txBody>
          <a:bodyPr/>
          <a:lstStyle/>
          <a:p>
            <a:pPr>
              <a:defRPr/>
            </a:pPr>
            <a:r>
              <a:rPr lang="hu-HU" dirty="0"/>
              <a:t>Magyar Nemzeti Bank</a:t>
            </a:r>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3</a:t>
            </a:fld>
            <a:endParaRPr lang="hu-HU" dirty="0"/>
          </a:p>
        </p:txBody>
      </p:sp>
    </p:spTree>
    <p:extLst>
      <p:ext uri="{BB962C8B-B14F-4D97-AF65-F5344CB8AC3E}">
        <p14:creationId xmlns:p14="http://schemas.microsoft.com/office/powerpoint/2010/main" val="3884464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2800" dirty="0" err="1"/>
              <a:t>TOPICS</a:t>
            </a:r>
            <a:endParaRPr lang="hu-HU" sz="2800" dirty="0"/>
          </a:p>
        </p:txBody>
      </p:sp>
      <p:sp>
        <p:nvSpPr>
          <p:cNvPr id="3" name="Content Placeholder 2"/>
          <p:cNvSpPr>
            <a:spLocks noGrp="1"/>
          </p:cNvSpPr>
          <p:nvPr>
            <p:ph idx="1"/>
          </p:nvPr>
        </p:nvSpPr>
        <p:spPr>
          <a:xfrm>
            <a:off x="395536" y="1291260"/>
            <a:ext cx="7886700" cy="4968552"/>
          </a:xfrm>
          <a:ln>
            <a:noFill/>
          </a:ln>
        </p:spPr>
        <p:txBody>
          <a:bodyPr>
            <a:normAutofit/>
          </a:bodyPr>
          <a:lstStyle/>
          <a:p>
            <a:pPr marL="534988" indent="-352425">
              <a:lnSpc>
                <a:spcPct val="100000"/>
              </a:lnSpc>
              <a:tabLst>
                <a:tab pos="633413" algn="l"/>
              </a:tabLst>
              <a:defRPr/>
            </a:pPr>
            <a:endParaRPr lang="hu-HU" sz="2800" dirty="0"/>
          </a:p>
          <a:p>
            <a:pPr marL="534988" indent="-352425">
              <a:lnSpc>
                <a:spcPct val="100000"/>
              </a:lnSpc>
              <a:tabLst>
                <a:tab pos="633413" algn="l"/>
              </a:tabLst>
              <a:defRPr/>
            </a:pPr>
            <a:endParaRPr lang="hu-HU" sz="2800" dirty="0"/>
          </a:p>
          <a:p>
            <a:pPr marL="534988" indent="-352425">
              <a:lnSpc>
                <a:spcPct val="100000"/>
              </a:lnSpc>
              <a:tabLst>
                <a:tab pos="633413" algn="l"/>
              </a:tabLst>
              <a:defRPr/>
            </a:pPr>
            <a:r>
              <a:rPr lang="hu-HU" sz="2800" dirty="0" err="1"/>
              <a:t>Monetary</a:t>
            </a:r>
            <a:r>
              <a:rPr lang="hu-HU" sz="2800" dirty="0"/>
              <a:t> policy </a:t>
            </a:r>
            <a:r>
              <a:rPr lang="hu-HU" sz="2800" dirty="0" err="1"/>
              <a:t>instruments</a:t>
            </a:r>
            <a:r>
              <a:rPr lang="hu-HU" sz="2800" dirty="0"/>
              <a:t> </a:t>
            </a:r>
            <a:r>
              <a:rPr lang="hu-HU" sz="2800" dirty="0" err="1"/>
              <a:t>from</a:t>
            </a:r>
            <a:r>
              <a:rPr lang="hu-HU" sz="2800" dirty="0"/>
              <a:t> </a:t>
            </a:r>
            <a:r>
              <a:rPr lang="hu-HU" sz="2800" dirty="0" err="1"/>
              <a:t>January</a:t>
            </a:r>
            <a:r>
              <a:rPr lang="hu-HU" sz="2800" dirty="0"/>
              <a:t> 2019</a:t>
            </a:r>
          </a:p>
          <a:p>
            <a:pPr marL="534988" indent="-352425">
              <a:lnSpc>
                <a:spcPct val="100000"/>
              </a:lnSpc>
              <a:tabLst>
                <a:tab pos="633413" algn="l"/>
              </a:tabLst>
              <a:defRPr/>
            </a:pPr>
            <a:r>
              <a:rPr lang="hu-HU" sz="2800" dirty="0"/>
              <a:t>Modification of </a:t>
            </a:r>
            <a:r>
              <a:rPr lang="hu-HU" sz="2800" dirty="0" err="1"/>
              <a:t>monetary</a:t>
            </a:r>
            <a:r>
              <a:rPr lang="hu-HU" sz="2800" dirty="0"/>
              <a:t> policy </a:t>
            </a:r>
            <a:r>
              <a:rPr lang="hu-HU" sz="2800" dirty="0" err="1"/>
              <a:t>instruments</a:t>
            </a:r>
            <a:r>
              <a:rPr lang="hu-HU" sz="2800" dirty="0"/>
              <a:t> in the 2013-2018 </a:t>
            </a:r>
            <a:r>
              <a:rPr lang="hu-HU" sz="2800" dirty="0" err="1"/>
              <a:t>period</a:t>
            </a:r>
            <a:endParaRPr lang="hu-HU" sz="2800" dirty="0"/>
          </a:p>
          <a:p>
            <a:pPr marL="534988" indent="-352425">
              <a:lnSpc>
                <a:spcPct val="100000"/>
              </a:lnSpc>
              <a:tabLst>
                <a:tab pos="633413" algn="l"/>
              </a:tabLst>
              <a:defRPr/>
            </a:pPr>
            <a:r>
              <a:rPr lang="hu-HU" sz="2800" dirty="0" err="1"/>
              <a:t>Determinants</a:t>
            </a:r>
            <a:r>
              <a:rPr lang="hu-HU" sz="2800" dirty="0"/>
              <a:t> of </a:t>
            </a:r>
            <a:r>
              <a:rPr lang="hu-HU" sz="2800" dirty="0" err="1"/>
              <a:t>interbank</a:t>
            </a:r>
            <a:r>
              <a:rPr lang="hu-HU" sz="2800" dirty="0"/>
              <a:t> </a:t>
            </a:r>
            <a:r>
              <a:rPr lang="hu-HU" sz="2800" dirty="0" err="1"/>
              <a:t>liquidity</a:t>
            </a:r>
            <a:r>
              <a:rPr lang="hu-HU" sz="2800" dirty="0"/>
              <a:t>, </a:t>
            </a:r>
            <a:r>
              <a:rPr lang="hu-HU" sz="2800" dirty="0" err="1"/>
              <a:t>shocks</a:t>
            </a:r>
            <a:r>
              <a:rPr lang="hu-HU" sz="2800" dirty="0"/>
              <a:t> </a:t>
            </a:r>
            <a:r>
              <a:rPr lang="hu-HU" sz="2800" dirty="0" err="1"/>
              <a:t>hitting</a:t>
            </a:r>
            <a:r>
              <a:rPr lang="hu-HU" sz="2800" dirty="0"/>
              <a:t> the </a:t>
            </a:r>
            <a:r>
              <a:rPr lang="hu-HU" sz="2800" dirty="0" err="1"/>
              <a:t>liquidity</a:t>
            </a:r>
            <a:r>
              <a:rPr lang="hu-HU" sz="2800" dirty="0"/>
              <a:t> of the banking </a:t>
            </a:r>
            <a:r>
              <a:rPr lang="hu-HU" sz="2800" dirty="0" err="1"/>
              <a:t>system</a:t>
            </a:r>
            <a:r>
              <a:rPr lang="hu-HU" sz="2800" dirty="0"/>
              <a:t> and </a:t>
            </a:r>
            <a:r>
              <a:rPr lang="hu-HU" sz="2800" dirty="0" err="1"/>
              <a:t>their</a:t>
            </a:r>
            <a:r>
              <a:rPr lang="hu-HU" sz="2800" dirty="0"/>
              <a:t> management</a:t>
            </a:r>
            <a:endParaRPr lang="hu-HU" sz="2800" dirty="0">
              <a:solidFill>
                <a:srgbClr val="777063"/>
              </a:solidFill>
            </a:endParaRPr>
          </a:p>
          <a:p>
            <a:endParaRPr lang="hu-HU" dirty="0"/>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30</a:t>
            </a:fld>
            <a:endParaRPr lang="hu-HU" dirty="0"/>
          </a:p>
        </p:txBody>
      </p:sp>
      <p:sp>
        <p:nvSpPr>
          <p:cNvPr id="7" name="TextBox 6"/>
          <p:cNvSpPr txBox="1"/>
          <p:nvPr/>
        </p:nvSpPr>
        <p:spPr>
          <a:xfrm>
            <a:off x="397511" y="1340768"/>
            <a:ext cx="8350953" cy="954107"/>
          </a:xfrm>
          <a:prstGeom prst="rect">
            <a:avLst/>
          </a:prstGeom>
          <a:noFill/>
          <a:ln>
            <a:noFill/>
          </a:ln>
        </p:spPr>
        <p:txBody>
          <a:bodyPr wrap="square" rtlCol="0">
            <a:spAutoFit/>
          </a:bodyPr>
          <a:lstStyle/>
          <a:p>
            <a:pPr marL="534988" indent="-352425" defTabSz="685800">
              <a:spcBef>
                <a:spcPts val="750"/>
              </a:spcBef>
              <a:buFont typeface="Arial" panose="020B0604020202020204" pitchFamily="34" charset="0"/>
              <a:buChar char="•"/>
              <a:tabLst>
                <a:tab pos="633413" algn="l"/>
              </a:tabLst>
              <a:defRPr/>
            </a:pPr>
            <a:r>
              <a:rPr lang="hu-HU" sz="2800" dirty="0" err="1">
                <a:solidFill>
                  <a:schemeClr val="accent5"/>
                </a:solidFill>
                <a:latin typeface="Calibri" panose="020F0502020204030204" pitchFamily="34" charset="0"/>
                <a:ea typeface="Verdana" panose="020B0604030504040204" pitchFamily="34" charset="0"/>
                <a:cs typeface="Verdana" panose="020B0604030504040204" pitchFamily="34" charset="0"/>
              </a:rPr>
              <a:t>Role</a:t>
            </a:r>
            <a:r>
              <a:rPr lang="hu-HU" sz="2800" dirty="0">
                <a:solidFill>
                  <a:schemeClr val="accent5"/>
                </a:solidFill>
                <a:latin typeface="Calibri" panose="020F0502020204030204" pitchFamily="34" charset="0"/>
                <a:ea typeface="Verdana" panose="020B0604030504040204" pitchFamily="34" charset="0"/>
                <a:cs typeface="Verdana" panose="020B0604030504040204" pitchFamily="34" charset="0"/>
              </a:rPr>
              <a:t> of monetary policy instruments in the </a:t>
            </a:r>
            <a:r>
              <a:rPr lang="hu-HU" sz="2800" dirty="0" err="1">
                <a:solidFill>
                  <a:schemeClr val="accent5"/>
                </a:solidFill>
                <a:latin typeface="Calibri" panose="020F0502020204030204" pitchFamily="34" charset="0"/>
                <a:ea typeface="Verdana" panose="020B0604030504040204" pitchFamily="34" charset="0"/>
                <a:cs typeface="Verdana" panose="020B0604030504040204" pitchFamily="34" charset="0"/>
              </a:rPr>
              <a:t>inflation</a:t>
            </a:r>
            <a:r>
              <a:rPr lang="hu-HU" sz="2800" dirty="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2800" dirty="0" err="1">
                <a:solidFill>
                  <a:schemeClr val="accent5"/>
                </a:solidFill>
                <a:latin typeface="Calibri" panose="020F0502020204030204" pitchFamily="34" charset="0"/>
                <a:ea typeface="Verdana" panose="020B0604030504040204" pitchFamily="34" charset="0"/>
                <a:cs typeface="Verdana" panose="020B0604030504040204" pitchFamily="34" charset="0"/>
              </a:rPr>
              <a:t>targeting</a:t>
            </a:r>
            <a:r>
              <a:rPr lang="hu-HU" sz="2800" dirty="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2800" dirty="0" err="1">
                <a:solidFill>
                  <a:schemeClr val="accent5"/>
                </a:solidFill>
                <a:latin typeface="Calibri" panose="020F0502020204030204" pitchFamily="34" charset="0"/>
                <a:ea typeface="Verdana" panose="020B0604030504040204" pitchFamily="34" charset="0"/>
                <a:cs typeface="Verdana" panose="020B0604030504040204" pitchFamily="34" charset="0"/>
              </a:rPr>
              <a:t>regime</a:t>
            </a:r>
            <a:endParaRPr lang="hu-HU" sz="2800" dirty="0">
              <a:solidFill>
                <a:schemeClr val="accent5"/>
              </a:solidFill>
              <a:latin typeface="Calibri" panose="020F050202020403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252E9D48-535F-46FD-8978-74FABCDBAEBC}"/>
              </a:ext>
            </a:extLst>
          </p:cNvPr>
          <p:cNvSpPr/>
          <p:nvPr/>
        </p:nvSpPr>
        <p:spPr>
          <a:xfrm>
            <a:off x="577380" y="2900412"/>
            <a:ext cx="7886700" cy="954107"/>
          </a:xfrm>
          <a:prstGeom prst="rect">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416291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Down Arrow 24">
            <a:extLst>
              <a:ext uri="{FF2B5EF4-FFF2-40B4-BE49-F238E27FC236}">
                <a16:creationId xmlns:a16="http://schemas.microsoft.com/office/drawing/2014/main" id="{13D5CD31-9628-445A-BDAF-1B45FDEB77BE}"/>
              </a:ext>
            </a:extLst>
          </p:cNvPr>
          <p:cNvSpPr/>
          <p:nvPr/>
        </p:nvSpPr>
        <p:spPr>
          <a:xfrm rot="10800000" flipH="1">
            <a:off x="4124601" y="1772816"/>
            <a:ext cx="49830" cy="17641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 name="Cím 1"/>
          <p:cNvSpPr>
            <a:spLocks noGrp="1"/>
          </p:cNvSpPr>
          <p:nvPr>
            <p:ph type="title"/>
          </p:nvPr>
        </p:nvSpPr>
        <p:spPr>
          <a:xfrm>
            <a:off x="899592" y="180000"/>
            <a:ext cx="8316536" cy="759189"/>
          </a:xfrm>
        </p:spPr>
        <p:txBody>
          <a:bodyPr>
            <a:noAutofit/>
          </a:bodyPr>
          <a:lstStyle/>
          <a:p>
            <a:r>
              <a:rPr lang="hu-HU" sz="2800" dirty="0" err="1"/>
              <a:t>Provisions</a:t>
            </a:r>
            <a:r>
              <a:rPr lang="hu-HU" sz="2800" dirty="0"/>
              <a:t> </a:t>
            </a:r>
            <a:r>
              <a:rPr lang="hu-HU" sz="2800" dirty="0" err="1"/>
              <a:t>about</a:t>
            </a:r>
            <a:r>
              <a:rPr lang="hu-HU" sz="2800" dirty="0"/>
              <a:t> the </a:t>
            </a:r>
            <a:r>
              <a:rPr lang="hu-HU" sz="2800" dirty="0" err="1"/>
              <a:t>set</a:t>
            </a:r>
            <a:r>
              <a:rPr lang="hu-HU" sz="2800" dirty="0"/>
              <a:t> of </a:t>
            </a:r>
            <a:r>
              <a:rPr lang="hu-HU" sz="2800" dirty="0" err="1"/>
              <a:t>monetary</a:t>
            </a:r>
            <a:r>
              <a:rPr lang="hu-HU" sz="2800" dirty="0"/>
              <a:t> policy </a:t>
            </a:r>
            <a:r>
              <a:rPr lang="hu-HU" sz="2800" dirty="0" err="1"/>
              <a:t>instruments</a:t>
            </a:r>
            <a:r>
              <a:rPr lang="hu-HU" sz="2800" dirty="0"/>
              <a:t> (2013-2018)</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95990023"/>
              </p:ext>
            </p:extLst>
          </p:nvPr>
        </p:nvGraphicFramePr>
        <p:xfrm>
          <a:off x="107505" y="1135838"/>
          <a:ext cx="8928992" cy="5317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Élőláb helye 4"/>
          <p:cNvSpPr>
            <a:spLocks noGrp="1"/>
          </p:cNvSpPr>
          <p:nvPr>
            <p:ph type="ftr" sz="quarter" idx="12"/>
          </p:nvPr>
        </p:nvSpPr>
        <p:spPr/>
        <p:txBody>
          <a:bodyPr/>
          <a:lstStyle/>
          <a:p>
            <a:pPr>
              <a:defRPr/>
            </a:pPr>
            <a:r>
              <a:rPr lang="hu-HU" dirty="0"/>
              <a:t>Magyar Nemzeti Bank</a:t>
            </a:r>
          </a:p>
        </p:txBody>
      </p:sp>
      <p:sp>
        <p:nvSpPr>
          <p:cNvPr id="6" name="Dia számának helye 5"/>
          <p:cNvSpPr>
            <a:spLocks noGrp="1"/>
          </p:cNvSpPr>
          <p:nvPr>
            <p:ph type="sldNum" sz="quarter" idx="13"/>
          </p:nvPr>
        </p:nvSpPr>
        <p:spPr/>
        <p:txBody>
          <a:bodyPr/>
          <a:lstStyle/>
          <a:p>
            <a:pPr>
              <a:defRPr/>
            </a:pPr>
            <a:fld id="{0401AEF3-AFFE-433D-8A34-08D966C25545}" type="slidenum">
              <a:rPr lang="hu-HU" smtClean="0"/>
              <a:pPr>
                <a:defRPr/>
              </a:pPr>
              <a:t>31</a:t>
            </a:fld>
            <a:endParaRPr lang="hu-HU" dirty="0"/>
          </a:p>
        </p:txBody>
      </p:sp>
      <p:sp>
        <p:nvSpPr>
          <p:cNvPr id="1030" name="TextBox 1029"/>
          <p:cNvSpPr txBox="1"/>
          <p:nvPr/>
        </p:nvSpPr>
        <p:spPr>
          <a:xfrm>
            <a:off x="1777321" y="3162674"/>
            <a:ext cx="706447" cy="276999"/>
          </a:xfrm>
          <a:prstGeom prst="rect">
            <a:avLst/>
          </a:prstGeom>
          <a:noFill/>
        </p:spPr>
        <p:txBody>
          <a:bodyPr wrap="square" rtlCol="0">
            <a:spAutoFit/>
          </a:bodyPr>
          <a:lstStyle/>
          <a:p>
            <a:r>
              <a:rPr lang="hu-HU" sz="1200" dirty="0"/>
              <a:t>2014</a:t>
            </a:r>
          </a:p>
        </p:txBody>
      </p:sp>
      <p:pic>
        <p:nvPicPr>
          <p:cNvPr id="83" name="Picture 2">
            <a:extLst>
              <a:ext uri="{FF2B5EF4-FFF2-40B4-BE49-F238E27FC236}">
                <a16:creationId xmlns:a16="http://schemas.microsoft.com/office/drawing/2014/main" id="{E09543F4-CC23-47C2-A229-B6EDA6121FB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58280" y="3132688"/>
            <a:ext cx="10318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a:extLst>
              <a:ext uri="{FF2B5EF4-FFF2-40B4-BE49-F238E27FC236}">
                <a16:creationId xmlns:a16="http://schemas.microsoft.com/office/drawing/2014/main" id="{A023ACA6-8356-4C44-BFAE-06E550DC9676}"/>
              </a:ext>
            </a:extLst>
          </p:cNvPr>
          <p:cNvGrpSpPr/>
          <p:nvPr/>
        </p:nvGrpSpPr>
        <p:grpSpPr>
          <a:xfrm>
            <a:off x="475076" y="1630496"/>
            <a:ext cx="7193268" cy="2325880"/>
            <a:chOff x="-288928" y="1612978"/>
            <a:chExt cx="7193268" cy="2325880"/>
          </a:xfrm>
        </p:grpSpPr>
        <p:grpSp>
          <p:nvGrpSpPr>
            <p:cNvPr id="2048" name="Group 2047">
              <a:extLst>
                <a:ext uri="{FF2B5EF4-FFF2-40B4-BE49-F238E27FC236}">
                  <a16:creationId xmlns:a16="http://schemas.microsoft.com/office/drawing/2014/main" id="{9B1EEB57-427A-4C26-B4C0-3833F2500241}"/>
                </a:ext>
              </a:extLst>
            </p:cNvPr>
            <p:cNvGrpSpPr/>
            <p:nvPr/>
          </p:nvGrpSpPr>
          <p:grpSpPr>
            <a:xfrm>
              <a:off x="-288928" y="2329732"/>
              <a:ext cx="7193268" cy="1609126"/>
              <a:chOff x="-954708" y="2329085"/>
              <a:chExt cx="7193268" cy="1609126"/>
            </a:xfrm>
          </p:grpSpPr>
          <p:sp>
            <p:nvSpPr>
              <p:cNvPr id="25" name="Down Arrow 24"/>
              <p:cNvSpPr/>
              <p:nvPr/>
            </p:nvSpPr>
            <p:spPr>
              <a:xfrm rot="10800000" flipH="1">
                <a:off x="1492607" y="2329085"/>
                <a:ext cx="45719" cy="121051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Down Arrow 58"/>
              <p:cNvSpPr/>
              <p:nvPr/>
            </p:nvSpPr>
            <p:spPr>
              <a:xfrm>
                <a:off x="1230922" y="3556400"/>
                <a:ext cx="63933" cy="38181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Down Arrow 59"/>
              <p:cNvSpPr/>
              <p:nvPr/>
            </p:nvSpPr>
            <p:spPr>
              <a:xfrm rot="10800000">
                <a:off x="916780" y="3148517"/>
                <a:ext cx="45719" cy="38080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49" name="Group 48">
                <a:extLst>
                  <a:ext uri="{FF2B5EF4-FFF2-40B4-BE49-F238E27FC236}">
                    <a16:creationId xmlns:a16="http://schemas.microsoft.com/office/drawing/2014/main" id="{80BFDE5D-D3A5-4899-9BC4-2741C4F73362}"/>
                  </a:ext>
                </a:extLst>
              </p:cNvPr>
              <p:cNvGrpSpPr/>
              <p:nvPr/>
            </p:nvGrpSpPr>
            <p:grpSpPr>
              <a:xfrm>
                <a:off x="-954708" y="2335391"/>
                <a:ext cx="7193268" cy="1219062"/>
                <a:chOff x="-950674" y="2325859"/>
                <a:chExt cx="7193268" cy="1219062"/>
              </a:xfrm>
            </p:grpSpPr>
            <p:cxnSp>
              <p:nvCxnSpPr>
                <p:cNvPr id="7" name="Straight Arrow Connector 6"/>
                <p:cNvCxnSpPr>
                  <a:cxnSpLocks/>
                </p:cNvCxnSpPr>
                <p:nvPr/>
              </p:nvCxnSpPr>
              <p:spPr>
                <a:xfrm flipV="1">
                  <a:off x="-950674" y="3524644"/>
                  <a:ext cx="7193268" cy="202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flipV="1">
                  <a:off x="1187624" y="3426461"/>
                  <a:ext cx="0" cy="112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V="1">
                  <a:off x="1691680" y="3385528"/>
                  <a:ext cx="0" cy="152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V="1">
                  <a:off x="2199463" y="3426461"/>
                  <a:ext cx="0" cy="118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flipV="1">
                  <a:off x="5716515" y="3394978"/>
                  <a:ext cx="0" cy="130856"/>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25590" y="3139322"/>
                  <a:ext cx="864096" cy="276999"/>
                </a:xfrm>
                <a:prstGeom prst="rect">
                  <a:avLst/>
                </a:prstGeom>
                <a:noFill/>
              </p:spPr>
              <p:txBody>
                <a:bodyPr wrap="square" rtlCol="0">
                  <a:spAutoFit/>
                </a:bodyPr>
                <a:lstStyle/>
                <a:p>
                  <a:r>
                    <a:rPr lang="hu-HU" sz="1200" dirty="0"/>
                    <a:t>2015</a:t>
                  </a:r>
                </a:p>
              </p:txBody>
            </p:sp>
            <p:sp>
              <p:nvSpPr>
                <p:cNvPr id="29" name="TextBox 28"/>
                <p:cNvSpPr txBox="1"/>
                <p:nvPr/>
              </p:nvSpPr>
              <p:spPr>
                <a:xfrm>
                  <a:off x="5430915" y="3114672"/>
                  <a:ext cx="797269" cy="276999"/>
                </a:xfrm>
                <a:prstGeom prst="rect">
                  <a:avLst/>
                </a:prstGeom>
                <a:noFill/>
              </p:spPr>
              <p:txBody>
                <a:bodyPr wrap="square" rtlCol="0">
                  <a:spAutoFit/>
                </a:bodyPr>
                <a:lstStyle/>
                <a:p>
                  <a:r>
                    <a:rPr lang="hu-HU" sz="1200" dirty="0"/>
                    <a:t>2019</a:t>
                  </a:r>
                </a:p>
              </p:txBody>
            </p:sp>
            <p:cxnSp>
              <p:nvCxnSpPr>
                <p:cNvPr id="4" name="Straight Connector 3"/>
                <p:cNvCxnSpPr>
                  <a:cxnSpLocks/>
                </p:cNvCxnSpPr>
                <p:nvPr/>
              </p:nvCxnSpPr>
              <p:spPr>
                <a:xfrm flipV="1">
                  <a:off x="2699792" y="3387415"/>
                  <a:ext cx="0" cy="151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a:off x="3203848" y="3437266"/>
                  <a:ext cx="0" cy="884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p:cNvCxnSpPr>
                <p:nvPr/>
              </p:nvCxnSpPr>
              <p:spPr>
                <a:xfrm>
                  <a:off x="3707904" y="3408221"/>
                  <a:ext cx="0" cy="126432"/>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458994" y="3155104"/>
                  <a:ext cx="543516" cy="276999"/>
                </a:xfrm>
                <a:prstGeom prst="rect">
                  <a:avLst/>
                </a:prstGeom>
                <a:noFill/>
              </p:spPr>
              <p:txBody>
                <a:bodyPr wrap="square" rtlCol="0">
                  <a:spAutoFit/>
                </a:bodyPr>
                <a:lstStyle/>
                <a:p>
                  <a:r>
                    <a:rPr lang="hu-HU" sz="1200" dirty="0"/>
                    <a:t>2017</a:t>
                  </a:r>
                </a:p>
              </p:txBody>
            </p:sp>
            <p:cxnSp>
              <p:nvCxnSpPr>
                <p:cNvPr id="47" name="Straight Connector 46"/>
                <p:cNvCxnSpPr>
                  <a:cxnSpLocks/>
                </p:cNvCxnSpPr>
                <p:nvPr/>
              </p:nvCxnSpPr>
              <p:spPr>
                <a:xfrm>
                  <a:off x="4211960" y="3416847"/>
                  <a:ext cx="0" cy="112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a:off x="4715295" y="3372333"/>
                  <a:ext cx="0" cy="1577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2" name="Straight Connector 1031"/>
                <p:cNvCxnSpPr>
                  <a:cxnSpLocks/>
                </p:cNvCxnSpPr>
                <p:nvPr/>
              </p:nvCxnSpPr>
              <p:spPr>
                <a:xfrm>
                  <a:off x="605948" y="3394978"/>
                  <a:ext cx="0" cy="149943"/>
                </a:xfrm>
                <a:prstGeom prst="line">
                  <a:avLst/>
                </a:prstGeom>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56758" y="2325859"/>
                  <a:ext cx="1198464" cy="78016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err="1">
                      <a:latin typeface="Calibri" panose="020F0502020204030204" pitchFamily="34" charset="0"/>
                      <a:cs typeface="Calibri" panose="020F0502020204030204" pitchFamily="34" charset="0"/>
                    </a:rPr>
                    <a:t>Announcing</a:t>
                  </a:r>
                  <a:r>
                    <a:rPr lang="hu-HU" sz="1100" dirty="0">
                      <a:latin typeface="Calibri" panose="020F0502020204030204" pitchFamily="34" charset="0"/>
                      <a:cs typeface="Calibri" panose="020F0502020204030204" pitchFamily="34" charset="0"/>
                    </a:rPr>
                    <a:t> the </a:t>
                  </a:r>
                  <a:r>
                    <a:rPr lang="hu-HU" sz="1100" dirty="0" err="1">
                      <a:latin typeface="Calibri" panose="020F0502020204030204" pitchFamily="34" charset="0"/>
                      <a:cs typeface="Calibri" panose="020F0502020204030204" pitchFamily="34" charset="0"/>
                    </a:rPr>
                    <a:t>Self-financing</a:t>
                  </a:r>
                  <a:r>
                    <a:rPr lang="hu-HU" sz="1100" dirty="0">
                      <a:latin typeface="Calibri" panose="020F0502020204030204" pitchFamily="34" charset="0"/>
                      <a:cs typeface="Calibri" panose="020F0502020204030204" pitchFamily="34" charset="0"/>
                    </a:rPr>
                    <a:t> </a:t>
                  </a:r>
                  <a:r>
                    <a:rPr lang="hu-HU" sz="1100" dirty="0" err="1">
                      <a:latin typeface="Calibri" panose="020F0502020204030204" pitchFamily="34" charset="0"/>
                      <a:cs typeface="Calibri" panose="020F0502020204030204" pitchFamily="34" charset="0"/>
                    </a:rPr>
                    <a:t>programme</a:t>
                  </a:r>
                  <a:endParaRPr lang="hu-HU" sz="1100" dirty="0">
                    <a:latin typeface="Calibri" panose="020F0502020204030204" pitchFamily="34" charset="0"/>
                    <a:cs typeface="Calibri" panose="020F0502020204030204" pitchFamily="34" charset="0"/>
                  </a:endParaRPr>
                </a:p>
              </p:txBody>
            </p:sp>
            <p:cxnSp>
              <p:nvCxnSpPr>
                <p:cNvPr id="12" name="Straight Connector 11"/>
                <p:cNvCxnSpPr>
                  <a:cxnSpLocks/>
                </p:cNvCxnSpPr>
                <p:nvPr/>
              </p:nvCxnSpPr>
              <p:spPr>
                <a:xfrm flipV="1">
                  <a:off x="5220072" y="3408981"/>
                  <a:ext cx="0" cy="121091"/>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436048" y="3142114"/>
                  <a:ext cx="529260" cy="276999"/>
                </a:xfrm>
                <a:prstGeom prst="rect">
                  <a:avLst/>
                </a:prstGeom>
                <a:solidFill>
                  <a:srgbClr val="D8D2CC"/>
                </a:solidFill>
              </p:spPr>
              <p:txBody>
                <a:bodyPr wrap="square" rtlCol="0">
                  <a:spAutoFit/>
                </a:bodyPr>
                <a:lstStyle/>
                <a:p>
                  <a:r>
                    <a:rPr lang="hu-HU" sz="1200" dirty="0"/>
                    <a:t>2016</a:t>
                  </a:r>
                </a:p>
              </p:txBody>
            </p:sp>
            <p:sp>
              <p:nvSpPr>
                <p:cNvPr id="1024" name="TextBox 1023"/>
                <p:cNvSpPr txBox="1"/>
                <p:nvPr/>
              </p:nvSpPr>
              <p:spPr>
                <a:xfrm>
                  <a:off x="4343424" y="3120795"/>
                  <a:ext cx="532657" cy="276999"/>
                </a:xfrm>
                <a:prstGeom prst="rect">
                  <a:avLst/>
                </a:prstGeom>
                <a:noFill/>
              </p:spPr>
              <p:txBody>
                <a:bodyPr wrap="square" rtlCol="0">
                  <a:spAutoFit/>
                </a:bodyPr>
                <a:lstStyle/>
                <a:p>
                  <a:r>
                    <a:rPr lang="hu-HU" sz="1200" dirty="0"/>
                    <a:t>2018</a:t>
                  </a:r>
                </a:p>
              </p:txBody>
            </p:sp>
          </p:gr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5853" y="3133836"/>
                <a:ext cx="10318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1" name="Rounded Rectangle 52">
              <a:extLst>
                <a:ext uri="{FF2B5EF4-FFF2-40B4-BE49-F238E27FC236}">
                  <a16:creationId xmlns:a16="http://schemas.microsoft.com/office/drawing/2014/main" id="{EB1E15B8-6A76-4A90-A82C-2C33DA560CBB}"/>
                </a:ext>
              </a:extLst>
            </p:cNvPr>
            <p:cNvSpPr/>
            <p:nvPr/>
          </p:nvSpPr>
          <p:spPr>
            <a:xfrm>
              <a:off x="3516614" y="1754110"/>
              <a:ext cx="1271239" cy="524971"/>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latin typeface="Calibri" panose="020F0502020204030204" pitchFamily="34" charset="0"/>
                  <a:cs typeface="Calibri" panose="020F0502020204030204" pitchFamily="34" charset="0"/>
                </a:rPr>
                <a:t>1W and 1M </a:t>
              </a:r>
              <a:r>
                <a:rPr lang="hu-HU" sz="1100" dirty="0" err="1">
                  <a:latin typeface="Calibri" panose="020F0502020204030204" pitchFamily="34" charset="0"/>
                  <a:cs typeface="Calibri" panose="020F0502020204030204" pitchFamily="34" charset="0"/>
                </a:rPr>
                <a:t>FX-swap</a:t>
              </a:r>
              <a:r>
                <a:rPr lang="hu-HU" sz="1100" dirty="0">
                  <a:latin typeface="Calibri" panose="020F0502020204030204" pitchFamily="34" charset="0"/>
                  <a:cs typeface="Calibri" panose="020F0502020204030204" pitchFamily="34" charset="0"/>
                </a:rPr>
                <a:t> </a:t>
              </a:r>
              <a:r>
                <a:rPr lang="hu-HU" sz="1100" dirty="0" err="1">
                  <a:latin typeface="Calibri" panose="020F0502020204030204" pitchFamily="34" charset="0"/>
                  <a:cs typeface="Calibri" panose="020F0502020204030204" pitchFamily="34" charset="0"/>
                </a:rPr>
                <a:t>tenders</a:t>
              </a:r>
              <a:endParaRPr lang="hu-HU" sz="1100" dirty="0">
                <a:latin typeface="Calibri" panose="020F0502020204030204" pitchFamily="34" charset="0"/>
                <a:cs typeface="Calibri" panose="020F0502020204030204" pitchFamily="34" charset="0"/>
              </a:endParaRPr>
            </a:p>
          </p:txBody>
        </p:sp>
        <p:sp>
          <p:nvSpPr>
            <p:cNvPr id="84" name="Rounded Rectangle 52">
              <a:extLst>
                <a:ext uri="{FF2B5EF4-FFF2-40B4-BE49-F238E27FC236}">
                  <a16:creationId xmlns:a16="http://schemas.microsoft.com/office/drawing/2014/main" id="{4F414451-A7C3-4035-A020-224A772B113D}"/>
                </a:ext>
              </a:extLst>
            </p:cNvPr>
            <p:cNvSpPr/>
            <p:nvPr/>
          </p:nvSpPr>
          <p:spPr>
            <a:xfrm>
              <a:off x="4314783" y="2421937"/>
              <a:ext cx="861774" cy="67110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latin typeface="Calibri" panose="020F0502020204030204" pitchFamily="34" charset="0"/>
                  <a:cs typeface="Calibri" panose="020F0502020204030204" pitchFamily="34" charset="0"/>
                </a:rPr>
                <a:t>3M, 6M, 12M </a:t>
              </a:r>
              <a:r>
                <a:rPr lang="hu-HU" sz="1100" dirty="0" err="1">
                  <a:latin typeface="Calibri" panose="020F0502020204030204" pitchFamily="34" charset="0"/>
                  <a:cs typeface="Calibri" panose="020F0502020204030204" pitchFamily="34" charset="0"/>
                </a:rPr>
                <a:t>FX-swap</a:t>
              </a:r>
              <a:r>
                <a:rPr lang="hu-HU" sz="1100" dirty="0">
                  <a:latin typeface="Calibri" panose="020F0502020204030204" pitchFamily="34" charset="0"/>
                  <a:cs typeface="Calibri" panose="020F0502020204030204" pitchFamily="34" charset="0"/>
                </a:rPr>
                <a:t> </a:t>
              </a:r>
              <a:r>
                <a:rPr lang="hu-HU" sz="1100" dirty="0" err="1">
                  <a:latin typeface="Calibri" panose="020F0502020204030204" pitchFamily="34" charset="0"/>
                  <a:cs typeface="Calibri" panose="020F0502020204030204" pitchFamily="34" charset="0"/>
                </a:rPr>
                <a:t>tenders</a:t>
              </a:r>
              <a:endParaRPr lang="hu-HU" sz="1100" dirty="0">
                <a:latin typeface="Calibri" panose="020F0502020204030204" pitchFamily="34" charset="0"/>
                <a:cs typeface="Calibri" panose="020F0502020204030204" pitchFamily="34" charset="0"/>
              </a:endParaRPr>
            </a:p>
          </p:txBody>
        </p:sp>
        <p:sp>
          <p:nvSpPr>
            <p:cNvPr id="93" name="Rounded Rectangle 52">
              <a:extLst>
                <a:ext uri="{FF2B5EF4-FFF2-40B4-BE49-F238E27FC236}">
                  <a16:creationId xmlns:a16="http://schemas.microsoft.com/office/drawing/2014/main" id="{5E76B854-8058-4E30-A17B-EEFB684F5919}"/>
                </a:ext>
              </a:extLst>
            </p:cNvPr>
            <p:cNvSpPr/>
            <p:nvPr/>
          </p:nvSpPr>
          <p:spPr>
            <a:xfrm>
              <a:off x="5062850" y="1612978"/>
              <a:ext cx="1421606" cy="647384"/>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err="1">
                  <a:latin typeface="Calibri" panose="020F0502020204030204" pitchFamily="34" charset="0"/>
                  <a:cs typeface="Calibri" panose="020F0502020204030204" pitchFamily="34" charset="0"/>
                </a:rPr>
                <a:t>Introduction</a:t>
              </a:r>
              <a:r>
                <a:rPr lang="hu-HU" sz="1100" dirty="0">
                  <a:latin typeface="Calibri" panose="020F0502020204030204" pitchFamily="34" charset="0"/>
                  <a:cs typeface="Calibri" panose="020F0502020204030204" pitchFamily="34" charset="0"/>
                </a:rPr>
                <a:t> of </a:t>
              </a:r>
              <a:r>
                <a:rPr lang="hu-HU" sz="1100" dirty="0" err="1">
                  <a:latin typeface="Calibri" panose="020F0502020204030204" pitchFamily="34" charset="0"/>
                  <a:cs typeface="Calibri" panose="020F0502020204030204" pitchFamily="34" charset="0"/>
                </a:rPr>
                <a:t>mortgage</a:t>
              </a:r>
              <a:r>
                <a:rPr lang="hu-HU" sz="1100" dirty="0">
                  <a:latin typeface="Calibri" panose="020F0502020204030204" pitchFamily="34" charset="0"/>
                  <a:cs typeface="Calibri" panose="020F0502020204030204" pitchFamily="34" charset="0"/>
                </a:rPr>
                <a:t> </a:t>
              </a:r>
              <a:r>
                <a:rPr lang="hu-HU" sz="1100" dirty="0" err="1">
                  <a:latin typeface="Calibri" panose="020F0502020204030204" pitchFamily="34" charset="0"/>
                  <a:cs typeface="Calibri" panose="020F0502020204030204" pitchFamily="34" charset="0"/>
                </a:rPr>
                <a:t>bond</a:t>
              </a:r>
              <a:r>
                <a:rPr lang="hu-HU" sz="1100" dirty="0">
                  <a:latin typeface="Calibri" panose="020F0502020204030204" pitchFamily="34" charset="0"/>
                  <a:cs typeface="Calibri" panose="020F0502020204030204" pitchFamily="34" charset="0"/>
                </a:rPr>
                <a:t> </a:t>
              </a:r>
              <a:r>
                <a:rPr lang="hu-HU" sz="1100" dirty="0" err="1">
                  <a:latin typeface="Calibri" panose="020F0502020204030204" pitchFamily="34" charset="0"/>
                  <a:cs typeface="Calibri" panose="020F0502020204030204" pitchFamily="34" charset="0"/>
                </a:rPr>
                <a:t>purchasing</a:t>
              </a:r>
              <a:r>
                <a:rPr lang="hu-HU" sz="1100" dirty="0">
                  <a:latin typeface="Calibri" panose="020F0502020204030204" pitchFamily="34" charset="0"/>
                  <a:cs typeface="Calibri" panose="020F0502020204030204" pitchFamily="34" charset="0"/>
                </a:rPr>
                <a:t> program</a:t>
              </a:r>
            </a:p>
          </p:txBody>
        </p:sp>
        <p:sp>
          <p:nvSpPr>
            <p:cNvPr id="53" name="Rounded Rectangle 52"/>
            <p:cNvSpPr/>
            <p:nvPr/>
          </p:nvSpPr>
          <p:spPr>
            <a:xfrm>
              <a:off x="2420001" y="2576759"/>
              <a:ext cx="1271239" cy="524971"/>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latin typeface="Calibri" panose="020F0502020204030204" pitchFamily="34" charset="0"/>
                  <a:cs typeface="Calibri" panose="020F0502020204030204" pitchFamily="34" charset="0"/>
                </a:rPr>
                <a:t>3M </a:t>
              </a:r>
              <a:r>
                <a:rPr lang="hu-HU" sz="1100" dirty="0" err="1">
                  <a:latin typeface="Calibri" panose="020F0502020204030204" pitchFamily="34" charset="0"/>
                  <a:cs typeface="Calibri" panose="020F0502020204030204" pitchFamily="34" charset="0"/>
                </a:rPr>
                <a:t>deposit</a:t>
              </a:r>
              <a:r>
                <a:rPr lang="hu-HU" sz="1100" dirty="0">
                  <a:latin typeface="Calibri" panose="020F0502020204030204" pitchFamily="34" charset="0"/>
                  <a:cs typeface="Calibri" panose="020F0502020204030204" pitchFamily="34" charset="0"/>
                </a:rPr>
                <a:t>, </a:t>
              </a:r>
              <a:r>
                <a:rPr lang="hu-HU" sz="1100" dirty="0" err="1">
                  <a:latin typeface="Calibri" panose="020F0502020204030204" pitchFamily="34" charset="0"/>
                  <a:cs typeface="Calibri" panose="020F0502020204030204" pitchFamily="34" charset="0"/>
                </a:rPr>
                <a:t>as</a:t>
              </a:r>
              <a:r>
                <a:rPr lang="hu-HU" sz="1100" dirty="0">
                  <a:latin typeface="Calibri" panose="020F0502020204030204" pitchFamily="34" charset="0"/>
                  <a:cs typeface="Calibri" panose="020F0502020204030204" pitchFamily="34" charset="0"/>
                </a:rPr>
                <a:t> the </a:t>
              </a:r>
              <a:r>
                <a:rPr lang="hu-HU" sz="1100" dirty="0" err="1">
                  <a:latin typeface="Calibri" panose="020F0502020204030204" pitchFamily="34" charset="0"/>
                  <a:cs typeface="Calibri" panose="020F0502020204030204" pitchFamily="34" charset="0"/>
                </a:rPr>
                <a:t>key</a:t>
              </a:r>
              <a:r>
                <a:rPr lang="hu-HU" sz="1100" dirty="0">
                  <a:latin typeface="Calibri" panose="020F0502020204030204" pitchFamily="34" charset="0"/>
                  <a:cs typeface="Calibri" panose="020F0502020204030204" pitchFamily="34" charset="0"/>
                </a:rPr>
                <a:t> policy </a:t>
              </a:r>
              <a:r>
                <a:rPr lang="hu-HU" sz="1100" dirty="0" err="1">
                  <a:latin typeface="Calibri" panose="020F0502020204030204" pitchFamily="34" charset="0"/>
                  <a:cs typeface="Calibri" panose="020F0502020204030204" pitchFamily="34" charset="0"/>
                </a:rPr>
                <a:t>instrument</a:t>
              </a:r>
              <a:endParaRPr lang="hu-HU" sz="1100" dirty="0">
                <a:latin typeface="Calibri" panose="020F0502020204030204" pitchFamily="34" charset="0"/>
                <a:cs typeface="Calibri" panose="020F0502020204030204" pitchFamily="34" charset="0"/>
              </a:endParaRPr>
            </a:p>
          </p:txBody>
        </p:sp>
      </p:grpSp>
      <p:grpSp>
        <p:nvGrpSpPr>
          <p:cNvPr id="16" name="Group 15">
            <a:extLst>
              <a:ext uri="{FF2B5EF4-FFF2-40B4-BE49-F238E27FC236}">
                <a16:creationId xmlns:a16="http://schemas.microsoft.com/office/drawing/2014/main" id="{39CC4DF4-3AF3-4F69-8D70-FEFAB4952D2E}"/>
              </a:ext>
            </a:extLst>
          </p:cNvPr>
          <p:cNvGrpSpPr/>
          <p:nvPr/>
        </p:nvGrpSpPr>
        <p:grpSpPr>
          <a:xfrm>
            <a:off x="3923928" y="2334130"/>
            <a:ext cx="4013016" cy="3388032"/>
            <a:chOff x="3579706" y="2336519"/>
            <a:chExt cx="4013016" cy="3388032"/>
          </a:xfrm>
        </p:grpSpPr>
        <p:sp>
          <p:nvSpPr>
            <p:cNvPr id="78" name="Down Arrow 58">
              <a:extLst>
                <a:ext uri="{FF2B5EF4-FFF2-40B4-BE49-F238E27FC236}">
                  <a16:creationId xmlns:a16="http://schemas.microsoft.com/office/drawing/2014/main" id="{BB6D4F21-C8B3-4758-82D7-2911406FF1F8}"/>
                </a:ext>
              </a:extLst>
            </p:cNvPr>
            <p:cNvSpPr/>
            <p:nvPr/>
          </p:nvSpPr>
          <p:spPr>
            <a:xfrm>
              <a:off x="3579706" y="3562736"/>
              <a:ext cx="45719" cy="38181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Down Arrow 24">
              <a:extLst>
                <a:ext uri="{FF2B5EF4-FFF2-40B4-BE49-F238E27FC236}">
                  <a16:creationId xmlns:a16="http://schemas.microsoft.com/office/drawing/2014/main" id="{B4261909-2D86-4CF9-93ED-5D7B273BEFBB}"/>
                </a:ext>
              </a:extLst>
            </p:cNvPr>
            <p:cNvSpPr/>
            <p:nvPr/>
          </p:nvSpPr>
          <p:spPr>
            <a:xfrm rot="10800000" flipH="1">
              <a:off x="4572707" y="2336519"/>
              <a:ext cx="45719" cy="121051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85" name="Down Arrow 58">
              <a:extLst>
                <a:ext uri="{FF2B5EF4-FFF2-40B4-BE49-F238E27FC236}">
                  <a16:creationId xmlns:a16="http://schemas.microsoft.com/office/drawing/2014/main" id="{1CFCC83D-82E4-4805-9351-7E2BFF7381B1}"/>
                </a:ext>
              </a:extLst>
            </p:cNvPr>
            <p:cNvSpPr/>
            <p:nvPr/>
          </p:nvSpPr>
          <p:spPr>
            <a:xfrm>
              <a:off x="4688845" y="3562736"/>
              <a:ext cx="45720" cy="45168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89" name="Down Arrow 58">
              <a:extLst>
                <a:ext uri="{FF2B5EF4-FFF2-40B4-BE49-F238E27FC236}">
                  <a16:creationId xmlns:a16="http://schemas.microsoft.com/office/drawing/2014/main" id="{D36A5D5C-ED09-48C8-A5FA-35B2531DD72F}"/>
                </a:ext>
              </a:extLst>
            </p:cNvPr>
            <p:cNvSpPr/>
            <p:nvPr/>
          </p:nvSpPr>
          <p:spPr>
            <a:xfrm>
              <a:off x="5884733" y="3563447"/>
              <a:ext cx="45719" cy="4118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Down Arrow 58">
              <a:extLst>
                <a:ext uri="{FF2B5EF4-FFF2-40B4-BE49-F238E27FC236}">
                  <a16:creationId xmlns:a16="http://schemas.microsoft.com/office/drawing/2014/main" id="{170A1CFF-3060-4257-9F35-7060390D35DA}"/>
                </a:ext>
              </a:extLst>
            </p:cNvPr>
            <p:cNvSpPr/>
            <p:nvPr/>
          </p:nvSpPr>
          <p:spPr>
            <a:xfrm flipH="1">
              <a:off x="6683692" y="3562736"/>
              <a:ext cx="45720" cy="127491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Rounded Rectangle 52">
              <a:extLst>
                <a:ext uri="{FF2B5EF4-FFF2-40B4-BE49-F238E27FC236}">
                  <a16:creationId xmlns:a16="http://schemas.microsoft.com/office/drawing/2014/main" id="{D2248A30-6B9A-4FF8-A30D-11ECB9784D22}"/>
                </a:ext>
              </a:extLst>
            </p:cNvPr>
            <p:cNvSpPr/>
            <p:nvPr/>
          </p:nvSpPr>
          <p:spPr>
            <a:xfrm>
              <a:off x="6191425" y="4878450"/>
              <a:ext cx="1401297" cy="846101"/>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err="1">
                  <a:latin typeface="Calibri" panose="020F0502020204030204" pitchFamily="34" charset="0"/>
                  <a:cs typeface="Calibri" panose="020F0502020204030204" pitchFamily="34" charset="0"/>
                </a:rPr>
                <a:t>Phasing</a:t>
              </a:r>
              <a:r>
                <a:rPr lang="hu-HU" sz="1100" dirty="0">
                  <a:latin typeface="Calibri" panose="020F0502020204030204" pitchFamily="34" charset="0"/>
                  <a:cs typeface="Calibri" panose="020F0502020204030204" pitchFamily="34" charset="0"/>
                </a:rPr>
                <a:t> out of 3M </a:t>
              </a:r>
              <a:r>
                <a:rPr lang="hu-HU" sz="1100" dirty="0" err="1">
                  <a:latin typeface="Calibri" panose="020F0502020204030204" pitchFamily="34" charset="0"/>
                  <a:cs typeface="Calibri" panose="020F0502020204030204" pitchFamily="34" charset="0"/>
                </a:rPr>
                <a:t>deposit</a:t>
              </a:r>
              <a:r>
                <a:rPr lang="hu-HU" sz="1100" dirty="0">
                  <a:latin typeface="Calibri" panose="020F0502020204030204" pitchFamily="34" charset="0"/>
                  <a:cs typeface="Calibri" panose="020F0502020204030204" pitchFamily="34" charset="0"/>
                </a:rPr>
                <a:t>, </a:t>
              </a:r>
              <a:r>
                <a:rPr lang="hu-HU" sz="1100" dirty="0" err="1">
                  <a:latin typeface="Calibri" panose="020F0502020204030204" pitchFamily="34" charset="0"/>
                  <a:cs typeface="Calibri" panose="020F0502020204030204" pitchFamily="34" charset="0"/>
                </a:rPr>
                <a:t>new</a:t>
              </a:r>
              <a:r>
                <a:rPr lang="hu-HU" sz="1100" dirty="0">
                  <a:latin typeface="Calibri" panose="020F0502020204030204" pitchFamily="34" charset="0"/>
                  <a:cs typeface="Calibri" panose="020F0502020204030204" pitchFamily="34" charset="0"/>
                </a:rPr>
                <a:t> </a:t>
              </a:r>
              <a:r>
                <a:rPr lang="hu-HU" sz="1100" dirty="0" err="1">
                  <a:latin typeface="Calibri" panose="020F0502020204030204" pitchFamily="34" charset="0"/>
                  <a:cs typeface="Calibri" panose="020F0502020204030204" pitchFamily="34" charset="0"/>
                </a:rPr>
                <a:t>key</a:t>
              </a:r>
              <a:r>
                <a:rPr lang="hu-HU" sz="1100" dirty="0">
                  <a:latin typeface="Calibri" panose="020F0502020204030204" pitchFamily="34" charset="0"/>
                  <a:cs typeface="Calibri" panose="020F0502020204030204" pitchFamily="34" charset="0"/>
                </a:rPr>
                <a:t> policy </a:t>
              </a:r>
              <a:r>
                <a:rPr lang="hu-HU" sz="1100" dirty="0" err="1">
                  <a:latin typeface="Calibri" panose="020F0502020204030204" pitchFamily="34" charset="0"/>
                  <a:cs typeface="Calibri" panose="020F0502020204030204" pitchFamily="34" charset="0"/>
                </a:rPr>
                <a:t>instument</a:t>
              </a:r>
              <a:r>
                <a:rPr lang="hu-HU" sz="1100" dirty="0">
                  <a:latin typeface="Calibri" panose="020F0502020204030204" pitchFamily="34" charset="0"/>
                  <a:cs typeface="Calibri" panose="020F0502020204030204" pitchFamily="34" charset="0"/>
                </a:rPr>
                <a:t>: minimum </a:t>
              </a:r>
              <a:r>
                <a:rPr lang="hu-HU" sz="1100" dirty="0" err="1">
                  <a:latin typeface="Calibri" panose="020F0502020204030204" pitchFamily="34" charset="0"/>
                  <a:cs typeface="Calibri" panose="020F0502020204030204" pitchFamily="34" charset="0"/>
                </a:rPr>
                <a:t>reserves</a:t>
              </a:r>
              <a:endParaRPr lang="hu-HU" sz="1100" dirty="0">
                <a:latin typeface="Calibri" panose="020F0502020204030204" pitchFamily="34" charset="0"/>
                <a:cs typeface="Calibri" panose="020F0502020204030204" pitchFamily="34" charset="0"/>
              </a:endParaRPr>
            </a:p>
          </p:txBody>
        </p:sp>
      </p:grpSp>
      <p:sp>
        <p:nvSpPr>
          <p:cNvPr id="3" name="TextBox 2">
            <a:extLst>
              <a:ext uri="{FF2B5EF4-FFF2-40B4-BE49-F238E27FC236}">
                <a16:creationId xmlns:a16="http://schemas.microsoft.com/office/drawing/2014/main" id="{6397BD60-7942-4F6A-8F23-0F0FF7785F52}"/>
              </a:ext>
            </a:extLst>
          </p:cNvPr>
          <p:cNvSpPr txBox="1"/>
          <p:nvPr/>
        </p:nvSpPr>
        <p:spPr>
          <a:xfrm>
            <a:off x="7248463" y="6407159"/>
            <a:ext cx="1788033" cy="261610"/>
          </a:xfrm>
          <a:prstGeom prst="rect">
            <a:avLst/>
          </a:prstGeom>
          <a:noFill/>
        </p:spPr>
        <p:txBody>
          <a:bodyPr wrap="square" rtlCol="0">
            <a:spAutoFit/>
          </a:bodyPr>
          <a:lstStyle/>
          <a:p>
            <a:r>
              <a:rPr lang="hu-HU" sz="1100" i="1" dirty="0">
                <a:latin typeface="Calibri" panose="020F0502020204030204" pitchFamily="34" charset="0"/>
                <a:cs typeface="Calibri" panose="020F0502020204030204" pitchFamily="34" charset="0"/>
              </a:rPr>
              <a:t>*: </a:t>
            </a:r>
            <a:r>
              <a:rPr lang="hu-HU" sz="1100" i="1" dirty="0" err="1">
                <a:latin typeface="Calibri" panose="020F0502020204030204" pitchFamily="34" charset="0"/>
                <a:cs typeface="Calibri" panose="020F0502020204030204" pitchFamily="34" charset="0"/>
              </a:rPr>
              <a:t>unconventional</a:t>
            </a:r>
            <a:r>
              <a:rPr lang="hu-HU" sz="1100" i="1" dirty="0">
                <a:latin typeface="Calibri" panose="020F0502020204030204" pitchFamily="34" charset="0"/>
                <a:cs typeface="Calibri" panose="020F0502020204030204" pitchFamily="34" charset="0"/>
              </a:rPr>
              <a:t> (</a:t>
            </a:r>
            <a:r>
              <a:rPr lang="hu-HU" sz="1100" i="1" dirty="0" err="1">
                <a:latin typeface="Calibri" panose="020F0502020204030204" pitchFamily="34" charset="0"/>
                <a:cs typeface="Calibri" panose="020F0502020204030204" pitchFamily="34" charset="0"/>
              </a:rPr>
              <a:t>UC</a:t>
            </a:r>
            <a:r>
              <a:rPr lang="hu-HU" sz="1100" i="1" dirty="0">
                <a:latin typeface="Calibri" panose="020F0502020204030204" pitchFamily="34" charset="0"/>
                <a:cs typeface="Calibri" panose="020F0502020204030204" pitchFamily="34" charset="0"/>
              </a:rPr>
              <a:t>)</a:t>
            </a:r>
          </a:p>
        </p:txBody>
      </p:sp>
      <p:cxnSp>
        <p:nvCxnSpPr>
          <p:cNvPr id="52" name="Straight Connector 51">
            <a:extLst>
              <a:ext uri="{FF2B5EF4-FFF2-40B4-BE49-F238E27FC236}">
                <a16:creationId xmlns:a16="http://schemas.microsoft.com/office/drawing/2014/main" id="{30649A6E-D2F1-42F5-8DEA-066CE0F465F8}"/>
              </a:ext>
            </a:extLst>
          </p:cNvPr>
          <p:cNvCxnSpPr>
            <a:cxnSpLocks/>
          </p:cNvCxnSpPr>
          <p:nvPr/>
        </p:nvCxnSpPr>
        <p:spPr>
          <a:xfrm>
            <a:off x="899592" y="3403805"/>
            <a:ext cx="0" cy="149943"/>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374996E-003A-4F33-8A07-E8E0D6AA36DD}"/>
              </a:ext>
            </a:extLst>
          </p:cNvPr>
          <p:cNvSpPr txBox="1"/>
          <p:nvPr/>
        </p:nvSpPr>
        <p:spPr>
          <a:xfrm>
            <a:off x="625193" y="3152001"/>
            <a:ext cx="706447" cy="276999"/>
          </a:xfrm>
          <a:prstGeom prst="rect">
            <a:avLst/>
          </a:prstGeom>
          <a:noFill/>
        </p:spPr>
        <p:txBody>
          <a:bodyPr wrap="square" rtlCol="0">
            <a:spAutoFit/>
          </a:bodyPr>
          <a:lstStyle/>
          <a:p>
            <a:r>
              <a:rPr lang="hu-HU" sz="1200" dirty="0"/>
              <a:t>2013</a:t>
            </a:r>
          </a:p>
        </p:txBody>
      </p:sp>
      <p:cxnSp>
        <p:nvCxnSpPr>
          <p:cNvPr id="62" name="Straight Connector 61">
            <a:extLst>
              <a:ext uri="{FF2B5EF4-FFF2-40B4-BE49-F238E27FC236}">
                <a16:creationId xmlns:a16="http://schemas.microsoft.com/office/drawing/2014/main" id="{22EEC169-5F56-4265-B56F-77FF51311B1E}"/>
              </a:ext>
            </a:extLst>
          </p:cNvPr>
          <p:cNvCxnSpPr>
            <a:cxnSpLocks/>
          </p:cNvCxnSpPr>
          <p:nvPr/>
        </p:nvCxnSpPr>
        <p:spPr>
          <a:xfrm>
            <a:off x="1475656" y="3446517"/>
            <a:ext cx="0" cy="100630"/>
          </a:xfrm>
          <a:prstGeom prst="line">
            <a:avLst/>
          </a:prstGeom>
        </p:spPr>
        <p:style>
          <a:lnRef idx="1">
            <a:schemeClr val="accent1"/>
          </a:lnRef>
          <a:fillRef idx="0">
            <a:schemeClr val="accent1"/>
          </a:fillRef>
          <a:effectRef idx="0">
            <a:schemeClr val="accent1"/>
          </a:effectRef>
          <a:fontRef idx="minor">
            <a:schemeClr val="tx1"/>
          </a:fontRef>
        </p:style>
      </p:cxnSp>
      <p:sp>
        <p:nvSpPr>
          <p:cNvPr id="66" name="Down Arrow 59">
            <a:extLst>
              <a:ext uri="{FF2B5EF4-FFF2-40B4-BE49-F238E27FC236}">
                <a16:creationId xmlns:a16="http://schemas.microsoft.com/office/drawing/2014/main" id="{A7F72DDB-5322-4B5C-BDFC-95507DDF314F}"/>
              </a:ext>
            </a:extLst>
          </p:cNvPr>
          <p:cNvSpPr/>
          <p:nvPr/>
        </p:nvSpPr>
        <p:spPr>
          <a:xfrm rot="10800000" flipV="1">
            <a:off x="1452762" y="3563477"/>
            <a:ext cx="45719" cy="3651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Rounded Rectangle 52">
            <a:extLst>
              <a:ext uri="{FF2B5EF4-FFF2-40B4-BE49-F238E27FC236}">
                <a16:creationId xmlns:a16="http://schemas.microsoft.com/office/drawing/2014/main" id="{5F130356-FF64-478A-93BF-1ED381EF0F9E}"/>
              </a:ext>
            </a:extLst>
          </p:cNvPr>
          <p:cNvSpPr/>
          <p:nvPr/>
        </p:nvSpPr>
        <p:spPr>
          <a:xfrm>
            <a:off x="475076" y="3975214"/>
            <a:ext cx="1271234" cy="524971"/>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latin typeface="Calibri" panose="020F0502020204030204" pitchFamily="34" charset="0"/>
                <a:cs typeface="Calibri" panose="020F0502020204030204" pitchFamily="34" charset="0"/>
              </a:rPr>
              <a:t>Start of Funding </a:t>
            </a:r>
            <a:r>
              <a:rPr lang="hu-HU" sz="1100" dirty="0" err="1">
                <a:latin typeface="Calibri" panose="020F0502020204030204" pitchFamily="34" charset="0"/>
                <a:cs typeface="Calibri" panose="020F0502020204030204" pitchFamily="34" charset="0"/>
              </a:rPr>
              <a:t>for</a:t>
            </a:r>
            <a:r>
              <a:rPr lang="hu-HU" sz="1100" dirty="0">
                <a:latin typeface="Calibri" panose="020F0502020204030204" pitchFamily="34" charset="0"/>
                <a:cs typeface="Calibri" panose="020F0502020204030204" pitchFamily="34" charset="0"/>
              </a:rPr>
              <a:t> </a:t>
            </a:r>
            <a:r>
              <a:rPr lang="hu-HU" sz="1100" dirty="0" err="1">
                <a:latin typeface="Calibri" panose="020F0502020204030204" pitchFamily="34" charset="0"/>
                <a:cs typeface="Calibri" panose="020F0502020204030204" pitchFamily="34" charset="0"/>
              </a:rPr>
              <a:t>Growth</a:t>
            </a:r>
            <a:r>
              <a:rPr lang="hu-HU" sz="1100" dirty="0">
                <a:latin typeface="Calibri" panose="020F0502020204030204" pitchFamily="34" charset="0"/>
                <a:cs typeface="Calibri" panose="020F0502020204030204" pitchFamily="34" charset="0"/>
              </a:rPr>
              <a:t> </a:t>
            </a:r>
            <a:r>
              <a:rPr lang="hu-HU" sz="1100" dirty="0" err="1">
                <a:latin typeface="Calibri" panose="020F0502020204030204" pitchFamily="34" charset="0"/>
                <a:cs typeface="Calibri" panose="020F0502020204030204" pitchFamily="34" charset="0"/>
              </a:rPr>
              <a:t>Scheme</a:t>
            </a:r>
            <a:r>
              <a:rPr lang="hu-HU" sz="1100" dirty="0">
                <a:latin typeface="Calibri" panose="020F0502020204030204" pitchFamily="34" charset="0"/>
                <a:cs typeface="Calibri" panose="020F0502020204030204" pitchFamily="34" charset="0"/>
              </a:rPr>
              <a:t> (FGS)</a:t>
            </a:r>
          </a:p>
        </p:txBody>
      </p:sp>
      <p:sp>
        <p:nvSpPr>
          <p:cNvPr id="70" name="Down Arrow 59">
            <a:extLst>
              <a:ext uri="{FF2B5EF4-FFF2-40B4-BE49-F238E27FC236}">
                <a16:creationId xmlns:a16="http://schemas.microsoft.com/office/drawing/2014/main" id="{7A0D9C63-D0DB-4260-8AD3-386189A1A926}"/>
              </a:ext>
            </a:extLst>
          </p:cNvPr>
          <p:cNvSpPr/>
          <p:nvPr/>
        </p:nvSpPr>
        <p:spPr>
          <a:xfrm rot="10800000" flipV="1">
            <a:off x="1789977" y="3564461"/>
            <a:ext cx="45719" cy="104748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Rounded Rectangle 52">
            <a:extLst>
              <a:ext uri="{FF2B5EF4-FFF2-40B4-BE49-F238E27FC236}">
                <a16:creationId xmlns:a16="http://schemas.microsoft.com/office/drawing/2014/main" id="{A7830E65-D781-488A-8EC8-C3FCE32C9BE7}"/>
              </a:ext>
            </a:extLst>
          </p:cNvPr>
          <p:cNvSpPr/>
          <p:nvPr/>
        </p:nvSpPr>
        <p:spPr>
          <a:xfrm>
            <a:off x="975881" y="4653136"/>
            <a:ext cx="1432962" cy="524971"/>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latin typeface="Calibri" panose="020F0502020204030204" pitchFamily="34" charset="0"/>
                <a:cs typeface="Calibri" panose="020F0502020204030204" pitchFamily="34" charset="0"/>
              </a:rPr>
              <a:t>Start of the 2nd </a:t>
            </a:r>
            <a:r>
              <a:rPr lang="hu-HU" sz="1100" dirty="0" err="1">
                <a:latin typeface="Calibri" panose="020F0502020204030204" pitchFamily="34" charset="0"/>
                <a:cs typeface="Calibri" panose="020F0502020204030204" pitchFamily="34" charset="0"/>
              </a:rPr>
              <a:t>phase</a:t>
            </a:r>
            <a:r>
              <a:rPr lang="hu-HU" sz="1100" dirty="0">
                <a:latin typeface="Calibri" panose="020F0502020204030204" pitchFamily="34" charset="0"/>
                <a:cs typeface="Calibri" panose="020F0502020204030204" pitchFamily="34" charset="0"/>
              </a:rPr>
              <a:t> of the Funding </a:t>
            </a:r>
            <a:r>
              <a:rPr lang="hu-HU" sz="1100" dirty="0" err="1">
                <a:latin typeface="Calibri" panose="020F0502020204030204" pitchFamily="34" charset="0"/>
                <a:cs typeface="Calibri" panose="020F0502020204030204" pitchFamily="34" charset="0"/>
              </a:rPr>
              <a:t>for</a:t>
            </a:r>
            <a:r>
              <a:rPr lang="hu-HU" sz="1100" dirty="0">
                <a:latin typeface="Calibri" panose="020F0502020204030204" pitchFamily="34" charset="0"/>
                <a:cs typeface="Calibri" panose="020F0502020204030204" pitchFamily="34" charset="0"/>
              </a:rPr>
              <a:t> </a:t>
            </a:r>
            <a:r>
              <a:rPr lang="hu-HU" sz="1100" dirty="0" err="1">
                <a:latin typeface="Calibri" panose="020F0502020204030204" pitchFamily="34" charset="0"/>
                <a:cs typeface="Calibri" panose="020F0502020204030204" pitchFamily="34" charset="0"/>
              </a:rPr>
              <a:t>Growth</a:t>
            </a:r>
            <a:r>
              <a:rPr lang="hu-HU" sz="1100" dirty="0">
                <a:latin typeface="Calibri" panose="020F0502020204030204" pitchFamily="34" charset="0"/>
                <a:cs typeface="Calibri" panose="020F0502020204030204" pitchFamily="34" charset="0"/>
              </a:rPr>
              <a:t> </a:t>
            </a:r>
            <a:r>
              <a:rPr lang="hu-HU" sz="1100" dirty="0" err="1">
                <a:latin typeface="Calibri" panose="020F0502020204030204" pitchFamily="34" charset="0"/>
                <a:cs typeface="Calibri" panose="020F0502020204030204" pitchFamily="34" charset="0"/>
              </a:rPr>
              <a:t>Scheme</a:t>
            </a:r>
            <a:endParaRPr lang="hu-HU" sz="1100" dirty="0">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B8D190F8-C942-4B5F-AE0F-B4114A7BEACB}"/>
              </a:ext>
            </a:extLst>
          </p:cNvPr>
          <p:cNvSpPr/>
          <p:nvPr/>
        </p:nvSpPr>
        <p:spPr>
          <a:xfrm>
            <a:off x="4119417" y="3123630"/>
            <a:ext cx="52174" cy="430948"/>
          </a:xfrm>
          <a:prstGeom prst="rect">
            <a:avLst/>
          </a:prstGeom>
          <a:solidFill>
            <a:srgbClr val="FF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Rounded Rectangle 52">
            <a:extLst>
              <a:ext uri="{FF2B5EF4-FFF2-40B4-BE49-F238E27FC236}">
                <a16:creationId xmlns:a16="http://schemas.microsoft.com/office/drawing/2014/main" id="{0883E846-779E-4FAF-99FB-EE58C9D77BB2}"/>
              </a:ext>
            </a:extLst>
          </p:cNvPr>
          <p:cNvSpPr/>
          <p:nvPr/>
        </p:nvSpPr>
        <p:spPr>
          <a:xfrm>
            <a:off x="3383583" y="1198753"/>
            <a:ext cx="1424032" cy="524971"/>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latin typeface="Calibri" panose="020F0502020204030204" pitchFamily="34" charset="0"/>
                <a:cs typeface="Calibri" panose="020F0502020204030204" pitchFamily="34" charset="0"/>
              </a:rPr>
              <a:t>Start of the 3rd </a:t>
            </a:r>
            <a:r>
              <a:rPr lang="hu-HU" sz="1100" dirty="0" err="1">
                <a:latin typeface="Calibri" panose="020F0502020204030204" pitchFamily="34" charset="0"/>
                <a:cs typeface="Calibri" panose="020F0502020204030204" pitchFamily="34" charset="0"/>
              </a:rPr>
              <a:t>phase</a:t>
            </a:r>
            <a:r>
              <a:rPr lang="hu-HU" sz="1100" dirty="0">
                <a:latin typeface="Calibri" panose="020F0502020204030204" pitchFamily="34" charset="0"/>
                <a:cs typeface="Calibri" panose="020F0502020204030204" pitchFamily="34" charset="0"/>
              </a:rPr>
              <a:t> of the Funding </a:t>
            </a:r>
            <a:r>
              <a:rPr lang="hu-HU" sz="1100" dirty="0" err="1">
                <a:latin typeface="Calibri" panose="020F0502020204030204" pitchFamily="34" charset="0"/>
                <a:cs typeface="Calibri" panose="020F0502020204030204" pitchFamily="34" charset="0"/>
              </a:rPr>
              <a:t>for</a:t>
            </a:r>
            <a:r>
              <a:rPr lang="hu-HU" sz="1100" dirty="0">
                <a:latin typeface="Calibri" panose="020F0502020204030204" pitchFamily="34" charset="0"/>
                <a:cs typeface="Calibri" panose="020F0502020204030204" pitchFamily="34" charset="0"/>
              </a:rPr>
              <a:t> </a:t>
            </a:r>
            <a:r>
              <a:rPr lang="hu-HU" sz="1100" dirty="0" err="1">
                <a:latin typeface="Calibri" panose="020F0502020204030204" pitchFamily="34" charset="0"/>
                <a:cs typeface="Calibri" panose="020F0502020204030204" pitchFamily="34" charset="0"/>
              </a:rPr>
              <a:t>Growth</a:t>
            </a:r>
            <a:r>
              <a:rPr lang="hu-HU" sz="1100" dirty="0">
                <a:latin typeface="Calibri" panose="020F0502020204030204" pitchFamily="34" charset="0"/>
                <a:cs typeface="Calibri" panose="020F0502020204030204" pitchFamily="34" charset="0"/>
              </a:rPr>
              <a:t> </a:t>
            </a:r>
            <a:r>
              <a:rPr lang="hu-HU" sz="1100" dirty="0" err="1">
                <a:latin typeface="Calibri" panose="020F0502020204030204" pitchFamily="34" charset="0"/>
                <a:cs typeface="Calibri" panose="020F0502020204030204" pitchFamily="34" charset="0"/>
              </a:rPr>
              <a:t>Scheme</a:t>
            </a:r>
            <a:endParaRPr lang="hu-HU" sz="1100" dirty="0">
              <a:latin typeface="Calibri" panose="020F0502020204030204" pitchFamily="34" charset="0"/>
              <a:cs typeface="Calibri" panose="020F0502020204030204" pitchFamily="34" charset="0"/>
            </a:endParaRPr>
          </a:p>
        </p:txBody>
      </p:sp>
      <p:sp>
        <p:nvSpPr>
          <p:cNvPr id="82" name="Down Arrow 58">
            <a:extLst>
              <a:ext uri="{FF2B5EF4-FFF2-40B4-BE49-F238E27FC236}">
                <a16:creationId xmlns:a16="http://schemas.microsoft.com/office/drawing/2014/main" id="{877451A7-3CED-4ACF-8159-44CBB72D244D}"/>
              </a:ext>
            </a:extLst>
          </p:cNvPr>
          <p:cNvSpPr/>
          <p:nvPr/>
        </p:nvSpPr>
        <p:spPr>
          <a:xfrm flipH="1">
            <a:off x="4212434" y="3560347"/>
            <a:ext cx="45719" cy="16177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Down Arrow 58">
            <a:extLst>
              <a:ext uri="{FF2B5EF4-FFF2-40B4-BE49-F238E27FC236}">
                <a16:creationId xmlns:a16="http://schemas.microsoft.com/office/drawing/2014/main" id="{1F1A247A-5EBA-4D25-BE91-90E0B19B74C7}"/>
              </a:ext>
            </a:extLst>
          </p:cNvPr>
          <p:cNvSpPr/>
          <p:nvPr/>
        </p:nvSpPr>
        <p:spPr>
          <a:xfrm flipH="1">
            <a:off x="3365822" y="3553742"/>
            <a:ext cx="45719" cy="127719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Rounded Rectangle 52">
            <a:extLst>
              <a:ext uri="{FF2B5EF4-FFF2-40B4-BE49-F238E27FC236}">
                <a16:creationId xmlns:a16="http://schemas.microsoft.com/office/drawing/2014/main" id="{0324235E-7576-4EEA-9D40-3785213B19AC}"/>
              </a:ext>
            </a:extLst>
          </p:cNvPr>
          <p:cNvSpPr/>
          <p:nvPr/>
        </p:nvSpPr>
        <p:spPr>
          <a:xfrm>
            <a:off x="2495734" y="4895722"/>
            <a:ext cx="1204853" cy="749923"/>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dirty="0">
                <a:latin typeface="Calibri" panose="020F0502020204030204" pitchFamily="34" charset="0"/>
                <a:cs typeface="Calibri" panose="020F0502020204030204" pitchFamily="34" charset="0"/>
              </a:rPr>
              <a:t>Start of Funding </a:t>
            </a:r>
            <a:r>
              <a:rPr lang="hu-HU" sz="1100" dirty="0" err="1">
                <a:latin typeface="Calibri" panose="020F0502020204030204" pitchFamily="34" charset="0"/>
                <a:cs typeface="Calibri" panose="020F0502020204030204" pitchFamily="34" charset="0"/>
              </a:rPr>
              <a:t>for</a:t>
            </a:r>
            <a:r>
              <a:rPr lang="hu-HU" sz="1100" dirty="0">
                <a:latin typeface="Calibri" panose="020F0502020204030204" pitchFamily="34" charset="0"/>
                <a:cs typeface="Calibri" panose="020F0502020204030204" pitchFamily="34" charset="0"/>
              </a:rPr>
              <a:t> </a:t>
            </a:r>
            <a:r>
              <a:rPr lang="hu-HU" sz="1100" dirty="0" err="1">
                <a:latin typeface="Calibri" panose="020F0502020204030204" pitchFamily="34" charset="0"/>
                <a:cs typeface="Calibri" panose="020F0502020204030204" pitchFamily="34" charset="0"/>
              </a:rPr>
              <a:t>Growth</a:t>
            </a:r>
            <a:r>
              <a:rPr lang="hu-HU" sz="1100" dirty="0">
                <a:latin typeface="Calibri" panose="020F0502020204030204" pitchFamily="34" charset="0"/>
                <a:cs typeface="Calibri" panose="020F0502020204030204" pitchFamily="34" charset="0"/>
              </a:rPr>
              <a:t> </a:t>
            </a:r>
            <a:r>
              <a:rPr lang="hu-HU" sz="1100" dirty="0" err="1">
                <a:latin typeface="Calibri" panose="020F0502020204030204" pitchFamily="34" charset="0"/>
                <a:cs typeface="Calibri" panose="020F0502020204030204" pitchFamily="34" charset="0"/>
              </a:rPr>
              <a:t>Scheme</a:t>
            </a:r>
            <a:r>
              <a:rPr lang="hu-HU" sz="1100" dirty="0">
                <a:latin typeface="Calibri" panose="020F0502020204030204" pitchFamily="34" charset="0"/>
                <a:cs typeface="Calibri" panose="020F0502020204030204" pitchFamily="34" charset="0"/>
              </a:rPr>
              <a:t> Plus (FGS+) </a:t>
            </a:r>
          </a:p>
        </p:txBody>
      </p:sp>
      <p:sp>
        <p:nvSpPr>
          <p:cNvPr id="63" name="Down Arrow 24">
            <a:extLst>
              <a:ext uri="{FF2B5EF4-FFF2-40B4-BE49-F238E27FC236}">
                <a16:creationId xmlns:a16="http://schemas.microsoft.com/office/drawing/2014/main" id="{67257C69-813B-44A8-AD0E-1EF5B52AAC97}"/>
              </a:ext>
            </a:extLst>
          </p:cNvPr>
          <p:cNvSpPr/>
          <p:nvPr/>
        </p:nvSpPr>
        <p:spPr>
          <a:xfrm rot="10800000" flipH="1">
            <a:off x="6190567" y="2287379"/>
            <a:ext cx="45719" cy="125727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Tree>
    <p:extLst>
      <p:ext uri="{BB962C8B-B14F-4D97-AF65-F5344CB8AC3E}">
        <p14:creationId xmlns:p14="http://schemas.microsoft.com/office/powerpoint/2010/main" val="3194340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2800" dirty="0">
                <a:hlinkClick r:id="rId3"/>
              </a:rPr>
              <a:t>Funding </a:t>
            </a:r>
            <a:r>
              <a:rPr lang="hu-HU" sz="2800" dirty="0" err="1">
                <a:hlinkClick r:id="rId3"/>
              </a:rPr>
              <a:t>for</a:t>
            </a:r>
            <a:r>
              <a:rPr lang="hu-HU" sz="2800" dirty="0">
                <a:hlinkClick r:id="rId3"/>
              </a:rPr>
              <a:t> </a:t>
            </a:r>
            <a:r>
              <a:rPr lang="hu-HU" sz="2800" dirty="0" err="1">
                <a:hlinkClick r:id="rId3"/>
              </a:rPr>
              <a:t>Growth</a:t>
            </a:r>
            <a:r>
              <a:rPr lang="hu-HU" sz="2800" dirty="0">
                <a:hlinkClick r:id="rId3"/>
              </a:rPr>
              <a:t> </a:t>
            </a:r>
            <a:r>
              <a:rPr lang="hu-HU" sz="2800" dirty="0" err="1">
                <a:hlinkClick r:id="rId3"/>
              </a:rPr>
              <a:t>Scheme</a:t>
            </a:r>
            <a:r>
              <a:rPr lang="hu-HU" sz="2800" dirty="0"/>
              <a:t> (FGS)</a:t>
            </a:r>
          </a:p>
        </p:txBody>
      </p:sp>
      <p:sp>
        <p:nvSpPr>
          <p:cNvPr id="3" name="Content Placeholder 2"/>
          <p:cNvSpPr>
            <a:spLocks noGrp="1"/>
          </p:cNvSpPr>
          <p:nvPr>
            <p:ph idx="1"/>
          </p:nvPr>
        </p:nvSpPr>
        <p:spPr>
          <a:xfrm>
            <a:off x="287523" y="1149721"/>
            <a:ext cx="8568953" cy="5159599"/>
          </a:xfrm>
        </p:spPr>
        <p:txBody>
          <a:bodyPr>
            <a:noAutofit/>
          </a:bodyPr>
          <a:lstStyle/>
          <a:p>
            <a:pPr algn="just">
              <a:lnSpc>
                <a:spcPct val="105000"/>
              </a:lnSpc>
              <a:spcBef>
                <a:spcPts val="600"/>
              </a:spcBef>
            </a:pPr>
            <a:r>
              <a:rPr lang="hu-HU" sz="1650" i="1" dirty="0"/>
              <a:t>Form: </a:t>
            </a:r>
            <a:r>
              <a:rPr lang="en-US" sz="1650" dirty="0"/>
              <a:t> </a:t>
            </a:r>
            <a:r>
              <a:rPr lang="hu-HU" sz="1650" dirty="0"/>
              <a:t>MNB </a:t>
            </a:r>
            <a:r>
              <a:rPr lang="hu-HU" sz="1650" dirty="0" err="1"/>
              <a:t>gave</a:t>
            </a:r>
            <a:r>
              <a:rPr lang="hu-HU" sz="1650" dirty="0"/>
              <a:t> </a:t>
            </a:r>
            <a:r>
              <a:rPr lang="en-US" sz="1650" dirty="0"/>
              <a:t>refinancing loan to credit institutions </a:t>
            </a:r>
            <a:r>
              <a:rPr lang="hu-HU" sz="1650" dirty="0" err="1"/>
              <a:t>at</a:t>
            </a:r>
            <a:r>
              <a:rPr lang="hu-HU" sz="1650" dirty="0"/>
              <a:t> a 0% interest </a:t>
            </a:r>
            <a:r>
              <a:rPr lang="hu-HU" sz="1650" dirty="0" err="1"/>
              <a:t>rate</a:t>
            </a:r>
            <a:r>
              <a:rPr lang="hu-HU" sz="1650" dirty="0"/>
              <a:t>, </a:t>
            </a:r>
            <a:r>
              <a:rPr lang="hu-HU" sz="1650" dirty="0" err="1"/>
              <a:t>from</a:t>
            </a:r>
            <a:r>
              <a:rPr lang="hu-HU" sz="1650" dirty="0"/>
              <a:t> </a:t>
            </a:r>
            <a:r>
              <a:rPr lang="hu-HU" sz="1650" dirty="0" err="1"/>
              <a:t>which</a:t>
            </a:r>
            <a:r>
              <a:rPr lang="hu-HU" sz="1650" dirty="0"/>
              <a:t> </a:t>
            </a:r>
            <a:r>
              <a:rPr lang="hu-HU" sz="1650" dirty="0" err="1"/>
              <a:t>banks</a:t>
            </a:r>
            <a:r>
              <a:rPr lang="hu-HU" sz="1650" dirty="0"/>
              <a:t> </a:t>
            </a:r>
            <a:r>
              <a:rPr lang="hu-HU" sz="1650" dirty="0" err="1"/>
              <a:t>can</a:t>
            </a:r>
            <a:r>
              <a:rPr lang="hu-HU" sz="1650" dirty="0"/>
              <a:t> </a:t>
            </a:r>
            <a:r>
              <a:rPr lang="hu-HU" sz="1650" dirty="0" err="1"/>
              <a:t>lend</a:t>
            </a:r>
            <a:r>
              <a:rPr lang="hu-HU" sz="1650" dirty="0"/>
              <a:t> </a:t>
            </a:r>
            <a:r>
              <a:rPr lang="hu-HU" sz="1650" dirty="0" err="1"/>
              <a:t>SMEs</a:t>
            </a:r>
            <a:r>
              <a:rPr lang="hu-HU" sz="1650" dirty="0"/>
              <a:t> </a:t>
            </a:r>
            <a:r>
              <a:rPr lang="hu-HU" sz="1650" dirty="0" err="1"/>
              <a:t>with</a:t>
            </a:r>
            <a:r>
              <a:rPr lang="hu-HU" sz="1650" dirty="0"/>
              <a:t> a </a:t>
            </a:r>
            <a:r>
              <a:rPr lang="hu-HU" sz="1650" dirty="0" err="1"/>
              <a:t>capped</a:t>
            </a:r>
            <a:r>
              <a:rPr lang="hu-HU" sz="1650" dirty="0"/>
              <a:t> interest margin (maximum 2,5%)</a:t>
            </a:r>
          </a:p>
          <a:p>
            <a:pPr marL="628650" lvl="1" indent="-285750" algn="just">
              <a:lnSpc>
                <a:spcPct val="105000"/>
              </a:lnSpc>
              <a:spcBef>
                <a:spcPts val="600"/>
              </a:spcBef>
              <a:buAutoNum type="romanUcPeriod"/>
            </a:pPr>
            <a:r>
              <a:rPr lang="hu-HU" sz="1650" dirty="0" err="1"/>
              <a:t>pillar</a:t>
            </a:r>
            <a:r>
              <a:rPr lang="hu-HU" sz="1650" dirty="0"/>
              <a:t>: </a:t>
            </a:r>
            <a:r>
              <a:rPr lang="hu-HU" sz="1650" dirty="0" err="1"/>
              <a:t>SME</a:t>
            </a:r>
            <a:r>
              <a:rPr lang="hu-HU" sz="1650" dirty="0"/>
              <a:t> </a:t>
            </a:r>
            <a:r>
              <a:rPr lang="hu-HU" sz="1650" dirty="0" err="1"/>
              <a:t>loans</a:t>
            </a:r>
            <a:r>
              <a:rPr lang="hu-HU" sz="1650" dirty="0"/>
              <a:t> (</a:t>
            </a:r>
            <a:r>
              <a:rPr lang="hu-HU" sz="1650" dirty="0" err="1"/>
              <a:t>as</a:t>
            </a:r>
            <a:r>
              <a:rPr lang="hu-HU" sz="1650" dirty="0"/>
              <a:t> </a:t>
            </a:r>
            <a:r>
              <a:rPr lang="hu-HU" sz="1650" dirty="0" err="1"/>
              <a:t>well</a:t>
            </a:r>
            <a:r>
              <a:rPr lang="hu-HU" sz="1650" dirty="0"/>
              <a:t> </a:t>
            </a:r>
            <a:r>
              <a:rPr lang="hu-HU" sz="1650" dirty="0" err="1"/>
              <a:t>as</a:t>
            </a:r>
            <a:r>
              <a:rPr lang="hu-HU" sz="1650" dirty="0"/>
              <a:t> </a:t>
            </a:r>
            <a:r>
              <a:rPr lang="hu-HU" sz="1650" dirty="0" err="1"/>
              <a:t>factoring</a:t>
            </a:r>
            <a:r>
              <a:rPr lang="hu-HU" sz="1650" dirty="0"/>
              <a:t> és leasing) </a:t>
            </a:r>
          </a:p>
          <a:p>
            <a:pPr marL="628650" lvl="1" indent="-285750" algn="just">
              <a:lnSpc>
                <a:spcPct val="105000"/>
              </a:lnSpc>
              <a:spcBef>
                <a:spcPts val="600"/>
              </a:spcBef>
              <a:buAutoNum type="romanUcPeriod"/>
            </a:pPr>
            <a:r>
              <a:rPr lang="hu-HU" sz="1650" dirty="0" err="1"/>
              <a:t>pillar</a:t>
            </a:r>
            <a:r>
              <a:rPr lang="hu-HU" sz="1650" dirty="0"/>
              <a:t>: conversion of </a:t>
            </a:r>
            <a:r>
              <a:rPr lang="hu-HU" sz="1650" dirty="0" err="1"/>
              <a:t>foreign</a:t>
            </a:r>
            <a:r>
              <a:rPr lang="hu-HU" sz="1650" dirty="0"/>
              <a:t> </a:t>
            </a:r>
            <a:r>
              <a:rPr lang="hu-HU" sz="1650" dirty="0" err="1"/>
              <a:t>currency</a:t>
            </a:r>
            <a:r>
              <a:rPr lang="hu-HU" sz="1650" dirty="0"/>
              <a:t> </a:t>
            </a:r>
            <a:r>
              <a:rPr lang="hu-HU" sz="1650" dirty="0" err="1"/>
              <a:t>loans</a:t>
            </a:r>
            <a:r>
              <a:rPr lang="hu-HU" sz="1650" dirty="0"/>
              <a:t> to forint </a:t>
            </a:r>
            <a:r>
              <a:rPr lang="hu-HU" sz="1650" dirty="0" err="1"/>
              <a:t>loans</a:t>
            </a:r>
            <a:r>
              <a:rPr lang="hu-HU" sz="1650" dirty="0"/>
              <a:t>, </a:t>
            </a:r>
            <a:r>
              <a:rPr lang="hu-HU" sz="1650" dirty="0" err="1"/>
              <a:t>redemption</a:t>
            </a:r>
            <a:r>
              <a:rPr lang="hu-HU" sz="1650" dirty="0"/>
              <a:t> </a:t>
            </a:r>
            <a:r>
              <a:rPr lang="en-US" sz="1650" dirty="0"/>
              <a:t>of loan for the pre-financing of EU </a:t>
            </a:r>
            <a:r>
              <a:rPr lang="hu-HU" sz="1650" dirty="0" err="1"/>
              <a:t>subsidies</a:t>
            </a:r>
            <a:endParaRPr lang="hu-HU" sz="1650" dirty="0"/>
          </a:p>
          <a:p>
            <a:pPr marL="180975" lvl="1" indent="0" algn="just">
              <a:lnSpc>
                <a:spcPct val="105000"/>
              </a:lnSpc>
              <a:spcBef>
                <a:spcPts val="600"/>
              </a:spcBef>
              <a:buNone/>
            </a:pPr>
            <a:r>
              <a:rPr lang="hu-HU" sz="1650" i="1" dirty="0" err="1"/>
              <a:t>Objective</a:t>
            </a:r>
            <a:r>
              <a:rPr lang="hu-HU" sz="1650" i="1" dirty="0"/>
              <a:t>: </a:t>
            </a:r>
            <a:r>
              <a:rPr lang="hu-HU" sz="1650" dirty="0"/>
              <a:t>to</a:t>
            </a:r>
            <a:r>
              <a:rPr lang="hu-HU" sz="1650" i="1" dirty="0"/>
              <a:t> </a:t>
            </a:r>
            <a:r>
              <a:rPr lang="en-US" sz="1650" dirty="0"/>
              <a:t>alleviate disruptions observed in lending to small and medium-sized enterprises</a:t>
            </a:r>
            <a:r>
              <a:rPr lang="hu-HU" sz="1650" dirty="0"/>
              <a:t> (</a:t>
            </a:r>
            <a:r>
              <a:rPr lang="hu-HU" sz="1650" dirty="0" err="1"/>
              <a:t>SME</a:t>
            </a:r>
            <a:r>
              <a:rPr lang="hu-HU" sz="1650" dirty="0"/>
              <a:t>), </a:t>
            </a:r>
            <a:r>
              <a:rPr lang="en-US" sz="1650" dirty="0"/>
              <a:t>strengthening financial stability and reducing </a:t>
            </a:r>
            <a:r>
              <a:rPr lang="en-US" sz="1650" dirty="0" err="1"/>
              <a:t>th</a:t>
            </a:r>
            <a:r>
              <a:rPr lang="hu-HU" sz="1650" dirty="0"/>
              <a:t>e</a:t>
            </a:r>
            <a:r>
              <a:rPr lang="en-US" sz="1650" dirty="0"/>
              <a:t> external vulnerability</a:t>
            </a:r>
            <a:r>
              <a:rPr lang="hu-HU" sz="1650" dirty="0"/>
              <a:t> of the country</a:t>
            </a:r>
            <a:endParaRPr lang="hu-HU" sz="1650" i="1" dirty="0"/>
          </a:p>
          <a:p>
            <a:pPr marL="171450" lvl="1" algn="just">
              <a:lnSpc>
                <a:spcPct val="105000"/>
              </a:lnSpc>
              <a:spcBef>
                <a:spcPts val="600"/>
              </a:spcBef>
            </a:pPr>
            <a:r>
              <a:rPr lang="en-US" sz="1650" dirty="0"/>
              <a:t>Participation in the Scheme </a:t>
            </a:r>
            <a:r>
              <a:rPr lang="hu-HU" sz="1650" dirty="0" err="1"/>
              <a:t>was</a:t>
            </a:r>
            <a:r>
              <a:rPr lang="en-US" sz="1650" dirty="0"/>
              <a:t> </a:t>
            </a:r>
            <a:r>
              <a:rPr lang="en-US" sz="1650" b="1" dirty="0"/>
              <a:t>bound to the </a:t>
            </a:r>
            <a:r>
              <a:rPr lang="hu-HU" sz="1650" b="1" dirty="0" err="1"/>
              <a:t>following</a:t>
            </a:r>
            <a:r>
              <a:rPr lang="hu-HU" sz="1650" b="1" dirty="0"/>
              <a:t> </a:t>
            </a:r>
            <a:r>
              <a:rPr lang="en-US" sz="1650" b="1" dirty="0"/>
              <a:t>condition</a:t>
            </a:r>
            <a:r>
              <a:rPr lang="hu-HU" sz="1650" dirty="0"/>
              <a:t>: </a:t>
            </a:r>
            <a:r>
              <a:rPr lang="hu-HU" sz="1650" dirty="0" err="1"/>
              <a:t>banks</a:t>
            </a:r>
            <a:r>
              <a:rPr lang="hu-HU" sz="1650" dirty="0"/>
              <a:t> had to </a:t>
            </a:r>
            <a:r>
              <a:rPr lang="hu-HU" sz="1650" dirty="0" err="1"/>
              <a:t>lend</a:t>
            </a:r>
            <a:r>
              <a:rPr lang="hu-HU" sz="1650" dirty="0"/>
              <a:t> </a:t>
            </a:r>
            <a:r>
              <a:rPr lang="hu-HU" sz="1650" dirty="0" err="1"/>
              <a:t>SMEs</a:t>
            </a:r>
            <a:r>
              <a:rPr lang="hu-HU" sz="1650" dirty="0"/>
              <a:t> </a:t>
            </a:r>
            <a:r>
              <a:rPr lang="hu-HU" sz="1650" dirty="0" err="1"/>
              <a:t>with</a:t>
            </a:r>
            <a:r>
              <a:rPr lang="hu-HU" sz="1650" dirty="0"/>
              <a:t> the </a:t>
            </a:r>
            <a:r>
              <a:rPr lang="hu-HU" sz="1650" dirty="0" err="1"/>
              <a:t>amount</a:t>
            </a:r>
            <a:r>
              <a:rPr lang="hu-HU" sz="1650" dirty="0"/>
              <a:t> </a:t>
            </a:r>
            <a:r>
              <a:rPr lang="hu-HU" sz="1650" dirty="0" err="1"/>
              <a:t>equivalent</a:t>
            </a:r>
            <a:r>
              <a:rPr lang="hu-HU" sz="1650" dirty="0"/>
              <a:t> </a:t>
            </a:r>
            <a:r>
              <a:rPr lang="hu-HU" sz="1650" dirty="0" err="1"/>
              <a:t>with</a:t>
            </a:r>
            <a:r>
              <a:rPr lang="hu-HU" sz="1650" dirty="0"/>
              <a:t> </a:t>
            </a:r>
            <a:r>
              <a:rPr lang="hu-HU" sz="1650" dirty="0" err="1"/>
              <a:t>central</a:t>
            </a:r>
            <a:r>
              <a:rPr lang="hu-HU" sz="1650" dirty="0"/>
              <a:t> bank </a:t>
            </a:r>
            <a:r>
              <a:rPr lang="hu-HU" sz="1650" dirty="0" err="1"/>
              <a:t>loans</a:t>
            </a:r>
            <a:r>
              <a:rPr lang="hu-HU" sz="1650" dirty="0"/>
              <a:t> </a:t>
            </a:r>
            <a:r>
              <a:rPr lang="hu-HU" sz="1650" dirty="0" err="1"/>
              <a:t>banks</a:t>
            </a:r>
            <a:r>
              <a:rPr lang="hu-HU" sz="1650" dirty="0"/>
              <a:t> </a:t>
            </a:r>
            <a:r>
              <a:rPr lang="hu-HU" sz="1650" dirty="0" err="1"/>
              <a:t>received</a:t>
            </a:r>
            <a:r>
              <a:rPr lang="hu-HU" sz="1650" dirty="0"/>
              <a:t> </a:t>
            </a:r>
            <a:r>
              <a:rPr lang="hu-HU" sz="1650" dirty="0" err="1"/>
              <a:t>from</a:t>
            </a:r>
            <a:r>
              <a:rPr lang="hu-HU" sz="1650" dirty="0"/>
              <a:t> the MNB in the I. and II. </a:t>
            </a:r>
            <a:r>
              <a:rPr lang="hu-HU" sz="1650" dirty="0" err="1"/>
              <a:t>pillars</a:t>
            </a:r>
            <a:r>
              <a:rPr lang="hu-HU" sz="1650" dirty="0"/>
              <a:t> of the program. (In </a:t>
            </a:r>
            <a:r>
              <a:rPr lang="hu-HU" sz="1650" dirty="0" err="1"/>
              <a:t>case</a:t>
            </a:r>
            <a:r>
              <a:rPr lang="hu-HU" sz="1650" dirty="0"/>
              <a:t> of III. </a:t>
            </a:r>
            <a:r>
              <a:rPr lang="hu-HU" sz="1650" dirty="0" err="1"/>
              <a:t>pillar</a:t>
            </a:r>
            <a:r>
              <a:rPr lang="hu-HU" sz="1650" dirty="0"/>
              <a:t> the </a:t>
            </a:r>
            <a:r>
              <a:rPr lang="hu-HU" sz="1650" dirty="0" err="1"/>
              <a:t>reduction</a:t>
            </a:r>
            <a:r>
              <a:rPr lang="hu-HU" sz="1650" dirty="0"/>
              <a:t> of </a:t>
            </a:r>
            <a:r>
              <a:rPr lang="hu-HU" sz="1650" dirty="0" err="1"/>
              <a:t>short-term</a:t>
            </a:r>
            <a:r>
              <a:rPr lang="hu-HU" sz="1650" dirty="0"/>
              <a:t> </a:t>
            </a:r>
            <a:r>
              <a:rPr lang="hu-HU" sz="1650" dirty="0" err="1"/>
              <a:t>external</a:t>
            </a:r>
            <a:r>
              <a:rPr lang="hu-HU" sz="1650" dirty="0"/>
              <a:t> </a:t>
            </a:r>
            <a:r>
              <a:rPr lang="hu-HU" sz="1650" dirty="0" err="1"/>
              <a:t>debt</a:t>
            </a:r>
            <a:r>
              <a:rPr lang="hu-HU" sz="1650" dirty="0"/>
              <a:t> of the credit </a:t>
            </a:r>
            <a:r>
              <a:rPr lang="hu-HU" sz="1650" dirty="0" err="1"/>
              <a:t>instritution</a:t>
            </a:r>
            <a:r>
              <a:rPr lang="hu-HU" sz="1650" dirty="0"/>
              <a:t> </a:t>
            </a:r>
            <a:r>
              <a:rPr lang="hu-HU" sz="1650" dirty="0" err="1"/>
              <a:t>was</a:t>
            </a:r>
            <a:r>
              <a:rPr lang="hu-HU" sz="1650" dirty="0"/>
              <a:t> the </a:t>
            </a:r>
            <a:r>
              <a:rPr lang="hu-HU" sz="1650" dirty="0" err="1"/>
              <a:t>condition</a:t>
            </a:r>
            <a:r>
              <a:rPr lang="hu-HU" sz="1650" dirty="0"/>
              <a:t>.)</a:t>
            </a:r>
          </a:p>
          <a:p>
            <a:pPr marL="171450" lvl="1" algn="just">
              <a:lnSpc>
                <a:spcPct val="105000"/>
              </a:lnSpc>
              <a:spcBef>
                <a:spcPts val="600"/>
              </a:spcBef>
            </a:pPr>
            <a:r>
              <a:rPr lang="hu-HU" sz="1650" b="1" dirty="0">
                <a:hlinkClick r:id="rId4"/>
              </a:rPr>
              <a:t>The 1st </a:t>
            </a:r>
            <a:r>
              <a:rPr lang="hu-HU" sz="1650" b="1" dirty="0" err="1">
                <a:hlinkClick r:id="rId4"/>
              </a:rPr>
              <a:t>phase</a:t>
            </a:r>
            <a:r>
              <a:rPr lang="hu-HU" sz="1650" b="1" dirty="0">
                <a:hlinkClick r:id="rId4"/>
              </a:rPr>
              <a:t> of the FGS</a:t>
            </a:r>
            <a:r>
              <a:rPr lang="hu-HU" sz="1650" b="1" dirty="0"/>
              <a:t> </a:t>
            </a:r>
            <a:r>
              <a:rPr lang="hu-HU" sz="1650" dirty="0" err="1"/>
              <a:t>started</a:t>
            </a:r>
            <a:r>
              <a:rPr lang="hu-HU" sz="1650" dirty="0"/>
              <a:t> the </a:t>
            </a:r>
            <a:r>
              <a:rPr lang="hu-HU" sz="1650" dirty="0" err="1"/>
              <a:t>beginning</a:t>
            </a:r>
            <a:r>
              <a:rPr lang="hu-HU" sz="1650" dirty="0"/>
              <a:t> of </a:t>
            </a:r>
            <a:r>
              <a:rPr lang="hu-HU" sz="1650" dirty="0" err="1"/>
              <a:t>June</a:t>
            </a:r>
            <a:r>
              <a:rPr lang="hu-HU" sz="1650" dirty="0"/>
              <a:t> 2013 </a:t>
            </a:r>
            <a:endParaRPr lang="hu-HU" sz="1650" dirty="0">
              <a:highlight>
                <a:srgbClr val="FFFF00"/>
              </a:highlight>
            </a:endParaRPr>
          </a:p>
          <a:p>
            <a:pPr marL="171450" lvl="1" algn="just">
              <a:lnSpc>
                <a:spcPct val="105000"/>
              </a:lnSpc>
              <a:spcBef>
                <a:spcPts val="600"/>
              </a:spcBef>
            </a:pPr>
            <a:r>
              <a:rPr lang="hu-HU" sz="1650" b="1" dirty="0">
                <a:hlinkClick r:id="rId5"/>
              </a:rPr>
              <a:t>The 2nd </a:t>
            </a:r>
            <a:r>
              <a:rPr lang="hu-HU" sz="1650" b="1" dirty="0" err="1">
                <a:hlinkClick r:id="rId5"/>
              </a:rPr>
              <a:t>phase</a:t>
            </a:r>
            <a:r>
              <a:rPr lang="hu-HU" sz="1650" b="1" dirty="0">
                <a:hlinkClick r:id="rId5"/>
              </a:rPr>
              <a:t> of the FGS</a:t>
            </a:r>
            <a:r>
              <a:rPr lang="hu-HU" sz="1650" dirty="0"/>
              <a:t> </a:t>
            </a:r>
            <a:r>
              <a:rPr lang="hu-HU" sz="1650" dirty="0" err="1"/>
              <a:t>started</a:t>
            </a:r>
            <a:r>
              <a:rPr lang="hu-HU" sz="1650" dirty="0"/>
              <a:t> in </a:t>
            </a:r>
            <a:r>
              <a:rPr lang="hu-HU" sz="1650" dirty="0" err="1"/>
              <a:t>October</a:t>
            </a:r>
            <a:r>
              <a:rPr lang="hu-HU" sz="1650" dirty="0"/>
              <a:t> 2013. In </a:t>
            </a:r>
            <a:r>
              <a:rPr lang="hu-HU" sz="1650" dirty="0" err="1"/>
              <a:t>September</a:t>
            </a:r>
            <a:r>
              <a:rPr lang="hu-HU" sz="1650" dirty="0"/>
              <a:t> 2014 the </a:t>
            </a:r>
            <a:r>
              <a:rPr lang="hu-HU" sz="1650" dirty="0" err="1"/>
              <a:t>Monetary</a:t>
            </a:r>
            <a:r>
              <a:rPr lang="hu-HU" sz="1650" dirty="0"/>
              <a:t> </a:t>
            </a:r>
            <a:r>
              <a:rPr lang="hu-HU" sz="1650" dirty="0" err="1"/>
              <a:t>Council</a:t>
            </a:r>
            <a:r>
              <a:rPr lang="hu-HU" sz="1650" dirty="0"/>
              <a:t> </a:t>
            </a:r>
            <a:r>
              <a:rPr lang="hu-HU" sz="1650" dirty="0" err="1"/>
              <a:t>decided</a:t>
            </a:r>
            <a:r>
              <a:rPr lang="hu-HU" sz="1650" dirty="0"/>
              <a:t> to </a:t>
            </a:r>
            <a:r>
              <a:rPr lang="hu-HU" sz="1650" b="1" dirty="0" err="1"/>
              <a:t>increase</a:t>
            </a:r>
            <a:r>
              <a:rPr lang="hu-HU" sz="1650" b="1" dirty="0"/>
              <a:t> the overall </a:t>
            </a:r>
            <a:r>
              <a:rPr lang="hu-HU" sz="1650" b="1" dirty="0" err="1"/>
              <a:t>amount</a:t>
            </a:r>
            <a:r>
              <a:rPr lang="hu-HU" sz="1650" b="1" dirty="0"/>
              <a:t> </a:t>
            </a:r>
            <a:r>
              <a:rPr lang="hu-HU" sz="1650" b="1" dirty="0" err="1"/>
              <a:t>available</a:t>
            </a:r>
            <a:r>
              <a:rPr lang="hu-HU" sz="1650" b="1" dirty="0"/>
              <a:t> </a:t>
            </a:r>
            <a:r>
              <a:rPr lang="hu-HU" sz="1650" dirty="0"/>
              <a:t>of the 2nd </a:t>
            </a:r>
            <a:r>
              <a:rPr lang="hu-HU" sz="1650" dirty="0" err="1"/>
              <a:t>phase</a:t>
            </a:r>
            <a:r>
              <a:rPr lang="hu-HU" sz="1650" dirty="0"/>
              <a:t>.</a:t>
            </a:r>
          </a:p>
          <a:p>
            <a:pPr marL="171450" lvl="1" algn="just">
              <a:lnSpc>
                <a:spcPct val="105000"/>
              </a:lnSpc>
              <a:spcBef>
                <a:spcPts val="600"/>
              </a:spcBef>
            </a:pPr>
            <a:r>
              <a:rPr lang="hu-HU" sz="1650" dirty="0"/>
              <a:t>In </a:t>
            </a:r>
            <a:r>
              <a:rPr lang="hu-HU" sz="1650" dirty="0" err="1"/>
              <a:t>March</a:t>
            </a:r>
            <a:r>
              <a:rPr lang="hu-HU" sz="1650" dirty="0"/>
              <a:t> 2015 FGS </a:t>
            </a:r>
            <a:r>
              <a:rPr lang="hu-HU" sz="1650" dirty="0" err="1"/>
              <a:t>was</a:t>
            </a:r>
            <a:r>
              <a:rPr lang="hu-HU" sz="1650" dirty="0"/>
              <a:t> </a:t>
            </a:r>
            <a:r>
              <a:rPr lang="hu-HU" sz="1650" dirty="0" err="1"/>
              <a:t>complemented</a:t>
            </a:r>
            <a:r>
              <a:rPr lang="hu-HU" sz="1650" dirty="0"/>
              <a:t> </a:t>
            </a:r>
            <a:r>
              <a:rPr lang="hu-HU" sz="1650" dirty="0" err="1"/>
              <a:t>with</a:t>
            </a:r>
            <a:r>
              <a:rPr lang="hu-HU" sz="1650" dirty="0"/>
              <a:t> </a:t>
            </a:r>
            <a:r>
              <a:rPr lang="hu-HU" sz="1650" b="1" dirty="0">
                <a:hlinkClick r:id="rId6"/>
              </a:rPr>
              <a:t>the FGS+ </a:t>
            </a:r>
            <a:r>
              <a:rPr lang="hu-HU" sz="1650" b="1" dirty="0" err="1">
                <a:hlinkClick r:id="rId6"/>
              </a:rPr>
              <a:t>facility</a:t>
            </a:r>
            <a:endParaRPr lang="hu-HU" sz="1650" b="1" dirty="0"/>
          </a:p>
          <a:p>
            <a:pPr marL="171450" lvl="1">
              <a:lnSpc>
                <a:spcPct val="105000"/>
              </a:lnSpc>
              <a:spcBef>
                <a:spcPts val="600"/>
              </a:spcBef>
            </a:pPr>
            <a:r>
              <a:rPr lang="hu-HU" sz="1650" b="1" dirty="0">
                <a:hlinkClick r:id="rId7"/>
              </a:rPr>
              <a:t>The 3rd </a:t>
            </a:r>
            <a:r>
              <a:rPr lang="hu-HU" sz="1650" b="1" dirty="0" err="1">
                <a:hlinkClick r:id="rId7"/>
              </a:rPr>
              <a:t>phase</a:t>
            </a:r>
            <a:r>
              <a:rPr lang="hu-HU" sz="1650" b="1" dirty="0">
                <a:hlinkClick r:id="rId7"/>
              </a:rPr>
              <a:t> of FGS</a:t>
            </a:r>
            <a:r>
              <a:rPr lang="hu-HU" sz="1650" dirty="0"/>
              <a:t> </a:t>
            </a:r>
            <a:r>
              <a:rPr lang="hu-HU" sz="1650" dirty="0" err="1"/>
              <a:t>started</a:t>
            </a:r>
            <a:r>
              <a:rPr lang="hu-HU" sz="1650" dirty="0"/>
              <a:t> in </a:t>
            </a:r>
            <a:r>
              <a:rPr lang="hu-HU" sz="1650" dirty="0" err="1"/>
              <a:t>January</a:t>
            </a:r>
            <a:r>
              <a:rPr lang="hu-HU" sz="1650" dirty="0"/>
              <a:t> 2016</a:t>
            </a:r>
          </a:p>
        </p:txBody>
      </p:sp>
      <p:sp>
        <p:nvSpPr>
          <p:cNvPr id="4" name="Footer Placeholder 3"/>
          <p:cNvSpPr>
            <a:spLocks noGrp="1"/>
          </p:cNvSpPr>
          <p:nvPr>
            <p:ph type="ftr" sz="quarter" idx="11"/>
          </p:nvPr>
        </p:nvSpPr>
        <p:spPr>
          <a:xfrm>
            <a:off x="6639" y="6346017"/>
            <a:ext cx="2170584" cy="365125"/>
          </a:xfrm>
        </p:spPr>
        <p:txBody>
          <a:bodyPr/>
          <a:lstStyle/>
          <a:p>
            <a:pPr>
              <a:defRPr/>
            </a:pPr>
            <a:r>
              <a:rPr lang="hu-HU" dirty="0"/>
              <a:t>Magyar Nemzeti Bank</a:t>
            </a:r>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32</a:t>
            </a:fld>
            <a:endParaRPr lang="hu-HU" dirty="0"/>
          </a:p>
        </p:txBody>
      </p:sp>
    </p:spTree>
    <p:extLst>
      <p:ext uri="{BB962C8B-B14F-4D97-AF65-F5344CB8AC3E}">
        <p14:creationId xmlns:p14="http://schemas.microsoft.com/office/powerpoint/2010/main" val="3756334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D8583BCF-BFA3-48C9-81B2-8B030F3A49F4}"/>
              </a:ext>
            </a:extLst>
          </p:cNvPr>
          <p:cNvSpPr/>
          <p:nvPr/>
        </p:nvSpPr>
        <p:spPr>
          <a:xfrm>
            <a:off x="5849746" y="2140372"/>
            <a:ext cx="3114742" cy="21967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bg1"/>
              </a:solidFill>
            </a:endParaRPr>
          </a:p>
        </p:txBody>
      </p:sp>
      <p:sp>
        <p:nvSpPr>
          <p:cNvPr id="26" name="Oval 25">
            <a:extLst>
              <a:ext uri="{FF2B5EF4-FFF2-40B4-BE49-F238E27FC236}">
                <a16:creationId xmlns:a16="http://schemas.microsoft.com/office/drawing/2014/main" id="{9A48DFBB-96E3-4392-A9F6-7329DD12B5D8}"/>
              </a:ext>
            </a:extLst>
          </p:cNvPr>
          <p:cNvSpPr/>
          <p:nvPr/>
        </p:nvSpPr>
        <p:spPr>
          <a:xfrm>
            <a:off x="5890257" y="4987509"/>
            <a:ext cx="3030945" cy="10371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itle 1">
            <a:extLst>
              <a:ext uri="{FF2B5EF4-FFF2-40B4-BE49-F238E27FC236}">
                <a16:creationId xmlns:a16="http://schemas.microsoft.com/office/drawing/2014/main" id="{5A1386E2-D997-4367-97B0-76AB5AB8BEA7}"/>
              </a:ext>
            </a:extLst>
          </p:cNvPr>
          <p:cNvSpPr>
            <a:spLocks noGrp="1"/>
          </p:cNvSpPr>
          <p:nvPr>
            <p:ph type="title"/>
          </p:nvPr>
        </p:nvSpPr>
        <p:spPr>
          <a:xfrm>
            <a:off x="1080000" y="180000"/>
            <a:ext cx="7812480" cy="759189"/>
          </a:xfrm>
        </p:spPr>
        <p:txBody>
          <a:bodyPr>
            <a:noAutofit/>
          </a:bodyPr>
          <a:lstStyle/>
          <a:p>
            <a:r>
              <a:rPr lang="hu-HU" sz="2800" dirty="0">
                <a:solidFill>
                  <a:srgbClr val="202653"/>
                </a:solidFill>
                <a:hlinkClick r:id="rId2">
                  <a:extLst>
                    <a:ext uri="{A12FA001-AC4F-418D-AE19-62706E023703}">
                      <ahyp:hlinkClr xmlns:ahyp="http://schemas.microsoft.com/office/drawing/2018/hyperlinkcolor" val="tx"/>
                    </a:ext>
                  </a:extLst>
                </a:hlinkClick>
              </a:rPr>
              <a:t>FGS’s </a:t>
            </a:r>
            <a:r>
              <a:rPr lang="hu-HU" sz="2800" dirty="0" err="1">
                <a:solidFill>
                  <a:srgbClr val="202653"/>
                </a:solidFill>
                <a:hlinkClick r:id="rId2">
                  <a:extLst>
                    <a:ext uri="{A12FA001-AC4F-418D-AE19-62706E023703}">
                      <ahyp:hlinkClr xmlns:ahyp="http://schemas.microsoft.com/office/drawing/2018/hyperlinkcolor" val="tx"/>
                    </a:ext>
                  </a:extLst>
                </a:hlinkClick>
              </a:rPr>
              <a:t>impact</a:t>
            </a:r>
            <a:r>
              <a:rPr lang="hu-HU" sz="2800" dirty="0">
                <a:solidFill>
                  <a:srgbClr val="202653"/>
                </a:solidFill>
              </a:rPr>
              <a:t> </a:t>
            </a:r>
            <a:r>
              <a:rPr lang="hu-HU" sz="2800" dirty="0" err="1">
                <a:solidFill>
                  <a:srgbClr val="202653"/>
                </a:solidFill>
              </a:rPr>
              <a:t>on</a:t>
            </a:r>
            <a:r>
              <a:rPr lang="hu-HU" sz="2800" dirty="0">
                <a:solidFill>
                  <a:srgbClr val="202653"/>
                </a:solidFill>
              </a:rPr>
              <a:t> the </a:t>
            </a:r>
            <a:r>
              <a:rPr lang="hu-HU" sz="2800" dirty="0" err="1">
                <a:solidFill>
                  <a:srgbClr val="202653"/>
                </a:solidFill>
              </a:rPr>
              <a:t>lending</a:t>
            </a:r>
            <a:r>
              <a:rPr lang="hu-HU" sz="2800" dirty="0">
                <a:solidFill>
                  <a:srgbClr val="202653"/>
                </a:solidFill>
              </a:rPr>
              <a:t> </a:t>
            </a:r>
            <a:r>
              <a:rPr lang="hu-HU" sz="2800" dirty="0" err="1">
                <a:solidFill>
                  <a:srgbClr val="202653"/>
                </a:solidFill>
              </a:rPr>
              <a:t>activity</a:t>
            </a:r>
            <a:endParaRPr lang="hu-HU" sz="2800" dirty="0">
              <a:solidFill>
                <a:srgbClr val="202653"/>
              </a:solidFill>
            </a:endParaRPr>
          </a:p>
        </p:txBody>
      </p:sp>
      <p:sp>
        <p:nvSpPr>
          <p:cNvPr id="4" name="Footer Placeholder 3">
            <a:extLst>
              <a:ext uri="{FF2B5EF4-FFF2-40B4-BE49-F238E27FC236}">
                <a16:creationId xmlns:a16="http://schemas.microsoft.com/office/drawing/2014/main" id="{85E721A0-32FD-44E5-9A0A-8494E4EBCB87}"/>
              </a:ext>
            </a:extLst>
          </p:cNvPr>
          <p:cNvSpPr>
            <a:spLocks noGrp="1"/>
          </p:cNvSpPr>
          <p:nvPr>
            <p:ph type="ftr" sz="quarter" idx="11"/>
          </p:nvPr>
        </p:nvSpPr>
        <p:spPr>
          <a:xfrm>
            <a:off x="0" y="6376243"/>
            <a:ext cx="3086100" cy="365125"/>
          </a:xfrm>
        </p:spPr>
        <p:txBody>
          <a:bodyPr/>
          <a:lstStyle/>
          <a:p>
            <a:pPr>
              <a:defRPr/>
            </a:pPr>
            <a:r>
              <a:rPr lang="hu-HU" dirty="0"/>
              <a:t>Magyar Nemzeti Bank</a:t>
            </a:r>
          </a:p>
        </p:txBody>
      </p:sp>
      <p:sp>
        <p:nvSpPr>
          <p:cNvPr id="5" name="Slide Number Placeholder 4">
            <a:extLst>
              <a:ext uri="{FF2B5EF4-FFF2-40B4-BE49-F238E27FC236}">
                <a16:creationId xmlns:a16="http://schemas.microsoft.com/office/drawing/2014/main" id="{2C7B7EB3-F4BD-448D-A400-E5C688721A55}"/>
              </a:ext>
            </a:extLst>
          </p:cNvPr>
          <p:cNvSpPr>
            <a:spLocks noGrp="1"/>
          </p:cNvSpPr>
          <p:nvPr>
            <p:ph type="sldNum" sz="quarter" idx="12"/>
          </p:nvPr>
        </p:nvSpPr>
        <p:spPr>
          <a:xfrm>
            <a:off x="3543300" y="6376243"/>
            <a:ext cx="2057400" cy="365125"/>
          </a:xfrm>
        </p:spPr>
        <p:txBody>
          <a:bodyPr/>
          <a:lstStyle/>
          <a:p>
            <a:pPr>
              <a:defRPr/>
            </a:pPr>
            <a:fld id="{0401AEF3-AFFE-433D-8A34-08D966C25545}" type="slidenum">
              <a:rPr lang="hu-HU" smtClean="0"/>
              <a:pPr>
                <a:defRPr/>
              </a:pPr>
              <a:t>33</a:t>
            </a:fld>
            <a:endParaRPr lang="hu-HU" dirty="0"/>
          </a:p>
        </p:txBody>
      </p:sp>
      <p:sp>
        <p:nvSpPr>
          <p:cNvPr id="7" name="Rectangle 6">
            <a:extLst>
              <a:ext uri="{FF2B5EF4-FFF2-40B4-BE49-F238E27FC236}">
                <a16:creationId xmlns:a16="http://schemas.microsoft.com/office/drawing/2014/main" id="{041BDCC0-A10E-4E6C-8860-33D839522565}"/>
              </a:ext>
            </a:extLst>
          </p:cNvPr>
          <p:cNvSpPr/>
          <p:nvPr/>
        </p:nvSpPr>
        <p:spPr>
          <a:xfrm>
            <a:off x="5860387" y="2207678"/>
            <a:ext cx="3152820" cy="2062103"/>
          </a:xfrm>
          <a:prstGeom prst="rect">
            <a:avLst/>
          </a:prstGeom>
        </p:spPr>
        <p:txBody>
          <a:bodyPr wrap="square">
            <a:spAutoFit/>
          </a:bodyPr>
          <a:lstStyle/>
          <a:p>
            <a:r>
              <a:rPr lang="hu-HU" sz="1600" dirty="0">
                <a:solidFill>
                  <a:schemeClr val="bg1"/>
                </a:solidFill>
                <a:latin typeface="Calibri" panose="020F0502020204030204" pitchFamily="34" charset="0"/>
                <a:cs typeface="Calibri" panose="020F0502020204030204" pitchFamily="34" charset="0"/>
              </a:rPr>
              <a:t>Sum of loan </a:t>
            </a:r>
            <a:r>
              <a:rPr lang="hu-HU" sz="1600" dirty="0" err="1">
                <a:solidFill>
                  <a:schemeClr val="bg1"/>
                </a:solidFill>
                <a:latin typeface="Calibri" panose="020F0502020204030204" pitchFamily="34" charset="0"/>
                <a:cs typeface="Calibri" panose="020F0502020204030204" pitchFamily="34" charset="0"/>
              </a:rPr>
              <a:t>types</a:t>
            </a:r>
            <a:r>
              <a:rPr lang="hu-HU" sz="1600" dirty="0">
                <a:solidFill>
                  <a:schemeClr val="bg1"/>
                </a:solidFill>
                <a:latin typeface="Calibri" panose="020F0502020204030204" pitchFamily="34" charset="0"/>
                <a:cs typeface="Calibri" panose="020F0502020204030204" pitchFamily="34" charset="0"/>
              </a:rPr>
              <a:t> in the 3 phases :</a:t>
            </a:r>
          </a:p>
          <a:p>
            <a:pPr marL="285750" indent="-285750">
              <a:buFont typeface="Arial" panose="020B0604020202020204" pitchFamily="34" charset="0"/>
              <a:buChar char="•"/>
            </a:pPr>
            <a:r>
              <a:rPr lang="hu-HU" sz="1600" dirty="0">
                <a:solidFill>
                  <a:schemeClr val="bg1"/>
                </a:solidFill>
                <a:latin typeface="Calibri" panose="020F0502020204030204" pitchFamily="34" charset="0"/>
                <a:cs typeface="Calibri" panose="020F0502020204030204" pitchFamily="34" charset="0"/>
              </a:rPr>
              <a:t>HUF 1696 </a:t>
            </a:r>
            <a:r>
              <a:rPr lang="hu-HU" sz="1600" dirty="0" err="1">
                <a:solidFill>
                  <a:schemeClr val="bg1"/>
                </a:solidFill>
                <a:latin typeface="Calibri" panose="020F0502020204030204" pitchFamily="34" charset="0"/>
                <a:cs typeface="Calibri" panose="020F0502020204030204" pitchFamily="34" charset="0"/>
              </a:rPr>
              <a:t>billion</a:t>
            </a:r>
            <a:r>
              <a:rPr lang="hu-HU" sz="1600" dirty="0">
                <a:solidFill>
                  <a:schemeClr val="bg1"/>
                </a:solidFill>
                <a:latin typeface="Calibri" panose="020F0502020204030204" pitchFamily="34" charset="0"/>
                <a:cs typeface="Calibri" panose="020F0502020204030204" pitchFamily="34" charset="0"/>
              </a:rPr>
              <a:t> </a:t>
            </a:r>
            <a:r>
              <a:rPr lang="hu-HU" sz="1600" dirty="0" err="1">
                <a:solidFill>
                  <a:schemeClr val="bg1"/>
                </a:solidFill>
                <a:latin typeface="Calibri" panose="020F0502020204030204" pitchFamily="34" charset="0"/>
                <a:cs typeface="Calibri" panose="020F0502020204030204" pitchFamily="34" charset="0"/>
              </a:rPr>
              <a:t>investment</a:t>
            </a:r>
            <a:r>
              <a:rPr lang="hu-HU" sz="1600" dirty="0">
                <a:solidFill>
                  <a:schemeClr val="bg1"/>
                </a:solidFill>
                <a:latin typeface="Calibri" panose="020F0502020204030204" pitchFamily="34" charset="0"/>
                <a:cs typeface="Calibri" panose="020F0502020204030204" pitchFamily="34" charset="0"/>
              </a:rPr>
              <a:t> </a:t>
            </a:r>
            <a:r>
              <a:rPr lang="hu-HU" sz="1600" dirty="0" err="1">
                <a:solidFill>
                  <a:schemeClr val="bg1"/>
                </a:solidFill>
                <a:latin typeface="Calibri" panose="020F0502020204030204" pitchFamily="34" charset="0"/>
                <a:cs typeface="Calibri" panose="020F0502020204030204" pitchFamily="34" charset="0"/>
              </a:rPr>
              <a:t>loans</a:t>
            </a:r>
            <a:r>
              <a:rPr lang="hu-HU" sz="1600" dirty="0">
                <a:solidFill>
                  <a:schemeClr val="bg1"/>
                </a:solidFill>
                <a:latin typeface="Calibri" panose="020F0502020204030204" pitchFamily="34" charset="0"/>
                <a:cs typeface="Calibri" panose="020F0502020204030204" pitchFamily="34" charset="0"/>
              </a:rPr>
              <a:t> and leasing </a:t>
            </a:r>
          </a:p>
          <a:p>
            <a:pPr marL="285750" indent="-285750">
              <a:buFont typeface="Arial" panose="020B0604020202020204" pitchFamily="34" charset="0"/>
              <a:buChar char="•"/>
            </a:pPr>
            <a:r>
              <a:rPr lang="hu-HU" sz="1600" dirty="0">
                <a:solidFill>
                  <a:schemeClr val="bg1"/>
                </a:solidFill>
                <a:latin typeface="Calibri" panose="020F0502020204030204" pitchFamily="34" charset="0"/>
                <a:cs typeface="Calibri" panose="020F0502020204030204" pitchFamily="34" charset="0"/>
              </a:rPr>
              <a:t>HUF 504 </a:t>
            </a:r>
            <a:r>
              <a:rPr lang="hu-HU" sz="1600" dirty="0" err="1">
                <a:solidFill>
                  <a:schemeClr val="bg1"/>
                </a:solidFill>
                <a:latin typeface="Calibri" panose="020F0502020204030204" pitchFamily="34" charset="0"/>
                <a:cs typeface="Calibri" panose="020F0502020204030204" pitchFamily="34" charset="0"/>
              </a:rPr>
              <a:t>billion</a:t>
            </a:r>
            <a:r>
              <a:rPr lang="hu-HU" sz="1600" dirty="0">
                <a:solidFill>
                  <a:schemeClr val="bg1"/>
                </a:solidFill>
                <a:latin typeface="Calibri" panose="020F0502020204030204" pitchFamily="34" charset="0"/>
                <a:cs typeface="Calibri" panose="020F0502020204030204" pitchFamily="34" charset="0"/>
              </a:rPr>
              <a:t> </a:t>
            </a:r>
            <a:r>
              <a:rPr lang="hu-HU" sz="1600" dirty="0" err="1">
                <a:solidFill>
                  <a:schemeClr val="bg1"/>
                </a:solidFill>
                <a:latin typeface="Calibri" panose="020F0502020204030204" pitchFamily="34" charset="0"/>
                <a:cs typeface="Calibri" panose="020F0502020204030204" pitchFamily="34" charset="0"/>
              </a:rPr>
              <a:t>working</a:t>
            </a:r>
            <a:r>
              <a:rPr lang="hu-HU" sz="1600" dirty="0">
                <a:solidFill>
                  <a:schemeClr val="bg1"/>
                </a:solidFill>
                <a:latin typeface="Calibri" panose="020F0502020204030204" pitchFamily="34" charset="0"/>
                <a:cs typeface="Calibri" panose="020F0502020204030204" pitchFamily="34" charset="0"/>
              </a:rPr>
              <a:t> </a:t>
            </a:r>
            <a:r>
              <a:rPr lang="hu-HU" sz="1600" dirty="0" err="1">
                <a:solidFill>
                  <a:schemeClr val="bg1"/>
                </a:solidFill>
                <a:latin typeface="Calibri" panose="020F0502020204030204" pitchFamily="34" charset="0"/>
                <a:cs typeface="Calibri" panose="020F0502020204030204" pitchFamily="34" charset="0"/>
              </a:rPr>
              <a:t>capital</a:t>
            </a:r>
            <a:r>
              <a:rPr lang="hu-HU" sz="1600" dirty="0">
                <a:solidFill>
                  <a:schemeClr val="bg1"/>
                </a:solidFill>
                <a:latin typeface="Calibri" panose="020F0502020204030204" pitchFamily="34" charset="0"/>
                <a:cs typeface="Calibri" panose="020F0502020204030204" pitchFamily="34" charset="0"/>
              </a:rPr>
              <a:t> </a:t>
            </a:r>
            <a:r>
              <a:rPr lang="hu-HU" sz="1600" dirty="0" err="1">
                <a:solidFill>
                  <a:schemeClr val="bg1"/>
                </a:solidFill>
                <a:latin typeface="Calibri" panose="020F0502020204030204" pitchFamily="34" charset="0"/>
                <a:cs typeface="Calibri" panose="020F0502020204030204" pitchFamily="34" charset="0"/>
              </a:rPr>
              <a:t>financing</a:t>
            </a:r>
            <a:r>
              <a:rPr lang="hu-HU" sz="1600" dirty="0">
                <a:solidFill>
                  <a:schemeClr val="bg1"/>
                </a:solidFill>
                <a:latin typeface="Calibri" panose="020F0502020204030204" pitchFamily="34" charset="0"/>
                <a:cs typeface="Calibri" panose="020F0502020204030204" pitchFamily="34" charset="0"/>
              </a:rPr>
              <a:t> </a:t>
            </a:r>
            <a:r>
              <a:rPr lang="hu-HU" sz="1600" dirty="0" err="1">
                <a:solidFill>
                  <a:schemeClr val="bg1"/>
                </a:solidFill>
                <a:latin typeface="Calibri" panose="020F0502020204030204" pitchFamily="34" charset="0"/>
                <a:cs typeface="Calibri" panose="020F0502020204030204" pitchFamily="34" charset="0"/>
              </a:rPr>
              <a:t>loans</a:t>
            </a:r>
            <a:r>
              <a:rPr lang="hu-HU" sz="1600" dirty="0">
                <a:solidFill>
                  <a:schemeClr val="bg1"/>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hu-HU" sz="1600" dirty="0">
                <a:solidFill>
                  <a:schemeClr val="bg1"/>
                </a:solidFill>
                <a:latin typeface="Calibri" panose="020F0502020204030204" pitchFamily="34" charset="0"/>
                <a:cs typeface="Calibri" panose="020F0502020204030204" pitchFamily="34" charset="0"/>
              </a:rPr>
              <a:t>HUF 126 </a:t>
            </a:r>
            <a:r>
              <a:rPr lang="hu-HU" sz="1600" dirty="0" err="1">
                <a:solidFill>
                  <a:schemeClr val="bg1"/>
                </a:solidFill>
                <a:latin typeface="Calibri" panose="020F0502020204030204" pitchFamily="34" charset="0"/>
                <a:cs typeface="Calibri" panose="020F0502020204030204" pitchFamily="34" charset="0"/>
              </a:rPr>
              <a:t>billion</a:t>
            </a:r>
            <a:r>
              <a:rPr lang="hu-HU" sz="1600" dirty="0">
                <a:solidFill>
                  <a:schemeClr val="bg1"/>
                </a:solidFill>
                <a:latin typeface="Calibri" panose="020F0502020204030204" pitchFamily="34" charset="0"/>
                <a:cs typeface="Calibri" panose="020F0502020204030204" pitchFamily="34" charset="0"/>
              </a:rPr>
              <a:t> </a:t>
            </a:r>
            <a:r>
              <a:rPr lang="hu-HU" sz="1600" dirty="0" err="1">
                <a:solidFill>
                  <a:schemeClr val="bg1"/>
                </a:solidFill>
                <a:latin typeface="Calibri" panose="020F0502020204030204" pitchFamily="34" charset="0"/>
                <a:cs typeface="Calibri" panose="020F0502020204030204" pitchFamily="34" charset="0"/>
              </a:rPr>
              <a:t>loans</a:t>
            </a:r>
            <a:r>
              <a:rPr lang="hu-HU" sz="1600" dirty="0">
                <a:solidFill>
                  <a:schemeClr val="bg1"/>
                </a:solidFill>
                <a:latin typeface="Calibri" panose="020F0502020204030204" pitchFamily="34" charset="0"/>
                <a:cs typeface="Calibri" panose="020F0502020204030204" pitchFamily="34" charset="0"/>
              </a:rPr>
              <a:t> </a:t>
            </a:r>
            <a:r>
              <a:rPr lang="hu-HU" sz="1600" dirty="0" err="1">
                <a:solidFill>
                  <a:schemeClr val="bg1"/>
                </a:solidFill>
                <a:latin typeface="Calibri" panose="020F0502020204030204" pitchFamily="34" charset="0"/>
                <a:cs typeface="Calibri" panose="020F0502020204030204" pitchFamily="34" charset="0"/>
              </a:rPr>
              <a:t>for</a:t>
            </a:r>
            <a:r>
              <a:rPr lang="hu-HU" sz="1600" dirty="0">
                <a:solidFill>
                  <a:schemeClr val="bg1"/>
                </a:solidFill>
                <a:latin typeface="Calibri" panose="020F0502020204030204" pitchFamily="34" charset="0"/>
                <a:cs typeface="Calibri" panose="020F0502020204030204" pitchFamily="34" charset="0"/>
              </a:rPr>
              <a:t> </a:t>
            </a:r>
            <a:r>
              <a:rPr lang="hu-HU" sz="1600" dirty="0" err="1">
                <a:solidFill>
                  <a:schemeClr val="bg1"/>
                </a:solidFill>
                <a:latin typeface="Calibri" panose="020F0502020204030204" pitchFamily="34" charset="0"/>
                <a:cs typeface="Calibri" panose="020F0502020204030204" pitchFamily="34" charset="0"/>
              </a:rPr>
              <a:t>pre-financing</a:t>
            </a:r>
            <a:r>
              <a:rPr lang="hu-HU" sz="1600" dirty="0">
                <a:solidFill>
                  <a:schemeClr val="bg1"/>
                </a:solidFill>
                <a:latin typeface="Calibri" panose="020F0502020204030204" pitchFamily="34" charset="0"/>
                <a:cs typeface="Calibri" panose="020F0502020204030204" pitchFamily="34" charset="0"/>
              </a:rPr>
              <a:t> EU </a:t>
            </a:r>
            <a:r>
              <a:rPr lang="hu-HU" sz="1600" dirty="0" err="1">
                <a:solidFill>
                  <a:schemeClr val="bg1"/>
                </a:solidFill>
                <a:latin typeface="Calibri" panose="020F0502020204030204" pitchFamily="34" charset="0"/>
                <a:cs typeface="Calibri" panose="020F0502020204030204" pitchFamily="34" charset="0"/>
              </a:rPr>
              <a:t>funds</a:t>
            </a:r>
            <a:r>
              <a:rPr lang="hu-HU" sz="1600" dirty="0">
                <a:solidFill>
                  <a:schemeClr val="bg1"/>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hu-HU" sz="1600" dirty="0">
                <a:solidFill>
                  <a:schemeClr val="bg1"/>
                </a:solidFill>
                <a:latin typeface="Calibri" panose="020F0502020204030204" pitchFamily="34" charset="0"/>
                <a:cs typeface="Calibri" panose="020F0502020204030204" pitchFamily="34" charset="0"/>
              </a:rPr>
              <a:t>HUF 484 </a:t>
            </a:r>
            <a:r>
              <a:rPr lang="hu-HU" sz="1600" dirty="0" err="1">
                <a:solidFill>
                  <a:schemeClr val="bg1"/>
                </a:solidFill>
                <a:latin typeface="Calibri" panose="020F0502020204030204" pitchFamily="34" charset="0"/>
                <a:cs typeface="Calibri" panose="020F0502020204030204" pitchFamily="34" charset="0"/>
              </a:rPr>
              <a:t>billion</a:t>
            </a:r>
            <a:r>
              <a:rPr lang="hu-HU" sz="1600" dirty="0">
                <a:solidFill>
                  <a:schemeClr val="bg1"/>
                </a:solidFill>
                <a:latin typeface="Calibri" panose="020F0502020204030204" pitchFamily="34" charset="0"/>
                <a:cs typeface="Calibri" panose="020F0502020204030204" pitchFamily="34" charset="0"/>
              </a:rPr>
              <a:t> </a:t>
            </a:r>
            <a:r>
              <a:rPr lang="hu-HU" sz="1600" dirty="0" err="1">
                <a:solidFill>
                  <a:schemeClr val="bg1"/>
                </a:solidFill>
                <a:latin typeface="Calibri" panose="020F0502020204030204" pitchFamily="34" charset="0"/>
                <a:cs typeface="Calibri" panose="020F0502020204030204" pitchFamily="34" charset="0"/>
              </a:rPr>
              <a:t>loans</a:t>
            </a:r>
            <a:r>
              <a:rPr lang="hu-HU" sz="1600" dirty="0">
                <a:solidFill>
                  <a:schemeClr val="bg1"/>
                </a:solidFill>
                <a:latin typeface="Calibri" panose="020F0502020204030204" pitchFamily="34" charset="0"/>
                <a:cs typeface="Calibri" panose="020F0502020204030204" pitchFamily="34" charset="0"/>
              </a:rPr>
              <a:t> </a:t>
            </a:r>
            <a:r>
              <a:rPr lang="hu-HU" sz="1600" dirty="0" err="1">
                <a:solidFill>
                  <a:schemeClr val="bg1"/>
                </a:solidFill>
                <a:latin typeface="Calibri" panose="020F0502020204030204" pitchFamily="34" charset="0"/>
                <a:cs typeface="Calibri" panose="020F0502020204030204" pitchFamily="34" charset="0"/>
              </a:rPr>
              <a:t>remptions</a:t>
            </a:r>
            <a:endParaRPr lang="hu-HU" sz="1600" dirty="0">
              <a:solidFill>
                <a:schemeClr val="bg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F45EFEE3-D3B1-491A-B3AD-95BAE48CDAF3}"/>
              </a:ext>
            </a:extLst>
          </p:cNvPr>
          <p:cNvSpPr txBox="1"/>
          <p:nvPr/>
        </p:nvSpPr>
        <p:spPr>
          <a:xfrm>
            <a:off x="6164331" y="5090596"/>
            <a:ext cx="2800157" cy="830997"/>
          </a:xfrm>
          <a:prstGeom prst="rect">
            <a:avLst/>
          </a:prstGeom>
          <a:noFill/>
        </p:spPr>
        <p:txBody>
          <a:bodyPr wrap="square" rtlCol="0">
            <a:spAutoFit/>
          </a:bodyPr>
          <a:lstStyle/>
          <a:p>
            <a:r>
              <a:rPr lang="hu-HU" sz="1600" i="1" dirty="0">
                <a:solidFill>
                  <a:schemeClr val="bg1"/>
                </a:solidFill>
                <a:latin typeface="Calibri" panose="020F0502020204030204" pitchFamily="34" charset="0"/>
                <a:cs typeface="Calibri" panose="020F0502020204030204" pitchFamily="34" charset="0"/>
              </a:rPr>
              <a:t>The </a:t>
            </a:r>
            <a:r>
              <a:rPr lang="hu-HU" sz="1600" i="1" dirty="0" err="1">
                <a:solidFill>
                  <a:schemeClr val="bg1"/>
                </a:solidFill>
                <a:latin typeface="Calibri" panose="020F0502020204030204" pitchFamily="34" charset="0"/>
                <a:cs typeface="Calibri" panose="020F0502020204030204" pitchFamily="34" charset="0"/>
              </a:rPr>
              <a:t>role</a:t>
            </a:r>
            <a:r>
              <a:rPr lang="hu-HU" sz="1600" i="1" dirty="0">
                <a:solidFill>
                  <a:schemeClr val="bg1"/>
                </a:solidFill>
                <a:latin typeface="Calibri" panose="020F0502020204030204" pitchFamily="34" charset="0"/>
                <a:cs typeface="Calibri" panose="020F0502020204030204" pitchFamily="34" charset="0"/>
              </a:rPr>
              <a:t> of </a:t>
            </a:r>
            <a:r>
              <a:rPr lang="hu-HU" sz="1600" i="1" dirty="0" err="1">
                <a:solidFill>
                  <a:schemeClr val="bg1"/>
                </a:solidFill>
                <a:latin typeface="Calibri" panose="020F0502020204030204" pitchFamily="34" charset="0"/>
                <a:cs typeface="Calibri" panose="020F0502020204030204" pitchFamily="34" charset="0"/>
              </a:rPr>
              <a:t>investment</a:t>
            </a:r>
            <a:r>
              <a:rPr lang="hu-HU" sz="1600" i="1" dirty="0">
                <a:solidFill>
                  <a:schemeClr val="bg1"/>
                </a:solidFill>
                <a:latin typeface="Calibri" panose="020F0502020204030204" pitchFamily="34" charset="0"/>
                <a:cs typeface="Calibri" panose="020F0502020204030204" pitchFamily="34" charset="0"/>
              </a:rPr>
              <a:t> </a:t>
            </a:r>
            <a:r>
              <a:rPr lang="hu-HU" sz="1600" i="1" dirty="0" err="1">
                <a:solidFill>
                  <a:schemeClr val="bg1"/>
                </a:solidFill>
                <a:latin typeface="Calibri" panose="020F0502020204030204" pitchFamily="34" charset="0"/>
                <a:cs typeface="Calibri" panose="020F0502020204030204" pitchFamily="34" charset="0"/>
              </a:rPr>
              <a:t>loans</a:t>
            </a:r>
            <a:r>
              <a:rPr lang="hu-HU" sz="1600" i="1" dirty="0">
                <a:solidFill>
                  <a:schemeClr val="bg1"/>
                </a:solidFill>
                <a:latin typeface="Calibri" panose="020F0502020204030204" pitchFamily="34" charset="0"/>
                <a:cs typeface="Calibri" panose="020F0502020204030204" pitchFamily="34" charset="0"/>
              </a:rPr>
              <a:t> </a:t>
            </a:r>
            <a:r>
              <a:rPr lang="hu-HU" sz="1600" i="1" dirty="0" err="1">
                <a:solidFill>
                  <a:schemeClr val="bg1"/>
                </a:solidFill>
                <a:latin typeface="Calibri" panose="020F0502020204030204" pitchFamily="34" charset="0"/>
                <a:cs typeface="Calibri" panose="020F0502020204030204" pitchFamily="34" charset="0"/>
              </a:rPr>
              <a:t>increased</a:t>
            </a:r>
            <a:r>
              <a:rPr lang="hu-HU" sz="1600" i="1" dirty="0">
                <a:solidFill>
                  <a:schemeClr val="bg1"/>
                </a:solidFill>
                <a:latin typeface="Calibri" panose="020F0502020204030204" pitchFamily="34" charset="0"/>
                <a:cs typeface="Calibri" panose="020F0502020204030204" pitchFamily="34" charset="0"/>
              </a:rPr>
              <a:t> (the 60% of the </a:t>
            </a:r>
            <a:r>
              <a:rPr lang="hu-HU" sz="1600" i="1" dirty="0" err="1">
                <a:solidFill>
                  <a:schemeClr val="bg1"/>
                </a:solidFill>
                <a:latin typeface="Calibri" panose="020F0502020204030204" pitchFamily="34" charset="0"/>
                <a:cs typeface="Calibri" panose="020F0502020204030204" pitchFamily="34" charset="0"/>
              </a:rPr>
              <a:t>total</a:t>
            </a:r>
            <a:r>
              <a:rPr lang="hu-HU" sz="1600" i="1" dirty="0">
                <a:solidFill>
                  <a:schemeClr val="bg1"/>
                </a:solidFill>
                <a:latin typeface="Calibri" panose="020F0502020204030204" pitchFamily="34" charset="0"/>
                <a:cs typeface="Calibri" panose="020F0502020204030204" pitchFamily="34" charset="0"/>
              </a:rPr>
              <a:t> </a:t>
            </a:r>
            <a:r>
              <a:rPr lang="hu-HU" sz="1600" i="1" dirty="0" err="1">
                <a:solidFill>
                  <a:schemeClr val="bg1"/>
                </a:solidFill>
                <a:latin typeface="Calibri" panose="020F0502020204030204" pitchFamily="34" charset="0"/>
                <a:cs typeface="Calibri" panose="020F0502020204030204" pitchFamily="34" charset="0"/>
              </a:rPr>
              <a:t>amount</a:t>
            </a:r>
            <a:r>
              <a:rPr lang="hu-HU" sz="1600" i="1" dirty="0">
                <a:solidFill>
                  <a:schemeClr val="bg1"/>
                </a:solidFill>
                <a:latin typeface="Calibri" panose="020F0502020204030204" pitchFamily="34" charset="0"/>
                <a:cs typeface="Calibri" panose="020F0502020204030204" pitchFamily="34" charset="0"/>
              </a:rPr>
              <a:t>)</a:t>
            </a:r>
          </a:p>
        </p:txBody>
      </p:sp>
      <p:sp>
        <p:nvSpPr>
          <p:cNvPr id="27" name="Arrow: Right 26">
            <a:extLst>
              <a:ext uri="{FF2B5EF4-FFF2-40B4-BE49-F238E27FC236}">
                <a16:creationId xmlns:a16="http://schemas.microsoft.com/office/drawing/2014/main" id="{B5CFFA16-491C-406F-B09E-322E30829E73}"/>
              </a:ext>
            </a:extLst>
          </p:cNvPr>
          <p:cNvSpPr/>
          <p:nvPr/>
        </p:nvSpPr>
        <p:spPr>
          <a:xfrm rot="5400000">
            <a:off x="7124950" y="4550645"/>
            <a:ext cx="466361" cy="280704"/>
          </a:xfrm>
          <a:prstGeom prst="rightArrow">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TextBox 27">
            <a:extLst>
              <a:ext uri="{FF2B5EF4-FFF2-40B4-BE49-F238E27FC236}">
                <a16:creationId xmlns:a16="http://schemas.microsoft.com/office/drawing/2014/main" id="{550707C3-492E-464B-82D7-5B89026064BB}"/>
              </a:ext>
            </a:extLst>
          </p:cNvPr>
          <p:cNvSpPr txBox="1"/>
          <p:nvPr/>
        </p:nvSpPr>
        <p:spPr>
          <a:xfrm>
            <a:off x="497223" y="1196752"/>
            <a:ext cx="8611281" cy="646331"/>
          </a:xfrm>
          <a:prstGeom prst="rect">
            <a:avLst/>
          </a:prstGeom>
          <a:noFill/>
        </p:spPr>
        <p:txBody>
          <a:bodyPr wrap="square" rtlCol="0">
            <a:spAutoFit/>
          </a:bodyPr>
          <a:lstStyle/>
          <a:p>
            <a:r>
              <a:rPr lang="hu-HU" dirty="0">
                <a:solidFill>
                  <a:srgbClr val="1E2452"/>
                </a:solidFill>
                <a:latin typeface="Calibri" panose="020F0502020204030204" pitchFamily="34" charset="0"/>
                <a:cs typeface="Calibri" panose="020F0502020204030204" pitchFamily="34" charset="0"/>
              </a:rPr>
              <a:t>A t</a:t>
            </a:r>
            <a:r>
              <a:rPr lang="en-US" dirty="0" err="1">
                <a:solidFill>
                  <a:srgbClr val="1E2452"/>
                </a:solidFill>
                <a:latin typeface="Calibri" panose="020F0502020204030204" pitchFamily="34" charset="0"/>
                <a:cs typeface="Calibri" panose="020F0502020204030204" pitchFamily="34" charset="0"/>
              </a:rPr>
              <a:t>otal</a:t>
            </a:r>
            <a:r>
              <a:rPr lang="en-US" dirty="0">
                <a:solidFill>
                  <a:srgbClr val="1E2452"/>
                </a:solidFill>
                <a:latin typeface="Calibri" panose="020F0502020204030204" pitchFamily="34" charset="0"/>
                <a:cs typeface="Calibri" panose="020F0502020204030204" pitchFamily="34" charset="0"/>
              </a:rPr>
              <a:t> of</a:t>
            </a:r>
            <a:r>
              <a:rPr lang="hu-HU" dirty="0">
                <a:solidFill>
                  <a:srgbClr val="1E2452"/>
                </a:solidFill>
                <a:latin typeface="Calibri" panose="020F0502020204030204" pitchFamily="34" charset="0"/>
                <a:cs typeface="Calibri" panose="020F0502020204030204" pitchFamily="34" charset="0"/>
              </a:rPr>
              <a:t> </a:t>
            </a:r>
            <a:r>
              <a:rPr lang="hu-HU" b="1" dirty="0" err="1">
                <a:solidFill>
                  <a:srgbClr val="1E2452"/>
                </a:solidFill>
                <a:latin typeface="Calibri" panose="020F0502020204030204" pitchFamily="34" charset="0"/>
                <a:cs typeface="Calibri" panose="020F0502020204030204" pitchFamily="34" charset="0"/>
              </a:rPr>
              <a:t>Bn</a:t>
            </a:r>
            <a:r>
              <a:rPr lang="hu-HU" b="1" dirty="0">
                <a:solidFill>
                  <a:srgbClr val="1E2452"/>
                </a:solidFill>
                <a:latin typeface="Calibri" panose="020F0502020204030204" pitchFamily="34" charset="0"/>
                <a:cs typeface="Calibri" panose="020F0502020204030204" pitchFamily="34" charset="0"/>
              </a:rPr>
              <a:t> </a:t>
            </a:r>
            <a:r>
              <a:rPr lang="en-US" b="1" dirty="0">
                <a:solidFill>
                  <a:srgbClr val="1E2452"/>
                </a:solidFill>
                <a:latin typeface="Calibri" panose="020F0502020204030204" pitchFamily="34" charset="0"/>
                <a:cs typeface="Calibri" panose="020F0502020204030204" pitchFamily="34" charset="0"/>
              </a:rPr>
              <a:t>2800 </a:t>
            </a:r>
            <a:r>
              <a:rPr lang="hu-HU" b="1" dirty="0">
                <a:solidFill>
                  <a:srgbClr val="1E2452"/>
                </a:solidFill>
                <a:latin typeface="Calibri" panose="020F0502020204030204" pitchFamily="34" charset="0"/>
                <a:cs typeface="Calibri" panose="020F0502020204030204" pitchFamily="34" charset="0"/>
              </a:rPr>
              <a:t>HUF</a:t>
            </a:r>
            <a:r>
              <a:rPr lang="en-US" b="1" dirty="0">
                <a:solidFill>
                  <a:srgbClr val="1E2452"/>
                </a:solidFill>
                <a:latin typeface="Calibri" panose="020F0502020204030204" pitchFamily="34" charset="0"/>
                <a:cs typeface="Calibri" panose="020F0502020204030204" pitchFamily="34" charset="0"/>
              </a:rPr>
              <a:t> </a:t>
            </a:r>
            <a:r>
              <a:rPr lang="en-US" dirty="0">
                <a:solidFill>
                  <a:srgbClr val="1E2452"/>
                </a:solidFill>
                <a:latin typeface="Calibri" panose="020F0502020204030204" pitchFamily="34" charset="0"/>
                <a:cs typeface="Calibri" panose="020F0502020204030204" pitchFamily="34" charset="0"/>
              </a:rPr>
              <a:t>had been drawn down by </a:t>
            </a:r>
            <a:r>
              <a:rPr lang="hu-HU" b="1" dirty="0" err="1">
                <a:solidFill>
                  <a:srgbClr val="1E2452"/>
                </a:solidFill>
                <a:latin typeface="Calibri" panose="020F0502020204030204" pitchFamily="34" charset="0"/>
                <a:cs typeface="Calibri" panose="020F0502020204030204" pitchFamily="34" charset="0"/>
              </a:rPr>
              <a:t>around</a:t>
            </a:r>
            <a:r>
              <a:rPr lang="en-US" b="1" dirty="0">
                <a:solidFill>
                  <a:srgbClr val="1E2452"/>
                </a:solidFill>
                <a:latin typeface="Calibri" panose="020F0502020204030204" pitchFamily="34" charset="0"/>
                <a:cs typeface="Calibri" panose="020F0502020204030204" pitchFamily="34" charset="0"/>
              </a:rPr>
              <a:t> 40 000 enterprises </a:t>
            </a:r>
            <a:r>
              <a:rPr lang="en-US" dirty="0">
                <a:solidFill>
                  <a:srgbClr val="1E2452"/>
                </a:solidFill>
                <a:latin typeface="Calibri" panose="020F0502020204030204" pitchFamily="34" charset="0"/>
                <a:cs typeface="Calibri" panose="020F0502020204030204" pitchFamily="34" charset="0"/>
              </a:rPr>
              <a:t>between 2</a:t>
            </a:r>
            <a:r>
              <a:rPr lang="hu-HU" dirty="0">
                <a:solidFill>
                  <a:srgbClr val="1E2452"/>
                </a:solidFill>
                <a:latin typeface="Calibri" panose="020F0502020204030204" pitchFamily="34" charset="0"/>
                <a:cs typeface="Calibri" panose="020F0502020204030204" pitchFamily="34" charset="0"/>
              </a:rPr>
              <a:t>0</a:t>
            </a:r>
            <a:r>
              <a:rPr lang="en-US" dirty="0">
                <a:solidFill>
                  <a:srgbClr val="1E2452"/>
                </a:solidFill>
                <a:latin typeface="Calibri" panose="020F0502020204030204" pitchFamily="34" charset="0"/>
                <a:cs typeface="Calibri" panose="020F0502020204030204" pitchFamily="34" charset="0"/>
              </a:rPr>
              <a:t>13 and 2016</a:t>
            </a:r>
            <a:r>
              <a:rPr lang="hu-HU" dirty="0">
                <a:solidFill>
                  <a:srgbClr val="1E2452"/>
                </a:solidFill>
                <a:latin typeface="Calibri" panose="020F0502020204030204" pitchFamily="34" charset="0"/>
                <a:cs typeface="Calibri" panose="020F0502020204030204" pitchFamily="34" charset="0"/>
              </a:rPr>
              <a:t>.</a:t>
            </a:r>
            <a:endParaRPr lang="hu-HU" dirty="0">
              <a:solidFill>
                <a:srgbClr val="1E2452"/>
              </a:solidFill>
            </a:endParaRPr>
          </a:p>
        </p:txBody>
      </p:sp>
      <p:sp>
        <p:nvSpPr>
          <p:cNvPr id="11" name="TextBox 10">
            <a:extLst>
              <a:ext uri="{FF2B5EF4-FFF2-40B4-BE49-F238E27FC236}">
                <a16:creationId xmlns:a16="http://schemas.microsoft.com/office/drawing/2014/main" id="{59A4A676-5D51-41FA-8B39-5F5BB1B417AB}"/>
              </a:ext>
            </a:extLst>
          </p:cNvPr>
          <p:cNvSpPr txBox="1"/>
          <p:nvPr/>
        </p:nvSpPr>
        <p:spPr>
          <a:xfrm>
            <a:off x="755576" y="5758482"/>
            <a:ext cx="4791658" cy="492443"/>
          </a:xfrm>
          <a:prstGeom prst="rect">
            <a:avLst/>
          </a:prstGeom>
          <a:noFill/>
        </p:spPr>
        <p:txBody>
          <a:bodyPr wrap="square" rtlCol="0">
            <a:spAutoFit/>
          </a:bodyPr>
          <a:lstStyle/>
          <a:p>
            <a:r>
              <a:rPr lang="hu-HU" sz="1300" i="1" dirty="0">
                <a:solidFill>
                  <a:srgbClr val="1E2452"/>
                </a:solidFill>
                <a:latin typeface="Calibri" panose="020F0502020204030204" pitchFamily="34" charset="0"/>
                <a:cs typeface="Calibri" panose="020F0502020204030204" pitchFamily="34" charset="0"/>
              </a:rPr>
              <a:t>Note: </a:t>
            </a:r>
            <a:r>
              <a:rPr lang="hu-HU" sz="1300" i="1" dirty="0" err="1">
                <a:solidFill>
                  <a:srgbClr val="1E2452"/>
                </a:solidFill>
                <a:latin typeface="Calibri" panose="020F0502020204030204" pitchFamily="34" charset="0"/>
                <a:cs typeface="Calibri" panose="020F0502020204030204" pitchFamily="34" charset="0"/>
              </a:rPr>
              <a:t>data</a:t>
            </a:r>
            <a:r>
              <a:rPr lang="hu-HU" sz="1300" i="1" dirty="0">
                <a:solidFill>
                  <a:srgbClr val="1E2452"/>
                </a:solidFill>
                <a:latin typeface="Calibri" panose="020F0502020204030204" pitchFamily="34" charset="0"/>
                <a:cs typeface="Calibri" panose="020F0502020204030204" pitchFamily="34" charset="0"/>
              </a:rPr>
              <a:t> </a:t>
            </a:r>
            <a:r>
              <a:rPr lang="hu-HU" sz="1300" i="1" dirty="0" err="1">
                <a:solidFill>
                  <a:srgbClr val="1E2452"/>
                </a:solidFill>
                <a:latin typeface="Calibri" panose="020F0502020204030204" pitchFamily="34" charset="0"/>
                <a:cs typeface="Calibri" panose="020F0502020204030204" pitchFamily="34" charset="0"/>
              </a:rPr>
              <a:t>for</a:t>
            </a:r>
            <a:r>
              <a:rPr lang="hu-HU" sz="1300" i="1" dirty="0">
                <a:solidFill>
                  <a:srgbClr val="1E2452"/>
                </a:solidFill>
                <a:latin typeface="Calibri" panose="020F0502020204030204" pitchFamily="34" charset="0"/>
                <a:cs typeface="Calibri" panose="020F0502020204030204" pitchFamily="34" charset="0"/>
              </a:rPr>
              <a:t> the 2nd </a:t>
            </a:r>
            <a:r>
              <a:rPr lang="hu-HU" sz="1300" i="1" dirty="0" err="1">
                <a:solidFill>
                  <a:srgbClr val="1E2452"/>
                </a:solidFill>
                <a:latin typeface="Calibri" panose="020F0502020204030204" pitchFamily="34" charset="0"/>
                <a:cs typeface="Calibri" panose="020F0502020204030204" pitchFamily="34" charset="0"/>
              </a:rPr>
              <a:t>phase</a:t>
            </a:r>
            <a:r>
              <a:rPr lang="hu-HU" sz="1300" i="1" dirty="0">
                <a:solidFill>
                  <a:srgbClr val="1E2452"/>
                </a:solidFill>
                <a:latin typeface="Calibri" panose="020F0502020204030204" pitchFamily="34" charset="0"/>
                <a:cs typeface="Calibri" panose="020F0502020204030204" pitchFamily="34" charset="0"/>
              </a:rPr>
              <a:t> of the FGS </a:t>
            </a:r>
            <a:r>
              <a:rPr lang="hu-HU" sz="1300" i="1" dirty="0" err="1">
                <a:solidFill>
                  <a:srgbClr val="1E2452"/>
                </a:solidFill>
                <a:latin typeface="Calibri" panose="020F0502020204030204" pitchFamily="34" charset="0"/>
                <a:cs typeface="Calibri" panose="020F0502020204030204" pitchFamily="34" charset="0"/>
              </a:rPr>
              <a:t>include</a:t>
            </a:r>
            <a:r>
              <a:rPr lang="hu-HU" sz="1300" i="1" dirty="0">
                <a:solidFill>
                  <a:srgbClr val="1E2452"/>
                </a:solidFill>
                <a:latin typeface="Calibri" panose="020F0502020204030204" pitchFamily="34" charset="0"/>
                <a:cs typeface="Calibri" panose="020F0502020204030204" pitchFamily="34" charset="0"/>
              </a:rPr>
              <a:t> the </a:t>
            </a:r>
            <a:r>
              <a:rPr lang="hu-HU" sz="1300" i="1" dirty="0" err="1">
                <a:solidFill>
                  <a:srgbClr val="1E2452"/>
                </a:solidFill>
                <a:latin typeface="Calibri" panose="020F0502020204030204" pitchFamily="34" charset="0"/>
                <a:cs typeface="Calibri" panose="020F0502020204030204" pitchFamily="34" charset="0"/>
              </a:rPr>
              <a:t>loans</a:t>
            </a:r>
            <a:r>
              <a:rPr lang="hu-HU" sz="1300" i="1" dirty="0">
                <a:solidFill>
                  <a:srgbClr val="1E2452"/>
                </a:solidFill>
                <a:latin typeface="Calibri" panose="020F0502020204030204" pitchFamily="34" charset="0"/>
                <a:cs typeface="Calibri" panose="020F0502020204030204" pitchFamily="34" charset="0"/>
              </a:rPr>
              <a:t> </a:t>
            </a:r>
            <a:r>
              <a:rPr lang="hu-HU" sz="1300" i="1" dirty="0" err="1">
                <a:solidFill>
                  <a:srgbClr val="1E2452"/>
                </a:solidFill>
                <a:latin typeface="Calibri" panose="020F0502020204030204" pitchFamily="34" charset="0"/>
                <a:cs typeface="Calibri" panose="020F0502020204030204" pitchFamily="34" charset="0"/>
              </a:rPr>
              <a:t>extended</a:t>
            </a:r>
            <a:r>
              <a:rPr lang="hu-HU" sz="1300" i="1" dirty="0">
                <a:solidFill>
                  <a:srgbClr val="1E2452"/>
                </a:solidFill>
                <a:latin typeface="Calibri" panose="020F0502020204030204" pitchFamily="34" charset="0"/>
                <a:cs typeface="Calibri" panose="020F0502020204030204" pitchFamily="34" charset="0"/>
              </a:rPr>
              <a:t> </a:t>
            </a:r>
            <a:r>
              <a:rPr lang="hu-HU" sz="1300" i="1" dirty="0" err="1">
                <a:solidFill>
                  <a:srgbClr val="1E2452"/>
                </a:solidFill>
                <a:latin typeface="Calibri" panose="020F0502020204030204" pitchFamily="34" charset="0"/>
                <a:cs typeface="Calibri" panose="020F0502020204030204" pitchFamily="34" charset="0"/>
              </a:rPr>
              <a:t>under</a:t>
            </a:r>
            <a:r>
              <a:rPr lang="hu-HU" sz="1300" i="1" dirty="0">
                <a:solidFill>
                  <a:srgbClr val="1E2452"/>
                </a:solidFill>
                <a:latin typeface="Calibri" panose="020F0502020204030204" pitchFamily="34" charset="0"/>
                <a:cs typeface="Calibri" panose="020F0502020204030204" pitchFamily="34" charset="0"/>
              </a:rPr>
              <a:t> the FGS+, </a:t>
            </a:r>
            <a:r>
              <a:rPr lang="hu-HU" sz="1300" i="1" dirty="0" err="1">
                <a:solidFill>
                  <a:srgbClr val="1E2452"/>
                </a:solidFill>
                <a:latin typeface="Calibri" panose="020F0502020204030204" pitchFamily="34" charset="0"/>
                <a:cs typeface="Calibri" panose="020F0502020204030204" pitchFamily="34" charset="0"/>
              </a:rPr>
              <a:t>worths</a:t>
            </a:r>
            <a:r>
              <a:rPr lang="hu-HU" sz="1300" i="1" dirty="0">
                <a:solidFill>
                  <a:srgbClr val="1E2452"/>
                </a:solidFill>
                <a:latin typeface="Calibri" panose="020F0502020204030204" pitchFamily="34" charset="0"/>
                <a:cs typeface="Calibri" panose="020F0502020204030204" pitchFamily="34" charset="0"/>
              </a:rPr>
              <a:t> </a:t>
            </a:r>
            <a:r>
              <a:rPr lang="hu-HU" sz="1300" i="1" dirty="0" err="1">
                <a:solidFill>
                  <a:srgbClr val="1E2452"/>
                </a:solidFill>
                <a:latin typeface="Calibri" panose="020F0502020204030204" pitchFamily="34" charset="0"/>
                <a:cs typeface="Calibri" panose="020F0502020204030204" pitchFamily="34" charset="0"/>
              </a:rPr>
              <a:t>Bn</a:t>
            </a:r>
            <a:r>
              <a:rPr lang="hu-HU" sz="1300" i="1" dirty="0">
                <a:solidFill>
                  <a:srgbClr val="1E2452"/>
                </a:solidFill>
                <a:latin typeface="Calibri" panose="020F0502020204030204" pitchFamily="34" charset="0"/>
                <a:cs typeface="Calibri" panose="020F0502020204030204" pitchFamily="34" charset="0"/>
              </a:rPr>
              <a:t> 23 HUF</a:t>
            </a:r>
          </a:p>
        </p:txBody>
      </p:sp>
      <p:sp>
        <p:nvSpPr>
          <p:cNvPr id="36" name="TextBox 35">
            <a:extLst>
              <a:ext uri="{FF2B5EF4-FFF2-40B4-BE49-F238E27FC236}">
                <a16:creationId xmlns:a16="http://schemas.microsoft.com/office/drawing/2014/main" id="{F55EC1FD-F4F6-4B26-AB4B-0BD77B09478B}"/>
              </a:ext>
            </a:extLst>
          </p:cNvPr>
          <p:cNvSpPr txBox="1"/>
          <p:nvPr/>
        </p:nvSpPr>
        <p:spPr>
          <a:xfrm>
            <a:off x="669976" y="1880957"/>
            <a:ext cx="4910694" cy="307777"/>
          </a:xfrm>
          <a:prstGeom prst="rect">
            <a:avLst/>
          </a:prstGeom>
          <a:noFill/>
        </p:spPr>
        <p:txBody>
          <a:bodyPr wrap="square" rtlCol="0">
            <a:spAutoFit/>
          </a:bodyPr>
          <a:lstStyle/>
          <a:p>
            <a:pPr algn="ctr"/>
            <a:r>
              <a:rPr lang="hu-HU" sz="1400" i="1" dirty="0">
                <a:solidFill>
                  <a:srgbClr val="1E2452"/>
                </a:solidFill>
                <a:latin typeface="Calibri" panose="020F0502020204030204" pitchFamily="34" charset="0"/>
                <a:cs typeface="Calibri" panose="020F0502020204030204" pitchFamily="34" charset="0"/>
              </a:rPr>
              <a:t>Distribution of loan purposes in the different phases of FGS</a:t>
            </a:r>
          </a:p>
        </p:txBody>
      </p:sp>
      <p:pic>
        <p:nvPicPr>
          <p:cNvPr id="8" name="Content Placeholder 7">
            <a:extLst>
              <a:ext uri="{FF2B5EF4-FFF2-40B4-BE49-F238E27FC236}">
                <a16:creationId xmlns:a16="http://schemas.microsoft.com/office/drawing/2014/main" id="{3D935573-8971-486D-93CD-D3B5E918118C}"/>
              </a:ext>
            </a:extLst>
          </p:cNvPr>
          <p:cNvPicPr>
            <a:picLocks noGrp="1" noChangeAspect="1"/>
          </p:cNvPicPr>
          <p:nvPr>
            <p:ph idx="1"/>
          </p:nvPr>
        </p:nvPicPr>
        <p:blipFill>
          <a:blip r:embed="rId3"/>
          <a:stretch>
            <a:fillRect/>
          </a:stretch>
        </p:blipFill>
        <p:spPr>
          <a:xfrm>
            <a:off x="568735" y="2157796"/>
            <a:ext cx="4989140" cy="3642663"/>
          </a:xfrm>
          <a:prstGeom prst="rect">
            <a:avLst/>
          </a:prstGeom>
        </p:spPr>
      </p:pic>
    </p:spTree>
    <p:extLst>
      <p:ext uri="{BB962C8B-B14F-4D97-AF65-F5344CB8AC3E}">
        <p14:creationId xmlns:p14="http://schemas.microsoft.com/office/powerpoint/2010/main" val="4288943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9DE71-F2EB-49B8-8695-D3C105192F4D}"/>
              </a:ext>
            </a:extLst>
          </p:cNvPr>
          <p:cNvSpPr>
            <a:spLocks noGrp="1"/>
          </p:cNvSpPr>
          <p:nvPr>
            <p:ph type="title"/>
          </p:nvPr>
        </p:nvSpPr>
        <p:spPr>
          <a:xfrm>
            <a:off x="1080000" y="180000"/>
            <a:ext cx="8064000" cy="759189"/>
          </a:xfrm>
        </p:spPr>
        <p:txBody>
          <a:bodyPr>
            <a:noAutofit/>
          </a:bodyPr>
          <a:lstStyle/>
          <a:p>
            <a:r>
              <a:rPr lang="en-US" sz="2800" dirty="0"/>
              <a:t>T</a:t>
            </a:r>
            <a:r>
              <a:rPr lang="hu-HU" sz="2800" dirty="0"/>
              <a:t>he</a:t>
            </a:r>
            <a:r>
              <a:rPr lang="en-US" sz="2800" dirty="0"/>
              <a:t> </a:t>
            </a:r>
            <a:r>
              <a:rPr lang="en-US" sz="2800" dirty="0" err="1"/>
              <a:t>FGS</a:t>
            </a:r>
            <a:r>
              <a:rPr lang="en-US" sz="2800" dirty="0"/>
              <a:t> contributed to turnaround in SME lending</a:t>
            </a:r>
            <a:r>
              <a:rPr lang="hu-HU" sz="2800" dirty="0"/>
              <a:t> and </a:t>
            </a:r>
            <a:r>
              <a:rPr lang="hu-HU" sz="2800" dirty="0" err="1"/>
              <a:t>also</a:t>
            </a:r>
            <a:r>
              <a:rPr lang="hu-HU" sz="2800" dirty="0"/>
              <a:t> had a </a:t>
            </a:r>
            <a:r>
              <a:rPr lang="hu-HU" sz="2800" dirty="0" err="1"/>
              <a:t>significant</a:t>
            </a:r>
            <a:r>
              <a:rPr lang="hu-HU" sz="2800" dirty="0"/>
              <a:t> </a:t>
            </a:r>
            <a:r>
              <a:rPr lang="hu-HU" sz="2800" dirty="0" err="1"/>
              <a:t>impact</a:t>
            </a:r>
            <a:r>
              <a:rPr lang="hu-HU" sz="2800" dirty="0"/>
              <a:t> </a:t>
            </a:r>
            <a:r>
              <a:rPr lang="hu-HU" sz="2800" dirty="0" err="1"/>
              <a:t>on</a:t>
            </a:r>
            <a:r>
              <a:rPr lang="hu-HU" sz="2800" dirty="0"/>
              <a:t> the </a:t>
            </a:r>
            <a:r>
              <a:rPr lang="hu-HU" sz="2800" dirty="0" err="1"/>
              <a:t>real</a:t>
            </a:r>
            <a:r>
              <a:rPr lang="hu-HU" sz="2800" dirty="0"/>
              <a:t> </a:t>
            </a:r>
            <a:r>
              <a:rPr lang="hu-HU" sz="2800" dirty="0" err="1"/>
              <a:t>economy</a:t>
            </a:r>
            <a:endParaRPr lang="hu-HU" sz="2800" dirty="0"/>
          </a:p>
        </p:txBody>
      </p:sp>
      <p:sp>
        <p:nvSpPr>
          <p:cNvPr id="4" name="Footer Placeholder 3">
            <a:extLst>
              <a:ext uri="{FF2B5EF4-FFF2-40B4-BE49-F238E27FC236}">
                <a16:creationId xmlns:a16="http://schemas.microsoft.com/office/drawing/2014/main" id="{791DCC31-6E07-49F9-921E-F4401F291360}"/>
              </a:ext>
            </a:extLst>
          </p:cNvPr>
          <p:cNvSpPr>
            <a:spLocks noGrp="1"/>
          </p:cNvSpPr>
          <p:nvPr>
            <p:ph type="ftr" sz="quarter" idx="11"/>
          </p:nvPr>
        </p:nvSpPr>
        <p:spPr/>
        <p:txBody>
          <a:bodyPr/>
          <a:lstStyle/>
          <a:p>
            <a:pPr>
              <a:defRPr/>
            </a:pPr>
            <a:r>
              <a:rPr lang="hu-HU"/>
              <a:t>Magyar Nemzeti Bank</a:t>
            </a:r>
            <a:endParaRPr lang="hu-HU" dirty="0"/>
          </a:p>
        </p:txBody>
      </p:sp>
      <p:sp>
        <p:nvSpPr>
          <p:cNvPr id="5" name="Slide Number Placeholder 4">
            <a:extLst>
              <a:ext uri="{FF2B5EF4-FFF2-40B4-BE49-F238E27FC236}">
                <a16:creationId xmlns:a16="http://schemas.microsoft.com/office/drawing/2014/main" id="{EF87CFFB-340F-4F7D-80B1-8A4A8BD41A2B}"/>
              </a:ext>
            </a:extLst>
          </p:cNvPr>
          <p:cNvSpPr>
            <a:spLocks noGrp="1"/>
          </p:cNvSpPr>
          <p:nvPr>
            <p:ph type="sldNum" sz="quarter" idx="12"/>
          </p:nvPr>
        </p:nvSpPr>
        <p:spPr/>
        <p:txBody>
          <a:bodyPr/>
          <a:lstStyle/>
          <a:p>
            <a:pPr>
              <a:defRPr/>
            </a:pPr>
            <a:fld id="{0401AEF3-AFFE-433D-8A34-08D966C25545}" type="slidenum">
              <a:rPr lang="hu-HU" smtClean="0"/>
              <a:pPr>
                <a:defRPr/>
              </a:pPr>
              <a:t>34</a:t>
            </a:fld>
            <a:endParaRPr lang="hu-HU" dirty="0"/>
          </a:p>
        </p:txBody>
      </p:sp>
      <p:sp>
        <p:nvSpPr>
          <p:cNvPr id="12" name="TextBox 11">
            <a:extLst>
              <a:ext uri="{FF2B5EF4-FFF2-40B4-BE49-F238E27FC236}">
                <a16:creationId xmlns:a16="http://schemas.microsoft.com/office/drawing/2014/main" id="{A2FD2A8B-78CA-4A4D-96DB-2E3D92734818}"/>
              </a:ext>
            </a:extLst>
          </p:cNvPr>
          <p:cNvSpPr txBox="1"/>
          <p:nvPr/>
        </p:nvSpPr>
        <p:spPr>
          <a:xfrm>
            <a:off x="690185" y="1179891"/>
            <a:ext cx="7887251" cy="877163"/>
          </a:xfrm>
          <a:prstGeom prst="rect">
            <a:avLst/>
          </a:prstGeom>
          <a:noFill/>
        </p:spPr>
        <p:txBody>
          <a:bodyPr wrap="square" rtlCol="0">
            <a:spAutoFit/>
          </a:bodyPr>
          <a:lstStyle/>
          <a:p>
            <a:pPr algn="just"/>
            <a:r>
              <a:rPr lang="en-US" sz="1700" dirty="0">
                <a:solidFill>
                  <a:srgbClr val="1E2452"/>
                </a:solidFill>
                <a:latin typeface="Calibri" panose="020F0502020204030204" pitchFamily="34" charset="0"/>
                <a:cs typeface="Calibri" panose="020F0502020204030204" pitchFamily="34" charset="0"/>
              </a:rPr>
              <a:t>Based on the </a:t>
            </a:r>
            <a:r>
              <a:rPr lang="en-US" sz="1700" dirty="0" err="1">
                <a:solidFill>
                  <a:srgbClr val="1E2452"/>
                </a:solidFill>
                <a:latin typeface="Calibri" panose="020F0502020204030204" pitchFamily="34" charset="0"/>
                <a:cs typeface="Calibri" panose="020F0502020204030204" pitchFamily="34" charset="0"/>
              </a:rPr>
              <a:t>MNB’s</a:t>
            </a:r>
            <a:r>
              <a:rPr lang="en-US" sz="1700" dirty="0">
                <a:solidFill>
                  <a:srgbClr val="1E2452"/>
                </a:solidFill>
                <a:latin typeface="Calibri" panose="020F0502020204030204" pitchFamily="34" charset="0"/>
                <a:cs typeface="Calibri" panose="020F0502020204030204" pitchFamily="34" charset="0"/>
              </a:rPr>
              <a:t> </a:t>
            </a:r>
            <a:r>
              <a:rPr lang="hu-HU" sz="1700" dirty="0">
                <a:solidFill>
                  <a:srgbClr val="1E2452"/>
                </a:solidFill>
                <a:latin typeface="Calibri" panose="020F0502020204030204" pitchFamily="34" charset="0"/>
                <a:cs typeface="Calibri" panose="020F0502020204030204" pitchFamily="34" charset="0"/>
              </a:rPr>
              <a:t>latest</a:t>
            </a:r>
            <a:r>
              <a:rPr lang="en-US" sz="1700" dirty="0">
                <a:solidFill>
                  <a:srgbClr val="1E2452"/>
                </a:solidFill>
                <a:latin typeface="Calibri" panose="020F0502020204030204" pitchFamily="34" charset="0"/>
                <a:cs typeface="Calibri" panose="020F0502020204030204" pitchFamily="34" charset="0"/>
              </a:rPr>
              <a:t> estimates</a:t>
            </a:r>
            <a:r>
              <a:rPr lang="hu-HU" sz="1700" dirty="0">
                <a:solidFill>
                  <a:srgbClr val="1E2452"/>
                </a:solidFill>
                <a:latin typeface="Calibri" panose="020F0502020204030204" pitchFamily="34" charset="0"/>
                <a:cs typeface="Calibri" panose="020F0502020204030204" pitchFamily="34" charset="0"/>
              </a:rPr>
              <a:t>,</a:t>
            </a:r>
            <a:r>
              <a:rPr lang="en-US" sz="1700" dirty="0">
                <a:solidFill>
                  <a:srgbClr val="1E2452"/>
                </a:solidFill>
                <a:latin typeface="Calibri" panose="020F0502020204030204" pitchFamily="34" charset="0"/>
                <a:cs typeface="Calibri" panose="020F0502020204030204" pitchFamily="34" charset="0"/>
              </a:rPr>
              <a:t> the </a:t>
            </a:r>
            <a:r>
              <a:rPr lang="hu-HU" sz="1700" dirty="0" err="1">
                <a:solidFill>
                  <a:srgbClr val="1E2452"/>
                </a:solidFill>
                <a:latin typeface="Calibri" panose="020F0502020204030204" pitchFamily="34" charset="0"/>
                <a:cs typeface="Calibri" panose="020F0502020204030204" pitchFamily="34" charset="0"/>
              </a:rPr>
              <a:t>impact</a:t>
            </a:r>
            <a:r>
              <a:rPr lang="hu-HU" sz="1700" dirty="0">
                <a:solidFill>
                  <a:srgbClr val="1E2452"/>
                </a:solidFill>
                <a:latin typeface="Calibri" panose="020F0502020204030204" pitchFamily="34" charset="0"/>
                <a:cs typeface="Calibri" panose="020F0502020204030204" pitchFamily="34" charset="0"/>
              </a:rPr>
              <a:t> of the </a:t>
            </a:r>
            <a:r>
              <a:rPr lang="en-US" sz="1700" dirty="0" err="1">
                <a:solidFill>
                  <a:srgbClr val="1E2452"/>
                </a:solidFill>
                <a:latin typeface="Calibri" panose="020F0502020204030204" pitchFamily="34" charset="0"/>
                <a:cs typeface="Calibri" panose="020F0502020204030204" pitchFamily="34" charset="0"/>
              </a:rPr>
              <a:t>FGS</a:t>
            </a:r>
            <a:r>
              <a:rPr lang="hu-HU" sz="1700" dirty="0">
                <a:solidFill>
                  <a:srgbClr val="1E2452"/>
                </a:solidFill>
                <a:latin typeface="Calibri" panose="020F0502020204030204" pitchFamily="34" charset="0"/>
                <a:cs typeface="Calibri" panose="020F0502020204030204" pitchFamily="34" charset="0"/>
              </a:rPr>
              <a:t> </a:t>
            </a:r>
            <a:r>
              <a:rPr lang="hu-HU" sz="1700" dirty="0" err="1">
                <a:solidFill>
                  <a:srgbClr val="1E2452"/>
                </a:solidFill>
                <a:latin typeface="Calibri" panose="020F0502020204030204" pitchFamily="34" charset="0"/>
                <a:cs typeface="Calibri" panose="020F0502020204030204" pitchFamily="34" charset="0"/>
              </a:rPr>
              <a:t>on</a:t>
            </a:r>
            <a:r>
              <a:rPr lang="hu-HU" sz="1700" dirty="0">
                <a:solidFill>
                  <a:srgbClr val="1E2452"/>
                </a:solidFill>
                <a:latin typeface="Calibri" panose="020F0502020204030204" pitchFamily="34" charset="0"/>
                <a:cs typeface="Calibri" panose="020F0502020204030204" pitchFamily="34" charset="0"/>
              </a:rPr>
              <a:t> </a:t>
            </a:r>
            <a:r>
              <a:rPr lang="hu-HU" sz="1700" dirty="0" err="1">
                <a:solidFill>
                  <a:srgbClr val="1E2452"/>
                </a:solidFill>
                <a:latin typeface="Calibri" panose="020F0502020204030204" pitchFamily="34" charset="0"/>
                <a:cs typeface="Calibri" panose="020F0502020204030204" pitchFamily="34" charset="0"/>
              </a:rPr>
              <a:t>economic</a:t>
            </a:r>
            <a:r>
              <a:rPr lang="hu-HU" sz="1700" dirty="0">
                <a:solidFill>
                  <a:srgbClr val="1E2452"/>
                </a:solidFill>
                <a:latin typeface="Calibri" panose="020F0502020204030204" pitchFamily="34" charset="0"/>
                <a:cs typeface="Calibri" panose="020F0502020204030204" pitchFamily="34" charset="0"/>
              </a:rPr>
              <a:t> </a:t>
            </a:r>
            <a:r>
              <a:rPr lang="hu-HU" sz="1700" dirty="0" err="1">
                <a:solidFill>
                  <a:srgbClr val="1E2452"/>
                </a:solidFill>
                <a:latin typeface="Calibri" panose="020F0502020204030204" pitchFamily="34" charset="0"/>
                <a:cs typeface="Calibri" panose="020F0502020204030204" pitchFamily="34" charset="0"/>
              </a:rPr>
              <a:t>growth</a:t>
            </a:r>
            <a:r>
              <a:rPr lang="en-US" sz="1700" dirty="0">
                <a:solidFill>
                  <a:srgbClr val="1E2452"/>
                </a:solidFill>
                <a:latin typeface="Calibri" panose="020F0502020204030204" pitchFamily="34" charset="0"/>
                <a:cs typeface="Calibri" panose="020F0502020204030204" pitchFamily="34" charset="0"/>
              </a:rPr>
              <a:t> </a:t>
            </a:r>
            <a:r>
              <a:rPr lang="hu-HU" sz="1700" dirty="0" err="1">
                <a:solidFill>
                  <a:srgbClr val="1E2452"/>
                </a:solidFill>
                <a:latin typeface="Calibri" panose="020F0502020204030204" pitchFamily="34" charset="0"/>
                <a:cs typeface="Calibri" panose="020F0502020204030204" pitchFamily="34" charset="0"/>
              </a:rPr>
              <a:t>was</a:t>
            </a:r>
            <a:r>
              <a:rPr lang="hu-HU" sz="1700" dirty="0">
                <a:solidFill>
                  <a:srgbClr val="1E2452"/>
                </a:solidFill>
                <a:latin typeface="Calibri" panose="020F0502020204030204" pitchFamily="34" charset="0"/>
                <a:cs typeface="Calibri" panose="020F0502020204030204" pitchFamily="34" charset="0"/>
              </a:rPr>
              <a:t> </a:t>
            </a:r>
            <a:r>
              <a:rPr lang="hu-HU" sz="1700" b="1" dirty="0" err="1">
                <a:solidFill>
                  <a:srgbClr val="1E2452"/>
                </a:solidFill>
                <a:latin typeface="Calibri" panose="020F0502020204030204" pitchFamily="34" charset="0"/>
                <a:cs typeface="Calibri" panose="020F0502020204030204" pitchFamily="34" charset="0"/>
              </a:rPr>
              <a:t>around</a:t>
            </a:r>
            <a:r>
              <a:rPr lang="hu-HU" sz="1700" b="1" dirty="0">
                <a:solidFill>
                  <a:srgbClr val="1E2452"/>
                </a:solidFill>
                <a:latin typeface="Calibri" panose="020F0502020204030204" pitchFamily="34" charset="0"/>
                <a:cs typeface="Calibri" panose="020F0502020204030204" pitchFamily="34" charset="0"/>
              </a:rPr>
              <a:t> 3.5 percent </a:t>
            </a:r>
            <a:r>
              <a:rPr lang="en-US" sz="1700" b="1" dirty="0">
                <a:solidFill>
                  <a:srgbClr val="1E2452"/>
                </a:solidFill>
                <a:latin typeface="Calibri" panose="020F0502020204030204" pitchFamily="34" charset="0"/>
                <a:cs typeface="Calibri" panose="020F0502020204030204" pitchFamily="34" charset="0"/>
              </a:rPr>
              <a:t>between 2013 and 201</a:t>
            </a:r>
            <a:r>
              <a:rPr lang="hu-HU" sz="1700" b="1" dirty="0">
                <a:solidFill>
                  <a:srgbClr val="1E2452"/>
                </a:solidFill>
                <a:latin typeface="Calibri" panose="020F0502020204030204" pitchFamily="34" charset="0"/>
                <a:cs typeface="Calibri" panose="020F0502020204030204" pitchFamily="34" charset="0"/>
              </a:rPr>
              <a:t>8</a:t>
            </a:r>
            <a:r>
              <a:rPr lang="en-US" sz="1700" dirty="0">
                <a:solidFill>
                  <a:srgbClr val="1E2452"/>
                </a:solidFill>
                <a:latin typeface="Calibri" panose="020F0502020204030204" pitchFamily="34" charset="0"/>
                <a:cs typeface="Calibri" panose="020F0502020204030204" pitchFamily="34" charset="0"/>
              </a:rPr>
              <a:t> </a:t>
            </a:r>
            <a:r>
              <a:rPr lang="hu-HU" sz="1700" dirty="0">
                <a:solidFill>
                  <a:srgbClr val="1E2452"/>
                </a:solidFill>
                <a:latin typeface="Calibri" panose="020F0502020204030204" pitchFamily="34" charset="0"/>
                <a:cs typeface="Calibri" panose="020F0502020204030204" pitchFamily="34" charset="0"/>
              </a:rPr>
              <a:t> </a:t>
            </a:r>
            <a:r>
              <a:rPr lang="hu-HU" sz="1700" dirty="0" err="1">
                <a:solidFill>
                  <a:srgbClr val="1E2452"/>
                </a:solidFill>
                <a:latin typeface="Calibri" panose="020F0502020204030204" pitchFamily="34" charset="0"/>
                <a:cs typeface="Calibri" panose="020F0502020204030204" pitchFamily="34" charset="0"/>
              </a:rPr>
              <a:t>through</a:t>
            </a:r>
            <a:r>
              <a:rPr lang="hu-HU" sz="1700" dirty="0">
                <a:solidFill>
                  <a:srgbClr val="1E2452"/>
                </a:solidFill>
                <a:latin typeface="Calibri" panose="020F0502020204030204" pitchFamily="34" charset="0"/>
                <a:cs typeface="Calibri" panose="020F0502020204030204" pitchFamily="34" charset="0"/>
              </a:rPr>
              <a:t> </a:t>
            </a:r>
            <a:r>
              <a:rPr lang="hu-HU" sz="1700" dirty="0" err="1">
                <a:solidFill>
                  <a:srgbClr val="1E2452"/>
                </a:solidFill>
                <a:latin typeface="Calibri" panose="020F0502020204030204" pitchFamily="34" charset="0"/>
                <a:cs typeface="Calibri" panose="020F0502020204030204" pitchFamily="34" charset="0"/>
              </a:rPr>
              <a:t>easing</a:t>
            </a:r>
            <a:r>
              <a:rPr lang="hu-HU" sz="1700" dirty="0">
                <a:solidFill>
                  <a:srgbClr val="1E2452"/>
                </a:solidFill>
                <a:latin typeface="Calibri" panose="020F0502020204030204" pitchFamily="34" charset="0"/>
                <a:cs typeface="Calibri" panose="020F0502020204030204" pitchFamily="34" charset="0"/>
              </a:rPr>
              <a:t> credit </a:t>
            </a:r>
            <a:r>
              <a:rPr lang="hu-HU" sz="1700" dirty="0" err="1">
                <a:solidFill>
                  <a:srgbClr val="1E2452"/>
                </a:solidFill>
                <a:latin typeface="Calibri" panose="020F0502020204030204" pitchFamily="34" charset="0"/>
                <a:cs typeface="Calibri" panose="020F0502020204030204" pitchFamily="34" charset="0"/>
              </a:rPr>
              <a:t>conditions</a:t>
            </a:r>
            <a:r>
              <a:rPr lang="hu-HU" sz="1700" dirty="0">
                <a:solidFill>
                  <a:srgbClr val="1E2452"/>
                </a:solidFill>
                <a:latin typeface="Calibri" panose="020F0502020204030204" pitchFamily="34" charset="0"/>
                <a:cs typeface="Calibri" panose="020F0502020204030204" pitchFamily="34" charset="0"/>
              </a:rPr>
              <a:t> and  </a:t>
            </a:r>
            <a:r>
              <a:rPr lang="hu-HU" sz="1700" dirty="0" err="1">
                <a:solidFill>
                  <a:srgbClr val="1E2452"/>
                </a:solidFill>
                <a:latin typeface="Calibri" panose="020F0502020204030204" pitchFamily="34" charset="0"/>
                <a:cs typeface="Calibri" panose="020F0502020204030204" pitchFamily="34" charset="0"/>
              </a:rPr>
              <a:t>thereby</a:t>
            </a:r>
            <a:r>
              <a:rPr lang="hu-HU" sz="1700" dirty="0">
                <a:solidFill>
                  <a:srgbClr val="1E2452"/>
                </a:solidFill>
                <a:latin typeface="Calibri" panose="020F0502020204030204" pitchFamily="34" charset="0"/>
                <a:cs typeface="Calibri" panose="020F0502020204030204" pitchFamily="34" charset="0"/>
              </a:rPr>
              <a:t> </a:t>
            </a:r>
            <a:r>
              <a:rPr lang="hu-HU" sz="1700" dirty="0" err="1">
                <a:solidFill>
                  <a:srgbClr val="1E2452"/>
                </a:solidFill>
                <a:latin typeface="Calibri" panose="020F0502020204030204" pitchFamily="34" charset="0"/>
                <a:cs typeface="Calibri" panose="020F0502020204030204" pitchFamily="34" charset="0"/>
              </a:rPr>
              <a:t>supporting</a:t>
            </a:r>
            <a:r>
              <a:rPr lang="hu-HU" sz="1700" dirty="0">
                <a:solidFill>
                  <a:srgbClr val="1E2452"/>
                </a:solidFill>
                <a:latin typeface="Calibri" panose="020F0502020204030204" pitchFamily="34" charset="0"/>
                <a:cs typeface="Calibri" panose="020F0502020204030204" pitchFamily="34" charset="0"/>
              </a:rPr>
              <a:t> </a:t>
            </a:r>
            <a:r>
              <a:rPr lang="hu-HU" sz="1700" dirty="0" err="1">
                <a:solidFill>
                  <a:srgbClr val="1E2452"/>
                </a:solidFill>
                <a:latin typeface="Calibri" panose="020F0502020204030204" pitchFamily="34" charset="0"/>
                <a:cs typeface="Calibri" panose="020F0502020204030204" pitchFamily="34" charset="0"/>
              </a:rPr>
              <a:t>investments</a:t>
            </a:r>
            <a:r>
              <a:rPr lang="hu-HU" sz="1700" dirty="0">
                <a:solidFill>
                  <a:srgbClr val="1E2452"/>
                </a:solidFill>
                <a:latin typeface="Calibri" panose="020F0502020204030204" pitchFamily="34" charset="0"/>
                <a:cs typeface="Calibri" panose="020F0502020204030204" pitchFamily="34" charset="0"/>
              </a:rPr>
              <a:t>. </a:t>
            </a:r>
          </a:p>
        </p:txBody>
      </p:sp>
      <p:pic>
        <p:nvPicPr>
          <p:cNvPr id="3" name="Picture 2">
            <a:extLst>
              <a:ext uri="{FF2B5EF4-FFF2-40B4-BE49-F238E27FC236}">
                <a16:creationId xmlns:a16="http://schemas.microsoft.com/office/drawing/2014/main" id="{A63542A4-DD55-4D70-A707-ED921EC68024}"/>
              </a:ext>
            </a:extLst>
          </p:cNvPr>
          <p:cNvPicPr>
            <a:picLocks noChangeAspect="1"/>
          </p:cNvPicPr>
          <p:nvPr/>
        </p:nvPicPr>
        <p:blipFill>
          <a:blip r:embed="rId2"/>
          <a:stretch>
            <a:fillRect/>
          </a:stretch>
        </p:blipFill>
        <p:spPr>
          <a:xfrm>
            <a:off x="1869325" y="2043421"/>
            <a:ext cx="5405350" cy="4096349"/>
          </a:xfrm>
          <a:prstGeom prst="rect">
            <a:avLst/>
          </a:prstGeom>
        </p:spPr>
      </p:pic>
      <p:sp>
        <p:nvSpPr>
          <p:cNvPr id="14" name="TextBox 13">
            <a:extLst>
              <a:ext uri="{FF2B5EF4-FFF2-40B4-BE49-F238E27FC236}">
                <a16:creationId xmlns:a16="http://schemas.microsoft.com/office/drawing/2014/main" id="{BF51DCB3-23D6-4ED0-A8A2-ABF07F2C4804}"/>
              </a:ext>
            </a:extLst>
          </p:cNvPr>
          <p:cNvSpPr txBox="1"/>
          <p:nvPr/>
        </p:nvSpPr>
        <p:spPr>
          <a:xfrm>
            <a:off x="1331640" y="6073551"/>
            <a:ext cx="7200800" cy="307777"/>
          </a:xfrm>
          <a:prstGeom prst="rect">
            <a:avLst/>
          </a:prstGeom>
          <a:noFill/>
        </p:spPr>
        <p:txBody>
          <a:bodyPr wrap="square" rtlCol="0">
            <a:spAutoFit/>
          </a:bodyPr>
          <a:lstStyle/>
          <a:p>
            <a:r>
              <a:rPr lang="hu-HU" sz="1400" i="1" dirty="0">
                <a:solidFill>
                  <a:srgbClr val="1E2452"/>
                </a:solidFill>
                <a:latin typeface="Calibri" panose="020F0502020204030204" pitchFamily="34" charset="0"/>
                <a:cs typeface="Calibri" panose="020F0502020204030204" pitchFamily="34" charset="0"/>
              </a:rPr>
              <a:t>Further analysises </a:t>
            </a:r>
            <a:r>
              <a:rPr lang="hu-HU" sz="1400" i="1" dirty="0" err="1">
                <a:solidFill>
                  <a:srgbClr val="1E2452"/>
                </a:solidFill>
                <a:latin typeface="Calibri" panose="020F0502020204030204" pitchFamily="34" charset="0"/>
                <a:cs typeface="Calibri" panose="020F0502020204030204" pitchFamily="34" charset="0"/>
              </a:rPr>
              <a:t>can</a:t>
            </a:r>
            <a:r>
              <a:rPr lang="hu-HU" sz="1400" i="1" dirty="0">
                <a:solidFill>
                  <a:srgbClr val="1E2452"/>
                </a:solidFill>
                <a:latin typeface="Calibri" panose="020F0502020204030204" pitchFamily="34" charset="0"/>
                <a:cs typeface="Calibri" panose="020F0502020204030204" pitchFamily="34" charset="0"/>
              </a:rPr>
              <a:t> be </a:t>
            </a:r>
            <a:r>
              <a:rPr lang="hu-HU" sz="1400" i="1" dirty="0" err="1">
                <a:solidFill>
                  <a:srgbClr val="1E2452"/>
                </a:solidFill>
                <a:latin typeface="Calibri" panose="020F0502020204030204" pitchFamily="34" charset="0"/>
                <a:cs typeface="Calibri" panose="020F0502020204030204" pitchFamily="34" charset="0"/>
              </a:rPr>
              <a:t>found</a:t>
            </a:r>
            <a:r>
              <a:rPr lang="hu-HU" sz="1400" i="1" dirty="0">
                <a:solidFill>
                  <a:srgbClr val="1E2452"/>
                </a:solidFill>
                <a:latin typeface="Calibri" panose="020F0502020204030204" pitchFamily="34" charset="0"/>
                <a:cs typeface="Calibri" panose="020F0502020204030204" pitchFamily="34" charset="0"/>
              </a:rPr>
              <a:t> </a:t>
            </a:r>
            <a:r>
              <a:rPr lang="hu-HU" sz="1400" i="1" dirty="0" err="1">
                <a:solidFill>
                  <a:srgbClr val="1E2452"/>
                </a:solidFill>
                <a:latin typeface="Calibri" panose="020F0502020204030204" pitchFamily="34" charset="0"/>
                <a:cs typeface="Calibri" panose="020F0502020204030204" pitchFamily="34" charset="0"/>
              </a:rPr>
              <a:t>at</a:t>
            </a:r>
            <a:r>
              <a:rPr lang="hu-HU" sz="1400" i="1" dirty="0">
                <a:solidFill>
                  <a:srgbClr val="1E2452"/>
                </a:solidFill>
                <a:latin typeface="Calibri" panose="020F0502020204030204" pitchFamily="34" charset="0"/>
                <a:cs typeface="Calibri" panose="020F0502020204030204" pitchFamily="34" charset="0"/>
              </a:rPr>
              <a:t> </a:t>
            </a:r>
            <a:r>
              <a:rPr lang="hu-HU" sz="1400" i="1" u="sng" dirty="0">
                <a:solidFill>
                  <a:srgbClr val="1E2452"/>
                </a:solidFill>
                <a:latin typeface="Calibri" panose="020F0502020204030204" pitchFamily="34" charset="0"/>
                <a:cs typeface="Calibri" panose="020F0502020204030204" pitchFamily="34" charset="0"/>
                <a:hlinkClick r:id="rId3"/>
              </a:rPr>
              <a:t>MNB/</a:t>
            </a:r>
            <a:r>
              <a:rPr lang="hu-HU" sz="1400" i="1" u="sng" dirty="0" err="1">
                <a:solidFill>
                  <a:srgbClr val="1E2452"/>
                </a:solidFill>
                <a:latin typeface="Calibri" panose="020F0502020204030204" pitchFamily="34" charset="0"/>
                <a:cs typeface="Calibri" panose="020F0502020204030204" pitchFamily="34" charset="0"/>
                <a:hlinkClick r:id="rId3"/>
              </a:rPr>
              <a:t>Monetary</a:t>
            </a:r>
            <a:r>
              <a:rPr lang="hu-HU" sz="1400" i="1" u="sng" dirty="0">
                <a:solidFill>
                  <a:srgbClr val="1E2452"/>
                </a:solidFill>
                <a:latin typeface="Calibri" panose="020F0502020204030204" pitchFamily="34" charset="0"/>
                <a:cs typeface="Calibri" panose="020F0502020204030204" pitchFamily="34" charset="0"/>
                <a:hlinkClick r:id="rId3"/>
              </a:rPr>
              <a:t> Policy/</a:t>
            </a:r>
            <a:r>
              <a:rPr lang="hu-HU" sz="1400" i="1" u="sng" dirty="0" err="1">
                <a:solidFill>
                  <a:srgbClr val="1E2452"/>
                </a:solidFill>
                <a:latin typeface="Calibri" panose="020F0502020204030204" pitchFamily="34" charset="0"/>
                <a:cs typeface="Calibri" panose="020F0502020204030204" pitchFamily="34" charset="0"/>
                <a:hlinkClick r:id="rId3"/>
              </a:rPr>
              <a:t>Funding</a:t>
            </a:r>
            <a:r>
              <a:rPr lang="hu-HU" sz="1400" i="1" u="sng" dirty="0">
                <a:solidFill>
                  <a:srgbClr val="1E2452"/>
                </a:solidFill>
                <a:latin typeface="Calibri" panose="020F0502020204030204" pitchFamily="34" charset="0"/>
                <a:cs typeface="Calibri" panose="020F0502020204030204" pitchFamily="34" charset="0"/>
                <a:hlinkClick r:id="rId3"/>
              </a:rPr>
              <a:t> </a:t>
            </a:r>
            <a:r>
              <a:rPr lang="hu-HU" sz="1400" i="1" u="sng" dirty="0" err="1">
                <a:solidFill>
                  <a:srgbClr val="1E2452"/>
                </a:solidFill>
                <a:latin typeface="Calibri" panose="020F0502020204030204" pitchFamily="34" charset="0"/>
                <a:cs typeface="Calibri" panose="020F0502020204030204" pitchFamily="34" charset="0"/>
                <a:hlinkClick r:id="rId3"/>
              </a:rPr>
              <a:t>for</a:t>
            </a:r>
            <a:r>
              <a:rPr lang="hu-HU" sz="1400" i="1" u="sng" dirty="0">
                <a:solidFill>
                  <a:srgbClr val="1E2452"/>
                </a:solidFill>
                <a:latin typeface="Calibri" panose="020F0502020204030204" pitchFamily="34" charset="0"/>
                <a:cs typeface="Calibri" panose="020F0502020204030204" pitchFamily="34" charset="0"/>
                <a:hlinkClick r:id="rId3"/>
              </a:rPr>
              <a:t> </a:t>
            </a:r>
            <a:r>
              <a:rPr lang="hu-HU" sz="1400" i="1" u="sng" dirty="0" err="1">
                <a:solidFill>
                  <a:srgbClr val="1E2452"/>
                </a:solidFill>
                <a:latin typeface="Calibri" panose="020F0502020204030204" pitchFamily="34" charset="0"/>
                <a:cs typeface="Calibri" panose="020F0502020204030204" pitchFamily="34" charset="0"/>
                <a:hlinkClick r:id="rId3"/>
              </a:rPr>
              <a:t>Growth</a:t>
            </a:r>
            <a:r>
              <a:rPr lang="hu-HU" sz="1400" i="1" u="sng" dirty="0">
                <a:solidFill>
                  <a:srgbClr val="1E2452"/>
                </a:solidFill>
                <a:latin typeface="Calibri" panose="020F0502020204030204" pitchFamily="34" charset="0"/>
                <a:cs typeface="Calibri" panose="020F0502020204030204" pitchFamily="34" charset="0"/>
                <a:hlinkClick r:id="rId3"/>
              </a:rPr>
              <a:t> </a:t>
            </a:r>
            <a:r>
              <a:rPr lang="hu-HU" sz="1400" i="1" u="sng" dirty="0" err="1">
                <a:solidFill>
                  <a:srgbClr val="1E2452"/>
                </a:solidFill>
                <a:latin typeface="Calibri" panose="020F0502020204030204" pitchFamily="34" charset="0"/>
                <a:cs typeface="Calibri" panose="020F0502020204030204" pitchFamily="34" charset="0"/>
                <a:hlinkClick r:id="rId3"/>
              </a:rPr>
              <a:t>Scheme</a:t>
            </a:r>
            <a:r>
              <a:rPr lang="hu-HU" sz="1400" i="1" u="sng" dirty="0">
                <a:solidFill>
                  <a:srgbClr val="1E2452"/>
                </a:solidFill>
                <a:latin typeface="Calibri" panose="020F0502020204030204" pitchFamily="34" charset="0"/>
                <a:cs typeface="Calibri" panose="020F0502020204030204" pitchFamily="34" charset="0"/>
                <a:hlinkClick r:id="rId3"/>
              </a:rPr>
              <a:t> (FGS)</a:t>
            </a:r>
            <a:endParaRPr lang="hu-HU" sz="1400" i="1" u="sng" dirty="0">
              <a:solidFill>
                <a:srgbClr val="1E245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1380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310C-E328-49DC-88AC-08C6E35BCCCF}"/>
              </a:ext>
            </a:extLst>
          </p:cNvPr>
          <p:cNvSpPr>
            <a:spLocks noGrp="1"/>
          </p:cNvSpPr>
          <p:nvPr>
            <p:ph type="title"/>
          </p:nvPr>
        </p:nvSpPr>
        <p:spPr/>
        <p:txBody>
          <a:bodyPr>
            <a:normAutofit/>
          </a:bodyPr>
          <a:lstStyle/>
          <a:p>
            <a:r>
              <a:rPr lang="hu-HU" sz="2800" dirty="0" err="1"/>
              <a:t>Self-financing</a:t>
            </a:r>
            <a:r>
              <a:rPr lang="hu-HU" sz="2800" dirty="0"/>
              <a:t> </a:t>
            </a:r>
            <a:r>
              <a:rPr lang="hu-HU" sz="2800" dirty="0" err="1"/>
              <a:t>programme</a:t>
            </a:r>
            <a:endParaRPr lang="hu-HU" sz="2800" dirty="0"/>
          </a:p>
        </p:txBody>
      </p:sp>
      <p:sp>
        <p:nvSpPr>
          <p:cNvPr id="4" name="Footer Placeholder 3">
            <a:extLst>
              <a:ext uri="{FF2B5EF4-FFF2-40B4-BE49-F238E27FC236}">
                <a16:creationId xmlns:a16="http://schemas.microsoft.com/office/drawing/2014/main" id="{2EC763CB-8884-4B68-94A5-65179E189871}"/>
              </a:ext>
            </a:extLst>
          </p:cNvPr>
          <p:cNvSpPr>
            <a:spLocks noGrp="1"/>
          </p:cNvSpPr>
          <p:nvPr>
            <p:ph type="ftr" sz="quarter" idx="11"/>
          </p:nvPr>
        </p:nvSpPr>
        <p:spPr/>
        <p:txBody>
          <a:bodyPr/>
          <a:lstStyle/>
          <a:p>
            <a:pPr>
              <a:defRPr/>
            </a:pPr>
            <a:r>
              <a:rPr lang="hu-HU"/>
              <a:t>Magyar Nemzeti Bank</a:t>
            </a:r>
            <a:endParaRPr lang="hu-HU" dirty="0"/>
          </a:p>
        </p:txBody>
      </p:sp>
      <p:sp>
        <p:nvSpPr>
          <p:cNvPr id="5" name="Slide Number Placeholder 4">
            <a:extLst>
              <a:ext uri="{FF2B5EF4-FFF2-40B4-BE49-F238E27FC236}">
                <a16:creationId xmlns:a16="http://schemas.microsoft.com/office/drawing/2014/main" id="{21545443-0046-472E-BF88-A44FCF42F05A}"/>
              </a:ext>
            </a:extLst>
          </p:cNvPr>
          <p:cNvSpPr>
            <a:spLocks noGrp="1"/>
          </p:cNvSpPr>
          <p:nvPr>
            <p:ph type="sldNum" sz="quarter" idx="12"/>
          </p:nvPr>
        </p:nvSpPr>
        <p:spPr/>
        <p:txBody>
          <a:bodyPr/>
          <a:lstStyle/>
          <a:p>
            <a:pPr>
              <a:defRPr/>
            </a:pPr>
            <a:fld id="{0401AEF3-AFFE-433D-8A34-08D966C25545}" type="slidenum">
              <a:rPr lang="hu-HU" smtClean="0"/>
              <a:pPr>
                <a:defRPr/>
              </a:pPr>
              <a:t>35</a:t>
            </a:fld>
            <a:endParaRPr lang="hu-HU" dirty="0"/>
          </a:p>
        </p:txBody>
      </p:sp>
      <p:sp>
        <p:nvSpPr>
          <p:cNvPr id="9" name="Content Placeholder 8">
            <a:extLst>
              <a:ext uri="{FF2B5EF4-FFF2-40B4-BE49-F238E27FC236}">
                <a16:creationId xmlns:a16="http://schemas.microsoft.com/office/drawing/2014/main" id="{C68212FB-7A43-4609-95B8-416939234ED6}"/>
              </a:ext>
            </a:extLst>
          </p:cNvPr>
          <p:cNvSpPr>
            <a:spLocks noGrp="1"/>
          </p:cNvSpPr>
          <p:nvPr>
            <p:ph idx="1"/>
          </p:nvPr>
        </p:nvSpPr>
        <p:spPr>
          <a:xfrm>
            <a:off x="323528" y="1196752"/>
            <a:ext cx="8496944" cy="5159598"/>
          </a:xfrm>
        </p:spPr>
        <p:txBody>
          <a:bodyPr>
            <a:normAutofit lnSpcReduction="10000"/>
          </a:bodyPr>
          <a:lstStyle/>
          <a:p>
            <a:pPr marL="0" indent="0" algn="just">
              <a:lnSpc>
                <a:spcPct val="110000"/>
              </a:lnSpc>
              <a:buNone/>
            </a:pPr>
            <a:r>
              <a:rPr lang="en-US" sz="2000" dirty="0"/>
              <a:t>On 24 April 2014, MNB announced the </a:t>
            </a:r>
            <a:r>
              <a:rPr lang="en-US" sz="2000" b="1" dirty="0"/>
              <a:t>Self-financing </a:t>
            </a:r>
            <a:r>
              <a:rPr lang="en-US" sz="2000" b="1" dirty="0" err="1"/>
              <a:t>programme</a:t>
            </a:r>
            <a:r>
              <a:rPr lang="en-US" sz="2000" b="1" dirty="0"/>
              <a:t> </a:t>
            </a:r>
            <a:r>
              <a:rPr lang="en-US" sz="2000" dirty="0"/>
              <a:t>that aimed to support reduction of external vulnerability. </a:t>
            </a:r>
            <a:endParaRPr lang="hu-HU" sz="2000" dirty="0"/>
          </a:p>
          <a:p>
            <a:pPr marL="0" indent="0" algn="just">
              <a:lnSpc>
                <a:spcPct val="110000"/>
              </a:lnSpc>
              <a:buNone/>
            </a:pPr>
            <a:endParaRPr lang="hu-HU" sz="2000" dirty="0"/>
          </a:p>
          <a:p>
            <a:pPr marL="0" indent="0" algn="just">
              <a:lnSpc>
                <a:spcPct val="110000"/>
              </a:lnSpc>
              <a:buNone/>
            </a:pPr>
            <a:r>
              <a:rPr lang="en-US" sz="2000" dirty="0"/>
              <a:t>In order to </a:t>
            </a:r>
            <a:r>
              <a:rPr lang="en-US" sz="2000" b="1" dirty="0"/>
              <a:t>increase the share of domestic sources within the total financing structure</a:t>
            </a:r>
            <a:r>
              <a:rPr lang="en-US" sz="2000" dirty="0"/>
              <a:t>:</a:t>
            </a:r>
            <a:endParaRPr lang="hu-HU" sz="2000" dirty="0"/>
          </a:p>
          <a:p>
            <a:pPr lvl="1" algn="just">
              <a:lnSpc>
                <a:spcPct val="110000"/>
              </a:lnSpc>
              <a:buFont typeface="Calibri" panose="020F0502020204030204" pitchFamily="34" charset="0"/>
              <a:buChar char="−"/>
            </a:pPr>
            <a:r>
              <a:rPr lang="hu-HU" sz="2000" dirty="0"/>
              <a:t> </a:t>
            </a:r>
            <a:r>
              <a:rPr lang="en-US" sz="2000" dirty="0"/>
              <a:t>Debt Management Agency renewed the maturing FX-bonds with forint </a:t>
            </a:r>
            <a:r>
              <a:rPr lang="hu-HU" sz="2000" dirty="0"/>
              <a:t> </a:t>
            </a:r>
            <a:r>
              <a:rPr lang="en-US" sz="2000" dirty="0"/>
              <a:t>denominated issuances,</a:t>
            </a:r>
            <a:endParaRPr lang="hu-HU" sz="2000" dirty="0"/>
          </a:p>
          <a:p>
            <a:pPr lvl="1" algn="just">
              <a:lnSpc>
                <a:spcPct val="110000"/>
              </a:lnSpc>
              <a:buFont typeface="Calibri" panose="020F0502020204030204" pitchFamily="34" charset="0"/>
              <a:buChar char="−"/>
            </a:pPr>
            <a:r>
              <a:rPr lang="hu-HU" sz="2000" dirty="0"/>
              <a:t> </a:t>
            </a:r>
            <a:r>
              <a:rPr lang="en-US" sz="2000" dirty="0"/>
              <a:t>that became achievable by the gradual shift from FX to forint issuances and</a:t>
            </a:r>
            <a:r>
              <a:rPr lang="hu-HU" sz="2000" dirty="0"/>
              <a:t>, </a:t>
            </a:r>
          </a:p>
          <a:p>
            <a:pPr lvl="1" algn="just">
              <a:lnSpc>
                <a:spcPct val="110000"/>
              </a:lnSpc>
              <a:buFont typeface="Calibri" panose="020F0502020204030204" pitchFamily="34" charset="0"/>
              <a:buChar char="−"/>
            </a:pPr>
            <a:r>
              <a:rPr lang="hu-HU" sz="2000" dirty="0"/>
              <a:t> </a:t>
            </a:r>
            <a:r>
              <a:rPr lang="en-US" sz="2000" dirty="0"/>
              <a:t>the increase in the domestic demand </a:t>
            </a:r>
            <a:endParaRPr lang="hu-HU" sz="2000" dirty="0"/>
          </a:p>
          <a:p>
            <a:pPr marL="0" indent="0" algn="ctr">
              <a:lnSpc>
                <a:spcPct val="110000"/>
              </a:lnSpc>
              <a:buNone/>
            </a:pPr>
            <a:endParaRPr lang="hu-HU" sz="2000" dirty="0"/>
          </a:p>
          <a:p>
            <a:pPr marL="0" indent="0" algn="ctr">
              <a:lnSpc>
                <a:spcPct val="110000"/>
              </a:lnSpc>
              <a:buNone/>
            </a:pPr>
            <a:endParaRPr lang="hu-HU" sz="2000" dirty="0"/>
          </a:p>
          <a:p>
            <a:pPr marL="0" indent="0" algn="ctr">
              <a:lnSpc>
                <a:spcPct val="110000"/>
              </a:lnSpc>
              <a:buNone/>
            </a:pPr>
            <a:r>
              <a:rPr lang="en-US" sz="2000" dirty="0" err="1">
                <a:solidFill>
                  <a:srgbClr val="C00000"/>
                </a:solidFill>
              </a:rPr>
              <a:t>MNB</a:t>
            </a:r>
            <a:r>
              <a:rPr lang="en-US" sz="2000" dirty="0">
                <a:solidFill>
                  <a:srgbClr val="C00000"/>
                </a:solidFill>
              </a:rPr>
              <a:t> support</a:t>
            </a:r>
            <a:r>
              <a:rPr lang="hu-HU" sz="2000" dirty="0" err="1">
                <a:solidFill>
                  <a:srgbClr val="C00000"/>
                </a:solidFill>
              </a:rPr>
              <a:t>ed</a:t>
            </a:r>
            <a:r>
              <a:rPr lang="hu-HU" sz="2000" dirty="0">
                <a:solidFill>
                  <a:srgbClr val="C00000"/>
                </a:solidFill>
              </a:rPr>
              <a:t> the </a:t>
            </a:r>
            <a:r>
              <a:rPr lang="hu-HU" sz="2000" dirty="0" err="1">
                <a:solidFill>
                  <a:srgbClr val="C00000"/>
                </a:solidFill>
              </a:rPr>
              <a:t>implementation</a:t>
            </a:r>
            <a:r>
              <a:rPr lang="hu-HU" sz="2000" dirty="0">
                <a:solidFill>
                  <a:srgbClr val="C00000"/>
                </a:solidFill>
              </a:rPr>
              <a:t> of the </a:t>
            </a:r>
            <a:r>
              <a:rPr lang="hu-HU" sz="2000" dirty="0" err="1">
                <a:solidFill>
                  <a:srgbClr val="C00000"/>
                </a:solidFill>
              </a:rPr>
              <a:t>self-financing</a:t>
            </a:r>
            <a:r>
              <a:rPr lang="hu-HU" sz="2000" dirty="0">
                <a:solidFill>
                  <a:srgbClr val="C00000"/>
                </a:solidFill>
              </a:rPr>
              <a:t> </a:t>
            </a:r>
            <a:r>
              <a:rPr lang="hu-HU" sz="2000" dirty="0" err="1">
                <a:solidFill>
                  <a:srgbClr val="C00000"/>
                </a:solidFill>
              </a:rPr>
              <a:t>concept</a:t>
            </a:r>
            <a:r>
              <a:rPr lang="en-US" sz="2000" dirty="0">
                <a:solidFill>
                  <a:srgbClr val="C00000"/>
                </a:solidFill>
              </a:rPr>
              <a:t> by the </a:t>
            </a:r>
            <a:r>
              <a:rPr lang="en-US" sz="2000" b="1" dirty="0">
                <a:solidFill>
                  <a:srgbClr val="C00000"/>
                </a:solidFill>
                <a:hlinkClick r:id="rId2">
                  <a:extLst>
                    <a:ext uri="{A12FA001-AC4F-418D-AE19-62706E023703}">
                      <ahyp:hlinkClr xmlns:ahyp="http://schemas.microsoft.com/office/drawing/2018/hyperlinkcolor" val="tx"/>
                    </a:ext>
                  </a:extLst>
                </a:hlinkClick>
              </a:rPr>
              <a:t>modification </a:t>
            </a:r>
            <a:r>
              <a:rPr lang="hu-HU" sz="2000" b="1" dirty="0">
                <a:solidFill>
                  <a:srgbClr val="C00000"/>
                </a:solidFill>
                <a:hlinkClick r:id="rId2">
                  <a:extLst>
                    <a:ext uri="{A12FA001-AC4F-418D-AE19-62706E023703}">
                      <ahyp:hlinkClr xmlns:ahyp="http://schemas.microsoft.com/office/drawing/2018/hyperlinkcolor" val="tx"/>
                    </a:ext>
                  </a:extLst>
                </a:hlinkClick>
              </a:rPr>
              <a:t>of </a:t>
            </a:r>
            <a:r>
              <a:rPr lang="hu-HU" sz="2000" b="1" dirty="0" err="1">
                <a:solidFill>
                  <a:srgbClr val="C00000"/>
                </a:solidFill>
                <a:hlinkClick r:id="rId2">
                  <a:extLst>
                    <a:ext uri="{A12FA001-AC4F-418D-AE19-62706E023703}">
                      <ahyp:hlinkClr xmlns:ahyp="http://schemas.microsoft.com/office/drawing/2018/hyperlinkcolor" val="tx"/>
                    </a:ext>
                  </a:extLst>
                </a:hlinkClick>
              </a:rPr>
              <a:t>certain</a:t>
            </a:r>
            <a:r>
              <a:rPr lang="hu-HU" sz="2000" b="1" dirty="0">
                <a:solidFill>
                  <a:srgbClr val="C00000"/>
                </a:solidFill>
                <a:hlinkClick r:id="rId2">
                  <a:extLst>
                    <a:ext uri="{A12FA001-AC4F-418D-AE19-62706E023703}">
                      <ahyp:hlinkClr xmlns:ahyp="http://schemas.microsoft.com/office/drawing/2018/hyperlinkcolor" val="tx"/>
                    </a:ext>
                  </a:extLst>
                </a:hlinkClick>
              </a:rPr>
              <a:t> </a:t>
            </a:r>
            <a:r>
              <a:rPr lang="hu-HU" sz="2000" b="1" dirty="0" err="1">
                <a:solidFill>
                  <a:srgbClr val="C00000"/>
                </a:solidFill>
                <a:hlinkClick r:id="rId2">
                  <a:extLst>
                    <a:ext uri="{A12FA001-AC4F-418D-AE19-62706E023703}">
                      <ahyp:hlinkClr xmlns:ahyp="http://schemas.microsoft.com/office/drawing/2018/hyperlinkcolor" val="tx"/>
                    </a:ext>
                  </a:extLst>
                </a:hlinkClick>
              </a:rPr>
              <a:t>parameters</a:t>
            </a:r>
            <a:r>
              <a:rPr lang="hu-HU" sz="2000" b="1" dirty="0">
                <a:solidFill>
                  <a:srgbClr val="C00000"/>
                </a:solidFill>
                <a:hlinkClick r:id="rId2">
                  <a:extLst>
                    <a:ext uri="{A12FA001-AC4F-418D-AE19-62706E023703}">
                      <ahyp:hlinkClr xmlns:ahyp="http://schemas.microsoft.com/office/drawing/2018/hyperlinkcolor" val="tx"/>
                    </a:ext>
                  </a:extLst>
                </a:hlinkClick>
              </a:rPr>
              <a:t> </a:t>
            </a:r>
            <a:r>
              <a:rPr lang="en-US" sz="2000" b="1" dirty="0">
                <a:solidFill>
                  <a:srgbClr val="C00000"/>
                </a:solidFill>
                <a:hlinkClick r:id="rId2">
                  <a:extLst>
                    <a:ext uri="{A12FA001-AC4F-418D-AE19-62706E023703}">
                      <ahyp:hlinkClr xmlns:ahyp="http://schemas.microsoft.com/office/drawing/2018/hyperlinkcolor" val="tx"/>
                    </a:ext>
                  </a:extLst>
                </a:hlinkClick>
              </a:rPr>
              <a:t>of </a:t>
            </a:r>
            <a:r>
              <a:rPr lang="hu-HU" sz="2000" b="1" dirty="0" err="1">
                <a:solidFill>
                  <a:srgbClr val="C00000"/>
                </a:solidFill>
                <a:hlinkClick r:id="rId2">
                  <a:extLst>
                    <a:ext uri="{A12FA001-AC4F-418D-AE19-62706E023703}">
                      <ahyp:hlinkClr xmlns:ahyp="http://schemas.microsoft.com/office/drawing/2018/hyperlinkcolor" val="tx"/>
                    </a:ext>
                  </a:extLst>
                </a:hlinkClick>
              </a:rPr>
              <a:t>its</a:t>
            </a:r>
            <a:r>
              <a:rPr lang="hu-HU" sz="2000" b="1" dirty="0">
                <a:solidFill>
                  <a:srgbClr val="C00000"/>
                </a:solidFill>
                <a:hlinkClick r:id="rId2">
                  <a:extLst>
                    <a:ext uri="{A12FA001-AC4F-418D-AE19-62706E023703}">
                      <ahyp:hlinkClr xmlns:ahyp="http://schemas.microsoft.com/office/drawing/2018/hyperlinkcolor" val="tx"/>
                    </a:ext>
                  </a:extLst>
                </a:hlinkClick>
              </a:rPr>
              <a:t> </a:t>
            </a:r>
            <a:r>
              <a:rPr lang="hu-HU" sz="2000" b="1" dirty="0" err="1">
                <a:solidFill>
                  <a:srgbClr val="C00000"/>
                </a:solidFill>
                <a:hlinkClick r:id="rId2">
                  <a:extLst>
                    <a:ext uri="{A12FA001-AC4F-418D-AE19-62706E023703}">
                      <ahyp:hlinkClr xmlns:ahyp="http://schemas.microsoft.com/office/drawing/2018/hyperlinkcolor" val="tx"/>
                    </a:ext>
                  </a:extLst>
                </a:hlinkClick>
              </a:rPr>
              <a:t>monetary</a:t>
            </a:r>
            <a:r>
              <a:rPr lang="en-US" sz="2000" b="1" dirty="0">
                <a:solidFill>
                  <a:srgbClr val="C00000"/>
                </a:solidFill>
                <a:hlinkClick r:id="rId2">
                  <a:extLst>
                    <a:ext uri="{A12FA001-AC4F-418D-AE19-62706E023703}">
                      <ahyp:hlinkClr xmlns:ahyp="http://schemas.microsoft.com/office/drawing/2018/hyperlinkcolor" val="tx"/>
                    </a:ext>
                  </a:extLst>
                </a:hlinkClick>
              </a:rPr>
              <a:t> policy instruments</a:t>
            </a:r>
            <a:endParaRPr lang="hu-HU" sz="2000" b="1" dirty="0">
              <a:solidFill>
                <a:srgbClr val="C00000"/>
              </a:solidFill>
            </a:endParaRPr>
          </a:p>
        </p:txBody>
      </p:sp>
      <p:sp>
        <p:nvSpPr>
          <p:cNvPr id="3" name="Arrow: Down 2">
            <a:extLst>
              <a:ext uri="{FF2B5EF4-FFF2-40B4-BE49-F238E27FC236}">
                <a16:creationId xmlns:a16="http://schemas.microsoft.com/office/drawing/2014/main" id="{32E39AEF-656C-463D-91E5-C6E312C6486C}"/>
              </a:ext>
            </a:extLst>
          </p:cNvPr>
          <p:cNvSpPr/>
          <p:nvPr/>
        </p:nvSpPr>
        <p:spPr>
          <a:xfrm>
            <a:off x="3968806" y="4725144"/>
            <a:ext cx="1206388" cy="576064"/>
          </a:xfrm>
          <a:prstGeom prst="downArrow">
            <a:avLst/>
          </a:prstGeom>
          <a:solidFill>
            <a:srgbClr val="C00000"/>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C00000"/>
              </a:solidFill>
            </a:endParaRPr>
          </a:p>
        </p:txBody>
      </p:sp>
    </p:spTree>
    <p:extLst>
      <p:ext uri="{BB962C8B-B14F-4D97-AF65-F5344CB8AC3E}">
        <p14:creationId xmlns:p14="http://schemas.microsoft.com/office/powerpoint/2010/main" val="1860320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80000"/>
            <a:ext cx="8064000" cy="759189"/>
          </a:xfrm>
          <a:noFill/>
        </p:spPr>
        <p:txBody>
          <a:bodyPr>
            <a:noAutofit/>
          </a:bodyPr>
          <a:lstStyle/>
          <a:p>
            <a:r>
              <a:rPr lang="hu-HU" sz="2600" dirty="0"/>
              <a:t>The </a:t>
            </a:r>
            <a:r>
              <a:rPr lang="hu-HU" sz="2600" dirty="0" err="1"/>
              <a:t>whole</a:t>
            </a:r>
            <a:r>
              <a:rPr lang="hu-HU" sz="2600" dirty="0"/>
              <a:t> </a:t>
            </a:r>
            <a:r>
              <a:rPr lang="hu-HU" sz="2600" dirty="0" err="1"/>
              <a:t>set</a:t>
            </a:r>
            <a:r>
              <a:rPr lang="hu-HU" sz="2600" dirty="0"/>
              <a:t> of </a:t>
            </a:r>
            <a:r>
              <a:rPr lang="hu-HU" sz="2600" dirty="0" err="1"/>
              <a:t>moneraty</a:t>
            </a:r>
            <a:r>
              <a:rPr lang="hu-HU" sz="2600" dirty="0"/>
              <a:t> policy </a:t>
            </a:r>
            <a:r>
              <a:rPr lang="hu-HU" sz="2600" dirty="0" err="1"/>
              <a:t>instruments</a:t>
            </a:r>
            <a:r>
              <a:rPr lang="hu-HU" sz="2600" dirty="0"/>
              <a:t> of the MNB has </a:t>
            </a:r>
            <a:r>
              <a:rPr lang="hu-HU" sz="2600" dirty="0" err="1"/>
              <a:t>been</a:t>
            </a:r>
            <a:r>
              <a:rPr lang="hu-HU" sz="2600" dirty="0"/>
              <a:t> </a:t>
            </a:r>
            <a:r>
              <a:rPr lang="hu-HU" sz="2600" dirty="0" err="1"/>
              <a:t>renewed</a:t>
            </a:r>
            <a:r>
              <a:rPr lang="hu-HU" sz="2600" dirty="0"/>
              <a:t> </a:t>
            </a:r>
            <a:r>
              <a:rPr lang="hu-HU" sz="2600" dirty="0" err="1"/>
              <a:t>during</a:t>
            </a:r>
            <a:r>
              <a:rPr lang="hu-HU" sz="2600" dirty="0"/>
              <a:t> the </a:t>
            </a:r>
            <a:r>
              <a:rPr lang="hu-HU" sz="2600" dirty="0" err="1"/>
              <a:t>Self-financing</a:t>
            </a:r>
            <a:r>
              <a:rPr lang="hu-HU" sz="2600" dirty="0"/>
              <a:t> </a:t>
            </a:r>
            <a:r>
              <a:rPr lang="hu-HU" sz="2600" dirty="0" err="1"/>
              <a:t>programme</a:t>
            </a:r>
            <a:endParaRPr lang="hu-HU" sz="2600" dirty="0"/>
          </a:p>
        </p:txBody>
      </p:sp>
      <p:sp>
        <p:nvSpPr>
          <p:cNvPr id="4" name="Footer Placeholder 3"/>
          <p:cNvSpPr>
            <a:spLocks noGrp="1"/>
          </p:cNvSpPr>
          <p:nvPr>
            <p:ph type="ftr" sz="quarter" idx="11"/>
          </p:nvPr>
        </p:nvSpPr>
        <p:spPr/>
        <p:txBody>
          <a:bodyPr/>
          <a:lstStyle/>
          <a:p>
            <a:pPr>
              <a:defRPr/>
            </a:pPr>
            <a:r>
              <a:rPr lang="hu-HU" dirty="0"/>
              <a:t>Magyar Nemzeti Bank</a:t>
            </a:r>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36</a:t>
            </a:fld>
            <a:endParaRPr lang="hu-HU" dirty="0"/>
          </a:p>
        </p:txBody>
      </p:sp>
      <p:pic>
        <p:nvPicPr>
          <p:cNvPr id="10" name="Picture 9">
            <a:extLst>
              <a:ext uri="{FF2B5EF4-FFF2-40B4-BE49-F238E27FC236}">
                <a16:creationId xmlns:a16="http://schemas.microsoft.com/office/drawing/2014/main" id="{74A13DDC-BE20-44F7-BE1A-3DA75ACEF0E9}"/>
              </a:ext>
            </a:extLst>
          </p:cNvPr>
          <p:cNvPicPr>
            <a:picLocks noChangeAspect="1"/>
          </p:cNvPicPr>
          <p:nvPr/>
        </p:nvPicPr>
        <p:blipFill>
          <a:blip r:embed="rId2"/>
          <a:stretch>
            <a:fillRect/>
          </a:stretch>
        </p:blipFill>
        <p:spPr>
          <a:xfrm>
            <a:off x="271304" y="1340768"/>
            <a:ext cx="8621176" cy="4608512"/>
          </a:xfrm>
          <a:prstGeom prst="rect">
            <a:avLst/>
          </a:prstGeom>
        </p:spPr>
      </p:pic>
    </p:spTree>
    <p:extLst>
      <p:ext uri="{BB962C8B-B14F-4D97-AF65-F5344CB8AC3E}">
        <p14:creationId xmlns:p14="http://schemas.microsoft.com/office/powerpoint/2010/main" val="3333876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6841-7A47-4230-BFD9-A0E37135344D}"/>
              </a:ext>
            </a:extLst>
          </p:cNvPr>
          <p:cNvSpPr>
            <a:spLocks noGrp="1"/>
          </p:cNvSpPr>
          <p:nvPr>
            <p:ph type="title"/>
          </p:nvPr>
        </p:nvSpPr>
        <p:spPr>
          <a:xfrm>
            <a:off x="971600" y="180000"/>
            <a:ext cx="8280920" cy="759189"/>
          </a:xfrm>
        </p:spPr>
        <p:txBody>
          <a:bodyPr>
            <a:noAutofit/>
          </a:bodyPr>
          <a:lstStyle/>
          <a:p>
            <a:r>
              <a:rPr lang="hu-HU" sz="2400" dirty="0"/>
              <a:t>In the </a:t>
            </a:r>
            <a:r>
              <a:rPr lang="hu-HU" sz="2400" dirty="0" err="1"/>
              <a:t>active</a:t>
            </a:r>
            <a:r>
              <a:rPr lang="hu-HU" sz="2400" dirty="0"/>
              <a:t> </a:t>
            </a:r>
            <a:r>
              <a:rPr lang="hu-HU" sz="2400" dirty="0" err="1"/>
              <a:t>phase</a:t>
            </a:r>
            <a:r>
              <a:rPr lang="hu-HU" sz="2400" dirty="0"/>
              <a:t> of the </a:t>
            </a:r>
            <a:r>
              <a:rPr lang="hu-HU" sz="2400" dirty="0" err="1"/>
              <a:t>Self-financing</a:t>
            </a:r>
            <a:r>
              <a:rPr lang="hu-HU" sz="2400" dirty="0"/>
              <a:t> </a:t>
            </a:r>
            <a:r>
              <a:rPr lang="hu-HU" sz="2400" dirty="0" err="1"/>
              <a:t>programme</a:t>
            </a:r>
            <a:r>
              <a:rPr lang="hu-HU" sz="2400" dirty="0"/>
              <a:t> (2014-2016) </a:t>
            </a:r>
            <a:br>
              <a:rPr lang="hu-HU" sz="2400" dirty="0"/>
            </a:br>
            <a:r>
              <a:rPr lang="hu-HU" sz="2400" dirty="0"/>
              <a:t>the </a:t>
            </a:r>
            <a:r>
              <a:rPr lang="hu-HU" sz="2400" dirty="0" err="1"/>
              <a:t>stock</a:t>
            </a:r>
            <a:r>
              <a:rPr lang="hu-HU" sz="2400" dirty="0"/>
              <a:t> of </a:t>
            </a:r>
            <a:r>
              <a:rPr lang="hu-HU" sz="2400" dirty="0" err="1"/>
              <a:t>banks</a:t>
            </a:r>
            <a:r>
              <a:rPr lang="hu-HU" sz="2400" dirty="0"/>
              <a:t>’ </a:t>
            </a:r>
            <a:r>
              <a:rPr lang="hu-HU" sz="2400" dirty="0" err="1"/>
              <a:t>liquid</a:t>
            </a:r>
            <a:r>
              <a:rPr lang="hu-HU" sz="2400" dirty="0"/>
              <a:t> </a:t>
            </a:r>
            <a:r>
              <a:rPr lang="hu-HU" sz="2400" dirty="0" err="1"/>
              <a:t>securities</a:t>
            </a:r>
            <a:r>
              <a:rPr lang="hu-HU" sz="2400" dirty="0"/>
              <a:t> </a:t>
            </a:r>
            <a:r>
              <a:rPr lang="hu-HU" sz="2400" dirty="0" err="1"/>
              <a:t>increased</a:t>
            </a:r>
            <a:r>
              <a:rPr lang="hu-HU" sz="2400" dirty="0"/>
              <a:t> </a:t>
            </a:r>
            <a:r>
              <a:rPr lang="hu-HU" sz="2400" dirty="0" err="1"/>
              <a:t>significantly</a:t>
            </a:r>
            <a:endParaRPr lang="hu-HU" sz="2400" dirty="0"/>
          </a:p>
        </p:txBody>
      </p:sp>
      <p:sp>
        <p:nvSpPr>
          <p:cNvPr id="4" name="Footer Placeholder 3">
            <a:extLst>
              <a:ext uri="{FF2B5EF4-FFF2-40B4-BE49-F238E27FC236}">
                <a16:creationId xmlns:a16="http://schemas.microsoft.com/office/drawing/2014/main" id="{2F224EBC-6C0F-4D7C-8315-77F17C8FB090}"/>
              </a:ext>
            </a:extLst>
          </p:cNvPr>
          <p:cNvSpPr>
            <a:spLocks noGrp="1"/>
          </p:cNvSpPr>
          <p:nvPr>
            <p:ph type="ftr" sz="quarter" idx="11"/>
          </p:nvPr>
        </p:nvSpPr>
        <p:spPr>
          <a:xfrm>
            <a:off x="0" y="6376243"/>
            <a:ext cx="3086100" cy="365125"/>
          </a:xfrm>
        </p:spPr>
        <p:txBody>
          <a:bodyPr/>
          <a:lstStyle/>
          <a:p>
            <a:pPr>
              <a:defRPr/>
            </a:pPr>
            <a:r>
              <a:rPr lang="hu-HU" dirty="0"/>
              <a:t>Magyar Nemzeti Bank</a:t>
            </a:r>
          </a:p>
        </p:txBody>
      </p:sp>
      <p:sp>
        <p:nvSpPr>
          <p:cNvPr id="5" name="Slide Number Placeholder 4">
            <a:extLst>
              <a:ext uri="{FF2B5EF4-FFF2-40B4-BE49-F238E27FC236}">
                <a16:creationId xmlns:a16="http://schemas.microsoft.com/office/drawing/2014/main" id="{A4165B9F-CC8B-4606-B5DD-E0B81930D10E}"/>
              </a:ext>
            </a:extLst>
          </p:cNvPr>
          <p:cNvSpPr>
            <a:spLocks noGrp="1"/>
          </p:cNvSpPr>
          <p:nvPr>
            <p:ph type="sldNum" sz="quarter" idx="12"/>
          </p:nvPr>
        </p:nvSpPr>
        <p:spPr/>
        <p:txBody>
          <a:bodyPr/>
          <a:lstStyle/>
          <a:p>
            <a:pPr>
              <a:defRPr/>
            </a:pPr>
            <a:fld id="{0401AEF3-AFFE-433D-8A34-08D966C25545}" type="slidenum">
              <a:rPr lang="hu-HU" smtClean="0"/>
              <a:pPr>
                <a:defRPr/>
              </a:pPr>
              <a:t>37</a:t>
            </a:fld>
            <a:endParaRPr lang="hu-HU" dirty="0"/>
          </a:p>
        </p:txBody>
      </p:sp>
      <p:sp>
        <p:nvSpPr>
          <p:cNvPr id="8" name="TextBox 7">
            <a:extLst>
              <a:ext uri="{FF2B5EF4-FFF2-40B4-BE49-F238E27FC236}">
                <a16:creationId xmlns:a16="http://schemas.microsoft.com/office/drawing/2014/main" id="{5CE9ECDE-2447-4565-A8F6-C9FB25A486DF}"/>
              </a:ext>
            </a:extLst>
          </p:cNvPr>
          <p:cNvSpPr txBox="1"/>
          <p:nvPr/>
        </p:nvSpPr>
        <p:spPr>
          <a:xfrm>
            <a:off x="1259633" y="1188621"/>
            <a:ext cx="6480720" cy="523220"/>
          </a:xfrm>
          <a:prstGeom prst="rect">
            <a:avLst/>
          </a:prstGeom>
          <a:noFill/>
        </p:spPr>
        <p:txBody>
          <a:bodyPr wrap="square" rtlCol="0">
            <a:spAutoFit/>
          </a:bodyPr>
          <a:lstStyle/>
          <a:p>
            <a:pPr algn="ctr"/>
            <a:r>
              <a:rPr lang="hu-HU" sz="1400" i="1" dirty="0">
                <a:solidFill>
                  <a:srgbClr val="202653"/>
                </a:solidFill>
                <a:latin typeface="Calibri" panose="020F0502020204030204" pitchFamily="34" charset="0"/>
                <a:ea typeface="Verdana" panose="020B0604030504040204" pitchFamily="34" charset="0"/>
              </a:rPr>
              <a:t>The </a:t>
            </a:r>
            <a:r>
              <a:rPr lang="hu-HU" sz="1400" i="1" dirty="0" err="1">
                <a:solidFill>
                  <a:srgbClr val="202653"/>
                </a:solidFill>
                <a:latin typeface="Calibri" panose="020F0502020204030204" pitchFamily="34" charset="0"/>
                <a:ea typeface="Verdana" panose="020B0604030504040204" pitchFamily="34" charset="0"/>
              </a:rPr>
              <a:t>government</a:t>
            </a:r>
            <a:r>
              <a:rPr lang="hu-HU" sz="1400" i="1" dirty="0">
                <a:solidFill>
                  <a:srgbClr val="202653"/>
                </a:solidFill>
                <a:latin typeface="Calibri" panose="020F0502020204030204" pitchFamily="34" charset="0"/>
                <a:ea typeface="Verdana" panose="020B0604030504040204" pitchFamily="34" charset="0"/>
              </a:rPr>
              <a:t> </a:t>
            </a:r>
            <a:r>
              <a:rPr lang="hu-HU" sz="1400" i="1" dirty="0" err="1">
                <a:solidFill>
                  <a:srgbClr val="202653"/>
                </a:solidFill>
                <a:latin typeface="Calibri" panose="020F0502020204030204" pitchFamily="34" charset="0"/>
                <a:ea typeface="Verdana" panose="020B0604030504040204" pitchFamily="34" charset="0"/>
              </a:rPr>
              <a:t>securities</a:t>
            </a:r>
            <a:r>
              <a:rPr lang="hu-HU" sz="1400" i="1" dirty="0">
                <a:solidFill>
                  <a:srgbClr val="202653"/>
                </a:solidFill>
                <a:latin typeface="Calibri" panose="020F0502020204030204" pitchFamily="34" charset="0"/>
                <a:ea typeface="Verdana" panose="020B0604030504040204" pitchFamily="34" charset="0"/>
              </a:rPr>
              <a:t> </a:t>
            </a:r>
            <a:r>
              <a:rPr lang="hu-HU" sz="1400" i="1" dirty="0" err="1">
                <a:solidFill>
                  <a:srgbClr val="202653"/>
                </a:solidFill>
                <a:latin typeface="Calibri" panose="020F0502020204030204" pitchFamily="34" charset="0"/>
                <a:ea typeface="Verdana" panose="020B0604030504040204" pitchFamily="34" charset="0"/>
              </a:rPr>
              <a:t>portfolio</a:t>
            </a:r>
            <a:r>
              <a:rPr lang="hu-HU" sz="1400" i="1" dirty="0">
                <a:solidFill>
                  <a:srgbClr val="202653"/>
                </a:solidFill>
                <a:latin typeface="Calibri" panose="020F0502020204030204" pitchFamily="34" charset="0"/>
                <a:ea typeface="Verdana" panose="020B0604030504040204" pitchFamily="34" charset="0"/>
              </a:rPr>
              <a:t> of </a:t>
            </a:r>
            <a:r>
              <a:rPr lang="hu-HU" sz="1400" i="1" dirty="0" err="1">
                <a:solidFill>
                  <a:srgbClr val="202653"/>
                </a:solidFill>
                <a:latin typeface="Calibri" panose="020F0502020204030204" pitchFamily="34" charset="0"/>
                <a:ea typeface="Verdana" panose="020B0604030504040204" pitchFamily="34" charset="0"/>
              </a:rPr>
              <a:t>counterparties</a:t>
            </a:r>
            <a:r>
              <a:rPr lang="hu-HU" sz="1400" i="1" dirty="0">
                <a:solidFill>
                  <a:srgbClr val="202653"/>
                </a:solidFill>
                <a:latin typeface="Calibri" panose="020F0502020204030204" pitchFamily="34" charset="0"/>
                <a:ea typeface="Verdana" panose="020B0604030504040204" pitchFamily="34" charset="0"/>
              </a:rPr>
              <a:t>  </a:t>
            </a:r>
            <a:r>
              <a:rPr lang="hu-HU" sz="1400" i="1" dirty="0" err="1">
                <a:solidFill>
                  <a:srgbClr val="202653"/>
                </a:solidFill>
                <a:latin typeface="Calibri" panose="020F0502020204030204" pitchFamily="34" charset="0"/>
                <a:ea typeface="Verdana" panose="020B0604030504040204" pitchFamily="34" charset="0"/>
              </a:rPr>
              <a:t>by</a:t>
            </a:r>
            <a:r>
              <a:rPr lang="hu-HU" sz="1400" i="1" dirty="0">
                <a:solidFill>
                  <a:srgbClr val="202653"/>
                </a:solidFill>
                <a:latin typeface="Calibri" panose="020F0502020204030204" pitchFamily="34" charset="0"/>
                <a:ea typeface="Verdana" panose="020B0604030504040204" pitchFamily="34" charset="0"/>
              </a:rPr>
              <a:t> </a:t>
            </a:r>
            <a:r>
              <a:rPr lang="hu-HU" sz="1400" i="1" dirty="0" err="1">
                <a:solidFill>
                  <a:srgbClr val="202653"/>
                </a:solidFill>
                <a:latin typeface="Calibri" panose="020F0502020204030204" pitchFamily="34" charset="0"/>
                <a:ea typeface="Verdana" panose="020B0604030504040204" pitchFamily="34" charset="0"/>
              </a:rPr>
              <a:t>type</a:t>
            </a:r>
            <a:r>
              <a:rPr lang="hu-HU" sz="1400" i="1" dirty="0">
                <a:solidFill>
                  <a:srgbClr val="202653"/>
                </a:solidFill>
                <a:latin typeface="Calibri" panose="020F0502020204030204" pitchFamily="34" charset="0"/>
                <a:ea typeface="Verdana" panose="020B0604030504040204" pitchFamily="34" charset="0"/>
              </a:rPr>
              <a:t> of </a:t>
            </a:r>
            <a:r>
              <a:rPr lang="hu-HU" sz="1400" i="1" dirty="0" err="1">
                <a:solidFill>
                  <a:srgbClr val="202653"/>
                </a:solidFill>
                <a:latin typeface="Calibri" panose="020F0502020204030204" pitchFamily="34" charset="0"/>
                <a:ea typeface="Verdana" panose="020B0604030504040204" pitchFamily="34" charset="0"/>
              </a:rPr>
              <a:t>securities</a:t>
            </a:r>
            <a:r>
              <a:rPr lang="hu-HU" sz="1400" i="1" dirty="0">
                <a:solidFill>
                  <a:srgbClr val="202653"/>
                </a:solidFill>
                <a:latin typeface="Calibri" panose="020F0502020204030204" pitchFamily="34" charset="0"/>
                <a:ea typeface="Verdana" panose="020B0604030504040204" pitchFamily="34" charset="0"/>
              </a:rPr>
              <a:t>, and the </a:t>
            </a:r>
            <a:r>
              <a:rPr lang="hu-HU" sz="1400" i="1" dirty="0" err="1">
                <a:solidFill>
                  <a:srgbClr val="202653"/>
                </a:solidFill>
                <a:latin typeface="Calibri" panose="020F0502020204030204" pitchFamily="34" charset="0"/>
                <a:ea typeface="Verdana" panose="020B0604030504040204" pitchFamily="34" charset="0"/>
              </a:rPr>
              <a:t>development</a:t>
            </a:r>
            <a:r>
              <a:rPr lang="hu-HU" sz="1400" i="1" dirty="0">
                <a:solidFill>
                  <a:srgbClr val="202653"/>
                </a:solidFill>
                <a:latin typeface="Calibri" panose="020F0502020204030204" pitchFamily="34" charset="0"/>
                <a:ea typeface="Verdana" panose="020B0604030504040204" pitchFamily="34" charset="0"/>
              </a:rPr>
              <a:t> of </a:t>
            </a:r>
            <a:r>
              <a:rPr lang="hu-HU" sz="1400" i="1" dirty="0" err="1">
                <a:solidFill>
                  <a:srgbClr val="202653"/>
                </a:solidFill>
                <a:latin typeface="Calibri" panose="020F0502020204030204" pitchFamily="34" charset="0"/>
                <a:ea typeface="Verdana" panose="020B0604030504040204" pitchFamily="34" charset="0"/>
              </a:rPr>
              <a:t>total</a:t>
            </a:r>
            <a:r>
              <a:rPr lang="hu-HU" sz="1400" i="1" dirty="0">
                <a:solidFill>
                  <a:srgbClr val="202653"/>
                </a:solidFill>
                <a:latin typeface="Calibri" panose="020F0502020204030204" pitchFamily="34" charset="0"/>
                <a:ea typeface="Verdana" panose="020B0604030504040204" pitchFamily="34" charset="0"/>
              </a:rPr>
              <a:t> </a:t>
            </a:r>
            <a:r>
              <a:rPr lang="hu-HU" sz="1400" i="1" dirty="0" err="1">
                <a:solidFill>
                  <a:srgbClr val="202653"/>
                </a:solidFill>
                <a:latin typeface="Calibri" panose="020F0502020204030204" pitchFamily="34" charset="0"/>
                <a:ea typeface="Verdana" panose="020B0604030504040204" pitchFamily="34" charset="0"/>
              </a:rPr>
              <a:t>government</a:t>
            </a:r>
            <a:r>
              <a:rPr lang="hu-HU" sz="1400" i="1" dirty="0">
                <a:solidFill>
                  <a:srgbClr val="202653"/>
                </a:solidFill>
                <a:latin typeface="Calibri" panose="020F0502020204030204" pitchFamily="34" charset="0"/>
                <a:ea typeface="Verdana" panose="020B0604030504040204" pitchFamily="34" charset="0"/>
              </a:rPr>
              <a:t> </a:t>
            </a:r>
            <a:r>
              <a:rPr lang="hu-HU" sz="1400" i="1" dirty="0" err="1">
                <a:solidFill>
                  <a:srgbClr val="202653"/>
                </a:solidFill>
                <a:latin typeface="Calibri" panose="020F0502020204030204" pitchFamily="34" charset="0"/>
                <a:ea typeface="Verdana" panose="020B0604030504040204" pitchFamily="34" charset="0"/>
              </a:rPr>
              <a:t>securities</a:t>
            </a:r>
            <a:r>
              <a:rPr lang="hu-HU" sz="1400" i="1" dirty="0">
                <a:solidFill>
                  <a:srgbClr val="202653"/>
                </a:solidFill>
                <a:latin typeface="Calibri" panose="020F0502020204030204" pitchFamily="34" charset="0"/>
                <a:ea typeface="Verdana" panose="020B0604030504040204" pitchFamily="34" charset="0"/>
              </a:rPr>
              <a:t> </a:t>
            </a:r>
            <a:r>
              <a:rPr lang="hu-HU" sz="1400" i="1" dirty="0" err="1">
                <a:solidFill>
                  <a:srgbClr val="202653"/>
                </a:solidFill>
                <a:latin typeface="Calibri" panose="020F0502020204030204" pitchFamily="34" charset="0"/>
                <a:ea typeface="Verdana" panose="020B0604030504040204" pitchFamily="34" charset="0"/>
              </a:rPr>
              <a:t>portfolio</a:t>
            </a:r>
            <a:r>
              <a:rPr lang="hu-HU" sz="1400" i="1" dirty="0">
                <a:solidFill>
                  <a:srgbClr val="202653"/>
                </a:solidFill>
                <a:latin typeface="Calibri" panose="020F0502020204030204" pitchFamily="34" charset="0"/>
                <a:ea typeface="Verdana" panose="020B0604030504040204" pitchFamily="34" charset="0"/>
              </a:rPr>
              <a:t> of credit </a:t>
            </a:r>
            <a:r>
              <a:rPr lang="hu-HU" sz="1400" i="1" dirty="0" err="1">
                <a:solidFill>
                  <a:srgbClr val="202653"/>
                </a:solidFill>
                <a:latin typeface="Calibri" panose="020F0502020204030204" pitchFamily="34" charset="0"/>
                <a:ea typeface="Verdana" panose="020B0604030504040204" pitchFamily="34" charset="0"/>
              </a:rPr>
              <a:t>institutions</a:t>
            </a:r>
            <a:endParaRPr lang="hu-HU" sz="1400" i="1" dirty="0">
              <a:solidFill>
                <a:srgbClr val="202653"/>
              </a:solidFill>
              <a:latin typeface="Calibri" panose="020F0502020204030204" pitchFamily="34" charset="0"/>
              <a:ea typeface="Verdana" panose="020B0604030504040204" pitchFamily="34" charset="0"/>
            </a:endParaRPr>
          </a:p>
        </p:txBody>
      </p:sp>
      <p:pic>
        <p:nvPicPr>
          <p:cNvPr id="13" name="Content Placeholder 12">
            <a:extLst>
              <a:ext uri="{FF2B5EF4-FFF2-40B4-BE49-F238E27FC236}">
                <a16:creationId xmlns:a16="http://schemas.microsoft.com/office/drawing/2014/main" id="{CFD20F0A-0294-4447-A893-BDE2DEDC9894}"/>
              </a:ext>
            </a:extLst>
          </p:cNvPr>
          <p:cNvPicPr>
            <a:picLocks noGrp="1" noChangeAspect="1"/>
          </p:cNvPicPr>
          <p:nvPr>
            <p:ph idx="1"/>
          </p:nvPr>
        </p:nvPicPr>
        <p:blipFill>
          <a:blip r:embed="rId2"/>
          <a:stretch>
            <a:fillRect/>
          </a:stretch>
        </p:blipFill>
        <p:spPr>
          <a:xfrm>
            <a:off x="1043608" y="1700808"/>
            <a:ext cx="6995887" cy="4567525"/>
          </a:xfrm>
          <a:prstGeom prst="rect">
            <a:avLst/>
          </a:prstGeom>
        </p:spPr>
      </p:pic>
    </p:spTree>
    <p:extLst>
      <p:ext uri="{BB962C8B-B14F-4D97-AF65-F5344CB8AC3E}">
        <p14:creationId xmlns:p14="http://schemas.microsoft.com/office/powerpoint/2010/main" val="1565273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80BCE-1C31-4E81-A2E8-C7326317F9EA}"/>
              </a:ext>
            </a:extLst>
          </p:cNvPr>
          <p:cNvSpPr>
            <a:spLocks noGrp="1"/>
          </p:cNvSpPr>
          <p:nvPr>
            <p:ph type="title"/>
          </p:nvPr>
        </p:nvSpPr>
        <p:spPr>
          <a:xfrm>
            <a:off x="1043608" y="188640"/>
            <a:ext cx="8172400" cy="759189"/>
          </a:xfrm>
        </p:spPr>
        <p:txBody>
          <a:bodyPr>
            <a:noAutofit/>
          </a:bodyPr>
          <a:lstStyle/>
          <a:p>
            <a:r>
              <a:rPr lang="hu-HU" sz="2300" dirty="0" err="1"/>
              <a:t>As</a:t>
            </a:r>
            <a:r>
              <a:rPr lang="hu-HU" sz="2300" dirty="0"/>
              <a:t> the </a:t>
            </a:r>
            <a:r>
              <a:rPr lang="hu-HU" sz="2300" dirty="0" err="1"/>
              <a:t>result</a:t>
            </a:r>
            <a:r>
              <a:rPr lang="hu-HU" sz="2300" dirty="0"/>
              <a:t> of the </a:t>
            </a:r>
            <a:r>
              <a:rPr lang="hu-HU" sz="2300" dirty="0" err="1"/>
              <a:t>programme</a:t>
            </a:r>
            <a:r>
              <a:rPr lang="hu-HU" sz="2300" dirty="0"/>
              <a:t> the </a:t>
            </a:r>
            <a:r>
              <a:rPr lang="hu-HU" sz="2300" dirty="0" err="1"/>
              <a:t>proportion</a:t>
            </a:r>
            <a:r>
              <a:rPr lang="hu-HU" sz="2300" dirty="0"/>
              <a:t> of the </a:t>
            </a:r>
            <a:r>
              <a:rPr lang="hu-HU" sz="2300" dirty="0" err="1"/>
              <a:t>FX</a:t>
            </a:r>
            <a:r>
              <a:rPr lang="hu-HU" sz="2300" dirty="0"/>
              <a:t> </a:t>
            </a:r>
            <a:r>
              <a:rPr lang="hu-HU" sz="2300" dirty="0" err="1"/>
              <a:t>denominated</a:t>
            </a:r>
            <a:r>
              <a:rPr lang="hu-HU" sz="2300" dirty="0"/>
              <a:t> </a:t>
            </a:r>
            <a:r>
              <a:rPr lang="hu-HU" sz="2300" dirty="0" err="1"/>
              <a:t>debt</a:t>
            </a:r>
            <a:r>
              <a:rPr lang="hu-HU" sz="2300" dirty="0"/>
              <a:t> of the </a:t>
            </a:r>
            <a:r>
              <a:rPr lang="hu-HU" sz="2300" dirty="0" err="1"/>
              <a:t>central</a:t>
            </a:r>
            <a:r>
              <a:rPr lang="hu-HU" sz="2300" dirty="0"/>
              <a:t> </a:t>
            </a:r>
            <a:r>
              <a:rPr lang="hu-HU" sz="2300" dirty="0" err="1"/>
              <a:t>government</a:t>
            </a:r>
            <a:r>
              <a:rPr lang="hu-HU" sz="2300" dirty="0"/>
              <a:t> </a:t>
            </a:r>
            <a:r>
              <a:rPr lang="hu-HU" sz="2300" dirty="0" err="1"/>
              <a:t>debt</a:t>
            </a:r>
            <a:r>
              <a:rPr lang="hu-HU" sz="2300" dirty="0"/>
              <a:t> </a:t>
            </a:r>
            <a:r>
              <a:rPr lang="hu-HU" sz="2300" dirty="0" err="1"/>
              <a:t>decreased</a:t>
            </a:r>
            <a:r>
              <a:rPr lang="hu-HU" sz="2300" dirty="0"/>
              <a:t> </a:t>
            </a:r>
            <a:r>
              <a:rPr lang="hu-HU" sz="2300" dirty="0" err="1"/>
              <a:t>significantly</a:t>
            </a:r>
            <a:r>
              <a:rPr lang="hu-HU" sz="2300" dirty="0"/>
              <a:t> </a:t>
            </a:r>
            <a:r>
              <a:rPr lang="hu-HU" sz="2300" dirty="0" err="1"/>
              <a:t>by</a:t>
            </a:r>
            <a:r>
              <a:rPr lang="hu-HU" sz="2300" dirty="0"/>
              <a:t> the end of 2018</a:t>
            </a:r>
          </a:p>
        </p:txBody>
      </p:sp>
      <p:sp>
        <p:nvSpPr>
          <p:cNvPr id="4" name="Footer Placeholder 3">
            <a:extLst>
              <a:ext uri="{FF2B5EF4-FFF2-40B4-BE49-F238E27FC236}">
                <a16:creationId xmlns:a16="http://schemas.microsoft.com/office/drawing/2014/main" id="{2A52E075-CE1B-433F-90E5-EFF2AC945456}"/>
              </a:ext>
            </a:extLst>
          </p:cNvPr>
          <p:cNvSpPr>
            <a:spLocks noGrp="1"/>
          </p:cNvSpPr>
          <p:nvPr>
            <p:ph type="ftr" sz="quarter" idx="11"/>
          </p:nvPr>
        </p:nvSpPr>
        <p:spPr/>
        <p:txBody>
          <a:bodyPr/>
          <a:lstStyle/>
          <a:p>
            <a:pPr>
              <a:defRPr/>
            </a:pPr>
            <a:r>
              <a:rPr lang="hu-HU" dirty="0"/>
              <a:t>Magyar Nemzeti Bank</a:t>
            </a:r>
          </a:p>
        </p:txBody>
      </p:sp>
      <p:sp>
        <p:nvSpPr>
          <p:cNvPr id="5" name="Slide Number Placeholder 4">
            <a:extLst>
              <a:ext uri="{FF2B5EF4-FFF2-40B4-BE49-F238E27FC236}">
                <a16:creationId xmlns:a16="http://schemas.microsoft.com/office/drawing/2014/main" id="{FBECBAA4-3B5F-411F-B50F-947E49585336}"/>
              </a:ext>
            </a:extLst>
          </p:cNvPr>
          <p:cNvSpPr>
            <a:spLocks noGrp="1"/>
          </p:cNvSpPr>
          <p:nvPr>
            <p:ph type="sldNum" sz="quarter" idx="12"/>
          </p:nvPr>
        </p:nvSpPr>
        <p:spPr/>
        <p:txBody>
          <a:bodyPr/>
          <a:lstStyle/>
          <a:p>
            <a:pPr>
              <a:defRPr/>
            </a:pPr>
            <a:fld id="{0401AEF3-AFFE-433D-8A34-08D966C25545}" type="slidenum">
              <a:rPr lang="hu-HU" smtClean="0"/>
              <a:pPr>
                <a:defRPr/>
              </a:pPr>
              <a:t>38</a:t>
            </a:fld>
            <a:endParaRPr lang="hu-HU" dirty="0"/>
          </a:p>
        </p:txBody>
      </p:sp>
      <p:sp>
        <p:nvSpPr>
          <p:cNvPr id="14" name="TextBox 13">
            <a:extLst>
              <a:ext uri="{FF2B5EF4-FFF2-40B4-BE49-F238E27FC236}">
                <a16:creationId xmlns:a16="http://schemas.microsoft.com/office/drawing/2014/main" id="{B5973247-688B-4D0C-B395-09CCAF661A8D}"/>
              </a:ext>
            </a:extLst>
          </p:cNvPr>
          <p:cNvSpPr txBox="1"/>
          <p:nvPr/>
        </p:nvSpPr>
        <p:spPr>
          <a:xfrm>
            <a:off x="395536" y="1218238"/>
            <a:ext cx="8515875" cy="338554"/>
          </a:xfrm>
          <a:prstGeom prst="rect">
            <a:avLst/>
          </a:prstGeom>
          <a:noFill/>
        </p:spPr>
        <p:txBody>
          <a:bodyPr wrap="square" rtlCol="0">
            <a:spAutoFit/>
          </a:bodyPr>
          <a:lstStyle/>
          <a:p>
            <a:pPr algn="ctr"/>
            <a:r>
              <a:rPr lang="hu-HU" sz="1600" i="1" dirty="0">
                <a:solidFill>
                  <a:srgbClr val="1E2452"/>
                </a:solidFill>
                <a:latin typeface="Calibri" panose="020F0502020204030204" pitchFamily="34" charset="0"/>
                <a:cs typeface="Calibri" panose="020F0502020204030204" pitchFamily="34" charset="0"/>
              </a:rPr>
              <a:t>The </a:t>
            </a:r>
            <a:r>
              <a:rPr lang="hu-HU" sz="1600" i="1" dirty="0" err="1">
                <a:solidFill>
                  <a:srgbClr val="1E2452"/>
                </a:solidFill>
                <a:latin typeface="Calibri" panose="020F0502020204030204" pitchFamily="34" charset="0"/>
                <a:cs typeface="Calibri" panose="020F0502020204030204" pitchFamily="34" charset="0"/>
              </a:rPr>
              <a:t>proportion</a:t>
            </a:r>
            <a:r>
              <a:rPr lang="hu-HU" sz="1600" i="1" dirty="0">
                <a:solidFill>
                  <a:srgbClr val="1E2452"/>
                </a:solidFill>
                <a:latin typeface="Calibri" panose="020F0502020204030204" pitchFamily="34" charset="0"/>
                <a:cs typeface="Calibri" panose="020F0502020204030204" pitchFamily="34" charset="0"/>
              </a:rPr>
              <a:t> of the </a:t>
            </a:r>
            <a:r>
              <a:rPr lang="hu-HU" sz="1600" i="1" dirty="0" err="1">
                <a:solidFill>
                  <a:srgbClr val="1E2452"/>
                </a:solidFill>
                <a:latin typeface="Calibri" panose="020F0502020204030204" pitchFamily="34" charset="0"/>
                <a:cs typeface="Calibri" panose="020F0502020204030204" pitchFamily="34" charset="0"/>
              </a:rPr>
              <a:t>FX</a:t>
            </a:r>
            <a:r>
              <a:rPr lang="hu-HU" sz="1600" i="1" dirty="0">
                <a:solidFill>
                  <a:srgbClr val="1E2452"/>
                </a:solidFill>
                <a:latin typeface="Calibri" panose="020F0502020204030204" pitchFamily="34" charset="0"/>
                <a:cs typeface="Calibri" panose="020F0502020204030204" pitchFamily="34" charset="0"/>
              </a:rPr>
              <a:t> </a:t>
            </a:r>
            <a:r>
              <a:rPr lang="hu-HU" sz="1600" i="1" dirty="0" err="1">
                <a:solidFill>
                  <a:srgbClr val="1E2452"/>
                </a:solidFill>
                <a:latin typeface="Calibri" panose="020F0502020204030204" pitchFamily="34" charset="0"/>
                <a:cs typeface="Calibri" panose="020F0502020204030204" pitchFamily="34" charset="0"/>
              </a:rPr>
              <a:t>denominated</a:t>
            </a:r>
            <a:r>
              <a:rPr lang="hu-HU" sz="1600" i="1" dirty="0">
                <a:solidFill>
                  <a:srgbClr val="1E2452"/>
                </a:solidFill>
                <a:latin typeface="Calibri" panose="020F0502020204030204" pitchFamily="34" charset="0"/>
                <a:cs typeface="Calibri" panose="020F0502020204030204" pitchFamily="34" charset="0"/>
              </a:rPr>
              <a:t> </a:t>
            </a:r>
            <a:r>
              <a:rPr lang="hu-HU" sz="1600" i="1" dirty="0" err="1">
                <a:solidFill>
                  <a:srgbClr val="1E2452"/>
                </a:solidFill>
                <a:latin typeface="Calibri" panose="020F0502020204030204" pitchFamily="34" charset="0"/>
                <a:cs typeface="Calibri" panose="020F0502020204030204" pitchFamily="34" charset="0"/>
              </a:rPr>
              <a:t>dept</a:t>
            </a:r>
            <a:r>
              <a:rPr lang="hu-HU" sz="1600" i="1" dirty="0">
                <a:solidFill>
                  <a:srgbClr val="1E2452"/>
                </a:solidFill>
                <a:latin typeface="Calibri" panose="020F0502020204030204" pitchFamily="34" charset="0"/>
                <a:cs typeface="Calibri" panose="020F0502020204030204" pitchFamily="34" charset="0"/>
              </a:rPr>
              <a:t> of the </a:t>
            </a:r>
            <a:r>
              <a:rPr lang="hu-HU" sz="1600" i="1" dirty="0" err="1">
                <a:solidFill>
                  <a:srgbClr val="1E2452"/>
                </a:solidFill>
                <a:latin typeface="Calibri" panose="020F0502020204030204" pitchFamily="34" charset="0"/>
                <a:cs typeface="Calibri" panose="020F0502020204030204" pitchFamily="34" charset="0"/>
              </a:rPr>
              <a:t>central</a:t>
            </a:r>
            <a:r>
              <a:rPr lang="hu-HU" sz="1600" i="1" dirty="0">
                <a:solidFill>
                  <a:srgbClr val="1E2452"/>
                </a:solidFill>
                <a:latin typeface="Calibri" panose="020F0502020204030204" pitchFamily="34" charset="0"/>
                <a:cs typeface="Calibri" panose="020F0502020204030204" pitchFamily="34" charset="0"/>
              </a:rPr>
              <a:t> </a:t>
            </a:r>
            <a:r>
              <a:rPr lang="hu-HU" sz="1600" i="1" dirty="0" err="1">
                <a:solidFill>
                  <a:srgbClr val="1E2452"/>
                </a:solidFill>
                <a:latin typeface="Calibri" panose="020F0502020204030204" pitchFamily="34" charset="0"/>
                <a:cs typeface="Calibri" panose="020F0502020204030204" pitchFamily="34" charset="0"/>
              </a:rPr>
              <a:t>government</a:t>
            </a:r>
            <a:r>
              <a:rPr lang="hu-HU" sz="1600" i="1" dirty="0">
                <a:solidFill>
                  <a:srgbClr val="1E2452"/>
                </a:solidFill>
                <a:latin typeface="Calibri" panose="020F0502020204030204" pitchFamily="34" charset="0"/>
                <a:cs typeface="Calibri" panose="020F0502020204030204" pitchFamily="34" charset="0"/>
              </a:rPr>
              <a:t> </a:t>
            </a:r>
            <a:r>
              <a:rPr lang="hu-HU" sz="1600" i="1" dirty="0" err="1">
                <a:solidFill>
                  <a:srgbClr val="1E2452"/>
                </a:solidFill>
                <a:latin typeface="Calibri" panose="020F0502020204030204" pitchFamily="34" charset="0"/>
                <a:cs typeface="Calibri" panose="020F0502020204030204" pitchFamily="34" charset="0"/>
              </a:rPr>
              <a:t>debt</a:t>
            </a:r>
            <a:r>
              <a:rPr lang="hu-HU" sz="1600" i="1" dirty="0">
                <a:solidFill>
                  <a:srgbClr val="1E2452"/>
                </a:solidFill>
                <a:latin typeface="Calibri" panose="020F0502020204030204" pitchFamily="34" charset="0"/>
                <a:cs typeface="Calibri" panose="020F0502020204030204" pitchFamily="34" charset="0"/>
              </a:rPr>
              <a:t> </a:t>
            </a:r>
            <a:r>
              <a:rPr lang="hu-HU" sz="1600" i="1" dirty="0" err="1">
                <a:solidFill>
                  <a:srgbClr val="1E2452"/>
                </a:solidFill>
                <a:latin typeface="Calibri" panose="020F0502020204030204" pitchFamily="34" charset="0"/>
                <a:cs typeface="Calibri" panose="020F0502020204030204" pitchFamily="34" charset="0"/>
              </a:rPr>
              <a:t>between</a:t>
            </a:r>
            <a:r>
              <a:rPr lang="hu-HU" sz="1600" i="1" dirty="0">
                <a:solidFill>
                  <a:srgbClr val="1E2452"/>
                </a:solidFill>
                <a:latin typeface="Calibri" panose="020F0502020204030204" pitchFamily="34" charset="0"/>
                <a:cs typeface="Calibri" panose="020F0502020204030204" pitchFamily="34" charset="0"/>
              </a:rPr>
              <a:t> 2007 and 2018</a:t>
            </a:r>
          </a:p>
        </p:txBody>
      </p:sp>
      <p:pic>
        <p:nvPicPr>
          <p:cNvPr id="8" name="Content Placeholder 7">
            <a:extLst>
              <a:ext uri="{FF2B5EF4-FFF2-40B4-BE49-F238E27FC236}">
                <a16:creationId xmlns:a16="http://schemas.microsoft.com/office/drawing/2014/main" id="{0D6A45F3-9917-4A34-955E-2E61B7E9A0CF}"/>
              </a:ext>
            </a:extLst>
          </p:cNvPr>
          <p:cNvPicPr>
            <a:picLocks noGrp="1" noChangeAspect="1"/>
          </p:cNvPicPr>
          <p:nvPr>
            <p:ph idx="1"/>
          </p:nvPr>
        </p:nvPicPr>
        <p:blipFill>
          <a:blip r:embed="rId2"/>
          <a:stretch>
            <a:fillRect/>
          </a:stretch>
        </p:blipFill>
        <p:spPr>
          <a:xfrm>
            <a:off x="666645" y="1509763"/>
            <a:ext cx="7865795" cy="4871565"/>
          </a:xfrm>
          <a:prstGeom prst="rect">
            <a:avLst/>
          </a:prstGeom>
        </p:spPr>
      </p:pic>
    </p:spTree>
    <p:extLst>
      <p:ext uri="{BB962C8B-B14F-4D97-AF65-F5344CB8AC3E}">
        <p14:creationId xmlns:p14="http://schemas.microsoft.com/office/powerpoint/2010/main" val="241291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F8BB-F15F-4D7F-B8B2-E2FBF5752F76}"/>
              </a:ext>
            </a:extLst>
          </p:cNvPr>
          <p:cNvSpPr>
            <a:spLocks noGrp="1"/>
          </p:cNvSpPr>
          <p:nvPr>
            <p:ph type="title"/>
          </p:nvPr>
        </p:nvSpPr>
        <p:spPr>
          <a:xfrm>
            <a:off x="899592" y="112607"/>
            <a:ext cx="8352928" cy="944744"/>
          </a:xfrm>
        </p:spPr>
        <p:txBody>
          <a:bodyPr>
            <a:noAutofit/>
          </a:bodyPr>
          <a:lstStyle/>
          <a:p>
            <a:r>
              <a:rPr lang="hu-HU" sz="2100" dirty="0" err="1"/>
              <a:t>As</a:t>
            </a:r>
            <a:r>
              <a:rPr lang="hu-HU" sz="2100" dirty="0"/>
              <a:t> the </a:t>
            </a:r>
            <a:r>
              <a:rPr lang="hu-HU" sz="2100" dirty="0" err="1"/>
              <a:t>result</a:t>
            </a:r>
            <a:r>
              <a:rPr lang="hu-HU" sz="2100" dirty="0"/>
              <a:t> of the </a:t>
            </a:r>
            <a:r>
              <a:rPr lang="hu-HU" sz="2100" dirty="0" err="1"/>
              <a:t>programme</a:t>
            </a:r>
            <a:r>
              <a:rPr lang="hu-HU" sz="2100" dirty="0"/>
              <a:t> the </a:t>
            </a:r>
            <a:r>
              <a:rPr lang="hu-HU" sz="2100" dirty="0" err="1"/>
              <a:t>proportion</a:t>
            </a:r>
            <a:r>
              <a:rPr lang="hu-HU" sz="2100" dirty="0"/>
              <a:t> of </a:t>
            </a:r>
            <a:r>
              <a:rPr lang="hu-HU" sz="2100" dirty="0" err="1"/>
              <a:t>banks</a:t>
            </a:r>
            <a:r>
              <a:rPr lang="hu-HU" sz="2100" dirty="0"/>
              <a:t> and </a:t>
            </a:r>
            <a:r>
              <a:rPr lang="hu-HU" sz="2100" dirty="0" err="1"/>
              <a:t>households</a:t>
            </a:r>
            <a:r>
              <a:rPr lang="hu-HU" sz="2100" dirty="0"/>
              <a:t> </a:t>
            </a:r>
            <a:r>
              <a:rPr lang="hu-HU" sz="2100" dirty="0" err="1"/>
              <a:t>at</a:t>
            </a:r>
            <a:r>
              <a:rPr lang="hu-HU" sz="2100" dirty="0"/>
              <a:t> the forint </a:t>
            </a:r>
            <a:r>
              <a:rPr lang="hu-HU" sz="2100" dirty="0" err="1"/>
              <a:t>government</a:t>
            </a:r>
            <a:r>
              <a:rPr lang="hu-HU" sz="2100" dirty="0"/>
              <a:t> </a:t>
            </a:r>
            <a:r>
              <a:rPr lang="hu-HU" sz="2100" dirty="0" err="1"/>
              <a:t>securities</a:t>
            </a:r>
            <a:r>
              <a:rPr lang="hu-HU" sz="2100" dirty="0"/>
              <a:t> market </a:t>
            </a:r>
            <a:r>
              <a:rPr lang="hu-HU" sz="2100" dirty="0" err="1"/>
              <a:t>increased</a:t>
            </a:r>
            <a:r>
              <a:rPr lang="hu-HU" sz="2100" dirty="0"/>
              <a:t> </a:t>
            </a:r>
            <a:r>
              <a:rPr lang="hu-HU" sz="2100" dirty="0" err="1"/>
              <a:t>while</a:t>
            </a:r>
            <a:r>
              <a:rPr lang="hu-HU" sz="2100" dirty="0"/>
              <a:t> the </a:t>
            </a:r>
            <a:r>
              <a:rPr lang="hu-HU" sz="2100" dirty="0" err="1"/>
              <a:t>proportion</a:t>
            </a:r>
            <a:r>
              <a:rPr lang="hu-HU" sz="2100" dirty="0"/>
              <a:t> of </a:t>
            </a:r>
            <a:r>
              <a:rPr lang="hu-HU" sz="2100" dirty="0" err="1"/>
              <a:t>foreigners</a:t>
            </a:r>
            <a:r>
              <a:rPr lang="hu-HU" sz="2100" dirty="0"/>
              <a:t> </a:t>
            </a:r>
            <a:r>
              <a:rPr lang="hu-HU" sz="2100" dirty="0" err="1"/>
              <a:t>decreased</a:t>
            </a:r>
            <a:r>
              <a:rPr lang="hu-HU" sz="2100" dirty="0"/>
              <a:t> </a:t>
            </a:r>
            <a:r>
              <a:rPr lang="hu-HU" sz="2100" dirty="0" err="1"/>
              <a:t>significantly</a:t>
            </a:r>
            <a:r>
              <a:rPr lang="hu-HU" sz="2100" dirty="0"/>
              <a:t> </a:t>
            </a:r>
            <a:r>
              <a:rPr lang="hu-HU" sz="2100" dirty="0" err="1"/>
              <a:t>by</a:t>
            </a:r>
            <a:r>
              <a:rPr lang="hu-HU" sz="2100" dirty="0"/>
              <a:t> the end of 2018</a:t>
            </a:r>
          </a:p>
        </p:txBody>
      </p:sp>
      <p:sp>
        <p:nvSpPr>
          <p:cNvPr id="4" name="Footer Placeholder 3">
            <a:extLst>
              <a:ext uri="{FF2B5EF4-FFF2-40B4-BE49-F238E27FC236}">
                <a16:creationId xmlns:a16="http://schemas.microsoft.com/office/drawing/2014/main" id="{7A9DE6D1-D044-4B85-8EB2-D3796E5E04B5}"/>
              </a:ext>
            </a:extLst>
          </p:cNvPr>
          <p:cNvSpPr>
            <a:spLocks noGrp="1"/>
          </p:cNvSpPr>
          <p:nvPr>
            <p:ph type="ftr" sz="quarter" idx="11"/>
          </p:nvPr>
        </p:nvSpPr>
        <p:spPr/>
        <p:txBody>
          <a:bodyPr/>
          <a:lstStyle/>
          <a:p>
            <a:pPr>
              <a:defRPr/>
            </a:pPr>
            <a:r>
              <a:rPr lang="hu-HU"/>
              <a:t>Magyar Nemzeti Bank</a:t>
            </a:r>
            <a:endParaRPr lang="hu-HU" dirty="0"/>
          </a:p>
        </p:txBody>
      </p:sp>
      <p:sp>
        <p:nvSpPr>
          <p:cNvPr id="5" name="Slide Number Placeholder 4">
            <a:extLst>
              <a:ext uri="{FF2B5EF4-FFF2-40B4-BE49-F238E27FC236}">
                <a16:creationId xmlns:a16="http://schemas.microsoft.com/office/drawing/2014/main" id="{81E5CBD4-31BA-442E-9E2C-5DFB326175D7}"/>
              </a:ext>
            </a:extLst>
          </p:cNvPr>
          <p:cNvSpPr>
            <a:spLocks noGrp="1"/>
          </p:cNvSpPr>
          <p:nvPr>
            <p:ph type="sldNum" sz="quarter" idx="12"/>
          </p:nvPr>
        </p:nvSpPr>
        <p:spPr/>
        <p:txBody>
          <a:bodyPr/>
          <a:lstStyle/>
          <a:p>
            <a:pPr>
              <a:defRPr/>
            </a:pPr>
            <a:fld id="{0401AEF3-AFFE-433D-8A34-08D966C25545}" type="slidenum">
              <a:rPr lang="hu-HU" smtClean="0"/>
              <a:pPr>
                <a:defRPr/>
              </a:pPr>
              <a:t>39</a:t>
            </a:fld>
            <a:endParaRPr lang="hu-HU" dirty="0"/>
          </a:p>
        </p:txBody>
      </p:sp>
      <p:sp>
        <p:nvSpPr>
          <p:cNvPr id="8" name="TextBox 7">
            <a:extLst>
              <a:ext uri="{FF2B5EF4-FFF2-40B4-BE49-F238E27FC236}">
                <a16:creationId xmlns:a16="http://schemas.microsoft.com/office/drawing/2014/main" id="{1C0F8AB3-E22E-4759-8586-BF7C2681A757}"/>
              </a:ext>
            </a:extLst>
          </p:cNvPr>
          <p:cNvSpPr txBox="1"/>
          <p:nvPr/>
        </p:nvSpPr>
        <p:spPr>
          <a:xfrm>
            <a:off x="2043188" y="1195450"/>
            <a:ext cx="6057204" cy="338554"/>
          </a:xfrm>
          <a:prstGeom prst="rect">
            <a:avLst/>
          </a:prstGeom>
          <a:noFill/>
        </p:spPr>
        <p:txBody>
          <a:bodyPr wrap="square" rtlCol="0">
            <a:spAutoFit/>
          </a:bodyPr>
          <a:lstStyle/>
          <a:p>
            <a:r>
              <a:rPr lang="hu-HU" sz="1600" i="1" dirty="0" err="1">
                <a:latin typeface="Calibri" panose="020F0502020204030204" pitchFamily="34" charset="0"/>
                <a:cs typeface="Calibri" panose="020F0502020204030204" pitchFamily="34" charset="0"/>
              </a:rPr>
              <a:t>Proportion</a:t>
            </a:r>
            <a:r>
              <a:rPr lang="hu-HU" sz="1600" i="1" dirty="0">
                <a:latin typeface="Calibri" panose="020F0502020204030204" pitchFamily="34" charset="0"/>
                <a:cs typeface="Calibri" panose="020F0502020204030204" pitchFamily="34" charset="0"/>
              </a:rPr>
              <a:t> of </a:t>
            </a:r>
            <a:r>
              <a:rPr lang="hu-HU" sz="1600" i="1" dirty="0" err="1">
                <a:latin typeface="Calibri" panose="020F0502020204030204" pitchFamily="34" charset="0"/>
                <a:cs typeface="Calibri" panose="020F0502020204030204" pitchFamily="34" charset="0"/>
              </a:rPr>
              <a:t>owners</a:t>
            </a:r>
            <a:r>
              <a:rPr lang="hu-HU" sz="1600" i="1" dirty="0">
                <a:latin typeface="Calibri" panose="020F0502020204030204" pitchFamily="34" charset="0"/>
                <a:cs typeface="Calibri" panose="020F0502020204030204" pitchFamily="34" charset="0"/>
              </a:rPr>
              <a:t> </a:t>
            </a:r>
            <a:r>
              <a:rPr lang="hu-HU" sz="1600" i="1" dirty="0" err="1">
                <a:latin typeface="Calibri" panose="020F0502020204030204" pitchFamily="34" charset="0"/>
                <a:cs typeface="Calibri" panose="020F0502020204030204" pitchFamily="34" charset="0"/>
              </a:rPr>
              <a:t>at</a:t>
            </a:r>
            <a:r>
              <a:rPr lang="hu-HU" sz="1600" i="1" dirty="0">
                <a:latin typeface="Calibri" panose="020F0502020204030204" pitchFamily="34" charset="0"/>
                <a:cs typeface="Calibri" panose="020F0502020204030204" pitchFamily="34" charset="0"/>
              </a:rPr>
              <a:t> the forint </a:t>
            </a:r>
            <a:r>
              <a:rPr lang="hu-HU" sz="1600" i="1" dirty="0" err="1">
                <a:latin typeface="Calibri" panose="020F0502020204030204" pitchFamily="34" charset="0"/>
                <a:cs typeface="Calibri" panose="020F0502020204030204" pitchFamily="34" charset="0"/>
              </a:rPr>
              <a:t>government</a:t>
            </a:r>
            <a:r>
              <a:rPr lang="hu-HU" sz="1600" i="1" dirty="0">
                <a:latin typeface="Calibri" panose="020F0502020204030204" pitchFamily="34" charset="0"/>
                <a:cs typeface="Calibri" panose="020F0502020204030204" pitchFamily="34" charset="0"/>
              </a:rPr>
              <a:t> </a:t>
            </a:r>
            <a:r>
              <a:rPr lang="hu-HU" sz="1600" i="1" dirty="0" err="1">
                <a:latin typeface="Calibri" panose="020F0502020204030204" pitchFamily="34" charset="0"/>
                <a:cs typeface="Calibri" panose="020F0502020204030204" pitchFamily="34" charset="0"/>
              </a:rPr>
              <a:t>securities</a:t>
            </a:r>
            <a:r>
              <a:rPr lang="hu-HU" sz="1600" i="1" dirty="0">
                <a:latin typeface="Calibri" panose="020F0502020204030204" pitchFamily="34" charset="0"/>
                <a:cs typeface="Calibri" panose="020F0502020204030204" pitchFamily="34" charset="0"/>
              </a:rPr>
              <a:t> market</a:t>
            </a:r>
          </a:p>
        </p:txBody>
      </p:sp>
      <p:pic>
        <p:nvPicPr>
          <p:cNvPr id="13" name="Content Placeholder 12">
            <a:extLst>
              <a:ext uri="{FF2B5EF4-FFF2-40B4-BE49-F238E27FC236}">
                <a16:creationId xmlns:a16="http://schemas.microsoft.com/office/drawing/2014/main" id="{84870F9E-FE0E-4269-A19C-A826E553BB1A}"/>
              </a:ext>
            </a:extLst>
          </p:cNvPr>
          <p:cNvPicPr>
            <a:picLocks noGrp="1" noChangeAspect="1"/>
          </p:cNvPicPr>
          <p:nvPr>
            <p:ph idx="1"/>
          </p:nvPr>
        </p:nvPicPr>
        <p:blipFill>
          <a:blip r:embed="rId2"/>
          <a:stretch>
            <a:fillRect/>
          </a:stretch>
        </p:blipFill>
        <p:spPr>
          <a:xfrm>
            <a:off x="971600" y="1484784"/>
            <a:ext cx="7281483" cy="4752528"/>
          </a:xfrm>
          <a:prstGeom prst="rect">
            <a:avLst/>
          </a:prstGeom>
        </p:spPr>
      </p:pic>
    </p:spTree>
    <p:extLst>
      <p:ext uri="{BB962C8B-B14F-4D97-AF65-F5344CB8AC3E}">
        <p14:creationId xmlns:p14="http://schemas.microsoft.com/office/powerpoint/2010/main" val="2712055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a:xfrm>
            <a:off x="3526176" y="6381328"/>
            <a:ext cx="2057400" cy="365125"/>
          </a:xfrm>
        </p:spPr>
        <p:txBody>
          <a:bodyPr/>
          <a:lstStyle/>
          <a:p>
            <a:pPr>
              <a:defRPr/>
            </a:pPr>
            <a:fld id="{0401AEF3-AFFE-433D-8A34-08D966C25545}" type="slidenum">
              <a:rPr lang="hu-HU" smtClean="0"/>
              <a:pPr>
                <a:defRPr/>
              </a:pPr>
              <a:t>4</a:t>
            </a:fld>
            <a:endParaRPr lang="hu-HU" dirty="0"/>
          </a:p>
        </p:txBody>
      </p:sp>
      <p:sp>
        <p:nvSpPr>
          <p:cNvPr id="7" name="Cím 1"/>
          <p:cNvSpPr txBox="1">
            <a:spLocks/>
          </p:cNvSpPr>
          <p:nvPr/>
        </p:nvSpPr>
        <p:spPr bwMode="auto">
          <a:xfrm>
            <a:off x="1115616" y="332656"/>
            <a:ext cx="7187371" cy="7198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kern="1200">
                <a:solidFill>
                  <a:schemeClr val="tx2"/>
                </a:solidFill>
                <a:latin typeface="Trebuchet MS" pitchFamily="34" charset="0"/>
                <a:ea typeface="+mj-ea"/>
                <a:cs typeface="+mj-cs"/>
              </a:defRPr>
            </a:lvl1pPr>
            <a:lvl2pPr algn="ctr" rtl="0" eaLnBrk="0" fontAlgn="base" hangingPunct="0">
              <a:spcBef>
                <a:spcPct val="0"/>
              </a:spcBef>
              <a:spcAft>
                <a:spcPct val="0"/>
              </a:spcAft>
              <a:defRPr sz="2500">
                <a:solidFill>
                  <a:schemeClr val="tx2"/>
                </a:solidFill>
                <a:latin typeface="Trebuchet MS" pitchFamily="34" charset="0"/>
              </a:defRPr>
            </a:lvl2pPr>
            <a:lvl3pPr algn="ctr" rtl="0" eaLnBrk="0" fontAlgn="base" hangingPunct="0">
              <a:spcBef>
                <a:spcPct val="0"/>
              </a:spcBef>
              <a:spcAft>
                <a:spcPct val="0"/>
              </a:spcAft>
              <a:defRPr sz="2500">
                <a:solidFill>
                  <a:schemeClr val="tx2"/>
                </a:solidFill>
                <a:latin typeface="Trebuchet MS" pitchFamily="34" charset="0"/>
              </a:defRPr>
            </a:lvl3pPr>
            <a:lvl4pPr algn="ctr" rtl="0" eaLnBrk="0" fontAlgn="base" hangingPunct="0">
              <a:spcBef>
                <a:spcPct val="0"/>
              </a:spcBef>
              <a:spcAft>
                <a:spcPct val="0"/>
              </a:spcAft>
              <a:defRPr sz="2500">
                <a:solidFill>
                  <a:schemeClr val="tx2"/>
                </a:solidFill>
                <a:latin typeface="Trebuchet MS" pitchFamily="34" charset="0"/>
              </a:defRPr>
            </a:lvl4pPr>
            <a:lvl5pPr algn="ctr" rtl="0" eaLnBrk="0" fontAlgn="base" hangingPunct="0">
              <a:spcBef>
                <a:spcPct val="0"/>
              </a:spcBef>
              <a:spcAft>
                <a:spcPct val="0"/>
              </a:spcAft>
              <a:defRPr sz="25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defTabSz="685800" eaLnBrk="1" fontAlgn="base" hangingPunct="1">
              <a:lnSpc>
                <a:spcPct val="90000"/>
              </a:lnSpc>
              <a:spcAft>
                <a:spcPct val="0"/>
              </a:spcAft>
              <a:buClrTx/>
              <a:buSzTx/>
              <a:tabLst/>
              <a:defRPr/>
            </a:pPr>
            <a:r>
              <a:rPr lang="en-GB" sz="2800" dirty="0">
                <a:solidFill>
                  <a:schemeClr val="accent5"/>
                </a:solidFill>
                <a:latin typeface="Calibri" panose="020F0502020204030204" pitchFamily="34" charset="0"/>
                <a:ea typeface="Verdana" panose="020B0604030504040204" pitchFamily="34" charset="0"/>
                <a:cs typeface="Verdana" panose="020B0604030504040204" pitchFamily="34" charset="0"/>
              </a:rPr>
              <a:t>M</a:t>
            </a:r>
            <a:r>
              <a:rPr lang="hu-HU" sz="2800" dirty="0" err="1">
                <a:solidFill>
                  <a:schemeClr val="accent5"/>
                </a:solidFill>
                <a:latin typeface="Calibri" panose="020F0502020204030204" pitchFamily="34" charset="0"/>
                <a:ea typeface="Verdana" panose="020B0604030504040204" pitchFamily="34" charset="0"/>
                <a:cs typeface="Verdana" panose="020B0604030504040204" pitchFamily="34" charset="0"/>
              </a:rPr>
              <a:t>onetary</a:t>
            </a:r>
            <a:r>
              <a:rPr lang="hu-HU" sz="2800" dirty="0">
                <a:solidFill>
                  <a:schemeClr val="accent5"/>
                </a:solidFill>
                <a:latin typeface="Calibri" panose="020F0502020204030204" pitchFamily="34" charset="0"/>
                <a:ea typeface="Verdana" panose="020B0604030504040204" pitchFamily="34" charset="0"/>
                <a:cs typeface="Verdana" panose="020B0604030504040204" pitchFamily="34" charset="0"/>
              </a:rPr>
              <a:t> policy </a:t>
            </a:r>
            <a:r>
              <a:rPr lang="hu-HU" sz="2800" dirty="0" err="1">
                <a:solidFill>
                  <a:schemeClr val="accent5"/>
                </a:solidFill>
                <a:latin typeface="Calibri" panose="020F0502020204030204" pitchFamily="34" charset="0"/>
                <a:ea typeface="Verdana" panose="020B0604030504040204" pitchFamily="34" charset="0"/>
                <a:cs typeface="Verdana" panose="020B0604030504040204" pitchFamily="34" charset="0"/>
              </a:rPr>
              <a:t>framework</a:t>
            </a:r>
            <a:r>
              <a:rPr lang="hu-HU" sz="2800" dirty="0">
                <a:solidFill>
                  <a:schemeClr val="accent5"/>
                </a:solidFill>
                <a:latin typeface="Calibri" panose="020F0502020204030204" pitchFamily="34" charset="0"/>
                <a:ea typeface="Verdana" panose="020B0604030504040204" pitchFamily="34" charset="0"/>
                <a:cs typeface="Verdana" panose="020B0604030504040204" pitchFamily="34" charset="0"/>
              </a:rPr>
              <a:t> of the MNB</a:t>
            </a:r>
          </a:p>
        </p:txBody>
      </p:sp>
      <p:sp>
        <p:nvSpPr>
          <p:cNvPr id="8" name="Téglalap 4"/>
          <p:cNvSpPr/>
          <p:nvPr/>
        </p:nvSpPr>
        <p:spPr>
          <a:xfrm>
            <a:off x="611981" y="5182765"/>
            <a:ext cx="2087811" cy="982539"/>
          </a:xfrm>
          <a:prstGeom prst="rect">
            <a:avLst/>
          </a:prstGeom>
          <a:noFill/>
          <a:ln w="38100" cap="flat" cmpd="sng" algn="ctr">
            <a:solidFill>
              <a:schemeClr val="accent1">
                <a:lumMod val="40000"/>
                <a:lumOff val="6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hu-HU" sz="1600" b="0" i="1" u="none" strike="noStrike" kern="0" cap="none" spc="0" normalizeH="0" baseline="0" noProof="0" dirty="0">
                <a:ln>
                  <a:noFill/>
                </a:ln>
                <a:solidFill>
                  <a:srgbClr val="1E2452"/>
                </a:solidFill>
                <a:effectLst/>
                <a:uLnTx/>
                <a:uFillTx/>
                <a:latin typeface="Trebuchet MS"/>
              </a:rPr>
              <a:t>Key policy </a:t>
            </a:r>
            <a:r>
              <a:rPr kumimoji="0" lang="hu-HU" sz="1600" b="0" i="1" u="none" strike="noStrike" kern="0" cap="none" spc="0" normalizeH="0" baseline="0" noProof="0" dirty="0" err="1">
                <a:ln>
                  <a:noFill/>
                </a:ln>
                <a:solidFill>
                  <a:srgbClr val="1E2452"/>
                </a:solidFill>
                <a:effectLst/>
                <a:uLnTx/>
                <a:uFillTx/>
                <a:latin typeface="Trebuchet MS"/>
              </a:rPr>
              <a:t>instrument</a:t>
            </a:r>
            <a:r>
              <a:rPr kumimoji="0" lang="hu-HU" sz="1600" b="0" i="1" u="none" strike="noStrike" kern="0" cap="none" spc="0" normalizeH="0" baseline="0" noProof="0" dirty="0">
                <a:ln>
                  <a:noFill/>
                </a:ln>
                <a:solidFill>
                  <a:srgbClr val="1E2452"/>
                </a:solidFill>
                <a:effectLst/>
                <a:uLnTx/>
                <a:uFillTx/>
                <a:latin typeface="Trebuchet MS"/>
              </a:rPr>
              <a:t>:</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hu-HU" sz="1600" b="0" u="none" strike="noStrike" kern="0" cap="none" spc="0" normalizeH="0" baseline="0" noProof="0" dirty="0">
                <a:ln>
                  <a:noFill/>
                </a:ln>
                <a:solidFill>
                  <a:srgbClr val="1E2452"/>
                </a:solidFill>
                <a:effectLst/>
                <a:uLnTx/>
                <a:uFillTx/>
                <a:latin typeface="Trebuchet MS"/>
              </a:rPr>
              <a:t>Minimum </a:t>
            </a:r>
            <a:r>
              <a:rPr kumimoji="0" lang="hu-HU" sz="1600" b="0" u="none" strike="noStrike" kern="0" cap="none" spc="0" normalizeH="0" baseline="0" noProof="0" dirty="0" err="1">
                <a:ln>
                  <a:noFill/>
                </a:ln>
                <a:solidFill>
                  <a:srgbClr val="1E2452"/>
                </a:solidFill>
                <a:effectLst/>
                <a:uLnTx/>
                <a:uFillTx/>
                <a:latin typeface="Trebuchet MS"/>
              </a:rPr>
              <a:t>reserves</a:t>
            </a:r>
            <a:endParaRPr kumimoji="0" lang="hu-HU" sz="1600" b="0" u="none" strike="noStrike" kern="0" cap="none" spc="0" normalizeH="0" baseline="0" noProof="0" dirty="0">
              <a:ln>
                <a:noFill/>
              </a:ln>
              <a:solidFill>
                <a:srgbClr val="1E2452"/>
              </a:solidFill>
              <a:effectLst/>
              <a:uLnTx/>
              <a:uFillTx/>
              <a:latin typeface="Trebuchet MS"/>
            </a:endParaRPr>
          </a:p>
        </p:txBody>
      </p:sp>
      <p:sp>
        <p:nvSpPr>
          <p:cNvPr id="9" name="Téglalap 5"/>
          <p:cNvSpPr/>
          <p:nvPr/>
        </p:nvSpPr>
        <p:spPr>
          <a:xfrm>
            <a:off x="2267744" y="3814340"/>
            <a:ext cx="2592288" cy="1079500"/>
          </a:xfrm>
          <a:prstGeom prst="rect">
            <a:avLst/>
          </a:prstGeom>
          <a:noFill/>
          <a:ln w="38100" cap="flat" cmpd="sng" algn="ctr">
            <a:solidFill>
              <a:schemeClr val="accent1">
                <a:lumMod val="40000"/>
                <a:lumOff val="6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hu-HU" sz="1600" b="0" i="1" u="none" strike="noStrike" kern="0" cap="none" spc="0" normalizeH="0" baseline="0" noProof="0" dirty="0" err="1">
                <a:ln>
                  <a:noFill/>
                </a:ln>
                <a:solidFill>
                  <a:srgbClr val="1E2452"/>
                </a:solidFill>
                <a:effectLst/>
                <a:uLnTx/>
                <a:uFillTx/>
                <a:latin typeface="Trebuchet MS"/>
              </a:rPr>
              <a:t>Operational</a:t>
            </a:r>
            <a:r>
              <a:rPr kumimoji="0" lang="hu-HU" sz="1600" b="0" i="1" u="none" strike="noStrike" kern="0" cap="none" spc="0" normalizeH="0" baseline="0" noProof="0" dirty="0">
                <a:ln>
                  <a:noFill/>
                </a:ln>
                <a:solidFill>
                  <a:srgbClr val="1E2452"/>
                </a:solidFill>
                <a:effectLst/>
                <a:uLnTx/>
                <a:uFillTx/>
                <a:latin typeface="Trebuchet MS"/>
              </a:rPr>
              <a:t> </a:t>
            </a:r>
            <a:r>
              <a:rPr kumimoji="0" lang="hu-HU" sz="1600" b="0" i="1" u="none" strike="noStrike" kern="0" cap="none" spc="0" normalizeH="0" baseline="0" noProof="0" dirty="0" err="1">
                <a:ln>
                  <a:noFill/>
                </a:ln>
                <a:solidFill>
                  <a:srgbClr val="1E2452"/>
                </a:solidFill>
                <a:effectLst/>
                <a:uLnTx/>
                <a:uFillTx/>
                <a:latin typeface="Trebuchet MS"/>
              </a:rPr>
              <a:t>target</a:t>
            </a:r>
            <a:r>
              <a:rPr kumimoji="0" lang="hu-HU" sz="1600" b="0" i="1" u="none" strike="noStrike" kern="0" cap="none" spc="0" normalizeH="0" baseline="0" noProof="0" dirty="0">
                <a:ln>
                  <a:noFill/>
                </a:ln>
                <a:solidFill>
                  <a:srgbClr val="1E2452"/>
                </a:solidFill>
                <a:effectLst/>
                <a:uLnTx/>
                <a:uFillTx/>
                <a:latin typeface="Trebuchet MS"/>
              </a:rPr>
              <a:t>: </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hu-HU" sz="1600" b="0" i="0" u="none" strike="noStrike" kern="0" cap="none" spc="0" normalizeH="0" baseline="0" noProof="0" dirty="0" err="1">
                <a:ln>
                  <a:noFill/>
                </a:ln>
                <a:solidFill>
                  <a:srgbClr val="1E2452"/>
                </a:solidFill>
                <a:effectLst/>
                <a:uLnTx/>
                <a:uFillTx/>
                <a:latin typeface="Trebuchet MS"/>
              </a:rPr>
              <a:t>Short</a:t>
            </a:r>
            <a:r>
              <a:rPr kumimoji="0" lang="en-GB" sz="1600" b="0" i="0" u="none" strike="noStrike" kern="0" cap="none" spc="0" normalizeH="0" baseline="0" noProof="0" dirty="0">
                <a:ln>
                  <a:noFill/>
                </a:ln>
                <a:solidFill>
                  <a:srgbClr val="1E2452"/>
                </a:solidFill>
                <a:effectLst/>
                <a:uLnTx/>
                <a:uFillTx/>
                <a:latin typeface="Trebuchet MS"/>
              </a:rPr>
              <a:t>-term</a:t>
            </a:r>
            <a:r>
              <a:rPr kumimoji="0" lang="hu-HU" sz="1600" b="0" i="0" u="none" strike="noStrike" kern="0" cap="none" spc="0" normalizeH="0" baseline="0" noProof="0" dirty="0">
                <a:ln>
                  <a:noFill/>
                </a:ln>
                <a:solidFill>
                  <a:srgbClr val="1E2452"/>
                </a:solidFill>
                <a:effectLst/>
                <a:uLnTx/>
                <a:uFillTx/>
                <a:latin typeface="Trebuchet MS"/>
              </a:rPr>
              <a:t> interest</a:t>
            </a:r>
            <a:r>
              <a:rPr kumimoji="0" lang="hu-HU" sz="1600" b="0" i="0" u="none" strike="noStrike" kern="0" cap="none" spc="0" normalizeH="0" noProof="0" dirty="0">
                <a:ln>
                  <a:noFill/>
                </a:ln>
                <a:solidFill>
                  <a:srgbClr val="1E2452"/>
                </a:solidFill>
                <a:effectLst/>
                <a:uLnTx/>
                <a:uFillTx/>
                <a:latin typeface="Trebuchet MS"/>
              </a:rPr>
              <a:t> </a:t>
            </a:r>
            <a:r>
              <a:rPr kumimoji="0" lang="hu-HU" sz="1600" b="0" i="0" u="none" strike="noStrike" kern="0" cap="none" spc="0" normalizeH="0" noProof="0" dirty="0" err="1">
                <a:ln>
                  <a:noFill/>
                </a:ln>
                <a:solidFill>
                  <a:srgbClr val="1E2452"/>
                </a:solidFill>
                <a:effectLst/>
                <a:uLnTx/>
                <a:uFillTx/>
                <a:latin typeface="Trebuchet MS"/>
              </a:rPr>
              <a:t>rates</a:t>
            </a:r>
            <a:r>
              <a:rPr kumimoji="0" lang="hu-HU" sz="1600" b="0" i="0" u="none" strike="noStrike" kern="0" cap="none" spc="0" normalizeH="0" baseline="0" noProof="0" dirty="0">
                <a:ln>
                  <a:noFill/>
                </a:ln>
                <a:solidFill>
                  <a:srgbClr val="1E2452"/>
                </a:solidFill>
                <a:effectLst/>
                <a:uLnTx/>
                <a:uFillTx/>
                <a:latin typeface="Trebuchet MS"/>
              </a:rPr>
              <a:t>= </a:t>
            </a:r>
            <a:r>
              <a:rPr kumimoji="0" lang="hu-HU" sz="1600" b="0" i="0" u="none" strike="noStrike" kern="0" cap="none" spc="0" normalizeH="0" baseline="0" noProof="0" dirty="0" err="1">
                <a:ln>
                  <a:noFill/>
                </a:ln>
                <a:solidFill>
                  <a:srgbClr val="1E2452"/>
                </a:solidFill>
                <a:effectLst/>
                <a:uLnTx/>
                <a:uFillTx/>
                <a:latin typeface="Trebuchet MS"/>
              </a:rPr>
              <a:t>expected</a:t>
            </a:r>
            <a:r>
              <a:rPr kumimoji="0" lang="hu-HU" sz="1600" b="0" i="0" u="none" strike="noStrike" kern="0" cap="none" spc="0" normalizeH="0" baseline="0" noProof="0" dirty="0">
                <a:ln>
                  <a:noFill/>
                </a:ln>
                <a:solidFill>
                  <a:srgbClr val="1E2452"/>
                </a:solidFill>
                <a:effectLst/>
                <a:uLnTx/>
                <a:uFillTx/>
                <a:latin typeface="Trebuchet MS"/>
              </a:rPr>
              <a:t> </a:t>
            </a:r>
            <a:r>
              <a:rPr kumimoji="0" lang="hu-HU" sz="1600" b="0" i="0" u="none" strike="noStrike" kern="0" cap="none" spc="0" normalizeH="0" baseline="0" noProof="0" dirty="0" err="1">
                <a:ln>
                  <a:noFill/>
                </a:ln>
                <a:solidFill>
                  <a:srgbClr val="1E2452"/>
                </a:solidFill>
                <a:effectLst/>
                <a:uLnTx/>
                <a:uFillTx/>
                <a:latin typeface="Trebuchet MS"/>
              </a:rPr>
              <a:t>base</a:t>
            </a:r>
            <a:r>
              <a:rPr kumimoji="0" lang="hu-HU" sz="1600" b="0" i="0" u="none" strike="noStrike" kern="0" cap="none" spc="0" normalizeH="0" baseline="0" noProof="0" dirty="0">
                <a:ln>
                  <a:noFill/>
                </a:ln>
                <a:solidFill>
                  <a:srgbClr val="1E2452"/>
                </a:solidFill>
                <a:effectLst/>
                <a:uLnTx/>
                <a:uFillTx/>
                <a:latin typeface="Trebuchet MS"/>
              </a:rPr>
              <a:t> </a:t>
            </a:r>
            <a:r>
              <a:rPr kumimoji="0" lang="hu-HU" sz="1600" b="0" i="0" u="none" strike="noStrike" kern="0" cap="none" spc="0" normalizeH="0" baseline="0" noProof="0" dirty="0" err="1">
                <a:ln>
                  <a:noFill/>
                </a:ln>
                <a:solidFill>
                  <a:srgbClr val="1E2452"/>
                </a:solidFill>
                <a:effectLst/>
                <a:uLnTx/>
                <a:uFillTx/>
                <a:latin typeface="Trebuchet MS"/>
              </a:rPr>
              <a:t>rate</a:t>
            </a:r>
            <a:endParaRPr kumimoji="0" lang="hu-HU" sz="1600" b="0" i="0" u="none" strike="noStrike" kern="0" cap="none" spc="0" normalizeH="0" baseline="0" noProof="0" dirty="0">
              <a:ln>
                <a:noFill/>
              </a:ln>
              <a:solidFill>
                <a:srgbClr val="1E2452"/>
              </a:solidFill>
              <a:effectLst/>
              <a:uLnTx/>
              <a:uFillTx/>
              <a:latin typeface="Trebuchet MS"/>
            </a:endParaRPr>
          </a:p>
        </p:txBody>
      </p:sp>
      <p:sp>
        <p:nvSpPr>
          <p:cNvPr id="10" name="Téglalap 8"/>
          <p:cNvSpPr/>
          <p:nvPr/>
        </p:nvSpPr>
        <p:spPr>
          <a:xfrm>
            <a:off x="4428331" y="2445915"/>
            <a:ext cx="2591941" cy="1079500"/>
          </a:xfrm>
          <a:prstGeom prst="rect">
            <a:avLst/>
          </a:prstGeom>
          <a:noFill/>
          <a:ln w="38100" cap="flat" cmpd="sng" algn="ctr">
            <a:solidFill>
              <a:schemeClr val="accent1">
                <a:lumMod val="40000"/>
                <a:lumOff val="6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hu-HU" sz="1600" b="0" i="1" u="none" strike="noStrike" kern="0" cap="none" spc="0" normalizeH="0" baseline="0" noProof="0" dirty="0" err="1">
                <a:ln>
                  <a:noFill/>
                </a:ln>
                <a:solidFill>
                  <a:srgbClr val="1E2452"/>
                </a:solidFill>
                <a:effectLst/>
                <a:uLnTx/>
                <a:uFillTx/>
                <a:latin typeface="Trebuchet MS"/>
              </a:rPr>
              <a:t>Intermediate</a:t>
            </a:r>
            <a:r>
              <a:rPr kumimoji="0" lang="hu-HU" sz="1600" b="0" i="1" u="none" strike="noStrike" kern="0" cap="none" spc="0" normalizeH="0" baseline="0" noProof="0" dirty="0">
                <a:ln>
                  <a:noFill/>
                </a:ln>
                <a:solidFill>
                  <a:srgbClr val="1E2452"/>
                </a:solidFill>
                <a:effectLst/>
                <a:uLnTx/>
                <a:uFillTx/>
                <a:latin typeface="Trebuchet MS"/>
              </a:rPr>
              <a:t> </a:t>
            </a:r>
            <a:r>
              <a:rPr kumimoji="0" lang="hu-HU" sz="1600" b="0" i="1" u="none" strike="noStrike" kern="0" cap="none" spc="0" normalizeH="0" baseline="0" noProof="0" dirty="0" err="1">
                <a:ln>
                  <a:noFill/>
                </a:ln>
                <a:solidFill>
                  <a:srgbClr val="1E2452"/>
                </a:solidFill>
                <a:effectLst/>
                <a:uLnTx/>
                <a:uFillTx/>
                <a:latin typeface="Trebuchet MS"/>
              </a:rPr>
              <a:t>target</a:t>
            </a:r>
            <a:r>
              <a:rPr kumimoji="0" lang="hu-HU" sz="1600" b="0" i="1" u="none" strike="noStrike" kern="0" cap="none" spc="0" normalizeH="0" baseline="0" noProof="0" dirty="0">
                <a:ln>
                  <a:noFill/>
                </a:ln>
                <a:solidFill>
                  <a:srgbClr val="1E2452"/>
                </a:solidFill>
                <a:effectLst/>
                <a:uLnTx/>
                <a:uFillTx/>
                <a:latin typeface="Trebuchet MS"/>
              </a:rPr>
              <a:t>:</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hu-HU" sz="1600" b="0" i="0" u="none" strike="noStrike" kern="0" cap="none" spc="0" normalizeH="0" baseline="0" noProof="0" dirty="0" err="1">
                <a:ln>
                  <a:noFill/>
                </a:ln>
                <a:solidFill>
                  <a:srgbClr val="1E2452"/>
                </a:solidFill>
                <a:effectLst/>
                <a:uLnTx/>
                <a:uFillTx/>
                <a:latin typeface="Trebuchet MS"/>
              </a:rPr>
              <a:t>Inflation</a:t>
            </a:r>
            <a:r>
              <a:rPr kumimoji="0" lang="hu-HU" sz="1600" b="0" i="0" u="none" strike="noStrike" kern="0" cap="none" spc="0" normalizeH="0" baseline="0" noProof="0" dirty="0">
                <a:ln>
                  <a:noFill/>
                </a:ln>
                <a:solidFill>
                  <a:srgbClr val="1E2452"/>
                </a:solidFill>
                <a:effectLst/>
                <a:uLnTx/>
                <a:uFillTx/>
                <a:latin typeface="Trebuchet MS"/>
              </a:rPr>
              <a:t> </a:t>
            </a:r>
            <a:r>
              <a:rPr kumimoji="0" lang="hu-HU" sz="1600" b="0" i="0" u="none" strike="noStrike" kern="0" cap="none" spc="0" normalizeH="0" baseline="0" noProof="0" dirty="0" err="1">
                <a:ln>
                  <a:noFill/>
                </a:ln>
                <a:solidFill>
                  <a:srgbClr val="1E2452"/>
                </a:solidFill>
                <a:effectLst/>
                <a:uLnTx/>
                <a:uFillTx/>
                <a:latin typeface="Trebuchet MS"/>
              </a:rPr>
              <a:t>forecast</a:t>
            </a:r>
            <a:r>
              <a:rPr kumimoji="0" lang="hu-HU" sz="1600" b="0" i="0" u="none" strike="noStrike" kern="0" cap="none" spc="0" normalizeH="0" baseline="0" noProof="0" dirty="0">
                <a:ln>
                  <a:noFill/>
                </a:ln>
                <a:solidFill>
                  <a:srgbClr val="1E2452"/>
                </a:solidFill>
                <a:effectLst/>
                <a:uLnTx/>
                <a:uFillTx/>
                <a:latin typeface="Trebuchet MS"/>
              </a:rPr>
              <a:t>= </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hu-HU" sz="1600" b="0" i="0" u="none" strike="noStrike" kern="0" cap="none" spc="0" normalizeH="0" baseline="0" noProof="0" dirty="0">
                <a:ln>
                  <a:noFill/>
                </a:ln>
                <a:solidFill>
                  <a:srgbClr val="1E2452"/>
                </a:solidFill>
                <a:effectLst/>
                <a:uLnTx/>
                <a:uFillTx/>
                <a:latin typeface="Trebuchet MS"/>
              </a:rPr>
              <a:t>= </a:t>
            </a:r>
            <a:r>
              <a:rPr kumimoji="0" lang="hu-HU" sz="1600" b="0" i="0" u="none" strike="noStrike" kern="0" cap="none" spc="0" normalizeH="0" baseline="0" noProof="0" dirty="0" err="1">
                <a:ln>
                  <a:noFill/>
                </a:ln>
                <a:solidFill>
                  <a:srgbClr val="1E2452"/>
                </a:solidFill>
                <a:effectLst/>
                <a:uLnTx/>
                <a:uFillTx/>
                <a:latin typeface="Trebuchet MS"/>
              </a:rPr>
              <a:t>medium-term</a:t>
            </a:r>
            <a:r>
              <a:rPr kumimoji="0" lang="hu-HU" sz="1600" b="0" i="0" u="none" strike="noStrike" kern="0" cap="none" spc="0" normalizeH="0" baseline="0" noProof="0" dirty="0">
                <a:ln>
                  <a:noFill/>
                </a:ln>
                <a:solidFill>
                  <a:srgbClr val="1E2452"/>
                </a:solidFill>
                <a:effectLst/>
                <a:uLnTx/>
                <a:uFillTx/>
                <a:latin typeface="Trebuchet MS"/>
              </a:rPr>
              <a:t> </a:t>
            </a:r>
            <a:r>
              <a:rPr kumimoji="0" lang="hu-HU" sz="1600" b="0" i="0" u="none" strike="noStrike" kern="0" cap="none" spc="0" normalizeH="0" baseline="0" noProof="0" dirty="0" err="1">
                <a:ln>
                  <a:noFill/>
                </a:ln>
                <a:solidFill>
                  <a:srgbClr val="1E2452"/>
                </a:solidFill>
                <a:effectLst/>
                <a:uLnTx/>
                <a:uFillTx/>
                <a:latin typeface="Trebuchet MS"/>
              </a:rPr>
              <a:t>inflation</a:t>
            </a:r>
            <a:r>
              <a:rPr kumimoji="0" lang="hu-HU" sz="1600" b="0" i="0" u="none" strike="noStrike" kern="0" cap="none" spc="0" normalizeH="0" baseline="0" noProof="0" dirty="0">
                <a:ln>
                  <a:noFill/>
                </a:ln>
                <a:solidFill>
                  <a:srgbClr val="1E2452"/>
                </a:solidFill>
                <a:effectLst/>
                <a:uLnTx/>
                <a:uFillTx/>
                <a:latin typeface="Trebuchet MS"/>
              </a:rPr>
              <a:t> </a:t>
            </a:r>
            <a:r>
              <a:rPr kumimoji="0" lang="hu-HU" sz="1600" b="0" i="0" u="none" strike="noStrike" kern="0" cap="none" spc="0" normalizeH="0" baseline="0" noProof="0" dirty="0" err="1">
                <a:ln>
                  <a:noFill/>
                </a:ln>
                <a:solidFill>
                  <a:srgbClr val="1E2452"/>
                </a:solidFill>
                <a:effectLst/>
                <a:uLnTx/>
                <a:uFillTx/>
                <a:latin typeface="Trebuchet MS"/>
              </a:rPr>
              <a:t>target</a:t>
            </a:r>
            <a:endParaRPr kumimoji="0" lang="hu-HU" sz="1600" b="0" i="0" u="none" strike="noStrike" kern="0" cap="none" spc="0" normalizeH="0" baseline="0" noProof="0" dirty="0">
              <a:ln>
                <a:noFill/>
              </a:ln>
              <a:solidFill>
                <a:srgbClr val="1E2452"/>
              </a:solidFill>
              <a:effectLst/>
              <a:uLnTx/>
              <a:uFillTx/>
              <a:latin typeface="Trebuchet MS"/>
            </a:endParaRPr>
          </a:p>
        </p:txBody>
      </p:sp>
      <p:sp>
        <p:nvSpPr>
          <p:cNvPr id="11" name="Téglalap 9"/>
          <p:cNvSpPr/>
          <p:nvPr/>
        </p:nvSpPr>
        <p:spPr>
          <a:xfrm>
            <a:off x="6660355" y="1366415"/>
            <a:ext cx="1642631" cy="790575"/>
          </a:xfrm>
          <a:prstGeom prst="rect">
            <a:avLst/>
          </a:prstGeom>
          <a:noFill/>
          <a:ln w="38100" cap="flat" cmpd="sng" algn="ctr">
            <a:solidFill>
              <a:schemeClr val="accent1">
                <a:lumMod val="40000"/>
                <a:lumOff val="6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hu-HU" sz="1600" b="0" i="1" u="none" strike="noStrike" kern="0" cap="none" spc="0" normalizeH="0" baseline="0" noProof="0" dirty="0" err="1">
                <a:ln>
                  <a:noFill/>
                </a:ln>
                <a:solidFill>
                  <a:srgbClr val="1E2452"/>
                </a:solidFill>
                <a:effectLst/>
                <a:uLnTx/>
                <a:uFillTx/>
                <a:latin typeface="Trebuchet MS"/>
              </a:rPr>
              <a:t>Primary</a:t>
            </a:r>
            <a:r>
              <a:rPr kumimoji="0" lang="hu-HU" sz="1600" b="0" i="1" u="none" strike="noStrike" kern="0" cap="none" spc="0" normalizeH="0" baseline="0" noProof="0" dirty="0">
                <a:ln>
                  <a:noFill/>
                </a:ln>
                <a:solidFill>
                  <a:srgbClr val="1E2452"/>
                </a:solidFill>
                <a:effectLst/>
                <a:uLnTx/>
                <a:uFillTx/>
                <a:latin typeface="Trebuchet MS"/>
              </a:rPr>
              <a:t> </a:t>
            </a:r>
            <a:r>
              <a:rPr kumimoji="0" lang="hu-HU" sz="1600" b="0" i="1" u="none" strike="noStrike" kern="0" cap="none" spc="0" normalizeH="0" baseline="0" noProof="0" dirty="0" err="1">
                <a:ln>
                  <a:noFill/>
                </a:ln>
                <a:solidFill>
                  <a:srgbClr val="1E2452"/>
                </a:solidFill>
                <a:effectLst/>
                <a:uLnTx/>
                <a:uFillTx/>
                <a:latin typeface="Trebuchet MS"/>
              </a:rPr>
              <a:t>goal</a:t>
            </a:r>
            <a:r>
              <a:rPr kumimoji="0" lang="hu-HU" sz="1600" b="0" i="1" u="none" strike="noStrike" kern="0" cap="none" spc="0" normalizeH="0" baseline="0" noProof="0" dirty="0">
                <a:ln>
                  <a:noFill/>
                </a:ln>
                <a:solidFill>
                  <a:srgbClr val="1E2452"/>
                </a:solidFill>
                <a:effectLst/>
                <a:uLnTx/>
                <a:uFillTx/>
                <a:latin typeface="Trebuchet MS"/>
              </a:rPr>
              <a:t>:</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hu-HU" sz="1600" b="0" i="0" u="none" strike="noStrike" kern="0" cap="none" spc="0" normalizeH="0" baseline="0" noProof="0" dirty="0">
                <a:ln>
                  <a:noFill/>
                </a:ln>
                <a:solidFill>
                  <a:srgbClr val="1E2452"/>
                </a:solidFill>
                <a:effectLst/>
                <a:uLnTx/>
                <a:uFillTx/>
                <a:latin typeface="Trebuchet MS"/>
              </a:rPr>
              <a:t>Price </a:t>
            </a:r>
            <a:r>
              <a:rPr kumimoji="0" lang="hu-HU" sz="1600" b="0" i="0" u="none" strike="noStrike" kern="0" cap="none" spc="0" normalizeH="0" baseline="0" noProof="0" dirty="0" err="1">
                <a:ln>
                  <a:noFill/>
                </a:ln>
                <a:solidFill>
                  <a:srgbClr val="1E2452"/>
                </a:solidFill>
                <a:effectLst/>
                <a:uLnTx/>
                <a:uFillTx/>
                <a:latin typeface="Trebuchet MS"/>
              </a:rPr>
              <a:t>stability</a:t>
            </a:r>
            <a:endParaRPr kumimoji="0" lang="hu-HU" sz="1600" b="0" i="0" u="none" strike="noStrike" kern="0" cap="none" spc="0" normalizeH="0" baseline="0" noProof="0" dirty="0">
              <a:ln>
                <a:noFill/>
              </a:ln>
              <a:solidFill>
                <a:srgbClr val="1E2452"/>
              </a:solidFill>
              <a:effectLst/>
              <a:uLnTx/>
              <a:uFillTx/>
              <a:latin typeface="Trebuchet MS"/>
            </a:endParaRPr>
          </a:p>
        </p:txBody>
      </p:sp>
      <p:sp>
        <p:nvSpPr>
          <p:cNvPr id="12" name="Kanyar jobbra 10"/>
          <p:cNvSpPr/>
          <p:nvPr/>
        </p:nvSpPr>
        <p:spPr>
          <a:xfrm>
            <a:off x="1331119" y="4174702"/>
            <a:ext cx="865187" cy="935038"/>
          </a:xfrm>
          <a:prstGeom prst="bentArrow">
            <a:avLst/>
          </a:prstGeom>
          <a:solidFill>
            <a:schemeClr val="accent1">
              <a:lumMod val="40000"/>
              <a:lumOff val="60000"/>
            </a:schemeClr>
          </a:solidFill>
          <a:ln w="25400" cap="flat" cmpd="sng" algn="ctr">
            <a:solidFill>
              <a:srgbClr val="1E2452"/>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solidFill>
                <a:schemeClr val="accent3">
                  <a:lumMod val="20000"/>
                  <a:lumOff val="80000"/>
                </a:schemeClr>
              </a:solidFill>
              <a:effectLst/>
              <a:uLnTx/>
              <a:uFillTx/>
              <a:latin typeface="Trebuchet MS"/>
            </a:endParaRPr>
          </a:p>
        </p:txBody>
      </p:sp>
      <p:sp>
        <p:nvSpPr>
          <p:cNvPr id="13" name="Kanyar jobbra 11"/>
          <p:cNvSpPr/>
          <p:nvPr/>
        </p:nvSpPr>
        <p:spPr>
          <a:xfrm>
            <a:off x="3204369" y="2806277"/>
            <a:ext cx="1152525" cy="935038"/>
          </a:xfrm>
          <a:prstGeom prst="bentArrow">
            <a:avLst/>
          </a:prstGeom>
          <a:solidFill>
            <a:schemeClr val="accent1">
              <a:lumMod val="40000"/>
              <a:lumOff val="60000"/>
            </a:schemeClr>
          </a:solidFill>
          <a:ln w="25400" cap="flat" cmpd="sng" algn="ctr">
            <a:solidFill>
              <a:srgbClr val="1E2452"/>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solidFill>
                <a:schemeClr val="accent3">
                  <a:lumMod val="20000"/>
                  <a:lumOff val="80000"/>
                </a:schemeClr>
              </a:solidFill>
              <a:effectLst/>
              <a:uLnTx/>
              <a:uFillTx/>
              <a:latin typeface="Trebuchet MS"/>
            </a:endParaRPr>
          </a:p>
        </p:txBody>
      </p:sp>
      <p:sp>
        <p:nvSpPr>
          <p:cNvPr id="14" name="Kanyar jobbra 12"/>
          <p:cNvSpPr/>
          <p:nvPr/>
        </p:nvSpPr>
        <p:spPr>
          <a:xfrm>
            <a:off x="5436394" y="1437852"/>
            <a:ext cx="1152525" cy="936625"/>
          </a:xfrm>
          <a:prstGeom prst="bentArrow">
            <a:avLst/>
          </a:prstGeom>
          <a:solidFill>
            <a:schemeClr val="accent1">
              <a:lumMod val="40000"/>
              <a:lumOff val="60000"/>
            </a:schemeClr>
          </a:solidFill>
          <a:ln w="25400" cap="flat" cmpd="sng" algn="ctr">
            <a:solidFill>
              <a:srgbClr val="1E2452"/>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solidFill>
                <a:prstClr val="black"/>
              </a:solidFill>
              <a:effectLst/>
              <a:uLnTx/>
              <a:uFillTx/>
              <a:latin typeface="Trebuchet MS"/>
            </a:endParaRPr>
          </a:p>
        </p:txBody>
      </p:sp>
    </p:spTree>
    <p:extLst>
      <p:ext uri="{BB962C8B-B14F-4D97-AF65-F5344CB8AC3E}">
        <p14:creationId xmlns:p14="http://schemas.microsoft.com/office/powerpoint/2010/main" val="2112679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8516-D770-4E0B-BEEE-6E04AF939C40}"/>
              </a:ext>
            </a:extLst>
          </p:cNvPr>
          <p:cNvSpPr>
            <a:spLocks noGrp="1"/>
          </p:cNvSpPr>
          <p:nvPr>
            <p:ph type="title"/>
          </p:nvPr>
        </p:nvSpPr>
        <p:spPr>
          <a:xfrm>
            <a:off x="1115616" y="180000"/>
            <a:ext cx="7848872" cy="759189"/>
          </a:xfrm>
        </p:spPr>
        <p:txBody>
          <a:bodyPr>
            <a:noAutofit/>
          </a:bodyPr>
          <a:lstStyle/>
          <a:p>
            <a:r>
              <a:rPr lang="hu-HU" sz="2800" dirty="0" err="1"/>
              <a:t>FX</a:t>
            </a:r>
            <a:r>
              <a:rPr lang="hu-HU" sz="2800" dirty="0"/>
              <a:t> spot </a:t>
            </a:r>
            <a:r>
              <a:rPr lang="hu-HU" sz="2800" dirty="0" err="1"/>
              <a:t>tenders</a:t>
            </a:r>
            <a:r>
              <a:rPr lang="hu-HU" sz="2800" dirty="0"/>
              <a:t> </a:t>
            </a:r>
            <a:r>
              <a:rPr lang="hu-HU" sz="2800" dirty="0" err="1"/>
              <a:t>related</a:t>
            </a:r>
            <a:r>
              <a:rPr lang="hu-HU" sz="2800" dirty="0"/>
              <a:t> to the </a:t>
            </a:r>
            <a:r>
              <a:rPr lang="hu-HU" sz="2800" dirty="0" err="1"/>
              <a:t>phasing</a:t>
            </a:r>
            <a:r>
              <a:rPr lang="hu-HU" sz="2800" dirty="0"/>
              <a:t> out of </a:t>
            </a:r>
            <a:r>
              <a:rPr lang="hu-HU" sz="2800" dirty="0" err="1"/>
              <a:t>foreign</a:t>
            </a:r>
            <a:r>
              <a:rPr lang="hu-HU" sz="2800" dirty="0"/>
              <a:t> </a:t>
            </a:r>
            <a:r>
              <a:rPr lang="hu-HU" sz="2800" dirty="0" err="1"/>
              <a:t>currency</a:t>
            </a:r>
            <a:r>
              <a:rPr lang="hu-HU" sz="2800" dirty="0"/>
              <a:t> consumer </a:t>
            </a:r>
            <a:r>
              <a:rPr lang="hu-HU" sz="2800" dirty="0" err="1"/>
              <a:t>loans</a:t>
            </a:r>
            <a:endParaRPr lang="hu-HU" sz="2800" dirty="0"/>
          </a:p>
        </p:txBody>
      </p:sp>
      <p:sp>
        <p:nvSpPr>
          <p:cNvPr id="4" name="Footer Placeholder 3">
            <a:extLst>
              <a:ext uri="{FF2B5EF4-FFF2-40B4-BE49-F238E27FC236}">
                <a16:creationId xmlns:a16="http://schemas.microsoft.com/office/drawing/2014/main" id="{9B4C72B5-4976-40E1-9E4D-7435B94573A1}"/>
              </a:ext>
            </a:extLst>
          </p:cNvPr>
          <p:cNvSpPr>
            <a:spLocks noGrp="1"/>
          </p:cNvSpPr>
          <p:nvPr>
            <p:ph type="ftr" sz="quarter" idx="11"/>
          </p:nvPr>
        </p:nvSpPr>
        <p:spPr>
          <a:xfrm>
            <a:off x="0" y="6448251"/>
            <a:ext cx="3086100" cy="365125"/>
          </a:xfrm>
        </p:spPr>
        <p:txBody>
          <a:bodyPr/>
          <a:lstStyle/>
          <a:p>
            <a:pPr>
              <a:defRPr/>
            </a:pPr>
            <a:r>
              <a:rPr lang="hu-HU" dirty="0"/>
              <a:t>Magyar Nemzeti Bank</a:t>
            </a:r>
          </a:p>
        </p:txBody>
      </p:sp>
      <p:sp>
        <p:nvSpPr>
          <p:cNvPr id="5" name="Slide Number Placeholder 4">
            <a:extLst>
              <a:ext uri="{FF2B5EF4-FFF2-40B4-BE49-F238E27FC236}">
                <a16:creationId xmlns:a16="http://schemas.microsoft.com/office/drawing/2014/main" id="{7345F276-34A9-46B2-9087-BF83841B2690}"/>
              </a:ext>
            </a:extLst>
          </p:cNvPr>
          <p:cNvSpPr>
            <a:spLocks noGrp="1"/>
          </p:cNvSpPr>
          <p:nvPr>
            <p:ph type="sldNum" sz="quarter" idx="12"/>
          </p:nvPr>
        </p:nvSpPr>
        <p:spPr/>
        <p:txBody>
          <a:bodyPr/>
          <a:lstStyle/>
          <a:p>
            <a:pPr>
              <a:defRPr/>
            </a:pPr>
            <a:fld id="{0401AEF3-AFFE-433D-8A34-08D966C25545}" type="slidenum">
              <a:rPr lang="hu-HU" smtClean="0"/>
              <a:pPr>
                <a:defRPr/>
              </a:pPr>
              <a:t>40</a:t>
            </a:fld>
            <a:endParaRPr lang="hu-HU" dirty="0"/>
          </a:p>
        </p:txBody>
      </p:sp>
      <p:sp>
        <p:nvSpPr>
          <p:cNvPr id="7" name="Content Placeholder 2">
            <a:extLst>
              <a:ext uri="{FF2B5EF4-FFF2-40B4-BE49-F238E27FC236}">
                <a16:creationId xmlns:a16="http://schemas.microsoft.com/office/drawing/2014/main" id="{634978AC-F23A-4F8C-ACED-DBB6F2B7B65B}"/>
              </a:ext>
            </a:extLst>
          </p:cNvPr>
          <p:cNvSpPr>
            <a:spLocks noGrp="1"/>
          </p:cNvSpPr>
          <p:nvPr>
            <p:ph idx="1"/>
          </p:nvPr>
        </p:nvSpPr>
        <p:spPr>
          <a:xfrm>
            <a:off x="107505" y="1124744"/>
            <a:ext cx="9036495" cy="5553256"/>
          </a:xfrm>
        </p:spPr>
        <p:txBody>
          <a:bodyPr>
            <a:noAutofit/>
          </a:bodyPr>
          <a:lstStyle/>
          <a:p>
            <a:pPr marL="0" indent="0" algn="just">
              <a:lnSpc>
                <a:spcPct val="125000"/>
              </a:lnSpc>
              <a:buNone/>
            </a:pPr>
            <a:r>
              <a:rPr lang="en-US" sz="1400" dirty="0"/>
              <a:t>After 2013 the </a:t>
            </a:r>
            <a:r>
              <a:rPr lang="en-US" sz="1400" dirty="0" err="1"/>
              <a:t>MNB</a:t>
            </a:r>
            <a:r>
              <a:rPr lang="en-US" sz="1400" dirty="0"/>
              <a:t> determined the phasing out of </a:t>
            </a:r>
            <a:r>
              <a:rPr lang="hu-HU" sz="1400" dirty="0" err="1"/>
              <a:t>foreign</a:t>
            </a:r>
            <a:r>
              <a:rPr lang="hu-HU" sz="1400" dirty="0"/>
              <a:t> </a:t>
            </a:r>
            <a:r>
              <a:rPr lang="hu-HU" sz="1400" dirty="0" err="1"/>
              <a:t>currency</a:t>
            </a:r>
            <a:r>
              <a:rPr lang="hu-HU" sz="1400" dirty="0"/>
              <a:t> consumer </a:t>
            </a:r>
            <a:r>
              <a:rPr lang="en-US" sz="1400" dirty="0"/>
              <a:t>loans as a strategic goal, the conversion of these loans occurred at the first possible date, in 2014-2015.</a:t>
            </a:r>
          </a:p>
          <a:p>
            <a:pPr marL="0" indent="0" algn="just">
              <a:lnSpc>
                <a:spcPct val="125000"/>
              </a:lnSpc>
              <a:buNone/>
            </a:pPr>
            <a:r>
              <a:rPr lang="hu-HU" sz="1400" dirty="0"/>
              <a:t>Euro </a:t>
            </a:r>
            <a:r>
              <a:rPr lang="hu-HU" sz="1400" dirty="0" err="1"/>
              <a:t>sale</a:t>
            </a:r>
            <a:r>
              <a:rPr lang="hu-HU" sz="1400" dirty="0"/>
              <a:t> </a:t>
            </a:r>
            <a:r>
              <a:rPr lang="hu-HU" sz="1400" dirty="0" err="1"/>
              <a:t>tenders</a:t>
            </a:r>
            <a:r>
              <a:rPr lang="hu-HU" sz="1400" dirty="0"/>
              <a:t> (</a:t>
            </a:r>
            <a:r>
              <a:rPr lang="hu-HU" sz="1400" dirty="0" err="1"/>
              <a:t>October</a:t>
            </a:r>
            <a:r>
              <a:rPr lang="hu-HU" sz="1400" dirty="0"/>
              <a:t> 2014 – </a:t>
            </a:r>
            <a:r>
              <a:rPr lang="hu-HU" sz="1400" dirty="0" err="1"/>
              <a:t>March</a:t>
            </a:r>
            <a:r>
              <a:rPr lang="hu-HU" sz="1400" dirty="0"/>
              <a:t> 2015) </a:t>
            </a:r>
            <a:r>
              <a:rPr lang="hu-HU" sz="1400" dirty="0" err="1"/>
              <a:t>related</a:t>
            </a:r>
            <a:r>
              <a:rPr lang="hu-HU" sz="1400" dirty="0"/>
              <a:t> to </a:t>
            </a:r>
            <a:r>
              <a:rPr lang="hu-HU" sz="1400" dirty="0">
                <a:hlinkClick r:id="rId3"/>
              </a:rPr>
              <a:t>settlement</a:t>
            </a:r>
            <a:r>
              <a:rPr lang="hu-HU" sz="1400" dirty="0"/>
              <a:t> and </a:t>
            </a:r>
            <a:r>
              <a:rPr lang="hu-HU" sz="1400" dirty="0">
                <a:hlinkClick r:id="rId4"/>
              </a:rPr>
              <a:t>conversion</a:t>
            </a:r>
            <a:r>
              <a:rPr lang="hu-HU" sz="1400" dirty="0"/>
              <a:t> of </a:t>
            </a:r>
            <a:r>
              <a:rPr lang="hu-HU" sz="1400" dirty="0" err="1"/>
              <a:t>foreign</a:t>
            </a:r>
            <a:r>
              <a:rPr lang="hu-HU" sz="1400" dirty="0"/>
              <a:t> </a:t>
            </a:r>
            <a:r>
              <a:rPr lang="hu-HU" sz="1400" dirty="0" err="1"/>
              <a:t>currency</a:t>
            </a:r>
            <a:r>
              <a:rPr lang="hu-HU" sz="1400" dirty="0"/>
              <a:t> consumer </a:t>
            </a:r>
            <a:r>
              <a:rPr lang="hu-HU" sz="1400" dirty="0" err="1"/>
              <a:t>loans</a:t>
            </a:r>
            <a:r>
              <a:rPr lang="hu-HU" sz="1400" dirty="0"/>
              <a:t> and </a:t>
            </a:r>
            <a:r>
              <a:rPr lang="hu-HU" sz="1400" dirty="0">
                <a:hlinkClick r:id="rId5"/>
              </a:rPr>
              <a:t>Swiss franc </a:t>
            </a:r>
            <a:r>
              <a:rPr lang="hu-HU" sz="1400" dirty="0" err="1">
                <a:hlinkClick r:id="rId5"/>
              </a:rPr>
              <a:t>sale</a:t>
            </a:r>
            <a:r>
              <a:rPr lang="hu-HU" sz="1400" dirty="0">
                <a:hlinkClick r:id="rId5"/>
              </a:rPr>
              <a:t> </a:t>
            </a:r>
            <a:r>
              <a:rPr lang="hu-HU" sz="1400" dirty="0" err="1">
                <a:hlinkClick r:id="rId5"/>
              </a:rPr>
              <a:t>tenders</a:t>
            </a:r>
            <a:r>
              <a:rPr lang="hu-HU" sz="1400" dirty="0"/>
              <a:t> </a:t>
            </a:r>
            <a:r>
              <a:rPr lang="hu-HU" sz="1400" dirty="0" err="1"/>
              <a:t>related</a:t>
            </a:r>
            <a:r>
              <a:rPr lang="hu-HU" sz="1400" dirty="0"/>
              <a:t> to forint conversion of </a:t>
            </a:r>
            <a:r>
              <a:rPr lang="hu-HU" sz="1400" dirty="0" err="1"/>
              <a:t>foreign</a:t>
            </a:r>
            <a:r>
              <a:rPr lang="hu-HU" sz="1400" dirty="0"/>
              <a:t> </a:t>
            </a:r>
            <a:r>
              <a:rPr lang="hu-HU" sz="1400" dirty="0" err="1"/>
              <a:t>currency</a:t>
            </a:r>
            <a:r>
              <a:rPr lang="hu-HU" sz="1400" dirty="0"/>
              <a:t> non-</a:t>
            </a:r>
            <a:r>
              <a:rPr lang="hu-HU" sz="1400" dirty="0" err="1"/>
              <a:t>mortgage</a:t>
            </a:r>
            <a:r>
              <a:rPr lang="hu-HU" sz="1400" dirty="0"/>
              <a:t> consumer </a:t>
            </a:r>
            <a:r>
              <a:rPr lang="hu-HU" sz="1400" dirty="0" err="1"/>
              <a:t>loans</a:t>
            </a:r>
            <a:r>
              <a:rPr lang="hu-HU" sz="1400" dirty="0"/>
              <a:t> (August - </a:t>
            </a:r>
            <a:r>
              <a:rPr lang="hu-HU" sz="1400" dirty="0" err="1"/>
              <a:t>September</a:t>
            </a:r>
            <a:r>
              <a:rPr lang="hu-HU" sz="1400" dirty="0"/>
              <a:t> 2015):</a:t>
            </a:r>
          </a:p>
          <a:p>
            <a:pPr marL="444500" lvl="1" algn="just">
              <a:lnSpc>
                <a:spcPct val="125000"/>
              </a:lnSpc>
              <a:spcBef>
                <a:spcPts val="0"/>
              </a:spcBef>
              <a:buFont typeface="Calibri" panose="020F0502020204030204" pitchFamily="34" charset="0"/>
              <a:buChar char="‒"/>
            </a:pPr>
            <a:r>
              <a:rPr lang="hu-HU" sz="1400" i="1" dirty="0" err="1"/>
              <a:t>Form</a:t>
            </a:r>
            <a:r>
              <a:rPr lang="hu-HU" sz="1400" i="1" dirty="0"/>
              <a:t>: </a:t>
            </a:r>
          </a:p>
          <a:p>
            <a:pPr marL="630238" lvl="2" algn="just">
              <a:lnSpc>
                <a:spcPct val="125000"/>
              </a:lnSpc>
              <a:spcBef>
                <a:spcPts val="0"/>
              </a:spcBef>
            </a:pPr>
            <a:r>
              <a:rPr lang="hu-HU" sz="1400" b="1" dirty="0"/>
              <a:t>Euro </a:t>
            </a:r>
            <a:r>
              <a:rPr lang="hu-HU" sz="1400" b="1" dirty="0" err="1"/>
              <a:t>sale</a:t>
            </a:r>
            <a:r>
              <a:rPr lang="hu-HU" sz="1400" b="1" dirty="0"/>
              <a:t> </a:t>
            </a:r>
            <a:r>
              <a:rPr lang="hu-HU" sz="1400" b="1" dirty="0" err="1"/>
              <a:t>tenders</a:t>
            </a:r>
            <a:r>
              <a:rPr lang="hu-HU" sz="1400" b="1" dirty="0"/>
              <a:t> </a:t>
            </a:r>
            <a:r>
              <a:rPr lang="hu-HU" sz="1400" dirty="0"/>
              <a:t>(HUF 9,1 </a:t>
            </a:r>
            <a:r>
              <a:rPr lang="hu-HU" sz="1400" dirty="0" err="1"/>
              <a:t>billion</a:t>
            </a:r>
            <a:r>
              <a:rPr lang="hu-HU" sz="1400" dirty="0"/>
              <a:t>): </a:t>
            </a:r>
          </a:p>
          <a:p>
            <a:pPr marL="901700" lvl="3" algn="just">
              <a:lnSpc>
                <a:spcPct val="125000"/>
              </a:lnSpc>
              <a:buFont typeface="Courier New" panose="02070309020205020404" pitchFamily="49" charset="0"/>
              <a:buChar char="o"/>
            </a:pPr>
            <a:r>
              <a:rPr lang="hu-HU" sz="1400" i="1" u="sng" dirty="0" err="1"/>
              <a:t>Conditional</a:t>
            </a:r>
            <a:r>
              <a:rPr lang="hu-HU" sz="1400" i="1" u="sng" dirty="0"/>
              <a:t> </a:t>
            </a:r>
            <a:r>
              <a:rPr lang="hu-HU" sz="1400" i="1" u="sng" dirty="0" err="1"/>
              <a:t>instrument</a:t>
            </a:r>
            <a:r>
              <a:rPr lang="hu-HU" sz="1400" dirty="0"/>
              <a:t>: EUR/HUF spot + 1-week EUR/HUF </a:t>
            </a:r>
            <a:r>
              <a:rPr lang="hu-HU" sz="1400" dirty="0" err="1"/>
              <a:t>FX-swaps</a:t>
            </a:r>
            <a:r>
              <a:rPr lang="hu-HU" sz="1400" dirty="0"/>
              <a:t> rolled over </a:t>
            </a:r>
            <a:r>
              <a:rPr lang="hu-HU" sz="1400" dirty="0" err="1"/>
              <a:t>until</a:t>
            </a:r>
            <a:r>
              <a:rPr lang="hu-HU" sz="1400" dirty="0"/>
              <a:t> 30.03.2016 </a:t>
            </a:r>
            <a:r>
              <a:rPr lang="hu-HU" sz="1400" dirty="0" err="1"/>
              <a:t>at</a:t>
            </a:r>
            <a:r>
              <a:rPr lang="hu-HU" sz="1400" dirty="0"/>
              <a:t> the latest; </a:t>
            </a:r>
          </a:p>
          <a:p>
            <a:pPr marL="901700" lvl="3" algn="just">
              <a:lnSpc>
                <a:spcPct val="125000"/>
              </a:lnSpc>
              <a:buFont typeface="Courier New" panose="02070309020205020404" pitchFamily="49" charset="0"/>
              <a:buChar char="o"/>
            </a:pPr>
            <a:r>
              <a:rPr lang="hu-HU" sz="1400" i="1" u="sng" dirty="0" err="1"/>
              <a:t>Unconditional</a:t>
            </a:r>
            <a:r>
              <a:rPr lang="hu-HU" sz="1400" i="1" u="sng" dirty="0"/>
              <a:t> </a:t>
            </a:r>
            <a:r>
              <a:rPr lang="hu-HU" sz="1400" i="1" u="sng" dirty="0" err="1"/>
              <a:t>instrument</a:t>
            </a:r>
            <a:r>
              <a:rPr lang="hu-HU" sz="1400" dirty="0"/>
              <a:t>: </a:t>
            </a:r>
            <a:r>
              <a:rPr lang="en-US" sz="1400" dirty="0"/>
              <a:t>cross-currency interest rate swap (</a:t>
            </a:r>
            <a:r>
              <a:rPr lang="en-US" sz="1400" dirty="0" err="1"/>
              <a:t>CIRS</a:t>
            </a:r>
            <a:r>
              <a:rPr lang="en-US" sz="1400" dirty="0"/>
              <a:t>) combined with a spot transaction facility</a:t>
            </a:r>
            <a:endParaRPr lang="hu-HU" sz="1400" dirty="0"/>
          </a:p>
          <a:p>
            <a:pPr marL="630238" lvl="2" algn="just">
              <a:lnSpc>
                <a:spcPct val="125000"/>
              </a:lnSpc>
            </a:pPr>
            <a:r>
              <a:rPr lang="hu-HU" sz="1400" b="1" dirty="0"/>
              <a:t>Swiss franc </a:t>
            </a:r>
            <a:r>
              <a:rPr lang="hu-HU" sz="1400" b="1" dirty="0" err="1"/>
              <a:t>sale</a:t>
            </a:r>
            <a:r>
              <a:rPr lang="hu-HU" sz="1400" b="1" dirty="0"/>
              <a:t> </a:t>
            </a:r>
            <a:r>
              <a:rPr lang="hu-HU" sz="1400" b="1" dirty="0" err="1"/>
              <a:t>tenders</a:t>
            </a:r>
            <a:r>
              <a:rPr lang="hu-HU" sz="1400" b="1" dirty="0"/>
              <a:t> </a:t>
            </a:r>
            <a:r>
              <a:rPr lang="hu-HU" sz="1400" dirty="0"/>
              <a:t>(HUF 0,6 </a:t>
            </a:r>
            <a:r>
              <a:rPr lang="hu-HU" sz="1400" dirty="0" err="1"/>
              <a:t>billion</a:t>
            </a:r>
            <a:r>
              <a:rPr lang="hu-HU" sz="1400" dirty="0"/>
              <a:t>): CHF/HUF spot + CHF/HUF </a:t>
            </a:r>
            <a:r>
              <a:rPr lang="hu-HU" sz="1400" dirty="0" err="1"/>
              <a:t>FX-swaps</a:t>
            </a:r>
            <a:r>
              <a:rPr lang="hu-HU" sz="1400" dirty="0"/>
              <a:t> </a:t>
            </a:r>
            <a:r>
              <a:rPr lang="en-US" sz="1400" dirty="0"/>
              <a:t>rolled at the most until the 52nd week following the first tender</a:t>
            </a:r>
            <a:r>
              <a:rPr lang="hu-HU" sz="1400" dirty="0"/>
              <a:t> </a:t>
            </a:r>
          </a:p>
          <a:p>
            <a:pPr marL="444500" lvl="1" algn="just">
              <a:lnSpc>
                <a:spcPct val="125000"/>
              </a:lnSpc>
              <a:buFont typeface="Calibri" panose="020F0502020204030204" pitchFamily="34" charset="0"/>
              <a:buChar char="‒"/>
            </a:pPr>
            <a:r>
              <a:rPr lang="hu-HU" sz="1400" i="1" dirty="0" err="1"/>
              <a:t>Objective</a:t>
            </a:r>
            <a:r>
              <a:rPr lang="hu-HU" sz="1400" i="1" dirty="0"/>
              <a:t>: </a:t>
            </a:r>
            <a:r>
              <a:rPr lang="hu-HU" sz="1400" dirty="0"/>
              <a:t>to </a:t>
            </a:r>
            <a:r>
              <a:rPr lang="hu-HU" sz="1400" dirty="0" err="1"/>
              <a:t>manage</a:t>
            </a:r>
            <a:r>
              <a:rPr lang="hu-HU" sz="1400" dirty="0"/>
              <a:t>/</a:t>
            </a:r>
            <a:r>
              <a:rPr lang="hu-HU" sz="1400" b="1" dirty="0" err="1"/>
              <a:t>reduce</a:t>
            </a:r>
            <a:r>
              <a:rPr lang="hu-HU" sz="1400" b="1" dirty="0"/>
              <a:t> the </a:t>
            </a:r>
            <a:r>
              <a:rPr lang="hu-HU" sz="1400" b="1" dirty="0" err="1"/>
              <a:t>currency</a:t>
            </a:r>
            <a:r>
              <a:rPr lang="hu-HU" sz="1400" b="1" dirty="0"/>
              <a:t> </a:t>
            </a:r>
            <a:r>
              <a:rPr lang="hu-HU" sz="1400" b="1" dirty="0" err="1"/>
              <a:t>risk</a:t>
            </a:r>
            <a:r>
              <a:rPr lang="hu-HU" sz="1400" dirty="0"/>
              <a:t> of </a:t>
            </a:r>
            <a:r>
              <a:rPr lang="hu-HU" sz="1400" dirty="0" err="1"/>
              <a:t>banks</a:t>
            </a:r>
            <a:endParaRPr lang="hu-HU" sz="1400" dirty="0"/>
          </a:p>
          <a:p>
            <a:pPr marL="444500" lvl="1" algn="just">
              <a:lnSpc>
                <a:spcPct val="125000"/>
              </a:lnSpc>
              <a:buFont typeface="Calibri" panose="020F0502020204030204" pitchFamily="34" charset="0"/>
              <a:buChar char="‒"/>
            </a:pPr>
            <a:r>
              <a:rPr lang="hu-HU" sz="1400" dirty="0"/>
              <a:t>In </a:t>
            </a:r>
            <a:r>
              <a:rPr lang="hu-HU" sz="1400" dirty="0" err="1"/>
              <a:t>case</a:t>
            </a:r>
            <a:r>
              <a:rPr lang="hu-HU" sz="1400" dirty="0"/>
              <a:t> of </a:t>
            </a:r>
            <a:r>
              <a:rPr lang="hu-HU" sz="1400" dirty="0" err="1"/>
              <a:t>conditional</a:t>
            </a:r>
            <a:r>
              <a:rPr lang="hu-HU" sz="1400" dirty="0"/>
              <a:t> </a:t>
            </a:r>
            <a:r>
              <a:rPr lang="hu-HU" sz="1400" dirty="0" err="1"/>
              <a:t>instrument</a:t>
            </a:r>
            <a:r>
              <a:rPr lang="hu-HU" sz="1400" dirty="0"/>
              <a:t>: </a:t>
            </a:r>
            <a:r>
              <a:rPr lang="hu-HU" sz="1400" dirty="0" err="1"/>
              <a:t>condition</a:t>
            </a:r>
            <a:r>
              <a:rPr lang="hu-HU" sz="1400" dirty="0"/>
              <a:t> </a:t>
            </a:r>
            <a:r>
              <a:rPr lang="hu-HU" sz="1400" dirty="0" err="1"/>
              <a:t>on</a:t>
            </a:r>
            <a:r>
              <a:rPr lang="hu-HU" sz="1400" dirty="0"/>
              <a:t> the </a:t>
            </a:r>
            <a:r>
              <a:rPr lang="hu-HU" sz="1400" dirty="0" err="1"/>
              <a:t>reduction</a:t>
            </a:r>
            <a:r>
              <a:rPr lang="hu-HU" sz="1400" dirty="0"/>
              <a:t> in </a:t>
            </a:r>
            <a:r>
              <a:rPr lang="hu-HU" sz="1400" dirty="0" err="1"/>
              <a:t>short-term</a:t>
            </a:r>
            <a:r>
              <a:rPr lang="hu-HU" sz="1400" dirty="0"/>
              <a:t> (</a:t>
            </a:r>
            <a:r>
              <a:rPr lang="en-US" sz="1400" dirty="0"/>
              <a:t>with a residual maturity of less than one year</a:t>
            </a:r>
            <a:r>
              <a:rPr lang="hu-HU" sz="1400" dirty="0"/>
              <a:t>) </a:t>
            </a:r>
            <a:r>
              <a:rPr lang="hu-HU" sz="1400" dirty="0" err="1"/>
              <a:t>external</a:t>
            </a:r>
            <a:r>
              <a:rPr lang="hu-HU" sz="1400" dirty="0"/>
              <a:t> </a:t>
            </a:r>
            <a:r>
              <a:rPr lang="hu-HU" sz="1400" dirty="0" err="1"/>
              <a:t>debt</a:t>
            </a:r>
            <a:r>
              <a:rPr lang="hu-HU" sz="1400" dirty="0"/>
              <a:t> </a:t>
            </a:r>
          </a:p>
          <a:p>
            <a:pPr marL="444500" lvl="1" algn="just">
              <a:lnSpc>
                <a:spcPct val="125000"/>
              </a:lnSpc>
              <a:buFont typeface="Calibri" panose="020F0502020204030204" pitchFamily="34" charset="0"/>
              <a:buChar char="‒"/>
            </a:pPr>
            <a:r>
              <a:rPr lang="hu-HU" sz="1400" i="1" dirty="0" err="1"/>
              <a:t>Expected</a:t>
            </a:r>
            <a:r>
              <a:rPr lang="hu-HU" sz="1400" i="1" dirty="0"/>
              <a:t> </a:t>
            </a:r>
            <a:r>
              <a:rPr lang="hu-HU" sz="1400" i="1" dirty="0" err="1"/>
              <a:t>effect</a:t>
            </a:r>
            <a:r>
              <a:rPr lang="hu-HU" sz="1400" i="1" dirty="0"/>
              <a:t>, </a:t>
            </a:r>
            <a:r>
              <a:rPr lang="hu-HU" sz="1400" i="1" dirty="0" err="1"/>
              <a:t>result</a:t>
            </a:r>
            <a:r>
              <a:rPr lang="hu-HU" sz="1400" i="1" dirty="0"/>
              <a:t>:</a:t>
            </a:r>
          </a:p>
          <a:p>
            <a:pPr lvl="2" algn="just">
              <a:lnSpc>
                <a:spcPct val="125000"/>
              </a:lnSpc>
              <a:buFont typeface="Wingdings" panose="05000000000000000000" pitchFamily="2" charset="2"/>
              <a:buChar char="Ø"/>
            </a:pPr>
            <a:r>
              <a:rPr lang="hu-HU" sz="1400" dirty="0" err="1"/>
              <a:t>FX</a:t>
            </a:r>
            <a:r>
              <a:rPr lang="hu-HU" sz="1400" dirty="0"/>
              <a:t> spot </a:t>
            </a:r>
            <a:r>
              <a:rPr lang="hu-HU" sz="1400" dirty="0" err="1"/>
              <a:t>tenders</a:t>
            </a:r>
            <a:r>
              <a:rPr lang="hu-HU" sz="1400" dirty="0"/>
              <a:t> </a:t>
            </a:r>
            <a:r>
              <a:rPr lang="hu-HU" sz="1400" dirty="0" err="1"/>
              <a:t>contribute</a:t>
            </a:r>
            <a:r>
              <a:rPr lang="hu-HU" sz="1400" dirty="0"/>
              <a:t> to the </a:t>
            </a:r>
            <a:r>
              <a:rPr lang="en-US" sz="1400" dirty="0" err="1"/>
              <a:t>reduc</a:t>
            </a:r>
            <a:r>
              <a:rPr lang="hu-HU" sz="1400" dirty="0" err="1"/>
              <a:t>tion</a:t>
            </a:r>
            <a:r>
              <a:rPr lang="hu-HU" sz="1400" dirty="0"/>
              <a:t> of</a:t>
            </a:r>
            <a:r>
              <a:rPr lang="en-US" sz="1400" dirty="0"/>
              <a:t> foreign currency exposure of </a:t>
            </a:r>
            <a:r>
              <a:rPr lang="hu-HU" sz="1400" dirty="0"/>
              <a:t>the </a:t>
            </a:r>
            <a:r>
              <a:rPr lang="en-US" sz="1400" dirty="0"/>
              <a:t>private </a:t>
            </a:r>
            <a:r>
              <a:rPr lang="hu-HU" sz="1400" dirty="0"/>
              <a:t>sector</a:t>
            </a:r>
            <a:r>
              <a:rPr lang="en-US" sz="1400" dirty="0"/>
              <a:t> and the short</a:t>
            </a:r>
            <a:r>
              <a:rPr lang="hu-HU" sz="1400" dirty="0"/>
              <a:t>-</a:t>
            </a:r>
            <a:r>
              <a:rPr lang="hu-HU" sz="1400" dirty="0" err="1"/>
              <a:t>term</a:t>
            </a:r>
            <a:r>
              <a:rPr lang="en-US" sz="1400" dirty="0"/>
              <a:t> external debt of domestic banks</a:t>
            </a:r>
            <a:r>
              <a:rPr lang="hu-HU" sz="1400" dirty="0"/>
              <a:t>, </a:t>
            </a:r>
            <a:r>
              <a:rPr lang="hu-HU" sz="1400" dirty="0" err="1"/>
              <a:t>thereby</a:t>
            </a:r>
            <a:r>
              <a:rPr lang="hu-HU" sz="1400" dirty="0"/>
              <a:t> to the </a:t>
            </a:r>
            <a:r>
              <a:rPr lang="hu-HU" sz="1400" dirty="0" err="1"/>
              <a:t>mitigation</a:t>
            </a:r>
            <a:r>
              <a:rPr lang="hu-HU" sz="1400" dirty="0"/>
              <a:t> of the </a:t>
            </a:r>
            <a:r>
              <a:rPr lang="hu-HU" sz="1400" dirty="0" err="1"/>
              <a:t>country’s</a:t>
            </a:r>
            <a:r>
              <a:rPr lang="hu-HU" sz="1400" dirty="0"/>
              <a:t> </a:t>
            </a:r>
            <a:r>
              <a:rPr lang="hu-HU" sz="1400" dirty="0" err="1"/>
              <a:t>external</a:t>
            </a:r>
            <a:r>
              <a:rPr lang="hu-HU" sz="1400" dirty="0"/>
              <a:t> </a:t>
            </a:r>
            <a:r>
              <a:rPr lang="hu-HU" sz="1400" dirty="0" err="1"/>
              <a:t>vulnerability</a:t>
            </a:r>
            <a:endParaRPr lang="hu-HU" sz="1400" dirty="0"/>
          </a:p>
          <a:p>
            <a:pPr lvl="2" algn="just">
              <a:lnSpc>
                <a:spcPct val="125000"/>
              </a:lnSpc>
              <a:buFont typeface="Wingdings" panose="05000000000000000000" pitchFamily="2" charset="2"/>
              <a:buChar char="Ø"/>
            </a:pPr>
            <a:r>
              <a:rPr lang="hu-HU" sz="1400" dirty="0" err="1"/>
              <a:t>Decrease</a:t>
            </a:r>
            <a:r>
              <a:rPr lang="hu-HU" sz="1400" dirty="0"/>
              <a:t> of the </a:t>
            </a:r>
            <a:r>
              <a:rPr lang="hu-HU" sz="1400" dirty="0" err="1"/>
              <a:t>MNB’s</a:t>
            </a:r>
            <a:r>
              <a:rPr lang="hu-HU" sz="1400" dirty="0"/>
              <a:t> </a:t>
            </a:r>
            <a:r>
              <a:rPr lang="hu-HU" sz="1400" dirty="0" err="1"/>
              <a:t>total</a:t>
            </a:r>
            <a:r>
              <a:rPr lang="hu-HU" sz="1400" dirty="0"/>
              <a:t> </a:t>
            </a:r>
            <a:r>
              <a:rPr lang="hu-HU" sz="1400" dirty="0" err="1"/>
              <a:t>assets</a:t>
            </a:r>
            <a:r>
              <a:rPr lang="hu-HU" sz="1400" dirty="0"/>
              <a:t>, </a:t>
            </a:r>
            <a:r>
              <a:rPr lang="hu-HU" sz="1400" dirty="0" err="1"/>
              <a:t>which</a:t>
            </a:r>
            <a:r>
              <a:rPr lang="hu-HU" sz="1400" dirty="0"/>
              <a:t> </a:t>
            </a:r>
            <a:r>
              <a:rPr lang="hu-HU" sz="1400" dirty="0" err="1"/>
              <a:t>can</a:t>
            </a:r>
            <a:r>
              <a:rPr lang="hu-HU" sz="1400" dirty="0"/>
              <a:t> </a:t>
            </a:r>
            <a:r>
              <a:rPr lang="hu-HU" sz="1400" dirty="0" err="1"/>
              <a:t>improve</a:t>
            </a:r>
            <a:r>
              <a:rPr lang="hu-HU" sz="1400" dirty="0"/>
              <a:t> the </a:t>
            </a:r>
            <a:r>
              <a:rPr lang="hu-HU" sz="1400" dirty="0" err="1"/>
              <a:t>profitability</a:t>
            </a:r>
            <a:r>
              <a:rPr lang="hu-HU" sz="1400" dirty="0"/>
              <a:t> of the </a:t>
            </a:r>
            <a:r>
              <a:rPr lang="hu-HU" sz="1400" dirty="0" err="1"/>
              <a:t>central</a:t>
            </a:r>
            <a:r>
              <a:rPr lang="hu-HU" sz="1400" dirty="0"/>
              <a:t> bank</a:t>
            </a:r>
          </a:p>
          <a:p>
            <a:pPr marL="0" indent="0">
              <a:buNone/>
            </a:pPr>
            <a:endParaRPr lang="hu-HU" sz="1400" dirty="0"/>
          </a:p>
        </p:txBody>
      </p:sp>
    </p:spTree>
    <p:extLst>
      <p:ext uri="{BB962C8B-B14F-4D97-AF65-F5344CB8AC3E}">
        <p14:creationId xmlns:p14="http://schemas.microsoft.com/office/powerpoint/2010/main" val="3451731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5EEE6-83F2-4246-ADA9-38309C6F82F4}"/>
              </a:ext>
            </a:extLst>
          </p:cNvPr>
          <p:cNvSpPr>
            <a:spLocks noGrp="1"/>
          </p:cNvSpPr>
          <p:nvPr>
            <p:ph type="title"/>
          </p:nvPr>
        </p:nvSpPr>
        <p:spPr>
          <a:xfrm>
            <a:off x="1080000" y="180000"/>
            <a:ext cx="7485331" cy="759189"/>
          </a:xfrm>
        </p:spPr>
        <p:txBody>
          <a:bodyPr>
            <a:noAutofit/>
          </a:bodyPr>
          <a:lstStyle/>
          <a:p>
            <a:r>
              <a:rPr lang="hu-HU" sz="2800" dirty="0" err="1"/>
              <a:t>Evolution</a:t>
            </a:r>
            <a:r>
              <a:rPr lang="hu-HU" sz="2800" dirty="0"/>
              <a:t> of </a:t>
            </a:r>
            <a:r>
              <a:rPr lang="hu-HU" sz="2800" dirty="0" err="1"/>
              <a:t>foreign</a:t>
            </a:r>
            <a:r>
              <a:rPr lang="hu-HU" sz="2800" dirty="0"/>
              <a:t> </a:t>
            </a:r>
            <a:r>
              <a:rPr lang="hu-HU" sz="2800" dirty="0" err="1"/>
              <a:t>currency</a:t>
            </a:r>
            <a:r>
              <a:rPr lang="hu-HU" sz="2800" dirty="0"/>
              <a:t> and forint loan </a:t>
            </a:r>
            <a:r>
              <a:rPr lang="hu-HU" sz="2800" dirty="0" err="1"/>
              <a:t>portfolios</a:t>
            </a:r>
            <a:r>
              <a:rPr lang="hu-HU" sz="2800" dirty="0"/>
              <a:t> of </a:t>
            </a:r>
            <a:r>
              <a:rPr lang="hu-HU" sz="2800" dirty="0" err="1"/>
              <a:t>households</a:t>
            </a:r>
            <a:endParaRPr lang="hu-HU" sz="2800" dirty="0"/>
          </a:p>
        </p:txBody>
      </p:sp>
      <p:sp>
        <p:nvSpPr>
          <p:cNvPr id="4" name="Footer Placeholder 3">
            <a:extLst>
              <a:ext uri="{FF2B5EF4-FFF2-40B4-BE49-F238E27FC236}">
                <a16:creationId xmlns:a16="http://schemas.microsoft.com/office/drawing/2014/main" id="{E4FA47A5-7AA9-49D8-984C-3C605ADE0C4E}"/>
              </a:ext>
            </a:extLst>
          </p:cNvPr>
          <p:cNvSpPr>
            <a:spLocks noGrp="1"/>
          </p:cNvSpPr>
          <p:nvPr>
            <p:ph type="ftr" sz="quarter" idx="11"/>
          </p:nvPr>
        </p:nvSpPr>
        <p:spPr/>
        <p:txBody>
          <a:bodyPr/>
          <a:lstStyle/>
          <a:p>
            <a:pPr>
              <a:defRPr/>
            </a:pPr>
            <a:r>
              <a:rPr lang="hu-HU" dirty="0"/>
              <a:t>Magyar Nemzeti Bank</a:t>
            </a:r>
          </a:p>
        </p:txBody>
      </p:sp>
      <p:sp>
        <p:nvSpPr>
          <p:cNvPr id="5" name="Slide Number Placeholder 4">
            <a:extLst>
              <a:ext uri="{FF2B5EF4-FFF2-40B4-BE49-F238E27FC236}">
                <a16:creationId xmlns:a16="http://schemas.microsoft.com/office/drawing/2014/main" id="{DF465642-2B72-4BAF-A6AE-3B3CD6D0EE96}"/>
              </a:ext>
            </a:extLst>
          </p:cNvPr>
          <p:cNvSpPr>
            <a:spLocks noGrp="1"/>
          </p:cNvSpPr>
          <p:nvPr>
            <p:ph type="sldNum" sz="quarter" idx="12"/>
          </p:nvPr>
        </p:nvSpPr>
        <p:spPr/>
        <p:txBody>
          <a:bodyPr/>
          <a:lstStyle/>
          <a:p>
            <a:pPr>
              <a:defRPr/>
            </a:pPr>
            <a:fld id="{0401AEF3-AFFE-433D-8A34-08D966C25545}" type="slidenum">
              <a:rPr lang="hu-HU" smtClean="0"/>
              <a:pPr>
                <a:defRPr/>
              </a:pPr>
              <a:t>41</a:t>
            </a:fld>
            <a:endParaRPr lang="hu-HU" dirty="0"/>
          </a:p>
        </p:txBody>
      </p:sp>
      <p:sp>
        <p:nvSpPr>
          <p:cNvPr id="8" name="TextBox 7">
            <a:extLst>
              <a:ext uri="{FF2B5EF4-FFF2-40B4-BE49-F238E27FC236}">
                <a16:creationId xmlns:a16="http://schemas.microsoft.com/office/drawing/2014/main" id="{22CFA262-B7F1-49B1-AA8F-FDD8F6D6C2F2}"/>
              </a:ext>
            </a:extLst>
          </p:cNvPr>
          <p:cNvSpPr txBox="1"/>
          <p:nvPr/>
        </p:nvSpPr>
        <p:spPr>
          <a:xfrm>
            <a:off x="722685" y="1183685"/>
            <a:ext cx="7881763" cy="877163"/>
          </a:xfrm>
          <a:prstGeom prst="rect">
            <a:avLst/>
          </a:prstGeom>
          <a:noFill/>
        </p:spPr>
        <p:txBody>
          <a:bodyPr wrap="square" rtlCol="0">
            <a:spAutoFit/>
          </a:bodyPr>
          <a:lstStyle/>
          <a:p>
            <a:pPr algn="just"/>
            <a:r>
              <a:rPr lang="hu-HU" sz="1700" dirty="0" err="1">
                <a:solidFill>
                  <a:schemeClr val="accent5"/>
                </a:solidFill>
                <a:latin typeface="Calibri" panose="020F0502020204030204" pitchFamily="34" charset="0"/>
                <a:ea typeface="Verdana" panose="020B0604030504040204" pitchFamily="34" charset="0"/>
                <a:cs typeface="Verdana" panose="020B0604030504040204" pitchFamily="34" charset="0"/>
              </a:rPr>
              <a:t>By</a:t>
            </a:r>
            <a:r>
              <a:rPr lang="hu-HU" sz="1700" dirty="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1700" dirty="0" err="1">
                <a:solidFill>
                  <a:schemeClr val="accent5"/>
                </a:solidFill>
                <a:latin typeface="Calibri" panose="020F0502020204030204" pitchFamily="34" charset="0"/>
                <a:ea typeface="Verdana" panose="020B0604030504040204" pitchFamily="34" charset="0"/>
                <a:cs typeface="Verdana" panose="020B0604030504040204" pitchFamily="34" charset="0"/>
              </a:rPr>
              <a:t>phasing</a:t>
            </a:r>
            <a:r>
              <a:rPr lang="hu-HU" sz="1700" dirty="0">
                <a:solidFill>
                  <a:schemeClr val="accent5"/>
                </a:solidFill>
                <a:latin typeface="Calibri" panose="020F0502020204030204" pitchFamily="34" charset="0"/>
                <a:ea typeface="Verdana" panose="020B0604030504040204" pitchFamily="34" charset="0"/>
                <a:cs typeface="Verdana" panose="020B0604030504040204" pitchFamily="34" charset="0"/>
              </a:rPr>
              <a:t> out of </a:t>
            </a:r>
            <a:r>
              <a:rPr lang="hu-HU" sz="1700" dirty="0" err="1">
                <a:solidFill>
                  <a:schemeClr val="accent5"/>
                </a:solidFill>
                <a:latin typeface="Calibri" panose="020F0502020204030204" pitchFamily="34" charset="0"/>
                <a:ea typeface="Verdana" panose="020B0604030504040204" pitchFamily="34" charset="0"/>
                <a:cs typeface="Verdana" panose="020B0604030504040204" pitchFamily="34" charset="0"/>
              </a:rPr>
              <a:t>foreign</a:t>
            </a:r>
            <a:r>
              <a:rPr lang="hu-HU" sz="1700" dirty="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1700" dirty="0" err="1">
                <a:solidFill>
                  <a:schemeClr val="accent5"/>
                </a:solidFill>
                <a:latin typeface="Calibri" panose="020F0502020204030204" pitchFamily="34" charset="0"/>
                <a:ea typeface="Verdana" panose="020B0604030504040204" pitchFamily="34" charset="0"/>
                <a:cs typeface="Verdana" panose="020B0604030504040204" pitchFamily="34" charset="0"/>
              </a:rPr>
              <a:t>currency</a:t>
            </a:r>
            <a:r>
              <a:rPr lang="hu-HU" sz="1700" dirty="0">
                <a:solidFill>
                  <a:schemeClr val="accent5"/>
                </a:solidFill>
                <a:latin typeface="Calibri" panose="020F0502020204030204" pitchFamily="34" charset="0"/>
                <a:ea typeface="Verdana" panose="020B0604030504040204" pitchFamily="34" charset="0"/>
                <a:cs typeface="Verdana" panose="020B0604030504040204" pitchFamily="34" charset="0"/>
              </a:rPr>
              <a:t> consumer </a:t>
            </a:r>
            <a:r>
              <a:rPr lang="hu-HU" sz="1700" dirty="0" err="1">
                <a:solidFill>
                  <a:schemeClr val="accent5"/>
                </a:solidFill>
                <a:latin typeface="Calibri" panose="020F0502020204030204" pitchFamily="34" charset="0"/>
                <a:ea typeface="Verdana" panose="020B0604030504040204" pitchFamily="34" charset="0"/>
                <a:cs typeface="Verdana" panose="020B0604030504040204" pitchFamily="34" charset="0"/>
              </a:rPr>
              <a:t>loans</a:t>
            </a:r>
            <a:r>
              <a:rPr lang="hu-HU" sz="1700" dirty="0">
                <a:solidFill>
                  <a:schemeClr val="accent5"/>
                </a:solidFill>
                <a:latin typeface="Calibri" panose="020F0502020204030204" pitchFamily="34" charset="0"/>
                <a:ea typeface="Verdana" panose="020B0604030504040204" pitchFamily="34" charset="0"/>
                <a:cs typeface="Verdana" panose="020B0604030504040204" pitchFamily="34" charset="0"/>
              </a:rPr>
              <a:t> the </a:t>
            </a:r>
            <a:r>
              <a:rPr lang="hu-HU" sz="1700" dirty="0" err="1">
                <a:solidFill>
                  <a:schemeClr val="accent5"/>
                </a:solidFill>
                <a:latin typeface="Calibri" panose="020F0502020204030204" pitchFamily="34" charset="0"/>
                <a:ea typeface="Verdana" panose="020B0604030504040204" pitchFamily="34" charset="0"/>
                <a:cs typeface="Verdana" panose="020B0604030504040204" pitchFamily="34" charset="0"/>
              </a:rPr>
              <a:t>Hungarian</a:t>
            </a:r>
            <a:r>
              <a:rPr lang="hu-HU" sz="1700" dirty="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1700" dirty="0" err="1">
                <a:solidFill>
                  <a:schemeClr val="accent5"/>
                </a:solidFill>
                <a:latin typeface="Calibri" panose="020F0502020204030204" pitchFamily="34" charset="0"/>
                <a:ea typeface="Verdana" panose="020B0604030504040204" pitchFamily="34" charset="0"/>
                <a:cs typeface="Verdana" panose="020B0604030504040204" pitchFamily="34" charset="0"/>
              </a:rPr>
              <a:t>financial</a:t>
            </a:r>
            <a:r>
              <a:rPr lang="hu-HU" sz="1700" dirty="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1700" dirty="0" err="1">
                <a:solidFill>
                  <a:schemeClr val="accent5"/>
                </a:solidFill>
                <a:latin typeface="Calibri" panose="020F0502020204030204" pitchFamily="34" charset="0"/>
                <a:ea typeface="Verdana" panose="020B0604030504040204" pitchFamily="34" charset="0"/>
                <a:cs typeface="Verdana" panose="020B0604030504040204" pitchFamily="34" charset="0"/>
              </a:rPr>
              <a:t>system</a:t>
            </a:r>
            <a:r>
              <a:rPr lang="hu-HU" sz="1700" dirty="0">
                <a:solidFill>
                  <a:schemeClr val="accent5"/>
                </a:solidFill>
                <a:latin typeface="Calibri" panose="020F0502020204030204" pitchFamily="34" charset="0"/>
                <a:ea typeface="Verdana" panose="020B0604030504040204" pitchFamily="34" charset="0"/>
                <a:cs typeface="Verdana" panose="020B0604030504040204" pitchFamily="34" charset="0"/>
              </a:rPr>
              <a:t> has </a:t>
            </a:r>
            <a:r>
              <a:rPr lang="hu-HU" sz="1700" dirty="0" err="1">
                <a:solidFill>
                  <a:schemeClr val="accent5"/>
                </a:solidFill>
                <a:latin typeface="Calibri" panose="020F0502020204030204" pitchFamily="34" charset="0"/>
                <a:ea typeface="Verdana" panose="020B0604030504040204" pitchFamily="34" charset="0"/>
                <a:cs typeface="Verdana" panose="020B0604030504040204" pitchFamily="34" charset="0"/>
              </a:rPr>
              <a:t>taken</a:t>
            </a:r>
            <a:r>
              <a:rPr lang="hu-HU" sz="1700" dirty="0">
                <a:solidFill>
                  <a:schemeClr val="accent5"/>
                </a:solidFill>
                <a:latin typeface="Calibri" panose="020F0502020204030204" pitchFamily="34" charset="0"/>
                <a:ea typeface="Verdana" panose="020B0604030504040204" pitchFamily="34" charset="0"/>
                <a:cs typeface="Verdana" panose="020B0604030504040204" pitchFamily="34" charset="0"/>
              </a:rPr>
              <a:t> an </a:t>
            </a:r>
            <a:r>
              <a:rPr lang="hu-HU" sz="1700" dirty="0" err="1">
                <a:solidFill>
                  <a:schemeClr val="accent5"/>
                </a:solidFill>
                <a:latin typeface="Calibri" panose="020F0502020204030204" pitchFamily="34" charset="0"/>
                <a:ea typeface="Verdana" panose="020B0604030504040204" pitchFamily="34" charset="0"/>
                <a:cs typeface="Verdana" panose="020B0604030504040204" pitchFamily="34" charset="0"/>
              </a:rPr>
              <a:t>important</a:t>
            </a:r>
            <a:r>
              <a:rPr lang="hu-HU" sz="1700" dirty="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1700" dirty="0" err="1">
                <a:solidFill>
                  <a:schemeClr val="accent5"/>
                </a:solidFill>
                <a:latin typeface="Calibri" panose="020F0502020204030204" pitchFamily="34" charset="0"/>
                <a:ea typeface="Verdana" panose="020B0604030504040204" pitchFamily="34" charset="0"/>
                <a:cs typeface="Verdana" panose="020B0604030504040204" pitchFamily="34" charset="0"/>
              </a:rPr>
              <a:t>step</a:t>
            </a:r>
            <a:r>
              <a:rPr lang="hu-HU" sz="1700" dirty="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1700" dirty="0" err="1">
                <a:solidFill>
                  <a:schemeClr val="accent5"/>
                </a:solidFill>
                <a:latin typeface="Calibri" panose="020F0502020204030204" pitchFamily="34" charset="0"/>
                <a:ea typeface="Verdana" panose="020B0604030504040204" pitchFamily="34" charset="0"/>
                <a:cs typeface="Verdana" panose="020B0604030504040204" pitchFamily="34" charset="0"/>
              </a:rPr>
              <a:t>towards</a:t>
            </a:r>
            <a:r>
              <a:rPr lang="hu-HU" sz="1700" dirty="0">
                <a:solidFill>
                  <a:schemeClr val="accent5"/>
                </a:solidFill>
                <a:latin typeface="Calibri" panose="020F0502020204030204" pitchFamily="34" charset="0"/>
                <a:ea typeface="Verdana" panose="020B0604030504040204" pitchFamily="34" charset="0"/>
                <a:cs typeface="Verdana" panose="020B0604030504040204" pitchFamily="34" charset="0"/>
              </a:rPr>
              <a:t> a </a:t>
            </a:r>
            <a:r>
              <a:rPr lang="hu-HU" sz="1700" b="1" dirty="0" err="1">
                <a:solidFill>
                  <a:schemeClr val="accent5"/>
                </a:solidFill>
                <a:latin typeface="Calibri" panose="020F0502020204030204" pitchFamily="34" charset="0"/>
                <a:ea typeface="Verdana" panose="020B0604030504040204" pitchFamily="34" charset="0"/>
                <a:cs typeface="Verdana" panose="020B0604030504040204" pitchFamily="34" charset="0"/>
              </a:rPr>
              <a:t>healthy</a:t>
            </a:r>
            <a:r>
              <a:rPr lang="hu-HU" sz="1700" b="1" dirty="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1700" b="1" dirty="0" err="1">
                <a:solidFill>
                  <a:schemeClr val="accent5"/>
                </a:solidFill>
                <a:latin typeface="Calibri" panose="020F0502020204030204" pitchFamily="34" charset="0"/>
                <a:ea typeface="Verdana" panose="020B0604030504040204" pitchFamily="34" charset="0"/>
                <a:cs typeface="Verdana" panose="020B0604030504040204" pitchFamily="34" charset="0"/>
              </a:rPr>
              <a:t>balance</a:t>
            </a:r>
            <a:r>
              <a:rPr lang="hu-HU" sz="1700" b="1" dirty="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1700" b="1" dirty="0" err="1">
                <a:solidFill>
                  <a:schemeClr val="accent5"/>
                </a:solidFill>
                <a:latin typeface="Calibri" panose="020F0502020204030204" pitchFamily="34" charset="0"/>
                <a:ea typeface="Verdana" panose="020B0604030504040204" pitchFamily="34" charset="0"/>
                <a:cs typeface="Verdana" panose="020B0604030504040204" pitchFamily="34" charset="0"/>
              </a:rPr>
              <a:t>sheet</a:t>
            </a:r>
            <a:r>
              <a:rPr lang="hu-HU" sz="1700" b="1" dirty="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1700" b="1" dirty="0" err="1">
                <a:solidFill>
                  <a:schemeClr val="accent5"/>
                </a:solidFill>
                <a:latin typeface="Calibri" panose="020F0502020204030204" pitchFamily="34" charset="0"/>
                <a:ea typeface="Verdana" panose="020B0604030504040204" pitchFamily="34" charset="0"/>
                <a:cs typeface="Verdana" panose="020B0604030504040204" pitchFamily="34" charset="0"/>
              </a:rPr>
              <a:t>structure</a:t>
            </a:r>
            <a:r>
              <a:rPr lang="hu-HU" sz="1700" dirty="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1700" dirty="0" err="1">
                <a:solidFill>
                  <a:schemeClr val="accent5"/>
                </a:solidFill>
                <a:latin typeface="Calibri" panose="020F0502020204030204" pitchFamily="34" charset="0"/>
                <a:ea typeface="Verdana" panose="020B0604030504040204" pitchFamily="34" charset="0"/>
                <a:cs typeface="Verdana" panose="020B0604030504040204" pitchFamily="34" charset="0"/>
              </a:rPr>
              <a:t>while</a:t>
            </a:r>
            <a:r>
              <a:rPr lang="hu-HU" sz="1700" dirty="0">
                <a:solidFill>
                  <a:schemeClr val="accent5"/>
                </a:solidFill>
                <a:latin typeface="Calibri" panose="020F0502020204030204" pitchFamily="34" charset="0"/>
                <a:ea typeface="Verdana" panose="020B0604030504040204" pitchFamily="34" charset="0"/>
                <a:cs typeface="Verdana" panose="020B0604030504040204" pitchFamily="34" charset="0"/>
              </a:rPr>
              <a:t> the </a:t>
            </a:r>
            <a:r>
              <a:rPr lang="en-US" sz="1700" dirty="0">
                <a:solidFill>
                  <a:schemeClr val="accent5"/>
                </a:solidFill>
                <a:latin typeface="Calibri" panose="020F0502020204030204" pitchFamily="34" charset="0"/>
                <a:ea typeface="Verdana" panose="020B0604030504040204" pitchFamily="34" charset="0"/>
                <a:cs typeface="Verdana" panose="020B0604030504040204" pitchFamily="34" charset="0"/>
              </a:rPr>
              <a:t>interest rate transmission and financial stability have also improved substantially</a:t>
            </a:r>
            <a:r>
              <a:rPr lang="hu-HU" sz="1700" dirty="0">
                <a:solidFill>
                  <a:schemeClr val="accent5"/>
                </a:solidFill>
                <a:latin typeface="Calibri" panose="020F0502020204030204" pitchFamily="34" charset="0"/>
                <a:ea typeface="Verdana" panose="020B0604030504040204" pitchFamily="34" charset="0"/>
                <a:cs typeface="Verdana" panose="020B0604030504040204" pitchFamily="34" charset="0"/>
              </a:rPr>
              <a:t>.</a:t>
            </a:r>
          </a:p>
        </p:txBody>
      </p:sp>
      <p:sp>
        <p:nvSpPr>
          <p:cNvPr id="9" name="TextBox 8">
            <a:extLst>
              <a:ext uri="{FF2B5EF4-FFF2-40B4-BE49-F238E27FC236}">
                <a16:creationId xmlns:a16="http://schemas.microsoft.com/office/drawing/2014/main" id="{09ECA89C-809E-4F45-93CB-E6E150800595}"/>
              </a:ext>
            </a:extLst>
          </p:cNvPr>
          <p:cNvSpPr txBox="1"/>
          <p:nvPr/>
        </p:nvSpPr>
        <p:spPr>
          <a:xfrm>
            <a:off x="2051720" y="2060848"/>
            <a:ext cx="5400600" cy="307777"/>
          </a:xfrm>
          <a:prstGeom prst="rect">
            <a:avLst/>
          </a:prstGeom>
          <a:noFill/>
        </p:spPr>
        <p:txBody>
          <a:bodyPr wrap="square" rtlCol="0">
            <a:spAutoFit/>
          </a:bodyPr>
          <a:lstStyle/>
          <a:p>
            <a:pPr algn="just"/>
            <a:r>
              <a:rPr lang="hu-HU" sz="1400" i="1" dirty="0" err="1">
                <a:solidFill>
                  <a:srgbClr val="202653"/>
                </a:solidFill>
                <a:latin typeface="Calibri" panose="020F0502020204030204" pitchFamily="34" charset="0"/>
                <a:ea typeface="Verdana" panose="020B0604030504040204" pitchFamily="34" charset="0"/>
              </a:rPr>
              <a:t>Evolution</a:t>
            </a:r>
            <a:r>
              <a:rPr lang="hu-HU" sz="1400" i="1" dirty="0">
                <a:solidFill>
                  <a:srgbClr val="202653"/>
                </a:solidFill>
                <a:latin typeface="Calibri" panose="020F0502020204030204" pitchFamily="34" charset="0"/>
                <a:ea typeface="Verdana" panose="020B0604030504040204" pitchFamily="34" charset="0"/>
              </a:rPr>
              <a:t> of </a:t>
            </a:r>
            <a:r>
              <a:rPr lang="hu-HU" sz="1400" i="1" dirty="0" err="1">
                <a:solidFill>
                  <a:srgbClr val="202653"/>
                </a:solidFill>
                <a:latin typeface="Calibri" panose="020F0502020204030204" pitchFamily="34" charset="0"/>
                <a:ea typeface="Verdana" panose="020B0604030504040204" pitchFamily="34" charset="0"/>
              </a:rPr>
              <a:t>foreign</a:t>
            </a:r>
            <a:r>
              <a:rPr lang="hu-HU" sz="1400" i="1" dirty="0">
                <a:solidFill>
                  <a:srgbClr val="202653"/>
                </a:solidFill>
                <a:latin typeface="Calibri" panose="020F0502020204030204" pitchFamily="34" charset="0"/>
                <a:ea typeface="Verdana" panose="020B0604030504040204" pitchFamily="34" charset="0"/>
              </a:rPr>
              <a:t> </a:t>
            </a:r>
            <a:r>
              <a:rPr lang="hu-HU" sz="1400" i="1" dirty="0" err="1">
                <a:solidFill>
                  <a:srgbClr val="202653"/>
                </a:solidFill>
                <a:latin typeface="Calibri" panose="020F0502020204030204" pitchFamily="34" charset="0"/>
                <a:ea typeface="Verdana" panose="020B0604030504040204" pitchFamily="34" charset="0"/>
              </a:rPr>
              <a:t>currency</a:t>
            </a:r>
            <a:r>
              <a:rPr lang="hu-HU" sz="1400" i="1" dirty="0">
                <a:solidFill>
                  <a:srgbClr val="202653"/>
                </a:solidFill>
                <a:latin typeface="Calibri" panose="020F0502020204030204" pitchFamily="34" charset="0"/>
                <a:ea typeface="Verdana" panose="020B0604030504040204" pitchFamily="34" charset="0"/>
              </a:rPr>
              <a:t> and forint loan </a:t>
            </a:r>
            <a:r>
              <a:rPr lang="hu-HU" sz="1400" i="1" dirty="0" err="1">
                <a:solidFill>
                  <a:srgbClr val="202653"/>
                </a:solidFill>
                <a:latin typeface="Calibri" panose="020F0502020204030204" pitchFamily="34" charset="0"/>
                <a:ea typeface="Verdana" panose="020B0604030504040204" pitchFamily="34" charset="0"/>
              </a:rPr>
              <a:t>portfolios</a:t>
            </a:r>
            <a:r>
              <a:rPr lang="hu-HU" sz="1400" i="1" dirty="0">
                <a:solidFill>
                  <a:srgbClr val="202653"/>
                </a:solidFill>
                <a:latin typeface="Calibri" panose="020F0502020204030204" pitchFamily="34" charset="0"/>
                <a:ea typeface="Verdana" panose="020B0604030504040204" pitchFamily="34" charset="0"/>
              </a:rPr>
              <a:t> of </a:t>
            </a:r>
            <a:r>
              <a:rPr lang="hu-HU" sz="1400" i="1" dirty="0" err="1">
                <a:solidFill>
                  <a:srgbClr val="202653"/>
                </a:solidFill>
                <a:latin typeface="Calibri" panose="020F0502020204030204" pitchFamily="34" charset="0"/>
                <a:ea typeface="Verdana" panose="020B0604030504040204" pitchFamily="34" charset="0"/>
              </a:rPr>
              <a:t>households</a:t>
            </a:r>
            <a:endParaRPr lang="hu-HU" sz="1400" i="1" dirty="0">
              <a:solidFill>
                <a:srgbClr val="202653"/>
              </a:solidFill>
              <a:latin typeface="Calibri" panose="020F0502020204030204" pitchFamily="34" charset="0"/>
              <a:ea typeface="Verdana" panose="020B0604030504040204" pitchFamily="34" charset="0"/>
            </a:endParaRPr>
          </a:p>
        </p:txBody>
      </p:sp>
      <p:pic>
        <p:nvPicPr>
          <p:cNvPr id="10" name="Picture 9">
            <a:extLst>
              <a:ext uri="{FF2B5EF4-FFF2-40B4-BE49-F238E27FC236}">
                <a16:creationId xmlns:a16="http://schemas.microsoft.com/office/drawing/2014/main" id="{9F663DAC-EAF9-4CC9-A21A-1545189103D2}"/>
              </a:ext>
            </a:extLst>
          </p:cNvPr>
          <p:cNvPicPr>
            <a:picLocks noChangeAspect="1"/>
          </p:cNvPicPr>
          <p:nvPr/>
        </p:nvPicPr>
        <p:blipFill>
          <a:blip r:embed="rId2"/>
          <a:stretch>
            <a:fillRect/>
          </a:stretch>
        </p:blipFill>
        <p:spPr>
          <a:xfrm>
            <a:off x="971600" y="2348880"/>
            <a:ext cx="7245383" cy="4007471"/>
          </a:xfrm>
          <a:prstGeom prst="rect">
            <a:avLst/>
          </a:prstGeom>
        </p:spPr>
      </p:pic>
    </p:spTree>
    <p:extLst>
      <p:ext uri="{BB962C8B-B14F-4D97-AF65-F5344CB8AC3E}">
        <p14:creationId xmlns:p14="http://schemas.microsoft.com/office/powerpoint/2010/main" val="2776155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442A8-2A23-47EC-94D3-0D0B980261E9}"/>
              </a:ext>
            </a:extLst>
          </p:cNvPr>
          <p:cNvSpPr>
            <a:spLocks noGrp="1"/>
          </p:cNvSpPr>
          <p:nvPr>
            <p:ph type="title"/>
          </p:nvPr>
        </p:nvSpPr>
        <p:spPr>
          <a:xfrm>
            <a:off x="1043609" y="172895"/>
            <a:ext cx="8100392" cy="759189"/>
          </a:xfrm>
        </p:spPr>
        <p:txBody>
          <a:bodyPr>
            <a:noAutofit/>
          </a:bodyPr>
          <a:lstStyle/>
          <a:p>
            <a:r>
              <a:rPr lang="hu-HU" sz="2800" dirty="0" err="1"/>
              <a:t>Growth</a:t>
            </a:r>
            <a:r>
              <a:rPr lang="hu-HU" sz="2800" dirty="0"/>
              <a:t> </a:t>
            </a:r>
            <a:r>
              <a:rPr lang="hu-HU" sz="2800" dirty="0" err="1"/>
              <a:t>Supporting</a:t>
            </a:r>
            <a:r>
              <a:rPr lang="hu-HU" sz="2800" dirty="0"/>
              <a:t> </a:t>
            </a:r>
            <a:r>
              <a:rPr lang="hu-HU" sz="2800" dirty="0" err="1"/>
              <a:t>Programme</a:t>
            </a:r>
            <a:r>
              <a:rPr lang="hu-HU" sz="2800" dirty="0"/>
              <a:t>: Market-</a:t>
            </a:r>
            <a:r>
              <a:rPr lang="hu-HU" sz="2800" dirty="0" err="1"/>
              <a:t>Based</a:t>
            </a:r>
            <a:r>
              <a:rPr lang="hu-HU" sz="2800" dirty="0"/>
              <a:t> </a:t>
            </a:r>
            <a:r>
              <a:rPr lang="hu-HU" sz="2800" dirty="0" err="1"/>
              <a:t>Lending</a:t>
            </a:r>
            <a:r>
              <a:rPr lang="hu-HU" sz="2800" dirty="0"/>
              <a:t> </a:t>
            </a:r>
            <a:r>
              <a:rPr lang="hu-HU" sz="2800" dirty="0" err="1"/>
              <a:t>Scheme</a:t>
            </a:r>
            <a:r>
              <a:rPr lang="hu-HU" sz="2800" dirty="0"/>
              <a:t> (</a:t>
            </a:r>
            <a:r>
              <a:rPr lang="hu-HU" sz="2800" dirty="0" err="1"/>
              <a:t>MLS</a:t>
            </a:r>
            <a:r>
              <a:rPr lang="hu-HU" sz="2800" dirty="0"/>
              <a:t>)</a:t>
            </a:r>
          </a:p>
        </p:txBody>
      </p:sp>
      <p:sp>
        <p:nvSpPr>
          <p:cNvPr id="3" name="Content Placeholder 2">
            <a:extLst>
              <a:ext uri="{FF2B5EF4-FFF2-40B4-BE49-F238E27FC236}">
                <a16:creationId xmlns:a16="http://schemas.microsoft.com/office/drawing/2014/main" id="{88565C75-FFB6-42BC-8E19-1744E8F50FDD}"/>
              </a:ext>
            </a:extLst>
          </p:cNvPr>
          <p:cNvSpPr>
            <a:spLocks noGrp="1"/>
          </p:cNvSpPr>
          <p:nvPr>
            <p:ph idx="1"/>
          </p:nvPr>
        </p:nvSpPr>
        <p:spPr>
          <a:xfrm>
            <a:off x="539552" y="1196752"/>
            <a:ext cx="8280919" cy="5256583"/>
          </a:xfrm>
        </p:spPr>
        <p:txBody>
          <a:bodyPr>
            <a:normAutofit fontScale="55000" lnSpcReduction="20000"/>
          </a:bodyPr>
          <a:lstStyle/>
          <a:p>
            <a:pPr marL="0" indent="0">
              <a:lnSpc>
                <a:spcPct val="130000"/>
              </a:lnSpc>
              <a:buNone/>
            </a:pPr>
            <a:r>
              <a:rPr lang="hu-HU" sz="3100" dirty="0"/>
              <a:t>I</a:t>
            </a:r>
            <a:r>
              <a:rPr lang="en-US" sz="3100" dirty="0"/>
              <a:t>n January 2016, the MNB launched the </a:t>
            </a:r>
            <a:r>
              <a:rPr lang="en-US" sz="3100" b="1" dirty="0">
                <a:hlinkClick r:id="rId2"/>
              </a:rPr>
              <a:t>Growth Supporting </a:t>
            </a:r>
            <a:r>
              <a:rPr lang="en-US" sz="3100" b="1" dirty="0" err="1">
                <a:hlinkClick r:id="rId2"/>
              </a:rPr>
              <a:t>Programme</a:t>
            </a:r>
            <a:r>
              <a:rPr lang="en-US" sz="3100" b="1" dirty="0">
                <a:hlinkClick r:id="rId2"/>
              </a:rPr>
              <a:t> (</a:t>
            </a:r>
            <a:r>
              <a:rPr lang="en-US" sz="3100" b="1" dirty="0" err="1">
                <a:hlinkClick r:id="rId2"/>
              </a:rPr>
              <a:t>GSP</a:t>
            </a:r>
            <a:r>
              <a:rPr lang="en-US" sz="3100" dirty="0">
                <a:hlinkClick r:id="rId2"/>
              </a:rPr>
              <a:t>)</a:t>
            </a:r>
            <a:r>
              <a:rPr lang="en-US" sz="3100" dirty="0"/>
              <a:t>, which facilitates banks’ return to market-based lending with a gradual phase-out of the Funding for Growth Scheme (</a:t>
            </a:r>
            <a:r>
              <a:rPr lang="en-US" sz="3100" dirty="0" err="1"/>
              <a:t>FGS</a:t>
            </a:r>
            <a:r>
              <a:rPr lang="en-US" sz="3100" dirty="0"/>
              <a:t>)</a:t>
            </a:r>
            <a:r>
              <a:rPr lang="hu-HU" sz="3100" dirty="0"/>
              <a:t> </a:t>
            </a:r>
            <a:r>
              <a:rPr lang="en-US" sz="3100" dirty="0"/>
              <a:t>and the announcement of the new </a:t>
            </a:r>
            <a:r>
              <a:rPr lang="en-US" sz="3100" b="1" dirty="0"/>
              <a:t>Market-Based Lending Scheme (MLS)</a:t>
            </a:r>
            <a:r>
              <a:rPr lang="hu-HU" sz="3100" b="1" dirty="0"/>
              <a:t>.</a:t>
            </a:r>
          </a:p>
          <a:p>
            <a:pPr marL="0" indent="0">
              <a:lnSpc>
                <a:spcPct val="130000"/>
              </a:lnSpc>
              <a:buNone/>
            </a:pPr>
            <a:r>
              <a:rPr lang="en-US" sz="3100" dirty="0"/>
              <a:t>Market-Based Lending Scheme aimed to reduce credit risk and boost economic growth through lending to SMEs</a:t>
            </a:r>
            <a:r>
              <a:rPr lang="hu-HU" sz="3100" dirty="0"/>
              <a:t>. </a:t>
            </a:r>
            <a:r>
              <a:rPr lang="en-US" sz="3100" dirty="0"/>
              <a:t>As part of the </a:t>
            </a:r>
            <a:r>
              <a:rPr lang="en-US" sz="3100" dirty="0" err="1"/>
              <a:t>programme</a:t>
            </a:r>
            <a:r>
              <a:rPr lang="en-US" sz="3100" dirty="0"/>
              <a:t> MNB introduced</a:t>
            </a:r>
            <a:r>
              <a:rPr lang="hu-HU" sz="3100" dirty="0"/>
              <a:t>:</a:t>
            </a:r>
          </a:p>
          <a:p>
            <a:pPr lvl="1">
              <a:lnSpc>
                <a:spcPct val="130000"/>
              </a:lnSpc>
            </a:pPr>
            <a:r>
              <a:rPr lang="hu-HU" sz="3100" b="1" dirty="0">
                <a:solidFill>
                  <a:srgbClr val="1E2452"/>
                </a:solidFill>
              </a:rPr>
              <a:t>Interest </a:t>
            </a:r>
            <a:r>
              <a:rPr lang="hu-HU" sz="3100" b="1" dirty="0" err="1">
                <a:solidFill>
                  <a:srgbClr val="1E2452"/>
                </a:solidFill>
              </a:rPr>
              <a:t>rate</a:t>
            </a:r>
            <a:r>
              <a:rPr lang="hu-HU" sz="3100" b="1" dirty="0">
                <a:solidFill>
                  <a:srgbClr val="1E2452"/>
                </a:solidFill>
              </a:rPr>
              <a:t> swap </a:t>
            </a:r>
            <a:r>
              <a:rPr lang="hu-HU" sz="3100" b="1" dirty="0" err="1">
                <a:solidFill>
                  <a:srgbClr val="1E2452"/>
                </a:solidFill>
              </a:rPr>
              <a:t>conditional</a:t>
            </a:r>
            <a:r>
              <a:rPr lang="hu-HU" sz="3100" b="1" dirty="0">
                <a:solidFill>
                  <a:srgbClr val="1E2452"/>
                </a:solidFill>
              </a:rPr>
              <a:t> </a:t>
            </a:r>
            <a:r>
              <a:rPr lang="hu-HU" sz="3100" b="1" dirty="0" err="1">
                <a:solidFill>
                  <a:srgbClr val="1E2452"/>
                </a:solidFill>
              </a:rPr>
              <a:t>on</a:t>
            </a:r>
            <a:r>
              <a:rPr lang="hu-HU" sz="3100" b="1" dirty="0">
                <a:solidFill>
                  <a:srgbClr val="1E2452"/>
                </a:solidFill>
              </a:rPr>
              <a:t> </a:t>
            </a:r>
            <a:r>
              <a:rPr lang="hu-HU" sz="3100" b="1" dirty="0" err="1">
                <a:solidFill>
                  <a:srgbClr val="1E2452"/>
                </a:solidFill>
              </a:rPr>
              <a:t>lending</a:t>
            </a:r>
            <a:r>
              <a:rPr lang="hu-HU" sz="3100" b="1" dirty="0">
                <a:solidFill>
                  <a:srgbClr val="1E2452"/>
                </a:solidFill>
              </a:rPr>
              <a:t> </a:t>
            </a:r>
            <a:r>
              <a:rPr lang="hu-HU" sz="3100" b="1" dirty="0" err="1">
                <a:solidFill>
                  <a:srgbClr val="1E2452"/>
                </a:solidFill>
              </a:rPr>
              <a:t>activity</a:t>
            </a:r>
            <a:r>
              <a:rPr lang="hu-HU" sz="3100" b="1" dirty="0">
                <a:solidFill>
                  <a:srgbClr val="1E2452"/>
                </a:solidFill>
              </a:rPr>
              <a:t> (</a:t>
            </a:r>
            <a:r>
              <a:rPr lang="hu-HU" sz="3100" b="1" dirty="0">
                <a:solidFill>
                  <a:srgbClr val="1E2452"/>
                </a:solidFill>
                <a:hlinkClick r:id="rId3"/>
              </a:rPr>
              <a:t>LIRS tender</a:t>
            </a:r>
            <a:r>
              <a:rPr lang="hu-HU" sz="3100" b="1" dirty="0">
                <a:solidFill>
                  <a:srgbClr val="1E2452"/>
                </a:solidFill>
              </a:rPr>
              <a:t>)</a:t>
            </a:r>
          </a:p>
          <a:p>
            <a:pPr lvl="2">
              <a:lnSpc>
                <a:spcPct val="130000"/>
              </a:lnSpc>
              <a:buFont typeface="Calibri" panose="020F0502020204030204" pitchFamily="34" charset="0"/>
              <a:buChar char="−"/>
            </a:pPr>
            <a:r>
              <a:rPr lang="en-US" sz="3100" dirty="0"/>
              <a:t>3-years IRS that helps to manage banks' interest rate risk arising from lending to SMEs, through partially taking over of </a:t>
            </a:r>
            <a:r>
              <a:rPr lang="hu-HU" sz="3100" dirty="0" err="1"/>
              <a:t>this</a:t>
            </a:r>
            <a:r>
              <a:rPr lang="en-US" sz="3100" dirty="0"/>
              <a:t> risk by the MNB</a:t>
            </a:r>
            <a:endParaRPr lang="hu-HU" sz="3100" dirty="0"/>
          </a:p>
          <a:p>
            <a:pPr lvl="2">
              <a:lnSpc>
                <a:spcPct val="130000"/>
              </a:lnSpc>
              <a:buFont typeface="Calibri" panose="020F0502020204030204" pitchFamily="34" charset="0"/>
              <a:buChar char="−"/>
            </a:pPr>
            <a:r>
              <a:rPr lang="en-US" sz="3100" dirty="0"/>
              <a:t>All swaps matured </a:t>
            </a:r>
            <a:r>
              <a:rPr lang="hu-HU" sz="3100" dirty="0" err="1"/>
              <a:t>at</a:t>
            </a:r>
            <a:r>
              <a:rPr lang="hu-HU" sz="3100" dirty="0"/>
              <a:t> the end of</a:t>
            </a:r>
            <a:r>
              <a:rPr lang="en-US" sz="3100" dirty="0"/>
              <a:t> February 2019</a:t>
            </a:r>
            <a:endParaRPr lang="hu-HU" sz="3100" dirty="0"/>
          </a:p>
          <a:p>
            <a:pPr lvl="2">
              <a:lnSpc>
                <a:spcPct val="130000"/>
              </a:lnSpc>
              <a:buFont typeface="Calibri" panose="020F0502020204030204" pitchFamily="34" charset="0"/>
              <a:buChar char="−"/>
            </a:pPr>
            <a:endParaRPr lang="hu-HU" sz="3100" dirty="0"/>
          </a:p>
          <a:p>
            <a:pPr lvl="1" fontAlgn="base">
              <a:lnSpc>
                <a:spcPct val="130000"/>
              </a:lnSpc>
              <a:spcAft>
                <a:spcPct val="0"/>
              </a:spcAft>
            </a:pPr>
            <a:r>
              <a:rPr lang="hu-HU" sz="3100" b="1" dirty="0">
                <a:solidFill>
                  <a:srgbClr val="1E2452"/>
                </a:solidFill>
                <a:hlinkClick r:id="rId4"/>
              </a:rPr>
              <a:t>Preferential </a:t>
            </a:r>
            <a:r>
              <a:rPr lang="hu-HU" sz="3100" b="1" dirty="0" err="1">
                <a:solidFill>
                  <a:srgbClr val="1E2452"/>
                </a:solidFill>
                <a:hlinkClick r:id="rId4"/>
              </a:rPr>
              <a:t>deposit</a:t>
            </a:r>
            <a:r>
              <a:rPr lang="hu-HU" sz="3100" b="1" dirty="0">
                <a:solidFill>
                  <a:srgbClr val="1E2452"/>
                </a:solidFill>
                <a:hlinkClick r:id="rId4"/>
              </a:rPr>
              <a:t> </a:t>
            </a:r>
            <a:r>
              <a:rPr lang="hu-HU" sz="3100" b="1" dirty="0" err="1">
                <a:solidFill>
                  <a:srgbClr val="1E2452"/>
                </a:solidFill>
                <a:hlinkClick r:id="rId4"/>
              </a:rPr>
              <a:t>facility</a:t>
            </a:r>
            <a:endParaRPr lang="hu-HU" sz="3100" b="1" dirty="0">
              <a:solidFill>
                <a:srgbClr val="1E2452"/>
              </a:solidFill>
            </a:endParaRPr>
          </a:p>
          <a:p>
            <a:pPr lvl="2">
              <a:lnSpc>
                <a:spcPct val="130000"/>
              </a:lnSpc>
              <a:buFont typeface="Calibri" panose="020F0502020204030204" pitchFamily="34" charset="0"/>
              <a:buChar char="−"/>
            </a:pPr>
            <a:r>
              <a:rPr lang="en-US" sz="3100" dirty="0"/>
              <a:t>Designed to help banks</a:t>
            </a:r>
            <a:r>
              <a:rPr lang="hu-HU" sz="3100" dirty="0"/>
              <a:t>’ </a:t>
            </a:r>
            <a:r>
              <a:rPr lang="hu-HU" sz="3100" dirty="0" err="1"/>
              <a:t>liquidity</a:t>
            </a:r>
            <a:r>
              <a:rPr lang="hu-HU" sz="3100" dirty="0"/>
              <a:t> management </a:t>
            </a:r>
            <a:r>
              <a:rPr lang="en-US" sz="3100" dirty="0"/>
              <a:t>and provide</a:t>
            </a:r>
            <a:r>
              <a:rPr lang="hu-HU" sz="3100" dirty="0"/>
              <a:t>s</a:t>
            </a:r>
            <a:r>
              <a:rPr lang="en-US" sz="3100" dirty="0"/>
              <a:t> an incentive to boost </a:t>
            </a:r>
            <a:r>
              <a:rPr lang="hu-HU" sz="3100" dirty="0" err="1"/>
              <a:t>their</a:t>
            </a:r>
            <a:r>
              <a:rPr lang="hu-HU" sz="3100" dirty="0"/>
              <a:t> </a:t>
            </a:r>
            <a:r>
              <a:rPr lang="en-US" sz="3100" dirty="0"/>
              <a:t>lending activity</a:t>
            </a:r>
            <a:endParaRPr lang="hu-HU" sz="3100" dirty="0"/>
          </a:p>
          <a:p>
            <a:pPr lvl="2">
              <a:lnSpc>
                <a:spcPct val="130000"/>
              </a:lnSpc>
              <a:buFont typeface="Calibri" panose="020F0502020204030204" pitchFamily="34" charset="0"/>
              <a:buChar char="−"/>
            </a:pPr>
            <a:r>
              <a:rPr lang="en-US" sz="3100" dirty="0"/>
              <a:t>Phased out </a:t>
            </a:r>
            <a:r>
              <a:rPr lang="hu-HU" sz="3100" dirty="0" err="1"/>
              <a:t>at</a:t>
            </a:r>
            <a:r>
              <a:rPr lang="hu-HU" sz="3100" dirty="0"/>
              <a:t> the end of</a:t>
            </a:r>
            <a:r>
              <a:rPr lang="en-US" sz="3100" dirty="0"/>
              <a:t> February 2019</a:t>
            </a:r>
            <a:endParaRPr lang="hu-HU" sz="2000" dirty="0"/>
          </a:p>
          <a:p>
            <a:endParaRPr lang="hu-HU" sz="2000" dirty="0"/>
          </a:p>
          <a:p>
            <a:endParaRPr lang="hu-HU" sz="2000" dirty="0"/>
          </a:p>
        </p:txBody>
      </p:sp>
      <p:sp>
        <p:nvSpPr>
          <p:cNvPr id="4" name="Footer Placeholder 3">
            <a:extLst>
              <a:ext uri="{FF2B5EF4-FFF2-40B4-BE49-F238E27FC236}">
                <a16:creationId xmlns:a16="http://schemas.microsoft.com/office/drawing/2014/main" id="{2DDD5295-25B2-4896-A6F0-8186705F1148}"/>
              </a:ext>
            </a:extLst>
          </p:cNvPr>
          <p:cNvSpPr>
            <a:spLocks noGrp="1"/>
          </p:cNvSpPr>
          <p:nvPr>
            <p:ph type="ftr" sz="quarter" idx="11"/>
          </p:nvPr>
        </p:nvSpPr>
        <p:spPr/>
        <p:txBody>
          <a:bodyPr/>
          <a:lstStyle/>
          <a:p>
            <a:pPr>
              <a:defRPr/>
            </a:pPr>
            <a:r>
              <a:rPr lang="hu-HU"/>
              <a:t>Magyar Nemzeti Bank</a:t>
            </a:r>
            <a:endParaRPr lang="hu-HU" dirty="0"/>
          </a:p>
        </p:txBody>
      </p:sp>
      <p:sp>
        <p:nvSpPr>
          <p:cNvPr id="5" name="Slide Number Placeholder 4">
            <a:extLst>
              <a:ext uri="{FF2B5EF4-FFF2-40B4-BE49-F238E27FC236}">
                <a16:creationId xmlns:a16="http://schemas.microsoft.com/office/drawing/2014/main" id="{69CDA16E-0F99-498C-8B29-BA058C4BE5C8}"/>
              </a:ext>
            </a:extLst>
          </p:cNvPr>
          <p:cNvSpPr>
            <a:spLocks noGrp="1"/>
          </p:cNvSpPr>
          <p:nvPr>
            <p:ph type="sldNum" sz="quarter" idx="12"/>
          </p:nvPr>
        </p:nvSpPr>
        <p:spPr/>
        <p:txBody>
          <a:bodyPr/>
          <a:lstStyle/>
          <a:p>
            <a:pPr>
              <a:defRPr/>
            </a:pPr>
            <a:fld id="{0401AEF3-AFFE-433D-8A34-08D966C25545}" type="slidenum">
              <a:rPr lang="hu-HU" smtClean="0"/>
              <a:pPr>
                <a:defRPr/>
              </a:pPr>
              <a:t>42</a:t>
            </a:fld>
            <a:endParaRPr lang="hu-HU" dirty="0"/>
          </a:p>
        </p:txBody>
      </p:sp>
      <p:grpSp>
        <p:nvGrpSpPr>
          <p:cNvPr id="12" name="Group 11">
            <a:extLst>
              <a:ext uri="{FF2B5EF4-FFF2-40B4-BE49-F238E27FC236}">
                <a16:creationId xmlns:a16="http://schemas.microsoft.com/office/drawing/2014/main" id="{E563C679-EA0D-462A-9249-255CE035639B}"/>
              </a:ext>
            </a:extLst>
          </p:cNvPr>
          <p:cNvGrpSpPr/>
          <p:nvPr/>
        </p:nvGrpSpPr>
        <p:grpSpPr>
          <a:xfrm>
            <a:off x="4294913" y="4365104"/>
            <a:ext cx="402630" cy="396043"/>
            <a:chOff x="3231865" y="3253172"/>
            <a:chExt cx="392782" cy="567680"/>
          </a:xfrm>
        </p:grpSpPr>
        <p:sp>
          <p:nvSpPr>
            <p:cNvPr id="9" name="Flowchart: Process 8">
              <a:extLst>
                <a:ext uri="{FF2B5EF4-FFF2-40B4-BE49-F238E27FC236}">
                  <a16:creationId xmlns:a16="http://schemas.microsoft.com/office/drawing/2014/main" id="{0E0D51CF-DA86-4EC6-8BDE-444385D1CEA8}"/>
                </a:ext>
              </a:extLst>
            </p:cNvPr>
            <p:cNvSpPr/>
            <p:nvPr/>
          </p:nvSpPr>
          <p:spPr>
            <a:xfrm>
              <a:off x="3231865" y="3481922"/>
              <a:ext cx="392782" cy="110177"/>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Flowchart: Process 10">
              <a:extLst>
                <a:ext uri="{FF2B5EF4-FFF2-40B4-BE49-F238E27FC236}">
                  <a16:creationId xmlns:a16="http://schemas.microsoft.com/office/drawing/2014/main" id="{6CDC85E7-9272-4505-84FB-3D0FB954159B}"/>
                </a:ext>
              </a:extLst>
            </p:cNvPr>
            <p:cNvSpPr/>
            <p:nvPr/>
          </p:nvSpPr>
          <p:spPr>
            <a:xfrm rot="16200000">
              <a:off x="3144416" y="3501008"/>
              <a:ext cx="567680" cy="72008"/>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Tree>
    <p:extLst>
      <p:ext uri="{BB962C8B-B14F-4D97-AF65-F5344CB8AC3E}">
        <p14:creationId xmlns:p14="http://schemas.microsoft.com/office/powerpoint/2010/main" val="3849849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3FBB-E6EF-490F-A212-FE3CDACCC057}"/>
              </a:ext>
            </a:extLst>
          </p:cNvPr>
          <p:cNvSpPr>
            <a:spLocks noGrp="1"/>
          </p:cNvSpPr>
          <p:nvPr>
            <p:ph type="title"/>
          </p:nvPr>
        </p:nvSpPr>
        <p:spPr>
          <a:xfrm>
            <a:off x="1043608" y="180000"/>
            <a:ext cx="8172400" cy="759189"/>
          </a:xfrm>
        </p:spPr>
        <p:txBody>
          <a:bodyPr>
            <a:noAutofit/>
          </a:bodyPr>
          <a:lstStyle/>
          <a:p>
            <a:r>
              <a:rPr lang="hu-HU" sz="2800" dirty="0"/>
              <a:t>The </a:t>
            </a:r>
            <a:r>
              <a:rPr lang="hu-HU" sz="2800" dirty="0" err="1"/>
              <a:t>MLS</a:t>
            </a:r>
            <a:r>
              <a:rPr lang="hu-HU" sz="2800" dirty="0"/>
              <a:t> has </a:t>
            </a:r>
            <a:r>
              <a:rPr lang="hu-HU" sz="2800" dirty="0" err="1"/>
              <a:t>contributed</a:t>
            </a:r>
            <a:r>
              <a:rPr lang="hu-HU" sz="2800" dirty="0"/>
              <a:t> to </a:t>
            </a:r>
            <a:r>
              <a:rPr lang="hu-HU" sz="2800" dirty="0" err="1"/>
              <a:t>keep</a:t>
            </a:r>
            <a:r>
              <a:rPr lang="hu-HU" sz="2800" dirty="0"/>
              <a:t> </a:t>
            </a:r>
            <a:r>
              <a:rPr lang="hu-HU" sz="2800" dirty="0" err="1"/>
              <a:t>SME</a:t>
            </a:r>
            <a:r>
              <a:rPr lang="hu-HU" sz="2800" dirty="0"/>
              <a:t> </a:t>
            </a:r>
            <a:r>
              <a:rPr lang="hu-HU" sz="2800" dirty="0" err="1"/>
              <a:t>lending</a:t>
            </a:r>
            <a:r>
              <a:rPr lang="hu-HU" sz="2800" dirty="0"/>
              <a:t> </a:t>
            </a:r>
            <a:r>
              <a:rPr lang="hu-HU" sz="2800" dirty="0" err="1"/>
              <a:t>dynamic</a:t>
            </a:r>
            <a:r>
              <a:rPr lang="hu-HU" sz="2800" dirty="0"/>
              <a:t> </a:t>
            </a:r>
            <a:r>
              <a:rPr lang="hu-HU" sz="2800" dirty="0" err="1"/>
              <a:t>even</a:t>
            </a:r>
            <a:r>
              <a:rPr lang="hu-HU" sz="2800" dirty="0"/>
              <a:t> </a:t>
            </a:r>
            <a:r>
              <a:rPr lang="hu-HU" sz="2800" dirty="0" err="1"/>
              <a:t>after</a:t>
            </a:r>
            <a:r>
              <a:rPr lang="hu-HU" sz="2800" dirty="0"/>
              <a:t> the </a:t>
            </a:r>
            <a:r>
              <a:rPr lang="hu-HU" sz="2800" dirty="0" err="1"/>
              <a:t>phasing</a:t>
            </a:r>
            <a:r>
              <a:rPr lang="hu-HU" sz="2800" dirty="0"/>
              <a:t> out of FGS</a:t>
            </a:r>
          </a:p>
        </p:txBody>
      </p:sp>
      <p:sp>
        <p:nvSpPr>
          <p:cNvPr id="4" name="Footer Placeholder 3">
            <a:extLst>
              <a:ext uri="{FF2B5EF4-FFF2-40B4-BE49-F238E27FC236}">
                <a16:creationId xmlns:a16="http://schemas.microsoft.com/office/drawing/2014/main" id="{0DB13CBC-8058-456E-8280-776E957A4BED}"/>
              </a:ext>
            </a:extLst>
          </p:cNvPr>
          <p:cNvSpPr>
            <a:spLocks noGrp="1"/>
          </p:cNvSpPr>
          <p:nvPr>
            <p:ph type="ftr" sz="quarter" idx="11"/>
          </p:nvPr>
        </p:nvSpPr>
        <p:spPr/>
        <p:txBody>
          <a:bodyPr/>
          <a:lstStyle/>
          <a:p>
            <a:pPr>
              <a:defRPr/>
            </a:pPr>
            <a:r>
              <a:rPr lang="hu-HU"/>
              <a:t>Magyar Nemzeti Bank</a:t>
            </a:r>
            <a:endParaRPr lang="hu-HU" dirty="0"/>
          </a:p>
        </p:txBody>
      </p:sp>
      <p:sp>
        <p:nvSpPr>
          <p:cNvPr id="5" name="Slide Number Placeholder 4">
            <a:extLst>
              <a:ext uri="{FF2B5EF4-FFF2-40B4-BE49-F238E27FC236}">
                <a16:creationId xmlns:a16="http://schemas.microsoft.com/office/drawing/2014/main" id="{8E839AD9-EEDC-491F-83FE-026664D71CF1}"/>
              </a:ext>
            </a:extLst>
          </p:cNvPr>
          <p:cNvSpPr>
            <a:spLocks noGrp="1"/>
          </p:cNvSpPr>
          <p:nvPr>
            <p:ph type="sldNum" sz="quarter" idx="12"/>
          </p:nvPr>
        </p:nvSpPr>
        <p:spPr/>
        <p:txBody>
          <a:bodyPr/>
          <a:lstStyle/>
          <a:p>
            <a:pPr>
              <a:defRPr/>
            </a:pPr>
            <a:fld id="{0401AEF3-AFFE-433D-8A34-08D966C25545}" type="slidenum">
              <a:rPr lang="hu-HU" smtClean="0"/>
              <a:pPr>
                <a:defRPr/>
              </a:pPr>
              <a:t>43</a:t>
            </a:fld>
            <a:endParaRPr lang="hu-HU" dirty="0"/>
          </a:p>
        </p:txBody>
      </p:sp>
      <p:pic>
        <p:nvPicPr>
          <p:cNvPr id="15" name="Content Placeholder 14">
            <a:extLst>
              <a:ext uri="{FF2B5EF4-FFF2-40B4-BE49-F238E27FC236}">
                <a16:creationId xmlns:a16="http://schemas.microsoft.com/office/drawing/2014/main" id="{6B124983-EE3E-4147-AC0F-5C7B441EA220}"/>
              </a:ext>
            </a:extLst>
          </p:cNvPr>
          <p:cNvPicPr>
            <a:picLocks noGrp="1" noChangeAspect="1"/>
          </p:cNvPicPr>
          <p:nvPr>
            <p:ph idx="1"/>
          </p:nvPr>
        </p:nvPicPr>
        <p:blipFill>
          <a:blip r:embed="rId2"/>
          <a:stretch>
            <a:fillRect/>
          </a:stretch>
        </p:blipFill>
        <p:spPr>
          <a:xfrm>
            <a:off x="1187624" y="1179413"/>
            <a:ext cx="6749549" cy="5057876"/>
          </a:xfrm>
          <a:prstGeom prst="rect">
            <a:avLst/>
          </a:prstGeom>
        </p:spPr>
      </p:pic>
    </p:spTree>
    <p:extLst>
      <p:ext uri="{BB962C8B-B14F-4D97-AF65-F5344CB8AC3E}">
        <p14:creationId xmlns:p14="http://schemas.microsoft.com/office/powerpoint/2010/main" val="4109805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6B14-C657-4E37-B249-8F127EE59D96}"/>
              </a:ext>
            </a:extLst>
          </p:cNvPr>
          <p:cNvSpPr>
            <a:spLocks noGrp="1"/>
          </p:cNvSpPr>
          <p:nvPr>
            <p:ph type="title"/>
          </p:nvPr>
        </p:nvSpPr>
        <p:spPr>
          <a:xfrm>
            <a:off x="1043608" y="188640"/>
            <a:ext cx="8244528" cy="759189"/>
          </a:xfrm>
        </p:spPr>
        <p:txBody>
          <a:bodyPr>
            <a:noAutofit/>
          </a:bodyPr>
          <a:lstStyle/>
          <a:p>
            <a:r>
              <a:rPr lang="hu-HU" sz="2800" dirty="0" err="1"/>
              <a:t>Monetary</a:t>
            </a:r>
            <a:r>
              <a:rPr lang="hu-HU" sz="2800" dirty="0"/>
              <a:t> policy </a:t>
            </a:r>
            <a:r>
              <a:rPr lang="hu-HU" sz="2800" dirty="0" err="1"/>
              <a:t>instruments</a:t>
            </a:r>
            <a:r>
              <a:rPr lang="hu-HU" sz="2800" dirty="0"/>
              <a:t> </a:t>
            </a:r>
            <a:r>
              <a:rPr lang="hu-HU" sz="2800" dirty="0" err="1"/>
              <a:t>affecting</a:t>
            </a:r>
            <a:r>
              <a:rPr lang="hu-HU" sz="2800" dirty="0"/>
              <a:t> </a:t>
            </a:r>
            <a:r>
              <a:rPr lang="hu-HU" sz="2800" dirty="0" err="1"/>
              <a:t>long-term</a:t>
            </a:r>
            <a:r>
              <a:rPr lang="hu-HU" sz="2800" dirty="0"/>
              <a:t> </a:t>
            </a:r>
            <a:r>
              <a:rPr lang="hu-HU" sz="2800" dirty="0" err="1"/>
              <a:t>yields</a:t>
            </a:r>
            <a:endParaRPr lang="hu-HU" sz="2800" dirty="0"/>
          </a:p>
        </p:txBody>
      </p:sp>
      <p:sp>
        <p:nvSpPr>
          <p:cNvPr id="3" name="Content Placeholder 2">
            <a:extLst>
              <a:ext uri="{FF2B5EF4-FFF2-40B4-BE49-F238E27FC236}">
                <a16:creationId xmlns:a16="http://schemas.microsoft.com/office/drawing/2014/main" id="{604B38C4-7810-4919-8CA9-A06EE86FE1B2}"/>
              </a:ext>
            </a:extLst>
          </p:cNvPr>
          <p:cNvSpPr>
            <a:spLocks noGrp="1"/>
          </p:cNvSpPr>
          <p:nvPr>
            <p:ph idx="1"/>
          </p:nvPr>
        </p:nvSpPr>
        <p:spPr>
          <a:xfrm>
            <a:off x="179512" y="1170380"/>
            <a:ext cx="8964488" cy="2990452"/>
          </a:xfrm>
        </p:spPr>
        <p:txBody>
          <a:bodyPr>
            <a:normAutofit lnSpcReduction="10000"/>
          </a:bodyPr>
          <a:lstStyle/>
          <a:p>
            <a:pPr marL="0" lvl="1" indent="0" defTabSz="914400" fontAlgn="base">
              <a:lnSpc>
                <a:spcPct val="100000"/>
              </a:lnSpc>
              <a:spcBef>
                <a:spcPts val="600"/>
              </a:spcBef>
              <a:spcAft>
                <a:spcPct val="0"/>
              </a:spcAft>
              <a:buNone/>
            </a:pPr>
            <a:r>
              <a:rPr lang="hu-HU" sz="1800" b="1" dirty="0" err="1">
                <a:solidFill>
                  <a:srgbClr val="C00000"/>
                </a:solidFill>
                <a:hlinkClick r:id="rId2">
                  <a:extLst>
                    <a:ext uri="{A12FA001-AC4F-418D-AE19-62706E023703}">
                      <ahyp:hlinkClr xmlns:ahyp="http://schemas.microsoft.com/office/drawing/2018/hyperlinkcolor" val="tx"/>
                    </a:ext>
                  </a:extLst>
                </a:hlinkClick>
              </a:rPr>
              <a:t>MIRS</a:t>
            </a:r>
            <a:r>
              <a:rPr lang="hu-HU" sz="1800" b="1" dirty="0">
                <a:solidFill>
                  <a:srgbClr val="C00000"/>
                </a:solidFill>
              </a:rPr>
              <a:t> (</a:t>
            </a:r>
            <a:r>
              <a:rPr lang="hu-HU" sz="1800" b="1" dirty="0" err="1">
                <a:solidFill>
                  <a:srgbClr val="C00000"/>
                </a:solidFill>
              </a:rPr>
              <a:t>Monetary</a:t>
            </a:r>
            <a:r>
              <a:rPr lang="hu-HU" sz="1800" b="1" dirty="0">
                <a:solidFill>
                  <a:srgbClr val="C00000"/>
                </a:solidFill>
              </a:rPr>
              <a:t> policy interest </a:t>
            </a:r>
            <a:r>
              <a:rPr lang="hu-HU" sz="1800" b="1" dirty="0" err="1">
                <a:solidFill>
                  <a:srgbClr val="C00000"/>
                </a:solidFill>
              </a:rPr>
              <a:t>rate</a:t>
            </a:r>
            <a:r>
              <a:rPr lang="hu-HU" sz="1800" b="1" dirty="0">
                <a:solidFill>
                  <a:srgbClr val="C00000"/>
                </a:solidFill>
              </a:rPr>
              <a:t> swap </a:t>
            </a:r>
            <a:r>
              <a:rPr lang="hu-HU" sz="1800" b="1" dirty="0" err="1">
                <a:solidFill>
                  <a:srgbClr val="C00000"/>
                </a:solidFill>
              </a:rPr>
              <a:t>facility</a:t>
            </a:r>
            <a:r>
              <a:rPr lang="hu-HU" sz="1800" b="1" dirty="0">
                <a:solidFill>
                  <a:srgbClr val="C00000"/>
                </a:solidFill>
              </a:rPr>
              <a:t>):</a:t>
            </a:r>
            <a:r>
              <a:rPr lang="hu-HU" sz="1800" dirty="0">
                <a:solidFill>
                  <a:srgbClr val="C00000"/>
                </a:solidFill>
              </a:rPr>
              <a:t> </a:t>
            </a:r>
          </a:p>
          <a:p>
            <a:pPr marL="1028700" lvl="3" indent="-342900" defTabSz="914400" fontAlgn="base">
              <a:lnSpc>
                <a:spcPct val="100000"/>
              </a:lnSpc>
              <a:spcBef>
                <a:spcPts val="600"/>
              </a:spcBef>
              <a:spcAft>
                <a:spcPct val="0"/>
              </a:spcAft>
              <a:buFont typeface="Calibri" panose="020F0502020204030204" pitchFamily="34" charset="0"/>
              <a:buChar char="−"/>
            </a:pPr>
            <a:r>
              <a:rPr lang="hu-HU" sz="1800" dirty="0" err="1"/>
              <a:t>From</a:t>
            </a:r>
            <a:r>
              <a:rPr lang="hu-HU" sz="1800" dirty="0"/>
              <a:t> </a:t>
            </a:r>
            <a:r>
              <a:rPr lang="en-US" sz="1800" dirty="0"/>
              <a:t>January 2018, </a:t>
            </a:r>
            <a:r>
              <a:rPr lang="hu-HU" sz="1800" dirty="0" err="1"/>
              <a:t>with</a:t>
            </a:r>
            <a:r>
              <a:rPr lang="hu-HU" sz="1800" dirty="0"/>
              <a:t> 5-year and 10-year </a:t>
            </a:r>
            <a:r>
              <a:rPr lang="hu-HU" sz="1800" dirty="0" err="1"/>
              <a:t>maturity</a:t>
            </a:r>
            <a:r>
              <a:rPr lang="en-US" sz="1800" dirty="0"/>
              <a:t>, available at no conditionality</a:t>
            </a:r>
            <a:endParaRPr lang="hu-HU" sz="1800" dirty="0"/>
          </a:p>
          <a:p>
            <a:pPr marL="1028700" lvl="3" indent="-342900" defTabSz="914400" fontAlgn="base">
              <a:lnSpc>
                <a:spcPct val="100000"/>
              </a:lnSpc>
              <a:spcBef>
                <a:spcPts val="600"/>
              </a:spcBef>
              <a:spcAft>
                <a:spcPct val="0"/>
              </a:spcAft>
              <a:buFont typeface="Calibri" panose="020F0502020204030204" pitchFamily="34" charset="0"/>
              <a:buChar char="−"/>
            </a:pPr>
            <a:r>
              <a:rPr lang="hu-HU" sz="1800" dirty="0" err="1"/>
              <a:t>Phased</a:t>
            </a:r>
            <a:r>
              <a:rPr lang="hu-HU" sz="1800" dirty="0"/>
              <a:t>-out </a:t>
            </a:r>
            <a:r>
              <a:rPr lang="hu-HU" sz="1800" dirty="0" err="1"/>
              <a:t>at</a:t>
            </a:r>
            <a:r>
              <a:rPr lang="hu-HU" sz="1800" dirty="0"/>
              <a:t> the end of 2018 (</a:t>
            </a:r>
            <a:r>
              <a:rPr lang="hu-HU" sz="1800" dirty="0" err="1"/>
              <a:t>total</a:t>
            </a:r>
            <a:r>
              <a:rPr lang="hu-HU" sz="1800" dirty="0"/>
              <a:t> </a:t>
            </a:r>
            <a:r>
              <a:rPr lang="hu-HU" sz="1800" dirty="0" err="1"/>
              <a:t>volume</a:t>
            </a:r>
            <a:r>
              <a:rPr lang="hu-HU" sz="1800" dirty="0"/>
              <a:t> </a:t>
            </a:r>
            <a:r>
              <a:rPr lang="hu-HU" sz="1800" dirty="0" err="1"/>
              <a:t>reached</a:t>
            </a:r>
            <a:r>
              <a:rPr lang="hu-HU" sz="1800" dirty="0"/>
              <a:t> 1100 </a:t>
            </a:r>
            <a:r>
              <a:rPr lang="hu-HU" sz="1800" dirty="0" err="1"/>
              <a:t>billion</a:t>
            </a:r>
            <a:r>
              <a:rPr lang="hu-HU" sz="1800" dirty="0"/>
              <a:t> forint)</a:t>
            </a:r>
          </a:p>
          <a:p>
            <a:pPr marL="0" lvl="1" indent="0" defTabSz="914400" fontAlgn="base">
              <a:lnSpc>
                <a:spcPct val="100000"/>
              </a:lnSpc>
              <a:spcBef>
                <a:spcPts val="600"/>
              </a:spcBef>
              <a:spcAft>
                <a:spcPct val="0"/>
              </a:spcAft>
              <a:buNone/>
            </a:pPr>
            <a:r>
              <a:rPr lang="hu-HU" sz="1800" b="1" dirty="0" err="1">
                <a:solidFill>
                  <a:srgbClr val="C00000"/>
                </a:solidFill>
              </a:rPr>
              <a:t>Mortgage-bond</a:t>
            </a:r>
            <a:r>
              <a:rPr lang="hu-HU" sz="1800" b="1" dirty="0">
                <a:solidFill>
                  <a:srgbClr val="C00000"/>
                </a:solidFill>
              </a:rPr>
              <a:t> </a:t>
            </a:r>
            <a:r>
              <a:rPr lang="hu-HU" sz="1800" b="1" dirty="0" err="1">
                <a:solidFill>
                  <a:srgbClr val="C00000"/>
                </a:solidFill>
              </a:rPr>
              <a:t>purchase</a:t>
            </a:r>
            <a:r>
              <a:rPr lang="hu-HU" sz="1800" b="1" dirty="0">
                <a:solidFill>
                  <a:srgbClr val="C00000"/>
                </a:solidFill>
              </a:rPr>
              <a:t> </a:t>
            </a:r>
            <a:r>
              <a:rPr lang="hu-HU" sz="1800" b="1" dirty="0" err="1">
                <a:solidFill>
                  <a:srgbClr val="C00000"/>
                </a:solidFill>
              </a:rPr>
              <a:t>programme</a:t>
            </a:r>
            <a:r>
              <a:rPr lang="hu-HU" sz="1800" b="1" dirty="0">
                <a:solidFill>
                  <a:srgbClr val="C00000"/>
                </a:solidFill>
              </a:rPr>
              <a:t>:</a:t>
            </a:r>
          </a:p>
          <a:p>
            <a:pPr marL="1028700" lvl="3" indent="-342900" defTabSz="914400" fontAlgn="base">
              <a:lnSpc>
                <a:spcPct val="100000"/>
              </a:lnSpc>
              <a:spcBef>
                <a:spcPts val="600"/>
              </a:spcBef>
              <a:spcAft>
                <a:spcPct val="0"/>
              </a:spcAft>
              <a:buFont typeface="Calibri" panose="020F0502020204030204" pitchFamily="34" charset="0"/>
              <a:buChar char="−"/>
            </a:pPr>
            <a:r>
              <a:rPr lang="en-US" sz="1800" b="1" dirty="0"/>
              <a:t>Secondary market purchases </a:t>
            </a:r>
            <a:r>
              <a:rPr lang="en-US" sz="1800" dirty="0"/>
              <a:t>(from mid-January 2018 t</a:t>
            </a:r>
            <a:r>
              <a:rPr lang="hu-HU" sz="1800" dirty="0" err="1"/>
              <a:t>ill</a:t>
            </a:r>
            <a:r>
              <a:rPr lang="en-US" sz="1800" dirty="0"/>
              <a:t> September 2018</a:t>
            </a:r>
            <a:r>
              <a:rPr lang="hu-HU" sz="1800" dirty="0"/>
              <a:t>)</a:t>
            </a:r>
          </a:p>
          <a:p>
            <a:pPr marL="1028700" lvl="3" indent="-342900" defTabSz="914400" fontAlgn="base">
              <a:lnSpc>
                <a:spcPct val="100000"/>
              </a:lnSpc>
              <a:spcBef>
                <a:spcPts val="600"/>
              </a:spcBef>
              <a:spcAft>
                <a:spcPct val="0"/>
              </a:spcAft>
              <a:buFont typeface="Calibri" panose="020F0502020204030204" pitchFamily="34" charset="0"/>
              <a:buChar char="−"/>
            </a:pPr>
            <a:r>
              <a:rPr lang="en-US" sz="1800" b="1" dirty="0"/>
              <a:t>Primary market purchases </a:t>
            </a:r>
            <a:r>
              <a:rPr lang="en-US" sz="1800" dirty="0"/>
              <a:t>(from March 2018 t</a:t>
            </a:r>
            <a:r>
              <a:rPr lang="hu-HU" sz="1800" dirty="0" err="1"/>
              <a:t>ill</a:t>
            </a:r>
            <a:r>
              <a:rPr lang="en-US" sz="1800" dirty="0"/>
              <a:t> December 2018)</a:t>
            </a:r>
            <a:endParaRPr lang="hu-HU" sz="1800" dirty="0"/>
          </a:p>
          <a:p>
            <a:pPr marL="1028700" lvl="3" indent="-342900" defTabSz="914400" fontAlgn="base">
              <a:lnSpc>
                <a:spcPct val="100000"/>
              </a:lnSpc>
              <a:spcBef>
                <a:spcPts val="600"/>
              </a:spcBef>
              <a:spcAft>
                <a:spcPct val="0"/>
              </a:spcAft>
              <a:buFont typeface="Calibri" panose="020F0502020204030204" pitchFamily="34" charset="0"/>
              <a:buChar char="−"/>
            </a:pPr>
            <a:r>
              <a:rPr lang="hu-HU" sz="1800" dirty="0"/>
              <a:t>To </a:t>
            </a:r>
            <a:r>
              <a:rPr lang="hu-HU" sz="1800" dirty="0" err="1"/>
              <a:t>support</a:t>
            </a:r>
            <a:r>
              <a:rPr lang="en-US" sz="1800" dirty="0"/>
              <a:t> the development of the Hungarian mortgage-bond market the MNB set the terms of the </a:t>
            </a:r>
            <a:r>
              <a:rPr lang="en-US" sz="1800" dirty="0" err="1"/>
              <a:t>programme</a:t>
            </a:r>
            <a:r>
              <a:rPr lang="en-US" sz="1800" dirty="0"/>
              <a:t> </a:t>
            </a:r>
            <a:r>
              <a:rPr lang="hu-HU" sz="1800" dirty="0"/>
              <a:t>in </a:t>
            </a:r>
            <a:r>
              <a:rPr lang="hu-HU" sz="1800" dirty="0" err="1"/>
              <a:t>order</a:t>
            </a:r>
            <a:r>
              <a:rPr lang="hu-HU" sz="1800" dirty="0"/>
              <a:t> to </a:t>
            </a:r>
            <a:r>
              <a:rPr lang="en-US" sz="1800" dirty="0"/>
              <a:t>increase liquidity and transparency </a:t>
            </a:r>
            <a:r>
              <a:rPr lang="hu-HU" sz="1800" dirty="0"/>
              <a:t>of </a:t>
            </a:r>
            <a:r>
              <a:rPr lang="hu-HU" sz="1800" dirty="0" err="1"/>
              <a:t>this</a:t>
            </a:r>
            <a:r>
              <a:rPr lang="hu-HU" sz="1800" dirty="0"/>
              <a:t> market</a:t>
            </a:r>
          </a:p>
        </p:txBody>
      </p:sp>
      <p:sp>
        <p:nvSpPr>
          <p:cNvPr id="4" name="Footer Placeholder 3">
            <a:extLst>
              <a:ext uri="{FF2B5EF4-FFF2-40B4-BE49-F238E27FC236}">
                <a16:creationId xmlns:a16="http://schemas.microsoft.com/office/drawing/2014/main" id="{ACE32790-4AD7-41E8-8134-5B406A9329B6}"/>
              </a:ext>
            </a:extLst>
          </p:cNvPr>
          <p:cNvSpPr>
            <a:spLocks noGrp="1"/>
          </p:cNvSpPr>
          <p:nvPr>
            <p:ph type="ftr" sz="quarter" idx="11"/>
          </p:nvPr>
        </p:nvSpPr>
        <p:spPr/>
        <p:txBody>
          <a:bodyPr/>
          <a:lstStyle/>
          <a:p>
            <a:pPr>
              <a:defRPr/>
            </a:pPr>
            <a:r>
              <a:rPr lang="hu-HU" dirty="0"/>
              <a:t>Magyar Nemzeti Bank</a:t>
            </a:r>
          </a:p>
        </p:txBody>
      </p:sp>
      <p:sp>
        <p:nvSpPr>
          <p:cNvPr id="5" name="Slide Number Placeholder 4">
            <a:extLst>
              <a:ext uri="{FF2B5EF4-FFF2-40B4-BE49-F238E27FC236}">
                <a16:creationId xmlns:a16="http://schemas.microsoft.com/office/drawing/2014/main" id="{678B3625-A310-4AC3-B344-A4585CA1C3DE}"/>
              </a:ext>
            </a:extLst>
          </p:cNvPr>
          <p:cNvSpPr>
            <a:spLocks noGrp="1"/>
          </p:cNvSpPr>
          <p:nvPr>
            <p:ph type="sldNum" sz="quarter" idx="12"/>
          </p:nvPr>
        </p:nvSpPr>
        <p:spPr/>
        <p:txBody>
          <a:bodyPr/>
          <a:lstStyle/>
          <a:p>
            <a:pPr>
              <a:defRPr/>
            </a:pPr>
            <a:fld id="{0401AEF3-AFFE-433D-8A34-08D966C25545}" type="slidenum">
              <a:rPr lang="hu-HU" smtClean="0"/>
              <a:pPr>
                <a:defRPr/>
              </a:pPr>
              <a:t>44</a:t>
            </a:fld>
            <a:endParaRPr lang="hu-HU" dirty="0"/>
          </a:p>
        </p:txBody>
      </p:sp>
      <p:sp>
        <p:nvSpPr>
          <p:cNvPr id="8" name="TextBox 7">
            <a:extLst>
              <a:ext uri="{FF2B5EF4-FFF2-40B4-BE49-F238E27FC236}">
                <a16:creationId xmlns:a16="http://schemas.microsoft.com/office/drawing/2014/main" id="{70941254-1033-4D66-A438-AC251F9D773A}"/>
              </a:ext>
            </a:extLst>
          </p:cNvPr>
          <p:cNvSpPr txBox="1"/>
          <p:nvPr/>
        </p:nvSpPr>
        <p:spPr>
          <a:xfrm>
            <a:off x="323528" y="4227540"/>
            <a:ext cx="8676456" cy="2062103"/>
          </a:xfrm>
          <a:prstGeom prst="rect">
            <a:avLst/>
          </a:prstGeom>
          <a:noFill/>
        </p:spPr>
        <p:txBody>
          <a:bodyPr wrap="square" rtlCol="0">
            <a:spAutoFit/>
          </a:bodyPr>
          <a:lstStyle/>
          <a:p>
            <a:r>
              <a:rPr lang="hu-HU" sz="1600" i="1" dirty="0" err="1">
                <a:solidFill>
                  <a:schemeClr val="accent5"/>
                </a:solidFill>
                <a:latin typeface="Calibri" panose="020F0502020204030204" pitchFamily="34" charset="0"/>
                <a:ea typeface="Verdana" panose="020B0604030504040204" pitchFamily="34" charset="0"/>
              </a:rPr>
              <a:t>Objectives</a:t>
            </a:r>
            <a:r>
              <a:rPr lang="hu-HU" sz="1600" i="1" dirty="0">
                <a:solidFill>
                  <a:schemeClr val="accent5"/>
                </a:solidFill>
                <a:latin typeface="Calibri" panose="020F0502020204030204" pitchFamily="34" charset="0"/>
                <a:ea typeface="Verdana" panose="020B0604030504040204" pitchFamily="34" charset="0"/>
              </a:rPr>
              <a:t>: </a:t>
            </a:r>
          </a:p>
          <a:p>
            <a:pPr marL="285750" indent="-285750">
              <a:buFont typeface="Arial" panose="020B0604020202020204" pitchFamily="34" charset="0"/>
              <a:buChar char="•"/>
            </a:pPr>
            <a:r>
              <a:rPr lang="hu-HU" sz="1600" dirty="0" err="1">
                <a:solidFill>
                  <a:schemeClr val="accent5"/>
                </a:solidFill>
                <a:latin typeface="Calibri" panose="020F0502020204030204" pitchFamily="34" charset="0"/>
                <a:ea typeface="Verdana" panose="020B0604030504040204" pitchFamily="34" charset="0"/>
              </a:rPr>
              <a:t>supported</a:t>
            </a:r>
            <a:r>
              <a:rPr lang="hu-HU" sz="1600" dirty="0">
                <a:solidFill>
                  <a:schemeClr val="accent5"/>
                </a:solidFill>
                <a:latin typeface="Calibri" panose="020F0502020204030204" pitchFamily="34" charset="0"/>
                <a:ea typeface="Verdana" panose="020B0604030504040204" pitchFamily="34" charset="0"/>
              </a:rPr>
              <a:t> the </a:t>
            </a:r>
            <a:r>
              <a:rPr lang="hu-HU" sz="1600" dirty="0" err="1">
                <a:solidFill>
                  <a:schemeClr val="accent5"/>
                </a:solidFill>
                <a:latin typeface="Calibri" panose="020F0502020204030204" pitchFamily="34" charset="0"/>
                <a:ea typeface="Verdana" panose="020B0604030504040204" pitchFamily="34" charset="0"/>
              </a:rPr>
              <a:t>extension</a:t>
            </a:r>
            <a:r>
              <a:rPr lang="hu-HU" sz="1600" dirty="0">
                <a:solidFill>
                  <a:schemeClr val="accent5"/>
                </a:solidFill>
                <a:latin typeface="Calibri" panose="020F0502020204030204" pitchFamily="34" charset="0"/>
                <a:ea typeface="Verdana" panose="020B0604030504040204" pitchFamily="34" charset="0"/>
              </a:rPr>
              <a:t> of </a:t>
            </a:r>
            <a:r>
              <a:rPr lang="hu-HU" sz="1600" dirty="0" err="1">
                <a:solidFill>
                  <a:schemeClr val="accent5"/>
                </a:solidFill>
                <a:latin typeface="Calibri" panose="020F0502020204030204" pitchFamily="34" charset="0"/>
                <a:ea typeface="Verdana" panose="020B0604030504040204" pitchFamily="34" charset="0"/>
              </a:rPr>
              <a:t>loose</a:t>
            </a:r>
            <a:r>
              <a:rPr lang="hu-HU" sz="1600" dirty="0">
                <a:solidFill>
                  <a:schemeClr val="accent5"/>
                </a:solidFill>
                <a:latin typeface="Calibri" panose="020F0502020204030204" pitchFamily="34" charset="0"/>
                <a:ea typeface="Verdana" panose="020B0604030504040204" pitchFamily="34" charset="0"/>
              </a:rPr>
              <a:t> </a:t>
            </a:r>
            <a:r>
              <a:rPr lang="hu-HU" sz="1600" dirty="0" err="1">
                <a:solidFill>
                  <a:schemeClr val="accent5"/>
                </a:solidFill>
                <a:latin typeface="Calibri" panose="020F0502020204030204" pitchFamily="34" charset="0"/>
                <a:ea typeface="Verdana" panose="020B0604030504040204" pitchFamily="34" charset="0"/>
              </a:rPr>
              <a:t>monetary</a:t>
            </a:r>
            <a:r>
              <a:rPr lang="hu-HU" sz="1600" dirty="0">
                <a:solidFill>
                  <a:schemeClr val="accent5"/>
                </a:solidFill>
                <a:latin typeface="Calibri" panose="020F0502020204030204" pitchFamily="34" charset="0"/>
                <a:ea typeface="Verdana" panose="020B0604030504040204" pitchFamily="34" charset="0"/>
              </a:rPr>
              <a:t> </a:t>
            </a:r>
            <a:r>
              <a:rPr lang="hu-HU" sz="1600" dirty="0" err="1">
                <a:solidFill>
                  <a:schemeClr val="accent5"/>
                </a:solidFill>
                <a:latin typeface="Calibri" panose="020F0502020204030204" pitchFamily="34" charset="0"/>
                <a:ea typeface="Verdana" panose="020B0604030504040204" pitchFamily="34" charset="0"/>
              </a:rPr>
              <a:t>conditions</a:t>
            </a:r>
            <a:r>
              <a:rPr lang="hu-HU" sz="1600" dirty="0">
                <a:solidFill>
                  <a:schemeClr val="accent5"/>
                </a:solidFill>
                <a:latin typeface="Calibri" panose="020F0502020204030204" pitchFamily="34" charset="0"/>
                <a:ea typeface="Verdana" panose="020B0604030504040204" pitchFamily="34" charset="0"/>
              </a:rPr>
              <a:t> to </a:t>
            </a:r>
            <a:r>
              <a:rPr lang="hu-HU" sz="1600" dirty="0" err="1">
                <a:solidFill>
                  <a:schemeClr val="accent5"/>
                </a:solidFill>
                <a:latin typeface="Calibri" panose="020F0502020204030204" pitchFamily="34" charset="0"/>
                <a:ea typeface="Verdana" panose="020B0604030504040204" pitchFamily="34" charset="0"/>
              </a:rPr>
              <a:t>long-term</a:t>
            </a:r>
            <a:r>
              <a:rPr lang="hu-HU" sz="1600" dirty="0">
                <a:solidFill>
                  <a:schemeClr val="accent5"/>
                </a:solidFill>
                <a:latin typeface="Calibri" panose="020F0502020204030204" pitchFamily="34" charset="0"/>
                <a:ea typeface="Verdana" panose="020B0604030504040204" pitchFamily="34" charset="0"/>
              </a:rPr>
              <a:t> </a:t>
            </a:r>
            <a:r>
              <a:rPr lang="hu-HU" sz="1600" dirty="0" err="1">
                <a:solidFill>
                  <a:schemeClr val="accent5"/>
                </a:solidFill>
                <a:latin typeface="Calibri" panose="020F0502020204030204" pitchFamily="34" charset="0"/>
                <a:ea typeface="Verdana" panose="020B0604030504040204" pitchFamily="34" charset="0"/>
              </a:rPr>
              <a:t>marturities</a:t>
            </a:r>
            <a:r>
              <a:rPr lang="hu-HU" sz="1600" dirty="0">
                <a:solidFill>
                  <a:schemeClr val="accent5"/>
                </a:solidFill>
                <a:latin typeface="Calibri" panose="020F0502020204030204" pitchFamily="34" charset="0"/>
                <a:ea typeface="Verdana" panose="020B0604030504040204" pitchFamily="34" charset="0"/>
              </a:rPr>
              <a:t> and the </a:t>
            </a:r>
            <a:r>
              <a:rPr lang="hu-HU" sz="1600" dirty="0" err="1">
                <a:solidFill>
                  <a:schemeClr val="accent5"/>
                </a:solidFill>
                <a:latin typeface="Calibri" panose="020F0502020204030204" pitchFamily="34" charset="0"/>
                <a:ea typeface="Verdana" panose="020B0604030504040204" pitchFamily="34" charset="0"/>
              </a:rPr>
              <a:t>long-term</a:t>
            </a:r>
            <a:r>
              <a:rPr lang="hu-HU" sz="1600" dirty="0">
                <a:solidFill>
                  <a:schemeClr val="accent5"/>
                </a:solidFill>
                <a:latin typeface="Calibri" panose="020F0502020204030204" pitchFamily="34" charset="0"/>
                <a:ea typeface="Verdana" panose="020B0604030504040204" pitchFamily="34" charset="0"/>
              </a:rPr>
              <a:t> </a:t>
            </a:r>
            <a:r>
              <a:rPr lang="hu-HU" sz="1600" dirty="0" err="1">
                <a:solidFill>
                  <a:schemeClr val="accent5"/>
                </a:solidFill>
                <a:latin typeface="Calibri" panose="020F0502020204030204" pitchFamily="34" charset="0"/>
                <a:ea typeface="Verdana" panose="020B0604030504040204" pitchFamily="34" charset="0"/>
              </a:rPr>
              <a:t>maintenance</a:t>
            </a:r>
            <a:r>
              <a:rPr lang="hu-HU" sz="1600" dirty="0">
                <a:solidFill>
                  <a:schemeClr val="accent5"/>
                </a:solidFill>
                <a:latin typeface="Calibri" panose="020F0502020204030204" pitchFamily="34" charset="0"/>
                <a:ea typeface="Verdana" panose="020B0604030504040204" pitchFamily="34" charset="0"/>
              </a:rPr>
              <a:t> of the </a:t>
            </a:r>
            <a:r>
              <a:rPr lang="hu-HU" sz="1600" dirty="0" err="1">
                <a:solidFill>
                  <a:schemeClr val="accent5"/>
                </a:solidFill>
                <a:latin typeface="Calibri" panose="020F0502020204030204" pitchFamily="34" charset="0"/>
                <a:ea typeface="Verdana" panose="020B0604030504040204" pitchFamily="34" charset="0"/>
              </a:rPr>
              <a:t>central</a:t>
            </a:r>
            <a:r>
              <a:rPr lang="hu-HU" sz="1600" dirty="0">
                <a:solidFill>
                  <a:schemeClr val="accent5"/>
                </a:solidFill>
                <a:latin typeface="Calibri" panose="020F0502020204030204" pitchFamily="34" charset="0"/>
                <a:ea typeface="Verdana" panose="020B0604030504040204" pitchFamily="34" charset="0"/>
              </a:rPr>
              <a:t> bank </a:t>
            </a:r>
            <a:r>
              <a:rPr lang="hu-HU" sz="1600" dirty="0" err="1">
                <a:solidFill>
                  <a:schemeClr val="accent5"/>
                </a:solidFill>
                <a:latin typeface="Calibri" panose="020F0502020204030204" pitchFamily="34" charset="0"/>
                <a:ea typeface="Verdana" panose="020B0604030504040204" pitchFamily="34" charset="0"/>
              </a:rPr>
              <a:t>base</a:t>
            </a:r>
            <a:r>
              <a:rPr lang="hu-HU" sz="1600" dirty="0">
                <a:solidFill>
                  <a:schemeClr val="accent5"/>
                </a:solidFill>
                <a:latin typeface="Calibri" panose="020F0502020204030204" pitchFamily="34" charset="0"/>
                <a:ea typeface="Verdana" panose="020B0604030504040204" pitchFamily="34" charset="0"/>
              </a:rPr>
              <a:t> </a:t>
            </a:r>
            <a:r>
              <a:rPr lang="hu-HU" sz="1600" dirty="0" err="1">
                <a:solidFill>
                  <a:schemeClr val="accent5"/>
                </a:solidFill>
                <a:latin typeface="Calibri" panose="020F0502020204030204" pitchFamily="34" charset="0"/>
                <a:ea typeface="Verdana" panose="020B0604030504040204" pitchFamily="34" charset="0"/>
              </a:rPr>
              <a:t>rate</a:t>
            </a:r>
            <a:endParaRPr lang="hu-HU" sz="1600" dirty="0">
              <a:solidFill>
                <a:schemeClr val="accent5"/>
              </a:solidFill>
              <a:latin typeface="Calibri" panose="020F0502020204030204" pitchFamily="34" charset="0"/>
              <a:ea typeface="Verdana" panose="020B0604030504040204" pitchFamily="34" charset="0"/>
            </a:endParaRPr>
          </a:p>
          <a:p>
            <a:pPr marL="285750" indent="-285750">
              <a:buFont typeface="Arial" panose="020B0604020202020204" pitchFamily="34" charset="0"/>
              <a:buChar char="•"/>
            </a:pPr>
            <a:r>
              <a:rPr lang="hu-HU" sz="1600" dirty="0" err="1">
                <a:solidFill>
                  <a:schemeClr val="accent5"/>
                </a:solidFill>
                <a:latin typeface="Calibri" panose="020F0502020204030204" pitchFamily="34" charset="0"/>
                <a:ea typeface="Verdana" panose="020B0604030504040204" pitchFamily="34" charset="0"/>
              </a:rPr>
              <a:t>supported</a:t>
            </a:r>
            <a:r>
              <a:rPr lang="hu-HU" sz="1600" dirty="0">
                <a:solidFill>
                  <a:schemeClr val="accent5"/>
                </a:solidFill>
                <a:latin typeface="Calibri" panose="020F0502020204030204" pitchFamily="34" charset="0"/>
                <a:ea typeface="Verdana" panose="020B0604030504040204" pitchFamily="34" charset="0"/>
              </a:rPr>
              <a:t> the market </a:t>
            </a:r>
            <a:r>
              <a:rPr lang="hu-HU" sz="1600" dirty="0" err="1">
                <a:solidFill>
                  <a:schemeClr val="accent5"/>
                </a:solidFill>
                <a:latin typeface="Calibri" panose="020F0502020204030204" pitchFamily="34" charset="0"/>
                <a:ea typeface="Verdana" panose="020B0604030504040204" pitchFamily="34" charset="0"/>
              </a:rPr>
              <a:t>stability</a:t>
            </a:r>
            <a:r>
              <a:rPr lang="hu-HU" sz="1600" dirty="0">
                <a:solidFill>
                  <a:schemeClr val="accent5"/>
                </a:solidFill>
                <a:latin typeface="Calibri" panose="020F0502020204030204" pitchFamily="34" charset="0"/>
                <a:ea typeface="Verdana" panose="020B0604030504040204" pitchFamily="34" charset="0"/>
              </a:rPr>
              <a:t> </a:t>
            </a:r>
            <a:r>
              <a:rPr lang="hu-HU" sz="1600" dirty="0" err="1">
                <a:solidFill>
                  <a:schemeClr val="accent5"/>
                </a:solidFill>
                <a:latin typeface="Calibri" panose="020F0502020204030204" pitchFamily="34" charset="0"/>
                <a:ea typeface="Verdana" panose="020B0604030504040204" pitchFamily="34" charset="0"/>
              </a:rPr>
              <a:t>by</a:t>
            </a:r>
            <a:r>
              <a:rPr lang="hu-HU" sz="1600" dirty="0">
                <a:solidFill>
                  <a:schemeClr val="accent5"/>
                </a:solidFill>
                <a:latin typeface="Calibri" panose="020F0502020204030204" pitchFamily="34" charset="0"/>
                <a:ea typeface="Verdana" panose="020B0604030504040204" pitchFamily="34" charset="0"/>
              </a:rPr>
              <a:t> </a:t>
            </a:r>
            <a:r>
              <a:rPr lang="hu-HU" sz="1600" dirty="0" err="1">
                <a:solidFill>
                  <a:schemeClr val="accent5"/>
                </a:solidFill>
                <a:latin typeface="Calibri" panose="020F0502020204030204" pitchFamily="34" charset="0"/>
                <a:ea typeface="Verdana" panose="020B0604030504040204" pitchFamily="34" charset="0"/>
              </a:rPr>
              <a:t>their</a:t>
            </a:r>
            <a:r>
              <a:rPr lang="hu-HU" sz="1600" dirty="0">
                <a:solidFill>
                  <a:schemeClr val="accent5"/>
                </a:solidFill>
                <a:latin typeface="Calibri" panose="020F0502020204030204" pitchFamily="34" charset="0"/>
                <a:ea typeface="Verdana" panose="020B0604030504040204" pitchFamily="34" charset="0"/>
              </a:rPr>
              <a:t> market </a:t>
            </a:r>
            <a:r>
              <a:rPr lang="hu-HU" sz="1600" dirty="0" err="1">
                <a:solidFill>
                  <a:schemeClr val="accent5"/>
                </a:solidFill>
                <a:latin typeface="Calibri" panose="020F0502020204030204" pitchFamily="34" charset="0"/>
                <a:ea typeface="Verdana" panose="020B0604030504040204" pitchFamily="34" charset="0"/>
              </a:rPr>
              <a:t>presence</a:t>
            </a:r>
            <a:r>
              <a:rPr lang="hu-HU" sz="1600" dirty="0">
                <a:solidFill>
                  <a:schemeClr val="accent5"/>
                </a:solidFill>
                <a:latin typeface="Calibri" panose="020F0502020204030204" pitchFamily="34" charset="0"/>
                <a:ea typeface="Verdana" panose="020B0604030504040204" pitchFamily="34" charset="0"/>
              </a:rPr>
              <a:t> </a:t>
            </a:r>
            <a:r>
              <a:rPr lang="hu-HU" sz="1600" dirty="0" err="1">
                <a:solidFill>
                  <a:schemeClr val="accent5"/>
                </a:solidFill>
                <a:latin typeface="Calibri" panose="020F0502020204030204" pitchFamily="34" charset="0"/>
                <a:ea typeface="Verdana" panose="020B0604030504040204" pitchFamily="34" charset="0"/>
              </a:rPr>
              <a:t>during</a:t>
            </a:r>
            <a:r>
              <a:rPr lang="hu-HU" sz="1600" dirty="0">
                <a:solidFill>
                  <a:schemeClr val="accent5"/>
                </a:solidFill>
                <a:latin typeface="Calibri" panose="020F0502020204030204" pitchFamily="34" charset="0"/>
                <a:ea typeface="Verdana" panose="020B0604030504040204" pitchFamily="34" charset="0"/>
              </a:rPr>
              <a:t> a </a:t>
            </a:r>
            <a:r>
              <a:rPr lang="hu-HU" sz="1600" dirty="0" err="1">
                <a:solidFill>
                  <a:schemeClr val="accent5"/>
                </a:solidFill>
                <a:latin typeface="Calibri" panose="020F0502020204030204" pitchFamily="34" charset="0"/>
                <a:ea typeface="Verdana" panose="020B0604030504040204" pitchFamily="34" charset="0"/>
              </a:rPr>
              <a:t>global</a:t>
            </a:r>
            <a:r>
              <a:rPr lang="hu-HU" sz="1600" dirty="0">
                <a:solidFill>
                  <a:schemeClr val="accent5"/>
                </a:solidFill>
                <a:latin typeface="Calibri" panose="020F0502020204030204" pitchFamily="34" charset="0"/>
                <a:ea typeface="Verdana" panose="020B0604030504040204" pitchFamily="34" charset="0"/>
              </a:rPr>
              <a:t> market </a:t>
            </a:r>
            <a:r>
              <a:rPr lang="hu-HU" sz="1600" dirty="0" err="1">
                <a:solidFill>
                  <a:schemeClr val="accent5"/>
                </a:solidFill>
                <a:latin typeface="Calibri" panose="020F0502020204030204" pitchFamily="34" charset="0"/>
                <a:ea typeface="Verdana" panose="020B0604030504040204" pitchFamily="34" charset="0"/>
              </a:rPr>
              <a:t>turbulance</a:t>
            </a:r>
            <a:r>
              <a:rPr lang="hu-HU" sz="1600" dirty="0">
                <a:solidFill>
                  <a:schemeClr val="accent5"/>
                </a:solidFill>
                <a:latin typeface="Calibri" panose="020F0502020204030204" pitchFamily="34" charset="0"/>
                <a:ea typeface="Verdana" panose="020B0604030504040204" pitchFamily="34" charset="0"/>
              </a:rPr>
              <a:t> in </a:t>
            </a:r>
            <a:r>
              <a:rPr lang="hu-HU" sz="1600" dirty="0" err="1">
                <a:solidFill>
                  <a:schemeClr val="accent5"/>
                </a:solidFill>
                <a:latin typeface="Calibri" panose="020F0502020204030204" pitchFamily="34" charset="0"/>
                <a:ea typeface="Verdana" panose="020B0604030504040204" pitchFamily="34" charset="0"/>
              </a:rPr>
              <a:t>spring</a:t>
            </a:r>
            <a:r>
              <a:rPr lang="hu-HU" sz="1600" dirty="0">
                <a:solidFill>
                  <a:schemeClr val="accent5"/>
                </a:solidFill>
                <a:latin typeface="Calibri" panose="020F0502020204030204" pitchFamily="34" charset="0"/>
                <a:ea typeface="Verdana" panose="020B0604030504040204" pitchFamily="34" charset="0"/>
              </a:rPr>
              <a:t> and </a:t>
            </a:r>
            <a:r>
              <a:rPr lang="hu-HU" sz="1600" dirty="0" err="1">
                <a:solidFill>
                  <a:schemeClr val="accent5"/>
                </a:solidFill>
                <a:latin typeface="Calibri" panose="020F0502020204030204" pitchFamily="34" charset="0"/>
                <a:ea typeface="Verdana" panose="020B0604030504040204" pitchFamily="34" charset="0"/>
              </a:rPr>
              <a:t>summer</a:t>
            </a:r>
            <a:r>
              <a:rPr lang="hu-HU" sz="1600" dirty="0">
                <a:solidFill>
                  <a:schemeClr val="accent5"/>
                </a:solidFill>
                <a:latin typeface="Calibri" panose="020F0502020204030204" pitchFamily="34" charset="0"/>
                <a:ea typeface="Verdana" panose="020B0604030504040204" pitchFamily="34" charset="0"/>
              </a:rPr>
              <a:t> 2018</a:t>
            </a:r>
            <a:endParaRPr lang="hu-HU" sz="1600" b="1" dirty="0">
              <a:solidFill>
                <a:schemeClr val="accent5"/>
              </a:solidFill>
              <a:latin typeface="Calibri" panose="020F0502020204030204" pitchFamily="34" charset="0"/>
              <a:ea typeface="Verdana" panose="020B0604030504040204" pitchFamily="34" charset="0"/>
            </a:endParaRPr>
          </a:p>
          <a:p>
            <a:pPr marL="285750" indent="-285750">
              <a:buFont typeface="Arial" panose="020B0604020202020204" pitchFamily="34" charset="0"/>
              <a:buChar char="•"/>
            </a:pPr>
            <a:r>
              <a:rPr lang="hu-HU" sz="1600" dirty="0" err="1">
                <a:solidFill>
                  <a:schemeClr val="accent5"/>
                </a:solidFill>
                <a:latin typeface="Calibri" panose="020F0502020204030204" pitchFamily="34" charset="0"/>
                <a:ea typeface="Verdana" panose="020B0604030504040204" pitchFamily="34" charset="0"/>
              </a:rPr>
              <a:t>contributed</a:t>
            </a:r>
            <a:r>
              <a:rPr lang="hu-HU" sz="1600" dirty="0">
                <a:solidFill>
                  <a:schemeClr val="accent5"/>
                </a:solidFill>
                <a:latin typeface="Calibri" panose="020F0502020204030204" pitchFamily="34" charset="0"/>
                <a:ea typeface="Verdana" panose="020B0604030504040204" pitchFamily="34" charset="0"/>
              </a:rPr>
              <a:t> </a:t>
            </a:r>
            <a:r>
              <a:rPr lang="hu-HU" sz="1600" b="1" dirty="0">
                <a:solidFill>
                  <a:schemeClr val="accent5"/>
                </a:solidFill>
                <a:latin typeface="Calibri" panose="020F0502020204030204" pitchFamily="34" charset="0"/>
                <a:ea typeface="Verdana" panose="020B0604030504040204" pitchFamily="34" charset="0"/>
              </a:rPr>
              <a:t>to the </a:t>
            </a:r>
            <a:r>
              <a:rPr lang="hu-HU" sz="1600" b="1" dirty="0" err="1">
                <a:solidFill>
                  <a:schemeClr val="accent5"/>
                </a:solidFill>
                <a:latin typeface="Calibri" panose="020F0502020204030204" pitchFamily="34" charset="0"/>
                <a:ea typeface="Verdana" panose="020B0604030504040204" pitchFamily="34" charset="0"/>
              </a:rPr>
              <a:t>development</a:t>
            </a:r>
            <a:r>
              <a:rPr lang="hu-HU" sz="1600" b="1" dirty="0">
                <a:solidFill>
                  <a:schemeClr val="accent5"/>
                </a:solidFill>
                <a:latin typeface="Calibri" panose="020F0502020204030204" pitchFamily="34" charset="0"/>
                <a:ea typeface="Verdana" panose="020B0604030504040204" pitchFamily="34" charset="0"/>
              </a:rPr>
              <a:t> of </a:t>
            </a:r>
            <a:r>
              <a:rPr lang="hu-HU" sz="1600" b="1" dirty="0" err="1">
                <a:solidFill>
                  <a:schemeClr val="accent5"/>
                </a:solidFill>
                <a:latin typeface="Calibri" panose="020F0502020204030204" pitchFamily="34" charset="0"/>
                <a:ea typeface="Verdana" panose="020B0604030504040204" pitchFamily="34" charset="0"/>
              </a:rPr>
              <a:t>mortgage-bond</a:t>
            </a:r>
            <a:r>
              <a:rPr lang="hu-HU" sz="1600" b="1" dirty="0">
                <a:solidFill>
                  <a:schemeClr val="accent5"/>
                </a:solidFill>
                <a:latin typeface="Calibri" panose="020F0502020204030204" pitchFamily="34" charset="0"/>
                <a:ea typeface="Verdana" panose="020B0604030504040204" pitchFamily="34" charset="0"/>
              </a:rPr>
              <a:t> market</a:t>
            </a:r>
          </a:p>
          <a:p>
            <a:pPr marL="285750" indent="-285750">
              <a:buFont typeface="Arial" panose="020B0604020202020204" pitchFamily="34" charset="0"/>
              <a:buChar char="•"/>
            </a:pPr>
            <a:r>
              <a:rPr lang="hu-HU" sz="1600" dirty="0" err="1">
                <a:solidFill>
                  <a:schemeClr val="accent5"/>
                </a:solidFill>
                <a:latin typeface="Calibri" panose="020F0502020204030204" pitchFamily="34" charset="0"/>
                <a:ea typeface="Verdana" panose="020B0604030504040204" pitchFamily="34" charset="0"/>
              </a:rPr>
              <a:t>Contributed</a:t>
            </a:r>
            <a:r>
              <a:rPr lang="hu-HU" sz="1600" dirty="0">
                <a:solidFill>
                  <a:schemeClr val="accent5"/>
                </a:solidFill>
                <a:latin typeface="Calibri" panose="020F0502020204030204" pitchFamily="34" charset="0"/>
                <a:ea typeface="Verdana" panose="020B0604030504040204" pitchFamily="34" charset="0"/>
              </a:rPr>
              <a:t> – </a:t>
            </a:r>
            <a:r>
              <a:rPr lang="hu-HU" sz="1600" dirty="0" err="1">
                <a:solidFill>
                  <a:schemeClr val="accent5"/>
                </a:solidFill>
                <a:latin typeface="Calibri" panose="020F0502020204030204" pitchFamily="34" charset="0"/>
                <a:ea typeface="Verdana" panose="020B0604030504040204" pitchFamily="34" charset="0"/>
              </a:rPr>
              <a:t>with</a:t>
            </a:r>
            <a:r>
              <a:rPr lang="hu-HU" sz="1600" dirty="0">
                <a:solidFill>
                  <a:schemeClr val="accent5"/>
                </a:solidFill>
                <a:latin typeface="Calibri" panose="020F0502020204030204" pitchFamily="34" charset="0"/>
                <a:ea typeface="Verdana" panose="020B0604030504040204" pitchFamily="34" charset="0"/>
              </a:rPr>
              <a:t> </a:t>
            </a:r>
            <a:r>
              <a:rPr lang="hu-HU" sz="1600" dirty="0" err="1">
                <a:solidFill>
                  <a:schemeClr val="accent5"/>
                </a:solidFill>
                <a:latin typeface="Calibri" panose="020F0502020204030204" pitchFamily="34" charset="0"/>
                <a:ea typeface="Verdana" panose="020B0604030504040204" pitchFamily="34" charset="0"/>
              </a:rPr>
              <a:t>other</a:t>
            </a:r>
            <a:r>
              <a:rPr lang="hu-HU" sz="1600" dirty="0">
                <a:solidFill>
                  <a:schemeClr val="accent5"/>
                </a:solidFill>
                <a:latin typeface="Calibri" panose="020F0502020204030204" pitchFamily="34" charset="0"/>
                <a:ea typeface="Verdana" panose="020B0604030504040204" pitchFamily="34" charset="0"/>
              </a:rPr>
              <a:t> </a:t>
            </a:r>
            <a:r>
              <a:rPr lang="hu-HU" sz="1600" dirty="0" err="1">
                <a:solidFill>
                  <a:schemeClr val="accent5"/>
                </a:solidFill>
                <a:latin typeface="Calibri" panose="020F0502020204030204" pitchFamily="34" charset="0"/>
                <a:ea typeface="Verdana" panose="020B0604030504040204" pitchFamily="34" charset="0"/>
              </a:rPr>
              <a:t>monetary</a:t>
            </a:r>
            <a:r>
              <a:rPr lang="hu-HU" sz="1600" dirty="0">
                <a:solidFill>
                  <a:schemeClr val="accent5"/>
                </a:solidFill>
                <a:latin typeface="Calibri" panose="020F0502020204030204" pitchFamily="34" charset="0"/>
                <a:ea typeface="Verdana" panose="020B0604030504040204" pitchFamily="34" charset="0"/>
              </a:rPr>
              <a:t> policy </a:t>
            </a:r>
            <a:r>
              <a:rPr lang="hu-HU" sz="1600" dirty="0" err="1">
                <a:solidFill>
                  <a:schemeClr val="accent5"/>
                </a:solidFill>
                <a:latin typeface="Calibri" panose="020F0502020204030204" pitchFamily="34" charset="0"/>
                <a:ea typeface="Verdana" panose="020B0604030504040204" pitchFamily="34" charset="0"/>
              </a:rPr>
              <a:t>instruments</a:t>
            </a:r>
            <a:r>
              <a:rPr lang="hu-HU" sz="1600" dirty="0">
                <a:solidFill>
                  <a:schemeClr val="accent5"/>
                </a:solidFill>
                <a:latin typeface="Calibri" panose="020F0502020204030204" pitchFamily="34" charset="0"/>
                <a:ea typeface="Verdana" panose="020B0604030504040204" pitchFamily="34" charset="0"/>
              </a:rPr>
              <a:t> and </a:t>
            </a:r>
            <a:r>
              <a:rPr lang="hu-HU" sz="1600" dirty="0" err="1">
                <a:solidFill>
                  <a:schemeClr val="accent5"/>
                </a:solidFill>
                <a:latin typeface="Calibri" panose="020F0502020204030204" pitchFamily="34" charset="0"/>
                <a:ea typeface="Verdana" panose="020B0604030504040204" pitchFamily="34" charset="0"/>
              </a:rPr>
              <a:t>regulations</a:t>
            </a:r>
            <a:r>
              <a:rPr lang="hu-HU" sz="1600" dirty="0">
                <a:solidFill>
                  <a:schemeClr val="accent5"/>
                </a:solidFill>
                <a:latin typeface="Calibri" panose="020F0502020204030204" pitchFamily="34" charset="0"/>
                <a:ea typeface="Verdana" panose="020B0604030504040204" pitchFamily="34" charset="0"/>
              </a:rPr>
              <a:t> -  to the </a:t>
            </a:r>
            <a:r>
              <a:rPr lang="hu-HU" sz="1600" dirty="0" err="1">
                <a:solidFill>
                  <a:schemeClr val="accent5"/>
                </a:solidFill>
                <a:latin typeface="Calibri" panose="020F0502020204030204" pitchFamily="34" charset="0"/>
                <a:ea typeface="Verdana" panose="020B0604030504040204" pitchFamily="34" charset="0"/>
              </a:rPr>
              <a:t>decrease</a:t>
            </a:r>
            <a:r>
              <a:rPr lang="hu-HU" sz="1600" dirty="0">
                <a:solidFill>
                  <a:schemeClr val="accent5"/>
                </a:solidFill>
                <a:latin typeface="Calibri" panose="020F0502020204030204" pitchFamily="34" charset="0"/>
                <a:ea typeface="Verdana" panose="020B0604030504040204" pitchFamily="34" charset="0"/>
              </a:rPr>
              <a:t> of </a:t>
            </a:r>
            <a:r>
              <a:rPr lang="hu-HU" sz="1600" dirty="0" err="1">
                <a:solidFill>
                  <a:schemeClr val="accent5"/>
                </a:solidFill>
                <a:latin typeface="Calibri" panose="020F0502020204030204" pitchFamily="34" charset="0"/>
                <a:ea typeface="Verdana" panose="020B0604030504040204" pitchFamily="34" charset="0"/>
              </a:rPr>
              <a:t>banks</a:t>
            </a:r>
            <a:r>
              <a:rPr lang="hu-HU" sz="1600" dirty="0">
                <a:solidFill>
                  <a:schemeClr val="accent5"/>
                </a:solidFill>
                <a:latin typeface="Calibri" panose="020F0502020204030204" pitchFamily="34" charset="0"/>
                <a:ea typeface="Verdana" panose="020B0604030504040204" pitchFamily="34" charset="0"/>
              </a:rPr>
              <a:t>’ interest </a:t>
            </a:r>
            <a:r>
              <a:rPr lang="hu-HU" sz="1600" dirty="0" err="1">
                <a:solidFill>
                  <a:schemeClr val="accent5"/>
                </a:solidFill>
                <a:latin typeface="Calibri" panose="020F0502020204030204" pitchFamily="34" charset="0"/>
                <a:ea typeface="Verdana" panose="020B0604030504040204" pitchFamily="34" charset="0"/>
              </a:rPr>
              <a:t>rate</a:t>
            </a:r>
            <a:r>
              <a:rPr lang="hu-HU" sz="1600" dirty="0">
                <a:solidFill>
                  <a:schemeClr val="accent5"/>
                </a:solidFill>
                <a:latin typeface="Calibri" panose="020F0502020204030204" pitchFamily="34" charset="0"/>
                <a:ea typeface="Verdana" panose="020B0604030504040204" pitchFamily="34" charset="0"/>
              </a:rPr>
              <a:t> </a:t>
            </a:r>
            <a:r>
              <a:rPr lang="hu-HU" sz="1600" dirty="0" err="1">
                <a:solidFill>
                  <a:schemeClr val="accent5"/>
                </a:solidFill>
                <a:latin typeface="Calibri" panose="020F0502020204030204" pitchFamily="34" charset="0"/>
                <a:ea typeface="Verdana" panose="020B0604030504040204" pitchFamily="34" charset="0"/>
              </a:rPr>
              <a:t>risk</a:t>
            </a:r>
            <a:r>
              <a:rPr lang="hu-HU" sz="1600" dirty="0">
                <a:solidFill>
                  <a:schemeClr val="accent5"/>
                </a:solidFill>
                <a:latin typeface="Calibri" panose="020F0502020204030204" pitchFamily="34" charset="0"/>
                <a:ea typeface="Verdana" panose="020B0604030504040204" pitchFamily="34" charset="0"/>
              </a:rPr>
              <a:t> </a:t>
            </a:r>
            <a:r>
              <a:rPr lang="en-US" sz="1600" dirty="0">
                <a:solidFill>
                  <a:schemeClr val="accent5"/>
                </a:solidFill>
                <a:latin typeface="Calibri" panose="020F0502020204030204" pitchFamily="34" charset="0"/>
                <a:ea typeface="Verdana" panose="020B0604030504040204" pitchFamily="34" charset="0"/>
              </a:rPr>
              <a:t>thereby further spreading long-term, fixed-rate mortgage</a:t>
            </a:r>
            <a:r>
              <a:rPr lang="hu-HU" sz="1600" dirty="0">
                <a:solidFill>
                  <a:schemeClr val="accent5"/>
                </a:solidFill>
                <a:latin typeface="Calibri" panose="020F0502020204030204" pitchFamily="34" charset="0"/>
                <a:ea typeface="Verdana" panose="020B0604030504040204" pitchFamily="34" charset="0"/>
              </a:rPr>
              <a:t> </a:t>
            </a:r>
            <a:r>
              <a:rPr lang="hu-HU" sz="1600" dirty="0" err="1">
                <a:solidFill>
                  <a:schemeClr val="accent5"/>
                </a:solidFill>
                <a:latin typeface="Calibri" panose="020F0502020204030204" pitchFamily="34" charset="0"/>
                <a:ea typeface="Verdana" panose="020B0604030504040204" pitchFamily="34" charset="0"/>
              </a:rPr>
              <a:t>loans</a:t>
            </a:r>
            <a:endParaRPr lang="hu-HU" sz="1600" dirty="0">
              <a:solidFill>
                <a:schemeClr val="accent5"/>
              </a:solidFill>
              <a:latin typeface="Calibri" panose="020F0502020204030204" pitchFamily="34" charset="0"/>
              <a:ea typeface="Verdana" panose="020B0604030504040204" pitchFamily="34" charset="0"/>
            </a:endParaRPr>
          </a:p>
        </p:txBody>
      </p:sp>
      <p:sp>
        <p:nvSpPr>
          <p:cNvPr id="9" name="Arrow: Down 8">
            <a:extLst>
              <a:ext uri="{FF2B5EF4-FFF2-40B4-BE49-F238E27FC236}">
                <a16:creationId xmlns:a16="http://schemas.microsoft.com/office/drawing/2014/main" id="{3C90CEC1-6E67-4A61-A5AA-F4745D205917}"/>
              </a:ext>
            </a:extLst>
          </p:cNvPr>
          <p:cNvSpPr/>
          <p:nvPr/>
        </p:nvSpPr>
        <p:spPr>
          <a:xfrm>
            <a:off x="4121950" y="4005064"/>
            <a:ext cx="900100" cy="386411"/>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893159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C633C-7EBA-469F-A7FE-9B97FFD620F4}"/>
              </a:ext>
            </a:extLst>
          </p:cNvPr>
          <p:cNvSpPr>
            <a:spLocks noGrp="1"/>
          </p:cNvSpPr>
          <p:nvPr>
            <p:ph type="title"/>
          </p:nvPr>
        </p:nvSpPr>
        <p:spPr/>
        <p:txBody>
          <a:bodyPr>
            <a:noAutofit/>
          </a:bodyPr>
          <a:lstStyle/>
          <a:p>
            <a:r>
              <a:rPr lang="hu-HU" sz="2800" dirty="0" err="1"/>
              <a:t>Mortgage-bond</a:t>
            </a:r>
            <a:r>
              <a:rPr lang="hu-HU" sz="2800" dirty="0"/>
              <a:t> </a:t>
            </a:r>
            <a:r>
              <a:rPr lang="hu-HU" sz="2800" dirty="0" err="1"/>
              <a:t>stock</a:t>
            </a:r>
            <a:r>
              <a:rPr lang="hu-HU" sz="2800" dirty="0"/>
              <a:t> of the MNB</a:t>
            </a:r>
          </a:p>
        </p:txBody>
      </p:sp>
      <p:sp>
        <p:nvSpPr>
          <p:cNvPr id="4" name="Footer Placeholder 3">
            <a:extLst>
              <a:ext uri="{FF2B5EF4-FFF2-40B4-BE49-F238E27FC236}">
                <a16:creationId xmlns:a16="http://schemas.microsoft.com/office/drawing/2014/main" id="{FC8CBEFC-843B-45A4-8352-38DCEA61E41A}"/>
              </a:ext>
            </a:extLst>
          </p:cNvPr>
          <p:cNvSpPr>
            <a:spLocks noGrp="1"/>
          </p:cNvSpPr>
          <p:nvPr>
            <p:ph type="ftr" sz="quarter" idx="11"/>
          </p:nvPr>
        </p:nvSpPr>
        <p:spPr/>
        <p:txBody>
          <a:bodyPr/>
          <a:lstStyle/>
          <a:p>
            <a:pPr>
              <a:defRPr/>
            </a:pPr>
            <a:r>
              <a:rPr lang="hu-HU"/>
              <a:t>Magyar Nemzeti Bank</a:t>
            </a:r>
            <a:endParaRPr lang="hu-HU" dirty="0"/>
          </a:p>
        </p:txBody>
      </p:sp>
      <p:sp>
        <p:nvSpPr>
          <p:cNvPr id="5" name="Slide Number Placeholder 4">
            <a:extLst>
              <a:ext uri="{FF2B5EF4-FFF2-40B4-BE49-F238E27FC236}">
                <a16:creationId xmlns:a16="http://schemas.microsoft.com/office/drawing/2014/main" id="{AF4E049C-9F9C-49AA-B030-5B771B9461D9}"/>
              </a:ext>
            </a:extLst>
          </p:cNvPr>
          <p:cNvSpPr>
            <a:spLocks noGrp="1"/>
          </p:cNvSpPr>
          <p:nvPr>
            <p:ph type="sldNum" sz="quarter" idx="12"/>
          </p:nvPr>
        </p:nvSpPr>
        <p:spPr/>
        <p:txBody>
          <a:bodyPr/>
          <a:lstStyle/>
          <a:p>
            <a:pPr>
              <a:defRPr/>
            </a:pPr>
            <a:fld id="{0401AEF3-AFFE-433D-8A34-08D966C25545}" type="slidenum">
              <a:rPr lang="hu-HU" smtClean="0"/>
              <a:pPr>
                <a:defRPr/>
              </a:pPr>
              <a:t>45</a:t>
            </a:fld>
            <a:endParaRPr lang="hu-HU" dirty="0"/>
          </a:p>
        </p:txBody>
      </p:sp>
      <p:pic>
        <p:nvPicPr>
          <p:cNvPr id="7" name="Content Placeholder 6">
            <a:extLst>
              <a:ext uri="{FF2B5EF4-FFF2-40B4-BE49-F238E27FC236}">
                <a16:creationId xmlns:a16="http://schemas.microsoft.com/office/drawing/2014/main" id="{849553A5-8440-4A7F-8BFE-00B2F3A15536}"/>
              </a:ext>
            </a:extLst>
          </p:cNvPr>
          <p:cNvPicPr>
            <a:picLocks noGrp="1" noChangeAspect="1"/>
          </p:cNvPicPr>
          <p:nvPr>
            <p:ph idx="1"/>
          </p:nvPr>
        </p:nvPicPr>
        <p:blipFill>
          <a:blip r:embed="rId2"/>
          <a:stretch>
            <a:fillRect/>
          </a:stretch>
        </p:blipFill>
        <p:spPr>
          <a:xfrm>
            <a:off x="790242" y="1268413"/>
            <a:ext cx="7607966" cy="4968875"/>
          </a:xfrm>
          <a:prstGeom prst="rect">
            <a:avLst/>
          </a:prstGeom>
        </p:spPr>
      </p:pic>
    </p:spTree>
    <p:extLst>
      <p:ext uri="{BB962C8B-B14F-4D97-AF65-F5344CB8AC3E}">
        <p14:creationId xmlns:p14="http://schemas.microsoft.com/office/powerpoint/2010/main" val="2590232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2800" dirty="0" err="1"/>
              <a:t>TOPICS</a:t>
            </a:r>
            <a:endParaRPr lang="hu-HU" sz="2800" dirty="0"/>
          </a:p>
        </p:txBody>
      </p:sp>
      <p:sp>
        <p:nvSpPr>
          <p:cNvPr id="3" name="Content Placeholder 2"/>
          <p:cNvSpPr>
            <a:spLocks noGrp="1"/>
          </p:cNvSpPr>
          <p:nvPr>
            <p:ph idx="1"/>
          </p:nvPr>
        </p:nvSpPr>
        <p:spPr>
          <a:xfrm>
            <a:off x="395536" y="1291260"/>
            <a:ext cx="7886700" cy="4968552"/>
          </a:xfrm>
        </p:spPr>
        <p:txBody>
          <a:bodyPr>
            <a:normAutofit/>
          </a:bodyPr>
          <a:lstStyle/>
          <a:p>
            <a:pPr marL="534988" indent="-352425">
              <a:lnSpc>
                <a:spcPct val="100000"/>
              </a:lnSpc>
              <a:tabLst>
                <a:tab pos="633413" algn="l"/>
              </a:tabLst>
              <a:defRPr/>
            </a:pPr>
            <a:endParaRPr lang="hu-HU" sz="2800" dirty="0"/>
          </a:p>
          <a:p>
            <a:pPr marL="534988" indent="-352425">
              <a:lnSpc>
                <a:spcPct val="100000"/>
              </a:lnSpc>
              <a:tabLst>
                <a:tab pos="633413" algn="l"/>
              </a:tabLst>
              <a:defRPr/>
            </a:pPr>
            <a:endParaRPr lang="hu-HU" sz="2800" dirty="0"/>
          </a:p>
          <a:p>
            <a:pPr marL="534988" indent="-352425">
              <a:lnSpc>
                <a:spcPct val="100000"/>
              </a:lnSpc>
              <a:tabLst>
                <a:tab pos="633413" algn="l"/>
              </a:tabLst>
              <a:defRPr/>
            </a:pPr>
            <a:r>
              <a:rPr lang="hu-HU" sz="2800" dirty="0" err="1"/>
              <a:t>Monetary</a:t>
            </a:r>
            <a:r>
              <a:rPr lang="hu-HU" sz="2800" dirty="0"/>
              <a:t> policy </a:t>
            </a:r>
            <a:r>
              <a:rPr lang="hu-HU" sz="2800" dirty="0" err="1"/>
              <a:t>instruments</a:t>
            </a:r>
            <a:r>
              <a:rPr lang="hu-HU" sz="2800" dirty="0"/>
              <a:t> </a:t>
            </a:r>
            <a:r>
              <a:rPr lang="hu-HU" sz="2800" dirty="0" err="1"/>
              <a:t>from</a:t>
            </a:r>
            <a:r>
              <a:rPr lang="hu-HU" sz="2800" dirty="0"/>
              <a:t> </a:t>
            </a:r>
            <a:r>
              <a:rPr lang="hu-HU" sz="2800" dirty="0" err="1"/>
              <a:t>January</a:t>
            </a:r>
            <a:r>
              <a:rPr lang="hu-HU" sz="2800" dirty="0"/>
              <a:t> 2019</a:t>
            </a:r>
          </a:p>
          <a:p>
            <a:pPr marL="534988" indent="-352425">
              <a:lnSpc>
                <a:spcPct val="100000"/>
              </a:lnSpc>
              <a:tabLst>
                <a:tab pos="633413" algn="l"/>
              </a:tabLst>
              <a:defRPr/>
            </a:pPr>
            <a:r>
              <a:rPr lang="hu-HU" sz="2800" dirty="0"/>
              <a:t>Modification of </a:t>
            </a:r>
            <a:r>
              <a:rPr lang="hu-HU" sz="2800" dirty="0" err="1"/>
              <a:t>monetary</a:t>
            </a:r>
            <a:r>
              <a:rPr lang="hu-HU" sz="2800" dirty="0"/>
              <a:t> policy </a:t>
            </a:r>
            <a:r>
              <a:rPr lang="hu-HU" sz="2800" dirty="0" err="1"/>
              <a:t>instruments</a:t>
            </a:r>
            <a:r>
              <a:rPr lang="hu-HU" sz="2800" dirty="0"/>
              <a:t> in the 2013-2018 </a:t>
            </a:r>
            <a:r>
              <a:rPr lang="hu-HU" sz="2800" dirty="0" err="1"/>
              <a:t>period</a:t>
            </a:r>
            <a:endParaRPr lang="hu-HU" sz="2800" dirty="0"/>
          </a:p>
          <a:p>
            <a:pPr marL="534988" indent="-352425">
              <a:lnSpc>
                <a:spcPct val="100000"/>
              </a:lnSpc>
              <a:tabLst>
                <a:tab pos="633413" algn="l"/>
              </a:tabLst>
              <a:defRPr/>
            </a:pPr>
            <a:r>
              <a:rPr lang="hu-HU" sz="2800" dirty="0" err="1"/>
              <a:t>Determinants</a:t>
            </a:r>
            <a:r>
              <a:rPr lang="hu-HU" sz="2800" dirty="0"/>
              <a:t> of </a:t>
            </a:r>
            <a:r>
              <a:rPr lang="hu-HU" sz="2800" dirty="0" err="1"/>
              <a:t>interbank</a:t>
            </a:r>
            <a:r>
              <a:rPr lang="hu-HU" sz="2800" dirty="0"/>
              <a:t> </a:t>
            </a:r>
            <a:r>
              <a:rPr lang="hu-HU" sz="2800" dirty="0" err="1"/>
              <a:t>liquidity</a:t>
            </a:r>
            <a:r>
              <a:rPr lang="hu-HU" sz="2800" dirty="0"/>
              <a:t>, </a:t>
            </a:r>
            <a:r>
              <a:rPr lang="hu-HU" sz="2800" dirty="0" err="1"/>
              <a:t>shocks</a:t>
            </a:r>
            <a:r>
              <a:rPr lang="hu-HU" sz="2800" dirty="0"/>
              <a:t> </a:t>
            </a:r>
            <a:r>
              <a:rPr lang="hu-HU" sz="2800" dirty="0" err="1"/>
              <a:t>hitting</a:t>
            </a:r>
            <a:r>
              <a:rPr lang="hu-HU" sz="2800" dirty="0"/>
              <a:t> the </a:t>
            </a:r>
            <a:r>
              <a:rPr lang="hu-HU" sz="2800" dirty="0" err="1"/>
              <a:t>liquidity</a:t>
            </a:r>
            <a:r>
              <a:rPr lang="hu-HU" sz="2800" dirty="0"/>
              <a:t> of the banking </a:t>
            </a:r>
            <a:r>
              <a:rPr lang="hu-HU" sz="2800" dirty="0" err="1"/>
              <a:t>system</a:t>
            </a:r>
            <a:r>
              <a:rPr lang="hu-HU" sz="2800" dirty="0"/>
              <a:t> and </a:t>
            </a:r>
            <a:r>
              <a:rPr lang="hu-HU" sz="2800" dirty="0" err="1"/>
              <a:t>their</a:t>
            </a:r>
            <a:r>
              <a:rPr lang="hu-HU" sz="2800" dirty="0"/>
              <a:t> management</a:t>
            </a:r>
            <a:endParaRPr lang="hu-HU" sz="2800" dirty="0">
              <a:solidFill>
                <a:srgbClr val="777063"/>
              </a:solidFill>
            </a:endParaRPr>
          </a:p>
          <a:p>
            <a:endParaRPr lang="hu-HU" dirty="0"/>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46</a:t>
            </a:fld>
            <a:endParaRPr lang="hu-HU" dirty="0"/>
          </a:p>
        </p:txBody>
      </p:sp>
      <p:sp>
        <p:nvSpPr>
          <p:cNvPr id="7" name="TextBox 6"/>
          <p:cNvSpPr txBox="1"/>
          <p:nvPr/>
        </p:nvSpPr>
        <p:spPr>
          <a:xfrm>
            <a:off x="397511" y="1340768"/>
            <a:ext cx="8350953" cy="954107"/>
          </a:xfrm>
          <a:prstGeom prst="rect">
            <a:avLst/>
          </a:prstGeom>
          <a:noFill/>
          <a:ln>
            <a:noFill/>
          </a:ln>
        </p:spPr>
        <p:txBody>
          <a:bodyPr wrap="square" rtlCol="0">
            <a:spAutoFit/>
          </a:bodyPr>
          <a:lstStyle/>
          <a:p>
            <a:pPr marL="534988" indent="-352425" defTabSz="685800">
              <a:spcBef>
                <a:spcPts val="750"/>
              </a:spcBef>
              <a:buFont typeface="Arial" panose="020B0604020202020204" pitchFamily="34" charset="0"/>
              <a:buChar char="•"/>
              <a:tabLst>
                <a:tab pos="633413" algn="l"/>
              </a:tabLst>
              <a:defRPr/>
            </a:pPr>
            <a:r>
              <a:rPr lang="hu-HU" sz="2800" dirty="0" err="1">
                <a:solidFill>
                  <a:schemeClr val="accent5"/>
                </a:solidFill>
                <a:latin typeface="Calibri" panose="020F0502020204030204" pitchFamily="34" charset="0"/>
                <a:ea typeface="Verdana" panose="020B0604030504040204" pitchFamily="34" charset="0"/>
                <a:cs typeface="Verdana" panose="020B0604030504040204" pitchFamily="34" charset="0"/>
              </a:rPr>
              <a:t>Role</a:t>
            </a:r>
            <a:r>
              <a:rPr lang="hu-HU" sz="2800" dirty="0">
                <a:solidFill>
                  <a:schemeClr val="accent5"/>
                </a:solidFill>
                <a:latin typeface="Calibri" panose="020F0502020204030204" pitchFamily="34" charset="0"/>
                <a:ea typeface="Verdana" panose="020B0604030504040204" pitchFamily="34" charset="0"/>
                <a:cs typeface="Verdana" panose="020B0604030504040204" pitchFamily="34" charset="0"/>
              </a:rPr>
              <a:t> of monetary policy instruments in the </a:t>
            </a:r>
            <a:r>
              <a:rPr lang="hu-HU" sz="2800" dirty="0" err="1">
                <a:solidFill>
                  <a:schemeClr val="accent5"/>
                </a:solidFill>
                <a:latin typeface="Calibri" panose="020F0502020204030204" pitchFamily="34" charset="0"/>
                <a:ea typeface="Verdana" panose="020B0604030504040204" pitchFamily="34" charset="0"/>
                <a:cs typeface="Verdana" panose="020B0604030504040204" pitchFamily="34" charset="0"/>
              </a:rPr>
              <a:t>inflation</a:t>
            </a:r>
            <a:r>
              <a:rPr lang="hu-HU" sz="2800" dirty="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2800" dirty="0" err="1">
                <a:solidFill>
                  <a:schemeClr val="accent5"/>
                </a:solidFill>
                <a:latin typeface="Calibri" panose="020F0502020204030204" pitchFamily="34" charset="0"/>
                <a:ea typeface="Verdana" panose="020B0604030504040204" pitchFamily="34" charset="0"/>
                <a:cs typeface="Verdana" panose="020B0604030504040204" pitchFamily="34" charset="0"/>
              </a:rPr>
              <a:t>targeting</a:t>
            </a:r>
            <a:r>
              <a:rPr lang="hu-HU" sz="2800" dirty="0">
                <a:solidFill>
                  <a:schemeClr val="accent5"/>
                </a:solidFill>
                <a:latin typeface="Calibri" panose="020F0502020204030204" pitchFamily="34" charset="0"/>
                <a:ea typeface="Verdana" panose="020B0604030504040204" pitchFamily="34" charset="0"/>
                <a:cs typeface="Verdana" panose="020B0604030504040204" pitchFamily="34" charset="0"/>
              </a:rPr>
              <a:t> </a:t>
            </a:r>
            <a:r>
              <a:rPr lang="hu-HU" sz="2800" dirty="0" err="1">
                <a:solidFill>
                  <a:schemeClr val="accent5"/>
                </a:solidFill>
                <a:latin typeface="Calibri" panose="020F0502020204030204" pitchFamily="34" charset="0"/>
                <a:ea typeface="Verdana" panose="020B0604030504040204" pitchFamily="34" charset="0"/>
                <a:cs typeface="Verdana" panose="020B0604030504040204" pitchFamily="34" charset="0"/>
              </a:rPr>
              <a:t>regime</a:t>
            </a:r>
            <a:endParaRPr lang="hu-HU" sz="2800" dirty="0">
              <a:solidFill>
                <a:schemeClr val="accent5"/>
              </a:solidFill>
              <a:latin typeface="Calibri" panose="020F050202020403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D24A09E5-EF77-442F-B1E4-95AD59E9BA0A}"/>
              </a:ext>
            </a:extLst>
          </p:cNvPr>
          <p:cNvSpPr/>
          <p:nvPr/>
        </p:nvSpPr>
        <p:spPr>
          <a:xfrm>
            <a:off x="937063" y="3929900"/>
            <a:ext cx="7811401" cy="1227292"/>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169636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2C4A-8042-474C-87A6-B1F0890CECA2}"/>
              </a:ext>
            </a:extLst>
          </p:cNvPr>
          <p:cNvSpPr>
            <a:spLocks noGrp="1"/>
          </p:cNvSpPr>
          <p:nvPr>
            <p:ph type="title"/>
          </p:nvPr>
        </p:nvSpPr>
        <p:spPr/>
        <p:txBody>
          <a:bodyPr>
            <a:normAutofit/>
          </a:bodyPr>
          <a:lstStyle/>
          <a:p>
            <a:r>
              <a:rPr lang="hu-HU" sz="2800" dirty="0" err="1"/>
              <a:t>Components</a:t>
            </a:r>
            <a:r>
              <a:rPr lang="hu-HU" sz="2800" dirty="0"/>
              <a:t> of </a:t>
            </a:r>
            <a:r>
              <a:rPr lang="hu-HU" sz="2800" dirty="0" err="1"/>
              <a:t>interbank</a:t>
            </a:r>
            <a:r>
              <a:rPr lang="hu-HU" sz="2800" dirty="0"/>
              <a:t> </a:t>
            </a:r>
            <a:r>
              <a:rPr lang="hu-HU" sz="2800" dirty="0" err="1"/>
              <a:t>liquidity</a:t>
            </a:r>
            <a:endParaRPr lang="hu-HU" sz="2800" dirty="0"/>
          </a:p>
        </p:txBody>
      </p:sp>
      <p:sp>
        <p:nvSpPr>
          <p:cNvPr id="3" name="Content Placeholder 2">
            <a:extLst>
              <a:ext uri="{FF2B5EF4-FFF2-40B4-BE49-F238E27FC236}">
                <a16:creationId xmlns:a16="http://schemas.microsoft.com/office/drawing/2014/main" id="{43F14325-8733-4FD6-BCBB-DA6DEBC28BE9}"/>
              </a:ext>
            </a:extLst>
          </p:cNvPr>
          <p:cNvSpPr>
            <a:spLocks noGrp="1"/>
          </p:cNvSpPr>
          <p:nvPr>
            <p:ph idx="1"/>
          </p:nvPr>
        </p:nvSpPr>
        <p:spPr/>
        <p:txBody>
          <a:bodyPr>
            <a:normAutofit/>
          </a:bodyPr>
          <a:lstStyle/>
          <a:p>
            <a:pPr marL="182563" indent="0">
              <a:lnSpc>
                <a:spcPct val="100000"/>
              </a:lnSpc>
              <a:spcBef>
                <a:spcPts val="600"/>
              </a:spcBef>
              <a:buNone/>
              <a:tabLst>
                <a:tab pos="633413" algn="l"/>
              </a:tabLst>
              <a:defRPr/>
            </a:pPr>
            <a:r>
              <a:rPr lang="hu-HU" sz="2000" dirty="0" err="1">
                <a:solidFill>
                  <a:srgbClr val="202653"/>
                </a:solidFill>
              </a:rPr>
              <a:t>Interbank</a:t>
            </a:r>
            <a:r>
              <a:rPr lang="hu-HU" sz="2000" dirty="0">
                <a:solidFill>
                  <a:srgbClr val="202653"/>
                </a:solidFill>
              </a:rPr>
              <a:t> </a:t>
            </a:r>
            <a:r>
              <a:rPr lang="hu-HU" sz="2000" dirty="0" err="1">
                <a:solidFill>
                  <a:srgbClr val="202653"/>
                </a:solidFill>
              </a:rPr>
              <a:t>liquidity</a:t>
            </a:r>
            <a:r>
              <a:rPr lang="hu-HU" sz="2000" dirty="0">
                <a:solidFill>
                  <a:srgbClr val="202653"/>
                </a:solidFill>
              </a:rPr>
              <a:t> is </a:t>
            </a:r>
            <a:r>
              <a:rPr lang="hu-HU" sz="2000" dirty="0" err="1">
                <a:solidFill>
                  <a:srgbClr val="202653"/>
                </a:solidFill>
              </a:rPr>
              <a:t>determined</a:t>
            </a:r>
            <a:r>
              <a:rPr lang="hu-HU" sz="2000" dirty="0">
                <a:solidFill>
                  <a:srgbClr val="202653"/>
                </a:solidFill>
              </a:rPr>
              <a:t> </a:t>
            </a:r>
            <a:r>
              <a:rPr lang="hu-HU" sz="2000" dirty="0" err="1">
                <a:solidFill>
                  <a:srgbClr val="202653"/>
                </a:solidFill>
              </a:rPr>
              <a:t>by</a:t>
            </a:r>
            <a:r>
              <a:rPr lang="hu-HU" sz="2000" dirty="0">
                <a:solidFill>
                  <a:srgbClr val="202653"/>
                </a:solidFill>
              </a:rPr>
              <a:t> the </a:t>
            </a:r>
            <a:r>
              <a:rPr lang="hu-HU" sz="2000" dirty="0" err="1">
                <a:solidFill>
                  <a:srgbClr val="202653"/>
                </a:solidFill>
              </a:rPr>
              <a:t>following</a:t>
            </a:r>
            <a:r>
              <a:rPr lang="hu-HU" sz="2000" dirty="0">
                <a:solidFill>
                  <a:srgbClr val="202653"/>
                </a:solidFill>
              </a:rPr>
              <a:t> </a:t>
            </a:r>
            <a:r>
              <a:rPr lang="hu-HU" sz="2000" dirty="0" err="1">
                <a:solidFill>
                  <a:srgbClr val="202653"/>
                </a:solidFill>
              </a:rPr>
              <a:t>factors</a:t>
            </a:r>
            <a:r>
              <a:rPr lang="hu-HU" sz="2000" dirty="0">
                <a:solidFill>
                  <a:srgbClr val="202653"/>
                </a:solidFill>
              </a:rPr>
              <a:t>:</a:t>
            </a:r>
          </a:p>
          <a:p>
            <a:pPr marL="989013" lvl="2" indent="-352425" algn="just">
              <a:lnSpc>
                <a:spcPct val="100000"/>
              </a:lnSpc>
              <a:spcBef>
                <a:spcPts val="600"/>
              </a:spcBef>
              <a:tabLst>
                <a:tab pos="633413" algn="l"/>
              </a:tabLst>
              <a:defRPr/>
            </a:pPr>
            <a:r>
              <a:rPr lang="hu-HU" sz="2000" dirty="0" err="1">
                <a:solidFill>
                  <a:srgbClr val="202653"/>
                </a:solidFill>
              </a:rPr>
              <a:t>Incoming</a:t>
            </a:r>
            <a:r>
              <a:rPr lang="hu-HU" sz="2000" dirty="0">
                <a:solidFill>
                  <a:srgbClr val="202653"/>
                </a:solidFill>
              </a:rPr>
              <a:t> and outgoing </a:t>
            </a:r>
            <a:r>
              <a:rPr lang="hu-HU" sz="2000" dirty="0" err="1">
                <a:solidFill>
                  <a:srgbClr val="202653"/>
                </a:solidFill>
              </a:rPr>
              <a:t>transfers</a:t>
            </a:r>
            <a:r>
              <a:rPr lang="hu-HU" sz="2000" dirty="0">
                <a:solidFill>
                  <a:srgbClr val="202653"/>
                </a:solidFill>
              </a:rPr>
              <a:t> </a:t>
            </a:r>
            <a:r>
              <a:rPr lang="hu-HU" sz="2000" dirty="0" err="1">
                <a:solidFill>
                  <a:srgbClr val="202653"/>
                </a:solidFill>
              </a:rPr>
              <a:t>from</a:t>
            </a:r>
            <a:r>
              <a:rPr lang="hu-HU" sz="2000" dirty="0">
                <a:solidFill>
                  <a:srgbClr val="202653"/>
                </a:solidFill>
              </a:rPr>
              <a:t> the </a:t>
            </a:r>
            <a:r>
              <a:rPr lang="hu-HU" sz="2000" b="1" dirty="0" err="1">
                <a:solidFill>
                  <a:srgbClr val="202653"/>
                </a:solidFill>
              </a:rPr>
              <a:t>Treasury</a:t>
            </a:r>
            <a:r>
              <a:rPr lang="hu-HU" sz="2000" b="1" dirty="0">
                <a:solidFill>
                  <a:srgbClr val="202653"/>
                </a:solidFill>
              </a:rPr>
              <a:t> </a:t>
            </a:r>
            <a:r>
              <a:rPr lang="hu-HU" sz="2000" b="1" dirty="0" err="1">
                <a:solidFill>
                  <a:srgbClr val="202653"/>
                </a:solidFill>
              </a:rPr>
              <a:t>Single</a:t>
            </a:r>
            <a:r>
              <a:rPr lang="hu-HU" sz="2000" b="1" dirty="0">
                <a:solidFill>
                  <a:srgbClr val="202653"/>
                </a:solidFill>
              </a:rPr>
              <a:t> Account</a:t>
            </a:r>
            <a:endParaRPr lang="hu-HU" sz="2000" dirty="0">
              <a:solidFill>
                <a:srgbClr val="202653"/>
              </a:solidFill>
            </a:endParaRPr>
          </a:p>
          <a:p>
            <a:pPr marL="989013" lvl="2" indent="-352425" algn="just">
              <a:lnSpc>
                <a:spcPct val="100000"/>
              </a:lnSpc>
              <a:spcBef>
                <a:spcPts val="600"/>
              </a:spcBef>
              <a:tabLst>
                <a:tab pos="633413" algn="l"/>
              </a:tabLst>
              <a:defRPr/>
            </a:pPr>
            <a:r>
              <a:rPr lang="hu-HU" sz="2000" b="1" dirty="0">
                <a:solidFill>
                  <a:srgbClr val="202653"/>
                </a:solidFill>
              </a:rPr>
              <a:t>Cash </a:t>
            </a:r>
            <a:r>
              <a:rPr lang="hu-HU" sz="2000" dirty="0">
                <a:solidFill>
                  <a:srgbClr val="202653"/>
                </a:solidFill>
              </a:rPr>
              <a:t>in </a:t>
            </a:r>
            <a:r>
              <a:rPr lang="hu-HU" sz="2000" dirty="0" err="1">
                <a:solidFill>
                  <a:srgbClr val="202653"/>
                </a:solidFill>
              </a:rPr>
              <a:t>circulation</a:t>
            </a:r>
            <a:endParaRPr lang="hu-HU" sz="2000" dirty="0">
              <a:solidFill>
                <a:srgbClr val="202653"/>
              </a:solidFill>
            </a:endParaRPr>
          </a:p>
          <a:p>
            <a:pPr marL="989013" lvl="2" indent="-352425" algn="just">
              <a:lnSpc>
                <a:spcPct val="100000"/>
              </a:lnSpc>
              <a:spcBef>
                <a:spcPts val="600"/>
              </a:spcBef>
              <a:tabLst>
                <a:tab pos="633413" algn="l"/>
              </a:tabLst>
              <a:defRPr/>
            </a:pPr>
            <a:r>
              <a:rPr lang="hu-HU" sz="2000" b="1" dirty="0" err="1">
                <a:solidFill>
                  <a:srgbClr val="202653"/>
                </a:solidFill>
              </a:rPr>
              <a:t>Monetary</a:t>
            </a:r>
            <a:r>
              <a:rPr lang="hu-HU" sz="2000" b="1" dirty="0">
                <a:solidFill>
                  <a:srgbClr val="202653"/>
                </a:solidFill>
              </a:rPr>
              <a:t> policy </a:t>
            </a:r>
            <a:r>
              <a:rPr lang="hu-HU" sz="2000" b="1" dirty="0" err="1">
                <a:solidFill>
                  <a:srgbClr val="202653"/>
                </a:solidFill>
              </a:rPr>
              <a:t>instruments</a:t>
            </a:r>
            <a:r>
              <a:rPr lang="hu-HU" sz="2000" dirty="0">
                <a:solidFill>
                  <a:srgbClr val="202653"/>
                </a:solidFill>
              </a:rPr>
              <a:t> of the </a:t>
            </a:r>
            <a:r>
              <a:rPr lang="hu-HU" sz="2000" dirty="0" err="1">
                <a:solidFill>
                  <a:srgbClr val="202653"/>
                </a:solidFill>
              </a:rPr>
              <a:t>central</a:t>
            </a:r>
            <a:r>
              <a:rPr lang="hu-HU" sz="2000" dirty="0">
                <a:solidFill>
                  <a:srgbClr val="202653"/>
                </a:solidFill>
              </a:rPr>
              <a:t> bank (</a:t>
            </a:r>
            <a:r>
              <a:rPr lang="hu-HU" sz="2000" dirty="0" err="1">
                <a:solidFill>
                  <a:srgbClr val="202653"/>
                </a:solidFill>
              </a:rPr>
              <a:t>including</a:t>
            </a:r>
            <a:r>
              <a:rPr lang="hu-HU" sz="2000" dirty="0">
                <a:solidFill>
                  <a:srgbClr val="202653"/>
                </a:solidFill>
              </a:rPr>
              <a:t> the </a:t>
            </a:r>
            <a:r>
              <a:rPr lang="hu-HU" sz="2000" dirty="0" err="1">
                <a:solidFill>
                  <a:srgbClr val="202653"/>
                </a:solidFill>
              </a:rPr>
              <a:t>associated</a:t>
            </a:r>
            <a:r>
              <a:rPr lang="hu-HU" sz="2000" dirty="0">
                <a:solidFill>
                  <a:srgbClr val="202653"/>
                </a:solidFill>
              </a:rPr>
              <a:t> interest </a:t>
            </a:r>
            <a:r>
              <a:rPr lang="hu-HU" sz="2000" dirty="0" err="1">
                <a:solidFill>
                  <a:srgbClr val="202653"/>
                </a:solidFill>
              </a:rPr>
              <a:t>rate</a:t>
            </a:r>
            <a:r>
              <a:rPr lang="hu-HU" sz="2000" dirty="0">
                <a:solidFill>
                  <a:srgbClr val="202653"/>
                </a:solidFill>
              </a:rPr>
              <a:t> </a:t>
            </a:r>
            <a:r>
              <a:rPr lang="hu-HU" sz="2000" dirty="0" err="1">
                <a:solidFill>
                  <a:srgbClr val="202653"/>
                </a:solidFill>
              </a:rPr>
              <a:t>incomes</a:t>
            </a:r>
            <a:r>
              <a:rPr lang="hu-HU" sz="2000" dirty="0">
                <a:solidFill>
                  <a:srgbClr val="202653"/>
                </a:solidFill>
              </a:rPr>
              <a:t> and </a:t>
            </a:r>
            <a:r>
              <a:rPr lang="hu-HU" sz="2000" dirty="0" err="1">
                <a:solidFill>
                  <a:srgbClr val="202653"/>
                </a:solidFill>
              </a:rPr>
              <a:t>expenditures</a:t>
            </a:r>
            <a:r>
              <a:rPr lang="hu-HU" sz="2000" dirty="0">
                <a:solidFill>
                  <a:srgbClr val="202653"/>
                </a:solidFill>
              </a:rPr>
              <a:t>)</a:t>
            </a:r>
          </a:p>
          <a:p>
            <a:pPr marL="180975" lvl="2" indent="0" algn="just">
              <a:lnSpc>
                <a:spcPct val="110000"/>
              </a:lnSpc>
              <a:spcBef>
                <a:spcPts val="800"/>
              </a:spcBef>
              <a:buNone/>
              <a:tabLst>
                <a:tab pos="633413" algn="l"/>
              </a:tabLst>
              <a:defRPr/>
            </a:pPr>
            <a:endParaRPr lang="hu-HU" sz="1200" dirty="0">
              <a:solidFill>
                <a:srgbClr val="202653"/>
              </a:solidFill>
            </a:endParaRPr>
          </a:p>
          <a:p>
            <a:pPr marL="180975" lvl="2" indent="0" algn="just">
              <a:lnSpc>
                <a:spcPct val="110000"/>
              </a:lnSpc>
              <a:spcBef>
                <a:spcPts val="800"/>
              </a:spcBef>
              <a:buNone/>
              <a:tabLst>
                <a:tab pos="633413" algn="l"/>
              </a:tabLst>
              <a:defRPr/>
            </a:pPr>
            <a:r>
              <a:rPr lang="hu-HU" sz="2000" dirty="0" err="1">
                <a:solidFill>
                  <a:srgbClr val="202653"/>
                </a:solidFill>
              </a:rPr>
              <a:t>Central</a:t>
            </a:r>
            <a:r>
              <a:rPr lang="hu-HU" sz="2000" dirty="0">
                <a:solidFill>
                  <a:srgbClr val="202653"/>
                </a:solidFill>
              </a:rPr>
              <a:t> </a:t>
            </a:r>
            <a:r>
              <a:rPr lang="hu-HU" sz="2000" dirty="0" err="1">
                <a:solidFill>
                  <a:srgbClr val="202653"/>
                </a:solidFill>
              </a:rPr>
              <a:t>banks</a:t>
            </a:r>
            <a:r>
              <a:rPr lang="hu-HU" sz="2000" dirty="0">
                <a:solidFill>
                  <a:srgbClr val="202653"/>
                </a:solidFill>
              </a:rPr>
              <a:t> </a:t>
            </a:r>
            <a:r>
              <a:rPr lang="hu-HU" sz="2000" dirty="0" err="1">
                <a:solidFill>
                  <a:srgbClr val="202653"/>
                </a:solidFill>
              </a:rPr>
              <a:t>can</a:t>
            </a:r>
            <a:r>
              <a:rPr lang="hu-HU" sz="2000" dirty="0">
                <a:solidFill>
                  <a:srgbClr val="202653"/>
                </a:solidFill>
              </a:rPr>
              <a:t> </a:t>
            </a:r>
            <a:r>
              <a:rPr lang="hu-HU" sz="2000" dirty="0" err="1">
                <a:solidFill>
                  <a:srgbClr val="202653"/>
                </a:solidFill>
              </a:rPr>
              <a:t>steer</a:t>
            </a:r>
            <a:r>
              <a:rPr lang="hu-HU" sz="2000" dirty="0">
                <a:solidFill>
                  <a:srgbClr val="202653"/>
                </a:solidFill>
              </a:rPr>
              <a:t> the </a:t>
            </a:r>
            <a:r>
              <a:rPr lang="hu-HU" sz="2000" dirty="0" err="1">
                <a:solidFill>
                  <a:srgbClr val="202653"/>
                </a:solidFill>
              </a:rPr>
              <a:t>interbank</a:t>
            </a:r>
            <a:r>
              <a:rPr lang="hu-HU" sz="2000" dirty="0">
                <a:solidFill>
                  <a:srgbClr val="202653"/>
                </a:solidFill>
              </a:rPr>
              <a:t> </a:t>
            </a:r>
            <a:r>
              <a:rPr lang="hu-HU" sz="2000" dirty="0" err="1">
                <a:solidFill>
                  <a:srgbClr val="202653"/>
                </a:solidFill>
              </a:rPr>
              <a:t>liquidity</a:t>
            </a:r>
            <a:r>
              <a:rPr lang="hu-HU" sz="2000" dirty="0">
                <a:solidFill>
                  <a:srgbClr val="202653"/>
                </a:solidFill>
              </a:rPr>
              <a:t> </a:t>
            </a:r>
            <a:r>
              <a:rPr lang="hu-HU" sz="2000" dirty="0" err="1">
                <a:solidFill>
                  <a:srgbClr val="202653"/>
                </a:solidFill>
              </a:rPr>
              <a:t>by</a:t>
            </a:r>
            <a:r>
              <a:rPr lang="hu-HU" sz="2000" dirty="0">
                <a:solidFill>
                  <a:srgbClr val="202653"/>
                </a:solidFill>
              </a:rPr>
              <a:t> </a:t>
            </a:r>
            <a:r>
              <a:rPr lang="hu-HU" sz="2000" dirty="0" err="1">
                <a:solidFill>
                  <a:srgbClr val="202653"/>
                </a:solidFill>
              </a:rPr>
              <a:t>two</a:t>
            </a:r>
            <a:r>
              <a:rPr lang="hu-HU" sz="2000" dirty="0">
                <a:solidFill>
                  <a:srgbClr val="202653"/>
                </a:solidFill>
              </a:rPr>
              <a:t> </a:t>
            </a:r>
            <a:r>
              <a:rPr lang="hu-HU" sz="2000" dirty="0" err="1">
                <a:solidFill>
                  <a:srgbClr val="202653"/>
                </a:solidFill>
              </a:rPr>
              <a:t>ways</a:t>
            </a:r>
            <a:r>
              <a:rPr lang="hu-HU" sz="2000" dirty="0">
                <a:solidFill>
                  <a:srgbClr val="202653"/>
                </a:solidFill>
              </a:rPr>
              <a:t>:  </a:t>
            </a:r>
          </a:p>
          <a:p>
            <a:pPr marL="523875" lvl="2" indent="-342900" algn="just">
              <a:lnSpc>
                <a:spcPct val="100000"/>
              </a:lnSpc>
              <a:spcBef>
                <a:spcPts val="600"/>
              </a:spcBef>
              <a:tabLst>
                <a:tab pos="633413" algn="l"/>
              </a:tabLst>
              <a:defRPr/>
            </a:pPr>
            <a:r>
              <a:rPr lang="hu-HU" sz="2000" dirty="0" err="1">
                <a:solidFill>
                  <a:srgbClr val="202653"/>
                </a:solidFill>
              </a:rPr>
              <a:t>On</a:t>
            </a:r>
            <a:r>
              <a:rPr lang="hu-HU" sz="2000" dirty="0">
                <a:solidFill>
                  <a:srgbClr val="202653"/>
                </a:solidFill>
              </a:rPr>
              <a:t> a </a:t>
            </a:r>
            <a:r>
              <a:rPr lang="hu-HU" sz="2000" b="1" dirty="0" err="1">
                <a:solidFill>
                  <a:srgbClr val="202653"/>
                </a:solidFill>
              </a:rPr>
              <a:t>discretionary</a:t>
            </a:r>
            <a:r>
              <a:rPr lang="hu-HU" sz="2000" b="1" dirty="0">
                <a:solidFill>
                  <a:srgbClr val="202653"/>
                </a:solidFill>
              </a:rPr>
              <a:t> </a:t>
            </a:r>
            <a:r>
              <a:rPr lang="hu-HU" sz="2000" b="1" dirty="0" err="1">
                <a:solidFill>
                  <a:srgbClr val="202653"/>
                </a:solidFill>
              </a:rPr>
              <a:t>basis</a:t>
            </a:r>
            <a:r>
              <a:rPr lang="hu-HU" sz="2000" dirty="0">
                <a:solidFill>
                  <a:srgbClr val="202653"/>
                </a:solidFill>
              </a:rPr>
              <a:t>, </a:t>
            </a:r>
            <a:r>
              <a:rPr lang="hu-HU" sz="2000" dirty="0" err="1">
                <a:solidFill>
                  <a:srgbClr val="202653"/>
                </a:solidFill>
              </a:rPr>
              <a:t>they</a:t>
            </a:r>
            <a:r>
              <a:rPr lang="hu-HU" sz="2000" dirty="0">
                <a:solidFill>
                  <a:srgbClr val="202653"/>
                </a:solidFill>
              </a:rPr>
              <a:t> </a:t>
            </a:r>
            <a:r>
              <a:rPr lang="hu-HU" sz="2000" dirty="0" err="1">
                <a:solidFill>
                  <a:srgbClr val="202653"/>
                </a:solidFill>
              </a:rPr>
              <a:t>set</a:t>
            </a:r>
            <a:r>
              <a:rPr lang="hu-HU" sz="2000" dirty="0">
                <a:solidFill>
                  <a:srgbClr val="202653"/>
                </a:solidFill>
              </a:rPr>
              <a:t> the </a:t>
            </a:r>
            <a:r>
              <a:rPr lang="hu-HU" sz="2000" dirty="0" err="1">
                <a:solidFill>
                  <a:srgbClr val="202653"/>
                </a:solidFill>
              </a:rPr>
              <a:t>amount</a:t>
            </a:r>
            <a:r>
              <a:rPr lang="hu-HU" sz="2000" dirty="0">
                <a:solidFill>
                  <a:srgbClr val="202653"/>
                </a:solidFill>
              </a:rPr>
              <a:t> of </a:t>
            </a:r>
            <a:r>
              <a:rPr lang="hu-HU" sz="2000" dirty="0" err="1">
                <a:solidFill>
                  <a:srgbClr val="202653"/>
                </a:solidFill>
              </a:rPr>
              <a:t>liquidity</a:t>
            </a:r>
            <a:r>
              <a:rPr lang="hu-HU" sz="2000" dirty="0">
                <a:solidFill>
                  <a:srgbClr val="202653"/>
                </a:solidFill>
              </a:rPr>
              <a:t> </a:t>
            </a:r>
            <a:r>
              <a:rPr lang="hu-HU" sz="2000" dirty="0" err="1">
                <a:solidFill>
                  <a:srgbClr val="202653"/>
                </a:solidFill>
              </a:rPr>
              <a:t>that</a:t>
            </a:r>
            <a:r>
              <a:rPr lang="hu-HU" sz="2000" dirty="0">
                <a:solidFill>
                  <a:srgbClr val="202653"/>
                </a:solidFill>
              </a:rPr>
              <a:t> </a:t>
            </a:r>
            <a:r>
              <a:rPr lang="hu-HU" sz="2000" dirty="0" err="1">
                <a:solidFill>
                  <a:srgbClr val="202653"/>
                </a:solidFill>
              </a:rPr>
              <a:t>will</a:t>
            </a:r>
            <a:r>
              <a:rPr lang="hu-HU" sz="2000" dirty="0">
                <a:solidFill>
                  <a:srgbClr val="202653"/>
                </a:solidFill>
              </a:rPr>
              <a:t> be </a:t>
            </a:r>
            <a:r>
              <a:rPr lang="hu-HU" sz="2000" dirty="0" err="1">
                <a:solidFill>
                  <a:srgbClr val="202653"/>
                </a:solidFill>
              </a:rPr>
              <a:t>absorbed</a:t>
            </a:r>
            <a:r>
              <a:rPr lang="hu-HU" sz="2000" dirty="0">
                <a:solidFill>
                  <a:srgbClr val="202653"/>
                </a:solidFill>
              </a:rPr>
              <a:t> </a:t>
            </a:r>
            <a:r>
              <a:rPr lang="hu-HU" sz="2000" dirty="0" err="1">
                <a:solidFill>
                  <a:srgbClr val="202653"/>
                </a:solidFill>
              </a:rPr>
              <a:t>or</a:t>
            </a:r>
            <a:r>
              <a:rPr lang="hu-HU" sz="2000" dirty="0">
                <a:solidFill>
                  <a:srgbClr val="202653"/>
                </a:solidFill>
              </a:rPr>
              <a:t> lent </a:t>
            </a:r>
            <a:r>
              <a:rPr lang="hu-HU" sz="2000" dirty="0" err="1">
                <a:solidFill>
                  <a:srgbClr val="202653"/>
                </a:solidFill>
              </a:rPr>
              <a:t>into</a:t>
            </a:r>
            <a:r>
              <a:rPr lang="hu-HU" sz="2000" dirty="0">
                <a:solidFill>
                  <a:srgbClr val="202653"/>
                </a:solidFill>
              </a:rPr>
              <a:t> the market </a:t>
            </a:r>
            <a:r>
              <a:rPr lang="hu-HU" sz="2000" dirty="0" err="1">
                <a:solidFill>
                  <a:srgbClr val="202653"/>
                </a:solidFill>
              </a:rPr>
              <a:t>time</a:t>
            </a:r>
            <a:r>
              <a:rPr lang="hu-HU" sz="2000" dirty="0">
                <a:solidFill>
                  <a:srgbClr val="202653"/>
                </a:solidFill>
              </a:rPr>
              <a:t> to </a:t>
            </a:r>
            <a:r>
              <a:rPr lang="hu-HU" sz="2000" dirty="0" err="1">
                <a:solidFill>
                  <a:srgbClr val="202653"/>
                </a:solidFill>
              </a:rPr>
              <a:t>time</a:t>
            </a:r>
            <a:r>
              <a:rPr lang="hu-HU" sz="2000" dirty="0">
                <a:solidFill>
                  <a:srgbClr val="202653"/>
                </a:solidFill>
              </a:rPr>
              <a:t>,</a:t>
            </a:r>
          </a:p>
          <a:p>
            <a:pPr marL="523875" lvl="2" indent="-342900" algn="just">
              <a:lnSpc>
                <a:spcPct val="100000"/>
              </a:lnSpc>
              <a:spcBef>
                <a:spcPts val="600"/>
              </a:spcBef>
              <a:tabLst>
                <a:tab pos="633413" algn="l"/>
              </a:tabLst>
              <a:defRPr/>
            </a:pPr>
            <a:r>
              <a:rPr lang="hu-HU" sz="2000" b="1" dirty="0" err="1">
                <a:solidFill>
                  <a:srgbClr val="202653"/>
                </a:solidFill>
              </a:rPr>
              <a:t>Direct</a:t>
            </a:r>
            <a:r>
              <a:rPr lang="hu-HU" sz="2000" b="1" dirty="0">
                <a:solidFill>
                  <a:srgbClr val="202653"/>
                </a:solidFill>
              </a:rPr>
              <a:t> </a:t>
            </a:r>
            <a:r>
              <a:rPr lang="hu-HU" sz="2000" b="1" dirty="0" err="1">
                <a:solidFill>
                  <a:srgbClr val="202653"/>
                </a:solidFill>
              </a:rPr>
              <a:t>influence</a:t>
            </a:r>
            <a:r>
              <a:rPr lang="hu-HU" sz="2000" b="1" dirty="0">
                <a:solidFill>
                  <a:srgbClr val="202653"/>
                </a:solidFill>
              </a:rPr>
              <a:t>, </a:t>
            </a:r>
            <a:r>
              <a:rPr lang="hu-HU" sz="2000" dirty="0" err="1">
                <a:solidFill>
                  <a:srgbClr val="202653"/>
                </a:solidFill>
              </a:rPr>
              <a:t>through</a:t>
            </a:r>
            <a:r>
              <a:rPr lang="hu-HU" sz="2000" dirty="0">
                <a:solidFill>
                  <a:srgbClr val="202653"/>
                </a:solidFill>
              </a:rPr>
              <a:t> the standing </a:t>
            </a:r>
            <a:r>
              <a:rPr lang="hu-HU" sz="2000" dirty="0" err="1">
                <a:solidFill>
                  <a:srgbClr val="202653"/>
                </a:solidFill>
              </a:rPr>
              <a:t>facilities</a:t>
            </a:r>
            <a:r>
              <a:rPr lang="hu-HU" sz="2000" dirty="0">
                <a:solidFill>
                  <a:srgbClr val="202653"/>
                </a:solidFill>
              </a:rPr>
              <a:t> the </a:t>
            </a:r>
            <a:r>
              <a:rPr lang="hu-HU" sz="2000" dirty="0" err="1">
                <a:solidFill>
                  <a:srgbClr val="202653"/>
                </a:solidFill>
              </a:rPr>
              <a:t>central</a:t>
            </a:r>
            <a:r>
              <a:rPr lang="hu-HU" sz="2000" dirty="0">
                <a:solidFill>
                  <a:srgbClr val="202653"/>
                </a:solidFill>
              </a:rPr>
              <a:t> bank </a:t>
            </a:r>
            <a:r>
              <a:rPr lang="hu-HU" sz="2000" dirty="0" err="1">
                <a:solidFill>
                  <a:srgbClr val="202653"/>
                </a:solidFill>
              </a:rPr>
              <a:t>defines</a:t>
            </a:r>
            <a:r>
              <a:rPr lang="hu-HU" sz="2000" dirty="0">
                <a:solidFill>
                  <a:srgbClr val="202653"/>
                </a:solidFill>
              </a:rPr>
              <a:t> the interest </a:t>
            </a:r>
            <a:r>
              <a:rPr lang="hu-HU" sz="2000" dirty="0" err="1">
                <a:solidFill>
                  <a:srgbClr val="202653"/>
                </a:solidFill>
              </a:rPr>
              <a:t>rates</a:t>
            </a:r>
            <a:r>
              <a:rPr lang="hu-HU" sz="2000" dirty="0">
                <a:solidFill>
                  <a:srgbClr val="202653"/>
                </a:solidFill>
              </a:rPr>
              <a:t> </a:t>
            </a:r>
            <a:r>
              <a:rPr lang="hu-HU" sz="2000" dirty="0" err="1">
                <a:solidFill>
                  <a:srgbClr val="202653"/>
                </a:solidFill>
              </a:rPr>
              <a:t>on</a:t>
            </a:r>
            <a:r>
              <a:rPr lang="hu-HU" sz="2000" dirty="0">
                <a:solidFill>
                  <a:srgbClr val="202653"/>
                </a:solidFill>
              </a:rPr>
              <a:t> </a:t>
            </a:r>
            <a:r>
              <a:rPr lang="hu-HU" sz="2000" dirty="0" err="1">
                <a:solidFill>
                  <a:srgbClr val="202653"/>
                </a:solidFill>
              </a:rPr>
              <a:t>which</a:t>
            </a:r>
            <a:r>
              <a:rPr lang="hu-HU" sz="2000" dirty="0">
                <a:solidFill>
                  <a:srgbClr val="202653"/>
                </a:solidFill>
              </a:rPr>
              <a:t> the </a:t>
            </a:r>
            <a:r>
              <a:rPr lang="hu-HU" sz="2000" dirty="0" err="1">
                <a:solidFill>
                  <a:srgbClr val="202653"/>
                </a:solidFill>
              </a:rPr>
              <a:t>banks</a:t>
            </a:r>
            <a:r>
              <a:rPr lang="hu-HU" sz="2000" dirty="0">
                <a:solidFill>
                  <a:srgbClr val="202653"/>
                </a:solidFill>
              </a:rPr>
              <a:t> </a:t>
            </a:r>
            <a:r>
              <a:rPr lang="hu-HU" sz="2000" dirty="0" err="1">
                <a:solidFill>
                  <a:srgbClr val="202653"/>
                </a:solidFill>
              </a:rPr>
              <a:t>can</a:t>
            </a:r>
            <a:r>
              <a:rPr lang="hu-HU" sz="2000" dirty="0">
                <a:solidFill>
                  <a:srgbClr val="202653"/>
                </a:solidFill>
              </a:rPr>
              <a:t> </a:t>
            </a:r>
            <a:r>
              <a:rPr lang="hu-HU" sz="2000" dirty="0" err="1">
                <a:solidFill>
                  <a:srgbClr val="202653"/>
                </a:solidFill>
              </a:rPr>
              <a:t>place</a:t>
            </a:r>
            <a:r>
              <a:rPr lang="hu-HU" sz="2000" dirty="0">
                <a:solidFill>
                  <a:srgbClr val="202653"/>
                </a:solidFill>
              </a:rPr>
              <a:t> </a:t>
            </a:r>
            <a:r>
              <a:rPr lang="hu-HU" sz="2000" dirty="0" err="1">
                <a:solidFill>
                  <a:srgbClr val="202653"/>
                </a:solidFill>
              </a:rPr>
              <a:t>or</a:t>
            </a:r>
            <a:r>
              <a:rPr lang="hu-HU" sz="2000" dirty="0">
                <a:solidFill>
                  <a:srgbClr val="202653"/>
                </a:solidFill>
              </a:rPr>
              <a:t> </a:t>
            </a:r>
            <a:r>
              <a:rPr lang="hu-HU" sz="2000" dirty="0" err="1">
                <a:solidFill>
                  <a:srgbClr val="202653"/>
                </a:solidFill>
              </a:rPr>
              <a:t>withdraw</a:t>
            </a:r>
            <a:r>
              <a:rPr lang="hu-HU" sz="2000" dirty="0">
                <a:solidFill>
                  <a:srgbClr val="202653"/>
                </a:solidFill>
              </a:rPr>
              <a:t> the </a:t>
            </a:r>
            <a:r>
              <a:rPr lang="hu-HU" sz="2000" dirty="0" err="1">
                <a:solidFill>
                  <a:srgbClr val="202653"/>
                </a:solidFill>
              </a:rPr>
              <a:t>necessary</a:t>
            </a:r>
            <a:r>
              <a:rPr lang="hu-HU" sz="2000" dirty="0">
                <a:solidFill>
                  <a:srgbClr val="202653"/>
                </a:solidFill>
              </a:rPr>
              <a:t> </a:t>
            </a:r>
            <a:r>
              <a:rPr lang="hu-HU" sz="2000" dirty="0" err="1">
                <a:solidFill>
                  <a:srgbClr val="202653"/>
                </a:solidFill>
              </a:rPr>
              <a:t>liquidity</a:t>
            </a:r>
            <a:r>
              <a:rPr lang="hu-HU" sz="2000" dirty="0">
                <a:solidFill>
                  <a:srgbClr val="202653"/>
                </a:solidFill>
              </a:rPr>
              <a:t>.</a:t>
            </a:r>
            <a:endParaRPr lang="hu-HU" dirty="0"/>
          </a:p>
        </p:txBody>
      </p:sp>
      <p:sp>
        <p:nvSpPr>
          <p:cNvPr id="4" name="Footer Placeholder 3">
            <a:extLst>
              <a:ext uri="{FF2B5EF4-FFF2-40B4-BE49-F238E27FC236}">
                <a16:creationId xmlns:a16="http://schemas.microsoft.com/office/drawing/2014/main" id="{3AE77889-7752-40DE-8376-60C10F0F2C96}"/>
              </a:ext>
            </a:extLst>
          </p:cNvPr>
          <p:cNvSpPr>
            <a:spLocks noGrp="1"/>
          </p:cNvSpPr>
          <p:nvPr>
            <p:ph type="ftr" sz="quarter" idx="11"/>
          </p:nvPr>
        </p:nvSpPr>
        <p:spPr/>
        <p:txBody>
          <a:bodyPr/>
          <a:lstStyle/>
          <a:p>
            <a:pPr>
              <a:defRPr/>
            </a:pPr>
            <a:r>
              <a:rPr lang="hu-HU"/>
              <a:t>Magyar Nemzeti Bank</a:t>
            </a:r>
            <a:endParaRPr lang="hu-HU" dirty="0"/>
          </a:p>
        </p:txBody>
      </p:sp>
      <p:sp>
        <p:nvSpPr>
          <p:cNvPr id="5" name="Slide Number Placeholder 4">
            <a:extLst>
              <a:ext uri="{FF2B5EF4-FFF2-40B4-BE49-F238E27FC236}">
                <a16:creationId xmlns:a16="http://schemas.microsoft.com/office/drawing/2014/main" id="{EFDB748E-2736-4596-9CC7-3F0C85328B26}"/>
              </a:ext>
            </a:extLst>
          </p:cNvPr>
          <p:cNvSpPr>
            <a:spLocks noGrp="1"/>
          </p:cNvSpPr>
          <p:nvPr>
            <p:ph type="sldNum" sz="quarter" idx="12"/>
          </p:nvPr>
        </p:nvSpPr>
        <p:spPr/>
        <p:txBody>
          <a:bodyPr/>
          <a:lstStyle/>
          <a:p>
            <a:pPr>
              <a:defRPr/>
            </a:pPr>
            <a:fld id="{0401AEF3-AFFE-433D-8A34-08D966C25545}" type="slidenum">
              <a:rPr lang="hu-HU" smtClean="0"/>
              <a:pPr>
                <a:defRPr/>
              </a:pPr>
              <a:t>47</a:t>
            </a:fld>
            <a:endParaRPr lang="hu-HU" dirty="0"/>
          </a:p>
        </p:txBody>
      </p:sp>
      <p:sp>
        <p:nvSpPr>
          <p:cNvPr id="6" name="Left Brace 5">
            <a:extLst>
              <a:ext uri="{FF2B5EF4-FFF2-40B4-BE49-F238E27FC236}">
                <a16:creationId xmlns:a16="http://schemas.microsoft.com/office/drawing/2014/main" id="{00A7CD33-E276-4E09-9C0C-0ECE0F99326B}"/>
              </a:ext>
            </a:extLst>
          </p:cNvPr>
          <p:cNvSpPr/>
          <p:nvPr/>
        </p:nvSpPr>
        <p:spPr>
          <a:xfrm>
            <a:off x="1136788" y="1807337"/>
            <a:ext cx="202195" cy="720080"/>
          </a:xfrm>
          <a:prstGeom prst="leftBrace">
            <a:avLst/>
          </a:prstGeom>
          <a:ln w="15875"/>
        </p:spPr>
        <p:style>
          <a:lnRef idx="1">
            <a:schemeClr val="dk1"/>
          </a:lnRef>
          <a:fillRef idx="0">
            <a:schemeClr val="dk1"/>
          </a:fillRef>
          <a:effectRef idx="0">
            <a:schemeClr val="dk1"/>
          </a:effectRef>
          <a:fontRef idx="minor">
            <a:schemeClr val="tx1"/>
          </a:fontRef>
        </p:style>
        <p:txBody>
          <a:bodyPr rtlCol="0" anchor="ctr"/>
          <a:lstStyle/>
          <a:p>
            <a:pPr algn="ctr"/>
            <a:endParaRPr lang="hu-HU"/>
          </a:p>
        </p:txBody>
      </p:sp>
      <p:sp>
        <p:nvSpPr>
          <p:cNvPr id="7" name="TextBox 6">
            <a:extLst>
              <a:ext uri="{FF2B5EF4-FFF2-40B4-BE49-F238E27FC236}">
                <a16:creationId xmlns:a16="http://schemas.microsoft.com/office/drawing/2014/main" id="{34DA2411-F8CF-4BDB-B747-F435DFDC6B1F}"/>
              </a:ext>
            </a:extLst>
          </p:cNvPr>
          <p:cNvSpPr txBox="1"/>
          <p:nvPr/>
        </p:nvSpPr>
        <p:spPr>
          <a:xfrm>
            <a:off x="10269" y="1807337"/>
            <a:ext cx="1282195" cy="584775"/>
          </a:xfrm>
          <a:prstGeom prst="rect">
            <a:avLst/>
          </a:prstGeom>
          <a:noFill/>
        </p:spPr>
        <p:txBody>
          <a:bodyPr wrap="square" rtlCol="0">
            <a:spAutoFit/>
          </a:bodyPr>
          <a:lstStyle/>
          <a:p>
            <a:r>
              <a:rPr lang="hu-HU" sz="1600" i="1" dirty="0" err="1">
                <a:solidFill>
                  <a:srgbClr val="202653"/>
                </a:solidFill>
                <a:latin typeface="Calibri" panose="020F0502020204030204" pitchFamily="34" charset="0"/>
                <a:cs typeface="Calibri" panose="020F0502020204030204" pitchFamily="34" charset="0"/>
              </a:rPr>
              <a:t>Autonomous</a:t>
            </a:r>
            <a:r>
              <a:rPr lang="hu-HU" sz="1600" i="1" dirty="0">
                <a:solidFill>
                  <a:srgbClr val="202653"/>
                </a:solidFill>
                <a:latin typeface="Calibri" panose="020F0502020204030204" pitchFamily="34" charset="0"/>
                <a:cs typeface="Calibri" panose="020F0502020204030204" pitchFamily="34" charset="0"/>
              </a:rPr>
              <a:t> </a:t>
            </a:r>
            <a:r>
              <a:rPr lang="hu-HU" sz="1600" i="1" dirty="0" err="1">
                <a:solidFill>
                  <a:srgbClr val="202653"/>
                </a:solidFill>
                <a:latin typeface="Calibri" panose="020F0502020204030204" pitchFamily="34" charset="0"/>
                <a:cs typeface="Calibri" panose="020F0502020204030204" pitchFamily="34" charset="0"/>
              </a:rPr>
              <a:t>factors</a:t>
            </a:r>
            <a:r>
              <a:rPr lang="hu-HU" sz="1600" i="1" dirty="0">
                <a:solidFill>
                  <a:srgbClr val="202653"/>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0EE84F0A-7530-4174-B550-093E6C8DDE89}"/>
              </a:ext>
            </a:extLst>
          </p:cNvPr>
          <p:cNvSpPr txBox="1"/>
          <p:nvPr/>
        </p:nvSpPr>
        <p:spPr>
          <a:xfrm>
            <a:off x="682204" y="6021288"/>
            <a:ext cx="8570316" cy="338554"/>
          </a:xfrm>
          <a:prstGeom prst="rect">
            <a:avLst/>
          </a:prstGeom>
          <a:noFill/>
        </p:spPr>
        <p:txBody>
          <a:bodyPr wrap="square" rtlCol="0">
            <a:spAutoFit/>
          </a:bodyPr>
          <a:lstStyle/>
          <a:p>
            <a:r>
              <a:rPr lang="hu-HU" sz="1600" i="1" dirty="0">
                <a:solidFill>
                  <a:srgbClr val="202653"/>
                </a:solidFill>
                <a:latin typeface="Calibri" panose="020F0502020204030204" pitchFamily="34" charset="0"/>
                <a:ea typeface="Verdana" panose="020B0604030504040204" pitchFamily="34" charset="0"/>
              </a:rPr>
              <a:t>*</a:t>
            </a:r>
            <a:r>
              <a:rPr lang="hu-HU" sz="1600" i="1" dirty="0" err="1">
                <a:solidFill>
                  <a:srgbClr val="202653"/>
                </a:solidFill>
                <a:latin typeface="Calibri" panose="020F0502020204030204" pitchFamily="34" charset="0"/>
                <a:ea typeface="Verdana" panose="020B0604030504040204" pitchFamily="34" charset="0"/>
              </a:rPr>
              <a:t>Autonomous</a:t>
            </a:r>
            <a:r>
              <a:rPr lang="hu-HU" sz="1600" i="1" dirty="0">
                <a:solidFill>
                  <a:srgbClr val="202653"/>
                </a:solidFill>
                <a:latin typeface="Calibri" panose="020F0502020204030204" pitchFamily="34" charset="0"/>
                <a:ea typeface="Verdana" panose="020B0604030504040204" pitchFamily="34" charset="0"/>
              </a:rPr>
              <a:t> </a:t>
            </a:r>
            <a:r>
              <a:rPr lang="hu-HU" sz="1600" i="1" dirty="0" err="1">
                <a:solidFill>
                  <a:srgbClr val="202653"/>
                </a:solidFill>
                <a:latin typeface="Calibri" panose="020F0502020204030204" pitchFamily="34" charset="0"/>
                <a:ea typeface="Verdana" panose="020B0604030504040204" pitchFamily="34" charset="0"/>
              </a:rPr>
              <a:t>factors</a:t>
            </a:r>
            <a:r>
              <a:rPr lang="hu-HU" sz="1600" i="1" dirty="0">
                <a:solidFill>
                  <a:srgbClr val="202653"/>
                </a:solidFill>
                <a:latin typeface="Calibri" panose="020F0502020204030204" pitchFamily="34" charset="0"/>
                <a:ea typeface="Verdana" panose="020B0604030504040204" pitchFamily="34" charset="0"/>
              </a:rPr>
              <a:t>: </a:t>
            </a:r>
            <a:r>
              <a:rPr lang="hu-HU" sz="1600" i="1" dirty="0" err="1">
                <a:solidFill>
                  <a:srgbClr val="202653"/>
                </a:solidFill>
                <a:latin typeface="Calibri" panose="020F0502020204030204" pitchFamily="34" charset="0"/>
                <a:ea typeface="Verdana" panose="020B0604030504040204" pitchFamily="34" charset="0"/>
              </a:rPr>
              <a:t>nor</a:t>
            </a:r>
            <a:r>
              <a:rPr lang="hu-HU" sz="1600" i="1" dirty="0">
                <a:solidFill>
                  <a:srgbClr val="202653"/>
                </a:solidFill>
                <a:latin typeface="Calibri" panose="020F0502020204030204" pitchFamily="34" charset="0"/>
                <a:ea typeface="Verdana" panose="020B0604030504040204" pitchFamily="34" charset="0"/>
              </a:rPr>
              <a:t> the MNB </a:t>
            </a:r>
            <a:r>
              <a:rPr lang="hu-HU" sz="1600" i="1" dirty="0" err="1">
                <a:solidFill>
                  <a:srgbClr val="202653"/>
                </a:solidFill>
                <a:latin typeface="Calibri" panose="020F0502020204030204" pitchFamily="34" charset="0"/>
                <a:ea typeface="Verdana" panose="020B0604030504040204" pitchFamily="34" charset="0"/>
              </a:rPr>
              <a:t>neither</a:t>
            </a:r>
            <a:r>
              <a:rPr lang="hu-HU" sz="1600" i="1" dirty="0">
                <a:solidFill>
                  <a:srgbClr val="202653"/>
                </a:solidFill>
                <a:latin typeface="Calibri" panose="020F0502020204030204" pitchFamily="34" charset="0"/>
                <a:ea typeface="Verdana" panose="020B0604030504040204" pitchFamily="34" charset="0"/>
              </a:rPr>
              <a:t> </a:t>
            </a:r>
            <a:r>
              <a:rPr lang="hu-HU" sz="1600" i="1" dirty="0" err="1">
                <a:solidFill>
                  <a:srgbClr val="202653"/>
                </a:solidFill>
                <a:latin typeface="Calibri" panose="020F0502020204030204" pitchFamily="34" charset="0"/>
                <a:ea typeface="Verdana" panose="020B0604030504040204" pitchFamily="34" charset="0"/>
              </a:rPr>
              <a:t>banks</a:t>
            </a:r>
            <a:r>
              <a:rPr lang="hu-HU" sz="1600" i="1" dirty="0">
                <a:solidFill>
                  <a:srgbClr val="202653"/>
                </a:solidFill>
                <a:latin typeface="Calibri" panose="020F0502020204030204" pitchFamily="34" charset="0"/>
                <a:ea typeface="Verdana" panose="020B0604030504040204" pitchFamily="34" charset="0"/>
              </a:rPr>
              <a:t> </a:t>
            </a:r>
            <a:r>
              <a:rPr lang="hu-HU" sz="1600" i="1" dirty="0" err="1">
                <a:solidFill>
                  <a:srgbClr val="202653"/>
                </a:solidFill>
                <a:latin typeface="Calibri" panose="020F0502020204030204" pitchFamily="34" charset="0"/>
                <a:ea typeface="Verdana" panose="020B0604030504040204" pitchFamily="34" charset="0"/>
              </a:rPr>
              <a:t>can</a:t>
            </a:r>
            <a:r>
              <a:rPr lang="hu-HU" sz="1600" i="1" dirty="0">
                <a:solidFill>
                  <a:srgbClr val="202653"/>
                </a:solidFill>
                <a:latin typeface="Calibri" panose="020F0502020204030204" pitchFamily="34" charset="0"/>
                <a:ea typeface="Verdana" panose="020B0604030504040204" pitchFamily="34" charset="0"/>
              </a:rPr>
              <a:t> </a:t>
            </a:r>
            <a:r>
              <a:rPr lang="hu-HU" sz="1600" i="1" dirty="0" err="1">
                <a:solidFill>
                  <a:srgbClr val="202653"/>
                </a:solidFill>
                <a:latin typeface="Calibri" panose="020F0502020204030204" pitchFamily="34" charset="0"/>
                <a:ea typeface="Verdana" panose="020B0604030504040204" pitchFamily="34" charset="0"/>
              </a:rPr>
              <a:t>infuence</a:t>
            </a:r>
            <a:r>
              <a:rPr lang="hu-HU" sz="1600" i="1" dirty="0">
                <a:solidFill>
                  <a:srgbClr val="202653"/>
                </a:solidFill>
                <a:latin typeface="Calibri" panose="020F0502020204030204" pitchFamily="34" charset="0"/>
                <a:ea typeface="Verdana" panose="020B0604030504040204" pitchFamily="34" charset="0"/>
              </a:rPr>
              <a:t> </a:t>
            </a:r>
            <a:r>
              <a:rPr lang="hu-HU" sz="1600" i="1" dirty="0" err="1">
                <a:solidFill>
                  <a:srgbClr val="202653"/>
                </a:solidFill>
                <a:latin typeface="Calibri" panose="020F0502020204030204" pitchFamily="34" charset="0"/>
                <a:ea typeface="Verdana" panose="020B0604030504040204" pitchFamily="34" charset="0"/>
              </a:rPr>
              <a:t>their</a:t>
            </a:r>
            <a:r>
              <a:rPr lang="hu-HU" sz="1600" i="1" dirty="0">
                <a:solidFill>
                  <a:srgbClr val="202653"/>
                </a:solidFill>
                <a:latin typeface="Calibri" panose="020F0502020204030204" pitchFamily="34" charset="0"/>
                <a:ea typeface="Verdana" panose="020B0604030504040204" pitchFamily="34" charset="0"/>
              </a:rPr>
              <a:t> </a:t>
            </a:r>
            <a:r>
              <a:rPr lang="hu-HU" sz="1600" i="1" dirty="0" err="1">
                <a:solidFill>
                  <a:srgbClr val="202653"/>
                </a:solidFill>
                <a:latin typeface="Calibri" panose="020F0502020204030204" pitchFamily="34" charset="0"/>
                <a:ea typeface="Verdana" panose="020B0604030504040204" pitchFamily="34" charset="0"/>
              </a:rPr>
              <a:t>evolution</a:t>
            </a:r>
            <a:endParaRPr lang="hu-HU" sz="1600" i="1" dirty="0">
              <a:solidFill>
                <a:srgbClr val="202653"/>
              </a:solidFill>
              <a:latin typeface="Calibri" panose="020F0502020204030204" pitchFamily="34" charset="0"/>
              <a:ea typeface="Verdana" panose="020B0604030504040204" pitchFamily="34" charset="0"/>
            </a:endParaRPr>
          </a:p>
        </p:txBody>
      </p:sp>
    </p:spTree>
    <p:extLst>
      <p:ext uri="{BB962C8B-B14F-4D97-AF65-F5344CB8AC3E}">
        <p14:creationId xmlns:p14="http://schemas.microsoft.com/office/powerpoint/2010/main" val="1716773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2800" dirty="0" err="1"/>
              <a:t>Liquidity</a:t>
            </a:r>
            <a:r>
              <a:rPr lang="hu-HU" sz="2800" dirty="0"/>
              <a:t> </a:t>
            </a:r>
            <a:r>
              <a:rPr lang="hu-HU" sz="2800" dirty="0" err="1"/>
              <a:t>shocks</a:t>
            </a:r>
            <a:r>
              <a:rPr lang="hu-HU" sz="2800" dirty="0"/>
              <a:t> of the banking </a:t>
            </a:r>
            <a:r>
              <a:rPr lang="hu-HU" sz="2800" dirty="0" err="1"/>
              <a:t>system</a:t>
            </a:r>
            <a:endParaRPr lang="hu-HU" sz="2800" dirty="0"/>
          </a:p>
        </p:txBody>
      </p:sp>
      <p:sp>
        <p:nvSpPr>
          <p:cNvPr id="3" name="Content Placeholder 2"/>
          <p:cNvSpPr>
            <a:spLocks noGrp="1"/>
          </p:cNvSpPr>
          <p:nvPr>
            <p:ph idx="1"/>
          </p:nvPr>
        </p:nvSpPr>
        <p:spPr>
          <a:xfrm>
            <a:off x="651367" y="1268760"/>
            <a:ext cx="7886700" cy="5184575"/>
          </a:xfrm>
        </p:spPr>
        <p:txBody>
          <a:bodyPr>
            <a:normAutofit/>
          </a:bodyPr>
          <a:lstStyle/>
          <a:p>
            <a:pPr marL="269875" lvl="0" indent="-269875" algn="just" defTabSz="914400">
              <a:lnSpc>
                <a:spcPct val="100000"/>
              </a:lnSpc>
              <a:spcBef>
                <a:spcPct val="20000"/>
              </a:spcBef>
              <a:buFontTx/>
              <a:buChar char="•"/>
              <a:defRPr/>
            </a:pPr>
            <a:r>
              <a:rPr lang="hu-HU" sz="2000" dirty="0" err="1">
                <a:solidFill>
                  <a:srgbClr val="1E2452"/>
                </a:solidFill>
              </a:rPr>
              <a:t>There</a:t>
            </a:r>
            <a:r>
              <a:rPr lang="hu-HU" sz="2000" dirty="0">
                <a:solidFill>
                  <a:srgbClr val="1E2452"/>
                </a:solidFill>
              </a:rPr>
              <a:t> is </a:t>
            </a:r>
            <a:r>
              <a:rPr lang="hu-HU" sz="2000" dirty="0" err="1">
                <a:solidFill>
                  <a:srgbClr val="1E2452"/>
                </a:solidFill>
              </a:rPr>
              <a:t>fundamental</a:t>
            </a:r>
            <a:r>
              <a:rPr lang="hu-HU" sz="2000" dirty="0">
                <a:solidFill>
                  <a:srgbClr val="1E2452"/>
                </a:solidFill>
              </a:rPr>
              <a:t> </a:t>
            </a:r>
            <a:r>
              <a:rPr lang="hu-HU" sz="2000" dirty="0" err="1">
                <a:solidFill>
                  <a:srgbClr val="1E2452"/>
                </a:solidFill>
              </a:rPr>
              <a:t>difference</a:t>
            </a:r>
            <a:r>
              <a:rPr lang="hu-HU" sz="2000" dirty="0">
                <a:solidFill>
                  <a:srgbClr val="1E2452"/>
                </a:solidFill>
              </a:rPr>
              <a:t> </a:t>
            </a:r>
            <a:r>
              <a:rPr lang="hu-HU" sz="2000" dirty="0" err="1">
                <a:solidFill>
                  <a:srgbClr val="1E2452"/>
                </a:solidFill>
              </a:rPr>
              <a:t>between</a:t>
            </a:r>
            <a:r>
              <a:rPr lang="hu-HU" sz="2000" dirty="0">
                <a:solidFill>
                  <a:srgbClr val="1E2452"/>
                </a:solidFill>
              </a:rPr>
              <a:t> </a:t>
            </a:r>
            <a:r>
              <a:rPr lang="hu-HU" sz="2000" dirty="0" err="1">
                <a:solidFill>
                  <a:srgbClr val="1E2452"/>
                </a:solidFill>
              </a:rPr>
              <a:t>liquidity</a:t>
            </a:r>
            <a:r>
              <a:rPr lang="hu-HU" sz="2000" dirty="0">
                <a:solidFill>
                  <a:srgbClr val="1E2452"/>
                </a:solidFill>
              </a:rPr>
              <a:t> </a:t>
            </a:r>
            <a:r>
              <a:rPr lang="hu-HU" sz="2000" dirty="0" err="1">
                <a:solidFill>
                  <a:srgbClr val="1E2452"/>
                </a:solidFill>
              </a:rPr>
              <a:t>shocks</a:t>
            </a:r>
            <a:r>
              <a:rPr lang="hu-HU" sz="2000" dirty="0">
                <a:solidFill>
                  <a:srgbClr val="1E2452"/>
                </a:solidFill>
              </a:rPr>
              <a:t> </a:t>
            </a:r>
            <a:r>
              <a:rPr lang="hu-HU" sz="2000" dirty="0" err="1">
                <a:solidFill>
                  <a:srgbClr val="1E2452"/>
                </a:solidFill>
              </a:rPr>
              <a:t>hitting</a:t>
            </a:r>
            <a:r>
              <a:rPr lang="hu-HU" sz="2000" dirty="0">
                <a:solidFill>
                  <a:srgbClr val="1E2452"/>
                </a:solidFill>
              </a:rPr>
              <a:t> </a:t>
            </a:r>
            <a:r>
              <a:rPr lang="hu-HU" sz="2000" dirty="0" err="1">
                <a:solidFill>
                  <a:srgbClr val="1E2452"/>
                </a:solidFill>
              </a:rPr>
              <a:t>individual</a:t>
            </a:r>
            <a:r>
              <a:rPr lang="hu-HU" sz="2000" dirty="0">
                <a:solidFill>
                  <a:srgbClr val="1E2452"/>
                </a:solidFill>
              </a:rPr>
              <a:t> </a:t>
            </a:r>
            <a:r>
              <a:rPr lang="hu-HU" sz="2000" dirty="0" err="1">
                <a:solidFill>
                  <a:srgbClr val="1E2452"/>
                </a:solidFill>
              </a:rPr>
              <a:t>banks</a:t>
            </a:r>
            <a:r>
              <a:rPr lang="hu-HU" sz="2000" dirty="0">
                <a:solidFill>
                  <a:srgbClr val="1E2452"/>
                </a:solidFill>
              </a:rPr>
              <a:t> and the banking </a:t>
            </a:r>
            <a:r>
              <a:rPr lang="hu-HU" sz="2000" dirty="0" err="1">
                <a:solidFill>
                  <a:srgbClr val="1E2452"/>
                </a:solidFill>
              </a:rPr>
              <a:t>system</a:t>
            </a:r>
            <a:r>
              <a:rPr lang="hu-HU" sz="2000" dirty="0">
                <a:solidFill>
                  <a:srgbClr val="1E2452"/>
                </a:solidFill>
              </a:rPr>
              <a:t> </a:t>
            </a:r>
            <a:r>
              <a:rPr lang="hu-HU" sz="2000" dirty="0" err="1">
                <a:solidFill>
                  <a:srgbClr val="1E2452"/>
                </a:solidFill>
              </a:rPr>
              <a:t>as</a:t>
            </a:r>
            <a:r>
              <a:rPr lang="hu-HU" sz="2000" dirty="0">
                <a:solidFill>
                  <a:srgbClr val="1E2452"/>
                </a:solidFill>
              </a:rPr>
              <a:t> a </a:t>
            </a:r>
            <a:r>
              <a:rPr lang="hu-HU" sz="2000" dirty="0" err="1">
                <a:solidFill>
                  <a:srgbClr val="1E2452"/>
                </a:solidFill>
              </a:rPr>
              <a:t>whole</a:t>
            </a:r>
            <a:r>
              <a:rPr lang="hu-HU" sz="2000" dirty="0">
                <a:solidFill>
                  <a:srgbClr val="1E2452"/>
                </a:solidFill>
              </a:rPr>
              <a:t>:</a:t>
            </a:r>
          </a:p>
          <a:p>
            <a:pPr lvl="1" fontAlgn="base">
              <a:lnSpc>
                <a:spcPct val="100000"/>
              </a:lnSpc>
              <a:spcAft>
                <a:spcPts val="600"/>
              </a:spcAft>
              <a:buFont typeface="Calibri" panose="020F0502020204030204" pitchFamily="34" charset="0"/>
              <a:buChar char="‒"/>
              <a:defRPr/>
            </a:pPr>
            <a:r>
              <a:rPr lang="en-US" sz="2000" b="1" dirty="0">
                <a:solidFill>
                  <a:srgbClr val="1E2452"/>
                </a:solidFill>
              </a:rPr>
              <a:t>On the individual </a:t>
            </a:r>
            <a:r>
              <a:rPr lang="hu-HU" sz="2000" b="1" dirty="0">
                <a:solidFill>
                  <a:srgbClr val="1E2452"/>
                </a:solidFill>
              </a:rPr>
              <a:t>bank </a:t>
            </a:r>
            <a:r>
              <a:rPr lang="en-US" sz="2000" b="1" dirty="0">
                <a:solidFill>
                  <a:srgbClr val="1E2452"/>
                </a:solidFill>
              </a:rPr>
              <a:t>level </a:t>
            </a:r>
            <a:r>
              <a:rPr lang="en-US" sz="2000" dirty="0">
                <a:solidFill>
                  <a:srgbClr val="1E2452"/>
                </a:solidFill>
              </a:rPr>
              <a:t>risk takes the form of unpredictable customer transactions (inflows and outflows as well)</a:t>
            </a:r>
          </a:p>
          <a:p>
            <a:pPr lvl="1" fontAlgn="base">
              <a:lnSpc>
                <a:spcPct val="100000"/>
              </a:lnSpc>
              <a:spcAft>
                <a:spcPct val="0"/>
              </a:spcAft>
              <a:buFont typeface="Calibri" panose="020F0502020204030204" pitchFamily="34" charset="0"/>
              <a:buChar char="‒"/>
              <a:defRPr/>
            </a:pPr>
            <a:r>
              <a:rPr lang="en-US" sz="2000" dirty="0">
                <a:solidFill>
                  <a:srgbClr val="1E2452"/>
                </a:solidFill>
              </a:rPr>
              <a:t>Individual liquidity shocks are manageable in the interbank money market in general</a:t>
            </a:r>
          </a:p>
          <a:p>
            <a:pPr marL="269875" lvl="0" indent="-269875" algn="just" defTabSz="914400">
              <a:lnSpc>
                <a:spcPct val="100000"/>
              </a:lnSpc>
              <a:spcBef>
                <a:spcPts val="1200"/>
              </a:spcBef>
              <a:buFontTx/>
              <a:buChar char="•"/>
              <a:defRPr/>
            </a:pPr>
            <a:r>
              <a:rPr lang="hu-HU" sz="2000" b="1" dirty="0" err="1">
                <a:solidFill>
                  <a:srgbClr val="1E2452"/>
                </a:solidFill>
              </a:rPr>
              <a:t>Shocks</a:t>
            </a:r>
            <a:r>
              <a:rPr lang="hu-HU" sz="2000" b="1" dirty="0">
                <a:solidFill>
                  <a:srgbClr val="1E2452"/>
                </a:solidFill>
              </a:rPr>
              <a:t> </a:t>
            </a:r>
            <a:r>
              <a:rPr lang="hu-HU" sz="2000" b="1" dirty="0" err="1">
                <a:solidFill>
                  <a:srgbClr val="1E2452"/>
                </a:solidFill>
              </a:rPr>
              <a:t>hitting</a:t>
            </a:r>
            <a:r>
              <a:rPr lang="hu-HU" sz="2000" b="1" dirty="0">
                <a:solidFill>
                  <a:srgbClr val="1E2452"/>
                </a:solidFill>
              </a:rPr>
              <a:t> the banking </a:t>
            </a:r>
            <a:r>
              <a:rPr lang="hu-HU" sz="2000" b="1" dirty="0" err="1">
                <a:solidFill>
                  <a:srgbClr val="1E2452"/>
                </a:solidFill>
              </a:rPr>
              <a:t>system</a:t>
            </a:r>
            <a:r>
              <a:rPr lang="hu-HU" sz="2000" b="1" dirty="0">
                <a:solidFill>
                  <a:srgbClr val="1E2452"/>
                </a:solidFill>
              </a:rPr>
              <a:t> </a:t>
            </a:r>
            <a:r>
              <a:rPr lang="hu-HU" sz="2000" dirty="0" err="1">
                <a:solidFill>
                  <a:srgbClr val="1E2452"/>
                </a:solidFill>
              </a:rPr>
              <a:t>as</a:t>
            </a:r>
            <a:r>
              <a:rPr lang="hu-HU" sz="2000" dirty="0">
                <a:solidFill>
                  <a:srgbClr val="1E2452"/>
                </a:solidFill>
              </a:rPr>
              <a:t> a </a:t>
            </a:r>
            <a:r>
              <a:rPr lang="hu-HU" sz="2000" dirty="0" err="1">
                <a:solidFill>
                  <a:srgbClr val="1E2452"/>
                </a:solidFill>
              </a:rPr>
              <a:t>whole</a:t>
            </a:r>
            <a:r>
              <a:rPr lang="hu-HU" sz="2000" dirty="0">
                <a:solidFill>
                  <a:srgbClr val="1E2452"/>
                </a:solidFill>
              </a:rPr>
              <a:t> </a:t>
            </a:r>
            <a:r>
              <a:rPr lang="hu-HU" sz="2000" dirty="0" err="1">
                <a:solidFill>
                  <a:srgbClr val="1E2452"/>
                </a:solidFill>
              </a:rPr>
              <a:t>reach</a:t>
            </a:r>
            <a:r>
              <a:rPr lang="hu-HU" sz="2000" dirty="0">
                <a:solidFill>
                  <a:srgbClr val="1E2452"/>
                </a:solidFill>
              </a:rPr>
              <a:t> </a:t>
            </a:r>
            <a:r>
              <a:rPr lang="hu-HU" sz="2000" dirty="0" err="1">
                <a:solidFill>
                  <a:srgbClr val="1E2452"/>
                </a:solidFill>
              </a:rPr>
              <a:t>all</a:t>
            </a:r>
            <a:r>
              <a:rPr lang="hu-HU" sz="2000" dirty="0">
                <a:solidFill>
                  <a:srgbClr val="1E2452"/>
                </a:solidFill>
              </a:rPr>
              <a:t> </a:t>
            </a:r>
            <a:r>
              <a:rPr lang="hu-HU" sz="2000" dirty="0" err="1">
                <a:solidFill>
                  <a:srgbClr val="1E2452"/>
                </a:solidFill>
              </a:rPr>
              <a:t>individual</a:t>
            </a:r>
            <a:r>
              <a:rPr lang="hu-HU" sz="2000" dirty="0">
                <a:solidFill>
                  <a:srgbClr val="1E2452"/>
                </a:solidFill>
              </a:rPr>
              <a:t> </a:t>
            </a:r>
            <a:r>
              <a:rPr lang="hu-HU" sz="2000" dirty="0" err="1">
                <a:solidFill>
                  <a:srgbClr val="1E2452"/>
                </a:solidFill>
              </a:rPr>
              <a:t>banks</a:t>
            </a:r>
            <a:r>
              <a:rPr lang="hu-HU" sz="2000" dirty="0">
                <a:solidFill>
                  <a:srgbClr val="1E2452"/>
                </a:solidFill>
              </a:rPr>
              <a:t> </a:t>
            </a:r>
            <a:r>
              <a:rPr lang="hu-HU" sz="2000" dirty="0" err="1">
                <a:solidFill>
                  <a:srgbClr val="1E2452"/>
                </a:solidFill>
              </a:rPr>
              <a:t>at</a:t>
            </a:r>
            <a:r>
              <a:rPr lang="hu-HU" sz="2000" dirty="0">
                <a:solidFill>
                  <a:srgbClr val="1E2452"/>
                </a:solidFill>
              </a:rPr>
              <a:t> the </a:t>
            </a:r>
            <a:r>
              <a:rPr lang="hu-HU" sz="2000" dirty="0" err="1">
                <a:solidFill>
                  <a:srgbClr val="1E2452"/>
                </a:solidFill>
              </a:rPr>
              <a:t>same</a:t>
            </a:r>
            <a:r>
              <a:rPr lang="hu-HU" sz="2000" dirty="0">
                <a:solidFill>
                  <a:srgbClr val="1E2452"/>
                </a:solidFill>
              </a:rPr>
              <a:t> </a:t>
            </a:r>
            <a:r>
              <a:rPr lang="hu-HU" sz="2000" dirty="0" err="1">
                <a:solidFill>
                  <a:srgbClr val="1E2452"/>
                </a:solidFill>
              </a:rPr>
              <a:t>time</a:t>
            </a:r>
            <a:r>
              <a:rPr lang="hu-HU" sz="2000" dirty="0">
                <a:solidFill>
                  <a:srgbClr val="1E2452"/>
                </a:solidFill>
              </a:rPr>
              <a:t> (in a different </a:t>
            </a:r>
            <a:r>
              <a:rPr lang="hu-HU" sz="2000" dirty="0" err="1">
                <a:solidFill>
                  <a:srgbClr val="1E2452"/>
                </a:solidFill>
              </a:rPr>
              <a:t>extent</a:t>
            </a:r>
            <a:r>
              <a:rPr lang="hu-HU" sz="2000" dirty="0">
                <a:solidFill>
                  <a:srgbClr val="1E2452"/>
                </a:solidFill>
              </a:rPr>
              <a:t>). </a:t>
            </a:r>
          </a:p>
          <a:p>
            <a:pPr lvl="1" fontAlgn="base">
              <a:lnSpc>
                <a:spcPct val="100000"/>
              </a:lnSpc>
              <a:spcAft>
                <a:spcPts val="600"/>
              </a:spcAft>
              <a:buFont typeface="Calibri" panose="020F0502020204030204" pitchFamily="34" charset="0"/>
              <a:buChar char="‒"/>
              <a:defRPr/>
            </a:pPr>
            <a:r>
              <a:rPr lang="hu-HU" sz="2000" dirty="0" err="1">
                <a:solidFill>
                  <a:srgbClr val="1E2452"/>
                </a:solidFill>
              </a:rPr>
              <a:t>Autonomous</a:t>
            </a:r>
            <a:r>
              <a:rPr lang="hu-HU" sz="2000" dirty="0">
                <a:solidFill>
                  <a:srgbClr val="1E2452"/>
                </a:solidFill>
              </a:rPr>
              <a:t> </a:t>
            </a:r>
            <a:r>
              <a:rPr lang="hu-HU" sz="2000" dirty="0" err="1">
                <a:solidFill>
                  <a:srgbClr val="1E2452"/>
                </a:solidFill>
              </a:rPr>
              <a:t>liquidity</a:t>
            </a:r>
            <a:r>
              <a:rPr lang="hu-HU" sz="2000" dirty="0">
                <a:solidFill>
                  <a:srgbClr val="1E2452"/>
                </a:solidFill>
              </a:rPr>
              <a:t> </a:t>
            </a:r>
            <a:r>
              <a:rPr lang="hu-HU" sz="2000" dirty="0" err="1">
                <a:solidFill>
                  <a:srgbClr val="1E2452"/>
                </a:solidFill>
              </a:rPr>
              <a:t>factors</a:t>
            </a:r>
            <a:r>
              <a:rPr lang="hu-HU" sz="2000" dirty="0">
                <a:solidFill>
                  <a:srgbClr val="1E2452"/>
                </a:solidFill>
              </a:rPr>
              <a:t>: </a:t>
            </a:r>
            <a:r>
              <a:rPr lang="hu-HU" sz="2000" dirty="0" err="1">
                <a:solidFill>
                  <a:srgbClr val="1E2452"/>
                </a:solidFill>
              </a:rPr>
              <a:t>transactions</a:t>
            </a:r>
            <a:r>
              <a:rPr lang="hu-HU" sz="2000" dirty="0">
                <a:solidFill>
                  <a:srgbClr val="1E2452"/>
                </a:solidFill>
              </a:rPr>
              <a:t> of </a:t>
            </a:r>
            <a:r>
              <a:rPr lang="en-GB" sz="2000" dirty="0">
                <a:solidFill>
                  <a:srgbClr val="1E2452"/>
                </a:solidFill>
              </a:rPr>
              <a:t>T</a:t>
            </a:r>
            <a:r>
              <a:rPr lang="hu-HU" sz="2000" dirty="0" err="1">
                <a:solidFill>
                  <a:srgbClr val="1E2452"/>
                </a:solidFill>
              </a:rPr>
              <a:t>reasury</a:t>
            </a:r>
            <a:r>
              <a:rPr lang="hu-HU" sz="2000" dirty="0">
                <a:solidFill>
                  <a:srgbClr val="1E2452"/>
                </a:solidFill>
              </a:rPr>
              <a:t> account, </a:t>
            </a:r>
            <a:r>
              <a:rPr lang="hu-HU" sz="2000" dirty="0" err="1">
                <a:solidFill>
                  <a:srgbClr val="1E2452"/>
                </a:solidFill>
              </a:rPr>
              <a:t>currency</a:t>
            </a:r>
            <a:r>
              <a:rPr lang="hu-HU" sz="2000" dirty="0">
                <a:solidFill>
                  <a:srgbClr val="1E2452"/>
                </a:solidFill>
              </a:rPr>
              <a:t> in </a:t>
            </a:r>
            <a:r>
              <a:rPr lang="hu-HU" sz="2000" dirty="0" err="1">
                <a:solidFill>
                  <a:srgbClr val="1E2452"/>
                </a:solidFill>
              </a:rPr>
              <a:t>circulation</a:t>
            </a:r>
            <a:endParaRPr lang="hu-HU" sz="2000" dirty="0">
              <a:solidFill>
                <a:srgbClr val="1E2452"/>
              </a:solidFill>
            </a:endParaRPr>
          </a:p>
          <a:p>
            <a:pPr lvl="1" fontAlgn="base">
              <a:lnSpc>
                <a:spcPct val="100000"/>
              </a:lnSpc>
              <a:spcAft>
                <a:spcPts val="600"/>
              </a:spcAft>
              <a:buFont typeface="Calibri" panose="020F0502020204030204" pitchFamily="34" charset="0"/>
              <a:buChar char="‒"/>
              <a:defRPr/>
            </a:pPr>
            <a:r>
              <a:rPr lang="hu-HU" sz="2000" dirty="0">
                <a:solidFill>
                  <a:srgbClr val="1E2452"/>
                </a:solidFill>
              </a:rPr>
              <a:t>MNB </a:t>
            </a:r>
            <a:r>
              <a:rPr lang="hu-HU" sz="2000" dirty="0" err="1">
                <a:solidFill>
                  <a:srgbClr val="1E2452"/>
                </a:solidFill>
              </a:rPr>
              <a:t>transactions</a:t>
            </a:r>
            <a:r>
              <a:rPr lang="hu-HU" sz="2000" dirty="0">
                <a:solidFill>
                  <a:srgbClr val="1E2452"/>
                </a:solidFill>
              </a:rPr>
              <a:t>: </a:t>
            </a:r>
            <a:r>
              <a:rPr lang="hu-HU" sz="2000" dirty="0" err="1">
                <a:solidFill>
                  <a:srgbClr val="1E2452"/>
                </a:solidFill>
              </a:rPr>
              <a:t>tenders</a:t>
            </a:r>
            <a:r>
              <a:rPr lang="hu-HU" sz="2000" dirty="0">
                <a:solidFill>
                  <a:srgbClr val="1E2452"/>
                </a:solidFill>
              </a:rPr>
              <a:t>, </a:t>
            </a:r>
            <a:r>
              <a:rPr lang="hu-HU" sz="2000" dirty="0" err="1">
                <a:solidFill>
                  <a:srgbClr val="1E2452"/>
                </a:solidFill>
              </a:rPr>
              <a:t>FX</a:t>
            </a:r>
            <a:r>
              <a:rPr lang="hu-HU" sz="2000" dirty="0">
                <a:solidFill>
                  <a:srgbClr val="1E2452"/>
                </a:solidFill>
              </a:rPr>
              <a:t> </a:t>
            </a:r>
            <a:r>
              <a:rPr lang="hu-HU" sz="2000" dirty="0" err="1">
                <a:solidFill>
                  <a:srgbClr val="1E2452"/>
                </a:solidFill>
              </a:rPr>
              <a:t>transactions</a:t>
            </a:r>
            <a:r>
              <a:rPr lang="hu-HU" sz="2000" dirty="0">
                <a:solidFill>
                  <a:srgbClr val="1E2452"/>
                </a:solidFill>
              </a:rPr>
              <a:t>, interest </a:t>
            </a:r>
            <a:r>
              <a:rPr lang="hu-HU" sz="2000" dirty="0" err="1">
                <a:solidFill>
                  <a:srgbClr val="1E2452"/>
                </a:solidFill>
              </a:rPr>
              <a:t>payment</a:t>
            </a:r>
            <a:endParaRPr lang="hu-HU" sz="2000" dirty="0">
              <a:solidFill>
                <a:srgbClr val="1E2452"/>
              </a:solidFill>
            </a:endParaRPr>
          </a:p>
          <a:p>
            <a:pPr lvl="1" fontAlgn="base">
              <a:lnSpc>
                <a:spcPct val="100000"/>
              </a:lnSpc>
              <a:spcAft>
                <a:spcPct val="0"/>
              </a:spcAft>
              <a:buFont typeface="Calibri" panose="020F0502020204030204" pitchFamily="34" charset="0"/>
              <a:buChar char="‒"/>
              <a:defRPr/>
            </a:pPr>
            <a:r>
              <a:rPr lang="hu-HU" sz="2000" dirty="0">
                <a:solidFill>
                  <a:srgbClr val="1E2452"/>
                </a:solidFill>
              </a:rPr>
              <a:t>Central bank instruments </a:t>
            </a:r>
            <a:r>
              <a:rPr lang="hu-HU" sz="2000" dirty="0" err="1">
                <a:solidFill>
                  <a:srgbClr val="1E2452"/>
                </a:solidFill>
              </a:rPr>
              <a:t>support</a:t>
            </a:r>
            <a:r>
              <a:rPr lang="hu-HU" sz="2000" dirty="0">
                <a:solidFill>
                  <a:srgbClr val="1E2452"/>
                </a:solidFill>
              </a:rPr>
              <a:t> the management of </a:t>
            </a:r>
            <a:r>
              <a:rPr lang="hu-HU" sz="2000" dirty="0" err="1">
                <a:solidFill>
                  <a:srgbClr val="1E2452"/>
                </a:solidFill>
              </a:rPr>
              <a:t>system</a:t>
            </a:r>
            <a:r>
              <a:rPr lang="en-GB" sz="2000" dirty="0">
                <a:solidFill>
                  <a:srgbClr val="1E2452"/>
                </a:solidFill>
              </a:rPr>
              <a:t>-</a:t>
            </a:r>
            <a:r>
              <a:rPr lang="hu-HU" sz="2000" dirty="0" err="1">
                <a:solidFill>
                  <a:srgbClr val="1E2452"/>
                </a:solidFill>
              </a:rPr>
              <a:t>wide</a:t>
            </a:r>
            <a:r>
              <a:rPr lang="hu-HU" sz="2000" dirty="0">
                <a:solidFill>
                  <a:srgbClr val="1E2452"/>
                </a:solidFill>
              </a:rPr>
              <a:t> </a:t>
            </a:r>
            <a:r>
              <a:rPr lang="hu-HU" sz="2000" dirty="0" err="1">
                <a:solidFill>
                  <a:srgbClr val="1E2452"/>
                </a:solidFill>
              </a:rPr>
              <a:t>liquidity</a:t>
            </a:r>
            <a:r>
              <a:rPr lang="hu-HU" sz="2000" dirty="0">
                <a:solidFill>
                  <a:srgbClr val="1E2452"/>
                </a:solidFill>
              </a:rPr>
              <a:t> </a:t>
            </a:r>
            <a:r>
              <a:rPr lang="hu-HU" sz="2000" dirty="0" err="1">
                <a:solidFill>
                  <a:srgbClr val="1E2452"/>
                </a:solidFill>
              </a:rPr>
              <a:t>shocks</a:t>
            </a:r>
            <a:r>
              <a:rPr lang="hu-HU" sz="2000" dirty="0">
                <a:solidFill>
                  <a:srgbClr val="1E2452"/>
                </a:solidFill>
              </a:rPr>
              <a:t> (minimum </a:t>
            </a:r>
            <a:r>
              <a:rPr lang="hu-HU" sz="2000" dirty="0" err="1">
                <a:solidFill>
                  <a:srgbClr val="1E2452"/>
                </a:solidFill>
              </a:rPr>
              <a:t>reserves</a:t>
            </a:r>
            <a:r>
              <a:rPr lang="hu-HU" sz="2000" dirty="0">
                <a:solidFill>
                  <a:srgbClr val="1E2452"/>
                </a:solidFill>
              </a:rPr>
              <a:t>, interest </a:t>
            </a:r>
            <a:r>
              <a:rPr lang="hu-HU" sz="2000" dirty="0" err="1">
                <a:solidFill>
                  <a:srgbClr val="1E2452"/>
                </a:solidFill>
              </a:rPr>
              <a:t>rate</a:t>
            </a:r>
            <a:r>
              <a:rPr lang="hu-HU" sz="2000" dirty="0">
                <a:solidFill>
                  <a:srgbClr val="1E2452"/>
                </a:solidFill>
              </a:rPr>
              <a:t> </a:t>
            </a:r>
            <a:r>
              <a:rPr lang="hu-HU" sz="2000" dirty="0" err="1">
                <a:solidFill>
                  <a:srgbClr val="1E2452"/>
                </a:solidFill>
              </a:rPr>
              <a:t>corridor</a:t>
            </a:r>
            <a:r>
              <a:rPr lang="hu-HU" sz="2000" dirty="0">
                <a:solidFill>
                  <a:srgbClr val="1E2452"/>
                </a:solidFill>
              </a:rPr>
              <a:t>, </a:t>
            </a:r>
            <a:r>
              <a:rPr lang="hu-HU" sz="2000" dirty="0" err="1">
                <a:solidFill>
                  <a:srgbClr val="1E2452"/>
                </a:solidFill>
              </a:rPr>
              <a:t>overnight</a:t>
            </a:r>
            <a:r>
              <a:rPr lang="hu-HU" sz="2000" dirty="0">
                <a:solidFill>
                  <a:srgbClr val="1E2452"/>
                </a:solidFill>
              </a:rPr>
              <a:t> and </a:t>
            </a:r>
            <a:r>
              <a:rPr lang="hu-HU" sz="2000" dirty="0" err="1">
                <a:solidFill>
                  <a:srgbClr val="1E2452"/>
                </a:solidFill>
              </a:rPr>
              <a:t>longer</a:t>
            </a:r>
            <a:r>
              <a:rPr lang="hu-HU" sz="2000" dirty="0">
                <a:solidFill>
                  <a:srgbClr val="1E2452"/>
                </a:solidFill>
              </a:rPr>
              <a:t> </a:t>
            </a:r>
            <a:r>
              <a:rPr lang="hu-HU" sz="2000" dirty="0" err="1">
                <a:solidFill>
                  <a:srgbClr val="1E2452"/>
                </a:solidFill>
              </a:rPr>
              <a:t>term</a:t>
            </a:r>
            <a:r>
              <a:rPr lang="hu-HU" sz="2000" dirty="0">
                <a:solidFill>
                  <a:srgbClr val="1E2452"/>
                </a:solidFill>
              </a:rPr>
              <a:t> </a:t>
            </a:r>
            <a:r>
              <a:rPr lang="hu-HU" sz="2000" dirty="0" err="1">
                <a:solidFill>
                  <a:srgbClr val="1E2452"/>
                </a:solidFill>
              </a:rPr>
              <a:t>loans</a:t>
            </a:r>
            <a:r>
              <a:rPr lang="hu-HU" sz="2000" dirty="0">
                <a:solidFill>
                  <a:srgbClr val="1E2452"/>
                </a:solidFill>
              </a:rPr>
              <a:t>)</a:t>
            </a:r>
          </a:p>
          <a:p>
            <a:pPr marL="0" indent="0">
              <a:buNone/>
            </a:pPr>
            <a:endParaRPr lang="hu-HU" dirty="0"/>
          </a:p>
        </p:txBody>
      </p:sp>
      <p:sp>
        <p:nvSpPr>
          <p:cNvPr id="4" name="Footer Placeholder 3"/>
          <p:cNvSpPr>
            <a:spLocks noGrp="1"/>
          </p:cNvSpPr>
          <p:nvPr>
            <p:ph type="ftr" sz="quarter" idx="11"/>
          </p:nvPr>
        </p:nvSpPr>
        <p:spPr/>
        <p:txBody>
          <a:bodyPr/>
          <a:lstStyle/>
          <a:p>
            <a:pPr>
              <a:defRPr/>
            </a:pPr>
            <a:r>
              <a:rPr lang="hu-HU" dirty="0"/>
              <a:t>Magyar Nemzeti Bank</a:t>
            </a:r>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48</a:t>
            </a:fld>
            <a:endParaRPr lang="hu-HU" dirty="0"/>
          </a:p>
        </p:txBody>
      </p:sp>
    </p:spTree>
    <p:extLst>
      <p:ext uri="{BB962C8B-B14F-4D97-AF65-F5344CB8AC3E}">
        <p14:creationId xmlns:p14="http://schemas.microsoft.com/office/powerpoint/2010/main" val="3599139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8245891" cy="759189"/>
          </a:xfrm>
        </p:spPr>
        <p:txBody>
          <a:bodyPr>
            <a:noAutofit/>
          </a:bodyPr>
          <a:lstStyle/>
          <a:p>
            <a:r>
              <a:rPr lang="hu-HU" sz="2800" dirty="0" err="1">
                <a:solidFill>
                  <a:srgbClr val="1E2452"/>
                </a:solidFill>
              </a:rPr>
              <a:t>One</a:t>
            </a:r>
            <a:r>
              <a:rPr lang="hu-HU" sz="2800" dirty="0">
                <a:solidFill>
                  <a:srgbClr val="1E2452"/>
                </a:solidFill>
              </a:rPr>
              <a:t> of the </a:t>
            </a:r>
            <a:r>
              <a:rPr lang="hu-HU" sz="2800" dirty="0" err="1">
                <a:solidFill>
                  <a:srgbClr val="1E2452"/>
                </a:solidFill>
              </a:rPr>
              <a:t>sources</a:t>
            </a:r>
            <a:r>
              <a:rPr lang="hu-HU" sz="2800" dirty="0">
                <a:solidFill>
                  <a:srgbClr val="1E2452"/>
                </a:solidFill>
              </a:rPr>
              <a:t> of </a:t>
            </a:r>
            <a:r>
              <a:rPr lang="hu-HU" sz="2800" dirty="0" err="1">
                <a:solidFill>
                  <a:srgbClr val="1E2452"/>
                </a:solidFill>
              </a:rPr>
              <a:t>shocks</a:t>
            </a:r>
            <a:r>
              <a:rPr lang="hu-HU" sz="2800" dirty="0">
                <a:solidFill>
                  <a:srgbClr val="1E2452"/>
                </a:solidFill>
              </a:rPr>
              <a:t> </a:t>
            </a:r>
            <a:r>
              <a:rPr lang="hu-HU" sz="2800" dirty="0" err="1">
                <a:solidFill>
                  <a:srgbClr val="1E2452"/>
                </a:solidFill>
              </a:rPr>
              <a:t>hitting</a:t>
            </a:r>
            <a:r>
              <a:rPr lang="hu-HU" sz="2800" dirty="0">
                <a:solidFill>
                  <a:srgbClr val="1E2452"/>
                </a:solidFill>
              </a:rPr>
              <a:t> the banking </a:t>
            </a:r>
            <a:r>
              <a:rPr lang="hu-HU" sz="2800" dirty="0" err="1">
                <a:solidFill>
                  <a:srgbClr val="1E2452"/>
                </a:solidFill>
              </a:rPr>
              <a:t>system</a:t>
            </a:r>
            <a:r>
              <a:rPr lang="hu-HU" sz="2800" dirty="0">
                <a:solidFill>
                  <a:srgbClr val="1E2452"/>
                </a:solidFill>
              </a:rPr>
              <a:t> is the </a:t>
            </a:r>
            <a:r>
              <a:rPr lang="hu-HU" sz="2800" dirty="0" err="1">
                <a:solidFill>
                  <a:srgbClr val="1E2452"/>
                </a:solidFill>
              </a:rPr>
              <a:t>variability</a:t>
            </a:r>
            <a:r>
              <a:rPr lang="hu-HU" sz="2800" dirty="0">
                <a:solidFill>
                  <a:srgbClr val="1E2452"/>
                </a:solidFill>
              </a:rPr>
              <a:t> of the </a:t>
            </a:r>
            <a:r>
              <a:rPr lang="en-GB" sz="2800" dirty="0">
                <a:solidFill>
                  <a:srgbClr val="1E2452"/>
                </a:solidFill>
              </a:rPr>
              <a:t>T</a:t>
            </a:r>
            <a:r>
              <a:rPr lang="hu-HU" sz="2800" dirty="0" err="1">
                <a:solidFill>
                  <a:srgbClr val="1E2452"/>
                </a:solidFill>
              </a:rPr>
              <a:t>reasury</a:t>
            </a:r>
            <a:r>
              <a:rPr lang="hu-HU" sz="2800" dirty="0">
                <a:solidFill>
                  <a:srgbClr val="1E2452"/>
                </a:solidFill>
              </a:rPr>
              <a:t> </a:t>
            </a:r>
            <a:r>
              <a:rPr lang="hu-HU" sz="2800" dirty="0" err="1">
                <a:solidFill>
                  <a:srgbClr val="1E2452"/>
                </a:solidFill>
              </a:rPr>
              <a:t>Single</a:t>
            </a:r>
            <a:r>
              <a:rPr lang="hu-HU" sz="2800" dirty="0">
                <a:solidFill>
                  <a:srgbClr val="1E2452"/>
                </a:solidFill>
              </a:rPr>
              <a:t> Account (</a:t>
            </a:r>
            <a:r>
              <a:rPr lang="hu-HU" sz="2800" dirty="0" err="1">
                <a:solidFill>
                  <a:srgbClr val="1E2452"/>
                </a:solidFill>
              </a:rPr>
              <a:t>TSA</a:t>
            </a:r>
            <a:r>
              <a:rPr lang="hu-HU" sz="2800" dirty="0">
                <a:solidFill>
                  <a:srgbClr val="1E2452"/>
                </a:solidFill>
              </a:rPr>
              <a:t>)</a:t>
            </a:r>
          </a:p>
        </p:txBody>
      </p:sp>
      <p:sp>
        <p:nvSpPr>
          <p:cNvPr id="3" name="Content Placeholder 2"/>
          <p:cNvSpPr>
            <a:spLocks noGrp="1"/>
          </p:cNvSpPr>
          <p:nvPr>
            <p:ph idx="1"/>
          </p:nvPr>
        </p:nvSpPr>
        <p:spPr>
          <a:xfrm>
            <a:off x="611560" y="1268760"/>
            <a:ext cx="7886700" cy="5328592"/>
          </a:xfrm>
        </p:spPr>
        <p:txBody>
          <a:bodyPr>
            <a:normAutofit/>
          </a:bodyPr>
          <a:lstStyle/>
          <a:p>
            <a:pPr marL="269875" lvl="0" indent="-269875" algn="just" defTabSz="914400">
              <a:lnSpc>
                <a:spcPct val="100000"/>
              </a:lnSpc>
              <a:spcBef>
                <a:spcPts val="600"/>
              </a:spcBef>
              <a:buFontTx/>
              <a:buChar char="•"/>
              <a:defRPr/>
            </a:pPr>
            <a:r>
              <a:rPr lang="hu-HU" sz="2000" dirty="0">
                <a:solidFill>
                  <a:srgbClr val="1E2452"/>
                </a:solidFill>
              </a:rPr>
              <a:t>Government </a:t>
            </a:r>
            <a:r>
              <a:rPr lang="hu-HU" sz="2000" dirty="0" err="1">
                <a:solidFill>
                  <a:srgbClr val="1E2452"/>
                </a:solidFill>
              </a:rPr>
              <a:t>expenditures</a:t>
            </a:r>
            <a:r>
              <a:rPr lang="hu-HU" sz="2000" dirty="0">
                <a:solidFill>
                  <a:srgbClr val="1E2452"/>
                </a:solidFill>
              </a:rPr>
              <a:t> </a:t>
            </a:r>
            <a:r>
              <a:rPr lang="hu-HU" sz="2000" dirty="0" err="1">
                <a:solidFill>
                  <a:srgbClr val="1E2452"/>
                </a:solidFill>
              </a:rPr>
              <a:t>increase</a:t>
            </a:r>
            <a:r>
              <a:rPr lang="hu-HU" sz="2000" dirty="0">
                <a:solidFill>
                  <a:srgbClr val="1E2452"/>
                </a:solidFill>
              </a:rPr>
              <a:t>, </a:t>
            </a:r>
            <a:r>
              <a:rPr lang="hu-HU" sz="2000" dirty="0" err="1">
                <a:solidFill>
                  <a:srgbClr val="1E2452"/>
                </a:solidFill>
              </a:rPr>
              <a:t>revenues</a:t>
            </a:r>
            <a:r>
              <a:rPr lang="hu-HU" sz="2000" dirty="0">
                <a:solidFill>
                  <a:srgbClr val="1E2452"/>
                </a:solidFill>
              </a:rPr>
              <a:t> </a:t>
            </a:r>
            <a:r>
              <a:rPr lang="hu-HU" sz="2000" dirty="0" err="1">
                <a:solidFill>
                  <a:srgbClr val="1E2452"/>
                </a:solidFill>
              </a:rPr>
              <a:t>decrease</a:t>
            </a:r>
            <a:r>
              <a:rPr lang="hu-HU" sz="2000" dirty="0">
                <a:solidFill>
                  <a:srgbClr val="1E2452"/>
                </a:solidFill>
              </a:rPr>
              <a:t> the </a:t>
            </a:r>
            <a:r>
              <a:rPr lang="hu-HU" sz="2000" dirty="0" err="1">
                <a:solidFill>
                  <a:srgbClr val="1E2452"/>
                </a:solidFill>
              </a:rPr>
              <a:t>liquidity</a:t>
            </a:r>
            <a:r>
              <a:rPr lang="hu-HU" sz="2000" dirty="0">
                <a:solidFill>
                  <a:srgbClr val="1E2452"/>
                </a:solidFill>
              </a:rPr>
              <a:t> </a:t>
            </a:r>
            <a:r>
              <a:rPr lang="hu-HU" sz="2000" dirty="0" err="1">
                <a:solidFill>
                  <a:srgbClr val="1E2452"/>
                </a:solidFill>
              </a:rPr>
              <a:t>surplus</a:t>
            </a:r>
            <a:r>
              <a:rPr lang="hu-HU" sz="2000" dirty="0">
                <a:solidFill>
                  <a:srgbClr val="1E2452"/>
                </a:solidFill>
              </a:rPr>
              <a:t> of the banking </a:t>
            </a:r>
            <a:r>
              <a:rPr lang="hu-HU" sz="2000" dirty="0" err="1">
                <a:solidFill>
                  <a:srgbClr val="1E2452"/>
                </a:solidFill>
              </a:rPr>
              <a:t>system</a:t>
            </a:r>
            <a:r>
              <a:rPr lang="hu-HU" sz="2000" dirty="0">
                <a:solidFill>
                  <a:srgbClr val="1E2452"/>
                </a:solidFill>
              </a:rPr>
              <a:t>:</a:t>
            </a:r>
          </a:p>
          <a:p>
            <a:pPr lvl="1" fontAlgn="base">
              <a:lnSpc>
                <a:spcPct val="100000"/>
              </a:lnSpc>
              <a:spcAft>
                <a:spcPts val="600"/>
              </a:spcAft>
              <a:buFont typeface="Calibri" panose="020F0502020204030204" pitchFamily="34" charset="0"/>
              <a:buChar char="‒"/>
              <a:defRPr/>
            </a:pPr>
            <a:r>
              <a:rPr lang="en-GB" sz="2000" dirty="0">
                <a:solidFill>
                  <a:srgbClr val="1E2452"/>
                </a:solidFill>
              </a:rPr>
              <a:t>M</a:t>
            </a:r>
            <a:r>
              <a:rPr lang="hu-HU" sz="2000" dirty="0" err="1">
                <a:solidFill>
                  <a:srgbClr val="1E2452"/>
                </a:solidFill>
              </a:rPr>
              <a:t>ajority</a:t>
            </a:r>
            <a:r>
              <a:rPr lang="hu-HU" sz="2000" dirty="0">
                <a:solidFill>
                  <a:srgbClr val="1E2452"/>
                </a:solidFill>
              </a:rPr>
              <a:t> of </a:t>
            </a:r>
            <a:r>
              <a:rPr lang="hu-HU" sz="2000" b="1" dirty="0">
                <a:solidFill>
                  <a:srgbClr val="1E2452"/>
                </a:solidFill>
              </a:rPr>
              <a:t>government </a:t>
            </a:r>
            <a:r>
              <a:rPr lang="hu-HU" sz="2000" b="1" dirty="0" err="1">
                <a:solidFill>
                  <a:srgbClr val="1E2452"/>
                </a:solidFill>
              </a:rPr>
              <a:t>expenditures</a:t>
            </a:r>
            <a:r>
              <a:rPr lang="hu-HU" sz="2000" b="1" dirty="0">
                <a:solidFill>
                  <a:srgbClr val="1E2452"/>
                </a:solidFill>
              </a:rPr>
              <a:t> </a:t>
            </a:r>
            <a:r>
              <a:rPr lang="hu-HU" sz="2000" dirty="0">
                <a:solidFill>
                  <a:srgbClr val="1E2452"/>
                </a:solidFill>
              </a:rPr>
              <a:t>(</a:t>
            </a:r>
            <a:r>
              <a:rPr lang="hu-HU" sz="2000" dirty="0" err="1">
                <a:solidFill>
                  <a:srgbClr val="1E2452"/>
                </a:solidFill>
              </a:rPr>
              <a:t>e.g</a:t>
            </a:r>
            <a:r>
              <a:rPr lang="hu-HU" sz="2000" dirty="0">
                <a:solidFill>
                  <a:srgbClr val="1E2452"/>
                </a:solidFill>
              </a:rPr>
              <a:t>. </a:t>
            </a:r>
            <a:r>
              <a:rPr lang="hu-HU" sz="2000" dirty="0" err="1">
                <a:solidFill>
                  <a:srgbClr val="1E2452"/>
                </a:solidFill>
              </a:rPr>
              <a:t>wage</a:t>
            </a:r>
            <a:r>
              <a:rPr lang="hu-HU" sz="2000" dirty="0">
                <a:solidFill>
                  <a:srgbClr val="1E2452"/>
                </a:solidFill>
              </a:rPr>
              <a:t> </a:t>
            </a:r>
            <a:r>
              <a:rPr lang="hu-HU" sz="2000" dirty="0" err="1">
                <a:solidFill>
                  <a:srgbClr val="1E2452"/>
                </a:solidFill>
              </a:rPr>
              <a:t>disbursements</a:t>
            </a:r>
            <a:r>
              <a:rPr lang="hu-HU" sz="2000" dirty="0">
                <a:solidFill>
                  <a:srgbClr val="1E2452"/>
                </a:solidFill>
              </a:rPr>
              <a:t> of the </a:t>
            </a:r>
            <a:r>
              <a:rPr lang="hu-HU" sz="2000" dirty="0" err="1">
                <a:solidFill>
                  <a:srgbClr val="1E2452"/>
                </a:solidFill>
              </a:rPr>
              <a:t>public</a:t>
            </a:r>
            <a:r>
              <a:rPr lang="hu-HU" sz="2000" dirty="0">
                <a:solidFill>
                  <a:srgbClr val="1E2452"/>
                </a:solidFill>
              </a:rPr>
              <a:t> sector, </a:t>
            </a:r>
            <a:r>
              <a:rPr lang="hu-HU" sz="2000" dirty="0" err="1">
                <a:solidFill>
                  <a:srgbClr val="1E2452"/>
                </a:solidFill>
              </a:rPr>
              <a:t>pension</a:t>
            </a:r>
            <a:r>
              <a:rPr lang="hu-HU" sz="2000" dirty="0">
                <a:solidFill>
                  <a:srgbClr val="1E2452"/>
                </a:solidFill>
              </a:rPr>
              <a:t> </a:t>
            </a:r>
            <a:r>
              <a:rPr lang="hu-HU" sz="2000" dirty="0" err="1">
                <a:solidFill>
                  <a:srgbClr val="1E2452"/>
                </a:solidFill>
              </a:rPr>
              <a:t>payments</a:t>
            </a:r>
            <a:r>
              <a:rPr lang="hu-HU" sz="2000" dirty="0">
                <a:solidFill>
                  <a:srgbClr val="1E2452"/>
                </a:solidFill>
              </a:rPr>
              <a:t>) </a:t>
            </a:r>
            <a:r>
              <a:rPr lang="hu-HU" sz="2000" dirty="0" err="1">
                <a:solidFill>
                  <a:srgbClr val="1E2452"/>
                </a:solidFill>
              </a:rPr>
              <a:t>arrive</a:t>
            </a:r>
            <a:r>
              <a:rPr lang="hu-HU" sz="2000" dirty="0">
                <a:solidFill>
                  <a:srgbClr val="1E2452"/>
                </a:solidFill>
              </a:rPr>
              <a:t> to </a:t>
            </a:r>
            <a:r>
              <a:rPr lang="hu-HU" sz="2000" dirty="0" err="1">
                <a:solidFill>
                  <a:srgbClr val="1E2452"/>
                </a:solidFill>
              </a:rPr>
              <a:t>current</a:t>
            </a:r>
            <a:r>
              <a:rPr lang="hu-HU" sz="2000" dirty="0">
                <a:solidFill>
                  <a:srgbClr val="1E2452"/>
                </a:solidFill>
              </a:rPr>
              <a:t> </a:t>
            </a:r>
            <a:r>
              <a:rPr lang="hu-HU" sz="2000" dirty="0" err="1">
                <a:solidFill>
                  <a:srgbClr val="1E2452"/>
                </a:solidFill>
              </a:rPr>
              <a:t>accounts</a:t>
            </a:r>
            <a:r>
              <a:rPr lang="hu-HU" sz="2000" dirty="0">
                <a:solidFill>
                  <a:srgbClr val="1E2452"/>
                </a:solidFill>
              </a:rPr>
              <a:t> </a:t>
            </a:r>
            <a:r>
              <a:rPr lang="hu-HU" sz="2000" dirty="0" err="1">
                <a:solidFill>
                  <a:srgbClr val="1E2452"/>
                </a:solidFill>
              </a:rPr>
              <a:t>held</a:t>
            </a:r>
            <a:r>
              <a:rPr lang="hu-HU" sz="2000" dirty="0">
                <a:solidFill>
                  <a:srgbClr val="1E2452"/>
                </a:solidFill>
              </a:rPr>
              <a:t> </a:t>
            </a:r>
            <a:r>
              <a:rPr lang="hu-HU" sz="2000" dirty="0" err="1">
                <a:solidFill>
                  <a:srgbClr val="1E2452"/>
                </a:solidFill>
              </a:rPr>
              <a:t>at</a:t>
            </a:r>
            <a:r>
              <a:rPr lang="hu-HU" sz="2000" dirty="0">
                <a:solidFill>
                  <a:srgbClr val="1E2452"/>
                </a:solidFill>
              </a:rPr>
              <a:t> </a:t>
            </a:r>
            <a:r>
              <a:rPr lang="hu-HU" sz="2000" dirty="0" err="1">
                <a:solidFill>
                  <a:srgbClr val="1E2452"/>
                </a:solidFill>
              </a:rPr>
              <a:t>banks</a:t>
            </a:r>
            <a:r>
              <a:rPr lang="hu-HU" sz="2000" dirty="0">
                <a:solidFill>
                  <a:srgbClr val="1E2452"/>
                </a:solidFill>
              </a:rPr>
              <a:t>, </a:t>
            </a:r>
            <a:r>
              <a:rPr lang="hu-HU" sz="2000" dirty="0" err="1">
                <a:solidFill>
                  <a:srgbClr val="1E2452"/>
                </a:solidFill>
              </a:rPr>
              <a:t>therefore</a:t>
            </a:r>
            <a:r>
              <a:rPr lang="hu-HU" sz="2000" dirty="0">
                <a:solidFill>
                  <a:srgbClr val="1E2452"/>
                </a:solidFill>
              </a:rPr>
              <a:t> they </a:t>
            </a:r>
            <a:r>
              <a:rPr lang="hu-HU" sz="2000" dirty="0" err="1">
                <a:solidFill>
                  <a:srgbClr val="1E2452"/>
                </a:solidFill>
              </a:rPr>
              <a:t>increase</a:t>
            </a:r>
            <a:r>
              <a:rPr lang="hu-HU" sz="2000" dirty="0">
                <a:solidFill>
                  <a:srgbClr val="1E2452"/>
                </a:solidFill>
              </a:rPr>
              <a:t> the </a:t>
            </a:r>
            <a:r>
              <a:rPr lang="hu-HU" sz="2000" dirty="0" err="1">
                <a:solidFill>
                  <a:srgbClr val="1E2452"/>
                </a:solidFill>
              </a:rPr>
              <a:t>liquidity</a:t>
            </a:r>
            <a:r>
              <a:rPr lang="hu-HU" sz="2000" dirty="0">
                <a:solidFill>
                  <a:srgbClr val="1E2452"/>
                </a:solidFill>
              </a:rPr>
              <a:t> of </a:t>
            </a:r>
            <a:r>
              <a:rPr lang="hu-HU" sz="2000" dirty="0" err="1">
                <a:solidFill>
                  <a:srgbClr val="1E2452"/>
                </a:solidFill>
              </a:rPr>
              <a:t>banks</a:t>
            </a:r>
            <a:r>
              <a:rPr lang="hu-HU" sz="2000" dirty="0">
                <a:solidFill>
                  <a:srgbClr val="1E2452"/>
                </a:solidFill>
              </a:rPr>
              <a:t> </a:t>
            </a:r>
            <a:r>
              <a:rPr lang="hu-HU" sz="2000" dirty="0" err="1">
                <a:solidFill>
                  <a:srgbClr val="1E2452"/>
                </a:solidFill>
              </a:rPr>
              <a:t>through</a:t>
            </a:r>
            <a:r>
              <a:rPr lang="hu-HU" sz="2000" dirty="0">
                <a:solidFill>
                  <a:srgbClr val="1E2452"/>
                </a:solidFill>
              </a:rPr>
              <a:t> the </a:t>
            </a:r>
            <a:r>
              <a:rPr lang="hu-HU" sz="2000" dirty="0" err="1">
                <a:solidFill>
                  <a:srgbClr val="1E2452"/>
                </a:solidFill>
              </a:rPr>
              <a:t>intermediation</a:t>
            </a:r>
            <a:r>
              <a:rPr lang="hu-HU" sz="2000" dirty="0">
                <a:solidFill>
                  <a:srgbClr val="1E2452"/>
                </a:solidFill>
              </a:rPr>
              <a:t> of </a:t>
            </a:r>
            <a:r>
              <a:rPr lang="hu-HU" sz="2000" dirty="0" err="1">
                <a:solidFill>
                  <a:srgbClr val="1E2452"/>
                </a:solidFill>
              </a:rPr>
              <a:t>payment</a:t>
            </a:r>
            <a:r>
              <a:rPr lang="hu-HU" sz="2000" dirty="0">
                <a:solidFill>
                  <a:srgbClr val="1E2452"/>
                </a:solidFill>
              </a:rPr>
              <a:t> </a:t>
            </a:r>
            <a:r>
              <a:rPr lang="hu-HU" sz="2000" dirty="0" err="1">
                <a:solidFill>
                  <a:srgbClr val="1E2452"/>
                </a:solidFill>
              </a:rPr>
              <a:t>systems</a:t>
            </a:r>
            <a:r>
              <a:rPr lang="hu-HU" sz="2000" dirty="0">
                <a:solidFill>
                  <a:srgbClr val="1E2452"/>
                </a:solidFill>
              </a:rPr>
              <a:t> (the </a:t>
            </a:r>
            <a:r>
              <a:rPr lang="hu-HU" sz="2000" dirty="0" err="1">
                <a:solidFill>
                  <a:srgbClr val="1E2452"/>
                </a:solidFill>
              </a:rPr>
              <a:t>liabilities</a:t>
            </a:r>
            <a:r>
              <a:rPr lang="hu-HU" sz="2000" dirty="0">
                <a:solidFill>
                  <a:srgbClr val="1E2452"/>
                </a:solidFill>
              </a:rPr>
              <a:t> </a:t>
            </a:r>
            <a:r>
              <a:rPr lang="hu-HU" sz="2000" dirty="0" err="1">
                <a:solidFill>
                  <a:srgbClr val="1E2452"/>
                </a:solidFill>
              </a:rPr>
              <a:t>side</a:t>
            </a:r>
            <a:r>
              <a:rPr lang="hu-HU" sz="2000" dirty="0">
                <a:solidFill>
                  <a:srgbClr val="1E2452"/>
                </a:solidFill>
              </a:rPr>
              <a:t> of the MNB </a:t>
            </a:r>
            <a:r>
              <a:rPr lang="hu-HU" sz="2000" dirty="0" err="1">
                <a:solidFill>
                  <a:srgbClr val="1E2452"/>
                </a:solidFill>
              </a:rPr>
              <a:t>balance</a:t>
            </a:r>
            <a:r>
              <a:rPr lang="hu-HU" sz="2000" dirty="0">
                <a:solidFill>
                  <a:srgbClr val="1E2452"/>
                </a:solidFill>
              </a:rPr>
              <a:t> </a:t>
            </a:r>
            <a:r>
              <a:rPr lang="hu-HU" sz="2000" dirty="0" err="1">
                <a:solidFill>
                  <a:srgbClr val="1E2452"/>
                </a:solidFill>
              </a:rPr>
              <a:t>sheet</a:t>
            </a:r>
            <a:r>
              <a:rPr lang="hu-HU" sz="2000" dirty="0">
                <a:solidFill>
                  <a:srgbClr val="1E2452"/>
                </a:solidFill>
              </a:rPr>
              <a:t> is </a:t>
            </a:r>
            <a:r>
              <a:rPr lang="hu-HU" sz="2000" dirty="0" err="1">
                <a:solidFill>
                  <a:srgbClr val="1E2452"/>
                </a:solidFill>
              </a:rPr>
              <a:t>restructured</a:t>
            </a:r>
            <a:r>
              <a:rPr lang="hu-HU" sz="2000" dirty="0">
                <a:solidFill>
                  <a:srgbClr val="1E2452"/>
                </a:solidFill>
              </a:rPr>
              <a:t>)</a:t>
            </a:r>
          </a:p>
          <a:p>
            <a:pPr lvl="1" fontAlgn="base">
              <a:lnSpc>
                <a:spcPct val="100000"/>
              </a:lnSpc>
              <a:spcAft>
                <a:spcPts val="600"/>
              </a:spcAft>
              <a:buFont typeface="Calibri" panose="020F0502020204030204" pitchFamily="34" charset="0"/>
              <a:buChar char="‒"/>
              <a:defRPr/>
            </a:pPr>
            <a:r>
              <a:rPr lang="hu-HU" sz="2000" dirty="0">
                <a:solidFill>
                  <a:srgbClr val="1E2452"/>
                </a:solidFill>
              </a:rPr>
              <a:t>In the </a:t>
            </a:r>
            <a:r>
              <a:rPr lang="hu-HU" sz="2000" dirty="0" err="1">
                <a:solidFill>
                  <a:srgbClr val="1E2452"/>
                </a:solidFill>
              </a:rPr>
              <a:t>case</a:t>
            </a:r>
            <a:r>
              <a:rPr lang="hu-HU" sz="2000" dirty="0">
                <a:solidFill>
                  <a:srgbClr val="1E2452"/>
                </a:solidFill>
              </a:rPr>
              <a:t> of </a:t>
            </a:r>
            <a:r>
              <a:rPr lang="hu-HU" sz="2000" b="1" dirty="0" err="1">
                <a:solidFill>
                  <a:srgbClr val="1E2452"/>
                </a:solidFill>
              </a:rPr>
              <a:t>tax</a:t>
            </a:r>
            <a:r>
              <a:rPr lang="hu-HU" sz="2000" b="1" dirty="0">
                <a:solidFill>
                  <a:srgbClr val="1E2452"/>
                </a:solidFill>
              </a:rPr>
              <a:t> </a:t>
            </a:r>
            <a:r>
              <a:rPr lang="hu-HU" sz="2000" b="1" dirty="0" err="1">
                <a:solidFill>
                  <a:srgbClr val="1E2452"/>
                </a:solidFill>
              </a:rPr>
              <a:t>income</a:t>
            </a:r>
            <a:r>
              <a:rPr lang="hu-HU" sz="2000" b="1" dirty="0">
                <a:solidFill>
                  <a:srgbClr val="1E2452"/>
                </a:solidFill>
              </a:rPr>
              <a:t> </a:t>
            </a:r>
            <a:r>
              <a:rPr lang="hu-HU" sz="2000" dirty="0">
                <a:solidFill>
                  <a:srgbClr val="1E2452"/>
                </a:solidFill>
              </a:rPr>
              <a:t>and </a:t>
            </a:r>
            <a:r>
              <a:rPr lang="hu-HU" sz="2000" b="1" dirty="0" err="1">
                <a:solidFill>
                  <a:srgbClr val="1E2452"/>
                </a:solidFill>
              </a:rPr>
              <a:t>social</a:t>
            </a:r>
            <a:r>
              <a:rPr lang="hu-HU" sz="2000" b="1" dirty="0">
                <a:solidFill>
                  <a:srgbClr val="1E2452"/>
                </a:solidFill>
              </a:rPr>
              <a:t> </a:t>
            </a:r>
            <a:r>
              <a:rPr lang="hu-HU" sz="2000" b="1" dirty="0" err="1">
                <a:solidFill>
                  <a:srgbClr val="1E2452"/>
                </a:solidFill>
              </a:rPr>
              <a:t>security</a:t>
            </a:r>
            <a:r>
              <a:rPr lang="hu-HU" sz="2000" b="1" dirty="0">
                <a:solidFill>
                  <a:srgbClr val="1E2452"/>
                </a:solidFill>
              </a:rPr>
              <a:t> </a:t>
            </a:r>
            <a:r>
              <a:rPr lang="hu-HU" sz="2000" b="1" dirty="0" err="1">
                <a:solidFill>
                  <a:srgbClr val="1E2452"/>
                </a:solidFill>
              </a:rPr>
              <a:t>contributions</a:t>
            </a:r>
            <a:r>
              <a:rPr lang="hu-HU" sz="2000" dirty="0">
                <a:solidFill>
                  <a:srgbClr val="1E2452"/>
                </a:solidFill>
              </a:rPr>
              <a:t>, </a:t>
            </a:r>
            <a:r>
              <a:rPr lang="hu-HU" sz="2000" dirty="0" err="1">
                <a:solidFill>
                  <a:srgbClr val="1E2452"/>
                </a:solidFill>
              </a:rPr>
              <a:t>enterprises</a:t>
            </a:r>
            <a:r>
              <a:rPr lang="hu-HU" sz="2000" dirty="0">
                <a:solidFill>
                  <a:srgbClr val="1E2452"/>
                </a:solidFill>
              </a:rPr>
              <a:t> </a:t>
            </a:r>
            <a:r>
              <a:rPr lang="hu-HU" sz="2000" dirty="0" err="1">
                <a:solidFill>
                  <a:srgbClr val="1E2452"/>
                </a:solidFill>
              </a:rPr>
              <a:t>transfer</a:t>
            </a:r>
            <a:r>
              <a:rPr lang="hu-HU" sz="2000" dirty="0">
                <a:solidFill>
                  <a:srgbClr val="1E2452"/>
                </a:solidFill>
              </a:rPr>
              <a:t> </a:t>
            </a:r>
            <a:r>
              <a:rPr lang="hu-HU" sz="2000" dirty="0" err="1">
                <a:solidFill>
                  <a:srgbClr val="1E2452"/>
                </a:solidFill>
              </a:rPr>
              <a:t>money</a:t>
            </a:r>
            <a:r>
              <a:rPr lang="hu-HU" sz="2000" dirty="0">
                <a:solidFill>
                  <a:srgbClr val="1E2452"/>
                </a:solidFill>
              </a:rPr>
              <a:t> </a:t>
            </a:r>
            <a:r>
              <a:rPr lang="hu-HU" sz="2000" dirty="0" err="1">
                <a:solidFill>
                  <a:srgbClr val="1E2452"/>
                </a:solidFill>
              </a:rPr>
              <a:t>from</a:t>
            </a:r>
            <a:r>
              <a:rPr lang="hu-HU" sz="2000" dirty="0">
                <a:solidFill>
                  <a:srgbClr val="1E2452"/>
                </a:solidFill>
              </a:rPr>
              <a:t> </a:t>
            </a:r>
            <a:r>
              <a:rPr lang="hu-HU" sz="2000" dirty="0" err="1">
                <a:solidFill>
                  <a:srgbClr val="1E2452"/>
                </a:solidFill>
              </a:rPr>
              <a:t>their</a:t>
            </a:r>
            <a:r>
              <a:rPr lang="hu-HU" sz="2000" dirty="0">
                <a:solidFill>
                  <a:srgbClr val="1E2452"/>
                </a:solidFill>
              </a:rPr>
              <a:t> bank </a:t>
            </a:r>
            <a:r>
              <a:rPr lang="hu-HU" sz="2000" dirty="0" err="1">
                <a:solidFill>
                  <a:srgbClr val="1E2452"/>
                </a:solidFill>
              </a:rPr>
              <a:t>accounts</a:t>
            </a:r>
            <a:r>
              <a:rPr lang="hu-HU" sz="2000" dirty="0">
                <a:solidFill>
                  <a:srgbClr val="1E2452"/>
                </a:solidFill>
              </a:rPr>
              <a:t> to the </a:t>
            </a:r>
            <a:r>
              <a:rPr lang="en-GB" sz="2000" dirty="0">
                <a:solidFill>
                  <a:srgbClr val="1E2452"/>
                </a:solidFill>
              </a:rPr>
              <a:t>T</a:t>
            </a:r>
            <a:r>
              <a:rPr lang="hu-HU" sz="2000" dirty="0" err="1">
                <a:solidFill>
                  <a:srgbClr val="1E2452"/>
                </a:solidFill>
              </a:rPr>
              <a:t>reasury</a:t>
            </a:r>
            <a:r>
              <a:rPr lang="hu-HU" sz="2000" dirty="0">
                <a:solidFill>
                  <a:srgbClr val="1E2452"/>
                </a:solidFill>
              </a:rPr>
              <a:t> account </a:t>
            </a:r>
            <a:r>
              <a:rPr lang="hu-HU" sz="2000" dirty="0" err="1">
                <a:solidFill>
                  <a:srgbClr val="1E2452"/>
                </a:solidFill>
              </a:rPr>
              <a:t>reducing</a:t>
            </a:r>
            <a:r>
              <a:rPr lang="hu-HU" sz="2000" dirty="0">
                <a:solidFill>
                  <a:srgbClr val="1E2452"/>
                </a:solidFill>
              </a:rPr>
              <a:t> the </a:t>
            </a:r>
            <a:r>
              <a:rPr lang="hu-HU" sz="2000" dirty="0" err="1">
                <a:solidFill>
                  <a:srgbClr val="1E2452"/>
                </a:solidFill>
              </a:rPr>
              <a:t>liquidity</a:t>
            </a:r>
            <a:r>
              <a:rPr lang="hu-HU" sz="2000" dirty="0">
                <a:solidFill>
                  <a:srgbClr val="1E2452"/>
                </a:solidFill>
              </a:rPr>
              <a:t> of the banking </a:t>
            </a:r>
            <a:r>
              <a:rPr lang="hu-HU" sz="2000" dirty="0" err="1">
                <a:solidFill>
                  <a:srgbClr val="1E2452"/>
                </a:solidFill>
              </a:rPr>
              <a:t>system</a:t>
            </a:r>
            <a:endParaRPr lang="hu-HU" sz="2000" dirty="0">
              <a:solidFill>
                <a:srgbClr val="1E2452"/>
              </a:solidFill>
            </a:endParaRPr>
          </a:p>
          <a:p>
            <a:pPr lvl="1" fontAlgn="base">
              <a:lnSpc>
                <a:spcPct val="100000"/>
              </a:lnSpc>
              <a:spcAft>
                <a:spcPts val="600"/>
              </a:spcAft>
              <a:buFont typeface="Calibri" panose="020F0502020204030204" pitchFamily="34" charset="0"/>
              <a:buChar char="‒"/>
              <a:defRPr/>
            </a:pPr>
            <a:r>
              <a:rPr lang="hu-HU" sz="2000" b="1" dirty="0" err="1">
                <a:solidFill>
                  <a:srgbClr val="1E2452"/>
                </a:solidFill>
              </a:rPr>
              <a:t>Debt</a:t>
            </a:r>
            <a:r>
              <a:rPr lang="hu-HU" sz="2000" b="1" dirty="0">
                <a:solidFill>
                  <a:srgbClr val="1E2452"/>
                </a:solidFill>
              </a:rPr>
              <a:t> </a:t>
            </a:r>
            <a:r>
              <a:rPr lang="hu-HU" sz="2000" b="1" dirty="0" err="1">
                <a:solidFill>
                  <a:srgbClr val="1E2452"/>
                </a:solidFill>
              </a:rPr>
              <a:t>financing</a:t>
            </a:r>
            <a:r>
              <a:rPr lang="hu-HU" sz="2000" b="1" dirty="0">
                <a:solidFill>
                  <a:srgbClr val="1E2452"/>
                </a:solidFill>
              </a:rPr>
              <a:t> </a:t>
            </a:r>
            <a:r>
              <a:rPr lang="hu-HU" sz="2000" dirty="0" err="1">
                <a:solidFill>
                  <a:srgbClr val="1E2452"/>
                </a:solidFill>
              </a:rPr>
              <a:t>items</a:t>
            </a:r>
            <a:r>
              <a:rPr lang="hu-HU" sz="2000" dirty="0">
                <a:solidFill>
                  <a:srgbClr val="1E2452"/>
                </a:solidFill>
              </a:rPr>
              <a:t> </a:t>
            </a:r>
            <a:r>
              <a:rPr lang="hu-HU" sz="2000" dirty="0" err="1">
                <a:solidFill>
                  <a:srgbClr val="1E2452"/>
                </a:solidFill>
              </a:rPr>
              <a:t>have</a:t>
            </a:r>
            <a:r>
              <a:rPr lang="hu-HU" sz="2000" dirty="0">
                <a:solidFill>
                  <a:srgbClr val="1E2452"/>
                </a:solidFill>
              </a:rPr>
              <a:t> a </a:t>
            </a:r>
            <a:r>
              <a:rPr lang="hu-HU" sz="2000" dirty="0" err="1">
                <a:solidFill>
                  <a:srgbClr val="1E2452"/>
                </a:solidFill>
              </a:rPr>
              <a:t>similar</a:t>
            </a:r>
            <a:r>
              <a:rPr lang="hu-HU" sz="2000" dirty="0">
                <a:solidFill>
                  <a:srgbClr val="1E2452"/>
                </a:solidFill>
              </a:rPr>
              <a:t> </a:t>
            </a:r>
            <a:r>
              <a:rPr lang="hu-HU" sz="2000" dirty="0" err="1">
                <a:solidFill>
                  <a:srgbClr val="1E2452"/>
                </a:solidFill>
              </a:rPr>
              <a:t>effect</a:t>
            </a:r>
            <a:r>
              <a:rPr lang="hu-HU" sz="2000" dirty="0">
                <a:solidFill>
                  <a:srgbClr val="1E2452"/>
                </a:solidFill>
              </a:rPr>
              <a:t> </a:t>
            </a:r>
            <a:r>
              <a:rPr lang="hu-HU" sz="2000" dirty="0" err="1">
                <a:solidFill>
                  <a:srgbClr val="1E2452"/>
                </a:solidFill>
              </a:rPr>
              <a:t>on</a:t>
            </a:r>
            <a:r>
              <a:rPr lang="hu-HU" sz="2000" dirty="0">
                <a:solidFill>
                  <a:srgbClr val="1E2452"/>
                </a:solidFill>
              </a:rPr>
              <a:t> the </a:t>
            </a:r>
            <a:r>
              <a:rPr lang="hu-HU" sz="2000" dirty="0" err="1">
                <a:solidFill>
                  <a:srgbClr val="1E2452"/>
                </a:solidFill>
              </a:rPr>
              <a:t>liquidity</a:t>
            </a:r>
            <a:r>
              <a:rPr lang="hu-HU" sz="2000" dirty="0">
                <a:solidFill>
                  <a:srgbClr val="1E2452"/>
                </a:solidFill>
              </a:rPr>
              <a:t> of the banking </a:t>
            </a:r>
            <a:r>
              <a:rPr lang="hu-HU" sz="2000" dirty="0" err="1">
                <a:solidFill>
                  <a:srgbClr val="1E2452"/>
                </a:solidFill>
              </a:rPr>
              <a:t>system</a:t>
            </a:r>
            <a:r>
              <a:rPr lang="hu-HU" sz="2000" dirty="0">
                <a:solidFill>
                  <a:srgbClr val="1E2452"/>
                </a:solidFill>
              </a:rPr>
              <a:t>: interest </a:t>
            </a:r>
            <a:r>
              <a:rPr lang="hu-HU" sz="2000" dirty="0" err="1">
                <a:solidFill>
                  <a:srgbClr val="1E2452"/>
                </a:solidFill>
              </a:rPr>
              <a:t>payments</a:t>
            </a:r>
            <a:r>
              <a:rPr lang="hu-HU" sz="2000" dirty="0">
                <a:solidFill>
                  <a:srgbClr val="1E2452"/>
                </a:solidFill>
              </a:rPr>
              <a:t> and </a:t>
            </a:r>
            <a:r>
              <a:rPr lang="hu-HU" sz="2000" dirty="0" err="1">
                <a:solidFill>
                  <a:srgbClr val="1E2452"/>
                </a:solidFill>
              </a:rPr>
              <a:t>redemptions</a:t>
            </a:r>
            <a:r>
              <a:rPr lang="hu-HU" sz="2000" dirty="0">
                <a:solidFill>
                  <a:srgbClr val="1E2452"/>
                </a:solidFill>
              </a:rPr>
              <a:t> </a:t>
            </a:r>
            <a:r>
              <a:rPr lang="hu-HU" sz="2000" dirty="0" err="1">
                <a:solidFill>
                  <a:srgbClr val="1E2452"/>
                </a:solidFill>
              </a:rPr>
              <a:t>related</a:t>
            </a:r>
            <a:r>
              <a:rPr lang="hu-HU" sz="2000" dirty="0">
                <a:solidFill>
                  <a:srgbClr val="1E2452"/>
                </a:solidFill>
              </a:rPr>
              <a:t> to </a:t>
            </a:r>
            <a:r>
              <a:rPr lang="hu-HU" sz="2000" dirty="0" err="1">
                <a:solidFill>
                  <a:srgbClr val="1E2452"/>
                </a:solidFill>
              </a:rPr>
              <a:t>public</a:t>
            </a:r>
            <a:r>
              <a:rPr lang="hu-HU" sz="2000" dirty="0">
                <a:solidFill>
                  <a:srgbClr val="1E2452"/>
                </a:solidFill>
              </a:rPr>
              <a:t> </a:t>
            </a:r>
            <a:r>
              <a:rPr lang="hu-HU" sz="2000" dirty="0" err="1">
                <a:solidFill>
                  <a:srgbClr val="1E2452"/>
                </a:solidFill>
              </a:rPr>
              <a:t>debt</a:t>
            </a:r>
            <a:r>
              <a:rPr lang="hu-HU" sz="2000" dirty="0">
                <a:solidFill>
                  <a:srgbClr val="1E2452"/>
                </a:solidFill>
              </a:rPr>
              <a:t> </a:t>
            </a:r>
            <a:r>
              <a:rPr lang="hu-HU" sz="2000" dirty="0" err="1">
                <a:solidFill>
                  <a:srgbClr val="1E2452"/>
                </a:solidFill>
              </a:rPr>
              <a:t>mean</a:t>
            </a:r>
            <a:r>
              <a:rPr lang="hu-HU" sz="2000" dirty="0">
                <a:solidFill>
                  <a:srgbClr val="1E2452"/>
                </a:solidFill>
              </a:rPr>
              <a:t> government </a:t>
            </a:r>
            <a:r>
              <a:rPr lang="hu-HU" sz="2000" dirty="0" err="1">
                <a:solidFill>
                  <a:srgbClr val="1E2452"/>
                </a:solidFill>
              </a:rPr>
              <a:t>payments</a:t>
            </a:r>
            <a:r>
              <a:rPr lang="hu-HU" sz="2000" dirty="0">
                <a:solidFill>
                  <a:srgbClr val="1E2452"/>
                </a:solidFill>
              </a:rPr>
              <a:t> to bank </a:t>
            </a:r>
            <a:r>
              <a:rPr lang="hu-HU" sz="2000" dirty="0" err="1">
                <a:solidFill>
                  <a:srgbClr val="1E2452"/>
                </a:solidFill>
              </a:rPr>
              <a:t>customers</a:t>
            </a:r>
            <a:r>
              <a:rPr lang="hu-HU" sz="2000" dirty="0">
                <a:solidFill>
                  <a:srgbClr val="1E2452"/>
                </a:solidFill>
              </a:rPr>
              <a:t> and </a:t>
            </a:r>
            <a:r>
              <a:rPr lang="hu-HU" sz="2000" dirty="0" err="1">
                <a:solidFill>
                  <a:srgbClr val="1E2452"/>
                </a:solidFill>
              </a:rPr>
              <a:t>thus</a:t>
            </a:r>
            <a:r>
              <a:rPr lang="hu-HU" sz="2000" dirty="0">
                <a:solidFill>
                  <a:srgbClr val="1E2452"/>
                </a:solidFill>
              </a:rPr>
              <a:t> </a:t>
            </a:r>
            <a:r>
              <a:rPr lang="hu-HU" sz="2000" dirty="0" err="1">
                <a:solidFill>
                  <a:srgbClr val="1E2452"/>
                </a:solidFill>
              </a:rPr>
              <a:t>increase</a:t>
            </a:r>
            <a:r>
              <a:rPr lang="hu-HU" sz="2000" dirty="0">
                <a:solidFill>
                  <a:srgbClr val="1E2452"/>
                </a:solidFill>
              </a:rPr>
              <a:t> </a:t>
            </a:r>
            <a:r>
              <a:rPr lang="hu-HU" sz="2000" dirty="0" err="1">
                <a:solidFill>
                  <a:srgbClr val="1E2452"/>
                </a:solidFill>
              </a:rPr>
              <a:t>liquidity</a:t>
            </a:r>
            <a:r>
              <a:rPr lang="hu-HU" sz="2000" dirty="0">
                <a:solidFill>
                  <a:srgbClr val="1E2452"/>
                </a:solidFill>
              </a:rPr>
              <a:t>, </a:t>
            </a:r>
            <a:r>
              <a:rPr lang="hu-HU" sz="2000" dirty="0" err="1">
                <a:solidFill>
                  <a:srgbClr val="1E2452"/>
                </a:solidFill>
              </a:rPr>
              <a:t>while</a:t>
            </a:r>
            <a:r>
              <a:rPr lang="hu-HU" sz="2000" dirty="0">
                <a:solidFill>
                  <a:srgbClr val="1E2452"/>
                </a:solidFill>
              </a:rPr>
              <a:t> the </a:t>
            </a:r>
            <a:r>
              <a:rPr lang="hu-HU" sz="2000" dirty="0" err="1">
                <a:solidFill>
                  <a:srgbClr val="1E2452"/>
                </a:solidFill>
              </a:rPr>
              <a:t>issuance</a:t>
            </a:r>
            <a:r>
              <a:rPr lang="hu-HU" sz="2000" dirty="0">
                <a:solidFill>
                  <a:srgbClr val="1E2452"/>
                </a:solidFill>
              </a:rPr>
              <a:t> of government </a:t>
            </a:r>
            <a:r>
              <a:rPr lang="hu-HU" sz="2000" dirty="0" err="1">
                <a:solidFill>
                  <a:srgbClr val="1E2452"/>
                </a:solidFill>
              </a:rPr>
              <a:t>securities</a:t>
            </a:r>
            <a:r>
              <a:rPr lang="hu-HU" sz="2000" dirty="0">
                <a:solidFill>
                  <a:srgbClr val="1E2452"/>
                </a:solidFill>
              </a:rPr>
              <a:t> </a:t>
            </a:r>
            <a:r>
              <a:rPr lang="hu-HU" sz="2000" dirty="0" err="1">
                <a:solidFill>
                  <a:srgbClr val="1E2452"/>
                </a:solidFill>
              </a:rPr>
              <a:t>decreases</a:t>
            </a:r>
            <a:r>
              <a:rPr lang="hu-HU" sz="2000" dirty="0">
                <a:solidFill>
                  <a:srgbClr val="1E2452"/>
                </a:solidFill>
              </a:rPr>
              <a:t> the </a:t>
            </a:r>
            <a:r>
              <a:rPr lang="hu-HU" sz="2000" dirty="0" err="1">
                <a:solidFill>
                  <a:srgbClr val="1E2452"/>
                </a:solidFill>
              </a:rPr>
              <a:t>liquidity</a:t>
            </a:r>
            <a:r>
              <a:rPr lang="hu-HU" sz="2000" dirty="0">
                <a:solidFill>
                  <a:srgbClr val="1E2452"/>
                </a:solidFill>
              </a:rPr>
              <a:t> of </a:t>
            </a:r>
            <a:r>
              <a:rPr lang="hu-HU" sz="2000" dirty="0" err="1">
                <a:solidFill>
                  <a:srgbClr val="1E2452"/>
                </a:solidFill>
              </a:rPr>
              <a:t>banks</a:t>
            </a:r>
            <a:endParaRPr lang="hu-HU" sz="2000" dirty="0">
              <a:solidFill>
                <a:srgbClr val="1E2452"/>
              </a:solidFill>
            </a:endParaRPr>
          </a:p>
          <a:p>
            <a:pPr marL="457200" lvl="1" indent="0" algn="just" defTabSz="914400" fontAlgn="base">
              <a:lnSpc>
                <a:spcPct val="100000"/>
              </a:lnSpc>
              <a:spcBef>
                <a:spcPts val="600"/>
              </a:spcBef>
              <a:spcAft>
                <a:spcPct val="0"/>
              </a:spcAft>
              <a:buNone/>
              <a:defRPr/>
            </a:pPr>
            <a:endParaRPr lang="hu-HU" sz="1800" dirty="0">
              <a:solidFill>
                <a:srgbClr val="857760"/>
              </a:solidFill>
              <a:latin typeface="Trebuchet MS"/>
            </a:endParaRPr>
          </a:p>
          <a:p>
            <a:endParaRPr lang="hu-HU" dirty="0"/>
          </a:p>
        </p:txBody>
      </p:sp>
      <p:sp>
        <p:nvSpPr>
          <p:cNvPr id="4" name="Footer Placeholder 3"/>
          <p:cNvSpPr>
            <a:spLocks noGrp="1"/>
          </p:cNvSpPr>
          <p:nvPr>
            <p:ph type="ftr" sz="quarter" idx="11"/>
          </p:nvPr>
        </p:nvSpPr>
        <p:spPr/>
        <p:txBody>
          <a:bodyPr/>
          <a:lstStyle/>
          <a:p>
            <a:pPr>
              <a:defRPr/>
            </a:pPr>
            <a:r>
              <a:rPr lang="hu-HU" dirty="0"/>
              <a:t>Magyar Nemzeti Bank</a:t>
            </a:r>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49</a:t>
            </a:fld>
            <a:endParaRPr lang="hu-HU" dirty="0"/>
          </a:p>
        </p:txBody>
      </p:sp>
    </p:spTree>
    <p:extLst>
      <p:ext uri="{BB962C8B-B14F-4D97-AF65-F5344CB8AC3E}">
        <p14:creationId xmlns:p14="http://schemas.microsoft.com/office/powerpoint/2010/main" val="1139146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7" y="188640"/>
            <a:ext cx="7666692" cy="759189"/>
          </a:xfrm>
        </p:spPr>
        <p:txBody>
          <a:bodyPr>
            <a:normAutofit/>
          </a:bodyPr>
          <a:lstStyle/>
          <a:p>
            <a:r>
              <a:rPr lang="hu-HU" sz="2800" dirty="0"/>
              <a:t>Decision-</a:t>
            </a:r>
            <a:r>
              <a:rPr lang="hu-HU" sz="2800" dirty="0" err="1"/>
              <a:t>making</a:t>
            </a:r>
            <a:r>
              <a:rPr lang="hu-HU" sz="2800" dirty="0"/>
              <a:t> </a:t>
            </a:r>
            <a:r>
              <a:rPr lang="hu-HU" sz="2800" dirty="0" err="1"/>
              <a:t>mechanism</a:t>
            </a:r>
            <a:r>
              <a:rPr lang="hu-HU" sz="2800" dirty="0"/>
              <a:t> of the MNB </a:t>
            </a:r>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5</a:t>
            </a:fld>
            <a:endParaRPr lang="hu-HU" dirty="0"/>
          </a:p>
        </p:txBody>
      </p:sp>
      <p:sp>
        <p:nvSpPr>
          <p:cNvPr id="7" name="Rectangle 6"/>
          <p:cNvSpPr>
            <a:spLocks noChangeArrowheads="1"/>
          </p:cNvSpPr>
          <p:nvPr/>
        </p:nvSpPr>
        <p:spPr bwMode="auto">
          <a:xfrm>
            <a:off x="5365230" y="2493417"/>
            <a:ext cx="2590800" cy="576263"/>
          </a:xfrm>
          <a:prstGeom prst="rect">
            <a:avLst/>
          </a:prstGeom>
          <a:noFill/>
          <a:ln w="38100">
            <a:solidFill>
              <a:schemeClr val="accent1">
                <a:lumMod val="40000"/>
                <a:lumOff val="60000"/>
              </a:schemeClr>
            </a:solidFill>
            <a:miter lim="800000"/>
            <a:headEnd/>
            <a:tailEnd/>
          </a:ln>
        </p:spPr>
        <p:txBody>
          <a:bodyPr anchor="ctr"/>
          <a:lstStyle/>
          <a:p>
            <a:pPr algn="ctr">
              <a:defRPr/>
            </a:pPr>
            <a:r>
              <a:rPr lang="hu-HU" sz="1600" dirty="0" err="1">
                <a:solidFill>
                  <a:srgbClr val="1E2452"/>
                </a:solidFill>
                <a:latin typeface="+mj-lt"/>
                <a:cs typeface="+mn-cs"/>
              </a:rPr>
              <a:t>Inflation</a:t>
            </a:r>
            <a:r>
              <a:rPr lang="hu-HU" sz="1600" dirty="0">
                <a:solidFill>
                  <a:srgbClr val="1E2452"/>
                </a:solidFill>
                <a:latin typeface="+mj-lt"/>
                <a:cs typeface="+mn-cs"/>
              </a:rPr>
              <a:t> and </a:t>
            </a:r>
            <a:r>
              <a:rPr lang="hu-HU" sz="1600" dirty="0" err="1">
                <a:solidFill>
                  <a:srgbClr val="1E2452"/>
                </a:solidFill>
                <a:latin typeface="+mj-lt"/>
                <a:cs typeface="+mn-cs"/>
              </a:rPr>
              <a:t>real</a:t>
            </a:r>
            <a:r>
              <a:rPr lang="hu-HU" sz="1600" dirty="0">
                <a:solidFill>
                  <a:srgbClr val="1E2452"/>
                </a:solidFill>
                <a:latin typeface="+mj-lt"/>
                <a:cs typeface="+mn-cs"/>
              </a:rPr>
              <a:t> </a:t>
            </a:r>
            <a:r>
              <a:rPr lang="hu-HU" sz="1600" dirty="0" err="1">
                <a:solidFill>
                  <a:srgbClr val="1E2452"/>
                </a:solidFill>
                <a:latin typeface="+mj-lt"/>
                <a:cs typeface="+mn-cs"/>
              </a:rPr>
              <a:t>economic</a:t>
            </a:r>
            <a:r>
              <a:rPr lang="hu-HU" sz="1600" dirty="0">
                <a:solidFill>
                  <a:srgbClr val="1E2452"/>
                </a:solidFill>
                <a:latin typeface="+mj-lt"/>
                <a:cs typeface="+mn-cs"/>
              </a:rPr>
              <a:t> </a:t>
            </a:r>
            <a:r>
              <a:rPr lang="hu-HU" sz="1600" dirty="0" err="1">
                <a:solidFill>
                  <a:srgbClr val="1E2452"/>
                </a:solidFill>
                <a:latin typeface="+mj-lt"/>
                <a:cs typeface="+mn-cs"/>
              </a:rPr>
              <a:t>forecast</a:t>
            </a:r>
            <a:endParaRPr lang="hu-HU" sz="1600" dirty="0">
              <a:solidFill>
                <a:srgbClr val="1E2452"/>
              </a:solidFill>
              <a:latin typeface="+mj-lt"/>
              <a:cs typeface="+mn-cs"/>
            </a:endParaRPr>
          </a:p>
        </p:txBody>
      </p:sp>
      <p:sp>
        <p:nvSpPr>
          <p:cNvPr id="8" name="Rectangle 8"/>
          <p:cNvSpPr>
            <a:spLocks noChangeArrowheads="1"/>
          </p:cNvSpPr>
          <p:nvPr/>
        </p:nvSpPr>
        <p:spPr bwMode="auto">
          <a:xfrm>
            <a:off x="647427" y="4869334"/>
            <a:ext cx="2089150" cy="863600"/>
          </a:xfrm>
          <a:prstGeom prst="rect">
            <a:avLst/>
          </a:prstGeom>
          <a:noFill/>
          <a:ln w="38100">
            <a:solidFill>
              <a:schemeClr val="accent1">
                <a:lumMod val="40000"/>
                <a:lumOff val="60000"/>
              </a:schemeClr>
            </a:solidFill>
            <a:miter lim="800000"/>
            <a:headEnd/>
            <a:tailEnd/>
          </a:ln>
        </p:spPr>
        <p:txBody>
          <a:bodyPr anchor="ctr"/>
          <a:lstStyle/>
          <a:p>
            <a:pPr algn="ctr">
              <a:defRPr/>
            </a:pPr>
            <a:r>
              <a:rPr lang="hu-HU" sz="1600" dirty="0" err="1">
                <a:solidFill>
                  <a:srgbClr val="1E2452"/>
                </a:solidFill>
                <a:latin typeface="+mj-lt"/>
                <a:cs typeface="+mn-cs"/>
              </a:rPr>
              <a:t>Monetary</a:t>
            </a:r>
            <a:r>
              <a:rPr lang="hu-HU" sz="1600" dirty="0">
                <a:solidFill>
                  <a:srgbClr val="1E2452"/>
                </a:solidFill>
                <a:latin typeface="+mj-lt"/>
                <a:cs typeface="+mn-cs"/>
              </a:rPr>
              <a:t> policy instruments</a:t>
            </a:r>
          </a:p>
        </p:txBody>
      </p:sp>
      <p:sp>
        <p:nvSpPr>
          <p:cNvPr id="9" name="Rectangle 9"/>
          <p:cNvSpPr>
            <a:spLocks noChangeArrowheads="1"/>
          </p:cNvSpPr>
          <p:nvPr/>
        </p:nvSpPr>
        <p:spPr bwMode="auto">
          <a:xfrm>
            <a:off x="5039643" y="5012780"/>
            <a:ext cx="3095625" cy="792162"/>
          </a:xfrm>
          <a:prstGeom prst="rect">
            <a:avLst/>
          </a:prstGeom>
          <a:noFill/>
          <a:ln w="38100">
            <a:solidFill>
              <a:schemeClr val="accent1">
                <a:lumMod val="40000"/>
                <a:lumOff val="60000"/>
              </a:schemeClr>
            </a:solidFill>
            <a:miter lim="800000"/>
            <a:headEnd/>
            <a:tailEnd/>
          </a:ln>
        </p:spPr>
        <p:txBody>
          <a:bodyPr anchor="ctr"/>
          <a:lstStyle/>
          <a:p>
            <a:pPr algn="ctr">
              <a:defRPr/>
            </a:pPr>
            <a:r>
              <a:rPr lang="hu-HU" sz="1600" dirty="0" err="1">
                <a:solidFill>
                  <a:srgbClr val="1E2452"/>
                </a:solidFill>
                <a:latin typeface="+mj-lt"/>
                <a:cs typeface="+mn-cs"/>
              </a:rPr>
              <a:t>Short-term</a:t>
            </a:r>
            <a:r>
              <a:rPr lang="hu-HU" sz="1600" dirty="0">
                <a:solidFill>
                  <a:srgbClr val="1E2452"/>
                </a:solidFill>
                <a:latin typeface="+mj-lt"/>
                <a:cs typeface="+mn-cs"/>
              </a:rPr>
              <a:t> interest </a:t>
            </a:r>
            <a:r>
              <a:rPr lang="hu-HU" sz="1600" dirty="0" err="1">
                <a:solidFill>
                  <a:srgbClr val="1E2452"/>
                </a:solidFill>
                <a:latin typeface="+mj-lt"/>
                <a:cs typeface="+mn-cs"/>
              </a:rPr>
              <a:t>rates</a:t>
            </a:r>
            <a:r>
              <a:rPr lang="hu-HU" sz="1600" dirty="0">
                <a:solidFill>
                  <a:srgbClr val="1E2452"/>
                </a:solidFill>
                <a:latin typeface="+mj-lt"/>
                <a:cs typeface="+mn-cs"/>
              </a:rPr>
              <a:t> </a:t>
            </a:r>
            <a:r>
              <a:rPr lang="hu-HU" sz="1600" dirty="0" err="1">
                <a:solidFill>
                  <a:srgbClr val="1E2452"/>
                </a:solidFill>
                <a:latin typeface="+mj-lt"/>
                <a:cs typeface="+mn-cs"/>
              </a:rPr>
              <a:t>should</a:t>
            </a:r>
            <a:r>
              <a:rPr lang="hu-HU" sz="1600" dirty="0">
                <a:solidFill>
                  <a:srgbClr val="1E2452"/>
                </a:solidFill>
                <a:latin typeface="+mj-lt"/>
                <a:cs typeface="+mn-cs"/>
              </a:rPr>
              <a:t> </a:t>
            </a:r>
            <a:r>
              <a:rPr lang="hu-HU" sz="1600" dirty="0" err="1">
                <a:solidFill>
                  <a:srgbClr val="1E2452"/>
                </a:solidFill>
                <a:latin typeface="+mj-lt"/>
                <a:cs typeface="+mn-cs"/>
              </a:rPr>
              <a:t>adjust</a:t>
            </a:r>
            <a:r>
              <a:rPr lang="hu-HU" sz="1600" dirty="0">
                <a:solidFill>
                  <a:srgbClr val="1E2452"/>
                </a:solidFill>
                <a:latin typeface="+mj-lt"/>
                <a:cs typeface="+mn-cs"/>
              </a:rPr>
              <a:t> to the </a:t>
            </a:r>
            <a:r>
              <a:rPr lang="hu-HU" sz="1600" dirty="0" err="1">
                <a:solidFill>
                  <a:srgbClr val="1E2452"/>
                </a:solidFill>
                <a:latin typeface="+mj-lt"/>
                <a:cs typeface="+mn-cs"/>
              </a:rPr>
              <a:t>base</a:t>
            </a:r>
            <a:r>
              <a:rPr lang="hu-HU" sz="1600" dirty="0">
                <a:solidFill>
                  <a:srgbClr val="1E2452"/>
                </a:solidFill>
                <a:latin typeface="+mj-lt"/>
                <a:cs typeface="+mn-cs"/>
              </a:rPr>
              <a:t> </a:t>
            </a:r>
            <a:r>
              <a:rPr lang="hu-HU" sz="1600" dirty="0" err="1">
                <a:solidFill>
                  <a:srgbClr val="1E2452"/>
                </a:solidFill>
                <a:latin typeface="+mj-lt"/>
                <a:cs typeface="+mn-cs"/>
              </a:rPr>
              <a:t>rate</a:t>
            </a:r>
            <a:endParaRPr lang="hu-HU" sz="1600" dirty="0">
              <a:solidFill>
                <a:srgbClr val="1E2452"/>
              </a:solidFill>
              <a:latin typeface="+mj-lt"/>
              <a:cs typeface="+mn-cs"/>
            </a:endParaRPr>
          </a:p>
        </p:txBody>
      </p:sp>
      <p:sp>
        <p:nvSpPr>
          <p:cNvPr id="10" name="AutoShape 10"/>
          <p:cNvSpPr>
            <a:spLocks noChangeArrowheads="1"/>
          </p:cNvSpPr>
          <p:nvPr/>
        </p:nvSpPr>
        <p:spPr bwMode="auto">
          <a:xfrm>
            <a:off x="3744243" y="1600571"/>
            <a:ext cx="1295400" cy="358775"/>
          </a:xfrm>
          <a:prstGeom prst="leftArrow">
            <a:avLst>
              <a:gd name="adj1" fmla="val 50000"/>
              <a:gd name="adj2" fmla="val 90265"/>
            </a:avLst>
          </a:prstGeom>
          <a:solidFill>
            <a:schemeClr val="accent1">
              <a:lumMod val="40000"/>
              <a:lumOff val="60000"/>
            </a:schemeClr>
          </a:solidFill>
          <a:ln>
            <a:solidFill>
              <a:srgbClr val="1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1" name="AutoShape 11"/>
          <p:cNvSpPr>
            <a:spLocks noChangeArrowheads="1"/>
          </p:cNvSpPr>
          <p:nvPr/>
        </p:nvSpPr>
        <p:spPr bwMode="auto">
          <a:xfrm>
            <a:off x="1331640" y="2852191"/>
            <a:ext cx="720725" cy="1584325"/>
          </a:xfrm>
          <a:prstGeom prst="downArrow">
            <a:avLst>
              <a:gd name="adj1" fmla="val 50000"/>
              <a:gd name="adj2" fmla="val 54956"/>
            </a:avLst>
          </a:prstGeom>
          <a:solidFill>
            <a:schemeClr val="accent1">
              <a:lumMod val="40000"/>
              <a:lumOff val="60000"/>
            </a:schemeClr>
          </a:solidFill>
          <a:ln>
            <a:solidFill>
              <a:srgbClr val="1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2" name="Rectangle 12"/>
          <p:cNvSpPr>
            <a:spLocks noChangeArrowheads="1"/>
          </p:cNvSpPr>
          <p:nvPr/>
        </p:nvSpPr>
        <p:spPr bwMode="auto">
          <a:xfrm>
            <a:off x="3456905" y="2118057"/>
            <a:ext cx="1655763" cy="361950"/>
          </a:xfrm>
          <a:prstGeom prst="rect">
            <a:avLst/>
          </a:prstGeom>
          <a:noFill/>
          <a:ln w="38100">
            <a:solidFill>
              <a:srgbClr val="A69F94"/>
            </a:solidFill>
            <a:miter lim="800000"/>
            <a:headEnd/>
            <a:tailEnd/>
          </a:ln>
        </p:spPr>
        <p:txBody>
          <a:bodyPr wrap="none" anchor="ctr"/>
          <a:lstStyle/>
          <a:p>
            <a:pPr algn="ctr">
              <a:defRPr/>
            </a:pPr>
            <a:r>
              <a:rPr lang="hu-HU" sz="1600" dirty="0" err="1">
                <a:solidFill>
                  <a:srgbClr val="1E2452"/>
                </a:solidFill>
                <a:latin typeface="+mj-lt"/>
                <a:cs typeface="+mn-cs"/>
              </a:rPr>
              <a:t>Information</a:t>
            </a:r>
            <a:endParaRPr lang="hu-HU" sz="1600" dirty="0">
              <a:solidFill>
                <a:srgbClr val="1E2452"/>
              </a:solidFill>
              <a:latin typeface="+mj-lt"/>
              <a:cs typeface="+mn-cs"/>
            </a:endParaRPr>
          </a:p>
        </p:txBody>
      </p:sp>
      <p:sp>
        <p:nvSpPr>
          <p:cNvPr id="13" name="AutoShape 13"/>
          <p:cNvSpPr>
            <a:spLocks noChangeArrowheads="1"/>
          </p:cNvSpPr>
          <p:nvPr/>
        </p:nvSpPr>
        <p:spPr bwMode="auto">
          <a:xfrm>
            <a:off x="3131840" y="5085805"/>
            <a:ext cx="1657350" cy="504825"/>
          </a:xfrm>
          <a:prstGeom prst="rightArrow">
            <a:avLst>
              <a:gd name="adj1" fmla="val 50000"/>
              <a:gd name="adj2" fmla="val 82075"/>
            </a:avLst>
          </a:prstGeom>
          <a:solidFill>
            <a:schemeClr val="accent1">
              <a:lumMod val="40000"/>
              <a:lumOff val="60000"/>
            </a:schemeClr>
          </a:solidFill>
          <a:ln>
            <a:solidFill>
              <a:srgbClr val="1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4" name="Rectangle 15"/>
          <p:cNvSpPr>
            <a:spLocks noChangeArrowheads="1"/>
          </p:cNvSpPr>
          <p:nvPr/>
        </p:nvSpPr>
        <p:spPr bwMode="auto">
          <a:xfrm>
            <a:off x="3203848" y="3645024"/>
            <a:ext cx="2808312" cy="936104"/>
          </a:xfrm>
          <a:prstGeom prst="rect">
            <a:avLst/>
          </a:prstGeom>
          <a:noFill/>
          <a:ln w="38100">
            <a:solidFill>
              <a:schemeClr val="tx1">
                <a:lumMod val="50000"/>
                <a:lumOff val="50000"/>
              </a:schemeClr>
            </a:solidFill>
            <a:miter lim="800000"/>
            <a:headEnd/>
            <a:tailEnd/>
          </a:ln>
        </p:spPr>
        <p:txBody>
          <a:bodyPr anchor="ctr"/>
          <a:lstStyle/>
          <a:p>
            <a:pPr algn="ctr">
              <a:defRPr/>
            </a:pPr>
            <a:r>
              <a:rPr lang="hu-HU" sz="1600" dirty="0" err="1">
                <a:solidFill>
                  <a:srgbClr val="1E2452"/>
                </a:solidFill>
              </a:rPr>
              <a:t>Effects</a:t>
            </a:r>
            <a:r>
              <a:rPr lang="hu-HU" sz="1600" dirty="0">
                <a:solidFill>
                  <a:srgbClr val="1E2452"/>
                </a:solidFill>
              </a:rPr>
              <a:t> of </a:t>
            </a:r>
            <a:r>
              <a:rPr lang="hu-HU" sz="1600" dirty="0" err="1">
                <a:solidFill>
                  <a:srgbClr val="1E2452"/>
                </a:solidFill>
              </a:rPr>
              <a:t>transmission</a:t>
            </a:r>
            <a:r>
              <a:rPr lang="hu-HU" sz="1600" dirty="0">
                <a:solidFill>
                  <a:srgbClr val="1E2452"/>
                </a:solidFill>
              </a:rPr>
              <a:t> </a:t>
            </a:r>
            <a:r>
              <a:rPr lang="hu-HU" sz="1600" dirty="0" err="1">
                <a:solidFill>
                  <a:srgbClr val="1E2452"/>
                </a:solidFill>
              </a:rPr>
              <a:t>channels</a:t>
            </a:r>
            <a:r>
              <a:rPr lang="hu-HU" sz="1600" dirty="0">
                <a:solidFill>
                  <a:srgbClr val="1E2452"/>
                </a:solidFill>
              </a:rPr>
              <a:t> </a:t>
            </a:r>
            <a:r>
              <a:rPr lang="hu-HU" sz="1600" dirty="0" err="1">
                <a:solidFill>
                  <a:srgbClr val="1E2452"/>
                </a:solidFill>
              </a:rPr>
              <a:t>originating</a:t>
            </a:r>
            <a:r>
              <a:rPr lang="hu-HU" sz="1600" dirty="0">
                <a:solidFill>
                  <a:srgbClr val="1E2452"/>
                </a:solidFill>
              </a:rPr>
              <a:t> </a:t>
            </a:r>
            <a:r>
              <a:rPr lang="hu-HU" sz="1600" dirty="0" err="1">
                <a:solidFill>
                  <a:srgbClr val="1E2452"/>
                </a:solidFill>
              </a:rPr>
              <a:t>from</a:t>
            </a:r>
            <a:r>
              <a:rPr lang="hu-HU" sz="1600" dirty="0">
                <a:solidFill>
                  <a:srgbClr val="1E2452"/>
                </a:solidFill>
              </a:rPr>
              <a:t> the </a:t>
            </a:r>
            <a:r>
              <a:rPr lang="hu-HU" sz="1600" dirty="0" err="1">
                <a:solidFill>
                  <a:srgbClr val="1E2452"/>
                </a:solidFill>
              </a:rPr>
              <a:t>change</a:t>
            </a:r>
            <a:r>
              <a:rPr lang="hu-HU" sz="1600" dirty="0">
                <a:solidFill>
                  <a:srgbClr val="1E2452"/>
                </a:solidFill>
              </a:rPr>
              <a:t> in the interest </a:t>
            </a:r>
            <a:r>
              <a:rPr lang="hu-HU" sz="1600" dirty="0" err="1">
                <a:solidFill>
                  <a:srgbClr val="1E2452"/>
                </a:solidFill>
              </a:rPr>
              <a:t>rate</a:t>
            </a:r>
            <a:r>
              <a:rPr lang="hu-HU" sz="1600" dirty="0">
                <a:solidFill>
                  <a:srgbClr val="1E2452"/>
                </a:solidFill>
              </a:rPr>
              <a:t> </a:t>
            </a:r>
            <a:endParaRPr lang="hu-HU" sz="1600" dirty="0">
              <a:solidFill>
                <a:srgbClr val="1E2452"/>
              </a:solidFill>
              <a:latin typeface="+mj-lt"/>
              <a:cs typeface="+mn-cs"/>
            </a:endParaRPr>
          </a:p>
        </p:txBody>
      </p:sp>
      <p:sp>
        <p:nvSpPr>
          <p:cNvPr id="15" name="Rectangle 17"/>
          <p:cNvSpPr>
            <a:spLocks noChangeArrowheads="1"/>
          </p:cNvSpPr>
          <p:nvPr/>
        </p:nvSpPr>
        <p:spPr bwMode="auto">
          <a:xfrm>
            <a:off x="5365230" y="1916361"/>
            <a:ext cx="2590800" cy="576262"/>
          </a:xfrm>
          <a:prstGeom prst="rect">
            <a:avLst/>
          </a:prstGeom>
          <a:noFill/>
          <a:ln w="38100">
            <a:solidFill>
              <a:schemeClr val="accent1">
                <a:lumMod val="40000"/>
                <a:lumOff val="60000"/>
              </a:schemeClr>
            </a:solidFill>
            <a:miter lim="800000"/>
            <a:headEnd/>
            <a:tailEnd/>
          </a:ln>
        </p:spPr>
        <p:txBody>
          <a:bodyPr anchor="ctr"/>
          <a:lstStyle/>
          <a:p>
            <a:pPr algn="ctr">
              <a:defRPr/>
            </a:pPr>
            <a:r>
              <a:rPr lang="hu-HU" sz="1600" dirty="0">
                <a:solidFill>
                  <a:srgbClr val="1E2452"/>
                </a:solidFill>
                <a:latin typeface="+mj-lt"/>
                <a:cs typeface="+mn-cs"/>
              </a:rPr>
              <a:t>Money market </a:t>
            </a:r>
            <a:r>
              <a:rPr lang="hu-HU" sz="1600" dirty="0" err="1">
                <a:solidFill>
                  <a:srgbClr val="1E2452"/>
                </a:solidFill>
                <a:latin typeface="+mj-lt"/>
                <a:cs typeface="+mn-cs"/>
              </a:rPr>
              <a:t>analysis</a:t>
            </a:r>
            <a:endParaRPr lang="hu-HU" sz="1600" dirty="0">
              <a:solidFill>
                <a:srgbClr val="1E2452"/>
              </a:solidFill>
              <a:latin typeface="+mj-lt"/>
              <a:cs typeface="+mn-cs"/>
            </a:endParaRPr>
          </a:p>
        </p:txBody>
      </p:sp>
      <p:sp>
        <p:nvSpPr>
          <p:cNvPr id="16" name="Rectangle 20"/>
          <p:cNvSpPr>
            <a:spLocks noChangeArrowheads="1"/>
          </p:cNvSpPr>
          <p:nvPr/>
        </p:nvSpPr>
        <p:spPr bwMode="auto">
          <a:xfrm>
            <a:off x="5365230" y="1340098"/>
            <a:ext cx="2590800" cy="576263"/>
          </a:xfrm>
          <a:prstGeom prst="rect">
            <a:avLst/>
          </a:prstGeom>
          <a:noFill/>
          <a:ln w="38100">
            <a:solidFill>
              <a:schemeClr val="accent1">
                <a:lumMod val="40000"/>
                <a:lumOff val="60000"/>
              </a:schemeClr>
            </a:solidFill>
            <a:miter lim="800000"/>
            <a:headEnd/>
            <a:tailEnd/>
          </a:ln>
        </p:spPr>
        <p:txBody>
          <a:bodyPr anchor="ctr"/>
          <a:lstStyle/>
          <a:p>
            <a:pPr algn="ctr">
              <a:defRPr/>
            </a:pPr>
            <a:r>
              <a:rPr lang="hu-HU" sz="1600" dirty="0">
                <a:solidFill>
                  <a:srgbClr val="1E2452"/>
                </a:solidFill>
                <a:latin typeface="+mj-lt"/>
                <a:cs typeface="+mn-cs"/>
              </a:rPr>
              <a:t>Financial </a:t>
            </a:r>
            <a:r>
              <a:rPr lang="hu-HU" sz="1600" dirty="0" err="1">
                <a:solidFill>
                  <a:srgbClr val="1E2452"/>
                </a:solidFill>
                <a:latin typeface="+mj-lt"/>
                <a:cs typeface="+mn-cs"/>
              </a:rPr>
              <a:t>stability</a:t>
            </a:r>
            <a:r>
              <a:rPr lang="hu-HU" sz="1600" dirty="0">
                <a:solidFill>
                  <a:srgbClr val="1E2452"/>
                </a:solidFill>
                <a:latin typeface="+mj-lt"/>
                <a:cs typeface="+mn-cs"/>
              </a:rPr>
              <a:t> </a:t>
            </a:r>
            <a:r>
              <a:rPr lang="hu-HU" sz="1600" dirty="0" err="1">
                <a:solidFill>
                  <a:srgbClr val="1E2452"/>
                </a:solidFill>
                <a:latin typeface="+mj-lt"/>
                <a:cs typeface="+mn-cs"/>
              </a:rPr>
              <a:t>analysis</a:t>
            </a:r>
            <a:endParaRPr lang="hu-HU" sz="1600" dirty="0">
              <a:solidFill>
                <a:srgbClr val="1E2452"/>
              </a:solidFill>
              <a:latin typeface="+mj-lt"/>
              <a:cs typeface="+mn-cs"/>
            </a:endParaRPr>
          </a:p>
        </p:txBody>
      </p:sp>
      <p:sp>
        <p:nvSpPr>
          <p:cNvPr id="17" name="AutoShape 14"/>
          <p:cNvSpPr>
            <a:spLocks noChangeArrowheads="1"/>
          </p:cNvSpPr>
          <p:nvPr/>
        </p:nvSpPr>
        <p:spPr bwMode="auto">
          <a:xfrm>
            <a:off x="5939830" y="3211984"/>
            <a:ext cx="720800" cy="1657350"/>
          </a:xfrm>
          <a:prstGeom prst="upArrow">
            <a:avLst>
              <a:gd name="adj1" fmla="val 50000"/>
              <a:gd name="adj2" fmla="val 44237"/>
            </a:avLst>
          </a:prstGeom>
          <a:solidFill>
            <a:schemeClr val="accent1">
              <a:lumMod val="40000"/>
              <a:lumOff val="60000"/>
            </a:schemeClr>
          </a:solidFill>
          <a:ln>
            <a:solidFill>
              <a:srgbClr val="1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8" name="Rectangle 7"/>
          <p:cNvSpPr>
            <a:spLocks noChangeArrowheads="1"/>
          </p:cNvSpPr>
          <p:nvPr/>
        </p:nvSpPr>
        <p:spPr bwMode="auto">
          <a:xfrm>
            <a:off x="972964" y="1433844"/>
            <a:ext cx="2374900" cy="865188"/>
          </a:xfrm>
          <a:prstGeom prst="rect">
            <a:avLst/>
          </a:prstGeom>
          <a:noFill/>
          <a:ln w="38100">
            <a:solidFill>
              <a:schemeClr val="accent1">
                <a:lumMod val="40000"/>
                <a:lumOff val="60000"/>
              </a:schemeClr>
            </a:solidFill>
            <a:miter lim="800000"/>
            <a:headEnd/>
            <a:tailEnd/>
          </a:ln>
        </p:spPr>
        <p:txBody>
          <a:bodyPr anchor="ctr"/>
          <a:lstStyle/>
          <a:p>
            <a:pPr algn="ctr">
              <a:defRPr/>
            </a:pPr>
            <a:r>
              <a:rPr lang="hu-HU" sz="1600" dirty="0">
                <a:solidFill>
                  <a:srgbClr val="1E2452"/>
                </a:solidFill>
                <a:latin typeface="+mj-lt"/>
                <a:cs typeface="+mn-cs"/>
              </a:rPr>
              <a:t>Monetary </a:t>
            </a:r>
            <a:r>
              <a:rPr lang="hu-HU" sz="1600" dirty="0" err="1">
                <a:solidFill>
                  <a:srgbClr val="1E2452"/>
                </a:solidFill>
                <a:latin typeface="+mj-lt"/>
                <a:cs typeface="+mn-cs"/>
              </a:rPr>
              <a:t>Council</a:t>
            </a:r>
            <a:r>
              <a:rPr lang="hu-HU" sz="1600" dirty="0">
                <a:solidFill>
                  <a:srgbClr val="1E2452"/>
                </a:solidFill>
                <a:latin typeface="+mj-lt"/>
                <a:cs typeface="+mn-cs"/>
              </a:rPr>
              <a:t> (MC): Decision </a:t>
            </a:r>
            <a:r>
              <a:rPr lang="hu-HU" sz="1600" dirty="0" err="1">
                <a:solidFill>
                  <a:srgbClr val="1E2452"/>
                </a:solidFill>
                <a:latin typeface="+mj-lt"/>
                <a:cs typeface="+mn-cs"/>
              </a:rPr>
              <a:t>on</a:t>
            </a:r>
            <a:r>
              <a:rPr lang="hu-HU" sz="1600" dirty="0">
                <a:solidFill>
                  <a:srgbClr val="1E2452"/>
                </a:solidFill>
                <a:latin typeface="+mj-lt"/>
                <a:cs typeface="+mn-cs"/>
              </a:rPr>
              <a:t> the </a:t>
            </a:r>
            <a:r>
              <a:rPr lang="hu-HU" sz="1600" dirty="0" err="1">
                <a:solidFill>
                  <a:srgbClr val="1E2452"/>
                </a:solidFill>
                <a:latin typeface="+mj-lt"/>
                <a:cs typeface="+mn-cs"/>
              </a:rPr>
              <a:t>level</a:t>
            </a:r>
            <a:r>
              <a:rPr lang="hu-HU" sz="1600" dirty="0">
                <a:solidFill>
                  <a:srgbClr val="1E2452"/>
                </a:solidFill>
                <a:latin typeface="+mj-lt"/>
                <a:cs typeface="+mn-cs"/>
              </a:rPr>
              <a:t> of interest </a:t>
            </a:r>
            <a:r>
              <a:rPr lang="hu-HU" sz="1600" dirty="0" err="1">
                <a:solidFill>
                  <a:srgbClr val="1E2452"/>
                </a:solidFill>
                <a:latin typeface="+mj-lt"/>
                <a:cs typeface="+mn-cs"/>
              </a:rPr>
              <a:t>rate</a:t>
            </a:r>
            <a:endParaRPr lang="hu-HU" sz="1600" dirty="0">
              <a:solidFill>
                <a:srgbClr val="1E2452"/>
              </a:solidFill>
              <a:latin typeface="+mj-lt"/>
              <a:cs typeface="+mn-cs"/>
            </a:endParaRPr>
          </a:p>
        </p:txBody>
      </p:sp>
    </p:spTree>
    <p:extLst>
      <p:ext uri="{BB962C8B-B14F-4D97-AF65-F5344CB8AC3E}">
        <p14:creationId xmlns:p14="http://schemas.microsoft.com/office/powerpoint/2010/main" val="1949429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0000"/>
            <a:ext cx="8028384" cy="759189"/>
          </a:xfrm>
        </p:spPr>
        <p:txBody>
          <a:bodyPr>
            <a:noAutofit/>
          </a:bodyPr>
          <a:lstStyle/>
          <a:p>
            <a:r>
              <a:rPr lang="en-GB" sz="2800" dirty="0">
                <a:solidFill>
                  <a:srgbClr val="1E2452"/>
                </a:solidFill>
              </a:rPr>
              <a:t>V</a:t>
            </a:r>
            <a:r>
              <a:rPr lang="hu-HU" sz="2800" dirty="0" err="1">
                <a:solidFill>
                  <a:srgbClr val="1E2452"/>
                </a:solidFill>
              </a:rPr>
              <a:t>olatility</a:t>
            </a:r>
            <a:r>
              <a:rPr lang="hu-HU" sz="2800" dirty="0">
                <a:solidFill>
                  <a:srgbClr val="1E2452"/>
                </a:solidFill>
              </a:rPr>
              <a:t> of </a:t>
            </a:r>
            <a:r>
              <a:rPr lang="hu-HU" sz="2800" dirty="0" err="1">
                <a:solidFill>
                  <a:srgbClr val="1E2452"/>
                </a:solidFill>
              </a:rPr>
              <a:t>treasury</a:t>
            </a:r>
            <a:r>
              <a:rPr lang="hu-HU" sz="2800" dirty="0">
                <a:solidFill>
                  <a:srgbClr val="1E2452"/>
                </a:solidFill>
              </a:rPr>
              <a:t> </a:t>
            </a:r>
            <a:r>
              <a:rPr lang="hu-HU" sz="2800" dirty="0" err="1">
                <a:solidFill>
                  <a:srgbClr val="1E2452"/>
                </a:solidFill>
              </a:rPr>
              <a:t>accounts</a:t>
            </a:r>
            <a:r>
              <a:rPr lang="hu-HU" sz="2800" dirty="0">
                <a:solidFill>
                  <a:srgbClr val="1E2452"/>
                </a:solidFill>
              </a:rPr>
              <a:t> is the most </a:t>
            </a:r>
            <a:r>
              <a:rPr lang="hu-HU" sz="2800" dirty="0" err="1">
                <a:solidFill>
                  <a:srgbClr val="1E2452"/>
                </a:solidFill>
              </a:rPr>
              <a:t>important</a:t>
            </a:r>
            <a:r>
              <a:rPr lang="hu-HU" sz="2800" dirty="0">
                <a:solidFill>
                  <a:srgbClr val="1E2452"/>
                </a:solidFill>
              </a:rPr>
              <a:t> </a:t>
            </a:r>
            <a:r>
              <a:rPr lang="hu-HU" sz="2800" dirty="0" err="1">
                <a:solidFill>
                  <a:srgbClr val="1E2452"/>
                </a:solidFill>
              </a:rPr>
              <a:t>autonomous</a:t>
            </a:r>
            <a:r>
              <a:rPr lang="hu-HU" sz="2800" dirty="0">
                <a:solidFill>
                  <a:srgbClr val="1E2452"/>
                </a:solidFill>
              </a:rPr>
              <a:t> </a:t>
            </a:r>
            <a:r>
              <a:rPr lang="hu-HU" sz="2800" dirty="0" err="1">
                <a:solidFill>
                  <a:srgbClr val="1E2452"/>
                </a:solidFill>
              </a:rPr>
              <a:t>liquidity</a:t>
            </a:r>
            <a:r>
              <a:rPr lang="hu-HU" sz="2800" dirty="0">
                <a:solidFill>
                  <a:srgbClr val="1E2452"/>
                </a:solidFill>
              </a:rPr>
              <a:t> </a:t>
            </a:r>
            <a:r>
              <a:rPr lang="hu-HU" sz="2800" dirty="0" err="1">
                <a:solidFill>
                  <a:srgbClr val="1E2452"/>
                </a:solidFill>
              </a:rPr>
              <a:t>factor</a:t>
            </a:r>
            <a:endParaRPr lang="hu-HU" sz="2800" dirty="0">
              <a:solidFill>
                <a:srgbClr val="FF0000"/>
              </a:solidFill>
            </a:endParaRPr>
          </a:p>
        </p:txBody>
      </p:sp>
      <p:sp>
        <p:nvSpPr>
          <p:cNvPr id="3" name="Content Placeholder 2"/>
          <p:cNvSpPr>
            <a:spLocks noGrp="1"/>
          </p:cNvSpPr>
          <p:nvPr>
            <p:ph idx="1"/>
          </p:nvPr>
        </p:nvSpPr>
        <p:spPr>
          <a:xfrm>
            <a:off x="683568" y="1412776"/>
            <a:ext cx="7886700" cy="4968552"/>
          </a:xfrm>
        </p:spPr>
        <p:txBody>
          <a:bodyPr/>
          <a:lstStyle/>
          <a:p>
            <a:pPr marL="0" lvl="0" indent="0" algn="just" defTabSz="914400">
              <a:lnSpc>
                <a:spcPct val="100000"/>
              </a:lnSpc>
              <a:spcBef>
                <a:spcPts val="600"/>
              </a:spcBef>
              <a:buNone/>
              <a:defRPr/>
            </a:pPr>
            <a:r>
              <a:rPr lang="en-GB" sz="2000" dirty="0">
                <a:solidFill>
                  <a:srgbClr val="1E2452"/>
                </a:solidFill>
              </a:rPr>
              <a:t>D</a:t>
            </a:r>
            <a:r>
              <a:rPr lang="hu-HU" sz="2000" dirty="0" err="1">
                <a:solidFill>
                  <a:srgbClr val="1E2452"/>
                </a:solidFill>
              </a:rPr>
              <a:t>aily</a:t>
            </a:r>
            <a:r>
              <a:rPr lang="hu-HU" sz="2000" dirty="0">
                <a:solidFill>
                  <a:srgbClr val="1E2452"/>
                </a:solidFill>
              </a:rPr>
              <a:t> </a:t>
            </a:r>
            <a:r>
              <a:rPr lang="hu-HU" sz="2000" dirty="0" err="1">
                <a:solidFill>
                  <a:srgbClr val="1E2452"/>
                </a:solidFill>
              </a:rPr>
              <a:t>movements</a:t>
            </a:r>
            <a:r>
              <a:rPr lang="hu-HU" sz="2000" dirty="0">
                <a:solidFill>
                  <a:srgbClr val="1E2452"/>
                </a:solidFill>
              </a:rPr>
              <a:t> </a:t>
            </a:r>
            <a:r>
              <a:rPr lang="en-GB" sz="2000" dirty="0">
                <a:solidFill>
                  <a:srgbClr val="1E2452"/>
                </a:solidFill>
              </a:rPr>
              <a:t>in</a:t>
            </a:r>
            <a:r>
              <a:rPr lang="hu-HU" sz="2000" dirty="0">
                <a:solidFill>
                  <a:srgbClr val="1E2452"/>
                </a:solidFill>
              </a:rPr>
              <a:t> the </a:t>
            </a:r>
            <a:r>
              <a:rPr lang="en-GB" sz="2000" dirty="0">
                <a:solidFill>
                  <a:srgbClr val="1E2452"/>
                </a:solidFill>
              </a:rPr>
              <a:t>T</a:t>
            </a:r>
            <a:r>
              <a:rPr lang="hu-HU" sz="2000" dirty="0" err="1">
                <a:solidFill>
                  <a:srgbClr val="1E2452"/>
                </a:solidFill>
              </a:rPr>
              <a:t>reasury</a:t>
            </a:r>
            <a:r>
              <a:rPr lang="hu-HU" sz="2000" dirty="0">
                <a:solidFill>
                  <a:srgbClr val="1E2452"/>
                </a:solidFill>
              </a:rPr>
              <a:t> </a:t>
            </a:r>
            <a:r>
              <a:rPr lang="hu-HU" sz="2000" dirty="0" err="1">
                <a:solidFill>
                  <a:srgbClr val="1E2452"/>
                </a:solidFill>
              </a:rPr>
              <a:t>Single</a:t>
            </a:r>
            <a:r>
              <a:rPr lang="hu-HU" sz="2000" dirty="0">
                <a:solidFill>
                  <a:srgbClr val="1E2452"/>
                </a:solidFill>
              </a:rPr>
              <a:t> Account (</a:t>
            </a:r>
            <a:r>
              <a:rPr lang="hu-HU" sz="2000" dirty="0" err="1">
                <a:solidFill>
                  <a:srgbClr val="1E2452"/>
                </a:solidFill>
              </a:rPr>
              <a:t>TSA</a:t>
            </a:r>
            <a:r>
              <a:rPr lang="hu-HU" sz="2000" dirty="0">
                <a:solidFill>
                  <a:srgbClr val="1E2452"/>
                </a:solidFill>
              </a:rPr>
              <a:t>) </a:t>
            </a:r>
            <a:r>
              <a:rPr lang="hu-HU" sz="2000" dirty="0" err="1">
                <a:solidFill>
                  <a:srgbClr val="1E2452"/>
                </a:solidFill>
              </a:rPr>
              <a:t>are</a:t>
            </a:r>
            <a:r>
              <a:rPr lang="hu-HU" sz="2000" dirty="0">
                <a:solidFill>
                  <a:srgbClr val="1E2452"/>
                </a:solidFill>
              </a:rPr>
              <a:t> </a:t>
            </a:r>
            <a:r>
              <a:rPr lang="hu-HU" sz="2000" dirty="0" err="1">
                <a:solidFill>
                  <a:srgbClr val="1E2452"/>
                </a:solidFill>
              </a:rPr>
              <a:t>hardly</a:t>
            </a:r>
            <a:r>
              <a:rPr lang="hu-HU" sz="2000" dirty="0">
                <a:solidFill>
                  <a:srgbClr val="1E2452"/>
                </a:solidFill>
              </a:rPr>
              <a:t> </a:t>
            </a:r>
            <a:r>
              <a:rPr lang="hu-HU" sz="2000" dirty="0" err="1">
                <a:solidFill>
                  <a:srgbClr val="1E2452"/>
                </a:solidFill>
              </a:rPr>
              <a:t>predictable</a:t>
            </a:r>
            <a:r>
              <a:rPr lang="hu-HU" sz="2000" dirty="0">
                <a:solidFill>
                  <a:srgbClr val="1E2452"/>
                </a:solidFill>
              </a:rPr>
              <a:t> and </a:t>
            </a:r>
            <a:r>
              <a:rPr lang="hu-HU" sz="2000" dirty="0" err="1">
                <a:solidFill>
                  <a:srgbClr val="1E2452"/>
                </a:solidFill>
              </a:rPr>
              <a:t>imply</a:t>
            </a:r>
            <a:r>
              <a:rPr lang="hu-HU" sz="2000" dirty="0">
                <a:solidFill>
                  <a:srgbClr val="1E2452"/>
                </a:solidFill>
              </a:rPr>
              <a:t> a </a:t>
            </a:r>
            <a:r>
              <a:rPr lang="hu-HU" sz="2000" dirty="0" err="1">
                <a:solidFill>
                  <a:srgbClr val="1E2452"/>
                </a:solidFill>
              </a:rPr>
              <a:t>significant</a:t>
            </a:r>
            <a:r>
              <a:rPr lang="hu-HU" sz="2000" dirty="0">
                <a:solidFill>
                  <a:srgbClr val="1E2452"/>
                </a:solidFill>
              </a:rPr>
              <a:t> (HUF 400-500 </a:t>
            </a:r>
            <a:r>
              <a:rPr lang="hu-HU" sz="2000" dirty="0" err="1">
                <a:solidFill>
                  <a:srgbClr val="1E2452"/>
                </a:solidFill>
              </a:rPr>
              <a:t>billion</a:t>
            </a:r>
            <a:r>
              <a:rPr lang="hu-HU" sz="2000" dirty="0">
                <a:solidFill>
                  <a:srgbClr val="1E2452"/>
                </a:solidFill>
              </a:rPr>
              <a:t> a </a:t>
            </a:r>
            <a:r>
              <a:rPr lang="hu-HU" sz="2000" dirty="0" err="1">
                <a:solidFill>
                  <a:srgbClr val="1E2452"/>
                </a:solidFill>
              </a:rPr>
              <a:t>day</a:t>
            </a:r>
            <a:r>
              <a:rPr lang="hu-HU" sz="2000" dirty="0">
                <a:solidFill>
                  <a:srgbClr val="1E2452"/>
                </a:solidFill>
              </a:rPr>
              <a:t> in </a:t>
            </a:r>
            <a:r>
              <a:rPr lang="hu-HU" sz="2000" dirty="0" err="1">
                <a:solidFill>
                  <a:srgbClr val="1E2452"/>
                </a:solidFill>
              </a:rPr>
              <a:t>some</a:t>
            </a:r>
            <a:r>
              <a:rPr lang="hu-HU" sz="2000" dirty="0">
                <a:solidFill>
                  <a:srgbClr val="1E2452"/>
                </a:solidFill>
              </a:rPr>
              <a:t> </a:t>
            </a:r>
            <a:r>
              <a:rPr lang="hu-HU" sz="2000" dirty="0" err="1">
                <a:solidFill>
                  <a:srgbClr val="1E2452"/>
                </a:solidFill>
              </a:rPr>
              <a:t>cases</a:t>
            </a:r>
            <a:r>
              <a:rPr lang="hu-HU" sz="2000" dirty="0">
                <a:solidFill>
                  <a:srgbClr val="1E2452"/>
                </a:solidFill>
              </a:rPr>
              <a:t>) </a:t>
            </a:r>
            <a:r>
              <a:rPr lang="hu-HU" sz="2000" dirty="0" err="1">
                <a:solidFill>
                  <a:srgbClr val="1E2452"/>
                </a:solidFill>
              </a:rPr>
              <a:t>liquidity</a:t>
            </a:r>
            <a:r>
              <a:rPr lang="hu-HU" sz="2000" dirty="0">
                <a:solidFill>
                  <a:srgbClr val="1E2452"/>
                </a:solidFill>
              </a:rPr>
              <a:t> </a:t>
            </a:r>
            <a:r>
              <a:rPr lang="hu-HU" sz="2000" dirty="0" err="1">
                <a:solidFill>
                  <a:srgbClr val="1E2452"/>
                </a:solidFill>
              </a:rPr>
              <a:t>effect</a:t>
            </a:r>
            <a:r>
              <a:rPr lang="hu-HU" sz="2000" dirty="0">
                <a:solidFill>
                  <a:srgbClr val="1E2452"/>
                </a:solidFill>
              </a:rPr>
              <a:t>.</a:t>
            </a:r>
          </a:p>
          <a:p>
            <a:pPr marL="0" lvl="0" indent="0" algn="just" defTabSz="914400">
              <a:lnSpc>
                <a:spcPct val="100000"/>
              </a:lnSpc>
              <a:spcBef>
                <a:spcPts val="600"/>
              </a:spcBef>
              <a:buNone/>
              <a:defRPr/>
            </a:pPr>
            <a:r>
              <a:rPr lang="en-GB" sz="2000" b="1" dirty="0">
                <a:solidFill>
                  <a:srgbClr val="1E2452"/>
                </a:solidFill>
              </a:rPr>
              <a:t>S</a:t>
            </a:r>
            <a:r>
              <a:rPr lang="hu-HU" sz="2000" b="1" dirty="0" err="1">
                <a:solidFill>
                  <a:srgbClr val="1E2452"/>
                </a:solidFill>
              </a:rPr>
              <a:t>moothing</a:t>
            </a:r>
            <a:r>
              <a:rPr lang="hu-HU" sz="2000" b="1" dirty="0">
                <a:solidFill>
                  <a:srgbClr val="1E2452"/>
                </a:solidFill>
              </a:rPr>
              <a:t> of the </a:t>
            </a:r>
            <a:r>
              <a:rPr lang="en-GB" sz="2000" b="1" dirty="0">
                <a:solidFill>
                  <a:srgbClr val="1E2452"/>
                </a:solidFill>
              </a:rPr>
              <a:t>T</a:t>
            </a:r>
            <a:r>
              <a:rPr lang="hu-HU" sz="2000" b="1" dirty="0" err="1">
                <a:solidFill>
                  <a:srgbClr val="1E2452"/>
                </a:solidFill>
              </a:rPr>
              <a:t>reasury</a:t>
            </a:r>
            <a:r>
              <a:rPr lang="hu-HU" sz="2000" b="1" dirty="0">
                <a:solidFill>
                  <a:srgbClr val="1E2452"/>
                </a:solidFill>
              </a:rPr>
              <a:t> account </a:t>
            </a:r>
            <a:r>
              <a:rPr lang="hu-HU" sz="2000" b="1" dirty="0" err="1">
                <a:solidFill>
                  <a:srgbClr val="1E2452"/>
                </a:solidFill>
              </a:rPr>
              <a:t>supports</a:t>
            </a:r>
            <a:r>
              <a:rPr lang="hu-HU" sz="2000" b="1" dirty="0">
                <a:solidFill>
                  <a:srgbClr val="1E2452"/>
                </a:solidFill>
              </a:rPr>
              <a:t> the </a:t>
            </a:r>
            <a:r>
              <a:rPr lang="hu-HU" sz="2000" b="1" dirty="0" err="1">
                <a:solidFill>
                  <a:srgbClr val="1E2452"/>
                </a:solidFill>
              </a:rPr>
              <a:t>reduction</a:t>
            </a:r>
            <a:r>
              <a:rPr lang="hu-HU" sz="2000" b="1" dirty="0">
                <a:solidFill>
                  <a:srgbClr val="1E2452"/>
                </a:solidFill>
              </a:rPr>
              <a:t> of</a:t>
            </a:r>
            <a:r>
              <a:rPr lang="en-GB" sz="2000" b="1" dirty="0">
                <a:solidFill>
                  <a:srgbClr val="1E2452"/>
                </a:solidFill>
              </a:rPr>
              <a:t> </a:t>
            </a:r>
            <a:r>
              <a:rPr lang="hu-HU" sz="2000" b="1" dirty="0">
                <a:solidFill>
                  <a:srgbClr val="1E2452"/>
                </a:solidFill>
              </a:rPr>
              <a:t>the </a:t>
            </a:r>
            <a:r>
              <a:rPr lang="hu-HU" sz="2000" b="1" dirty="0" err="1">
                <a:solidFill>
                  <a:srgbClr val="1E2452"/>
                </a:solidFill>
              </a:rPr>
              <a:t>volatility</a:t>
            </a:r>
            <a:r>
              <a:rPr lang="hu-HU" sz="2000" b="1" dirty="0">
                <a:solidFill>
                  <a:srgbClr val="1E2452"/>
                </a:solidFill>
              </a:rPr>
              <a:t> of </a:t>
            </a:r>
            <a:r>
              <a:rPr lang="hu-HU" sz="2000" b="1" dirty="0" err="1">
                <a:solidFill>
                  <a:srgbClr val="1E2452"/>
                </a:solidFill>
              </a:rPr>
              <a:t>money</a:t>
            </a:r>
            <a:r>
              <a:rPr lang="hu-HU" sz="2000" b="1" dirty="0">
                <a:solidFill>
                  <a:srgbClr val="1E2452"/>
                </a:solidFill>
              </a:rPr>
              <a:t> market </a:t>
            </a:r>
            <a:r>
              <a:rPr lang="hu-HU" sz="2000" b="1" dirty="0" err="1">
                <a:solidFill>
                  <a:srgbClr val="1E2452"/>
                </a:solidFill>
              </a:rPr>
              <a:t>yields</a:t>
            </a:r>
            <a:r>
              <a:rPr lang="hu-HU" sz="2000" b="1" dirty="0">
                <a:solidFill>
                  <a:srgbClr val="1E2452"/>
                </a:solidFill>
              </a:rPr>
              <a:t>:</a:t>
            </a:r>
          </a:p>
          <a:p>
            <a:pPr lvl="1" fontAlgn="base">
              <a:lnSpc>
                <a:spcPct val="100000"/>
              </a:lnSpc>
              <a:spcAft>
                <a:spcPts val="600"/>
              </a:spcAft>
              <a:buFont typeface="Calibri" panose="020F0502020204030204" pitchFamily="34" charset="0"/>
              <a:buChar char="‒"/>
              <a:defRPr/>
            </a:pPr>
            <a:r>
              <a:rPr lang="hu-HU" sz="2000" dirty="0" err="1">
                <a:solidFill>
                  <a:srgbClr val="1E2452"/>
                </a:solidFill>
              </a:rPr>
              <a:t>When</a:t>
            </a:r>
            <a:r>
              <a:rPr lang="hu-HU" sz="2000" dirty="0">
                <a:solidFill>
                  <a:srgbClr val="1E2452"/>
                </a:solidFill>
              </a:rPr>
              <a:t> the </a:t>
            </a:r>
            <a:r>
              <a:rPr lang="hu-HU" sz="2000" dirty="0" err="1">
                <a:solidFill>
                  <a:srgbClr val="1E2452"/>
                </a:solidFill>
              </a:rPr>
              <a:t>available</a:t>
            </a:r>
            <a:r>
              <a:rPr lang="hu-HU" sz="2000" dirty="0">
                <a:solidFill>
                  <a:srgbClr val="1E2452"/>
                </a:solidFill>
              </a:rPr>
              <a:t> </a:t>
            </a:r>
            <a:r>
              <a:rPr lang="hu-HU" sz="2000" dirty="0" err="1">
                <a:solidFill>
                  <a:srgbClr val="1E2452"/>
                </a:solidFill>
              </a:rPr>
              <a:t>liquidity</a:t>
            </a:r>
            <a:r>
              <a:rPr lang="hu-HU" sz="2000" dirty="0">
                <a:solidFill>
                  <a:srgbClr val="1E2452"/>
                </a:solidFill>
              </a:rPr>
              <a:t> of the banking system </a:t>
            </a:r>
            <a:r>
              <a:rPr lang="hu-HU" sz="2000" dirty="0" err="1">
                <a:solidFill>
                  <a:srgbClr val="1E2452"/>
                </a:solidFill>
              </a:rPr>
              <a:t>increases</a:t>
            </a:r>
            <a:r>
              <a:rPr lang="hu-HU" sz="2000" dirty="0">
                <a:solidFill>
                  <a:srgbClr val="1E2452"/>
                </a:solidFill>
              </a:rPr>
              <a:t> and the </a:t>
            </a:r>
            <a:r>
              <a:rPr lang="en-GB" sz="2000" dirty="0">
                <a:solidFill>
                  <a:srgbClr val="1E2452"/>
                </a:solidFill>
              </a:rPr>
              <a:t>T</a:t>
            </a:r>
            <a:r>
              <a:rPr lang="hu-HU" sz="2000" dirty="0" err="1">
                <a:solidFill>
                  <a:srgbClr val="1E2452"/>
                </a:solidFill>
              </a:rPr>
              <a:t>reasury</a:t>
            </a:r>
            <a:r>
              <a:rPr lang="hu-HU" sz="2000" dirty="0">
                <a:solidFill>
                  <a:srgbClr val="1E2452"/>
                </a:solidFill>
              </a:rPr>
              <a:t> account </a:t>
            </a:r>
            <a:r>
              <a:rPr lang="hu-HU" sz="2000" dirty="0" err="1">
                <a:solidFill>
                  <a:srgbClr val="1E2452"/>
                </a:solidFill>
              </a:rPr>
              <a:t>balance</a:t>
            </a:r>
            <a:r>
              <a:rPr lang="hu-HU" sz="2000" dirty="0">
                <a:solidFill>
                  <a:srgbClr val="1E2452"/>
                </a:solidFill>
              </a:rPr>
              <a:t> </a:t>
            </a:r>
            <a:r>
              <a:rPr lang="hu-HU" sz="2000" dirty="0" err="1">
                <a:solidFill>
                  <a:srgbClr val="1E2452"/>
                </a:solidFill>
              </a:rPr>
              <a:t>decreases</a:t>
            </a:r>
            <a:r>
              <a:rPr lang="hu-HU" sz="2000" dirty="0">
                <a:solidFill>
                  <a:srgbClr val="1E2452"/>
                </a:solidFill>
              </a:rPr>
              <a:t> </a:t>
            </a:r>
            <a:r>
              <a:rPr lang="hu-HU" sz="2000" dirty="0" err="1">
                <a:solidFill>
                  <a:srgbClr val="1E2452"/>
                </a:solidFill>
              </a:rPr>
              <a:t>due</a:t>
            </a:r>
            <a:r>
              <a:rPr lang="hu-HU" sz="2000" dirty="0">
                <a:solidFill>
                  <a:srgbClr val="1E2452"/>
                </a:solidFill>
              </a:rPr>
              <a:t> to government </a:t>
            </a:r>
            <a:r>
              <a:rPr lang="hu-HU" sz="2000" dirty="0" err="1">
                <a:solidFill>
                  <a:srgbClr val="1E2452"/>
                </a:solidFill>
              </a:rPr>
              <a:t>expenditures</a:t>
            </a:r>
            <a:r>
              <a:rPr lang="hu-HU" sz="2000" dirty="0">
                <a:solidFill>
                  <a:srgbClr val="1E2452"/>
                </a:solidFill>
              </a:rPr>
              <a:t> (</a:t>
            </a:r>
            <a:r>
              <a:rPr lang="hu-HU" sz="2000" dirty="0" err="1">
                <a:solidFill>
                  <a:srgbClr val="1E2452"/>
                </a:solidFill>
              </a:rPr>
              <a:t>e.g</a:t>
            </a:r>
            <a:r>
              <a:rPr lang="hu-HU" sz="2000" dirty="0">
                <a:solidFill>
                  <a:srgbClr val="1E2452"/>
                </a:solidFill>
              </a:rPr>
              <a:t>. </a:t>
            </a:r>
            <a:r>
              <a:rPr lang="hu-HU" sz="2000" dirty="0" err="1">
                <a:solidFill>
                  <a:srgbClr val="1E2452"/>
                </a:solidFill>
              </a:rPr>
              <a:t>pension</a:t>
            </a:r>
            <a:r>
              <a:rPr lang="hu-HU" sz="2000" dirty="0">
                <a:solidFill>
                  <a:srgbClr val="1E2452"/>
                </a:solidFill>
              </a:rPr>
              <a:t> </a:t>
            </a:r>
            <a:r>
              <a:rPr lang="hu-HU" sz="2000" dirty="0" err="1">
                <a:solidFill>
                  <a:srgbClr val="1E2452"/>
                </a:solidFill>
              </a:rPr>
              <a:t>payments</a:t>
            </a:r>
            <a:r>
              <a:rPr lang="hu-HU" sz="2000" dirty="0">
                <a:solidFill>
                  <a:srgbClr val="1E2452"/>
                </a:solidFill>
              </a:rPr>
              <a:t>), </a:t>
            </a:r>
            <a:r>
              <a:rPr lang="hu-HU" sz="2000" dirty="0" err="1">
                <a:solidFill>
                  <a:srgbClr val="1E2452"/>
                </a:solidFill>
              </a:rPr>
              <a:t>borrowing</a:t>
            </a:r>
            <a:r>
              <a:rPr lang="hu-HU" sz="2000" dirty="0">
                <a:solidFill>
                  <a:srgbClr val="1E2452"/>
                </a:solidFill>
              </a:rPr>
              <a:t> </a:t>
            </a:r>
            <a:r>
              <a:rPr lang="en-GB" sz="2000" dirty="0">
                <a:solidFill>
                  <a:srgbClr val="1E2452"/>
                </a:solidFill>
              </a:rPr>
              <a:t>by</a:t>
            </a:r>
            <a:r>
              <a:rPr lang="hu-HU" sz="2000" dirty="0">
                <a:solidFill>
                  <a:srgbClr val="1E2452"/>
                </a:solidFill>
              </a:rPr>
              <a:t> the ÁKK (</a:t>
            </a:r>
            <a:r>
              <a:rPr lang="hu-HU" sz="2000" dirty="0" err="1">
                <a:solidFill>
                  <a:srgbClr val="1E2452"/>
                </a:solidFill>
              </a:rPr>
              <a:t>passive</a:t>
            </a:r>
            <a:r>
              <a:rPr lang="hu-HU" sz="2000" dirty="0">
                <a:solidFill>
                  <a:srgbClr val="1E2452"/>
                </a:solidFill>
              </a:rPr>
              <a:t> </a:t>
            </a:r>
            <a:r>
              <a:rPr lang="hu-HU" sz="2000" dirty="0" err="1">
                <a:solidFill>
                  <a:srgbClr val="1E2452"/>
                </a:solidFill>
              </a:rPr>
              <a:t>repo</a:t>
            </a:r>
            <a:r>
              <a:rPr lang="hu-HU" sz="2000" dirty="0">
                <a:solidFill>
                  <a:srgbClr val="1E2452"/>
                </a:solidFill>
              </a:rPr>
              <a:t>) </a:t>
            </a:r>
            <a:r>
              <a:rPr lang="hu-HU" sz="2000" dirty="0" err="1">
                <a:solidFill>
                  <a:srgbClr val="1E2452"/>
                </a:solidFill>
              </a:rPr>
              <a:t>elevates</a:t>
            </a:r>
            <a:r>
              <a:rPr lang="hu-HU" sz="2000" dirty="0">
                <a:solidFill>
                  <a:srgbClr val="1E2452"/>
                </a:solidFill>
              </a:rPr>
              <a:t> the </a:t>
            </a:r>
            <a:r>
              <a:rPr lang="hu-HU" sz="2000" dirty="0" err="1">
                <a:solidFill>
                  <a:srgbClr val="1E2452"/>
                </a:solidFill>
              </a:rPr>
              <a:t>balance</a:t>
            </a:r>
            <a:r>
              <a:rPr lang="hu-HU" sz="2000" dirty="0">
                <a:solidFill>
                  <a:srgbClr val="1E2452"/>
                </a:solidFill>
              </a:rPr>
              <a:t> o</a:t>
            </a:r>
            <a:r>
              <a:rPr lang="en-GB" sz="2000" dirty="0">
                <a:solidFill>
                  <a:srgbClr val="1E2452"/>
                </a:solidFill>
              </a:rPr>
              <a:t>n</a:t>
            </a:r>
            <a:r>
              <a:rPr lang="hu-HU" sz="2000" dirty="0">
                <a:solidFill>
                  <a:srgbClr val="1E2452"/>
                </a:solidFill>
              </a:rPr>
              <a:t> the </a:t>
            </a:r>
            <a:r>
              <a:rPr lang="en-GB" sz="2000" dirty="0">
                <a:solidFill>
                  <a:srgbClr val="1E2452"/>
                </a:solidFill>
              </a:rPr>
              <a:t>T</a:t>
            </a:r>
            <a:r>
              <a:rPr lang="hu-HU" sz="2000" dirty="0" err="1">
                <a:solidFill>
                  <a:srgbClr val="1E2452"/>
                </a:solidFill>
              </a:rPr>
              <a:t>reasury</a:t>
            </a:r>
            <a:r>
              <a:rPr lang="hu-HU" sz="2000" dirty="0">
                <a:solidFill>
                  <a:srgbClr val="1E2452"/>
                </a:solidFill>
              </a:rPr>
              <a:t> account and </a:t>
            </a:r>
            <a:r>
              <a:rPr lang="hu-HU" sz="2000" dirty="0" err="1">
                <a:solidFill>
                  <a:srgbClr val="1E2452"/>
                </a:solidFill>
              </a:rPr>
              <a:t>decreases</a:t>
            </a:r>
            <a:r>
              <a:rPr lang="hu-HU" sz="2000" dirty="0">
                <a:solidFill>
                  <a:srgbClr val="1E2452"/>
                </a:solidFill>
              </a:rPr>
              <a:t> the </a:t>
            </a:r>
            <a:r>
              <a:rPr lang="hu-HU" sz="2000" dirty="0" err="1">
                <a:solidFill>
                  <a:srgbClr val="1E2452"/>
                </a:solidFill>
              </a:rPr>
              <a:t>liquidity</a:t>
            </a:r>
            <a:r>
              <a:rPr lang="hu-HU" sz="2000" dirty="0">
                <a:solidFill>
                  <a:srgbClr val="1E2452"/>
                </a:solidFill>
              </a:rPr>
              <a:t> </a:t>
            </a:r>
            <a:r>
              <a:rPr lang="hu-HU" sz="2000" dirty="0" err="1">
                <a:solidFill>
                  <a:srgbClr val="1E2452"/>
                </a:solidFill>
              </a:rPr>
              <a:t>surplus</a:t>
            </a:r>
            <a:r>
              <a:rPr lang="hu-HU" sz="2000" dirty="0">
                <a:solidFill>
                  <a:srgbClr val="1E2452"/>
                </a:solidFill>
              </a:rPr>
              <a:t> of the banking system </a:t>
            </a:r>
            <a:r>
              <a:rPr lang="hu-HU" sz="2000" dirty="0" err="1">
                <a:solidFill>
                  <a:srgbClr val="1E2452"/>
                </a:solidFill>
              </a:rPr>
              <a:t>at</a:t>
            </a:r>
            <a:r>
              <a:rPr lang="hu-HU" sz="2000" dirty="0">
                <a:solidFill>
                  <a:srgbClr val="1E2452"/>
                </a:solidFill>
              </a:rPr>
              <a:t> the </a:t>
            </a:r>
            <a:r>
              <a:rPr lang="hu-HU" sz="2000" dirty="0" err="1">
                <a:solidFill>
                  <a:srgbClr val="1E2452"/>
                </a:solidFill>
              </a:rPr>
              <a:t>same</a:t>
            </a:r>
            <a:r>
              <a:rPr lang="hu-HU" sz="2000" dirty="0">
                <a:solidFill>
                  <a:srgbClr val="1E2452"/>
                </a:solidFill>
              </a:rPr>
              <a:t> </a:t>
            </a:r>
            <a:r>
              <a:rPr lang="hu-HU" sz="2000" dirty="0" err="1">
                <a:solidFill>
                  <a:srgbClr val="1E2452"/>
                </a:solidFill>
              </a:rPr>
              <a:t>time</a:t>
            </a:r>
            <a:endParaRPr lang="hu-HU" sz="2000" dirty="0">
              <a:solidFill>
                <a:srgbClr val="1E2452"/>
              </a:solidFill>
            </a:endParaRPr>
          </a:p>
          <a:p>
            <a:pPr lvl="1" fontAlgn="base">
              <a:lnSpc>
                <a:spcPct val="100000"/>
              </a:lnSpc>
              <a:spcAft>
                <a:spcPts val="600"/>
              </a:spcAft>
              <a:buFont typeface="Calibri" panose="020F0502020204030204" pitchFamily="34" charset="0"/>
              <a:buChar char="‒"/>
              <a:defRPr/>
            </a:pPr>
            <a:r>
              <a:rPr lang="hu-HU" sz="2000" dirty="0" err="1">
                <a:solidFill>
                  <a:srgbClr val="1E2452"/>
                </a:solidFill>
              </a:rPr>
              <a:t>When</a:t>
            </a:r>
            <a:r>
              <a:rPr lang="hu-HU" sz="2000" dirty="0">
                <a:solidFill>
                  <a:srgbClr val="1E2452"/>
                </a:solidFill>
              </a:rPr>
              <a:t> government </a:t>
            </a:r>
            <a:r>
              <a:rPr lang="hu-HU" sz="2000" dirty="0" err="1">
                <a:solidFill>
                  <a:srgbClr val="1E2452"/>
                </a:solidFill>
              </a:rPr>
              <a:t>income</a:t>
            </a:r>
            <a:r>
              <a:rPr lang="hu-HU" sz="2000" dirty="0">
                <a:solidFill>
                  <a:srgbClr val="1E2452"/>
                </a:solidFill>
              </a:rPr>
              <a:t> (</a:t>
            </a:r>
            <a:r>
              <a:rPr lang="hu-HU" sz="2000" dirty="0" err="1">
                <a:solidFill>
                  <a:srgbClr val="1E2452"/>
                </a:solidFill>
              </a:rPr>
              <a:t>e.g</a:t>
            </a:r>
            <a:r>
              <a:rPr lang="hu-HU" sz="2000" dirty="0">
                <a:solidFill>
                  <a:srgbClr val="1E2452"/>
                </a:solidFill>
              </a:rPr>
              <a:t>. VAT) </a:t>
            </a:r>
            <a:r>
              <a:rPr lang="hu-HU" sz="2000" dirty="0" err="1">
                <a:solidFill>
                  <a:srgbClr val="1E2452"/>
                </a:solidFill>
              </a:rPr>
              <a:t>increases</a:t>
            </a:r>
            <a:r>
              <a:rPr lang="hu-HU" sz="2000" dirty="0">
                <a:solidFill>
                  <a:srgbClr val="1E2452"/>
                </a:solidFill>
              </a:rPr>
              <a:t> the </a:t>
            </a:r>
            <a:r>
              <a:rPr lang="en-GB" sz="2000" dirty="0">
                <a:solidFill>
                  <a:srgbClr val="1E2452"/>
                </a:solidFill>
              </a:rPr>
              <a:t>T</a:t>
            </a:r>
            <a:r>
              <a:rPr lang="hu-HU" sz="2000" dirty="0" err="1">
                <a:solidFill>
                  <a:srgbClr val="1E2452"/>
                </a:solidFill>
              </a:rPr>
              <a:t>reasury</a:t>
            </a:r>
            <a:r>
              <a:rPr lang="hu-HU" sz="2000" dirty="0">
                <a:solidFill>
                  <a:srgbClr val="1E2452"/>
                </a:solidFill>
              </a:rPr>
              <a:t> account </a:t>
            </a:r>
            <a:r>
              <a:rPr lang="hu-HU" sz="2000" dirty="0" err="1">
                <a:solidFill>
                  <a:srgbClr val="1E2452"/>
                </a:solidFill>
              </a:rPr>
              <a:t>balance</a:t>
            </a:r>
            <a:r>
              <a:rPr lang="hu-HU" sz="2000" dirty="0">
                <a:solidFill>
                  <a:srgbClr val="1E2452"/>
                </a:solidFill>
              </a:rPr>
              <a:t> and the </a:t>
            </a:r>
            <a:r>
              <a:rPr lang="hu-HU" sz="2000" dirty="0" err="1">
                <a:solidFill>
                  <a:srgbClr val="1E2452"/>
                </a:solidFill>
              </a:rPr>
              <a:t>liquidity</a:t>
            </a:r>
            <a:r>
              <a:rPr lang="hu-HU" sz="2000" dirty="0">
                <a:solidFill>
                  <a:srgbClr val="1E2452"/>
                </a:solidFill>
              </a:rPr>
              <a:t> </a:t>
            </a:r>
            <a:r>
              <a:rPr lang="hu-HU" sz="2000" dirty="0" err="1">
                <a:solidFill>
                  <a:srgbClr val="1E2452"/>
                </a:solidFill>
              </a:rPr>
              <a:t>surplus</a:t>
            </a:r>
            <a:r>
              <a:rPr lang="hu-HU" sz="2000" dirty="0">
                <a:solidFill>
                  <a:srgbClr val="1E2452"/>
                </a:solidFill>
              </a:rPr>
              <a:t> of </a:t>
            </a:r>
            <a:r>
              <a:rPr lang="hu-HU" sz="2000" dirty="0" err="1">
                <a:solidFill>
                  <a:srgbClr val="1E2452"/>
                </a:solidFill>
              </a:rPr>
              <a:t>banks</a:t>
            </a:r>
            <a:r>
              <a:rPr lang="hu-HU" sz="2000" dirty="0">
                <a:solidFill>
                  <a:srgbClr val="1E2452"/>
                </a:solidFill>
              </a:rPr>
              <a:t> </a:t>
            </a:r>
            <a:r>
              <a:rPr lang="hu-HU" sz="2000" dirty="0" err="1">
                <a:solidFill>
                  <a:srgbClr val="1E2452"/>
                </a:solidFill>
              </a:rPr>
              <a:t>decreases</a:t>
            </a:r>
            <a:r>
              <a:rPr lang="hu-HU" sz="2000" dirty="0">
                <a:solidFill>
                  <a:srgbClr val="1E2452"/>
                </a:solidFill>
              </a:rPr>
              <a:t>, </a:t>
            </a:r>
            <a:r>
              <a:rPr lang="hu-HU" sz="2000" dirty="0" err="1">
                <a:solidFill>
                  <a:srgbClr val="1E2452"/>
                </a:solidFill>
              </a:rPr>
              <a:t>equilibrium</a:t>
            </a:r>
            <a:r>
              <a:rPr lang="hu-HU" sz="2000" dirty="0">
                <a:solidFill>
                  <a:srgbClr val="1E2452"/>
                </a:solidFill>
              </a:rPr>
              <a:t> is </a:t>
            </a:r>
            <a:r>
              <a:rPr lang="hu-HU" sz="2000" dirty="0" err="1">
                <a:solidFill>
                  <a:srgbClr val="1E2452"/>
                </a:solidFill>
              </a:rPr>
              <a:t>achieved</a:t>
            </a:r>
            <a:r>
              <a:rPr lang="hu-HU" sz="2000" dirty="0">
                <a:solidFill>
                  <a:srgbClr val="1E2452"/>
                </a:solidFill>
              </a:rPr>
              <a:t> </a:t>
            </a:r>
            <a:r>
              <a:rPr lang="hu-HU" sz="2000" dirty="0" err="1">
                <a:solidFill>
                  <a:srgbClr val="1E2452"/>
                </a:solidFill>
              </a:rPr>
              <a:t>by</a:t>
            </a:r>
            <a:r>
              <a:rPr lang="hu-HU" sz="2000" dirty="0">
                <a:solidFill>
                  <a:srgbClr val="1E2452"/>
                </a:solidFill>
              </a:rPr>
              <a:t>  </a:t>
            </a:r>
            <a:r>
              <a:rPr lang="hu-HU" sz="2000" dirty="0" err="1">
                <a:solidFill>
                  <a:srgbClr val="1E2452"/>
                </a:solidFill>
              </a:rPr>
              <a:t>money</a:t>
            </a:r>
            <a:r>
              <a:rPr lang="hu-HU" sz="2000" dirty="0">
                <a:solidFill>
                  <a:srgbClr val="1E2452"/>
                </a:solidFill>
              </a:rPr>
              <a:t> market </a:t>
            </a:r>
            <a:r>
              <a:rPr lang="hu-HU" sz="2000" dirty="0" err="1">
                <a:solidFill>
                  <a:srgbClr val="1E2452"/>
                </a:solidFill>
              </a:rPr>
              <a:t>lending</a:t>
            </a:r>
            <a:r>
              <a:rPr lang="hu-HU" sz="2000" dirty="0">
                <a:solidFill>
                  <a:srgbClr val="1E2452"/>
                </a:solidFill>
              </a:rPr>
              <a:t> (</a:t>
            </a:r>
            <a:r>
              <a:rPr lang="hu-HU" sz="2000" dirty="0" err="1">
                <a:solidFill>
                  <a:srgbClr val="1E2452"/>
                </a:solidFill>
              </a:rPr>
              <a:t>active</a:t>
            </a:r>
            <a:r>
              <a:rPr lang="hu-HU" sz="2000" dirty="0">
                <a:solidFill>
                  <a:srgbClr val="1E2452"/>
                </a:solidFill>
              </a:rPr>
              <a:t> </a:t>
            </a:r>
            <a:r>
              <a:rPr lang="hu-HU" sz="2000" dirty="0" err="1">
                <a:solidFill>
                  <a:srgbClr val="1E2452"/>
                </a:solidFill>
              </a:rPr>
              <a:t>repo</a:t>
            </a:r>
            <a:r>
              <a:rPr lang="hu-HU" sz="2000" dirty="0">
                <a:solidFill>
                  <a:srgbClr val="1E2452"/>
                </a:solidFill>
              </a:rPr>
              <a:t>) </a:t>
            </a:r>
            <a:r>
              <a:rPr lang="en-GB" sz="2000" dirty="0">
                <a:solidFill>
                  <a:srgbClr val="1E2452"/>
                </a:solidFill>
              </a:rPr>
              <a:t>by</a:t>
            </a:r>
            <a:r>
              <a:rPr lang="hu-HU" sz="2000" dirty="0">
                <a:solidFill>
                  <a:srgbClr val="1E2452"/>
                </a:solidFill>
              </a:rPr>
              <a:t> the ÁKK</a:t>
            </a:r>
          </a:p>
          <a:p>
            <a:endParaRPr lang="hu-HU" dirty="0"/>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50</a:t>
            </a:fld>
            <a:endParaRPr lang="hu-HU" dirty="0"/>
          </a:p>
        </p:txBody>
      </p:sp>
    </p:spTree>
    <p:extLst>
      <p:ext uri="{BB962C8B-B14F-4D97-AF65-F5344CB8AC3E}">
        <p14:creationId xmlns:p14="http://schemas.microsoft.com/office/powerpoint/2010/main" val="820728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8316416" cy="759189"/>
          </a:xfrm>
        </p:spPr>
        <p:txBody>
          <a:bodyPr>
            <a:noAutofit/>
          </a:bodyPr>
          <a:lstStyle/>
          <a:p>
            <a:r>
              <a:rPr lang="en-GB" sz="2400" dirty="0">
                <a:solidFill>
                  <a:srgbClr val="1E2452"/>
                </a:solidFill>
              </a:rPr>
              <a:t>O</a:t>
            </a:r>
            <a:r>
              <a:rPr lang="hu-HU" sz="2400" dirty="0" err="1">
                <a:solidFill>
                  <a:srgbClr val="1E2452"/>
                </a:solidFill>
              </a:rPr>
              <a:t>ther</a:t>
            </a:r>
            <a:r>
              <a:rPr lang="hu-HU" sz="2400" dirty="0">
                <a:solidFill>
                  <a:srgbClr val="1E2452"/>
                </a:solidFill>
              </a:rPr>
              <a:t> </a:t>
            </a:r>
            <a:r>
              <a:rPr lang="hu-HU" sz="2400" dirty="0" err="1">
                <a:solidFill>
                  <a:srgbClr val="1E2452"/>
                </a:solidFill>
              </a:rPr>
              <a:t>source</a:t>
            </a:r>
            <a:r>
              <a:rPr lang="hu-HU" sz="2400" dirty="0">
                <a:solidFill>
                  <a:srgbClr val="1E2452"/>
                </a:solidFill>
              </a:rPr>
              <a:t> of </a:t>
            </a:r>
            <a:r>
              <a:rPr lang="hu-HU" sz="2400" dirty="0" err="1">
                <a:solidFill>
                  <a:srgbClr val="1E2452"/>
                </a:solidFill>
              </a:rPr>
              <a:t>shocks</a:t>
            </a:r>
            <a:r>
              <a:rPr lang="hu-HU" sz="2400" dirty="0">
                <a:solidFill>
                  <a:srgbClr val="1E2452"/>
                </a:solidFill>
              </a:rPr>
              <a:t> </a:t>
            </a:r>
            <a:r>
              <a:rPr lang="hu-HU" sz="2400" dirty="0" err="1">
                <a:solidFill>
                  <a:srgbClr val="1E2452"/>
                </a:solidFill>
              </a:rPr>
              <a:t>affecting</a:t>
            </a:r>
            <a:r>
              <a:rPr lang="hu-HU" sz="2400" dirty="0">
                <a:solidFill>
                  <a:srgbClr val="1E2452"/>
                </a:solidFill>
              </a:rPr>
              <a:t> the </a:t>
            </a:r>
            <a:r>
              <a:rPr lang="hu-HU" sz="2400" dirty="0" err="1">
                <a:solidFill>
                  <a:srgbClr val="1E2452"/>
                </a:solidFill>
              </a:rPr>
              <a:t>aggregate</a:t>
            </a:r>
            <a:r>
              <a:rPr lang="hu-HU" sz="2400" dirty="0">
                <a:solidFill>
                  <a:srgbClr val="1E2452"/>
                </a:solidFill>
              </a:rPr>
              <a:t> </a:t>
            </a:r>
            <a:r>
              <a:rPr lang="hu-HU" sz="2400" dirty="0" err="1">
                <a:solidFill>
                  <a:srgbClr val="1E2452"/>
                </a:solidFill>
              </a:rPr>
              <a:t>liquidity</a:t>
            </a:r>
            <a:r>
              <a:rPr lang="hu-HU" sz="2400" dirty="0">
                <a:solidFill>
                  <a:srgbClr val="1E2452"/>
                </a:solidFill>
              </a:rPr>
              <a:t> of the banking system is the </a:t>
            </a:r>
            <a:r>
              <a:rPr lang="hu-HU" sz="2400" dirty="0" err="1">
                <a:solidFill>
                  <a:srgbClr val="1E2452"/>
                </a:solidFill>
              </a:rPr>
              <a:t>change</a:t>
            </a:r>
            <a:r>
              <a:rPr lang="hu-HU" sz="2400" dirty="0">
                <a:solidFill>
                  <a:srgbClr val="1E2452"/>
                </a:solidFill>
              </a:rPr>
              <a:t> in </a:t>
            </a:r>
            <a:r>
              <a:rPr lang="hu-HU" sz="2400" dirty="0" err="1">
                <a:solidFill>
                  <a:srgbClr val="1E2452"/>
                </a:solidFill>
              </a:rPr>
              <a:t>demand</a:t>
            </a:r>
            <a:r>
              <a:rPr lang="hu-HU" sz="2400" dirty="0">
                <a:solidFill>
                  <a:srgbClr val="1E2452"/>
                </a:solidFill>
              </a:rPr>
              <a:t> </a:t>
            </a:r>
            <a:r>
              <a:rPr lang="hu-HU" sz="2400" dirty="0" err="1">
                <a:solidFill>
                  <a:srgbClr val="1E2452"/>
                </a:solidFill>
              </a:rPr>
              <a:t>for</a:t>
            </a:r>
            <a:r>
              <a:rPr lang="hu-HU" sz="2400" dirty="0">
                <a:solidFill>
                  <a:srgbClr val="1E2452"/>
                </a:solidFill>
              </a:rPr>
              <a:t> cash</a:t>
            </a:r>
          </a:p>
        </p:txBody>
      </p:sp>
      <p:sp>
        <p:nvSpPr>
          <p:cNvPr id="3" name="Content Placeholder 2"/>
          <p:cNvSpPr>
            <a:spLocks noGrp="1"/>
          </p:cNvSpPr>
          <p:nvPr>
            <p:ph idx="1"/>
          </p:nvPr>
        </p:nvSpPr>
        <p:spPr>
          <a:xfrm>
            <a:off x="611560" y="1412776"/>
            <a:ext cx="7998515" cy="4968552"/>
          </a:xfrm>
        </p:spPr>
        <p:txBody>
          <a:bodyPr>
            <a:normAutofit lnSpcReduction="10000"/>
          </a:bodyPr>
          <a:lstStyle/>
          <a:p>
            <a:pPr marL="0" lvl="0" indent="0" algn="just" defTabSz="914400">
              <a:lnSpc>
                <a:spcPct val="100000"/>
              </a:lnSpc>
              <a:spcBef>
                <a:spcPct val="20000"/>
              </a:spcBef>
              <a:buNone/>
              <a:defRPr/>
            </a:pPr>
            <a:r>
              <a:rPr lang="hu-HU" sz="2000" dirty="0" err="1">
                <a:solidFill>
                  <a:srgbClr val="1E2452"/>
                </a:solidFill>
              </a:rPr>
              <a:t>Changes</a:t>
            </a:r>
            <a:r>
              <a:rPr lang="hu-HU" sz="2000" dirty="0">
                <a:solidFill>
                  <a:srgbClr val="1E2452"/>
                </a:solidFill>
              </a:rPr>
              <a:t> in the </a:t>
            </a:r>
            <a:r>
              <a:rPr lang="hu-HU" sz="2000" dirty="0" err="1">
                <a:solidFill>
                  <a:srgbClr val="1E2452"/>
                </a:solidFill>
              </a:rPr>
              <a:t>demand</a:t>
            </a:r>
            <a:r>
              <a:rPr lang="hu-HU" sz="2000" dirty="0">
                <a:solidFill>
                  <a:srgbClr val="1E2452"/>
                </a:solidFill>
              </a:rPr>
              <a:t> </a:t>
            </a:r>
            <a:r>
              <a:rPr lang="hu-HU" sz="2000" dirty="0" err="1">
                <a:solidFill>
                  <a:srgbClr val="1E2452"/>
                </a:solidFill>
              </a:rPr>
              <a:t>for</a:t>
            </a:r>
            <a:r>
              <a:rPr lang="hu-HU" sz="2000" dirty="0">
                <a:solidFill>
                  <a:srgbClr val="1E2452"/>
                </a:solidFill>
              </a:rPr>
              <a:t> cash </a:t>
            </a:r>
            <a:r>
              <a:rPr lang="hu-HU" sz="2000" dirty="0" err="1">
                <a:solidFill>
                  <a:srgbClr val="1E2452"/>
                </a:solidFill>
              </a:rPr>
              <a:t>cause</a:t>
            </a:r>
            <a:r>
              <a:rPr lang="hu-HU" sz="2000" dirty="0">
                <a:solidFill>
                  <a:srgbClr val="1E2452"/>
                </a:solidFill>
              </a:rPr>
              <a:t> minor </a:t>
            </a:r>
            <a:r>
              <a:rPr lang="hu-HU" sz="2000" dirty="0" err="1">
                <a:solidFill>
                  <a:srgbClr val="1E2452"/>
                </a:solidFill>
              </a:rPr>
              <a:t>liquidity</a:t>
            </a:r>
            <a:r>
              <a:rPr lang="hu-HU" sz="2000" dirty="0">
                <a:solidFill>
                  <a:srgbClr val="1E2452"/>
                </a:solidFill>
              </a:rPr>
              <a:t> </a:t>
            </a:r>
            <a:r>
              <a:rPr lang="hu-HU" sz="2000" dirty="0" err="1">
                <a:solidFill>
                  <a:srgbClr val="1E2452"/>
                </a:solidFill>
              </a:rPr>
              <a:t>shocks</a:t>
            </a:r>
            <a:r>
              <a:rPr lang="hu-HU" sz="2000" dirty="0">
                <a:solidFill>
                  <a:srgbClr val="1E2452"/>
                </a:solidFill>
              </a:rPr>
              <a:t> (</a:t>
            </a:r>
            <a:r>
              <a:rPr lang="hu-HU" sz="2000" dirty="0" err="1">
                <a:solidFill>
                  <a:srgbClr val="1E2452"/>
                </a:solidFill>
              </a:rPr>
              <a:t>daily</a:t>
            </a:r>
            <a:r>
              <a:rPr lang="hu-HU" sz="2000" dirty="0">
                <a:solidFill>
                  <a:srgbClr val="1E2452"/>
                </a:solidFill>
              </a:rPr>
              <a:t> HUF 40-50 </a:t>
            </a:r>
            <a:r>
              <a:rPr lang="hu-HU" sz="2000" dirty="0" err="1">
                <a:solidFill>
                  <a:srgbClr val="1E2452"/>
                </a:solidFill>
              </a:rPr>
              <a:t>billion</a:t>
            </a:r>
            <a:r>
              <a:rPr lang="hu-HU" sz="2000" dirty="0">
                <a:solidFill>
                  <a:srgbClr val="1E2452"/>
                </a:solidFill>
              </a:rPr>
              <a:t> maximum), and </a:t>
            </a:r>
            <a:r>
              <a:rPr lang="hu-HU" sz="2000" dirty="0" err="1">
                <a:solidFill>
                  <a:srgbClr val="1E2452"/>
                </a:solidFill>
              </a:rPr>
              <a:t>some</a:t>
            </a:r>
            <a:r>
              <a:rPr lang="hu-HU" sz="2000" dirty="0">
                <a:solidFill>
                  <a:srgbClr val="1E2452"/>
                </a:solidFill>
              </a:rPr>
              <a:t> of </a:t>
            </a:r>
            <a:r>
              <a:rPr lang="hu-HU" sz="2000" dirty="0" err="1">
                <a:solidFill>
                  <a:srgbClr val="1E2452"/>
                </a:solidFill>
              </a:rPr>
              <a:t>its</a:t>
            </a:r>
            <a:r>
              <a:rPr lang="hu-HU" sz="2000" dirty="0">
                <a:solidFill>
                  <a:srgbClr val="1E2452"/>
                </a:solidFill>
              </a:rPr>
              <a:t> </a:t>
            </a:r>
            <a:r>
              <a:rPr lang="hu-HU" sz="2000" dirty="0" err="1">
                <a:solidFill>
                  <a:srgbClr val="1E2452"/>
                </a:solidFill>
              </a:rPr>
              <a:t>factors</a:t>
            </a:r>
            <a:r>
              <a:rPr lang="hu-HU" sz="2000" dirty="0">
                <a:solidFill>
                  <a:srgbClr val="1E2452"/>
                </a:solidFill>
              </a:rPr>
              <a:t> </a:t>
            </a:r>
            <a:r>
              <a:rPr lang="hu-HU" sz="2000" dirty="0" err="1">
                <a:solidFill>
                  <a:srgbClr val="1E2452"/>
                </a:solidFill>
              </a:rPr>
              <a:t>are</a:t>
            </a:r>
            <a:r>
              <a:rPr lang="hu-HU" sz="2000" dirty="0">
                <a:solidFill>
                  <a:srgbClr val="1E2452"/>
                </a:solidFill>
              </a:rPr>
              <a:t> </a:t>
            </a:r>
            <a:r>
              <a:rPr lang="hu-HU" sz="2000" dirty="0" err="1">
                <a:solidFill>
                  <a:srgbClr val="1E2452"/>
                </a:solidFill>
              </a:rPr>
              <a:t>well</a:t>
            </a:r>
            <a:r>
              <a:rPr lang="hu-HU" sz="2000" dirty="0">
                <a:solidFill>
                  <a:srgbClr val="1E2452"/>
                </a:solidFill>
              </a:rPr>
              <a:t> </a:t>
            </a:r>
            <a:r>
              <a:rPr lang="hu-HU" sz="2000" dirty="0" err="1">
                <a:solidFill>
                  <a:srgbClr val="1E2452"/>
                </a:solidFill>
              </a:rPr>
              <a:t>predictable</a:t>
            </a:r>
            <a:r>
              <a:rPr lang="hu-HU" sz="2000" dirty="0">
                <a:solidFill>
                  <a:srgbClr val="1E2452"/>
                </a:solidFill>
              </a:rPr>
              <a:t>:</a:t>
            </a:r>
          </a:p>
          <a:p>
            <a:pPr marL="0" lvl="0" indent="0" algn="just" defTabSz="914400">
              <a:lnSpc>
                <a:spcPct val="100000"/>
              </a:lnSpc>
              <a:spcBef>
                <a:spcPct val="20000"/>
              </a:spcBef>
              <a:buNone/>
              <a:defRPr/>
            </a:pPr>
            <a:endParaRPr lang="hu-HU" sz="2000" dirty="0">
              <a:solidFill>
                <a:srgbClr val="1E2452"/>
              </a:solidFill>
            </a:endParaRPr>
          </a:p>
          <a:p>
            <a:pPr marL="269875" lvl="0" indent="-269875" algn="just" defTabSz="914400">
              <a:lnSpc>
                <a:spcPct val="100000"/>
              </a:lnSpc>
              <a:spcBef>
                <a:spcPct val="20000"/>
              </a:spcBef>
              <a:buFontTx/>
              <a:buChar char="•"/>
              <a:defRPr/>
            </a:pPr>
            <a:r>
              <a:rPr lang="hu-HU" sz="2000" dirty="0" err="1">
                <a:solidFill>
                  <a:srgbClr val="1E2452"/>
                </a:solidFill>
              </a:rPr>
              <a:t>On</a:t>
            </a:r>
            <a:r>
              <a:rPr lang="hu-HU" sz="2000" dirty="0">
                <a:solidFill>
                  <a:srgbClr val="1E2452"/>
                </a:solidFill>
              </a:rPr>
              <a:t> the </a:t>
            </a:r>
            <a:r>
              <a:rPr lang="hu-HU" sz="2000" dirty="0" err="1">
                <a:solidFill>
                  <a:srgbClr val="1E2452"/>
                </a:solidFill>
              </a:rPr>
              <a:t>one</a:t>
            </a:r>
            <a:r>
              <a:rPr lang="hu-HU" sz="2000" dirty="0">
                <a:solidFill>
                  <a:srgbClr val="1E2452"/>
                </a:solidFill>
              </a:rPr>
              <a:t> </a:t>
            </a:r>
            <a:r>
              <a:rPr lang="hu-HU" sz="2000" dirty="0" err="1">
                <a:solidFill>
                  <a:srgbClr val="1E2452"/>
                </a:solidFill>
              </a:rPr>
              <a:t>hand</a:t>
            </a:r>
            <a:r>
              <a:rPr lang="hu-HU" sz="2000" dirty="0">
                <a:solidFill>
                  <a:srgbClr val="1E2452"/>
                </a:solidFill>
              </a:rPr>
              <a:t> the </a:t>
            </a:r>
            <a:r>
              <a:rPr lang="hu-HU" sz="2000" dirty="0" err="1">
                <a:solidFill>
                  <a:srgbClr val="1E2452"/>
                </a:solidFill>
              </a:rPr>
              <a:t>demand</a:t>
            </a:r>
            <a:r>
              <a:rPr lang="hu-HU" sz="2000" dirty="0">
                <a:solidFill>
                  <a:srgbClr val="1E2452"/>
                </a:solidFill>
              </a:rPr>
              <a:t> </a:t>
            </a:r>
            <a:r>
              <a:rPr lang="hu-HU" sz="2000" dirty="0" err="1">
                <a:solidFill>
                  <a:srgbClr val="1E2452"/>
                </a:solidFill>
              </a:rPr>
              <a:t>for</a:t>
            </a:r>
            <a:r>
              <a:rPr lang="hu-HU" sz="2000" dirty="0">
                <a:solidFill>
                  <a:srgbClr val="1E2452"/>
                </a:solidFill>
              </a:rPr>
              <a:t> cash is </a:t>
            </a:r>
            <a:r>
              <a:rPr lang="hu-HU" sz="2000" dirty="0" err="1">
                <a:solidFill>
                  <a:srgbClr val="1E2452"/>
                </a:solidFill>
              </a:rPr>
              <a:t>driven</a:t>
            </a:r>
            <a:r>
              <a:rPr lang="hu-HU" sz="2000" dirty="0">
                <a:solidFill>
                  <a:srgbClr val="1E2452"/>
                </a:solidFill>
              </a:rPr>
              <a:t> </a:t>
            </a:r>
            <a:r>
              <a:rPr lang="hu-HU" sz="2000" dirty="0" err="1">
                <a:solidFill>
                  <a:srgbClr val="1E2452"/>
                </a:solidFill>
              </a:rPr>
              <a:t>by</a:t>
            </a:r>
            <a:r>
              <a:rPr lang="hu-HU" sz="2000" dirty="0">
                <a:solidFill>
                  <a:srgbClr val="1E2452"/>
                </a:solidFill>
              </a:rPr>
              <a:t> </a:t>
            </a:r>
            <a:r>
              <a:rPr lang="hu-HU" sz="2000" b="1" dirty="0" err="1">
                <a:solidFill>
                  <a:srgbClr val="1E2452"/>
                </a:solidFill>
              </a:rPr>
              <a:t>seasonal</a:t>
            </a:r>
            <a:r>
              <a:rPr lang="hu-HU" sz="2000" b="1" dirty="0">
                <a:solidFill>
                  <a:srgbClr val="1E2452"/>
                </a:solidFill>
              </a:rPr>
              <a:t> </a:t>
            </a:r>
            <a:r>
              <a:rPr lang="hu-HU" sz="2000" b="1" dirty="0" err="1">
                <a:solidFill>
                  <a:srgbClr val="1E2452"/>
                </a:solidFill>
              </a:rPr>
              <a:t>factors</a:t>
            </a:r>
            <a:r>
              <a:rPr lang="hu-HU" sz="2000" dirty="0">
                <a:solidFill>
                  <a:srgbClr val="1E2452"/>
                </a:solidFill>
              </a:rPr>
              <a:t>:</a:t>
            </a:r>
          </a:p>
          <a:p>
            <a:pPr lvl="1" fontAlgn="base">
              <a:lnSpc>
                <a:spcPct val="100000"/>
              </a:lnSpc>
              <a:spcAft>
                <a:spcPts val="600"/>
              </a:spcAft>
              <a:buFont typeface="Calibri" panose="020F0502020204030204" pitchFamily="34" charset="0"/>
              <a:buChar char="‒"/>
              <a:defRPr/>
            </a:pPr>
            <a:r>
              <a:rPr lang="hu-HU" sz="2000" dirty="0" err="1">
                <a:solidFill>
                  <a:srgbClr val="1E2452"/>
                </a:solidFill>
              </a:rPr>
              <a:t>Weekly</a:t>
            </a:r>
            <a:r>
              <a:rPr lang="hu-HU" sz="2000" dirty="0">
                <a:solidFill>
                  <a:srgbClr val="1E2452"/>
                </a:solidFill>
              </a:rPr>
              <a:t> </a:t>
            </a:r>
            <a:r>
              <a:rPr lang="hu-HU" sz="2000" dirty="0" err="1">
                <a:solidFill>
                  <a:srgbClr val="1E2452"/>
                </a:solidFill>
              </a:rPr>
              <a:t>seasonality</a:t>
            </a:r>
            <a:r>
              <a:rPr lang="hu-HU" sz="2000" dirty="0">
                <a:solidFill>
                  <a:srgbClr val="1E2452"/>
                </a:solidFill>
              </a:rPr>
              <a:t>: </a:t>
            </a:r>
            <a:r>
              <a:rPr lang="hu-HU" sz="2000" dirty="0" err="1">
                <a:solidFill>
                  <a:srgbClr val="1E2452"/>
                </a:solidFill>
              </a:rPr>
              <a:t>demand</a:t>
            </a:r>
            <a:r>
              <a:rPr lang="hu-HU" sz="2000" dirty="0">
                <a:solidFill>
                  <a:srgbClr val="1E2452"/>
                </a:solidFill>
              </a:rPr>
              <a:t> </a:t>
            </a:r>
            <a:r>
              <a:rPr lang="hu-HU" sz="2000" dirty="0" err="1">
                <a:solidFill>
                  <a:srgbClr val="1E2452"/>
                </a:solidFill>
              </a:rPr>
              <a:t>for</a:t>
            </a:r>
            <a:r>
              <a:rPr lang="hu-HU" sz="2000" dirty="0">
                <a:solidFill>
                  <a:srgbClr val="1E2452"/>
                </a:solidFill>
              </a:rPr>
              <a:t> cash </a:t>
            </a:r>
            <a:r>
              <a:rPr lang="hu-HU" sz="2000" dirty="0" err="1">
                <a:solidFill>
                  <a:srgbClr val="1E2452"/>
                </a:solidFill>
              </a:rPr>
              <a:t>decreasing</a:t>
            </a:r>
            <a:r>
              <a:rPr lang="hu-HU" sz="2000" dirty="0">
                <a:solidFill>
                  <a:srgbClr val="1E2452"/>
                </a:solidFill>
              </a:rPr>
              <a:t> in the </a:t>
            </a:r>
            <a:r>
              <a:rPr lang="hu-HU" sz="2000" dirty="0" err="1">
                <a:solidFill>
                  <a:srgbClr val="1E2452"/>
                </a:solidFill>
              </a:rPr>
              <a:t>first</a:t>
            </a:r>
            <a:r>
              <a:rPr lang="hu-HU" sz="2000" dirty="0">
                <a:solidFill>
                  <a:srgbClr val="1E2452"/>
                </a:solidFill>
              </a:rPr>
              <a:t> </a:t>
            </a:r>
            <a:r>
              <a:rPr lang="hu-HU" sz="2000" dirty="0" err="1">
                <a:solidFill>
                  <a:srgbClr val="1E2452"/>
                </a:solidFill>
              </a:rPr>
              <a:t>half</a:t>
            </a:r>
            <a:r>
              <a:rPr lang="hu-HU" sz="2000" dirty="0">
                <a:solidFill>
                  <a:srgbClr val="1E2452"/>
                </a:solidFill>
              </a:rPr>
              <a:t> of the </a:t>
            </a:r>
            <a:r>
              <a:rPr lang="hu-HU" sz="2000" dirty="0" err="1">
                <a:solidFill>
                  <a:srgbClr val="1E2452"/>
                </a:solidFill>
              </a:rPr>
              <a:t>week</a:t>
            </a:r>
            <a:r>
              <a:rPr lang="hu-HU" sz="2000" dirty="0">
                <a:solidFill>
                  <a:srgbClr val="1E2452"/>
                </a:solidFill>
              </a:rPr>
              <a:t> and </a:t>
            </a:r>
            <a:r>
              <a:rPr lang="hu-HU" sz="2000" dirty="0" err="1">
                <a:solidFill>
                  <a:srgbClr val="1E2452"/>
                </a:solidFill>
              </a:rPr>
              <a:t>increasing</a:t>
            </a:r>
            <a:r>
              <a:rPr lang="hu-HU" sz="2000" dirty="0">
                <a:solidFill>
                  <a:srgbClr val="1E2452"/>
                </a:solidFill>
              </a:rPr>
              <a:t> in the </a:t>
            </a:r>
            <a:r>
              <a:rPr lang="hu-HU" sz="2000" dirty="0" err="1">
                <a:solidFill>
                  <a:srgbClr val="1E2452"/>
                </a:solidFill>
              </a:rPr>
              <a:t>second</a:t>
            </a:r>
            <a:endParaRPr lang="hu-HU" sz="2000" dirty="0">
              <a:solidFill>
                <a:srgbClr val="1E2452"/>
              </a:solidFill>
            </a:endParaRPr>
          </a:p>
          <a:p>
            <a:pPr lvl="1" fontAlgn="base">
              <a:lnSpc>
                <a:spcPct val="100000"/>
              </a:lnSpc>
              <a:spcAft>
                <a:spcPts val="600"/>
              </a:spcAft>
              <a:buFont typeface="Calibri" panose="020F0502020204030204" pitchFamily="34" charset="0"/>
              <a:buChar char="‒"/>
              <a:defRPr/>
            </a:pPr>
            <a:r>
              <a:rPr lang="hu-HU" sz="2000" dirty="0" err="1">
                <a:solidFill>
                  <a:srgbClr val="1E2452"/>
                </a:solidFill>
              </a:rPr>
              <a:t>Seasonal</a:t>
            </a:r>
            <a:r>
              <a:rPr lang="hu-HU" sz="2000" dirty="0">
                <a:solidFill>
                  <a:srgbClr val="1E2452"/>
                </a:solidFill>
              </a:rPr>
              <a:t> </a:t>
            </a:r>
            <a:r>
              <a:rPr lang="hu-HU" sz="2000" dirty="0" err="1">
                <a:solidFill>
                  <a:srgbClr val="1E2452"/>
                </a:solidFill>
              </a:rPr>
              <a:t>patterns</a:t>
            </a:r>
            <a:r>
              <a:rPr lang="hu-HU" sz="2000" dirty="0">
                <a:solidFill>
                  <a:srgbClr val="1E2452"/>
                </a:solidFill>
              </a:rPr>
              <a:t> </a:t>
            </a:r>
            <a:r>
              <a:rPr lang="hu-HU" sz="2000" dirty="0" err="1">
                <a:solidFill>
                  <a:srgbClr val="1E2452"/>
                </a:solidFill>
              </a:rPr>
              <a:t>within</a:t>
            </a:r>
            <a:r>
              <a:rPr lang="hu-HU" sz="2000" dirty="0">
                <a:solidFill>
                  <a:srgbClr val="1E2452"/>
                </a:solidFill>
              </a:rPr>
              <a:t> a </a:t>
            </a:r>
            <a:r>
              <a:rPr lang="hu-HU" sz="2000" dirty="0" err="1">
                <a:solidFill>
                  <a:srgbClr val="1E2452"/>
                </a:solidFill>
              </a:rPr>
              <a:t>year</a:t>
            </a:r>
            <a:r>
              <a:rPr lang="hu-HU" sz="2000" dirty="0">
                <a:solidFill>
                  <a:srgbClr val="1E2452"/>
                </a:solidFill>
              </a:rPr>
              <a:t>: </a:t>
            </a:r>
            <a:r>
              <a:rPr lang="hu-HU" sz="2000" dirty="0" err="1">
                <a:solidFill>
                  <a:srgbClr val="1E2452"/>
                </a:solidFill>
              </a:rPr>
              <a:t>hike</a:t>
            </a:r>
            <a:r>
              <a:rPr lang="hu-HU" sz="2000" dirty="0">
                <a:solidFill>
                  <a:srgbClr val="1E2452"/>
                </a:solidFill>
              </a:rPr>
              <a:t> in the </a:t>
            </a:r>
            <a:r>
              <a:rPr lang="hu-HU" sz="2000" dirty="0" err="1">
                <a:solidFill>
                  <a:srgbClr val="1E2452"/>
                </a:solidFill>
              </a:rPr>
              <a:t>demand</a:t>
            </a:r>
            <a:r>
              <a:rPr lang="hu-HU" sz="2000" dirty="0">
                <a:solidFill>
                  <a:srgbClr val="1E2452"/>
                </a:solidFill>
              </a:rPr>
              <a:t> </a:t>
            </a:r>
            <a:r>
              <a:rPr lang="hu-HU" sz="2000" dirty="0" err="1">
                <a:solidFill>
                  <a:srgbClr val="1E2452"/>
                </a:solidFill>
              </a:rPr>
              <a:t>for</a:t>
            </a:r>
            <a:r>
              <a:rPr lang="hu-HU" sz="2000" dirty="0">
                <a:solidFill>
                  <a:srgbClr val="1E2452"/>
                </a:solidFill>
              </a:rPr>
              <a:t> cash holding </a:t>
            </a:r>
            <a:r>
              <a:rPr lang="hu-HU" sz="2000" dirty="0" err="1">
                <a:solidFill>
                  <a:srgbClr val="1E2452"/>
                </a:solidFill>
              </a:rPr>
              <a:t>before</a:t>
            </a:r>
            <a:r>
              <a:rPr lang="hu-HU" sz="2000" dirty="0">
                <a:solidFill>
                  <a:srgbClr val="1E2452"/>
                </a:solidFill>
              </a:rPr>
              <a:t> end-of-the-</a:t>
            </a:r>
            <a:r>
              <a:rPr lang="hu-HU" sz="2000" dirty="0" err="1">
                <a:solidFill>
                  <a:srgbClr val="1E2452"/>
                </a:solidFill>
              </a:rPr>
              <a:t>year</a:t>
            </a:r>
            <a:r>
              <a:rPr lang="hu-HU" sz="2000" dirty="0">
                <a:solidFill>
                  <a:srgbClr val="1E2452"/>
                </a:solidFill>
              </a:rPr>
              <a:t> and mid-</a:t>
            </a:r>
            <a:r>
              <a:rPr lang="hu-HU" sz="2000" dirty="0" err="1">
                <a:solidFill>
                  <a:srgbClr val="1E2452"/>
                </a:solidFill>
              </a:rPr>
              <a:t>year</a:t>
            </a:r>
            <a:r>
              <a:rPr lang="hu-HU" sz="2000" dirty="0">
                <a:solidFill>
                  <a:srgbClr val="1E2452"/>
                </a:solidFill>
              </a:rPr>
              <a:t> multi-</a:t>
            </a:r>
            <a:r>
              <a:rPr lang="hu-HU" sz="2000" dirty="0" err="1">
                <a:solidFill>
                  <a:srgbClr val="1E2452"/>
                </a:solidFill>
              </a:rPr>
              <a:t>day</a:t>
            </a:r>
            <a:r>
              <a:rPr lang="hu-HU" sz="2000" dirty="0">
                <a:solidFill>
                  <a:srgbClr val="1E2452"/>
                </a:solidFill>
              </a:rPr>
              <a:t> </a:t>
            </a:r>
            <a:r>
              <a:rPr lang="hu-HU" sz="2000" dirty="0" err="1">
                <a:solidFill>
                  <a:srgbClr val="1E2452"/>
                </a:solidFill>
              </a:rPr>
              <a:t>holidays</a:t>
            </a:r>
            <a:r>
              <a:rPr lang="hu-HU" sz="2000" dirty="0">
                <a:solidFill>
                  <a:srgbClr val="1E2452"/>
                </a:solidFill>
              </a:rPr>
              <a:t>, </a:t>
            </a:r>
            <a:r>
              <a:rPr lang="hu-HU" sz="2000" dirty="0" err="1">
                <a:solidFill>
                  <a:srgbClr val="1E2452"/>
                </a:solidFill>
              </a:rPr>
              <a:t>while</a:t>
            </a:r>
            <a:r>
              <a:rPr lang="hu-HU" sz="2000" dirty="0">
                <a:solidFill>
                  <a:srgbClr val="1E2452"/>
                </a:solidFill>
              </a:rPr>
              <a:t> </a:t>
            </a:r>
            <a:r>
              <a:rPr lang="hu-HU" sz="2000" dirty="0" err="1">
                <a:solidFill>
                  <a:srgbClr val="1E2452"/>
                </a:solidFill>
              </a:rPr>
              <a:t>decreases</a:t>
            </a:r>
            <a:r>
              <a:rPr lang="hu-HU" sz="2000" dirty="0">
                <a:solidFill>
                  <a:srgbClr val="1E2452"/>
                </a:solidFill>
              </a:rPr>
              <a:t> </a:t>
            </a:r>
            <a:r>
              <a:rPr lang="hu-HU" sz="2000" dirty="0" err="1">
                <a:solidFill>
                  <a:srgbClr val="1E2452"/>
                </a:solidFill>
              </a:rPr>
              <a:t>after</a:t>
            </a:r>
            <a:r>
              <a:rPr lang="hu-HU" sz="2000" dirty="0">
                <a:solidFill>
                  <a:srgbClr val="1E2452"/>
                </a:solidFill>
              </a:rPr>
              <a:t> </a:t>
            </a:r>
            <a:r>
              <a:rPr lang="hu-HU" sz="2000" dirty="0" err="1">
                <a:solidFill>
                  <a:srgbClr val="1E2452"/>
                </a:solidFill>
              </a:rPr>
              <a:t>holidays</a:t>
            </a:r>
            <a:endParaRPr lang="hu-HU" sz="2000" dirty="0">
              <a:solidFill>
                <a:srgbClr val="1E2452"/>
              </a:solidFill>
            </a:endParaRPr>
          </a:p>
          <a:p>
            <a:pPr marL="269875" lvl="0" indent="-269875" algn="just" defTabSz="914400">
              <a:lnSpc>
                <a:spcPct val="100000"/>
              </a:lnSpc>
              <a:spcBef>
                <a:spcPct val="20000"/>
              </a:spcBef>
              <a:buFontTx/>
              <a:buChar char="•"/>
              <a:defRPr/>
            </a:pPr>
            <a:r>
              <a:rPr lang="hu-HU" sz="2000" dirty="0" err="1">
                <a:solidFill>
                  <a:srgbClr val="1E2452"/>
                </a:solidFill>
              </a:rPr>
              <a:t>On</a:t>
            </a:r>
            <a:r>
              <a:rPr lang="hu-HU" sz="2000" dirty="0">
                <a:solidFill>
                  <a:srgbClr val="1E2452"/>
                </a:solidFill>
              </a:rPr>
              <a:t> the </a:t>
            </a:r>
            <a:r>
              <a:rPr lang="hu-HU" sz="2000" dirty="0" err="1">
                <a:solidFill>
                  <a:srgbClr val="1E2452"/>
                </a:solidFill>
              </a:rPr>
              <a:t>other</a:t>
            </a:r>
            <a:r>
              <a:rPr lang="hu-HU" sz="2000" dirty="0">
                <a:solidFill>
                  <a:srgbClr val="1E2452"/>
                </a:solidFill>
              </a:rPr>
              <a:t> </a:t>
            </a:r>
            <a:r>
              <a:rPr lang="hu-HU" sz="2000" dirty="0" err="1">
                <a:solidFill>
                  <a:srgbClr val="1E2452"/>
                </a:solidFill>
              </a:rPr>
              <a:t>hand</a:t>
            </a:r>
            <a:r>
              <a:rPr lang="hu-HU" sz="2000" dirty="0">
                <a:solidFill>
                  <a:srgbClr val="1E2452"/>
                </a:solidFill>
              </a:rPr>
              <a:t> </a:t>
            </a:r>
            <a:r>
              <a:rPr lang="hu-HU" sz="2000" b="1" dirty="0" err="1">
                <a:solidFill>
                  <a:srgbClr val="1E2452"/>
                </a:solidFill>
              </a:rPr>
              <a:t>economic</a:t>
            </a:r>
            <a:r>
              <a:rPr lang="hu-HU" sz="2000" b="1" dirty="0">
                <a:solidFill>
                  <a:srgbClr val="1E2452"/>
                </a:solidFill>
              </a:rPr>
              <a:t> </a:t>
            </a:r>
            <a:r>
              <a:rPr lang="hu-HU" sz="2000" b="1" dirty="0" err="1">
                <a:solidFill>
                  <a:srgbClr val="1E2452"/>
                </a:solidFill>
              </a:rPr>
              <a:t>growth</a:t>
            </a:r>
            <a:r>
              <a:rPr lang="hu-HU" sz="2000" b="1" dirty="0">
                <a:solidFill>
                  <a:srgbClr val="1E2452"/>
                </a:solidFill>
              </a:rPr>
              <a:t> </a:t>
            </a:r>
            <a:r>
              <a:rPr lang="hu-HU" sz="2000" dirty="0">
                <a:solidFill>
                  <a:srgbClr val="1E2452"/>
                </a:solidFill>
              </a:rPr>
              <a:t>and </a:t>
            </a:r>
            <a:r>
              <a:rPr lang="hu-HU" sz="2000" b="1" dirty="0" err="1">
                <a:solidFill>
                  <a:srgbClr val="1E2452"/>
                </a:solidFill>
              </a:rPr>
              <a:t>inflation</a:t>
            </a:r>
            <a:r>
              <a:rPr lang="hu-HU" sz="2000" dirty="0">
                <a:solidFill>
                  <a:srgbClr val="1E2452"/>
                </a:solidFill>
              </a:rPr>
              <a:t> </a:t>
            </a:r>
            <a:r>
              <a:rPr lang="hu-HU" sz="2000" dirty="0" err="1">
                <a:solidFill>
                  <a:srgbClr val="1E2452"/>
                </a:solidFill>
              </a:rPr>
              <a:t>also</a:t>
            </a:r>
            <a:r>
              <a:rPr lang="hu-HU" sz="2000" dirty="0">
                <a:solidFill>
                  <a:srgbClr val="1E2452"/>
                </a:solidFill>
              </a:rPr>
              <a:t> </a:t>
            </a:r>
            <a:r>
              <a:rPr lang="hu-HU" sz="2000" dirty="0" err="1">
                <a:solidFill>
                  <a:srgbClr val="1E2452"/>
                </a:solidFill>
              </a:rPr>
              <a:t>affect</a:t>
            </a:r>
            <a:r>
              <a:rPr lang="hu-HU" sz="2000" dirty="0">
                <a:solidFill>
                  <a:srgbClr val="1E2452"/>
                </a:solidFill>
              </a:rPr>
              <a:t> the </a:t>
            </a:r>
            <a:r>
              <a:rPr lang="hu-HU" sz="2000" dirty="0" err="1">
                <a:solidFill>
                  <a:srgbClr val="1E2452"/>
                </a:solidFill>
              </a:rPr>
              <a:t>demand</a:t>
            </a:r>
            <a:r>
              <a:rPr lang="hu-HU" sz="2000" dirty="0">
                <a:solidFill>
                  <a:srgbClr val="1E2452"/>
                </a:solidFill>
              </a:rPr>
              <a:t> </a:t>
            </a:r>
            <a:r>
              <a:rPr lang="hu-HU" sz="2000" dirty="0" err="1">
                <a:solidFill>
                  <a:srgbClr val="1E2452"/>
                </a:solidFill>
              </a:rPr>
              <a:t>for</a:t>
            </a:r>
            <a:r>
              <a:rPr lang="hu-HU" sz="2000" dirty="0">
                <a:solidFill>
                  <a:srgbClr val="1E2452"/>
                </a:solidFill>
              </a:rPr>
              <a:t> </a:t>
            </a:r>
            <a:r>
              <a:rPr lang="hu-HU" sz="2000" dirty="0" err="1">
                <a:solidFill>
                  <a:srgbClr val="1E2452"/>
                </a:solidFill>
              </a:rPr>
              <a:t>money</a:t>
            </a:r>
            <a:endParaRPr lang="hu-HU" sz="2000" dirty="0">
              <a:solidFill>
                <a:srgbClr val="1E2452"/>
              </a:solidFill>
            </a:endParaRPr>
          </a:p>
          <a:p>
            <a:pPr lvl="1" fontAlgn="base">
              <a:lnSpc>
                <a:spcPct val="100000"/>
              </a:lnSpc>
              <a:spcAft>
                <a:spcPts val="600"/>
              </a:spcAft>
              <a:buFont typeface="Calibri" panose="020F0502020204030204" pitchFamily="34" charset="0"/>
              <a:buChar char="‒"/>
              <a:defRPr/>
            </a:pPr>
            <a:r>
              <a:rPr lang="en-GB" sz="2000" dirty="0">
                <a:solidFill>
                  <a:srgbClr val="1E2452"/>
                </a:solidFill>
              </a:rPr>
              <a:t>O</a:t>
            </a:r>
            <a:r>
              <a:rPr lang="hu-HU" sz="2000" dirty="0" err="1">
                <a:solidFill>
                  <a:srgbClr val="1E2452"/>
                </a:solidFill>
              </a:rPr>
              <a:t>pportunity</a:t>
            </a:r>
            <a:r>
              <a:rPr lang="hu-HU" sz="2000" dirty="0">
                <a:solidFill>
                  <a:srgbClr val="1E2452"/>
                </a:solidFill>
              </a:rPr>
              <a:t> cost of holding cash </a:t>
            </a:r>
            <a:r>
              <a:rPr lang="hu-HU" sz="2000" dirty="0" err="1">
                <a:solidFill>
                  <a:srgbClr val="1E2452"/>
                </a:solidFill>
              </a:rPr>
              <a:t>as</a:t>
            </a:r>
            <a:r>
              <a:rPr lang="hu-HU" sz="2000" dirty="0">
                <a:solidFill>
                  <a:srgbClr val="1E2452"/>
                </a:solidFill>
              </a:rPr>
              <a:t> non-interest </a:t>
            </a:r>
            <a:r>
              <a:rPr lang="hu-HU" sz="2000" dirty="0" err="1">
                <a:solidFill>
                  <a:srgbClr val="1E2452"/>
                </a:solidFill>
              </a:rPr>
              <a:t>bearing</a:t>
            </a:r>
            <a:r>
              <a:rPr lang="hu-HU" sz="2000" dirty="0">
                <a:solidFill>
                  <a:srgbClr val="1E2452"/>
                </a:solidFill>
              </a:rPr>
              <a:t> </a:t>
            </a:r>
            <a:r>
              <a:rPr lang="hu-HU" sz="2000" dirty="0" err="1">
                <a:solidFill>
                  <a:srgbClr val="1E2452"/>
                </a:solidFill>
              </a:rPr>
              <a:t>instrument</a:t>
            </a:r>
            <a:r>
              <a:rPr lang="hu-HU" sz="2000" dirty="0">
                <a:solidFill>
                  <a:srgbClr val="1E2452"/>
                </a:solidFill>
              </a:rPr>
              <a:t> </a:t>
            </a:r>
            <a:r>
              <a:rPr lang="hu-HU" sz="2000" dirty="0" err="1">
                <a:solidFill>
                  <a:srgbClr val="1E2452"/>
                </a:solidFill>
              </a:rPr>
              <a:t>varies</a:t>
            </a:r>
            <a:r>
              <a:rPr lang="hu-HU" sz="2000" dirty="0">
                <a:solidFill>
                  <a:srgbClr val="1E2452"/>
                </a:solidFill>
              </a:rPr>
              <a:t> </a:t>
            </a:r>
            <a:r>
              <a:rPr lang="hu-HU" sz="2000" dirty="0" err="1">
                <a:solidFill>
                  <a:srgbClr val="1E2452"/>
                </a:solidFill>
              </a:rPr>
              <a:t>with</a:t>
            </a:r>
            <a:r>
              <a:rPr lang="hu-HU" sz="2000" dirty="0">
                <a:solidFill>
                  <a:srgbClr val="1E2452"/>
                </a:solidFill>
              </a:rPr>
              <a:t> </a:t>
            </a:r>
            <a:r>
              <a:rPr lang="hu-HU" sz="2000" dirty="0" err="1">
                <a:solidFill>
                  <a:srgbClr val="1E2452"/>
                </a:solidFill>
              </a:rPr>
              <a:t>inflation</a:t>
            </a:r>
            <a:r>
              <a:rPr lang="hu-HU" sz="2000" dirty="0">
                <a:solidFill>
                  <a:srgbClr val="1E2452"/>
                </a:solidFill>
              </a:rPr>
              <a:t>. The </a:t>
            </a:r>
            <a:r>
              <a:rPr lang="hu-HU" sz="2000" dirty="0" err="1">
                <a:solidFill>
                  <a:srgbClr val="1E2452"/>
                </a:solidFill>
              </a:rPr>
              <a:t>decrease</a:t>
            </a:r>
            <a:r>
              <a:rPr lang="hu-HU" sz="2000" dirty="0">
                <a:solidFill>
                  <a:srgbClr val="1E2452"/>
                </a:solidFill>
              </a:rPr>
              <a:t> (</a:t>
            </a:r>
            <a:r>
              <a:rPr lang="hu-HU" sz="2000" dirty="0" err="1">
                <a:solidFill>
                  <a:srgbClr val="1E2452"/>
                </a:solidFill>
              </a:rPr>
              <a:t>increase</a:t>
            </a:r>
            <a:r>
              <a:rPr lang="hu-HU" sz="2000" dirty="0">
                <a:solidFill>
                  <a:srgbClr val="1E2452"/>
                </a:solidFill>
              </a:rPr>
              <a:t>) of </a:t>
            </a:r>
            <a:r>
              <a:rPr lang="hu-HU" sz="2000" dirty="0" err="1">
                <a:solidFill>
                  <a:srgbClr val="1E2452"/>
                </a:solidFill>
              </a:rPr>
              <a:t>inflation</a:t>
            </a:r>
            <a:r>
              <a:rPr lang="hu-HU" sz="2000" dirty="0">
                <a:solidFill>
                  <a:srgbClr val="1E2452"/>
                </a:solidFill>
              </a:rPr>
              <a:t> is </a:t>
            </a:r>
            <a:r>
              <a:rPr lang="hu-HU" sz="2000" dirty="0" err="1">
                <a:solidFill>
                  <a:srgbClr val="1E2452"/>
                </a:solidFill>
              </a:rPr>
              <a:t>generally</a:t>
            </a:r>
            <a:r>
              <a:rPr lang="hu-HU" sz="2000" dirty="0">
                <a:solidFill>
                  <a:srgbClr val="1E2452"/>
                </a:solidFill>
              </a:rPr>
              <a:t> </a:t>
            </a:r>
            <a:r>
              <a:rPr lang="hu-HU" sz="2000" dirty="0" err="1">
                <a:solidFill>
                  <a:srgbClr val="1E2452"/>
                </a:solidFill>
              </a:rPr>
              <a:t>accompanied</a:t>
            </a:r>
            <a:r>
              <a:rPr lang="hu-HU" sz="2000" dirty="0">
                <a:solidFill>
                  <a:srgbClr val="1E2452"/>
                </a:solidFill>
              </a:rPr>
              <a:t> </a:t>
            </a:r>
            <a:r>
              <a:rPr lang="hu-HU" sz="2000" dirty="0" err="1">
                <a:solidFill>
                  <a:srgbClr val="1E2452"/>
                </a:solidFill>
              </a:rPr>
              <a:t>by</a:t>
            </a:r>
            <a:r>
              <a:rPr lang="hu-HU" sz="2000" dirty="0">
                <a:solidFill>
                  <a:srgbClr val="1E2452"/>
                </a:solidFill>
              </a:rPr>
              <a:t> the </a:t>
            </a:r>
            <a:r>
              <a:rPr lang="hu-HU" sz="2000" dirty="0" err="1">
                <a:solidFill>
                  <a:srgbClr val="1E2452"/>
                </a:solidFill>
              </a:rPr>
              <a:t>rise</a:t>
            </a:r>
            <a:r>
              <a:rPr lang="hu-HU" sz="2000" dirty="0">
                <a:solidFill>
                  <a:srgbClr val="1E2452"/>
                </a:solidFill>
              </a:rPr>
              <a:t> (</a:t>
            </a:r>
            <a:r>
              <a:rPr lang="hu-HU" sz="2000" dirty="0" err="1">
                <a:solidFill>
                  <a:srgbClr val="1E2452"/>
                </a:solidFill>
              </a:rPr>
              <a:t>drop</a:t>
            </a:r>
            <a:r>
              <a:rPr lang="hu-HU" sz="2000" dirty="0">
                <a:solidFill>
                  <a:srgbClr val="1E2452"/>
                </a:solidFill>
              </a:rPr>
              <a:t>) of the </a:t>
            </a:r>
            <a:r>
              <a:rPr lang="hu-HU" sz="2000" dirty="0" err="1">
                <a:solidFill>
                  <a:srgbClr val="1E2452"/>
                </a:solidFill>
              </a:rPr>
              <a:t>growth</a:t>
            </a:r>
            <a:r>
              <a:rPr lang="hu-HU" sz="2000" dirty="0">
                <a:solidFill>
                  <a:srgbClr val="1E2452"/>
                </a:solidFill>
              </a:rPr>
              <a:t> </a:t>
            </a:r>
            <a:r>
              <a:rPr lang="hu-HU" sz="2000" dirty="0" err="1">
                <a:solidFill>
                  <a:srgbClr val="1E2452"/>
                </a:solidFill>
              </a:rPr>
              <a:t>rate</a:t>
            </a:r>
            <a:r>
              <a:rPr lang="hu-HU" sz="2000" dirty="0">
                <a:solidFill>
                  <a:srgbClr val="1E2452"/>
                </a:solidFill>
              </a:rPr>
              <a:t> of cash holding</a:t>
            </a:r>
            <a:r>
              <a:rPr lang="en-GB" sz="2000" dirty="0">
                <a:solidFill>
                  <a:srgbClr val="1E2452"/>
                </a:solidFill>
              </a:rPr>
              <a:t>s</a:t>
            </a:r>
            <a:r>
              <a:rPr lang="hu-HU" sz="2000" dirty="0">
                <a:solidFill>
                  <a:srgbClr val="1E2452"/>
                </a:solidFill>
              </a:rPr>
              <a:t> of the </a:t>
            </a:r>
            <a:r>
              <a:rPr lang="hu-HU" sz="2000" dirty="0" err="1">
                <a:solidFill>
                  <a:srgbClr val="1E2452"/>
                </a:solidFill>
              </a:rPr>
              <a:t>public</a:t>
            </a:r>
            <a:endParaRPr lang="hu-HU" sz="2000" dirty="0">
              <a:solidFill>
                <a:srgbClr val="1E2452"/>
              </a:solidFill>
            </a:endParaRPr>
          </a:p>
          <a:p>
            <a:pPr marL="342900" lvl="0" indent="-342900" defTabSz="914400">
              <a:lnSpc>
                <a:spcPct val="100000"/>
              </a:lnSpc>
              <a:spcBef>
                <a:spcPct val="20000"/>
              </a:spcBef>
              <a:defRPr/>
            </a:pPr>
            <a:endParaRPr lang="hu-HU" sz="1800" dirty="0">
              <a:solidFill>
                <a:srgbClr val="857760"/>
              </a:solidFill>
              <a:latin typeface="Trebuchet MS" pitchFamily="34" charset="0"/>
            </a:endParaRPr>
          </a:p>
          <a:p>
            <a:endParaRPr lang="hu-HU" dirty="0"/>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51</a:t>
            </a:fld>
            <a:endParaRPr lang="hu-HU" dirty="0"/>
          </a:p>
        </p:txBody>
      </p:sp>
    </p:spTree>
    <p:extLst>
      <p:ext uri="{BB962C8B-B14F-4D97-AF65-F5344CB8AC3E}">
        <p14:creationId xmlns:p14="http://schemas.microsoft.com/office/powerpoint/2010/main" val="1365058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8424936" cy="678541"/>
          </a:xfrm>
        </p:spPr>
        <p:txBody>
          <a:bodyPr>
            <a:noAutofit/>
          </a:bodyPr>
          <a:lstStyle/>
          <a:p>
            <a:r>
              <a:rPr lang="en-GB" sz="2400" dirty="0">
                <a:solidFill>
                  <a:srgbClr val="1E2452"/>
                </a:solidFill>
              </a:rPr>
              <a:t>Y</a:t>
            </a:r>
            <a:r>
              <a:rPr lang="hu-HU" sz="2400" dirty="0" err="1">
                <a:solidFill>
                  <a:srgbClr val="1E2452"/>
                </a:solidFill>
              </a:rPr>
              <a:t>ear-on-year</a:t>
            </a:r>
            <a:r>
              <a:rPr lang="hu-HU" sz="2400" dirty="0">
                <a:solidFill>
                  <a:srgbClr val="1E2452"/>
                </a:solidFill>
              </a:rPr>
              <a:t> </a:t>
            </a:r>
            <a:r>
              <a:rPr lang="hu-HU" sz="2400" dirty="0" err="1">
                <a:solidFill>
                  <a:srgbClr val="1E2452"/>
                </a:solidFill>
              </a:rPr>
              <a:t>growth</a:t>
            </a:r>
            <a:r>
              <a:rPr lang="hu-HU" sz="2400" dirty="0">
                <a:solidFill>
                  <a:srgbClr val="1E2452"/>
                </a:solidFill>
              </a:rPr>
              <a:t> of cash holding</a:t>
            </a:r>
            <a:r>
              <a:rPr lang="en-GB" sz="2400" dirty="0">
                <a:solidFill>
                  <a:srgbClr val="1E2452"/>
                </a:solidFill>
              </a:rPr>
              <a:t>s</a:t>
            </a:r>
            <a:r>
              <a:rPr lang="hu-HU" sz="2400" dirty="0">
                <a:solidFill>
                  <a:srgbClr val="1E2452"/>
                </a:solidFill>
              </a:rPr>
              <a:t> of the </a:t>
            </a:r>
            <a:r>
              <a:rPr lang="hu-HU" sz="2400" dirty="0" err="1">
                <a:solidFill>
                  <a:srgbClr val="1E2452"/>
                </a:solidFill>
              </a:rPr>
              <a:t>public</a:t>
            </a:r>
            <a:r>
              <a:rPr lang="hu-HU" sz="2400" dirty="0">
                <a:solidFill>
                  <a:srgbClr val="1E2452"/>
                </a:solidFill>
              </a:rPr>
              <a:t> and </a:t>
            </a:r>
            <a:r>
              <a:rPr lang="hu-HU" sz="2400" dirty="0" err="1">
                <a:solidFill>
                  <a:srgbClr val="1E2452"/>
                </a:solidFill>
              </a:rPr>
              <a:t>inflation</a:t>
            </a:r>
            <a:r>
              <a:rPr lang="hu-HU" sz="2400" dirty="0">
                <a:solidFill>
                  <a:srgbClr val="1E2452"/>
                </a:solidFill>
              </a:rPr>
              <a:t> (</a:t>
            </a:r>
            <a:r>
              <a:rPr lang="hu-HU" sz="2400" dirty="0" err="1">
                <a:solidFill>
                  <a:srgbClr val="1E2452"/>
                </a:solidFill>
              </a:rPr>
              <a:t>quarter</a:t>
            </a:r>
            <a:r>
              <a:rPr lang="hu-HU" sz="2400" dirty="0">
                <a:solidFill>
                  <a:srgbClr val="1E2452"/>
                </a:solidFill>
              </a:rPr>
              <a:t>/</a:t>
            </a:r>
            <a:r>
              <a:rPr lang="hu-HU" sz="2400" dirty="0" err="1">
                <a:solidFill>
                  <a:srgbClr val="1E2452"/>
                </a:solidFill>
              </a:rPr>
              <a:t>corresponding</a:t>
            </a:r>
            <a:r>
              <a:rPr lang="hu-HU" sz="2400" dirty="0">
                <a:solidFill>
                  <a:srgbClr val="1E2452"/>
                </a:solidFill>
              </a:rPr>
              <a:t> </a:t>
            </a:r>
            <a:r>
              <a:rPr lang="hu-HU" sz="2400" dirty="0" err="1">
                <a:solidFill>
                  <a:srgbClr val="1E2452"/>
                </a:solidFill>
              </a:rPr>
              <a:t>quarter</a:t>
            </a:r>
            <a:r>
              <a:rPr lang="hu-HU" sz="2400" dirty="0">
                <a:solidFill>
                  <a:srgbClr val="1E2452"/>
                </a:solidFill>
              </a:rPr>
              <a:t> of </a:t>
            </a:r>
            <a:r>
              <a:rPr lang="hu-HU" sz="2400" dirty="0" err="1">
                <a:solidFill>
                  <a:srgbClr val="1E2452"/>
                </a:solidFill>
              </a:rPr>
              <a:t>previous</a:t>
            </a:r>
            <a:r>
              <a:rPr lang="hu-HU" sz="2400" dirty="0">
                <a:solidFill>
                  <a:srgbClr val="1E2452"/>
                </a:solidFill>
              </a:rPr>
              <a:t> </a:t>
            </a:r>
            <a:r>
              <a:rPr lang="hu-HU" sz="2400" dirty="0" err="1">
                <a:solidFill>
                  <a:srgbClr val="1E2452"/>
                </a:solidFill>
              </a:rPr>
              <a:t>year</a:t>
            </a:r>
            <a:r>
              <a:rPr lang="hu-HU" sz="2400" dirty="0">
                <a:solidFill>
                  <a:srgbClr val="1E2452"/>
                </a:solidFill>
              </a:rPr>
              <a:t>) </a:t>
            </a:r>
            <a:r>
              <a:rPr lang="hu-HU" sz="2400" dirty="0" err="1">
                <a:solidFill>
                  <a:srgbClr val="1E2452"/>
                </a:solidFill>
              </a:rPr>
              <a:t>between</a:t>
            </a:r>
            <a:r>
              <a:rPr lang="hu-HU" sz="2400" dirty="0">
                <a:solidFill>
                  <a:srgbClr val="1E2452"/>
                </a:solidFill>
              </a:rPr>
              <a:t> 2002 and 2019Q4</a:t>
            </a:r>
            <a:endParaRPr lang="hu-HU" sz="2400" dirty="0">
              <a:solidFill>
                <a:srgbClr val="FF0000"/>
              </a:solidFill>
            </a:endParaRPr>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a:xfrm>
            <a:off x="3491880" y="6381328"/>
            <a:ext cx="2057400" cy="365125"/>
          </a:xfrm>
        </p:spPr>
        <p:txBody>
          <a:bodyPr/>
          <a:lstStyle/>
          <a:p>
            <a:pPr>
              <a:defRPr/>
            </a:pPr>
            <a:fld id="{0401AEF3-AFFE-433D-8A34-08D966C25545}" type="slidenum">
              <a:rPr lang="hu-HU" smtClean="0"/>
              <a:pPr>
                <a:defRPr/>
              </a:pPr>
              <a:t>52</a:t>
            </a:fld>
            <a:endParaRPr lang="hu-HU" dirty="0"/>
          </a:p>
        </p:txBody>
      </p:sp>
      <p:pic>
        <p:nvPicPr>
          <p:cNvPr id="8" name="Content Placeholder 7">
            <a:extLst>
              <a:ext uri="{FF2B5EF4-FFF2-40B4-BE49-F238E27FC236}">
                <a16:creationId xmlns:a16="http://schemas.microsoft.com/office/drawing/2014/main" id="{E282E215-7E5A-4980-9087-687472B41531}"/>
              </a:ext>
            </a:extLst>
          </p:cNvPr>
          <p:cNvPicPr>
            <a:picLocks noGrp="1" noChangeAspect="1"/>
          </p:cNvPicPr>
          <p:nvPr>
            <p:ph idx="1"/>
          </p:nvPr>
        </p:nvPicPr>
        <p:blipFill>
          <a:blip r:embed="rId3"/>
          <a:stretch>
            <a:fillRect/>
          </a:stretch>
        </p:blipFill>
        <p:spPr>
          <a:xfrm>
            <a:off x="611560" y="1275256"/>
            <a:ext cx="8136904" cy="4962056"/>
          </a:xfrm>
          <a:prstGeom prst="rect">
            <a:avLst/>
          </a:prstGeom>
        </p:spPr>
      </p:pic>
    </p:spTree>
    <p:extLst>
      <p:ext uri="{BB962C8B-B14F-4D97-AF65-F5344CB8AC3E}">
        <p14:creationId xmlns:p14="http://schemas.microsoft.com/office/powerpoint/2010/main" val="4237763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54C73-48DE-48B8-A9FD-6D06DB53817E}"/>
              </a:ext>
            </a:extLst>
          </p:cNvPr>
          <p:cNvSpPr>
            <a:spLocks noGrp="1"/>
          </p:cNvSpPr>
          <p:nvPr>
            <p:ph type="title"/>
          </p:nvPr>
        </p:nvSpPr>
        <p:spPr/>
        <p:txBody>
          <a:bodyPr>
            <a:normAutofit/>
          </a:bodyPr>
          <a:lstStyle/>
          <a:p>
            <a:r>
              <a:rPr lang="hu-HU" sz="2800" dirty="0" err="1">
                <a:solidFill>
                  <a:srgbClr val="1E2452"/>
                </a:solidFill>
              </a:rPr>
              <a:t>Opportunities</a:t>
            </a:r>
            <a:r>
              <a:rPr lang="hu-HU" sz="2800" dirty="0">
                <a:solidFill>
                  <a:srgbClr val="1E2452"/>
                </a:solidFill>
              </a:rPr>
              <a:t> of </a:t>
            </a:r>
            <a:r>
              <a:rPr lang="hu-HU" sz="2800" dirty="0" err="1">
                <a:solidFill>
                  <a:srgbClr val="1E2452"/>
                </a:solidFill>
              </a:rPr>
              <a:t>interbank</a:t>
            </a:r>
            <a:r>
              <a:rPr lang="hu-HU" sz="2800" dirty="0">
                <a:solidFill>
                  <a:srgbClr val="1E2452"/>
                </a:solidFill>
              </a:rPr>
              <a:t> </a:t>
            </a:r>
            <a:r>
              <a:rPr lang="hu-HU" sz="2800" dirty="0" err="1">
                <a:solidFill>
                  <a:srgbClr val="1E2452"/>
                </a:solidFill>
              </a:rPr>
              <a:t>liquidity</a:t>
            </a:r>
            <a:r>
              <a:rPr lang="hu-HU" sz="2800" dirty="0">
                <a:solidFill>
                  <a:srgbClr val="1E2452"/>
                </a:solidFill>
              </a:rPr>
              <a:t> management</a:t>
            </a:r>
            <a:endParaRPr lang="hu-HU" sz="2800" dirty="0"/>
          </a:p>
        </p:txBody>
      </p:sp>
      <p:sp>
        <p:nvSpPr>
          <p:cNvPr id="3" name="Content Placeholder 2">
            <a:extLst>
              <a:ext uri="{FF2B5EF4-FFF2-40B4-BE49-F238E27FC236}">
                <a16:creationId xmlns:a16="http://schemas.microsoft.com/office/drawing/2014/main" id="{3700F5C5-C21E-4C4E-AE01-58D281D3847F}"/>
              </a:ext>
            </a:extLst>
          </p:cNvPr>
          <p:cNvSpPr>
            <a:spLocks noGrp="1"/>
          </p:cNvSpPr>
          <p:nvPr>
            <p:ph idx="1"/>
          </p:nvPr>
        </p:nvSpPr>
        <p:spPr/>
        <p:txBody>
          <a:bodyPr>
            <a:normAutofit fontScale="92500" lnSpcReduction="10000"/>
          </a:bodyPr>
          <a:lstStyle/>
          <a:p>
            <a:pPr marL="342900" lvl="0" indent="-342900" defTabSz="914400" fontAlgn="base">
              <a:lnSpc>
                <a:spcPct val="100000"/>
              </a:lnSpc>
              <a:spcBef>
                <a:spcPct val="20000"/>
              </a:spcBef>
              <a:spcAft>
                <a:spcPct val="0"/>
              </a:spcAft>
              <a:buNone/>
            </a:pPr>
            <a:r>
              <a:rPr lang="hu-HU" sz="2000" b="1" dirty="0" err="1">
                <a:solidFill>
                  <a:srgbClr val="1E2452"/>
                </a:solidFill>
              </a:rPr>
              <a:t>Expected</a:t>
            </a:r>
            <a:r>
              <a:rPr lang="hu-HU" sz="2000" b="1" dirty="0">
                <a:solidFill>
                  <a:srgbClr val="1E2452"/>
                </a:solidFill>
              </a:rPr>
              <a:t> </a:t>
            </a:r>
            <a:r>
              <a:rPr lang="hu-HU" sz="2000" b="1" dirty="0" err="1">
                <a:solidFill>
                  <a:srgbClr val="1E2452"/>
                </a:solidFill>
              </a:rPr>
              <a:t>weekly</a:t>
            </a:r>
            <a:r>
              <a:rPr lang="hu-HU" sz="2000" b="1" dirty="0">
                <a:solidFill>
                  <a:srgbClr val="1E2452"/>
                </a:solidFill>
              </a:rPr>
              <a:t> </a:t>
            </a:r>
            <a:r>
              <a:rPr lang="hu-HU" sz="2000" b="1" dirty="0" err="1">
                <a:solidFill>
                  <a:srgbClr val="1E2452"/>
                </a:solidFill>
              </a:rPr>
              <a:t>average</a:t>
            </a:r>
            <a:r>
              <a:rPr lang="hu-HU" sz="2000" b="1" dirty="0">
                <a:solidFill>
                  <a:srgbClr val="1E2452"/>
                </a:solidFill>
              </a:rPr>
              <a:t> </a:t>
            </a:r>
            <a:r>
              <a:rPr lang="hu-HU" sz="2000" b="1" dirty="0" err="1">
                <a:solidFill>
                  <a:srgbClr val="1E2452"/>
                </a:solidFill>
              </a:rPr>
              <a:t>liquidity</a:t>
            </a:r>
            <a:endParaRPr lang="hu-HU" sz="2000" b="1" dirty="0">
              <a:solidFill>
                <a:srgbClr val="1E2452"/>
              </a:solidFill>
            </a:endParaRPr>
          </a:p>
          <a:p>
            <a:pPr marL="542925" lvl="1" indent="-342900" defTabSz="914400" fontAlgn="base">
              <a:lnSpc>
                <a:spcPct val="120000"/>
              </a:lnSpc>
              <a:spcBef>
                <a:spcPct val="20000"/>
              </a:spcBef>
              <a:spcAft>
                <a:spcPct val="0"/>
              </a:spcAft>
            </a:pPr>
            <a:r>
              <a:rPr lang="hu-HU" sz="2000" i="1" dirty="0" err="1">
                <a:solidFill>
                  <a:srgbClr val="1E2452"/>
                </a:solidFill>
              </a:rPr>
              <a:t>Liquidity</a:t>
            </a:r>
            <a:r>
              <a:rPr lang="hu-HU" sz="2000" i="1" dirty="0">
                <a:solidFill>
                  <a:srgbClr val="1E2452"/>
                </a:solidFill>
              </a:rPr>
              <a:t> </a:t>
            </a:r>
            <a:r>
              <a:rPr lang="hu-HU" sz="2000" i="1" dirty="0" err="1">
                <a:solidFill>
                  <a:srgbClr val="1E2452"/>
                </a:solidFill>
              </a:rPr>
              <a:t>prognosis</a:t>
            </a:r>
            <a:r>
              <a:rPr lang="hu-HU" sz="2000" dirty="0">
                <a:solidFill>
                  <a:srgbClr val="1E2452"/>
                </a:solidFill>
              </a:rPr>
              <a:t> </a:t>
            </a:r>
            <a:r>
              <a:rPr lang="hu-HU" sz="2000" dirty="0" err="1">
                <a:solidFill>
                  <a:srgbClr val="1E2452"/>
                </a:solidFill>
              </a:rPr>
              <a:t>published</a:t>
            </a:r>
            <a:r>
              <a:rPr lang="hu-HU" sz="2000" dirty="0">
                <a:solidFill>
                  <a:srgbClr val="1E2452"/>
                </a:solidFill>
              </a:rPr>
              <a:t> </a:t>
            </a:r>
            <a:r>
              <a:rPr lang="hu-HU" sz="2000" dirty="0" err="1">
                <a:solidFill>
                  <a:srgbClr val="1E2452"/>
                </a:solidFill>
              </a:rPr>
              <a:t>by</a:t>
            </a:r>
            <a:r>
              <a:rPr lang="hu-HU" sz="2000" dirty="0">
                <a:solidFill>
                  <a:srgbClr val="1E2452"/>
                </a:solidFill>
              </a:rPr>
              <a:t> the MNB </a:t>
            </a:r>
            <a:r>
              <a:rPr lang="hu-HU" sz="2000" dirty="0" err="1">
                <a:solidFill>
                  <a:srgbClr val="1E2452"/>
                </a:solidFill>
              </a:rPr>
              <a:t>on</a:t>
            </a:r>
            <a:r>
              <a:rPr lang="hu-HU" sz="2000" dirty="0">
                <a:solidFill>
                  <a:srgbClr val="1E2452"/>
                </a:solidFill>
              </a:rPr>
              <a:t> a </a:t>
            </a:r>
            <a:r>
              <a:rPr lang="hu-HU" sz="2000" dirty="0" err="1">
                <a:solidFill>
                  <a:srgbClr val="1E2452"/>
                </a:solidFill>
              </a:rPr>
              <a:t>weekly</a:t>
            </a:r>
            <a:r>
              <a:rPr lang="hu-HU" sz="2000" dirty="0">
                <a:solidFill>
                  <a:srgbClr val="1E2452"/>
                </a:solidFill>
              </a:rPr>
              <a:t> </a:t>
            </a:r>
            <a:r>
              <a:rPr lang="hu-HU" sz="2000" dirty="0" err="1">
                <a:solidFill>
                  <a:srgbClr val="1E2452"/>
                </a:solidFill>
              </a:rPr>
              <a:t>basis</a:t>
            </a:r>
            <a:r>
              <a:rPr lang="hu-HU" sz="2000" dirty="0">
                <a:solidFill>
                  <a:srgbClr val="1E2452"/>
                </a:solidFill>
              </a:rPr>
              <a:t> to </a:t>
            </a:r>
            <a:r>
              <a:rPr lang="hu-HU" sz="2000" dirty="0" err="1">
                <a:solidFill>
                  <a:srgbClr val="1E2452"/>
                </a:solidFill>
              </a:rPr>
              <a:t>support</a:t>
            </a:r>
            <a:r>
              <a:rPr lang="hu-HU" sz="2000" dirty="0">
                <a:solidFill>
                  <a:srgbClr val="1E2452"/>
                </a:solidFill>
              </a:rPr>
              <a:t> </a:t>
            </a:r>
            <a:r>
              <a:rPr lang="hu-HU" sz="2000" dirty="0" err="1">
                <a:solidFill>
                  <a:srgbClr val="1E2452"/>
                </a:solidFill>
              </a:rPr>
              <a:t>banks</a:t>
            </a:r>
            <a:r>
              <a:rPr lang="hu-HU" sz="2000" dirty="0">
                <a:solidFill>
                  <a:srgbClr val="1E2452"/>
                </a:solidFill>
              </a:rPr>
              <a:t>’ </a:t>
            </a:r>
            <a:r>
              <a:rPr lang="hu-HU" sz="2000" dirty="0" err="1">
                <a:solidFill>
                  <a:srgbClr val="1E2452"/>
                </a:solidFill>
              </a:rPr>
              <a:t>liquidity</a:t>
            </a:r>
            <a:r>
              <a:rPr lang="hu-HU" sz="2000" dirty="0">
                <a:solidFill>
                  <a:srgbClr val="1E2452"/>
                </a:solidFill>
              </a:rPr>
              <a:t> management</a:t>
            </a:r>
          </a:p>
          <a:p>
            <a:pPr marL="809625" lvl="3" indent="0" defTabSz="914400" fontAlgn="base">
              <a:lnSpc>
                <a:spcPct val="120000"/>
              </a:lnSpc>
              <a:spcBef>
                <a:spcPct val="20000"/>
              </a:spcBef>
              <a:spcAft>
                <a:spcPct val="0"/>
              </a:spcAft>
              <a:buNone/>
            </a:pPr>
            <a:r>
              <a:rPr lang="hu-HU" sz="2000" dirty="0" err="1">
                <a:solidFill>
                  <a:srgbClr val="1E2452"/>
                </a:solidFill>
              </a:rPr>
              <a:t>Every</a:t>
            </a:r>
            <a:r>
              <a:rPr lang="hu-HU" sz="2000" dirty="0">
                <a:solidFill>
                  <a:srgbClr val="1E2452"/>
                </a:solidFill>
              </a:rPr>
              <a:t> </a:t>
            </a:r>
            <a:r>
              <a:rPr lang="hu-HU" sz="2000" dirty="0" err="1">
                <a:solidFill>
                  <a:srgbClr val="1E2452"/>
                </a:solidFill>
              </a:rPr>
              <a:t>Wednesday</a:t>
            </a:r>
            <a:r>
              <a:rPr lang="hu-HU" sz="2000" dirty="0">
                <a:solidFill>
                  <a:srgbClr val="1E2452"/>
                </a:solidFill>
              </a:rPr>
              <a:t> </a:t>
            </a:r>
            <a:r>
              <a:rPr lang="hu-HU" sz="2000" dirty="0" err="1">
                <a:solidFill>
                  <a:srgbClr val="1E2452"/>
                </a:solidFill>
              </a:rPr>
              <a:t>at</a:t>
            </a:r>
            <a:r>
              <a:rPr lang="hu-HU" sz="2000" dirty="0">
                <a:solidFill>
                  <a:srgbClr val="1E2452"/>
                </a:solidFill>
              </a:rPr>
              <a:t> 9 am, the </a:t>
            </a:r>
            <a:r>
              <a:rPr lang="hu-HU" sz="2000" dirty="0" err="1">
                <a:solidFill>
                  <a:srgbClr val="1E2452"/>
                </a:solidFill>
              </a:rPr>
              <a:t>central</a:t>
            </a:r>
            <a:r>
              <a:rPr lang="hu-HU" sz="2000" dirty="0">
                <a:solidFill>
                  <a:srgbClr val="1E2452"/>
                </a:solidFill>
              </a:rPr>
              <a:t> bank </a:t>
            </a:r>
            <a:r>
              <a:rPr lang="hu-HU" sz="2000" dirty="0" err="1">
                <a:solidFill>
                  <a:srgbClr val="1E2452"/>
                </a:solidFill>
              </a:rPr>
              <a:t>publishes</a:t>
            </a:r>
            <a:r>
              <a:rPr lang="hu-HU" sz="2000" dirty="0">
                <a:solidFill>
                  <a:srgbClr val="1E2452"/>
                </a:solidFill>
              </a:rPr>
              <a:t> </a:t>
            </a:r>
            <a:r>
              <a:rPr lang="hu-HU" sz="2000" dirty="0" err="1">
                <a:solidFill>
                  <a:srgbClr val="1E2452"/>
                </a:solidFill>
              </a:rPr>
              <a:t>its</a:t>
            </a:r>
            <a:r>
              <a:rPr lang="hu-HU" sz="2000" dirty="0">
                <a:solidFill>
                  <a:srgbClr val="1E2452"/>
                </a:solidFill>
              </a:rPr>
              <a:t> </a:t>
            </a:r>
            <a:r>
              <a:rPr lang="hu-HU" sz="2000" dirty="0" err="1">
                <a:solidFill>
                  <a:srgbClr val="1E2452"/>
                </a:solidFill>
              </a:rPr>
              <a:t>prognosis</a:t>
            </a:r>
            <a:r>
              <a:rPr lang="hu-HU" sz="2000" dirty="0">
                <a:solidFill>
                  <a:srgbClr val="1E2452"/>
                </a:solidFill>
              </a:rPr>
              <a:t> </a:t>
            </a:r>
            <a:r>
              <a:rPr lang="hu-HU" sz="2000" dirty="0" err="1">
                <a:solidFill>
                  <a:srgbClr val="1E2452"/>
                </a:solidFill>
              </a:rPr>
              <a:t>that</a:t>
            </a:r>
            <a:r>
              <a:rPr lang="hu-HU" sz="2000" dirty="0">
                <a:solidFill>
                  <a:srgbClr val="1E2452"/>
                </a:solidFill>
              </a:rPr>
              <a:t> </a:t>
            </a:r>
            <a:r>
              <a:rPr lang="hu-HU" sz="2000" dirty="0" err="1">
                <a:solidFill>
                  <a:srgbClr val="1E2452"/>
                </a:solidFill>
              </a:rPr>
              <a:t>captures</a:t>
            </a:r>
            <a:r>
              <a:rPr lang="hu-HU" sz="2000" dirty="0">
                <a:solidFill>
                  <a:srgbClr val="1E2452"/>
                </a:solidFill>
              </a:rPr>
              <a:t> the </a:t>
            </a:r>
            <a:r>
              <a:rPr lang="hu-HU" sz="2000" dirty="0" err="1">
                <a:solidFill>
                  <a:srgbClr val="1E2452"/>
                </a:solidFill>
              </a:rPr>
              <a:t>average</a:t>
            </a:r>
            <a:r>
              <a:rPr lang="hu-HU" sz="2000" dirty="0">
                <a:solidFill>
                  <a:srgbClr val="1E2452"/>
                </a:solidFill>
              </a:rPr>
              <a:t> </a:t>
            </a:r>
            <a:r>
              <a:rPr lang="hu-HU" sz="2000" dirty="0" err="1">
                <a:solidFill>
                  <a:srgbClr val="1E2452"/>
                </a:solidFill>
              </a:rPr>
              <a:t>total</a:t>
            </a:r>
            <a:r>
              <a:rPr lang="hu-HU" sz="2000" dirty="0">
                <a:solidFill>
                  <a:srgbClr val="1E2452"/>
                </a:solidFill>
              </a:rPr>
              <a:t> </a:t>
            </a:r>
            <a:r>
              <a:rPr lang="hu-HU" sz="2000" dirty="0" err="1">
                <a:solidFill>
                  <a:srgbClr val="1E2452"/>
                </a:solidFill>
              </a:rPr>
              <a:t>level</a:t>
            </a:r>
            <a:r>
              <a:rPr lang="hu-HU" sz="2000" dirty="0">
                <a:solidFill>
                  <a:srgbClr val="1E2452"/>
                </a:solidFill>
              </a:rPr>
              <a:t> of </a:t>
            </a:r>
            <a:r>
              <a:rPr lang="hu-HU" sz="2000" dirty="0" err="1">
                <a:solidFill>
                  <a:srgbClr val="1E2452"/>
                </a:solidFill>
              </a:rPr>
              <a:t>all</a:t>
            </a:r>
            <a:r>
              <a:rPr lang="hu-HU" sz="2000" dirty="0">
                <a:solidFill>
                  <a:srgbClr val="1E2452"/>
                </a:solidFill>
              </a:rPr>
              <a:t> </a:t>
            </a:r>
            <a:r>
              <a:rPr lang="hu-HU" sz="2000" dirty="0" err="1">
                <a:solidFill>
                  <a:srgbClr val="1E2452"/>
                </a:solidFill>
              </a:rPr>
              <a:t>factors</a:t>
            </a:r>
            <a:r>
              <a:rPr lang="hu-HU" sz="2000" dirty="0">
                <a:solidFill>
                  <a:srgbClr val="1E2452"/>
                </a:solidFill>
              </a:rPr>
              <a:t> </a:t>
            </a:r>
            <a:r>
              <a:rPr lang="hu-HU" sz="2000" dirty="0" err="1">
                <a:solidFill>
                  <a:srgbClr val="1E2452"/>
                </a:solidFill>
              </a:rPr>
              <a:t>that</a:t>
            </a:r>
            <a:r>
              <a:rPr lang="hu-HU" sz="2000" dirty="0">
                <a:solidFill>
                  <a:srgbClr val="1E2452"/>
                </a:solidFill>
              </a:rPr>
              <a:t> </a:t>
            </a:r>
            <a:r>
              <a:rPr lang="hu-HU" sz="2000" dirty="0" err="1">
                <a:solidFill>
                  <a:srgbClr val="1E2452"/>
                </a:solidFill>
              </a:rPr>
              <a:t>impact</a:t>
            </a:r>
            <a:r>
              <a:rPr lang="hu-HU" sz="2000" dirty="0">
                <a:solidFill>
                  <a:srgbClr val="1E2452"/>
                </a:solidFill>
              </a:rPr>
              <a:t> the </a:t>
            </a:r>
            <a:r>
              <a:rPr lang="hu-HU" sz="2000" dirty="0" err="1">
                <a:solidFill>
                  <a:srgbClr val="1E2452"/>
                </a:solidFill>
              </a:rPr>
              <a:t>interbank</a:t>
            </a:r>
            <a:r>
              <a:rPr lang="hu-HU" sz="2000" dirty="0">
                <a:solidFill>
                  <a:srgbClr val="1E2452"/>
                </a:solidFill>
              </a:rPr>
              <a:t> </a:t>
            </a:r>
            <a:r>
              <a:rPr lang="hu-HU" sz="2000" dirty="0" err="1">
                <a:solidFill>
                  <a:srgbClr val="1E2452"/>
                </a:solidFill>
              </a:rPr>
              <a:t>liquidity</a:t>
            </a:r>
            <a:r>
              <a:rPr lang="hu-HU" sz="2000" dirty="0">
                <a:solidFill>
                  <a:srgbClr val="1E2452"/>
                </a:solidFill>
              </a:rPr>
              <a:t> in the </a:t>
            </a:r>
            <a:r>
              <a:rPr lang="hu-HU" sz="2000" dirty="0" err="1">
                <a:solidFill>
                  <a:srgbClr val="1E2452"/>
                </a:solidFill>
              </a:rPr>
              <a:t>next</a:t>
            </a:r>
            <a:r>
              <a:rPr lang="hu-HU" sz="2000" dirty="0">
                <a:solidFill>
                  <a:srgbClr val="1E2452"/>
                </a:solidFill>
              </a:rPr>
              <a:t> 7 </a:t>
            </a:r>
            <a:r>
              <a:rPr lang="hu-HU" sz="2000" dirty="0" err="1">
                <a:solidFill>
                  <a:srgbClr val="1E2452"/>
                </a:solidFill>
              </a:rPr>
              <a:t>days</a:t>
            </a:r>
            <a:r>
              <a:rPr lang="hu-HU" sz="2000" dirty="0">
                <a:solidFill>
                  <a:srgbClr val="1E2452"/>
                </a:solidFill>
              </a:rPr>
              <a:t>. The </a:t>
            </a:r>
            <a:r>
              <a:rPr lang="hu-HU" sz="2000" dirty="0" err="1">
                <a:solidFill>
                  <a:srgbClr val="1E2452"/>
                </a:solidFill>
              </a:rPr>
              <a:t>publishing</a:t>
            </a:r>
            <a:r>
              <a:rPr lang="hu-HU" sz="2000" dirty="0">
                <a:solidFill>
                  <a:srgbClr val="1E2452"/>
                </a:solidFill>
              </a:rPr>
              <a:t> </a:t>
            </a:r>
            <a:r>
              <a:rPr lang="hu-HU" sz="2000" dirty="0" err="1">
                <a:solidFill>
                  <a:srgbClr val="1E2452"/>
                </a:solidFill>
              </a:rPr>
              <a:t>date</a:t>
            </a:r>
            <a:r>
              <a:rPr lang="hu-HU" sz="2000" dirty="0">
                <a:solidFill>
                  <a:srgbClr val="1E2452"/>
                </a:solidFill>
              </a:rPr>
              <a:t> </a:t>
            </a:r>
            <a:r>
              <a:rPr lang="hu-HU" sz="2000" dirty="0" err="1">
                <a:solidFill>
                  <a:srgbClr val="1E2452"/>
                </a:solidFill>
              </a:rPr>
              <a:t>can</a:t>
            </a:r>
            <a:r>
              <a:rPr lang="hu-HU" sz="2000" dirty="0">
                <a:solidFill>
                  <a:srgbClr val="1E2452"/>
                </a:solidFill>
              </a:rPr>
              <a:t> </a:t>
            </a:r>
            <a:r>
              <a:rPr lang="hu-HU" sz="2000" dirty="0" err="1">
                <a:solidFill>
                  <a:srgbClr val="1E2452"/>
                </a:solidFill>
              </a:rPr>
              <a:t>vary</a:t>
            </a:r>
            <a:r>
              <a:rPr lang="hu-HU" sz="2000" dirty="0">
                <a:solidFill>
                  <a:srgbClr val="1E2452"/>
                </a:solidFill>
              </a:rPr>
              <a:t> in </a:t>
            </a:r>
            <a:r>
              <a:rPr lang="hu-HU" sz="2000" dirty="0" err="1">
                <a:solidFill>
                  <a:srgbClr val="1E2452"/>
                </a:solidFill>
              </a:rPr>
              <a:t>case</a:t>
            </a:r>
            <a:r>
              <a:rPr lang="hu-HU" sz="2000" dirty="0">
                <a:solidFill>
                  <a:srgbClr val="1E2452"/>
                </a:solidFill>
              </a:rPr>
              <a:t> of </a:t>
            </a:r>
            <a:r>
              <a:rPr lang="hu-HU" sz="2000" dirty="0" err="1">
                <a:solidFill>
                  <a:srgbClr val="1E2452"/>
                </a:solidFill>
              </a:rPr>
              <a:t>holidays</a:t>
            </a:r>
            <a:r>
              <a:rPr lang="hu-HU" sz="2000" dirty="0">
                <a:solidFill>
                  <a:srgbClr val="1E2452"/>
                </a:solidFill>
              </a:rPr>
              <a:t>. </a:t>
            </a:r>
            <a:endParaRPr lang="hu-HU" sz="1000" dirty="0">
              <a:solidFill>
                <a:srgbClr val="1E2452"/>
              </a:solidFill>
            </a:endParaRPr>
          </a:p>
          <a:p>
            <a:pPr marL="342900" lvl="0" indent="-342900" defTabSz="914400" fontAlgn="base">
              <a:lnSpc>
                <a:spcPct val="100000"/>
              </a:lnSpc>
              <a:spcBef>
                <a:spcPct val="20000"/>
              </a:spcBef>
              <a:spcAft>
                <a:spcPct val="0"/>
              </a:spcAft>
              <a:buNone/>
            </a:pPr>
            <a:r>
              <a:rPr lang="hu-HU" sz="2000" b="1" dirty="0" err="1">
                <a:solidFill>
                  <a:srgbClr val="1E2452"/>
                </a:solidFill>
              </a:rPr>
              <a:t>Practices</a:t>
            </a:r>
            <a:r>
              <a:rPr lang="hu-HU" sz="2000" b="1" dirty="0">
                <a:solidFill>
                  <a:srgbClr val="1E2452"/>
                </a:solidFill>
              </a:rPr>
              <a:t> to </a:t>
            </a:r>
            <a:r>
              <a:rPr lang="hu-HU" sz="2000" b="1" dirty="0" err="1">
                <a:solidFill>
                  <a:srgbClr val="1E2452"/>
                </a:solidFill>
              </a:rPr>
              <a:t>handle</a:t>
            </a:r>
            <a:r>
              <a:rPr lang="hu-HU" sz="2000" b="1" dirty="0">
                <a:solidFill>
                  <a:srgbClr val="1E2452"/>
                </a:solidFill>
              </a:rPr>
              <a:t> </a:t>
            </a:r>
            <a:r>
              <a:rPr lang="hu-HU" sz="2000" b="1" dirty="0" err="1">
                <a:solidFill>
                  <a:srgbClr val="1E2452"/>
                </a:solidFill>
              </a:rPr>
              <a:t>intraweek</a:t>
            </a:r>
            <a:r>
              <a:rPr lang="hu-HU" sz="2000" b="1" dirty="0">
                <a:solidFill>
                  <a:srgbClr val="1E2452"/>
                </a:solidFill>
              </a:rPr>
              <a:t> </a:t>
            </a:r>
            <a:r>
              <a:rPr lang="hu-HU" sz="2000" b="1" dirty="0" err="1">
                <a:solidFill>
                  <a:srgbClr val="1E2452"/>
                </a:solidFill>
              </a:rPr>
              <a:t>liquidity</a:t>
            </a:r>
            <a:r>
              <a:rPr lang="hu-HU" sz="2000" b="1" dirty="0">
                <a:solidFill>
                  <a:srgbClr val="1E2452"/>
                </a:solidFill>
              </a:rPr>
              <a:t> </a:t>
            </a:r>
            <a:r>
              <a:rPr lang="hu-HU" sz="2000" b="1" dirty="0" err="1">
                <a:solidFill>
                  <a:srgbClr val="1E2452"/>
                </a:solidFill>
              </a:rPr>
              <a:t>shocks</a:t>
            </a:r>
            <a:r>
              <a:rPr lang="hu-HU" sz="2000" b="1" dirty="0">
                <a:solidFill>
                  <a:srgbClr val="1E2452"/>
                </a:solidFill>
              </a:rPr>
              <a:t> </a:t>
            </a:r>
          </a:p>
          <a:p>
            <a:pPr marL="742950" lvl="1" indent="-285750" defTabSz="914400" fontAlgn="base">
              <a:lnSpc>
                <a:spcPct val="100000"/>
              </a:lnSpc>
              <a:spcBef>
                <a:spcPct val="20000"/>
              </a:spcBef>
              <a:spcAft>
                <a:spcPct val="0"/>
              </a:spcAft>
              <a:buFont typeface="Trebuchet MS" pitchFamily="34" charset="0"/>
              <a:buChar char="―"/>
            </a:pPr>
            <a:r>
              <a:rPr lang="hu-HU" sz="2000" dirty="0" err="1">
                <a:solidFill>
                  <a:srgbClr val="1E2452"/>
                </a:solidFill>
              </a:rPr>
              <a:t>Change</a:t>
            </a:r>
            <a:r>
              <a:rPr lang="hu-HU" sz="2000" dirty="0">
                <a:solidFill>
                  <a:srgbClr val="1E2452"/>
                </a:solidFill>
              </a:rPr>
              <a:t> of </a:t>
            </a:r>
            <a:r>
              <a:rPr lang="hu-HU" sz="2000" dirty="0" err="1">
                <a:solidFill>
                  <a:srgbClr val="1E2452"/>
                </a:solidFill>
              </a:rPr>
              <a:t>balance</a:t>
            </a:r>
            <a:r>
              <a:rPr lang="hu-HU" sz="2000" dirty="0">
                <a:solidFill>
                  <a:srgbClr val="1E2452"/>
                </a:solidFill>
              </a:rPr>
              <a:t> of bank account (</a:t>
            </a:r>
            <a:r>
              <a:rPr lang="hu-HU" sz="2000" dirty="0" err="1">
                <a:solidFill>
                  <a:srgbClr val="1E2452"/>
                </a:solidFill>
              </a:rPr>
              <a:t>reserve</a:t>
            </a:r>
            <a:r>
              <a:rPr lang="hu-HU" sz="2000" dirty="0">
                <a:solidFill>
                  <a:srgbClr val="1E2452"/>
                </a:solidFill>
              </a:rPr>
              <a:t> </a:t>
            </a:r>
            <a:r>
              <a:rPr lang="hu-HU" sz="2000" dirty="0" err="1">
                <a:solidFill>
                  <a:srgbClr val="1E2452"/>
                </a:solidFill>
              </a:rPr>
              <a:t>requirements</a:t>
            </a:r>
            <a:r>
              <a:rPr lang="hu-HU" sz="2000" dirty="0">
                <a:solidFill>
                  <a:srgbClr val="1E2452"/>
                </a:solidFill>
              </a:rPr>
              <a:t> </a:t>
            </a:r>
            <a:r>
              <a:rPr lang="hu-HU" sz="2000" dirty="0" err="1">
                <a:solidFill>
                  <a:srgbClr val="1E2452"/>
                </a:solidFill>
              </a:rPr>
              <a:t>need</a:t>
            </a:r>
            <a:r>
              <a:rPr lang="hu-HU" sz="2000" dirty="0">
                <a:solidFill>
                  <a:srgbClr val="1E2452"/>
                </a:solidFill>
              </a:rPr>
              <a:t> to be </a:t>
            </a:r>
            <a:r>
              <a:rPr lang="hu-HU" sz="2000" dirty="0" err="1">
                <a:solidFill>
                  <a:srgbClr val="1E2452"/>
                </a:solidFill>
              </a:rPr>
              <a:t>met</a:t>
            </a:r>
            <a:r>
              <a:rPr lang="hu-HU" sz="2000" dirty="0">
                <a:solidFill>
                  <a:srgbClr val="1E2452"/>
                </a:solidFill>
              </a:rPr>
              <a:t> </a:t>
            </a:r>
            <a:r>
              <a:rPr lang="hu-HU" sz="2000" dirty="0" err="1">
                <a:solidFill>
                  <a:srgbClr val="1E2452"/>
                </a:solidFill>
              </a:rPr>
              <a:t>on</a:t>
            </a:r>
            <a:r>
              <a:rPr lang="hu-HU" sz="2000" dirty="0">
                <a:solidFill>
                  <a:srgbClr val="1E2452"/>
                </a:solidFill>
              </a:rPr>
              <a:t> a </a:t>
            </a:r>
            <a:r>
              <a:rPr lang="hu-HU" sz="2000" dirty="0" err="1">
                <a:solidFill>
                  <a:srgbClr val="1E2452"/>
                </a:solidFill>
              </a:rPr>
              <a:t>monthly</a:t>
            </a:r>
            <a:r>
              <a:rPr lang="hu-HU" sz="2000" dirty="0">
                <a:solidFill>
                  <a:srgbClr val="1E2452"/>
                </a:solidFill>
              </a:rPr>
              <a:t> </a:t>
            </a:r>
            <a:r>
              <a:rPr lang="hu-HU" sz="2000" dirty="0" err="1">
                <a:solidFill>
                  <a:srgbClr val="1E2452"/>
                </a:solidFill>
              </a:rPr>
              <a:t>average</a:t>
            </a:r>
            <a:r>
              <a:rPr lang="hu-HU" sz="2000" dirty="0">
                <a:solidFill>
                  <a:srgbClr val="1E2452"/>
                </a:solidFill>
              </a:rPr>
              <a:t>),</a:t>
            </a:r>
          </a:p>
          <a:p>
            <a:pPr marL="742950" lvl="1" indent="-285750" defTabSz="914400" fontAlgn="base">
              <a:lnSpc>
                <a:spcPct val="100000"/>
              </a:lnSpc>
              <a:spcBef>
                <a:spcPct val="20000"/>
              </a:spcBef>
              <a:spcAft>
                <a:spcPct val="0"/>
              </a:spcAft>
              <a:buFont typeface="Trebuchet MS" pitchFamily="34" charset="0"/>
              <a:buChar char="―"/>
            </a:pPr>
            <a:r>
              <a:rPr lang="hu-HU" sz="2000" dirty="0" err="1">
                <a:solidFill>
                  <a:schemeClr val="tx1"/>
                </a:solidFill>
              </a:rPr>
              <a:t>Change</a:t>
            </a:r>
            <a:r>
              <a:rPr lang="hu-HU" sz="2000" dirty="0">
                <a:solidFill>
                  <a:schemeClr val="tx1"/>
                </a:solidFill>
              </a:rPr>
              <a:t> of preferential </a:t>
            </a:r>
            <a:r>
              <a:rPr lang="hu-HU" sz="2000" dirty="0" err="1">
                <a:solidFill>
                  <a:schemeClr val="tx1"/>
                </a:solidFill>
              </a:rPr>
              <a:t>deposit</a:t>
            </a:r>
            <a:r>
              <a:rPr lang="hu-HU" sz="2000" dirty="0">
                <a:solidFill>
                  <a:schemeClr val="tx1"/>
                </a:solidFill>
              </a:rPr>
              <a:t> account (</a:t>
            </a:r>
            <a:r>
              <a:rPr lang="hu-HU" sz="2000" dirty="0" err="1">
                <a:solidFill>
                  <a:schemeClr val="tx1"/>
                </a:solidFill>
              </a:rPr>
              <a:t>banks</a:t>
            </a:r>
            <a:r>
              <a:rPr lang="hu-HU" sz="2000" dirty="0">
                <a:solidFill>
                  <a:schemeClr val="tx1"/>
                </a:solidFill>
              </a:rPr>
              <a:t> </a:t>
            </a:r>
            <a:r>
              <a:rPr lang="hu-HU" sz="2000" dirty="0" err="1">
                <a:solidFill>
                  <a:schemeClr val="tx1"/>
                </a:solidFill>
              </a:rPr>
              <a:t>have</a:t>
            </a:r>
            <a:r>
              <a:rPr lang="hu-HU" sz="2000" dirty="0">
                <a:solidFill>
                  <a:schemeClr val="tx1"/>
                </a:solidFill>
              </a:rPr>
              <a:t> a </a:t>
            </a:r>
            <a:r>
              <a:rPr lang="hu-HU" sz="2000" dirty="0" err="1">
                <a:solidFill>
                  <a:schemeClr val="tx1"/>
                </a:solidFill>
              </a:rPr>
              <a:t>daily</a:t>
            </a:r>
            <a:r>
              <a:rPr lang="hu-HU" sz="2000" dirty="0">
                <a:solidFill>
                  <a:schemeClr val="tx1"/>
                </a:solidFill>
              </a:rPr>
              <a:t> limit </a:t>
            </a:r>
            <a:r>
              <a:rPr lang="hu-HU" sz="2000" dirty="0" err="1">
                <a:solidFill>
                  <a:schemeClr val="tx1"/>
                </a:solidFill>
              </a:rPr>
              <a:t>on</a:t>
            </a:r>
            <a:r>
              <a:rPr lang="hu-HU" sz="2000" dirty="0">
                <a:solidFill>
                  <a:schemeClr val="tx1"/>
                </a:solidFill>
              </a:rPr>
              <a:t> </a:t>
            </a:r>
            <a:r>
              <a:rPr lang="hu-HU" sz="2000" dirty="0" err="1">
                <a:solidFill>
                  <a:schemeClr val="tx1"/>
                </a:solidFill>
              </a:rPr>
              <a:t>their</a:t>
            </a:r>
            <a:r>
              <a:rPr lang="hu-HU" sz="2000" dirty="0">
                <a:solidFill>
                  <a:schemeClr val="tx1"/>
                </a:solidFill>
              </a:rPr>
              <a:t> preferential </a:t>
            </a:r>
            <a:r>
              <a:rPr lang="hu-HU" sz="2000" dirty="0" err="1">
                <a:solidFill>
                  <a:schemeClr val="tx1"/>
                </a:solidFill>
              </a:rPr>
              <a:t>deposit</a:t>
            </a:r>
            <a:r>
              <a:rPr lang="hu-HU" sz="2000" dirty="0">
                <a:solidFill>
                  <a:schemeClr val="tx1"/>
                </a:solidFill>
              </a:rPr>
              <a:t> </a:t>
            </a:r>
            <a:r>
              <a:rPr lang="hu-HU" sz="2000" dirty="0" err="1">
                <a:solidFill>
                  <a:schemeClr val="tx1"/>
                </a:solidFill>
              </a:rPr>
              <a:t>accounts</a:t>
            </a:r>
            <a:r>
              <a:rPr lang="hu-HU" sz="2000" dirty="0">
                <a:solidFill>
                  <a:schemeClr val="tx1"/>
                </a:solidFill>
              </a:rPr>
              <a:t>)</a:t>
            </a:r>
          </a:p>
          <a:p>
            <a:pPr marL="742950" lvl="1" indent="-285750" defTabSz="914400" fontAlgn="base">
              <a:lnSpc>
                <a:spcPct val="100000"/>
              </a:lnSpc>
              <a:spcBef>
                <a:spcPct val="20000"/>
              </a:spcBef>
              <a:spcAft>
                <a:spcPct val="0"/>
              </a:spcAft>
              <a:buFont typeface="Trebuchet MS" pitchFamily="34" charset="0"/>
              <a:buChar char="―"/>
            </a:pPr>
            <a:r>
              <a:rPr lang="hu-HU" sz="2000" dirty="0" err="1">
                <a:solidFill>
                  <a:srgbClr val="1E2452"/>
                </a:solidFill>
              </a:rPr>
              <a:t>Short</a:t>
            </a:r>
            <a:r>
              <a:rPr lang="hu-HU" sz="2000" dirty="0">
                <a:solidFill>
                  <a:srgbClr val="1E2452"/>
                </a:solidFill>
              </a:rPr>
              <a:t> </a:t>
            </a:r>
            <a:r>
              <a:rPr lang="hu-HU" sz="2000" dirty="0" err="1">
                <a:solidFill>
                  <a:srgbClr val="1E2452"/>
                </a:solidFill>
              </a:rPr>
              <a:t>term</a:t>
            </a:r>
            <a:r>
              <a:rPr lang="hu-HU" sz="2000" dirty="0">
                <a:solidFill>
                  <a:srgbClr val="1E2452"/>
                </a:solidFill>
              </a:rPr>
              <a:t> </a:t>
            </a:r>
            <a:r>
              <a:rPr lang="hu-HU" sz="2000" dirty="0" err="1">
                <a:solidFill>
                  <a:srgbClr val="1E2452"/>
                </a:solidFill>
              </a:rPr>
              <a:t>lending</a:t>
            </a:r>
            <a:r>
              <a:rPr lang="hu-HU" sz="2000" dirty="0">
                <a:solidFill>
                  <a:srgbClr val="1E2452"/>
                </a:solidFill>
              </a:rPr>
              <a:t> </a:t>
            </a:r>
            <a:r>
              <a:rPr lang="hu-HU" sz="2000" dirty="0" err="1">
                <a:solidFill>
                  <a:srgbClr val="1E2452"/>
                </a:solidFill>
              </a:rPr>
              <a:t>or</a:t>
            </a:r>
            <a:r>
              <a:rPr lang="hu-HU" sz="2000" dirty="0">
                <a:solidFill>
                  <a:srgbClr val="1E2452"/>
                </a:solidFill>
              </a:rPr>
              <a:t> </a:t>
            </a:r>
            <a:r>
              <a:rPr lang="hu-HU" sz="2000" dirty="0" err="1">
                <a:solidFill>
                  <a:srgbClr val="1E2452"/>
                </a:solidFill>
              </a:rPr>
              <a:t>deposit</a:t>
            </a:r>
            <a:r>
              <a:rPr lang="hu-HU" sz="2000" dirty="0">
                <a:solidFill>
                  <a:srgbClr val="1E2452"/>
                </a:solidFill>
              </a:rPr>
              <a:t> </a:t>
            </a:r>
            <a:r>
              <a:rPr lang="hu-HU" sz="2000" dirty="0" err="1">
                <a:solidFill>
                  <a:srgbClr val="1E2452"/>
                </a:solidFill>
              </a:rPr>
              <a:t>taking</a:t>
            </a:r>
            <a:r>
              <a:rPr lang="hu-HU" sz="2000" dirty="0">
                <a:solidFill>
                  <a:srgbClr val="1E2452"/>
                </a:solidFill>
              </a:rPr>
              <a:t> </a:t>
            </a:r>
            <a:r>
              <a:rPr lang="hu-HU" sz="2000" dirty="0" err="1">
                <a:solidFill>
                  <a:srgbClr val="1E2452"/>
                </a:solidFill>
              </a:rPr>
              <a:t>on</a:t>
            </a:r>
            <a:r>
              <a:rPr lang="hu-HU" sz="2000" dirty="0">
                <a:solidFill>
                  <a:srgbClr val="1E2452"/>
                </a:solidFill>
              </a:rPr>
              <a:t> the </a:t>
            </a:r>
            <a:r>
              <a:rPr lang="hu-HU" sz="2000" dirty="0" err="1">
                <a:solidFill>
                  <a:srgbClr val="1E2452"/>
                </a:solidFill>
              </a:rPr>
              <a:t>interbank</a:t>
            </a:r>
            <a:r>
              <a:rPr lang="hu-HU" sz="2000" dirty="0">
                <a:solidFill>
                  <a:srgbClr val="1E2452"/>
                </a:solidFill>
              </a:rPr>
              <a:t> market </a:t>
            </a:r>
          </a:p>
          <a:p>
            <a:pPr marL="742950" lvl="1" indent="-285750" defTabSz="914400" fontAlgn="base">
              <a:lnSpc>
                <a:spcPct val="100000"/>
              </a:lnSpc>
              <a:spcBef>
                <a:spcPct val="20000"/>
              </a:spcBef>
              <a:spcAft>
                <a:spcPct val="0"/>
              </a:spcAft>
              <a:buFont typeface="Trebuchet MS" pitchFamily="34" charset="0"/>
              <a:buChar char="―"/>
            </a:pPr>
            <a:r>
              <a:rPr lang="hu-HU" sz="2000" dirty="0" err="1">
                <a:solidFill>
                  <a:srgbClr val="1E2452"/>
                </a:solidFill>
              </a:rPr>
              <a:t>Use</a:t>
            </a:r>
            <a:r>
              <a:rPr lang="hu-HU" sz="2000" dirty="0">
                <a:solidFill>
                  <a:srgbClr val="1E2452"/>
                </a:solidFill>
              </a:rPr>
              <a:t> of </a:t>
            </a:r>
            <a:r>
              <a:rPr lang="hu-HU" sz="2000" dirty="0" err="1">
                <a:solidFill>
                  <a:srgbClr val="1E2452"/>
                </a:solidFill>
              </a:rPr>
              <a:t>overnight</a:t>
            </a:r>
            <a:r>
              <a:rPr lang="hu-HU" sz="2000" dirty="0">
                <a:solidFill>
                  <a:srgbClr val="1E2452"/>
                </a:solidFill>
              </a:rPr>
              <a:t> standing </a:t>
            </a:r>
            <a:r>
              <a:rPr lang="hu-HU" sz="2000" dirty="0" err="1">
                <a:solidFill>
                  <a:srgbClr val="1E2452"/>
                </a:solidFill>
              </a:rPr>
              <a:t>facilities</a:t>
            </a:r>
            <a:r>
              <a:rPr lang="hu-HU" sz="2000" dirty="0">
                <a:solidFill>
                  <a:srgbClr val="1E2452"/>
                </a:solidFill>
              </a:rPr>
              <a:t> (O/N </a:t>
            </a:r>
            <a:r>
              <a:rPr lang="hu-HU" sz="2000" dirty="0" err="1">
                <a:solidFill>
                  <a:srgbClr val="1E2452"/>
                </a:solidFill>
              </a:rPr>
              <a:t>deposit</a:t>
            </a:r>
            <a:r>
              <a:rPr lang="hu-HU" sz="2000" dirty="0">
                <a:solidFill>
                  <a:srgbClr val="1E2452"/>
                </a:solidFill>
              </a:rPr>
              <a:t> </a:t>
            </a:r>
            <a:r>
              <a:rPr lang="hu-HU" sz="2000" dirty="0" err="1">
                <a:solidFill>
                  <a:srgbClr val="1E2452"/>
                </a:solidFill>
              </a:rPr>
              <a:t>or</a:t>
            </a:r>
            <a:r>
              <a:rPr lang="hu-HU" sz="2000" dirty="0">
                <a:solidFill>
                  <a:srgbClr val="1E2452"/>
                </a:solidFill>
              </a:rPr>
              <a:t> </a:t>
            </a:r>
            <a:r>
              <a:rPr lang="hu-HU" sz="2000" dirty="0" err="1">
                <a:solidFill>
                  <a:srgbClr val="1E2452"/>
                </a:solidFill>
              </a:rPr>
              <a:t>collateral</a:t>
            </a:r>
            <a:r>
              <a:rPr lang="hu-HU" sz="2000" dirty="0">
                <a:solidFill>
                  <a:srgbClr val="1E2452"/>
                </a:solidFill>
              </a:rPr>
              <a:t> loan)</a:t>
            </a:r>
          </a:p>
          <a:p>
            <a:pPr marL="742950" lvl="1" indent="-285750" defTabSz="914400" fontAlgn="base">
              <a:lnSpc>
                <a:spcPct val="100000"/>
              </a:lnSpc>
              <a:spcBef>
                <a:spcPct val="20000"/>
              </a:spcBef>
              <a:spcAft>
                <a:spcPct val="0"/>
              </a:spcAft>
              <a:buFont typeface="Trebuchet MS" pitchFamily="34" charset="0"/>
              <a:buChar char="―"/>
            </a:pPr>
            <a:r>
              <a:rPr lang="hu-HU" sz="2000" dirty="0" err="1">
                <a:solidFill>
                  <a:srgbClr val="1E2452"/>
                </a:solidFill>
              </a:rPr>
              <a:t>Participation</a:t>
            </a:r>
            <a:r>
              <a:rPr lang="hu-HU" sz="2000" dirty="0">
                <a:solidFill>
                  <a:srgbClr val="1E2452"/>
                </a:solidFill>
              </a:rPr>
              <a:t> </a:t>
            </a:r>
            <a:r>
              <a:rPr lang="hu-HU" sz="2000" dirty="0" err="1">
                <a:solidFill>
                  <a:srgbClr val="1E2452"/>
                </a:solidFill>
              </a:rPr>
              <a:t>on</a:t>
            </a:r>
            <a:r>
              <a:rPr lang="hu-HU" sz="2000" dirty="0">
                <a:solidFill>
                  <a:srgbClr val="1E2452"/>
                </a:solidFill>
              </a:rPr>
              <a:t> the </a:t>
            </a:r>
            <a:r>
              <a:rPr lang="hu-HU" sz="2000" dirty="0" err="1">
                <a:solidFill>
                  <a:srgbClr val="1E2452"/>
                </a:solidFill>
              </a:rPr>
              <a:t>MNB’s</a:t>
            </a:r>
            <a:r>
              <a:rPr lang="hu-HU" sz="2000" dirty="0">
                <a:solidFill>
                  <a:srgbClr val="1E2452"/>
                </a:solidFill>
              </a:rPr>
              <a:t> </a:t>
            </a:r>
            <a:r>
              <a:rPr lang="hu-HU" sz="2000" dirty="0" err="1">
                <a:solidFill>
                  <a:srgbClr val="1E2452"/>
                </a:solidFill>
              </a:rPr>
              <a:t>regular</a:t>
            </a:r>
            <a:r>
              <a:rPr lang="hu-HU" sz="2000" dirty="0">
                <a:solidFill>
                  <a:srgbClr val="1E2452"/>
                </a:solidFill>
              </a:rPr>
              <a:t> FX-swap </a:t>
            </a:r>
            <a:r>
              <a:rPr lang="hu-HU" sz="2000" dirty="0" err="1">
                <a:solidFill>
                  <a:srgbClr val="1E2452"/>
                </a:solidFill>
              </a:rPr>
              <a:t>tenders</a:t>
            </a:r>
            <a:endParaRPr lang="hu-HU" sz="2000" dirty="0">
              <a:solidFill>
                <a:srgbClr val="1E2452"/>
              </a:solidFill>
            </a:endParaRPr>
          </a:p>
          <a:p>
            <a:endParaRPr lang="hu-HU" sz="2000" dirty="0"/>
          </a:p>
        </p:txBody>
      </p:sp>
      <p:sp>
        <p:nvSpPr>
          <p:cNvPr id="4" name="Footer Placeholder 3">
            <a:extLst>
              <a:ext uri="{FF2B5EF4-FFF2-40B4-BE49-F238E27FC236}">
                <a16:creationId xmlns:a16="http://schemas.microsoft.com/office/drawing/2014/main" id="{7947D8B5-6C21-422D-AA1A-91C46A3F0E71}"/>
              </a:ext>
            </a:extLst>
          </p:cNvPr>
          <p:cNvSpPr>
            <a:spLocks noGrp="1"/>
          </p:cNvSpPr>
          <p:nvPr>
            <p:ph type="ftr" sz="quarter" idx="11"/>
          </p:nvPr>
        </p:nvSpPr>
        <p:spPr/>
        <p:txBody>
          <a:bodyPr/>
          <a:lstStyle/>
          <a:p>
            <a:pPr>
              <a:defRPr/>
            </a:pPr>
            <a:r>
              <a:rPr lang="hu-HU"/>
              <a:t>Magyar Nemzeti Bank</a:t>
            </a:r>
            <a:endParaRPr lang="hu-HU" dirty="0"/>
          </a:p>
        </p:txBody>
      </p:sp>
      <p:sp>
        <p:nvSpPr>
          <p:cNvPr id="5" name="Slide Number Placeholder 4">
            <a:extLst>
              <a:ext uri="{FF2B5EF4-FFF2-40B4-BE49-F238E27FC236}">
                <a16:creationId xmlns:a16="http://schemas.microsoft.com/office/drawing/2014/main" id="{D79E8A60-3F4C-438D-BFFF-1952F733537F}"/>
              </a:ext>
            </a:extLst>
          </p:cNvPr>
          <p:cNvSpPr>
            <a:spLocks noGrp="1"/>
          </p:cNvSpPr>
          <p:nvPr>
            <p:ph type="sldNum" sz="quarter" idx="12"/>
          </p:nvPr>
        </p:nvSpPr>
        <p:spPr/>
        <p:txBody>
          <a:bodyPr/>
          <a:lstStyle/>
          <a:p>
            <a:pPr>
              <a:defRPr/>
            </a:pPr>
            <a:fld id="{0401AEF3-AFFE-433D-8A34-08D966C25545}" type="slidenum">
              <a:rPr lang="hu-HU" smtClean="0"/>
              <a:pPr>
                <a:defRPr/>
              </a:pPr>
              <a:t>53</a:t>
            </a:fld>
            <a:endParaRPr lang="hu-HU" dirty="0"/>
          </a:p>
        </p:txBody>
      </p:sp>
    </p:spTree>
    <p:extLst>
      <p:ext uri="{BB962C8B-B14F-4D97-AF65-F5344CB8AC3E}">
        <p14:creationId xmlns:p14="http://schemas.microsoft.com/office/powerpoint/2010/main" val="14921486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637" y="1196753"/>
            <a:ext cx="8385819" cy="5256583"/>
          </a:xfrm>
        </p:spPr>
        <p:txBody>
          <a:bodyPr>
            <a:noAutofit/>
          </a:bodyPr>
          <a:lstStyle/>
          <a:p>
            <a:pPr marL="0" indent="0">
              <a:lnSpc>
                <a:spcPct val="120000"/>
              </a:lnSpc>
              <a:spcBef>
                <a:spcPts val="0"/>
              </a:spcBef>
              <a:buNone/>
            </a:pPr>
            <a:r>
              <a:rPr lang="hu-HU" sz="1600" i="1" u="sng" dirty="0">
                <a:hlinkClick r:id="rId2">
                  <a:extLst>
                    <a:ext uri="{A12FA001-AC4F-418D-AE19-62706E023703}">
                      <ahyp:hlinkClr xmlns:ahyp="http://schemas.microsoft.com/office/drawing/2018/hyperlinkcolor" val="tx"/>
                    </a:ext>
                  </a:extLst>
                </a:hlinkClick>
              </a:rPr>
              <a:t>Magyar Nemzeti Bank Jelentés 2013-2019</a:t>
            </a:r>
            <a:endParaRPr lang="hu-HU" sz="1600" i="1" u="sng" dirty="0"/>
          </a:p>
          <a:p>
            <a:pPr marL="0" indent="0">
              <a:lnSpc>
                <a:spcPct val="120000"/>
              </a:lnSpc>
              <a:spcBef>
                <a:spcPts val="0"/>
              </a:spcBef>
              <a:buNone/>
            </a:pPr>
            <a:r>
              <a:rPr lang="hu-HU" sz="1600" i="1" dirty="0" err="1">
                <a:hlinkClick r:id="rId3"/>
              </a:rPr>
              <a:t>Future</a:t>
            </a:r>
            <a:r>
              <a:rPr lang="hu-HU" sz="1600" i="1" dirty="0">
                <a:hlinkClick r:id="rId3"/>
              </a:rPr>
              <a:t> </a:t>
            </a:r>
            <a:r>
              <a:rPr lang="hu-HU" sz="1600" i="1" dirty="0" err="1">
                <a:hlinkClick r:id="rId3"/>
              </a:rPr>
              <a:t>strategic</a:t>
            </a:r>
            <a:r>
              <a:rPr lang="hu-HU" sz="1600" i="1" dirty="0">
                <a:hlinkClick r:id="rId3"/>
              </a:rPr>
              <a:t> </a:t>
            </a:r>
            <a:r>
              <a:rPr lang="hu-HU" sz="1600" i="1" dirty="0" err="1">
                <a:hlinkClick r:id="rId3"/>
              </a:rPr>
              <a:t>framework</a:t>
            </a:r>
            <a:r>
              <a:rPr lang="hu-HU" sz="1600" i="1" dirty="0">
                <a:hlinkClick r:id="rId3"/>
              </a:rPr>
              <a:t> </a:t>
            </a:r>
            <a:r>
              <a:rPr lang="hu-HU" sz="1600" i="1" dirty="0" err="1">
                <a:hlinkClick r:id="rId3"/>
              </a:rPr>
              <a:t>for</a:t>
            </a:r>
            <a:r>
              <a:rPr lang="hu-HU" sz="1600" i="1" dirty="0">
                <a:hlinkClick r:id="rId3"/>
              </a:rPr>
              <a:t> the </a:t>
            </a:r>
            <a:r>
              <a:rPr lang="hu-HU" sz="1600" i="1" dirty="0" err="1">
                <a:hlinkClick r:id="rId3"/>
              </a:rPr>
              <a:t>set</a:t>
            </a:r>
            <a:r>
              <a:rPr lang="hu-HU" sz="1600" i="1" dirty="0">
                <a:hlinkClick r:id="rId3"/>
              </a:rPr>
              <a:t> of </a:t>
            </a:r>
            <a:r>
              <a:rPr lang="hu-HU" sz="1600" i="1" dirty="0" err="1">
                <a:hlinkClick r:id="rId3"/>
              </a:rPr>
              <a:t>unconventional</a:t>
            </a:r>
            <a:r>
              <a:rPr lang="hu-HU" sz="1600" i="1" dirty="0">
                <a:hlinkClick r:id="rId3"/>
              </a:rPr>
              <a:t> </a:t>
            </a:r>
            <a:r>
              <a:rPr lang="hu-HU" sz="1600" i="1" dirty="0" err="1">
                <a:hlinkClick r:id="rId3"/>
              </a:rPr>
              <a:t>monetary</a:t>
            </a:r>
            <a:r>
              <a:rPr lang="hu-HU" sz="1600" i="1" dirty="0">
                <a:hlinkClick r:id="rId3"/>
              </a:rPr>
              <a:t> policy </a:t>
            </a:r>
            <a:r>
              <a:rPr lang="hu-HU" sz="1600" i="1" dirty="0" err="1">
                <a:hlinkClick r:id="rId3"/>
              </a:rPr>
              <a:t>instruments</a:t>
            </a:r>
            <a:r>
              <a:rPr lang="hu-HU" sz="1600" i="1" dirty="0">
                <a:hlinkClick r:id="rId3"/>
              </a:rPr>
              <a:t> </a:t>
            </a:r>
            <a:r>
              <a:rPr lang="hu-HU" sz="1600" i="1" dirty="0" err="1">
                <a:hlinkClick r:id="rId3"/>
              </a:rPr>
              <a:t>affecting</a:t>
            </a:r>
            <a:r>
              <a:rPr lang="hu-HU" sz="1600" i="1" dirty="0">
                <a:hlinkClick r:id="rId3"/>
              </a:rPr>
              <a:t> </a:t>
            </a:r>
            <a:r>
              <a:rPr lang="hu-HU" sz="1600" i="1" dirty="0" err="1">
                <a:hlinkClick r:id="rId3"/>
              </a:rPr>
              <a:t>short-term</a:t>
            </a:r>
            <a:r>
              <a:rPr lang="hu-HU" sz="1600" i="1" dirty="0">
                <a:hlinkClick r:id="rId3"/>
              </a:rPr>
              <a:t> </a:t>
            </a:r>
            <a:r>
              <a:rPr lang="hu-HU" sz="1600" i="1" dirty="0" err="1">
                <a:hlinkClick r:id="rId3"/>
              </a:rPr>
              <a:t>yields</a:t>
            </a:r>
            <a:r>
              <a:rPr lang="hu-HU" sz="1600" i="1" dirty="0">
                <a:hlinkClick r:id="rId3"/>
              </a:rPr>
              <a:t> (18. </a:t>
            </a:r>
            <a:r>
              <a:rPr lang="hu-HU" sz="1600" i="1" dirty="0" err="1">
                <a:hlinkClick r:id="rId3"/>
              </a:rPr>
              <a:t>September</a:t>
            </a:r>
            <a:r>
              <a:rPr lang="hu-HU" sz="1600" i="1" dirty="0">
                <a:hlinkClick r:id="rId3"/>
              </a:rPr>
              <a:t> 2018)</a:t>
            </a:r>
            <a:endParaRPr lang="hu-HU" sz="1600" i="1" dirty="0"/>
          </a:p>
          <a:p>
            <a:pPr marL="0" indent="0">
              <a:lnSpc>
                <a:spcPct val="120000"/>
              </a:lnSpc>
              <a:spcBef>
                <a:spcPts val="0"/>
              </a:spcBef>
              <a:buNone/>
            </a:pPr>
            <a:r>
              <a:rPr lang="hu-HU" sz="1600" i="1" dirty="0">
                <a:hlinkClick r:id="rId4"/>
              </a:rPr>
              <a:t>The </a:t>
            </a:r>
            <a:r>
              <a:rPr lang="hu-HU" sz="1600" i="1" dirty="0" err="1">
                <a:hlinkClick r:id="rId4"/>
              </a:rPr>
              <a:t>Hungarian</a:t>
            </a:r>
            <a:r>
              <a:rPr lang="hu-HU" sz="1600" i="1" dirty="0">
                <a:hlinkClick r:id="rId4"/>
              </a:rPr>
              <a:t> </a:t>
            </a:r>
            <a:r>
              <a:rPr lang="hu-HU" sz="1600" i="1" dirty="0" err="1">
                <a:hlinkClick r:id="rId4"/>
              </a:rPr>
              <a:t>Way</a:t>
            </a:r>
            <a:r>
              <a:rPr lang="hu-HU" sz="1600" i="1" dirty="0">
                <a:hlinkClick r:id="rId4"/>
              </a:rPr>
              <a:t> – </a:t>
            </a:r>
            <a:r>
              <a:rPr lang="hu-HU" sz="1600" i="1" dirty="0" err="1">
                <a:hlinkClick r:id="rId4"/>
              </a:rPr>
              <a:t>Targeted</a:t>
            </a:r>
            <a:r>
              <a:rPr lang="hu-HU" sz="1600" i="1" dirty="0">
                <a:hlinkClick r:id="rId4"/>
              </a:rPr>
              <a:t> </a:t>
            </a:r>
            <a:r>
              <a:rPr lang="hu-HU" sz="1600" i="1" dirty="0" err="1">
                <a:hlinkClick r:id="rId4"/>
              </a:rPr>
              <a:t>Central</a:t>
            </a:r>
            <a:r>
              <a:rPr lang="hu-HU" sz="1600" i="1" dirty="0">
                <a:hlinkClick r:id="rId4"/>
              </a:rPr>
              <a:t> Bank Policy (2017)</a:t>
            </a:r>
            <a:endParaRPr lang="hu-HU" sz="1600" i="1" dirty="0"/>
          </a:p>
          <a:p>
            <a:pPr marL="0" indent="0">
              <a:lnSpc>
                <a:spcPct val="120000"/>
              </a:lnSpc>
              <a:spcBef>
                <a:spcPts val="0"/>
              </a:spcBef>
              <a:buNone/>
            </a:pPr>
            <a:r>
              <a:rPr lang="hu-HU" sz="1600" i="1" dirty="0">
                <a:hlinkClick r:id="rId5"/>
              </a:rPr>
              <a:t>Modern jegybanki gyakorlat (2017)</a:t>
            </a:r>
            <a:endParaRPr lang="hu-HU" sz="1600" i="1" dirty="0"/>
          </a:p>
          <a:p>
            <a:pPr marL="0" indent="0">
              <a:lnSpc>
                <a:spcPct val="120000"/>
              </a:lnSpc>
              <a:spcBef>
                <a:spcPts val="0"/>
              </a:spcBef>
              <a:buNone/>
            </a:pPr>
            <a:r>
              <a:rPr lang="hu-HU" sz="1600" i="1" dirty="0">
                <a:hlinkClick r:id="rId6"/>
              </a:rPr>
              <a:t>Pál Péter Kolozsi – Mihály Hoffmann: </a:t>
            </a:r>
            <a:r>
              <a:rPr lang="hu-HU" sz="1600" i="1" dirty="0" err="1">
                <a:hlinkClick r:id="rId6"/>
              </a:rPr>
              <a:t>Reduction</a:t>
            </a:r>
            <a:r>
              <a:rPr lang="hu-HU" sz="1600" i="1" dirty="0">
                <a:hlinkClick r:id="rId6"/>
              </a:rPr>
              <a:t> of </a:t>
            </a:r>
            <a:r>
              <a:rPr lang="hu-HU" sz="1600" i="1" dirty="0" err="1">
                <a:hlinkClick r:id="rId6"/>
              </a:rPr>
              <a:t>External</a:t>
            </a:r>
            <a:r>
              <a:rPr lang="hu-HU" sz="1600" i="1" dirty="0">
                <a:hlinkClick r:id="rId6"/>
              </a:rPr>
              <a:t> </a:t>
            </a:r>
            <a:r>
              <a:rPr lang="hu-HU" sz="1600" i="1" dirty="0" err="1">
                <a:hlinkClick r:id="rId6"/>
              </a:rPr>
              <a:t>Vulnerability</a:t>
            </a:r>
            <a:r>
              <a:rPr lang="hu-HU" sz="1600" i="1" dirty="0">
                <a:hlinkClick r:id="rId6"/>
              </a:rPr>
              <a:t> </a:t>
            </a:r>
            <a:r>
              <a:rPr lang="hu-HU" sz="1600" i="1" dirty="0" err="1">
                <a:hlinkClick r:id="rId6"/>
              </a:rPr>
              <a:t>with</a:t>
            </a:r>
            <a:r>
              <a:rPr lang="hu-HU" sz="1600" i="1" dirty="0">
                <a:hlinkClick r:id="rId6"/>
              </a:rPr>
              <a:t> </a:t>
            </a:r>
            <a:r>
              <a:rPr lang="hu-HU" sz="1600" i="1" dirty="0" err="1">
                <a:hlinkClick r:id="rId6"/>
              </a:rPr>
              <a:t>Monetary</a:t>
            </a:r>
            <a:r>
              <a:rPr lang="hu-HU" sz="1600" i="1" dirty="0">
                <a:hlinkClick r:id="rId6"/>
              </a:rPr>
              <a:t> Policy </a:t>
            </a:r>
            <a:r>
              <a:rPr lang="hu-HU" sz="1600" i="1" dirty="0" err="1">
                <a:hlinkClick r:id="rId6"/>
              </a:rPr>
              <a:t>Tools</a:t>
            </a:r>
            <a:r>
              <a:rPr lang="hu-HU" sz="1600" i="1" dirty="0">
                <a:hlinkClick r:id="rId6"/>
              </a:rPr>
              <a:t> (2016)</a:t>
            </a:r>
            <a:endParaRPr lang="hu-HU" sz="1600" i="1" dirty="0"/>
          </a:p>
          <a:p>
            <a:pPr marL="0" indent="0">
              <a:lnSpc>
                <a:spcPct val="120000"/>
              </a:lnSpc>
              <a:spcBef>
                <a:spcPts val="0"/>
              </a:spcBef>
              <a:buNone/>
            </a:pPr>
            <a:r>
              <a:rPr lang="hu-HU" sz="1600" i="1" dirty="0">
                <a:hlinkClick r:id="rId7"/>
              </a:rPr>
              <a:t>Márton Nagy – Dániel Palotai: The MNB </a:t>
            </a:r>
            <a:r>
              <a:rPr lang="hu-HU" sz="1600" i="1" dirty="0" err="1">
                <a:hlinkClick r:id="rId7"/>
              </a:rPr>
              <a:t>further</a:t>
            </a:r>
            <a:r>
              <a:rPr lang="hu-HU" sz="1600" i="1" dirty="0">
                <a:hlinkClick r:id="rId7"/>
              </a:rPr>
              <a:t> </a:t>
            </a:r>
            <a:r>
              <a:rPr lang="hu-HU" sz="1600" i="1" dirty="0" err="1">
                <a:hlinkClick r:id="rId7"/>
              </a:rPr>
              <a:t>reduces</a:t>
            </a:r>
            <a:r>
              <a:rPr lang="hu-HU" sz="1600" i="1" dirty="0">
                <a:hlinkClick r:id="rId7"/>
              </a:rPr>
              <a:t> </a:t>
            </a:r>
            <a:r>
              <a:rPr lang="hu-HU" sz="1600" i="1" dirty="0" err="1">
                <a:hlinkClick r:id="rId7"/>
              </a:rPr>
              <a:t>Hungary’s</a:t>
            </a:r>
            <a:r>
              <a:rPr lang="hu-HU" sz="1600" i="1" dirty="0">
                <a:hlinkClick r:id="rId7"/>
              </a:rPr>
              <a:t> </a:t>
            </a:r>
            <a:r>
              <a:rPr lang="hu-HU" sz="1600" i="1" dirty="0" err="1">
                <a:hlinkClick r:id="rId7"/>
              </a:rPr>
              <a:t>vulnerability</a:t>
            </a:r>
            <a:r>
              <a:rPr lang="hu-HU" sz="1600" i="1" dirty="0">
                <a:hlinkClick r:id="rId7"/>
              </a:rPr>
              <a:t> </a:t>
            </a:r>
            <a:r>
              <a:rPr lang="hu-HU" sz="1600" i="1" dirty="0" err="1">
                <a:hlinkClick r:id="rId7"/>
              </a:rPr>
              <a:t>by</a:t>
            </a:r>
            <a:r>
              <a:rPr lang="hu-HU" sz="1600" i="1" dirty="0">
                <a:hlinkClick r:id="rId7"/>
              </a:rPr>
              <a:t> reforming </a:t>
            </a:r>
            <a:r>
              <a:rPr lang="hu-HU" sz="1600" i="1" dirty="0" err="1">
                <a:hlinkClick r:id="rId7"/>
              </a:rPr>
              <a:t>its</a:t>
            </a:r>
            <a:r>
              <a:rPr lang="hu-HU" sz="1600" i="1" dirty="0">
                <a:hlinkClick r:id="rId7"/>
              </a:rPr>
              <a:t> policy </a:t>
            </a:r>
            <a:r>
              <a:rPr lang="hu-HU" sz="1600" i="1" dirty="0" err="1">
                <a:hlinkClick r:id="rId7"/>
              </a:rPr>
              <a:t>instruments</a:t>
            </a:r>
            <a:r>
              <a:rPr lang="hu-HU" sz="1600" i="1" dirty="0">
                <a:hlinkClick r:id="rId7"/>
              </a:rPr>
              <a:t> (2015)</a:t>
            </a:r>
            <a:endParaRPr lang="hu-HU" sz="1600" i="1" dirty="0"/>
          </a:p>
          <a:p>
            <a:pPr marL="0" indent="0">
              <a:lnSpc>
                <a:spcPct val="120000"/>
              </a:lnSpc>
              <a:spcBef>
                <a:spcPts val="0"/>
              </a:spcBef>
              <a:buNone/>
            </a:pPr>
            <a:r>
              <a:rPr lang="hu-HU" sz="1600" i="1" dirty="0">
                <a:hlinkClick r:id="rId8"/>
              </a:rPr>
              <a:t>Pál Péter Kolozsi – Ádám </a:t>
            </a:r>
            <a:r>
              <a:rPr lang="hu-HU" sz="1600" i="1" dirty="0" err="1">
                <a:hlinkClick r:id="rId8"/>
              </a:rPr>
              <a:t>Banai</a:t>
            </a:r>
            <a:r>
              <a:rPr lang="hu-HU" sz="1600" i="1" dirty="0">
                <a:hlinkClick r:id="rId8"/>
              </a:rPr>
              <a:t> – Balázs Vonnák: </a:t>
            </a:r>
            <a:r>
              <a:rPr lang="en-US" sz="1600" i="1" dirty="0">
                <a:hlinkClick r:id="rId8"/>
              </a:rPr>
              <a:t>Phasing out household foreign currency loans: schedule and framework*</a:t>
            </a:r>
            <a:r>
              <a:rPr lang="hu-HU" sz="1600" i="1" dirty="0">
                <a:hlinkClick r:id="rId8"/>
              </a:rPr>
              <a:t> (2015)</a:t>
            </a:r>
            <a:endParaRPr lang="en-US" sz="1600" i="1" dirty="0">
              <a:hlinkClick r:id="rId9"/>
            </a:endParaRPr>
          </a:p>
          <a:p>
            <a:pPr marL="0" indent="0">
              <a:lnSpc>
                <a:spcPct val="120000"/>
              </a:lnSpc>
              <a:spcBef>
                <a:spcPts val="0"/>
              </a:spcBef>
              <a:buNone/>
            </a:pPr>
            <a:r>
              <a:rPr lang="hu-HU" sz="1600" i="1" dirty="0">
                <a:hlinkClick r:id="rId10"/>
              </a:rPr>
              <a:t>The Magyar Nemzeti </a:t>
            </a:r>
            <a:r>
              <a:rPr lang="hu-HU" sz="1600" i="1" dirty="0" err="1">
                <a:hlinkClick r:id="rId10"/>
              </a:rPr>
              <a:t>Bank’s</a:t>
            </a:r>
            <a:r>
              <a:rPr lang="hu-HU" sz="1600" i="1" dirty="0">
                <a:hlinkClick r:id="rId10"/>
              </a:rPr>
              <a:t> </a:t>
            </a:r>
            <a:r>
              <a:rPr lang="hu-HU" sz="1600" i="1" dirty="0" err="1">
                <a:hlinkClick r:id="rId10"/>
              </a:rPr>
              <a:t>self-financing</a:t>
            </a:r>
            <a:r>
              <a:rPr lang="hu-HU" sz="1600" i="1" dirty="0">
                <a:hlinkClick r:id="rId10"/>
              </a:rPr>
              <a:t> </a:t>
            </a:r>
            <a:r>
              <a:rPr lang="hu-HU" sz="1600" i="1" dirty="0" err="1">
                <a:hlinkClick r:id="rId10"/>
              </a:rPr>
              <a:t>programme</a:t>
            </a:r>
            <a:r>
              <a:rPr lang="hu-HU" sz="1600" i="1" dirty="0">
                <a:hlinkClick r:id="rId10"/>
              </a:rPr>
              <a:t> (</a:t>
            </a:r>
            <a:r>
              <a:rPr lang="hu-HU" sz="1600" i="1" dirty="0" err="1">
                <a:hlinkClick r:id="rId10"/>
              </a:rPr>
              <a:t>April</a:t>
            </a:r>
            <a:r>
              <a:rPr lang="hu-HU" sz="1600" i="1" dirty="0">
                <a:hlinkClick r:id="rId10"/>
              </a:rPr>
              <a:t> 2014 – </a:t>
            </a:r>
            <a:r>
              <a:rPr lang="hu-HU" sz="1600" i="1" dirty="0" err="1">
                <a:hlinkClick r:id="rId10"/>
              </a:rPr>
              <a:t>March</a:t>
            </a:r>
            <a:r>
              <a:rPr lang="hu-HU" sz="1600" i="1" dirty="0">
                <a:hlinkClick r:id="rId10"/>
              </a:rPr>
              <a:t> 2015)</a:t>
            </a:r>
            <a:endParaRPr lang="hu-HU" sz="1600" i="1" dirty="0"/>
          </a:p>
          <a:p>
            <a:pPr marL="0" indent="0">
              <a:lnSpc>
                <a:spcPct val="120000"/>
              </a:lnSpc>
              <a:spcBef>
                <a:spcPts val="0"/>
              </a:spcBef>
              <a:buNone/>
            </a:pPr>
            <a:r>
              <a:rPr lang="hu-HU" sz="1600" i="1" dirty="0">
                <a:hlinkClick r:id="rId11"/>
              </a:rPr>
              <a:t>Csaba Balogh: </a:t>
            </a:r>
            <a:r>
              <a:rPr lang="hu-HU" sz="1600" i="1" dirty="0" err="1">
                <a:hlinkClick r:id="rId11"/>
              </a:rPr>
              <a:t>Monetary</a:t>
            </a:r>
            <a:r>
              <a:rPr lang="hu-HU" sz="1600" i="1" dirty="0">
                <a:hlinkClick r:id="rId11"/>
              </a:rPr>
              <a:t> policy </a:t>
            </a:r>
            <a:r>
              <a:rPr lang="hu-HU" sz="1600" i="1" dirty="0" err="1">
                <a:hlinkClick r:id="rId11"/>
              </a:rPr>
              <a:t>instruments</a:t>
            </a:r>
            <a:r>
              <a:rPr lang="hu-HU" sz="1600" i="1" dirty="0">
                <a:hlinkClick r:id="rId11"/>
              </a:rPr>
              <a:t> of the Magyar Nemzeti Bank (2009)</a:t>
            </a:r>
            <a:endParaRPr lang="hu-HU" sz="1600" i="1" dirty="0"/>
          </a:p>
          <a:p>
            <a:pPr marL="0" indent="0">
              <a:lnSpc>
                <a:spcPct val="120000"/>
              </a:lnSpc>
              <a:spcBef>
                <a:spcPts val="0"/>
              </a:spcBef>
              <a:buNone/>
            </a:pPr>
            <a:r>
              <a:rPr lang="hu-HU" sz="1600" i="1" dirty="0"/>
              <a:t>Further </a:t>
            </a:r>
            <a:r>
              <a:rPr lang="hu-HU" sz="1600" i="1" dirty="0" err="1"/>
              <a:t>literature</a:t>
            </a:r>
            <a:r>
              <a:rPr lang="hu-HU" sz="1600" i="1" dirty="0"/>
              <a:t> is </a:t>
            </a:r>
            <a:r>
              <a:rPr lang="hu-HU" sz="1600" i="1" dirty="0" err="1"/>
              <a:t>available</a:t>
            </a:r>
            <a:r>
              <a:rPr lang="hu-HU" sz="1600" i="1" dirty="0"/>
              <a:t> </a:t>
            </a:r>
            <a:r>
              <a:rPr lang="hu-HU" sz="1600" i="1" dirty="0" err="1"/>
              <a:t>under</a:t>
            </a:r>
            <a:r>
              <a:rPr lang="hu-HU" sz="1600" i="1" dirty="0"/>
              <a:t> the </a:t>
            </a:r>
            <a:r>
              <a:rPr lang="hu-HU" sz="1600" i="1" dirty="0" err="1"/>
              <a:t>following</a:t>
            </a:r>
            <a:r>
              <a:rPr lang="hu-HU" sz="1600" i="1" dirty="0"/>
              <a:t>  </a:t>
            </a:r>
            <a:r>
              <a:rPr lang="hu-HU" sz="1600" i="1" dirty="0" err="1"/>
              <a:t>links</a:t>
            </a:r>
            <a:r>
              <a:rPr lang="hu-HU" sz="1600" i="1" dirty="0"/>
              <a:t>: </a:t>
            </a:r>
          </a:p>
          <a:p>
            <a:pPr marL="0" indent="0">
              <a:lnSpc>
                <a:spcPct val="120000"/>
              </a:lnSpc>
              <a:spcBef>
                <a:spcPts val="0"/>
              </a:spcBef>
              <a:buNone/>
            </a:pPr>
            <a:r>
              <a:rPr lang="hu-HU" sz="1600" i="1" dirty="0">
                <a:hlinkClick r:id="rId12"/>
              </a:rPr>
              <a:t>https://www.mnb.hu/en/monetary-policy/monetary-policy-instruments/studies-presentations-</a:t>
            </a:r>
            <a:r>
              <a:rPr lang="hu-HU" sz="1600" i="1" dirty="0">
                <a:hlinkClick r:id="rId13"/>
              </a:rPr>
              <a:t>and-handbooks-about-the-operational-framework/studies</a:t>
            </a:r>
            <a:endParaRPr lang="hu-HU" sz="1600" i="1" dirty="0"/>
          </a:p>
          <a:p>
            <a:pPr marL="0" indent="0">
              <a:lnSpc>
                <a:spcPct val="120000"/>
              </a:lnSpc>
              <a:spcBef>
                <a:spcPts val="0"/>
              </a:spcBef>
              <a:buNone/>
            </a:pPr>
            <a:r>
              <a:rPr lang="hu-HU" sz="1600" i="1" dirty="0">
                <a:hlinkClick r:id="rId14"/>
              </a:rPr>
              <a:t>https://www.mnb.hu/en/monetary-policy/monetary-policy-instruments/studies-presentations-and-handbooks-about-the-operational-framework/handbooks</a:t>
            </a:r>
            <a:r>
              <a:rPr lang="hu-HU" sz="1600" i="1" dirty="0"/>
              <a:t>	</a:t>
            </a:r>
          </a:p>
        </p:txBody>
      </p:sp>
      <p:sp>
        <p:nvSpPr>
          <p:cNvPr id="4" name="Footer Placeholder 3"/>
          <p:cNvSpPr>
            <a:spLocks noGrp="1"/>
          </p:cNvSpPr>
          <p:nvPr>
            <p:ph type="ftr" sz="quarter" idx="11"/>
          </p:nvPr>
        </p:nvSpPr>
        <p:spPr>
          <a:xfrm>
            <a:off x="0" y="6492875"/>
            <a:ext cx="3086100" cy="365125"/>
          </a:xfrm>
        </p:spPr>
        <p:txBody>
          <a:bodyPr/>
          <a:lstStyle/>
          <a:p>
            <a:pPr>
              <a:defRPr/>
            </a:pPr>
            <a:r>
              <a:rPr lang="hu-HU" dirty="0"/>
              <a:t>Magyar Nemzeti Bank</a:t>
            </a:r>
          </a:p>
        </p:txBody>
      </p:sp>
      <p:sp>
        <p:nvSpPr>
          <p:cNvPr id="7" name="Title 6"/>
          <p:cNvSpPr>
            <a:spLocks noGrp="1"/>
          </p:cNvSpPr>
          <p:nvPr>
            <p:ph type="title"/>
          </p:nvPr>
        </p:nvSpPr>
        <p:spPr>
          <a:xfrm>
            <a:off x="1115616" y="180000"/>
            <a:ext cx="7449715" cy="759189"/>
          </a:xfrm>
        </p:spPr>
        <p:txBody>
          <a:bodyPr>
            <a:normAutofit/>
          </a:bodyPr>
          <a:lstStyle/>
          <a:p>
            <a:r>
              <a:rPr lang="en-GB" sz="2800" dirty="0"/>
              <a:t>Bibliography</a:t>
            </a:r>
            <a:endParaRPr lang="hu-HU" sz="2800" dirty="0"/>
          </a:p>
        </p:txBody>
      </p:sp>
    </p:spTree>
    <p:extLst>
      <p:ext uri="{BB962C8B-B14F-4D97-AF65-F5344CB8AC3E}">
        <p14:creationId xmlns:p14="http://schemas.microsoft.com/office/powerpoint/2010/main" val="399334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7627453" cy="759189"/>
          </a:xfrm>
        </p:spPr>
        <p:txBody>
          <a:bodyPr>
            <a:noAutofit/>
          </a:bodyPr>
          <a:lstStyle/>
          <a:p>
            <a:r>
              <a:rPr lang="hu-HU" sz="2800" dirty="0" err="1"/>
              <a:t>Transmission</a:t>
            </a:r>
            <a:r>
              <a:rPr lang="hu-HU" sz="2800" dirty="0"/>
              <a:t> </a:t>
            </a:r>
            <a:r>
              <a:rPr lang="hu-HU" sz="2800" dirty="0" err="1"/>
              <a:t>channels</a:t>
            </a:r>
            <a:r>
              <a:rPr lang="hu-HU" sz="2800" dirty="0"/>
              <a:t>: the </a:t>
            </a:r>
            <a:r>
              <a:rPr lang="hu-HU" sz="2800" dirty="0" err="1"/>
              <a:t>way</a:t>
            </a:r>
            <a:r>
              <a:rPr lang="hu-HU" sz="2800" dirty="0"/>
              <a:t> </a:t>
            </a:r>
            <a:r>
              <a:rPr lang="hu-HU" sz="2800" dirty="0" err="1"/>
              <a:t>monetary</a:t>
            </a:r>
            <a:r>
              <a:rPr lang="hu-HU" sz="2800" dirty="0"/>
              <a:t> policy </a:t>
            </a:r>
            <a:br>
              <a:rPr lang="hu-HU" sz="2800" dirty="0"/>
            </a:br>
            <a:r>
              <a:rPr lang="hu-HU" sz="2800" dirty="0" err="1"/>
              <a:t>decisions</a:t>
            </a:r>
            <a:r>
              <a:rPr lang="hu-HU" sz="2800" dirty="0"/>
              <a:t> </a:t>
            </a:r>
            <a:r>
              <a:rPr lang="hu-HU" sz="2800" dirty="0" err="1"/>
              <a:t>affect</a:t>
            </a:r>
            <a:r>
              <a:rPr lang="hu-HU" sz="2800" dirty="0"/>
              <a:t> output and </a:t>
            </a:r>
            <a:r>
              <a:rPr lang="hu-HU" sz="2800" dirty="0" err="1"/>
              <a:t>inflation</a:t>
            </a:r>
            <a:endParaRPr lang="hu-HU" sz="2800" dirty="0"/>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6</a:t>
            </a:fld>
            <a:endParaRPr lang="hu-HU" dirty="0"/>
          </a:p>
        </p:txBody>
      </p:sp>
      <p:sp>
        <p:nvSpPr>
          <p:cNvPr id="9" name="TextBox 8"/>
          <p:cNvSpPr txBox="1"/>
          <p:nvPr/>
        </p:nvSpPr>
        <p:spPr>
          <a:xfrm>
            <a:off x="268314" y="5637483"/>
            <a:ext cx="8784976" cy="400110"/>
          </a:xfrm>
          <a:prstGeom prst="rect">
            <a:avLst/>
          </a:prstGeom>
          <a:noFill/>
        </p:spPr>
        <p:txBody>
          <a:bodyPr wrap="square" rtlCol="0">
            <a:spAutoFit/>
          </a:bodyPr>
          <a:lstStyle/>
          <a:p>
            <a:r>
              <a:rPr lang="en-GB" sz="2000" dirty="0">
                <a:latin typeface="Calibri" panose="020F0502020204030204" pitchFamily="34" charset="0"/>
              </a:rPr>
              <a:t>A</a:t>
            </a:r>
            <a:r>
              <a:rPr lang="hu-HU" sz="2000" dirty="0" err="1">
                <a:latin typeface="Calibri" panose="020F0502020204030204" pitchFamily="34" charset="0"/>
              </a:rPr>
              <a:t>nnouncements</a:t>
            </a:r>
            <a:r>
              <a:rPr lang="hu-HU" sz="2000" dirty="0">
                <a:latin typeface="Calibri" panose="020F0502020204030204" pitchFamily="34" charset="0"/>
              </a:rPr>
              <a:t> </a:t>
            </a:r>
            <a:r>
              <a:rPr lang="en-GB" sz="2000" dirty="0">
                <a:latin typeface="Calibri" panose="020F0502020204030204" pitchFamily="34" charset="0"/>
              </a:rPr>
              <a:t>by</a:t>
            </a:r>
            <a:r>
              <a:rPr lang="hu-HU" sz="2000" dirty="0">
                <a:latin typeface="Calibri" panose="020F0502020204030204" pitchFamily="34" charset="0"/>
              </a:rPr>
              <a:t> the </a:t>
            </a:r>
            <a:r>
              <a:rPr lang="hu-HU" sz="2000" dirty="0" err="1">
                <a:latin typeface="Calibri" panose="020F0502020204030204" pitchFamily="34" charset="0"/>
              </a:rPr>
              <a:t>central</a:t>
            </a:r>
            <a:r>
              <a:rPr lang="hu-HU" sz="2000" dirty="0">
                <a:latin typeface="Calibri" panose="020F0502020204030204" pitchFamily="34" charset="0"/>
              </a:rPr>
              <a:t> bank </a:t>
            </a:r>
            <a:r>
              <a:rPr lang="hu-HU" sz="2000" dirty="0" err="1">
                <a:latin typeface="Calibri" panose="020F0502020204030204" pitchFamily="34" charset="0"/>
              </a:rPr>
              <a:t>influence</a:t>
            </a:r>
            <a:r>
              <a:rPr lang="hu-HU" sz="2000" dirty="0">
                <a:latin typeface="Calibri" panose="020F0502020204030204" pitchFamily="34" charset="0"/>
              </a:rPr>
              <a:t> </a:t>
            </a:r>
            <a:r>
              <a:rPr lang="hu-HU" sz="2000" dirty="0" err="1">
                <a:latin typeface="Calibri" panose="020F0502020204030204" pitchFamily="34" charset="0"/>
              </a:rPr>
              <a:t>economic</a:t>
            </a:r>
            <a:r>
              <a:rPr lang="hu-HU" sz="2000" dirty="0">
                <a:latin typeface="Calibri" panose="020F0502020204030204" pitchFamily="34" charset="0"/>
              </a:rPr>
              <a:t> a</a:t>
            </a:r>
            <a:r>
              <a:rPr lang="en-GB" sz="2000" dirty="0">
                <a:latin typeface="Calibri" panose="020F0502020204030204" pitchFamily="34" charset="0"/>
              </a:rPr>
              <a:t>gent</a:t>
            </a:r>
            <a:r>
              <a:rPr lang="hu-HU" sz="2000" dirty="0">
                <a:latin typeface="Calibri" panose="020F0502020204030204" pitchFamily="34" charset="0"/>
              </a:rPr>
              <a:t>s’ </a:t>
            </a:r>
            <a:r>
              <a:rPr lang="hu-HU" sz="2000" dirty="0" err="1">
                <a:latin typeface="Calibri" panose="020F0502020204030204" pitchFamily="34" charset="0"/>
              </a:rPr>
              <a:t>expectations</a:t>
            </a:r>
            <a:r>
              <a:rPr lang="hu-HU" sz="2000" dirty="0">
                <a:latin typeface="Calibri" panose="020F0502020204030204" pitchFamily="34" charset="0"/>
              </a:rPr>
              <a:t> </a:t>
            </a:r>
            <a:r>
              <a:rPr lang="hu-HU" sz="2000" dirty="0" err="1">
                <a:latin typeface="Calibri" panose="020F0502020204030204" pitchFamily="34" charset="0"/>
              </a:rPr>
              <a:t>too</a:t>
            </a:r>
            <a:r>
              <a:rPr lang="hu-HU" sz="2000" dirty="0">
                <a:latin typeface="Calibri" panose="020F0502020204030204" pitchFamily="34" charset="0"/>
              </a:rPr>
              <a:t>.</a:t>
            </a:r>
          </a:p>
        </p:txBody>
      </p:sp>
      <p:sp>
        <p:nvSpPr>
          <p:cNvPr id="10" name="Szövegdoboz 4"/>
          <p:cNvSpPr txBox="1"/>
          <p:nvPr/>
        </p:nvSpPr>
        <p:spPr>
          <a:xfrm>
            <a:off x="5940152" y="6304002"/>
            <a:ext cx="3203849" cy="246221"/>
          </a:xfrm>
          <a:prstGeom prst="rect">
            <a:avLst/>
          </a:prstGeom>
          <a:noFill/>
        </p:spPr>
        <p:txBody>
          <a:bodyPr wrap="square" rtlCol="0">
            <a:spAutoFit/>
          </a:bodyPr>
          <a:lstStyle/>
          <a:p>
            <a:r>
              <a:rPr lang="hu-HU" sz="1000" i="1" dirty="0" err="1">
                <a:solidFill>
                  <a:schemeClr val="tx2"/>
                </a:solidFill>
                <a:latin typeface="+mn-lt"/>
              </a:rPr>
              <a:t>Source</a:t>
            </a:r>
            <a:r>
              <a:rPr lang="hu-HU" sz="1000" i="1" dirty="0">
                <a:solidFill>
                  <a:schemeClr val="tx2"/>
                </a:solidFill>
                <a:latin typeface="+mn-lt"/>
              </a:rPr>
              <a:t>:  Monetary policy </a:t>
            </a:r>
            <a:r>
              <a:rPr lang="hu-HU" sz="1000" i="1" dirty="0" err="1">
                <a:solidFill>
                  <a:schemeClr val="tx2"/>
                </a:solidFill>
                <a:latin typeface="+mn-lt"/>
              </a:rPr>
              <a:t>in</a:t>
            </a:r>
            <a:r>
              <a:rPr lang="hu-HU" sz="1000" i="1" dirty="0">
                <a:solidFill>
                  <a:schemeClr val="tx2"/>
                </a:solidFill>
                <a:latin typeface="+mn-lt"/>
              </a:rPr>
              <a:t> Hungary (2012) </a:t>
            </a: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7076" y="1484784"/>
            <a:ext cx="7627453" cy="3833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375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0000"/>
            <a:ext cx="8208912" cy="759189"/>
          </a:xfrm>
        </p:spPr>
        <p:txBody>
          <a:bodyPr>
            <a:noAutofit/>
          </a:bodyPr>
          <a:lstStyle/>
          <a:p>
            <a:r>
              <a:rPr lang="en-GB" sz="2800" dirty="0"/>
              <a:t>M</a:t>
            </a:r>
            <a:r>
              <a:rPr lang="hu-HU" sz="2800" dirty="0" err="1"/>
              <a:t>onetary</a:t>
            </a:r>
            <a:r>
              <a:rPr lang="hu-HU" sz="2800" dirty="0"/>
              <a:t> policy </a:t>
            </a:r>
            <a:r>
              <a:rPr lang="en-US" sz="2800" dirty="0"/>
              <a:t>instruments and the MNB’</a:t>
            </a:r>
            <a:r>
              <a:rPr lang="hu-HU" sz="2800" dirty="0"/>
              <a:t>s</a:t>
            </a:r>
            <a:r>
              <a:rPr lang="en-US" sz="2800" dirty="0"/>
              <a:t> objectives</a:t>
            </a:r>
            <a:endParaRPr lang="hu-HU" sz="2800" dirty="0"/>
          </a:p>
        </p:txBody>
      </p:sp>
      <p:sp>
        <p:nvSpPr>
          <p:cNvPr id="3" name="Content Placeholder 2"/>
          <p:cNvSpPr>
            <a:spLocks noGrp="1"/>
          </p:cNvSpPr>
          <p:nvPr>
            <p:ph idx="1"/>
          </p:nvPr>
        </p:nvSpPr>
        <p:spPr>
          <a:xfrm>
            <a:off x="395536" y="1262691"/>
            <a:ext cx="8532440" cy="5400600"/>
          </a:xfrm>
          <a:effectLst>
            <a:outerShdw blurRad="50800" dist="50800" dir="5400000" algn="ctr" rotWithShape="0">
              <a:schemeClr val="bg1"/>
            </a:outerShdw>
          </a:effectLst>
        </p:spPr>
        <p:txBody>
          <a:bodyPr>
            <a:normAutofit fontScale="47500" lnSpcReduction="20000"/>
          </a:bodyPr>
          <a:lstStyle/>
          <a:p>
            <a:pPr marL="0" indent="0">
              <a:lnSpc>
                <a:spcPct val="120000"/>
              </a:lnSpc>
              <a:buNone/>
            </a:pPr>
            <a:r>
              <a:rPr lang="en-GB" sz="4000" b="1" dirty="0"/>
              <a:t>S</a:t>
            </a:r>
            <a:r>
              <a:rPr lang="hu-HU" sz="4000" b="1" dirty="0"/>
              <a:t>et of monetary policy instruments: </a:t>
            </a:r>
            <a:r>
              <a:rPr lang="hu-HU" sz="4000" dirty="0"/>
              <a:t>the </a:t>
            </a:r>
            <a:r>
              <a:rPr lang="hu-HU" sz="4000" dirty="0" err="1"/>
              <a:t>whole</a:t>
            </a:r>
            <a:r>
              <a:rPr lang="hu-HU" sz="4000" dirty="0"/>
              <a:t> </a:t>
            </a:r>
            <a:r>
              <a:rPr lang="hu-HU" sz="4000" dirty="0" err="1"/>
              <a:t>range</a:t>
            </a:r>
            <a:r>
              <a:rPr lang="hu-HU" sz="4000" dirty="0"/>
              <a:t> of the forint and </a:t>
            </a:r>
            <a:r>
              <a:rPr lang="hu-HU" sz="4000" dirty="0" err="1"/>
              <a:t>foreign</a:t>
            </a:r>
            <a:r>
              <a:rPr lang="hu-HU" sz="4000" dirty="0"/>
              <a:t> </a:t>
            </a:r>
            <a:r>
              <a:rPr lang="hu-HU" sz="4000" dirty="0" err="1"/>
              <a:t>currency</a:t>
            </a:r>
            <a:r>
              <a:rPr lang="hu-HU" sz="4000" dirty="0"/>
              <a:t> </a:t>
            </a:r>
            <a:r>
              <a:rPr lang="hu-HU" sz="4000" dirty="0" err="1"/>
              <a:t>operations</a:t>
            </a:r>
            <a:r>
              <a:rPr lang="hu-HU" sz="4000" dirty="0"/>
              <a:t> of the </a:t>
            </a:r>
            <a:r>
              <a:rPr lang="hu-HU" sz="4000" dirty="0" err="1"/>
              <a:t>central</a:t>
            </a:r>
            <a:r>
              <a:rPr lang="hu-HU" sz="4000" dirty="0"/>
              <a:t> bank.</a:t>
            </a:r>
          </a:p>
          <a:p>
            <a:pPr marL="0" indent="0">
              <a:buNone/>
            </a:pPr>
            <a:endParaRPr lang="hu-HU" sz="2000" dirty="0"/>
          </a:p>
          <a:p>
            <a:pPr marL="0" indent="0">
              <a:buNone/>
            </a:pPr>
            <a:r>
              <a:rPr lang="hu-HU" sz="4000" dirty="0"/>
              <a:t>The </a:t>
            </a:r>
            <a:r>
              <a:rPr lang="hu-HU" sz="4000" dirty="0" err="1"/>
              <a:t>primary</a:t>
            </a:r>
            <a:r>
              <a:rPr lang="hu-HU" sz="4000" dirty="0"/>
              <a:t> </a:t>
            </a:r>
            <a:r>
              <a:rPr lang="hu-HU" sz="4000" dirty="0" err="1"/>
              <a:t>objective</a:t>
            </a:r>
            <a:r>
              <a:rPr lang="hu-HU" sz="4000" dirty="0"/>
              <a:t> of the </a:t>
            </a:r>
            <a:r>
              <a:rPr lang="hu-HU" sz="4000" dirty="0" err="1"/>
              <a:t>central</a:t>
            </a:r>
            <a:r>
              <a:rPr lang="hu-HU" sz="4000" dirty="0"/>
              <a:t> bank </a:t>
            </a:r>
            <a:r>
              <a:rPr lang="en-US" sz="4000" dirty="0"/>
              <a:t>shall be to achieve and maintain price stability</a:t>
            </a:r>
            <a:r>
              <a:rPr lang="hu-HU" sz="4000" dirty="0"/>
              <a:t>, </a:t>
            </a:r>
            <a:r>
              <a:rPr lang="hu-HU" sz="4000" dirty="0" err="1"/>
              <a:t>which</a:t>
            </a:r>
            <a:r>
              <a:rPr lang="hu-HU" sz="4000" dirty="0"/>
              <a:t> is </a:t>
            </a:r>
            <a:r>
              <a:rPr lang="hu-HU" sz="4000" dirty="0" err="1"/>
              <a:t>provided</a:t>
            </a:r>
            <a:r>
              <a:rPr lang="hu-HU" sz="4000" dirty="0"/>
              <a:t> </a:t>
            </a:r>
            <a:r>
              <a:rPr lang="hu-HU" sz="4000" dirty="0" err="1"/>
              <a:t>by</a:t>
            </a:r>
            <a:r>
              <a:rPr lang="hu-HU" sz="4000" dirty="0"/>
              <a:t> the </a:t>
            </a:r>
            <a:r>
              <a:rPr lang="hu-HU" sz="4000" dirty="0" err="1"/>
              <a:t>following</a:t>
            </a:r>
            <a:r>
              <a:rPr lang="hu-HU" sz="4000" dirty="0"/>
              <a:t> </a:t>
            </a:r>
            <a:r>
              <a:rPr lang="hu-HU" sz="4000" dirty="0" err="1"/>
              <a:t>provisions</a:t>
            </a:r>
            <a:r>
              <a:rPr lang="hu-HU" sz="4000" dirty="0"/>
              <a:t>:</a:t>
            </a:r>
          </a:p>
          <a:p>
            <a:pPr lvl="1">
              <a:lnSpc>
                <a:spcPct val="120000"/>
              </a:lnSpc>
              <a:buFontTx/>
              <a:buChar char="-"/>
            </a:pPr>
            <a:r>
              <a:rPr lang="en-US" sz="4000" dirty="0"/>
              <a:t>to implement an effective transmission of central bank interest rates</a:t>
            </a:r>
            <a:r>
              <a:rPr lang="hu-HU" sz="4000" dirty="0"/>
              <a:t>, </a:t>
            </a:r>
          </a:p>
          <a:p>
            <a:pPr lvl="1">
              <a:lnSpc>
                <a:spcPct val="120000"/>
              </a:lnSpc>
              <a:buFontTx/>
              <a:buChar char="-"/>
            </a:pPr>
            <a:r>
              <a:rPr lang="en-US" sz="4000" dirty="0"/>
              <a:t>to assist banks’ liquidity management</a:t>
            </a:r>
            <a:r>
              <a:rPr lang="hu-HU" sz="4000" dirty="0"/>
              <a:t>,</a:t>
            </a:r>
          </a:p>
          <a:p>
            <a:pPr lvl="1">
              <a:lnSpc>
                <a:spcPct val="120000"/>
              </a:lnSpc>
              <a:buFontTx/>
              <a:buChar char="-"/>
            </a:pPr>
            <a:r>
              <a:rPr lang="hu-HU" sz="4000" dirty="0"/>
              <a:t>to </a:t>
            </a:r>
            <a:r>
              <a:rPr lang="en-US" sz="4000" dirty="0"/>
              <a:t>contribute to </a:t>
            </a:r>
            <a:r>
              <a:rPr lang="hu-HU" sz="4000" dirty="0" err="1"/>
              <a:t>financial</a:t>
            </a:r>
            <a:r>
              <a:rPr lang="hu-HU" sz="4000" dirty="0"/>
              <a:t> </a:t>
            </a:r>
            <a:r>
              <a:rPr lang="en-US" sz="4000" dirty="0"/>
              <a:t>stability</a:t>
            </a:r>
            <a:r>
              <a:rPr lang="hu-HU" sz="4000" dirty="0"/>
              <a:t>,</a:t>
            </a:r>
          </a:p>
          <a:p>
            <a:pPr marL="342900" lvl="1" indent="0">
              <a:lnSpc>
                <a:spcPct val="120000"/>
              </a:lnSpc>
              <a:buNone/>
            </a:pPr>
            <a:endParaRPr lang="hu-HU" sz="2000" dirty="0"/>
          </a:p>
          <a:p>
            <a:pPr marL="0" indent="0">
              <a:lnSpc>
                <a:spcPct val="120000"/>
              </a:lnSpc>
              <a:buNone/>
            </a:pPr>
            <a:r>
              <a:rPr lang="hu-HU" sz="4000" dirty="0" err="1"/>
              <a:t>Beyond</a:t>
            </a:r>
            <a:r>
              <a:rPr lang="hu-HU" sz="4000" dirty="0"/>
              <a:t> the </a:t>
            </a:r>
            <a:r>
              <a:rPr lang="hu-HU" sz="4000" dirty="0" err="1"/>
              <a:t>above</a:t>
            </a:r>
            <a:r>
              <a:rPr lang="hu-HU" sz="4000" dirty="0"/>
              <a:t> </a:t>
            </a:r>
            <a:r>
              <a:rPr lang="hu-HU" sz="4000" dirty="0" err="1"/>
              <a:t>mentioned</a:t>
            </a:r>
            <a:r>
              <a:rPr lang="hu-HU" sz="4000" dirty="0"/>
              <a:t> </a:t>
            </a:r>
            <a:r>
              <a:rPr lang="hu-HU" sz="4000" dirty="0" err="1"/>
              <a:t>aspects</a:t>
            </a:r>
            <a:r>
              <a:rPr lang="hu-HU" sz="4000" dirty="0"/>
              <a:t> </a:t>
            </a:r>
            <a:r>
              <a:rPr lang="hu-HU" sz="4000" dirty="0" err="1"/>
              <a:t>without</a:t>
            </a:r>
            <a:r>
              <a:rPr lang="hu-HU" sz="4000" dirty="0"/>
              <a:t> </a:t>
            </a:r>
            <a:r>
              <a:rPr lang="hu-HU" sz="4000" dirty="0" err="1"/>
              <a:t>risking</a:t>
            </a:r>
            <a:r>
              <a:rPr lang="hu-HU" sz="4000" dirty="0"/>
              <a:t> </a:t>
            </a:r>
            <a:r>
              <a:rPr lang="hu-HU" sz="4000" dirty="0" err="1"/>
              <a:t>it’s</a:t>
            </a:r>
            <a:r>
              <a:rPr lang="hu-HU" sz="4000" dirty="0"/>
              <a:t> </a:t>
            </a:r>
            <a:r>
              <a:rPr lang="hu-HU" sz="4000" dirty="0" err="1"/>
              <a:t>primary</a:t>
            </a:r>
            <a:r>
              <a:rPr lang="hu-HU" sz="4000" dirty="0"/>
              <a:t> </a:t>
            </a:r>
            <a:r>
              <a:rPr lang="hu-HU" sz="4000" dirty="0" err="1"/>
              <a:t>objective</a:t>
            </a:r>
            <a:r>
              <a:rPr lang="hu-HU" sz="4000" dirty="0"/>
              <a:t> the MNB:</a:t>
            </a:r>
          </a:p>
          <a:p>
            <a:pPr lvl="1">
              <a:lnSpc>
                <a:spcPct val="120000"/>
              </a:lnSpc>
              <a:buFontTx/>
              <a:buChar char="-"/>
            </a:pPr>
            <a:r>
              <a:rPr lang="hu-HU" sz="4000" dirty="0" err="1"/>
              <a:t>supports</a:t>
            </a:r>
            <a:r>
              <a:rPr lang="hu-HU" sz="4000" dirty="0"/>
              <a:t> the </a:t>
            </a:r>
            <a:r>
              <a:rPr lang="hu-HU" sz="4000" dirty="0" err="1"/>
              <a:t>maintenance</a:t>
            </a:r>
            <a:r>
              <a:rPr lang="hu-HU" sz="4000" dirty="0"/>
              <a:t> of the </a:t>
            </a:r>
            <a:r>
              <a:rPr lang="hu-HU" sz="4000" dirty="0" err="1"/>
              <a:t>stability</a:t>
            </a:r>
            <a:r>
              <a:rPr lang="hu-HU" sz="4000" dirty="0"/>
              <a:t> of the </a:t>
            </a:r>
            <a:r>
              <a:rPr lang="hu-HU" sz="4000" dirty="0" err="1"/>
              <a:t>financial</a:t>
            </a:r>
            <a:r>
              <a:rPr lang="hu-HU" sz="4000" dirty="0"/>
              <a:t> </a:t>
            </a:r>
            <a:r>
              <a:rPr lang="hu-HU" sz="4000" dirty="0" err="1"/>
              <a:t>intermeditation</a:t>
            </a:r>
            <a:r>
              <a:rPr lang="hu-HU" sz="4000" dirty="0"/>
              <a:t> </a:t>
            </a:r>
            <a:r>
              <a:rPr lang="hu-HU" sz="4000" dirty="0" err="1"/>
              <a:t>system</a:t>
            </a:r>
            <a:r>
              <a:rPr lang="hu-HU" sz="4000" dirty="0"/>
              <a:t>, </a:t>
            </a:r>
            <a:r>
              <a:rPr lang="hu-HU" sz="4000" dirty="0" err="1"/>
              <a:t>endeavours</a:t>
            </a:r>
            <a:r>
              <a:rPr lang="hu-HU" sz="4000" dirty="0"/>
              <a:t> to </a:t>
            </a:r>
            <a:r>
              <a:rPr lang="hu-HU" sz="4000" dirty="0" err="1"/>
              <a:t>improve</a:t>
            </a:r>
            <a:r>
              <a:rPr lang="hu-HU" sz="4000" dirty="0"/>
              <a:t> the </a:t>
            </a:r>
            <a:r>
              <a:rPr lang="hu-HU" sz="4000" dirty="0" err="1"/>
              <a:t>effectiveness</a:t>
            </a:r>
            <a:r>
              <a:rPr lang="hu-HU" sz="4000" dirty="0"/>
              <a:t> of the </a:t>
            </a:r>
            <a:r>
              <a:rPr lang="hu-HU" sz="4000" dirty="0" err="1"/>
              <a:t>financial</a:t>
            </a:r>
            <a:r>
              <a:rPr lang="hu-HU" sz="4000" dirty="0"/>
              <a:t> </a:t>
            </a:r>
            <a:r>
              <a:rPr lang="hu-HU" sz="4000" dirty="0" err="1"/>
              <a:t>intermediary</a:t>
            </a:r>
            <a:r>
              <a:rPr lang="hu-HU" sz="4000" dirty="0"/>
              <a:t> </a:t>
            </a:r>
            <a:r>
              <a:rPr lang="hu-HU" sz="4000" dirty="0" err="1"/>
              <a:t>operations</a:t>
            </a:r>
            <a:r>
              <a:rPr lang="hu-HU" sz="4000" dirty="0"/>
              <a:t> and to </a:t>
            </a:r>
            <a:r>
              <a:rPr lang="hu-HU" sz="4000" dirty="0" err="1"/>
              <a:t>enchance</a:t>
            </a:r>
            <a:r>
              <a:rPr lang="hu-HU" sz="4000" dirty="0"/>
              <a:t> </a:t>
            </a:r>
            <a:r>
              <a:rPr lang="hu-HU" sz="4000" dirty="0" err="1"/>
              <a:t>competition</a:t>
            </a:r>
            <a:r>
              <a:rPr lang="hu-HU" sz="4000" dirty="0"/>
              <a:t> in </a:t>
            </a:r>
            <a:r>
              <a:rPr lang="hu-HU" sz="4000" dirty="0" err="1"/>
              <a:t>money</a:t>
            </a:r>
            <a:r>
              <a:rPr lang="hu-HU" sz="4000" dirty="0"/>
              <a:t> market </a:t>
            </a:r>
          </a:p>
          <a:p>
            <a:pPr lvl="1">
              <a:lnSpc>
                <a:spcPct val="120000"/>
              </a:lnSpc>
              <a:buFontTx/>
              <a:buChar char="-"/>
            </a:pPr>
            <a:r>
              <a:rPr lang="hu-HU" sz="4000" dirty="0" err="1"/>
              <a:t>supports</a:t>
            </a:r>
            <a:r>
              <a:rPr lang="hu-HU" sz="4000" dirty="0"/>
              <a:t> the </a:t>
            </a:r>
            <a:r>
              <a:rPr lang="hu-HU" sz="4000" dirty="0" err="1"/>
              <a:t>government’s</a:t>
            </a:r>
            <a:r>
              <a:rPr lang="hu-HU" sz="4000" dirty="0"/>
              <a:t> </a:t>
            </a:r>
            <a:r>
              <a:rPr lang="hu-HU" sz="4000" dirty="0" err="1"/>
              <a:t>economic</a:t>
            </a:r>
            <a:r>
              <a:rPr lang="hu-HU" sz="4000" dirty="0"/>
              <a:t> policy </a:t>
            </a:r>
            <a:r>
              <a:rPr lang="hu-HU" sz="4000" dirty="0" err="1"/>
              <a:t>with</a:t>
            </a:r>
            <a:r>
              <a:rPr lang="hu-HU" sz="4000" dirty="0"/>
              <a:t> the </a:t>
            </a:r>
            <a:r>
              <a:rPr lang="hu-HU" sz="4000" dirty="0" err="1"/>
              <a:t>available</a:t>
            </a:r>
            <a:r>
              <a:rPr lang="hu-HU" sz="4000" dirty="0"/>
              <a:t> </a:t>
            </a:r>
            <a:r>
              <a:rPr lang="hu-HU" sz="4000" dirty="0" err="1"/>
              <a:t>instruments</a:t>
            </a:r>
            <a:r>
              <a:rPr lang="hu-HU" sz="4000" dirty="0"/>
              <a:t> </a:t>
            </a:r>
            <a:r>
              <a:rPr lang="hu-HU" sz="4000" dirty="0" err="1"/>
              <a:t>thereby</a:t>
            </a:r>
            <a:r>
              <a:rPr lang="hu-HU" sz="4000" dirty="0"/>
              <a:t> </a:t>
            </a:r>
            <a:r>
              <a:rPr lang="hu-HU" sz="4000" dirty="0" err="1"/>
              <a:t>contributing</a:t>
            </a:r>
            <a:r>
              <a:rPr lang="hu-HU" sz="4000" dirty="0"/>
              <a:t> to </a:t>
            </a:r>
            <a:r>
              <a:rPr lang="hu-HU" sz="4000" dirty="0" err="1"/>
              <a:t>sustainable</a:t>
            </a:r>
            <a:r>
              <a:rPr lang="hu-HU" sz="4000" dirty="0"/>
              <a:t> </a:t>
            </a:r>
            <a:r>
              <a:rPr lang="hu-HU" sz="4000" dirty="0" err="1"/>
              <a:t>economic</a:t>
            </a:r>
            <a:r>
              <a:rPr lang="hu-HU" sz="4000" dirty="0"/>
              <a:t> </a:t>
            </a:r>
            <a:r>
              <a:rPr lang="hu-HU" sz="4000" dirty="0" err="1"/>
              <a:t>growth</a:t>
            </a:r>
            <a:r>
              <a:rPr lang="hu-HU" sz="4000" dirty="0"/>
              <a:t>.</a:t>
            </a:r>
            <a:br>
              <a:rPr lang="hu-HU" sz="4000" dirty="0"/>
            </a:br>
            <a:endParaRPr lang="hu-HU" sz="4000" dirty="0"/>
          </a:p>
          <a:p>
            <a:pPr marL="0" indent="0" algn="r">
              <a:buNone/>
            </a:pPr>
            <a:endParaRPr lang="hu-HU" sz="1100" i="1" dirty="0"/>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7</a:t>
            </a:fld>
            <a:endParaRPr lang="hu-HU" dirty="0"/>
          </a:p>
        </p:txBody>
      </p:sp>
    </p:spTree>
    <p:extLst>
      <p:ext uri="{BB962C8B-B14F-4D97-AF65-F5344CB8AC3E}">
        <p14:creationId xmlns:p14="http://schemas.microsoft.com/office/powerpoint/2010/main" val="2809414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8244528" cy="759189"/>
          </a:xfrm>
        </p:spPr>
        <p:txBody>
          <a:bodyPr>
            <a:noAutofit/>
          </a:bodyPr>
          <a:lstStyle/>
          <a:p>
            <a:r>
              <a:rPr lang="hu-HU" sz="2800" dirty="0" err="1"/>
              <a:t>Principles</a:t>
            </a:r>
            <a:r>
              <a:rPr lang="hu-HU" sz="2800" dirty="0"/>
              <a:t> of the </a:t>
            </a:r>
            <a:r>
              <a:rPr lang="hu-HU" sz="2800" dirty="0" err="1"/>
              <a:t>monetary</a:t>
            </a:r>
            <a:r>
              <a:rPr lang="hu-HU" sz="2800" dirty="0"/>
              <a:t> policy </a:t>
            </a:r>
            <a:r>
              <a:rPr lang="hu-HU" sz="2800" dirty="0" err="1"/>
              <a:t>instruments</a:t>
            </a:r>
            <a:endParaRPr lang="hu-HU" sz="2800" dirty="0"/>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8</a:t>
            </a:fld>
            <a:endParaRPr lang="hu-HU" dirty="0"/>
          </a:p>
        </p:txBody>
      </p:sp>
      <p:graphicFrame>
        <p:nvGraphicFramePr>
          <p:cNvPr id="10" name="Diagram 9">
            <a:extLst>
              <a:ext uri="{FF2B5EF4-FFF2-40B4-BE49-F238E27FC236}">
                <a16:creationId xmlns:a16="http://schemas.microsoft.com/office/drawing/2014/main" id="{439491D9-6DDF-4CCD-B431-AA4F03910FB1}"/>
              </a:ext>
            </a:extLst>
          </p:cNvPr>
          <p:cNvGraphicFramePr/>
          <p:nvPr/>
        </p:nvGraphicFramePr>
        <p:xfrm>
          <a:off x="-900608" y="1140855"/>
          <a:ext cx="10945216" cy="5215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C8A66B89-3953-4395-81E1-06D01C08285D}"/>
              </a:ext>
            </a:extLst>
          </p:cNvPr>
          <p:cNvSpPr txBox="1"/>
          <p:nvPr/>
        </p:nvSpPr>
        <p:spPr>
          <a:xfrm>
            <a:off x="3385012" y="3926674"/>
            <a:ext cx="2376264" cy="1323439"/>
          </a:xfrm>
          <a:prstGeom prst="rect">
            <a:avLst/>
          </a:prstGeom>
          <a:noFill/>
        </p:spPr>
        <p:txBody>
          <a:bodyPr wrap="square" rtlCol="0">
            <a:spAutoFit/>
          </a:bodyPr>
          <a:lstStyle/>
          <a:p>
            <a:pPr algn="ctr"/>
            <a:r>
              <a:rPr lang="hu-HU" sz="2000" dirty="0" err="1">
                <a:solidFill>
                  <a:schemeClr val="bg1"/>
                </a:solidFill>
                <a:latin typeface="Calibri" panose="020F0502020204030204" pitchFamily="34" charset="0"/>
                <a:cs typeface="Calibri" panose="020F0502020204030204" pitchFamily="34" charset="0"/>
              </a:rPr>
              <a:t>Transparent</a:t>
            </a:r>
            <a:r>
              <a:rPr lang="hu-HU" sz="2000" dirty="0">
                <a:solidFill>
                  <a:schemeClr val="bg1"/>
                </a:solidFill>
                <a:latin typeface="Calibri" panose="020F0502020204030204" pitchFamily="34" charset="0"/>
                <a:cs typeface="Calibri" panose="020F0502020204030204" pitchFamily="34" charset="0"/>
              </a:rPr>
              <a:t>, </a:t>
            </a:r>
            <a:br>
              <a:rPr lang="hu-HU" sz="2000" dirty="0">
                <a:solidFill>
                  <a:schemeClr val="bg1"/>
                </a:solidFill>
                <a:latin typeface="Calibri" panose="020F0502020204030204" pitchFamily="34" charset="0"/>
                <a:cs typeface="Calibri" panose="020F0502020204030204" pitchFamily="34" charset="0"/>
              </a:rPr>
            </a:br>
            <a:r>
              <a:rPr lang="hu-HU" sz="2000" dirty="0" err="1">
                <a:solidFill>
                  <a:schemeClr val="bg1"/>
                </a:solidFill>
                <a:latin typeface="Calibri" panose="020F0502020204030204" pitchFamily="34" charset="0"/>
                <a:cs typeface="Calibri" panose="020F0502020204030204" pitchFamily="34" charset="0"/>
              </a:rPr>
              <a:t>secure</a:t>
            </a:r>
            <a:r>
              <a:rPr lang="hu-HU" sz="2000" dirty="0">
                <a:solidFill>
                  <a:schemeClr val="bg1"/>
                </a:solidFill>
                <a:latin typeface="Calibri" panose="020F0502020204030204" pitchFamily="34" charset="0"/>
                <a:cs typeface="Calibri" panose="020F0502020204030204" pitchFamily="34" charset="0"/>
              </a:rPr>
              <a:t>,</a:t>
            </a:r>
          </a:p>
          <a:p>
            <a:pPr algn="ctr"/>
            <a:r>
              <a:rPr lang="hu-HU" sz="2000" dirty="0">
                <a:solidFill>
                  <a:schemeClr val="bg1"/>
                </a:solidFill>
                <a:latin typeface="Calibri" panose="020F0502020204030204" pitchFamily="34" charset="0"/>
                <a:cs typeface="Calibri" panose="020F0502020204030204" pitchFamily="34" charset="0"/>
              </a:rPr>
              <a:t>cost-</a:t>
            </a:r>
            <a:r>
              <a:rPr lang="hu-HU" sz="2000" dirty="0" err="1">
                <a:solidFill>
                  <a:schemeClr val="bg1"/>
                </a:solidFill>
                <a:latin typeface="Calibri" panose="020F0502020204030204" pitchFamily="34" charset="0"/>
                <a:cs typeface="Calibri" panose="020F0502020204030204" pitchFamily="34" charset="0"/>
              </a:rPr>
              <a:t>efficient</a:t>
            </a:r>
            <a:r>
              <a:rPr lang="hu-HU" sz="2000" dirty="0">
                <a:solidFill>
                  <a:schemeClr val="bg1"/>
                </a:solidFill>
                <a:latin typeface="Calibri" panose="020F0502020204030204" pitchFamily="34" charset="0"/>
                <a:cs typeface="Calibri" panose="020F0502020204030204" pitchFamily="34" charset="0"/>
              </a:rPr>
              <a:t> </a:t>
            </a:r>
            <a:r>
              <a:rPr lang="hu-HU" sz="2000" dirty="0" err="1">
                <a:solidFill>
                  <a:schemeClr val="bg1"/>
                </a:solidFill>
                <a:latin typeface="Calibri" panose="020F0502020204030204" pitchFamily="34" charset="0"/>
                <a:cs typeface="Calibri" panose="020F0502020204030204" pitchFamily="34" charset="0"/>
              </a:rPr>
              <a:t>structure</a:t>
            </a:r>
            <a:endParaRPr lang="hu-HU" sz="2000"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5FB16B1D-6B47-4C20-B0B8-1B1B6AD404EE}"/>
              </a:ext>
            </a:extLst>
          </p:cNvPr>
          <p:cNvSpPr txBox="1"/>
          <p:nvPr/>
        </p:nvSpPr>
        <p:spPr>
          <a:xfrm>
            <a:off x="2120856" y="4720952"/>
            <a:ext cx="2376264" cy="1323439"/>
          </a:xfrm>
          <a:prstGeom prst="rect">
            <a:avLst/>
          </a:prstGeom>
          <a:noFill/>
        </p:spPr>
        <p:txBody>
          <a:bodyPr wrap="square" rtlCol="0">
            <a:spAutoFit/>
          </a:bodyPr>
          <a:lstStyle/>
          <a:p>
            <a:pPr algn="ctr"/>
            <a:r>
              <a:rPr lang="hu-HU" sz="2000" dirty="0" err="1">
                <a:solidFill>
                  <a:schemeClr val="bg1"/>
                </a:solidFill>
                <a:latin typeface="Calibri" panose="020F0502020204030204" pitchFamily="34" charset="0"/>
                <a:cs typeface="Calibri" panose="020F0502020204030204" pitchFamily="34" charset="0"/>
              </a:rPr>
              <a:t>Equal</a:t>
            </a:r>
            <a:r>
              <a:rPr lang="hu-HU" sz="2000" dirty="0">
                <a:solidFill>
                  <a:schemeClr val="bg1"/>
                </a:solidFill>
                <a:latin typeface="Calibri" panose="020F0502020204030204" pitchFamily="34" charset="0"/>
                <a:cs typeface="Calibri" panose="020F0502020204030204" pitchFamily="34" charset="0"/>
              </a:rPr>
              <a:t> </a:t>
            </a:r>
            <a:br>
              <a:rPr lang="hu-HU" sz="2000" dirty="0">
                <a:solidFill>
                  <a:schemeClr val="bg1"/>
                </a:solidFill>
                <a:latin typeface="Calibri" panose="020F0502020204030204" pitchFamily="34" charset="0"/>
                <a:cs typeface="Calibri" panose="020F0502020204030204" pitchFamily="34" charset="0"/>
              </a:rPr>
            </a:br>
            <a:r>
              <a:rPr lang="hu-HU" sz="2000" dirty="0" err="1">
                <a:solidFill>
                  <a:schemeClr val="bg1"/>
                </a:solidFill>
                <a:latin typeface="Calibri" panose="020F0502020204030204" pitchFamily="34" charset="0"/>
                <a:cs typeface="Calibri" panose="020F0502020204030204" pitchFamily="34" charset="0"/>
              </a:rPr>
              <a:t>treatment</a:t>
            </a:r>
            <a:r>
              <a:rPr lang="hu-HU" sz="2000" dirty="0">
                <a:solidFill>
                  <a:schemeClr val="bg1"/>
                </a:solidFill>
                <a:latin typeface="Calibri" panose="020F0502020204030204" pitchFamily="34" charset="0"/>
                <a:cs typeface="Calibri" panose="020F0502020204030204" pitchFamily="34" charset="0"/>
              </a:rPr>
              <a:t> </a:t>
            </a:r>
            <a:br>
              <a:rPr lang="hu-HU" sz="2000" dirty="0">
                <a:solidFill>
                  <a:schemeClr val="bg1"/>
                </a:solidFill>
                <a:latin typeface="Calibri" panose="020F0502020204030204" pitchFamily="34" charset="0"/>
                <a:cs typeface="Calibri" panose="020F0502020204030204" pitchFamily="34" charset="0"/>
              </a:rPr>
            </a:br>
            <a:r>
              <a:rPr lang="hu-HU" sz="2000" dirty="0">
                <a:solidFill>
                  <a:schemeClr val="bg1"/>
                </a:solidFill>
                <a:latin typeface="Calibri" panose="020F0502020204030204" pitchFamily="34" charset="0"/>
                <a:cs typeface="Calibri" panose="020F0502020204030204" pitchFamily="34" charset="0"/>
              </a:rPr>
              <a:t>of market </a:t>
            </a:r>
            <a:br>
              <a:rPr lang="hu-HU" sz="2000" dirty="0">
                <a:solidFill>
                  <a:schemeClr val="bg1"/>
                </a:solidFill>
                <a:latin typeface="Calibri" panose="020F0502020204030204" pitchFamily="34" charset="0"/>
                <a:cs typeface="Calibri" panose="020F0502020204030204" pitchFamily="34" charset="0"/>
              </a:rPr>
            </a:br>
            <a:r>
              <a:rPr lang="hu-HU" sz="2000" dirty="0" err="1">
                <a:solidFill>
                  <a:schemeClr val="bg1"/>
                </a:solidFill>
                <a:latin typeface="Calibri" panose="020F0502020204030204" pitchFamily="34" charset="0"/>
                <a:cs typeface="Calibri" panose="020F0502020204030204" pitchFamily="34" charset="0"/>
              </a:rPr>
              <a:t>counterparties</a:t>
            </a:r>
            <a:endParaRPr lang="hu-HU" sz="2000" dirty="0">
              <a:solidFill>
                <a:schemeClr val="bg1"/>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1EB8C092-BBC9-4374-903F-DF1F460F6AD1}"/>
              </a:ext>
            </a:extLst>
          </p:cNvPr>
          <p:cNvSpPr txBox="1"/>
          <p:nvPr/>
        </p:nvSpPr>
        <p:spPr>
          <a:xfrm>
            <a:off x="4669435" y="4716653"/>
            <a:ext cx="2376264" cy="1631216"/>
          </a:xfrm>
          <a:prstGeom prst="rect">
            <a:avLst/>
          </a:prstGeom>
          <a:noFill/>
        </p:spPr>
        <p:txBody>
          <a:bodyPr wrap="square" rtlCol="0">
            <a:spAutoFit/>
          </a:bodyPr>
          <a:lstStyle/>
          <a:p>
            <a:pPr algn="ctr"/>
            <a:r>
              <a:rPr lang="hu-HU" sz="2000" dirty="0">
                <a:solidFill>
                  <a:schemeClr val="bg1"/>
                </a:solidFill>
                <a:latin typeface="Calibri" panose="020F0502020204030204" pitchFamily="34" charset="0"/>
                <a:cs typeface="Calibri" panose="020F0502020204030204" pitchFamily="34" charset="0"/>
              </a:rPr>
              <a:t>Market-</a:t>
            </a:r>
            <a:br>
              <a:rPr lang="hu-HU" sz="2000" dirty="0">
                <a:solidFill>
                  <a:schemeClr val="bg1"/>
                </a:solidFill>
                <a:latin typeface="Calibri" panose="020F0502020204030204" pitchFamily="34" charset="0"/>
                <a:cs typeface="Calibri" panose="020F0502020204030204" pitchFamily="34" charset="0"/>
              </a:rPr>
            </a:br>
            <a:r>
              <a:rPr lang="hu-HU" sz="2000" dirty="0" err="1">
                <a:solidFill>
                  <a:schemeClr val="bg1"/>
                </a:solidFill>
                <a:latin typeface="Calibri" panose="020F0502020204030204" pitchFamily="34" charset="0"/>
                <a:cs typeface="Calibri" panose="020F0502020204030204" pitchFamily="34" charset="0"/>
              </a:rPr>
              <a:t>conform</a:t>
            </a:r>
            <a:r>
              <a:rPr lang="hu-HU" sz="2000" dirty="0">
                <a:solidFill>
                  <a:schemeClr val="bg1"/>
                </a:solidFill>
                <a:latin typeface="Calibri" panose="020F0502020204030204" pitchFamily="34" charset="0"/>
                <a:cs typeface="Calibri" panose="020F0502020204030204" pitchFamily="34" charset="0"/>
              </a:rPr>
              <a:t> </a:t>
            </a:r>
            <a:br>
              <a:rPr lang="hu-HU" sz="2000" dirty="0">
                <a:solidFill>
                  <a:schemeClr val="bg1"/>
                </a:solidFill>
                <a:latin typeface="Calibri" panose="020F0502020204030204" pitchFamily="34" charset="0"/>
                <a:cs typeface="Calibri" panose="020F0502020204030204" pitchFamily="34" charset="0"/>
              </a:rPr>
            </a:br>
            <a:r>
              <a:rPr lang="hu-HU" sz="2000" dirty="0" err="1">
                <a:solidFill>
                  <a:schemeClr val="bg1"/>
                </a:solidFill>
                <a:latin typeface="Calibri" panose="020F0502020204030204" pitchFamily="34" charset="0"/>
                <a:cs typeface="Calibri" panose="020F0502020204030204" pitchFamily="34" charset="0"/>
              </a:rPr>
              <a:t>operation</a:t>
            </a:r>
            <a:r>
              <a:rPr lang="hu-HU" sz="2000" dirty="0">
                <a:solidFill>
                  <a:schemeClr val="bg1"/>
                </a:solidFill>
                <a:latin typeface="Calibri" panose="020F0502020204030204" pitchFamily="34" charset="0"/>
                <a:cs typeface="Calibri" panose="020F0502020204030204" pitchFamily="34" charset="0"/>
              </a:rPr>
              <a:t> </a:t>
            </a:r>
            <a:br>
              <a:rPr lang="hu-HU" sz="2000" dirty="0">
                <a:solidFill>
                  <a:schemeClr val="bg1"/>
                </a:solidFill>
                <a:latin typeface="Calibri" panose="020F0502020204030204" pitchFamily="34" charset="0"/>
                <a:cs typeface="Calibri" panose="020F0502020204030204" pitchFamily="34" charset="0"/>
              </a:rPr>
            </a:br>
            <a:r>
              <a:rPr lang="hu-HU" sz="2000" dirty="0">
                <a:solidFill>
                  <a:schemeClr val="bg1"/>
                </a:solidFill>
                <a:latin typeface="Calibri" panose="020F0502020204030204" pitchFamily="34" charset="0"/>
                <a:cs typeface="Calibri" panose="020F0502020204030204" pitchFamily="34" charset="0"/>
              </a:rPr>
              <a:t>(</a:t>
            </a:r>
            <a:r>
              <a:rPr lang="hu-HU" sz="2000" dirty="0" err="1">
                <a:solidFill>
                  <a:schemeClr val="bg1"/>
                </a:solidFill>
                <a:latin typeface="Calibri" panose="020F0502020204030204" pitchFamily="34" charset="0"/>
                <a:cs typeface="Calibri" panose="020F0502020204030204" pitchFamily="34" charset="0"/>
              </a:rPr>
              <a:t>indirect</a:t>
            </a:r>
            <a:r>
              <a:rPr lang="hu-HU" sz="2000" dirty="0">
                <a:solidFill>
                  <a:schemeClr val="bg1"/>
                </a:solidFill>
                <a:latin typeface="Calibri" panose="020F0502020204030204" pitchFamily="34" charset="0"/>
                <a:cs typeface="Calibri" panose="020F0502020204030204" pitchFamily="34" charset="0"/>
              </a:rPr>
              <a:t> </a:t>
            </a:r>
            <a:r>
              <a:rPr lang="hu-HU" sz="2000" dirty="0" err="1">
                <a:solidFill>
                  <a:schemeClr val="bg1"/>
                </a:solidFill>
                <a:latin typeface="Calibri" panose="020F0502020204030204" pitchFamily="34" charset="0"/>
                <a:cs typeface="Calibri" panose="020F0502020204030204" pitchFamily="34" charset="0"/>
              </a:rPr>
              <a:t>instruments</a:t>
            </a:r>
            <a:r>
              <a:rPr lang="hu-HU" sz="2000" dirty="0">
                <a:solidFill>
                  <a:schemeClr val="bg1"/>
                </a:solidFill>
                <a:latin typeface="Calibri" panose="020F0502020204030204" pitchFamily="34" charset="0"/>
                <a:cs typeface="Calibri" panose="020F0502020204030204" pitchFamily="34" charset="0"/>
              </a:rPr>
              <a:t>)</a:t>
            </a:r>
          </a:p>
        </p:txBody>
      </p:sp>
      <p:sp>
        <p:nvSpPr>
          <p:cNvPr id="14" name="TextBox 13">
            <a:extLst>
              <a:ext uri="{FF2B5EF4-FFF2-40B4-BE49-F238E27FC236}">
                <a16:creationId xmlns:a16="http://schemas.microsoft.com/office/drawing/2014/main" id="{54FDC3FF-5FF4-4BE2-B094-CBC786EB3B40}"/>
              </a:ext>
            </a:extLst>
          </p:cNvPr>
          <p:cNvSpPr txBox="1"/>
          <p:nvPr/>
        </p:nvSpPr>
        <p:spPr>
          <a:xfrm>
            <a:off x="3385012" y="2513872"/>
            <a:ext cx="2376264" cy="1015663"/>
          </a:xfrm>
          <a:prstGeom prst="rect">
            <a:avLst/>
          </a:prstGeom>
          <a:noFill/>
        </p:spPr>
        <p:txBody>
          <a:bodyPr wrap="square" rtlCol="0">
            <a:spAutoFit/>
          </a:bodyPr>
          <a:lstStyle/>
          <a:p>
            <a:pPr algn="ctr"/>
            <a:r>
              <a:rPr lang="hu-HU" sz="2000" dirty="0" err="1">
                <a:solidFill>
                  <a:schemeClr val="bg1"/>
                </a:solidFill>
                <a:latin typeface="Calibri" panose="020F0502020204030204" pitchFamily="34" charset="0"/>
                <a:cs typeface="Calibri" panose="020F0502020204030204" pitchFamily="34" charset="0"/>
              </a:rPr>
              <a:t>Contribution</a:t>
            </a:r>
            <a:r>
              <a:rPr lang="hu-HU" sz="2000" dirty="0">
                <a:solidFill>
                  <a:schemeClr val="bg1"/>
                </a:solidFill>
                <a:latin typeface="Calibri" panose="020F0502020204030204" pitchFamily="34" charset="0"/>
                <a:cs typeface="Calibri" panose="020F0502020204030204" pitchFamily="34" charset="0"/>
              </a:rPr>
              <a:t> </a:t>
            </a:r>
            <a:br>
              <a:rPr lang="hu-HU" sz="2000" dirty="0">
                <a:solidFill>
                  <a:schemeClr val="bg1"/>
                </a:solidFill>
                <a:latin typeface="Calibri" panose="020F0502020204030204" pitchFamily="34" charset="0"/>
                <a:cs typeface="Calibri" panose="020F0502020204030204" pitchFamily="34" charset="0"/>
              </a:rPr>
            </a:br>
            <a:r>
              <a:rPr lang="hu-HU" sz="2000" dirty="0">
                <a:solidFill>
                  <a:schemeClr val="bg1"/>
                </a:solidFill>
                <a:latin typeface="Calibri" panose="020F0502020204030204" pitchFamily="34" charset="0"/>
                <a:cs typeface="Calibri" panose="020F0502020204030204" pitchFamily="34" charset="0"/>
              </a:rPr>
              <a:t>to market </a:t>
            </a:r>
            <a:br>
              <a:rPr lang="hu-HU" sz="2000" dirty="0">
                <a:solidFill>
                  <a:schemeClr val="bg1"/>
                </a:solidFill>
                <a:latin typeface="Calibri" panose="020F0502020204030204" pitchFamily="34" charset="0"/>
                <a:cs typeface="Calibri" panose="020F0502020204030204" pitchFamily="34" charset="0"/>
              </a:rPr>
            </a:br>
            <a:r>
              <a:rPr lang="hu-HU" sz="2000" dirty="0">
                <a:solidFill>
                  <a:schemeClr val="bg1"/>
                </a:solidFill>
                <a:latin typeface="Calibri" panose="020F0502020204030204" pitchFamily="34" charset="0"/>
                <a:cs typeface="Calibri" panose="020F0502020204030204" pitchFamily="34" charset="0"/>
              </a:rPr>
              <a:t>building</a:t>
            </a:r>
          </a:p>
        </p:txBody>
      </p:sp>
    </p:spTree>
    <p:extLst>
      <p:ext uri="{BB962C8B-B14F-4D97-AF65-F5344CB8AC3E}">
        <p14:creationId xmlns:p14="http://schemas.microsoft.com/office/powerpoint/2010/main" val="529744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C</a:t>
            </a:r>
            <a:r>
              <a:rPr lang="hu-HU" sz="2800" dirty="0" err="1"/>
              <a:t>ounterparties</a:t>
            </a:r>
            <a:r>
              <a:rPr lang="hu-HU" sz="2800" dirty="0"/>
              <a:t> of the MNB</a:t>
            </a:r>
          </a:p>
        </p:txBody>
      </p:sp>
      <p:sp>
        <p:nvSpPr>
          <p:cNvPr id="3" name="Content Placeholder 2"/>
          <p:cNvSpPr>
            <a:spLocks noGrp="1"/>
          </p:cNvSpPr>
          <p:nvPr>
            <p:ph idx="1"/>
          </p:nvPr>
        </p:nvSpPr>
        <p:spPr>
          <a:xfrm>
            <a:off x="683568" y="1340768"/>
            <a:ext cx="8064896" cy="4968552"/>
          </a:xfrm>
        </p:spPr>
        <p:txBody>
          <a:bodyPr>
            <a:normAutofit/>
          </a:bodyPr>
          <a:lstStyle/>
          <a:p>
            <a:pPr marL="0" lvl="0" indent="0" fontAlgn="base">
              <a:lnSpc>
                <a:spcPct val="100000"/>
              </a:lnSpc>
              <a:spcBef>
                <a:spcPts val="480"/>
              </a:spcBef>
              <a:spcAft>
                <a:spcPct val="0"/>
              </a:spcAft>
              <a:buNone/>
            </a:pPr>
            <a:r>
              <a:rPr lang="hu-HU" sz="2000" b="1" dirty="0"/>
              <a:t>Counterparties:</a:t>
            </a:r>
            <a:r>
              <a:rPr lang="en-US" sz="2000" dirty="0"/>
              <a:t> all </a:t>
            </a:r>
            <a:r>
              <a:rPr lang="hu-HU" sz="2000" dirty="0" err="1"/>
              <a:t>domestic</a:t>
            </a:r>
            <a:r>
              <a:rPr lang="hu-HU" sz="2000" dirty="0"/>
              <a:t> credit </a:t>
            </a:r>
            <a:r>
              <a:rPr lang="en-US" sz="2000" dirty="0"/>
              <a:t>institutions subject to reserve requirements </a:t>
            </a:r>
            <a:r>
              <a:rPr lang="hu-HU" sz="2000" dirty="0" err="1"/>
              <a:t>if</a:t>
            </a:r>
            <a:r>
              <a:rPr lang="en-US" sz="2000" dirty="0"/>
              <a:t> they meet the </a:t>
            </a:r>
            <a:r>
              <a:rPr lang="hu-HU" sz="2000" dirty="0" err="1"/>
              <a:t>appropriate</a:t>
            </a:r>
            <a:r>
              <a:rPr lang="hu-HU" sz="2000" dirty="0"/>
              <a:t> </a:t>
            </a:r>
            <a:r>
              <a:rPr lang="en-US" sz="2000" dirty="0"/>
              <a:t>technical requirements</a:t>
            </a:r>
            <a:r>
              <a:rPr lang="hu-HU" sz="2000" dirty="0"/>
              <a:t>:</a:t>
            </a:r>
          </a:p>
          <a:p>
            <a:pPr marL="630238" lvl="1" indent="-287338" fontAlgn="base">
              <a:lnSpc>
                <a:spcPct val="110000"/>
              </a:lnSpc>
              <a:spcBef>
                <a:spcPts val="600"/>
              </a:spcBef>
              <a:spcAft>
                <a:spcPct val="0"/>
              </a:spcAft>
              <a:buFont typeface="Trebuchet MS" panose="020B0603020202020204" pitchFamily="34" charset="0"/>
              <a:buChar char="—"/>
            </a:pPr>
            <a:r>
              <a:rPr lang="hu-HU" sz="1900" dirty="0"/>
              <a:t>they </a:t>
            </a:r>
            <a:r>
              <a:rPr lang="hu-HU" sz="1900" dirty="0" err="1"/>
              <a:t>are</a:t>
            </a:r>
            <a:r>
              <a:rPr lang="hu-HU" sz="1900" dirty="0"/>
              <a:t> </a:t>
            </a:r>
            <a:r>
              <a:rPr lang="en-US" sz="1900" dirty="0"/>
              <a:t>direct members </a:t>
            </a:r>
            <a:r>
              <a:rPr lang="hu-HU" sz="1900" dirty="0"/>
              <a:t>of</a:t>
            </a:r>
            <a:r>
              <a:rPr lang="en-US" sz="1900" dirty="0"/>
              <a:t> the Hungarian real-time gross settlement system (VIBER) or </a:t>
            </a:r>
            <a:r>
              <a:rPr lang="hu-HU" sz="1900" dirty="0"/>
              <a:t>of</a:t>
            </a:r>
            <a:r>
              <a:rPr lang="en-US" sz="1900" dirty="0"/>
              <a:t> the Interbank Clearing System (</a:t>
            </a:r>
            <a:r>
              <a:rPr lang="en-US" sz="1900" dirty="0" err="1"/>
              <a:t>BKR</a:t>
            </a:r>
            <a:r>
              <a:rPr lang="en-US" sz="1900" dirty="0"/>
              <a:t>), </a:t>
            </a:r>
          </a:p>
          <a:p>
            <a:pPr marL="630238" lvl="1" indent="-287338" fontAlgn="base">
              <a:lnSpc>
                <a:spcPct val="110000"/>
              </a:lnSpc>
              <a:spcBef>
                <a:spcPts val="600"/>
              </a:spcBef>
              <a:spcAft>
                <a:spcPct val="0"/>
              </a:spcAft>
              <a:buFont typeface="Trebuchet MS" panose="020B0603020202020204" pitchFamily="34" charset="0"/>
              <a:buChar char="—"/>
            </a:pPr>
            <a:r>
              <a:rPr lang="en-US" sz="1900" dirty="0"/>
              <a:t>in the case of </a:t>
            </a:r>
            <a:r>
              <a:rPr lang="en-US" sz="1900" dirty="0" err="1"/>
              <a:t>collateralised</a:t>
            </a:r>
            <a:r>
              <a:rPr lang="en-US" sz="1900" dirty="0"/>
              <a:t> loans and securities transactions they have a securities account with central securities depository and security settlement system </a:t>
            </a:r>
            <a:r>
              <a:rPr lang="hu-HU" sz="1900" dirty="0"/>
              <a:t>(</a:t>
            </a:r>
            <a:r>
              <a:rPr lang="en-US" sz="1900" dirty="0"/>
              <a:t>KELER</a:t>
            </a:r>
            <a:r>
              <a:rPr lang="hu-HU" sz="1900" dirty="0"/>
              <a:t>)</a:t>
            </a:r>
          </a:p>
          <a:p>
            <a:pPr marL="342900" lvl="1" indent="0" fontAlgn="base">
              <a:lnSpc>
                <a:spcPct val="100000"/>
              </a:lnSpc>
              <a:spcAft>
                <a:spcPct val="0"/>
              </a:spcAft>
              <a:buNone/>
            </a:pPr>
            <a:endParaRPr lang="hu-HU" sz="2000" dirty="0">
              <a:solidFill>
                <a:srgbClr val="1E2452"/>
              </a:solidFill>
            </a:endParaRPr>
          </a:p>
          <a:p>
            <a:pPr marL="0" indent="0" fontAlgn="base">
              <a:lnSpc>
                <a:spcPct val="100000"/>
              </a:lnSpc>
              <a:spcBef>
                <a:spcPts val="480"/>
              </a:spcBef>
              <a:spcAft>
                <a:spcPct val="0"/>
              </a:spcAft>
              <a:buNone/>
            </a:pPr>
            <a:r>
              <a:rPr lang="hu-HU" sz="2000" dirty="0"/>
              <a:t>In line </a:t>
            </a:r>
            <a:r>
              <a:rPr lang="hu-HU" sz="2000" dirty="0" err="1"/>
              <a:t>with</a:t>
            </a:r>
            <a:r>
              <a:rPr lang="hu-HU" sz="2000" dirty="0"/>
              <a:t> the </a:t>
            </a:r>
            <a:r>
              <a:rPr lang="hu-HU" sz="2000" dirty="0" err="1"/>
              <a:t>objectives</a:t>
            </a:r>
            <a:r>
              <a:rPr lang="hu-HU" sz="2000" dirty="0"/>
              <a:t> of the </a:t>
            </a:r>
            <a:r>
              <a:rPr lang="hu-HU" sz="2000" dirty="0" err="1"/>
              <a:t>various</a:t>
            </a:r>
            <a:r>
              <a:rPr lang="hu-HU" sz="2000" dirty="0"/>
              <a:t> instruments (e. g. in </a:t>
            </a:r>
            <a:r>
              <a:rPr lang="hu-HU" sz="2000" dirty="0" err="1"/>
              <a:t>case</a:t>
            </a:r>
            <a:r>
              <a:rPr lang="hu-HU" sz="2000" dirty="0"/>
              <a:t> of instruments </a:t>
            </a:r>
            <a:r>
              <a:rPr lang="hu-HU" sz="2000" dirty="0" err="1"/>
              <a:t>aimed</a:t>
            </a:r>
            <a:r>
              <a:rPr lang="hu-HU" sz="2000" dirty="0"/>
              <a:t> </a:t>
            </a:r>
            <a:r>
              <a:rPr lang="hu-HU" sz="2000" dirty="0" err="1"/>
              <a:t>at</a:t>
            </a:r>
            <a:r>
              <a:rPr lang="hu-HU" sz="2000" dirty="0"/>
              <a:t> </a:t>
            </a:r>
            <a:r>
              <a:rPr lang="hu-HU" sz="2000" dirty="0" err="1"/>
              <a:t>quick</a:t>
            </a:r>
            <a:r>
              <a:rPr lang="hu-HU" sz="2000" dirty="0"/>
              <a:t> </a:t>
            </a:r>
            <a:r>
              <a:rPr lang="hu-HU" sz="2000" dirty="0" err="1"/>
              <a:t>intervention</a:t>
            </a:r>
            <a:r>
              <a:rPr lang="hu-HU" sz="2000" dirty="0"/>
              <a:t>) </a:t>
            </a:r>
            <a:r>
              <a:rPr lang="hu-HU" sz="2000" dirty="0" err="1"/>
              <a:t>counterparties</a:t>
            </a:r>
            <a:r>
              <a:rPr lang="hu-HU" sz="2000" dirty="0"/>
              <a:t> </a:t>
            </a:r>
            <a:r>
              <a:rPr lang="hu-HU" sz="2000" dirty="0" err="1"/>
              <a:t>may</a:t>
            </a:r>
            <a:r>
              <a:rPr lang="hu-HU" sz="2000" dirty="0"/>
              <a:t> be different: </a:t>
            </a:r>
          </a:p>
          <a:p>
            <a:pPr marL="630238" lvl="1" indent="-287338" fontAlgn="base">
              <a:lnSpc>
                <a:spcPct val="110000"/>
              </a:lnSpc>
              <a:spcBef>
                <a:spcPts val="600"/>
              </a:spcBef>
              <a:spcAft>
                <a:spcPct val="0"/>
              </a:spcAft>
              <a:buFont typeface="Trebuchet MS" pitchFamily="34" charset="0"/>
              <a:buChar char="―"/>
            </a:pPr>
            <a:r>
              <a:rPr lang="hu-HU" sz="1900" dirty="0"/>
              <a:t>In </a:t>
            </a:r>
            <a:r>
              <a:rPr lang="hu-HU" sz="1900" dirty="0" err="1"/>
              <a:t>case</a:t>
            </a:r>
            <a:r>
              <a:rPr lang="hu-HU" sz="1900" dirty="0"/>
              <a:t> of </a:t>
            </a:r>
            <a:r>
              <a:rPr lang="hu-HU" sz="1900" dirty="0" err="1"/>
              <a:t>particular</a:t>
            </a:r>
            <a:r>
              <a:rPr lang="hu-HU" sz="1900" dirty="0"/>
              <a:t> </a:t>
            </a:r>
            <a:r>
              <a:rPr lang="hu-HU" sz="1900" dirty="0" err="1"/>
              <a:t>FX</a:t>
            </a:r>
            <a:r>
              <a:rPr lang="hu-HU" sz="1900" dirty="0"/>
              <a:t> instruments non-</a:t>
            </a:r>
            <a:r>
              <a:rPr lang="hu-HU" sz="1900" dirty="0" err="1"/>
              <a:t>residents</a:t>
            </a:r>
            <a:r>
              <a:rPr lang="hu-HU" sz="1900" dirty="0"/>
              <a:t> </a:t>
            </a:r>
            <a:r>
              <a:rPr lang="hu-HU" sz="1900" dirty="0" err="1"/>
              <a:t>also</a:t>
            </a:r>
            <a:r>
              <a:rPr lang="hu-HU" sz="1900" dirty="0"/>
              <a:t> </a:t>
            </a:r>
            <a:r>
              <a:rPr lang="hu-HU" sz="1900" dirty="0" err="1"/>
              <a:t>involved</a:t>
            </a:r>
            <a:endParaRPr lang="hu-HU" sz="1900" dirty="0"/>
          </a:p>
          <a:p>
            <a:pPr marL="630238" lvl="1" indent="-287338" fontAlgn="base">
              <a:lnSpc>
                <a:spcPct val="110000"/>
              </a:lnSpc>
              <a:spcBef>
                <a:spcPts val="600"/>
              </a:spcBef>
              <a:spcAft>
                <a:spcPct val="0"/>
              </a:spcAft>
              <a:buFont typeface="Trebuchet MS" pitchFamily="34" charset="0"/>
              <a:buChar char="―"/>
            </a:pPr>
            <a:r>
              <a:rPr lang="hu-HU" sz="1900" dirty="0"/>
              <a:t>In </a:t>
            </a:r>
            <a:r>
              <a:rPr lang="hu-HU" sz="1900" dirty="0" err="1"/>
              <a:t>case</a:t>
            </a:r>
            <a:r>
              <a:rPr lang="hu-HU" sz="1900" dirty="0"/>
              <a:t> of </a:t>
            </a:r>
            <a:r>
              <a:rPr lang="hu-HU" sz="1900" dirty="0" err="1"/>
              <a:t>quick</a:t>
            </a:r>
            <a:r>
              <a:rPr lang="hu-HU" sz="1900" dirty="0"/>
              <a:t> </a:t>
            </a:r>
            <a:r>
              <a:rPr lang="hu-HU" sz="1900" dirty="0" err="1"/>
              <a:t>tenders</a:t>
            </a:r>
            <a:r>
              <a:rPr lang="hu-HU" sz="1900" dirty="0"/>
              <a:t> </a:t>
            </a:r>
            <a:r>
              <a:rPr lang="hu-HU" sz="1900" dirty="0" err="1"/>
              <a:t>only</a:t>
            </a:r>
            <a:r>
              <a:rPr lang="hu-HU" sz="1900" dirty="0"/>
              <a:t> </a:t>
            </a:r>
            <a:r>
              <a:rPr lang="hu-HU" sz="1900" dirty="0" err="1"/>
              <a:t>banks</a:t>
            </a:r>
            <a:endParaRPr lang="hu-HU" sz="1900" dirty="0"/>
          </a:p>
          <a:p>
            <a:pPr marL="630238" lvl="1" indent="-287338" fontAlgn="base">
              <a:lnSpc>
                <a:spcPct val="110000"/>
              </a:lnSpc>
              <a:spcBef>
                <a:spcPts val="600"/>
              </a:spcBef>
              <a:spcAft>
                <a:spcPct val="0"/>
              </a:spcAft>
              <a:buFont typeface="Trebuchet MS" pitchFamily="34" charset="0"/>
              <a:buChar char="―"/>
            </a:pPr>
            <a:r>
              <a:rPr lang="hu-HU" sz="1900" dirty="0"/>
              <a:t>In </a:t>
            </a:r>
            <a:r>
              <a:rPr lang="hu-HU" sz="1900" dirty="0" err="1"/>
              <a:t>case</a:t>
            </a:r>
            <a:r>
              <a:rPr lang="hu-HU" sz="1900" dirty="0"/>
              <a:t> of </a:t>
            </a:r>
            <a:r>
              <a:rPr lang="hu-HU" sz="1900" dirty="0" err="1"/>
              <a:t>mortgage</a:t>
            </a:r>
            <a:r>
              <a:rPr lang="hu-HU" sz="1900" dirty="0"/>
              <a:t> </a:t>
            </a:r>
            <a:r>
              <a:rPr lang="hu-HU" sz="1900" dirty="0" err="1"/>
              <a:t>bond</a:t>
            </a:r>
            <a:r>
              <a:rPr lang="hu-HU" sz="1900" dirty="0"/>
              <a:t> </a:t>
            </a:r>
            <a:r>
              <a:rPr lang="hu-HU" sz="1900" dirty="0" err="1"/>
              <a:t>purchase</a:t>
            </a:r>
            <a:r>
              <a:rPr lang="hu-HU" sz="1900" dirty="0"/>
              <a:t> program (2018) </a:t>
            </a:r>
            <a:r>
              <a:rPr lang="hu-HU" sz="1900" dirty="0" err="1"/>
              <a:t>only</a:t>
            </a:r>
            <a:r>
              <a:rPr lang="hu-HU" sz="1900" dirty="0"/>
              <a:t> </a:t>
            </a:r>
            <a:r>
              <a:rPr lang="hu-HU" sz="1900" dirty="0" err="1"/>
              <a:t>mortgage</a:t>
            </a:r>
            <a:r>
              <a:rPr lang="hu-HU" sz="1900" dirty="0"/>
              <a:t> </a:t>
            </a:r>
            <a:r>
              <a:rPr lang="hu-HU" sz="1900" dirty="0" err="1"/>
              <a:t>banks</a:t>
            </a:r>
            <a:endParaRPr lang="hu-HU" sz="1900" dirty="0"/>
          </a:p>
        </p:txBody>
      </p:sp>
      <p:sp>
        <p:nvSpPr>
          <p:cNvPr id="4" name="Footer Placeholder 3"/>
          <p:cNvSpPr>
            <a:spLocks noGrp="1"/>
          </p:cNvSpPr>
          <p:nvPr>
            <p:ph type="ftr" sz="quarter" idx="11"/>
          </p:nvPr>
        </p:nvSpPr>
        <p:spPr/>
        <p:txBody>
          <a:bodyPr/>
          <a:lstStyle/>
          <a:p>
            <a:pPr>
              <a:defRPr/>
            </a:pPr>
            <a:r>
              <a:rPr lang="hu-HU"/>
              <a:t>Magyar Nemzeti Bank</a:t>
            </a:r>
            <a:endParaRPr lang="hu-HU" dirty="0"/>
          </a:p>
        </p:txBody>
      </p:sp>
      <p:sp>
        <p:nvSpPr>
          <p:cNvPr id="5" name="Slide Number Placeholder 4"/>
          <p:cNvSpPr>
            <a:spLocks noGrp="1"/>
          </p:cNvSpPr>
          <p:nvPr>
            <p:ph type="sldNum" sz="quarter" idx="12"/>
          </p:nvPr>
        </p:nvSpPr>
        <p:spPr/>
        <p:txBody>
          <a:bodyPr/>
          <a:lstStyle/>
          <a:p>
            <a:pPr>
              <a:defRPr/>
            </a:pPr>
            <a:fld id="{0401AEF3-AFFE-433D-8A34-08D966C25545}" type="slidenum">
              <a:rPr lang="hu-HU" smtClean="0"/>
              <a:pPr>
                <a:defRPr/>
              </a:pPr>
              <a:t>9</a:t>
            </a:fld>
            <a:endParaRPr lang="hu-HU" dirty="0"/>
          </a:p>
        </p:txBody>
      </p:sp>
    </p:spTree>
    <p:extLst>
      <p:ext uri="{BB962C8B-B14F-4D97-AF65-F5344CB8AC3E}">
        <p14:creationId xmlns:p14="http://schemas.microsoft.com/office/powerpoint/2010/main" val="3398890701"/>
      </p:ext>
    </p:extLst>
  </p:cSld>
  <p:clrMapOvr>
    <a:masterClrMapping/>
  </p:clrMapOvr>
</p:sld>
</file>

<file path=ppt/theme/theme1.xml><?xml version="1.0" encoding="utf-8"?>
<a:theme xmlns:a="http://schemas.openxmlformats.org/drawingml/2006/main" name="blank">
  <a:themeElements>
    <a:clrScheme name="MNB_Theme_2">
      <a:dk1>
        <a:sysClr val="windowText" lastClr="000000"/>
      </a:dk1>
      <a:lt1>
        <a:sysClr val="window" lastClr="FFFFFF"/>
      </a:lt1>
      <a:dk2>
        <a:srgbClr val="898D8D"/>
      </a:dk2>
      <a:lt2>
        <a:srgbClr val="AC9F70"/>
      </a:lt2>
      <a:accent1>
        <a:srgbClr val="7E5C1D"/>
      </a:accent1>
      <a:accent2>
        <a:srgbClr val="E57200"/>
      </a:accent2>
      <a:accent3>
        <a:srgbClr val="CE0F69"/>
      </a:accent3>
      <a:accent4>
        <a:srgbClr val="8C4799"/>
      </a:accent4>
      <a:accent5>
        <a:srgbClr val="202653"/>
      </a:accent5>
      <a:accent6>
        <a:srgbClr val="7BAFD4"/>
      </a:accent6>
      <a:hlink>
        <a:srgbClr val="202653"/>
      </a:hlink>
      <a:folHlink>
        <a:srgbClr val="7BAFD4"/>
      </a:folHlink>
    </a:clrScheme>
    <a:fontScheme name="Fényűző">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MNB_MUAR_PPT_sablon_3" id="{0E99E441-BA91-481E-9FDC-17C2A4F83B22}" vid="{1A0FA107-B5C5-463B-9D6B-4746756CF09B}"/>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10516</TotalTime>
  <Words>5772</Words>
  <Application>Microsoft Office PowerPoint</Application>
  <PresentationFormat>On-screen Show (4:3)</PresentationFormat>
  <Paragraphs>521</Paragraphs>
  <Slides>54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Courier New</vt:lpstr>
      <vt:lpstr>Trebuchet MS</vt:lpstr>
      <vt:lpstr>Wingdings</vt:lpstr>
      <vt:lpstr>blank</vt:lpstr>
      <vt:lpstr>The monetary policy instruments of the Magyar Nemzeti Bank  </vt:lpstr>
      <vt:lpstr>TOPICS</vt:lpstr>
      <vt:lpstr>Objectives of monetary policy</vt:lpstr>
      <vt:lpstr>PowerPoint Presentation</vt:lpstr>
      <vt:lpstr>Decision-making mechanism of the MNB </vt:lpstr>
      <vt:lpstr>Transmission channels: the way monetary policy  decisions affect output and inflation</vt:lpstr>
      <vt:lpstr>Monetary policy instruments and the MNB’s objectives</vt:lpstr>
      <vt:lpstr>Principles of the monetary policy instruments</vt:lpstr>
      <vt:lpstr>Counterparties of the MNB</vt:lpstr>
      <vt:lpstr>Eligible collaterals</vt:lpstr>
      <vt:lpstr>Simplified central bank balance sheet and instruments </vt:lpstr>
      <vt:lpstr>TOPICS</vt:lpstr>
      <vt:lpstr>The frame of central bank instruments affecting short-term yields</vt:lpstr>
      <vt:lpstr>Quantitative restriction</vt:lpstr>
      <vt:lpstr>Interest rate corridor and the overnight interest rates</vt:lpstr>
      <vt:lpstr>Modifications of the interest rate corridor (2015-2020)</vt:lpstr>
      <vt:lpstr>FX-swap instruments providing forint liquidity</vt:lpstr>
      <vt:lpstr>The development of the FX-swap stock of the MNB  until 20.02.2020</vt:lpstr>
      <vt:lpstr>The role of minimum reserve requirements</vt:lpstr>
      <vt:lpstr>The reform of the BUBOR-market</vt:lpstr>
      <vt:lpstr>Preferential deposit</vt:lpstr>
      <vt:lpstr>Development of the stock of preferential deposit until 19.02.2020</vt:lpstr>
      <vt:lpstr>Loan tenders</vt:lpstr>
      <vt:lpstr>Short-term market interest rates in the central bank interest rate corridor from 01.01.2016 till 20.02.2020</vt:lpstr>
      <vt:lpstr>The MNB’s strategic framework of monetary policy instruments published in September 2018 (1)</vt:lpstr>
      <vt:lpstr>The MNB’s strategic framework of monetary policy instruments published in September 2018 (2)</vt:lpstr>
      <vt:lpstr>Strategy about the set of monetary policy instruments affecting short-term yields</vt:lpstr>
      <vt:lpstr>Funding for Growth Scheme Fix (FGS fix)</vt:lpstr>
      <vt:lpstr>Bond Funding for Growth Scheme (BGS)</vt:lpstr>
      <vt:lpstr>TOPICS</vt:lpstr>
      <vt:lpstr>Provisions about the set of monetary policy instruments (2013-2018)</vt:lpstr>
      <vt:lpstr>Funding for Growth Scheme (FGS)</vt:lpstr>
      <vt:lpstr>FGS’s impact on the lending activity</vt:lpstr>
      <vt:lpstr>The FGS contributed to turnaround in SME lending and also had a significant impact on the real economy</vt:lpstr>
      <vt:lpstr>Self-financing programme</vt:lpstr>
      <vt:lpstr>The whole set of moneraty policy instruments of the MNB has been renewed during the Self-financing programme</vt:lpstr>
      <vt:lpstr>In the active phase of the Self-financing programme (2014-2016)  the stock of banks’ liquid securities increased significantly</vt:lpstr>
      <vt:lpstr>As the result of the programme the proportion of the FX denominated debt of the central government debt decreased significantly by the end of 2018</vt:lpstr>
      <vt:lpstr>As the result of the programme the proportion of banks and households at the forint government securities market increased while the proportion of foreigners decreased significantly by the end of 2018</vt:lpstr>
      <vt:lpstr>FX spot tenders related to the phasing out of foreign currency consumer loans</vt:lpstr>
      <vt:lpstr>Evolution of foreign currency and forint loan portfolios of households</vt:lpstr>
      <vt:lpstr>Growth Supporting Programme: Market-Based Lending Scheme (MLS)</vt:lpstr>
      <vt:lpstr>The MLS has contributed to keep SME lending dynamic even after the phasing out of FGS</vt:lpstr>
      <vt:lpstr>Monetary policy instruments affecting long-term yields</vt:lpstr>
      <vt:lpstr>Mortgage-bond stock of the MNB</vt:lpstr>
      <vt:lpstr>TOPICS</vt:lpstr>
      <vt:lpstr>Components of interbank liquidity</vt:lpstr>
      <vt:lpstr>Liquidity shocks of the banking system</vt:lpstr>
      <vt:lpstr>One of the sources of shocks hitting the banking system is the variability of the Treasury Single Account (TSA)</vt:lpstr>
      <vt:lpstr>Volatility of treasury accounts is the most important autonomous liquidity factor</vt:lpstr>
      <vt:lpstr>Other source of shocks affecting the aggregate liquidity of the banking system is the change in demand for cash</vt:lpstr>
      <vt:lpstr>Year-on-year growth of cash holdings of the public and inflation (quarter/corresponding quarter of previous year) between 2002 and 2019Q4</vt:lpstr>
      <vt:lpstr>Opportunities of interbank liquidity management</vt:lpstr>
      <vt:lpstr>Bibliography</vt:lpstr>
    </vt:vector>
  </TitlesOfParts>
  <Company>Magyar Nemzeti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Pitz Mónika</dc:creator>
  <cp:lastModifiedBy>Gór-Holecz Fatime</cp:lastModifiedBy>
  <cp:revision>815</cp:revision>
  <dcterms:created xsi:type="dcterms:W3CDTF">2014-06-06T11:40:02Z</dcterms:created>
  <dcterms:modified xsi:type="dcterms:W3CDTF">2020-02-20T11:20:18Z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d11092-50c9-4e74-84b5-b1af078dc3d0_Enabled">
    <vt:lpwstr>True</vt:lpwstr>
  </property>
  <property fmtid="{D5CDD505-2E9C-101B-9397-08002B2CF9AE}" pid="3" name="MSIP_Label_b0d11092-50c9-4e74-84b5-b1af078dc3d0_SiteId">
    <vt:lpwstr>97c01ef8-0264-4eef-9c08-fb4a9ba1c0db</vt:lpwstr>
  </property>
  <property fmtid="{D5CDD505-2E9C-101B-9397-08002B2CF9AE}" pid="4" name="MSIP_Label_b0d11092-50c9-4e74-84b5-b1af078dc3d0_Ref">
    <vt:lpwstr>https://api.informationprotection.azure.com/api/97c01ef8-0264-4eef-9c08-fb4a9ba1c0db</vt:lpwstr>
  </property>
  <property fmtid="{D5CDD505-2E9C-101B-9397-08002B2CF9AE}" pid="5" name="MSIP_Label_b0d11092-50c9-4e74-84b5-b1af078dc3d0_Owner">
    <vt:lpwstr>gorf@mnb.hu</vt:lpwstr>
  </property>
  <property fmtid="{D5CDD505-2E9C-101B-9397-08002B2CF9AE}" pid="6" name="MSIP_Label_b0d11092-50c9-4e74-84b5-b1af078dc3d0_SetDate">
    <vt:lpwstr>2019-08-10T12:46:06.5579226+02:00</vt:lpwstr>
  </property>
  <property fmtid="{D5CDD505-2E9C-101B-9397-08002B2CF9AE}" pid="7" name="MSIP_Label_b0d11092-50c9-4e74-84b5-b1af078dc3d0_Name">
    <vt:lpwstr>Protected</vt:lpwstr>
  </property>
  <property fmtid="{D5CDD505-2E9C-101B-9397-08002B2CF9AE}" pid="8" name="MSIP_Label_b0d11092-50c9-4e74-84b5-b1af078dc3d0_Application">
    <vt:lpwstr>Microsoft Azure Information Protection</vt:lpwstr>
  </property>
  <property fmtid="{D5CDD505-2E9C-101B-9397-08002B2CF9AE}" pid="9" name="MSIP_Label_b0d11092-50c9-4e74-84b5-b1af078dc3d0_Extended_MSFT_Method">
    <vt:lpwstr>Automatic</vt:lpwstr>
  </property>
  <property fmtid="{D5CDD505-2E9C-101B-9397-08002B2CF9AE}" pid="10" name="Sensitivity">
    <vt:lpwstr>Protected</vt:lpwstr>
  </property>
</Properties>
</file>