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2" r:id="rId5"/>
  </p:sldMasterIdLst>
  <p:notesMasterIdLst>
    <p:notesMasterId r:id="rId52"/>
  </p:notesMasterIdLst>
  <p:sldIdLst>
    <p:sldId id="278" r:id="rId6"/>
    <p:sldId id="377" r:id="rId7"/>
    <p:sldId id="348" r:id="rId8"/>
    <p:sldId id="353" r:id="rId9"/>
    <p:sldId id="354" r:id="rId10"/>
    <p:sldId id="894" r:id="rId11"/>
    <p:sldId id="386" r:id="rId12"/>
    <p:sldId id="379" r:id="rId13"/>
    <p:sldId id="441" r:id="rId14"/>
    <p:sldId id="442" r:id="rId15"/>
    <p:sldId id="381" r:id="rId16"/>
    <p:sldId id="349" r:id="rId17"/>
    <p:sldId id="356" r:id="rId18"/>
    <p:sldId id="371" r:id="rId19"/>
    <p:sldId id="357" r:id="rId20"/>
    <p:sldId id="387" r:id="rId21"/>
    <p:sldId id="350" r:id="rId22"/>
    <p:sldId id="260" r:id="rId23"/>
    <p:sldId id="359" r:id="rId24"/>
    <p:sldId id="396" r:id="rId25"/>
    <p:sldId id="395" r:id="rId26"/>
    <p:sldId id="263" r:id="rId27"/>
    <p:sldId id="372" r:id="rId28"/>
    <p:sldId id="398" r:id="rId29"/>
    <p:sldId id="388" r:id="rId30"/>
    <p:sldId id="389" r:id="rId31"/>
    <p:sldId id="399" r:id="rId32"/>
    <p:sldId id="439" r:id="rId33"/>
    <p:sldId id="438" r:id="rId34"/>
    <p:sldId id="392" r:id="rId35"/>
    <p:sldId id="394" r:id="rId36"/>
    <p:sldId id="351" r:id="rId37"/>
    <p:sldId id="364" r:id="rId38"/>
    <p:sldId id="373" r:id="rId39"/>
    <p:sldId id="376" r:id="rId40"/>
    <p:sldId id="440" r:id="rId41"/>
    <p:sldId id="352" r:id="rId42"/>
    <p:sldId id="367" r:id="rId43"/>
    <p:sldId id="368" r:id="rId44"/>
    <p:sldId id="380" r:id="rId45"/>
    <p:sldId id="893" r:id="rId46"/>
    <p:sldId id="385" r:id="rId47"/>
    <p:sldId id="384" r:id="rId48"/>
    <p:sldId id="382" r:id="rId49"/>
    <p:sldId id="397" r:id="rId50"/>
    <p:sldId id="286" r:id="rId5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eczki Ákos" initials="BÁ" lastIdx="2" clrIdx="0">
    <p:extLst/>
  </p:cmAuthor>
  <p:cmAuthor id="2" name="Nagy Tamás" initials="NT" lastIdx="16" clrIdx="1">
    <p:extLst>
      <p:ext uri="{19B8F6BF-5375-455C-9EA6-DF929625EA0E}">
        <p15:presenceInfo xmlns:p15="http://schemas.microsoft.com/office/powerpoint/2012/main" userId="S-1-5-21-1939357022-314196924-328618392-66550" providerId="AD"/>
      </p:ext>
    </p:extLst>
  </p:cmAuthor>
  <p:cmAuthor id="3" name="Oláh Zsolt" initials="OZs" lastIdx="1" clrIdx="2">
    <p:extLst>
      <p:ext uri="{19B8F6BF-5375-455C-9EA6-DF929625EA0E}">
        <p15:presenceInfo xmlns:p15="http://schemas.microsoft.com/office/powerpoint/2012/main" userId="Oláh Zsolt" providerId="None"/>
      </p:ext>
    </p:extLst>
  </p:cmAuthor>
  <p:cmAuthor id="4" name=" " initials="" lastIdx="1" clrIdx="3">
    <p:extLst>
      <p:ext uri="{19B8F6BF-5375-455C-9EA6-DF929625EA0E}">
        <p15:presenceInfo xmlns:p15="http://schemas.microsoft.com/office/powerpoint/2012/main" userId="S::dancsikb@mnb.hu::eb74de31-c7e1-415b-be9a-8e09876db3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653"/>
    <a:srgbClr val="002060"/>
    <a:srgbClr val="0C2148"/>
    <a:srgbClr val="B8BBBB"/>
    <a:srgbClr val="165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097FA-AAC0-4F26-8F43-0527FFE7FB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04CFA10-04E4-4CBF-A8C3-E176812AF3D8}">
      <dgm:prSet phldrT="[Text]" custT="1"/>
      <dgm:spPr>
        <a:xfrm>
          <a:off x="425365" y="279288"/>
          <a:ext cx="7669663" cy="558364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nemzetközi környezet érdemben változott az előző jelentéshez képest,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de a bizonytalanságok nem mérséklődtek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A gazdasági növekedésre vonatkozó várakozások romlottak, ami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kivárásra készteti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 jelentősebb jegybankokat.</a:t>
          </a:r>
          <a:endParaRPr lang="en-US" sz="1700" b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C1AE329-1D17-4878-B075-6C303A98B794}" type="parTrans" cxnId="{9EE3A917-B5FF-49D7-B1E4-323D54AFA15E}">
      <dgm:prSet/>
      <dgm:spPr/>
      <dgm:t>
        <a:bodyPr/>
        <a:lstStyle/>
        <a:p>
          <a:endParaRPr lang="en-US" sz="1700" b="0">
            <a:latin typeface="Calibri" panose="020F0502020204030204" pitchFamily="34" charset="0"/>
          </a:endParaRPr>
        </a:p>
      </dgm:t>
    </dgm:pt>
    <dgm:pt modelId="{3AA26668-2F16-4C06-BD54-25336C3A7567}" type="sibTrans" cxnId="{9EE3A917-B5FF-49D7-B1E4-323D54AFA15E}">
      <dgm:prSet/>
      <dgm:spPr>
        <a:xfrm>
          <a:off x="-5996812" y="-917621"/>
          <a:ext cx="7138857" cy="7138857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700" b="0">
            <a:latin typeface="Calibri" panose="020F0502020204030204" pitchFamily="34" charset="0"/>
          </a:endParaRPr>
        </a:p>
      </dgm:t>
    </dgm:pt>
    <dgm:pt modelId="{70B0B3A2-EDEF-4659-9657-A8DAC8482C8F}">
      <dgm:prSet phldrT="[Text]" custT="1"/>
      <dgm:spPr>
        <a:xfrm>
          <a:off x="884658" y="1116728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magánszektor hitelezése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dinamikusan bővül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azonban jelenleg ez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megfelelő fundamentumok mellett 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valósul meg. A hitelezési folyamatokban nem látjuk a túlfűtöttség jeleit.</a:t>
          </a:r>
        </a:p>
      </dgm:t>
    </dgm:pt>
    <dgm:pt modelId="{7C15A863-0707-4BC0-A5A5-263EF038CA89}" type="parTrans" cxnId="{9B0241E9-B2BC-4AAF-A70C-96C4D3385CD4}">
      <dgm:prSet/>
      <dgm:spPr/>
      <dgm:t>
        <a:bodyPr/>
        <a:lstStyle/>
        <a:p>
          <a:endParaRPr lang="en-US" sz="1700" b="0">
            <a:latin typeface="Calibri" panose="020F0502020204030204" pitchFamily="34" charset="0"/>
          </a:endParaRPr>
        </a:p>
      </dgm:t>
    </dgm:pt>
    <dgm:pt modelId="{8D82642C-D480-4F38-A0C1-AABCFBD55753}" type="sibTrans" cxnId="{9B0241E9-B2BC-4AAF-A70C-96C4D3385CD4}">
      <dgm:prSet/>
      <dgm:spPr/>
      <dgm:t>
        <a:bodyPr/>
        <a:lstStyle/>
        <a:p>
          <a:endParaRPr lang="en-US" sz="1700" b="0">
            <a:latin typeface="Calibri" panose="020F0502020204030204" pitchFamily="34" charset="0"/>
          </a:endParaRPr>
        </a:p>
      </dgm:t>
    </dgm:pt>
    <dgm:pt modelId="{EFA88676-8367-42D1-948F-084FEC399EA3}">
      <dgm:prSet phldrT="[Text]" custT="1"/>
      <dgm:spPr>
        <a:xfrm>
          <a:off x="1094681" y="1954169"/>
          <a:ext cx="7000347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nemteljesítő jelzáloghitel-követelések jelentős részét már a pénzügyi vállalkozások kezelik. Az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ingatlanpiaci élénkülés heterogén jellege miatt 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lakások értéknövekedése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nem mindenhol tud segíteni az adósokon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</a:t>
          </a:r>
        </a:p>
      </dgm:t>
    </dgm:pt>
    <dgm:pt modelId="{A1F34558-4BB7-4C26-A997-32A677C85129}" type="parTrans" cxnId="{5DAE6B0B-1E3B-45DC-B537-F682628B1BEF}">
      <dgm:prSet/>
      <dgm:spPr/>
      <dgm:t>
        <a:bodyPr/>
        <a:lstStyle/>
        <a:p>
          <a:endParaRPr lang="en-US" sz="1700" b="0">
            <a:latin typeface="Calibri" panose="020F0502020204030204" pitchFamily="34" charset="0"/>
          </a:endParaRPr>
        </a:p>
      </dgm:t>
    </dgm:pt>
    <dgm:pt modelId="{43AB3A7B-190E-4069-8878-C1E024303589}" type="sibTrans" cxnId="{5DAE6B0B-1E3B-45DC-B537-F682628B1BEF}">
      <dgm:prSet/>
      <dgm:spPr/>
      <dgm:t>
        <a:bodyPr/>
        <a:lstStyle/>
        <a:p>
          <a:endParaRPr lang="en-US" sz="1700" b="0">
            <a:latin typeface="Calibri" panose="020F0502020204030204" pitchFamily="34" charset="0"/>
          </a:endParaRPr>
        </a:p>
      </dgm:t>
    </dgm:pt>
    <dgm:pt modelId="{69208AF2-A5F9-4B43-AB41-3EC22556E880}">
      <dgm:prSet phldrT="[Text]" custT="1"/>
      <dgm:spPr>
        <a:xfrm>
          <a:off x="884658" y="3628520"/>
          <a:ext cx="7210370" cy="558364"/>
        </a:xfrm>
        <a:solidFill>
          <a:schemeClr val="tx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bankok jövedelmezősége az értékvesztés-visszaírások csökkenése miatt mérséklődött, és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közelíteni kezdte fenntartható szintjét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A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hatékonyság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növekedése és a hitelezés bővülése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emelheti hosszú távon 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profitot.</a:t>
          </a:r>
        </a:p>
      </dgm:t>
    </dgm:pt>
    <dgm:pt modelId="{304DF2D7-55D2-4243-A427-3708D9DF73DB}" type="parTrans" cxnId="{9576B531-47B9-4FC6-8440-44E4C140F2B7}">
      <dgm:prSet/>
      <dgm:spPr/>
      <dgm:t>
        <a:bodyPr/>
        <a:lstStyle/>
        <a:p>
          <a:endParaRPr lang="en-US" sz="1700" b="0">
            <a:latin typeface="Calibri" panose="020F0502020204030204" pitchFamily="34" charset="0"/>
          </a:endParaRPr>
        </a:p>
      </dgm:t>
    </dgm:pt>
    <dgm:pt modelId="{783ECCF3-97A7-4B6C-9C9A-B28550F7AA52}" type="sibTrans" cxnId="{9576B531-47B9-4FC6-8440-44E4C140F2B7}">
      <dgm:prSet/>
      <dgm:spPr/>
      <dgm:t>
        <a:bodyPr/>
        <a:lstStyle/>
        <a:p>
          <a:endParaRPr lang="en-US" sz="1700" b="0">
            <a:latin typeface="Calibri" panose="020F0502020204030204" pitchFamily="34" charset="0"/>
          </a:endParaRPr>
        </a:p>
      </dgm:t>
    </dgm:pt>
    <dgm:pt modelId="{73B4617D-D96A-42D9-9146-915588F81758}">
      <dgm:prSet phldrT="[Text]" custT="1"/>
      <dgm:spPr>
        <a:xfrm>
          <a:off x="425365" y="279288"/>
          <a:ext cx="7669663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lakásárak tovább nőttek, Budapesten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emelkedett a túlértékeltség kockázata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Egy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lakáspiaci sokk bankrendszerre gyakorolt hatását limitálja 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kockázatos jelzáloghitelek relatíve mérsékelt állománya.</a:t>
          </a:r>
          <a:endParaRPr lang="en-US" sz="1700" b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1C2D562-A479-4025-BA79-1C8B63BDA692}" type="parTrans" cxnId="{9E3D65CB-2D2A-413F-8F8C-6850AB8C9DE0}">
      <dgm:prSet/>
      <dgm:spPr/>
      <dgm:t>
        <a:bodyPr/>
        <a:lstStyle/>
        <a:p>
          <a:endParaRPr lang="hu-HU" sz="1700"/>
        </a:p>
      </dgm:t>
    </dgm:pt>
    <dgm:pt modelId="{D73E14B0-4962-490F-827B-966D332569EB}" type="sibTrans" cxnId="{9E3D65CB-2D2A-413F-8F8C-6850AB8C9DE0}">
      <dgm:prSet/>
      <dgm:spPr/>
      <dgm:t>
        <a:bodyPr/>
        <a:lstStyle/>
        <a:p>
          <a:endParaRPr lang="hu-HU" sz="1700"/>
        </a:p>
      </dgm:t>
    </dgm:pt>
    <dgm:pt modelId="{0BFC8E7A-03B1-4146-B79A-4D6626CF5D37}">
      <dgm:prSet phldrT="[Text]" custT="1"/>
      <dgm:spPr>
        <a:xfrm>
          <a:off x="884658" y="1116728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kamatkockázat csökkenését 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háztartási szegmensben az MNB új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ajánlása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a vállalati szegmensben az </a:t>
          </a:r>
          <a:r>
            <a:rPr lang="hu-HU" sz="1700" b="1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NHP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fix 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támogatja. A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vállalati forrásdiverzifikációhoz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 Növekedési Kötvényprogram járul hozzá.</a:t>
          </a:r>
        </a:p>
      </dgm:t>
    </dgm:pt>
    <dgm:pt modelId="{1F6D3198-E1CF-45EA-86F0-1AFBF275DDCA}" type="parTrans" cxnId="{FB6AC1A0-137A-42F1-B3A7-4956F5E49275}">
      <dgm:prSet/>
      <dgm:spPr/>
      <dgm:t>
        <a:bodyPr/>
        <a:lstStyle/>
        <a:p>
          <a:endParaRPr lang="hu-HU" sz="1700"/>
        </a:p>
      </dgm:t>
    </dgm:pt>
    <dgm:pt modelId="{A2FF5C5B-918A-48E2-8014-D5991F47411B}" type="sibTrans" cxnId="{FB6AC1A0-137A-42F1-B3A7-4956F5E49275}">
      <dgm:prSet/>
      <dgm:spPr/>
      <dgm:t>
        <a:bodyPr/>
        <a:lstStyle/>
        <a:p>
          <a:endParaRPr lang="hu-HU" sz="1700"/>
        </a:p>
      </dgm:t>
    </dgm:pt>
    <dgm:pt modelId="{A496933C-63CB-4A93-88C2-69E1CBDD14C6}" type="pres">
      <dgm:prSet presAssocID="{5E7097FA-AAC0-4F26-8F43-0527FFE7FBAB}" presName="Name0" presStyleCnt="0">
        <dgm:presLayoutVars>
          <dgm:chMax val="7"/>
          <dgm:chPref val="7"/>
          <dgm:dir/>
        </dgm:presLayoutVars>
      </dgm:prSet>
      <dgm:spPr/>
    </dgm:pt>
    <dgm:pt modelId="{FEF91705-633F-4C3F-9E50-CE38CE378F12}" type="pres">
      <dgm:prSet presAssocID="{5E7097FA-AAC0-4F26-8F43-0527FFE7FBAB}" presName="Name1" presStyleCnt="0"/>
      <dgm:spPr/>
    </dgm:pt>
    <dgm:pt modelId="{B718FBFA-8DA3-44FC-B167-3DDDB6BC26D0}" type="pres">
      <dgm:prSet presAssocID="{5E7097FA-AAC0-4F26-8F43-0527FFE7FBAB}" presName="cycle" presStyleCnt="0"/>
      <dgm:spPr/>
    </dgm:pt>
    <dgm:pt modelId="{A733D9AC-B6EB-4B04-9876-C44D7114C4C2}" type="pres">
      <dgm:prSet presAssocID="{5E7097FA-AAC0-4F26-8F43-0527FFE7FBAB}" presName="srcNode" presStyleLbl="node1" presStyleIdx="0" presStyleCnt="6"/>
      <dgm:spPr/>
    </dgm:pt>
    <dgm:pt modelId="{F02D9F89-3136-4400-8880-6F4C9D1922CA}" type="pres">
      <dgm:prSet presAssocID="{5E7097FA-AAC0-4F26-8F43-0527FFE7FBAB}" presName="conn" presStyleLbl="parChTrans1D2" presStyleIdx="0" presStyleCnt="1"/>
      <dgm:spPr/>
    </dgm:pt>
    <dgm:pt modelId="{EBE1A0F6-6BED-494C-8DF5-6066A4DB3B33}" type="pres">
      <dgm:prSet presAssocID="{5E7097FA-AAC0-4F26-8F43-0527FFE7FBAB}" presName="extraNode" presStyleLbl="node1" presStyleIdx="0" presStyleCnt="6"/>
      <dgm:spPr/>
    </dgm:pt>
    <dgm:pt modelId="{7FB9DF1B-7C08-452A-BDE2-790C0F44BA3C}" type="pres">
      <dgm:prSet presAssocID="{5E7097FA-AAC0-4F26-8F43-0527FFE7FBAB}" presName="dstNode" presStyleLbl="node1" presStyleIdx="0" presStyleCnt="6"/>
      <dgm:spPr/>
    </dgm:pt>
    <dgm:pt modelId="{D0BBA9B4-F286-488B-BA4B-91A2B12188B1}" type="pres">
      <dgm:prSet presAssocID="{C04CFA10-04E4-4CBF-A8C3-E176812AF3D8}" presName="text_1" presStyleLbl="node1" presStyleIdx="0" presStyleCnt="6" custScaleY="129004">
        <dgm:presLayoutVars>
          <dgm:bulletEnabled val="1"/>
        </dgm:presLayoutVars>
      </dgm:prSet>
      <dgm:spPr/>
    </dgm:pt>
    <dgm:pt modelId="{CB65F9B7-AA64-4F17-89F1-11D84E0B4F5E}" type="pres">
      <dgm:prSet presAssocID="{C04CFA10-04E4-4CBF-A8C3-E176812AF3D8}" presName="accent_1" presStyleCnt="0"/>
      <dgm:spPr/>
    </dgm:pt>
    <dgm:pt modelId="{17989FF0-9458-4918-9644-66FC8361081F}" type="pres">
      <dgm:prSet presAssocID="{C04CFA10-04E4-4CBF-A8C3-E176812AF3D8}" presName="accentRepeatNode" presStyleLbl="solidFgAcc1" presStyleIdx="0" presStyleCnt="6" custLinFactNeighborX="-547"/>
      <dgm:spPr>
        <a:xfrm>
          <a:off x="76388" y="209492"/>
          <a:ext cx="697955" cy="69795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B3D779A-965A-4FD6-814B-7881F1A1A2BC}" type="pres">
      <dgm:prSet presAssocID="{73B4617D-D96A-42D9-9146-915588F81758}" presName="text_2" presStyleLbl="node1" presStyleIdx="1" presStyleCnt="6" custScaleY="122715">
        <dgm:presLayoutVars>
          <dgm:bulletEnabled val="1"/>
        </dgm:presLayoutVars>
      </dgm:prSet>
      <dgm:spPr>
        <a:prstGeom prst="rect">
          <a:avLst/>
        </a:prstGeom>
      </dgm:spPr>
    </dgm:pt>
    <dgm:pt modelId="{95CD7E57-4C86-48C0-A8B7-1F2B9DAFBC59}" type="pres">
      <dgm:prSet presAssocID="{73B4617D-D96A-42D9-9146-915588F81758}" presName="accent_2" presStyleCnt="0"/>
      <dgm:spPr/>
    </dgm:pt>
    <dgm:pt modelId="{22EBB5E2-1E7A-4E52-9DF7-8D503A7ECB4F}" type="pres">
      <dgm:prSet presAssocID="{73B4617D-D96A-42D9-9146-915588F81758}" presName="accentRepeatNode" presStyleLbl="solidFgAcc1" presStyleIdx="1" presStyleCnt="6"/>
      <dgm:spPr>
        <a:ln w="25400">
          <a:solidFill>
            <a:schemeClr val="tx2"/>
          </a:solidFill>
        </a:ln>
      </dgm:spPr>
    </dgm:pt>
    <dgm:pt modelId="{E2FC0701-CA75-46A5-83E5-5C5496C652C7}" type="pres">
      <dgm:prSet presAssocID="{70B0B3A2-EDEF-4659-9657-A8DAC8482C8F}" presName="text_3" presStyleLbl="node1" presStyleIdx="2" presStyleCnt="6" custScaleY="127608">
        <dgm:presLayoutVars>
          <dgm:bulletEnabled val="1"/>
        </dgm:presLayoutVars>
      </dgm:prSet>
      <dgm:spPr>
        <a:prstGeom prst="rect">
          <a:avLst/>
        </a:prstGeom>
      </dgm:spPr>
    </dgm:pt>
    <dgm:pt modelId="{186B8600-61A1-479F-B59E-7986D19D86DB}" type="pres">
      <dgm:prSet presAssocID="{70B0B3A2-EDEF-4659-9657-A8DAC8482C8F}" presName="accent_3" presStyleCnt="0"/>
      <dgm:spPr/>
    </dgm:pt>
    <dgm:pt modelId="{1A9AED78-025F-400B-A508-978FCBF3A8EB}" type="pres">
      <dgm:prSet presAssocID="{70B0B3A2-EDEF-4659-9657-A8DAC8482C8F}" presName="accentRepeatNode" presStyleLbl="solidFgAcc1" presStyleIdx="2" presStyleCnt="6"/>
      <dgm:spPr>
        <a:xfrm>
          <a:off x="535681" y="1046933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81684A5-59CD-4746-9D10-939FA9B25FE8}" type="pres">
      <dgm:prSet presAssocID="{0BFC8E7A-03B1-4146-B79A-4D6626CF5D37}" presName="text_4" presStyleLbl="node1" presStyleIdx="3" presStyleCnt="6" custScaleY="122756">
        <dgm:presLayoutVars>
          <dgm:bulletEnabled val="1"/>
        </dgm:presLayoutVars>
      </dgm:prSet>
      <dgm:spPr/>
    </dgm:pt>
    <dgm:pt modelId="{2DC7CCFB-952F-4320-B7CB-09DFCCE5A32F}" type="pres">
      <dgm:prSet presAssocID="{0BFC8E7A-03B1-4146-B79A-4D6626CF5D37}" presName="accent_4" presStyleCnt="0"/>
      <dgm:spPr/>
    </dgm:pt>
    <dgm:pt modelId="{60E6B141-FA08-45BC-B7B6-2A34E9087343}" type="pres">
      <dgm:prSet presAssocID="{0BFC8E7A-03B1-4146-B79A-4D6626CF5D37}" presName="accentRepeatNode" presStyleLbl="solidFgAcc1" presStyleIdx="3" presStyleCnt="6"/>
      <dgm:spPr>
        <a:ln w="25400">
          <a:solidFill>
            <a:schemeClr val="tx2"/>
          </a:solidFill>
        </a:ln>
      </dgm:spPr>
    </dgm:pt>
    <dgm:pt modelId="{8EED8AEF-649B-4AA3-A380-F0FEE137A9E9}" type="pres">
      <dgm:prSet presAssocID="{EFA88676-8367-42D1-948F-084FEC399EA3}" presName="text_5" presStyleLbl="node1" presStyleIdx="4" presStyleCnt="6" custScaleY="130913">
        <dgm:presLayoutVars>
          <dgm:bulletEnabled val="1"/>
        </dgm:presLayoutVars>
      </dgm:prSet>
      <dgm:spPr/>
    </dgm:pt>
    <dgm:pt modelId="{25A4A679-2C1F-4A89-9496-5309CFFDF469}" type="pres">
      <dgm:prSet presAssocID="{EFA88676-8367-42D1-948F-084FEC399EA3}" presName="accent_5" presStyleCnt="0"/>
      <dgm:spPr/>
    </dgm:pt>
    <dgm:pt modelId="{EC4811AD-BE8E-4DD2-BF04-7DB52222E530}" type="pres">
      <dgm:prSet presAssocID="{EFA88676-8367-42D1-948F-084FEC399EA3}" presName="accentRepeatNode" presStyleLbl="solidFgAcc1" presStyleIdx="4" presStyleCnt="6"/>
      <dgm:spPr>
        <a:xfrm>
          <a:off x="745704" y="188437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52603C1-5078-46F4-A6D2-ECD3205B0319}" type="pres">
      <dgm:prSet presAssocID="{69208AF2-A5F9-4B43-AB41-3EC22556E880}" presName="text_6" presStyleLbl="node1" presStyleIdx="5" presStyleCnt="6" custScaleY="126462">
        <dgm:presLayoutVars>
          <dgm:bulletEnabled val="1"/>
        </dgm:presLayoutVars>
      </dgm:prSet>
      <dgm:spPr/>
    </dgm:pt>
    <dgm:pt modelId="{E355618D-4E8E-4E1C-9F3D-B128A4595CBF}" type="pres">
      <dgm:prSet presAssocID="{69208AF2-A5F9-4B43-AB41-3EC22556E880}" presName="accent_6" presStyleCnt="0"/>
      <dgm:spPr/>
    </dgm:pt>
    <dgm:pt modelId="{FCFF821D-A27E-4653-A725-D8468E738ECB}" type="pres">
      <dgm:prSet presAssocID="{69208AF2-A5F9-4B43-AB41-3EC22556E880}" presName="accentRepeatNode" presStyleLbl="solidFgAcc1" presStyleIdx="5" presStyleCnt="6"/>
      <dgm:spPr>
        <a:xfrm>
          <a:off x="535681" y="355872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5DAE6B0B-1E3B-45DC-B537-F682628B1BEF}" srcId="{5E7097FA-AAC0-4F26-8F43-0527FFE7FBAB}" destId="{EFA88676-8367-42D1-948F-084FEC399EA3}" srcOrd="4" destOrd="0" parTransId="{A1F34558-4BB7-4C26-A997-32A677C85129}" sibTransId="{43AB3A7B-190E-4069-8878-C1E024303589}"/>
    <dgm:cxn modelId="{9EE3A917-B5FF-49D7-B1E4-323D54AFA15E}" srcId="{5E7097FA-AAC0-4F26-8F43-0527FFE7FBAB}" destId="{C04CFA10-04E4-4CBF-A8C3-E176812AF3D8}" srcOrd="0" destOrd="0" parTransId="{6C1AE329-1D17-4878-B075-6C303A98B794}" sibTransId="{3AA26668-2F16-4C06-BD54-25336C3A7567}"/>
    <dgm:cxn modelId="{9576B531-47B9-4FC6-8440-44E4C140F2B7}" srcId="{5E7097FA-AAC0-4F26-8F43-0527FFE7FBAB}" destId="{69208AF2-A5F9-4B43-AB41-3EC22556E880}" srcOrd="5" destOrd="0" parTransId="{304DF2D7-55D2-4243-A427-3708D9DF73DB}" sibTransId="{783ECCF3-97A7-4B6C-9C9A-B28550F7AA52}"/>
    <dgm:cxn modelId="{25C45C33-1FF8-4D9C-9DB5-83756FF22716}" type="presOf" srcId="{69208AF2-A5F9-4B43-AB41-3EC22556E880}" destId="{952603C1-5078-46F4-A6D2-ECD3205B0319}" srcOrd="0" destOrd="0" presId="urn:microsoft.com/office/officeart/2008/layout/VerticalCurvedList"/>
    <dgm:cxn modelId="{3FC38534-A369-4619-80CF-E58FA8DAE7B7}" type="presOf" srcId="{70B0B3A2-EDEF-4659-9657-A8DAC8482C8F}" destId="{E2FC0701-CA75-46A5-83E5-5C5496C652C7}" srcOrd="0" destOrd="0" presId="urn:microsoft.com/office/officeart/2008/layout/VerticalCurvedList"/>
    <dgm:cxn modelId="{D40B005D-98DB-4CCD-9AA9-A4BF7963E756}" type="presOf" srcId="{0BFC8E7A-03B1-4146-B79A-4D6626CF5D37}" destId="{A81684A5-59CD-4746-9D10-939FA9B25FE8}" srcOrd="0" destOrd="0" presId="urn:microsoft.com/office/officeart/2008/layout/VerticalCurvedList"/>
    <dgm:cxn modelId="{F491C45E-348A-48C6-9981-029B3ED51A7A}" type="presOf" srcId="{C04CFA10-04E4-4CBF-A8C3-E176812AF3D8}" destId="{D0BBA9B4-F286-488B-BA4B-91A2B12188B1}" srcOrd="0" destOrd="0" presId="urn:microsoft.com/office/officeart/2008/layout/VerticalCurvedList"/>
    <dgm:cxn modelId="{2CC73F45-1EDD-4CCF-B47F-5679CE3E7EA1}" type="presOf" srcId="{73B4617D-D96A-42D9-9146-915588F81758}" destId="{9B3D779A-965A-4FD6-814B-7881F1A1A2BC}" srcOrd="0" destOrd="0" presId="urn:microsoft.com/office/officeart/2008/layout/VerticalCurvedList"/>
    <dgm:cxn modelId="{313CA59E-5B6A-411D-A3DD-731EF0EA632A}" type="presOf" srcId="{3AA26668-2F16-4C06-BD54-25336C3A7567}" destId="{F02D9F89-3136-4400-8880-6F4C9D1922CA}" srcOrd="0" destOrd="0" presId="urn:microsoft.com/office/officeart/2008/layout/VerticalCurvedList"/>
    <dgm:cxn modelId="{FB6AC1A0-137A-42F1-B3A7-4956F5E49275}" srcId="{5E7097FA-AAC0-4F26-8F43-0527FFE7FBAB}" destId="{0BFC8E7A-03B1-4146-B79A-4D6626CF5D37}" srcOrd="3" destOrd="0" parTransId="{1F6D3198-E1CF-45EA-86F0-1AFBF275DDCA}" sibTransId="{A2FF5C5B-918A-48E2-8014-D5991F47411B}"/>
    <dgm:cxn modelId="{2BE98BA4-F533-4AFC-8A34-F8AA2FB47B79}" type="presOf" srcId="{EFA88676-8367-42D1-948F-084FEC399EA3}" destId="{8EED8AEF-649B-4AA3-A380-F0FEE137A9E9}" srcOrd="0" destOrd="0" presId="urn:microsoft.com/office/officeart/2008/layout/VerticalCurvedList"/>
    <dgm:cxn modelId="{F2EE02C3-E431-4270-A4EE-780382633576}" type="presOf" srcId="{5E7097FA-AAC0-4F26-8F43-0527FFE7FBAB}" destId="{A496933C-63CB-4A93-88C2-69E1CBDD14C6}" srcOrd="0" destOrd="0" presId="urn:microsoft.com/office/officeart/2008/layout/VerticalCurvedList"/>
    <dgm:cxn modelId="{9E3D65CB-2D2A-413F-8F8C-6850AB8C9DE0}" srcId="{5E7097FA-AAC0-4F26-8F43-0527FFE7FBAB}" destId="{73B4617D-D96A-42D9-9146-915588F81758}" srcOrd="1" destOrd="0" parTransId="{61C2D562-A479-4025-BA79-1C8B63BDA692}" sibTransId="{D73E14B0-4962-490F-827B-966D332569EB}"/>
    <dgm:cxn modelId="{9B0241E9-B2BC-4AAF-A70C-96C4D3385CD4}" srcId="{5E7097FA-AAC0-4F26-8F43-0527FFE7FBAB}" destId="{70B0B3A2-EDEF-4659-9657-A8DAC8482C8F}" srcOrd="2" destOrd="0" parTransId="{7C15A863-0707-4BC0-A5A5-263EF038CA89}" sibTransId="{8D82642C-D480-4F38-A0C1-AABCFBD55753}"/>
    <dgm:cxn modelId="{6FBA9A80-75DE-4E73-BB47-C7A8EBB70A20}" type="presParOf" srcId="{A496933C-63CB-4A93-88C2-69E1CBDD14C6}" destId="{FEF91705-633F-4C3F-9E50-CE38CE378F12}" srcOrd="0" destOrd="0" presId="urn:microsoft.com/office/officeart/2008/layout/VerticalCurvedList"/>
    <dgm:cxn modelId="{65672EA2-1826-47A6-9107-2FCB7A9705F7}" type="presParOf" srcId="{FEF91705-633F-4C3F-9E50-CE38CE378F12}" destId="{B718FBFA-8DA3-44FC-B167-3DDDB6BC26D0}" srcOrd="0" destOrd="0" presId="urn:microsoft.com/office/officeart/2008/layout/VerticalCurvedList"/>
    <dgm:cxn modelId="{5F2CB254-4F3B-41DC-830A-B1F9B133E15E}" type="presParOf" srcId="{B718FBFA-8DA3-44FC-B167-3DDDB6BC26D0}" destId="{A733D9AC-B6EB-4B04-9876-C44D7114C4C2}" srcOrd="0" destOrd="0" presId="urn:microsoft.com/office/officeart/2008/layout/VerticalCurvedList"/>
    <dgm:cxn modelId="{0B8A4019-9A06-4D3F-8D33-60A0285347FC}" type="presParOf" srcId="{B718FBFA-8DA3-44FC-B167-3DDDB6BC26D0}" destId="{F02D9F89-3136-4400-8880-6F4C9D1922CA}" srcOrd="1" destOrd="0" presId="urn:microsoft.com/office/officeart/2008/layout/VerticalCurvedList"/>
    <dgm:cxn modelId="{F2F584F1-06E2-4BBE-A1A5-D440C90B3EAC}" type="presParOf" srcId="{B718FBFA-8DA3-44FC-B167-3DDDB6BC26D0}" destId="{EBE1A0F6-6BED-494C-8DF5-6066A4DB3B33}" srcOrd="2" destOrd="0" presId="urn:microsoft.com/office/officeart/2008/layout/VerticalCurvedList"/>
    <dgm:cxn modelId="{85F4E1EF-F3EA-4BC8-89C3-D7A9DFBBE839}" type="presParOf" srcId="{B718FBFA-8DA3-44FC-B167-3DDDB6BC26D0}" destId="{7FB9DF1B-7C08-452A-BDE2-790C0F44BA3C}" srcOrd="3" destOrd="0" presId="urn:microsoft.com/office/officeart/2008/layout/VerticalCurvedList"/>
    <dgm:cxn modelId="{6E9972DA-1359-413B-BEAE-7B843F61DD4A}" type="presParOf" srcId="{FEF91705-633F-4C3F-9E50-CE38CE378F12}" destId="{D0BBA9B4-F286-488B-BA4B-91A2B12188B1}" srcOrd="1" destOrd="0" presId="urn:microsoft.com/office/officeart/2008/layout/VerticalCurvedList"/>
    <dgm:cxn modelId="{D490B4CF-1F9B-4F0C-8012-82FBC65F6A56}" type="presParOf" srcId="{FEF91705-633F-4C3F-9E50-CE38CE378F12}" destId="{CB65F9B7-AA64-4F17-89F1-11D84E0B4F5E}" srcOrd="2" destOrd="0" presId="urn:microsoft.com/office/officeart/2008/layout/VerticalCurvedList"/>
    <dgm:cxn modelId="{E9919566-D64D-477F-92B8-BAC81CFAFCB0}" type="presParOf" srcId="{CB65F9B7-AA64-4F17-89F1-11D84E0B4F5E}" destId="{17989FF0-9458-4918-9644-66FC8361081F}" srcOrd="0" destOrd="0" presId="urn:microsoft.com/office/officeart/2008/layout/VerticalCurvedList"/>
    <dgm:cxn modelId="{8849BA72-98F6-4D1D-BF8F-A7D70ACD432B}" type="presParOf" srcId="{FEF91705-633F-4C3F-9E50-CE38CE378F12}" destId="{9B3D779A-965A-4FD6-814B-7881F1A1A2BC}" srcOrd="3" destOrd="0" presId="urn:microsoft.com/office/officeart/2008/layout/VerticalCurvedList"/>
    <dgm:cxn modelId="{B5C73ADF-BAFF-40CF-8162-6B953FDDBD71}" type="presParOf" srcId="{FEF91705-633F-4C3F-9E50-CE38CE378F12}" destId="{95CD7E57-4C86-48C0-A8B7-1F2B9DAFBC59}" srcOrd="4" destOrd="0" presId="urn:microsoft.com/office/officeart/2008/layout/VerticalCurvedList"/>
    <dgm:cxn modelId="{F7D3B8F0-D654-4F68-8C00-7B55CE3A74A1}" type="presParOf" srcId="{95CD7E57-4C86-48C0-A8B7-1F2B9DAFBC59}" destId="{22EBB5E2-1E7A-4E52-9DF7-8D503A7ECB4F}" srcOrd="0" destOrd="0" presId="urn:microsoft.com/office/officeart/2008/layout/VerticalCurvedList"/>
    <dgm:cxn modelId="{6DA59A87-7DCA-4DAB-86CC-A1296B8665FA}" type="presParOf" srcId="{FEF91705-633F-4C3F-9E50-CE38CE378F12}" destId="{E2FC0701-CA75-46A5-83E5-5C5496C652C7}" srcOrd="5" destOrd="0" presId="urn:microsoft.com/office/officeart/2008/layout/VerticalCurvedList"/>
    <dgm:cxn modelId="{2808774F-4DB9-4037-8B8B-44A135A327BB}" type="presParOf" srcId="{FEF91705-633F-4C3F-9E50-CE38CE378F12}" destId="{186B8600-61A1-479F-B59E-7986D19D86DB}" srcOrd="6" destOrd="0" presId="urn:microsoft.com/office/officeart/2008/layout/VerticalCurvedList"/>
    <dgm:cxn modelId="{8E00E15E-42D9-482B-B86A-4FA8BE659B42}" type="presParOf" srcId="{186B8600-61A1-479F-B59E-7986D19D86DB}" destId="{1A9AED78-025F-400B-A508-978FCBF3A8EB}" srcOrd="0" destOrd="0" presId="urn:microsoft.com/office/officeart/2008/layout/VerticalCurvedList"/>
    <dgm:cxn modelId="{064ADEA9-CA92-47E3-83FA-0B9BC7EB2E81}" type="presParOf" srcId="{FEF91705-633F-4C3F-9E50-CE38CE378F12}" destId="{A81684A5-59CD-4746-9D10-939FA9B25FE8}" srcOrd="7" destOrd="0" presId="urn:microsoft.com/office/officeart/2008/layout/VerticalCurvedList"/>
    <dgm:cxn modelId="{60680A7B-6763-4C29-8D5B-86C8685E6E9A}" type="presParOf" srcId="{FEF91705-633F-4C3F-9E50-CE38CE378F12}" destId="{2DC7CCFB-952F-4320-B7CB-09DFCCE5A32F}" srcOrd="8" destOrd="0" presId="urn:microsoft.com/office/officeart/2008/layout/VerticalCurvedList"/>
    <dgm:cxn modelId="{6AB8B2A4-84DB-49D6-899B-6DCDFEAE4D1E}" type="presParOf" srcId="{2DC7CCFB-952F-4320-B7CB-09DFCCE5A32F}" destId="{60E6B141-FA08-45BC-B7B6-2A34E9087343}" srcOrd="0" destOrd="0" presId="urn:microsoft.com/office/officeart/2008/layout/VerticalCurvedList"/>
    <dgm:cxn modelId="{C22EDA1F-225B-4CC1-9C7C-EF9898605AE5}" type="presParOf" srcId="{FEF91705-633F-4C3F-9E50-CE38CE378F12}" destId="{8EED8AEF-649B-4AA3-A380-F0FEE137A9E9}" srcOrd="9" destOrd="0" presId="urn:microsoft.com/office/officeart/2008/layout/VerticalCurvedList"/>
    <dgm:cxn modelId="{94C9CFDD-989A-4A20-9909-4C1438A38B0E}" type="presParOf" srcId="{FEF91705-633F-4C3F-9E50-CE38CE378F12}" destId="{25A4A679-2C1F-4A89-9496-5309CFFDF469}" srcOrd="10" destOrd="0" presId="urn:microsoft.com/office/officeart/2008/layout/VerticalCurvedList"/>
    <dgm:cxn modelId="{EAFD6CE8-9013-4EEE-B578-DC15CE49DAAA}" type="presParOf" srcId="{25A4A679-2C1F-4A89-9496-5309CFFDF469}" destId="{EC4811AD-BE8E-4DD2-BF04-7DB52222E530}" srcOrd="0" destOrd="0" presId="urn:microsoft.com/office/officeart/2008/layout/VerticalCurvedList"/>
    <dgm:cxn modelId="{B3CD3E80-8552-4350-A641-1881DE306B3D}" type="presParOf" srcId="{FEF91705-633F-4C3F-9E50-CE38CE378F12}" destId="{952603C1-5078-46F4-A6D2-ECD3205B0319}" srcOrd="11" destOrd="0" presId="urn:microsoft.com/office/officeart/2008/layout/VerticalCurvedList"/>
    <dgm:cxn modelId="{779FA6AA-0283-4038-BFF1-4E1465D114EC}" type="presParOf" srcId="{FEF91705-633F-4C3F-9E50-CE38CE378F12}" destId="{E355618D-4E8E-4E1C-9F3D-B128A4595CBF}" srcOrd="12" destOrd="0" presId="urn:microsoft.com/office/officeart/2008/layout/VerticalCurvedList"/>
    <dgm:cxn modelId="{451B5DE3-7C48-4591-9EEF-1400B4126EE5}" type="presParOf" srcId="{E355618D-4E8E-4E1C-9F3D-B128A4595CBF}" destId="{FCFF821D-A27E-4653-A725-D8468E738E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6F77F1-F1F5-4160-BF69-9164C9298B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41BAC34-0943-4510-A0EA-CEFE077FBA38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hu-HU" sz="2000" dirty="0"/>
            <a:t>USA – Kína kereskedelmi feszültség</a:t>
          </a:r>
        </a:p>
      </dgm:t>
    </dgm:pt>
    <dgm:pt modelId="{619523E8-555F-4FEA-AB45-B9CEEE006BE2}" type="parTrans" cxnId="{70F8F1C8-B73C-450C-95FC-974B7BC293A9}">
      <dgm:prSet/>
      <dgm:spPr/>
      <dgm:t>
        <a:bodyPr/>
        <a:lstStyle/>
        <a:p>
          <a:endParaRPr lang="hu-HU"/>
        </a:p>
      </dgm:t>
    </dgm:pt>
    <dgm:pt modelId="{0A45BFEE-ACFD-40C6-AA94-629EF028EB2F}" type="sibTrans" cxnId="{70F8F1C8-B73C-450C-95FC-974B7BC293A9}">
      <dgm:prSet/>
      <dgm:spPr/>
      <dgm:t>
        <a:bodyPr/>
        <a:lstStyle/>
        <a:p>
          <a:endParaRPr lang="hu-HU"/>
        </a:p>
      </dgm:t>
    </dgm:pt>
    <dgm:pt modelId="{EAFA7C4A-2CE2-4BDE-9508-6037C7D31091}">
      <dgm:prSet phldrT="[Tex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hu-HU" sz="2000" dirty="0"/>
            <a:t>Sérülékeny fejlődő országokból történő tőkekiáramlás</a:t>
          </a:r>
        </a:p>
      </dgm:t>
    </dgm:pt>
    <dgm:pt modelId="{E020F984-9424-45EC-B888-9612B17EA5F2}" type="parTrans" cxnId="{9A43470F-67F1-4A34-AB62-77859A682525}">
      <dgm:prSet/>
      <dgm:spPr/>
      <dgm:t>
        <a:bodyPr/>
        <a:lstStyle/>
        <a:p>
          <a:endParaRPr lang="hu-HU"/>
        </a:p>
      </dgm:t>
    </dgm:pt>
    <dgm:pt modelId="{C7793C3F-7C65-43D9-8DE4-D759F8CF1C79}" type="sibTrans" cxnId="{9A43470F-67F1-4A34-AB62-77859A682525}">
      <dgm:prSet/>
      <dgm:spPr/>
      <dgm:t>
        <a:bodyPr/>
        <a:lstStyle/>
        <a:p>
          <a:endParaRPr lang="hu-HU"/>
        </a:p>
      </dgm:t>
    </dgm:pt>
    <dgm:pt modelId="{41391BFA-0CEE-4CF0-A9E2-3EEFA43E6958}">
      <dgm:prSet phldrT="[Text]"/>
      <dgm:spPr>
        <a:solidFill>
          <a:srgbClr val="FF0000"/>
        </a:solidFill>
      </dgm:spPr>
      <dgm:t>
        <a:bodyPr/>
        <a:lstStyle/>
        <a:p>
          <a:r>
            <a:rPr lang="hu-HU" dirty="0"/>
            <a:t>Európa reálgazdasági és finanszírozási feszültségei</a:t>
          </a:r>
        </a:p>
      </dgm:t>
    </dgm:pt>
    <dgm:pt modelId="{050F7937-6CDE-4872-AD2C-74669AF3DAB4}" type="parTrans" cxnId="{141656CF-3F4B-4986-8197-04DDE2AC3663}">
      <dgm:prSet/>
      <dgm:spPr/>
      <dgm:t>
        <a:bodyPr/>
        <a:lstStyle/>
        <a:p>
          <a:endParaRPr lang="hu-HU"/>
        </a:p>
      </dgm:t>
    </dgm:pt>
    <dgm:pt modelId="{FE39591B-0432-40F8-8934-11CF1998B040}" type="sibTrans" cxnId="{141656CF-3F4B-4986-8197-04DDE2AC3663}">
      <dgm:prSet/>
      <dgm:spPr/>
      <dgm:t>
        <a:bodyPr/>
        <a:lstStyle/>
        <a:p>
          <a:endParaRPr lang="hu-HU"/>
        </a:p>
      </dgm:t>
    </dgm:pt>
    <dgm:pt modelId="{7B77D65E-5919-4402-9B81-7630B28FAA29}" type="pres">
      <dgm:prSet presAssocID="{006F77F1-F1F5-4160-BF69-9164C9298B93}" presName="linear" presStyleCnt="0">
        <dgm:presLayoutVars>
          <dgm:animLvl val="lvl"/>
          <dgm:resizeHandles val="exact"/>
        </dgm:presLayoutVars>
      </dgm:prSet>
      <dgm:spPr/>
    </dgm:pt>
    <dgm:pt modelId="{95A5E159-6CEF-4628-9A06-5BB630A6339F}" type="pres">
      <dgm:prSet presAssocID="{841BAC34-0943-4510-A0EA-CEFE077FBA3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1CF2809-D47C-4A58-A81D-9681AC7FDDE0}" type="pres">
      <dgm:prSet presAssocID="{0A45BFEE-ACFD-40C6-AA94-629EF028EB2F}" presName="spacer" presStyleCnt="0"/>
      <dgm:spPr/>
    </dgm:pt>
    <dgm:pt modelId="{4A8749A5-3927-49A1-8D35-062BBF28230C}" type="pres">
      <dgm:prSet presAssocID="{EAFA7C4A-2CE2-4BDE-9508-6037C7D3109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196231A-D266-45A7-8E53-DFEC5943B800}" type="pres">
      <dgm:prSet presAssocID="{C7793C3F-7C65-43D9-8DE4-D759F8CF1C79}" presName="spacer" presStyleCnt="0"/>
      <dgm:spPr/>
    </dgm:pt>
    <dgm:pt modelId="{A8177671-0377-48B6-B0EA-F4EF66147601}" type="pres">
      <dgm:prSet presAssocID="{41391BFA-0CEE-4CF0-A9E2-3EEFA43E695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A43470F-67F1-4A34-AB62-77859A682525}" srcId="{006F77F1-F1F5-4160-BF69-9164C9298B93}" destId="{EAFA7C4A-2CE2-4BDE-9508-6037C7D31091}" srcOrd="1" destOrd="0" parTransId="{E020F984-9424-45EC-B888-9612B17EA5F2}" sibTransId="{C7793C3F-7C65-43D9-8DE4-D759F8CF1C79}"/>
    <dgm:cxn modelId="{58027628-039A-4416-9BED-A0E38151E425}" type="presOf" srcId="{41391BFA-0CEE-4CF0-A9E2-3EEFA43E6958}" destId="{A8177671-0377-48B6-B0EA-F4EF66147601}" srcOrd="0" destOrd="0" presId="urn:microsoft.com/office/officeart/2005/8/layout/vList2"/>
    <dgm:cxn modelId="{56DD8786-5F52-4951-85F1-ACAD595B74A4}" type="presOf" srcId="{EAFA7C4A-2CE2-4BDE-9508-6037C7D31091}" destId="{4A8749A5-3927-49A1-8D35-062BBF28230C}" srcOrd="0" destOrd="0" presId="urn:microsoft.com/office/officeart/2005/8/layout/vList2"/>
    <dgm:cxn modelId="{7B8F548A-BD0A-4DC9-A67A-EE9BFD8225C2}" type="presOf" srcId="{006F77F1-F1F5-4160-BF69-9164C9298B93}" destId="{7B77D65E-5919-4402-9B81-7630B28FAA29}" srcOrd="0" destOrd="0" presId="urn:microsoft.com/office/officeart/2005/8/layout/vList2"/>
    <dgm:cxn modelId="{5397288C-3A80-4618-97CC-0D4D22E2515E}" type="presOf" srcId="{841BAC34-0943-4510-A0EA-CEFE077FBA38}" destId="{95A5E159-6CEF-4628-9A06-5BB630A6339F}" srcOrd="0" destOrd="0" presId="urn:microsoft.com/office/officeart/2005/8/layout/vList2"/>
    <dgm:cxn modelId="{70F8F1C8-B73C-450C-95FC-974B7BC293A9}" srcId="{006F77F1-F1F5-4160-BF69-9164C9298B93}" destId="{841BAC34-0943-4510-A0EA-CEFE077FBA38}" srcOrd="0" destOrd="0" parTransId="{619523E8-555F-4FEA-AB45-B9CEEE006BE2}" sibTransId="{0A45BFEE-ACFD-40C6-AA94-629EF028EB2F}"/>
    <dgm:cxn modelId="{141656CF-3F4B-4986-8197-04DDE2AC3663}" srcId="{006F77F1-F1F5-4160-BF69-9164C9298B93}" destId="{41391BFA-0CEE-4CF0-A9E2-3EEFA43E6958}" srcOrd="2" destOrd="0" parTransId="{050F7937-6CDE-4872-AD2C-74669AF3DAB4}" sibTransId="{FE39591B-0432-40F8-8934-11CF1998B040}"/>
    <dgm:cxn modelId="{BC18C061-B19B-43CF-B439-3564367157CC}" type="presParOf" srcId="{7B77D65E-5919-4402-9B81-7630B28FAA29}" destId="{95A5E159-6CEF-4628-9A06-5BB630A6339F}" srcOrd="0" destOrd="0" presId="urn:microsoft.com/office/officeart/2005/8/layout/vList2"/>
    <dgm:cxn modelId="{33947DBF-0D39-4C1C-9130-9B1674367801}" type="presParOf" srcId="{7B77D65E-5919-4402-9B81-7630B28FAA29}" destId="{11CF2809-D47C-4A58-A81D-9681AC7FDDE0}" srcOrd="1" destOrd="0" presId="urn:microsoft.com/office/officeart/2005/8/layout/vList2"/>
    <dgm:cxn modelId="{E8ABDD06-4B3D-44DD-9D36-6EFF9943BAED}" type="presParOf" srcId="{7B77D65E-5919-4402-9B81-7630B28FAA29}" destId="{4A8749A5-3927-49A1-8D35-062BBF28230C}" srcOrd="2" destOrd="0" presId="urn:microsoft.com/office/officeart/2005/8/layout/vList2"/>
    <dgm:cxn modelId="{BF5ED0E4-863E-4DFF-9CD7-ADBEF86251F2}" type="presParOf" srcId="{7B77D65E-5919-4402-9B81-7630B28FAA29}" destId="{E196231A-D266-45A7-8E53-DFEC5943B800}" srcOrd="3" destOrd="0" presId="urn:microsoft.com/office/officeart/2005/8/layout/vList2"/>
    <dgm:cxn modelId="{C6BEE0E8-8FAC-4768-A8E1-6B66B7AC6A11}" type="presParOf" srcId="{7B77D65E-5919-4402-9B81-7630B28FAA29}" destId="{A8177671-0377-48B6-B0EA-F4EF6614760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6F77F1-F1F5-4160-BF69-9164C9298B9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841BAC34-0943-4510-A0EA-CEFE077FBA38}">
      <dgm:prSet phldrT="[Text]"/>
      <dgm:spPr>
        <a:solidFill>
          <a:schemeClr val="accent6"/>
        </a:solidFill>
      </dgm:spPr>
      <dgm:t>
        <a:bodyPr/>
        <a:lstStyle/>
        <a:p>
          <a:r>
            <a:rPr lang="hu-HU" dirty="0"/>
            <a:t>Jóval alacsonyabb nettó és bruttó külső adósság</a:t>
          </a:r>
        </a:p>
      </dgm:t>
    </dgm:pt>
    <dgm:pt modelId="{619523E8-555F-4FEA-AB45-B9CEEE006BE2}" type="parTrans" cxnId="{70F8F1C8-B73C-450C-95FC-974B7BC293A9}">
      <dgm:prSet/>
      <dgm:spPr/>
      <dgm:t>
        <a:bodyPr/>
        <a:lstStyle/>
        <a:p>
          <a:endParaRPr lang="hu-HU"/>
        </a:p>
      </dgm:t>
    </dgm:pt>
    <dgm:pt modelId="{0A45BFEE-ACFD-40C6-AA94-629EF028EB2F}" type="sibTrans" cxnId="{70F8F1C8-B73C-450C-95FC-974B7BC293A9}">
      <dgm:prSet/>
      <dgm:spPr/>
      <dgm:t>
        <a:bodyPr/>
        <a:lstStyle/>
        <a:p>
          <a:endParaRPr lang="hu-HU"/>
        </a:p>
      </dgm:t>
    </dgm:pt>
    <dgm:pt modelId="{EAFA7C4A-2CE2-4BDE-9508-6037C7D31091}">
      <dgm:prSet phldrT="[Text]"/>
      <dgm:spPr>
        <a:solidFill>
          <a:schemeClr val="accent6"/>
        </a:solidFill>
      </dgm:spPr>
      <dgm:t>
        <a:bodyPr/>
        <a:lstStyle/>
        <a:p>
          <a:r>
            <a:rPr lang="hu-HU" dirty="0"/>
            <a:t>Alacsonyabb magánadósság, kedvezőbb szerkezetben</a:t>
          </a:r>
        </a:p>
      </dgm:t>
    </dgm:pt>
    <dgm:pt modelId="{E020F984-9424-45EC-B888-9612B17EA5F2}" type="parTrans" cxnId="{9A43470F-67F1-4A34-AB62-77859A682525}">
      <dgm:prSet/>
      <dgm:spPr/>
      <dgm:t>
        <a:bodyPr/>
        <a:lstStyle/>
        <a:p>
          <a:endParaRPr lang="hu-HU"/>
        </a:p>
      </dgm:t>
    </dgm:pt>
    <dgm:pt modelId="{C7793C3F-7C65-43D9-8DE4-D759F8CF1C79}" type="sibTrans" cxnId="{9A43470F-67F1-4A34-AB62-77859A682525}">
      <dgm:prSet/>
      <dgm:spPr/>
      <dgm:t>
        <a:bodyPr/>
        <a:lstStyle/>
        <a:p>
          <a:endParaRPr lang="hu-HU"/>
        </a:p>
      </dgm:t>
    </dgm:pt>
    <dgm:pt modelId="{41391BFA-0CEE-4CF0-A9E2-3EEFA43E6958}">
      <dgm:prSet phldrT="[Text]"/>
      <dgm:spPr>
        <a:solidFill>
          <a:schemeClr val="accent6"/>
        </a:solidFill>
      </dgm:spPr>
      <dgm:t>
        <a:bodyPr/>
        <a:lstStyle/>
        <a:p>
          <a:r>
            <a:rPr lang="hu-HU" dirty="0"/>
            <a:t>Dinamikus gazdasági növekedés, a </a:t>
          </a:r>
          <a:r>
            <a:rPr lang="hu-HU" dirty="0" err="1"/>
            <a:t>FFM</a:t>
          </a:r>
          <a:r>
            <a:rPr lang="hu-HU" dirty="0"/>
            <a:t> pozitív egyenlege mellett</a:t>
          </a:r>
        </a:p>
      </dgm:t>
    </dgm:pt>
    <dgm:pt modelId="{050F7937-6CDE-4872-AD2C-74669AF3DAB4}" type="parTrans" cxnId="{141656CF-3F4B-4986-8197-04DDE2AC3663}">
      <dgm:prSet/>
      <dgm:spPr/>
      <dgm:t>
        <a:bodyPr/>
        <a:lstStyle/>
        <a:p>
          <a:endParaRPr lang="hu-HU"/>
        </a:p>
      </dgm:t>
    </dgm:pt>
    <dgm:pt modelId="{FE39591B-0432-40F8-8934-11CF1998B040}" type="sibTrans" cxnId="{141656CF-3F4B-4986-8197-04DDE2AC3663}">
      <dgm:prSet/>
      <dgm:spPr/>
      <dgm:t>
        <a:bodyPr/>
        <a:lstStyle/>
        <a:p>
          <a:endParaRPr lang="hu-HU"/>
        </a:p>
      </dgm:t>
    </dgm:pt>
    <dgm:pt modelId="{E3449A1C-AAF0-492A-B25D-B886D34BD268}">
      <dgm:prSet phldrT="[Text]"/>
      <dgm:spPr>
        <a:solidFill>
          <a:schemeClr val="accent6"/>
        </a:solidFill>
      </dgm:spPr>
      <dgm:t>
        <a:bodyPr/>
        <a:lstStyle/>
        <a:p>
          <a:r>
            <a:rPr lang="hu-HU" dirty="0"/>
            <a:t>Stabilabb bankrendszer</a:t>
          </a:r>
        </a:p>
      </dgm:t>
    </dgm:pt>
    <dgm:pt modelId="{9FC40B9B-505A-4CA7-BD15-6EBD40397051}" type="parTrans" cxnId="{E2759A14-977E-4948-A8FE-696760C25EBD}">
      <dgm:prSet/>
      <dgm:spPr/>
      <dgm:t>
        <a:bodyPr/>
        <a:lstStyle/>
        <a:p>
          <a:endParaRPr lang="hu-HU"/>
        </a:p>
      </dgm:t>
    </dgm:pt>
    <dgm:pt modelId="{0A506837-7872-413E-8B3D-A79F845C5EEC}" type="sibTrans" cxnId="{E2759A14-977E-4948-A8FE-696760C25EBD}">
      <dgm:prSet/>
      <dgm:spPr/>
      <dgm:t>
        <a:bodyPr/>
        <a:lstStyle/>
        <a:p>
          <a:endParaRPr lang="hu-HU"/>
        </a:p>
      </dgm:t>
    </dgm:pt>
    <dgm:pt modelId="{7B77D65E-5919-4402-9B81-7630B28FAA29}" type="pres">
      <dgm:prSet presAssocID="{006F77F1-F1F5-4160-BF69-9164C9298B93}" presName="linear" presStyleCnt="0">
        <dgm:presLayoutVars>
          <dgm:animLvl val="lvl"/>
          <dgm:resizeHandles val="exact"/>
        </dgm:presLayoutVars>
      </dgm:prSet>
      <dgm:spPr/>
    </dgm:pt>
    <dgm:pt modelId="{95A5E159-6CEF-4628-9A06-5BB630A6339F}" type="pres">
      <dgm:prSet presAssocID="{841BAC34-0943-4510-A0EA-CEFE077FBA3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1CF2809-D47C-4A58-A81D-9681AC7FDDE0}" type="pres">
      <dgm:prSet presAssocID="{0A45BFEE-ACFD-40C6-AA94-629EF028EB2F}" presName="spacer" presStyleCnt="0"/>
      <dgm:spPr/>
    </dgm:pt>
    <dgm:pt modelId="{4A8749A5-3927-49A1-8D35-062BBF28230C}" type="pres">
      <dgm:prSet presAssocID="{EAFA7C4A-2CE2-4BDE-9508-6037C7D3109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96231A-D266-45A7-8E53-DFEC5943B800}" type="pres">
      <dgm:prSet presAssocID="{C7793C3F-7C65-43D9-8DE4-D759F8CF1C79}" presName="spacer" presStyleCnt="0"/>
      <dgm:spPr/>
    </dgm:pt>
    <dgm:pt modelId="{A8177671-0377-48B6-B0EA-F4EF66147601}" type="pres">
      <dgm:prSet presAssocID="{41391BFA-0CEE-4CF0-A9E2-3EEFA43E695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74542EE-9571-4774-BD3B-1913B9CE530A}" type="pres">
      <dgm:prSet presAssocID="{FE39591B-0432-40F8-8934-11CF1998B040}" presName="spacer" presStyleCnt="0"/>
      <dgm:spPr/>
    </dgm:pt>
    <dgm:pt modelId="{C2F3812C-777B-462C-9246-A76990B17149}" type="pres">
      <dgm:prSet presAssocID="{E3449A1C-AAF0-492A-B25D-B886D34BD268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A43470F-67F1-4A34-AB62-77859A682525}" srcId="{006F77F1-F1F5-4160-BF69-9164C9298B93}" destId="{EAFA7C4A-2CE2-4BDE-9508-6037C7D31091}" srcOrd="1" destOrd="0" parTransId="{E020F984-9424-45EC-B888-9612B17EA5F2}" sibTransId="{C7793C3F-7C65-43D9-8DE4-D759F8CF1C79}"/>
    <dgm:cxn modelId="{E2759A14-977E-4948-A8FE-696760C25EBD}" srcId="{006F77F1-F1F5-4160-BF69-9164C9298B93}" destId="{E3449A1C-AAF0-492A-B25D-B886D34BD268}" srcOrd="3" destOrd="0" parTransId="{9FC40B9B-505A-4CA7-BD15-6EBD40397051}" sibTransId="{0A506837-7872-413E-8B3D-A79F845C5EEC}"/>
    <dgm:cxn modelId="{58027628-039A-4416-9BED-A0E38151E425}" type="presOf" srcId="{41391BFA-0CEE-4CF0-A9E2-3EEFA43E6958}" destId="{A8177671-0377-48B6-B0EA-F4EF66147601}" srcOrd="0" destOrd="0" presId="urn:microsoft.com/office/officeart/2005/8/layout/vList2"/>
    <dgm:cxn modelId="{98253336-E383-42FB-9DAD-0797C3F4EB3C}" type="presOf" srcId="{E3449A1C-AAF0-492A-B25D-B886D34BD268}" destId="{C2F3812C-777B-462C-9246-A76990B17149}" srcOrd="0" destOrd="0" presId="urn:microsoft.com/office/officeart/2005/8/layout/vList2"/>
    <dgm:cxn modelId="{56DD8786-5F52-4951-85F1-ACAD595B74A4}" type="presOf" srcId="{EAFA7C4A-2CE2-4BDE-9508-6037C7D31091}" destId="{4A8749A5-3927-49A1-8D35-062BBF28230C}" srcOrd="0" destOrd="0" presId="urn:microsoft.com/office/officeart/2005/8/layout/vList2"/>
    <dgm:cxn modelId="{7B8F548A-BD0A-4DC9-A67A-EE9BFD8225C2}" type="presOf" srcId="{006F77F1-F1F5-4160-BF69-9164C9298B93}" destId="{7B77D65E-5919-4402-9B81-7630B28FAA29}" srcOrd="0" destOrd="0" presId="urn:microsoft.com/office/officeart/2005/8/layout/vList2"/>
    <dgm:cxn modelId="{5397288C-3A80-4618-97CC-0D4D22E2515E}" type="presOf" srcId="{841BAC34-0943-4510-A0EA-CEFE077FBA38}" destId="{95A5E159-6CEF-4628-9A06-5BB630A6339F}" srcOrd="0" destOrd="0" presId="urn:microsoft.com/office/officeart/2005/8/layout/vList2"/>
    <dgm:cxn modelId="{70F8F1C8-B73C-450C-95FC-974B7BC293A9}" srcId="{006F77F1-F1F5-4160-BF69-9164C9298B93}" destId="{841BAC34-0943-4510-A0EA-CEFE077FBA38}" srcOrd="0" destOrd="0" parTransId="{619523E8-555F-4FEA-AB45-B9CEEE006BE2}" sibTransId="{0A45BFEE-ACFD-40C6-AA94-629EF028EB2F}"/>
    <dgm:cxn modelId="{141656CF-3F4B-4986-8197-04DDE2AC3663}" srcId="{006F77F1-F1F5-4160-BF69-9164C9298B93}" destId="{41391BFA-0CEE-4CF0-A9E2-3EEFA43E6958}" srcOrd="2" destOrd="0" parTransId="{050F7937-6CDE-4872-AD2C-74669AF3DAB4}" sibTransId="{FE39591B-0432-40F8-8934-11CF1998B040}"/>
    <dgm:cxn modelId="{BC18C061-B19B-43CF-B439-3564367157CC}" type="presParOf" srcId="{7B77D65E-5919-4402-9B81-7630B28FAA29}" destId="{95A5E159-6CEF-4628-9A06-5BB630A6339F}" srcOrd="0" destOrd="0" presId="urn:microsoft.com/office/officeart/2005/8/layout/vList2"/>
    <dgm:cxn modelId="{33947DBF-0D39-4C1C-9130-9B1674367801}" type="presParOf" srcId="{7B77D65E-5919-4402-9B81-7630B28FAA29}" destId="{11CF2809-D47C-4A58-A81D-9681AC7FDDE0}" srcOrd="1" destOrd="0" presId="urn:microsoft.com/office/officeart/2005/8/layout/vList2"/>
    <dgm:cxn modelId="{E8ABDD06-4B3D-44DD-9D36-6EFF9943BAED}" type="presParOf" srcId="{7B77D65E-5919-4402-9B81-7630B28FAA29}" destId="{4A8749A5-3927-49A1-8D35-062BBF28230C}" srcOrd="2" destOrd="0" presId="urn:microsoft.com/office/officeart/2005/8/layout/vList2"/>
    <dgm:cxn modelId="{BF5ED0E4-863E-4DFF-9CD7-ADBEF86251F2}" type="presParOf" srcId="{7B77D65E-5919-4402-9B81-7630B28FAA29}" destId="{E196231A-D266-45A7-8E53-DFEC5943B800}" srcOrd="3" destOrd="0" presId="urn:microsoft.com/office/officeart/2005/8/layout/vList2"/>
    <dgm:cxn modelId="{C6BEE0E8-8FAC-4768-A8E1-6B66B7AC6A11}" type="presParOf" srcId="{7B77D65E-5919-4402-9B81-7630B28FAA29}" destId="{A8177671-0377-48B6-B0EA-F4EF66147601}" srcOrd="4" destOrd="0" presId="urn:microsoft.com/office/officeart/2005/8/layout/vList2"/>
    <dgm:cxn modelId="{A4888272-D93C-4C4F-8E90-0CEEA23B0B1F}" type="presParOf" srcId="{7B77D65E-5919-4402-9B81-7630B28FAA29}" destId="{074542EE-9571-4774-BD3B-1913B9CE530A}" srcOrd="5" destOrd="0" presId="urn:microsoft.com/office/officeart/2005/8/layout/vList2"/>
    <dgm:cxn modelId="{3925146E-59A1-4BA4-A43C-AE4C1D769763}" type="presParOf" srcId="{7B77D65E-5919-4402-9B81-7630B28FAA29}" destId="{C2F3812C-777B-462C-9246-A76990B1714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B31FA3-705F-47A0-B739-1309B25CE23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F30CA3B-B9AE-453D-B243-B69E769A2769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solidFill>
                <a:schemeClr val="tx2"/>
              </a:solidFill>
            </a:rPr>
            <a:t>Penetráció</a:t>
          </a:r>
        </a:p>
      </dgm:t>
    </dgm:pt>
    <dgm:pt modelId="{AB2A1573-087B-451D-BA8C-05369C26A72B}" type="parTrans" cxnId="{E9411F91-28C0-43D3-8DD4-0635401FED12}">
      <dgm:prSet/>
      <dgm:spPr/>
      <dgm:t>
        <a:bodyPr/>
        <a:lstStyle/>
        <a:p>
          <a:endParaRPr lang="hu-HU"/>
        </a:p>
      </dgm:t>
    </dgm:pt>
    <dgm:pt modelId="{F3938D82-3923-42C1-9DCE-327118BD072B}" type="sibTrans" cxnId="{E9411F91-28C0-43D3-8DD4-0635401FED12}">
      <dgm:prSet/>
      <dgm:spPr/>
      <dgm:t>
        <a:bodyPr/>
        <a:lstStyle/>
        <a:p>
          <a:endParaRPr lang="hu-HU"/>
        </a:p>
      </dgm:t>
    </dgm:pt>
    <dgm:pt modelId="{725E96F1-61FC-49A3-8E6E-D6980198CD8F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solidFill>
                <a:schemeClr val="tx2"/>
              </a:solidFill>
            </a:rPr>
            <a:t>Digitalizáció</a:t>
          </a:r>
        </a:p>
      </dgm:t>
    </dgm:pt>
    <dgm:pt modelId="{BD792629-E226-44F5-A7E9-F03CA76A1C4C}" type="parTrans" cxnId="{AF96B44C-3B1C-4EF1-8E73-6F35A1A18631}">
      <dgm:prSet/>
      <dgm:spPr/>
      <dgm:t>
        <a:bodyPr/>
        <a:lstStyle/>
        <a:p>
          <a:endParaRPr lang="hu-HU"/>
        </a:p>
      </dgm:t>
    </dgm:pt>
    <dgm:pt modelId="{4CD2F1A8-2EF7-4C90-ADCE-3BB032D108CB}" type="sibTrans" cxnId="{AF96B44C-3B1C-4EF1-8E73-6F35A1A18631}">
      <dgm:prSet/>
      <dgm:spPr/>
      <dgm:t>
        <a:bodyPr/>
        <a:lstStyle/>
        <a:p>
          <a:endParaRPr lang="hu-HU"/>
        </a:p>
      </dgm:t>
    </dgm:pt>
    <dgm:pt modelId="{9B124949-E871-4B45-BACB-EC2648853691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u-HU" dirty="0">
              <a:solidFill>
                <a:schemeClr val="tx2"/>
              </a:solidFill>
            </a:rPr>
            <a:t>Konszolidáció</a:t>
          </a:r>
        </a:p>
      </dgm:t>
    </dgm:pt>
    <dgm:pt modelId="{B5FAE217-D145-4F07-B18B-690D35A2C100}" type="parTrans" cxnId="{78450041-493E-48D5-AE45-41284A6BD451}">
      <dgm:prSet/>
      <dgm:spPr/>
      <dgm:t>
        <a:bodyPr/>
        <a:lstStyle/>
        <a:p>
          <a:endParaRPr lang="hu-HU"/>
        </a:p>
      </dgm:t>
    </dgm:pt>
    <dgm:pt modelId="{D34C4EAB-05E6-4E90-8B9B-5CCC008216CA}" type="sibTrans" cxnId="{78450041-493E-48D5-AE45-41284A6BD451}">
      <dgm:prSet/>
      <dgm:spPr/>
      <dgm:t>
        <a:bodyPr/>
        <a:lstStyle/>
        <a:p>
          <a:endParaRPr lang="hu-HU"/>
        </a:p>
      </dgm:t>
    </dgm:pt>
    <dgm:pt modelId="{8DC68BAD-8F0A-45E9-A435-F3948ACAA5EE}" type="pres">
      <dgm:prSet presAssocID="{FAB31FA3-705F-47A0-B739-1309B25CE237}" presName="CompostProcess" presStyleCnt="0">
        <dgm:presLayoutVars>
          <dgm:dir/>
          <dgm:resizeHandles val="exact"/>
        </dgm:presLayoutVars>
      </dgm:prSet>
      <dgm:spPr/>
    </dgm:pt>
    <dgm:pt modelId="{95B4B777-DD60-43E2-9611-4284E954E264}" type="pres">
      <dgm:prSet presAssocID="{FAB31FA3-705F-47A0-B739-1309B25CE237}" presName="arrow" presStyleLbl="bgShp" presStyleIdx="0" presStyleCnt="1"/>
      <dgm:spPr>
        <a:solidFill>
          <a:schemeClr val="accent6"/>
        </a:solidFill>
      </dgm:spPr>
    </dgm:pt>
    <dgm:pt modelId="{B1FD914F-B2D8-4328-AD5E-DD87CED229BA}" type="pres">
      <dgm:prSet presAssocID="{FAB31FA3-705F-47A0-B739-1309B25CE237}" presName="linearProcess" presStyleCnt="0"/>
      <dgm:spPr/>
    </dgm:pt>
    <dgm:pt modelId="{D300DDE4-8AE7-4EAD-9131-CE1305900BF0}" type="pres">
      <dgm:prSet presAssocID="{AF30CA3B-B9AE-453D-B243-B69E769A2769}" presName="textNode" presStyleLbl="node1" presStyleIdx="0" presStyleCnt="3">
        <dgm:presLayoutVars>
          <dgm:bulletEnabled val="1"/>
        </dgm:presLayoutVars>
      </dgm:prSet>
      <dgm:spPr/>
    </dgm:pt>
    <dgm:pt modelId="{34530828-8664-45C9-955B-06DC48BE629F}" type="pres">
      <dgm:prSet presAssocID="{F3938D82-3923-42C1-9DCE-327118BD072B}" presName="sibTrans" presStyleCnt="0"/>
      <dgm:spPr/>
    </dgm:pt>
    <dgm:pt modelId="{9941C2E7-C04C-4D74-898D-5ED7A4008DFF}" type="pres">
      <dgm:prSet presAssocID="{725E96F1-61FC-49A3-8E6E-D6980198CD8F}" presName="textNode" presStyleLbl="node1" presStyleIdx="1" presStyleCnt="3">
        <dgm:presLayoutVars>
          <dgm:bulletEnabled val="1"/>
        </dgm:presLayoutVars>
      </dgm:prSet>
      <dgm:spPr/>
    </dgm:pt>
    <dgm:pt modelId="{D10B2915-13D6-4670-BD71-C812B730FD28}" type="pres">
      <dgm:prSet presAssocID="{4CD2F1A8-2EF7-4C90-ADCE-3BB032D108CB}" presName="sibTrans" presStyleCnt="0"/>
      <dgm:spPr/>
    </dgm:pt>
    <dgm:pt modelId="{F6F9E725-54B9-4739-97E3-ACC3D5586406}" type="pres">
      <dgm:prSet presAssocID="{9B124949-E871-4B45-BACB-EC2648853691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7A8270B-584D-4ED6-9859-AA28F0551A68}" type="presOf" srcId="{725E96F1-61FC-49A3-8E6E-D6980198CD8F}" destId="{9941C2E7-C04C-4D74-898D-5ED7A4008DFF}" srcOrd="0" destOrd="0" presId="urn:microsoft.com/office/officeart/2005/8/layout/hProcess9"/>
    <dgm:cxn modelId="{78450041-493E-48D5-AE45-41284A6BD451}" srcId="{FAB31FA3-705F-47A0-B739-1309B25CE237}" destId="{9B124949-E871-4B45-BACB-EC2648853691}" srcOrd="2" destOrd="0" parTransId="{B5FAE217-D145-4F07-B18B-690D35A2C100}" sibTransId="{D34C4EAB-05E6-4E90-8B9B-5CCC008216CA}"/>
    <dgm:cxn modelId="{AF96B44C-3B1C-4EF1-8E73-6F35A1A18631}" srcId="{FAB31FA3-705F-47A0-B739-1309B25CE237}" destId="{725E96F1-61FC-49A3-8E6E-D6980198CD8F}" srcOrd="1" destOrd="0" parTransId="{BD792629-E226-44F5-A7E9-F03CA76A1C4C}" sibTransId="{4CD2F1A8-2EF7-4C90-ADCE-3BB032D108CB}"/>
    <dgm:cxn modelId="{E9411F91-28C0-43D3-8DD4-0635401FED12}" srcId="{FAB31FA3-705F-47A0-B739-1309B25CE237}" destId="{AF30CA3B-B9AE-453D-B243-B69E769A2769}" srcOrd="0" destOrd="0" parTransId="{AB2A1573-087B-451D-BA8C-05369C26A72B}" sibTransId="{F3938D82-3923-42C1-9DCE-327118BD072B}"/>
    <dgm:cxn modelId="{0DC357A7-42CA-48EA-A075-1326E97895AA}" type="presOf" srcId="{FAB31FA3-705F-47A0-B739-1309B25CE237}" destId="{8DC68BAD-8F0A-45E9-A435-F3948ACAA5EE}" srcOrd="0" destOrd="0" presId="urn:microsoft.com/office/officeart/2005/8/layout/hProcess9"/>
    <dgm:cxn modelId="{5C7A5CC4-1450-4C98-8753-116310C683CC}" type="presOf" srcId="{AF30CA3B-B9AE-453D-B243-B69E769A2769}" destId="{D300DDE4-8AE7-4EAD-9131-CE1305900BF0}" srcOrd="0" destOrd="0" presId="urn:microsoft.com/office/officeart/2005/8/layout/hProcess9"/>
    <dgm:cxn modelId="{9AE79AD1-4D69-48E9-9809-A1D80E767D59}" type="presOf" srcId="{9B124949-E871-4B45-BACB-EC2648853691}" destId="{F6F9E725-54B9-4739-97E3-ACC3D5586406}" srcOrd="0" destOrd="0" presId="urn:microsoft.com/office/officeart/2005/8/layout/hProcess9"/>
    <dgm:cxn modelId="{F84697E1-CC05-4C49-9673-D55785E39ADD}" type="presParOf" srcId="{8DC68BAD-8F0A-45E9-A435-F3948ACAA5EE}" destId="{95B4B777-DD60-43E2-9611-4284E954E264}" srcOrd="0" destOrd="0" presId="urn:microsoft.com/office/officeart/2005/8/layout/hProcess9"/>
    <dgm:cxn modelId="{73885DF7-3BB1-4FB1-85CB-B206BB5D2ED7}" type="presParOf" srcId="{8DC68BAD-8F0A-45E9-A435-F3948ACAA5EE}" destId="{B1FD914F-B2D8-4328-AD5E-DD87CED229BA}" srcOrd="1" destOrd="0" presId="urn:microsoft.com/office/officeart/2005/8/layout/hProcess9"/>
    <dgm:cxn modelId="{3B790510-0B2A-44EF-9C40-F359F8222C63}" type="presParOf" srcId="{B1FD914F-B2D8-4328-AD5E-DD87CED229BA}" destId="{D300DDE4-8AE7-4EAD-9131-CE1305900BF0}" srcOrd="0" destOrd="0" presId="urn:microsoft.com/office/officeart/2005/8/layout/hProcess9"/>
    <dgm:cxn modelId="{E576EB29-945D-4349-BA42-DBF8C8B85335}" type="presParOf" srcId="{B1FD914F-B2D8-4328-AD5E-DD87CED229BA}" destId="{34530828-8664-45C9-955B-06DC48BE629F}" srcOrd="1" destOrd="0" presId="urn:microsoft.com/office/officeart/2005/8/layout/hProcess9"/>
    <dgm:cxn modelId="{918493A6-633E-4DC9-98F7-E88AE49C1CA1}" type="presParOf" srcId="{B1FD914F-B2D8-4328-AD5E-DD87CED229BA}" destId="{9941C2E7-C04C-4D74-898D-5ED7A4008DFF}" srcOrd="2" destOrd="0" presId="urn:microsoft.com/office/officeart/2005/8/layout/hProcess9"/>
    <dgm:cxn modelId="{542DC047-4013-44C3-805D-8CD747627A48}" type="presParOf" srcId="{B1FD914F-B2D8-4328-AD5E-DD87CED229BA}" destId="{D10B2915-13D6-4670-BD71-C812B730FD28}" srcOrd="3" destOrd="0" presId="urn:microsoft.com/office/officeart/2005/8/layout/hProcess9"/>
    <dgm:cxn modelId="{BCC1F2F4-EC3B-41F9-917B-7A2F90E94838}" type="presParOf" srcId="{B1FD914F-B2D8-4328-AD5E-DD87CED229BA}" destId="{F6F9E725-54B9-4739-97E3-ACC3D558640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7097FA-AAC0-4F26-8F43-0527FFE7FB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04CFA10-04E4-4CBF-A8C3-E176812AF3D8}">
      <dgm:prSet phldrT="[Text]" custT="1"/>
      <dgm:spPr>
        <a:xfrm>
          <a:off x="425365" y="279288"/>
          <a:ext cx="7669663" cy="558364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nemzetközi környezet érdemben változott az előző jelentéshez képest,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de a bizonytalanságok nem mérséklődtek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A gazdasági növekedésre vonatkozó várakozások romlottak, ami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kivárásra készteti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 jelentősebb jegybankokat.</a:t>
          </a:r>
          <a:endParaRPr lang="en-US" sz="1700" b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C1AE329-1D17-4878-B075-6C303A98B794}" type="parTrans" cxnId="{9EE3A917-B5FF-49D7-B1E4-323D54AFA15E}">
      <dgm:prSet/>
      <dgm:spPr/>
      <dgm:t>
        <a:bodyPr/>
        <a:lstStyle/>
        <a:p>
          <a:endParaRPr lang="en-US" sz="1700" b="0">
            <a:latin typeface="Calibri" panose="020F0502020204030204" pitchFamily="34" charset="0"/>
          </a:endParaRPr>
        </a:p>
      </dgm:t>
    </dgm:pt>
    <dgm:pt modelId="{3AA26668-2F16-4C06-BD54-25336C3A7567}" type="sibTrans" cxnId="{9EE3A917-B5FF-49D7-B1E4-323D54AFA15E}">
      <dgm:prSet/>
      <dgm:spPr>
        <a:xfrm>
          <a:off x="-5996812" y="-917621"/>
          <a:ext cx="7138857" cy="7138857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700" b="0">
            <a:latin typeface="Calibri" panose="020F0502020204030204" pitchFamily="34" charset="0"/>
          </a:endParaRPr>
        </a:p>
      </dgm:t>
    </dgm:pt>
    <dgm:pt modelId="{70B0B3A2-EDEF-4659-9657-A8DAC8482C8F}">
      <dgm:prSet phldrT="[Text]" custT="1"/>
      <dgm:spPr>
        <a:xfrm>
          <a:off x="884658" y="1116728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magánszektor hitelezése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dinamikusan bővül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azonban jelenleg ez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megfelelő fundamentumok mellett 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valósul meg. A hitelezési folyamatokban nem látjuk a túlfűtöttség jeleit.</a:t>
          </a:r>
        </a:p>
      </dgm:t>
    </dgm:pt>
    <dgm:pt modelId="{7C15A863-0707-4BC0-A5A5-263EF038CA89}" type="parTrans" cxnId="{9B0241E9-B2BC-4AAF-A70C-96C4D3385CD4}">
      <dgm:prSet/>
      <dgm:spPr/>
      <dgm:t>
        <a:bodyPr/>
        <a:lstStyle/>
        <a:p>
          <a:endParaRPr lang="en-US" sz="1700" b="0">
            <a:latin typeface="Calibri" panose="020F0502020204030204" pitchFamily="34" charset="0"/>
          </a:endParaRPr>
        </a:p>
      </dgm:t>
    </dgm:pt>
    <dgm:pt modelId="{8D82642C-D480-4F38-A0C1-AABCFBD55753}" type="sibTrans" cxnId="{9B0241E9-B2BC-4AAF-A70C-96C4D3385CD4}">
      <dgm:prSet/>
      <dgm:spPr/>
      <dgm:t>
        <a:bodyPr/>
        <a:lstStyle/>
        <a:p>
          <a:endParaRPr lang="en-US" sz="1700" b="0">
            <a:latin typeface="Calibri" panose="020F0502020204030204" pitchFamily="34" charset="0"/>
          </a:endParaRPr>
        </a:p>
      </dgm:t>
    </dgm:pt>
    <dgm:pt modelId="{EFA88676-8367-42D1-948F-084FEC399EA3}">
      <dgm:prSet phldrT="[Text]" custT="1"/>
      <dgm:spPr>
        <a:xfrm>
          <a:off x="1094681" y="1954169"/>
          <a:ext cx="7000347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nemteljesítő jelzáloghitel-követelések jelentős részét már a pénzügyi vállalkozások kezelik. Az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ingatlanpiaci élénkülés heterogén jellege miatt 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lakások értéknövekedése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nem mindenhol tud segíteni az adósokon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</a:t>
          </a:r>
        </a:p>
      </dgm:t>
    </dgm:pt>
    <dgm:pt modelId="{A1F34558-4BB7-4C26-A997-32A677C85129}" type="parTrans" cxnId="{5DAE6B0B-1E3B-45DC-B537-F682628B1BEF}">
      <dgm:prSet/>
      <dgm:spPr/>
      <dgm:t>
        <a:bodyPr/>
        <a:lstStyle/>
        <a:p>
          <a:endParaRPr lang="en-US" sz="1700" b="0">
            <a:latin typeface="Calibri" panose="020F0502020204030204" pitchFamily="34" charset="0"/>
          </a:endParaRPr>
        </a:p>
      </dgm:t>
    </dgm:pt>
    <dgm:pt modelId="{43AB3A7B-190E-4069-8878-C1E024303589}" type="sibTrans" cxnId="{5DAE6B0B-1E3B-45DC-B537-F682628B1BEF}">
      <dgm:prSet/>
      <dgm:spPr/>
      <dgm:t>
        <a:bodyPr/>
        <a:lstStyle/>
        <a:p>
          <a:endParaRPr lang="en-US" sz="1700" b="0">
            <a:latin typeface="Calibri" panose="020F0502020204030204" pitchFamily="34" charset="0"/>
          </a:endParaRPr>
        </a:p>
      </dgm:t>
    </dgm:pt>
    <dgm:pt modelId="{69208AF2-A5F9-4B43-AB41-3EC22556E880}">
      <dgm:prSet phldrT="[Text]" custT="1"/>
      <dgm:spPr>
        <a:xfrm>
          <a:off x="884658" y="3628520"/>
          <a:ext cx="7210370" cy="558364"/>
        </a:xfrm>
        <a:solidFill>
          <a:schemeClr val="tx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bankok jövedelmezősége az értékvesztés-visszaírások csökkenése miatt mérséklődött, és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közelíteni kezdte fenntartható szintjét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A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hatékonyság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növekedése és a hitelezés bővülése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emelheti hosszú távon 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profitot.</a:t>
          </a:r>
        </a:p>
      </dgm:t>
    </dgm:pt>
    <dgm:pt modelId="{304DF2D7-55D2-4243-A427-3708D9DF73DB}" type="parTrans" cxnId="{9576B531-47B9-4FC6-8440-44E4C140F2B7}">
      <dgm:prSet/>
      <dgm:spPr/>
      <dgm:t>
        <a:bodyPr/>
        <a:lstStyle/>
        <a:p>
          <a:endParaRPr lang="en-US" sz="1700" b="0">
            <a:latin typeface="Calibri" panose="020F0502020204030204" pitchFamily="34" charset="0"/>
          </a:endParaRPr>
        </a:p>
      </dgm:t>
    </dgm:pt>
    <dgm:pt modelId="{783ECCF3-97A7-4B6C-9C9A-B28550F7AA52}" type="sibTrans" cxnId="{9576B531-47B9-4FC6-8440-44E4C140F2B7}">
      <dgm:prSet/>
      <dgm:spPr/>
      <dgm:t>
        <a:bodyPr/>
        <a:lstStyle/>
        <a:p>
          <a:endParaRPr lang="en-US" sz="1700" b="0">
            <a:latin typeface="Calibri" panose="020F0502020204030204" pitchFamily="34" charset="0"/>
          </a:endParaRPr>
        </a:p>
      </dgm:t>
    </dgm:pt>
    <dgm:pt modelId="{73B4617D-D96A-42D9-9146-915588F81758}">
      <dgm:prSet phldrT="[Text]" custT="1"/>
      <dgm:spPr>
        <a:xfrm>
          <a:off x="425365" y="279288"/>
          <a:ext cx="7669663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lakásárak tovább nőttek, Budapesten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emelkedett a túlértékeltség kockázata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Egy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lakáspiaci sokk bankrendszerre gyakorolt hatását limitálja 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kockázatos jelzáloghitelek relatíve mérsékelt állománya.</a:t>
          </a:r>
          <a:endParaRPr lang="en-US" sz="1700" b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1C2D562-A479-4025-BA79-1C8B63BDA692}" type="parTrans" cxnId="{9E3D65CB-2D2A-413F-8F8C-6850AB8C9DE0}">
      <dgm:prSet/>
      <dgm:spPr/>
      <dgm:t>
        <a:bodyPr/>
        <a:lstStyle/>
        <a:p>
          <a:endParaRPr lang="hu-HU" sz="1700"/>
        </a:p>
      </dgm:t>
    </dgm:pt>
    <dgm:pt modelId="{D73E14B0-4962-490F-827B-966D332569EB}" type="sibTrans" cxnId="{9E3D65CB-2D2A-413F-8F8C-6850AB8C9DE0}">
      <dgm:prSet/>
      <dgm:spPr/>
      <dgm:t>
        <a:bodyPr/>
        <a:lstStyle/>
        <a:p>
          <a:endParaRPr lang="hu-HU" sz="1700"/>
        </a:p>
      </dgm:t>
    </dgm:pt>
    <dgm:pt modelId="{0BFC8E7A-03B1-4146-B79A-4D6626CF5D37}">
      <dgm:prSet phldrT="[Text]" custT="1"/>
      <dgm:spPr>
        <a:xfrm>
          <a:off x="884658" y="1116728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kamatkockázat csökkenését 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háztartási szegmensben az MNB új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ajánlása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a vállalati szegmensben az </a:t>
          </a:r>
          <a:r>
            <a:rPr lang="hu-HU" sz="1700" b="1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NHP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fix 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támogatja. A </a:t>
          </a:r>
          <a:r>
            <a:rPr lang="hu-HU" sz="1700" b="1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vállalati forrásdiverzifikációhoz</a:t>
          </a:r>
          <a:r>
            <a:rPr lang="hu-HU" sz="1700" b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 Növekedési Kötvényprogram járul hozzá.</a:t>
          </a:r>
        </a:p>
      </dgm:t>
    </dgm:pt>
    <dgm:pt modelId="{1F6D3198-E1CF-45EA-86F0-1AFBF275DDCA}" type="parTrans" cxnId="{FB6AC1A0-137A-42F1-B3A7-4956F5E49275}">
      <dgm:prSet/>
      <dgm:spPr/>
      <dgm:t>
        <a:bodyPr/>
        <a:lstStyle/>
        <a:p>
          <a:endParaRPr lang="hu-HU" sz="1700"/>
        </a:p>
      </dgm:t>
    </dgm:pt>
    <dgm:pt modelId="{A2FF5C5B-918A-48E2-8014-D5991F47411B}" type="sibTrans" cxnId="{FB6AC1A0-137A-42F1-B3A7-4956F5E49275}">
      <dgm:prSet/>
      <dgm:spPr/>
      <dgm:t>
        <a:bodyPr/>
        <a:lstStyle/>
        <a:p>
          <a:endParaRPr lang="hu-HU" sz="1700"/>
        </a:p>
      </dgm:t>
    </dgm:pt>
    <dgm:pt modelId="{A496933C-63CB-4A93-88C2-69E1CBDD14C6}" type="pres">
      <dgm:prSet presAssocID="{5E7097FA-AAC0-4F26-8F43-0527FFE7FBAB}" presName="Name0" presStyleCnt="0">
        <dgm:presLayoutVars>
          <dgm:chMax val="7"/>
          <dgm:chPref val="7"/>
          <dgm:dir/>
        </dgm:presLayoutVars>
      </dgm:prSet>
      <dgm:spPr/>
    </dgm:pt>
    <dgm:pt modelId="{FEF91705-633F-4C3F-9E50-CE38CE378F12}" type="pres">
      <dgm:prSet presAssocID="{5E7097FA-AAC0-4F26-8F43-0527FFE7FBAB}" presName="Name1" presStyleCnt="0"/>
      <dgm:spPr/>
    </dgm:pt>
    <dgm:pt modelId="{B718FBFA-8DA3-44FC-B167-3DDDB6BC26D0}" type="pres">
      <dgm:prSet presAssocID="{5E7097FA-AAC0-4F26-8F43-0527FFE7FBAB}" presName="cycle" presStyleCnt="0"/>
      <dgm:spPr/>
    </dgm:pt>
    <dgm:pt modelId="{A733D9AC-B6EB-4B04-9876-C44D7114C4C2}" type="pres">
      <dgm:prSet presAssocID="{5E7097FA-AAC0-4F26-8F43-0527FFE7FBAB}" presName="srcNode" presStyleLbl="node1" presStyleIdx="0" presStyleCnt="6"/>
      <dgm:spPr/>
    </dgm:pt>
    <dgm:pt modelId="{F02D9F89-3136-4400-8880-6F4C9D1922CA}" type="pres">
      <dgm:prSet presAssocID="{5E7097FA-AAC0-4F26-8F43-0527FFE7FBAB}" presName="conn" presStyleLbl="parChTrans1D2" presStyleIdx="0" presStyleCnt="1"/>
      <dgm:spPr/>
    </dgm:pt>
    <dgm:pt modelId="{EBE1A0F6-6BED-494C-8DF5-6066A4DB3B33}" type="pres">
      <dgm:prSet presAssocID="{5E7097FA-AAC0-4F26-8F43-0527FFE7FBAB}" presName="extraNode" presStyleLbl="node1" presStyleIdx="0" presStyleCnt="6"/>
      <dgm:spPr/>
    </dgm:pt>
    <dgm:pt modelId="{7FB9DF1B-7C08-452A-BDE2-790C0F44BA3C}" type="pres">
      <dgm:prSet presAssocID="{5E7097FA-AAC0-4F26-8F43-0527FFE7FBAB}" presName="dstNode" presStyleLbl="node1" presStyleIdx="0" presStyleCnt="6"/>
      <dgm:spPr/>
    </dgm:pt>
    <dgm:pt modelId="{D0BBA9B4-F286-488B-BA4B-91A2B12188B1}" type="pres">
      <dgm:prSet presAssocID="{C04CFA10-04E4-4CBF-A8C3-E176812AF3D8}" presName="text_1" presStyleLbl="node1" presStyleIdx="0" presStyleCnt="6" custScaleY="129004">
        <dgm:presLayoutVars>
          <dgm:bulletEnabled val="1"/>
        </dgm:presLayoutVars>
      </dgm:prSet>
      <dgm:spPr/>
    </dgm:pt>
    <dgm:pt modelId="{CB65F9B7-AA64-4F17-89F1-11D84E0B4F5E}" type="pres">
      <dgm:prSet presAssocID="{C04CFA10-04E4-4CBF-A8C3-E176812AF3D8}" presName="accent_1" presStyleCnt="0"/>
      <dgm:spPr/>
    </dgm:pt>
    <dgm:pt modelId="{17989FF0-9458-4918-9644-66FC8361081F}" type="pres">
      <dgm:prSet presAssocID="{C04CFA10-04E4-4CBF-A8C3-E176812AF3D8}" presName="accentRepeatNode" presStyleLbl="solidFgAcc1" presStyleIdx="0" presStyleCnt="6" custLinFactNeighborX="-547"/>
      <dgm:spPr>
        <a:xfrm>
          <a:off x="76388" y="209492"/>
          <a:ext cx="697955" cy="69795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B3D779A-965A-4FD6-814B-7881F1A1A2BC}" type="pres">
      <dgm:prSet presAssocID="{73B4617D-D96A-42D9-9146-915588F81758}" presName="text_2" presStyleLbl="node1" presStyleIdx="1" presStyleCnt="6" custScaleY="122715">
        <dgm:presLayoutVars>
          <dgm:bulletEnabled val="1"/>
        </dgm:presLayoutVars>
      </dgm:prSet>
      <dgm:spPr>
        <a:prstGeom prst="rect">
          <a:avLst/>
        </a:prstGeom>
      </dgm:spPr>
    </dgm:pt>
    <dgm:pt modelId="{95CD7E57-4C86-48C0-A8B7-1F2B9DAFBC59}" type="pres">
      <dgm:prSet presAssocID="{73B4617D-D96A-42D9-9146-915588F81758}" presName="accent_2" presStyleCnt="0"/>
      <dgm:spPr/>
    </dgm:pt>
    <dgm:pt modelId="{22EBB5E2-1E7A-4E52-9DF7-8D503A7ECB4F}" type="pres">
      <dgm:prSet presAssocID="{73B4617D-D96A-42D9-9146-915588F81758}" presName="accentRepeatNode" presStyleLbl="solidFgAcc1" presStyleIdx="1" presStyleCnt="6"/>
      <dgm:spPr>
        <a:ln w="25400">
          <a:solidFill>
            <a:schemeClr val="tx2"/>
          </a:solidFill>
        </a:ln>
      </dgm:spPr>
    </dgm:pt>
    <dgm:pt modelId="{E2FC0701-CA75-46A5-83E5-5C5496C652C7}" type="pres">
      <dgm:prSet presAssocID="{70B0B3A2-EDEF-4659-9657-A8DAC8482C8F}" presName="text_3" presStyleLbl="node1" presStyleIdx="2" presStyleCnt="6" custScaleY="127608">
        <dgm:presLayoutVars>
          <dgm:bulletEnabled val="1"/>
        </dgm:presLayoutVars>
      </dgm:prSet>
      <dgm:spPr>
        <a:prstGeom prst="rect">
          <a:avLst/>
        </a:prstGeom>
      </dgm:spPr>
    </dgm:pt>
    <dgm:pt modelId="{186B8600-61A1-479F-B59E-7986D19D86DB}" type="pres">
      <dgm:prSet presAssocID="{70B0B3A2-EDEF-4659-9657-A8DAC8482C8F}" presName="accent_3" presStyleCnt="0"/>
      <dgm:spPr/>
    </dgm:pt>
    <dgm:pt modelId="{1A9AED78-025F-400B-A508-978FCBF3A8EB}" type="pres">
      <dgm:prSet presAssocID="{70B0B3A2-EDEF-4659-9657-A8DAC8482C8F}" presName="accentRepeatNode" presStyleLbl="solidFgAcc1" presStyleIdx="2" presStyleCnt="6"/>
      <dgm:spPr>
        <a:xfrm>
          <a:off x="535681" y="1046933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81684A5-59CD-4746-9D10-939FA9B25FE8}" type="pres">
      <dgm:prSet presAssocID="{0BFC8E7A-03B1-4146-B79A-4D6626CF5D37}" presName="text_4" presStyleLbl="node1" presStyleIdx="3" presStyleCnt="6" custScaleY="122756">
        <dgm:presLayoutVars>
          <dgm:bulletEnabled val="1"/>
        </dgm:presLayoutVars>
      </dgm:prSet>
      <dgm:spPr/>
    </dgm:pt>
    <dgm:pt modelId="{2DC7CCFB-952F-4320-B7CB-09DFCCE5A32F}" type="pres">
      <dgm:prSet presAssocID="{0BFC8E7A-03B1-4146-B79A-4D6626CF5D37}" presName="accent_4" presStyleCnt="0"/>
      <dgm:spPr/>
    </dgm:pt>
    <dgm:pt modelId="{60E6B141-FA08-45BC-B7B6-2A34E9087343}" type="pres">
      <dgm:prSet presAssocID="{0BFC8E7A-03B1-4146-B79A-4D6626CF5D37}" presName="accentRepeatNode" presStyleLbl="solidFgAcc1" presStyleIdx="3" presStyleCnt="6"/>
      <dgm:spPr>
        <a:ln w="25400">
          <a:solidFill>
            <a:schemeClr val="tx2"/>
          </a:solidFill>
        </a:ln>
      </dgm:spPr>
    </dgm:pt>
    <dgm:pt modelId="{8EED8AEF-649B-4AA3-A380-F0FEE137A9E9}" type="pres">
      <dgm:prSet presAssocID="{EFA88676-8367-42D1-948F-084FEC399EA3}" presName="text_5" presStyleLbl="node1" presStyleIdx="4" presStyleCnt="6" custScaleY="130913">
        <dgm:presLayoutVars>
          <dgm:bulletEnabled val="1"/>
        </dgm:presLayoutVars>
      </dgm:prSet>
      <dgm:spPr/>
    </dgm:pt>
    <dgm:pt modelId="{25A4A679-2C1F-4A89-9496-5309CFFDF469}" type="pres">
      <dgm:prSet presAssocID="{EFA88676-8367-42D1-948F-084FEC399EA3}" presName="accent_5" presStyleCnt="0"/>
      <dgm:spPr/>
    </dgm:pt>
    <dgm:pt modelId="{EC4811AD-BE8E-4DD2-BF04-7DB52222E530}" type="pres">
      <dgm:prSet presAssocID="{EFA88676-8367-42D1-948F-084FEC399EA3}" presName="accentRepeatNode" presStyleLbl="solidFgAcc1" presStyleIdx="4" presStyleCnt="6"/>
      <dgm:spPr>
        <a:xfrm>
          <a:off x="745704" y="188437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52603C1-5078-46F4-A6D2-ECD3205B0319}" type="pres">
      <dgm:prSet presAssocID="{69208AF2-A5F9-4B43-AB41-3EC22556E880}" presName="text_6" presStyleLbl="node1" presStyleIdx="5" presStyleCnt="6" custScaleY="126462">
        <dgm:presLayoutVars>
          <dgm:bulletEnabled val="1"/>
        </dgm:presLayoutVars>
      </dgm:prSet>
      <dgm:spPr/>
    </dgm:pt>
    <dgm:pt modelId="{E355618D-4E8E-4E1C-9F3D-B128A4595CBF}" type="pres">
      <dgm:prSet presAssocID="{69208AF2-A5F9-4B43-AB41-3EC22556E880}" presName="accent_6" presStyleCnt="0"/>
      <dgm:spPr/>
    </dgm:pt>
    <dgm:pt modelId="{FCFF821D-A27E-4653-A725-D8468E738ECB}" type="pres">
      <dgm:prSet presAssocID="{69208AF2-A5F9-4B43-AB41-3EC22556E880}" presName="accentRepeatNode" presStyleLbl="solidFgAcc1" presStyleIdx="5" presStyleCnt="6"/>
      <dgm:spPr>
        <a:xfrm>
          <a:off x="535681" y="355872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5DAE6B0B-1E3B-45DC-B537-F682628B1BEF}" srcId="{5E7097FA-AAC0-4F26-8F43-0527FFE7FBAB}" destId="{EFA88676-8367-42D1-948F-084FEC399EA3}" srcOrd="4" destOrd="0" parTransId="{A1F34558-4BB7-4C26-A997-32A677C85129}" sibTransId="{43AB3A7B-190E-4069-8878-C1E024303589}"/>
    <dgm:cxn modelId="{9EE3A917-B5FF-49D7-B1E4-323D54AFA15E}" srcId="{5E7097FA-AAC0-4F26-8F43-0527FFE7FBAB}" destId="{C04CFA10-04E4-4CBF-A8C3-E176812AF3D8}" srcOrd="0" destOrd="0" parTransId="{6C1AE329-1D17-4878-B075-6C303A98B794}" sibTransId="{3AA26668-2F16-4C06-BD54-25336C3A7567}"/>
    <dgm:cxn modelId="{9576B531-47B9-4FC6-8440-44E4C140F2B7}" srcId="{5E7097FA-AAC0-4F26-8F43-0527FFE7FBAB}" destId="{69208AF2-A5F9-4B43-AB41-3EC22556E880}" srcOrd="5" destOrd="0" parTransId="{304DF2D7-55D2-4243-A427-3708D9DF73DB}" sibTransId="{783ECCF3-97A7-4B6C-9C9A-B28550F7AA52}"/>
    <dgm:cxn modelId="{25C45C33-1FF8-4D9C-9DB5-83756FF22716}" type="presOf" srcId="{69208AF2-A5F9-4B43-AB41-3EC22556E880}" destId="{952603C1-5078-46F4-A6D2-ECD3205B0319}" srcOrd="0" destOrd="0" presId="urn:microsoft.com/office/officeart/2008/layout/VerticalCurvedList"/>
    <dgm:cxn modelId="{3FC38534-A369-4619-80CF-E58FA8DAE7B7}" type="presOf" srcId="{70B0B3A2-EDEF-4659-9657-A8DAC8482C8F}" destId="{E2FC0701-CA75-46A5-83E5-5C5496C652C7}" srcOrd="0" destOrd="0" presId="urn:microsoft.com/office/officeart/2008/layout/VerticalCurvedList"/>
    <dgm:cxn modelId="{D40B005D-98DB-4CCD-9AA9-A4BF7963E756}" type="presOf" srcId="{0BFC8E7A-03B1-4146-B79A-4D6626CF5D37}" destId="{A81684A5-59CD-4746-9D10-939FA9B25FE8}" srcOrd="0" destOrd="0" presId="urn:microsoft.com/office/officeart/2008/layout/VerticalCurvedList"/>
    <dgm:cxn modelId="{F491C45E-348A-48C6-9981-029B3ED51A7A}" type="presOf" srcId="{C04CFA10-04E4-4CBF-A8C3-E176812AF3D8}" destId="{D0BBA9B4-F286-488B-BA4B-91A2B12188B1}" srcOrd="0" destOrd="0" presId="urn:microsoft.com/office/officeart/2008/layout/VerticalCurvedList"/>
    <dgm:cxn modelId="{2CC73F45-1EDD-4CCF-B47F-5679CE3E7EA1}" type="presOf" srcId="{73B4617D-D96A-42D9-9146-915588F81758}" destId="{9B3D779A-965A-4FD6-814B-7881F1A1A2BC}" srcOrd="0" destOrd="0" presId="urn:microsoft.com/office/officeart/2008/layout/VerticalCurvedList"/>
    <dgm:cxn modelId="{313CA59E-5B6A-411D-A3DD-731EF0EA632A}" type="presOf" srcId="{3AA26668-2F16-4C06-BD54-25336C3A7567}" destId="{F02D9F89-3136-4400-8880-6F4C9D1922CA}" srcOrd="0" destOrd="0" presId="urn:microsoft.com/office/officeart/2008/layout/VerticalCurvedList"/>
    <dgm:cxn modelId="{FB6AC1A0-137A-42F1-B3A7-4956F5E49275}" srcId="{5E7097FA-AAC0-4F26-8F43-0527FFE7FBAB}" destId="{0BFC8E7A-03B1-4146-B79A-4D6626CF5D37}" srcOrd="3" destOrd="0" parTransId="{1F6D3198-E1CF-45EA-86F0-1AFBF275DDCA}" sibTransId="{A2FF5C5B-918A-48E2-8014-D5991F47411B}"/>
    <dgm:cxn modelId="{2BE98BA4-F533-4AFC-8A34-F8AA2FB47B79}" type="presOf" srcId="{EFA88676-8367-42D1-948F-084FEC399EA3}" destId="{8EED8AEF-649B-4AA3-A380-F0FEE137A9E9}" srcOrd="0" destOrd="0" presId="urn:microsoft.com/office/officeart/2008/layout/VerticalCurvedList"/>
    <dgm:cxn modelId="{F2EE02C3-E431-4270-A4EE-780382633576}" type="presOf" srcId="{5E7097FA-AAC0-4F26-8F43-0527FFE7FBAB}" destId="{A496933C-63CB-4A93-88C2-69E1CBDD14C6}" srcOrd="0" destOrd="0" presId="urn:microsoft.com/office/officeart/2008/layout/VerticalCurvedList"/>
    <dgm:cxn modelId="{9E3D65CB-2D2A-413F-8F8C-6850AB8C9DE0}" srcId="{5E7097FA-AAC0-4F26-8F43-0527FFE7FBAB}" destId="{73B4617D-D96A-42D9-9146-915588F81758}" srcOrd="1" destOrd="0" parTransId="{61C2D562-A479-4025-BA79-1C8B63BDA692}" sibTransId="{D73E14B0-4962-490F-827B-966D332569EB}"/>
    <dgm:cxn modelId="{9B0241E9-B2BC-4AAF-A70C-96C4D3385CD4}" srcId="{5E7097FA-AAC0-4F26-8F43-0527FFE7FBAB}" destId="{70B0B3A2-EDEF-4659-9657-A8DAC8482C8F}" srcOrd="2" destOrd="0" parTransId="{7C15A863-0707-4BC0-A5A5-263EF038CA89}" sibTransId="{8D82642C-D480-4F38-A0C1-AABCFBD55753}"/>
    <dgm:cxn modelId="{6FBA9A80-75DE-4E73-BB47-C7A8EBB70A20}" type="presParOf" srcId="{A496933C-63CB-4A93-88C2-69E1CBDD14C6}" destId="{FEF91705-633F-4C3F-9E50-CE38CE378F12}" srcOrd="0" destOrd="0" presId="urn:microsoft.com/office/officeart/2008/layout/VerticalCurvedList"/>
    <dgm:cxn modelId="{65672EA2-1826-47A6-9107-2FCB7A9705F7}" type="presParOf" srcId="{FEF91705-633F-4C3F-9E50-CE38CE378F12}" destId="{B718FBFA-8DA3-44FC-B167-3DDDB6BC26D0}" srcOrd="0" destOrd="0" presId="urn:microsoft.com/office/officeart/2008/layout/VerticalCurvedList"/>
    <dgm:cxn modelId="{5F2CB254-4F3B-41DC-830A-B1F9B133E15E}" type="presParOf" srcId="{B718FBFA-8DA3-44FC-B167-3DDDB6BC26D0}" destId="{A733D9AC-B6EB-4B04-9876-C44D7114C4C2}" srcOrd="0" destOrd="0" presId="urn:microsoft.com/office/officeart/2008/layout/VerticalCurvedList"/>
    <dgm:cxn modelId="{0B8A4019-9A06-4D3F-8D33-60A0285347FC}" type="presParOf" srcId="{B718FBFA-8DA3-44FC-B167-3DDDB6BC26D0}" destId="{F02D9F89-3136-4400-8880-6F4C9D1922CA}" srcOrd="1" destOrd="0" presId="urn:microsoft.com/office/officeart/2008/layout/VerticalCurvedList"/>
    <dgm:cxn modelId="{F2F584F1-06E2-4BBE-A1A5-D440C90B3EAC}" type="presParOf" srcId="{B718FBFA-8DA3-44FC-B167-3DDDB6BC26D0}" destId="{EBE1A0F6-6BED-494C-8DF5-6066A4DB3B33}" srcOrd="2" destOrd="0" presId="urn:microsoft.com/office/officeart/2008/layout/VerticalCurvedList"/>
    <dgm:cxn modelId="{85F4E1EF-F3EA-4BC8-89C3-D7A9DFBBE839}" type="presParOf" srcId="{B718FBFA-8DA3-44FC-B167-3DDDB6BC26D0}" destId="{7FB9DF1B-7C08-452A-BDE2-790C0F44BA3C}" srcOrd="3" destOrd="0" presId="urn:microsoft.com/office/officeart/2008/layout/VerticalCurvedList"/>
    <dgm:cxn modelId="{6E9972DA-1359-413B-BEAE-7B843F61DD4A}" type="presParOf" srcId="{FEF91705-633F-4C3F-9E50-CE38CE378F12}" destId="{D0BBA9B4-F286-488B-BA4B-91A2B12188B1}" srcOrd="1" destOrd="0" presId="urn:microsoft.com/office/officeart/2008/layout/VerticalCurvedList"/>
    <dgm:cxn modelId="{D490B4CF-1F9B-4F0C-8012-82FBC65F6A56}" type="presParOf" srcId="{FEF91705-633F-4C3F-9E50-CE38CE378F12}" destId="{CB65F9B7-AA64-4F17-89F1-11D84E0B4F5E}" srcOrd="2" destOrd="0" presId="urn:microsoft.com/office/officeart/2008/layout/VerticalCurvedList"/>
    <dgm:cxn modelId="{E9919566-D64D-477F-92B8-BAC81CFAFCB0}" type="presParOf" srcId="{CB65F9B7-AA64-4F17-89F1-11D84E0B4F5E}" destId="{17989FF0-9458-4918-9644-66FC8361081F}" srcOrd="0" destOrd="0" presId="urn:microsoft.com/office/officeart/2008/layout/VerticalCurvedList"/>
    <dgm:cxn modelId="{8849BA72-98F6-4D1D-BF8F-A7D70ACD432B}" type="presParOf" srcId="{FEF91705-633F-4C3F-9E50-CE38CE378F12}" destId="{9B3D779A-965A-4FD6-814B-7881F1A1A2BC}" srcOrd="3" destOrd="0" presId="urn:microsoft.com/office/officeart/2008/layout/VerticalCurvedList"/>
    <dgm:cxn modelId="{B5C73ADF-BAFF-40CF-8162-6B953FDDBD71}" type="presParOf" srcId="{FEF91705-633F-4C3F-9E50-CE38CE378F12}" destId="{95CD7E57-4C86-48C0-A8B7-1F2B9DAFBC59}" srcOrd="4" destOrd="0" presId="urn:microsoft.com/office/officeart/2008/layout/VerticalCurvedList"/>
    <dgm:cxn modelId="{F7D3B8F0-D654-4F68-8C00-7B55CE3A74A1}" type="presParOf" srcId="{95CD7E57-4C86-48C0-A8B7-1F2B9DAFBC59}" destId="{22EBB5E2-1E7A-4E52-9DF7-8D503A7ECB4F}" srcOrd="0" destOrd="0" presId="urn:microsoft.com/office/officeart/2008/layout/VerticalCurvedList"/>
    <dgm:cxn modelId="{6DA59A87-7DCA-4DAB-86CC-A1296B8665FA}" type="presParOf" srcId="{FEF91705-633F-4C3F-9E50-CE38CE378F12}" destId="{E2FC0701-CA75-46A5-83E5-5C5496C652C7}" srcOrd="5" destOrd="0" presId="urn:microsoft.com/office/officeart/2008/layout/VerticalCurvedList"/>
    <dgm:cxn modelId="{2808774F-4DB9-4037-8B8B-44A135A327BB}" type="presParOf" srcId="{FEF91705-633F-4C3F-9E50-CE38CE378F12}" destId="{186B8600-61A1-479F-B59E-7986D19D86DB}" srcOrd="6" destOrd="0" presId="urn:microsoft.com/office/officeart/2008/layout/VerticalCurvedList"/>
    <dgm:cxn modelId="{8E00E15E-42D9-482B-B86A-4FA8BE659B42}" type="presParOf" srcId="{186B8600-61A1-479F-B59E-7986D19D86DB}" destId="{1A9AED78-025F-400B-A508-978FCBF3A8EB}" srcOrd="0" destOrd="0" presId="urn:microsoft.com/office/officeart/2008/layout/VerticalCurvedList"/>
    <dgm:cxn modelId="{064ADEA9-CA92-47E3-83FA-0B9BC7EB2E81}" type="presParOf" srcId="{FEF91705-633F-4C3F-9E50-CE38CE378F12}" destId="{A81684A5-59CD-4746-9D10-939FA9B25FE8}" srcOrd="7" destOrd="0" presId="urn:microsoft.com/office/officeart/2008/layout/VerticalCurvedList"/>
    <dgm:cxn modelId="{60680A7B-6763-4C29-8D5B-86C8685E6E9A}" type="presParOf" srcId="{FEF91705-633F-4C3F-9E50-CE38CE378F12}" destId="{2DC7CCFB-952F-4320-B7CB-09DFCCE5A32F}" srcOrd="8" destOrd="0" presId="urn:microsoft.com/office/officeart/2008/layout/VerticalCurvedList"/>
    <dgm:cxn modelId="{6AB8B2A4-84DB-49D6-899B-6DCDFEAE4D1E}" type="presParOf" srcId="{2DC7CCFB-952F-4320-B7CB-09DFCCE5A32F}" destId="{60E6B141-FA08-45BC-B7B6-2A34E9087343}" srcOrd="0" destOrd="0" presId="urn:microsoft.com/office/officeart/2008/layout/VerticalCurvedList"/>
    <dgm:cxn modelId="{C22EDA1F-225B-4CC1-9C7C-EF9898605AE5}" type="presParOf" srcId="{FEF91705-633F-4C3F-9E50-CE38CE378F12}" destId="{8EED8AEF-649B-4AA3-A380-F0FEE137A9E9}" srcOrd="9" destOrd="0" presId="urn:microsoft.com/office/officeart/2008/layout/VerticalCurvedList"/>
    <dgm:cxn modelId="{94C9CFDD-989A-4A20-9909-4C1438A38B0E}" type="presParOf" srcId="{FEF91705-633F-4C3F-9E50-CE38CE378F12}" destId="{25A4A679-2C1F-4A89-9496-5309CFFDF469}" srcOrd="10" destOrd="0" presId="urn:microsoft.com/office/officeart/2008/layout/VerticalCurvedList"/>
    <dgm:cxn modelId="{EAFD6CE8-9013-4EEE-B578-DC15CE49DAAA}" type="presParOf" srcId="{25A4A679-2C1F-4A89-9496-5309CFFDF469}" destId="{EC4811AD-BE8E-4DD2-BF04-7DB52222E530}" srcOrd="0" destOrd="0" presId="urn:microsoft.com/office/officeart/2008/layout/VerticalCurvedList"/>
    <dgm:cxn modelId="{B3CD3E80-8552-4350-A641-1881DE306B3D}" type="presParOf" srcId="{FEF91705-633F-4C3F-9E50-CE38CE378F12}" destId="{952603C1-5078-46F4-A6D2-ECD3205B0319}" srcOrd="11" destOrd="0" presId="urn:microsoft.com/office/officeart/2008/layout/VerticalCurvedList"/>
    <dgm:cxn modelId="{779FA6AA-0283-4038-BFF1-4E1465D114EC}" type="presParOf" srcId="{FEF91705-633F-4C3F-9E50-CE38CE378F12}" destId="{E355618D-4E8E-4E1C-9F3D-B128A4595CBF}" srcOrd="12" destOrd="0" presId="urn:microsoft.com/office/officeart/2008/layout/VerticalCurvedList"/>
    <dgm:cxn modelId="{451B5DE3-7C48-4591-9EEF-1400B4126EE5}" type="presParOf" srcId="{E355618D-4E8E-4E1C-9F3D-B128A4595CBF}" destId="{FCFF821D-A27E-4653-A725-D8468E738E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9F89-3136-4400-8880-6F4C9D1922CA}">
      <dsp:nvSpPr>
        <dsp:cNvPr id="0" name=""/>
        <dsp:cNvSpPr/>
      </dsp:nvSpPr>
      <dsp:spPr>
        <a:xfrm>
          <a:off x="-6849702" y="-1047337"/>
          <a:ext cx="8152448" cy="8152448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A9B4-F286-488B-BA4B-91A2B12188B1}">
      <dsp:nvSpPr>
        <dsp:cNvPr id="0" name=""/>
        <dsp:cNvSpPr/>
      </dsp:nvSpPr>
      <dsp:spPr>
        <a:xfrm>
          <a:off x="484924" y="226514"/>
          <a:ext cx="7699586" cy="822739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22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nemzetközi környezet érdemben változott az előző jelentéshez képest,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de a bizonytalanságok nem mérséklődtek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A gazdasági növekedésre vonatkozó várakozások romlottak, ami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kivárásra készteti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 jelentősebb jegybankokat.</a:t>
          </a:r>
          <a:endParaRPr lang="en-US" sz="1700" b="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484924" y="226514"/>
        <a:ext cx="7699586" cy="822739"/>
      </dsp:txXfrm>
    </dsp:sp>
    <dsp:sp modelId="{17989FF0-9458-4918-9644-66FC8361081F}">
      <dsp:nvSpPr>
        <dsp:cNvPr id="0" name=""/>
        <dsp:cNvSpPr/>
      </dsp:nvSpPr>
      <dsp:spPr>
        <a:xfrm>
          <a:off x="81962" y="239282"/>
          <a:ext cx="797203" cy="79720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D779A-965A-4FD6-814B-7881F1A1A2BC}">
      <dsp:nvSpPr>
        <dsp:cNvPr id="0" name=""/>
        <dsp:cNvSpPr/>
      </dsp:nvSpPr>
      <dsp:spPr>
        <a:xfrm>
          <a:off x="1009528" y="1203091"/>
          <a:ext cx="7174983" cy="78263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22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lakásárak tovább nőttek, Budapesten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emelkedett a túlértékeltség kockázata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Egy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lakáspiaci sokk bankrendszerre gyakorolt hatását limitálja 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kockázatos jelzáloghitelek relatíve mérsékelt állománya.</a:t>
          </a:r>
          <a:endParaRPr lang="en-US" sz="1700" b="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009528" y="1203091"/>
        <a:ext cx="7174983" cy="782630"/>
      </dsp:txXfrm>
    </dsp:sp>
    <dsp:sp modelId="{22EBB5E2-1E7A-4E52-9DF7-8D503A7ECB4F}">
      <dsp:nvSpPr>
        <dsp:cNvPr id="0" name=""/>
        <dsp:cNvSpPr/>
      </dsp:nvSpPr>
      <dsp:spPr>
        <a:xfrm>
          <a:off x="610926" y="1195804"/>
          <a:ext cx="797203" cy="797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0701-CA75-46A5-83E5-5C5496C652C7}">
      <dsp:nvSpPr>
        <dsp:cNvPr id="0" name=""/>
        <dsp:cNvSpPr/>
      </dsp:nvSpPr>
      <dsp:spPr>
        <a:xfrm>
          <a:off x="1249415" y="2144010"/>
          <a:ext cx="6935095" cy="813835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22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magánszektor hitelezése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dinamikusan bővül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azonban jelenleg ez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megfelelő fundamentumok mellett 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valósul meg. A hitelezési folyamatokban nem látjuk a túlfűtöttség jeleit.</a:t>
          </a:r>
        </a:p>
      </dsp:txBody>
      <dsp:txXfrm>
        <a:off x="1249415" y="2144010"/>
        <a:ext cx="6935095" cy="813835"/>
      </dsp:txXfrm>
    </dsp:sp>
    <dsp:sp modelId="{1A9AED78-025F-400B-A508-978FCBF3A8EB}">
      <dsp:nvSpPr>
        <dsp:cNvPr id="0" name=""/>
        <dsp:cNvSpPr/>
      </dsp:nvSpPr>
      <dsp:spPr>
        <a:xfrm>
          <a:off x="850814" y="2152327"/>
          <a:ext cx="797203" cy="79720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684A5-59CD-4746-9D10-939FA9B25FE8}">
      <dsp:nvSpPr>
        <dsp:cNvPr id="0" name=""/>
        <dsp:cNvSpPr/>
      </dsp:nvSpPr>
      <dsp:spPr>
        <a:xfrm>
          <a:off x="1249415" y="3115399"/>
          <a:ext cx="6935095" cy="782891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22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kamatkockázat csökkenését 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háztartási szegmensben az MNB új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ajánlása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a vállalati szegmensben az </a:t>
          </a:r>
          <a:r>
            <a:rPr lang="hu-HU" sz="1700" b="1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NHP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fix 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támogatja. A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vállalati forrásdiverzifikációhoz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 Növekedési Kötvényprogram járul hozzá.</a:t>
          </a:r>
        </a:p>
      </dsp:txBody>
      <dsp:txXfrm>
        <a:off x="1249415" y="3115399"/>
        <a:ext cx="6935095" cy="782891"/>
      </dsp:txXfrm>
    </dsp:sp>
    <dsp:sp modelId="{60E6B141-FA08-45BC-B7B6-2A34E9087343}">
      <dsp:nvSpPr>
        <dsp:cNvPr id="0" name=""/>
        <dsp:cNvSpPr/>
      </dsp:nvSpPr>
      <dsp:spPr>
        <a:xfrm>
          <a:off x="850814" y="3108243"/>
          <a:ext cx="797203" cy="797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D8AEF-649B-4AA3-A380-F0FEE137A9E9}">
      <dsp:nvSpPr>
        <dsp:cNvPr id="0" name=""/>
        <dsp:cNvSpPr/>
      </dsp:nvSpPr>
      <dsp:spPr>
        <a:xfrm>
          <a:off x="1009528" y="4045910"/>
          <a:ext cx="7174983" cy="834913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22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nemteljesítő jelzáloghitel-követelések jelentős részét már a pénzügyi vállalkozások kezelik. Az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ingatlanpiaci élénkülés heterogén jellege miatt 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lakások értéknövekedése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nem mindenhol tud segíteni az adósokon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</a:t>
          </a:r>
        </a:p>
      </dsp:txBody>
      <dsp:txXfrm>
        <a:off x="1009528" y="4045910"/>
        <a:ext cx="7174983" cy="834913"/>
      </dsp:txXfrm>
    </dsp:sp>
    <dsp:sp modelId="{EC4811AD-BE8E-4DD2-BF04-7DB52222E530}">
      <dsp:nvSpPr>
        <dsp:cNvPr id="0" name=""/>
        <dsp:cNvSpPr/>
      </dsp:nvSpPr>
      <dsp:spPr>
        <a:xfrm>
          <a:off x="610926" y="4064766"/>
          <a:ext cx="797203" cy="79720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603C1-5078-46F4-A6D2-ECD3205B0319}">
      <dsp:nvSpPr>
        <dsp:cNvPr id="0" name=""/>
        <dsp:cNvSpPr/>
      </dsp:nvSpPr>
      <dsp:spPr>
        <a:xfrm>
          <a:off x="484924" y="5016626"/>
          <a:ext cx="7699586" cy="806527"/>
        </a:xfrm>
        <a:prstGeom prst="rect">
          <a:avLst/>
        </a:prstGeom>
        <a:solidFill>
          <a:schemeClr val="tx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22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bankok jövedelmezősége az értékvesztés-visszaírások csökkenése miatt mérséklődött, és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közelíteni kezdte fenntartható szintjét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A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hatékonyság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növekedése és a hitelezés bővülése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emelheti hosszú távon 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profitot.</a:t>
          </a:r>
        </a:p>
      </dsp:txBody>
      <dsp:txXfrm>
        <a:off x="484924" y="5016626"/>
        <a:ext cx="7699586" cy="806527"/>
      </dsp:txXfrm>
    </dsp:sp>
    <dsp:sp modelId="{FCFF821D-A27E-4653-A725-D8468E738ECB}">
      <dsp:nvSpPr>
        <dsp:cNvPr id="0" name=""/>
        <dsp:cNvSpPr/>
      </dsp:nvSpPr>
      <dsp:spPr>
        <a:xfrm>
          <a:off x="86323" y="5021288"/>
          <a:ext cx="797203" cy="79720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5E159-6CEF-4628-9A06-5BB630A6339F}">
      <dsp:nvSpPr>
        <dsp:cNvPr id="0" name=""/>
        <dsp:cNvSpPr/>
      </dsp:nvSpPr>
      <dsp:spPr>
        <a:xfrm>
          <a:off x="0" y="229183"/>
          <a:ext cx="4179942" cy="114619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USA – Kína kereskedelmi feszültség</a:t>
          </a:r>
        </a:p>
      </dsp:txBody>
      <dsp:txXfrm>
        <a:off x="55953" y="285136"/>
        <a:ext cx="4068036" cy="1034291"/>
      </dsp:txXfrm>
    </dsp:sp>
    <dsp:sp modelId="{4A8749A5-3927-49A1-8D35-062BBF28230C}">
      <dsp:nvSpPr>
        <dsp:cNvPr id="0" name=""/>
        <dsp:cNvSpPr/>
      </dsp:nvSpPr>
      <dsp:spPr>
        <a:xfrm>
          <a:off x="0" y="1458901"/>
          <a:ext cx="4179942" cy="1146197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Sérülékeny fejlődő országokból történő tőkekiáramlás</a:t>
          </a:r>
        </a:p>
      </dsp:txBody>
      <dsp:txXfrm>
        <a:off x="55953" y="1514854"/>
        <a:ext cx="4068036" cy="1034291"/>
      </dsp:txXfrm>
    </dsp:sp>
    <dsp:sp modelId="{A8177671-0377-48B6-B0EA-F4EF66147601}">
      <dsp:nvSpPr>
        <dsp:cNvPr id="0" name=""/>
        <dsp:cNvSpPr/>
      </dsp:nvSpPr>
      <dsp:spPr>
        <a:xfrm>
          <a:off x="0" y="2688618"/>
          <a:ext cx="4179942" cy="114619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kern="1200" dirty="0"/>
            <a:t>Európa reálgazdasági és finanszírozási feszültségei</a:t>
          </a:r>
        </a:p>
      </dsp:txBody>
      <dsp:txXfrm>
        <a:off x="55953" y="2744571"/>
        <a:ext cx="4068036" cy="10342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5E159-6CEF-4628-9A06-5BB630A6339F}">
      <dsp:nvSpPr>
        <dsp:cNvPr id="0" name=""/>
        <dsp:cNvSpPr/>
      </dsp:nvSpPr>
      <dsp:spPr>
        <a:xfrm>
          <a:off x="0" y="102759"/>
          <a:ext cx="4179942" cy="91494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Jóval alacsonyabb nettó és bruttó külső adósság</a:t>
          </a:r>
        </a:p>
      </dsp:txBody>
      <dsp:txXfrm>
        <a:off x="44664" y="147423"/>
        <a:ext cx="4090614" cy="825612"/>
      </dsp:txXfrm>
    </dsp:sp>
    <dsp:sp modelId="{4A8749A5-3927-49A1-8D35-062BBF28230C}">
      <dsp:nvSpPr>
        <dsp:cNvPr id="0" name=""/>
        <dsp:cNvSpPr/>
      </dsp:nvSpPr>
      <dsp:spPr>
        <a:xfrm>
          <a:off x="0" y="1083939"/>
          <a:ext cx="4179942" cy="91494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Alacsonyabb magánadósság, kedvezőbb szerkezetben</a:t>
          </a:r>
        </a:p>
      </dsp:txBody>
      <dsp:txXfrm>
        <a:off x="44664" y="1128603"/>
        <a:ext cx="4090614" cy="825612"/>
      </dsp:txXfrm>
    </dsp:sp>
    <dsp:sp modelId="{A8177671-0377-48B6-B0EA-F4EF66147601}">
      <dsp:nvSpPr>
        <dsp:cNvPr id="0" name=""/>
        <dsp:cNvSpPr/>
      </dsp:nvSpPr>
      <dsp:spPr>
        <a:xfrm>
          <a:off x="0" y="2065119"/>
          <a:ext cx="4179942" cy="91494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Dinamikus gazdasági növekedés, a </a:t>
          </a:r>
          <a:r>
            <a:rPr lang="hu-HU" sz="2300" kern="1200" dirty="0" err="1"/>
            <a:t>FFM</a:t>
          </a:r>
          <a:r>
            <a:rPr lang="hu-HU" sz="2300" kern="1200" dirty="0"/>
            <a:t> pozitív egyenlege mellett</a:t>
          </a:r>
        </a:p>
      </dsp:txBody>
      <dsp:txXfrm>
        <a:off x="44664" y="2109783"/>
        <a:ext cx="4090614" cy="825612"/>
      </dsp:txXfrm>
    </dsp:sp>
    <dsp:sp modelId="{C2F3812C-777B-462C-9246-A76990B17149}">
      <dsp:nvSpPr>
        <dsp:cNvPr id="0" name=""/>
        <dsp:cNvSpPr/>
      </dsp:nvSpPr>
      <dsp:spPr>
        <a:xfrm>
          <a:off x="0" y="3046300"/>
          <a:ext cx="4179942" cy="91494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Stabilabb bankrendszer</a:t>
          </a:r>
        </a:p>
      </dsp:txBody>
      <dsp:txXfrm>
        <a:off x="44664" y="3090964"/>
        <a:ext cx="4090614" cy="825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4B777-DD60-43E2-9611-4284E954E264}">
      <dsp:nvSpPr>
        <dsp:cNvPr id="0" name=""/>
        <dsp:cNvSpPr/>
      </dsp:nvSpPr>
      <dsp:spPr>
        <a:xfrm>
          <a:off x="604480" y="0"/>
          <a:ext cx="6850776" cy="5046663"/>
        </a:xfrm>
        <a:prstGeom prst="rightArrow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0DDE4-8AE7-4EAD-9131-CE1305900BF0}">
      <dsp:nvSpPr>
        <dsp:cNvPr id="0" name=""/>
        <dsp:cNvSpPr/>
      </dsp:nvSpPr>
      <dsp:spPr>
        <a:xfrm>
          <a:off x="3504" y="1513998"/>
          <a:ext cx="2553061" cy="201866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>
              <a:solidFill>
                <a:schemeClr val="tx2"/>
              </a:solidFill>
            </a:rPr>
            <a:t>Penetráció</a:t>
          </a:r>
        </a:p>
      </dsp:txBody>
      <dsp:txXfrm>
        <a:off x="102047" y="1612541"/>
        <a:ext cx="2355975" cy="1821579"/>
      </dsp:txXfrm>
    </dsp:sp>
    <dsp:sp modelId="{9941C2E7-C04C-4D74-898D-5ED7A4008DFF}">
      <dsp:nvSpPr>
        <dsp:cNvPr id="0" name=""/>
        <dsp:cNvSpPr/>
      </dsp:nvSpPr>
      <dsp:spPr>
        <a:xfrm>
          <a:off x="2753337" y="1513998"/>
          <a:ext cx="2553061" cy="201866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>
              <a:solidFill>
                <a:schemeClr val="tx2"/>
              </a:solidFill>
            </a:rPr>
            <a:t>Digitalizáció</a:t>
          </a:r>
        </a:p>
      </dsp:txBody>
      <dsp:txXfrm>
        <a:off x="2851880" y="1612541"/>
        <a:ext cx="2355975" cy="1821579"/>
      </dsp:txXfrm>
    </dsp:sp>
    <dsp:sp modelId="{F6F9E725-54B9-4739-97E3-ACC3D5586406}">
      <dsp:nvSpPr>
        <dsp:cNvPr id="0" name=""/>
        <dsp:cNvSpPr/>
      </dsp:nvSpPr>
      <dsp:spPr>
        <a:xfrm>
          <a:off x="5503170" y="1513998"/>
          <a:ext cx="2553061" cy="201866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000" kern="1200" dirty="0">
              <a:solidFill>
                <a:schemeClr val="tx2"/>
              </a:solidFill>
            </a:rPr>
            <a:t>Konszolidáció</a:t>
          </a:r>
        </a:p>
      </dsp:txBody>
      <dsp:txXfrm>
        <a:off x="5601713" y="1612541"/>
        <a:ext cx="2355975" cy="18215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9F89-3136-4400-8880-6F4C9D1922CA}">
      <dsp:nvSpPr>
        <dsp:cNvPr id="0" name=""/>
        <dsp:cNvSpPr/>
      </dsp:nvSpPr>
      <dsp:spPr>
        <a:xfrm>
          <a:off x="-6849702" y="-1047337"/>
          <a:ext cx="8152448" cy="8152448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A9B4-F286-488B-BA4B-91A2B12188B1}">
      <dsp:nvSpPr>
        <dsp:cNvPr id="0" name=""/>
        <dsp:cNvSpPr/>
      </dsp:nvSpPr>
      <dsp:spPr>
        <a:xfrm>
          <a:off x="484924" y="226514"/>
          <a:ext cx="7699586" cy="822739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22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nemzetközi környezet érdemben változott az előző jelentéshez képest,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de a bizonytalanságok nem mérséklődtek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A gazdasági növekedésre vonatkozó várakozások romlottak, ami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kivárásra készteti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 jelentősebb jegybankokat.</a:t>
          </a:r>
          <a:endParaRPr lang="en-US" sz="1700" b="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484924" y="226514"/>
        <a:ext cx="7699586" cy="822739"/>
      </dsp:txXfrm>
    </dsp:sp>
    <dsp:sp modelId="{17989FF0-9458-4918-9644-66FC8361081F}">
      <dsp:nvSpPr>
        <dsp:cNvPr id="0" name=""/>
        <dsp:cNvSpPr/>
      </dsp:nvSpPr>
      <dsp:spPr>
        <a:xfrm>
          <a:off x="81962" y="239282"/>
          <a:ext cx="797203" cy="79720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D779A-965A-4FD6-814B-7881F1A1A2BC}">
      <dsp:nvSpPr>
        <dsp:cNvPr id="0" name=""/>
        <dsp:cNvSpPr/>
      </dsp:nvSpPr>
      <dsp:spPr>
        <a:xfrm>
          <a:off x="1009528" y="1203091"/>
          <a:ext cx="7174983" cy="78263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22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lakásárak tovább nőttek, Budapesten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emelkedett a túlértékeltség kockázata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Egy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lakáspiaci sokk bankrendszerre gyakorolt hatását limitálja 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kockázatos jelzáloghitelek relatíve mérsékelt állománya.</a:t>
          </a:r>
          <a:endParaRPr lang="en-US" sz="1700" b="0" kern="120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009528" y="1203091"/>
        <a:ext cx="7174983" cy="782630"/>
      </dsp:txXfrm>
    </dsp:sp>
    <dsp:sp modelId="{22EBB5E2-1E7A-4E52-9DF7-8D503A7ECB4F}">
      <dsp:nvSpPr>
        <dsp:cNvPr id="0" name=""/>
        <dsp:cNvSpPr/>
      </dsp:nvSpPr>
      <dsp:spPr>
        <a:xfrm>
          <a:off x="610926" y="1195804"/>
          <a:ext cx="797203" cy="797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0701-CA75-46A5-83E5-5C5496C652C7}">
      <dsp:nvSpPr>
        <dsp:cNvPr id="0" name=""/>
        <dsp:cNvSpPr/>
      </dsp:nvSpPr>
      <dsp:spPr>
        <a:xfrm>
          <a:off x="1249415" y="2144010"/>
          <a:ext cx="6935095" cy="813835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22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magánszektor hitelezése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dinamikusan bővül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azonban jelenleg ez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megfelelő fundamentumok mellett 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valósul meg. A hitelezési folyamatokban nem látjuk a túlfűtöttség jeleit.</a:t>
          </a:r>
        </a:p>
      </dsp:txBody>
      <dsp:txXfrm>
        <a:off x="1249415" y="2144010"/>
        <a:ext cx="6935095" cy="813835"/>
      </dsp:txXfrm>
    </dsp:sp>
    <dsp:sp modelId="{1A9AED78-025F-400B-A508-978FCBF3A8EB}">
      <dsp:nvSpPr>
        <dsp:cNvPr id="0" name=""/>
        <dsp:cNvSpPr/>
      </dsp:nvSpPr>
      <dsp:spPr>
        <a:xfrm>
          <a:off x="850814" y="2152327"/>
          <a:ext cx="797203" cy="79720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684A5-59CD-4746-9D10-939FA9B25FE8}">
      <dsp:nvSpPr>
        <dsp:cNvPr id="0" name=""/>
        <dsp:cNvSpPr/>
      </dsp:nvSpPr>
      <dsp:spPr>
        <a:xfrm>
          <a:off x="1249415" y="3115399"/>
          <a:ext cx="6935095" cy="782891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22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kamatkockázat csökkenését 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háztartási szegmensben az MNB új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ajánlása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a vállalati szegmensben az </a:t>
          </a:r>
          <a:r>
            <a:rPr lang="hu-HU" sz="1700" b="1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NHP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fix 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támogatja. A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vállalati forrásdiverzifikációhoz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 Növekedési Kötvényprogram járul hozzá.</a:t>
          </a:r>
        </a:p>
      </dsp:txBody>
      <dsp:txXfrm>
        <a:off x="1249415" y="3115399"/>
        <a:ext cx="6935095" cy="782891"/>
      </dsp:txXfrm>
    </dsp:sp>
    <dsp:sp modelId="{60E6B141-FA08-45BC-B7B6-2A34E9087343}">
      <dsp:nvSpPr>
        <dsp:cNvPr id="0" name=""/>
        <dsp:cNvSpPr/>
      </dsp:nvSpPr>
      <dsp:spPr>
        <a:xfrm>
          <a:off x="850814" y="3108243"/>
          <a:ext cx="797203" cy="797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D8AEF-649B-4AA3-A380-F0FEE137A9E9}">
      <dsp:nvSpPr>
        <dsp:cNvPr id="0" name=""/>
        <dsp:cNvSpPr/>
      </dsp:nvSpPr>
      <dsp:spPr>
        <a:xfrm>
          <a:off x="1009528" y="4045910"/>
          <a:ext cx="7174983" cy="834913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22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nemteljesítő jelzáloghitel-követelések jelentős részét már a pénzügyi vállalkozások kezelik. Az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ingatlanpiaci élénkülés heterogén jellege miatt 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lakások értéknövekedése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nem mindenhol tud segíteni az adósokon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</a:t>
          </a:r>
        </a:p>
      </dsp:txBody>
      <dsp:txXfrm>
        <a:off x="1009528" y="4045910"/>
        <a:ext cx="7174983" cy="834913"/>
      </dsp:txXfrm>
    </dsp:sp>
    <dsp:sp modelId="{EC4811AD-BE8E-4DD2-BF04-7DB52222E530}">
      <dsp:nvSpPr>
        <dsp:cNvPr id="0" name=""/>
        <dsp:cNvSpPr/>
      </dsp:nvSpPr>
      <dsp:spPr>
        <a:xfrm>
          <a:off x="610926" y="4064766"/>
          <a:ext cx="797203" cy="79720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2603C1-5078-46F4-A6D2-ECD3205B0319}">
      <dsp:nvSpPr>
        <dsp:cNvPr id="0" name=""/>
        <dsp:cNvSpPr/>
      </dsp:nvSpPr>
      <dsp:spPr>
        <a:xfrm>
          <a:off x="484924" y="5016626"/>
          <a:ext cx="7699586" cy="806527"/>
        </a:xfrm>
        <a:prstGeom prst="rect">
          <a:avLst/>
        </a:prstGeom>
        <a:solidFill>
          <a:schemeClr val="tx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6224" tIns="43180" rIns="43180" bIns="4318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bankok jövedelmezősége az értékvesztés-visszaírások csökkenése miatt mérséklődött, és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közelíteni kezdte fenntartható szintjét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 A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hatékonyság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növekedése és a hitelezés bővülése </a:t>
          </a:r>
          <a:r>
            <a:rPr lang="hu-HU" sz="1700" b="1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emelheti hosszú távon </a:t>
          </a:r>
          <a:r>
            <a:rPr lang="hu-HU" sz="17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a profitot.</a:t>
          </a:r>
        </a:p>
      </dsp:txBody>
      <dsp:txXfrm>
        <a:off x="484924" y="5016626"/>
        <a:ext cx="7699586" cy="806527"/>
      </dsp:txXfrm>
    </dsp:sp>
    <dsp:sp modelId="{FCFF821D-A27E-4653-A725-D8468E738ECB}">
      <dsp:nvSpPr>
        <dsp:cNvPr id="0" name=""/>
        <dsp:cNvSpPr/>
      </dsp:nvSpPr>
      <dsp:spPr>
        <a:xfrm>
          <a:off x="86323" y="5021288"/>
          <a:ext cx="797203" cy="797203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6E999-8EDA-4271-A565-4E287EBEAE93}" type="datetimeFigureOut">
              <a:rPr lang="en-US" smtClean="0"/>
              <a:t>5/22/2019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B7A55-1294-4E4F-9D3B-EFE610BC9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3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Vállalati növekedési ütem: 14 q1 14,3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KKV növekedési ütem önálló vállalkozók nélkül: 10,9</a:t>
            </a:r>
          </a:p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079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Lakáscélú hitelek esetében 27 százalékkal, a személyi kölcsönöknél 44 százalékkal emelkedett éves átlagban a bruttó kibocsátás.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6176FD-5602-4B79-B069-B36BD1680ECD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545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9144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3748962" y="2612183"/>
            <a:ext cx="1594800" cy="5052565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25373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3817311" y="2640145"/>
            <a:ext cx="1594839" cy="50544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9144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36002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17631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94239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2" y="1"/>
            <a:ext cx="1400175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5637689" y="0"/>
            <a:ext cx="3497733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5637689" y="-1"/>
            <a:ext cx="3506313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8583" y="1129644"/>
            <a:ext cx="1762121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24213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6119730"/>
            <a:ext cx="388843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516" y="5815205"/>
            <a:ext cx="781401" cy="130682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2" y="6119730"/>
            <a:ext cx="3888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553302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5664" y="3449169"/>
            <a:ext cx="3888767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346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1729236"/>
            <a:ext cx="3888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299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5184000" y="922448"/>
            <a:ext cx="396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773299" y="5815205"/>
            <a:ext cx="781401" cy="130682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83662-ED5A-450D-98F2-E1399742A1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66477" y="443344"/>
            <a:ext cx="3533158" cy="300082"/>
          </a:xfrm>
        </p:spPr>
        <p:txBody>
          <a:bodyPr/>
          <a:lstStyle/>
          <a:p>
            <a:r>
              <a:rPr lang="hu-HU" dirty="0"/>
              <a:t>2019. május 23.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9494E-74E0-413E-A9ED-5D18E44F2A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365" y="294573"/>
            <a:ext cx="3533158" cy="610424"/>
          </a:xfrm>
        </p:spPr>
        <p:txBody>
          <a:bodyPr/>
          <a:lstStyle/>
          <a:p>
            <a:r>
              <a:rPr lang="hu-HU" dirty="0"/>
              <a:t>Nagy Tamás| főosztályvezető</a:t>
            </a:r>
          </a:p>
          <a:p>
            <a:r>
              <a:rPr lang="hu-HU" dirty="0"/>
              <a:t>Pénzügyi rendszer elemzése ig.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7249AF-7234-4923-856C-E2AD06774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36" y="2241070"/>
            <a:ext cx="8312727" cy="2098808"/>
          </a:xfrm>
        </p:spPr>
        <p:txBody>
          <a:bodyPr/>
          <a:lstStyle/>
          <a:p>
            <a:r>
              <a:rPr lang="hu-HU" dirty="0"/>
              <a:t>Pénzügyi Stabilitási jelentés</a:t>
            </a:r>
            <a:br>
              <a:rPr lang="hu-HU" dirty="0"/>
            </a:br>
            <a:r>
              <a:rPr lang="hu-HU" dirty="0"/>
              <a:t>2019. május</a:t>
            </a:r>
          </a:p>
        </p:txBody>
      </p:sp>
    </p:spTree>
    <p:extLst>
      <p:ext uri="{BB962C8B-B14F-4D97-AF65-F5344CB8AC3E}">
        <p14:creationId xmlns:p14="http://schemas.microsoft.com/office/powerpoint/2010/main" val="729167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bankrendszerben nem merülne fel tőkehiány stressz esetén sem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934137"/>
            <a:ext cx="80989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stresszteszt eredménye 8 és 10,5 százalékos tőkekövetelmény mellett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61513E-21F4-4C52-8DFA-379C63E7A8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534" y="1113905"/>
            <a:ext cx="7265323" cy="47793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28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48" y="310448"/>
            <a:ext cx="7926968" cy="612000"/>
          </a:xfrm>
        </p:spPr>
        <p:txBody>
          <a:bodyPr>
            <a:noAutofit/>
          </a:bodyPr>
          <a:lstStyle/>
          <a:p>
            <a:r>
              <a:rPr lang="hu-HU" sz="2600" dirty="0"/>
              <a:t>Az új stresszteszt-módszertan lehetővé teszi a portfóliók kockázat szerinti </a:t>
            </a:r>
            <a:r>
              <a:rPr lang="hu-HU" sz="2600" dirty="0" err="1"/>
              <a:t>szegmentálásáT</a:t>
            </a:r>
            <a:endParaRPr lang="hu-HU" sz="26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BB3C9D4-5F1A-4EF2-A280-9DA696C2F7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547318"/>
            <a:ext cx="3600000" cy="369333"/>
          </a:xfrm>
        </p:spPr>
        <p:txBody>
          <a:bodyPr/>
          <a:lstStyle/>
          <a:p>
            <a:r>
              <a:rPr lang="hu-HU" dirty="0"/>
              <a:t>Forrás |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BF06AA3-C982-4623-A1BD-99507A987AD1}"/>
              </a:ext>
            </a:extLst>
          </p:cNvPr>
          <p:cNvSpPr txBox="1">
            <a:spLocks/>
          </p:cNvSpPr>
          <p:nvPr/>
        </p:nvSpPr>
        <p:spPr>
          <a:xfrm>
            <a:off x="161848" y="5498041"/>
            <a:ext cx="882030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lakossági jelzáloghitel-portfólió kitettségarányos várható értékvesztés-állománya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E42E84E-7278-41B3-996F-5F491DB34099}"/>
              </a:ext>
            </a:extLst>
          </p:cNvPr>
          <p:cNvSpPr txBox="1">
            <a:spLocks/>
          </p:cNvSpPr>
          <p:nvPr/>
        </p:nvSpPr>
        <p:spPr>
          <a:xfrm>
            <a:off x="701040" y="6143972"/>
            <a:ext cx="8281112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Az ábrán a stresszforgatókönyv esetén 2019 IV. negyedévére várható adatok szerepelnek. A modell eredményei az adattisztítás és a becsült lejáró állományok miatt nem tükrözik pontosan az új kibocsátások aggregált statisztikák alapján számolható évek szerinti eloszlását.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997A9-13F3-4588-B59F-CF09A8F95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6" y="1082426"/>
            <a:ext cx="6006243" cy="44994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497896-2E51-48BF-A169-81ABB1E5227B}"/>
              </a:ext>
            </a:extLst>
          </p:cNvPr>
          <p:cNvSpPr/>
          <p:nvPr/>
        </p:nvSpPr>
        <p:spPr>
          <a:xfrm>
            <a:off x="1059263" y="1309688"/>
            <a:ext cx="4862112" cy="3651611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50000"/>
                </a:schemeClr>
              </a:gs>
              <a:gs pos="48000">
                <a:schemeClr val="accent5">
                  <a:alpha val="30000"/>
                </a:schemeClr>
              </a:gs>
              <a:gs pos="100000">
                <a:schemeClr val="accent3">
                  <a:alpha val="5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DDB71B-A4C9-48D0-8652-143155DB09EE}"/>
              </a:ext>
            </a:extLst>
          </p:cNvPr>
          <p:cNvSpPr/>
          <p:nvPr/>
        </p:nvSpPr>
        <p:spPr>
          <a:xfrm>
            <a:off x="6147303" y="1309687"/>
            <a:ext cx="2652665" cy="371006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u-HU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Mit mutat az ábra?</a:t>
            </a:r>
            <a:endParaRPr lang="hu-HU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hu-HU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Egy stressz forgatókönyv megvalósulása esetén a jelzáloghitelállományon elszámolt értékvesztés hogyan oszlana meg a folyósítás éve szerint.</a:t>
            </a:r>
          </a:p>
          <a:p>
            <a:pPr algn="ctr"/>
            <a:endParaRPr lang="hu-HU" sz="1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hu-HU" sz="1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Az értékvesztés jelentős része továbbra is a régi folyósításokon állna fenn, míg az utóbbi évek folyósításai alacsonyabb kockázattal rendelkeznek.</a:t>
            </a:r>
          </a:p>
        </p:txBody>
      </p:sp>
    </p:spTree>
    <p:extLst>
      <p:ext uri="{BB962C8B-B14F-4D97-AF65-F5344CB8AC3E}">
        <p14:creationId xmlns:p14="http://schemas.microsoft.com/office/powerpoint/2010/main" val="3572997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F72D-BE0E-430D-A90A-2D8E5378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43455"/>
            <a:ext cx="6633906" cy="1311128"/>
          </a:xfrm>
        </p:spPr>
        <p:txBody>
          <a:bodyPr/>
          <a:lstStyle/>
          <a:p>
            <a:r>
              <a:rPr lang="hu-HU" dirty="0"/>
              <a:t>Ingatlanpiacok</a:t>
            </a:r>
            <a:br>
              <a:rPr lang="hu-HU" dirty="0"/>
            </a:br>
            <a:r>
              <a:rPr lang="hu-HU" sz="2000" i="1" dirty="0"/>
              <a:t>a lakáspiac élénkülése nem jelent érdemi stabilitási kockázatot a bankok számára 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286875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66" y="310448"/>
            <a:ext cx="7818850" cy="612000"/>
          </a:xfrm>
        </p:spPr>
        <p:txBody>
          <a:bodyPr>
            <a:noAutofit/>
          </a:bodyPr>
          <a:lstStyle/>
          <a:p>
            <a:r>
              <a:rPr lang="hu-HU" sz="2800" dirty="0"/>
              <a:t>Nőtt a túlértékeltség kockázata a budapesti lakáspiacon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8966" y="6316643"/>
            <a:ext cx="7633186" cy="369333"/>
          </a:xfrm>
        </p:spPr>
        <p:txBody>
          <a:bodyPr/>
          <a:lstStyle/>
          <a:p>
            <a:r>
              <a:rPr lang="hu-HU" dirty="0"/>
              <a:t>Megjegyzés: Részletes módszertanért lásd: Magyar Nemzeti Bank, Lakáspiaci jelentés, 2019. május.</a:t>
            </a:r>
          </a:p>
          <a:p>
            <a:r>
              <a:rPr lang="hu-HU" dirty="0"/>
              <a:t>Forrás |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672351"/>
            <a:ext cx="80989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lakásárak eltérése a fundamentumok által indokolt szinttől országosan és Budapesten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6D74B5-0CE4-4BDF-872B-EE537C62BA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072" y="967233"/>
            <a:ext cx="6165411" cy="46784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DA7A07B-3425-4482-B523-371E398D077B}"/>
              </a:ext>
            </a:extLst>
          </p:cNvPr>
          <p:cNvCxnSpPr/>
          <p:nvPr/>
        </p:nvCxnSpPr>
        <p:spPr>
          <a:xfrm flipH="1">
            <a:off x="7297092" y="2100404"/>
            <a:ext cx="470781" cy="0"/>
          </a:xfrm>
          <a:prstGeom prst="straightConnector1">
            <a:avLst/>
          </a:prstGeom>
          <a:ln w="158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C223809-2D68-4B4E-94EF-7E1EBB73F0C6}"/>
              </a:ext>
            </a:extLst>
          </p:cNvPr>
          <p:cNvSpPr txBox="1"/>
          <p:nvPr/>
        </p:nvSpPr>
        <p:spPr>
          <a:xfrm>
            <a:off x="7776927" y="1915738"/>
            <a:ext cx="697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3"/>
                </a:solidFill>
              </a:rPr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58095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hitelből való vásárlás a túlfűtött piacokon lehet kockázatos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-72428" y="5383931"/>
            <a:ext cx="905458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Az átlagos négyzetméterárak szintje 2013-ban és változása 2013 és 2018 között, valamint a jelzáloghitelek aránya a lakástranzakciókhoz a hazai járásokban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5AD9AFA-F4E7-4BA5-968C-D2A9A9C44ED8}"/>
              </a:ext>
            </a:extLst>
          </p:cNvPr>
          <p:cNvSpPr txBox="1">
            <a:spLocks/>
          </p:cNvSpPr>
          <p:nvPr/>
        </p:nvSpPr>
        <p:spPr>
          <a:xfrm>
            <a:off x="478174" y="6002845"/>
            <a:ext cx="8503978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A buborékok szélessége a 2018-as új jelzáloghitel szerződések (beleértve a felújítási célú szerződéseket is) és a lakáspiaci tranzakciók számának hányadosával arányos.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715CEB-DB82-4A8C-B15C-C793EA176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115" y="957686"/>
            <a:ext cx="5879494" cy="441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56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relatíve kockázatosabb hitelek aránya azonban mérsékelt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292341"/>
            <a:ext cx="80989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2018-ban szerződött jelzáloghitelek megoszlása az adott járás lakáspiacának élénkülése és a </a:t>
            </a:r>
            <a:r>
              <a:rPr lang="hu-HU" sz="1800" cap="all" dirty="0" err="1"/>
              <a:t>HFM</a:t>
            </a:r>
            <a:r>
              <a:rPr lang="hu-HU" sz="1800" cap="all" dirty="0"/>
              <a:t> mutató szerint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5AD9AFA-F4E7-4BA5-968C-D2A9A9C44ED8}"/>
              </a:ext>
            </a:extLst>
          </p:cNvPr>
          <p:cNvSpPr txBox="1">
            <a:spLocks/>
          </p:cNvSpPr>
          <p:nvPr/>
        </p:nvSpPr>
        <p:spPr>
          <a:xfrm>
            <a:off x="478174" y="5984739"/>
            <a:ext cx="8503978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Szerződéses összeg alapú eloszlás, 80 százalék feletti érték hitelkiváltás esetén lehetséges. A fedezetek elhelyezkedése szerinti járások alapján.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A4E2FA-ECA4-4023-8195-BB1D449CE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006" y="1097336"/>
            <a:ext cx="5992313" cy="40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26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kockázatok felépülésének veszélye egyelőre nem látszódik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672351"/>
            <a:ext cx="80989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70 százalékot meghaladó </a:t>
            </a:r>
            <a:r>
              <a:rPr lang="hu-HU" sz="1800" cap="all" dirty="0" err="1"/>
              <a:t>HFM-mel</a:t>
            </a:r>
            <a:r>
              <a:rPr lang="hu-HU" sz="1800" cap="all" dirty="0"/>
              <a:t> rendelkező jelzáloghitelek aránya a szavatoló tőke arányában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BE111A-4EF0-410E-A509-0C5215920F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BF6BD2-FBAF-47F1-82A5-40580EF2A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839" y="1045594"/>
            <a:ext cx="6019768" cy="450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75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F72D-BE0E-430D-A90A-2D8E5378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43455"/>
            <a:ext cx="6633906" cy="1311128"/>
          </a:xfrm>
        </p:spPr>
        <p:txBody>
          <a:bodyPr/>
          <a:lstStyle/>
          <a:p>
            <a:r>
              <a:rPr lang="hu-HU" dirty="0"/>
              <a:t>Hitelezési folyamatok</a:t>
            </a:r>
            <a:br>
              <a:rPr lang="hu-HU" dirty="0"/>
            </a:br>
            <a:r>
              <a:rPr lang="hu-HU" sz="2000" i="1" dirty="0"/>
              <a:t>a nagymértékű hitelbővülés nem járt túlzott eladósodással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3940943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4" y="310448"/>
            <a:ext cx="7740472" cy="599390"/>
          </a:xfrm>
          <a:noFill/>
        </p:spPr>
        <p:txBody>
          <a:bodyPr>
            <a:noAutofit/>
          </a:bodyPr>
          <a:lstStyle/>
          <a:p>
            <a:r>
              <a:rPr lang="hu-HU" sz="2800" dirty="0"/>
              <a:t>Folytatódott a vállalati hitelállomány dinamikus bővülése</a:t>
            </a:r>
            <a:endParaRPr lang="hu-HU" sz="2800" dirty="0">
              <a:highlight>
                <a:srgbClr val="FFFF00"/>
              </a:highligh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738C828-AF01-498E-8368-A8AE2F710F30}"/>
              </a:ext>
            </a:extLst>
          </p:cNvPr>
          <p:cNvSpPr txBox="1">
            <a:spLocks/>
          </p:cNvSpPr>
          <p:nvPr/>
        </p:nvSpPr>
        <p:spPr>
          <a:xfrm>
            <a:off x="835645" y="6103419"/>
            <a:ext cx="80989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teljes vállalati és a kkv-szektor hitelállományának növekedési üteme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F1B2DB7-630D-47E0-92E6-5E47383E65C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376603"/>
            <a:ext cx="3600000" cy="369333"/>
          </a:xfrm>
        </p:spPr>
        <p:txBody>
          <a:bodyPr/>
          <a:lstStyle/>
          <a:p>
            <a:r>
              <a:rPr lang="hu-HU" dirty="0"/>
              <a:t>Forrás | MNB.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8A471B4-F62D-4C06-BA0A-6F48B7F4C8B0}"/>
              </a:ext>
            </a:extLst>
          </p:cNvPr>
          <p:cNvSpPr/>
          <p:nvPr/>
        </p:nvSpPr>
        <p:spPr>
          <a:xfrm>
            <a:off x="6017442" y="1457626"/>
            <a:ext cx="2853801" cy="3942748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2019 I. </a:t>
            </a:r>
            <a:r>
              <a:rPr lang="hu-HU" sz="2400" b="1" dirty="0" err="1"/>
              <a:t>n.év</a:t>
            </a:r>
            <a:endParaRPr lang="hu-HU" sz="2400" b="1" dirty="0"/>
          </a:p>
          <a:p>
            <a:pPr algn="ctr"/>
            <a:endParaRPr lang="hu-HU" sz="2400" b="1" dirty="0"/>
          </a:p>
          <a:p>
            <a:pPr algn="ctr"/>
            <a:r>
              <a:rPr lang="hu-HU" sz="2400" b="1" dirty="0"/>
              <a:t>Vállalati hitelek </a:t>
            </a:r>
            <a:r>
              <a:rPr lang="hu-HU" dirty="0"/>
              <a:t>(éves növekedési ütem):</a:t>
            </a:r>
          </a:p>
          <a:p>
            <a:pPr algn="ctr">
              <a:spcAft>
                <a:spcPts val="1200"/>
              </a:spcAft>
            </a:pPr>
            <a:r>
              <a:rPr lang="hu-HU" sz="2400" dirty="0"/>
              <a:t> 14,3%</a:t>
            </a:r>
          </a:p>
          <a:p>
            <a:pPr algn="ctr">
              <a:spcAft>
                <a:spcPts val="600"/>
              </a:spcAft>
            </a:pPr>
            <a:r>
              <a:rPr lang="hu-HU" sz="2400" b="1" dirty="0"/>
              <a:t>KKV hitelek </a:t>
            </a:r>
          </a:p>
          <a:p>
            <a:pPr algn="ctr">
              <a:spcAft>
                <a:spcPts val="600"/>
              </a:spcAft>
            </a:pPr>
            <a:r>
              <a:rPr lang="hu-HU" dirty="0"/>
              <a:t>(éves növekedési ütem): </a:t>
            </a:r>
            <a:r>
              <a:rPr lang="hu-HU" sz="2400" dirty="0"/>
              <a:t>13,0%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2DE8D6-2D63-4544-9C44-1309B132D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53" y="1290208"/>
            <a:ext cx="5486612" cy="411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283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10448"/>
            <a:ext cx="7740473" cy="612000"/>
          </a:xfrm>
        </p:spPr>
        <p:txBody>
          <a:bodyPr>
            <a:noAutofit/>
          </a:bodyPr>
          <a:lstStyle/>
          <a:p>
            <a:r>
              <a:rPr lang="hu-HU" sz="2800" dirty="0"/>
              <a:t>A vállalati hitelpiac bővülése széles bázison valósult meg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670448"/>
            <a:ext cx="80989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vállalati hitelállomány és annak hozzáadottérték-arányos értéke ágazati bontásban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0B6B3AD-7CB1-494A-A3E2-B3FA0AB06B93}"/>
              </a:ext>
            </a:extLst>
          </p:cNvPr>
          <p:cNvSpPr txBox="1">
            <a:spLocks/>
          </p:cNvSpPr>
          <p:nvPr/>
        </p:nvSpPr>
        <p:spPr>
          <a:xfrm>
            <a:off x="478174" y="6131976"/>
            <a:ext cx="8503978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A buborékok mérete az ágazatok hozzáadott értéke alapján.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3CD548-5042-4E74-BD63-28D6A2DB1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995" y="1015857"/>
            <a:ext cx="6440809" cy="45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8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8425B-E656-4A93-AE59-22487CBC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Kiemelt üzenetek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F58202-870E-4268-A329-EF938074B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359248"/>
              </p:ext>
            </p:extLst>
          </p:nvPr>
        </p:nvGraphicFramePr>
        <p:xfrm>
          <a:off x="413098" y="777592"/>
          <a:ext cx="8270835" cy="605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4747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310448"/>
            <a:ext cx="7844976" cy="612000"/>
          </a:xfrm>
        </p:spPr>
        <p:txBody>
          <a:bodyPr>
            <a:noAutofit/>
          </a:bodyPr>
          <a:lstStyle/>
          <a:p>
            <a:r>
              <a:rPr lang="hu-HU" sz="2800" dirty="0"/>
              <a:t>Szerkezeti kérdések (1): Fix / változó kamat a vállalati szegmensben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488656"/>
            <a:ext cx="3600000" cy="369333"/>
          </a:xfrm>
        </p:spPr>
        <p:txBody>
          <a:bodyPr/>
          <a:lstStyle/>
          <a:p>
            <a:r>
              <a:rPr lang="hu-HU" dirty="0"/>
              <a:t>Forrás |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972010"/>
            <a:ext cx="80989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Az 1 millió euró hitelösszeg alatti vállalati forinthitelek kibocsátása kamatfixálás és futamidő szerint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AD4459-7015-4EF3-89D3-195860AEE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319" y="1071148"/>
            <a:ext cx="5823362" cy="47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34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310448"/>
            <a:ext cx="7844976" cy="612000"/>
          </a:xfrm>
        </p:spPr>
        <p:txBody>
          <a:bodyPr>
            <a:noAutofit/>
          </a:bodyPr>
          <a:lstStyle/>
          <a:p>
            <a:r>
              <a:rPr lang="hu-HU" sz="2800" dirty="0"/>
              <a:t>Szerkezeti kérdések (2): a kötvénypiac mélyülésére van szükség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316643"/>
            <a:ext cx="3600000" cy="369333"/>
          </a:xfrm>
        </p:spPr>
        <p:txBody>
          <a:bodyPr/>
          <a:lstStyle/>
          <a:p>
            <a:r>
              <a:rPr lang="hu-HU" dirty="0"/>
              <a:t>Forrás | Eurostat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788137"/>
            <a:ext cx="80989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nem pénzügyi vállalatok GDP-arányos kötvényállománya az Európai Unióban (2018 III. negyedév)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9D8C94-12D7-4973-8F55-74DC924DBFB8}"/>
              </a:ext>
            </a:extLst>
          </p:cNvPr>
          <p:cNvGrpSpPr/>
          <p:nvPr/>
        </p:nvGrpSpPr>
        <p:grpSpPr>
          <a:xfrm>
            <a:off x="359399" y="984069"/>
            <a:ext cx="4840034" cy="4650377"/>
            <a:chOff x="2945946" y="688990"/>
            <a:chExt cx="6300107" cy="5252400"/>
          </a:xfrm>
          <a:noFill/>
        </p:grpSpPr>
        <p:pic>
          <p:nvPicPr>
            <p:cNvPr id="14" name="Kép 2">
              <a:extLst>
                <a:ext uri="{FF2B5EF4-FFF2-40B4-BE49-F238E27FC236}">
                  <a16:creationId xmlns:a16="http://schemas.microsoft.com/office/drawing/2014/main" id="{46DD0EF2-AE49-4B21-ACE6-13FEF9797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5946" y="753406"/>
              <a:ext cx="6300107" cy="5187984"/>
            </a:xfrm>
            <a:prstGeom prst="rect">
              <a:avLst/>
            </a:prstGeom>
            <a:grpFill/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FA2536C-0A80-4FBA-BAE7-D903AF3630B1}"/>
                </a:ext>
              </a:extLst>
            </p:cNvPr>
            <p:cNvSpPr txBox="1"/>
            <p:nvPr/>
          </p:nvSpPr>
          <p:spPr>
            <a:xfrm>
              <a:off x="2945946" y="688990"/>
              <a:ext cx="5197928" cy="327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u-HU" sz="1600" i="1" dirty="0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4DA282-D8A7-442A-9F69-42E6D844C7E9}"/>
              </a:ext>
            </a:extLst>
          </p:cNvPr>
          <p:cNvSpPr/>
          <p:nvPr/>
        </p:nvSpPr>
        <p:spPr>
          <a:xfrm>
            <a:off x="6237838" y="1521429"/>
            <a:ext cx="2617565" cy="334072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hu-HU" dirty="0"/>
              <a:t>2019. július 1-től elindul a </a:t>
            </a:r>
            <a:r>
              <a:rPr lang="hu-HU" b="1" dirty="0"/>
              <a:t>Növekedési Kötvényprogram</a:t>
            </a:r>
          </a:p>
          <a:p>
            <a:pPr algn="ctr">
              <a:spcAft>
                <a:spcPts val="1200"/>
              </a:spcAft>
            </a:pPr>
            <a:r>
              <a:rPr lang="hu-HU" b="1" dirty="0"/>
              <a:t>300 milliárd HUF</a:t>
            </a:r>
          </a:p>
          <a:p>
            <a:pPr algn="ctr">
              <a:spcAft>
                <a:spcPts val="1200"/>
              </a:spcAft>
            </a:pPr>
            <a:r>
              <a:rPr lang="hu-HU" dirty="0"/>
              <a:t>A program hozzájárul a vállalati források </a:t>
            </a:r>
            <a:r>
              <a:rPr lang="hu-HU" b="1" dirty="0"/>
              <a:t>diverzifikációjához</a:t>
            </a:r>
          </a:p>
        </p:txBody>
      </p:sp>
    </p:spTree>
    <p:extLst>
      <p:ext uri="{BB962C8B-B14F-4D97-AF65-F5344CB8AC3E}">
        <p14:creationId xmlns:p14="http://schemas.microsoft.com/office/powerpoint/2010/main" val="36878078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634" y="310448"/>
            <a:ext cx="7749182" cy="612000"/>
          </a:xfrm>
        </p:spPr>
        <p:txBody>
          <a:bodyPr>
            <a:noAutofit/>
          </a:bodyPr>
          <a:lstStyle/>
          <a:p>
            <a:r>
              <a:rPr lang="hu-HU" sz="2500" dirty="0"/>
              <a:t>További élénkülés mellett a lakossági hitelkibocsátás a válság előtti szintet közelíti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E797A9-0D33-43DF-A745-06BE68820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60" y="1558020"/>
            <a:ext cx="5301892" cy="396530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B22CBA5-5C8C-4C55-837B-870F0127A6D3}"/>
              </a:ext>
            </a:extLst>
          </p:cNvPr>
          <p:cNvSpPr/>
          <p:nvPr/>
        </p:nvSpPr>
        <p:spPr>
          <a:xfrm>
            <a:off x="5524016" y="2018168"/>
            <a:ext cx="1698931" cy="129277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2"/>
                </a:solidFill>
              </a:rPr>
              <a:t>Az elmúlt 12 hónapos </a:t>
            </a:r>
            <a:r>
              <a:rPr lang="hu-HU" sz="1600" b="1" dirty="0">
                <a:solidFill>
                  <a:schemeClr val="tx2"/>
                </a:solidFill>
              </a:rPr>
              <a:t>új</a:t>
            </a:r>
            <a:r>
              <a:rPr lang="hu-HU" sz="1600" dirty="0">
                <a:solidFill>
                  <a:schemeClr val="tx2"/>
                </a:solidFill>
              </a:rPr>
              <a:t> </a:t>
            </a:r>
            <a:r>
              <a:rPr lang="hu-HU" sz="1600" b="1" dirty="0">
                <a:solidFill>
                  <a:schemeClr val="tx2"/>
                </a:solidFill>
              </a:rPr>
              <a:t>kibocsátás</a:t>
            </a:r>
            <a:r>
              <a:rPr lang="hu-HU" sz="1600" dirty="0">
                <a:solidFill>
                  <a:schemeClr val="tx2"/>
                </a:solidFill>
              </a:rPr>
              <a:t> éves növekedése</a:t>
            </a:r>
          </a:p>
          <a:p>
            <a:pPr algn="ctr"/>
            <a:r>
              <a:rPr lang="hu-HU" sz="1600" dirty="0">
                <a:solidFill>
                  <a:schemeClr val="tx2"/>
                </a:solidFill>
              </a:rPr>
              <a:t>+29%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3FD1ADC-B258-4380-BB47-08D06B770057}"/>
              </a:ext>
            </a:extLst>
          </p:cNvPr>
          <p:cNvSpPr/>
          <p:nvPr/>
        </p:nvSpPr>
        <p:spPr>
          <a:xfrm>
            <a:off x="5524016" y="4448259"/>
            <a:ext cx="1698931" cy="94054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Személyi hitelek: 44%</a:t>
            </a:r>
            <a:endParaRPr lang="en-GB" sz="16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127C52E-7BD9-483A-8650-383A85C51382}"/>
              </a:ext>
            </a:extLst>
          </p:cNvPr>
          <p:cNvSpPr/>
          <p:nvPr/>
        </p:nvSpPr>
        <p:spPr>
          <a:xfrm>
            <a:off x="5525734" y="3402350"/>
            <a:ext cx="1698931" cy="940543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Lakáscélú hitelek: 27%</a:t>
            </a:r>
            <a:endParaRPr lang="en-GB" sz="160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5C63B41-B484-4297-9525-9CCF58150EE2}"/>
              </a:ext>
            </a:extLst>
          </p:cNvPr>
          <p:cNvSpPr txBox="1">
            <a:spLocks/>
          </p:cNvSpPr>
          <p:nvPr/>
        </p:nvSpPr>
        <p:spPr>
          <a:xfrm>
            <a:off x="-716338" y="5785672"/>
            <a:ext cx="585076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Új háztartási hitelek a teljes hitelintézeti szektorban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244A2EB7-3E80-4CEA-B2C3-46B77C88E1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72118" y="6376603"/>
            <a:ext cx="3600000" cy="369333"/>
          </a:xfrm>
        </p:spPr>
        <p:txBody>
          <a:bodyPr/>
          <a:lstStyle/>
          <a:p>
            <a:r>
              <a:rPr lang="hu-HU" dirty="0"/>
              <a:t>Forrás | MNB.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0BA76E3-B918-40E6-94A6-DD8E41ACBFD5}"/>
              </a:ext>
            </a:extLst>
          </p:cNvPr>
          <p:cNvSpPr/>
          <p:nvPr/>
        </p:nvSpPr>
        <p:spPr>
          <a:xfrm>
            <a:off x="7364809" y="2018169"/>
            <a:ext cx="1698931" cy="1292778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>
                <a:solidFill>
                  <a:schemeClr val="tx2"/>
                </a:solidFill>
              </a:rPr>
              <a:t>Fennálló </a:t>
            </a:r>
            <a:r>
              <a:rPr lang="hu-HU" sz="1600" b="1" dirty="0">
                <a:solidFill>
                  <a:schemeClr val="tx2"/>
                </a:solidFill>
              </a:rPr>
              <a:t>állomány</a:t>
            </a:r>
            <a:r>
              <a:rPr lang="hu-HU" sz="1600" dirty="0">
                <a:solidFill>
                  <a:schemeClr val="tx2"/>
                </a:solidFill>
              </a:rPr>
              <a:t> éves változása</a:t>
            </a:r>
          </a:p>
          <a:p>
            <a:pPr algn="ctr"/>
            <a:r>
              <a:rPr lang="hu-HU" sz="1600" dirty="0">
                <a:solidFill>
                  <a:schemeClr val="tx2"/>
                </a:solidFill>
              </a:rPr>
              <a:t>+8,5%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793B954-15BC-466F-96BC-DE546B16F5AB}"/>
              </a:ext>
            </a:extLst>
          </p:cNvPr>
          <p:cNvSpPr/>
          <p:nvPr/>
        </p:nvSpPr>
        <p:spPr>
          <a:xfrm>
            <a:off x="7363091" y="4448259"/>
            <a:ext cx="1698931" cy="9405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Fedezetlen fogyasztási hitelek: +25%</a:t>
            </a:r>
            <a:endParaRPr lang="en-GB" sz="16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6E6470D-66CE-4A62-BD0B-74141A610B51}"/>
              </a:ext>
            </a:extLst>
          </p:cNvPr>
          <p:cNvSpPr/>
          <p:nvPr/>
        </p:nvSpPr>
        <p:spPr>
          <a:xfrm>
            <a:off x="7364809" y="3402350"/>
            <a:ext cx="1698931" cy="9405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Lakáscélú hitelek: +11%</a:t>
            </a:r>
            <a:endParaRPr lang="en-GB" sz="16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F30490B-DA5E-4AFB-8F9A-A02AD54A3E8A}"/>
              </a:ext>
            </a:extLst>
          </p:cNvPr>
          <p:cNvSpPr/>
          <p:nvPr/>
        </p:nvSpPr>
        <p:spPr>
          <a:xfrm>
            <a:off x="7363090" y="5443576"/>
            <a:ext cx="1698931" cy="94054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dirty="0"/>
              <a:t>Szabad </a:t>
            </a:r>
            <a:r>
              <a:rPr lang="hu-HU" sz="1600" dirty="0" err="1"/>
              <a:t>felh</a:t>
            </a:r>
            <a:r>
              <a:rPr lang="hu-HU" sz="1600" dirty="0"/>
              <a:t>. jelzáloghitelek: </a:t>
            </a:r>
          </a:p>
          <a:p>
            <a:pPr algn="ctr"/>
            <a:r>
              <a:rPr lang="hu-HU" sz="1600" dirty="0"/>
              <a:t>-11%</a:t>
            </a:r>
            <a:endParaRPr lang="en-GB" sz="1600" dirty="0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DA19E29F-0FF1-47A1-BABC-48CDF733101C}"/>
              </a:ext>
            </a:extLst>
          </p:cNvPr>
          <p:cNvSpPr/>
          <p:nvPr/>
        </p:nvSpPr>
        <p:spPr>
          <a:xfrm rot="5400000">
            <a:off x="7248447" y="67029"/>
            <a:ext cx="165267" cy="3461880"/>
          </a:xfrm>
          <a:prstGeom prst="leftBrace">
            <a:avLst/>
          </a:prstGeom>
          <a:ln>
            <a:solidFill>
              <a:srgbClr val="2026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0C846-AAC4-4A2E-9102-F33A18072F02}"/>
              </a:ext>
            </a:extLst>
          </p:cNvPr>
          <p:cNvSpPr txBox="1"/>
          <p:nvPr/>
        </p:nvSpPr>
        <p:spPr>
          <a:xfrm>
            <a:off x="6636190" y="1293320"/>
            <a:ext cx="1698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tx2"/>
                </a:solidFill>
              </a:rPr>
              <a:t>2019. I. </a:t>
            </a:r>
            <a:r>
              <a:rPr lang="hu-HU" b="1" dirty="0" err="1">
                <a:solidFill>
                  <a:schemeClr val="tx2"/>
                </a:solidFill>
              </a:rPr>
              <a:t>n.év</a:t>
            </a:r>
            <a:endParaRPr lang="hu-H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7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háztartási hitelezés élénkülését a jövedelmek növekedése kísérte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380014"/>
            <a:ext cx="3600000" cy="369333"/>
          </a:xfrm>
        </p:spPr>
        <p:txBody>
          <a:bodyPr/>
          <a:lstStyle/>
          <a:p>
            <a:r>
              <a:rPr lang="hu-HU" dirty="0"/>
              <a:t>Forrás | KSH,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428228"/>
            <a:ext cx="80989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800" cap="all" dirty="0"/>
              <a:t>A háztartási hitelkihelyezések nominális- és reálértéken, valamint a rendelkezésre álló jövedelem arányában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0B6B3AD-7CB1-494A-A3E2-B3FA0AB06B93}"/>
              </a:ext>
            </a:extLst>
          </p:cNvPr>
          <p:cNvSpPr txBox="1">
            <a:spLocks/>
          </p:cNvSpPr>
          <p:nvPr/>
        </p:nvSpPr>
        <p:spPr>
          <a:xfrm>
            <a:off x="478174" y="6076486"/>
            <a:ext cx="8503978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A reál érték 2005-ös árakra számolva a fogyasztói árindexszel. A rendelkezésre álló jövedelem 2018-ra a 2017. évi értékkel becsülve.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569993-3CEE-49D2-A1FF-32F904A4F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026" y="979775"/>
            <a:ext cx="6024351" cy="45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184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Az új kibocsátás döntő részét már a hosszabb kamatrögzítés dominálja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8461" y="6074793"/>
            <a:ext cx="8348409" cy="369333"/>
          </a:xfrm>
        </p:spPr>
        <p:txBody>
          <a:bodyPr/>
          <a:lstStyle/>
          <a:p>
            <a:r>
              <a:rPr lang="hu-HU" dirty="0"/>
              <a:t>Megjegyzés: A Minősített Fogyasztóbarát Lakáshitel termékek részesedése a lakás-takarékpénztári folyósításoktól szűrt, legalább 3 évre (2018. IV. negyedévtől legalább 5 évre) kamatfixált új kibocsátáshoz viszonyítva.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493655"/>
            <a:ext cx="80989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800" cap="all" dirty="0"/>
              <a:t>A kibocsátott lakáshitelek megoszlása kamatfixálási periódus szerint és az MFL termékek aránya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9B4D48-D9A3-456E-802C-3AFCA4F7F5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018" y="1132789"/>
            <a:ext cx="5721004" cy="4280094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CC07B25-47C2-4AC0-8062-D898D3C76475}"/>
              </a:ext>
            </a:extLst>
          </p:cNvPr>
          <p:cNvSpPr txBox="1">
            <a:spLocks/>
          </p:cNvSpPr>
          <p:nvPr/>
        </p:nvSpPr>
        <p:spPr>
          <a:xfrm>
            <a:off x="5382152" y="6434332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/>
              <a:t>Forrás | MNB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1777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Ami az állományban is fokozatosan érezteti hatását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380014"/>
            <a:ext cx="3600000" cy="369333"/>
          </a:xfrm>
        </p:spPr>
        <p:txBody>
          <a:bodyPr/>
          <a:lstStyle/>
          <a:p>
            <a:r>
              <a:rPr lang="hu-HU" dirty="0"/>
              <a:t>Forrás |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6102931"/>
            <a:ext cx="80989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800" cap="all" dirty="0"/>
              <a:t>A változó kamatozású hitelek állományi arányára ható tényezők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F0C663-BF7A-4875-8DD4-2D6A6BFAA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33" y="1158842"/>
            <a:ext cx="6284247" cy="4707695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5D97FBA-9731-4E52-9754-C97DC21812CA}"/>
              </a:ext>
            </a:extLst>
          </p:cNvPr>
          <p:cNvCxnSpPr>
            <a:cxnSpLocks/>
          </p:cNvCxnSpPr>
          <p:nvPr/>
        </p:nvCxnSpPr>
        <p:spPr>
          <a:xfrm flipH="1">
            <a:off x="6129196" y="2362954"/>
            <a:ext cx="1004935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B84D738-5CAA-4FE5-9B4D-A195BE637047}"/>
              </a:ext>
            </a:extLst>
          </p:cNvPr>
          <p:cNvCxnSpPr>
            <a:cxnSpLocks/>
          </p:cNvCxnSpPr>
          <p:nvPr/>
        </p:nvCxnSpPr>
        <p:spPr>
          <a:xfrm flipH="1">
            <a:off x="6129196" y="2678317"/>
            <a:ext cx="1004935" cy="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A3E048A7-4264-4184-8443-4CC2829C9B24}"/>
              </a:ext>
            </a:extLst>
          </p:cNvPr>
          <p:cNvSpPr/>
          <p:nvPr/>
        </p:nvSpPr>
        <p:spPr>
          <a:xfrm>
            <a:off x="7134131" y="1728558"/>
            <a:ext cx="1612631" cy="8112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Minősített Fogyasztóbarát Lakáshitel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38AA0A-559E-4A52-884F-224DAEFCEF86}"/>
              </a:ext>
            </a:extLst>
          </p:cNvPr>
          <p:cNvSpPr/>
          <p:nvPr/>
        </p:nvSpPr>
        <p:spPr>
          <a:xfrm>
            <a:off x="7134130" y="2591742"/>
            <a:ext cx="1612631" cy="81121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JTM</a:t>
            </a:r>
            <a:r>
              <a:rPr lang="hu-HU" dirty="0"/>
              <a:t> szabályozás módosítása</a:t>
            </a:r>
          </a:p>
        </p:txBody>
      </p:sp>
    </p:spTree>
    <p:extLst>
      <p:ext uri="{BB962C8B-B14F-4D97-AF65-F5344CB8AC3E}">
        <p14:creationId xmlns:p14="http://schemas.microsoft.com/office/powerpoint/2010/main" val="3817101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F72D-BE0E-430D-A90A-2D8E5378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43455"/>
            <a:ext cx="6633906" cy="1311128"/>
          </a:xfrm>
        </p:spPr>
        <p:txBody>
          <a:bodyPr/>
          <a:lstStyle/>
          <a:p>
            <a:r>
              <a:rPr lang="hu-HU" dirty="0"/>
              <a:t>Kiemelt téma (9. fejezet)</a:t>
            </a:r>
            <a:br>
              <a:rPr lang="hu-HU" dirty="0"/>
            </a:br>
            <a:r>
              <a:rPr lang="hu-HU" sz="2000" i="1" dirty="0"/>
              <a:t>a fennálló jelzáloghitelek kamatkockázatának csökkentési lehetőségei</a:t>
            </a:r>
          </a:p>
        </p:txBody>
      </p:sp>
    </p:spTree>
    <p:extLst>
      <p:ext uri="{BB962C8B-B14F-4D97-AF65-F5344CB8AC3E}">
        <p14:creationId xmlns:p14="http://schemas.microsoft.com/office/powerpoint/2010/main" val="518856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 probléma: az állományi kamatkockázat magától nem csökken elég gyorsan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DD420A-88AB-4E15-9552-803ADDF83EA4}"/>
              </a:ext>
            </a:extLst>
          </p:cNvPr>
          <p:cNvSpPr/>
          <p:nvPr/>
        </p:nvSpPr>
        <p:spPr>
          <a:xfrm>
            <a:off x="864151" y="1276541"/>
            <a:ext cx="7224665" cy="760489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/>
              <a:t>A kamatkockázat csökkentése: </a:t>
            </a:r>
          </a:p>
          <a:p>
            <a:pPr algn="ctr"/>
            <a:r>
              <a:rPr lang="hu-HU" sz="2000" dirty="0"/>
              <a:t>a változó kamatozású hitel kiváltása rögzített kamatozással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8A33B412-EFA1-4D35-9955-04E3881959AF}"/>
              </a:ext>
            </a:extLst>
          </p:cNvPr>
          <p:cNvSpPr/>
          <p:nvPr/>
        </p:nvSpPr>
        <p:spPr>
          <a:xfrm>
            <a:off x="846040" y="2100404"/>
            <a:ext cx="3512745" cy="23855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u-HU" sz="2400" b="1" dirty="0">
                <a:solidFill>
                  <a:srgbClr val="FF0000"/>
                </a:solidFill>
              </a:rPr>
              <a:t>Piaci súrlódás I.: </a:t>
            </a:r>
          </a:p>
          <a:p>
            <a:pPr algn="ctr">
              <a:spcAft>
                <a:spcPts val="600"/>
              </a:spcAft>
            </a:pPr>
            <a:r>
              <a:rPr lang="hu-HU" sz="2400" b="1" dirty="0">
                <a:solidFill>
                  <a:srgbClr val="FF0000"/>
                </a:solidFill>
              </a:rPr>
              <a:t>Nem kielégítő pénzügyi tudatosság</a:t>
            </a:r>
          </a:p>
          <a:p>
            <a:pPr algn="ctr"/>
            <a:r>
              <a:rPr lang="hu-HU" i="1" dirty="0">
                <a:solidFill>
                  <a:srgbClr val="FF0000"/>
                </a:solidFill>
              </a:rPr>
              <a:t>Az adós nem ismeri fel a kockázatot, vagy nem tudja felmérni a mértékét, vagy nem képes reagálni rá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05805F3-7BED-4340-80B2-D5396ADFE269}"/>
              </a:ext>
            </a:extLst>
          </p:cNvPr>
          <p:cNvSpPr/>
          <p:nvPr/>
        </p:nvSpPr>
        <p:spPr>
          <a:xfrm>
            <a:off x="4572000" y="2100404"/>
            <a:ext cx="3512745" cy="24082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u-HU" sz="2400" b="1" dirty="0">
                <a:solidFill>
                  <a:srgbClr val="FF0000"/>
                </a:solidFill>
              </a:rPr>
              <a:t>Piaci súrlódás II.:</a:t>
            </a:r>
          </a:p>
          <a:p>
            <a:pPr algn="ctr">
              <a:spcAft>
                <a:spcPts val="600"/>
              </a:spcAft>
            </a:pPr>
            <a:r>
              <a:rPr lang="hu-HU" sz="2400" b="1" dirty="0">
                <a:solidFill>
                  <a:srgbClr val="FF0000"/>
                </a:solidFill>
              </a:rPr>
              <a:t>Magas hitelkiváltási költségek</a:t>
            </a:r>
          </a:p>
          <a:p>
            <a:pPr algn="ctr"/>
            <a:r>
              <a:rPr lang="hu-HU" i="1" dirty="0">
                <a:solidFill>
                  <a:srgbClr val="FF0000"/>
                </a:solidFill>
              </a:rPr>
              <a:t>Az adós nem tud olyan alacsony felárú hitelt felvenni, amivel „ki tudná termelni” a hitelkiváltás egyszeri költségeit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871550F-CB53-469E-84EF-5611FF0C0C3E}"/>
              </a:ext>
            </a:extLst>
          </p:cNvPr>
          <p:cNvCxnSpPr>
            <a:cxnSpLocks/>
            <a:stCxn id="39" idx="2"/>
          </p:cNvCxnSpPr>
          <p:nvPr/>
        </p:nvCxnSpPr>
        <p:spPr>
          <a:xfrm>
            <a:off x="6328373" y="4508626"/>
            <a:ext cx="0" cy="235394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81439D1-EA60-4F69-B20B-5F21F82E7C39}"/>
              </a:ext>
            </a:extLst>
          </p:cNvPr>
          <p:cNvCxnSpPr>
            <a:cxnSpLocks/>
          </p:cNvCxnSpPr>
          <p:nvPr/>
        </p:nvCxnSpPr>
        <p:spPr>
          <a:xfrm>
            <a:off x="2602413" y="4504094"/>
            <a:ext cx="1" cy="235394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DFF2464-2FCB-4130-BCF2-65ECFEFAA66C}"/>
              </a:ext>
            </a:extLst>
          </p:cNvPr>
          <p:cNvSpPr/>
          <p:nvPr/>
        </p:nvSpPr>
        <p:spPr>
          <a:xfrm>
            <a:off x="1002446" y="4744020"/>
            <a:ext cx="3308576" cy="112263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i="1" dirty="0">
                <a:solidFill>
                  <a:schemeClr val="tx2"/>
                </a:solidFill>
              </a:rPr>
              <a:t>2015: a forintosított hiteleket kedvezményesen lehetett kiváltani, mégis az állomány </a:t>
            </a:r>
            <a:r>
              <a:rPr lang="hu-HU" sz="1600" b="1" i="1" dirty="0">
                <a:solidFill>
                  <a:schemeClr val="tx2"/>
                </a:solidFill>
              </a:rPr>
              <a:t>alig 1,5 százaléka élt a lehetőséggel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44CEC49-2CB8-4B71-9384-0B7475B06ADE}"/>
              </a:ext>
            </a:extLst>
          </p:cNvPr>
          <p:cNvSpPr/>
          <p:nvPr/>
        </p:nvSpPr>
        <p:spPr>
          <a:xfrm>
            <a:off x="1002446" y="5889288"/>
            <a:ext cx="3308576" cy="68090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i="1" dirty="0">
                <a:solidFill>
                  <a:schemeClr val="tx2"/>
                </a:solidFill>
              </a:rPr>
              <a:t>2019: kérdőíves felmérés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D1FFACB-FDBA-4314-B9AB-261537B7056E}"/>
              </a:ext>
            </a:extLst>
          </p:cNvPr>
          <p:cNvSpPr/>
          <p:nvPr/>
        </p:nvSpPr>
        <p:spPr>
          <a:xfrm>
            <a:off x="4674084" y="4744020"/>
            <a:ext cx="3308576" cy="112263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i="1" dirty="0">
                <a:solidFill>
                  <a:schemeClr val="tx2"/>
                </a:solidFill>
              </a:rPr>
              <a:t>Megvizsgáltuk, hogy a hitelek mekkora része lenne </a:t>
            </a:r>
            <a:r>
              <a:rPr lang="hu-HU" sz="1600" b="1" i="1" dirty="0">
                <a:solidFill>
                  <a:schemeClr val="tx2"/>
                </a:solidFill>
              </a:rPr>
              <a:t>nyereségesen</a:t>
            </a:r>
            <a:r>
              <a:rPr lang="hu-HU" sz="1600" i="1" dirty="0">
                <a:solidFill>
                  <a:schemeClr val="tx2"/>
                </a:solidFill>
              </a:rPr>
              <a:t> </a:t>
            </a:r>
            <a:r>
              <a:rPr lang="hu-HU" sz="1600" b="1" i="1" dirty="0">
                <a:solidFill>
                  <a:schemeClr val="tx2"/>
                </a:solidFill>
              </a:rPr>
              <a:t>kiváltható</a:t>
            </a:r>
            <a:r>
              <a:rPr lang="hu-HU" sz="1600" i="1" dirty="0">
                <a:solidFill>
                  <a:schemeClr val="tx2"/>
                </a:solidFill>
              </a:rPr>
              <a:t> egy </a:t>
            </a:r>
            <a:r>
              <a:rPr lang="hu-HU" sz="1600" b="1" i="1" dirty="0">
                <a:solidFill>
                  <a:schemeClr val="tx2"/>
                </a:solidFill>
              </a:rPr>
              <a:t>másik változó kamatozású hitellel</a:t>
            </a:r>
            <a:r>
              <a:rPr lang="hu-HU" sz="1600" i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7E5CDE7-BF4C-4574-8059-2DBFDE38C510}"/>
              </a:ext>
            </a:extLst>
          </p:cNvPr>
          <p:cNvSpPr/>
          <p:nvPr/>
        </p:nvSpPr>
        <p:spPr>
          <a:xfrm>
            <a:off x="4678155" y="5889288"/>
            <a:ext cx="3308576" cy="680902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i="1" dirty="0">
                <a:solidFill>
                  <a:schemeClr val="tx2"/>
                </a:solidFill>
              </a:rPr>
              <a:t>Az állomány 22-31 százaléka</a:t>
            </a:r>
          </a:p>
        </p:txBody>
      </p:sp>
    </p:spTree>
    <p:extLst>
      <p:ext uri="{BB962C8B-B14F-4D97-AF65-F5344CB8AC3E}">
        <p14:creationId xmlns:p14="http://schemas.microsoft.com/office/powerpoint/2010/main" val="159044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0EE69C-91AF-47DE-9DAE-F4296ABB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8"/>
            <a:ext cx="8286750" cy="612000"/>
          </a:xfrm>
        </p:spPr>
        <p:txBody>
          <a:bodyPr>
            <a:noAutofit/>
          </a:bodyPr>
          <a:lstStyle/>
          <a:p>
            <a:r>
              <a:rPr lang="hu-HU" sz="2800" dirty="0"/>
              <a:t>14 százalék </a:t>
            </a:r>
            <a:r>
              <a:rPr lang="hu-HU" sz="2800" dirty="0" err="1"/>
              <a:t>alulbecsli</a:t>
            </a:r>
            <a:r>
              <a:rPr lang="hu-HU" sz="2800" dirty="0"/>
              <a:t>, 42 százalék pedig nem tudja megbecsülni a kamatkockázat hatását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D15F4-AFF1-4690-B83F-BECE13FFD26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14800" y="6488667"/>
            <a:ext cx="5029277" cy="369333"/>
          </a:xfrm>
        </p:spPr>
        <p:txBody>
          <a:bodyPr/>
          <a:lstStyle/>
          <a:p>
            <a:r>
              <a:rPr lang="hu-HU" dirty="0"/>
              <a:t>Forrás | MNB, Századvég felmérés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4FB500-BE35-4725-A62F-BBD1C207C3BE}"/>
              </a:ext>
            </a:extLst>
          </p:cNvPr>
          <p:cNvSpPr txBox="1"/>
          <p:nvPr/>
        </p:nvSpPr>
        <p:spPr>
          <a:xfrm>
            <a:off x="1183905" y="5264543"/>
            <a:ext cx="7917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cap="all" spc="113" dirty="0">
                <a:solidFill>
                  <a:schemeClr val="tx2"/>
                </a:solidFill>
              </a:rPr>
              <a:t>A kamatláb 1 százalékpontos emelkedésének hatása a törlesztőrészletre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976CF9-C5C3-46E1-B555-A2F22D039CF4}"/>
              </a:ext>
            </a:extLst>
          </p:cNvPr>
          <p:cNvSpPr txBox="1"/>
          <p:nvPr/>
        </p:nvSpPr>
        <p:spPr>
          <a:xfrm>
            <a:off x="0" y="5849020"/>
            <a:ext cx="914400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50" dirty="0">
                <a:solidFill>
                  <a:srgbClr val="232157"/>
                </a:solidFill>
              </a:rPr>
              <a:t>Megjegyzés: A kérdés szövege pontosan: Egy 10 millió forint összegű, 20 éves futamidejű hitel havi törlesztőrészlete 5 százalékos éves kamat mellett 66 ezer forint. Ha 5 százalékról 6 százalékra nő a hitelkamat a törlesztés első éveiben, akkor mennyivel emelkedik a havi törlesztőrészlet ennek a hitelnek az esetében a futamidő változtatása nélkül?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956D8C-4342-41A5-963B-A2CAB9AA7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875" y="957572"/>
            <a:ext cx="5833709" cy="43688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8345CB-0D11-4B91-8951-CA0D5E114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814" y="1531603"/>
            <a:ext cx="484356" cy="4499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D7CC46-C654-4683-A60D-47BF091875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103" y="1019851"/>
            <a:ext cx="375540" cy="36933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B7AC1FE-FC79-4EBC-8E91-8A7D9BF9C19C}"/>
              </a:ext>
            </a:extLst>
          </p:cNvPr>
          <p:cNvSpPr/>
          <p:nvPr/>
        </p:nvSpPr>
        <p:spPr>
          <a:xfrm>
            <a:off x="3961138" y="2567720"/>
            <a:ext cx="1181625" cy="6120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1B0FD4-4977-4A5A-8448-FB805615D947}"/>
              </a:ext>
            </a:extLst>
          </p:cNvPr>
          <p:cNvSpPr txBox="1"/>
          <p:nvPr/>
        </p:nvSpPr>
        <p:spPr>
          <a:xfrm>
            <a:off x="3991446" y="2689054"/>
            <a:ext cx="1256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chemeClr val="bg1"/>
                </a:solidFill>
              </a:rPr>
              <a:t>felülbecsli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F2A07E-B0DA-4366-9A72-06B6294FC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9507" y="2904332"/>
            <a:ext cx="375540" cy="369332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33536201-42A1-4998-8A40-9ADB88674B29}"/>
              </a:ext>
            </a:extLst>
          </p:cNvPr>
          <p:cNvSpPr/>
          <p:nvPr/>
        </p:nvSpPr>
        <p:spPr>
          <a:xfrm rot="5400000">
            <a:off x="4282855" y="2694062"/>
            <a:ext cx="461937" cy="1468377"/>
          </a:xfrm>
          <a:prstGeom prst="leftBrace">
            <a:avLst/>
          </a:prstGeom>
          <a:noFill/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8D0F276-60B3-4352-B8C1-976B09FA241A}"/>
              </a:ext>
            </a:extLst>
          </p:cNvPr>
          <p:cNvSpPr/>
          <p:nvPr/>
        </p:nvSpPr>
        <p:spPr>
          <a:xfrm>
            <a:off x="2073927" y="2093008"/>
            <a:ext cx="727317" cy="6120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99D560-8422-43D3-9C15-FB10CFBDA2A5}"/>
              </a:ext>
            </a:extLst>
          </p:cNvPr>
          <p:cNvSpPr txBox="1"/>
          <p:nvPr/>
        </p:nvSpPr>
        <p:spPr>
          <a:xfrm>
            <a:off x="2043618" y="2075842"/>
            <a:ext cx="727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alul-</a:t>
            </a:r>
            <a:r>
              <a:rPr lang="hu-HU" b="1" dirty="0" err="1">
                <a:solidFill>
                  <a:schemeClr val="bg1"/>
                </a:solidFill>
              </a:rPr>
              <a:t>becsli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2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0EE69C-91AF-47DE-9DAE-F4296ABB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10448"/>
            <a:ext cx="7894864" cy="612000"/>
          </a:xfrm>
        </p:spPr>
        <p:txBody>
          <a:bodyPr>
            <a:noAutofit/>
          </a:bodyPr>
          <a:lstStyle/>
          <a:p>
            <a:r>
              <a:rPr lang="hu-HU" sz="2800" dirty="0"/>
              <a:t>Normává vált a fix kamatozású hitelfelvétel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4FB500-BE35-4725-A62F-BBD1C207C3BE}"/>
              </a:ext>
            </a:extLst>
          </p:cNvPr>
          <p:cNvSpPr txBox="1"/>
          <p:nvPr/>
        </p:nvSpPr>
        <p:spPr>
          <a:xfrm>
            <a:off x="714831" y="5369130"/>
            <a:ext cx="835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cap="all" spc="113" dirty="0">
                <a:solidFill>
                  <a:schemeClr val="tx2"/>
                </a:solidFill>
              </a:rPr>
              <a:t>Milyen szempontokat venne figyelembe egy lakáshitel felvételekor?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976CF9-C5C3-46E1-B555-A2F22D039CF4}"/>
              </a:ext>
            </a:extLst>
          </p:cNvPr>
          <p:cNvSpPr txBox="1"/>
          <p:nvPr/>
        </p:nvSpPr>
        <p:spPr>
          <a:xfrm>
            <a:off x="463852" y="5935552"/>
            <a:ext cx="860205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50" dirty="0">
                <a:solidFill>
                  <a:srgbClr val="232157"/>
                </a:solidFill>
              </a:rPr>
              <a:t>Megjegyzés | A megkérdezettek a három legfontosabb szempontot választhatták ki. *A 2017. évi felmérés alkalmával nem került külön megkérdezésre, hogy a futamidő hosszú vagy rövid voltát, illetve a jelzáloggal való fedezettséget vagy annak hiányát preferálja a megkérdezett, csak az, hogy a futamidő vagy a jelzálogfedezet szempont-e. Emiatt az ábrán ezen szempontok esetében ugyanazt az értéket </a:t>
            </a:r>
            <a:r>
              <a:rPr lang="hu-HU" sz="1350" dirty="0">
                <a:solidFill>
                  <a:schemeClr val="tx2"/>
                </a:solidFill>
              </a:rPr>
              <a:t>tüntettük fel. Forrás | MNB, Századvég felmérés</a:t>
            </a:r>
          </a:p>
          <a:p>
            <a:pPr algn="r"/>
            <a:endParaRPr lang="hu-HU" sz="1350" dirty="0">
              <a:solidFill>
                <a:srgbClr val="232157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34646CD-92FF-49F4-9514-C7AC5D3A91D6}"/>
              </a:ext>
            </a:extLst>
          </p:cNvPr>
          <p:cNvSpPr/>
          <p:nvPr/>
        </p:nvSpPr>
        <p:spPr>
          <a:xfrm>
            <a:off x="5952993" y="2483893"/>
            <a:ext cx="3112910" cy="107172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i="1" dirty="0">
                <a:solidFill>
                  <a:schemeClr val="bg1"/>
                </a:solidFill>
              </a:rPr>
              <a:t>A kamatfixálásért a lakosság közel 90 százaléka hajlandó reális, vagy annál nagyobb törlesztőrészlet-emelkedést vállalni.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E58E6A-D4B1-431A-B8A7-AF1D339F8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0" y="931986"/>
            <a:ext cx="5932773" cy="443714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C4CD11A-780A-4058-9D7B-C38CB9DC4601}"/>
              </a:ext>
            </a:extLst>
          </p:cNvPr>
          <p:cNvSpPr/>
          <p:nvPr/>
        </p:nvSpPr>
        <p:spPr>
          <a:xfrm>
            <a:off x="5952993" y="1181912"/>
            <a:ext cx="3112910" cy="1271422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i="1">
                <a:solidFill>
                  <a:schemeClr val="bg1"/>
                </a:solidFill>
              </a:rPr>
              <a:t>2 éve még a törlesztőrészlet és a THM nagysága volt a a legfontosabb szempont a hitelválasztáskor, jelenleg a fix kamatozás az egyértelmű preferencia.</a:t>
            </a:r>
            <a:endParaRPr lang="hu-HU" sz="1400" i="1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769502D-4286-4DB0-89ED-2CC667B64EC8}"/>
              </a:ext>
            </a:extLst>
          </p:cNvPr>
          <p:cNvSpPr/>
          <p:nvPr/>
        </p:nvSpPr>
        <p:spPr>
          <a:xfrm>
            <a:off x="5952993" y="3586178"/>
            <a:ext cx="3112910" cy="1071726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i="1" dirty="0">
                <a:solidFill>
                  <a:schemeClr val="bg1"/>
                </a:solidFill>
              </a:rPr>
              <a:t>A megkérdezettek érdemi része azonban nem tudta megmondani az egyes konstrukciók közül, hogy melyik a fix kamatozású.</a:t>
            </a:r>
          </a:p>
        </p:txBody>
      </p:sp>
    </p:spTree>
    <p:extLst>
      <p:ext uri="{BB962C8B-B14F-4D97-AF65-F5344CB8AC3E}">
        <p14:creationId xmlns:p14="http://schemas.microsoft.com/office/powerpoint/2010/main" val="320351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F72D-BE0E-430D-A90A-2D8E5378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464148"/>
            <a:ext cx="6633906" cy="1869743"/>
          </a:xfrm>
        </p:spPr>
        <p:txBody>
          <a:bodyPr/>
          <a:lstStyle/>
          <a:p>
            <a:r>
              <a:rPr lang="hu-HU" dirty="0"/>
              <a:t>Nemzetközi makrogazdasági környezet</a:t>
            </a:r>
            <a:br>
              <a:rPr lang="hu-HU" dirty="0"/>
            </a:br>
            <a:r>
              <a:rPr lang="hu-HU" sz="2000" i="1" dirty="0"/>
              <a:t>lassuló növekedés, kiváró monetáris politika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3876782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Becslésünk alapján piaci alapon az állomány 22-31 százaléka lenne nyereségesen kiváltható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129D75-35BC-4211-B403-BEC8460FEC85}"/>
              </a:ext>
            </a:extLst>
          </p:cNvPr>
          <p:cNvSpPr txBox="1"/>
          <p:nvPr/>
        </p:nvSpPr>
        <p:spPr>
          <a:xfrm>
            <a:off x="478174" y="1029028"/>
            <a:ext cx="239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>
                <a:solidFill>
                  <a:schemeClr val="tx2"/>
                </a:solidFill>
              </a:rPr>
              <a:t>Mit csináltunk?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A55827-13A0-411B-8FDD-8D9201BD1473}"/>
              </a:ext>
            </a:extLst>
          </p:cNvPr>
          <p:cNvSpPr txBox="1"/>
          <p:nvPr/>
        </p:nvSpPr>
        <p:spPr>
          <a:xfrm>
            <a:off x="478175" y="1490693"/>
            <a:ext cx="803208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dirty="0">
                <a:solidFill>
                  <a:schemeClr val="tx2"/>
                </a:solidFill>
              </a:rPr>
              <a:t>1. Négy módszerrel megbecsültük, hogy az ügyfelek jelenleg </a:t>
            </a:r>
            <a:r>
              <a:rPr lang="hu-HU" sz="2400" b="1" dirty="0">
                <a:solidFill>
                  <a:schemeClr val="tx2"/>
                </a:solidFill>
              </a:rPr>
              <a:t>milyen felár mellett kaphatnának </a:t>
            </a:r>
            <a:r>
              <a:rPr lang="hu-HU" sz="2400" dirty="0">
                <a:solidFill>
                  <a:schemeClr val="tx2"/>
                </a:solidFill>
              </a:rPr>
              <a:t>kiváltó</a:t>
            </a:r>
            <a:r>
              <a:rPr lang="hu-HU" sz="2400" b="1" dirty="0">
                <a:solidFill>
                  <a:schemeClr val="tx2"/>
                </a:solidFill>
              </a:rPr>
              <a:t> </a:t>
            </a:r>
            <a:r>
              <a:rPr lang="hu-HU" sz="2400" dirty="0">
                <a:solidFill>
                  <a:schemeClr val="tx2"/>
                </a:solidFill>
              </a:rPr>
              <a:t>hitelt.</a:t>
            </a:r>
          </a:p>
          <a:p>
            <a:pPr>
              <a:spcAft>
                <a:spcPts val="1200"/>
              </a:spcAft>
            </a:pPr>
            <a:r>
              <a:rPr lang="hu-HU" sz="2400" dirty="0">
                <a:solidFill>
                  <a:schemeClr val="tx2"/>
                </a:solidFill>
              </a:rPr>
              <a:t>2. Megnéztük, hogy az új felárral </a:t>
            </a:r>
            <a:r>
              <a:rPr lang="hu-HU" sz="2400" b="1" dirty="0">
                <a:solidFill>
                  <a:schemeClr val="tx2"/>
                </a:solidFill>
              </a:rPr>
              <a:t>eleget spórol-e az ügyfél </a:t>
            </a:r>
            <a:r>
              <a:rPr lang="hu-HU" sz="2400" dirty="0">
                <a:solidFill>
                  <a:schemeClr val="tx2"/>
                </a:solidFill>
              </a:rPr>
              <a:t>a hátralévő futamidőn ahhoz, </a:t>
            </a:r>
            <a:r>
              <a:rPr lang="hu-HU" sz="2400" b="1" dirty="0">
                <a:solidFill>
                  <a:schemeClr val="tx2"/>
                </a:solidFill>
              </a:rPr>
              <a:t>hogy kitermelje a hitelkiváltás költségeit</a:t>
            </a:r>
            <a:r>
              <a:rPr lang="hu-HU" sz="2400" dirty="0">
                <a:solidFill>
                  <a:schemeClr val="tx2"/>
                </a:solidFill>
              </a:rPr>
              <a:t>.</a:t>
            </a:r>
          </a:p>
          <a:p>
            <a:r>
              <a:rPr lang="hu-HU" sz="2400" dirty="0">
                <a:solidFill>
                  <a:schemeClr val="tx2"/>
                </a:solidFill>
              </a:rPr>
              <a:t>3. </a:t>
            </a:r>
            <a:r>
              <a:rPr lang="hu-HU" sz="2400" b="1" dirty="0">
                <a:solidFill>
                  <a:schemeClr val="tx2"/>
                </a:solidFill>
              </a:rPr>
              <a:t>Kizártuk azokat</a:t>
            </a:r>
            <a:r>
              <a:rPr lang="hu-HU" sz="2400" dirty="0">
                <a:solidFill>
                  <a:schemeClr val="tx2"/>
                </a:solidFill>
              </a:rPr>
              <a:t>, </a:t>
            </a:r>
            <a:r>
              <a:rPr lang="hu-HU" sz="2400" b="1" dirty="0">
                <a:solidFill>
                  <a:schemeClr val="tx2"/>
                </a:solidFill>
              </a:rPr>
              <a:t>akik</a:t>
            </a:r>
            <a:r>
              <a:rPr lang="hu-HU" sz="2400" dirty="0">
                <a:solidFill>
                  <a:schemeClr val="tx2"/>
                </a:solidFill>
              </a:rPr>
              <a:t> bizonyos szempontok alapján (késedelem, magas </a:t>
            </a:r>
            <a:r>
              <a:rPr lang="hu-HU" sz="2400" dirty="0" err="1">
                <a:solidFill>
                  <a:schemeClr val="tx2"/>
                </a:solidFill>
              </a:rPr>
              <a:t>LTV</a:t>
            </a:r>
            <a:r>
              <a:rPr lang="hu-HU" sz="2400" dirty="0">
                <a:solidFill>
                  <a:schemeClr val="tx2"/>
                </a:solidFill>
              </a:rPr>
              <a:t>, alacsony jövedelem, életkor) </a:t>
            </a:r>
            <a:r>
              <a:rPr lang="hu-HU" sz="2400" b="1" dirty="0">
                <a:solidFill>
                  <a:schemeClr val="tx2"/>
                </a:solidFill>
              </a:rPr>
              <a:t>nem juthatnak hitelhez</a:t>
            </a:r>
            <a:r>
              <a:rPr lang="hu-HU" sz="2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336912-7C54-4471-89F3-37A39C903F8B}"/>
              </a:ext>
            </a:extLst>
          </p:cNvPr>
          <p:cNvSpPr txBox="1"/>
          <p:nvPr/>
        </p:nvSpPr>
        <p:spPr>
          <a:xfrm>
            <a:off x="495451" y="5320642"/>
            <a:ext cx="8465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i="1" dirty="0">
                <a:solidFill>
                  <a:schemeClr val="tx2"/>
                </a:solidFill>
              </a:rPr>
              <a:t>A becslés során az adatok sajátosságai miatt változó-változó hitelkiváltást vizsgáltunk, így a becslés csak nagyságrendi indikációt nyújthat a fix-változó hitelkiváltásra vonatkozóan. Ha az adósok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i="1" dirty="0">
                <a:solidFill>
                  <a:schemeClr val="tx2"/>
                </a:solidFill>
              </a:rPr>
              <a:t>nagyobb felárat is </a:t>
            </a:r>
            <a:r>
              <a:rPr lang="hu-HU" sz="1600" i="1" dirty="0" err="1">
                <a:solidFill>
                  <a:schemeClr val="tx2"/>
                </a:solidFill>
              </a:rPr>
              <a:t>hajlandóak</a:t>
            </a:r>
            <a:r>
              <a:rPr lang="hu-HU" sz="1600" i="1" dirty="0">
                <a:solidFill>
                  <a:schemeClr val="tx2"/>
                </a:solidFill>
              </a:rPr>
              <a:t> fizetni a fix törlesztőért, akkor </a:t>
            </a:r>
            <a:r>
              <a:rPr lang="hu-HU" sz="1600" i="1" dirty="0" err="1">
                <a:solidFill>
                  <a:schemeClr val="tx2"/>
                </a:solidFill>
              </a:rPr>
              <a:t>alulbecsültük</a:t>
            </a:r>
            <a:r>
              <a:rPr lang="hu-HU" sz="1600" i="1" dirty="0">
                <a:solidFill>
                  <a:schemeClr val="tx2"/>
                </a:solidFill>
              </a:rPr>
              <a:t> az arányt,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i="1" dirty="0">
                <a:solidFill>
                  <a:schemeClr val="tx2"/>
                </a:solidFill>
              </a:rPr>
              <a:t>ha alacsonyabb felárat </a:t>
            </a:r>
            <a:r>
              <a:rPr lang="hu-HU" sz="1600" i="1" dirty="0" err="1">
                <a:solidFill>
                  <a:schemeClr val="tx2"/>
                </a:solidFill>
              </a:rPr>
              <a:t>hajlandóak</a:t>
            </a:r>
            <a:r>
              <a:rPr lang="hu-HU" sz="1600" i="1" dirty="0">
                <a:solidFill>
                  <a:schemeClr val="tx2"/>
                </a:solidFill>
              </a:rPr>
              <a:t> fizetni, akkor túlbecsültük az arányt.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44634A-09C6-48EC-83E8-0FF941D205A1}"/>
              </a:ext>
            </a:extLst>
          </p:cNvPr>
          <p:cNvSpPr/>
          <p:nvPr/>
        </p:nvSpPr>
        <p:spPr>
          <a:xfrm>
            <a:off x="504505" y="4959962"/>
            <a:ext cx="8465819" cy="2638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Részletesen:  2019. júniusi Hitelintézeti Szemle</a:t>
            </a:r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27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44" y="310448"/>
            <a:ext cx="7708571" cy="612000"/>
          </a:xfrm>
        </p:spPr>
        <p:txBody>
          <a:bodyPr>
            <a:noAutofit/>
          </a:bodyPr>
          <a:lstStyle/>
          <a:p>
            <a:r>
              <a:rPr lang="hu-HU" sz="2800" dirty="0"/>
              <a:t>Kamatkockázati ajánlás: célzott tájékoztatás, alacsonyabb költségek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338268-E42D-4C14-BE71-35563DB93DF2}"/>
              </a:ext>
            </a:extLst>
          </p:cNvPr>
          <p:cNvSpPr/>
          <p:nvPr/>
        </p:nvSpPr>
        <p:spPr>
          <a:xfrm>
            <a:off x="1068303" y="1207696"/>
            <a:ext cx="3431264" cy="181521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130 ezer tájékoztató levél az ügyfeleknek 2020. januárig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(10 éven túli hátralévő futamidejű változó kamatozású jelzáloghitelek)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ECCEB4-5D86-4537-85F8-AE3045EC7BC6}"/>
              </a:ext>
            </a:extLst>
          </p:cNvPr>
          <p:cNvSpPr/>
          <p:nvPr/>
        </p:nvSpPr>
        <p:spPr>
          <a:xfrm>
            <a:off x="1068303" y="3181421"/>
            <a:ext cx="3431264" cy="181521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Első körben: 50 ezer tájékoztató levél, legkockázatosabb ügyletek, 2019. szeptemberig</a:t>
            </a:r>
          </a:p>
          <a:p>
            <a:pPr algn="ctr"/>
            <a:r>
              <a:rPr lang="hu-HU" dirty="0"/>
              <a:t> (15 éven túli hátralévő futamidő)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5D0B23-EBAF-408E-BCEF-BB4E2B0DBF6D}"/>
              </a:ext>
            </a:extLst>
          </p:cNvPr>
          <p:cNvSpPr/>
          <p:nvPr/>
        </p:nvSpPr>
        <p:spPr>
          <a:xfrm>
            <a:off x="4633854" y="1207696"/>
            <a:ext cx="3431264" cy="3788944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hu-HU" dirty="0"/>
              <a:t>Mit tartalmaz a levél?</a:t>
            </a:r>
          </a:p>
          <a:p>
            <a:pPr algn="ctr">
              <a:spcAft>
                <a:spcPts val="600"/>
              </a:spcAft>
            </a:pPr>
            <a:endParaRPr lang="hu-HU" dirty="0"/>
          </a:p>
          <a:p>
            <a:pPr algn="ctr">
              <a:spcAft>
                <a:spcPts val="1200"/>
              </a:spcAft>
            </a:pPr>
            <a:r>
              <a:rPr lang="hu-HU" dirty="0"/>
              <a:t>Tájékoztatás a kamatkockázatról</a:t>
            </a:r>
          </a:p>
          <a:p>
            <a:pPr algn="ctr">
              <a:spcAft>
                <a:spcPts val="1200"/>
              </a:spcAft>
            </a:pPr>
            <a:r>
              <a:rPr lang="hu-HU" dirty="0"/>
              <a:t>Kamatsokkok (pozitív és negatív) hatásának bemutatása a törlesztőrészletre </a:t>
            </a:r>
          </a:p>
          <a:p>
            <a:pPr algn="ctr">
              <a:spcAft>
                <a:spcPts val="1200"/>
              </a:spcAft>
            </a:pPr>
            <a:r>
              <a:rPr lang="hu-HU" dirty="0"/>
              <a:t>Ajánlat a rögzített kamatozásra történő átállásra, kondíciók bemutatásával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405B1-FF05-4775-A29D-FCF786D2F3F3}"/>
              </a:ext>
            </a:extLst>
          </p:cNvPr>
          <p:cNvSpPr txBox="1"/>
          <p:nvPr/>
        </p:nvSpPr>
        <p:spPr>
          <a:xfrm>
            <a:off x="439090" y="5083585"/>
            <a:ext cx="82658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i="1" dirty="0">
                <a:solidFill>
                  <a:schemeClr val="tx2"/>
                </a:solidFill>
              </a:rPr>
              <a:t>A tájékoztatás révén </a:t>
            </a:r>
            <a:r>
              <a:rPr lang="hu-HU" sz="2400" b="1" i="1" dirty="0">
                <a:solidFill>
                  <a:schemeClr val="accent6"/>
                </a:solidFill>
              </a:rPr>
              <a:t>a tudatosság növekedése célzottan valósul </a:t>
            </a:r>
            <a:r>
              <a:rPr lang="hu-HU" sz="2400" b="1" i="1" dirty="0">
                <a:solidFill>
                  <a:schemeClr val="tx2"/>
                </a:solidFill>
              </a:rPr>
              <a:t>meg</a:t>
            </a:r>
            <a:r>
              <a:rPr lang="hu-HU" sz="2400" i="1" dirty="0">
                <a:solidFill>
                  <a:schemeClr val="tx2"/>
                </a:solidFill>
              </a:rPr>
              <a:t>, míg a </a:t>
            </a:r>
            <a:r>
              <a:rPr lang="hu-HU" sz="2400" b="1" i="1" dirty="0">
                <a:solidFill>
                  <a:schemeClr val="tx2"/>
                </a:solidFill>
              </a:rPr>
              <a:t>szerződésmódosítási lehetőség </a:t>
            </a:r>
            <a:r>
              <a:rPr lang="hu-HU" sz="2400" i="1" dirty="0">
                <a:solidFill>
                  <a:schemeClr val="tx2"/>
                </a:solidFill>
              </a:rPr>
              <a:t>a hitelkiváltáshoz képest </a:t>
            </a:r>
            <a:r>
              <a:rPr lang="hu-HU" sz="2400" b="1" i="1" dirty="0">
                <a:solidFill>
                  <a:schemeClr val="accent6"/>
                </a:solidFill>
              </a:rPr>
              <a:t>alacsonyabb költségeket jelent</a:t>
            </a:r>
            <a:r>
              <a:rPr lang="hu-HU" sz="2400" i="1" dirty="0">
                <a:solidFill>
                  <a:schemeClr val="tx2"/>
                </a:solidFill>
              </a:rPr>
              <a:t>. Így </a:t>
            </a:r>
            <a:r>
              <a:rPr lang="hu-HU" sz="2400" b="1" i="1" dirty="0">
                <a:solidFill>
                  <a:schemeClr val="tx2"/>
                </a:solidFill>
              </a:rPr>
              <a:t>érdemben nőhet </a:t>
            </a:r>
            <a:r>
              <a:rPr lang="hu-HU" sz="2400" i="1" dirty="0">
                <a:solidFill>
                  <a:schemeClr val="tx2"/>
                </a:solidFill>
              </a:rPr>
              <a:t>a rögzített kamatozásra áttérők aránya.</a:t>
            </a:r>
          </a:p>
          <a:p>
            <a:pPr algn="ctr"/>
            <a:r>
              <a:rPr lang="hu-HU" sz="2400" i="1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9958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F72D-BE0E-430D-A90A-2D8E5378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43455"/>
            <a:ext cx="6633906" cy="1311128"/>
          </a:xfrm>
        </p:spPr>
        <p:txBody>
          <a:bodyPr/>
          <a:lstStyle/>
          <a:p>
            <a:r>
              <a:rPr lang="hu-HU" dirty="0"/>
              <a:t>Portfólióminőség</a:t>
            </a:r>
            <a:br>
              <a:rPr lang="hu-HU" dirty="0"/>
            </a:br>
            <a:r>
              <a:rPr lang="hu-HU" sz="2000" i="1" dirty="0"/>
              <a:t>a területileg heterogén ingatlanpiaci élénkülés csak az adósok egy részén segít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964805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297" y="310448"/>
            <a:ext cx="7888519" cy="612000"/>
          </a:xfrm>
        </p:spPr>
        <p:txBody>
          <a:bodyPr>
            <a:noAutofit/>
          </a:bodyPr>
          <a:lstStyle/>
          <a:p>
            <a:r>
              <a:rPr lang="hu-HU" sz="2800" dirty="0"/>
              <a:t>Jelzáloghitelek: Fokozatos javulás a pénzügyi rendszer szintjén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KHR</a:t>
            </a:r>
            <a:r>
              <a:rPr lang="hu-HU" dirty="0"/>
              <a:t>,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821130"/>
            <a:ext cx="80989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késedelmes háztartási jelzáloghitel-követelések számának változása 2013 és 2018 között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ED915D-BA80-46B6-98E6-DF6DECC668A5}"/>
              </a:ext>
            </a:extLst>
          </p:cNvPr>
          <p:cNvSpPr/>
          <p:nvPr/>
        </p:nvSpPr>
        <p:spPr>
          <a:xfrm>
            <a:off x="6696017" y="2294880"/>
            <a:ext cx="2222764" cy="2738847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002060"/>
                </a:solidFill>
              </a:rPr>
              <a:t>Hitelintézetek</a:t>
            </a:r>
          </a:p>
          <a:p>
            <a:pPr algn="ctr"/>
            <a:endParaRPr lang="hu-HU" sz="2000" b="1" dirty="0">
              <a:solidFill>
                <a:srgbClr val="002060"/>
              </a:solidFill>
            </a:endParaRPr>
          </a:p>
          <a:p>
            <a:pPr algn="ctr"/>
            <a:r>
              <a:rPr lang="hu-HU" sz="1600" b="1" dirty="0">
                <a:solidFill>
                  <a:srgbClr val="002060"/>
                </a:solidFill>
              </a:rPr>
              <a:t>Nemteljesítő háztartási</a:t>
            </a:r>
            <a:r>
              <a:rPr lang="hu-HU" sz="1600" dirty="0">
                <a:solidFill>
                  <a:srgbClr val="002060"/>
                </a:solidFill>
              </a:rPr>
              <a:t> hitelek aránya: </a:t>
            </a:r>
          </a:p>
          <a:p>
            <a:pPr algn="ctr"/>
            <a:r>
              <a:rPr lang="hu-HU" sz="1600" dirty="0">
                <a:solidFill>
                  <a:srgbClr val="002060"/>
                </a:solidFill>
              </a:rPr>
              <a:t>7,0%</a:t>
            </a:r>
          </a:p>
          <a:p>
            <a:pPr algn="ctr"/>
            <a:endParaRPr lang="hu-HU" sz="1600" dirty="0">
              <a:solidFill>
                <a:srgbClr val="002060"/>
              </a:solidFill>
            </a:endParaRPr>
          </a:p>
          <a:p>
            <a:pPr algn="ctr"/>
            <a:r>
              <a:rPr lang="hu-HU" sz="1600" b="1" dirty="0">
                <a:solidFill>
                  <a:srgbClr val="002060"/>
                </a:solidFill>
              </a:rPr>
              <a:t>90+ napos </a:t>
            </a:r>
            <a:r>
              <a:rPr lang="hu-HU" sz="1600" dirty="0">
                <a:solidFill>
                  <a:srgbClr val="002060"/>
                </a:solidFill>
              </a:rPr>
              <a:t>késedelmes háztartási hitelek aránya: 4,5%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6B563-E62F-49D6-BDC8-2BCA0D519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25" y="1084934"/>
            <a:ext cx="6094641" cy="457370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126884-FBE6-49B0-8F33-D2A80C51BFA7}"/>
              </a:ext>
            </a:extLst>
          </p:cNvPr>
          <p:cNvSpPr/>
          <p:nvPr/>
        </p:nvSpPr>
        <p:spPr>
          <a:xfrm>
            <a:off x="6696017" y="1090502"/>
            <a:ext cx="2222764" cy="1128839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Az állomány 70 százaléka már a pénzügyi vállalkozásoknál.</a:t>
            </a:r>
          </a:p>
        </p:txBody>
      </p:sp>
    </p:spTree>
    <p:extLst>
      <p:ext uri="{BB962C8B-B14F-4D97-AF65-F5344CB8AC3E}">
        <p14:creationId xmlns:p14="http://schemas.microsoft.com/office/powerpoint/2010/main" val="2856103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310448"/>
            <a:ext cx="7827559" cy="612000"/>
          </a:xfrm>
        </p:spPr>
        <p:txBody>
          <a:bodyPr>
            <a:noAutofit/>
          </a:bodyPr>
          <a:lstStyle/>
          <a:p>
            <a:r>
              <a:rPr lang="hu-HU" sz="2800" dirty="0"/>
              <a:t>A Hitelfedezeti mutató értéke sok esetben továbbra is 100 százalék feletti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KHR</a:t>
            </a:r>
            <a:r>
              <a:rPr lang="hu-HU" dirty="0"/>
              <a:t>,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821130"/>
            <a:ext cx="80989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lakossági jelzáloghitel-állomány hitelfedezeti arányának eloszlása teljesítés szerint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759159-E6CA-438A-B996-0076E1624325}"/>
              </a:ext>
            </a:extLst>
          </p:cNvPr>
          <p:cNvSpPr txBox="1"/>
          <p:nvPr/>
        </p:nvSpPr>
        <p:spPr>
          <a:xfrm>
            <a:off x="6400799" y="1278098"/>
            <a:ext cx="2581353" cy="132343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600" i="1" dirty="0"/>
              <a:t>A késedelmes állomány felénél a </a:t>
            </a:r>
            <a:r>
              <a:rPr lang="hu-HU" sz="1600" i="1" dirty="0" err="1"/>
              <a:t>HFM</a:t>
            </a:r>
            <a:r>
              <a:rPr lang="hu-HU" sz="1600" i="1" dirty="0"/>
              <a:t> meghaladja a 100 százalékot. </a:t>
            </a:r>
          </a:p>
          <a:p>
            <a:pPr algn="ctr"/>
            <a:r>
              <a:rPr lang="hu-HU" sz="1600" i="1" dirty="0"/>
              <a:t>Teljesítőknél ez az arány mindössze 4 százalék.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76EC59-702E-4AFF-A5E9-389C0627F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133242"/>
            <a:ext cx="5793271" cy="4332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9DBDD2-69B5-40E8-AD6C-7842F600A06F}"/>
              </a:ext>
            </a:extLst>
          </p:cNvPr>
          <p:cNvSpPr txBox="1"/>
          <p:nvPr/>
        </p:nvSpPr>
        <p:spPr>
          <a:xfrm>
            <a:off x="6400799" y="2771624"/>
            <a:ext cx="2581353" cy="235449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tx2"/>
                </a:solidFill>
              </a:rPr>
              <a:t>A közeljövőben a falusi </a:t>
            </a:r>
            <a:r>
              <a:rPr lang="hu-HU" b="1" dirty="0" err="1">
                <a:solidFill>
                  <a:schemeClr val="tx2"/>
                </a:solidFill>
              </a:rPr>
              <a:t>CSOK</a:t>
            </a:r>
            <a:r>
              <a:rPr lang="hu-HU" b="1" dirty="0">
                <a:solidFill>
                  <a:schemeClr val="tx2"/>
                </a:solidFill>
              </a:rPr>
              <a:t> enyhíthet a helyzeten</a:t>
            </a:r>
          </a:p>
          <a:p>
            <a:pPr algn="ctr"/>
            <a:endParaRPr lang="hu-HU" b="1" dirty="0"/>
          </a:p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tx2"/>
                </a:solidFill>
              </a:rPr>
              <a:t>Falusi </a:t>
            </a:r>
            <a:r>
              <a:rPr lang="hu-HU" sz="1400" i="1" dirty="0" err="1">
                <a:solidFill>
                  <a:schemeClr val="tx2"/>
                </a:solidFill>
              </a:rPr>
              <a:t>CSOK</a:t>
            </a:r>
            <a:r>
              <a:rPr lang="hu-HU" sz="1400" i="1" dirty="0">
                <a:solidFill>
                  <a:schemeClr val="tx2"/>
                </a:solidFill>
              </a:rPr>
              <a:t> által érintett településen élők aránya a </a:t>
            </a:r>
            <a:r>
              <a:rPr lang="hu-HU" sz="1400" i="1" dirty="0" err="1">
                <a:solidFill>
                  <a:schemeClr val="tx2"/>
                </a:solidFill>
              </a:rPr>
              <a:t>nemteljesítőkön</a:t>
            </a:r>
            <a:r>
              <a:rPr lang="hu-HU" sz="1400" i="1" dirty="0">
                <a:solidFill>
                  <a:schemeClr val="tx2"/>
                </a:solidFill>
              </a:rPr>
              <a:t> belül: 31%</a:t>
            </a:r>
          </a:p>
          <a:p>
            <a:pPr algn="ctr"/>
            <a:r>
              <a:rPr lang="hu-HU" sz="1400" i="1" dirty="0">
                <a:solidFill>
                  <a:schemeClr val="tx2"/>
                </a:solidFill>
              </a:rPr>
              <a:t>Ugyanez az arány a teljesítőknél: 19%</a:t>
            </a:r>
          </a:p>
        </p:txBody>
      </p:sp>
    </p:spTree>
    <p:extLst>
      <p:ext uri="{BB962C8B-B14F-4D97-AF65-F5344CB8AC3E}">
        <p14:creationId xmlns:p14="http://schemas.microsoft.com/office/powerpoint/2010/main" val="23509242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0B0112-9460-4933-A25C-0DA8B5D9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823" y="920185"/>
            <a:ext cx="6390960" cy="486564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" y="310448"/>
            <a:ext cx="7853685" cy="612000"/>
          </a:xfrm>
        </p:spPr>
        <p:txBody>
          <a:bodyPr>
            <a:noAutofit/>
          </a:bodyPr>
          <a:lstStyle/>
          <a:p>
            <a:r>
              <a:rPr lang="hu-HU" sz="2800" dirty="0"/>
              <a:t>Az ingatlanpiaci élénkülés nem segít mindenkin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334749"/>
            <a:ext cx="3600000" cy="369333"/>
          </a:xfrm>
        </p:spPr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KHR</a:t>
            </a:r>
            <a:r>
              <a:rPr lang="hu-HU" dirty="0"/>
              <a:t>,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821130"/>
            <a:ext cx="80989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négyzetméterár változás és a hitelfedezeti arány kapcsolata a késedelmes jelzáloghitelek esetén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0C79F8-6447-4701-BBAB-25152B8B4077}"/>
              </a:ext>
            </a:extLst>
          </p:cNvPr>
          <p:cNvSpPr/>
          <p:nvPr/>
        </p:nvSpPr>
        <p:spPr>
          <a:xfrm>
            <a:off x="2381061" y="1045064"/>
            <a:ext cx="2661719" cy="177961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4613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" y="310448"/>
            <a:ext cx="7975605" cy="612000"/>
          </a:xfrm>
        </p:spPr>
        <p:txBody>
          <a:bodyPr>
            <a:noAutofit/>
          </a:bodyPr>
          <a:lstStyle/>
          <a:p>
            <a:r>
              <a:rPr lang="hu-HU" sz="2800" dirty="0"/>
              <a:t>Lezárult a Nemzeti eszközkezelő programja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29A8A2-2AD0-4899-84FE-463D4B1C1B46}"/>
              </a:ext>
            </a:extLst>
          </p:cNvPr>
          <p:cNvSpPr txBox="1"/>
          <p:nvPr/>
        </p:nvSpPr>
        <p:spPr>
          <a:xfrm>
            <a:off x="316872" y="1267485"/>
            <a:ext cx="86098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tx2"/>
                </a:solidFill>
              </a:rPr>
              <a:t>2018 végéig mintegy </a:t>
            </a:r>
            <a:r>
              <a:rPr lang="hu-HU" sz="2800" b="1" dirty="0">
                <a:solidFill>
                  <a:schemeClr val="tx2"/>
                </a:solidFill>
              </a:rPr>
              <a:t>36 ezer ingatlant vásárolt meg </a:t>
            </a:r>
            <a:r>
              <a:rPr lang="hu-HU" sz="2800" dirty="0">
                <a:solidFill>
                  <a:schemeClr val="tx2"/>
                </a:solidFill>
              </a:rPr>
              <a:t>az eszközkezelő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tx2"/>
                </a:solidFill>
              </a:rPr>
              <a:t>Eddig az időpontig 1451 volt nemteljesítő adós </a:t>
            </a:r>
            <a:r>
              <a:rPr lang="hu-HU" sz="2800" b="1" dirty="0">
                <a:solidFill>
                  <a:schemeClr val="tx2"/>
                </a:solidFill>
              </a:rPr>
              <a:t>kapta vissza ingatlantulajdonát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tx2"/>
                </a:solidFill>
              </a:rPr>
              <a:t>2019: a bérlők választhatnak</a:t>
            </a:r>
          </a:p>
          <a:p>
            <a:pPr marL="1168400" lvl="1" indent="-288925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chemeClr val="tx2"/>
                </a:solidFill>
              </a:rPr>
              <a:t> Kedvezményes egyösszegű visszavásárlás (~19%)*</a:t>
            </a:r>
          </a:p>
          <a:p>
            <a:pPr marL="1168400" lvl="1" indent="-288925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chemeClr val="tx2"/>
                </a:solidFill>
              </a:rPr>
              <a:t> Részletfizetéses visszavásárlás (~71%)*</a:t>
            </a:r>
          </a:p>
          <a:p>
            <a:pPr marL="1168400" lvl="1" indent="-288925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chemeClr val="tx2"/>
                </a:solidFill>
              </a:rPr>
              <a:t> Bérlők maradnak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C18396-7854-41DB-ABD5-389127C616EE}"/>
              </a:ext>
            </a:extLst>
          </p:cNvPr>
          <p:cNvSpPr/>
          <p:nvPr/>
        </p:nvSpPr>
        <p:spPr>
          <a:xfrm>
            <a:off x="724277" y="4906988"/>
            <a:ext cx="8102852" cy="1095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A NET-</a:t>
            </a:r>
            <a:r>
              <a:rPr lang="hu-HU" dirty="0" err="1"/>
              <a:t>nek</a:t>
            </a:r>
            <a:r>
              <a:rPr lang="hu-HU" dirty="0"/>
              <a:t> jelentős szerepe volt az elmúlt években abban, hogy </a:t>
            </a:r>
            <a:r>
              <a:rPr lang="hu-HU" b="1" dirty="0"/>
              <a:t>a legnehezebb sorsú családok helyzet enyhüljön</a:t>
            </a:r>
            <a:r>
              <a:rPr lang="hu-HU" dirty="0"/>
              <a:t>. A program </a:t>
            </a:r>
            <a:r>
              <a:rPr lang="hu-HU" b="1" dirty="0"/>
              <a:t>sikeres lezártának tekinthetjük </a:t>
            </a:r>
            <a:r>
              <a:rPr lang="hu-HU" dirty="0"/>
              <a:t>azt, hogy a bérlők közül több tízezren tulajdonosként kapják vissza otthonukat.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0D1ADB-A502-4342-BD78-4B080ED48B65}"/>
              </a:ext>
            </a:extLst>
          </p:cNvPr>
          <p:cNvSpPr txBox="1"/>
          <p:nvPr/>
        </p:nvSpPr>
        <p:spPr>
          <a:xfrm>
            <a:off x="1973656" y="6328351"/>
            <a:ext cx="6953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i="1" dirty="0"/>
              <a:t>*2019. május 9-i adatok, 20 ezer visszaküldött szándéknyilatkozat alapján</a:t>
            </a:r>
          </a:p>
        </p:txBody>
      </p:sp>
    </p:spTree>
    <p:extLst>
      <p:ext uri="{BB962C8B-B14F-4D97-AF65-F5344CB8AC3E}">
        <p14:creationId xmlns:p14="http://schemas.microsoft.com/office/powerpoint/2010/main" val="937559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F72D-BE0E-430D-A90A-2D8E5378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43455"/>
            <a:ext cx="6633906" cy="1311128"/>
          </a:xfrm>
        </p:spPr>
        <p:txBody>
          <a:bodyPr/>
          <a:lstStyle/>
          <a:p>
            <a:r>
              <a:rPr lang="hu-HU" dirty="0"/>
              <a:t>Jövedelem és tőkehelyzet</a:t>
            </a:r>
            <a:br>
              <a:rPr lang="hu-HU" dirty="0"/>
            </a:br>
            <a:r>
              <a:rPr lang="hu-HU" sz="2000" i="1" dirty="0"/>
              <a:t>jelentősen csökkent az értékvesztés-visszaírás eredményjavító hatása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5560440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3" y="318660"/>
            <a:ext cx="8264434" cy="612000"/>
          </a:xfrm>
        </p:spPr>
        <p:txBody>
          <a:bodyPr>
            <a:noAutofit/>
          </a:bodyPr>
          <a:lstStyle/>
          <a:p>
            <a:r>
              <a:rPr lang="hu-HU" sz="2700" dirty="0"/>
              <a:t>Csökkent a banki profit az előző évhez képest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ÁKK,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745550"/>
            <a:ext cx="80989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hitelintézeti szektor adózott 12 havi gördülő </a:t>
            </a:r>
            <a:r>
              <a:rPr lang="hu-HU" sz="1800" cap="all" dirty="0" err="1"/>
              <a:t>ROE</a:t>
            </a:r>
            <a:r>
              <a:rPr lang="hu-HU" sz="1800" cap="all" dirty="0"/>
              <a:t> és </a:t>
            </a:r>
            <a:r>
              <a:rPr lang="hu-HU" sz="1800" cap="all" dirty="0" err="1"/>
              <a:t>ROA</a:t>
            </a:r>
            <a:r>
              <a:rPr lang="hu-HU" sz="1800" cap="all" dirty="0"/>
              <a:t> mutatója, valamint a </a:t>
            </a:r>
            <a:r>
              <a:rPr lang="hu-HU" sz="1800" cap="all" dirty="0" err="1"/>
              <a:t>ROE</a:t>
            </a:r>
            <a:r>
              <a:rPr lang="hu-HU" sz="1800" cap="all" dirty="0"/>
              <a:t> kockázatmentes hozam feletti prémiuma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B73A90-7A9A-4A69-9B9B-802E6D0A6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54" y="1180581"/>
            <a:ext cx="6010715" cy="449683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383682-CECA-4DFD-98EF-B1BB9AF8DF05}"/>
              </a:ext>
            </a:extLst>
          </p:cNvPr>
          <p:cNvSpPr/>
          <p:nvPr/>
        </p:nvSpPr>
        <p:spPr>
          <a:xfrm>
            <a:off x="6696017" y="1344265"/>
            <a:ext cx="2222764" cy="130840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hu-HU" sz="2200" b="1" dirty="0" err="1"/>
              <a:t>ROE</a:t>
            </a:r>
            <a:endParaRPr lang="hu-HU" sz="2200" b="1" dirty="0"/>
          </a:p>
          <a:p>
            <a:pPr algn="ctr"/>
            <a:r>
              <a:rPr lang="hu-HU" dirty="0"/>
              <a:t>2017: 17,5%</a:t>
            </a:r>
          </a:p>
          <a:p>
            <a:pPr algn="ctr"/>
            <a:r>
              <a:rPr lang="hu-HU" dirty="0"/>
              <a:t>2018: 13,7%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564C92-9DA3-4C25-BF53-8FBFE575A3B8}"/>
              </a:ext>
            </a:extLst>
          </p:cNvPr>
          <p:cNvSpPr/>
          <p:nvPr/>
        </p:nvSpPr>
        <p:spPr>
          <a:xfrm>
            <a:off x="6696017" y="2774798"/>
            <a:ext cx="2222764" cy="1430537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hu-HU" sz="2200" b="1" dirty="0"/>
              <a:t>Adózott eredmény</a:t>
            </a:r>
          </a:p>
          <a:p>
            <a:pPr algn="ctr"/>
            <a:r>
              <a:rPr lang="hu-HU" dirty="0"/>
              <a:t>2017: </a:t>
            </a:r>
            <a:r>
              <a:rPr lang="hu-HU" b="1" dirty="0"/>
              <a:t>630</a:t>
            </a:r>
            <a:r>
              <a:rPr lang="hu-HU" dirty="0"/>
              <a:t> Mrd HUF</a:t>
            </a:r>
          </a:p>
          <a:p>
            <a:pPr algn="ctr"/>
            <a:r>
              <a:rPr lang="hu-HU" dirty="0"/>
              <a:t>2018: </a:t>
            </a:r>
            <a:r>
              <a:rPr lang="hu-HU" b="1" dirty="0"/>
              <a:t>536</a:t>
            </a:r>
            <a:r>
              <a:rPr lang="hu-HU" dirty="0"/>
              <a:t> Mrd HUF</a:t>
            </a:r>
          </a:p>
        </p:txBody>
      </p:sp>
    </p:spTree>
    <p:extLst>
      <p:ext uri="{BB962C8B-B14F-4D97-AF65-F5344CB8AC3E}">
        <p14:creationId xmlns:p14="http://schemas.microsoft.com/office/powerpoint/2010/main" val="958265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90" y="310448"/>
            <a:ext cx="7792725" cy="612000"/>
          </a:xfrm>
        </p:spPr>
        <p:txBody>
          <a:bodyPr>
            <a:normAutofit fontScale="90000"/>
          </a:bodyPr>
          <a:lstStyle/>
          <a:p>
            <a:r>
              <a:rPr lang="hu-HU" dirty="0"/>
              <a:t>Az értékvesztés normalizálódása visszahúzza a profitot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450077"/>
            <a:ext cx="80989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hitelintézetek mérlegfőösszeg alapú eloszlása az eszközarányos nettó értékvesztés-képzés eredményhatása alapján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929CBC4-B0FF-4F69-A769-96433A215132}"/>
              </a:ext>
            </a:extLst>
          </p:cNvPr>
          <p:cNvSpPr txBox="1">
            <a:spLocks/>
          </p:cNvSpPr>
          <p:nvPr/>
        </p:nvSpPr>
        <p:spPr>
          <a:xfrm>
            <a:off x="478174" y="5989628"/>
            <a:ext cx="8503978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A pozitív értékek értékvesztés visszaírást, a negatívak pedig értékvesztés-képzést jelentenek.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4434A0-1AA5-42F0-ADBC-E117731F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866" y="1045593"/>
            <a:ext cx="5879494" cy="440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6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3B172-F171-4CC3-893A-D06C0D486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763" y="1036046"/>
            <a:ext cx="6214473" cy="466363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>
            <a:noAutofit/>
          </a:bodyPr>
          <a:lstStyle/>
          <a:p>
            <a:r>
              <a:rPr lang="hu-HU" sz="2800" dirty="0"/>
              <a:t>A gazdasági kilátások különösen Európában romlottak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0" y="6316643"/>
            <a:ext cx="4410152" cy="369333"/>
          </a:xfrm>
        </p:spPr>
        <p:txBody>
          <a:bodyPr/>
          <a:lstStyle/>
          <a:p>
            <a:r>
              <a:rPr lang="hu-HU" dirty="0"/>
              <a:t>Forrás | IMF World </a:t>
            </a:r>
            <a:r>
              <a:rPr lang="hu-HU" dirty="0" err="1"/>
              <a:t>Economic</a:t>
            </a:r>
            <a:r>
              <a:rPr lang="hu-HU" dirty="0"/>
              <a:t> Outlook (2019. április)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03625" y="5935552"/>
            <a:ext cx="80989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fejlett országok makrogazdasági környezetének alakulása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6DF810-0102-46BC-9323-29155789D9FE}"/>
              </a:ext>
            </a:extLst>
          </p:cNvPr>
          <p:cNvSpPr/>
          <p:nvPr/>
        </p:nvSpPr>
        <p:spPr>
          <a:xfrm>
            <a:off x="5993394" y="2043191"/>
            <a:ext cx="633743" cy="1131683"/>
          </a:xfrm>
          <a:prstGeom prst="ellipse">
            <a:avLst/>
          </a:prstGeom>
          <a:noFill/>
          <a:ln w="444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6236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CF72D-BE0E-430D-A90A-2D8E5378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574178"/>
            <a:ext cx="6808638" cy="1649682"/>
          </a:xfrm>
        </p:spPr>
        <p:txBody>
          <a:bodyPr/>
          <a:lstStyle/>
          <a:p>
            <a:r>
              <a:rPr lang="hu-HU" dirty="0"/>
              <a:t>Hatékonyság</a:t>
            </a:r>
            <a:br>
              <a:rPr lang="hu-HU" dirty="0"/>
            </a:br>
            <a:r>
              <a:rPr lang="hu-HU" sz="2000" i="1" dirty="0"/>
              <a:t>A digitalizáció, a pénzügyi mélyülés és a konszolidáció révén nőhet az eredményesség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29708093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E437E9-FB1C-4AE0-AE36-1381FC85E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hatékonyság-növelés három fő pillére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53B01-4DD0-4231-8317-06A4DD7F74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93C5CC-A369-4C67-9ADA-4825791AD9B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52521907"/>
              </p:ext>
            </p:extLst>
          </p:nvPr>
        </p:nvGraphicFramePr>
        <p:xfrm>
          <a:off x="477838" y="1190625"/>
          <a:ext cx="8059737" cy="504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232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700" dirty="0"/>
              <a:t>Hatékonysági fordulatra van szükség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EKB</a:t>
            </a:r>
            <a:r>
              <a:rPr lang="hu-HU" dirty="0"/>
              <a:t> </a:t>
            </a:r>
            <a:r>
              <a:rPr lang="hu-HU" dirty="0" err="1"/>
              <a:t>CBD</a:t>
            </a:r>
            <a:r>
              <a:rPr lang="hu-HU" dirty="0"/>
              <a:t>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134730"/>
            <a:ext cx="80989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Az EU-s országok működési költsége az összes eszköz és a jövedelem arányában, 2018 III. negyedév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929CBC4-B0FF-4F69-A769-96433A215132}"/>
              </a:ext>
            </a:extLst>
          </p:cNvPr>
          <p:cNvSpPr txBox="1">
            <a:spLocks/>
          </p:cNvSpPr>
          <p:nvPr/>
        </p:nvSpPr>
        <p:spPr>
          <a:xfrm>
            <a:off x="478174" y="5890041"/>
            <a:ext cx="8503978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HU* a külföldi leánybankok és a működési költségek közé sorolt bankadó nagysága nélküli jövedelemarányos működési költségeket mutatja, az eszközarányos működési költségekből pedig a tranzakciós illeték költségekre gyakorolt hatását is kiszűrtük.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F50A98-1542-48FE-84FA-248DBDA48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23" y="1052141"/>
            <a:ext cx="5381554" cy="40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6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310448"/>
            <a:ext cx="7775307" cy="612000"/>
          </a:xfrm>
        </p:spPr>
        <p:txBody>
          <a:bodyPr>
            <a:normAutofit fontScale="90000"/>
          </a:bodyPr>
          <a:lstStyle/>
          <a:p>
            <a:r>
              <a:rPr lang="hu-HU" dirty="0"/>
              <a:t>A hitelpenetráció növekedése megfelelő alapot biztosít a hatékonyság növeléséhez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8174" y="6316643"/>
            <a:ext cx="8503978" cy="369333"/>
          </a:xfrm>
        </p:spPr>
        <p:txBody>
          <a:bodyPr/>
          <a:lstStyle/>
          <a:p>
            <a:r>
              <a:rPr lang="hu-HU" dirty="0"/>
              <a:t>Megjegyzés: HU* a külföldi leánybankok és a működési költségek közé sorolt bankadó és tranzakciós illeték nagysága nélküli értéket mutatja.  Forrás | MNB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725712"/>
            <a:ext cx="8098972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pénzügyi mélység és a működési költségek eszközarányos szintje közötti kapcsolat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7E0DBD-B782-4139-AEC1-51049B2C2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651" y="1124138"/>
            <a:ext cx="6042540" cy="45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325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digitalizáció is segíthet, de ez nem csak a bankokon múlik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82152" y="6528694"/>
            <a:ext cx="3600000" cy="369333"/>
          </a:xfrm>
        </p:spPr>
        <p:txBody>
          <a:bodyPr/>
          <a:lstStyle/>
          <a:p>
            <a:r>
              <a:rPr lang="hu-HU" dirty="0"/>
              <a:t>Forrás | MNB, </a:t>
            </a:r>
            <a:r>
              <a:rPr lang="hu-HU" dirty="0" err="1"/>
              <a:t>EKB</a:t>
            </a:r>
            <a:r>
              <a:rPr lang="hu-HU" dirty="0"/>
              <a:t> </a:t>
            </a:r>
            <a:r>
              <a:rPr lang="hu-HU" dirty="0" err="1"/>
              <a:t>CBD</a:t>
            </a:r>
            <a:r>
              <a:rPr lang="hu-HU" dirty="0"/>
              <a:t>, Eurostat, </a:t>
            </a:r>
            <a:r>
              <a:rPr lang="hu-HU" dirty="0" err="1"/>
              <a:t>WB</a:t>
            </a:r>
            <a:r>
              <a:rPr lang="hu-HU" dirty="0"/>
              <a:t>, </a:t>
            </a:r>
            <a:r>
              <a:rPr lang="hu-HU" dirty="0" err="1"/>
              <a:t>DESI</a:t>
            </a:r>
            <a:endParaRPr lang="hu-HU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5060887" y="5182938"/>
            <a:ext cx="400163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cap="all" dirty="0"/>
              <a:t>A </a:t>
            </a:r>
            <a:r>
              <a:rPr lang="hu-HU" sz="1400" cap="all" dirty="0" err="1"/>
              <a:t>DESI</a:t>
            </a:r>
            <a:r>
              <a:rPr lang="hu-HU" sz="1400" cap="all" dirty="0"/>
              <a:t> és az MNB </a:t>
            </a:r>
            <a:r>
              <a:rPr lang="hu-HU" sz="1400" cap="all" dirty="0" err="1"/>
              <a:t>BVI</a:t>
            </a:r>
            <a:r>
              <a:rPr lang="hu-HU" sz="1400" cap="all" dirty="0"/>
              <a:t> banki digitalizációs alpillére közötti összefüggés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51DFE2-AD31-4CA5-8E71-4975B7D932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76" y="1375112"/>
            <a:ext cx="4336609" cy="37636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CCEFB25-FD91-4180-83AE-BE93A00EBA94}"/>
              </a:ext>
            </a:extLst>
          </p:cNvPr>
          <p:cNvSpPr txBox="1">
            <a:spLocks/>
          </p:cNvSpPr>
          <p:nvPr/>
        </p:nvSpPr>
        <p:spPr>
          <a:xfrm>
            <a:off x="80366" y="6197471"/>
            <a:ext cx="8982152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100" dirty="0"/>
              <a:t>Megjegyzés (jobb): A </a:t>
            </a:r>
            <a:r>
              <a:rPr lang="hu-HU" sz="1100" dirty="0" err="1"/>
              <a:t>DESI</a:t>
            </a:r>
            <a:r>
              <a:rPr lang="hu-HU" sz="1100" dirty="0"/>
              <a:t> kompozit index a hálózati összekapcsoltság, a humán tőke, az internetes szolgáltatások használatának, a digitális technológiák integráltságának, valamint a digitális közszolgáltatások szintjét foglalja magában.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EDDF2D-6CC4-4890-B5FD-787851408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480" y="1358996"/>
            <a:ext cx="4893270" cy="3665677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664C8AF-B7C6-4AF0-BEB8-7E25F549FD72}"/>
              </a:ext>
            </a:extLst>
          </p:cNvPr>
          <p:cNvSpPr txBox="1">
            <a:spLocks/>
          </p:cNvSpPr>
          <p:nvPr/>
        </p:nvSpPr>
        <p:spPr>
          <a:xfrm>
            <a:off x="764745" y="5174820"/>
            <a:ext cx="400163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sz="1400" cap="all" dirty="0"/>
              <a:t>Az eszközarányos működési költségek és a banki digitalizáció közötti összefüggés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8E0951C-0F2F-4193-8AA3-F07F88D6D5A4}"/>
              </a:ext>
            </a:extLst>
          </p:cNvPr>
          <p:cNvSpPr txBox="1">
            <a:spLocks/>
          </p:cNvSpPr>
          <p:nvPr/>
        </p:nvSpPr>
        <p:spPr>
          <a:xfrm>
            <a:off x="80366" y="5786993"/>
            <a:ext cx="8982152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100" dirty="0"/>
              <a:t>Megjegyzés (bal): Az eszközarányos működési költségek konszolidált adatok alapján, HU* egyedi hatásoktól (külföldi leánybankok, állami </a:t>
            </a:r>
            <a:r>
              <a:rPr lang="hu-HU" sz="1100" dirty="0" err="1"/>
              <a:t>terhek</a:t>
            </a:r>
            <a:r>
              <a:rPr lang="hu-HU" sz="1100" dirty="0"/>
              <a:t>) szűrve. Az MNB </a:t>
            </a:r>
            <a:r>
              <a:rPr lang="hu-HU" sz="1100" dirty="0" err="1"/>
              <a:t>BVI</a:t>
            </a:r>
            <a:r>
              <a:rPr lang="hu-HU" sz="1100" dirty="0"/>
              <a:t> Banki digitalizációs alpillérének mutatói között szerepelnek az internetes </a:t>
            </a:r>
            <a:r>
              <a:rPr lang="hu-HU" sz="1100" dirty="0" err="1"/>
              <a:t>bankolást</a:t>
            </a:r>
            <a:r>
              <a:rPr lang="hu-HU" sz="1100" dirty="0"/>
              <a:t> használók aránya, a digitális fizetést végzők vagy kapók aránya, a mobiltelefonos fizetést végzők aránya és az internetes fizetést végzők aránya.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4EF9AEC-F51E-4EAA-A91E-6424B1F35736}"/>
              </a:ext>
            </a:extLst>
          </p:cNvPr>
          <p:cNvCxnSpPr>
            <a:cxnSpLocks/>
          </p:cNvCxnSpPr>
          <p:nvPr/>
        </p:nvCxnSpPr>
        <p:spPr>
          <a:xfrm>
            <a:off x="2842788" y="1900296"/>
            <a:ext cx="878186" cy="1041149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68C2EE7-764A-472C-94E9-F8264780141B}"/>
              </a:ext>
            </a:extLst>
          </p:cNvPr>
          <p:cNvSpPr txBox="1"/>
          <p:nvPr/>
        </p:nvSpPr>
        <p:spPr>
          <a:xfrm>
            <a:off x="3117164" y="1760971"/>
            <a:ext cx="1378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i="1" dirty="0">
                <a:solidFill>
                  <a:schemeClr val="accent6">
                    <a:lumMod val="75000"/>
                  </a:schemeClr>
                </a:solidFill>
              </a:rPr>
              <a:t>Nagyobb banki digitalizáció, alacsonyabb költségek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0DC68E-4493-4951-A68A-304C260775AC}"/>
              </a:ext>
            </a:extLst>
          </p:cNvPr>
          <p:cNvCxnSpPr>
            <a:cxnSpLocks/>
          </p:cNvCxnSpPr>
          <p:nvPr/>
        </p:nvCxnSpPr>
        <p:spPr>
          <a:xfrm flipV="1">
            <a:off x="6310265" y="2142932"/>
            <a:ext cx="1572152" cy="57310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729196B-EBCE-4F09-97D6-4AD71E78E904}"/>
              </a:ext>
            </a:extLst>
          </p:cNvPr>
          <p:cNvSpPr txBox="1"/>
          <p:nvPr/>
        </p:nvSpPr>
        <p:spPr>
          <a:xfrm rot="20380227">
            <a:off x="5760514" y="1945285"/>
            <a:ext cx="2239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b="1" i="1" dirty="0">
                <a:solidFill>
                  <a:schemeClr val="accent6">
                    <a:lumMod val="75000"/>
                  </a:schemeClr>
                </a:solidFill>
              </a:rPr>
              <a:t>Nagyobb általános digitalizáció, nagyobb banki digitalizáció</a:t>
            </a:r>
          </a:p>
        </p:txBody>
      </p:sp>
    </p:spTree>
    <p:extLst>
      <p:ext uri="{BB962C8B-B14F-4D97-AF65-F5344CB8AC3E}">
        <p14:creationId xmlns:p14="http://schemas.microsoft.com/office/powerpoint/2010/main" val="31615909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8425B-E656-4A93-AE59-22487CBC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üzenetek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F58202-870E-4268-A329-EF938074BB52}"/>
              </a:ext>
            </a:extLst>
          </p:cNvPr>
          <p:cNvGraphicFramePr/>
          <p:nvPr>
            <p:extLst/>
          </p:nvPr>
        </p:nvGraphicFramePr>
        <p:xfrm>
          <a:off x="413098" y="777592"/>
          <a:ext cx="8270835" cy="6057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79267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9C78AB2-7C15-4ACA-8BEF-32FD5838FD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039" y="1053418"/>
            <a:ext cx="8245922" cy="5345142"/>
          </a:xfrm>
        </p:spPr>
        <p:txBody>
          <a:bodyPr>
            <a:normAutofit/>
          </a:bodyPr>
          <a:lstStyle/>
          <a:p>
            <a:r>
              <a:rPr lang="hu-HU" sz="5400" dirty="0"/>
              <a:t>Köszönjük a figyelmet!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05259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 monetáris politika </a:t>
            </a:r>
            <a:r>
              <a:rPr lang="hu-HU" sz="2800" dirty="0" err="1"/>
              <a:t>normalizációja</a:t>
            </a:r>
            <a:r>
              <a:rPr lang="hu-HU" sz="2800" dirty="0"/>
              <a:t> még jobban kitolódott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EKB</a:t>
            </a:r>
            <a:r>
              <a:rPr lang="hu-HU" dirty="0"/>
              <a:t>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451183"/>
            <a:ext cx="80989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800" cap="all" dirty="0"/>
              <a:t>Az EONIA forward görbe alakulása </a:t>
            </a:r>
            <a:endParaRPr lang="hu-HU" sz="1800" cap="all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9932E78-6E8F-440E-8E76-A550AD7FC526}"/>
              </a:ext>
            </a:extLst>
          </p:cNvPr>
          <p:cNvSpPr txBox="1">
            <a:spLocks/>
          </p:cNvSpPr>
          <p:nvPr/>
        </p:nvSpPr>
        <p:spPr>
          <a:xfrm>
            <a:off x="514386" y="5921970"/>
            <a:ext cx="8503978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Az </a:t>
            </a:r>
            <a:r>
              <a:rPr lang="hu-HU" dirty="0" err="1"/>
              <a:t>EONIA</a:t>
            </a:r>
            <a:r>
              <a:rPr lang="hu-HU" dirty="0"/>
              <a:t> az euroövezet 1 napos bankközi kamatlába. Az </a:t>
            </a:r>
            <a:r>
              <a:rPr lang="hu-HU" dirty="0" err="1"/>
              <a:t>EONIA</a:t>
            </a:r>
            <a:r>
              <a:rPr lang="hu-HU" dirty="0"/>
              <a:t> + 10 </a:t>
            </a:r>
            <a:r>
              <a:rPr lang="hu-HU" dirty="0" err="1"/>
              <a:t>bp</a:t>
            </a:r>
            <a:r>
              <a:rPr lang="hu-HU" dirty="0"/>
              <a:t> vonal azt jelzi, hogy a jelenlegi szintjéről 10 bázisponttal magasabb szintet mikorra áraz a piac (azaz a </a:t>
            </a:r>
            <a:r>
              <a:rPr lang="hu-HU" dirty="0" err="1"/>
              <a:t>forward</a:t>
            </a:r>
            <a:r>
              <a:rPr lang="hu-HU" dirty="0"/>
              <a:t> görbe mikor metszi ezt a szintet). Ez azzal konzisztens, hogy feltételezhetően 10 </a:t>
            </a:r>
            <a:r>
              <a:rPr lang="hu-HU" dirty="0" err="1"/>
              <a:t>bp</a:t>
            </a:r>
            <a:r>
              <a:rPr lang="hu-HU" dirty="0"/>
              <a:t> lesz az első kamatemelés.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03CA9B-6F02-4F35-9D1F-773A973E8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766" y="931501"/>
            <a:ext cx="5979262" cy="44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8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4B8167FB-33DD-48E3-B028-018FEBEA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Az utóbbi hetekben ismét nőtt a piaci bizonytalanság</a:t>
            </a:r>
            <a:endParaRPr lang="hu-HU" sz="2400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730BC55-ADBC-47F3-92D0-D1A590D16B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</a:t>
            </a:r>
            <a:r>
              <a:rPr lang="hu-HU" dirty="0" err="1"/>
              <a:t>Datastream</a:t>
            </a: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AD9380F-7134-4A5F-88BD-76AA9E71F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94" y="1132574"/>
            <a:ext cx="6216211" cy="432000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00E72C6-74F4-4AE1-AB85-6B23040D169C}"/>
              </a:ext>
            </a:extLst>
          </p:cNvPr>
          <p:cNvSpPr txBox="1">
            <a:spLocks/>
          </p:cNvSpPr>
          <p:nvPr/>
        </p:nvSpPr>
        <p:spPr>
          <a:xfrm>
            <a:off x="883180" y="5516456"/>
            <a:ext cx="80989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1800" cap="all" dirty="0"/>
              <a:t>A volatilitási indexek alakulása </a:t>
            </a:r>
            <a:r>
              <a:rPr lang="pl-PL" sz="1800" cap="all"/>
              <a:t>(2018. </a:t>
            </a:r>
            <a:r>
              <a:rPr lang="pl-PL" sz="1800" cap="all" dirty="0"/>
              <a:t>január 1 = 100%) </a:t>
            </a:r>
            <a:endParaRPr lang="hu-HU" sz="1800" cap="all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8A034A1-73B5-4EC0-A3B2-21C03BE39D69}"/>
              </a:ext>
            </a:extLst>
          </p:cNvPr>
          <p:cNvSpPr txBox="1">
            <a:spLocks/>
          </p:cNvSpPr>
          <p:nvPr/>
        </p:nvSpPr>
        <p:spPr>
          <a:xfrm>
            <a:off x="514386" y="5921970"/>
            <a:ext cx="8503978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 VIX (</a:t>
            </a:r>
            <a:r>
              <a:rPr lang="hu-HU" dirty="0" err="1"/>
              <a:t>VSTOXX</a:t>
            </a:r>
            <a:r>
              <a:rPr lang="hu-HU" dirty="0"/>
              <a:t>) értékét a chicagói (az európai) opciós tőzsdén kalkulálják, és a piac következő harminc napra vonatkozó várakozását mutatja a volatilitás alakulására nézve. 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49B335B9-91FA-4C67-B7B8-FD22F69684D5}"/>
              </a:ext>
            </a:extLst>
          </p:cNvPr>
          <p:cNvSpPr/>
          <p:nvPr/>
        </p:nvSpPr>
        <p:spPr>
          <a:xfrm>
            <a:off x="6522721" y="2363552"/>
            <a:ext cx="792480" cy="1480458"/>
          </a:xfrm>
          <a:prstGeom prst="ellipse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7185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0D2F71-6587-4804-81F7-7DD22E77B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91" y="310448"/>
            <a:ext cx="7843125" cy="612000"/>
          </a:xfrm>
        </p:spPr>
        <p:txBody>
          <a:bodyPr>
            <a:noAutofit/>
          </a:bodyPr>
          <a:lstStyle/>
          <a:p>
            <a:r>
              <a:rPr lang="hu-HU" sz="2400" dirty="0"/>
              <a:t>a nemzetközi környezet bizonytalan maradt, de a hazai sokkellenálló-képesség erősebb mint volt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54C15B-190C-4473-A111-3D72F261BC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9CBD026-6AF9-46B2-94AF-BAE64C9103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046958"/>
              </p:ext>
            </p:extLst>
          </p:nvPr>
        </p:nvGraphicFramePr>
        <p:xfrm>
          <a:off x="245691" y="944327"/>
          <a:ext cx="41799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63486DE-379E-4362-BDFB-FC3CF0CD28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539765"/>
              </p:ext>
            </p:extLst>
          </p:nvPr>
        </p:nvGraphicFramePr>
        <p:xfrm>
          <a:off x="4845116" y="2060212"/>
          <a:ext cx="41799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2ECB026-D146-47D0-9083-19B40617B77F}"/>
              </a:ext>
            </a:extLst>
          </p:cNvPr>
          <p:cNvSpPr txBox="1"/>
          <p:nvPr/>
        </p:nvSpPr>
        <p:spPr>
          <a:xfrm>
            <a:off x="5110544" y="1379221"/>
            <a:ext cx="371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i="1" dirty="0" err="1">
                <a:solidFill>
                  <a:schemeClr val="accent6">
                    <a:lumMod val="50000"/>
                  </a:schemeClr>
                </a:solidFill>
              </a:rPr>
              <a:t>This</a:t>
            </a:r>
            <a:r>
              <a:rPr lang="hu-HU" sz="3200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sz="3200" i="1" dirty="0" err="1">
                <a:solidFill>
                  <a:schemeClr val="accent6">
                    <a:lumMod val="50000"/>
                  </a:schemeClr>
                </a:solidFill>
              </a:rPr>
              <a:t>time</a:t>
            </a:r>
            <a:r>
              <a:rPr lang="hu-HU" sz="3200" i="1" dirty="0">
                <a:solidFill>
                  <a:schemeClr val="accent6">
                    <a:lumMod val="50000"/>
                  </a:schemeClr>
                </a:solidFill>
              </a:rPr>
              <a:t> is </a:t>
            </a:r>
            <a:r>
              <a:rPr lang="hu-HU" sz="3200" i="1" dirty="0" err="1">
                <a:solidFill>
                  <a:schemeClr val="accent6">
                    <a:lumMod val="50000"/>
                  </a:schemeClr>
                </a:solidFill>
              </a:rPr>
              <a:t>different</a:t>
            </a:r>
            <a:endParaRPr lang="hu-HU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93D339-64FA-4729-82E0-8135290E07CC}"/>
              </a:ext>
            </a:extLst>
          </p:cNvPr>
          <p:cNvSpPr txBox="1"/>
          <p:nvPr/>
        </p:nvSpPr>
        <p:spPr>
          <a:xfrm>
            <a:off x="571575" y="4832065"/>
            <a:ext cx="3711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i="1" dirty="0">
                <a:solidFill>
                  <a:srgbClr val="C00000"/>
                </a:solidFill>
              </a:rPr>
              <a:t>Külső sokkra jelenleg Európa irányából számíthatunk leginkább</a:t>
            </a:r>
          </a:p>
        </p:txBody>
      </p:sp>
    </p:spTree>
    <p:extLst>
      <p:ext uri="{BB962C8B-B14F-4D97-AF65-F5344CB8AC3E}">
        <p14:creationId xmlns:p14="http://schemas.microsoft.com/office/powerpoint/2010/main" val="1991430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B147E2-E55D-4CF3-B416-4567FCCBE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43455"/>
            <a:ext cx="6808638" cy="1311128"/>
          </a:xfrm>
        </p:spPr>
        <p:txBody>
          <a:bodyPr/>
          <a:lstStyle/>
          <a:p>
            <a:r>
              <a:rPr lang="hu-HU" dirty="0"/>
              <a:t>Banki stressztesztek</a:t>
            </a:r>
            <a:br>
              <a:rPr lang="hu-HU" dirty="0"/>
            </a:br>
            <a:r>
              <a:rPr lang="hu-HU" sz="2000" i="1" dirty="0"/>
              <a:t>Továbbra is erős a bankok stressztűrő-képessége</a:t>
            </a: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3341236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B97869-4C95-44E8-8AF9-41B65BBEF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66" y="310448"/>
            <a:ext cx="7818850" cy="612000"/>
          </a:xfrm>
        </p:spPr>
        <p:txBody>
          <a:bodyPr>
            <a:noAutofit/>
          </a:bodyPr>
          <a:lstStyle/>
          <a:p>
            <a:r>
              <a:rPr lang="hu-HU" sz="2800" dirty="0"/>
              <a:t>Egy erőteljes negatív sokk esetén is csak néhány intézmény kerülne az </a:t>
            </a:r>
            <a:r>
              <a:rPr lang="hu-HU" sz="2800" dirty="0" err="1"/>
              <a:t>LCR</a:t>
            </a:r>
            <a:r>
              <a:rPr lang="hu-HU" sz="2800" dirty="0"/>
              <a:t> limit alá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B1490-F345-4625-8121-C6C349C5FC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BC14E421-3927-404E-B3DF-2CA58C18BD88}"/>
              </a:ext>
            </a:extLst>
          </p:cNvPr>
          <p:cNvSpPr txBox="1">
            <a:spLocks/>
          </p:cNvSpPr>
          <p:nvPr/>
        </p:nvSpPr>
        <p:spPr>
          <a:xfrm>
            <a:off x="883180" y="5240973"/>
            <a:ext cx="8098972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800" cap="all" dirty="0"/>
              <a:t>A likviditási stressz index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A58F26E-57D8-462B-95EF-15B903E2116E}"/>
              </a:ext>
            </a:extLst>
          </p:cNvPr>
          <p:cNvSpPr txBox="1">
            <a:spLocks/>
          </p:cNvSpPr>
          <p:nvPr/>
        </p:nvSpPr>
        <p:spPr>
          <a:xfrm>
            <a:off x="161848" y="5785081"/>
            <a:ext cx="8766596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Megjegyzés: A mutató az </a:t>
            </a:r>
            <a:r>
              <a:rPr lang="hu-HU" dirty="0" err="1"/>
              <a:t>LCR</a:t>
            </a:r>
            <a:r>
              <a:rPr lang="hu-HU" dirty="0"/>
              <a:t> 100 százalékos szabályozói limitjéhez viszonyított százalékpontos likviditási hiányok (de legfeljebb 100 százalékpont) mérlegfőösszeggel súlyozott összege a stresszpálya mentén. Minél magasabb a mutató értéke, annál nagyobb a likviditási kockázat. Azon időszakokat, amelyekre a stresszteszt bővített intézményi körön készül, kék sávval jelöltük.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8724C9-2049-4BFF-8D57-8789AAB0DAD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53" y="1165171"/>
            <a:ext cx="5868786" cy="3913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58440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NB séma">
    <a:dk1>
      <a:sysClr val="windowText" lastClr="000000"/>
    </a:dk1>
    <a:lt1>
      <a:sysClr val="window" lastClr="FFFFFF"/>
    </a:lt1>
    <a:dk2>
      <a:srgbClr val="0C2148"/>
    </a:dk2>
    <a:lt2>
      <a:srgbClr val="E7E6E6"/>
    </a:lt2>
    <a:accent1>
      <a:srgbClr val="009EE0"/>
    </a:accent1>
    <a:accent2>
      <a:srgbClr val="48A0AE"/>
    </a:accent2>
    <a:accent3>
      <a:srgbClr val="DA0000"/>
    </a:accent3>
    <a:accent4>
      <a:srgbClr val="E57200"/>
    </a:accent4>
    <a:accent5>
      <a:srgbClr val="F6A800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C4B496AE2E4C04F9B51AC3E564D2900" ma:contentTypeVersion="0" ma:contentTypeDescription="Új dokumentum létrehozása." ma:contentTypeScope="" ma:versionID="571bce60b8b43e2ebad3fe447630986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DE49C1-7FD3-4525-8192-47AB136C6F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7B7792-C308-4819-8F0A-EB6E14E66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ED16BD3-3425-4CFA-A181-A36517A52D3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4232</TotalTime>
  <Words>2518</Words>
  <Application>Microsoft Office PowerPoint</Application>
  <PresentationFormat>On-screen Show (4:3)</PresentationFormat>
  <Paragraphs>241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Wingdings</vt:lpstr>
      <vt:lpstr>blank</vt:lpstr>
      <vt:lpstr>MNB téma 4_3 nyomtatásra</vt:lpstr>
      <vt:lpstr>Pénzügyi Stabilitási jelentés 2019. május</vt:lpstr>
      <vt:lpstr>Kiemelt üzenetek</vt:lpstr>
      <vt:lpstr>Nemzetközi makrogazdasági környezet lassuló növekedés, kiváró monetáris politika</vt:lpstr>
      <vt:lpstr>A gazdasági kilátások különösen Európában romlottak</vt:lpstr>
      <vt:lpstr>A monetáris politika normalizációja még jobban kitolódott</vt:lpstr>
      <vt:lpstr>Az utóbbi hetekben ismét nőtt a piaci bizonytalanság</vt:lpstr>
      <vt:lpstr>a nemzetközi környezet bizonytalan maradt, de a hazai sokkellenálló-képesség erősebb mint volt</vt:lpstr>
      <vt:lpstr>Banki stressztesztek Továbbra is erős a bankok stressztűrő-képessége</vt:lpstr>
      <vt:lpstr>Egy erőteljes negatív sokk esetén is csak néhány intézmény kerülne az LCR limit alá</vt:lpstr>
      <vt:lpstr>A bankrendszerben nem merülne fel tőkehiány stressz esetén sem</vt:lpstr>
      <vt:lpstr>Az új stresszteszt-módszertan lehetővé teszi a portfóliók kockázat szerinti szegmentálásáT</vt:lpstr>
      <vt:lpstr>Ingatlanpiacok a lakáspiac élénkülése nem jelent érdemi stabilitási kockázatot a bankok számára </vt:lpstr>
      <vt:lpstr>Nőtt a túlértékeltség kockázata a budapesti lakáspiacon </vt:lpstr>
      <vt:lpstr>A hitelből való vásárlás a túlfűtött piacokon lehet kockázatos</vt:lpstr>
      <vt:lpstr>A relatíve kockázatosabb hitelek aránya azonban mérsékelt</vt:lpstr>
      <vt:lpstr>A kockázatok felépülésének veszélye egyelőre nem látszódik</vt:lpstr>
      <vt:lpstr>Hitelezési folyamatok a nagymértékű hitelbővülés nem járt túlzott eladósodással</vt:lpstr>
      <vt:lpstr>Folytatódott a vállalati hitelállomány dinamikus bővülése</vt:lpstr>
      <vt:lpstr>A vállalati hitelpiac bővülése széles bázison valósult meg</vt:lpstr>
      <vt:lpstr>Szerkezeti kérdések (1): Fix / változó kamat a vállalati szegmensben</vt:lpstr>
      <vt:lpstr>Szerkezeti kérdések (2): a kötvénypiac mélyülésére van szükség</vt:lpstr>
      <vt:lpstr>További élénkülés mellett a lakossági hitelkibocsátás a válság előtti szintet közelíti</vt:lpstr>
      <vt:lpstr>A háztartási hitelezés élénkülését a jövedelmek növekedése kísérte</vt:lpstr>
      <vt:lpstr>Az új kibocsátás döntő részét már a hosszabb kamatrögzítés dominálja</vt:lpstr>
      <vt:lpstr>Ami az állományban is fokozatosan érezteti hatását</vt:lpstr>
      <vt:lpstr>Kiemelt téma (9. fejezet) a fennálló jelzáloghitelek kamatkockázatának csökkentési lehetőségei</vt:lpstr>
      <vt:lpstr>A probléma: az állományi kamatkockázat magától nem csökken elég gyorsan</vt:lpstr>
      <vt:lpstr>14 százalék alulbecsli, 42 százalék pedig nem tudja megbecsülni a kamatkockázat hatását</vt:lpstr>
      <vt:lpstr>Normává vált a fix kamatozású hitelfelvétel</vt:lpstr>
      <vt:lpstr>Becslésünk alapján piaci alapon az állomány 22-31 százaléka lenne nyereségesen kiváltható</vt:lpstr>
      <vt:lpstr>Kamatkockázati ajánlás: célzott tájékoztatás, alacsonyabb költségek</vt:lpstr>
      <vt:lpstr>Portfólióminőség a területileg heterogén ingatlanpiaci élénkülés csak az adósok egy részén segít</vt:lpstr>
      <vt:lpstr>Jelzáloghitelek: Fokozatos javulás a pénzügyi rendszer szintjén</vt:lpstr>
      <vt:lpstr>A Hitelfedezeti mutató értéke sok esetben továbbra is 100 százalék feletti</vt:lpstr>
      <vt:lpstr>Az ingatlanpiaci élénkülés nem segít mindenkin</vt:lpstr>
      <vt:lpstr>Lezárult a Nemzeti eszközkezelő programja</vt:lpstr>
      <vt:lpstr>Jövedelem és tőkehelyzet jelentősen csökkent az értékvesztés-visszaírás eredményjavító hatása</vt:lpstr>
      <vt:lpstr>Csökkent a banki profit az előző évhez képest</vt:lpstr>
      <vt:lpstr>Az értékvesztés normalizálódása visszahúzza a profitot</vt:lpstr>
      <vt:lpstr>Hatékonyság A digitalizáció, a pénzügyi mélyülés és a konszolidáció révén nőhet az eredményesség</vt:lpstr>
      <vt:lpstr>A hatékonyság-növelés három fő pillére</vt:lpstr>
      <vt:lpstr>Hatékonysági fordulatra van szükség</vt:lpstr>
      <vt:lpstr>A hitelpenetráció növekedése megfelelő alapot biztosít a hatékonyság növeléséhez</vt:lpstr>
      <vt:lpstr>A digitalizáció is segíthet, de ez nem csak a bankokon múlik</vt:lpstr>
      <vt:lpstr>Kiemelt üzenetek</vt:lpstr>
      <vt:lpstr>PowerPoint Presentation</vt:lpstr>
    </vt:vector>
  </TitlesOfParts>
  <Company>Magyar Nemzeti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Szebeny Miklós</dc:creator>
  <cp:lastModifiedBy> </cp:lastModifiedBy>
  <cp:revision>505</cp:revision>
  <cp:lastPrinted>2018-04-23T13:34:53Z</cp:lastPrinted>
  <dcterms:created xsi:type="dcterms:W3CDTF">2018-01-30T08:05:49Z</dcterms:created>
  <dcterms:modified xsi:type="dcterms:W3CDTF">2019-05-22T15:19:17Z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0x0101009C4B496AE2E4C04F9B51AC3E564D2900</vt:lpwstr>
  </property>
  <property fmtid="{D5CDD505-2E9C-101B-9397-08002B2CF9AE}" pid="3" name="MSIP_Label_b0d11092-50c9-4e74-84b5-b1af078dc3d0_Enabled">
    <vt:lpwstr>True</vt:lpwstr>
  </property>
  <property fmtid="{D5CDD505-2E9C-101B-9397-08002B2CF9AE}" pid="4" name="MSIP_Label_b0d11092-50c9-4e74-84b5-b1af078dc3d0_SiteId">
    <vt:lpwstr>97c01ef8-0264-4eef-9c08-fb4a9ba1c0db</vt:lpwstr>
  </property>
  <property fmtid="{D5CDD505-2E9C-101B-9397-08002B2CF9AE}" pid="5" name="MSIP_Label_b0d11092-50c9-4e74-84b5-b1af078dc3d0_Ref">
    <vt:lpwstr>https://api.informationprotection.azure.com/api/97c01ef8-0264-4eef-9c08-fb4a9ba1c0db</vt:lpwstr>
  </property>
  <property fmtid="{D5CDD505-2E9C-101B-9397-08002B2CF9AE}" pid="6" name="MSIP_Label_b0d11092-50c9-4e74-84b5-b1af078dc3d0_Owner">
    <vt:lpwstr>dancsikb@mnb.hu</vt:lpwstr>
  </property>
  <property fmtid="{D5CDD505-2E9C-101B-9397-08002B2CF9AE}" pid="7" name="MSIP_Label_b0d11092-50c9-4e74-84b5-b1af078dc3d0_SetDate">
    <vt:lpwstr>2018-10-11T23:27:59.0573604+02:00</vt:lpwstr>
  </property>
  <property fmtid="{D5CDD505-2E9C-101B-9397-08002B2CF9AE}" pid="8" name="MSIP_Label_b0d11092-50c9-4e74-84b5-b1af078dc3d0_Name">
    <vt:lpwstr>Protected</vt:lpwstr>
  </property>
  <property fmtid="{D5CDD505-2E9C-101B-9397-08002B2CF9AE}" pid="9" name="MSIP_Label_b0d11092-50c9-4e74-84b5-b1af078dc3d0_Application">
    <vt:lpwstr>Microsoft Azure Information Protection</vt:lpwstr>
  </property>
  <property fmtid="{D5CDD505-2E9C-101B-9397-08002B2CF9AE}" pid="10" name="MSIP_Label_b0d11092-50c9-4e74-84b5-b1af078dc3d0_Extended_MSFT_Method">
    <vt:lpwstr>Automatic</vt:lpwstr>
  </property>
  <property fmtid="{D5CDD505-2E9C-101B-9397-08002B2CF9AE}" pid="11" name="Sensitivity">
    <vt:lpwstr>Protected</vt:lpwstr>
  </property>
</Properties>
</file>