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08" r:id="rId2"/>
  </p:sldMasterIdLst>
  <p:notesMasterIdLst>
    <p:notesMasterId r:id="rId38"/>
  </p:notesMasterIdLst>
  <p:sldIdLst>
    <p:sldId id="462" r:id="rId3"/>
    <p:sldId id="2462" r:id="rId4"/>
    <p:sldId id="2490" r:id="rId5"/>
    <p:sldId id="2461" r:id="rId6"/>
    <p:sldId id="2457" r:id="rId7"/>
    <p:sldId id="2449" r:id="rId8"/>
    <p:sldId id="2426" r:id="rId9"/>
    <p:sldId id="2374" r:id="rId10"/>
    <p:sldId id="2485" r:id="rId11"/>
    <p:sldId id="2380" r:id="rId12"/>
    <p:sldId id="2481" r:id="rId13"/>
    <p:sldId id="2472" r:id="rId14"/>
    <p:sldId id="2486" r:id="rId15"/>
    <p:sldId id="451" r:id="rId16"/>
    <p:sldId id="2411" r:id="rId17"/>
    <p:sldId id="2394" r:id="rId18"/>
    <p:sldId id="2409" r:id="rId19"/>
    <p:sldId id="2434" r:id="rId20"/>
    <p:sldId id="2424" r:id="rId21"/>
    <p:sldId id="2435" r:id="rId22"/>
    <p:sldId id="2488" r:id="rId23"/>
    <p:sldId id="2469" r:id="rId24"/>
    <p:sldId id="2470" r:id="rId25"/>
    <p:sldId id="2471" r:id="rId26"/>
    <p:sldId id="2487" r:id="rId27"/>
    <p:sldId id="1152" r:id="rId28"/>
    <p:sldId id="371" r:id="rId29"/>
    <p:sldId id="2456" r:id="rId30"/>
    <p:sldId id="2467" r:id="rId31"/>
    <p:sldId id="2466" r:id="rId32"/>
    <p:sldId id="2468" r:id="rId33"/>
    <p:sldId id="2473" r:id="rId34"/>
    <p:sldId id="2474" r:id="rId35"/>
    <p:sldId id="2489" r:id="rId36"/>
    <p:sldId id="286" r:id="rId37"/>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 Tóth Gabriella Dr." initials="CTGD" lastIdx="2" clrIdx="0">
    <p:extLst>
      <p:ext uri="{19B8F6BF-5375-455C-9EA6-DF929625EA0E}">
        <p15:presenceInfo xmlns:p15="http://schemas.microsoft.com/office/powerpoint/2012/main" userId="S-1-5-21-1939357022-314196924-328618392-34111" providerId="AD"/>
      </p:ext>
    </p:extLst>
  </p:cmAuthor>
  <p:cmAuthor id="2" name="Cs. Tóth Gabriella Dr." initials="CTGD [2]" lastIdx="10" clrIdx="1">
    <p:extLst>
      <p:ext uri="{19B8F6BF-5375-455C-9EA6-DF929625EA0E}">
        <p15:presenceInfo xmlns:p15="http://schemas.microsoft.com/office/powerpoint/2012/main" userId="S::cstothg@mnb.hu::6e125d93-70af-4b0e-a6f4-e76b7b77042b" providerId="AD"/>
      </p:ext>
    </p:extLst>
  </p:cmAuthor>
  <p:cmAuthor id="3" name="Bálint Máté" initials="BM" lastIdx="14" clrIdx="2">
    <p:extLst>
      <p:ext uri="{19B8F6BF-5375-455C-9EA6-DF929625EA0E}">
        <p15:presenceInfo xmlns:p15="http://schemas.microsoft.com/office/powerpoint/2012/main" userId="S::balintm@mnb.hu::23c4b2013d72356b" providerId="AD"/>
      </p:ext>
    </p:extLst>
  </p:cmAuthor>
  <p:cmAuthor id="4" name="Dancsik Bálint" initials="DB" lastIdx="24" clrIdx="3">
    <p:extLst>
      <p:ext uri="{19B8F6BF-5375-455C-9EA6-DF929625EA0E}">
        <p15:presenceInfo xmlns:p15="http://schemas.microsoft.com/office/powerpoint/2012/main" userId="S::dancsikb@mnb.hu::d2731a50a1aa15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3C7"/>
    <a:srgbClr val="0D234D"/>
    <a:srgbClr val="ECF0F1"/>
    <a:srgbClr val="0076A8"/>
    <a:srgbClr val="FF8A8A"/>
    <a:srgbClr val="E2F0D9"/>
    <a:srgbClr val="8DDDFF"/>
    <a:srgbClr val="E57200"/>
    <a:srgbClr val="70AD47"/>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83890" autoAdjust="0"/>
  </p:normalViewPr>
  <p:slideViewPr>
    <p:cSldViewPr snapToGrid="0">
      <p:cViewPr>
        <p:scale>
          <a:sx n="40" d="100"/>
          <a:sy n="40" d="100"/>
        </p:scale>
        <p:origin x="1698" y="348"/>
      </p:cViewPr>
      <p:guideLst>
        <p:guide orient="horz" pos="2205"/>
        <p:guide pos="3863"/>
      </p:guideLst>
    </p:cSldViewPr>
  </p:slideViewPr>
  <p:notesTextViewPr>
    <p:cViewPr>
      <p:scale>
        <a:sx n="1" d="1"/>
        <a:sy n="1" d="1"/>
      </p:scale>
      <p:origin x="0" y="0"/>
    </p:cViewPr>
  </p:notesTextViewPr>
  <p:sorterViewPr>
    <p:cViewPr>
      <p:scale>
        <a:sx n="50" d="100"/>
        <a:sy n="50" d="100"/>
      </p:scale>
      <p:origin x="0" y="-17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diagrams/_rels/data8.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diagrams/_rels/drawing8.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A2E92-4DB1-40E9-A363-72CACDB36B9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hu-HU"/>
        </a:p>
      </dgm:t>
    </dgm:pt>
    <dgm:pt modelId="{16B1A0B6-F2B2-43FE-8A6B-5E8C637FB88A}">
      <dgm:prSet phldrT="[Text]"/>
      <dgm:spPr>
        <a:solidFill>
          <a:schemeClr val="tx2"/>
        </a:solidFill>
        <a:ln>
          <a:solidFill>
            <a:schemeClr val="tx2">
              <a:lumMod val="10000"/>
              <a:lumOff val="90000"/>
            </a:schemeClr>
          </a:solidFill>
        </a:ln>
      </dgm:spPr>
      <dgm:t>
        <a:bodyPr/>
        <a:lstStyle/>
        <a:p>
          <a:r>
            <a:rPr lang="hu-HU" dirty="0"/>
            <a:t>2000</a:t>
          </a:r>
        </a:p>
      </dgm:t>
    </dgm:pt>
    <dgm:pt modelId="{45029ED0-DCF0-4196-9A67-5BDBE48A6D39}" type="parTrans" cxnId="{74FF997D-B4D7-4A27-9ACF-109596E7838D}">
      <dgm:prSet/>
      <dgm:spPr/>
      <dgm:t>
        <a:bodyPr/>
        <a:lstStyle/>
        <a:p>
          <a:endParaRPr lang="hu-HU"/>
        </a:p>
      </dgm:t>
    </dgm:pt>
    <dgm:pt modelId="{549A5783-858D-4CB7-BB50-CC26059E03CD}" type="sibTrans" cxnId="{74FF997D-B4D7-4A27-9ACF-109596E7838D}">
      <dgm:prSet/>
      <dgm:spPr/>
      <dgm:t>
        <a:bodyPr/>
        <a:lstStyle/>
        <a:p>
          <a:endParaRPr lang="hu-HU"/>
        </a:p>
      </dgm:t>
    </dgm:pt>
    <dgm:pt modelId="{0889F90B-70EA-4B1F-ACFE-6FA7DF49E2F7}">
      <dgm:prSet phldrT="[Text]" custT="1"/>
      <dgm:spPr>
        <a:solidFill>
          <a:schemeClr val="tx2">
            <a:alpha val="90000"/>
          </a:schemeClr>
        </a:solidFill>
      </dgm:spPr>
      <dgm:t>
        <a:bodyPr/>
        <a:lstStyle/>
        <a:p>
          <a:r>
            <a:rPr lang="hu-HU" sz="2000" b="1" dirty="0">
              <a:solidFill>
                <a:schemeClr val="bg1"/>
              </a:solidFill>
            </a:rPr>
            <a:t>Total </a:t>
          </a:r>
          <a:r>
            <a:rPr lang="hu-HU" sz="2000" b="1" dirty="0" err="1">
              <a:solidFill>
                <a:schemeClr val="bg1"/>
              </a:solidFill>
            </a:rPr>
            <a:t>assets</a:t>
          </a:r>
          <a:r>
            <a:rPr lang="hu-HU" sz="2000" b="1" dirty="0">
              <a:solidFill>
                <a:schemeClr val="bg1"/>
              </a:solidFill>
            </a:rPr>
            <a:t>:</a:t>
          </a:r>
          <a:br>
            <a:rPr lang="hu-HU" sz="2000" dirty="0">
              <a:solidFill>
                <a:schemeClr val="bg1"/>
              </a:solidFill>
            </a:rPr>
          </a:br>
          <a:r>
            <a:rPr lang="hu-HU" sz="2000" dirty="0">
              <a:solidFill>
                <a:schemeClr val="bg1"/>
              </a:solidFill>
            </a:rPr>
            <a:t>HUF 9,000 </a:t>
          </a:r>
          <a:r>
            <a:rPr lang="hu-HU" sz="2000" dirty="0" err="1">
              <a:solidFill>
                <a:schemeClr val="bg1"/>
              </a:solidFill>
            </a:rPr>
            <a:t>Bn</a:t>
          </a:r>
          <a:endParaRPr lang="hu-HU" sz="2000" dirty="0">
            <a:solidFill>
              <a:schemeClr val="bg1"/>
            </a:solidFill>
          </a:endParaRPr>
        </a:p>
      </dgm:t>
    </dgm:pt>
    <dgm:pt modelId="{89567384-BBBE-4150-8281-E8E70292CBAB}" type="parTrans" cxnId="{D40D5A40-8801-42F7-AB81-D43C7FBE52EF}">
      <dgm:prSet/>
      <dgm:spPr/>
      <dgm:t>
        <a:bodyPr/>
        <a:lstStyle/>
        <a:p>
          <a:endParaRPr lang="hu-HU"/>
        </a:p>
      </dgm:t>
    </dgm:pt>
    <dgm:pt modelId="{A8E64775-2C69-404D-A8D1-9CA75638CAAB}" type="sibTrans" cxnId="{D40D5A40-8801-42F7-AB81-D43C7FBE52EF}">
      <dgm:prSet/>
      <dgm:spPr/>
      <dgm:t>
        <a:bodyPr/>
        <a:lstStyle/>
        <a:p>
          <a:endParaRPr lang="hu-HU"/>
        </a:p>
      </dgm:t>
    </dgm:pt>
    <dgm:pt modelId="{D227A642-21D8-4EF6-ADC4-63C61BD7B635}">
      <dgm:prSet phldrT="[Text]" custT="1"/>
      <dgm:spPr/>
      <dgm:t>
        <a:bodyPr/>
        <a:lstStyle/>
        <a:p>
          <a:r>
            <a:rPr lang="hu-HU" sz="2000" b="1" dirty="0" err="1"/>
            <a:t>Private</a:t>
          </a:r>
          <a:r>
            <a:rPr lang="hu-HU" sz="2000" b="1" dirty="0"/>
            <a:t> sector </a:t>
          </a:r>
          <a:r>
            <a:rPr lang="hu-HU" sz="2000" b="1" dirty="0" err="1"/>
            <a:t>deposits</a:t>
          </a:r>
          <a:r>
            <a:rPr lang="hu-HU" sz="2000" b="1" dirty="0"/>
            <a:t>:</a:t>
          </a:r>
          <a:br>
            <a:rPr lang="hu-HU" sz="2000" dirty="0"/>
          </a:br>
          <a:r>
            <a:rPr lang="hu-HU" sz="2000" dirty="0"/>
            <a:t>HUF 4,700 </a:t>
          </a:r>
          <a:r>
            <a:rPr lang="hu-HU" sz="2000" dirty="0" err="1"/>
            <a:t>Bn</a:t>
          </a:r>
          <a:endParaRPr lang="hu-HU" sz="2000" dirty="0"/>
        </a:p>
      </dgm:t>
    </dgm:pt>
    <dgm:pt modelId="{4D3E03A8-168C-430C-B1DF-197E48DB04B7}" type="parTrans" cxnId="{14F111AD-5944-47AB-9C34-8AC653905E27}">
      <dgm:prSet/>
      <dgm:spPr/>
      <dgm:t>
        <a:bodyPr/>
        <a:lstStyle/>
        <a:p>
          <a:endParaRPr lang="hu-HU"/>
        </a:p>
      </dgm:t>
    </dgm:pt>
    <dgm:pt modelId="{0B40B4FF-5906-4EC8-BD00-0B9696D30269}" type="sibTrans" cxnId="{14F111AD-5944-47AB-9C34-8AC653905E27}">
      <dgm:prSet/>
      <dgm:spPr/>
      <dgm:t>
        <a:bodyPr/>
        <a:lstStyle/>
        <a:p>
          <a:endParaRPr lang="hu-HU"/>
        </a:p>
      </dgm:t>
    </dgm:pt>
    <dgm:pt modelId="{154438B1-B4C6-47D9-81EE-0C0B571277A8}">
      <dgm:prSet phldrT="[Text]"/>
      <dgm:spPr>
        <a:solidFill>
          <a:schemeClr val="tx2">
            <a:lumMod val="10000"/>
            <a:lumOff val="90000"/>
          </a:schemeClr>
        </a:solidFill>
        <a:ln w="25400">
          <a:solidFill>
            <a:schemeClr val="tx2"/>
          </a:solidFill>
        </a:ln>
      </dgm:spPr>
      <dgm:t>
        <a:bodyPr/>
        <a:lstStyle/>
        <a:p>
          <a:r>
            <a:rPr lang="hu-HU" b="1" dirty="0">
              <a:solidFill>
                <a:schemeClr val="tx2"/>
              </a:solidFill>
            </a:rPr>
            <a:t>2020</a:t>
          </a:r>
          <a:br>
            <a:rPr lang="hu-HU" b="1" dirty="0">
              <a:solidFill>
                <a:schemeClr val="tx2"/>
              </a:solidFill>
            </a:rPr>
          </a:br>
          <a:r>
            <a:rPr lang="hu-HU" b="1" dirty="0">
              <a:solidFill>
                <a:schemeClr val="tx2"/>
              </a:solidFill>
            </a:rPr>
            <a:t>H1</a:t>
          </a:r>
        </a:p>
      </dgm:t>
    </dgm:pt>
    <dgm:pt modelId="{01C50297-6087-4A63-AF7D-1CFC6D0E911C}" type="parTrans" cxnId="{C2106DE6-F669-4B3C-B401-9772A2D728A4}">
      <dgm:prSet/>
      <dgm:spPr/>
      <dgm:t>
        <a:bodyPr/>
        <a:lstStyle/>
        <a:p>
          <a:endParaRPr lang="hu-HU"/>
        </a:p>
      </dgm:t>
    </dgm:pt>
    <dgm:pt modelId="{ADE83493-10B1-4281-AFBB-8DFEC805E9EE}" type="sibTrans" cxnId="{C2106DE6-F669-4B3C-B401-9772A2D728A4}">
      <dgm:prSet/>
      <dgm:spPr/>
      <dgm:t>
        <a:bodyPr/>
        <a:lstStyle/>
        <a:p>
          <a:endParaRPr lang="hu-HU"/>
        </a:p>
      </dgm:t>
    </dgm:pt>
    <dgm:pt modelId="{9736848B-CD78-4E72-A0F7-D70AE47219FA}">
      <dgm:prSet phldrT="[Text]" custT="1"/>
      <dgm:spPr>
        <a:solidFill>
          <a:schemeClr val="tx2">
            <a:alpha val="90000"/>
          </a:schemeClr>
        </a:solidFill>
      </dgm:spPr>
      <dgm:t>
        <a:bodyPr/>
        <a:lstStyle/>
        <a:p>
          <a:r>
            <a:rPr lang="hu-HU" sz="2000" b="1" dirty="0">
              <a:solidFill>
                <a:schemeClr val="bg1"/>
              </a:solidFill>
            </a:rPr>
            <a:t>Total </a:t>
          </a:r>
          <a:r>
            <a:rPr lang="hu-HU" sz="2000" b="1" dirty="0" err="1">
              <a:solidFill>
                <a:schemeClr val="bg1"/>
              </a:solidFill>
            </a:rPr>
            <a:t>assets</a:t>
          </a:r>
          <a:r>
            <a:rPr lang="hu-HU" sz="2000" b="1" dirty="0">
              <a:solidFill>
                <a:schemeClr val="bg1"/>
              </a:solidFill>
            </a:rPr>
            <a:t>:</a:t>
          </a:r>
          <a:br>
            <a:rPr lang="hu-HU" sz="2000" dirty="0">
              <a:solidFill>
                <a:schemeClr val="bg1"/>
              </a:solidFill>
            </a:rPr>
          </a:br>
          <a:r>
            <a:rPr lang="hu-HU" sz="2000" dirty="0">
              <a:solidFill>
                <a:schemeClr val="bg1"/>
              </a:solidFill>
            </a:rPr>
            <a:t>HUF 47,000 </a:t>
          </a:r>
          <a:r>
            <a:rPr lang="hu-HU" sz="2000" dirty="0" err="1">
              <a:solidFill>
                <a:schemeClr val="bg1"/>
              </a:solidFill>
            </a:rPr>
            <a:t>Bn</a:t>
          </a:r>
          <a:endParaRPr lang="hu-HU" sz="2000" dirty="0">
            <a:solidFill>
              <a:schemeClr val="bg1"/>
            </a:solidFill>
          </a:endParaRPr>
        </a:p>
      </dgm:t>
    </dgm:pt>
    <dgm:pt modelId="{DE04EE1C-9F8B-4502-BE08-F0463DFB94C7}" type="parTrans" cxnId="{3C42ED0A-1164-4567-BE9A-69D8415ED75D}">
      <dgm:prSet/>
      <dgm:spPr/>
      <dgm:t>
        <a:bodyPr/>
        <a:lstStyle/>
        <a:p>
          <a:endParaRPr lang="hu-HU"/>
        </a:p>
      </dgm:t>
    </dgm:pt>
    <dgm:pt modelId="{CF948BC4-EAC3-4FEB-8EF1-7C911CC92ECC}" type="sibTrans" cxnId="{3C42ED0A-1164-4567-BE9A-69D8415ED75D}">
      <dgm:prSet/>
      <dgm:spPr/>
      <dgm:t>
        <a:bodyPr/>
        <a:lstStyle/>
        <a:p>
          <a:endParaRPr lang="hu-HU"/>
        </a:p>
      </dgm:t>
    </dgm:pt>
    <dgm:pt modelId="{ADE5C93B-30FC-41A5-B589-0ECC3EA8B60D}">
      <dgm:prSet phldrT="[Text]" custT="1"/>
      <dgm:spPr>
        <a:solidFill>
          <a:schemeClr val="tx2">
            <a:lumMod val="10000"/>
            <a:lumOff val="90000"/>
            <a:alpha val="90000"/>
          </a:schemeClr>
        </a:solidFill>
      </dgm:spPr>
      <dgm:t>
        <a:bodyPr/>
        <a:lstStyle/>
        <a:p>
          <a:r>
            <a:rPr lang="hu-HU" sz="2000" b="1" dirty="0" err="1">
              <a:solidFill>
                <a:schemeClr val="tx1"/>
              </a:solidFill>
            </a:rPr>
            <a:t>Private</a:t>
          </a:r>
          <a:r>
            <a:rPr lang="hu-HU" sz="2000" b="1" dirty="0">
              <a:solidFill>
                <a:schemeClr val="tx1"/>
              </a:solidFill>
            </a:rPr>
            <a:t> sector </a:t>
          </a:r>
          <a:r>
            <a:rPr lang="hu-HU" sz="2000" b="1" dirty="0" err="1">
              <a:solidFill>
                <a:schemeClr val="tx1"/>
              </a:solidFill>
            </a:rPr>
            <a:t>deposits</a:t>
          </a:r>
          <a:r>
            <a:rPr lang="hu-HU" sz="2000" b="1" dirty="0">
              <a:solidFill>
                <a:schemeClr val="tx1"/>
              </a:solidFill>
            </a:rPr>
            <a:t>:</a:t>
          </a:r>
          <a:br>
            <a:rPr lang="hu-HU" sz="2000" dirty="0">
              <a:solidFill>
                <a:schemeClr val="tx1"/>
              </a:solidFill>
            </a:rPr>
          </a:br>
          <a:r>
            <a:rPr lang="hu-HU" sz="2000" dirty="0">
              <a:solidFill>
                <a:schemeClr val="tx1"/>
              </a:solidFill>
            </a:rPr>
            <a:t>HUF 20,000 </a:t>
          </a:r>
          <a:r>
            <a:rPr lang="hu-HU" sz="2000" dirty="0" err="1">
              <a:solidFill>
                <a:schemeClr val="tx1"/>
              </a:solidFill>
            </a:rPr>
            <a:t>Bn</a:t>
          </a:r>
          <a:endParaRPr lang="hu-HU" sz="2000" dirty="0">
            <a:solidFill>
              <a:schemeClr val="tx1"/>
            </a:solidFill>
          </a:endParaRPr>
        </a:p>
      </dgm:t>
    </dgm:pt>
    <dgm:pt modelId="{A9076BD5-0EB3-46E6-B3DA-CF0D41685DE9}" type="parTrans" cxnId="{AAAA0881-3D92-4793-A154-4A2FD06E695D}">
      <dgm:prSet/>
      <dgm:spPr/>
      <dgm:t>
        <a:bodyPr/>
        <a:lstStyle/>
        <a:p>
          <a:endParaRPr lang="hu-HU"/>
        </a:p>
      </dgm:t>
    </dgm:pt>
    <dgm:pt modelId="{FC7C15A1-402F-4A6E-881A-6BDFB243DD5C}" type="sibTrans" cxnId="{AAAA0881-3D92-4793-A154-4A2FD06E695D}">
      <dgm:prSet/>
      <dgm:spPr/>
      <dgm:t>
        <a:bodyPr/>
        <a:lstStyle/>
        <a:p>
          <a:endParaRPr lang="hu-HU"/>
        </a:p>
      </dgm:t>
    </dgm:pt>
    <dgm:pt modelId="{78DF210D-DBBF-47E4-A2FA-4F8ED315BF9F}">
      <dgm:prSet phldrT="[Text]" custT="1"/>
      <dgm:spPr>
        <a:solidFill>
          <a:schemeClr val="tx2">
            <a:alpha val="90000"/>
          </a:schemeClr>
        </a:solidFill>
      </dgm:spPr>
      <dgm:t>
        <a:bodyPr/>
        <a:lstStyle/>
        <a:p>
          <a:r>
            <a:rPr lang="hu-HU" sz="2000" b="1" dirty="0" err="1">
              <a:solidFill>
                <a:schemeClr val="bg1"/>
              </a:solidFill>
            </a:rPr>
            <a:t>Private</a:t>
          </a:r>
          <a:r>
            <a:rPr lang="hu-HU" sz="2000" b="1" dirty="0">
              <a:solidFill>
                <a:schemeClr val="bg1"/>
              </a:solidFill>
            </a:rPr>
            <a:t> sector </a:t>
          </a:r>
          <a:r>
            <a:rPr lang="hu-HU" sz="2000" b="1" dirty="0" err="1">
              <a:solidFill>
                <a:schemeClr val="bg1"/>
              </a:solidFill>
            </a:rPr>
            <a:t>loan</a:t>
          </a:r>
          <a:r>
            <a:rPr lang="hu-HU" sz="2000" b="1" dirty="0">
              <a:solidFill>
                <a:schemeClr val="bg1"/>
              </a:solidFill>
            </a:rPr>
            <a:t> </a:t>
          </a:r>
          <a:r>
            <a:rPr lang="hu-HU" sz="2000" b="1" dirty="0" err="1">
              <a:solidFill>
                <a:schemeClr val="bg1"/>
              </a:solidFill>
            </a:rPr>
            <a:t>portfolio</a:t>
          </a:r>
          <a:r>
            <a:rPr lang="hu-HU" sz="2000" b="1" dirty="0">
              <a:solidFill>
                <a:schemeClr val="bg1"/>
              </a:solidFill>
            </a:rPr>
            <a:t>:</a:t>
          </a:r>
          <a:br>
            <a:rPr lang="hu-HU" sz="2000" dirty="0">
              <a:solidFill>
                <a:schemeClr val="bg1"/>
              </a:solidFill>
            </a:rPr>
          </a:br>
          <a:r>
            <a:rPr lang="hu-HU" sz="2000" dirty="0">
              <a:solidFill>
                <a:schemeClr val="bg1"/>
              </a:solidFill>
            </a:rPr>
            <a:t>HUF 3,800 </a:t>
          </a:r>
          <a:r>
            <a:rPr lang="hu-HU" sz="2000" dirty="0" err="1">
              <a:solidFill>
                <a:schemeClr val="bg1"/>
              </a:solidFill>
            </a:rPr>
            <a:t>Bn</a:t>
          </a:r>
          <a:endParaRPr lang="hu-HU" sz="2000" dirty="0">
            <a:solidFill>
              <a:schemeClr val="bg1"/>
            </a:solidFill>
          </a:endParaRPr>
        </a:p>
      </dgm:t>
    </dgm:pt>
    <dgm:pt modelId="{92560C68-4AD5-42C1-9B88-4869E9391028}" type="parTrans" cxnId="{62636208-1B9C-40D5-AF39-428BE5991DBB}">
      <dgm:prSet/>
      <dgm:spPr/>
      <dgm:t>
        <a:bodyPr/>
        <a:lstStyle/>
        <a:p>
          <a:endParaRPr lang="hu-HU"/>
        </a:p>
      </dgm:t>
    </dgm:pt>
    <dgm:pt modelId="{3A55C9E6-8B95-4134-A221-90CF4324C7B0}" type="sibTrans" cxnId="{62636208-1B9C-40D5-AF39-428BE5991DBB}">
      <dgm:prSet/>
      <dgm:spPr/>
      <dgm:t>
        <a:bodyPr/>
        <a:lstStyle/>
        <a:p>
          <a:endParaRPr lang="hu-HU"/>
        </a:p>
      </dgm:t>
    </dgm:pt>
    <dgm:pt modelId="{BD858ADD-2CC9-47B4-8C65-27FEFD8ACDCC}">
      <dgm:prSet phldrT="[Text]" custT="1"/>
      <dgm:spPr>
        <a:solidFill>
          <a:schemeClr val="tx2">
            <a:alpha val="90000"/>
          </a:schemeClr>
        </a:solidFill>
      </dgm:spPr>
      <dgm:t>
        <a:bodyPr/>
        <a:lstStyle/>
        <a:p>
          <a:r>
            <a:rPr lang="hu-HU" sz="2000" b="1" dirty="0" err="1">
              <a:solidFill>
                <a:schemeClr val="bg1"/>
              </a:solidFill>
            </a:rPr>
            <a:t>Private</a:t>
          </a:r>
          <a:r>
            <a:rPr lang="hu-HU" sz="2000" b="1" dirty="0">
              <a:solidFill>
                <a:schemeClr val="bg1"/>
              </a:solidFill>
            </a:rPr>
            <a:t> sector </a:t>
          </a:r>
          <a:r>
            <a:rPr lang="hu-HU" sz="2000" b="1" dirty="0" err="1">
              <a:solidFill>
                <a:schemeClr val="bg1"/>
              </a:solidFill>
            </a:rPr>
            <a:t>loan</a:t>
          </a:r>
          <a:r>
            <a:rPr lang="hu-HU" sz="2000" b="1" dirty="0">
              <a:solidFill>
                <a:schemeClr val="bg1"/>
              </a:solidFill>
            </a:rPr>
            <a:t> </a:t>
          </a:r>
          <a:r>
            <a:rPr lang="hu-HU" sz="2000" b="1" dirty="0" err="1">
              <a:solidFill>
                <a:schemeClr val="bg1"/>
              </a:solidFill>
            </a:rPr>
            <a:t>portfolio</a:t>
          </a:r>
          <a:r>
            <a:rPr lang="hu-HU" sz="2000" b="1" dirty="0">
              <a:solidFill>
                <a:schemeClr val="bg1"/>
              </a:solidFill>
            </a:rPr>
            <a:t>:</a:t>
          </a:r>
          <a:br>
            <a:rPr lang="hu-HU" sz="2000" dirty="0">
              <a:solidFill>
                <a:schemeClr val="bg1"/>
              </a:solidFill>
            </a:rPr>
          </a:br>
          <a:r>
            <a:rPr lang="hu-HU" sz="2000" dirty="0">
              <a:solidFill>
                <a:schemeClr val="bg1"/>
              </a:solidFill>
            </a:rPr>
            <a:t>HUF 16,400 </a:t>
          </a:r>
          <a:r>
            <a:rPr lang="hu-HU" sz="2000" dirty="0" err="1">
              <a:solidFill>
                <a:schemeClr val="bg1"/>
              </a:solidFill>
            </a:rPr>
            <a:t>Bn</a:t>
          </a:r>
          <a:endParaRPr lang="hu-HU" sz="2000" dirty="0">
            <a:solidFill>
              <a:schemeClr val="bg1"/>
            </a:solidFill>
          </a:endParaRPr>
        </a:p>
      </dgm:t>
    </dgm:pt>
    <dgm:pt modelId="{59A65CD4-2036-4EF7-AAD9-9475C5764596}" type="parTrans" cxnId="{14603079-7E36-45F5-B731-10C062B62F21}">
      <dgm:prSet/>
      <dgm:spPr/>
      <dgm:t>
        <a:bodyPr/>
        <a:lstStyle/>
        <a:p>
          <a:endParaRPr lang="hu-HU"/>
        </a:p>
      </dgm:t>
    </dgm:pt>
    <dgm:pt modelId="{FA9DA36D-AE77-45FC-8678-3861AB9AE5DA}" type="sibTrans" cxnId="{14603079-7E36-45F5-B731-10C062B62F21}">
      <dgm:prSet/>
      <dgm:spPr/>
      <dgm:t>
        <a:bodyPr/>
        <a:lstStyle/>
        <a:p>
          <a:endParaRPr lang="hu-HU"/>
        </a:p>
      </dgm:t>
    </dgm:pt>
    <dgm:pt modelId="{11D221D5-FCB8-4DF5-B514-6A42F11CDA11}">
      <dgm:prSet phldrT="[Text]" custT="1"/>
      <dgm:spPr/>
      <dgm:t>
        <a:bodyPr/>
        <a:lstStyle/>
        <a:p>
          <a:r>
            <a:rPr lang="hu-HU" sz="2000" b="1" dirty="0"/>
            <a:t>Equity:</a:t>
          </a:r>
          <a:br>
            <a:rPr lang="hu-HU" sz="2000" dirty="0"/>
          </a:br>
          <a:r>
            <a:rPr lang="hu-HU" sz="2000" dirty="0"/>
            <a:t>HUF 823 </a:t>
          </a:r>
          <a:r>
            <a:rPr lang="hu-HU" sz="2000" dirty="0" err="1"/>
            <a:t>Bn</a:t>
          </a:r>
          <a:endParaRPr lang="hu-HU" sz="2000" dirty="0"/>
        </a:p>
      </dgm:t>
    </dgm:pt>
    <dgm:pt modelId="{AC98931E-7452-4030-ACAE-6EF2DFA68A30}" type="parTrans" cxnId="{497E58ED-9ABD-4FAA-BFD6-8BF1A75DBDF7}">
      <dgm:prSet/>
      <dgm:spPr/>
      <dgm:t>
        <a:bodyPr/>
        <a:lstStyle/>
        <a:p>
          <a:endParaRPr lang="hu-HU"/>
        </a:p>
      </dgm:t>
    </dgm:pt>
    <dgm:pt modelId="{A37415F9-AC21-44DB-9EE8-8FE8C7741B50}" type="sibTrans" cxnId="{497E58ED-9ABD-4FAA-BFD6-8BF1A75DBDF7}">
      <dgm:prSet/>
      <dgm:spPr/>
      <dgm:t>
        <a:bodyPr/>
        <a:lstStyle/>
        <a:p>
          <a:endParaRPr lang="hu-HU"/>
        </a:p>
      </dgm:t>
    </dgm:pt>
    <dgm:pt modelId="{E1931280-0250-44E2-ABF4-742116142092}">
      <dgm:prSet phldrT="[Text]" custT="1"/>
      <dgm:spPr>
        <a:solidFill>
          <a:schemeClr val="tx2">
            <a:lumMod val="10000"/>
            <a:lumOff val="90000"/>
            <a:alpha val="90000"/>
          </a:schemeClr>
        </a:solidFill>
      </dgm:spPr>
      <dgm:t>
        <a:bodyPr/>
        <a:lstStyle/>
        <a:p>
          <a:r>
            <a:rPr lang="hu-HU" sz="2000" b="1" dirty="0">
              <a:solidFill>
                <a:schemeClr val="tx1"/>
              </a:solidFill>
            </a:rPr>
            <a:t>Equity:</a:t>
          </a:r>
          <a:br>
            <a:rPr lang="hu-HU" sz="2000" dirty="0">
              <a:solidFill>
                <a:schemeClr val="tx1"/>
              </a:solidFill>
            </a:rPr>
          </a:br>
          <a:r>
            <a:rPr lang="hu-HU" sz="2000" dirty="0">
              <a:solidFill>
                <a:schemeClr val="tx1"/>
              </a:solidFill>
            </a:rPr>
            <a:t>HUF 4,700 </a:t>
          </a:r>
          <a:r>
            <a:rPr lang="hu-HU" sz="2000" dirty="0" err="1">
              <a:solidFill>
                <a:schemeClr val="tx1"/>
              </a:solidFill>
            </a:rPr>
            <a:t>Bn</a:t>
          </a:r>
          <a:endParaRPr lang="hu-HU" sz="2000" dirty="0">
            <a:solidFill>
              <a:schemeClr val="tx1"/>
            </a:solidFill>
          </a:endParaRPr>
        </a:p>
      </dgm:t>
    </dgm:pt>
    <dgm:pt modelId="{AD4FFE11-B882-4D31-ACD1-CD1BA6D5AF76}" type="parTrans" cxnId="{327C6A53-0C78-445A-A40E-3F3196BB12A1}">
      <dgm:prSet/>
      <dgm:spPr/>
      <dgm:t>
        <a:bodyPr/>
        <a:lstStyle/>
        <a:p>
          <a:endParaRPr lang="hu-HU"/>
        </a:p>
      </dgm:t>
    </dgm:pt>
    <dgm:pt modelId="{822F9262-6BC0-47EB-9125-EDED23F199F4}" type="sibTrans" cxnId="{327C6A53-0C78-445A-A40E-3F3196BB12A1}">
      <dgm:prSet/>
      <dgm:spPr/>
      <dgm:t>
        <a:bodyPr/>
        <a:lstStyle/>
        <a:p>
          <a:endParaRPr lang="hu-HU"/>
        </a:p>
      </dgm:t>
    </dgm:pt>
    <dgm:pt modelId="{DA063988-CE01-44E3-8DC1-F382510A5C7D}">
      <dgm:prSet phldrT="[Text]" custT="1"/>
      <dgm:spPr>
        <a:solidFill>
          <a:schemeClr val="tx2">
            <a:alpha val="90000"/>
          </a:schemeClr>
        </a:solidFill>
      </dgm:spPr>
      <dgm:t>
        <a:bodyPr/>
        <a:lstStyle/>
        <a:p>
          <a:r>
            <a:rPr lang="hu-HU" sz="2000" b="1" dirty="0">
              <a:solidFill>
                <a:schemeClr val="bg1"/>
              </a:solidFill>
            </a:rPr>
            <a:t>12-month profit </a:t>
          </a:r>
          <a:r>
            <a:rPr lang="hu-HU" sz="2000" b="1" dirty="0" err="1">
              <a:solidFill>
                <a:schemeClr val="bg1"/>
              </a:solidFill>
            </a:rPr>
            <a:t>after</a:t>
          </a:r>
          <a:r>
            <a:rPr lang="hu-HU" sz="2000" b="1" dirty="0">
              <a:solidFill>
                <a:schemeClr val="bg1"/>
              </a:solidFill>
            </a:rPr>
            <a:t> </a:t>
          </a:r>
          <a:r>
            <a:rPr lang="hu-HU" sz="2000" b="1" dirty="0" err="1">
              <a:solidFill>
                <a:schemeClr val="bg1"/>
              </a:solidFill>
            </a:rPr>
            <a:t>tax</a:t>
          </a:r>
          <a:r>
            <a:rPr lang="hu-HU" sz="2000" b="1" dirty="0">
              <a:solidFill>
                <a:schemeClr val="bg1"/>
              </a:solidFill>
            </a:rPr>
            <a:t>: </a:t>
          </a:r>
          <a:br>
            <a:rPr lang="hu-HU" sz="2000" dirty="0">
              <a:solidFill>
                <a:schemeClr val="bg1"/>
              </a:solidFill>
            </a:rPr>
          </a:br>
          <a:r>
            <a:rPr lang="hu-HU" sz="2000" dirty="0">
              <a:solidFill>
                <a:schemeClr val="bg1"/>
              </a:solidFill>
            </a:rPr>
            <a:t>HUF 82 </a:t>
          </a:r>
          <a:r>
            <a:rPr lang="hu-HU" sz="2000" dirty="0" err="1">
              <a:solidFill>
                <a:schemeClr val="bg1"/>
              </a:solidFill>
            </a:rPr>
            <a:t>Bn</a:t>
          </a:r>
          <a:endParaRPr lang="hu-HU" sz="2000" dirty="0">
            <a:solidFill>
              <a:schemeClr val="bg1"/>
            </a:solidFill>
          </a:endParaRPr>
        </a:p>
      </dgm:t>
    </dgm:pt>
    <dgm:pt modelId="{07D8D63E-A8C6-4854-A284-688DA7C5FF6C}" type="parTrans" cxnId="{48F9B4A4-385C-4F54-9313-49444BABCDB6}">
      <dgm:prSet/>
      <dgm:spPr/>
      <dgm:t>
        <a:bodyPr/>
        <a:lstStyle/>
        <a:p>
          <a:endParaRPr lang="hu-HU"/>
        </a:p>
      </dgm:t>
    </dgm:pt>
    <dgm:pt modelId="{CD48FBCD-359B-4FB0-9826-0331AC43906C}" type="sibTrans" cxnId="{48F9B4A4-385C-4F54-9313-49444BABCDB6}">
      <dgm:prSet/>
      <dgm:spPr/>
      <dgm:t>
        <a:bodyPr/>
        <a:lstStyle/>
        <a:p>
          <a:endParaRPr lang="hu-HU"/>
        </a:p>
      </dgm:t>
    </dgm:pt>
    <dgm:pt modelId="{94406763-4D05-451C-889D-F96AC819A053}">
      <dgm:prSet phldrT="[Text]" custT="1"/>
      <dgm:spPr>
        <a:solidFill>
          <a:schemeClr val="tx2">
            <a:alpha val="90000"/>
          </a:schemeClr>
        </a:solidFill>
      </dgm:spPr>
      <dgm:t>
        <a:bodyPr/>
        <a:lstStyle/>
        <a:p>
          <a:r>
            <a:rPr lang="hu-HU" sz="2000" b="1" dirty="0">
              <a:solidFill>
                <a:schemeClr val="bg1"/>
              </a:solidFill>
            </a:rPr>
            <a:t>12-month profit </a:t>
          </a:r>
          <a:r>
            <a:rPr lang="hu-HU" sz="2000" b="1" dirty="0" err="1">
              <a:solidFill>
                <a:schemeClr val="bg1"/>
              </a:solidFill>
            </a:rPr>
            <a:t>after</a:t>
          </a:r>
          <a:r>
            <a:rPr lang="hu-HU" sz="2000" b="1" dirty="0">
              <a:solidFill>
                <a:schemeClr val="bg1"/>
              </a:solidFill>
            </a:rPr>
            <a:t> </a:t>
          </a:r>
          <a:r>
            <a:rPr lang="hu-HU" sz="2000" b="1" dirty="0" err="1">
              <a:solidFill>
                <a:schemeClr val="bg1"/>
              </a:solidFill>
            </a:rPr>
            <a:t>tax</a:t>
          </a:r>
          <a:r>
            <a:rPr lang="hu-HU" sz="2000" b="1" dirty="0">
              <a:solidFill>
                <a:schemeClr val="bg1"/>
              </a:solidFill>
            </a:rPr>
            <a:t>: </a:t>
          </a:r>
          <a:br>
            <a:rPr lang="hu-HU" sz="2000" dirty="0">
              <a:solidFill>
                <a:schemeClr val="bg1"/>
              </a:solidFill>
            </a:rPr>
          </a:br>
          <a:r>
            <a:rPr lang="hu-HU" sz="2000" dirty="0">
              <a:solidFill>
                <a:schemeClr val="bg1"/>
              </a:solidFill>
            </a:rPr>
            <a:t>HUF 304 </a:t>
          </a:r>
          <a:r>
            <a:rPr lang="hu-HU" sz="2000" dirty="0" err="1">
              <a:solidFill>
                <a:schemeClr val="bg1"/>
              </a:solidFill>
            </a:rPr>
            <a:t>Bn</a:t>
          </a:r>
          <a:endParaRPr lang="hu-HU" sz="2000" dirty="0">
            <a:solidFill>
              <a:schemeClr val="bg1"/>
            </a:solidFill>
          </a:endParaRPr>
        </a:p>
      </dgm:t>
    </dgm:pt>
    <dgm:pt modelId="{8696FB69-34EE-4875-8047-43006F8FCCC8}" type="parTrans" cxnId="{698C2C4C-0A0A-47BD-80D6-3B4ED324A851}">
      <dgm:prSet/>
      <dgm:spPr/>
      <dgm:t>
        <a:bodyPr/>
        <a:lstStyle/>
        <a:p>
          <a:endParaRPr lang="hu-HU"/>
        </a:p>
      </dgm:t>
    </dgm:pt>
    <dgm:pt modelId="{BB5CCD45-CB0B-4966-90A1-EFC5F2281A88}" type="sibTrans" cxnId="{698C2C4C-0A0A-47BD-80D6-3B4ED324A851}">
      <dgm:prSet/>
      <dgm:spPr/>
      <dgm:t>
        <a:bodyPr/>
        <a:lstStyle/>
        <a:p>
          <a:endParaRPr lang="hu-HU"/>
        </a:p>
      </dgm:t>
    </dgm:pt>
    <dgm:pt modelId="{7BDBF864-58BE-415B-9579-CA7AC42C8EC5}" type="pres">
      <dgm:prSet presAssocID="{90EA2E92-4DB1-40E9-A363-72CACDB36B92}" presName="list" presStyleCnt="0">
        <dgm:presLayoutVars>
          <dgm:dir/>
          <dgm:animLvl val="lvl"/>
        </dgm:presLayoutVars>
      </dgm:prSet>
      <dgm:spPr/>
    </dgm:pt>
    <dgm:pt modelId="{940C3846-3657-4896-8592-EE254D313F1A}" type="pres">
      <dgm:prSet presAssocID="{16B1A0B6-F2B2-43FE-8A6B-5E8C637FB88A}" presName="posSpace" presStyleCnt="0"/>
      <dgm:spPr/>
    </dgm:pt>
    <dgm:pt modelId="{E40B3A70-F833-4A1F-A531-230B3B3FB12A}" type="pres">
      <dgm:prSet presAssocID="{16B1A0B6-F2B2-43FE-8A6B-5E8C637FB88A}" presName="vertFlow" presStyleCnt="0"/>
      <dgm:spPr/>
    </dgm:pt>
    <dgm:pt modelId="{77C8D0EF-9B9B-4BC5-BEC3-E9E54719A760}" type="pres">
      <dgm:prSet presAssocID="{16B1A0B6-F2B2-43FE-8A6B-5E8C637FB88A}" presName="topSpace" presStyleCnt="0"/>
      <dgm:spPr/>
    </dgm:pt>
    <dgm:pt modelId="{77366037-1053-411C-B804-736A05C6BDCD}" type="pres">
      <dgm:prSet presAssocID="{16B1A0B6-F2B2-43FE-8A6B-5E8C637FB88A}" presName="firstComp" presStyleCnt="0"/>
      <dgm:spPr/>
    </dgm:pt>
    <dgm:pt modelId="{065C1676-629C-4833-9E9F-4592EF6FD06D}" type="pres">
      <dgm:prSet presAssocID="{16B1A0B6-F2B2-43FE-8A6B-5E8C637FB88A}" presName="firstChild" presStyleLbl="bgAccFollowNode1" presStyleIdx="0" presStyleCnt="10" custScaleX="150673" custLinFactNeighborX="6620"/>
      <dgm:spPr/>
    </dgm:pt>
    <dgm:pt modelId="{0F5ECE56-7D0E-42AB-8653-AAB0B58B633C}" type="pres">
      <dgm:prSet presAssocID="{16B1A0B6-F2B2-43FE-8A6B-5E8C637FB88A}" presName="firstChildTx" presStyleLbl="bgAccFollowNode1" presStyleIdx="0" presStyleCnt="10">
        <dgm:presLayoutVars>
          <dgm:bulletEnabled val="1"/>
        </dgm:presLayoutVars>
      </dgm:prSet>
      <dgm:spPr/>
    </dgm:pt>
    <dgm:pt modelId="{6D3951CC-3556-44CD-8BD2-95B3FCDF2523}" type="pres">
      <dgm:prSet presAssocID="{D227A642-21D8-4EF6-ADC4-63C61BD7B635}" presName="comp" presStyleCnt="0"/>
      <dgm:spPr/>
    </dgm:pt>
    <dgm:pt modelId="{DC107B93-824B-45BF-BF19-C3A5B2632F7B}" type="pres">
      <dgm:prSet presAssocID="{D227A642-21D8-4EF6-ADC4-63C61BD7B635}" presName="child" presStyleLbl="bgAccFollowNode1" presStyleIdx="1" presStyleCnt="10" custScaleX="150673" custLinFactNeighborX="6620"/>
      <dgm:spPr/>
    </dgm:pt>
    <dgm:pt modelId="{4D328945-2A7A-435D-99D9-67F790379EE2}" type="pres">
      <dgm:prSet presAssocID="{D227A642-21D8-4EF6-ADC4-63C61BD7B635}" presName="childTx" presStyleLbl="bgAccFollowNode1" presStyleIdx="1" presStyleCnt="10">
        <dgm:presLayoutVars>
          <dgm:bulletEnabled val="1"/>
        </dgm:presLayoutVars>
      </dgm:prSet>
      <dgm:spPr/>
    </dgm:pt>
    <dgm:pt modelId="{20BDC04A-8CF1-4EFC-9C2D-5F91BCA565B6}" type="pres">
      <dgm:prSet presAssocID="{78DF210D-DBBF-47E4-A2FA-4F8ED315BF9F}" presName="comp" presStyleCnt="0"/>
      <dgm:spPr/>
    </dgm:pt>
    <dgm:pt modelId="{7A97EBE8-E379-4F20-A484-A886C55EB4EF}" type="pres">
      <dgm:prSet presAssocID="{78DF210D-DBBF-47E4-A2FA-4F8ED315BF9F}" presName="child" presStyleLbl="bgAccFollowNode1" presStyleIdx="2" presStyleCnt="10" custScaleX="150673" custLinFactNeighborX="6620"/>
      <dgm:spPr/>
    </dgm:pt>
    <dgm:pt modelId="{EEAE4624-5871-4224-94D4-E0CF9664CF82}" type="pres">
      <dgm:prSet presAssocID="{78DF210D-DBBF-47E4-A2FA-4F8ED315BF9F}" presName="childTx" presStyleLbl="bgAccFollowNode1" presStyleIdx="2" presStyleCnt="10">
        <dgm:presLayoutVars>
          <dgm:bulletEnabled val="1"/>
        </dgm:presLayoutVars>
      </dgm:prSet>
      <dgm:spPr/>
    </dgm:pt>
    <dgm:pt modelId="{AB9AF024-9CB1-471D-8903-F19F8154AC8C}" type="pres">
      <dgm:prSet presAssocID="{11D221D5-FCB8-4DF5-B514-6A42F11CDA11}" presName="comp" presStyleCnt="0"/>
      <dgm:spPr/>
    </dgm:pt>
    <dgm:pt modelId="{49262DBA-BB00-4E74-A15B-3D41D910079B}" type="pres">
      <dgm:prSet presAssocID="{11D221D5-FCB8-4DF5-B514-6A42F11CDA11}" presName="child" presStyleLbl="bgAccFollowNode1" presStyleIdx="3" presStyleCnt="10" custScaleX="150673" custLinFactNeighborX="6620"/>
      <dgm:spPr/>
    </dgm:pt>
    <dgm:pt modelId="{5D5592C4-B013-43ED-A1BE-AA6AE6BA1F4A}" type="pres">
      <dgm:prSet presAssocID="{11D221D5-FCB8-4DF5-B514-6A42F11CDA11}" presName="childTx" presStyleLbl="bgAccFollowNode1" presStyleIdx="3" presStyleCnt="10">
        <dgm:presLayoutVars>
          <dgm:bulletEnabled val="1"/>
        </dgm:presLayoutVars>
      </dgm:prSet>
      <dgm:spPr/>
    </dgm:pt>
    <dgm:pt modelId="{78796450-380E-43C1-9A88-638461466152}" type="pres">
      <dgm:prSet presAssocID="{DA063988-CE01-44E3-8DC1-F382510A5C7D}" presName="comp" presStyleCnt="0"/>
      <dgm:spPr/>
    </dgm:pt>
    <dgm:pt modelId="{04361593-6FDE-4E2E-A791-761063015DDA}" type="pres">
      <dgm:prSet presAssocID="{DA063988-CE01-44E3-8DC1-F382510A5C7D}" presName="child" presStyleLbl="bgAccFollowNode1" presStyleIdx="4" presStyleCnt="10" custScaleX="150673" custLinFactNeighborX="6620"/>
      <dgm:spPr/>
    </dgm:pt>
    <dgm:pt modelId="{C91C3726-0A35-485A-94D7-E8BBDB7EA6AA}" type="pres">
      <dgm:prSet presAssocID="{DA063988-CE01-44E3-8DC1-F382510A5C7D}" presName="childTx" presStyleLbl="bgAccFollowNode1" presStyleIdx="4" presStyleCnt="10">
        <dgm:presLayoutVars>
          <dgm:bulletEnabled val="1"/>
        </dgm:presLayoutVars>
      </dgm:prSet>
      <dgm:spPr/>
    </dgm:pt>
    <dgm:pt modelId="{07E9CCDB-5D74-4131-BF2A-37AF5A7E3A69}" type="pres">
      <dgm:prSet presAssocID="{16B1A0B6-F2B2-43FE-8A6B-5E8C637FB88A}" presName="negSpace" presStyleCnt="0"/>
      <dgm:spPr/>
    </dgm:pt>
    <dgm:pt modelId="{1E596A15-776E-4A1E-876A-F61314F1EFB8}" type="pres">
      <dgm:prSet presAssocID="{16B1A0B6-F2B2-43FE-8A6B-5E8C637FB88A}" presName="circle" presStyleLbl="node1" presStyleIdx="0" presStyleCnt="2" custLinFactX="-7058" custLinFactNeighborX="-100000" custLinFactNeighborY="-226"/>
      <dgm:spPr/>
    </dgm:pt>
    <dgm:pt modelId="{19BB671A-A85B-420D-AECD-22853D7BDFA9}" type="pres">
      <dgm:prSet presAssocID="{549A5783-858D-4CB7-BB50-CC26059E03CD}" presName="transSpace" presStyleCnt="0"/>
      <dgm:spPr/>
    </dgm:pt>
    <dgm:pt modelId="{CD3A9BB4-6676-4365-B33E-C1B98DE26DE7}" type="pres">
      <dgm:prSet presAssocID="{154438B1-B4C6-47D9-81EE-0C0B571277A8}" presName="posSpace" presStyleCnt="0"/>
      <dgm:spPr/>
    </dgm:pt>
    <dgm:pt modelId="{F80B9FA4-D55F-43DA-BA42-F3C193258E54}" type="pres">
      <dgm:prSet presAssocID="{154438B1-B4C6-47D9-81EE-0C0B571277A8}" presName="vertFlow" presStyleCnt="0"/>
      <dgm:spPr/>
    </dgm:pt>
    <dgm:pt modelId="{A490E1F6-A294-4A0B-8720-D5A1CC54576A}" type="pres">
      <dgm:prSet presAssocID="{154438B1-B4C6-47D9-81EE-0C0B571277A8}" presName="topSpace" presStyleCnt="0"/>
      <dgm:spPr/>
    </dgm:pt>
    <dgm:pt modelId="{5BCDCFD0-7BB0-4876-9099-0D2B21F76C5A}" type="pres">
      <dgm:prSet presAssocID="{154438B1-B4C6-47D9-81EE-0C0B571277A8}" presName="firstComp" presStyleCnt="0"/>
      <dgm:spPr/>
    </dgm:pt>
    <dgm:pt modelId="{02A95D1F-3F0E-4D70-8B78-ED42203F55A1}" type="pres">
      <dgm:prSet presAssocID="{154438B1-B4C6-47D9-81EE-0C0B571277A8}" presName="firstChild" presStyleLbl="bgAccFollowNode1" presStyleIdx="5" presStyleCnt="10" custScaleX="150673"/>
      <dgm:spPr/>
    </dgm:pt>
    <dgm:pt modelId="{2DF388E9-42A9-4DE9-836C-7BE334D200C3}" type="pres">
      <dgm:prSet presAssocID="{154438B1-B4C6-47D9-81EE-0C0B571277A8}" presName="firstChildTx" presStyleLbl="bgAccFollowNode1" presStyleIdx="5" presStyleCnt="10">
        <dgm:presLayoutVars>
          <dgm:bulletEnabled val="1"/>
        </dgm:presLayoutVars>
      </dgm:prSet>
      <dgm:spPr/>
    </dgm:pt>
    <dgm:pt modelId="{3BAAA157-2C03-4984-B907-F195C20E379B}" type="pres">
      <dgm:prSet presAssocID="{ADE5C93B-30FC-41A5-B589-0ECC3EA8B60D}" presName="comp" presStyleCnt="0"/>
      <dgm:spPr/>
    </dgm:pt>
    <dgm:pt modelId="{CAD43703-4672-416C-90B7-B6F94D0F89F6}" type="pres">
      <dgm:prSet presAssocID="{ADE5C93B-30FC-41A5-B589-0ECC3EA8B60D}" presName="child" presStyleLbl="bgAccFollowNode1" presStyleIdx="6" presStyleCnt="10" custScaleX="150673"/>
      <dgm:spPr/>
    </dgm:pt>
    <dgm:pt modelId="{C8368ADE-8BE0-45E8-A9CB-2F9E31EC6085}" type="pres">
      <dgm:prSet presAssocID="{ADE5C93B-30FC-41A5-B589-0ECC3EA8B60D}" presName="childTx" presStyleLbl="bgAccFollowNode1" presStyleIdx="6" presStyleCnt="10">
        <dgm:presLayoutVars>
          <dgm:bulletEnabled val="1"/>
        </dgm:presLayoutVars>
      </dgm:prSet>
      <dgm:spPr/>
    </dgm:pt>
    <dgm:pt modelId="{2DF58E23-F359-4EE9-AB81-BFFE7F83C077}" type="pres">
      <dgm:prSet presAssocID="{BD858ADD-2CC9-47B4-8C65-27FEFD8ACDCC}" presName="comp" presStyleCnt="0"/>
      <dgm:spPr/>
    </dgm:pt>
    <dgm:pt modelId="{6020233D-065D-4AFD-8F15-84E7ED43D732}" type="pres">
      <dgm:prSet presAssocID="{BD858ADD-2CC9-47B4-8C65-27FEFD8ACDCC}" presName="child" presStyleLbl="bgAccFollowNode1" presStyleIdx="7" presStyleCnt="10" custScaleX="150673"/>
      <dgm:spPr/>
    </dgm:pt>
    <dgm:pt modelId="{CBCA6422-5692-40D0-B7DA-10481357F5F6}" type="pres">
      <dgm:prSet presAssocID="{BD858ADD-2CC9-47B4-8C65-27FEFD8ACDCC}" presName="childTx" presStyleLbl="bgAccFollowNode1" presStyleIdx="7" presStyleCnt="10">
        <dgm:presLayoutVars>
          <dgm:bulletEnabled val="1"/>
        </dgm:presLayoutVars>
      </dgm:prSet>
      <dgm:spPr/>
    </dgm:pt>
    <dgm:pt modelId="{2A649D34-9600-42AC-9502-05435BE2B221}" type="pres">
      <dgm:prSet presAssocID="{E1931280-0250-44E2-ABF4-742116142092}" presName="comp" presStyleCnt="0"/>
      <dgm:spPr/>
    </dgm:pt>
    <dgm:pt modelId="{BA46A600-0D3C-47ED-B1BA-99EF742C802E}" type="pres">
      <dgm:prSet presAssocID="{E1931280-0250-44E2-ABF4-742116142092}" presName="child" presStyleLbl="bgAccFollowNode1" presStyleIdx="8" presStyleCnt="10" custScaleX="150673"/>
      <dgm:spPr/>
    </dgm:pt>
    <dgm:pt modelId="{022AE4E5-96EC-4B42-987A-153FB509E284}" type="pres">
      <dgm:prSet presAssocID="{E1931280-0250-44E2-ABF4-742116142092}" presName="childTx" presStyleLbl="bgAccFollowNode1" presStyleIdx="8" presStyleCnt="10">
        <dgm:presLayoutVars>
          <dgm:bulletEnabled val="1"/>
        </dgm:presLayoutVars>
      </dgm:prSet>
      <dgm:spPr/>
    </dgm:pt>
    <dgm:pt modelId="{03F39134-C40B-49E3-886A-14BC9790B6F3}" type="pres">
      <dgm:prSet presAssocID="{94406763-4D05-451C-889D-F96AC819A053}" presName="comp" presStyleCnt="0"/>
      <dgm:spPr/>
    </dgm:pt>
    <dgm:pt modelId="{87A281BB-66C8-4A8E-B6E3-BFCA5B963C1C}" type="pres">
      <dgm:prSet presAssocID="{94406763-4D05-451C-889D-F96AC819A053}" presName="child" presStyleLbl="bgAccFollowNode1" presStyleIdx="9" presStyleCnt="10" custScaleX="150673"/>
      <dgm:spPr/>
    </dgm:pt>
    <dgm:pt modelId="{32A4DC93-C922-4F90-B08A-8C1F46894717}" type="pres">
      <dgm:prSet presAssocID="{94406763-4D05-451C-889D-F96AC819A053}" presName="childTx" presStyleLbl="bgAccFollowNode1" presStyleIdx="9" presStyleCnt="10">
        <dgm:presLayoutVars>
          <dgm:bulletEnabled val="1"/>
        </dgm:presLayoutVars>
      </dgm:prSet>
      <dgm:spPr/>
    </dgm:pt>
    <dgm:pt modelId="{13D88EB2-161F-467F-8372-448B0AC1EF92}" type="pres">
      <dgm:prSet presAssocID="{154438B1-B4C6-47D9-81EE-0C0B571277A8}" presName="negSpace" presStyleCnt="0"/>
      <dgm:spPr/>
    </dgm:pt>
    <dgm:pt modelId="{3D0989A9-0679-4920-AE89-27FBEAD265A5}" type="pres">
      <dgm:prSet presAssocID="{154438B1-B4C6-47D9-81EE-0C0B571277A8}" presName="circle" presStyleLbl="node1" presStyleIdx="1" presStyleCnt="2" custLinFactNeighborX="-69587" custLinFactNeighborY="-6535"/>
      <dgm:spPr/>
    </dgm:pt>
  </dgm:ptLst>
  <dgm:cxnLst>
    <dgm:cxn modelId="{62636208-1B9C-40D5-AF39-428BE5991DBB}" srcId="{16B1A0B6-F2B2-43FE-8A6B-5E8C637FB88A}" destId="{78DF210D-DBBF-47E4-A2FA-4F8ED315BF9F}" srcOrd="2" destOrd="0" parTransId="{92560C68-4AD5-42C1-9B88-4869E9391028}" sibTransId="{3A55C9E6-8B95-4134-A221-90CF4324C7B0}"/>
    <dgm:cxn modelId="{3C42ED0A-1164-4567-BE9A-69D8415ED75D}" srcId="{154438B1-B4C6-47D9-81EE-0C0B571277A8}" destId="{9736848B-CD78-4E72-A0F7-D70AE47219FA}" srcOrd="0" destOrd="0" parTransId="{DE04EE1C-9F8B-4502-BE08-F0463DFB94C7}" sibTransId="{CF948BC4-EAC3-4FEB-8EF1-7C911CC92ECC}"/>
    <dgm:cxn modelId="{4735C816-CAE7-4F52-BF76-503933A88080}" type="presOf" srcId="{DA063988-CE01-44E3-8DC1-F382510A5C7D}" destId="{04361593-6FDE-4E2E-A791-761063015DDA}" srcOrd="0" destOrd="0" presId="urn:microsoft.com/office/officeart/2005/8/layout/hList9"/>
    <dgm:cxn modelId="{6B01061D-C76B-4F76-81EB-719B43263AF2}" type="presOf" srcId="{94406763-4D05-451C-889D-F96AC819A053}" destId="{87A281BB-66C8-4A8E-B6E3-BFCA5B963C1C}" srcOrd="0" destOrd="0" presId="urn:microsoft.com/office/officeart/2005/8/layout/hList9"/>
    <dgm:cxn modelId="{927CA422-9645-4171-801E-2CDECA32CDD9}" type="presOf" srcId="{94406763-4D05-451C-889D-F96AC819A053}" destId="{32A4DC93-C922-4F90-B08A-8C1F46894717}" srcOrd="1" destOrd="0" presId="urn:microsoft.com/office/officeart/2005/8/layout/hList9"/>
    <dgm:cxn modelId="{70CAD52F-31CF-4931-B65D-743F0E083B67}" type="presOf" srcId="{0889F90B-70EA-4B1F-ACFE-6FA7DF49E2F7}" destId="{065C1676-629C-4833-9E9F-4592EF6FD06D}" srcOrd="0" destOrd="0" presId="urn:microsoft.com/office/officeart/2005/8/layout/hList9"/>
    <dgm:cxn modelId="{B2FC1432-896E-4160-8D6D-0630A001F9B5}" type="presOf" srcId="{11D221D5-FCB8-4DF5-B514-6A42F11CDA11}" destId="{5D5592C4-B013-43ED-A1BE-AA6AE6BA1F4A}" srcOrd="1" destOrd="0" presId="urn:microsoft.com/office/officeart/2005/8/layout/hList9"/>
    <dgm:cxn modelId="{875CAB34-2A7F-45C9-B508-667064B08E1D}" type="presOf" srcId="{9736848B-CD78-4E72-A0F7-D70AE47219FA}" destId="{02A95D1F-3F0E-4D70-8B78-ED42203F55A1}" srcOrd="0" destOrd="0" presId="urn:microsoft.com/office/officeart/2005/8/layout/hList9"/>
    <dgm:cxn modelId="{6E2C043C-E3CC-4852-8502-294BCA970352}" type="presOf" srcId="{E1931280-0250-44E2-ABF4-742116142092}" destId="{022AE4E5-96EC-4B42-987A-153FB509E284}" srcOrd="1" destOrd="0" presId="urn:microsoft.com/office/officeart/2005/8/layout/hList9"/>
    <dgm:cxn modelId="{D40D5A40-8801-42F7-AB81-D43C7FBE52EF}" srcId="{16B1A0B6-F2B2-43FE-8A6B-5E8C637FB88A}" destId="{0889F90B-70EA-4B1F-ACFE-6FA7DF49E2F7}" srcOrd="0" destOrd="0" parTransId="{89567384-BBBE-4150-8281-E8E70292CBAB}" sibTransId="{A8E64775-2C69-404D-A8D1-9CA75638CAAB}"/>
    <dgm:cxn modelId="{49B7E344-46D4-4242-B758-25C6B1DA88DA}" type="presOf" srcId="{BD858ADD-2CC9-47B4-8C65-27FEFD8ACDCC}" destId="{CBCA6422-5692-40D0-B7DA-10481357F5F6}" srcOrd="1" destOrd="0" presId="urn:microsoft.com/office/officeart/2005/8/layout/hList9"/>
    <dgm:cxn modelId="{CE9F9866-0B1B-47D1-9D8A-EBB5E6341FDC}" type="presOf" srcId="{D227A642-21D8-4EF6-ADC4-63C61BD7B635}" destId="{DC107B93-824B-45BF-BF19-C3A5B2632F7B}" srcOrd="0" destOrd="0" presId="urn:microsoft.com/office/officeart/2005/8/layout/hList9"/>
    <dgm:cxn modelId="{CE7FF767-FEB8-4BFE-B775-7DD8846607F8}" type="presOf" srcId="{154438B1-B4C6-47D9-81EE-0C0B571277A8}" destId="{3D0989A9-0679-4920-AE89-27FBEAD265A5}" srcOrd="0" destOrd="0" presId="urn:microsoft.com/office/officeart/2005/8/layout/hList9"/>
    <dgm:cxn modelId="{698C2C4C-0A0A-47BD-80D6-3B4ED324A851}" srcId="{154438B1-B4C6-47D9-81EE-0C0B571277A8}" destId="{94406763-4D05-451C-889D-F96AC819A053}" srcOrd="4" destOrd="0" parTransId="{8696FB69-34EE-4875-8047-43006F8FCCC8}" sibTransId="{BB5CCD45-CB0B-4966-90A1-EFC5F2281A88}"/>
    <dgm:cxn modelId="{42BFC94D-CE88-4CB2-8BBC-74924D6B164F}" type="presOf" srcId="{9736848B-CD78-4E72-A0F7-D70AE47219FA}" destId="{2DF388E9-42A9-4DE9-836C-7BE334D200C3}" srcOrd="1" destOrd="0" presId="urn:microsoft.com/office/officeart/2005/8/layout/hList9"/>
    <dgm:cxn modelId="{9398EA52-660E-4635-A35D-234D7BD81C00}" type="presOf" srcId="{D227A642-21D8-4EF6-ADC4-63C61BD7B635}" destId="{4D328945-2A7A-435D-99D9-67F790379EE2}" srcOrd="1" destOrd="0" presId="urn:microsoft.com/office/officeart/2005/8/layout/hList9"/>
    <dgm:cxn modelId="{327C6A53-0C78-445A-A40E-3F3196BB12A1}" srcId="{154438B1-B4C6-47D9-81EE-0C0B571277A8}" destId="{E1931280-0250-44E2-ABF4-742116142092}" srcOrd="3" destOrd="0" parTransId="{AD4FFE11-B882-4D31-ACD1-CD1BA6D5AF76}" sibTransId="{822F9262-6BC0-47EB-9125-EDED23F199F4}"/>
    <dgm:cxn modelId="{C3860476-789E-4CA1-B105-05557319CC9B}" type="presOf" srcId="{ADE5C93B-30FC-41A5-B589-0ECC3EA8B60D}" destId="{C8368ADE-8BE0-45E8-A9CB-2F9E31EC6085}" srcOrd="1" destOrd="0" presId="urn:microsoft.com/office/officeart/2005/8/layout/hList9"/>
    <dgm:cxn modelId="{14603079-7E36-45F5-B731-10C062B62F21}" srcId="{154438B1-B4C6-47D9-81EE-0C0B571277A8}" destId="{BD858ADD-2CC9-47B4-8C65-27FEFD8ACDCC}" srcOrd="2" destOrd="0" parTransId="{59A65CD4-2036-4EF7-AAD9-9475C5764596}" sibTransId="{FA9DA36D-AE77-45FC-8678-3861AB9AE5DA}"/>
    <dgm:cxn modelId="{74FF997D-B4D7-4A27-9ACF-109596E7838D}" srcId="{90EA2E92-4DB1-40E9-A363-72CACDB36B92}" destId="{16B1A0B6-F2B2-43FE-8A6B-5E8C637FB88A}" srcOrd="0" destOrd="0" parTransId="{45029ED0-DCF0-4196-9A67-5BDBE48A6D39}" sibTransId="{549A5783-858D-4CB7-BB50-CC26059E03CD}"/>
    <dgm:cxn modelId="{AAAA0881-3D92-4793-A154-4A2FD06E695D}" srcId="{154438B1-B4C6-47D9-81EE-0C0B571277A8}" destId="{ADE5C93B-30FC-41A5-B589-0ECC3EA8B60D}" srcOrd="1" destOrd="0" parTransId="{A9076BD5-0EB3-46E6-B3DA-CF0D41685DE9}" sibTransId="{FC7C15A1-402F-4A6E-881A-6BDFB243DD5C}"/>
    <dgm:cxn modelId="{6488A690-9A0D-4935-8D64-2A7D20A55709}" type="presOf" srcId="{BD858ADD-2CC9-47B4-8C65-27FEFD8ACDCC}" destId="{6020233D-065D-4AFD-8F15-84E7ED43D732}" srcOrd="0" destOrd="0" presId="urn:microsoft.com/office/officeart/2005/8/layout/hList9"/>
    <dgm:cxn modelId="{48F9B4A4-385C-4F54-9313-49444BABCDB6}" srcId="{16B1A0B6-F2B2-43FE-8A6B-5E8C637FB88A}" destId="{DA063988-CE01-44E3-8DC1-F382510A5C7D}" srcOrd="4" destOrd="0" parTransId="{07D8D63E-A8C6-4854-A284-688DA7C5FF6C}" sibTransId="{CD48FBCD-359B-4FB0-9826-0331AC43906C}"/>
    <dgm:cxn modelId="{459D70AA-A8BF-481E-83F3-04EA25E64111}" type="presOf" srcId="{11D221D5-FCB8-4DF5-B514-6A42F11CDA11}" destId="{49262DBA-BB00-4E74-A15B-3D41D910079B}" srcOrd="0" destOrd="0" presId="urn:microsoft.com/office/officeart/2005/8/layout/hList9"/>
    <dgm:cxn modelId="{14F111AD-5944-47AB-9C34-8AC653905E27}" srcId="{16B1A0B6-F2B2-43FE-8A6B-5E8C637FB88A}" destId="{D227A642-21D8-4EF6-ADC4-63C61BD7B635}" srcOrd="1" destOrd="0" parTransId="{4D3E03A8-168C-430C-B1DF-197E48DB04B7}" sibTransId="{0B40B4FF-5906-4EC8-BD00-0B9696D30269}"/>
    <dgm:cxn modelId="{6BE4E3BA-FB49-4F4D-AFFC-1F91162B0B86}" type="presOf" srcId="{90EA2E92-4DB1-40E9-A363-72CACDB36B92}" destId="{7BDBF864-58BE-415B-9579-CA7AC42C8EC5}" srcOrd="0" destOrd="0" presId="urn:microsoft.com/office/officeart/2005/8/layout/hList9"/>
    <dgm:cxn modelId="{B0EA6EC2-8142-4A0A-B52F-AF01E017539E}" type="presOf" srcId="{0889F90B-70EA-4B1F-ACFE-6FA7DF49E2F7}" destId="{0F5ECE56-7D0E-42AB-8653-AAB0B58B633C}" srcOrd="1" destOrd="0" presId="urn:microsoft.com/office/officeart/2005/8/layout/hList9"/>
    <dgm:cxn modelId="{FAADA5CF-A4C3-4D0A-9E16-BD2EDCABD3FB}" type="presOf" srcId="{DA063988-CE01-44E3-8DC1-F382510A5C7D}" destId="{C91C3726-0A35-485A-94D7-E8BBDB7EA6AA}" srcOrd="1" destOrd="0" presId="urn:microsoft.com/office/officeart/2005/8/layout/hList9"/>
    <dgm:cxn modelId="{CD7D36D0-4747-46DE-830D-F8456BE6D1C7}" type="presOf" srcId="{78DF210D-DBBF-47E4-A2FA-4F8ED315BF9F}" destId="{EEAE4624-5871-4224-94D4-E0CF9664CF82}" srcOrd="1" destOrd="0" presId="urn:microsoft.com/office/officeart/2005/8/layout/hList9"/>
    <dgm:cxn modelId="{F3E02EE3-0B1E-4CCA-A72C-6AF7D6F11D04}" type="presOf" srcId="{78DF210D-DBBF-47E4-A2FA-4F8ED315BF9F}" destId="{7A97EBE8-E379-4F20-A484-A886C55EB4EF}" srcOrd="0" destOrd="0" presId="urn:microsoft.com/office/officeart/2005/8/layout/hList9"/>
    <dgm:cxn modelId="{C2106DE6-F669-4B3C-B401-9772A2D728A4}" srcId="{90EA2E92-4DB1-40E9-A363-72CACDB36B92}" destId="{154438B1-B4C6-47D9-81EE-0C0B571277A8}" srcOrd="1" destOrd="0" parTransId="{01C50297-6087-4A63-AF7D-1CFC6D0E911C}" sibTransId="{ADE83493-10B1-4281-AFBB-8DFEC805E9EE}"/>
    <dgm:cxn modelId="{497E58ED-9ABD-4FAA-BFD6-8BF1A75DBDF7}" srcId="{16B1A0B6-F2B2-43FE-8A6B-5E8C637FB88A}" destId="{11D221D5-FCB8-4DF5-B514-6A42F11CDA11}" srcOrd="3" destOrd="0" parTransId="{AC98931E-7452-4030-ACAE-6EF2DFA68A30}" sibTransId="{A37415F9-AC21-44DB-9EE8-8FE8C7741B50}"/>
    <dgm:cxn modelId="{C98B28F1-91D7-4259-902E-A70C6C83EC0C}" type="presOf" srcId="{ADE5C93B-30FC-41A5-B589-0ECC3EA8B60D}" destId="{CAD43703-4672-416C-90B7-B6F94D0F89F6}" srcOrd="0" destOrd="0" presId="urn:microsoft.com/office/officeart/2005/8/layout/hList9"/>
    <dgm:cxn modelId="{9F89E6FB-780E-4E26-901C-5A155E95FBF5}" type="presOf" srcId="{E1931280-0250-44E2-ABF4-742116142092}" destId="{BA46A600-0D3C-47ED-B1BA-99EF742C802E}" srcOrd="0" destOrd="0" presId="urn:microsoft.com/office/officeart/2005/8/layout/hList9"/>
    <dgm:cxn modelId="{889CD7FF-2CEE-4592-98B9-288C59CF5DD0}" type="presOf" srcId="{16B1A0B6-F2B2-43FE-8A6B-5E8C637FB88A}" destId="{1E596A15-776E-4A1E-876A-F61314F1EFB8}" srcOrd="0" destOrd="0" presId="urn:microsoft.com/office/officeart/2005/8/layout/hList9"/>
    <dgm:cxn modelId="{9DA4B4C4-3D9D-4BF3-98AB-158269F43D08}" type="presParOf" srcId="{7BDBF864-58BE-415B-9579-CA7AC42C8EC5}" destId="{940C3846-3657-4896-8592-EE254D313F1A}" srcOrd="0" destOrd="0" presId="urn:microsoft.com/office/officeart/2005/8/layout/hList9"/>
    <dgm:cxn modelId="{3395351B-FB9A-4E13-BC84-0003BB01C806}" type="presParOf" srcId="{7BDBF864-58BE-415B-9579-CA7AC42C8EC5}" destId="{E40B3A70-F833-4A1F-A531-230B3B3FB12A}" srcOrd="1" destOrd="0" presId="urn:microsoft.com/office/officeart/2005/8/layout/hList9"/>
    <dgm:cxn modelId="{CE7B257B-DE11-477F-8D45-E6CB024121EB}" type="presParOf" srcId="{E40B3A70-F833-4A1F-A531-230B3B3FB12A}" destId="{77C8D0EF-9B9B-4BC5-BEC3-E9E54719A760}" srcOrd="0" destOrd="0" presId="urn:microsoft.com/office/officeart/2005/8/layout/hList9"/>
    <dgm:cxn modelId="{895CF956-5C8F-4405-AE11-B43652E89899}" type="presParOf" srcId="{E40B3A70-F833-4A1F-A531-230B3B3FB12A}" destId="{77366037-1053-411C-B804-736A05C6BDCD}" srcOrd="1" destOrd="0" presId="urn:microsoft.com/office/officeart/2005/8/layout/hList9"/>
    <dgm:cxn modelId="{0065C8D2-8B5B-4F73-8D48-D6A5311E0267}" type="presParOf" srcId="{77366037-1053-411C-B804-736A05C6BDCD}" destId="{065C1676-629C-4833-9E9F-4592EF6FD06D}" srcOrd="0" destOrd="0" presId="urn:microsoft.com/office/officeart/2005/8/layout/hList9"/>
    <dgm:cxn modelId="{D1A8DF0C-211B-4E0F-8D83-292CADEF5A51}" type="presParOf" srcId="{77366037-1053-411C-B804-736A05C6BDCD}" destId="{0F5ECE56-7D0E-42AB-8653-AAB0B58B633C}" srcOrd="1" destOrd="0" presId="urn:microsoft.com/office/officeart/2005/8/layout/hList9"/>
    <dgm:cxn modelId="{753C6575-AF1D-4916-8B43-6C645C874AB4}" type="presParOf" srcId="{E40B3A70-F833-4A1F-A531-230B3B3FB12A}" destId="{6D3951CC-3556-44CD-8BD2-95B3FCDF2523}" srcOrd="2" destOrd="0" presId="urn:microsoft.com/office/officeart/2005/8/layout/hList9"/>
    <dgm:cxn modelId="{81BEF0AE-A26E-46D1-81CA-27EEA7D2EBB7}" type="presParOf" srcId="{6D3951CC-3556-44CD-8BD2-95B3FCDF2523}" destId="{DC107B93-824B-45BF-BF19-C3A5B2632F7B}" srcOrd="0" destOrd="0" presId="urn:microsoft.com/office/officeart/2005/8/layout/hList9"/>
    <dgm:cxn modelId="{1039CB7E-8533-49E3-AFFD-9C76C3AB5E17}" type="presParOf" srcId="{6D3951CC-3556-44CD-8BD2-95B3FCDF2523}" destId="{4D328945-2A7A-435D-99D9-67F790379EE2}" srcOrd="1" destOrd="0" presId="urn:microsoft.com/office/officeart/2005/8/layout/hList9"/>
    <dgm:cxn modelId="{B2335D30-0C62-4CA7-93CC-0D1ABA28E3F9}" type="presParOf" srcId="{E40B3A70-F833-4A1F-A531-230B3B3FB12A}" destId="{20BDC04A-8CF1-4EFC-9C2D-5F91BCA565B6}" srcOrd="3" destOrd="0" presId="urn:microsoft.com/office/officeart/2005/8/layout/hList9"/>
    <dgm:cxn modelId="{E2593A19-A8F0-485E-A5A6-199A2B45BD51}" type="presParOf" srcId="{20BDC04A-8CF1-4EFC-9C2D-5F91BCA565B6}" destId="{7A97EBE8-E379-4F20-A484-A886C55EB4EF}" srcOrd="0" destOrd="0" presId="urn:microsoft.com/office/officeart/2005/8/layout/hList9"/>
    <dgm:cxn modelId="{2C8AB239-B213-45D9-A7AE-52EB8A1FA387}" type="presParOf" srcId="{20BDC04A-8CF1-4EFC-9C2D-5F91BCA565B6}" destId="{EEAE4624-5871-4224-94D4-E0CF9664CF82}" srcOrd="1" destOrd="0" presId="urn:microsoft.com/office/officeart/2005/8/layout/hList9"/>
    <dgm:cxn modelId="{BCA7F128-83B0-4896-9AB3-2D812EB9402E}" type="presParOf" srcId="{E40B3A70-F833-4A1F-A531-230B3B3FB12A}" destId="{AB9AF024-9CB1-471D-8903-F19F8154AC8C}" srcOrd="4" destOrd="0" presId="urn:microsoft.com/office/officeart/2005/8/layout/hList9"/>
    <dgm:cxn modelId="{C74951A1-E70E-41B9-B87E-662823424C95}" type="presParOf" srcId="{AB9AF024-9CB1-471D-8903-F19F8154AC8C}" destId="{49262DBA-BB00-4E74-A15B-3D41D910079B}" srcOrd="0" destOrd="0" presId="urn:microsoft.com/office/officeart/2005/8/layout/hList9"/>
    <dgm:cxn modelId="{6478F28E-8AF6-4BE8-A034-894ACD4A1C1A}" type="presParOf" srcId="{AB9AF024-9CB1-471D-8903-F19F8154AC8C}" destId="{5D5592C4-B013-43ED-A1BE-AA6AE6BA1F4A}" srcOrd="1" destOrd="0" presId="urn:microsoft.com/office/officeart/2005/8/layout/hList9"/>
    <dgm:cxn modelId="{76C8E17B-A716-49C3-9E23-F20B2A9D7EF0}" type="presParOf" srcId="{E40B3A70-F833-4A1F-A531-230B3B3FB12A}" destId="{78796450-380E-43C1-9A88-638461466152}" srcOrd="5" destOrd="0" presId="urn:microsoft.com/office/officeart/2005/8/layout/hList9"/>
    <dgm:cxn modelId="{9DB36BC9-B68B-433A-AE56-CB8D22E12A2F}" type="presParOf" srcId="{78796450-380E-43C1-9A88-638461466152}" destId="{04361593-6FDE-4E2E-A791-761063015DDA}" srcOrd="0" destOrd="0" presId="urn:microsoft.com/office/officeart/2005/8/layout/hList9"/>
    <dgm:cxn modelId="{F49CE298-0BD2-481B-94F8-D029C9CE148E}" type="presParOf" srcId="{78796450-380E-43C1-9A88-638461466152}" destId="{C91C3726-0A35-485A-94D7-E8BBDB7EA6AA}" srcOrd="1" destOrd="0" presId="urn:microsoft.com/office/officeart/2005/8/layout/hList9"/>
    <dgm:cxn modelId="{8CFA970C-0823-452F-897B-45E2752770B4}" type="presParOf" srcId="{7BDBF864-58BE-415B-9579-CA7AC42C8EC5}" destId="{07E9CCDB-5D74-4131-BF2A-37AF5A7E3A69}" srcOrd="2" destOrd="0" presId="urn:microsoft.com/office/officeart/2005/8/layout/hList9"/>
    <dgm:cxn modelId="{550F87B3-DCB7-48AE-B7DE-EAAC6A2C10EC}" type="presParOf" srcId="{7BDBF864-58BE-415B-9579-CA7AC42C8EC5}" destId="{1E596A15-776E-4A1E-876A-F61314F1EFB8}" srcOrd="3" destOrd="0" presId="urn:microsoft.com/office/officeart/2005/8/layout/hList9"/>
    <dgm:cxn modelId="{BBADB0C5-6D53-4DDB-9305-34A90DCCD8E7}" type="presParOf" srcId="{7BDBF864-58BE-415B-9579-CA7AC42C8EC5}" destId="{19BB671A-A85B-420D-AECD-22853D7BDFA9}" srcOrd="4" destOrd="0" presId="urn:microsoft.com/office/officeart/2005/8/layout/hList9"/>
    <dgm:cxn modelId="{85920802-18F8-41B1-A983-8A1D17AFCFB9}" type="presParOf" srcId="{7BDBF864-58BE-415B-9579-CA7AC42C8EC5}" destId="{CD3A9BB4-6676-4365-B33E-C1B98DE26DE7}" srcOrd="5" destOrd="0" presId="urn:microsoft.com/office/officeart/2005/8/layout/hList9"/>
    <dgm:cxn modelId="{4FDF3733-A206-439C-BE31-709EF3DB58DE}" type="presParOf" srcId="{7BDBF864-58BE-415B-9579-CA7AC42C8EC5}" destId="{F80B9FA4-D55F-43DA-BA42-F3C193258E54}" srcOrd="6" destOrd="0" presId="urn:microsoft.com/office/officeart/2005/8/layout/hList9"/>
    <dgm:cxn modelId="{6F663FA1-910D-42A8-81B8-378C0570F0D9}" type="presParOf" srcId="{F80B9FA4-D55F-43DA-BA42-F3C193258E54}" destId="{A490E1F6-A294-4A0B-8720-D5A1CC54576A}" srcOrd="0" destOrd="0" presId="urn:microsoft.com/office/officeart/2005/8/layout/hList9"/>
    <dgm:cxn modelId="{2A191DD0-C7BC-4749-A703-F576BBD0AD11}" type="presParOf" srcId="{F80B9FA4-D55F-43DA-BA42-F3C193258E54}" destId="{5BCDCFD0-7BB0-4876-9099-0D2B21F76C5A}" srcOrd="1" destOrd="0" presId="urn:microsoft.com/office/officeart/2005/8/layout/hList9"/>
    <dgm:cxn modelId="{FE1FDD76-D9F9-44BA-A25F-CBDEBC589924}" type="presParOf" srcId="{5BCDCFD0-7BB0-4876-9099-0D2B21F76C5A}" destId="{02A95D1F-3F0E-4D70-8B78-ED42203F55A1}" srcOrd="0" destOrd="0" presId="urn:microsoft.com/office/officeart/2005/8/layout/hList9"/>
    <dgm:cxn modelId="{D4B5255A-0809-4611-B9D7-190A03A0EA3B}" type="presParOf" srcId="{5BCDCFD0-7BB0-4876-9099-0D2B21F76C5A}" destId="{2DF388E9-42A9-4DE9-836C-7BE334D200C3}" srcOrd="1" destOrd="0" presId="urn:microsoft.com/office/officeart/2005/8/layout/hList9"/>
    <dgm:cxn modelId="{4EC7CEC2-D736-4E6D-AD5E-CC4FB2938D68}" type="presParOf" srcId="{F80B9FA4-D55F-43DA-BA42-F3C193258E54}" destId="{3BAAA157-2C03-4984-B907-F195C20E379B}" srcOrd="2" destOrd="0" presId="urn:microsoft.com/office/officeart/2005/8/layout/hList9"/>
    <dgm:cxn modelId="{FC7ADB06-5411-40B3-BEBF-1D9512D6B7A4}" type="presParOf" srcId="{3BAAA157-2C03-4984-B907-F195C20E379B}" destId="{CAD43703-4672-416C-90B7-B6F94D0F89F6}" srcOrd="0" destOrd="0" presId="urn:microsoft.com/office/officeart/2005/8/layout/hList9"/>
    <dgm:cxn modelId="{9B3E76FB-451C-4D0A-990A-7AE267F85FF3}" type="presParOf" srcId="{3BAAA157-2C03-4984-B907-F195C20E379B}" destId="{C8368ADE-8BE0-45E8-A9CB-2F9E31EC6085}" srcOrd="1" destOrd="0" presId="urn:microsoft.com/office/officeart/2005/8/layout/hList9"/>
    <dgm:cxn modelId="{373FD3BC-1344-4E43-9F95-EFD8C85EEBCF}" type="presParOf" srcId="{F80B9FA4-D55F-43DA-BA42-F3C193258E54}" destId="{2DF58E23-F359-4EE9-AB81-BFFE7F83C077}" srcOrd="3" destOrd="0" presId="urn:microsoft.com/office/officeart/2005/8/layout/hList9"/>
    <dgm:cxn modelId="{C6EEF74E-A8F8-4168-AA8D-963B29DB3B28}" type="presParOf" srcId="{2DF58E23-F359-4EE9-AB81-BFFE7F83C077}" destId="{6020233D-065D-4AFD-8F15-84E7ED43D732}" srcOrd="0" destOrd="0" presId="urn:microsoft.com/office/officeart/2005/8/layout/hList9"/>
    <dgm:cxn modelId="{0CB86916-30BA-436C-9439-761558AD70E9}" type="presParOf" srcId="{2DF58E23-F359-4EE9-AB81-BFFE7F83C077}" destId="{CBCA6422-5692-40D0-B7DA-10481357F5F6}" srcOrd="1" destOrd="0" presId="urn:microsoft.com/office/officeart/2005/8/layout/hList9"/>
    <dgm:cxn modelId="{9ADC5DA0-233D-42C1-BDB0-9B4F33A1CAB9}" type="presParOf" srcId="{F80B9FA4-D55F-43DA-BA42-F3C193258E54}" destId="{2A649D34-9600-42AC-9502-05435BE2B221}" srcOrd="4" destOrd="0" presId="urn:microsoft.com/office/officeart/2005/8/layout/hList9"/>
    <dgm:cxn modelId="{43ECEFE1-E98C-4264-A02C-C1E99BCEC983}" type="presParOf" srcId="{2A649D34-9600-42AC-9502-05435BE2B221}" destId="{BA46A600-0D3C-47ED-B1BA-99EF742C802E}" srcOrd="0" destOrd="0" presId="urn:microsoft.com/office/officeart/2005/8/layout/hList9"/>
    <dgm:cxn modelId="{A5261AAF-3D51-4637-9B96-08DBA0014C9E}" type="presParOf" srcId="{2A649D34-9600-42AC-9502-05435BE2B221}" destId="{022AE4E5-96EC-4B42-987A-153FB509E284}" srcOrd="1" destOrd="0" presId="urn:microsoft.com/office/officeart/2005/8/layout/hList9"/>
    <dgm:cxn modelId="{79009314-0B99-4184-9E02-E312DBA24936}" type="presParOf" srcId="{F80B9FA4-D55F-43DA-BA42-F3C193258E54}" destId="{03F39134-C40B-49E3-886A-14BC9790B6F3}" srcOrd="5" destOrd="0" presId="urn:microsoft.com/office/officeart/2005/8/layout/hList9"/>
    <dgm:cxn modelId="{5A0C4CA1-E118-4EA4-949C-59D7632594C8}" type="presParOf" srcId="{03F39134-C40B-49E3-886A-14BC9790B6F3}" destId="{87A281BB-66C8-4A8E-B6E3-BFCA5B963C1C}" srcOrd="0" destOrd="0" presId="urn:microsoft.com/office/officeart/2005/8/layout/hList9"/>
    <dgm:cxn modelId="{0F14B90D-D164-4F31-B4B5-2FEF82E3010F}" type="presParOf" srcId="{03F39134-C40B-49E3-886A-14BC9790B6F3}" destId="{32A4DC93-C922-4F90-B08A-8C1F46894717}" srcOrd="1" destOrd="0" presId="urn:microsoft.com/office/officeart/2005/8/layout/hList9"/>
    <dgm:cxn modelId="{40C3A97D-AA13-4670-BE8A-A0D3C6E1FE3C}" type="presParOf" srcId="{7BDBF864-58BE-415B-9579-CA7AC42C8EC5}" destId="{13D88EB2-161F-467F-8372-448B0AC1EF92}" srcOrd="7" destOrd="0" presId="urn:microsoft.com/office/officeart/2005/8/layout/hList9"/>
    <dgm:cxn modelId="{AEFC2291-A897-4CC3-8AD5-6751A14EBB05}" type="presParOf" srcId="{7BDBF864-58BE-415B-9579-CA7AC42C8EC5}" destId="{3D0989A9-0679-4920-AE89-27FBEAD265A5}"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097FA-AAC0-4F26-8F43-0527FFE7FBAB}"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C04CFA10-04E4-4CBF-A8C3-E176812AF3D8}">
      <dgm:prSet phldrT="[Text]" custT="1"/>
      <dgm:spPr>
        <a:xfrm>
          <a:off x="425365" y="279288"/>
          <a:ext cx="7669663" cy="558364"/>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US" sz="1800" b="0" kern="1200" noProof="0" dirty="0">
              <a:solidFill>
                <a:sysClr val="window" lastClr="FFFFFF"/>
              </a:solidFill>
              <a:latin typeface="Calibri" panose="020F0502020204030204" pitchFamily="34" charset="0"/>
              <a:ea typeface="+mn-ea"/>
              <a:cs typeface="+mn-cs"/>
            </a:rPr>
            <a:t>External environment is characterized by a </a:t>
          </a:r>
          <a:r>
            <a:rPr lang="en-US" sz="1800" b="1" kern="1200" noProof="0" dirty="0">
              <a:solidFill>
                <a:sysClr val="window" lastClr="FFFFFF"/>
              </a:solidFill>
              <a:latin typeface="Calibri" panose="020F0502020204030204" pitchFamily="34" charset="0"/>
              <a:ea typeface="+mn-ea"/>
              <a:cs typeface="+mn-cs"/>
            </a:rPr>
            <a:t>protracted</a:t>
          </a:r>
          <a:r>
            <a:rPr lang="en-US" sz="1800" b="0" kern="1200" noProof="0" dirty="0">
              <a:solidFill>
                <a:sysClr val="window" lastClr="FFFFFF"/>
              </a:solidFill>
              <a:latin typeface="Calibri" panose="020F0502020204030204" pitchFamily="34" charset="0"/>
              <a:ea typeface="+mn-ea"/>
              <a:cs typeface="+mn-cs"/>
            </a:rPr>
            <a:t> and </a:t>
          </a:r>
          <a:r>
            <a:rPr lang="en-US" sz="1800" b="1" kern="1200" noProof="0" dirty="0">
              <a:solidFill>
                <a:sysClr val="window" lastClr="FFFFFF"/>
              </a:solidFill>
              <a:latin typeface="Calibri" panose="020F0502020204030204" pitchFamily="34" charset="0"/>
              <a:ea typeface="+mn-ea"/>
              <a:cs typeface="+mn-cs"/>
            </a:rPr>
            <a:t>divergent</a:t>
          </a:r>
          <a:r>
            <a:rPr lang="en-US" sz="1800" b="0" kern="1200" noProof="0" dirty="0">
              <a:solidFill>
                <a:sysClr val="window" lastClr="FFFFFF"/>
              </a:solidFill>
              <a:latin typeface="Calibri" panose="020F0502020204030204" pitchFamily="34" charset="0"/>
              <a:ea typeface="+mn-ea"/>
              <a:cs typeface="+mn-cs"/>
            </a:rPr>
            <a:t> recovery by industry and profession, so economic support measures have remained in the forefront.</a:t>
          </a:r>
        </a:p>
      </dgm:t>
    </dgm:pt>
    <dgm:pt modelId="{6C1AE329-1D17-4878-B075-6C303A98B794}" type="parTrans" cxnId="{9EE3A917-B5FF-49D7-B1E4-323D54AFA15E}">
      <dgm:prSet/>
      <dgm:spPr/>
      <dgm:t>
        <a:bodyPr/>
        <a:lstStyle/>
        <a:p>
          <a:endParaRPr lang="en-US" sz="1800" b="0">
            <a:latin typeface="Calibri" panose="020F0502020204030204" pitchFamily="34" charset="0"/>
          </a:endParaRPr>
        </a:p>
      </dgm:t>
    </dgm:pt>
    <dgm:pt modelId="{3AA26668-2F16-4C06-BD54-25336C3A7567}" type="sibTrans" cxnId="{9EE3A917-B5FF-49D7-B1E4-323D54AFA15E}">
      <dgm:prSet/>
      <dgm:spPr>
        <a:xfrm>
          <a:off x="-5996812" y="-917621"/>
          <a:ext cx="7138857" cy="7138857"/>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ln>
        <a:effectLst/>
      </dgm:spPr>
      <dgm:t>
        <a:bodyPr/>
        <a:lstStyle/>
        <a:p>
          <a:endParaRPr lang="en-US" sz="1800" b="0" noProof="0" dirty="0">
            <a:latin typeface="Calibri" panose="020F0502020204030204" pitchFamily="34" charset="0"/>
          </a:endParaRPr>
        </a:p>
      </dgm:t>
    </dgm:pt>
    <dgm:pt modelId="{70B0B3A2-EDEF-4659-9657-A8DAC8482C8F}">
      <dgm:prSet phldrT="[Text]" custT="1"/>
      <dgm:spPr>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spcFirstLastPara="0" vert="horz" wrap="square" lIns="424608" tIns="45720" rIns="45720" bIns="45720" numCol="1" spcCol="1270" anchor="ctr" anchorCtr="0"/>
        <a:lstStyle/>
        <a:p>
          <a:pPr algn="l">
            <a:buNone/>
          </a:pPr>
          <a:r>
            <a:rPr lang="en-US" sz="1800" b="1" noProof="0" dirty="0">
              <a:solidFill>
                <a:sysClr val="window" lastClr="FFFFFF"/>
              </a:solidFill>
              <a:latin typeface="Calibri" panose="020F0502020204030204" pitchFamily="34" charset="0"/>
              <a:ea typeface="+mn-ea"/>
              <a:cs typeface="+mn-cs"/>
            </a:rPr>
            <a:t>Central bank and government program</a:t>
          </a:r>
          <a:r>
            <a:rPr lang="hu-HU" sz="1800" b="1" noProof="0" dirty="0" err="1">
              <a:solidFill>
                <a:sysClr val="window" lastClr="FFFFFF"/>
              </a:solidFill>
              <a:latin typeface="Calibri" panose="020F0502020204030204" pitchFamily="34" charset="0"/>
              <a:ea typeface="+mn-ea"/>
              <a:cs typeface="+mn-cs"/>
            </a:rPr>
            <a:t>me</a:t>
          </a:r>
          <a:r>
            <a:rPr lang="en-US" sz="1800" b="1" noProof="0" dirty="0">
              <a:solidFill>
                <a:sysClr val="window" lastClr="FFFFFF"/>
              </a:solidFill>
              <a:latin typeface="Calibri" panose="020F0502020204030204" pitchFamily="34" charset="0"/>
              <a:ea typeface="+mn-ea"/>
              <a:cs typeface="+mn-cs"/>
            </a:rPr>
            <a:t>s maintain lending</a:t>
          </a:r>
          <a:r>
            <a:rPr lang="en-US" sz="1800" b="0" noProof="0" dirty="0">
              <a:solidFill>
                <a:sysClr val="window" lastClr="FFFFFF"/>
              </a:solidFill>
              <a:latin typeface="Calibri" panose="020F0502020204030204" pitchFamily="34" charset="0"/>
              <a:ea typeface="+mn-ea"/>
              <a:cs typeface="+mn-cs"/>
            </a:rPr>
            <a:t>. After corporate lending stalled, </a:t>
          </a:r>
          <a:r>
            <a:rPr lang="en-US" sz="1800" b="1" noProof="0" dirty="0">
              <a:solidFill>
                <a:sysClr val="window" lastClr="FFFFFF"/>
              </a:solidFill>
              <a:latin typeface="Calibri" panose="020F0502020204030204" pitchFamily="34" charset="0"/>
              <a:ea typeface="+mn-ea"/>
              <a:cs typeface="+mn-cs"/>
            </a:rPr>
            <a:t>SME lending gained new momentum </a:t>
          </a:r>
          <a:r>
            <a:rPr lang="en-US" sz="1800" b="0" noProof="0" dirty="0">
              <a:solidFill>
                <a:sysClr val="window" lastClr="FFFFFF"/>
              </a:solidFill>
              <a:latin typeface="Calibri" panose="020F0502020204030204" pitchFamily="34" charset="0"/>
              <a:ea typeface="+mn-ea"/>
              <a:cs typeface="+mn-cs"/>
            </a:rPr>
            <a:t>in the third quarter</a:t>
          </a:r>
          <a:r>
            <a:rPr lang="hu-HU" sz="1800" b="0" noProof="0" dirty="0">
              <a:solidFill>
                <a:sysClr val="window" lastClr="FFFFFF"/>
              </a:solidFill>
              <a:latin typeface="Calibri" panose="020F0502020204030204" pitchFamily="34" charset="0"/>
              <a:ea typeface="+mn-ea"/>
              <a:cs typeface="+mn-cs"/>
            </a:rPr>
            <a:t>,</a:t>
          </a:r>
          <a:r>
            <a:rPr lang="en-US" sz="1800" b="0" noProof="0" dirty="0">
              <a:solidFill>
                <a:sysClr val="window" lastClr="FFFFFF"/>
              </a:solidFill>
              <a:latin typeface="Calibri" panose="020F0502020204030204" pitchFamily="34" charset="0"/>
              <a:ea typeface="+mn-ea"/>
              <a:cs typeface="+mn-cs"/>
            </a:rPr>
            <a:t> while the mortgage market </a:t>
          </a:r>
          <a:r>
            <a:rPr lang="hu-HU" sz="1800" b="0" noProof="0" dirty="0" err="1">
              <a:solidFill>
                <a:sysClr val="window" lastClr="FFFFFF"/>
              </a:solidFill>
              <a:latin typeface="Calibri" panose="020F0502020204030204" pitchFamily="34" charset="0"/>
              <a:ea typeface="+mn-ea"/>
              <a:cs typeface="+mn-cs"/>
            </a:rPr>
            <a:t>picked</a:t>
          </a:r>
          <a:r>
            <a:rPr lang="hu-HU" sz="1800" b="0" noProof="0" dirty="0">
              <a:solidFill>
                <a:sysClr val="window" lastClr="FFFFFF"/>
              </a:solidFill>
              <a:latin typeface="Calibri" panose="020F0502020204030204" pitchFamily="34" charset="0"/>
              <a:ea typeface="+mn-ea"/>
              <a:cs typeface="+mn-cs"/>
            </a:rPr>
            <a:t> </a:t>
          </a:r>
          <a:r>
            <a:rPr lang="hu-HU" sz="1800" b="0" noProof="0" dirty="0" err="1">
              <a:solidFill>
                <a:sysClr val="window" lastClr="FFFFFF"/>
              </a:solidFill>
              <a:latin typeface="Calibri" panose="020F0502020204030204" pitchFamily="34" charset="0"/>
              <a:ea typeface="+mn-ea"/>
              <a:cs typeface="+mn-cs"/>
            </a:rPr>
            <a:t>up</a:t>
          </a:r>
          <a:r>
            <a:rPr lang="en-US" sz="1800" b="0" noProof="0" dirty="0">
              <a:solidFill>
                <a:sysClr val="window" lastClr="FFFFFF"/>
              </a:solidFill>
              <a:latin typeface="Calibri" panose="020F0502020204030204" pitchFamily="34" charset="0"/>
              <a:ea typeface="+mn-ea"/>
              <a:cs typeface="+mn-cs"/>
            </a:rPr>
            <a:t>.</a:t>
          </a:r>
        </a:p>
      </dgm:t>
    </dgm:pt>
    <dgm:pt modelId="{7C15A863-0707-4BC0-A5A5-263EF038CA89}" type="parTrans" cxnId="{9B0241E9-B2BC-4AAF-A70C-96C4D3385CD4}">
      <dgm:prSet/>
      <dgm:spPr/>
      <dgm:t>
        <a:bodyPr/>
        <a:lstStyle/>
        <a:p>
          <a:endParaRPr lang="en-US" sz="1800" b="0">
            <a:latin typeface="Calibri" panose="020F0502020204030204" pitchFamily="34" charset="0"/>
          </a:endParaRPr>
        </a:p>
      </dgm:t>
    </dgm:pt>
    <dgm:pt modelId="{8D82642C-D480-4F38-A0C1-AABCFBD55753}" type="sibTrans" cxnId="{9B0241E9-B2BC-4AAF-A70C-96C4D3385CD4}">
      <dgm:prSet/>
      <dgm:spPr/>
      <dgm:t>
        <a:bodyPr/>
        <a:lstStyle/>
        <a:p>
          <a:endParaRPr lang="en-US" sz="1800" b="0">
            <a:latin typeface="Calibri" panose="020F0502020204030204" pitchFamily="34" charset="0"/>
          </a:endParaRPr>
        </a:p>
      </dgm:t>
    </dgm:pt>
    <dgm:pt modelId="{EFA88676-8367-42D1-948F-084FEC399EA3}">
      <dgm:prSet phldrT="[Text]" custT="1"/>
      <dgm:spPr>
        <a:xfrm>
          <a:off x="1094681" y="1954169"/>
          <a:ext cx="7000347"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800" b="0" noProof="0" dirty="0">
              <a:solidFill>
                <a:sysClr val="window" lastClr="FFFFFF"/>
              </a:solidFill>
              <a:latin typeface="Calibri" panose="020F0502020204030204" pitchFamily="34" charset="0"/>
              <a:ea typeface="+mn-ea"/>
              <a:cs typeface="+mn-cs"/>
            </a:rPr>
            <a:t>The </a:t>
          </a:r>
          <a:r>
            <a:rPr lang="en-US" sz="1800" b="1" noProof="0" dirty="0">
              <a:solidFill>
                <a:sysClr val="window" lastClr="FFFFFF"/>
              </a:solidFill>
              <a:latin typeface="Calibri" panose="020F0502020204030204" pitchFamily="34" charset="0"/>
              <a:ea typeface="+mn-ea"/>
              <a:cs typeface="+mn-cs"/>
            </a:rPr>
            <a:t>moratorium provide temporarily support </a:t>
          </a:r>
          <a:r>
            <a:rPr lang="en-US" sz="1800" b="0" noProof="0" dirty="0">
              <a:solidFill>
                <a:sysClr val="window" lastClr="FFFFFF"/>
              </a:solidFill>
              <a:latin typeface="Calibri" panose="020F0502020204030204" pitchFamily="34" charset="0"/>
              <a:ea typeface="+mn-ea"/>
              <a:cs typeface="+mn-cs"/>
            </a:rPr>
            <a:t>in portfolio quality, </a:t>
          </a:r>
          <a:r>
            <a:rPr lang="en-US" sz="1800" b="1" noProof="0" dirty="0">
              <a:solidFill>
                <a:sysClr val="window" lastClr="FFFFFF"/>
              </a:solidFill>
              <a:latin typeface="Calibri" panose="020F0502020204030204" pitchFamily="34" charset="0"/>
              <a:ea typeface="+mn-ea"/>
              <a:cs typeface="+mn-cs"/>
            </a:rPr>
            <a:t>although</a:t>
          </a:r>
          <a:r>
            <a:rPr lang="en-US" sz="1800" b="0" noProof="0" dirty="0">
              <a:solidFill>
                <a:sysClr val="window" lastClr="FFFFFF"/>
              </a:solidFill>
              <a:latin typeface="Calibri" panose="020F0502020204030204" pitchFamily="34" charset="0"/>
              <a:ea typeface="+mn-ea"/>
              <a:cs typeface="+mn-cs"/>
            </a:rPr>
            <a:t> </a:t>
          </a:r>
          <a:r>
            <a:rPr lang="en-US" sz="1800" b="1" noProof="0" dirty="0">
              <a:solidFill>
                <a:sysClr val="window" lastClr="FFFFFF"/>
              </a:solidFill>
              <a:latin typeface="Calibri" panose="020F0502020204030204" pitchFamily="34" charset="0"/>
              <a:ea typeface="+mn-ea"/>
              <a:cs typeface="+mn-cs"/>
            </a:rPr>
            <a:t>credit risks</a:t>
          </a:r>
          <a:r>
            <a:rPr lang="en-US" sz="1800" b="0" noProof="0" dirty="0">
              <a:solidFill>
                <a:sysClr val="window" lastClr="FFFFFF"/>
              </a:solidFill>
              <a:latin typeface="Calibri" panose="020F0502020204030204" pitchFamily="34" charset="0"/>
              <a:ea typeface="+mn-ea"/>
              <a:cs typeface="+mn-cs"/>
            </a:rPr>
            <a:t> a</a:t>
          </a:r>
          <a:r>
            <a:rPr lang="hu-HU" sz="1800" b="0" noProof="0" dirty="0">
              <a:solidFill>
                <a:sysClr val="window" lastClr="FFFFFF"/>
              </a:solidFill>
              <a:latin typeface="Calibri" panose="020F0502020204030204" pitchFamily="34" charset="0"/>
              <a:ea typeface="+mn-ea"/>
              <a:cs typeface="+mn-cs"/>
            </a:rPr>
            <a:t>s well as</a:t>
          </a:r>
          <a:r>
            <a:rPr lang="en-US" sz="1800" b="0" noProof="0" dirty="0">
              <a:solidFill>
                <a:sysClr val="window" lastClr="FFFFFF"/>
              </a:solidFill>
              <a:latin typeface="Calibri" panose="020F0502020204030204" pitchFamily="34" charset="0"/>
              <a:ea typeface="+mn-ea"/>
              <a:cs typeface="+mn-cs"/>
            </a:rPr>
            <a:t> forward-looking impairment </a:t>
          </a:r>
          <a:r>
            <a:rPr lang="en-US" sz="1800" b="1" noProof="0" dirty="0">
              <a:solidFill>
                <a:sysClr val="window" lastClr="FFFFFF"/>
              </a:solidFill>
              <a:latin typeface="Calibri" panose="020F0502020204030204" pitchFamily="34" charset="0"/>
              <a:ea typeface="+mn-ea"/>
              <a:cs typeface="+mn-cs"/>
            </a:rPr>
            <a:t>increase</a:t>
          </a:r>
          <a:r>
            <a:rPr lang="en-US" sz="1800" b="0" noProof="0" dirty="0">
              <a:solidFill>
                <a:sysClr val="window" lastClr="FFFFFF"/>
              </a:solidFill>
              <a:latin typeface="Calibri" panose="020F0502020204030204" pitchFamily="34" charset="0"/>
              <a:ea typeface="+mn-ea"/>
              <a:cs typeface="+mn-cs"/>
            </a:rPr>
            <a:t>.</a:t>
          </a:r>
        </a:p>
      </dgm:t>
    </dgm:pt>
    <dgm:pt modelId="{A1F34558-4BB7-4C26-A997-32A677C85129}" type="parTrans" cxnId="{5DAE6B0B-1E3B-45DC-B537-F682628B1BEF}">
      <dgm:prSet/>
      <dgm:spPr/>
      <dgm:t>
        <a:bodyPr/>
        <a:lstStyle/>
        <a:p>
          <a:endParaRPr lang="en-US" sz="1800" b="0">
            <a:latin typeface="Calibri" panose="020F0502020204030204" pitchFamily="34" charset="0"/>
          </a:endParaRPr>
        </a:p>
      </dgm:t>
    </dgm:pt>
    <dgm:pt modelId="{43AB3A7B-190E-4069-8878-C1E024303589}" type="sibTrans" cxnId="{5DAE6B0B-1E3B-45DC-B537-F682628B1BEF}">
      <dgm:prSet/>
      <dgm:spPr/>
      <dgm:t>
        <a:bodyPr/>
        <a:lstStyle/>
        <a:p>
          <a:endParaRPr lang="en-US" sz="1800" b="0">
            <a:latin typeface="Calibri" panose="020F0502020204030204" pitchFamily="34" charset="0"/>
          </a:endParaRPr>
        </a:p>
      </dgm:t>
    </dgm:pt>
    <dgm:pt modelId="{69208AF2-A5F9-4B43-AB41-3EC22556E880}">
      <dgm:prSet phldrT="[Text]" custT="1"/>
      <dgm:spPr>
        <a:solidFill>
          <a:srgbClr val="202653">
            <a:hueOff val="0"/>
            <a:satOff val="0"/>
            <a:lumOff val="0"/>
            <a:alphaOff val="0"/>
          </a:srgbClr>
        </a:solidFill>
        <a:ln w="25400" cap="flat" cmpd="sng" algn="ctr">
          <a:noFill/>
          <a:prstDash val="solid"/>
          <a:miter lim="800000"/>
        </a:ln>
        <a:effectLst/>
      </dgm:spPr>
      <dgm:t>
        <a:bodyPr spcFirstLastPara="0" vert="horz" wrap="square" lIns="424608" tIns="45720" rIns="45720" bIns="45720" numCol="1" spcCol="1270" anchor="ctr" anchorCtr="0"/>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Despite the higher risk costs, the banking system is characterized by a </a:t>
          </a:r>
          <a:r>
            <a:rPr lang="en-US" sz="1800" b="1" kern="1200" noProof="0" dirty="0">
              <a:solidFill>
                <a:sysClr val="window" lastClr="FFFFFF"/>
              </a:solidFill>
              <a:latin typeface="Calibri" panose="020F0502020204030204" pitchFamily="34" charset="0"/>
              <a:ea typeface="+mn-ea"/>
              <a:cs typeface="+mn-cs"/>
            </a:rPr>
            <a:t>net profit </a:t>
          </a:r>
          <a:r>
            <a:rPr lang="en-US" sz="1800" b="0" kern="1200" noProof="0" dirty="0">
              <a:solidFill>
                <a:sysClr val="window" lastClr="FFFFFF"/>
              </a:solidFill>
              <a:latin typeface="Calibri" panose="020F0502020204030204" pitchFamily="34" charset="0"/>
              <a:ea typeface="+mn-ea"/>
              <a:cs typeface="+mn-cs"/>
            </a:rPr>
            <a:t>in the first-half of the year</a:t>
          </a:r>
          <a:r>
            <a:rPr lang="en-US" sz="1800" b="1"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and a </a:t>
          </a:r>
          <a:r>
            <a:rPr lang="en-US" sz="1800" b="1" kern="1200" noProof="0" dirty="0">
              <a:solidFill>
                <a:sysClr val="window" lastClr="FFFFFF"/>
              </a:solidFill>
              <a:latin typeface="Calibri" panose="020F0502020204030204" pitchFamily="34" charset="0"/>
              <a:ea typeface="+mn-ea"/>
              <a:cs typeface="+mn-cs"/>
            </a:rPr>
            <a:t>strong capital position</a:t>
          </a:r>
          <a:r>
            <a:rPr lang="en-US" sz="1800" b="0" kern="1200" noProof="0" dirty="0">
              <a:solidFill>
                <a:sysClr val="window" lastClr="FFFFFF"/>
              </a:solidFill>
              <a:latin typeface="Calibri" panose="020F0502020204030204" pitchFamily="34" charset="0"/>
              <a:ea typeface="+mn-ea"/>
              <a:cs typeface="+mn-cs"/>
            </a:rPr>
            <a:t>.</a:t>
          </a:r>
        </a:p>
      </dgm:t>
    </dgm:pt>
    <dgm:pt modelId="{304DF2D7-55D2-4243-A427-3708D9DF73DB}" type="parTrans" cxnId="{9576B531-47B9-4FC6-8440-44E4C140F2B7}">
      <dgm:prSet/>
      <dgm:spPr/>
      <dgm:t>
        <a:bodyPr/>
        <a:lstStyle/>
        <a:p>
          <a:endParaRPr lang="en-US" sz="1800" b="0">
            <a:latin typeface="Calibri" panose="020F0502020204030204" pitchFamily="34" charset="0"/>
          </a:endParaRPr>
        </a:p>
      </dgm:t>
    </dgm:pt>
    <dgm:pt modelId="{783ECCF3-97A7-4B6C-9C9A-B28550F7AA52}" type="sibTrans" cxnId="{9576B531-47B9-4FC6-8440-44E4C140F2B7}">
      <dgm:prSet/>
      <dgm:spPr/>
      <dgm:t>
        <a:bodyPr/>
        <a:lstStyle/>
        <a:p>
          <a:endParaRPr lang="en-US" sz="1800" b="0">
            <a:latin typeface="Calibri" panose="020F0502020204030204" pitchFamily="34" charset="0"/>
          </a:endParaRPr>
        </a:p>
      </dgm:t>
    </dgm:pt>
    <dgm:pt modelId="{73B4617D-D96A-42D9-9146-915588F81758}">
      <dgm:prSet phldrT="[Text]" custT="1"/>
      <dgm:spPr>
        <a:xfrm>
          <a:off x="425365" y="279288"/>
          <a:ext cx="7669663"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US" sz="1800" b="0" noProof="0" dirty="0">
              <a:solidFill>
                <a:sysClr val="window" lastClr="FFFFFF"/>
              </a:solidFill>
              <a:latin typeface="Calibri" panose="020F0502020204030204" pitchFamily="34" charset="0"/>
              <a:ea typeface="+mn-ea"/>
              <a:cs typeface="+mn-cs"/>
            </a:rPr>
            <a:t>The </a:t>
          </a:r>
          <a:r>
            <a:rPr lang="en-US" sz="1800" b="1" noProof="0" dirty="0">
              <a:solidFill>
                <a:sysClr val="window" lastClr="FFFFFF"/>
              </a:solidFill>
              <a:latin typeface="Calibri" panose="020F0502020204030204" pitchFamily="34" charset="0"/>
              <a:ea typeface="+mn-ea"/>
              <a:cs typeface="+mn-cs"/>
            </a:rPr>
            <a:t>liquidity and capital position </a:t>
          </a:r>
          <a:r>
            <a:rPr lang="en-US" sz="1800" b="0" noProof="0" dirty="0">
              <a:solidFill>
                <a:sysClr val="window" lastClr="FFFFFF"/>
              </a:solidFill>
              <a:latin typeface="Calibri" panose="020F0502020204030204" pitchFamily="34" charset="0"/>
              <a:ea typeface="+mn-ea"/>
              <a:cs typeface="+mn-cs"/>
            </a:rPr>
            <a:t>of the domestic banking system has </a:t>
          </a:r>
          <a:r>
            <a:rPr lang="en-US" sz="1800" b="1" noProof="0" dirty="0">
              <a:solidFill>
                <a:sysClr val="window" lastClr="FFFFFF"/>
              </a:solidFill>
              <a:latin typeface="Calibri" panose="020F0502020204030204" pitchFamily="34" charset="0"/>
              <a:ea typeface="+mn-ea"/>
              <a:cs typeface="+mn-cs"/>
            </a:rPr>
            <a:t>improved</a:t>
          </a:r>
          <a:r>
            <a:rPr lang="en-US" sz="1800" b="0" noProof="0" dirty="0">
              <a:solidFill>
                <a:sysClr val="window" lastClr="FFFFFF"/>
              </a:solidFill>
              <a:latin typeface="Calibri" panose="020F0502020204030204" pitchFamily="34" charset="0"/>
              <a:ea typeface="+mn-ea"/>
              <a:cs typeface="+mn-cs"/>
            </a:rPr>
            <a:t> in the last six months</a:t>
          </a:r>
          <a:r>
            <a:rPr lang="hu-HU" sz="1800" b="0" noProof="0" dirty="0">
              <a:solidFill>
                <a:sysClr val="window" lastClr="FFFFFF"/>
              </a:solidFill>
              <a:latin typeface="Calibri" panose="020F0502020204030204" pitchFamily="34" charset="0"/>
              <a:ea typeface="+mn-ea"/>
              <a:cs typeface="+mn-cs"/>
            </a:rPr>
            <a:t>, </a:t>
          </a:r>
          <a:r>
            <a:rPr lang="hu-HU" sz="1800" b="1" noProof="0" dirty="0">
              <a:solidFill>
                <a:sysClr val="window" lastClr="FFFFFF"/>
              </a:solidFill>
              <a:latin typeface="Calibri" panose="020F0502020204030204" pitchFamily="34" charset="0"/>
              <a:ea typeface="+mn-ea"/>
              <a:cs typeface="+mn-cs"/>
            </a:rPr>
            <a:t>strengthening </a:t>
          </a:r>
          <a:r>
            <a:rPr lang="hu-HU" sz="1800" b="1" noProof="0" dirty="0" err="1">
              <a:solidFill>
                <a:sysClr val="window" lastClr="FFFFFF"/>
              </a:solidFill>
              <a:latin typeface="Calibri" panose="020F0502020204030204" pitchFamily="34" charset="0"/>
              <a:ea typeface="+mn-ea"/>
              <a:cs typeface="+mn-cs"/>
            </a:rPr>
            <a:t>its</a:t>
          </a:r>
          <a:r>
            <a:rPr lang="hu-HU" sz="1800" b="1" noProof="0" dirty="0">
              <a:solidFill>
                <a:sysClr val="window" lastClr="FFFFFF"/>
              </a:solidFill>
              <a:latin typeface="Calibri" panose="020F0502020204030204" pitchFamily="34" charset="0"/>
              <a:ea typeface="+mn-ea"/>
              <a:cs typeface="+mn-cs"/>
            </a:rPr>
            <a:t> resilience</a:t>
          </a:r>
          <a:r>
            <a:rPr lang="en-US" sz="1800" b="1" noProof="0" dirty="0">
              <a:solidFill>
                <a:sysClr val="window" lastClr="FFFFFF"/>
              </a:solidFill>
              <a:latin typeface="Calibri" panose="020F0502020204030204" pitchFamily="34" charset="0"/>
              <a:ea typeface="+mn-ea"/>
              <a:cs typeface="+mn-cs"/>
            </a:rPr>
            <a:t> </a:t>
          </a:r>
          <a:r>
            <a:rPr lang="en-US" sz="1800" b="0" noProof="0" dirty="0">
              <a:solidFill>
                <a:sysClr val="window" lastClr="FFFFFF"/>
              </a:solidFill>
              <a:latin typeface="Calibri" panose="020F0502020204030204" pitchFamily="34" charset="0"/>
              <a:ea typeface="+mn-ea"/>
              <a:cs typeface="+mn-cs"/>
            </a:rPr>
            <a:t>even to a longer recovery.</a:t>
          </a:r>
        </a:p>
      </dgm:t>
    </dgm:pt>
    <dgm:pt modelId="{61C2D562-A479-4025-BA79-1C8B63BDA692}" type="parTrans" cxnId="{9E3D65CB-2D2A-413F-8F8C-6850AB8C9DE0}">
      <dgm:prSet/>
      <dgm:spPr/>
      <dgm:t>
        <a:bodyPr/>
        <a:lstStyle/>
        <a:p>
          <a:endParaRPr lang="hu-HU"/>
        </a:p>
      </dgm:t>
    </dgm:pt>
    <dgm:pt modelId="{D73E14B0-4962-490F-827B-966D332569EB}" type="sibTrans" cxnId="{9E3D65CB-2D2A-413F-8F8C-6850AB8C9DE0}">
      <dgm:prSet/>
      <dgm:spPr/>
      <dgm:t>
        <a:bodyPr/>
        <a:lstStyle/>
        <a:p>
          <a:endParaRPr lang="hu-HU"/>
        </a:p>
      </dgm:t>
    </dgm:pt>
    <dgm:pt modelId="{23DCB52F-3977-4B40-85A7-0F8E8EEA4704}">
      <dgm:prSet custT="1"/>
      <dgm:spPr>
        <a:solidFill>
          <a:srgbClr val="202653">
            <a:hueOff val="0"/>
            <a:satOff val="0"/>
            <a:lumOff val="0"/>
            <a:alphaOff val="0"/>
          </a:srgbClr>
        </a:solidFill>
        <a:ln w="25400" cap="flat" cmpd="sng" algn="ctr">
          <a:noFill/>
          <a:prstDash val="solid"/>
          <a:miter lim="800000"/>
        </a:ln>
        <a:effectLst/>
      </dgm:spPr>
      <dgm:t>
        <a:bodyPr spcFirstLastPara="0" vert="horz" wrap="square" lIns="424608" tIns="45720" rIns="45720" bIns="45720" numCol="1" spcCol="1270" anchor="ctr" anchorCtr="0"/>
        <a:lstStyle/>
        <a:p>
          <a:r>
            <a:rPr lang="en-US" sz="1800" b="1" noProof="0" dirty="0"/>
            <a:t>Risks from</a:t>
          </a:r>
          <a:r>
            <a:rPr lang="en-US" sz="1800" noProof="0" dirty="0"/>
            <a:t> the </a:t>
          </a:r>
          <a:r>
            <a:rPr lang="en-US" sz="1800" b="1" noProof="0" dirty="0"/>
            <a:t>commercial real estate market are significant </a:t>
          </a:r>
          <a:r>
            <a:rPr lang="en-US" sz="1800" noProof="0" dirty="0"/>
            <a:t>due to deteriorating fundamentals, however, the ratio of </a:t>
          </a:r>
          <a:r>
            <a:rPr lang="en-US" sz="1800" b="1" noProof="0" dirty="0"/>
            <a:t>banks' exposure </a:t>
          </a:r>
          <a:r>
            <a:rPr lang="en-US" sz="1800" noProof="0" dirty="0"/>
            <a:t>to the </a:t>
          </a:r>
          <a:r>
            <a:rPr lang="hu-HU" sz="1800" noProof="0" dirty="0" err="1"/>
            <a:t>capital</a:t>
          </a:r>
          <a:r>
            <a:rPr lang="en-US" sz="1800" noProof="0" dirty="0"/>
            <a:t> </a:t>
          </a:r>
          <a:r>
            <a:rPr lang="en-US" sz="1800" b="1" noProof="0" dirty="0"/>
            <a:t>is low</a:t>
          </a:r>
          <a:r>
            <a:rPr lang="en-US" sz="1800" noProof="0" dirty="0"/>
            <a:t>.</a:t>
          </a:r>
        </a:p>
      </dgm:t>
    </dgm:pt>
    <dgm:pt modelId="{FA43DD2B-3B44-439C-8835-E41D3EF664AF}" type="parTrans" cxnId="{0938E445-96A7-4699-A56B-2AD8DBC0C018}">
      <dgm:prSet/>
      <dgm:spPr/>
      <dgm:t>
        <a:bodyPr/>
        <a:lstStyle/>
        <a:p>
          <a:endParaRPr lang="hu-HU"/>
        </a:p>
      </dgm:t>
    </dgm:pt>
    <dgm:pt modelId="{02E5A75B-C134-4EAA-A652-516B573886A0}" type="sibTrans" cxnId="{0938E445-96A7-4699-A56B-2AD8DBC0C018}">
      <dgm:prSet/>
      <dgm:spPr/>
      <dgm:t>
        <a:bodyPr/>
        <a:lstStyle/>
        <a:p>
          <a:endParaRPr lang="hu-HU"/>
        </a:p>
      </dgm:t>
    </dgm:pt>
    <dgm:pt modelId="{1B2675B9-1798-486D-B862-5DD55E9B8F5F}">
      <dgm:prSet custT="1"/>
      <dgm:spPr>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spcFirstLastPara="0" vert="horz" wrap="square" lIns="424608" tIns="45720" rIns="45720" bIns="45720" numCol="1" spcCol="1270" anchor="ctr" anchorCtr="0"/>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Even in the </a:t>
          </a:r>
          <a:r>
            <a:rPr lang="en-US" sz="1800" b="1" kern="1200" noProof="0" dirty="0">
              <a:solidFill>
                <a:sysClr val="window" lastClr="FFFFFF"/>
              </a:solidFill>
              <a:latin typeface="Calibri" panose="020F0502020204030204" pitchFamily="34" charset="0"/>
              <a:ea typeface="+mn-ea"/>
              <a:cs typeface="+mn-cs"/>
            </a:rPr>
            <a:t>severe stress scenario</a:t>
          </a:r>
          <a:r>
            <a:rPr lang="en-US" sz="1800" b="0" kern="1200" noProof="0" dirty="0">
              <a:solidFill>
                <a:sysClr val="window" lastClr="FFFFFF"/>
              </a:solidFill>
              <a:latin typeface="Calibri" panose="020F0502020204030204" pitchFamily="34" charset="0"/>
              <a:ea typeface="+mn-ea"/>
              <a:cs typeface="+mn-cs"/>
            </a:rPr>
            <a:t>, where the growth of the economy lags behind the baseline trajectory by 6-7 percentage points cumulatively in two years, the banking sector would have </a:t>
          </a:r>
          <a:r>
            <a:rPr lang="en-US" sz="1800" b="1" kern="1200" noProof="0" dirty="0">
              <a:solidFill>
                <a:sysClr val="window" lastClr="FFFFFF"/>
              </a:solidFill>
              <a:latin typeface="Calibri" panose="020F0502020204030204" pitchFamily="34" charset="0"/>
              <a:ea typeface="+mn-ea"/>
              <a:cs typeface="+mn-cs"/>
            </a:rPr>
            <a:t>only a small amount</a:t>
          </a:r>
          <a:r>
            <a:rPr lang="en-US" sz="1800" b="0" kern="1200" noProof="0" dirty="0">
              <a:solidFill>
                <a:sysClr val="window" lastClr="FFFFFF"/>
              </a:solidFill>
              <a:latin typeface="Calibri" panose="020F0502020204030204" pitchFamily="34" charset="0"/>
              <a:ea typeface="+mn-ea"/>
              <a:cs typeface="+mn-cs"/>
            </a:rPr>
            <a:t>, </a:t>
          </a:r>
          <a:r>
            <a:rPr lang="hu-HU" sz="1800" b="0" kern="1200" noProof="0" dirty="0">
              <a:solidFill>
                <a:sysClr val="window" lastClr="FFFFFF"/>
              </a:solidFill>
              <a:latin typeface="Calibri" panose="020F0502020204030204" pitchFamily="34" charset="0"/>
              <a:ea typeface="+mn-ea"/>
              <a:cs typeface="+mn-cs"/>
            </a:rPr>
            <a:t>a </a:t>
          </a:r>
          <a:r>
            <a:rPr lang="en-US" sz="1800" b="0" kern="1200" noProof="0" dirty="0">
              <a:solidFill>
                <a:sysClr val="window" lastClr="FFFFFF"/>
              </a:solidFill>
              <a:latin typeface="Calibri" panose="020F0502020204030204" pitchFamily="34" charset="0"/>
              <a:ea typeface="+mn-ea"/>
              <a:cs typeface="+mn-cs"/>
            </a:rPr>
            <a:t>manageable </a:t>
          </a:r>
          <a:r>
            <a:rPr lang="en-US" sz="1800" b="1" kern="1200" noProof="0" dirty="0">
              <a:solidFill>
                <a:sysClr val="window" lastClr="FFFFFF"/>
              </a:solidFill>
              <a:latin typeface="Calibri" panose="020F0502020204030204" pitchFamily="34" charset="0"/>
              <a:ea typeface="+mn-ea"/>
              <a:cs typeface="+mn-cs"/>
            </a:rPr>
            <a:t>need for additional capital</a:t>
          </a:r>
          <a:r>
            <a:rPr lang="en-US" sz="1800" b="0" kern="1200" noProof="0" dirty="0">
              <a:solidFill>
                <a:sysClr val="window" lastClr="FFFFFF"/>
              </a:solidFill>
              <a:latin typeface="Calibri" panose="020F0502020204030204" pitchFamily="34" charset="0"/>
              <a:ea typeface="+mn-ea"/>
              <a:cs typeface="+mn-cs"/>
            </a:rPr>
            <a:t>.</a:t>
          </a:r>
          <a:endParaRPr lang="en-US" sz="1800" b="1" kern="1200" noProof="0" dirty="0">
            <a:solidFill>
              <a:sysClr val="window" lastClr="FFFFFF"/>
            </a:solidFill>
            <a:latin typeface="Calibri" panose="020F0502020204030204" pitchFamily="34" charset="0"/>
            <a:ea typeface="+mn-ea"/>
            <a:cs typeface="+mn-cs"/>
          </a:endParaRPr>
        </a:p>
      </dgm:t>
    </dgm:pt>
    <dgm:pt modelId="{79E9C879-409E-4E9F-8F3B-27BF3976B6FC}" type="parTrans" cxnId="{3193E729-85C3-4757-8D52-2F8EF06A5E17}">
      <dgm:prSet/>
      <dgm:spPr/>
      <dgm:t>
        <a:bodyPr/>
        <a:lstStyle/>
        <a:p>
          <a:endParaRPr lang="en-GB"/>
        </a:p>
      </dgm:t>
    </dgm:pt>
    <dgm:pt modelId="{C54DE68B-8BE6-4B9D-AA7C-CDF6B1DD88CF}" type="sibTrans" cxnId="{3193E729-85C3-4757-8D52-2F8EF06A5E17}">
      <dgm:prSet/>
      <dgm:spPr/>
      <dgm:t>
        <a:bodyPr/>
        <a:lstStyle/>
        <a:p>
          <a:endParaRPr lang="en-GB"/>
        </a:p>
      </dgm:t>
    </dgm:pt>
    <dgm:pt modelId="{A496933C-63CB-4A93-88C2-69E1CBDD14C6}" type="pres">
      <dgm:prSet presAssocID="{5E7097FA-AAC0-4F26-8F43-0527FFE7FBAB}" presName="Name0" presStyleCnt="0">
        <dgm:presLayoutVars>
          <dgm:chMax val="7"/>
          <dgm:chPref val="7"/>
          <dgm:dir/>
        </dgm:presLayoutVars>
      </dgm:prSet>
      <dgm:spPr/>
    </dgm:pt>
    <dgm:pt modelId="{FEF91705-633F-4C3F-9E50-CE38CE378F12}" type="pres">
      <dgm:prSet presAssocID="{5E7097FA-AAC0-4F26-8F43-0527FFE7FBAB}" presName="Name1" presStyleCnt="0"/>
      <dgm:spPr/>
    </dgm:pt>
    <dgm:pt modelId="{B718FBFA-8DA3-44FC-B167-3DDDB6BC26D0}" type="pres">
      <dgm:prSet presAssocID="{5E7097FA-AAC0-4F26-8F43-0527FFE7FBAB}" presName="cycle" presStyleCnt="0"/>
      <dgm:spPr/>
    </dgm:pt>
    <dgm:pt modelId="{A733D9AC-B6EB-4B04-9876-C44D7114C4C2}" type="pres">
      <dgm:prSet presAssocID="{5E7097FA-AAC0-4F26-8F43-0527FFE7FBAB}" presName="srcNode" presStyleLbl="node1" presStyleIdx="0" presStyleCnt="7"/>
      <dgm:spPr/>
    </dgm:pt>
    <dgm:pt modelId="{F02D9F89-3136-4400-8880-6F4C9D1922CA}" type="pres">
      <dgm:prSet presAssocID="{5E7097FA-AAC0-4F26-8F43-0527FFE7FBAB}" presName="conn" presStyleLbl="parChTrans1D2" presStyleIdx="0" presStyleCnt="1"/>
      <dgm:spPr/>
    </dgm:pt>
    <dgm:pt modelId="{EBE1A0F6-6BED-494C-8DF5-6066A4DB3B33}" type="pres">
      <dgm:prSet presAssocID="{5E7097FA-AAC0-4F26-8F43-0527FFE7FBAB}" presName="extraNode" presStyleLbl="node1" presStyleIdx="0" presStyleCnt="7"/>
      <dgm:spPr/>
    </dgm:pt>
    <dgm:pt modelId="{7FB9DF1B-7C08-452A-BDE2-790C0F44BA3C}" type="pres">
      <dgm:prSet presAssocID="{5E7097FA-AAC0-4F26-8F43-0527FFE7FBAB}" presName="dstNode" presStyleLbl="node1" presStyleIdx="0" presStyleCnt="7"/>
      <dgm:spPr/>
    </dgm:pt>
    <dgm:pt modelId="{D0BBA9B4-F286-488B-BA4B-91A2B12188B1}" type="pres">
      <dgm:prSet presAssocID="{C04CFA10-04E4-4CBF-A8C3-E176812AF3D8}" presName="text_1" presStyleLbl="node1" presStyleIdx="0" presStyleCnt="7" custScaleX="99907" custScaleY="110431" custLinFactNeighborY="11784">
        <dgm:presLayoutVars>
          <dgm:bulletEnabled val="1"/>
        </dgm:presLayoutVars>
      </dgm:prSet>
      <dgm:spPr/>
    </dgm:pt>
    <dgm:pt modelId="{CB65F9B7-AA64-4F17-89F1-11D84E0B4F5E}" type="pres">
      <dgm:prSet presAssocID="{C04CFA10-04E4-4CBF-A8C3-E176812AF3D8}" presName="accent_1" presStyleCnt="0"/>
      <dgm:spPr/>
    </dgm:pt>
    <dgm:pt modelId="{17989FF0-9458-4918-9644-66FC8361081F}" type="pres">
      <dgm:prSet presAssocID="{C04CFA10-04E4-4CBF-A8C3-E176812AF3D8}" presName="accentRepeatNode" presStyleLbl="solidFgAcc1" presStyleIdx="0" presStyleCnt="7" custLinFactNeighborX="-547" custLinFactNeighborY="7071"/>
      <dgm:spPr>
        <a:xfrm>
          <a:off x="68559" y="200719"/>
          <a:ext cx="668673" cy="66867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gm:spPr>
    </dgm:pt>
    <dgm:pt modelId="{9B3D779A-965A-4FD6-814B-7881F1A1A2BC}" type="pres">
      <dgm:prSet presAssocID="{73B4617D-D96A-42D9-9146-915588F81758}" presName="text_2" presStyleLbl="node1" presStyleIdx="1" presStyleCnt="7" custScaleX="100165" custScaleY="110431" custLinFactNeighborX="-63" custLinFactNeighborY="-734">
        <dgm:presLayoutVars>
          <dgm:bulletEnabled val="1"/>
        </dgm:presLayoutVars>
      </dgm:prSet>
      <dgm:spPr>
        <a:prstGeom prst="rect">
          <a:avLst/>
        </a:prstGeom>
      </dgm:spPr>
    </dgm:pt>
    <dgm:pt modelId="{95CD7E57-4C86-48C0-A8B7-1F2B9DAFBC59}" type="pres">
      <dgm:prSet presAssocID="{73B4617D-D96A-42D9-9146-915588F81758}" presName="accent_2" presStyleCnt="0"/>
      <dgm:spPr/>
    </dgm:pt>
    <dgm:pt modelId="{22EBB5E2-1E7A-4E52-9DF7-8D503A7ECB4F}" type="pres">
      <dgm:prSet presAssocID="{73B4617D-D96A-42D9-9146-915588F81758}" presName="accentRepeatNode" presStyleLbl="solidFgAcc1" presStyleIdx="1" presStyleCnt="7" custScaleX="102292" custScaleY="102292"/>
      <dgm:spPr>
        <a:xfrm>
          <a:off x="548989" y="995936"/>
          <a:ext cx="683999" cy="683999"/>
        </a:xfrm>
        <a:prstGeom prst="ellipse">
          <a:avLst/>
        </a:prstGeom>
        <a:blipFill rotWithShape="0">
          <a:blip xmlns:r="http://schemas.openxmlformats.org/officeDocument/2006/relationships"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l="-86000" r="-86000"/>
          </a:stretch>
        </a:blipFill>
        <a:ln w="25400" cap="flat" cmpd="sng" algn="ctr">
          <a:solidFill>
            <a:srgbClr val="202653">
              <a:hueOff val="0"/>
              <a:satOff val="0"/>
              <a:lumOff val="0"/>
              <a:alphaOff val="0"/>
            </a:srgbClr>
          </a:solidFill>
          <a:prstDash val="solid"/>
          <a:miter lim="800000"/>
        </a:ln>
        <a:effectLst/>
      </dgm:spPr>
    </dgm:pt>
    <dgm:pt modelId="{E2FC0701-CA75-46A5-83E5-5C5496C652C7}" type="pres">
      <dgm:prSet presAssocID="{70B0B3A2-EDEF-4659-9657-A8DAC8482C8F}" presName="text_3" presStyleLbl="node1" presStyleIdx="2" presStyleCnt="7" custScaleY="149406" custLinFactNeighborX="140">
        <dgm:presLayoutVars>
          <dgm:bulletEnabled val="1"/>
        </dgm:presLayoutVars>
      </dgm:prSet>
      <dgm:spPr>
        <a:xfrm>
          <a:off x="1135968" y="1767938"/>
          <a:ext cx="7979996" cy="744576"/>
        </a:xfrm>
        <a:prstGeom prst="rect">
          <a:avLst/>
        </a:prstGeom>
      </dgm:spPr>
    </dgm:pt>
    <dgm:pt modelId="{186B8600-61A1-479F-B59E-7986D19D86DB}" type="pres">
      <dgm:prSet presAssocID="{70B0B3A2-EDEF-4659-9657-A8DAC8482C8F}" presName="accent_3" presStyleCnt="0"/>
      <dgm:spPr/>
    </dgm:pt>
    <dgm:pt modelId="{1A9AED78-025F-400B-A508-978FCBF3A8EB}" type="pres">
      <dgm:prSet presAssocID="{70B0B3A2-EDEF-4659-9657-A8DAC8482C8F}" presName="accentRepeatNode" presStyleLbl="solidFgAcc1" presStyleIdx="2" presStyleCnt="7" custScaleX="107676" custScaleY="107676"/>
      <dgm:spPr>
        <a:xfrm>
          <a:off x="796456" y="1780226"/>
          <a:ext cx="720001" cy="720001"/>
        </a:xfrm>
        <a:prstGeom prst="ellipse">
          <a:avLst/>
        </a:prstGeom>
        <a:blipFill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gm:spPr>
    </dgm:pt>
    <dgm:pt modelId="{1D09FB46-3384-47BA-A79E-3DA881486A5C}" type="pres">
      <dgm:prSet presAssocID="{EFA88676-8367-42D1-948F-084FEC399EA3}" presName="text_4" presStyleLbl="node1" presStyleIdx="3" presStyleCnt="7" custScaleY="110431">
        <dgm:presLayoutVars>
          <dgm:bulletEnabled val="1"/>
        </dgm:presLayoutVars>
      </dgm:prSet>
      <dgm:spPr>
        <a:prstGeom prst="rect">
          <a:avLst/>
        </a:prstGeom>
      </dgm:spPr>
    </dgm:pt>
    <dgm:pt modelId="{93D2FCEC-0B63-4083-8DDE-7A550464E260}" type="pres">
      <dgm:prSet presAssocID="{EFA88676-8367-42D1-948F-084FEC399EA3}" presName="accent_4" presStyleCnt="0"/>
      <dgm:spPr/>
    </dgm:pt>
    <dgm:pt modelId="{EC4811AD-BE8E-4DD2-BF04-7DB52222E530}" type="pres">
      <dgm:prSet presAssocID="{EFA88676-8367-42D1-948F-084FEC399EA3}" presName="accentRepeatNode" presStyleLbl="solidFgAcc1" presStyleIdx="3" presStyleCnt="7"/>
      <dgm:spPr>
        <a:xfrm>
          <a:off x="906881" y="2608769"/>
          <a:ext cx="668673" cy="668673"/>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a:ln w="25400" cap="flat" cmpd="sng" algn="ctr">
          <a:solidFill>
            <a:srgbClr val="202653">
              <a:hueOff val="0"/>
              <a:satOff val="0"/>
              <a:lumOff val="0"/>
              <a:alphaOff val="0"/>
            </a:srgbClr>
          </a:solidFill>
          <a:prstDash val="solid"/>
          <a:miter lim="800000"/>
        </a:ln>
        <a:effectLst/>
      </dgm:spPr>
    </dgm:pt>
    <dgm:pt modelId="{80E186E4-D813-49D4-BCA3-969AD7C9A421}" type="pres">
      <dgm:prSet presAssocID="{69208AF2-A5F9-4B43-AB41-3EC22556E880}" presName="text_5" presStyleLbl="node1" presStyleIdx="4" presStyleCnt="7" custScaleX="97634" custScaleY="110431" custLinFactNeighborX="931" custLinFactNeighborY="-4971">
        <dgm:presLayoutVars>
          <dgm:bulletEnabled val="1"/>
        </dgm:presLayoutVars>
      </dgm:prSet>
      <dgm:spPr>
        <a:xfrm>
          <a:off x="1016188" y="3391682"/>
          <a:ext cx="8087407" cy="720001"/>
        </a:xfrm>
        <a:prstGeom prst="rect">
          <a:avLst/>
        </a:prstGeom>
      </dgm:spPr>
    </dgm:pt>
    <dgm:pt modelId="{33B2FB90-7F18-4769-83CC-E2EF0DBEAEAF}" type="pres">
      <dgm:prSet presAssocID="{69208AF2-A5F9-4B43-AB41-3EC22556E880}" presName="accent_5" presStyleCnt="0"/>
      <dgm:spPr/>
    </dgm:pt>
    <dgm:pt modelId="{FCFF821D-A27E-4653-A725-D8468E738ECB}" type="pres">
      <dgm:prSet presAssocID="{69208AF2-A5F9-4B43-AB41-3EC22556E880}" presName="accentRepeatNode" presStyleLbl="solidFgAcc1" presStyleIdx="4" presStyleCnt="7" custScaleX="107676" custScaleY="107676" custLinFactNeighborX="3219" custLinFactNeighborY="-3219"/>
      <dgm:spPr>
        <a:xfrm>
          <a:off x="796456" y="3385985"/>
          <a:ext cx="720001" cy="720001"/>
        </a:xfrm>
        <a:prstGeom prst="ellipse">
          <a:avLst/>
        </a:prstGeom>
        <a:blipFill rotWithShape="0">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a:ln w="25400" cap="flat" cmpd="sng" algn="ctr">
          <a:solidFill>
            <a:srgbClr val="202653">
              <a:hueOff val="0"/>
              <a:satOff val="0"/>
              <a:lumOff val="0"/>
              <a:alphaOff val="0"/>
            </a:srgbClr>
          </a:solidFill>
          <a:prstDash val="solid"/>
          <a:miter lim="800000"/>
        </a:ln>
        <a:effectLst/>
      </dgm:spPr>
    </dgm:pt>
    <dgm:pt modelId="{EC222F04-3823-448C-8E0E-54F17D7930BB}" type="pres">
      <dgm:prSet presAssocID="{23DCB52F-3977-4B40-85A7-0F8E8EEA4704}" presName="text_6" presStyleLbl="node1" presStyleIdx="5" presStyleCnt="7" custScaleX="99211" custScaleY="110431" custLinFactNeighborX="147" custLinFactNeighborY="-7166">
        <dgm:presLayoutVars>
          <dgm:bulletEnabled val="1"/>
        </dgm:presLayoutVars>
      </dgm:prSet>
      <dgm:spPr>
        <a:xfrm>
          <a:off x="931145" y="4213006"/>
          <a:ext cx="8180408" cy="744576"/>
        </a:xfrm>
        <a:prstGeom prst="rect">
          <a:avLst/>
        </a:prstGeom>
      </dgm:spPr>
    </dgm:pt>
    <dgm:pt modelId="{85980DCB-7315-4129-8B2B-F9C79314180C}" type="pres">
      <dgm:prSet presAssocID="{23DCB52F-3977-4B40-85A7-0F8E8EEA4704}" presName="accent_6" presStyleCnt="0"/>
      <dgm:spPr/>
    </dgm:pt>
    <dgm:pt modelId="{63EBF818-1B12-4C1C-BE4C-7588D88217A3}" type="pres">
      <dgm:prSet presAssocID="{23DCB52F-3977-4B40-85A7-0F8E8EEA4704}" presName="accentRepeatNode" presStyleLbl="solidFgAcc1" presStyleIdx="5" presStyleCnt="7" custScaleX="107676" custScaleY="107676" custLinFactNeighborX="9658" custLinFactNeighborY="-6713"/>
      <dgm:spPr>
        <a:xfrm>
          <a:off x="530988" y="4218734"/>
          <a:ext cx="720001" cy="720001"/>
        </a:xfrm>
        <a:prstGeom prst="ellipse">
          <a:avLst/>
        </a:prstGeom>
        <a:blipFill rotWithShape="0">
          <a:blip xmlns:r="http://schemas.openxmlformats.org/officeDocument/2006/relationships" r:embed="rId7">
            <a:extLst>
              <a:ext uri="{28A0092B-C50C-407E-A947-70E740481C1C}">
                <a14:useLocalDpi xmlns:a14="http://schemas.microsoft.com/office/drawing/2010/main" val="0"/>
              </a:ext>
            </a:extLst>
          </a:blip>
          <a:srcRect/>
          <a:stretch>
            <a:fillRect l="-11000" r="-11000"/>
          </a:stretch>
        </a:blipFill>
        <a:ln w="25400" cap="flat" cmpd="sng" algn="ctr">
          <a:solidFill>
            <a:srgbClr val="202653">
              <a:hueOff val="0"/>
              <a:satOff val="0"/>
              <a:lumOff val="0"/>
              <a:alphaOff val="0"/>
            </a:srgbClr>
          </a:solidFill>
          <a:prstDash val="solid"/>
          <a:miter lim="800000"/>
        </a:ln>
        <a:effectLst/>
      </dgm:spPr>
    </dgm:pt>
    <dgm:pt modelId="{FB89CFDC-4DBD-4D1D-97F6-F0DDFBEF9660}" type="pres">
      <dgm:prSet presAssocID="{1B2675B9-1798-486D-B862-5DD55E9B8F5F}" presName="text_7" presStyleLbl="node1" presStyleIdx="6" presStyleCnt="7" custScaleX="99693" custScaleY="149406" custLinFactNeighborX="0">
        <dgm:presLayoutVars>
          <dgm:bulletEnabled val="1"/>
        </dgm:presLayoutVars>
      </dgm:prSet>
      <dgm:spPr>
        <a:xfrm>
          <a:off x="427925" y="5083686"/>
          <a:ext cx="8646180" cy="534939"/>
        </a:xfrm>
        <a:prstGeom prst="rect">
          <a:avLst/>
        </a:prstGeom>
      </dgm:spPr>
    </dgm:pt>
    <dgm:pt modelId="{5FF3B22D-444A-48B3-BDCE-5A4061FF97DD}" type="pres">
      <dgm:prSet presAssocID="{1B2675B9-1798-486D-B862-5DD55E9B8F5F}" presName="accent_7" presStyleCnt="0"/>
      <dgm:spPr/>
    </dgm:pt>
    <dgm:pt modelId="{9CBE9B8F-3800-4800-ABDB-0FAF36E3DF40}" type="pres">
      <dgm:prSet presAssocID="{1B2675B9-1798-486D-B862-5DD55E9B8F5F}" presName="accentRepeatNode" presStyleLbl="solidFgAcc1" presStyleIdx="6" presStyleCnt="7" custScaleX="107676" custScaleY="107676"/>
      <dgm:spPr>
        <a:xfrm>
          <a:off x="72216" y="5016819"/>
          <a:ext cx="668673" cy="668673"/>
        </a:xfrm>
        <a:prstGeom prst="ellipse">
          <a:avLst/>
        </a:prstGeom>
        <a:blipFill rotWithShape="0">
          <a:blip xmlns:r="http://schemas.openxmlformats.org/officeDocument/2006/relationships" r:embed="rId8">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gm:spPr>
    </dgm:pt>
  </dgm:ptLst>
  <dgm:cxnLst>
    <dgm:cxn modelId="{5DAE6B0B-1E3B-45DC-B537-F682628B1BEF}" srcId="{5E7097FA-AAC0-4F26-8F43-0527FFE7FBAB}" destId="{EFA88676-8367-42D1-948F-084FEC399EA3}" srcOrd="3" destOrd="0" parTransId="{A1F34558-4BB7-4C26-A997-32A677C85129}" sibTransId="{43AB3A7B-190E-4069-8878-C1E024303589}"/>
    <dgm:cxn modelId="{9EE3A917-B5FF-49D7-B1E4-323D54AFA15E}" srcId="{5E7097FA-AAC0-4F26-8F43-0527FFE7FBAB}" destId="{C04CFA10-04E4-4CBF-A8C3-E176812AF3D8}" srcOrd="0" destOrd="0" parTransId="{6C1AE329-1D17-4878-B075-6C303A98B794}" sibTransId="{3AA26668-2F16-4C06-BD54-25336C3A7567}"/>
    <dgm:cxn modelId="{3193E729-85C3-4757-8D52-2F8EF06A5E17}" srcId="{5E7097FA-AAC0-4F26-8F43-0527FFE7FBAB}" destId="{1B2675B9-1798-486D-B862-5DD55E9B8F5F}" srcOrd="6" destOrd="0" parTransId="{79E9C879-409E-4E9F-8F3B-27BF3976B6FC}" sibTransId="{C54DE68B-8BE6-4B9D-AA7C-CDF6B1DD88CF}"/>
    <dgm:cxn modelId="{9576B531-47B9-4FC6-8440-44E4C140F2B7}" srcId="{5E7097FA-AAC0-4F26-8F43-0527FFE7FBAB}" destId="{69208AF2-A5F9-4B43-AB41-3EC22556E880}" srcOrd="4" destOrd="0" parTransId="{304DF2D7-55D2-4243-A427-3708D9DF73DB}" sibTransId="{783ECCF3-97A7-4B6C-9C9A-B28550F7AA52}"/>
    <dgm:cxn modelId="{3FC38534-A369-4619-80CF-E58FA8DAE7B7}" type="presOf" srcId="{70B0B3A2-EDEF-4659-9657-A8DAC8482C8F}" destId="{E2FC0701-CA75-46A5-83E5-5C5496C652C7}" srcOrd="0" destOrd="0" presId="urn:microsoft.com/office/officeart/2008/layout/VerticalCurvedList"/>
    <dgm:cxn modelId="{F491C45E-348A-48C6-9981-029B3ED51A7A}" type="presOf" srcId="{C04CFA10-04E4-4CBF-A8C3-E176812AF3D8}" destId="{D0BBA9B4-F286-488B-BA4B-91A2B12188B1}" srcOrd="0" destOrd="0" presId="urn:microsoft.com/office/officeart/2008/layout/VerticalCurvedList"/>
    <dgm:cxn modelId="{55F20543-AA62-4514-B7F0-DB4AE15EAFC8}" type="presOf" srcId="{EFA88676-8367-42D1-948F-084FEC399EA3}" destId="{1D09FB46-3384-47BA-A79E-3DA881486A5C}" srcOrd="0" destOrd="0" presId="urn:microsoft.com/office/officeart/2008/layout/VerticalCurvedList"/>
    <dgm:cxn modelId="{2CC73F45-1EDD-4CCF-B47F-5679CE3E7EA1}" type="presOf" srcId="{73B4617D-D96A-42D9-9146-915588F81758}" destId="{9B3D779A-965A-4FD6-814B-7881F1A1A2BC}" srcOrd="0" destOrd="0" presId="urn:microsoft.com/office/officeart/2008/layout/VerticalCurvedList"/>
    <dgm:cxn modelId="{0938E445-96A7-4699-A56B-2AD8DBC0C018}" srcId="{5E7097FA-AAC0-4F26-8F43-0527FFE7FBAB}" destId="{23DCB52F-3977-4B40-85A7-0F8E8EEA4704}" srcOrd="5" destOrd="0" parTransId="{FA43DD2B-3B44-439C-8835-E41D3EF664AF}" sibTransId="{02E5A75B-C134-4EAA-A652-516B573886A0}"/>
    <dgm:cxn modelId="{279BAC55-9B09-449D-B2D9-7C30F8620AD9}" type="presOf" srcId="{69208AF2-A5F9-4B43-AB41-3EC22556E880}" destId="{80E186E4-D813-49D4-BCA3-969AD7C9A421}" srcOrd="0" destOrd="0" presId="urn:microsoft.com/office/officeart/2008/layout/VerticalCurvedList"/>
    <dgm:cxn modelId="{313CA59E-5B6A-411D-A3DD-731EF0EA632A}" type="presOf" srcId="{3AA26668-2F16-4C06-BD54-25336C3A7567}" destId="{F02D9F89-3136-4400-8880-6F4C9D1922CA}" srcOrd="0" destOrd="0" presId="urn:microsoft.com/office/officeart/2008/layout/VerticalCurvedList"/>
    <dgm:cxn modelId="{F2EE02C3-E431-4270-A4EE-780382633576}" type="presOf" srcId="{5E7097FA-AAC0-4F26-8F43-0527FFE7FBAB}" destId="{A496933C-63CB-4A93-88C2-69E1CBDD14C6}" srcOrd="0" destOrd="0" presId="urn:microsoft.com/office/officeart/2008/layout/VerticalCurvedList"/>
    <dgm:cxn modelId="{9E3D65CB-2D2A-413F-8F8C-6850AB8C9DE0}" srcId="{5E7097FA-AAC0-4F26-8F43-0527FFE7FBAB}" destId="{73B4617D-D96A-42D9-9146-915588F81758}" srcOrd="1" destOrd="0" parTransId="{61C2D562-A479-4025-BA79-1C8B63BDA692}" sibTransId="{D73E14B0-4962-490F-827B-966D332569EB}"/>
    <dgm:cxn modelId="{7BF8B2D5-D150-4342-BB34-3EE23CEA9312}" type="presOf" srcId="{23DCB52F-3977-4B40-85A7-0F8E8EEA4704}" destId="{EC222F04-3823-448C-8E0E-54F17D7930BB}" srcOrd="0" destOrd="0" presId="urn:microsoft.com/office/officeart/2008/layout/VerticalCurvedList"/>
    <dgm:cxn modelId="{8ADC09E3-5857-408B-83B5-A356260CBF43}" type="presOf" srcId="{1B2675B9-1798-486D-B862-5DD55E9B8F5F}" destId="{FB89CFDC-4DBD-4D1D-97F6-F0DDFBEF9660}" srcOrd="0" destOrd="0" presId="urn:microsoft.com/office/officeart/2008/layout/VerticalCurvedList"/>
    <dgm:cxn modelId="{9B0241E9-B2BC-4AAF-A70C-96C4D3385CD4}" srcId="{5E7097FA-AAC0-4F26-8F43-0527FFE7FBAB}" destId="{70B0B3A2-EDEF-4659-9657-A8DAC8482C8F}" srcOrd="2" destOrd="0" parTransId="{7C15A863-0707-4BC0-A5A5-263EF038CA89}" sibTransId="{8D82642C-D480-4F38-A0C1-AABCFBD55753}"/>
    <dgm:cxn modelId="{6FBA9A80-75DE-4E73-BB47-C7A8EBB70A20}" type="presParOf" srcId="{A496933C-63CB-4A93-88C2-69E1CBDD14C6}" destId="{FEF91705-633F-4C3F-9E50-CE38CE378F12}" srcOrd="0" destOrd="0" presId="urn:microsoft.com/office/officeart/2008/layout/VerticalCurvedList"/>
    <dgm:cxn modelId="{65672EA2-1826-47A6-9107-2FCB7A9705F7}" type="presParOf" srcId="{FEF91705-633F-4C3F-9E50-CE38CE378F12}" destId="{B718FBFA-8DA3-44FC-B167-3DDDB6BC26D0}" srcOrd="0" destOrd="0" presId="urn:microsoft.com/office/officeart/2008/layout/VerticalCurvedList"/>
    <dgm:cxn modelId="{5F2CB254-4F3B-41DC-830A-B1F9B133E15E}" type="presParOf" srcId="{B718FBFA-8DA3-44FC-B167-3DDDB6BC26D0}" destId="{A733D9AC-B6EB-4B04-9876-C44D7114C4C2}" srcOrd="0" destOrd="0" presId="urn:microsoft.com/office/officeart/2008/layout/VerticalCurvedList"/>
    <dgm:cxn modelId="{0B8A4019-9A06-4D3F-8D33-60A0285347FC}" type="presParOf" srcId="{B718FBFA-8DA3-44FC-B167-3DDDB6BC26D0}" destId="{F02D9F89-3136-4400-8880-6F4C9D1922CA}" srcOrd="1" destOrd="0" presId="urn:microsoft.com/office/officeart/2008/layout/VerticalCurvedList"/>
    <dgm:cxn modelId="{F2F584F1-06E2-4BBE-A1A5-D440C90B3EAC}" type="presParOf" srcId="{B718FBFA-8DA3-44FC-B167-3DDDB6BC26D0}" destId="{EBE1A0F6-6BED-494C-8DF5-6066A4DB3B33}" srcOrd="2" destOrd="0" presId="urn:microsoft.com/office/officeart/2008/layout/VerticalCurvedList"/>
    <dgm:cxn modelId="{85F4E1EF-F3EA-4BC8-89C3-D7A9DFBBE839}" type="presParOf" srcId="{B718FBFA-8DA3-44FC-B167-3DDDB6BC26D0}" destId="{7FB9DF1B-7C08-452A-BDE2-790C0F44BA3C}" srcOrd="3" destOrd="0" presId="urn:microsoft.com/office/officeart/2008/layout/VerticalCurvedList"/>
    <dgm:cxn modelId="{6E9972DA-1359-413B-BEAE-7B843F61DD4A}" type="presParOf" srcId="{FEF91705-633F-4C3F-9E50-CE38CE378F12}" destId="{D0BBA9B4-F286-488B-BA4B-91A2B12188B1}" srcOrd="1" destOrd="0" presId="urn:microsoft.com/office/officeart/2008/layout/VerticalCurvedList"/>
    <dgm:cxn modelId="{D490B4CF-1F9B-4F0C-8012-82FBC65F6A56}" type="presParOf" srcId="{FEF91705-633F-4C3F-9E50-CE38CE378F12}" destId="{CB65F9B7-AA64-4F17-89F1-11D84E0B4F5E}" srcOrd="2" destOrd="0" presId="urn:microsoft.com/office/officeart/2008/layout/VerticalCurvedList"/>
    <dgm:cxn modelId="{E9919566-D64D-477F-92B8-BAC81CFAFCB0}" type="presParOf" srcId="{CB65F9B7-AA64-4F17-89F1-11D84E0B4F5E}" destId="{17989FF0-9458-4918-9644-66FC8361081F}" srcOrd="0" destOrd="0" presId="urn:microsoft.com/office/officeart/2008/layout/VerticalCurvedList"/>
    <dgm:cxn modelId="{8849BA72-98F6-4D1D-BF8F-A7D70ACD432B}" type="presParOf" srcId="{FEF91705-633F-4C3F-9E50-CE38CE378F12}" destId="{9B3D779A-965A-4FD6-814B-7881F1A1A2BC}" srcOrd="3" destOrd="0" presId="urn:microsoft.com/office/officeart/2008/layout/VerticalCurvedList"/>
    <dgm:cxn modelId="{B5C73ADF-BAFF-40CF-8162-6B953FDDBD71}" type="presParOf" srcId="{FEF91705-633F-4C3F-9E50-CE38CE378F12}" destId="{95CD7E57-4C86-48C0-A8B7-1F2B9DAFBC59}" srcOrd="4" destOrd="0" presId="urn:microsoft.com/office/officeart/2008/layout/VerticalCurvedList"/>
    <dgm:cxn modelId="{F7D3B8F0-D654-4F68-8C00-7B55CE3A74A1}" type="presParOf" srcId="{95CD7E57-4C86-48C0-A8B7-1F2B9DAFBC59}" destId="{22EBB5E2-1E7A-4E52-9DF7-8D503A7ECB4F}" srcOrd="0" destOrd="0" presId="urn:microsoft.com/office/officeart/2008/layout/VerticalCurvedList"/>
    <dgm:cxn modelId="{6DA59A87-7DCA-4DAB-86CC-A1296B8665FA}" type="presParOf" srcId="{FEF91705-633F-4C3F-9E50-CE38CE378F12}" destId="{E2FC0701-CA75-46A5-83E5-5C5496C652C7}" srcOrd="5" destOrd="0" presId="urn:microsoft.com/office/officeart/2008/layout/VerticalCurvedList"/>
    <dgm:cxn modelId="{2808774F-4DB9-4037-8B8B-44A135A327BB}" type="presParOf" srcId="{FEF91705-633F-4C3F-9E50-CE38CE378F12}" destId="{186B8600-61A1-479F-B59E-7986D19D86DB}" srcOrd="6" destOrd="0" presId="urn:microsoft.com/office/officeart/2008/layout/VerticalCurvedList"/>
    <dgm:cxn modelId="{8E00E15E-42D9-482B-B86A-4FA8BE659B42}" type="presParOf" srcId="{186B8600-61A1-479F-B59E-7986D19D86DB}" destId="{1A9AED78-025F-400B-A508-978FCBF3A8EB}" srcOrd="0" destOrd="0" presId="urn:microsoft.com/office/officeart/2008/layout/VerticalCurvedList"/>
    <dgm:cxn modelId="{38E9E50B-29BF-401B-844E-16071EBE5C95}" type="presParOf" srcId="{FEF91705-633F-4C3F-9E50-CE38CE378F12}" destId="{1D09FB46-3384-47BA-A79E-3DA881486A5C}" srcOrd="7" destOrd="0" presId="urn:microsoft.com/office/officeart/2008/layout/VerticalCurvedList"/>
    <dgm:cxn modelId="{AD11A133-C398-4B78-A6B8-E8BFA928EF6F}" type="presParOf" srcId="{FEF91705-633F-4C3F-9E50-CE38CE378F12}" destId="{93D2FCEC-0B63-4083-8DDE-7A550464E260}" srcOrd="8" destOrd="0" presId="urn:microsoft.com/office/officeart/2008/layout/VerticalCurvedList"/>
    <dgm:cxn modelId="{4F50E27D-CEF5-4B6C-8E4E-C089ED7170FA}" type="presParOf" srcId="{93D2FCEC-0B63-4083-8DDE-7A550464E260}" destId="{EC4811AD-BE8E-4DD2-BF04-7DB52222E530}" srcOrd="0" destOrd="0" presId="urn:microsoft.com/office/officeart/2008/layout/VerticalCurvedList"/>
    <dgm:cxn modelId="{1140E00E-FBF2-4BBD-A78D-AD99467D79CB}" type="presParOf" srcId="{FEF91705-633F-4C3F-9E50-CE38CE378F12}" destId="{80E186E4-D813-49D4-BCA3-969AD7C9A421}" srcOrd="9" destOrd="0" presId="urn:microsoft.com/office/officeart/2008/layout/VerticalCurvedList"/>
    <dgm:cxn modelId="{9D3A063B-4204-4F17-9CF2-BBD904CFCEEC}" type="presParOf" srcId="{FEF91705-633F-4C3F-9E50-CE38CE378F12}" destId="{33B2FB90-7F18-4769-83CC-E2EF0DBEAEAF}" srcOrd="10" destOrd="0" presId="urn:microsoft.com/office/officeart/2008/layout/VerticalCurvedList"/>
    <dgm:cxn modelId="{06A0B4FC-CB39-4BA7-8A00-BCB0B0CF0098}" type="presParOf" srcId="{33B2FB90-7F18-4769-83CC-E2EF0DBEAEAF}" destId="{FCFF821D-A27E-4653-A725-D8468E738ECB}" srcOrd="0" destOrd="0" presId="urn:microsoft.com/office/officeart/2008/layout/VerticalCurvedList"/>
    <dgm:cxn modelId="{7828925A-5491-4594-845B-E2C4B3665153}" type="presParOf" srcId="{FEF91705-633F-4C3F-9E50-CE38CE378F12}" destId="{EC222F04-3823-448C-8E0E-54F17D7930BB}" srcOrd="11" destOrd="0" presId="urn:microsoft.com/office/officeart/2008/layout/VerticalCurvedList"/>
    <dgm:cxn modelId="{5FFB5E51-3D53-4DA8-9C78-D2B7C79C814B}" type="presParOf" srcId="{FEF91705-633F-4C3F-9E50-CE38CE378F12}" destId="{85980DCB-7315-4129-8B2B-F9C79314180C}" srcOrd="12" destOrd="0" presId="urn:microsoft.com/office/officeart/2008/layout/VerticalCurvedList"/>
    <dgm:cxn modelId="{74F75EAB-4E77-4EE6-AC11-6DBF39F2C4D3}" type="presParOf" srcId="{85980DCB-7315-4129-8B2B-F9C79314180C}" destId="{63EBF818-1B12-4C1C-BE4C-7588D88217A3}" srcOrd="0" destOrd="0" presId="urn:microsoft.com/office/officeart/2008/layout/VerticalCurvedList"/>
    <dgm:cxn modelId="{EF45B2CB-FEB3-4A71-B8B1-8B66707A7FBC}" type="presParOf" srcId="{FEF91705-633F-4C3F-9E50-CE38CE378F12}" destId="{FB89CFDC-4DBD-4D1D-97F6-F0DDFBEF9660}" srcOrd="13" destOrd="0" presId="urn:microsoft.com/office/officeart/2008/layout/VerticalCurvedList"/>
    <dgm:cxn modelId="{EFF59074-7A14-4316-93A3-33724B6C488E}" type="presParOf" srcId="{FEF91705-633F-4C3F-9E50-CE38CE378F12}" destId="{5FF3B22D-444A-48B3-BDCE-5A4061FF97DD}" srcOrd="14" destOrd="0" presId="urn:microsoft.com/office/officeart/2008/layout/VerticalCurvedList"/>
    <dgm:cxn modelId="{AE680F65-339C-44B7-B9A9-43714C1458E4}" type="presParOf" srcId="{5FF3B22D-444A-48B3-BDCE-5A4061FF97DD}" destId="{9CBE9B8F-3800-4800-ABDB-0FAF36E3DF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noProof="0" dirty="0"/>
        </a:p>
      </dgm:t>
    </dgm:pt>
    <dgm:pt modelId="{2DE3D471-3B8A-42E2-A6A4-89E69711C2F2}" type="sibTrans" cxnId="{6CCB77ED-9B18-42C6-BA1F-4BAB6E29D6B2}">
      <dgm:prSet/>
      <dgm:spPr/>
      <dgm:t>
        <a:bodyPr/>
        <a:lstStyle/>
        <a:p>
          <a:endParaRPr lang="en-US" noProof="0" dirty="0"/>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 position</a:t>
          </a:r>
        </a:p>
      </dgm:t>
    </dgm:pt>
    <dgm:pt modelId="{F9E2FEA7-CAC7-45C8-8E5B-E3A33B62A57C}" type="parTrans" cxnId="{4D1490D1-ED2B-4E5B-990F-EABA6FE966C8}">
      <dgm:prSet/>
      <dgm:spPr/>
      <dgm:t>
        <a:bodyPr/>
        <a:lstStyle/>
        <a:p>
          <a:endParaRPr lang="en-US" noProof="0" dirty="0"/>
        </a:p>
      </dgm:t>
    </dgm:pt>
    <dgm:pt modelId="{FAECC185-8C3A-43A9-B827-15A993582BB5}" type="sibTrans" cxnId="{4D1490D1-ED2B-4E5B-990F-EABA6FE966C8}">
      <dgm:prSet/>
      <dgm:spPr/>
      <dgm:t>
        <a:bodyPr/>
        <a:lstStyle/>
        <a:p>
          <a:endParaRPr lang="en-US" noProof="0" dirty="0"/>
        </a:p>
      </dgm:t>
    </dgm:pt>
    <dgm:pt modelId="{98F0C8CF-C842-4CCF-BD32-A001D7204F39}">
      <dgm:prSet phldrT="[Text]" custT="1"/>
      <dgm:spPr>
        <a:solidFill>
          <a:schemeClr val="tx2"/>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gm:t>
    </dgm:pt>
    <dgm:pt modelId="{A01ED346-9C94-425B-845C-6E0248272379}" type="parTrans" cxnId="{FA127D9F-4DD7-420B-8333-D327F75AFA36}">
      <dgm:prSet/>
      <dgm:spPr/>
      <dgm:t>
        <a:bodyPr/>
        <a:lstStyle/>
        <a:p>
          <a:endParaRPr lang="en-US" noProof="0" dirty="0"/>
        </a:p>
      </dgm:t>
    </dgm:pt>
    <dgm:pt modelId="{CBEBCD59-532F-4594-B6A2-274C5DCD838F}" type="sibTrans" cxnId="{FA127D9F-4DD7-420B-8333-D327F75AFA36}">
      <dgm:prSet/>
      <dgm:spPr/>
      <dgm:t>
        <a:bodyPr/>
        <a:lstStyle/>
        <a:p>
          <a:endParaRPr lang="en-US" noProof="0" dirty="0"/>
        </a:p>
      </dgm:t>
    </dgm:pt>
    <dgm:pt modelId="{7461E5F4-1E23-45C0-A178-5D4747F9F5C6}">
      <dgm:prSet custT="1"/>
      <dgm:spPr>
        <a:solidFill>
          <a:schemeClr val="bg1">
            <a:lumMod val="65000"/>
          </a:schemeClr>
        </a:solidFill>
      </dgm:spPr>
      <dgm:t>
        <a:bodyPr/>
        <a:lstStyle/>
        <a:p>
          <a:r>
            <a:rPr lang="en-GB" sz="2200" b="1" noProof="0" dirty="0">
              <a:latin typeface="Trebuchet MS" panose="020B0603020202020204" pitchFamily="34" charset="0"/>
            </a:rPr>
            <a:t>Real estate markets</a:t>
          </a:r>
          <a:endParaRPr lang="en-US" sz="2200" b="1" noProof="0" dirty="0">
            <a:latin typeface="Trebuchet MS" panose="020B0603020202020204" pitchFamily="34" charset="0"/>
          </a:endParaRPr>
        </a:p>
      </dgm:t>
    </dgm:pt>
    <dgm:pt modelId="{5B69399D-BD11-4FA6-92D1-AACCCD4F735B}" type="parTrans" cxnId="{4AB14F33-8DA0-40B7-84C9-4AF3B6C182FB}">
      <dgm:prSet/>
      <dgm:spPr/>
      <dgm:t>
        <a:bodyPr/>
        <a:lstStyle/>
        <a:p>
          <a:endParaRPr lang="en-US" noProof="0" dirty="0"/>
        </a:p>
      </dgm:t>
    </dgm:pt>
    <dgm:pt modelId="{7B1D518D-7D06-4E79-8489-84998D4737F7}" type="sibTrans" cxnId="{4AB14F33-8DA0-40B7-84C9-4AF3B6C182FB}">
      <dgm:prSet/>
      <dgm:spPr/>
      <dgm:t>
        <a:bodyPr/>
        <a:lstStyle/>
        <a:p>
          <a:endParaRPr lang="en-US" noProof="0" dirty="0"/>
        </a:p>
      </dgm:t>
    </dgm:pt>
    <dgm:pt modelId="{B5652A02-921E-425A-82D8-61E534406077}">
      <dgm:prSet custT="1"/>
      <dgm:spPr>
        <a:solidFill>
          <a:schemeClr val="bg1">
            <a:lumMod val="65000"/>
          </a:schemeClr>
        </a:solidFill>
      </dgm:spPr>
      <dgm:t>
        <a:bodyPr/>
        <a:lstStyle/>
        <a:p>
          <a:r>
            <a:rPr lang="hu-HU" sz="2200" b="1" noProof="0" dirty="0">
              <a:latin typeface="Trebuchet MS" panose="020B0603020202020204" pitchFamily="34" charset="0"/>
            </a:rPr>
            <a:t>Credit </a:t>
          </a:r>
          <a:r>
            <a:rPr lang="hu-HU" sz="2200" b="1" noProof="0" dirty="0" err="1">
              <a:latin typeface="Trebuchet MS" panose="020B0603020202020204" pitchFamily="34" charset="0"/>
            </a:rPr>
            <a:t>risks</a:t>
          </a:r>
          <a:r>
            <a:rPr lang="hu-HU" sz="2200" b="1" noProof="0" dirty="0">
              <a:latin typeface="Trebuchet MS" panose="020B0603020202020204" pitchFamily="34" charset="0"/>
            </a:rPr>
            <a:t> and </a:t>
          </a:r>
          <a:r>
            <a:rPr lang="hu-HU" sz="2200" b="1" noProof="0" dirty="0" err="1">
              <a:latin typeface="Trebuchet MS" panose="020B0603020202020204" pitchFamily="34" charset="0"/>
            </a:rPr>
            <a:t>capital</a:t>
          </a:r>
          <a:r>
            <a:rPr lang="hu-HU" sz="2200" b="1" noProof="0" dirty="0">
              <a:latin typeface="Trebuchet MS" panose="020B0603020202020204" pitchFamily="34" charset="0"/>
            </a:rPr>
            <a:t> </a:t>
          </a:r>
          <a:r>
            <a:rPr lang="hu-HU" sz="2200" b="1" noProof="0" dirty="0" err="1">
              <a:latin typeface="Trebuchet MS" panose="020B0603020202020204" pitchFamily="34" charset="0"/>
            </a:rPr>
            <a:t>position</a:t>
          </a:r>
          <a:endParaRPr lang="en-US" sz="2200" b="1" noProof="0" dirty="0">
            <a:latin typeface="Trebuchet MS" panose="020B0603020202020204" pitchFamily="34" charset="0"/>
          </a:endParaRPr>
        </a:p>
      </dgm:t>
    </dgm:pt>
    <dgm:pt modelId="{903651DE-B3C8-4DD1-8E90-84B95ED38E07}" type="parTrans" cxnId="{7CA98B9D-EDAD-4770-A7BC-161EBC5E3D93}">
      <dgm:prSet/>
      <dgm:spPr/>
      <dgm:t>
        <a:bodyPr/>
        <a:lstStyle/>
        <a:p>
          <a:endParaRPr lang="en-US" noProof="0" dirty="0"/>
        </a:p>
      </dgm:t>
    </dgm:pt>
    <dgm:pt modelId="{6EEC9674-EC50-462A-94A4-184BF0DD286F}" type="sibTrans" cxnId="{7CA98B9D-EDAD-4770-A7BC-161EBC5E3D93}">
      <dgm:prSet/>
      <dgm:spPr/>
      <dgm:t>
        <a:bodyPr/>
        <a:lstStyle/>
        <a:p>
          <a:endParaRPr lang="en-US" noProof="0" dirty="0"/>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0656">
        <dgm:presLayoutVars>
          <dgm:chMax val="0"/>
          <dgm:bulletEnabled val="1"/>
        </dgm:presLayoutVars>
      </dgm:prSet>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810F9599-4BB5-46CA-B796-20BD608C8647}" type="pres">
      <dgm:prSet presAssocID="{7461E5F4-1E23-45C0-A178-5D4747F9F5C6}" presName="parentLin" presStyleCnt="0"/>
      <dgm:spPr/>
    </dgm:pt>
    <dgm:pt modelId="{B2278E80-51E2-4055-8317-0036CB6546C8}" type="pres">
      <dgm:prSet presAssocID="{7461E5F4-1E23-45C0-A178-5D4747F9F5C6}" presName="parentLeftMargin" presStyleLbl="node1" presStyleIdx="2" presStyleCnt="5"/>
      <dgm:spPr/>
    </dgm:pt>
    <dgm:pt modelId="{8843F7FA-F7B3-48EA-B7F0-BD5139CB2ED5}" type="pres">
      <dgm:prSet presAssocID="{7461E5F4-1E23-45C0-A178-5D4747F9F5C6}" presName="parentText" presStyleLbl="node1" presStyleIdx="3" presStyleCnt="5" custScaleX="120656">
        <dgm:presLayoutVars>
          <dgm:chMax val="0"/>
          <dgm:bulletEnabled val="1"/>
        </dgm:presLayoutVars>
      </dgm:prSet>
      <dgm:spPr/>
    </dgm:pt>
    <dgm:pt modelId="{1EACF141-66A1-4780-BC46-6FC3244E9686}" type="pres">
      <dgm:prSet presAssocID="{7461E5F4-1E23-45C0-A178-5D4747F9F5C6}" presName="negativeSpace" presStyleCnt="0"/>
      <dgm:spPr/>
    </dgm:pt>
    <dgm:pt modelId="{0CAD919C-05BB-4F0D-929E-583D7F588CDE}" type="pres">
      <dgm:prSet presAssocID="{7461E5F4-1E23-45C0-A178-5D4747F9F5C6}" presName="childText" presStyleLbl="conFgAcc1" presStyleIdx="3" presStyleCnt="5">
        <dgm:presLayoutVars>
          <dgm:bulletEnabled val="1"/>
        </dgm:presLayoutVars>
      </dgm:prSet>
      <dgm:spPr/>
    </dgm:pt>
    <dgm:pt modelId="{8B5A988A-7C1C-4169-BDAC-69A92259F456}" type="pres">
      <dgm:prSet presAssocID="{7B1D518D-7D06-4E79-8489-84998D4737F7}" presName="spaceBetweenRectangles" presStyleCnt="0"/>
      <dgm:spPr/>
    </dgm:pt>
    <dgm:pt modelId="{C7E72334-FF97-4DD5-8CC9-BD354E53E8AC}" type="pres">
      <dgm:prSet presAssocID="{B5652A02-921E-425A-82D8-61E534406077}" presName="parentLin" presStyleCnt="0"/>
      <dgm:spPr/>
    </dgm:pt>
    <dgm:pt modelId="{80EF044E-3D0D-49EA-BB6B-DD5B939A643F}" type="pres">
      <dgm:prSet presAssocID="{B5652A02-921E-425A-82D8-61E534406077}" presName="parentLeftMargin" presStyleLbl="node1" presStyleIdx="3" presStyleCnt="5"/>
      <dgm:spPr/>
    </dgm:pt>
    <dgm:pt modelId="{8BBB092B-FEF5-45E9-87F9-134E3D67FFFB}" type="pres">
      <dgm:prSet presAssocID="{B5652A02-921E-425A-82D8-61E534406077}" presName="parentText" presStyleLbl="node1" presStyleIdx="4" presStyleCnt="5" custScaleX="120656">
        <dgm:presLayoutVars>
          <dgm:chMax val="0"/>
          <dgm:bulletEnabled val="1"/>
        </dgm:presLayoutVars>
      </dgm:prSet>
      <dgm:spPr/>
    </dgm:pt>
    <dgm:pt modelId="{A4DBD189-5330-44B8-AD61-4F6BA647C738}" type="pres">
      <dgm:prSet presAssocID="{B5652A02-921E-425A-82D8-61E534406077}" presName="negativeSpace" presStyleCnt="0"/>
      <dgm:spPr/>
    </dgm:pt>
    <dgm:pt modelId="{795BF118-57D9-442E-A41A-8D73F699A166}" type="pres">
      <dgm:prSet presAssocID="{B5652A02-921E-425A-82D8-61E534406077}" presName="childText" presStyleLbl="conFgAcc1" presStyleIdx="4" presStyleCnt="5">
        <dgm:presLayoutVars>
          <dgm:bulletEnabled val="1"/>
        </dgm:presLayoutVars>
      </dgm:prSet>
      <dgm:spPr/>
    </dgm:pt>
  </dgm:ptLst>
  <dgm:cxnLst>
    <dgm:cxn modelId="{13DF5530-9B21-40C0-B0C1-E6DA0E35D519}" type="presOf" srcId="{94A950AB-3518-4BA6-B0DF-F02989087600}" destId="{F5D9A4B8-B567-4DF3-86AE-6D01E900B629}" srcOrd="1" destOrd="0" presId="urn:microsoft.com/office/officeart/2005/8/layout/list1"/>
    <dgm:cxn modelId="{4AB14F33-8DA0-40B7-84C9-4AF3B6C182FB}" srcId="{725F5DF0-266F-462F-AA7E-77C96FC814B0}" destId="{7461E5F4-1E23-45C0-A178-5D4747F9F5C6}" srcOrd="3" destOrd="0" parTransId="{5B69399D-BD11-4FA6-92D1-AACCCD4F735B}" sibTransId="{7B1D518D-7D06-4E79-8489-84998D4737F7}"/>
    <dgm:cxn modelId="{4A377D3A-353C-4241-91C3-CB4D4BFEE94D}" type="presOf" srcId="{98F0C8CF-C842-4CCF-BD32-A001D7204F39}" destId="{1218F430-9873-44D1-9E6B-BD8E787730B5}" srcOrd="1" destOrd="0" presId="urn:microsoft.com/office/officeart/2005/8/layout/list1"/>
    <dgm:cxn modelId="{7FF42B4A-BBEA-4C38-A9A5-71F63D58F93C}" type="presOf" srcId="{7461E5F4-1E23-45C0-A178-5D4747F9F5C6}" destId="{B2278E80-51E2-4055-8317-0036CB6546C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974FC176-A49A-4BD8-8D56-20AF0C0AE6DD}" type="presOf" srcId="{7461E5F4-1E23-45C0-A178-5D4747F9F5C6}" destId="{8843F7FA-F7B3-48EA-B7F0-BD5139CB2ED5}" srcOrd="1" destOrd="0" presId="urn:microsoft.com/office/officeart/2005/8/layout/list1"/>
    <dgm:cxn modelId="{640CC058-B687-401E-B45F-59257F247B9C}" type="presOf" srcId="{B5652A02-921E-425A-82D8-61E534406077}" destId="{8BBB092B-FEF5-45E9-87F9-134E3D67FFFB}" srcOrd="1" destOrd="0" presId="urn:microsoft.com/office/officeart/2005/8/layout/list1"/>
    <dgm:cxn modelId="{8782DE9B-C08C-472E-A697-95746ABBC321}" type="presOf" srcId="{B5652A02-921E-425A-82D8-61E534406077}" destId="{80EF044E-3D0D-49EA-BB6B-DD5B939A643F}" srcOrd="0" destOrd="0" presId="urn:microsoft.com/office/officeart/2005/8/layout/list1"/>
    <dgm:cxn modelId="{7CA98B9D-EDAD-4770-A7BC-161EBC5E3D93}" srcId="{725F5DF0-266F-462F-AA7E-77C96FC814B0}" destId="{B5652A02-921E-425A-82D8-61E534406077}" srcOrd="4" destOrd="0" parTransId="{903651DE-B3C8-4DD1-8E90-84B95ED38E07}" sibTransId="{6EEC9674-EC50-462A-94A4-184BF0DD286F}"/>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7B6E7AFA-158F-4686-BCB2-2469C49CEB81}" type="presParOf" srcId="{23A40960-721D-4260-8312-37AFA50EB7BA}" destId="{810F9599-4BB5-46CA-B796-20BD608C8647}" srcOrd="12" destOrd="0" presId="urn:microsoft.com/office/officeart/2005/8/layout/list1"/>
    <dgm:cxn modelId="{97E93198-1B8F-4EC2-B75E-471A6BDE6D27}" type="presParOf" srcId="{810F9599-4BB5-46CA-B796-20BD608C8647}" destId="{B2278E80-51E2-4055-8317-0036CB6546C8}" srcOrd="0" destOrd="0" presId="urn:microsoft.com/office/officeart/2005/8/layout/list1"/>
    <dgm:cxn modelId="{A59F181B-6E56-4072-8739-E77A680AA989}" type="presParOf" srcId="{810F9599-4BB5-46CA-B796-20BD608C8647}" destId="{8843F7FA-F7B3-48EA-B7F0-BD5139CB2ED5}" srcOrd="1" destOrd="0" presId="urn:microsoft.com/office/officeart/2005/8/layout/list1"/>
    <dgm:cxn modelId="{9BE5122A-C88C-45DC-8EF9-800D9D673C75}" type="presParOf" srcId="{23A40960-721D-4260-8312-37AFA50EB7BA}" destId="{1EACF141-66A1-4780-BC46-6FC3244E9686}" srcOrd="13" destOrd="0" presId="urn:microsoft.com/office/officeart/2005/8/layout/list1"/>
    <dgm:cxn modelId="{71834D5D-BF95-46F2-94A2-121DE4EF920E}" type="presParOf" srcId="{23A40960-721D-4260-8312-37AFA50EB7BA}" destId="{0CAD919C-05BB-4F0D-929E-583D7F588CDE}" srcOrd="14" destOrd="0" presId="urn:microsoft.com/office/officeart/2005/8/layout/list1"/>
    <dgm:cxn modelId="{9EA1B115-1AA5-48AD-9EB4-DD9FC5F48103}" type="presParOf" srcId="{23A40960-721D-4260-8312-37AFA50EB7BA}" destId="{8B5A988A-7C1C-4169-BDAC-69A92259F456}" srcOrd="15" destOrd="0" presId="urn:microsoft.com/office/officeart/2005/8/layout/list1"/>
    <dgm:cxn modelId="{0A48A6D5-20A7-43E4-A3F7-8ED1C131591E}" type="presParOf" srcId="{23A40960-721D-4260-8312-37AFA50EB7BA}" destId="{C7E72334-FF97-4DD5-8CC9-BD354E53E8AC}" srcOrd="16" destOrd="0" presId="urn:microsoft.com/office/officeart/2005/8/layout/list1"/>
    <dgm:cxn modelId="{826D38AC-AF3C-4F18-AC23-93F9B55CDE5C}" type="presParOf" srcId="{C7E72334-FF97-4DD5-8CC9-BD354E53E8AC}" destId="{80EF044E-3D0D-49EA-BB6B-DD5B939A643F}" srcOrd="0" destOrd="0" presId="urn:microsoft.com/office/officeart/2005/8/layout/list1"/>
    <dgm:cxn modelId="{CF051AC5-79F9-4156-ACB6-8D032EFBF65A}" type="presParOf" srcId="{C7E72334-FF97-4DD5-8CC9-BD354E53E8AC}" destId="{8BBB092B-FEF5-45E9-87F9-134E3D67FFFB}" srcOrd="1" destOrd="0" presId="urn:microsoft.com/office/officeart/2005/8/layout/list1"/>
    <dgm:cxn modelId="{A5A03D5E-0011-40CD-9C9A-E2AEC75EBF4E}" type="presParOf" srcId="{23A40960-721D-4260-8312-37AFA50EB7BA}" destId="{A4DBD189-5330-44B8-AD61-4F6BA647C738}" srcOrd="17" destOrd="0" presId="urn:microsoft.com/office/officeart/2005/8/layout/list1"/>
    <dgm:cxn modelId="{6EC82607-C959-42C2-B41C-2C18A705997C}" type="presParOf" srcId="{23A40960-721D-4260-8312-37AFA50EB7BA}" destId="{795BF118-57D9-442E-A41A-8D73F699A1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noProof="0" dirty="0"/>
        </a:p>
      </dgm:t>
    </dgm:pt>
    <dgm:pt modelId="{2DE3D471-3B8A-42E2-A6A4-89E69711C2F2}" type="sibTrans" cxnId="{6CCB77ED-9B18-42C6-BA1F-4BAB6E29D6B2}">
      <dgm:prSet/>
      <dgm:spPr/>
      <dgm:t>
        <a:bodyPr/>
        <a:lstStyle/>
        <a:p>
          <a:endParaRPr lang="en-US" noProof="0" dirty="0"/>
        </a:p>
      </dgm:t>
    </dgm:pt>
    <dgm:pt modelId="{94A950AB-3518-4BA6-B0DF-F02989087600}">
      <dgm:prSet phldrT="[Text]" custT="1"/>
      <dgm:spPr>
        <a:solidFill>
          <a:schemeClr val="tx2"/>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 position</a:t>
          </a:r>
        </a:p>
      </dgm:t>
    </dgm:pt>
    <dgm:pt modelId="{F9E2FEA7-CAC7-45C8-8E5B-E3A33B62A57C}" type="parTrans" cxnId="{4D1490D1-ED2B-4E5B-990F-EABA6FE966C8}">
      <dgm:prSet/>
      <dgm:spPr/>
      <dgm:t>
        <a:bodyPr/>
        <a:lstStyle/>
        <a:p>
          <a:endParaRPr lang="en-US" noProof="0" dirty="0"/>
        </a:p>
      </dgm:t>
    </dgm:pt>
    <dgm:pt modelId="{FAECC185-8C3A-43A9-B827-15A993582BB5}" type="sibTrans" cxnId="{4D1490D1-ED2B-4E5B-990F-EABA6FE966C8}">
      <dgm:prSet/>
      <dgm:spPr/>
      <dgm:t>
        <a:bodyPr/>
        <a:lstStyle/>
        <a:p>
          <a:endParaRPr lang="en-US" noProof="0" dirty="0"/>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gm:t>
    </dgm:pt>
    <dgm:pt modelId="{A01ED346-9C94-425B-845C-6E0248272379}" type="parTrans" cxnId="{FA127D9F-4DD7-420B-8333-D327F75AFA36}">
      <dgm:prSet/>
      <dgm:spPr/>
      <dgm:t>
        <a:bodyPr/>
        <a:lstStyle/>
        <a:p>
          <a:endParaRPr lang="en-US" noProof="0" dirty="0"/>
        </a:p>
      </dgm:t>
    </dgm:pt>
    <dgm:pt modelId="{CBEBCD59-532F-4594-B6A2-274C5DCD838F}" type="sibTrans" cxnId="{FA127D9F-4DD7-420B-8333-D327F75AFA36}">
      <dgm:prSet/>
      <dgm:spPr/>
      <dgm:t>
        <a:bodyPr/>
        <a:lstStyle/>
        <a:p>
          <a:endParaRPr lang="en-US" noProof="0" dirty="0"/>
        </a:p>
      </dgm:t>
    </dgm:pt>
    <dgm:pt modelId="{7461E5F4-1E23-45C0-A178-5D4747F9F5C6}">
      <dgm:prSet custT="1"/>
      <dgm:spPr>
        <a:solidFill>
          <a:schemeClr val="bg1">
            <a:lumMod val="65000"/>
          </a:schemeClr>
        </a:solidFill>
      </dgm:spPr>
      <dgm:t>
        <a:bodyPr/>
        <a:lstStyle/>
        <a:p>
          <a:r>
            <a:rPr lang="en-GB" sz="2200" b="1" noProof="0" dirty="0">
              <a:latin typeface="Trebuchet MS" panose="020B0603020202020204" pitchFamily="34" charset="0"/>
            </a:rPr>
            <a:t>Real estate markets</a:t>
          </a:r>
          <a:endParaRPr lang="en-US" sz="2200" b="1" noProof="0" dirty="0">
            <a:latin typeface="Trebuchet MS" panose="020B0603020202020204" pitchFamily="34" charset="0"/>
          </a:endParaRPr>
        </a:p>
      </dgm:t>
    </dgm:pt>
    <dgm:pt modelId="{5B69399D-BD11-4FA6-92D1-AACCCD4F735B}" type="parTrans" cxnId="{4AB14F33-8DA0-40B7-84C9-4AF3B6C182FB}">
      <dgm:prSet/>
      <dgm:spPr/>
      <dgm:t>
        <a:bodyPr/>
        <a:lstStyle/>
        <a:p>
          <a:endParaRPr lang="en-US" noProof="0" dirty="0"/>
        </a:p>
      </dgm:t>
    </dgm:pt>
    <dgm:pt modelId="{7B1D518D-7D06-4E79-8489-84998D4737F7}" type="sibTrans" cxnId="{4AB14F33-8DA0-40B7-84C9-4AF3B6C182FB}">
      <dgm:prSet/>
      <dgm:spPr/>
      <dgm:t>
        <a:bodyPr/>
        <a:lstStyle/>
        <a:p>
          <a:endParaRPr lang="en-US" noProof="0" dirty="0"/>
        </a:p>
      </dgm:t>
    </dgm:pt>
    <dgm:pt modelId="{B5652A02-921E-425A-82D8-61E534406077}">
      <dgm:prSet custT="1"/>
      <dgm:spPr>
        <a:solidFill>
          <a:schemeClr val="bg1">
            <a:lumMod val="65000"/>
          </a:schemeClr>
        </a:solidFill>
      </dgm:spPr>
      <dgm:t>
        <a:bodyPr/>
        <a:lstStyle/>
        <a:p>
          <a:r>
            <a:rPr lang="hu-HU" sz="2200" b="1" noProof="0" dirty="0">
              <a:latin typeface="Trebuchet MS" panose="020B0603020202020204" pitchFamily="34" charset="0"/>
            </a:rPr>
            <a:t>Credit </a:t>
          </a:r>
          <a:r>
            <a:rPr lang="hu-HU" sz="2200" b="1" noProof="0" dirty="0" err="1">
              <a:latin typeface="Trebuchet MS" panose="020B0603020202020204" pitchFamily="34" charset="0"/>
            </a:rPr>
            <a:t>risks</a:t>
          </a:r>
          <a:r>
            <a:rPr lang="hu-HU" sz="2200" b="1" noProof="0" dirty="0">
              <a:latin typeface="Trebuchet MS" panose="020B0603020202020204" pitchFamily="34" charset="0"/>
            </a:rPr>
            <a:t> and </a:t>
          </a:r>
          <a:r>
            <a:rPr lang="hu-HU" sz="2200" b="1" noProof="0" dirty="0" err="1">
              <a:latin typeface="Trebuchet MS" panose="020B0603020202020204" pitchFamily="34" charset="0"/>
            </a:rPr>
            <a:t>capital</a:t>
          </a:r>
          <a:r>
            <a:rPr lang="hu-HU" sz="2200" b="1" noProof="0" dirty="0">
              <a:latin typeface="Trebuchet MS" panose="020B0603020202020204" pitchFamily="34" charset="0"/>
            </a:rPr>
            <a:t> </a:t>
          </a:r>
          <a:r>
            <a:rPr lang="hu-HU" sz="2200" b="1" noProof="0" dirty="0" err="1">
              <a:latin typeface="Trebuchet MS" panose="020B0603020202020204" pitchFamily="34" charset="0"/>
            </a:rPr>
            <a:t>position</a:t>
          </a:r>
          <a:endParaRPr lang="en-US" sz="2200" b="1" noProof="0" dirty="0">
            <a:latin typeface="Trebuchet MS" panose="020B0603020202020204" pitchFamily="34" charset="0"/>
          </a:endParaRPr>
        </a:p>
      </dgm:t>
    </dgm:pt>
    <dgm:pt modelId="{903651DE-B3C8-4DD1-8E90-84B95ED38E07}" type="parTrans" cxnId="{7CA98B9D-EDAD-4770-A7BC-161EBC5E3D93}">
      <dgm:prSet/>
      <dgm:spPr/>
      <dgm:t>
        <a:bodyPr/>
        <a:lstStyle/>
        <a:p>
          <a:endParaRPr lang="en-US" noProof="0" dirty="0"/>
        </a:p>
      </dgm:t>
    </dgm:pt>
    <dgm:pt modelId="{6EEC9674-EC50-462A-94A4-184BF0DD286F}" type="sibTrans" cxnId="{7CA98B9D-EDAD-4770-A7BC-161EBC5E3D93}">
      <dgm:prSet/>
      <dgm:spPr/>
      <dgm:t>
        <a:bodyPr/>
        <a:lstStyle/>
        <a:p>
          <a:endParaRPr lang="en-US" noProof="0" dirty="0"/>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0656">
        <dgm:presLayoutVars>
          <dgm:chMax val="0"/>
          <dgm:bulletEnabled val="1"/>
        </dgm:presLayoutVars>
      </dgm:prSet>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810F9599-4BB5-46CA-B796-20BD608C8647}" type="pres">
      <dgm:prSet presAssocID="{7461E5F4-1E23-45C0-A178-5D4747F9F5C6}" presName="parentLin" presStyleCnt="0"/>
      <dgm:spPr/>
    </dgm:pt>
    <dgm:pt modelId="{B2278E80-51E2-4055-8317-0036CB6546C8}" type="pres">
      <dgm:prSet presAssocID="{7461E5F4-1E23-45C0-A178-5D4747F9F5C6}" presName="parentLeftMargin" presStyleLbl="node1" presStyleIdx="2" presStyleCnt="5"/>
      <dgm:spPr/>
    </dgm:pt>
    <dgm:pt modelId="{8843F7FA-F7B3-48EA-B7F0-BD5139CB2ED5}" type="pres">
      <dgm:prSet presAssocID="{7461E5F4-1E23-45C0-A178-5D4747F9F5C6}" presName="parentText" presStyleLbl="node1" presStyleIdx="3" presStyleCnt="5" custScaleX="120656">
        <dgm:presLayoutVars>
          <dgm:chMax val="0"/>
          <dgm:bulletEnabled val="1"/>
        </dgm:presLayoutVars>
      </dgm:prSet>
      <dgm:spPr/>
    </dgm:pt>
    <dgm:pt modelId="{1EACF141-66A1-4780-BC46-6FC3244E9686}" type="pres">
      <dgm:prSet presAssocID="{7461E5F4-1E23-45C0-A178-5D4747F9F5C6}" presName="negativeSpace" presStyleCnt="0"/>
      <dgm:spPr/>
    </dgm:pt>
    <dgm:pt modelId="{0CAD919C-05BB-4F0D-929E-583D7F588CDE}" type="pres">
      <dgm:prSet presAssocID="{7461E5F4-1E23-45C0-A178-5D4747F9F5C6}" presName="childText" presStyleLbl="conFgAcc1" presStyleIdx="3" presStyleCnt="5">
        <dgm:presLayoutVars>
          <dgm:bulletEnabled val="1"/>
        </dgm:presLayoutVars>
      </dgm:prSet>
      <dgm:spPr/>
    </dgm:pt>
    <dgm:pt modelId="{8B5A988A-7C1C-4169-BDAC-69A92259F456}" type="pres">
      <dgm:prSet presAssocID="{7B1D518D-7D06-4E79-8489-84998D4737F7}" presName="spaceBetweenRectangles" presStyleCnt="0"/>
      <dgm:spPr/>
    </dgm:pt>
    <dgm:pt modelId="{C7E72334-FF97-4DD5-8CC9-BD354E53E8AC}" type="pres">
      <dgm:prSet presAssocID="{B5652A02-921E-425A-82D8-61E534406077}" presName="parentLin" presStyleCnt="0"/>
      <dgm:spPr/>
    </dgm:pt>
    <dgm:pt modelId="{80EF044E-3D0D-49EA-BB6B-DD5B939A643F}" type="pres">
      <dgm:prSet presAssocID="{B5652A02-921E-425A-82D8-61E534406077}" presName="parentLeftMargin" presStyleLbl="node1" presStyleIdx="3" presStyleCnt="5"/>
      <dgm:spPr/>
    </dgm:pt>
    <dgm:pt modelId="{8BBB092B-FEF5-45E9-87F9-134E3D67FFFB}" type="pres">
      <dgm:prSet presAssocID="{B5652A02-921E-425A-82D8-61E534406077}" presName="parentText" presStyleLbl="node1" presStyleIdx="4" presStyleCnt="5" custScaleX="120656">
        <dgm:presLayoutVars>
          <dgm:chMax val="0"/>
          <dgm:bulletEnabled val="1"/>
        </dgm:presLayoutVars>
      </dgm:prSet>
      <dgm:spPr/>
    </dgm:pt>
    <dgm:pt modelId="{A4DBD189-5330-44B8-AD61-4F6BA647C738}" type="pres">
      <dgm:prSet presAssocID="{B5652A02-921E-425A-82D8-61E534406077}" presName="negativeSpace" presStyleCnt="0"/>
      <dgm:spPr/>
    </dgm:pt>
    <dgm:pt modelId="{795BF118-57D9-442E-A41A-8D73F699A166}" type="pres">
      <dgm:prSet presAssocID="{B5652A02-921E-425A-82D8-61E534406077}" presName="childText" presStyleLbl="conFgAcc1" presStyleIdx="4" presStyleCnt="5">
        <dgm:presLayoutVars>
          <dgm:bulletEnabled val="1"/>
        </dgm:presLayoutVars>
      </dgm:prSet>
      <dgm:spPr/>
    </dgm:pt>
  </dgm:ptLst>
  <dgm:cxnLst>
    <dgm:cxn modelId="{13DF5530-9B21-40C0-B0C1-E6DA0E35D519}" type="presOf" srcId="{94A950AB-3518-4BA6-B0DF-F02989087600}" destId="{F5D9A4B8-B567-4DF3-86AE-6D01E900B629}" srcOrd="1" destOrd="0" presId="urn:microsoft.com/office/officeart/2005/8/layout/list1"/>
    <dgm:cxn modelId="{4AB14F33-8DA0-40B7-84C9-4AF3B6C182FB}" srcId="{725F5DF0-266F-462F-AA7E-77C96FC814B0}" destId="{7461E5F4-1E23-45C0-A178-5D4747F9F5C6}" srcOrd="3" destOrd="0" parTransId="{5B69399D-BD11-4FA6-92D1-AACCCD4F735B}" sibTransId="{7B1D518D-7D06-4E79-8489-84998D4737F7}"/>
    <dgm:cxn modelId="{4A377D3A-353C-4241-91C3-CB4D4BFEE94D}" type="presOf" srcId="{98F0C8CF-C842-4CCF-BD32-A001D7204F39}" destId="{1218F430-9873-44D1-9E6B-BD8E787730B5}" srcOrd="1" destOrd="0" presId="urn:microsoft.com/office/officeart/2005/8/layout/list1"/>
    <dgm:cxn modelId="{7FF42B4A-BBEA-4C38-A9A5-71F63D58F93C}" type="presOf" srcId="{7461E5F4-1E23-45C0-A178-5D4747F9F5C6}" destId="{B2278E80-51E2-4055-8317-0036CB6546C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974FC176-A49A-4BD8-8D56-20AF0C0AE6DD}" type="presOf" srcId="{7461E5F4-1E23-45C0-A178-5D4747F9F5C6}" destId="{8843F7FA-F7B3-48EA-B7F0-BD5139CB2ED5}" srcOrd="1" destOrd="0" presId="urn:microsoft.com/office/officeart/2005/8/layout/list1"/>
    <dgm:cxn modelId="{640CC058-B687-401E-B45F-59257F247B9C}" type="presOf" srcId="{B5652A02-921E-425A-82D8-61E534406077}" destId="{8BBB092B-FEF5-45E9-87F9-134E3D67FFFB}" srcOrd="1" destOrd="0" presId="urn:microsoft.com/office/officeart/2005/8/layout/list1"/>
    <dgm:cxn modelId="{8782DE9B-C08C-472E-A697-95746ABBC321}" type="presOf" srcId="{B5652A02-921E-425A-82D8-61E534406077}" destId="{80EF044E-3D0D-49EA-BB6B-DD5B939A643F}" srcOrd="0" destOrd="0" presId="urn:microsoft.com/office/officeart/2005/8/layout/list1"/>
    <dgm:cxn modelId="{7CA98B9D-EDAD-4770-A7BC-161EBC5E3D93}" srcId="{725F5DF0-266F-462F-AA7E-77C96FC814B0}" destId="{B5652A02-921E-425A-82D8-61E534406077}" srcOrd="4" destOrd="0" parTransId="{903651DE-B3C8-4DD1-8E90-84B95ED38E07}" sibTransId="{6EEC9674-EC50-462A-94A4-184BF0DD286F}"/>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7B6E7AFA-158F-4686-BCB2-2469C49CEB81}" type="presParOf" srcId="{23A40960-721D-4260-8312-37AFA50EB7BA}" destId="{810F9599-4BB5-46CA-B796-20BD608C8647}" srcOrd="12" destOrd="0" presId="urn:microsoft.com/office/officeart/2005/8/layout/list1"/>
    <dgm:cxn modelId="{97E93198-1B8F-4EC2-B75E-471A6BDE6D27}" type="presParOf" srcId="{810F9599-4BB5-46CA-B796-20BD608C8647}" destId="{B2278E80-51E2-4055-8317-0036CB6546C8}" srcOrd="0" destOrd="0" presId="urn:microsoft.com/office/officeart/2005/8/layout/list1"/>
    <dgm:cxn modelId="{A59F181B-6E56-4072-8739-E77A680AA989}" type="presParOf" srcId="{810F9599-4BB5-46CA-B796-20BD608C8647}" destId="{8843F7FA-F7B3-48EA-B7F0-BD5139CB2ED5}" srcOrd="1" destOrd="0" presId="urn:microsoft.com/office/officeart/2005/8/layout/list1"/>
    <dgm:cxn modelId="{9BE5122A-C88C-45DC-8EF9-800D9D673C75}" type="presParOf" srcId="{23A40960-721D-4260-8312-37AFA50EB7BA}" destId="{1EACF141-66A1-4780-BC46-6FC3244E9686}" srcOrd="13" destOrd="0" presId="urn:microsoft.com/office/officeart/2005/8/layout/list1"/>
    <dgm:cxn modelId="{71834D5D-BF95-46F2-94A2-121DE4EF920E}" type="presParOf" srcId="{23A40960-721D-4260-8312-37AFA50EB7BA}" destId="{0CAD919C-05BB-4F0D-929E-583D7F588CDE}" srcOrd="14" destOrd="0" presId="urn:microsoft.com/office/officeart/2005/8/layout/list1"/>
    <dgm:cxn modelId="{9EA1B115-1AA5-48AD-9EB4-DD9FC5F48103}" type="presParOf" srcId="{23A40960-721D-4260-8312-37AFA50EB7BA}" destId="{8B5A988A-7C1C-4169-BDAC-69A92259F456}" srcOrd="15" destOrd="0" presId="urn:microsoft.com/office/officeart/2005/8/layout/list1"/>
    <dgm:cxn modelId="{0A48A6D5-20A7-43E4-A3F7-8ED1C131591E}" type="presParOf" srcId="{23A40960-721D-4260-8312-37AFA50EB7BA}" destId="{C7E72334-FF97-4DD5-8CC9-BD354E53E8AC}" srcOrd="16" destOrd="0" presId="urn:microsoft.com/office/officeart/2005/8/layout/list1"/>
    <dgm:cxn modelId="{826D38AC-AF3C-4F18-AC23-93F9B55CDE5C}" type="presParOf" srcId="{C7E72334-FF97-4DD5-8CC9-BD354E53E8AC}" destId="{80EF044E-3D0D-49EA-BB6B-DD5B939A643F}" srcOrd="0" destOrd="0" presId="urn:microsoft.com/office/officeart/2005/8/layout/list1"/>
    <dgm:cxn modelId="{CF051AC5-79F9-4156-ACB6-8D032EFBF65A}" type="presParOf" srcId="{C7E72334-FF97-4DD5-8CC9-BD354E53E8AC}" destId="{8BBB092B-FEF5-45E9-87F9-134E3D67FFFB}" srcOrd="1" destOrd="0" presId="urn:microsoft.com/office/officeart/2005/8/layout/list1"/>
    <dgm:cxn modelId="{A5A03D5E-0011-40CD-9C9A-E2AEC75EBF4E}" type="presParOf" srcId="{23A40960-721D-4260-8312-37AFA50EB7BA}" destId="{A4DBD189-5330-44B8-AD61-4F6BA647C738}" srcOrd="17" destOrd="0" presId="urn:microsoft.com/office/officeart/2005/8/layout/list1"/>
    <dgm:cxn modelId="{6EC82607-C959-42C2-B41C-2C18A705997C}" type="presParOf" srcId="{23A40960-721D-4260-8312-37AFA50EB7BA}" destId="{795BF118-57D9-442E-A41A-8D73F699A1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tx2"/>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noProof="0" dirty="0"/>
        </a:p>
      </dgm:t>
    </dgm:pt>
    <dgm:pt modelId="{2DE3D471-3B8A-42E2-A6A4-89E69711C2F2}" type="sibTrans" cxnId="{6CCB77ED-9B18-42C6-BA1F-4BAB6E29D6B2}">
      <dgm:prSet/>
      <dgm:spPr/>
      <dgm:t>
        <a:bodyPr/>
        <a:lstStyle/>
        <a:p>
          <a:endParaRPr lang="en-US" noProof="0" dirty="0"/>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a:t>
          </a:r>
        </a:p>
      </dgm:t>
    </dgm:pt>
    <dgm:pt modelId="{F9E2FEA7-CAC7-45C8-8E5B-E3A33B62A57C}" type="parTrans" cxnId="{4D1490D1-ED2B-4E5B-990F-EABA6FE966C8}">
      <dgm:prSet/>
      <dgm:spPr/>
      <dgm:t>
        <a:bodyPr/>
        <a:lstStyle/>
        <a:p>
          <a:endParaRPr lang="en-US" noProof="0" dirty="0"/>
        </a:p>
      </dgm:t>
    </dgm:pt>
    <dgm:pt modelId="{FAECC185-8C3A-43A9-B827-15A993582BB5}" type="sibTrans" cxnId="{4D1490D1-ED2B-4E5B-990F-EABA6FE966C8}">
      <dgm:prSet/>
      <dgm:spPr/>
      <dgm:t>
        <a:bodyPr/>
        <a:lstStyle/>
        <a:p>
          <a:endParaRPr lang="en-US" noProof="0" dirty="0"/>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gm:t>
    </dgm:pt>
    <dgm:pt modelId="{A01ED346-9C94-425B-845C-6E0248272379}" type="parTrans" cxnId="{FA127D9F-4DD7-420B-8333-D327F75AFA36}">
      <dgm:prSet/>
      <dgm:spPr/>
      <dgm:t>
        <a:bodyPr/>
        <a:lstStyle/>
        <a:p>
          <a:endParaRPr lang="en-US" noProof="0" dirty="0"/>
        </a:p>
      </dgm:t>
    </dgm:pt>
    <dgm:pt modelId="{CBEBCD59-532F-4594-B6A2-274C5DCD838F}" type="sibTrans" cxnId="{FA127D9F-4DD7-420B-8333-D327F75AFA36}">
      <dgm:prSet/>
      <dgm:spPr/>
      <dgm:t>
        <a:bodyPr/>
        <a:lstStyle/>
        <a:p>
          <a:endParaRPr lang="en-US" noProof="0" dirty="0"/>
        </a:p>
      </dgm:t>
    </dgm:pt>
    <dgm:pt modelId="{7461E5F4-1E23-45C0-A178-5D4747F9F5C6}">
      <dgm:prSet custT="1"/>
      <dgm:spPr>
        <a:solidFill>
          <a:schemeClr val="bg1">
            <a:lumMod val="65000"/>
          </a:schemeClr>
        </a:solidFill>
      </dgm:spPr>
      <dgm:t>
        <a:bodyPr/>
        <a:lstStyle/>
        <a:p>
          <a:r>
            <a:rPr lang="en-GB" sz="2200" b="1" noProof="0" dirty="0">
              <a:latin typeface="Trebuchet MS" panose="020B0603020202020204" pitchFamily="34" charset="0"/>
            </a:rPr>
            <a:t>Real estate markets</a:t>
          </a:r>
          <a:endParaRPr lang="en-US" sz="2200" b="1" noProof="0" dirty="0">
            <a:latin typeface="Trebuchet MS" panose="020B0603020202020204" pitchFamily="34" charset="0"/>
          </a:endParaRPr>
        </a:p>
      </dgm:t>
    </dgm:pt>
    <dgm:pt modelId="{5B69399D-BD11-4FA6-92D1-AACCCD4F735B}" type="parTrans" cxnId="{4AB14F33-8DA0-40B7-84C9-4AF3B6C182FB}">
      <dgm:prSet/>
      <dgm:spPr/>
      <dgm:t>
        <a:bodyPr/>
        <a:lstStyle/>
        <a:p>
          <a:endParaRPr lang="en-US" noProof="0" dirty="0"/>
        </a:p>
      </dgm:t>
    </dgm:pt>
    <dgm:pt modelId="{7B1D518D-7D06-4E79-8489-84998D4737F7}" type="sibTrans" cxnId="{4AB14F33-8DA0-40B7-84C9-4AF3B6C182FB}">
      <dgm:prSet/>
      <dgm:spPr/>
      <dgm:t>
        <a:bodyPr/>
        <a:lstStyle/>
        <a:p>
          <a:endParaRPr lang="en-US" noProof="0" dirty="0"/>
        </a:p>
      </dgm:t>
    </dgm:pt>
    <dgm:pt modelId="{B5652A02-921E-425A-82D8-61E534406077}">
      <dgm:prSet custT="1"/>
      <dgm:spPr>
        <a:solidFill>
          <a:schemeClr val="bg1">
            <a:lumMod val="65000"/>
          </a:schemeClr>
        </a:solidFill>
      </dgm:spPr>
      <dgm:t>
        <a:bodyPr/>
        <a:lstStyle/>
        <a:p>
          <a:r>
            <a:rPr lang="hu-HU" sz="2200" b="1" noProof="0" dirty="0">
              <a:latin typeface="Trebuchet MS" panose="020B0603020202020204" pitchFamily="34" charset="0"/>
            </a:rPr>
            <a:t>Credit </a:t>
          </a:r>
          <a:r>
            <a:rPr lang="hu-HU" sz="2200" b="1" noProof="0" dirty="0" err="1">
              <a:latin typeface="Trebuchet MS" panose="020B0603020202020204" pitchFamily="34" charset="0"/>
            </a:rPr>
            <a:t>risks</a:t>
          </a:r>
          <a:r>
            <a:rPr lang="hu-HU" sz="2200" b="1" noProof="0" dirty="0">
              <a:latin typeface="Trebuchet MS" panose="020B0603020202020204" pitchFamily="34" charset="0"/>
            </a:rPr>
            <a:t> and </a:t>
          </a:r>
          <a:r>
            <a:rPr lang="hu-HU" sz="2200" b="1" noProof="0" dirty="0" err="1">
              <a:latin typeface="Trebuchet MS" panose="020B0603020202020204" pitchFamily="34" charset="0"/>
            </a:rPr>
            <a:t>capital</a:t>
          </a:r>
          <a:r>
            <a:rPr lang="hu-HU" sz="2200" b="1" noProof="0" dirty="0">
              <a:latin typeface="Trebuchet MS" panose="020B0603020202020204" pitchFamily="34" charset="0"/>
            </a:rPr>
            <a:t> </a:t>
          </a:r>
          <a:r>
            <a:rPr lang="hu-HU" sz="2200" b="1" noProof="0" dirty="0" err="1">
              <a:latin typeface="Trebuchet MS" panose="020B0603020202020204" pitchFamily="34" charset="0"/>
            </a:rPr>
            <a:t>position</a:t>
          </a:r>
          <a:endParaRPr lang="en-US" sz="2200" b="1" noProof="0" dirty="0">
            <a:latin typeface="Trebuchet MS" panose="020B0603020202020204" pitchFamily="34" charset="0"/>
          </a:endParaRPr>
        </a:p>
      </dgm:t>
    </dgm:pt>
    <dgm:pt modelId="{903651DE-B3C8-4DD1-8E90-84B95ED38E07}" type="parTrans" cxnId="{7CA98B9D-EDAD-4770-A7BC-161EBC5E3D93}">
      <dgm:prSet/>
      <dgm:spPr/>
      <dgm:t>
        <a:bodyPr/>
        <a:lstStyle/>
        <a:p>
          <a:endParaRPr lang="en-US" noProof="0" dirty="0"/>
        </a:p>
      </dgm:t>
    </dgm:pt>
    <dgm:pt modelId="{6EEC9674-EC50-462A-94A4-184BF0DD286F}" type="sibTrans" cxnId="{7CA98B9D-EDAD-4770-A7BC-161EBC5E3D93}">
      <dgm:prSet/>
      <dgm:spPr/>
      <dgm:t>
        <a:bodyPr/>
        <a:lstStyle/>
        <a:p>
          <a:endParaRPr lang="en-US" noProof="0" dirty="0"/>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0656">
        <dgm:presLayoutVars>
          <dgm:chMax val="0"/>
          <dgm:bulletEnabled val="1"/>
        </dgm:presLayoutVars>
      </dgm:prSet>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810F9599-4BB5-46CA-B796-20BD608C8647}" type="pres">
      <dgm:prSet presAssocID="{7461E5F4-1E23-45C0-A178-5D4747F9F5C6}" presName="parentLin" presStyleCnt="0"/>
      <dgm:spPr/>
    </dgm:pt>
    <dgm:pt modelId="{B2278E80-51E2-4055-8317-0036CB6546C8}" type="pres">
      <dgm:prSet presAssocID="{7461E5F4-1E23-45C0-A178-5D4747F9F5C6}" presName="parentLeftMargin" presStyleLbl="node1" presStyleIdx="2" presStyleCnt="5"/>
      <dgm:spPr/>
    </dgm:pt>
    <dgm:pt modelId="{8843F7FA-F7B3-48EA-B7F0-BD5139CB2ED5}" type="pres">
      <dgm:prSet presAssocID="{7461E5F4-1E23-45C0-A178-5D4747F9F5C6}" presName="parentText" presStyleLbl="node1" presStyleIdx="3" presStyleCnt="5" custScaleX="120656">
        <dgm:presLayoutVars>
          <dgm:chMax val="0"/>
          <dgm:bulletEnabled val="1"/>
        </dgm:presLayoutVars>
      </dgm:prSet>
      <dgm:spPr/>
    </dgm:pt>
    <dgm:pt modelId="{1EACF141-66A1-4780-BC46-6FC3244E9686}" type="pres">
      <dgm:prSet presAssocID="{7461E5F4-1E23-45C0-A178-5D4747F9F5C6}" presName="negativeSpace" presStyleCnt="0"/>
      <dgm:spPr/>
    </dgm:pt>
    <dgm:pt modelId="{0CAD919C-05BB-4F0D-929E-583D7F588CDE}" type="pres">
      <dgm:prSet presAssocID="{7461E5F4-1E23-45C0-A178-5D4747F9F5C6}" presName="childText" presStyleLbl="conFgAcc1" presStyleIdx="3" presStyleCnt="5">
        <dgm:presLayoutVars>
          <dgm:bulletEnabled val="1"/>
        </dgm:presLayoutVars>
      </dgm:prSet>
      <dgm:spPr/>
    </dgm:pt>
    <dgm:pt modelId="{8B5A988A-7C1C-4169-BDAC-69A92259F456}" type="pres">
      <dgm:prSet presAssocID="{7B1D518D-7D06-4E79-8489-84998D4737F7}" presName="spaceBetweenRectangles" presStyleCnt="0"/>
      <dgm:spPr/>
    </dgm:pt>
    <dgm:pt modelId="{C7E72334-FF97-4DD5-8CC9-BD354E53E8AC}" type="pres">
      <dgm:prSet presAssocID="{B5652A02-921E-425A-82D8-61E534406077}" presName="parentLin" presStyleCnt="0"/>
      <dgm:spPr/>
    </dgm:pt>
    <dgm:pt modelId="{80EF044E-3D0D-49EA-BB6B-DD5B939A643F}" type="pres">
      <dgm:prSet presAssocID="{B5652A02-921E-425A-82D8-61E534406077}" presName="parentLeftMargin" presStyleLbl="node1" presStyleIdx="3" presStyleCnt="5"/>
      <dgm:spPr/>
    </dgm:pt>
    <dgm:pt modelId="{8BBB092B-FEF5-45E9-87F9-134E3D67FFFB}" type="pres">
      <dgm:prSet presAssocID="{B5652A02-921E-425A-82D8-61E534406077}" presName="parentText" presStyleLbl="node1" presStyleIdx="4" presStyleCnt="5" custScaleX="120656">
        <dgm:presLayoutVars>
          <dgm:chMax val="0"/>
          <dgm:bulletEnabled val="1"/>
        </dgm:presLayoutVars>
      </dgm:prSet>
      <dgm:spPr/>
    </dgm:pt>
    <dgm:pt modelId="{A4DBD189-5330-44B8-AD61-4F6BA647C738}" type="pres">
      <dgm:prSet presAssocID="{B5652A02-921E-425A-82D8-61E534406077}" presName="negativeSpace" presStyleCnt="0"/>
      <dgm:spPr/>
    </dgm:pt>
    <dgm:pt modelId="{795BF118-57D9-442E-A41A-8D73F699A166}" type="pres">
      <dgm:prSet presAssocID="{B5652A02-921E-425A-82D8-61E534406077}" presName="childText" presStyleLbl="conFgAcc1" presStyleIdx="4" presStyleCnt="5">
        <dgm:presLayoutVars>
          <dgm:bulletEnabled val="1"/>
        </dgm:presLayoutVars>
      </dgm:prSet>
      <dgm:spPr/>
    </dgm:pt>
  </dgm:ptLst>
  <dgm:cxnLst>
    <dgm:cxn modelId="{13DF5530-9B21-40C0-B0C1-E6DA0E35D519}" type="presOf" srcId="{94A950AB-3518-4BA6-B0DF-F02989087600}" destId="{F5D9A4B8-B567-4DF3-86AE-6D01E900B629}" srcOrd="1" destOrd="0" presId="urn:microsoft.com/office/officeart/2005/8/layout/list1"/>
    <dgm:cxn modelId="{4AB14F33-8DA0-40B7-84C9-4AF3B6C182FB}" srcId="{725F5DF0-266F-462F-AA7E-77C96FC814B0}" destId="{7461E5F4-1E23-45C0-A178-5D4747F9F5C6}" srcOrd="3" destOrd="0" parTransId="{5B69399D-BD11-4FA6-92D1-AACCCD4F735B}" sibTransId="{7B1D518D-7D06-4E79-8489-84998D4737F7}"/>
    <dgm:cxn modelId="{4A377D3A-353C-4241-91C3-CB4D4BFEE94D}" type="presOf" srcId="{98F0C8CF-C842-4CCF-BD32-A001D7204F39}" destId="{1218F430-9873-44D1-9E6B-BD8E787730B5}" srcOrd="1" destOrd="0" presId="urn:microsoft.com/office/officeart/2005/8/layout/list1"/>
    <dgm:cxn modelId="{7FF42B4A-BBEA-4C38-A9A5-71F63D58F93C}" type="presOf" srcId="{7461E5F4-1E23-45C0-A178-5D4747F9F5C6}" destId="{B2278E80-51E2-4055-8317-0036CB6546C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974FC176-A49A-4BD8-8D56-20AF0C0AE6DD}" type="presOf" srcId="{7461E5F4-1E23-45C0-A178-5D4747F9F5C6}" destId="{8843F7FA-F7B3-48EA-B7F0-BD5139CB2ED5}" srcOrd="1" destOrd="0" presId="urn:microsoft.com/office/officeart/2005/8/layout/list1"/>
    <dgm:cxn modelId="{640CC058-B687-401E-B45F-59257F247B9C}" type="presOf" srcId="{B5652A02-921E-425A-82D8-61E534406077}" destId="{8BBB092B-FEF5-45E9-87F9-134E3D67FFFB}" srcOrd="1" destOrd="0" presId="urn:microsoft.com/office/officeart/2005/8/layout/list1"/>
    <dgm:cxn modelId="{8782DE9B-C08C-472E-A697-95746ABBC321}" type="presOf" srcId="{B5652A02-921E-425A-82D8-61E534406077}" destId="{80EF044E-3D0D-49EA-BB6B-DD5B939A643F}" srcOrd="0" destOrd="0" presId="urn:microsoft.com/office/officeart/2005/8/layout/list1"/>
    <dgm:cxn modelId="{7CA98B9D-EDAD-4770-A7BC-161EBC5E3D93}" srcId="{725F5DF0-266F-462F-AA7E-77C96FC814B0}" destId="{B5652A02-921E-425A-82D8-61E534406077}" srcOrd="4" destOrd="0" parTransId="{903651DE-B3C8-4DD1-8E90-84B95ED38E07}" sibTransId="{6EEC9674-EC50-462A-94A4-184BF0DD286F}"/>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7B6E7AFA-158F-4686-BCB2-2469C49CEB81}" type="presParOf" srcId="{23A40960-721D-4260-8312-37AFA50EB7BA}" destId="{810F9599-4BB5-46CA-B796-20BD608C8647}" srcOrd="12" destOrd="0" presId="urn:microsoft.com/office/officeart/2005/8/layout/list1"/>
    <dgm:cxn modelId="{97E93198-1B8F-4EC2-B75E-471A6BDE6D27}" type="presParOf" srcId="{810F9599-4BB5-46CA-B796-20BD608C8647}" destId="{B2278E80-51E2-4055-8317-0036CB6546C8}" srcOrd="0" destOrd="0" presId="urn:microsoft.com/office/officeart/2005/8/layout/list1"/>
    <dgm:cxn modelId="{A59F181B-6E56-4072-8739-E77A680AA989}" type="presParOf" srcId="{810F9599-4BB5-46CA-B796-20BD608C8647}" destId="{8843F7FA-F7B3-48EA-B7F0-BD5139CB2ED5}" srcOrd="1" destOrd="0" presId="urn:microsoft.com/office/officeart/2005/8/layout/list1"/>
    <dgm:cxn modelId="{9BE5122A-C88C-45DC-8EF9-800D9D673C75}" type="presParOf" srcId="{23A40960-721D-4260-8312-37AFA50EB7BA}" destId="{1EACF141-66A1-4780-BC46-6FC3244E9686}" srcOrd="13" destOrd="0" presId="urn:microsoft.com/office/officeart/2005/8/layout/list1"/>
    <dgm:cxn modelId="{71834D5D-BF95-46F2-94A2-121DE4EF920E}" type="presParOf" srcId="{23A40960-721D-4260-8312-37AFA50EB7BA}" destId="{0CAD919C-05BB-4F0D-929E-583D7F588CDE}" srcOrd="14" destOrd="0" presId="urn:microsoft.com/office/officeart/2005/8/layout/list1"/>
    <dgm:cxn modelId="{9EA1B115-1AA5-48AD-9EB4-DD9FC5F48103}" type="presParOf" srcId="{23A40960-721D-4260-8312-37AFA50EB7BA}" destId="{8B5A988A-7C1C-4169-BDAC-69A92259F456}" srcOrd="15" destOrd="0" presId="urn:microsoft.com/office/officeart/2005/8/layout/list1"/>
    <dgm:cxn modelId="{0A48A6D5-20A7-43E4-A3F7-8ED1C131591E}" type="presParOf" srcId="{23A40960-721D-4260-8312-37AFA50EB7BA}" destId="{C7E72334-FF97-4DD5-8CC9-BD354E53E8AC}" srcOrd="16" destOrd="0" presId="urn:microsoft.com/office/officeart/2005/8/layout/list1"/>
    <dgm:cxn modelId="{826D38AC-AF3C-4F18-AC23-93F9B55CDE5C}" type="presParOf" srcId="{C7E72334-FF97-4DD5-8CC9-BD354E53E8AC}" destId="{80EF044E-3D0D-49EA-BB6B-DD5B939A643F}" srcOrd="0" destOrd="0" presId="urn:microsoft.com/office/officeart/2005/8/layout/list1"/>
    <dgm:cxn modelId="{CF051AC5-79F9-4156-ACB6-8D032EFBF65A}" type="presParOf" srcId="{C7E72334-FF97-4DD5-8CC9-BD354E53E8AC}" destId="{8BBB092B-FEF5-45E9-87F9-134E3D67FFFB}" srcOrd="1" destOrd="0" presId="urn:microsoft.com/office/officeart/2005/8/layout/list1"/>
    <dgm:cxn modelId="{A5A03D5E-0011-40CD-9C9A-E2AEC75EBF4E}" type="presParOf" srcId="{23A40960-721D-4260-8312-37AFA50EB7BA}" destId="{A4DBD189-5330-44B8-AD61-4F6BA647C738}" srcOrd="17" destOrd="0" presId="urn:microsoft.com/office/officeart/2005/8/layout/list1"/>
    <dgm:cxn modelId="{6EC82607-C959-42C2-B41C-2C18A705997C}" type="presParOf" srcId="{23A40960-721D-4260-8312-37AFA50EB7BA}" destId="{795BF118-57D9-442E-A41A-8D73F699A1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noProof="0" dirty="0"/>
        </a:p>
      </dgm:t>
    </dgm:pt>
    <dgm:pt modelId="{2DE3D471-3B8A-42E2-A6A4-89E69711C2F2}" type="sibTrans" cxnId="{6CCB77ED-9B18-42C6-BA1F-4BAB6E29D6B2}">
      <dgm:prSet/>
      <dgm:spPr/>
      <dgm:t>
        <a:bodyPr/>
        <a:lstStyle/>
        <a:p>
          <a:endParaRPr lang="en-US" noProof="0" dirty="0"/>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 position</a:t>
          </a:r>
        </a:p>
      </dgm:t>
    </dgm:pt>
    <dgm:pt modelId="{F9E2FEA7-CAC7-45C8-8E5B-E3A33B62A57C}" type="parTrans" cxnId="{4D1490D1-ED2B-4E5B-990F-EABA6FE966C8}">
      <dgm:prSet/>
      <dgm:spPr/>
      <dgm:t>
        <a:bodyPr/>
        <a:lstStyle/>
        <a:p>
          <a:endParaRPr lang="en-US" noProof="0" dirty="0"/>
        </a:p>
      </dgm:t>
    </dgm:pt>
    <dgm:pt modelId="{FAECC185-8C3A-43A9-B827-15A993582BB5}" type="sibTrans" cxnId="{4D1490D1-ED2B-4E5B-990F-EABA6FE966C8}">
      <dgm:prSet/>
      <dgm:spPr/>
      <dgm:t>
        <a:bodyPr/>
        <a:lstStyle/>
        <a:p>
          <a:endParaRPr lang="en-US" noProof="0" dirty="0"/>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gm:t>
    </dgm:pt>
    <dgm:pt modelId="{A01ED346-9C94-425B-845C-6E0248272379}" type="parTrans" cxnId="{FA127D9F-4DD7-420B-8333-D327F75AFA36}">
      <dgm:prSet/>
      <dgm:spPr/>
      <dgm:t>
        <a:bodyPr/>
        <a:lstStyle/>
        <a:p>
          <a:endParaRPr lang="en-US" noProof="0" dirty="0"/>
        </a:p>
      </dgm:t>
    </dgm:pt>
    <dgm:pt modelId="{CBEBCD59-532F-4594-B6A2-274C5DCD838F}" type="sibTrans" cxnId="{FA127D9F-4DD7-420B-8333-D327F75AFA36}">
      <dgm:prSet/>
      <dgm:spPr/>
      <dgm:t>
        <a:bodyPr/>
        <a:lstStyle/>
        <a:p>
          <a:endParaRPr lang="en-US" noProof="0" dirty="0"/>
        </a:p>
      </dgm:t>
    </dgm:pt>
    <dgm:pt modelId="{7461E5F4-1E23-45C0-A178-5D4747F9F5C6}">
      <dgm:prSet custT="1"/>
      <dgm:spPr>
        <a:solidFill>
          <a:schemeClr val="tx2"/>
        </a:solidFill>
      </dgm:spPr>
      <dgm:t>
        <a:bodyPr/>
        <a:lstStyle/>
        <a:p>
          <a:r>
            <a:rPr lang="en-GB" sz="2200" b="1" noProof="0" dirty="0">
              <a:latin typeface="Trebuchet MS" panose="020B0603020202020204" pitchFamily="34" charset="0"/>
            </a:rPr>
            <a:t>Real estate markets</a:t>
          </a:r>
          <a:endParaRPr lang="en-US" sz="2200" b="1" noProof="0" dirty="0">
            <a:latin typeface="Trebuchet MS" panose="020B0603020202020204" pitchFamily="34" charset="0"/>
          </a:endParaRPr>
        </a:p>
      </dgm:t>
    </dgm:pt>
    <dgm:pt modelId="{5B69399D-BD11-4FA6-92D1-AACCCD4F735B}" type="parTrans" cxnId="{4AB14F33-8DA0-40B7-84C9-4AF3B6C182FB}">
      <dgm:prSet/>
      <dgm:spPr/>
      <dgm:t>
        <a:bodyPr/>
        <a:lstStyle/>
        <a:p>
          <a:endParaRPr lang="en-US" noProof="0" dirty="0"/>
        </a:p>
      </dgm:t>
    </dgm:pt>
    <dgm:pt modelId="{7B1D518D-7D06-4E79-8489-84998D4737F7}" type="sibTrans" cxnId="{4AB14F33-8DA0-40B7-84C9-4AF3B6C182FB}">
      <dgm:prSet/>
      <dgm:spPr/>
      <dgm:t>
        <a:bodyPr/>
        <a:lstStyle/>
        <a:p>
          <a:endParaRPr lang="en-US" noProof="0" dirty="0"/>
        </a:p>
      </dgm:t>
    </dgm:pt>
    <dgm:pt modelId="{B5652A02-921E-425A-82D8-61E534406077}">
      <dgm:prSet custT="1"/>
      <dgm:spPr>
        <a:solidFill>
          <a:schemeClr val="bg1">
            <a:lumMod val="65000"/>
          </a:schemeClr>
        </a:solidFill>
      </dgm:spPr>
      <dgm:t>
        <a:bodyPr/>
        <a:lstStyle/>
        <a:p>
          <a:r>
            <a:rPr lang="hu-HU" sz="2200" b="1" noProof="0" dirty="0">
              <a:latin typeface="Trebuchet MS" panose="020B0603020202020204" pitchFamily="34" charset="0"/>
            </a:rPr>
            <a:t>Credit </a:t>
          </a:r>
          <a:r>
            <a:rPr lang="hu-HU" sz="2200" b="1" noProof="0" dirty="0" err="1">
              <a:latin typeface="Trebuchet MS" panose="020B0603020202020204" pitchFamily="34" charset="0"/>
            </a:rPr>
            <a:t>risks</a:t>
          </a:r>
          <a:r>
            <a:rPr lang="hu-HU" sz="2200" b="1" noProof="0" dirty="0">
              <a:latin typeface="Trebuchet MS" panose="020B0603020202020204" pitchFamily="34" charset="0"/>
            </a:rPr>
            <a:t> and </a:t>
          </a:r>
          <a:r>
            <a:rPr lang="hu-HU" sz="2200" b="1" noProof="0" dirty="0" err="1">
              <a:latin typeface="Trebuchet MS" panose="020B0603020202020204" pitchFamily="34" charset="0"/>
            </a:rPr>
            <a:t>capital</a:t>
          </a:r>
          <a:r>
            <a:rPr lang="hu-HU" sz="2200" b="1" noProof="0" dirty="0">
              <a:latin typeface="Trebuchet MS" panose="020B0603020202020204" pitchFamily="34" charset="0"/>
            </a:rPr>
            <a:t> </a:t>
          </a:r>
          <a:r>
            <a:rPr lang="hu-HU" sz="2200" b="1" noProof="0" dirty="0" err="1">
              <a:latin typeface="Trebuchet MS" panose="020B0603020202020204" pitchFamily="34" charset="0"/>
            </a:rPr>
            <a:t>position</a:t>
          </a:r>
          <a:endParaRPr lang="en-US" sz="2200" b="1" noProof="0" dirty="0">
            <a:latin typeface="Trebuchet MS" panose="020B0603020202020204" pitchFamily="34" charset="0"/>
          </a:endParaRPr>
        </a:p>
      </dgm:t>
    </dgm:pt>
    <dgm:pt modelId="{903651DE-B3C8-4DD1-8E90-84B95ED38E07}" type="parTrans" cxnId="{7CA98B9D-EDAD-4770-A7BC-161EBC5E3D93}">
      <dgm:prSet/>
      <dgm:spPr/>
      <dgm:t>
        <a:bodyPr/>
        <a:lstStyle/>
        <a:p>
          <a:endParaRPr lang="en-US" noProof="0" dirty="0"/>
        </a:p>
      </dgm:t>
    </dgm:pt>
    <dgm:pt modelId="{6EEC9674-EC50-462A-94A4-184BF0DD286F}" type="sibTrans" cxnId="{7CA98B9D-EDAD-4770-A7BC-161EBC5E3D93}">
      <dgm:prSet/>
      <dgm:spPr/>
      <dgm:t>
        <a:bodyPr/>
        <a:lstStyle/>
        <a:p>
          <a:endParaRPr lang="en-US" noProof="0" dirty="0"/>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0656">
        <dgm:presLayoutVars>
          <dgm:chMax val="0"/>
          <dgm:bulletEnabled val="1"/>
        </dgm:presLayoutVars>
      </dgm:prSet>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810F9599-4BB5-46CA-B796-20BD608C8647}" type="pres">
      <dgm:prSet presAssocID="{7461E5F4-1E23-45C0-A178-5D4747F9F5C6}" presName="parentLin" presStyleCnt="0"/>
      <dgm:spPr/>
    </dgm:pt>
    <dgm:pt modelId="{B2278E80-51E2-4055-8317-0036CB6546C8}" type="pres">
      <dgm:prSet presAssocID="{7461E5F4-1E23-45C0-A178-5D4747F9F5C6}" presName="parentLeftMargin" presStyleLbl="node1" presStyleIdx="2" presStyleCnt="5"/>
      <dgm:spPr/>
    </dgm:pt>
    <dgm:pt modelId="{8843F7FA-F7B3-48EA-B7F0-BD5139CB2ED5}" type="pres">
      <dgm:prSet presAssocID="{7461E5F4-1E23-45C0-A178-5D4747F9F5C6}" presName="parentText" presStyleLbl="node1" presStyleIdx="3" presStyleCnt="5" custScaleX="120656">
        <dgm:presLayoutVars>
          <dgm:chMax val="0"/>
          <dgm:bulletEnabled val="1"/>
        </dgm:presLayoutVars>
      </dgm:prSet>
      <dgm:spPr/>
    </dgm:pt>
    <dgm:pt modelId="{1EACF141-66A1-4780-BC46-6FC3244E9686}" type="pres">
      <dgm:prSet presAssocID="{7461E5F4-1E23-45C0-A178-5D4747F9F5C6}" presName="negativeSpace" presStyleCnt="0"/>
      <dgm:spPr/>
    </dgm:pt>
    <dgm:pt modelId="{0CAD919C-05BB-4F0D-929E-583D7F588CDE}" type="pres">
      <dgm:prSet presAssocID="{7461E5F4-1E23-45C0-A178-5D4747F9F5C6}" presName="childText" presStyleLbl="conFgAcc1" presStyleIdx="3" presStyleCnt="5">
        <dgm:presLayoutVars>
          <dgm:bulletEnabled val="1"/>
        </dgm:presLayoutVars>
      </dgm:prSet>
      <dgm:spPr/>
    </dgm:pt>
    <dgm:pt modelId="{8B5A988A-7C1C-4169-BDAC-69A92259F456}" type="pres">
      <dgm:prSet presAssocID="{7B1D518D-7D06-4E79-8489-84998D4737F7}" presName="spaceBetweenRectangles" presStyleCnt="0"/>
      <dgm:spPr/>
    </dgm:pt>
    <dgm:pt modelId="{C7E72334-FF97-4DD5-8CC9-BD354E53E8AC}" type="pres">
      <dgm:prSet presAssocID="{B5652A02-921E-425A-82D8-61E534406077}" presName="parentLin" presStyleCnt="0"/>
      <dgm:spPr/>
    </dgm:pt>
    <dgm:pt modelId="{80EF044E-3D0D-49EA-BB6B-DD5B939A643F}" type="pres">
      <dgm:prSet presAssocID="{B5652A02-921E-425A-82D8-61E534406077}" presName="parentLeftMargin" presStyleLbl="node1" presStyleIdx="3" presStyleCnt="5"/>
      <dgm:spPr/>
    </dgm:pt>
    <dgm:pt modelId="{8BBB092B-FEF5-45E9-87F9-134E3D67FFFB}" type="pres">
      <dgm:prSet presAssocID="{B5652A02-921E-425A-82D8-61E534406077}" presName="parentText" presStyleLbl="node1" presStyleIdx="4" presStyleCnt="5" custScaleX="120656">
        <dgm:presLayoutVars>
          <dgm:chMax val="0"/>
          <dgm:bulletEnabled val="1"/>
        </dgm:presLayoutVars>
      </dgm:prSet>
      <dgm:spPr/>
    </dgm:pt>
    <dgm:pt modelId="{A4DBD189-5330-44B8-AD61-4F6BA647C738}" type="pres">
      <dgm:prSet presAssocID="{B5652A02-921E-425A-82D8-61E534406077}" presName="negativeSpace" presStyleCnt="0"/>
      <dgm:spPr/>
    </dgm:pt>
    <dgm:pt modelId="{795BF118-57D9-442E-A41A-8D73F699A166}" type="pres">
      <dgm:prSet presAssocID="{B5652A02-921E-425A-82D8-61E534406077}" presName="childText" presStyleLbl="conFgAcc1" presStyleIdx="4" presStyleCnt="5">
        <dgm:presLayoutVars>
          <dgm:bulletEnabled val="1"/>
        </dgm:presLayoutVars>
      </dgm:prSet>
      <dgm:spPr/>
    </dgm:pt>
  </dgm:ptLst>
  <dgm:cxnLst>
    <dgm:cxn modelId="{13DF5530-9B21-40C0-B0C1-E6DA0E35D519}" type="presOf" srcId="{94A950AB-3518-4BA6-B0DF-F02989087600}" destId="{F5D9A4B8-B567-4DF3-86AE-6D01E900B629}" srcOrd="1" destOrd="0" presId="urn:microsoft.com/office/officeart/2005/8/layout/list1"/>
    <dgm:cxn modelId="{4AB14F33-8DA0-40B7-84C9-4AF3B6C182FB}" srcId="{725F5DF0-266F-462F-AA7E-77C96FC814B0}" destId="{7461E5F4-1E23-45C0-A178-5D4747F9F5C6}" srcOrd="3" destOrd="0" parTransId="{5B69399D-BD11-4FA6-92D1-AACCCD4F735B}" sibTransId="{7B1D518D-7D06-4E79-8489-84998D4737F7}"/>
    <dgm:cxn modelId="{4A377D3A-353C-4241-91C3-CB4D4BFEE94D}" type="presOf" srcId="{98F0C8CF-C842-4CCF-BD32-A001D7204F39}" destId="{1218F430-9873-44D1-9E6B-BD8E787730B5}" srcOrd="1" destOrd="0" presId="urn:microsoft.com/office/officeart/2005/8/layout/list1"/>
    <dgm:cxn modelId="{7FF42B4A-BBEA-4C38-A9A5-71F63D58F93C}" type="presOf" srcId="{7461E5F4-1E23-45C0-A178-5D4747F9F5C6}" destId="{B2278E80-51E2-4055-8317-0036CB6546C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974FC176-A49A-4BD8-8D56-20AF0C0AE6DD}" type="presOf" srcId="{7461E5F4-1E23-45C0-A178-5D4747F9F5C6}" destId="{8843F7FA-F7B3-48EA-B7F0-BD5139CB2ED5}" srcOrd="1" destOrd="0" presId="urn:microsoft.com/office/officeart/2005/8/layout/list1"/>
    <dgm:cxn modelId="{640CC058-B687-401E-B45F-59257F247B9C}" type="presOf" srcId="{B5652A02-921E-425A-82D8-61E534406077}" destId="{8BBB092B-FEF5-45E9-87F9-134E3D67FFFB}" srcOrd="1" destOrd="0" presId="urn:microsoft.com/office/officeart/2005/8/layout/list1"/>
    <dgm:cxn modelId="{8782DE9B-C08C-472E-A697-95746ABBC321}" type="presOf" srcId="{B5652A02-921E-425A-82D8-61E534406077}" destId="{80EF044E-3D0D-49EA-BB6B-DD5B939A643F}" srcOrd="0" destOrd="0" presId="urn:microsoft.com/office/officeart/2005/8/layout/list1"/>
    <dgm:cxn modelId="{7CA98B9D-EDAD-4770-A7BC-161EBC5E3D93}" srcId="{725F5DF0-266F-462F-AA7E-77C96FC814B0}" destId="{B5652A02-921E-425A-82D8-61E534406077}" srcOrd="4" destOrd="0" parTransId="{903651DE-B3C8-4DD1-8E90-84B95ED38E07}" sibTransId="{6EEC9674-EC50-462A-94A4-184BF0DD286F}"/>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7B6E7AFA-158F-4686-BCB2-2469C49CEB81}" type="presParOf" srcId="{23A40960-721D-4260-8312-37AFA50EB7BA}" destId="{810F9599-4BB5-46CA-B796-20BD608C8647}" srcOrd="12" destOrd="0" presId="urn:microsoft.com/office/officeart/2005/8/layout/list1"/>
    <dgm:cxn modelId="{97E93198-1B8F-4EC2-B75E-471A6BDE6D27}" type="presParOf" srcId="{810F9599-4BB5-46CA-B796-20BD608C8647}" destId="{B2278E80-51E2-4055-8317-0036CB6546C8}" srcOrd="0" destOrd="0" presId="urn:microsoft.com/office/officeart/2005/8/layout/list1"/>
    <dgm:cxn modelId="{A59F181B-6E56-4072-8739-E77A680AA989}" type="presParOf" srcId="{810F9599-4BB5-46CA-B796-20BD608C8647}" destId="{8843F7FA-F7B3-48EA-B7F0-BD5139CB2ED5}" srcOrd="1" destOrd="0" presId="urn:microsoft.com/office/officeart/2005/8/layout/list1"/>
    <dgm:cxn modelId="{9BE5122A-C88C-45DC-8EF9-800D9D673C75}" type="presParOf" srcId="{23A40960-721D-4260-8312-37AFA50EB7BA}" destId="{1EACF141-66A1-4780-BC46-6FC3244E9686}" srcOrd="13" destOrd="0" presId="urn:microsoft.com/office/officeart/2005/8/layout/list1"/>
    <dgm:cxn modelId="{71834D5D-BF95-46F2-94A2-121DE4EF920E}" type="presParOf" srcId="{23A40960-721D-4260-8312-37AFA50EB7BA}" destId="{0CAD919C-05BB-4F0D-929E-583D7F588CDE}" srcOrd="14" destOrd="0" presId="urn:microsoft.com/office/officeart/2005/8/layout/list1"/>
    <dgm:cxn modelId="{9EA1B115-1AA5-48AD-9EB4-DD9FC5F48103}" type="presParOf" srcId="{23A40960-721D-4260-8312-37AFA50EB7BA}" destId="{8B5A988A-7C1C-4169-BDAC-69A92259F456}" srcOrd="15" destOrd="0" presId="urn:microsoft.com/office/officeart/2005/8/layout/list1"/>
    <dgm:cxn modelId="{0A48A6D5-20A7-43E4-A3F7-8ED1C131591E}" type="presParOf" srcId="{23A40960-721D-4260-8312-37AFA50EB7BA}" destId="{C7E72334-FF97-4DD5-8CC9-BD354E53E8AC}" srcOrd="16" destOrd="0" presId="urn:microsoft.com/office/officeart/2005/8/layout/list1"/>
    <dgm:cxn modelId="{826D38AC-AF3C-4F18-AC23-93F9B55CDE5C}" type="presParOf" srcId="{C7E72334-FF97-4DD5-8CC9-BD354E53E8AC}" destId="{80EF044E-3D0D-49EA-BB6B-DD5B939A643F}" srcOrd="0" destOrd="0" presId="urn:microsoft.com/office/officeart/2005/8/layout/list1"/>
    <dgm:cxn modelId="{CF051AC5-79F9-4156-ACB6-8D032EFBF65A}" type="presParOf" srcId="{C7E72334-FF97-4DD5-8CC9-BD354E53E8AC}" destId="{8BBB092B-FEF5-45E9-87F9-134E3D67FFFB}" srcOrd="1" destOrd="0" presId="urn:microsoft.com/office/officeart/2005/8/layout/list1"/>
    <dgm:cxn modelId="{A5A03D5E-0011-40CD-9C9A-E2AEC75EBF4E}" type="presParOf" srcId="{23A40960-721D-4260-8312-37AFA50EB7BA}" destId="{A4DBD189-5330-44B8-AD61-4F6BA647C738}" srcOrd="17" destOrd="0" presId="urn:microsoft.com/office/officeart/2005/8/layout/list1"/>
    <dgm:cxn modelId="{6EC82607-C959-42C2-B41C-2C18A705997C}" type="presParOf" srcId="{23A40960-721D-4260-8312-37AFA50EB7BA}" destId="{795BF118-57D9-442E-A41A-8D73F699A1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noProof="0" dirty="0"/>
        </a:p>
      </dgm:t>
    </dgm:pt>
    <dgm:pt modelId="{2DE3D471-3B8A-42E2-A6A4-89E69711C2F2}" type="sibTrans" cxnId="{6CCB77ED-9B18-42C6-BA1F-4BAB6E29D6B2}">
      <dgm:prSet/>
      <dgm:spPr/>
      <dgm:t>
        <a:bodyPr/>
        <a:lstStyle/>
        <a:p>
          <a:endParaRPr lang="en-US" noProof="0" dirty="0"/>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 position</a:t>
          </a:r>
        </a:p>
      </dgm:t>
    </dgm:pt>
    <dgm:pt modelId="{F9E2FEA7-CAC7-45C8-8E5B-E3A33B62A57C}" type="parTrans" cxnId="{4D1490D1-ED2B-4E5B-990F-EABA6FE966C8}">
      <dgm:prSet/>
      <dgm:spPr/>
      <dgm:t>
        <a:bodyPr/>
        <a:lstStyle/>
        <a:p>
          <a:endParaRPr lang="en-US" noProof="0" dirty="0"/>
        </a:p>
      </dgm:t>
    </dgm:pt>
    <dgm:pt modelId="{FAECC185-8C3A-43A9-B827-15A993582BB5}" type="sibTrans" cxnId="{4D1490D1-ED2B-4E5B-990F-EABA6FE966C8}">
      <dgm:prSet/>
      <dgm:spPr/>
      <dgm:t>
        <a:bodyPr/>
        <a:lstStyle/>
        <a:p>
          <a:endParaRPr lang="en-US" noProof="0" dirty="0"/>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gm:t>
    </dgm:pt>
    <dgm:pt modelId="{A01ED346-9C94-425B-845C-6E0248272379}" type="parTrans" cxnId="{FA127D9F-4DD7-420B-8333-D327F75AFA36}">
      <dgm:prSet/>
      <dgm:spPr/>
      <dgm:t>
        <a:bodyPr/>
        <a:lstStyle/>
        <a:p>
          <a:endParaRPr lang="en-US" noProof="0" dirty="0"/>
        </a:p>
      </dgm:t>
    </dgm:pt>
    <dgm:pt modelId="{CBEBCD59-532F-4594-B6A2-274C5DCD838F}" type="sibTrans" cxnId="{FA127D9F-4DD7-420B-8333-D327F75AFA36}">
      <dgm:prSet/>
      <dgm:spPr/>
      <dgm:t>
        <a:bodyPr/>
        <a:lstStyle/>
        <a:p>
          <a:endParaRPr lang="en-US" noProof="0" dirty="0"/>
        </a:p>
      </dgm:t>
    </dgm:pt>
    <dgm:pt modelId="{7461E5F4-1E23-45C0-A178-5D4747F9F5C6}">
      <dgm:prSet custT="1"/>
      <dgm:spPr>
        <a:solidFill>
          <a:schemeClr val="bg1">
            <a:lumMod val="65000"/>
          </a:schemeClr>
        </a:solidFill>
      </dgm:spPr>
      <dgm:t>
        <a:bodyPr/>
        <a:lstStyle/>
        <a:p>
          <a:r>
            <a:rPr lang="en-GB" sz="2200" b="1" noProof="0" dirty="0">
              <a:latin typeface="Trebuchet MS" panose="020B0603020202020204" pitchFamily="34" charset="0"/>
            </a:rPr>
            <a:t>Real estate markets</a:t>
          </a:r>
          <a:endParaRPr lang="en-US" sz="2200" b="1" noProof="0" dirty="0">
            <a:latin typeface="Trebuchet MS" panose="020B0603020202020204" pitchFamily="34" charset="0"/>
          </a:endParaRPr>
        </a:p>
      </dgm:t>
    </dgm:pt>
    <dgm:pt modelId="{5B69399D-BD11-4FA6-92D1-AACCCD4F735B}" type="parTrans" cxnId="{4AB14F33-8DA0-40B7-84C9-4AF3B6C182FB}">
      <dgm:prSet/>
      <dgm:spPr/>
      <dgm:t>
        <a:bodyPr/>
        <a:lstStyle/>
        <a:p>
          <a:endParaRPr lang="en-US" noProof="0" dirty="0"/>
        </a:p>
      </dgm:t>
    </dgm:pt>
    <dgm:pt modelId="{7B1D518D-7D06-4E79-8489-84998D4737F7}" type="sibTrans" cxnId="{4AB14F33-8DA0-40B7-84C9-4AF3B6C182FB}">
      <dgm:prSet/>
      <dgm:spPr/>
      <dgm:t>
        <a:bodyPr/>
        <a:lstStyle/>
        <a:p>
          <a:endParaRPr lang="en-US" noProof="0" dirty="0"/>
        </a:p>
      </dgm:t>
    </dgm:pt>
    <dgm:pt modelId="{B5652A02-921E-425A-82D8-61E534406077}">
      <dgm:prSet custT="1"/>
      <dgm:spPr>
        <a:solidFill>
          <a:schemeClr val="tx2"/>
        </a:solidFill>
      </dgm:spPr>
      <dgm:t>
        <a:bodyPr/>
        <a:lstStyle/>
        <a:p>
          <a:r>
            <a:rPr lang="hu-HU" sz="2200" b="1" noProof="0" dirty="0">
              <a:latin typeface="Trebuchet MS" panose="020B0603020202020204" pitchFamily="34" charset="0"/>
            </a:rPr>
            <a:t>Credit </a:t>
          </a:r>
          <a:r>
            <a:rPr lang="hu-HU" sz="2200" b="1" noProof="0" dirty="0" err="1">
              <a:latin typeface="Trebuchet MS" panose="020B0603020202020204" pitchFamily="34" charset="0"/>
            </a:rPr>
            <a:t>risks</a:t>
          </a:r>
          <a:r>
            <a:rPr lang="hu-HU" sz="2200" b="1" noProof="0" dirty="0">
              <a:latin typeface="Trebuchet MS" panose="020B0603020202020204" pitchFamily="34" charset="0"/>
            </a:rPr>
            <a:t> and </a:t>
          </a:r>
          <a:r>
            <a:rPr lang="hu-HU" sz="2200" b="1" noProof="0" dirty="0" err="1">
              <a:latin typeface="Trebuchet MS" panose="020B0603020202020204" pitchFamily="34" charset="0"/>
            </a:rPr>
            <a:t>capital</a:t>
          </a:r>
          <a:r>
            <a:rPr lang="hu-HU" sz="2200" b="1" noProof="0" dirty="0">
              <a:latin typeface="Trebuchet MS" panose="020B0603020202020204" pitchFamily="34" charset="0"/>
            </a:rPr>
            <a:t> </a:t>
          </a:r>
          <a:r>
            <a:rPr lang="hu-HU" sz="2200" b="1" noProof="0" dirty="0" err="1">
              <a:latin typeface="Trebuchet MS" panose="020B0603020202020204" pitchFamily="34" charset="0"/>
            </a:rPr>
            <a:t>position</a:t>
          </a:r>
          <a:endParaRPr lang="en-US" sz="2200" b="1" noProof="0" dirty="0">
            <a:latin typeface="Trebuchet MS" panose="020B0603020202020204" pitchFamily="34" charset="0"/>
          </a:endParaRPr>
        </a:p>
      </dgm:t>
    </dgm:pt>
    <dgm:pt modelId="{903651DE-B3C8-4DD1-8E90-84B95ED38E07}" type="parTrans" cxnId="{7CA98B9D-EDAD-4770-A7BC-161EBC5E3D93}">
      <dgm:prSet/>
      <dgm:spPr/>
      <dgm:t>
        <a:bodyPr/>
        <a:lstStyle/>
        <a:p>
          <a:endParaRPr lang="en-US" noProof="0" dirty="0"/>
        </a:p>
      </dgm:t>
    </dgm:pt>
    <dgm:pt modelId="{6EEC9674-EC50-462A-94A4-184BF0DD286F}" type="sibTrans" cxnId="{7CA98B9D-EDAD-4770-A7BC-161EBC5E3D93}">
      <dgm:prSet/>
      <dgm:spPr/>
      <dgm:t>
        <a:bodyPr/>
        <a:lstStyle/>
        <a:p>
          <a:endParaRPr lang="en-US" noProof="0" dirty="0"/>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0656">
        <dgm:presLayoutVars>
          <dgm:chMax val="0"/>
          <dgm:bulletEnabled val="1"/>
        </dgm:presLayoutVars>
      </dgm:prSet>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810F9599-4BB5-46CA-B796-20BD608C8647}" type="pres">
      <dgm:prSet presAssocID="{7461E5F4-1E23-45C0-A178-5D4747F9F5C6}" presName="parentLin" presStyleCnt="0"/>
      <dgm:spPr/>
    </dgm:pt>
    <dgm:pt modelId="{B2278E80-51E2-4055-8317-0036CB6546C8}" type="pres">
      <dgm:prSet presAssocID="{7461E5F4-1E23-45C0-A178-5D4747F9F5C6}" presName="parentLeftMargin" presStyleLbl="node1" presStyleIdx="2" presStyleCnt="5"/>
      <dgm:spPr/>
    </dgm:pt>
    <dgm:pt modelId="{8843F7FA-F7B3-48EA-B7F0-BD5139CB2ED5}" type="pres">
      <dgm:prSet presAssocID="{7461E5F4-1E23-45C0-A178-5D4747F9F5C6}" presName="parentText" presStyleLbl="node1" presStyleIdx="3" presStyleCnt="5" custScaleX="120656">
        <dgm:presLayoutVars>
          <dgm:chMax val="0"/>
          <dgm:bulletEnabled val="1"/>
        </dgm:presLayoutVars>
      </dgm:prSet>
      <dgm:spPr/>
    </dgm:pt>
    <dgm:pt modelId="{1EACF141-66A1-4780-BC46-6FC3244E9686}" type="pres">
      <dgm:prSet presAssocID="{7461E5F4-1E23-45C0-A178-5D4747F9F5C6}" presName="negativeSpace" presStyleCnt="0"/>
      <dgm:spPr/>
    </dgm:pt>
    <dgm:pt modelId="{0CAD919C-05BB-4F0D-929E-583D7F588CDE}" type="pres">
      <dgm:prSet presAssocID="{7461E5F4-1E23-45C0-A178-5D4747F9F5C6}" presName="childText" presStyleLbl="conFgAcc1" presStyleIdx="3" presStyleCnt="5">
        <dgm:presLayoutVars>
          <dgm:bulletEnabled val="1"/>
        </dgm:presLayoutVars>
      </dgm:prSet>
      <dgm:spPr/>
    </dgm:pt>
    <dgm:pt modelId="{8B5A988A-7C1C-4169-BDAC-69A92259F456}" type="pres">
      <dgm:prSet presAssocID="{7B1D518D-7D06-4E79-8489-84998D4737F7}" presName="spaceBetweenRectangles" presStyleCnt="0"/>
      <dgm:spPr/>
    </dgm:pt>
    <dgm:pt modelId="{C7E72334-FF97-4DD5-8CC9-BD354E53E8AC}" type="pres">
      <dgm:prSet presAssocID="{B5652A02-921E-425A-82D8-61E534406077}" presName="parentLin" presStyleCnt="0"/>
      <dgm:spPr/>
    </dgm:pt>
    <dgm:pt modelId="{80EF044E-3D0D-49EA-BB6B-DD5B939A643F}" type="pres">
      <dgm:prSet presAssocID="{B5652A02-921E-425A-82D8-61E534406077}" presName="parentLeftMargin" presStyleLbl="node1" presStyleIdx="3" presStyleCnt="5"/>
      <dgm:spPr/>
    </dgm:pt>
    <dgm:pt modelId="{8BBB092B-FEF5-45E9-87F9-134E3D67FFFB}" type="pres">
      <dgm:prSet presAssocID="{B5652A02-921E-425A-82D8-61E534406077}" presName="parentText" presStyleLbl="node1" presStyleIdx="4" presStyleCnt="5" custScaleX="120656">
        <dgm:presLayoutVars>
          <dgm:chMax val="0"/>
          <dgm:bulletEnabled val="1"/>
        </dgm:presLayoutVars>
      </dgm:prSet>
      <dgm:spPr/>
    </dgm:pt>
    <dgm:pt modelId="{A4DBD189-5330-44B8-AD61-4F6BA647C738}" type="pres">
      <dgm:prSet presAssocID="{B5652A02-921E-425A-82D8-61E534406077}" presName="negativeSpace" presStyleCnt="0"/>
      <dgm:spPr/>
    </dgm:pt>
    <dgm:pt modelId="{795BF118-57D9-442E-A41A-8D73F699A166}" type="pres">
      <dgm:prSet presAssocID="{B5652A02-921E-425A-82D8-61E534406077}" presName="childText" presStyleLbl="conFgAcc1" presStyleIdx="4" presStyleCnt="5">
        <dgm:presLayoutVars>
          <dgm:bulletEnabled val="1"/>
        </dgm:presLayoutVars>
      </dgm:prSet>
      <dgm:spPr/>
    </dgm:pt>
  </dgm:ptLst>
  <dgm:cxnLst>
    <dgm:cxn modelId="{13DF5530-9B21-40C0-B0C1-E6DA0E35D519}" type="presOf" srcId="{94A950AB-3518-4BA6-B0DF-F02989087600}" destId="{F5D9A4B8-B567-4DF3-86AE-6D01E900B629}" srcOrd="1" destOrd="0" presId="urn:microsoft.com/office/officeart/2005/8/layout/list1"/>
    <dgm:cxn modelId="{4AB14F33-8DA0-40B7-84C9-4AF3B6C182FB}" srcId="{725F5DF0-266F-462F-AA7E-77C96FC814B0}" destId="{7461E5F4-1E23-45C0-A178-5D4747F9F5C6}" srcOrd="3" destOrd="0" parTransId="{5B69399D-BD11-4FA6-92D1-AACCCD4F735B}" sibTransId="{7B1D518D-7D06-4E79-8489-84998D4737F7}"/>
    <dgm:cxn modelId="{4A377D3A-353C-4241-91C3-CB4D4BFEE94D}" type="presOf" srcId="{98F0C8CF-C842-4CCF-BD32-A001D7204F39}" destId="{1218F430-9873-44D1-9E6B-BD8E787730B5}" srcOrd="1" destOrd="0" presId="urn:microsoft.com/office/officeart/2005/8/layout/list1"/>
    <dgm:cxn modelId="{7FF42B4A-BBEA-4C38-A9A5-71F63D58F93C}" type="presOf" srcId="{7461E5F4-1E23-45C0-A178-5D4747F9F5C6}" destId="{B2278E80-51E2-4055-8317-0036CB6546C8}" srcOrd="0"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974FC176-A49A-4BD8-8D56-20AF0C0AE6DD}" type="presOf" srcId="{7461E5F4-1E23-45C0-A178-5D4747F9F5C6}" destId="{8843F7FA-F7B3-48EA-B7F0-BD5139CB2ED5}" srcOrd="1" destOrd="0" presId="urn:microsoft.com/office/officeart/2005/8/layout/list1"/>
    <dgm:cxn modelId="{640CC058-B687-401E-B45F-59257F247B9C}" type="presOf" srcId="{B5652A02-921E-425A-82D8-61E534406077}" destId="{8BBB092B-FEF5-45E9-87F9-134E3D67FFFB}" srcOrd="1" destOrd="0" presId="urn:microsoft.com/office/officeart/2005/8/layout/list1"/>
    <dgm:cxn modelId="{8782DE9B-C08C-472E-A697-95746ABBC321}" type="presOf" srcId="{B5652A02-921E-425A-82D8-61E534406077}" destId="{80EF044E-3D0D-49EA-BB6B-DD5B939A643F}" srcOrd="0" destOrd="0" presId="urn:microsoft.com/office/officeart/2005/8/layout/list1"/>
    <dgm:cxn modelId="{7CA98B9D-EDAD-4770-A7BC-161EBC5E3D93}" srcId="{725F5DF0-266F-462F-AA7E-77C96FC814B0}" destId="{B5652A02-921E-425A-82D8-61E534406077}" srcOrd="4" destOrd="0" parTransId="{903651DE-B3C8-4DD1-8E90-84B95ED38E07}" sibTransId="{6EEC9674-EC50-462A-94A4-184BF0DD286F}"/>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7B6E7AFA-158F-4686-BCB2-2469C49CEB81}" type="presParOf" srcId="{23A40960-721D-4260-8312-37AFA50EB7BA}" destId="{810F9599-4BB5-46CA-B796-20BD608C8647}" srcOrd="12" destOrd="0" presId="urn:microsoft.com/office/officeart/2005/8/layout/list1"/>
    <dgm:cxn modelId="{97E93198-1B8F-4EC2-B75E-471A6BDE6D27}" type="presParOf" srcId="{810F9599-4BB5-46CA-B796-20BD608C8647}" destId="{B2278E80-51E2-4055-8317-0036CB6546C8}" srcOrd="0" destOrd="0" presId="urn:microsoft.com/office/officeart/2005/8/layout/list1"/>
    <dgm:cxn modelId="{A59F181B-6E56-4072-8739-E77A680AA989}" type="presParOf" srcId="{810F9599-4BB5-46CA-B796-20BD608C8647}" destId="{8843F7FA-F7B3-48EA-B7F0-BD5139CB2ED5}" srcOrd="1" destOrd="0" presId="urn:microsoft.com/office/officeart/2005/8/layout/list1"/>
    <dgm:cxn modelId="{9BE5122A-C88C-45DC-8EF9-800D9D673C75}" type="presParOf" srcId="{23A40960-721D-4260-8312-37AFA50EB7BA}" destId="{1EACF141-66A1-4780-BC46-6FC3244E9686}" srcOrd="13" destOrd="0" presId="urn:microsoft.com/office/officeart/2005/8/layout/list1"/>
    <dgm:cxn modelId="{71834D5D-BF95-46F2-94A2-121DE4EF920E}" type="presParOf" srcId="{23A40960-721D-4260-8312-37AFA50EB7BA}" destId="{0CAD919C-05BB-4F0D-929E-583D7F588CDE}" srcOrd="14" destOrd="0" presId="urn:microsoft.com/office/officeart/2005/8/layout/list1"/>
    <dgm:cxn modelId="{9EA1B115-1AA5-48AD-9EB4-DD9FC5F48103}" type="presParOf" srcId="{23A40960-721D-4260-8312-37AFA50EB7BA}" destId="{8B5A988A-7C1C-4169-BDAC-69A92259F456}" srcOrd="15" destOrd="0" presId="urn:microsoft.com/office/officeart/2005/8/layout/list1"/>
    <dgm:cxn modelId="{0A48A6D5-20A7-43E4-A3F7-8ED1C131591E}" type="presParOf" srcId="{23A40960-721D-4260-8312-37AFA50EB7BA}" destId="{C7E72334-FF97-4DD5-8CC9-BD354E53E8AC}" srcOrd="16" destOrd="0" presId="urn:microsoft.com/office/officeart/2005/8/layout/list1"/>
    <dgm:cxn modelId="{826D38AC-AF3C-4F18-AC23-93F9B55CDE5C}" type="presParOf" srcId="{C7E72334-FF97-4DD5-8CC9-BD354E53E8AC}" destId="{80EF044E-3D0D-49EA-BB6B-DD5B939A643F}" srcOrd="0" destOrd="0" presId="urn:microsoft.com/office/officeart/2005/8/layout/list1"/>
    <dgm:cxn modelId="{CF051AC5-79F9-4156-ACB6-8D032EFBF65A}" type="presParOf" srcId="{C7E72334-FF97-4DD5-8CC9-BD354E53E8AC}" destId="{8BBB092B-FEF5-45E9-87F9-134E3D67FFFB}" srcOrd="1" destOrd="0" presId="urn:microsoft.com/office/officeart/2005/8/layout/list1"/>
    <dgm:cxn modelId="{A5A03D5E-0011-40CD-9C9A-E2AEC75EBF4E}" type="presParOf" srcId="{23A40960-721D-4260-8312-37AFA50EB7BA}" destId="{A4DBD189-5330-44B8-AD61-4F6BA647C738}" srcOrd="17" destOrd="0" presId="urn:microsoft.com/office/officeart/2005/8/layout/list1"/>
    <dgm:cxn modelId="{6EC82607-C959-42C2-B41C-2C18A705997C}" type="presParOf" srcId="{23A40960-721D-4260-8312-37AFA50EB7BA}" destId="{795BF118-57D9-442E-A41A-8D73F699A1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7097FA-AAC0-4F26-8F43-0527FFE7FBAB}"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C04CFA10-04E4-4CBF-A8C3-E176812AF3D8}">
      <dgm:prSet phldrT="[Text]" custT="1"/>
      <dgm:spPr>
        <a:xfrm>
          <a:off x="425365" y="279288"/>
          <a:ext cx="7669663" cy="558364"/>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US" sz="1800" b="0" kern="1200" noProof="0" dirty="0">
              <a:solidFill>
                <a:sysClr val="window" lastClr="FFFFFF"/>
              </a:solidFill>
              <a:latin typeface="Calibri" panose="020F0502020204030204" pitchFamily="34" charset="0"/>
              <a:ea typeface="+mn-ea"/>
              <a:cs typeface="+mn-cs"/>
            </a:rPr>
            <a:t>External environment is characterized by a </a:t>
          </a:r>
          <a:r>
            <a:rPr lang="en-US" sz="1800" b="1" kern="1200" noProof="0" dirty="0">
              <a:solidFill>
                <a:sysClr val="window" lastClr="FFFFFF"/>
              </a:solidFill>
              <a:latin typeface="Calibri" panose="020F0502020204030204" pitchFamily="34" charset="0"/>
              <a:ea typeface="+mn-ea"/>
              <a:cs typeface="+mn-cs"/>
            </a:rPr>
            <a:t>protracted</a:t>
          </a:r>
          <a:r>
            <a:rPr lang="en-US" sz="1800" b="0" kern="1200" noProof="0" dirty="0">
              <a:solidFill>
                <a:sysClr val="window" lastClr="FFFFFF"/>
              </a:solidFill>
              <a:latin typeface="Calibri" panose="020F0502020204030204" pitchFamily="34" charset="0"/>
              <a:ea typeface="+mn-ea"/>
              <a:cs typeface="+mn-cs"/>
            </a:rPr>
            <a:t> and </a:t>
          </a:r>
          <a:r>
            <a:rPr lang="en-US" sz="1800" b="1" kern="1200" noProof="0" dirty="0">
              <a:solidFill>
                <a:sysClr val="window" lastClr="FFFFFF"/>
              </a:solidFill>
              <a:latin typeface="Calibri" panose="020F0502020204030204" pitchFamily="34" charset="0"/>
              <a:ea typeface="+mn-ea"/>
              <a:cs typeface="+mn-cs"/>
            </a:rPr>
            <a:t>divergent</a:t>
          </a:r>
          <a:r>
            <a:rPr lang="en-US" sz="1800" b="0" kern="1200" noProof="0" dirty="0">
              <a:solidFill>
                <a:sysClr val="window" lastClr="FFFFFF"/>
              </a:solidFill>
              <a:latin typeface="Calibri" panose="020F0502020204030204" pitchFamily="34" charset="0"/>
              <a:ea typeface="+mn-ea"/>
              <a:cs typeface="+mn-cs"/>
            </a:rPr>
            <a:t> recovery by industry and profession, so economic support measures have remained in the forefront.</a:t>
          </a:r>
        </a:p>
      </dgm:t>
    </dgm:pt>
    <dgm:pt modelId="{6C1AE329-1D17-4878-B075-6C303A98B794}" type="parTrans" cxnId="{9EE3A917-B5FF-49D7-B1E4-323D54AFA15E}">
      <dgm:prSet/>
      <dgm:spPr/>
      <dgm:t>
        <a:bodyPr/>
        <a:lstStyle/>
        <a:p>
          <a:endParaRPr lang="en-US" sz="1800" b="0">
            <a:latin typeface="Calibri" panose="020F0502020204030204" pitchFamily="34" charset="0"/>
          </a:endParaRPr>
        </a:p>
      </dgm:t>
    </dgm:pt>
    <dgm:pt modelId="{3AA26668-2F16-4C06-BD54-25336C3A7567}" type="sibTrans" cxnId="{9EE3A917-B5FF-49D7-B1E4-323D54AFA15E}">
      <dgm:prSet/>
      <dgm:spPr>
        <a:xfrm>
          <a:off x="-5996812" y="-917621"/>
          <a:ext cx="7138857" cy="7138857"/>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ln>
        <a:effectLst/>
      </dgm:spPr>
      <dgm:t>
        <a:bodyPr/>
        <a:lstStyle/>
        <a:p>
          <a:endParaRPr lang="en-US" sz="1800" b="0" noProof="0" dirty="0">
            <a:latin typeface="Calibri" panose="020F0502020204030204" pitchFamily="34" charset="0"/>
          </a:endParaRPr>
        </a:p>
      </dgm:t>
    </dgm:pt>
    <dgm:pt modelId="{70B0B3A2-EDEF-4659-9657-A8DAC8482C8F}">
      <dgm:prSet phldrT="[Text]" custT="1"/>
      <dgm:spPr>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spcFirstLastPara="0" vert="horz" wrap="square" lIns="424608" tIns="45720" rIns="45720" bIns="45720" numCol="1" spcCol="1270" anchor="ctr" anchorCtr="0"/>
        <a:lstStyle/>
        <a:p>
          <a:pPr algn="l">
            <a:buNone/>
          </a:pPr>
          <a:r>
            <a:rPr lang="en-US" sz="1800" b="1" noProof="0" dirty="0">
              <a:solidFill>
                <a:sysClr val="window" lastClr="FFFFFF"/>
              </a:solidFill>
              <a:latin typeface="Calibri" panose="020F0502020204030204" pitchFamily="34" charset="0"/>
              <a:ea typeface="+mn-ea"/>
              <a:cs typeface="+mn-cs"/>
            </a:rPr>
            <a:t>Central bank and government program</a:t>
          </a:r>
          <a:r>
            <a:rPr lang="hu-HU" sz="1800" b="1" noProof="0" dirty="0" err="1">
              <a:solidFill>
                <a:sysClr val="window" lastClr="FFFFFF"/>
              </a:solidFill>
              <a:latin typeface="Calibri" panose="020F0502020204030204" pitchFamily="34" charset="0"/>
              <a:ea typeface="+mn-ea"/>
              <a:cs typeface="+mn-cs"/>
            </a:rPr>
            <a:t>me</a:t>
          </a:r>
          <a:r>
            <a:rPr lang="en-US" sz="1800" b="1" noProof="0" dirty="0">
              <a:solidFill>
                <a:sysClr val="window" lastClr="FFFFFF"/>
              </a:solidFill>
              <a:latin typeface="Calibri" panose="020F0502020204030204" pitchFamily="34" charset="0"/>
              <a:ea typeface="+mn-ea"/>
              <a:cs typeface="+mn-cs"/>
            </a:rPr>
            <a:t>s maintain lending</a:t>
          </a:r>
          <a:r>
            <a:rPr lang="en-US" sz="1800" b="0" noProof="0" dirty="0">
              <a:solidFill>
                <a:sysClr val="window" lastClr="FFFFFF"/>
              </a:solidFill>
              <a:latin typeface="Calibri" panose="020F0502020204030204" pitchFamily="34" charset="0"/>
              <a:ea typeface="+mn-ea"/>
              <a:cs typeface="+mn-cs"/>
            </a:rPr>
            <a:t>. After corporate lending stalled, </a:t>
          </a:r>
          <a:r>
            <a:rPr lang="en-US" sz="1800" b="1" noProof="0" dirty="0">
              <a:solidFill>
                <a:sysClr val="window" lastClr="FFFFFF"/>
              </a:solidFill>
              <a:latin typeface="Calibri" panose="020F0502020204030204" pitchFamily="34" charset="0"/>
              <a:ea typeface="+mn-ea"/>
              <a:cs typeface="+mn-cs"/>
            </a:rPr>
            <a:t>SME lending gained new momentum </a:t>
          </a:r>
          <a:r>
            <a:rPr lang="en-US" sz="1800" b="0" noProof="0" dirty="0">
              <a:solidFill>
                <a:sysClr val="window" lastClr="FFFFFF"/>
              </a:solidFill>
              <a:latin typeface="Calibri" panose="020F0502020204030204" pitchFamily="34" charset="0"/>
              <a:ea typeface="+mn-ea"/>
              <a:cs typeface="+mn-cs"/>
            </a:rPr>
            <a:t>in the third quarter</a:t>
          </a:r>
          <a:r>
            <a:rPr lang="hu-HU" sz="1800" b="0" noProof="0" dirty="0">
              <a:solidFill>
                <a:sysClr val="window" lastClr="FFFFFF"/>
              </a:solidFill>
              <a:latin typeface="Calibri" panose="020F0502020204030204" pitchFamily="34" charset="0"/>
              <a:ea typeface="+mn-ea"/>
              <a:cs typeface="+mn-cs"/>
            </a:rPr>
            <a:t>,</a:t>
          </a:r>
          <a:r>
            <a:rPr lang="en-US" sz="1800" b="0" noProof="0" dirty="0">
              <a:solidFill>
                <a:sysClr val="window" lastClr="FFFFFF"/>
              </a:solidFill>
              <a:latin typeface="Calibri" panose="020F0502020204030204" pitchFamily="34" charset="0"/>
              <a:ea typeface="+mn-ea"/>
              <a:cs typeface="+mn-cs"/>
            </a:rPr>
            <a:t> while the mortgage market </a:t>
          </a:r>
          <a:r>
            <a:rPr lang="hu-HU" sz="1800" b="0" noProof="0" dirty="0" err="1">
              <a:solidFill>
                <a:sysClr val="window" lastClr="FFFFFF"/>
              </a:solidFill>
              <a:latin typeface="Calibri" panose="020F0502020204030204" pitchFamily="34" charset="0"/>
              <a:ea typeface="+mn-ea"/>
              <a:cs typeface="+mn-cs"/>
            </a:rPr>
            <a:t>picked</a:t>
          </a:r>
          <a:r>
            <a:rPr lang="hu-HU" sz="1800" b="0" noProof="0" dirty="0">
              <a:solidFill>
                <a:sysClr val="window" lastClr="FFFFFF"/>
              </a:solidFill>
              <a:latin typeface="Calibri" panose="020F0502020204030204" pitchFamily="34" charset="0"/>
              <a:ea typeface="+mn-ea"/>
              <a:cs typeface="+mn-cs"/>
            </a:rPr>
            <a:t> </a:t>
          </a:r>
          <a:r>
            <a:rPr lang="hu-HU" sz="1800" b="0" noProof="0" dirty="0" err="1">
              <a:solidFill>
                <a:sysClr val="window" lastClr="FFFFFF"/>
              </a:solidFill>
              <a:latin typeface="Calibri" panose="020F0502020204030204" pitchFamily="34" charset="0"/>
              <a:ea typeface="+mn-ea"/>
              <a:cs typeface="+mn-cs"/>
            </a:rPr>
            <a:t>up</a:t>
          </a:r>
          <a:r>
            <a:rPr lang="en-US" sz="1800" b="0" noProof="0" dirty="0">
              <a:solidFill>
                <a:sysClr val="window" lastClr="FFFFFF"/>
              </a:solidFill>
              <a:latin typeface="Calibri" panose="020F0502020204030204" pitchFamily="34" charset="0"/>
              <a:ea typeface="+mn-ea"/>
              <a:cs typeface="+mn-cs"/>
            </a:rPr>
            <a:t>.</a:t>
          </a:r>
        </a:p>
      </dgm:t>
    </dgm:pt>
    <dgm:pt modelId="{7C15A863-0707-4BC0-A5A5-263EF038CA89}" type="parTrans" cxnId="{9B0241E9-B2BC-4AAF-A70C-96C4D3385CD4}">
      <dgm:prSet/>
      <dgm:spPr/>
      <dgm:t>
        <a:bodyPr/>
        <a:lstStyle/>
        <a:p>
          <a:endParaRPr lang="en-US" sz="1800" b="0">
            <a:latin typeface="Calibri" panose="020F0502020204030204" pitchFamily="34" charset="0"/>
          </a:endParaRPr>
        </a:p>
      </dgm:t>
    </dgm:pt>
    <dgm:pt modelId="{8D82642C-D480-4F38-A0C1-AABCFBD55753}" type="sibTrans" cxnId="{9B0241E9-B2BC-4AAF-A70C-96C4D3385CD4}">
      <dgm:prSet/>
      <dgm:spPr/>
      <dgm:t>
        <a:bodyPr/>
        <a:lstStyle/>
        <a:p>
          <a:endParaRPr lang="en-US" sz="1800" b="0">
            <a:latin typeface="Calibri" panose="020F0502020204030204" pitchFamily="34" charset="0"/>
          </a:endParaRPr>
        </a:p>
      </dgm:t>
    </dgm:pt>
    <dgm:pt modelId="{EFA88676-8367-42D1-948F-084FEC399EA3}">
      <dgm:prSet phldrT="[Text]" custT="1"/>
      <dgm:spPr>
        <a:xfrm>
          <a:off x="1094681" y="1954169"/>
          <a:ext cx="7000347"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800" b="0" noProof="0" dirty="0">
              <a:solidFill>
                <a:sysClr val="window" lastClr="FFFFFF"/>
              </a:solidFill>
              <a:latin typeface="Calibri" panose="020F0502020204030204" pitchFamily="34" charset="0"/>
              <a:ea typeface="+mn-ea"/>
              <a:cs typeface="+mn-cs"/>
            </a:rPr>
            <a:t>The </a:t>
          </a:r>
          <a:r>
            <a:rPr lang="en-US" sz="1800" b="1" noProof="0" dirty="0">
              <a:solidFill>
                <a:sysClr val="window" lastClr="FFFFFF"/>
              </a:solidFill>
              <a:latin typeface="Calibri" panose="020F0502020204030204" pitchFamily="34" charset="0"/>
              <a:ea typeface="+mn-ea"/>
              <a:cs typeface="+mn-cs"/>
            </a:rPr>
            <a:t>moratorium provide temporarily support </a:t>
          </a:r>
          <a:r>
            <a:rPr lang="en-US" sz="1800" b="0" noProof="0" dirty="0">
              <a:solidFill>
                <a:sysClr val="window" lastClr="FFFFFF"/>
              </a:solidFill>
              <a:latin typeface="Calibri" panose="020F0502020204030204" pitchFamily="34" charset="0"/>
              <a:ea typeface="+mn-ea"/>
              <a:cs typeface="+mn-cs"/>
            </a:rPr>
            <a:t>in portfolio quality, </a:t>
          </a:r>
          <a:r>
            <a:rPr lang="en-US" sz="1800" b="1" noProof="0" dirty="0">
              <a:solidFill>
                <a:sysClr val="window" lastClr="FFFFFF"/>
              </a:solidFill>
              <a:latin typeface="Calibri" panose="020F0502020204030204" pitchFamily="34" charset="0"/>
              <a:ea typeface="+mn-ea"/>
              <a:cs typeface="+mn-cs"/>
            </a:rPr>
            <a:t>although</a:t>
          </a:r>
          <a:r>
            <a:rPr lang="en-US" sz="1800" b="0" noProof="0" dirty="0">
              <a:solidFill>
                <a:sysClr val="window" lastClr="FFFFFF"/>
              </a:solidFill>
              <a:latin typeface="Calibri" panose="020F0502020204030204" pitchFamily="34" charset="0"/>
              <a:ea typeface="+mn-ea"/>
              <a:cs typeface="+mn-cs"/>
            </a:rPr>
            <a:t> </a:t>
          </a:r>
          <a:r>
            <a:rPr lang="en-US" sz="1800" b="1" noProof="0" dirty="0">
              <a:solidFill>
                <a:sysClr val="window" lastClr="FFFFFF"/>
              </a:solidFill>
              <a:latin typeface="Calibri" panose="020F0502020204030204" pitchFamily="34" charset="0"/>
              <a:ea typeface="+mn-ea"/>
              <a:cs typeface="+mn-cs"/>
            </a:rPr>
            <a:t>credit risks</a:t>
          </a:r>
          <a:r>
            <a:rPr lang="en-US" sz="1800" b="0" noProof="0" dirty="0">
              <a:solidFill>
                <a:sysClr val="window" lastClr="FFFFFF"/>
              </a:solidFill>
              <a:latin typeface="Calibri" panose="020F0502020204030204" pitchFamily="34" charset="0"/>
              <a:ea typeface="+mn-ea"/>
              <a:cs typeface="+mn-cs"/>
            </a:rPr>
            <a:t> a</a:t>
          </a:r>
          <a:r>
            <a:rPr lang="hu-HU" sz="1800" b="0" noProof="0" dirty="0">
              <a:solidFill>
                <a:sysClr val="window" lastClr="FFFFFF"/>
              </a:solidFill>
              <a:latin typeface="Calibri" panose="020F0502020204030204" pitchFamily="34" charset="0"/>
              <a:ea typeface="+mn-ea"/>
              <a:cs typeface="+mn-cs"/>
            </a:rPr>
            <a:t>s well as</a:t>
          </a:r>
          <a:r>
            <a:rPr lang="en-US" sz="1800" b="0" noProof="0" dirty="0">
              <a:solidFill>
                <a:sysClr val="window" lastClr="FFFFFF"/>
              </a:solidFill>
              <a:latin typeface="Calibri" panose="020F0502020204030204" pitchFamily="34" charset="0"/>
              <a:ea typeface="+mn-ea"/>
              <a:cs typeface="+mn-cs"/>
            </a:rPr>
            <a:t> forward-looking impairment </a:t>
          </a:r>
          <a:r>
            <a:rPr lang="en-US" sz="1800" b="1" noProof="0" dirty="0">
              <a:solidFill>
                <a:sysClr val="window" lastClr="FFFFFF"/>
              </a:solidFill>
              <a:latin typeface="Calibri" panose="020F0502020204030204" pitchFamily="34" charset="0"/>
              <a:ea typeface="+mn-ea"/>
              <a:cs typeface="+mn-cs"/>
            </a:rPr>
            <a:t>increase</a:t>
          </a:r>
          <a:r>
            <a:rPr lang="en-US" sz="1800" b="0" noProof="0" dirty="0">
              <a:solidFill>
                <a:sysClr val="window" lastClr="FFFFFF"/>
              </a:solidFill>
              <a:latin typeface="Calibri" panose="020F0502020204030204" pitchFamily="34" charset="0"/>
              <a:ea typeface="+mn-ea"/>
              <a:cs typeface="+mn-cs"/>
            </a:rPr>
            <a:t>.</a:t>
          </a:r>
        </a:p>
      </dgm:t>
    </dgm:pt>
    <dgm:pt modelId="{A1F34558-4BB7-4C26-A997-32A677C85129}" type="parTrans" cxnId="{5DAE6B0B-1E3B-45DC-B537-F682628B1BEF}">
      <dgm:prSet/>
      <dgm:spPr/>
      <dgm:t>
        <a:bodyPr/>
        <a:lstStyle/>
        <a:p>
          <a:endParaRPr lang="en-US" sz="1800" b="0">
            <a:latin typeface="Calibri" panose="020F0502020204030204" pitchFamily="34" charset="0"/>
          </a:endParaRPr>
        </a:p>
      </dgm:t>
    </dgm:pt>
    <dgm:pt modelId="{43AB3A7B-190E-4069-8878-C1E024303589}" type="sibTrans" cxnId="{5DAE6B0B-1E3B-45DC-B537-F682628B1BEF}">
      <dgm:prSet/>
      <dgm:spPr/>
      <dgm:t>
        <a:bodyPr/>
        <a:lstStyle/>
        <a:p>
          <a:endParaRPr lang="en-US" sz="1800" b="0">
            <a:latin typeface="Calibri" panose="020F0502020204030204" pitchFamily="34" charset="0"/>
          </a:endParaRPr>
        </a:p>
      </dgm:t>
    </dgm:pt>
    <dgm:pt modelId="{69208AF2-A5F9-4B43-AB41-3EC22556E880}">
      <dgm:prSet phldrT="[Text]" custT="1"/>
      <dgm:spPr>
        <a:solidFill>
          <a:srgbClr val="202653">
            <a:hueOff val="0"/>
            <a:satOff val="0"/>
            <a:lumOff val="0"/>
            <a:alphaOff val="0"/>
          </a:srgbClr>
        </a:solidFill>
        <a:ln w="25400" cap="flat" cmpd="sng" algn="ctr">
          <a:noFill/>
          <a:prstDash val="solid"/>
          <a:miter lim="800000"/>
        </a:ln>
        <a:effectLst/>
      </dgm:spPr>
      <dgm:t>
        <a:bodyPr spcFirstLastPara="0" vert="horz" wrap="square" lIns="424608" tIns="45720" rIns="45720" bIns="45720" numCol="1" spcCol="1270" anchor="ctr" anchorCtr="0"/>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Despite the higher risk costs, the banking system is characterized by a </a:t>
          </a:r>
          <a:r>
            <a:rPr lang="en-US" sz="1800" b="1" kern="1200" noProof="0" dirty="0">
              <a:solidFill>
                <a:sysClr val="window" lastClr="FFFFFF"/>
              </a:solidFill>
              <a:latin typeface="Calibri" panose="020F0502020204030204" pitchFamily="34" charset="0"/>
              <a:ea typeface="+mn-ea"/>
              <a:cs typeface="+mn-cs"/>
            </a:rPr>
            <a:t>net profit </a:t>
          </a:r>
          <a:r>
            <a:rPr lang="en-US" sz="1800" b="0" kern="1200" noProof="0" dirty="0">
              <a:solidFill>
                <a:sysClr val="window" lastClr="FFFFFF"/>
              </a:solidFill>
              <a:latin typeface="Calibri" panose="020F0502020204030204" pitchFamily="34" charset="0"/>
              <a:ea typeface="+mn-ea"/>
              <a:cs typeface="+mn-cs"/>
            </a:rPr>
            <a:t>in the first-half of the year</a:t>
          </a:r>
          <a:r>
            <a:rPr lang="en-US" sz="1800" b="1"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and a </a:t>
          </a:r>
          <a:r>
            <a:rPr lang="en-US" sz="1800" b="1" kern="1200" noProof="0" dirty="0">
              <a:solidFill>
                <a:sysClr val="window" lastClr="FFFFFF"/>
              </a:solidFill>
              <a:latin typeface="Calibri" panose="020F0502020204030204" pitchFamily="34" charset="0"/>
              <a:ea typeface="+mn-ea"/>
              <a:cs typeface="+mn-cs"/>
            </a:rPr>
            <a:t>strong capital position</a:t>
          </a:r>
          <a:r>
            <a:rPr lang="en-US" sz="1800" b="0" kern="1200" noProof="0" dirty="0">
              <a:solidFill>
                <a:sysClr val="window" lastClr="FFFFFF"/>
              </a:solidFill>
              <a:latin typeface="Calibri" panose="020F0502020204030204" pitchFamily="34" charset="0"/>
              <a:ea typeface="+mn-ea"/>
              <a:cs typeface="+mn-cs"/>
            </a:rPr>
            <a:t>.</a:t>
          </a:r>
        </a:p>
      </dgm:t>
    </dgm:pt>
    <dgm:pt modelId="{304DF2D7-55D2-4243-A427-3708D9DF73DB}" type="parTrans" cxnId="{9576B531-47B9-4FC6-8440-44E4C140F2B7}">
      <dgm:prSet/>
      <dgm:spPr/>
      <dgm:t>
        <a:bodyPr/>
        <a:lstStyle/>
        <a:p>
          <a:endParaRPr lang="en-US" sz="1800" b="0">
            <a:latin typeface="Calibri" panose="020F0502020204030204" pitchFamily="34" charset="0"/>
          </a:endParaRPr>
        </a:p>
      </dgm:t>
    </dgm:pt>
    <dgm:pt modelId="{783ECCF3-97A7-4B6C-9C9A-B28550F7AA52}" type="sibTrans" cxnId="{9576B531-47B9-4FC6-8440-44E4C140F2B7}">
      <dgm:prSet/>
      <dgm:spPr/>
      <dgm:t>
        <a:bodyPr/>
        <a:lstStyle/>
        <a:p>
          <a:endParaRPr lang="en-US" sz="1800" b="0">
            <a:latin typeface="Calibri" panose="020F0502020204030204" pitchFamily="34" charset="0"/>
          </a:endParaRPr>
        </a:p>
      </dgm:t>
    </dgm:pt>
    <dgm:pt modelId="{73B4617D-D96A-42D9-9146-915588F81758}">
      <dgm:prSet phldrT="[Text]" custT="1"/>
      <dgm:spPr>
        <a:xfrm>
          <a:off x="425365" y="279288"/>
          <a:ext cx="7669663"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US" sz="1800" b="0" noProof="0" dirty="0">
              <a:solidFill>
                <a:sysClr val="window" lastClr="FFFFFF"/>
              </a:solidFill>
              <a:latin typeface="Calibri" panose="020F0502020204030204" pitchFamily="34" charset="0"/>
              <a:ea typeface="+mn-ea"/>
              <a:cs typeface="+mn-cs"/>
            </a:rPr>
            <a:t>The </a:t>
          </a:r>
          <a:r>
            <a:rPr lang="en-US" sz="1800" b="1" noProof="0" dirty="0">
              <a:solidFill>
                <a:sysClr val="window" lastClr="FFFFFF"/>
              </a:solidFill>
              <a:latin typeface="Calibri" panose="020F0502020204030204" pitchFamily="34" charset="0"/>
              <a:ea typeface="+mn-ea"/>
              <a:cs typeface="+mn-cs"/>
            </a:rPr>
            <a:t>liquidity and capital position </a:t>
          </a:r>
          <a:r>
            <a:rPr lang="en-US" sz="1800" b="0" noProof="0" dirty="0">
              <a:solidFill>
                <a:sysClr val="window" lastClr="FFFFFF"/>
              </a:solidFill>
              <a:latin typeface="Calibri" panose="020F0502020204030204" pitchFamily="34" charset="0"/>
              <a:ea typeface="+mn-ea"/>
              <a:cs typeface="+mn-cs"/>
            </a:rPr>
            <a:t>of the domestic banking system has </a:t>
          </a:r>
          <a:r>
            <a:rPr lang="en-US" sz="1800" b="1" noProof="0" dirty="0">
              <a:solidFill>
                <a:sysClr val="window" lastClr="FFFFFF"/>
              </a:solidFill>
              <a:latin typeface="Calibri" panose="020F0502020204030204" pitchFamily="34" charset="0"/>
              <a:ea typeface="+mn-ea"/>
              <a:cs typeface="+mn-cs"/>
            </a:rPr>
            <a:t>improved</a:t>
          </a:r>
          <a:r>
            <a:rPr lang="en-US" sz="1800" b="0" noProof="0" dirty="0">
              <a:solidFill>
                <a:sysClr val="window" lastClr="FFFFFF"/>
              </a:solidFill>
              <a:latin typeface="Calibri" panose="020F0502020204030204" pitchFamily="34" charset="0"/>
              <a:ea typeface="+mn-ea"/>
              <a:cs typeface="+mn-cs"/>
            </a:rPr>
            <a:t> in the last six months</a:t>
          </a:r>
          <a:r>
            <a:rPr lang="hu-HU" sz="1800" b="0" noProof="0" dirty="0">
              <a:solidFill>
                <a:sysClr val="window" lastClr="FFFFFF"/>
              </a:solidFill>
              <a:latin typeface="Calibri" panose="020F0502020204030204" pitchFamily="34" charset="0"/>
              <a:ea typeface="+mn-ea"/>
              <a:cs typeface="+mn-cs"/>
            </a:rPr>
            <a:t>, </a:t>
          </a:r>
          <a:r>
            <a:rPr lang="hu-HU" sz="1800" b="1" noProof="0" dirty="0">
              <a:solidFill>
                <a:sysClr val="window" lastClr="FFFFFF"/>
              </a:solidFill>
              <a:latin typeface="Calibri" panose="020F0502020204030204" pitchFamily="34" charset="0"/>
              <a:ea typeface="+mn-ea"/>
              <a:cs typeface="+mn-cs"/>
            </a:rPr>
            <a:t>strengthening </a:t>
          </a:r>
          <a:r>
            <a:rPr lang="hu-HU" sz="1800" b="1" noProof="0" dirty="0" err="1">
              <a:solidFill>
                <a:sysClr val="window" lastClr="FFFFFF"/>
              </a:solidFill>
              <a:latin typeface="Calibri" panose="020F0502020204030204" pitchFamily="34" charset="0"/>
              <a:ea typeface="+mn-ea"/>
              <a:cs typeface="+mn-cs"/>
            </a:rPr>
            <a:t>its</a:t>
          </a:r>
          <a:r>
            <a:rPr lang="hu-HU" sz="1800" b="1" noProof="0" dirty="0">
              <a:solidFill>
                <a:sysClr val="window" lastClr="FFFFFF"/>
              </a:solidFill>
              <a:latin typeface="Calibri" panose="020F0502020204030204" pitchFamily="34" charset="0"/>
              <a:ea typeface="+mn-ea"/>
              <a:cs typeface="+mn-cs"/>
            </a:rPr>
            <a:t> resilience</a:t>
          </a:r>
          <a:r>
            <a:rPr lang="en-US" sz="1800" b="1" noProof="0" dirty="0">
              <a:solidFill>
                <a:sysClr val="window" lastClr="FFFFFF"/>
              </a:solidFill>
              <a:latin typeface="Calibri" panose="020F0502020204030204" pitchFamily="34" charset="0"/>
              <a:ea typeface="+mn-ea"/>
              <a:cs typeface="+mn-cs"/>
            </a:rPr>
            <a:t> </a:t>
          </a:r>
          <a:r>
            <a:rPr lang="en-US" sz="1800" b="0" noProof="0" dirty="0">
              <a:solidFill>
                <a:sysClr val="window" lastClr="FFFFFF"/>
              </a:solidFill>
              <a:latin typeface="Calibri" panose="020F0502020204030204" pitchFamily="34" charset="0"/>
              <a:ea typeface="+mn-ea"/>
              <a:cs typeface="+mn-cs"/>
            </a:rPr>
            <a:t>even to a longer recovery.</a:t>
          </a:r>
        </a:p>
      </dgm:t>
    </dgm:pt>
    <dgm:pt modelId="{61C2D562-A479-4025-BA79-1C8B63BDA692}" type="parTrans" cxnId="{9E3D65CB-2D2A-413F-8F8C-6850AB8C9DE0}">
      <dgm:prSet/>
      <dgm:spPr/>
      <dgm:t>
        <a:bodyPr/>
        <a:lstStyle/>
        <a:p>
          <a:endParaRPr lang="hu-HU"/>
        </a:p>
      </dgm:t>
    </dgm:pt>
    <dgm:pt modelId="{D73E14B0-4962-490F-827B-966D332569EB}" type="sibTrans" cxnId="{9E3D65CB-2D2A-413F-8F8C-6850AB8C9DE0}">
      <dgm:prSet/>
      <dgm:spPr/>
      <dgm:t>
        <a:bodyPr/>
        <a:lstStyle/>
        <a:p>
          <a:endParaRPr lang="hu-HU"/>
        </a:p>
      </dgm:t>
    </dgm:pt>
    <dgm:pt modelId="{23DCB52F-3977-4B40-85A7-0F8E8EEA4704}">
      <dgm:prSet custT="1"/>
      <dgm:spPr>
        <a:solidFill>
          <a:srgbClr val="202653">
            <a:hueOff val="0"/>
            <a:satOff val="0"/>
            <a:lumOff val="0"/>
            <a:alphaOff val="0"/>
          </a:srgbClr>
        </a:solidFill>
        <a:ln w="25400" cap="flat" cmpd="sng" algn="ctr">
          <a:noFill/>
          <a:prstDash val="solid"/>
          <a:miter lim="800000"/>
        </a:ln>
        <a:effectLst/>
      </dgm:spPr>
      <dgm:t>
        <a:bodyPr spcFirstLastPara="0" vert="horz" wrap="square" lIns="424608" tIns="45720" rIns="45720" bIns="45720" numCol="1" spcCol="1270" anchor="ctr" anchorCtr="0"/>
        <a:lstStyle/>
        <a:p>
          <a:r>
            <a:rPr lang="en-US" sz="1800" b="1" noProof="0" dirty="0"/>
            <a:t>Risks from</a:t>
          </a:r>
          <a:r>
            <a:rPr lang="en-US" sz="1800" noProof="0" dirty="0"/>
            <a:t> the </a:t>
          </a:r>
          <a:r>
            <a:rPr lang="en-US" sz="1800" b="1" noProof="0" dirty="0"/>
            <a:t>commercial real estate market are significant </a:t>
          </a:r>
          <a:r>
            <a:rPr lang="en-US" sz="1800" noProof="0" dirty="0"/>
            <a:t>due to deteriorating fundamentals, however, the ratio of </a:t>
          </a:r>
          <a:r>
            <a:rPr lang="en-US" sz="1800" b="1" noProof="0" dirty="0"/>
            <a:t>banks' exposure </a:t>
          </a:r>
          <a:r>
            <a:rPr lang="en-US" sz="1800" noProof="0" dirty="0"/>
            <a:t>to the </a:t>
          </a:r>
          <a:r>
            <a:rPr lang="hu-HU" sz="1800" noProof="0" dirty="0" err="1"/>
            <a:t>capital</a:t>
          </a:r>
          <a:r>
            <a:rPr lang="en-US" sz="1800" noProof="0" dirty="0"/>
            <a:t> </a:t>
          </a:r>
          <a:r>
            <a:rPr lang="en-US" sz="1800" b="1" noProof="0" dirty="0"/>
            <a:t>is low</a:t>
          </a:r>
          <a:r>
            <a:rPr lang="en-US" sz="1800" noProof="0" dirty="0"/>
            <a:t>.</a:t>
          </a:r>
        </a:p>
      </dgm:t>
    </dgm:pt>
    <dgm:pt modelId="{FA43DD2B-3B44-439C-8835-E41D3EF664AF}" type="parTrans" cxnId="{0938E445-96A7-4699-A56B-2AD8DBC0C018}">
      <dgm:prSet/>
      <dgm:spPr/>
      <dgm:t>
        <a:bodyPr/>
        <a:lstStyle/>
        <a:p>
          <a:endParaRPr lang="hu-HU"/>
        </a:p>
      </dgm:t>
    </dgm:pt>
    <dgm:pt modelId="{02E5A75B-C134-4EAA-A652-516B573886A0}" type="sibTrans" cxnId="{0938E445-96A7-4699-A56B-2AD8DBC0C018}">
      <dgm:prSet/>
      <dgm:spPr/>
      <dgm:t>
        <a:bodyPr/>
        <a:lstStyle/>
        <a:p>
          <a:endParaRPr lang="hu-HU"/>
        </a:p>
      </dgm:t>
    </dgm:pt>
    <dgm:pt modelId="{1B2675B9-1798-486D-B862-5DD55E9B8F5F}">
      <dgm:prSet custT="1"/>
      <dgm:spPr>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spcFirstLastPara="0" vert="horz" wrap="square" lIns="424608" tIns="45720" rIns="45720" bIns="45720" numCol="1" spcCol="1270" anchor="ctr" anchorCtr="0"/>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Even in the </a:t>
          </a:r>
          <a:r>
            <a:rPr lang="en-US" sz="1800" b="1" kern="1200" noProof="0" dirty="0">
              <a:solidFill>
                <a:sysClr val="window" lastClr="FFFFFF"/>
              </a:solidFill>
              <a:latin typeface="Calibri" panose="020F0502020204030204" pitchFamily="34" charset="0"/>
              <a:ea typeface="+mn-ea"/>
              <a:cs typeface="+mn-cs"/>
            </a:rPr>
            <a:t>severe stress scenario</a:t>
          </a:r>
          <a:r>
            <a:rPr lang="en-US" sz="1800" b="0" kern="1200" noProof="0" dirty="0">
              <a:solidFill>
                <a:sysClr val="window" lastClr="FFFFFF"/>
              </a:solidFill>
              <a:latin typeface="Calibri" panose="020F0502020204030204" pitchFamily="34" charset="0"/>
              <a:ea typeface="+mn-ea"/>
              <a:cs typeface="+mn-cs"/>
            </a:rPr>
            <a:t>, where the growth of the economy lags behind the baseline trajectory by 6-7 percentage points cumulatively in two years, the banking sector would have </a:t>
          </a:r>
          <a:r>
            <a:rPr lang="en-US" sz="1800" b="1" kern="1200" noProof="0" dirty="0">
              <a:solidFill>
                <a:sysClr val="window" lastClr="FFFFFF"/>
              </a:solidFill>
              <a:latin typeface="Calibri" panose="020F0502020204030204" pitchFamily="34" charset="0"/>
              <a:ea typeface="+mn-ea"/>
              <a:cs typeface="+mn-cs"/>
            </a:rPr>
            <a:t>only a small amount</a:t>
          </a:r>
          <a:r>
            <a:rPr lang="en-US" sz="1800" b="0" kern="1200" noProof="0" dirty="0">
              <a:solidFill>
                <a:sysClr val="window" lastClr="FFFFFF"/>
              </a:solidFill>
              <a:latin typeface="Calibri" panose="020F0502020204030204" pitchFamily="34" charset="0"/>
              <a:ea typeface="+mn-ea"/>
              <a:cs typeface="+mn-cs"/>
            </a:rPr>
            <a:t>, </a:t>
          </a:r>
          <a:r>
            <a:rPr lang="hu-HU" sz="1800" b="0" kern="1200" noProof="0" dirty="0">
              <a:solidFill>
                <a:sysClr val="window" lastClr="FFFFFF"/>
              </a:solidFill>
              <a:latin typeface="Calibri" panose="020F0502020204030204" pitchFamily="34" charset="0"/>
              <a:ea typeface="+mn-ea"/>
              <a:cs typeface="+mn-cs"/>
            </a:rPr>
            <a:t>a </a:t>
          </a:r>
          <a:r>
            <a:rPr lang="en-US" sz="1800" b="0" kern="1200" noProof="0" dirty="0">
              <a:solidFill>
                <a:sysClr val="window" lastClr="FFFFFF"/>
              </a:solidFill>
              <a:latin typeface="Calibri" panose="020F0502020204030204" pitchFamily="34" charset="0"/>
              <a:ea typeface="+mn-ea"/>
              <a:cs typeface="+mn-cs"/>
            </a:rPr>
            <a:t>manageable </a:t>
          </a:r>
          <a:r>
            <a:rPr lang="en-US" sz="1800" b="1" kern="1200" noProof="0" dirty="0">
              <a:solidFill>
                <a:sysClr val="window" lastClr="FFFFFF"/>
              </a:solidFill>
              <a:latin typeface="Calibri" panose="020F0502020204030204" pitchFamily="34" charset="0"/>
              <a:ea typeface="+mn-ea"/>
              <a:cs typeface="+mn-cs"/>
            </a:rPr>
            <a:t>need for additional capital</a:t>
          </a:r>
          <a:r>
            <a:rPr lang="en-US" sz="1800" b="0" kern="1200" noProof="0" dirty="0">
              <a:solidFill>
                <a:sysClr val="window" lastClr="FFFFFF"/>
              </a:solidFill>
              <a:latin typeface="Calibri" panose="020F0502020204030204" pitchFamily="34" charset="0"/>
              <a:ea typeface="+mn-ea"/>
              <a:cs typeface="+mn-cs"/>
            </a:rPr>
            <a:t>.</a:t>
          </a:r>
          <a:endParaRPr lang="en-US" sz="1800" b="1" kern="1200" noProof="0" dirty="0">
            <a:solidFill>
              <a:sysClr val="window" lastClr="FFFFFF"/>
            </a:solidFill>
            <a:latin typeface="Calibri" panose="020F0502020204030204" pitchFamily="34" charset="0"/>
            <a:ea typeface="+mn-ea"/>
            <a:cs typeface="+mn-cs"/>
          </a:endParaRPr>
        </a:p>
      </dgm:t>
    </dgm:pt>
    <dgm:pt modelId="{79E9C879-409E-4E9F-8F3B-27BF3976B6FC}" type="parTrans" cxnId="{3193E729-85C3-4757-8D52-2F8EF06A5E17}">
      <dgm:prSet/>
      <dgm:spPr/>
      <dgm:t>
        <a:bodyPr/>
        <a:lstStyle/>
        <a:p>
          <a:endParaRPr lang="en-GB"/>
        </a:p>
      </dgm:t>
    </dgm:pt>
    <dgm:pt modelId="{C54DE68B-8BE6-4B9D-AA7C-CDF6B1DD88CF}" type="sibTrans" cxnId="{3193E729-85C3-4757-8D52-2F8EF06A5E17}">
      <dgm:prSet/>
      <dgm:spPr/>
      <dgm:t>
        <a:bodyPr/>
        <a:lstStyle/>
        <a:p>
          <a:endParaRPr lang="en-GB"/>
        </a:p>
      </dgm:t>
    </dgm:pt>
    <dgm:pt modelId="{A496933C-63CB-4A93-88C2-69E1CBDD14C6}" type="pres">
      <dgm:prSet presAssocID="{5E7097FA-AAC0-4F26-8F43-0527FFE7FBAB}" presName="Name0" presStyleCnt="0">
        <dgm:presLayoutVars>
          <dgm:chMax val="7"/>
          <dgm:chPref val="7"/>
          <dgm:dir/>
        </dgm:presLayoutVars>
      </dgm:prSet>
      <dgm:spPr/>
    </dgm:pt>
    <dgm:pt modelId="{FEF91705-633F-4C3F-9E50-CE38CE378F12}" type="pres">
      <dgm:prSet presAssocID="{5E7097FA-AAC0-4F26-8F43-0527FFE7FBAB}" presName="Name1" presStyleCnt="0"/>
      <dgm:spPr/>
    </dgm:pt>
    <dgm:pt modelId="{B718FBFA-8DA3-44FC-B167-3DDDB6BC26D0}" type="pres">
      <dgm:prSet presAssocID="{5E7097FA-AAC0-4F26-8F43-0527FFE7FBAB}" presName="cycle" presStyleCnt="0"/>
      <dgm:spPr/>
    </dgm:pt>
    <dgm:pt modelId="{A733D9AC-B6EB-4B04-9876-C44D7114C4C2}" type="pres">
      <dgm:prSet presAssocID="{5E7097FA-AAC0-4F26-8F43-0527FFE7FBAB}" presName="srcNode" presStyleLbl="node1" presStyleIdx="0" presStyleCnt="7"/>
      <dgm:spPr/>
    </dgm:pt>
    <dgm:pt modelId="{F02D9F89-3136-4400-8880-6F4C9D1922CA}" type="pres">
      <dgm:prSet presAssocID="{5E7097FA-AAC0-4F26-8F43-0527FFE7FBAB}" presName="conn" presStyleLbl="parChTrans1D2" presStyleIdx="0" presStyleCnt="1"/>
      <dgm:spPr/>
    </dgm:pt>
    <dgm:pt modelId="{EBE1A0F6-6BED-494C-8DF5-6066A4DB3B33}" type="pres">
      <dgm:prSet presAssocID="{5E7097FA-AAC0-4F26-8F43-0527FFE7FBAB}" presName="extraNode" presStyleLbl="node1" presStyleIdx="0" presStyleCnt="7"/>
      <dgm:spPr/>
    </dgm:pt>
    <dgm:pt modelId="{7FB9DF1B-7C08-452A-BDE2-790C0F44BA3C}" type="pres">
      <dgm:prSet presAssocID="{5E7097FA-AAC0-4F26-8F43-0527FFE7FBAB}" presName="dstNode" presStyleLbl="node1" presStyleIdx="0" presStyleCnt="7"/>
      <dgm:spPr/>
    </dgm:pt>
    <dgm:pt modelId="{D0BBA9B4-F286-488B-BA4B-91A2B12188B1}" type="pres">
      <dgm:prSet presAssocID="{C04CFA10-04E4-4CBF-A8C3-E176812AF3D8}" presName="text_1" presStyleLbl="node1" presStyleIdx="0" presStyleCnt="7" custScaleX="99907" custScaleY="110431" custLinFactNeighborY="11784">
        <dgm:presLayoutVars>
          <dgm:bulletEnabled val="1"/>
        </dgm:presLayoutVars>
      </dgm:prSet>
      <dgm:spPr/>
    </dgm:pt>
    <dgm:pt modelId="{CB65F9B7-AA64-4F17-89F1-11D84E0B4F5E}" type="pres">
      <dgm:prSet presAssocID="{C04CFA10-04E4-4CBF-A8C3-E176812AF3D8}" presName="accent_1" presStyleCnt="0"/>
      <dgm:spPr/>
    </dgm:pt>
    <dgm:pt modelId="{17989FF0-9458-4918-9644-66FC8361081F}" type="pres">
      <dgm:prSet presAssocID="{C04CFA10-04E4-4CBF-A8C3-E176812AF3D8}" presName="accentRepeatNode" presStyleLbl="solidFgAcc1" presStyleIdx="0" presStyleCnt="7" custLinFactNeighborX="-547" custLinFactNeighborY="7071"/>
      <dgm:spPr>
        <a:xfrm>
          <a:off x="68559" y="200719"/>
          <a:ext cx="668673" cy="66867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gm:spPr>
    </dgm:pt>
    <dgm:pt modelId="{9B3D779A-965A-4FD6-814B-7881F1A1A2BC}" type="pres">
      <dgm:prSet presAssocID="{73B4617D-D96A-42D9-9146-915588F81758}" presName="text_2" presStyleLbl="node1" presStyleIdx="1" presStyleCnt="7" custScaleX="100165" custScaleY="110431" custLinFactNeighborX="-63" custLinFactNeighborY="-734">
        <dgm:presLayoutVars>
          <dgm:bulletEnabled val="1"/>
        </dgm:presLayoutVars>
      </dgm:prSet>
      <dgm:spPr>
        <a:prstGeom prst="rect">
          <a:avLst/>
        </a:prstGeom>
      </dgm:spPr>
    </dgm:pt>
    <dgm:pt modelId="{95CD7E57-4C86-48C0-A8B7-1F2B9DAFBC59}" type="pres">
      <dgm:prSet presAssocID="{73B4617D-D96A-42D9-9146-915588F81758}" presName="accent_2" presStyleCnt="0"/>
      <dgm:spPr/>
    </dgm:pt>
    <dgm:pt modelId="{22EBB5E2-1E7A-4E52-9DF7-8D503A7ECB4F}" type="pres">
      <dgm:prSet presAssocID="{73B4617D-D96A-42D9-9146-915588F81758}" presName="accentRepeatNode" presStyleLbl="solidFgAcc1" presStyleIdx="1" presStyleCnt="7" custScaleX="102292" custScaleY="102292"/>
      <dgm:spPr>
        <a:xfrm>
          <a:off x="548989" y="995936"/>
          <a:ext cx="683999" cy="683999"/>
        </a:xfrm>
        <a:prstGeom prst="ellipse">
          <a:avLst/>
        </a:prstGeom>
        <a:blipFill rotWithShape="0">
          <a:blip xmlns:r="http://schemas.openxmlformats.org/officeDocument/2006/relationships"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l="-86000" r="-86000"/>
          </a:stretch>
        </a:blipFill>
        <a:ln w="25400" cap="flat" cmpd="sng" algn="ctr">
          <a:solidFill>
            <a:srgbClr val="202653">
              <a:hueOff val="0"/>
              <a:satOff val="0"/>
              <a:lumOff val="0"/>
              <a:alphaOff val="0"/>
            </a:srgbClr>
          </a:solidFill>
          <a:prstDash val="solid"/>
          <a:miter lim="800000"/>
        </a:ln>
        <a:effectLst/>
      </dgm:spPr>
    </dgm:pt>
    <dgm:pt modelId="{E2FC0701-CA75-46A5-83E5-5C5496C652C7}" type="pres">
      <dgm:prSet presAssocID="{70B0B3A2-EDEF-4659-9657-A8DAC8482C8F}" presName="text_3" presStyleLbl="node1" presStyleIdx="2" presStyleCnt="7" custScaleY="149406" custLinFactNeighborX="140">
        <dgm:presLayoutVars>
          <dgm:bulletEnabled val="1"/>
        </dgm:presLayoutVars>
      </dgm:prSet>
      <dgm:spPr>
        <a:xfrm>
          <a:off x="1135968" y="1767938"/>
          <a:ext cx="7979996" cy="744576"/>
        </a:xfrm>
        <a:prstGeom prst="rect">
          <a:avLst/>
        </a:prstGeom>
      </dgm:spPr>
    </dgm:pt>
    <dgm:pt modelId="{186B8600-61A1-479F-B59E-7986D19D86DB}" type="pres">
      <dgm:prSet presAssocID="{70B0B3A2-EDEF-4659-9657-A8DAC8482C8F}" presName="accent_3" presStyleCnt="0"/>
      <dgm:spPr/>
    </dgm:pt>
    <dgm:pt modelId="{1A9AED78-025F-400B-A508-978FCBF3A8EB}" type="pres">
      <dgm:prSet presAssocID="{70B0B3A2-EDEF-4659-9657-A8DAC8482C8F}" presName="accentRepeatNode" presStyleLbl="solidFgAcc1" presStyleIdx="2" presStyleCnt="7" custScaleX="107676" custScaleY="107676"/>
      <dgm:spPr>
        <a:xfrm>
          <a:off x="796456" y="1780226"/>
          <a:ext cx="720001" cy="720001"/>
        </a:xfrm>
        <a:prstGeom prst="ellipse">
          <a:avLst/>
        </a:prstGeom>
        <a:blipFill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gm:spPr>
    </dgm:pt>
    <dgm:pt modelId="{1D09FB46-3384-47BA-A79E-3DA881486A5C}" type="pres">
      <dgm:prSet presAssocID="{EFA88676-8367-42D1-948F-084FEC399EA3}" presName="text_4" presStyleLbl="node1" presStyleIdx="3" presStyleCnt="7" custScaleY="110431">
        <dgm:presLayoutVars>
          <dgm:bulletEnabled val="1"/>
        </dgm:presLayoutVars>
      </dgm:prSet>
      <dgm:spPr>
        <a:prstGeom prst="rect">
          <a:avLst/>
        </a:prstGeom>
      </dgm:spPr>
    </dgm:pt>
    <dgm:pt modelId="{93D2FCEC-0B63-4083-8DDE-7A550464E260}" type="pres">
      <dgm:prSet presAssocID="{EFA88676-8367-42D1-948F-084FEC399EA3}" presName="accent_4" presStyleCnt="0"/>
      <dgm:spPr/>
    </dgm:pt>
    <dgm:pt modelId="{EC4811AD-BE8E-4DD2-BF04-7DB52222E530}" type="pres">
      <dgm:prSet presAssocID="{EFA88676-8367-42D1-948F-084FEC399EA3}" presName="accentRepeatNode" presStyleLbl="solidFgAcc1" presStyleIdx="3" presStyleCnt="7"/>
      <dgm:spPr>
        <a:xfrm>
          <a:off x="906881" y="2608769"/>
          <a:ext cx="668673" cy="668673"/>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a:ln w="25400" cap="flat" cmpd="sng" algn="ctr">
          <a:solidFill>
            <a:srgbClr val="202653">
              <a:hueOff val="0"/>
              <a:satOff val="0"/>
              <a:lumOff val="0"/>
              <a:alphaOff val="0"/>
            </a:srgbClr>
          </a:solidFill>
          <a:prstDash val="solid"/>
          <a:miter lim="800000"/>
        </a:ln>
        <a:effectLst/>
      </dgm:spPr>
    </dgm:pt>
    <dgm:pt modelId="{80E186E4-D813-49D4-BCA3-969AD7C9A421}" type="pres">
      <dgm:prSet presAssocID="{69208AF2-A5F9-4B43-AB41-3EC22556E880}" presName="text_5" presStyleLbl="node1" presStyleIdx="4" presStyleCnt="7" custScaleX="97634" custScaleY="110431" custLinFactNeighborX="931" custLinFactNeighborY="-4971">
        <dgm:presLayoutVars>
          <dgm:bulletEnabled val="1"/>
        </dgm:presLayoutVars>
      </dgm:prSet>
      <dgm:spPr>
        <a:xfrm>
          <a:off x="1016188" y="3391682"/>
          <a:ext cx="8087407" cy="720001"/>
        </a:xfrm>
        <a:prstGeom prst="rect">
          <a:avLst/>
        </a:prstGeom>
      </dgm:spPr>
    </dgm:pt>
    <dgm:pt modelId="{33B2FB90-7F18-4769-83CC-E2EF0DBEAEAF}" type="pres">
      <dgm:prSet presAssocID="{69208AF2-A5F9-4B43-AB41-3EC22556E880}" presName="accent_5" presStyleCnt="0"/>
      <dgm:spPr/>
    </dgm:pt>
    <dgm:pt modelId="{FCFF821D-A27E-4653-A725-D8468E738ECB}" type="pres">
      <dgm:prSet presAssocID="{69208AF2-A5F9-4B43-AB41-3EC22556E880}" presName="accentRepeatNode" presStyleLbl="solidFgAcc1" presStyleIdx="4" presStyleCnt="7" custScaleX="107676" custScaleY="107676" custLinFactNeighborX="3219" custLinFactNeighborY="-3219"/>
      <dgm:spPr>
        <a:xfrm>
          <a:off x="796456" y="3385985"/>
          <a:ext cx="720001" cy="720001"/>
        </a:xfrm>
        <a:prstGeom prst="ellipse">
          <a:avLst/>
        </a:prstGeom>
        <a:blipFill rotWithShape="0">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a:ln w="25400" cap="flat" cmpd="sng" algn="ctr">
          <a:solidFill>
            <a:srgbClr val="202653">
              <a:hueOff val="0"/>
              <a:satOff val="0"/>
              <a:lumOff val="0"/>
              <a:alphaOff val="0"/>
            </a:srgbClr>
          </a:solidFill>
          <a:prstDash val="solid"/>
          <a:miter lim="800000"/>
        </a:ln>
        <a:effectLst/>
      </dgm:spPr>
    </dgm:pt>
    <dgm:pt modelId="{EC222F04-3823-448C-8E0E-54F17D7930BB}" type="pres">
      <dgm:prSet presAssocID="{23DCB52F-3977-4B40-85A7-0F8E8EEA4704}" presName="text_6" presStyleLbl="node1" presStyleIdx="5" presStyleCnt="7" custScaleX="99211" custScaleY="110431" custLinFactNeighborX="147" custLinFactNeighborY="-7166">
        <dgm:presLayoutVars>
          <dgm:bulletEnabled val="1"/>
        </dgm:presLayoutVars>
      </dgm:prSet>
      <dgm:spPr>
        <a:xfrm>
          <a:off x="931145" y="4213006"/>
          <a:ext cx="8180408" cy="744576"/>
        </a:xfrm>
        <a:prstGeom prst="rect">
          <a:avLst/>
        </a:prstGeom>
      </dgm:spPr>
    </dgm:pt>
    <dgm:pt modelId="{85980DCB-7315-4129-8B2B-F9C79314180C}" type="pres">
      <dgm:prSet presAssocID="{23DCB52F-3977-4B40-85A7-0F8E8EEA4704}" presName="accent_6" presStyleCnt="0"/>
      <dgm:spPr/>
    </dgm:pt>
    <dgm:pt modelId="{63EBF818-1B12-4C1C-BE4C-7588D88217A3}" type="pres">
      <dgm:prSet presAssocID="{23DCB52F-3977-4B40-85A7-0F8E8EEA4704}" presName="accentRepeatNode" presStyleLbl="solidFgAcc1" presStyleIdx="5" presStyleCnt="7" custScaleX="107676" custScaleY="107676" custLinFactNeighborX="9658" custLinFactNeighborY="-6713"/>
      <dgm:spPr>
        <a:xfrm>
          <a:off x="530988" y="4218734"/>
          <a:ext cx="720001" cy="720001"/>
        </a:xfrm>
        <a:prstGeom prst="ellipse">
          <a:avLst/>
        </a:prstGeom>
        <a:blipFill rotWithShape="0">
          <a:blip xmlns:r="http://schemas.openxmlformats.org/officeDocument/2006/relationships" r:embed="rId7">
            <a:extLst>
              <a:ext uri="{28A0092B-C50C-407E-A947-70E740481C1C}">
                <a14:useLocalDpi xmlns:a14="http://schemas.microsoft.com/office/drawing/2010/main" val="0"/>
              </a:ext>
            </a:extLst>
          </a:blip>
          <a:srcRect/>
          <a:stretch>
            <a:fillRect l="-11000" r="-11000"/>
          </a:stretch>
        </a:blipFill>
        <a:ln w="25400" cap="flat" cmpd="sng" algn="ctr">
          <a:solidFill>
            <a:srgbClr val="202653">
              <a:hueOff val="0"/>
              <a:satOff val="0"/>
              <a:lumOff val="0"/>
              <a:alphaOff val="0"/>
            </a:srgbClr>
          </a:solidFill>
          <a:prstDash val="solid"/>
          <a:miter lim="800000"/>
        </a:ln>
        <a:effectLst/>
      </dgm:spPr>
    </dgm:pt>
    <dgm:pt modelId="{FB89CFDC-4DBD-4D1D-97F6-F0DDFBEF9660}" type="pres">
      <dgm:prSet presAssocID="{1B2675B9-1798-486D-B862-5DD55E9B8F5F}" presName="text_7" presStyleLbl="node1" presStyleIdx="6" presStyleCnt="7" custScaleX="99693" custScaleY="149406" custLinFactNeighborX="0">
        <dgm:presLayoutVars>
          <dgm:bulletEnabled val="1"/>
        </dgm:presLayoutVars>
      </dgm:prSet>
      <dgm:spPr>
        <a:xfrm>
          <a:off x="427925" y="5083686"/>
          <a:ext cx="8646180" cy="534939"/>
        </a:xfrm>
        <a:prstGeom prst="rect">
          <a:avLst/>
        </a:prstGeom>
      </dgm:spPr>
    </dgm:pt>
    <dgm:pt modelId="{5FF3B22D-444A-48B3-BDCE-5A4061FF97DD}" type="pres">
      <dgm:prSet presAssocID="{1B2675B9-1798-486D-B862-5DD55E9B8F5F}" presName="accent_7" presStyleCnt="0"/>
      <dgm:spPr/>
    </dgm:pt>
    <dgm:pt modelId="{9CBE9B8F-3800-4800-ABDB-0FAF36E3DF40}" type="pres">
      <dgm:prSet presAssocID="{1B2675B9-1798-486D-B862-5DD55E9B8F5F}" presName="accentRepeatNode" presStyleLbl="solidFgAcc1" presStyleIdx="6" presStyleCnt="7" custScaleX="107676" custScaleY="107676"/>
      <dgm:spPr>
        <a:xfrm>
          <a:off x="72216" y="5016819"/>
          <a:ext cx="668673" cy="668673"/>
        </a:xfrm>
        <a:prstGeom prst="ellipse">
          <a:avLst/>
        </a:prstGeom>
        <a:blipFill rotWithShape="0">
          <a:blip xmlns:r="http://schemas.openxmlformats.org/officeDocument/2006/relationships" r:embed="rId8">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gm:spPr>
    </dgm:pt>
  </dgm:ptLst>
  <dgm:cxnLst>
    <dgm:cxn modelId="{5DAE6B0B-1E3B-45DC-B537-F682628B1BEF}" srcId="{5E7097FA-AAC0-4F26-8F43-0527FFE7FBAB}" destId="{EFA88676-8367-42D1-948F-084FEC399EA3}" srcOrd="3" destOrd="0" parTransId="{A1F34558-4BB7-4C26-A997-32A677C85129}" sibTransId="{43AB3A7B-190E-4069-8878-C1E024303589}"/>
    <dgm:cxn modelId="{9EE3A917-B5FF-49D7-B1E4-323D54AFA15E}" srcId="{5E7097FA-AAC0-4F26-8F43-0527FFE7FBAB}" destId="{C04CFA10-04E4-4CBF-A8C3-E176812AF3D8}" srcOrd="0" destOrd="0" parTransId="{6C1AE329-1D17-4878-B075-6C303A98B794}" sibTransId="{3AA26668-2F16-4C06-BD54-25336C3A7567}"/>
    <dgm:cxn modelId="{3193E729-85C3-4757-8D52-2F8EF06A5E17}" srcId="{5E7097FA-AAC0-4F26-8F43-0527FFE7FBAB}" destId="{1B2675B9-1798-486D-B862-5DD55E9B8F5F}" srcOrd="6" destOrd="0" parTransId="{79E9C879-409E-4E9F-8F3B-27BF3976B6FC}" sibTransId="{C54DE68B-8BE6-4B9D-AA7C-CDF6B1DD88CF}"/>
    <dgm:cxn modelId="{9576B531-47B9-4FC6-8440-44E4C140F2B7}" srcId="{5E7097FA-AAC0-4F26-8F43-0527FFE7FBAB}" destId="{69208AF2-A5F9-4B43-AB41-3EC22556E880}" srcOrd="4" destOrd="0" parTransId="{304DF2D7-55D2-4243-A427-3708D9DF73DB}" sibTransId="{783ECCF3-97A7-4B6C-9C9A-B28550F7AA52}"/>
    <dgm:cxn modelId="{3FC38534-A369-4619-80CF-E58FA8DAE7B7}" type="presOf" srcId="{70B0B3A2-EDEF-4659-9657-A8DAC8482C8F}" destId="{E2FC0701-CA75-46A5-83E5-5C5496C652C7}" srcOrd="0" destOrd="0" presId="urn:microsoft.com/office/officeart/2008/layout/VerticalCurvedList"/>
    <dgm:cxn modelId="{F491C45E-348A-48C6-9981-029B3ED51A7A}" type="presOf" srcId="{C04CFA10-04E4-4CBF-A8C3-E176812AF3D8}" destId="{D0BBA9B4-F286-488B-BA4B-91A2B12188B1}" srcOrd="0" destOrd="0" presId="urn:microsoft.com/office/officeart/2008/layout/VerticalCurvedList"/>
    <dgm:cxn modelId="{55F20543-AA62-4514-B7F0-DB4AE15EAFC8}" type="presOf" srcId="{EFA88676-8367-42D1-948F-084FEC399EA3}" destId="{1D09FB46-3384-47BA-A79E-3DA881486A5C}" srcOrd="0" destOrd="0" presId="urn:microsoft.com/office/officeart/2008/layout/VerticalCurvedList"/>
    <dgm:cxn modelId="{2CC73F45-1EDD-4CCF-B47F-5679CE3E7EA1}" type="presOf" srcId="{73B4617D-D96A-42D9-9146-915588F81758}" destId="{9B3D779A-965A-4FD6-814B-7881F1A1A2BC}" srcOrd="0" destOrd="0" presId="urn:microsoft.com/office/officeart/2008/layout/VerticalCurvedList"/>
    <dgm:cxn modelId="{0938E445-96A7-4699-A56B-2AD8DBC0C018}" srcId="{5E7097FA-AAC0-4F26-8F43-0527FFE7FBAB}" destId="{23DCB52F-3977-4B40-85A7-0F8E8EEA4704}" srcOrd="5" destOrd="0" parTransId="{FA43DD2B-3B44-439C-8835-E41D3EF664AF}" sibTransId="{02E5A75B-C134-4EAA-A652-516B573886A0}"/>
    <dgm:cxn modelId="{279BAC55-9B09-449D-B2D9-7C30F8620AD9}" type="presOf" srcId="{69208AF2-A5F9-4B43-AB41-3EC22556E880}" destId="{80E186E4-D813-49D4-BCA3-969AD7C9A421}" srcOrd="0" destOrd="0" presId="urn:microsoft.com/office/officeart/2008/layout/VerticalCurvedList"/>
    <dgm:cxn modelId="{313CA59E-5B6A-411D-A3DD-731EF0EA632A}" type="presOf" srcId="{3AA26668-2F16-4C06-BD54-25336C3A7567}" destId="{F02D9F89-3136-4400-8880-6F4C9D1922CA}" srcOrd="0" destOrd="0" presId="urn:microsoft.com/office/officeart/2008/layout/VerticalCurvedList"/>
    <dgm:cxn modelId="{F2EE02C3-E431-4270-A4EE-780382633576}" type="presOf" srcId="{5E7097FA-AAC0-4F26-8F43-0527FFE7FBAB}" destId="{A496933C-63CB-4A93-88C2-69E1CBDD14C6}" srcOrd="0" destOrd="0" presId="urn:microsoft.com/office/officeart/2008/layout/VerticalCurvedList"/>
    <dgm:cxn modelId="{9E3D65CB-2D2A-413F-8F8C-6850AB8C9DE0}" srcId="{5E7097FA-AAC0-4F26-8F43-0527FFE7FBAB}" destId="{73B4617D-D96A-42D9-9146-915588F81758}" srcOrd="1" destOrd="0" parTransId="{61C2D562-A479-4025-BA79-1C8B63BDA692}" sibTransId="{D73E14B0-4962-490F-827B-966D332569EB}"/>
    <dgm:cxn modelId="{7BF8B2D5-D150-4342-BB34-3EE23CEA9312}" type="presOf" srcId="{23DCB52F-3977-4B40-85A7-0F8E8EEA4704}" destId="{EC222F04-3823-448C-8E0E-54F17D7930BB}" srcOrd="0" destOrd="0" presId="urn:microsoft.com/office/officeart/2008/layout/VerticalCurvedList"/>
    <dgm:cxn modelId="{8ADC09E3-5857-408B-83B5-A356260CBF43}" type="presOf" srcId="{1B2675B9-1798-486D-B862-5DD55E9B8F5F}" destId="{FB89CFDC-4DBD-4D1D-97F6-F0DDFBEF9660}" srcOrd="0" destOrd="0" presId="urn:microsoft.com/office/officeart/2008/layout/VerticalCurvedList"/>
    <dgm:cxn modelId="{9B0241E9-B2BC-4AAF-A70C-96C4D3385CD4}" srcId="{5E7097FA-AAC0-4F26-8F43-0527FFE7FBAB}" destId="{70B0B3A2-EDEF-4659-9657-A8DAC8482C8F}" srcOrd="2" destOrd="0" parTransId="{7C15A863-0707-4BC0-A5A5-263EF038CA89}" sibTransId="{8D82642C-D480-4F38-A0C1-AABCFBD55753}"/>
    <dgm:cxn modelId="{6FBA9A80-75DE-4E73-BB47-C7A8EBB70A20}" type="presParOf" srcId="{A496933C-63CB-4A93-88C2-69E1CBDD14C6}" destId="{FEF91705-633F-4C3F-9E50-CE38CE378F12}" srcOrd="0" destOrd="0" presId="urn:microsoft.com/office/officeart/2008/layout/VerticalCurvedList"/>
    <dgm:cxn modelId="{65672EA2-1826-47A6-9107-2FCB7A9705F7}" type="presParOf" srcId="{FEF91705-633F-4C3F-9E50-CE38CE378F12}" destId="{B718FBFA-8DA3-44FC-B167-3DDDB6BC26D0}" srcOrd="0" destOrd="0" presId="urn:microsoft.com/office/officeart/2008/layout/VerticalCurvedList"/>
    <dgm:cxn modelId="{5F2CB254-4F3B-41DC-830A-B1F9B133E15E}" type="presParOf" srcId="{B718FBFA-8DA3-44FC-B167-3DDDB6BC26D0}" destId="{A733D9AC-B6EB-4B04-9876-C44D7114C4C2}" srcOrd="0" destOrd="0" presId="urn:microsoft.com/office/officeart/2008/layout/VerticalCurvedList"/>
    <dgm:cxn modelId="{0B8A4019-9A06-4D3F-8D33-60A0285347FC}" type="presParOf" srcId="{B718FBFA-8DA3-44FC-B167-3DDDB6BC26D0}" destId="{F02D9F89-3136-4400-8880-6F4C9D1922CA}" srcOrd="1" destOrd="0" presId="urn:microsoft.com/office/officeart/2008/layout/VerticalCurvedList"/>
    <dgm:cxn modelId="{F2F584F1-06E2-4BBE-A1A5-D440C90B3EAC}" type="presParOf" srcId="{B718FBFA-8DA3-44FC-B167-3DDDB6BC26D0}" destId="{EBE1A0F6-6BED-494C-8DF5-6066A4DB3B33}" srcOrd="2" destOrd="0" presId="urn:microsoft.com/office/officeart/2008/layout/VerticalCurvedList"/>
    <dgm:cxn modelId="{85F4E1EF-F3EA-4BC8-89C3-D7A9DFBBE839}" type="presParOf" srcId="{B718FBFA-8DA3-44FC-B167-3DDDB6BC26D0}" destId="{7FB9DF1B-7C08-452A-BDE2-790C0F44BA3C}" srcOrd="3" destOrd="0" presId="urn:microsoft.com/office/officeart/2008/layout/VerticalCurvedList"/>
    <dgm:cxn modelId="{6E9972DA-1359-413B-BEAE-7B843F61DD4A}" type="presParOf" srcId="{FEF91705-633F-4C3F-9E50-CE38CE378F12}" destId="{D0BBA9B4-F286-488B-BA4B-91A2B12188B1}" srcOrd="1" destOrd="0" presId="urn:microsoft.com/office/officeart/2008/layout/VerticalCurvedList"/>
    <dgm:cxn modelId="{D490B4CF-1F9B-4F0C-8012-82FBC65F6A56}" type="presParOf" srcId="{FEF91705-633F-4C3F-9E50-CE38CE378F12}" destId="{CB65F9B7-AA64-4F17-89F1-11D84E0B4F5E}" srcOrd="2" destOrd="0" presId="urn:microsoft.com/office/officeart/2008/layout/VerticalCurvedList"/>
    <dgm:cxn modelId="{E9919566-D64D-477F-92B8-BAC81CFAFCB0}" type="presParOf" srcId="{CB65F9B7-AA64-4F17-89F1-11D84E0B4F5E}" destId="{17989FF0-9458-4918-9644-66FC8361081F}" srcOrd="0" destOrd="0" presId="urn:microsoft.com/office/officeart/2008/layout/VerticalCurvedList"/>
    <dgm:cxn modelId="{8849BA72-98F6-4D1D-BF8F-A7D70ACD432B}" type="presParOf" srcId="{FEF91705-633F-4C3F-9E50-CE38CE378F12}" destId="{9B3D779A-965A-4FD6-814B-7881F1A1A2BC}" srcOrd="3" destOrd="0" presId="urn:microsoft.com/office/officeart/2008/layout/VerticalCurvedList"/>
    <dgm:cxn modelId="{B5C73ADF-BAFF-40CF-8162-6B953FDDBD71}" type="presParOf" srcId="{FEF91705-633F-4C3F-9E50-CE38CE378F12}" destId="{95CD7E57-4C86-48C0-A8B7-1F2B9DAFBC59}" srcOrd="4" destOrd="0" presId="urn:microsoft.com/office/officeart/2008/layout/VerticalCurvedList"/>
    <dgm:cxn modelId="{F7D3B8F0-D654-4F68-8C00-7B55CE3A74A1}" type="presParOf" srcId="{95CD7E57-4C86-48C0-A8B7-1F2B9DAFBC59}" destId="{22EBB5E2-1E7A-4E52-9DF7-8D503A7ECB4F}" srcOrd="0" destOrd="0" presId="urn:microsoft.com/office/officeart/2008/layout/VerticalCurvedList"/>
    <dgm:cxn modelId="{6DA59A87-7DCA-4DAB-86CC-A1296B8665FA}" type="presParOf" srcId="{FEF91705-633F-4C3F-9E50-CE38CE378F12}" destId="{E2FC0701-CA75-46A5-83E5-5C5496C652C7}" srcOrd="5" destOrd="0" presId="urn:microsoft.com/office/officeart/2008/layout/VerticalCurvedList"/>
    <dgm:cxn modelId="{2808774F-4DB9-4037-8B8B-44A135A327BB}" type="presParOf" srcId="{FEF91705-633F-4C3F-9E50-CE38CE378F12}" destId="{186B8600-61A1-479F-B59E-7986D19D86DB}" srcOrd="6" destOrd="0" presId="urn:microsoft.com/office/officeart/2008/layout/VerticalCurvedList"/>
    <dgm:cxn modelId="{8E00E15E-42D9-482B-B86A-4FA8BE659B42}" type="presParOf" srcId="{186B8600-61A1-479F-B59E-7986D19D86DB}" destId="{1A9AED78-025F-400B-A508-978FCBF3A8EB}" srcOrd="0" destOrd="0" presId="urn:microsoft.com/office/officeart/2008/layout/VerticalCurvedList"/>
    <dgm:cxn modelId="{38E9E50B-29BF-401B-844E-16071EBE5C95}" type="presParOf" srcId="{FEF91705-633F-4C3F-9E50-CE38CE378F12}" destId="{1D09FB46-3384-47BA-A79E-3DA881486A5C}" srcOrd="7" destOrd="0" presId="urn:microsoft.com/office/officeart/2008/layout/VerticalCurvedList"/>
    <dgm:cxn modelId="{AD11A133-C398-4B78-A6B8-E8BFA928EF6F}" type="presParOf" srcId="{FEF91705-633F-4C3F-9E50-CE38CE378F12}" destId="{93D2FCEC-0B63-4083-8DDE-7A550464E260}" srcOrd="8" destOrd="0" presId="urn:microsoft.com/office/officeart/2008/layout/VerticalCurvedList"/>
    <dgm:cxn modelId="{4F50E27D-CEF5-4B6C-8E4E-C089ED7170FA}" type="presParOf" srcId="{93D2FCEC-0B63-4083-8DDE-7A550464E260}" destId="{EC4811AD-BE8E-4DD2-BF04-7DB52222E530}" srcOrd="0" destOrd="0" presId="urn:microsoft.com/office/officeart/2008/layout/VerticalCurvedList"/>
    <dgm:cxn modelId="{1140E00E-FBF2-4BBD-A78D-AD99467D79CB}" type="presParOf" srcId="{FEF91705-633F-4C3F-9E50-CE38CE378F12}" destId="{80E186E4-D813-49D4-BCA3-969AD7C9A421}" srcOrd="9" destOrd="0" presId="urn:microsoft.com/office/officeart/2008/layout/VerticalCurvedList"/>
    <dgm:cxn modelId="{9D3A063B-4204-4F17-9CF2-BBD904CFCEEC}" type="presParOf" srcId="{FEF91705-633F-4C3F-9E50-CE38CE378F12}" destId="{33B2FB90-7F18-4769-83CC-E2EF0DBEAEAF}" srcOrd="10" destOrd="0" presId="urn:microsoft.com/office/officeart/2008/layout/VerticalCurvedList"/>
    <dgm:cxn modelId="{06A0B4FC-CB39-4BA7-8A00-BCB0B0CF0098}" type="presParOf" srcId="{33B2FB90-7F18-4769-83CC-E2EF0DBEAEAF}" destId="{FCFF821D-A27E-4653-A725-D8468E738ECB}" srcOrd="0" destOrd="0" presId="urn:microsoft.com/office/officeart/2008/layout/VerticalCurvedList"/>
    <dgm:cxn modelId="{7828925A-5491-4594-845B-E2C4B3665153}" type="presParOf" srcId="{FEF91705-633F-4C3F-9E50-CE38CE378F12}" destId="{EC222F04-3823-448C-8E0E-54F17D7930BB}" srcOrd="11" destOrd="0" presId="urn:microsoft.com/office/officeart/2008/layout/VerticalCurvedList"/>
    <dgm:cxn modelId="{5FFB5E51-3D53-4DA8-9C78-D2B7C79C814B}" type="presParOf" srcId="{FEF91705-633F-4C3F-9E50-CE38CE378F12}" destId="{85980DCB-7315-4129-8B2B-F9C79314180C}" srcOrd="12" destOrd="0" presId="urn:microsoft.com/office/officeart/2008/layout/VerticalCurvedList"/>
    <dgm:cxn modelId="{74F75EAB-4E77-4EE6-AC11-6DBF39F2C4D3}" type="presParOf" srcId="{85980DCB-7315-4129-8B2B-F9C79314180C}" destId="{63EBF818-1B12-4C1C-BE4C-7588D88217A3}" srcOrd="0" destOrd="0" presId="urn:microsoft.com/office/officeart/2008/layout/VerticalCurvedList"/>
    <dgm:cxn modelId="{EF45B2CB-FEB3-4A71-B8B1-8B66707A7FBC}" type="presParOf" srcId="{FEF91705-633F-4C3F-9E50-CE38CE378F12}" destId="{FB89CFDC-4DBD-4D1D-97F6-F0DDFBEF9660}" srcOrd="13" destOrd="0" presId="urn:microsoft.com/office/officeart/2008/layout/VerticalCurvedList"/>
    <dgm:cxn modelId="{EFF59074-7A14-4316-93A3-33724B6C488E}" type="presParOf" srcId="{FEF91705-633F-4C3F-9E50-CE38CE378F12}" destId="{5FF3B22D-444A-48B3-BDCE-5A4061FF97DD}" srcOrd="14" destOrd="0" presId="urn:microsoft.com/office/officeart/2008/layout/VerticalCurvedList"/>
    <dgm:cxn modelId="{AE680F65-339C-44B7-B9A9-43714C1458E4}" type="presParOf" srcId="{5FF3B22D-444A-48B3-BDCE-5A4061FF97DD}" destId="{9CBE9B8F-3800-4800-ABDB-0FAF36E3DF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C1676-629C-4833-9E9F-4592EF6FD06D}">
      <dsp:nvSpPr>
        <dsp:cNvPr id="0" name=""/>
        <dsp:cNvSpPr/>
      </dsp:nvSpPr>
      <dsp:spPr>
        <a:xfrm>
          <a:off x="860104" y="403129"/>
          <a:ext cx="3412683" cy="1002653"/>
        </a:xfrm>
        <a:prstGeom prst="rect">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a:solidFill>
                <a:schemeClr val="bg1"/>
              </a:solidFill>
            </a:rPr>
            <a:t>Total </a:t>
          </a:r>
          <a:r>
            <a:rPr lang="hu-HU" sz="2000" b="1" kern="1200" dirty="0" err="1">
              <a:solidFill>
                <a:schemeClr val="bg1"/>
              </a:solidFill>
            </a:rPr>
            <a:t>assets</a:t>
          </a:r>
          <a:r>
            <a:rPr lang="hu-HU" sz="2000" b="1" kern="1200" dirty="0">
              <a:solidFill>
                <a:schemeClr val="bg1"/>
              </a:solidFill>
            </a:rPr>
            <a:t>:</a:t>
          </a:r>
          <a:br>
            <a:rPr lang="hu-HU" sz="2000" kern="1200" dirty="0">
              <a:solidFill>
                <a:schemeClr val="bg1"/>
              </a:solidFill>
            </a:rPr>
          </a:br>
          <a:r>
            <a:rPr lang="hu-HU" sz="2000" kern="1200" dirty="0">
              <a:solidFill>
                <a:schemeClr val="bg1"/>
              </a:solidFill>
            </a:rPr>
            <a:t>HUF 9,000 </a:t>
          </a:r>
          <a:r>
            <a:rPr lang="hu-HU" sz="2000" kern="1200" dirty="0" err="1">
              <a:solidFill>
                <a:schemeClr val="bg1"/>
              </a:solidFill>
            </a:rPr>
            <a:t>Bn</a:t>
          </a:r>
          <a:endParaRPr lang="hu-HU" sz="2000" kern="1200" dirty="0">
            <a:solidFill>
              <a:schemeClr val="bg1"/>
            </a:solidFill>
          </a:endParaRPr>
        </a:p>
      </dsp:txBody>
      <dsp:txXfrm>
        <a:off x="1406133" y="403129"/>
        <a:ext cx="2866653" cy="1002653"/>
      </dsp:txXfrm>
    </dsp:sp>
    <dsp:sp modelId="{DC107B93-824B-45BF-BF19-C3A5B2632F7B}">
      <dsp:nvSpPr>
        <dsp:cNvPr id="0" name=""/>
        <dsp:cNvSpPr/>
      </dsp:nvSpPr>
      <dsp:spPr>
        <a:xfrm>
          <a:off x="860104" y="1405783"/>
          <a:ext cx="3412683" cy="10026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err="1"/>
            <a:t>Private</a:t>
          </a:r>
          <a:r>
            <a:rPr lang="hu-HU" sz="2000" b="1" kern="1200" dirty="0"/>
            <a:t> sector </a:t>
          </a:r>
          <a:r>
            <a:rPr lang="hu-HU" sz="2000" b="1" kern="1200" dirty="0" err="1"/>
            <a:t>deposits</a:t>
          </a:r>
          <a:r>
            <a:rPr lang="hu-HU" sz="2000" b="1" kern="1200" dirty="0"/>
            <a:t>:</a:t>
          </a:r>
          <a:br>
            <a:rPr lang="hu-HU" sz="2000" kern="1200" dirty="0"/>
          </a:br>
          <a:r>
            <a:rPr lang="hu-HU" sz="2000" kern="1200" dirty="0"/>
            <a:t>HUF 4,700 </a:t>
          </a:r>
          <a:r>
            <a:rPr lang="hu-HU" sz="2000" kern="1200" dirty="0" err="1"/>
            <a:t>Bn</a:t>
          </a:r>
          <a:endParaRPr lang="hu-HU" sz="2000" kern="1200" dirty="0"/>
        </a:p>
      </dsp:txBody>
      <dsp:txXfrm>
        <a:off x="1406133" y="1405783"/>
        <a:ext cx="2866653" cy="1002653"/>
      </dsp:txXfrm>
    </dsp:sp>
    <dsp:sp modelId="{7A97EBE8-E379-4F20-A484-A886C55EB4EF}">
      <dsp:nvSpPr>
        <dsp:cNvPr id="0" name=""/>
        <dsp:cNvSpPr/>
      </dsp:nvSpPr>
      <dsp:spPr>
        <a:xfrm>
          <a:off x="860104" y="2408437"/>
          <a:ext cx="3412683" cy="1002653"/>
        </a:xfrm>
        <a:prstGeom prst="rect">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err="1">
              <a:solidFill>
                <a:schemeClr val="bg1"/>
              </a:solidFill>
            </a:rPr>
            <a:t>Private</a:t>
          </a:r>
          <a:r>
            <a:rPr lang="hu-HU" sz="2000" b="1" kern="1200" dirty="0">
              <a:solidFill>
                <a:schemeClr val="bg1"/>
              </a:solidFill>
            </a:rPr>
            <a:t> sector </a:t>
          </a:r>
          <a:r>
            <a:rPr lang="hu-HU" sz="2000" b="1" kern="1200" dirty="0" err="1">
              <a:solidFill>
                <a:schemeClr val="bg1"/>
              </a:solidFill>
            </a:rPr>
            <a:t>loan</a:t>
          </a:r>
          <a:r>
            <a:rPr lang="hu-HU" sz="2000" b="1" kern="1200" dirty="0">
              <a:solidFill>
                <a:schemeClr val="bg1"/>
              </a:solidFill>
            </a:rPr>
            <a:t> </a:t>
          </a:r>
          <a:r>
            <a:rPr lang="hu-HU" sz="2000" b="1" kern="1200" dirty="0" err="1">
              <a:solidFill>
                <a:schemeClr val="bg1"/>
              </a:solidFill>
            </a:rPr>
            <a:t>portfolio</a:t>
          </a:r>
          <a:r>
            <a:rPr lang="hu-HU" sz="2000" b="1" kern="1200" dirty="0">
              <a:solidFill>
                <a:schemeClr val="bg1"/>
              </a:solidFill>
            </a:rPr>
            <a:t>:</a:t>
          </a:r>
          <a:br>
            <a:rPr lang="hu-HU" sz="2000" kern="1200" dirty="0">
              <a:solidFill>
                <a:schemeClr val="bg1"/>
              </a:solidFill>
            </a:rPr>
          </a:br>
          <a:r>
            <a:rPr lang="hu-HU" sz="2000" kern="1200" dirty="0">
              <a:solidFill>
                <a:schemeClr val="bg1"/>
              </a:solidFill>
            </a:rPr>
            <a:t>HUF 3,800 </a:t>
          </a:r>
          <a:r>
            <a:rPr lang="hu-HU" sz="2000" kern="1200" dirty="0" err="1">
              <a:solidFill>
                <a:schemeClr val="bg1"/>
              </a:solidFill>
            </a:rPr>
            <a:t>Bn</a:t>
          </a:r>
          <a:endParaRPr lang="hu-HU" sz="2000" kern="1200" dirty="0">
            <a:solidFill>
              <a:schemeClr val="bg1"/>
            </a:solidFill>
          </a:endParaRPr>
        </a:p>
      </dsp:txBody>
      <dsp:txXfrm>
        <a:off x="1406133" y="2408437"/>
        <a:ext cx="2866653" cy="1002653"/>
      </dsp:txXfrm>
    </dsp:sp>
    <dsp:sp modelId="{49262DBA-BB00-4E74-A15B-3D41D910079B}">
      <dsp:nvSpPr>
        <dsp:cNvPr id="0" name=""/>
        <dsp:cNvSpPr/>
      </dsp:nvSpPr>
      <dsp:spPr>
        <a:xfrm>
          <a:off x="860104" y="3411090"/>
          <a:ext cx="3412683" cy="10026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a:t>Equity:</a:t>
          </a:r>
          <a:br>
            <a:rPr lang="hu-HU" sz="2000" kern="1200" dirty="0"/>
          </a:br>
          <a:r>
            <a:rPr lang="hu-HU" sz="2000" kern="1200" dirty="0"/>
            <a:t>HUF 823 </a:t>
          </a:r>
          <a:r>
            <a:rPr lang="hu-HU" sz="2000" kern="1200" dirty="0" err="1"/>
            <a:t>Bn</a:t>
          </a:r>
          <a:endParaRPr lang="hu-HU" sz="2000" kern="1200" dirty="0"/>
        </a:p>
      </dsp:txBody>
      <dsp:txXfrm>
        <a:off x="1406133" y="3411090"/>
        <a:ext cx="2866653" cy="1002653"/>
      </dsp:txXfrm>
    </dsp:sp>
    <dsp:sp modelId="{04361593-6FDE-4E2E-A791-761063015DDA}">
      <dsp:nvSpPr>
        <dsp:cNvPr id="0" name=""/>
        <dsp:cNvSpPr/>
      </dsp:nvSpPr>
      <dsp:spPr>
        <a:xfrm>
          <a:off x="860104" y="4413744"/>
          <a:ext cx="3412683" cy="1002653"/>
        </a:xfrm>
        <a:prstGeom prst="rect">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a:solidFill>
                <a:schemeClr val="bg1"/>
              </a:solidFill>
            </a:rPr>
            <a:t>12-month profit </a:t>
          </a:r>
          <a:r>
            <a:rPr lang="hu-HU" sz="2000" b="1" kern="1200" dirty="0" err="1">
              <a:solidFill>
                <a:schemeClr val="bg1"/>
              </a:solidFill>
            </a:rPr>
            <a:t>after</a:t>
          </a:r>
          <a:r>
            <a:rPr lang="hu-HU" sz="2000" b="1" kern="1200" dirty="0">
              <a:solidFill>
                <a:schemeClr val="bg1"/>
              </a:solidFill>
            </a:rPr>
            <a:t> </a:t>
          </a:r>
          <a:r>
            <a:rPr lang="hu-HU" sz="2000" b="1" kern="1200" dirty="0" err="1">
              <a:solidFill>
                <a:schemeClr val="bg1"/>
              </a:solidFill>
            </a:rPr>
            <a:t>tax</a:t>
          </a:r>
          <a:r>
            <a:rPr lang="hu-HU" sz="2000" b="1" kern="1200" dirty="0">
              <a:solidFill>
                <a:schemeClr val="bg1"/>
              </a:solidFill>
            </a:rPr>
            <a:t>: </a:t>
          </a:r>
          <a:br>
            <a:rPr lang="hu-HU" sz="2000" kern="1200" dirty="0">
              <a:solidFill>
                <a:schemeClr val="bg1"/>
              </a:solidFill>
            </a:rPr>
          </a:br>
          <a:r>
            <a:rPr lang="hu-HU" sz="2000" kern="1200" dirty="0">
              <a:solidFill>
                <a:schemeClr val="bg1"/>
              </a:solidFill>
            </a:rPr>
            <a:t>HUF 82 </a:t>
          </a:r>
          <a:r>
            <a:rPr lang="hu-HU" sz="2000" kern="1200" dirty="0" err="1">
              <a:solidFill>
                <a:schemeClr val="bg1"/>
              </a:solidFill>
            </a:rPr>
            <a:t>Bn</a:t>
          </a:r>
          <a:endParaRPr lang="hu-HU" sz="2000" kern="1200" dirty="0">
            <a:solidFill>
              <a:schemeClr val="bg1"/>
            </a:solidFill>
          </a:endParaRPr>
        </a:p>
      </dsp:txBody>
      <dsp:txXfrm>
        <a:off x="1406133" y="4413744"/>
        <a:ext cx="2866653" cy="1002653"/>
      </dsp:txXfrm>
    </dsp:sp>
    <dsp:sp modelId="{1E596A15-776E-4A1E-876A-F61314F1EFB8}">
      <dsp:nvSpPr>
        <dsp:cNvPr id="0" name=""/>
        <dsp:cNvSpPr/>
      </dsp:nvSpPr>
      <dsp:spPr>
        <a:xfrm>
          <a:off x="243935" y="4"/>
          <a:ext cx="1002152" cy="1002152"/>
        </a:xfrm>
        <a:prstGeom prst="ellipse">
          <a:avLst/>
        </a:prstGeom>
        <a:solidFill>
          <a:schemeClr val="tx2"/>
        </a:solidFill>
        <a:ln w="12700" cap="flat" cmpd="sng" algn="ctr">
          <a:solidFill>
            <a:schemeClr val="tx2">
              <a:lumMod val="10000"/>
              <a:lumOff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hu-HU" sz="2500" kern="1200" dirty="0"/>
            <a:t>2000</a:t>
          </a:r>
        </a:p>
      </dsp:txBody>
      <dsp:txXfrm>
        <a:off x="390697" y="146766"/>
        <a:ext cx="708628" cy="708628"/>
      </dsp:txXfrm>
    </dsp:sp>
    <dsp:sp modelId="{02A95D1F-3F0E-4D70-8B78-ED42203F55A1}">
      <dsp:nvSpPr>
        <dsp:cNvPr id="0" name=""/>
        <dsp:cNvSpPr/>
      </dsp:nvSpPr>
      <dsp:spPr>
        <a:xfrm>
          <a:off x="5124999" y="403129"/>
          <a:ext cx="3412683" cy="1002653"/>
        </a:xfrm>
        <a:prstGeom prst="rect">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a:solidFill>
                <a:schemeClr val="bg1"/>
              </a:solidFill>
            </a:rPr>
            <a:t>Total </a:t>
          </a:r>
          <a:r>
            <a:rPr lang="hu-HU" sz="2000" b="1" kern="1200" dirty="0" err="1">
              <a:solidFill>
                <a:schemeClr val="bg1"/>
              </a:solidFill>
            </a:rPr>
            <a:t>assets</a:t>
          </a:r>
          <a:r>
            <a:rPr lang="hu-HU" sz="2000" b="1" kern="1200" dirty="0">
              <a:solidFill>
                <a:schemeClr val="bg1"/>
              </a:solidFill>
            </a:rPr>
            <a:t>:</a:t>
          </a:r>
          <a:br>
            <a:rPr lang="hu-HU" sz="2000" kern="1200" dirty="0">
              <a:solidFill>
                <a:schemeClr val="bg1"/>
              </a:solidFill>
            </a:rPr>
          </a:br>
          <a:r>
            <a:rPr lang="hu-HU" sz="2000" kern="1200" dirty="0">
              <a:solidFill>
                <a:schemeClr val="bg1"/>
              </a:solidFill>
            </a:rPr>
            <a:t>HUF 47,000 </a:t>
          </a:r>
          <a:r>
            <a:rPr lang="hu-HU" sz="2000" kern="1200" dirty="0" err="1">
              <a:solidFill>
                <a:schemeClr val="bg1"/>
              </a:solidFill>
            </a:rPr>
            <a:t>Bn</a:t>
          </a:r>
          <a:endParaRPr lang="hu-HU" sz="2000" kern="1200" dirty="0">
            <a:solidFill>
              <a:schemeClr val="bg1"/>
            </a:solidFill>
          </a:endParaRPr>
        </a:p>
      </dsp:txBody>
      <dsp:txXfrm>
        <a:off x="5671029" y="403129"/>
        <a:ext cx="2866653" cy="1002653"/>
      </dsp:txXfrm>
    </dsp:sp>
    <dsp:sp modelId="{CAD43703-4672-416C-90B7-B6F94D0F89F6}">
      <dsp:nvSpPr>
        <dsp:cNvPr id="0" name=""/>
        <dsp:cNvSpPr/>
      </dsp:nvSpPr>
      <dsp:spPr>
        <a:xfrm>
          <a:off x="5124999" y="1405783"/>
          <a:ext cx="3412683" cy="1002653"/>
        </a:xfrm>
        <a:prstGeom prst="rect">
          <a:avLst/>
        </a:prstGeom>
        <a:solidFill>
          <a:schemeClr val="tx2">
            <a:lumMod val="10000"/>
            <a:lumOff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err="1">
              <a:solidFill>
                <a:schemeClr val="tx1"/>
              </a:solidFill>
            </a:rPr>
            <a:t>Private</a:t>
          </a:r>
          <a:r>
            <a:rPr lang="hu-HU" sz="2000" b="1" kern="1200" dirty="0">
              <a:solidFill>
                <a:schemeClr val="tx1"/>
              </a:solidFill>
            </a:rPr>
            <a:t> sector </a:t>
          </a:r>
          <a:r>
            <a:rPr lang="hu-HU" sz="2000" b="1" kern="1200" dirty="0" err="1">
              <a:solidFill>
                <a:schemeClr val="tx1"/>
              </a:solidFill>
            </a:rPr>
            <a:t>deposits</a:t>
          </a:r>
          <a:r>
            <a:rPr lang="hu-HU" sz="2000" b="1" kern="1200" dirty="0">
              <a:solidFill>
                <a:schemeClr val="tx1"/>
              </a:solidFill>
            </a:rPr>
            <a:t>:</a:t>
          </a:r>
          <a:br>
            <a:rPr lang="hu-HU" sz="2000" kern="1200" dirty="0">
              <a:solidFill>
                <a:schemeClr val="tx1"/>
              </a:solidFill>
            </a:rPr>
          </a:br>
          <a:r>
            <a:rPr lang="hu-HU" sz="2000" kern="1200" dirty="0">
              <a:solidFill>
                <a:schemeClr val="tx1"/>
              </a:solidFill>
            </a:rPr>
            <a:t>HUF 20,000 </a:t>
          </a:r>
          <a:r>
            <a:rPr lang="hu-HU" sz="2000" kern="1200" dirty="0" err="1">
              <a:solidFill>
                <a:schemeClr val="tx1"/>
              </a:solidFill>
            </a:rPr>
            <a:t>Bn</a:t>
          </a:r>
          <a:endParaRPr lang="hu-HU" sz="2000" kern="1200" dirty="0">
            <a:solidFill>
              <a:schemeClr val="tx1"/>
            </a:solidFill>
          </a:endParaRPr>
        </a:p>
      </dsp:txBody>
      <dsp:txXfrm>
        <a:off x="5671029" y="1405783"/>
        <a:ext cx="2866653" cy="1002653"/>
      </dsp:txXfrm>
    </dsp:sp>
    <dsp:sp modelId="{6020233D-065D-4AFD-8F15-84E7ED43D732}">
      <dsp:nvSpPr>
        <dsp:cNvPr id="0" name=""/>
        <dsp:cNvSpPr/>
      </dsp:nvSpPr>
      <dsp:spPr>
        <a:xfrm>
          <a:off x="5124999" y="2408437"/>
          <a:ext cx="3412683" cy="1002653"/>
        </a:xfrm>
        <a:prstGeom prst="rect">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err="1">
              <a:solidFill>
                <a:schemeClr val="bg1"/>
              </a:solidFill>
            </a:rPr>
            <a:t>Private</a:t>
          </a:r>
          <a:r>
            <a:rPr lang="hu-HU" sz="2000" b="1" kern="1200" dirty="0">
              <a:solidFill>
                <a:schemeClr val="bg1"/>
              </a:solidFill>
            </a:rPr>
            <a:t> sector </a:t>
          </a:r>
          <a:r>
            <a:rPr lang="hu-HU" sz="2000" b="1" kern="1200" dirty="0" err="1">
              <a:solidFill>
                <a:schemeClr val="bg1"/>
              </a:solidFill>
            </a:rPr>
            <a:t>loan</a:t>
          </a:r>
          <a:r>
            <a:rPr lang="hu-HU" sz="2000" b="1" kern="1200" dirty="0">
              <a:solidFill>
                <a:schemeClr val="bg1"/>
              </a:solidFill>
            </a:rPr>
            <a:t> </a:t>
          </a:r>
          <a:r>
            <a:rPr lang="hu-HU" sz="2000" b="1" kern="1200" dirty="0" err="1">
              <a:solidFill>
                <a:schemeClr val="bg1"/>
              </a:solidFill>
            </a:rPr>
            <a:t>portfolio</a:t>
          </a:r>
          <a:r>
            <a:rPr lang="hu-HU" sz="2000" b="1" kern="1200" dirty="0">
              <a:solidFill>
                <a:schemeClr val="bg1"/>
              </a:solidFill>
            </a:rPr>
            <a:t>:</a:t>
          </a:r>
          <a:br>
            <a:rPr lang="hu-HU" sz="2000" kern="1200" dirty="0">
              <a:solidFill>
                <a:schemeClr val="bg1"/>
              </a:solidFill>
            </a:rPr>
          </a:br>
          <a:r>
            <a:rPr lang="hu-HU" sz="2000" kern="1200" dirty="0">
              <a:solidFill>
                <a:schemeClr val="bg1"/>
              </a:solidFill>
            </a:rPr>
            <a:t>HUF 16,400 </a:t>
          </a:r>
          <a:r>
            <a:rPr lang="hu-HU" sz="2000" kern="1200" dirty="0" err="1">
              <a:solidFill>
                <a:schemeClr val="bg1"/>
              </a:solidFill>
            </a:rPr>
            <a:t>Bn</a:t>
          </a:r>
          <a:endParaRPr lang="hu-HU" sz="2000" kern="1200" dirty="0">
            <a:solidFill>
              <a:schemeClr val="bg1"/>
            </a:solidFill>
          </a:endParaRPr>
        </a:p>
      </dsp:txBody>
      <dsp:txXfrm>
        <a:off x="5671029" y="2408437"/>
        <a:ext cx="2866653" cy="1002653"/>
      </dsp:txXfrm>
    </dsp:sp>
    <dsp:sp modelId="{BA46A600-0D3C-47ED-B1BA-99EF742C802E}">
      <dsp:nvSpPr>
        <dsp:cNvPr id="0" name=""/>
        <dsp:cNvSpPr/>
      </dsp:nvSpPr>
      <dsp:spPr>
        <a:xfrm>
          <a:off x="5124999" y="3411090"/>
          <a:ext cx="3412683" cy="1002653"/>
        </a:xfrm>
        <a:prstGeom prst="rect">
          <a:avLst/>
        </a:prstGeom>
        <a:solidFill>
          <a:schemeClr val="tx2">
            <a:lumMod val="10000"/>
            <a:lumOff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a:solidFill>
                <a:schemeClr val="tx1"/>
              </a:solidFill>
            </a:rPr>
            <a:t>Equity:</a:t>
          </a:r>
          <a:br>
            <a:rPr lang="hu-HU" sz="2000" kern="1200" dirty="0">
              <a:solidFill>
                <a:schemeClr val="tx1"/>
              </a:solidFill>
            </a:rPr>
          </a:br>
          <a:r>
            <a:rPr lang="hu-HU" sz="2000" kern="1200" dirty="0">
              <a:solidFill>
                <a:schemeClr val="tx1"/>
              </a:solidFill>
            </a:rPr>
            <a:t>HUF 4,700 </a:t>
          </a:r>
          <a:r>
            <a:rPr lang="hu-HU" sz="2000" kern="1200" dirty="0" err="1">
              <a:solidFill>
                <a:schemeClr val="tx1"/>
              </a:solidFill>
            </a:rPr>
            <a:t>Bn</a:t>
          </a:r>
          <a:endParaRPr lang="hu-HU" sz="2000" kern="1200" dirty="0">
            <a:solidFill>
              <a:schemeClr val="tx1"/>
            </a:solidFill>
          </a:endParaRPr>
        </a:p>
      </dsp:txBody>
      <dsp:txXfrm>
        <a:off x="5671029" y="3411090"/>
        <a:ext cx="2866653" cy="1002653"/>
      </dsp:txXfrm>
    </dsp:sp>
    <dsp:sp modelId="{87A281BB-66C8-4A8E-B6E3-BFCA5B963C1C}">
      <dsp:nvSpPr>
        <dsp:cNvPr id="0" name=""/>
        <dsp:cNvSpPr/>
      </dsp:nvSpPr>
      <dsp:spPr>
        <a:xfrm>
          <a:off x="5124999" y="4413744"/>
          <a:ext cx="3412683" cy="1002653"/>
        </a:xfrm>
        <a:prstGeom prst="rect">
          <a:avLst/>
        </a:prstGeom>
        <a:solidFill>
          <a:schemeClr val="tx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hu-HU" sz="2000" b="1" kern="1200" dirty="0">
              <a:solidFill>
                <a:schemeClr val="bg1"/>
              </a:solidFill>
            </a:rPr>
            <a:t>12-month profit </a:t>
          </a:r>
          <a:r>
            <a:rPr lang="hu-HU" sz="2000" b="1" kern="1200" dirty="0" err="1">
              <a:solidFill>
                <a:schemeClr val="bg1"/>
              </a:solidFill>
            </a:rPr>
            <a:t>after</a:t>
          </a:r>
          <a:r>
            <a:rPr lang="hu-HU" sz="2000" b="1" kern="1200" dirty="0">
              <a:solidFill>
                <a:schemeClr val="bg1"/>
              </a:solidFill>
            </a:rPr>
            <a:t> </a:t>
          </a:r>
          <a:r>
            <a:rPr lang="hu-HU" sz="2000" b="1" kern="1200" dirty="0" err="1">
              <a:solidFill>
                <a:schemeClr val="bg1"/>
              </a:solidFill>
            </a:rPr>
            <a:t>tax</a:t>
          </a:r>
          <a:r>
            <a:rPr lang="hu-HU" sz="2000" b="1" kern="1200" dirty="0">
              <a:solidFill>
                <a:schemeClr val="bg1"/>
              </a:solidFill>
            </a:rPr>
            <a:t>: </a:t>
          </a:r>
          <a:br>
            <a:rPr lang="hu-HU" sz="2000" kern="1200" dirty="0">
              <a:solidFill>
                <a:schemeClr val="bg1"/>
              </a:solidFill>
            </a:rPr>
          </a:br>
          <a:r>
            <a:rPr lang="hu-HU" sz="2000" kern="1200" dirty="0">
              <a:solidFill>
                <a:schemeClr val="bg1"/>
              </a:solidFill>
            </a:rPr>
            <a:t>HUF 304 </a:t>
          </a:r>
          <a:r>
            <a:rPr lang="hu-HU" sz="2000" kern="1200" dirty="0" err="1">
              <a:solidFill>
                <a:schemeClr val="bg1"/>
              </a:solidFill>
            </a:rPr>
            <a:t>Bn</a:t>
          </a:r>
          <a:endParaRPr lang="hu-HU" sz="2000" kern="1200" dirty="0">
            <a:solidFill>
              <a:schemeClr val="bg1"/>
            </a:solidFill>
          </a:endParaRPr>
        </a:p>
      </dsp:txBody>
      <dsp:txXfrm>
        <a:off x="5671029" y="4413744"/>
        <a:ext cx="2866653" cy="1002653"/>
      </dsp:txXfrm>
    </dsp:sp>
    <dsp:sp modelId="{3D0989A9-0679-4920-AE89-27FBEAD265A5}">
      <dsp:nvSpPr>
        <dsp:cNvPr id="0" name=""/>
        <dsp:cNvSpPr/>
      </dsp:nvSpPr>
      <dsp:spPr>
        <a:xfrm>
          <a:off x="4628785" y="0"/>
          <a:ext cx="1002152" cy="1002152"/>
        </a:xfrm>
        <a:prstGeom prst="ellipse">
          <a:avLst/>
        </a:prstGeom>
        <a:solidFill>
          <a:schemeClr val="tx2">
            <a:lumMod val="10000"/>
            <a:lumOff val="90000"/>
          </a:schemeClr>
        </a:solidFill>
        <a:ln w="254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hu-HU" sz="2500" b="1" kern="1200" dirty="0">
              <a:solidFill>
                <a:schemeClr val="tx2"/>
              </a:solidFill>
            </a:rPr>
            <a:t>2020</a:t>
          </a:r>
          <a:br>
            <a:rPr lang="hu-HU" sz="2500" b="1" kern="1200" dirty="0">
              <a:solidFill>
                <a:schemeClr val="tx2"/>
              </a:solidFill>
            </a:rPr>
          </a:br>
          <a:r>
            <a:rPr lang="hu-HU" sz="2500" b="1" kern="1200" dirty="0">
              <a:solidFill>
                <a:schemeClr val="tx2"/>
              </a:solidFill>
            </a:rPr>
            <a:t>H1</a:t>
          </a:r>
        </a:p>
      </dsp:txBody>
      <dsp:txXfrm>
        <a:off x="4775547" y="146762"/>
        <a:ext cx="708628" cy="708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9F89-3136-4400-8880-6F4C9D1922CA}">
      <dsp:nvSpPr>
        <dsp:cNvPr id="0" name=""/>
        <dsp:cNvSpPr/>
      </dsp:nvSpPr>
      <dsp:spPr>
        <a:xfrm>
          <a:off x="-6879853" y="-1054270"/>
          <a:ext cx="8206627" cy="8206627"/>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0BBA9B4-F286-488B-BA4B-91A2B12188B1}">
      <dsp:nvSpPr>
        <dsp:cNvPr id="0" name=""/>
        <dsp:cNvSpPr/>
      </dsp:nvSpPr>
      <dsp:spPr>
        <a:xfrm>
          <a:off x="441738" y="313621"/>
          <a:ext cx="8704106" cy="612002"/>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89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External environment is characterized by a </a:t>
          </a:r>
          <a:r>
            <a:rPr lang="en-US" sz="1800" b="1" kern="1200" noProof="0" dirty="0">
              <a:solidFill>
                <a:sysClr val="window" lastClr="FFFFFF"/>
              </a:solidFill>
              <a:latin typeface="Calibri" panose="020F0502020204030204" pitchFamily="34" charset="0"/>
              <a:ea typeface="+mn-ea"/>
              <a:cs typeface="+mn-cs"/>
            </a:rPr>
            <a:t>protracted</a:t>
          </a:r>
          <a:r>
            <a:rPr lang="en-US" sz="1800" b="0" kern="1200" noProof="0" dirty="0">
              <a:solidFill>
                <a:sysClr val="window" lastClr="FFFFFF"/>
              </a:solidFill>
              <a:latin typeface="Calibri" panose="020F0502020204030204" pitchFamily="34" charset="0"/>
              <a:ea typeface="+mn-ea"/>
              <a:cs typeface="+mn-cs"/>
            </a:rPr>
            <a:t> and </a:t>
          </a:r>
          <a:r>
            <a:rPr lang="en-US" sz="1800" b="1" kern="1200" noProof="0" dirty="0">
              <a:solidFill>
                <a:sysClr val="window" lastClr="FFFFFF"/>
              </a:solidFill>
              <a:latin typeface="Calibri" panose="020F0502020204030204" pitchFamily="34" charset="0"/>
              <a:ea typeface="+mn-ea"/>
              <a:cs typeface="+mn-cs"/>
            </a:rPr>
            <a:t>divergent</a:t>
          </a:r>
          <a:r>
            <a:rPr lang="en-US" sz="1800" b="0" kern="1200" noProof="0" dirty="0">
              <a:solidFill>
                <a:sysClr val="window" lastClr="FFFFFF"/>
              </a:solidFill>
              <a:latin typeface="Calibri" panose="020F0502020204030204" pitchFamily="34" charset="0"/>
              <a:ea typeface="+mn-ea"/>
              <a:cs typeface="+mn-cs"/>
            </a:rPr>
            <a:t> recovery by industry and profession, so economic support measures have remained in the forefront.</a:t>
          </a:r>
        </a:p>
      </dsp:txBody>
      <dsp:txXfrm>
        <a:off x="441738" y="313621"/>
        <a:ext cx="8704106" cy="612002"/>
      </dsp:txXfrm>
    </dsp:sp>
    <dsp:sp modelId="{17989FF0-9458-4918-9644-66FC8361081F}">
      <dsp:nvSpPr>
        <dsp:cNvPr id="0" name=""/>
        <dsp:cNvSpPr/>
      </dsp:nvSpPr>
      <dsp:spPr>
        <a:xfrm>
          <a:off x="87527" y="256928"/>
          <a:ext cx="692742" cy="692742"/>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B3D779A-965A-4FD6-814B-7881F1A1A2BC}">
      <dsp:nvSpPr>
        <dsp:cNvPr id="0" name=""/>
        <dsp:cNvSpPr/>
      </dsp:nvSpPr>
      <dsp:spPr>
        <a:xfrm>
          <a:off x="927614" y="1076026"/>
          <a:ext cx="8223883" cy="612002"/>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89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The </a:t>
          </a:r>
          <a:r>
            <a:rPr lang="en-US" sz="1800" b="1" kern="1200" noProof="0" dirty="0">
              <a:solidFill>
                <a:sysClr val="window" lastClr="FFFFFF"/>
              </a:solidFill>
              <a:latin typeface="Calibri" panose="020F0502020204030204" pitchFamily="34" charset="0"/>
              <a:ea typeface="+mn-ea"/>
              <a:cs typeface="+mn-cs"/>
            </a:rPr>
            <a:t>liquidity and capital position </a:t>
          </a:r>
          <a:r>
            <a:rPr lang="en-US" sz="1800" b="0" kern="1200" noProof="0" dirty="0">
              <a:solidFill>
                <a:sysClr val="window" lastClr="FFFFFF"/>
              </a:solidFill>
              <a:latin typeface="Calibri" panose="020F0502020204030204" pitchFamily="34" charset="0"/>
              <a:ea typeface="+mn-ea"/>
              <a:cs typeface="+mn-cs"/>
            </a:rPr>
            <a:t>of the domestic banking system has </a:t>
          </a:r>
          <a:r>
            <a:rPr lang="en-US" sz="1800" b="1" kern="1200" noProof="0" dirty="0">
              <a:solidFill>
                <a:sysClr val="window" lastClr="FFFFFF"/>
              </a:solidFill>
              <a:latin typeface="Calibri" panose="020F0502020204030204" pitchFamily="34" charset="0"/>
              <a:ea typeface="+mn-ea"/>
              <a:cs typeface="+mn-cs"/>
            </a:rPr>
            <a:t>improved</a:t>
          </a:r>
          <a:r>
            <a:rPr lang="en-US" sz="1800" b="0" kern="1200" noProof="0" dirty="0">
              <a:solidFill>
                <a:sysClr val="window" lastClr="FFFFFF"/>
              </a:solidFill>
              <a:latin typeface="Calibri" panose="020F0502020204030204" pitchFamily="34" charset="0"/>
              <a:ea typeface="+mn-ea"/>
              <a:cs typeface="+mn-cs"/>
            </a:rPr>
            <a:t> in the last six months</a:t>
          </a:r>
          <a:r>
            <a:rPr lang="hu-HU" sz="1800" b="0" kern="1200" noProof="0" dirty="0">
              <a:solidFill>
                <a:sysClr val="window" lastClr="FFFFFF"/>
              </a:solidFill>
              <a:latin typeface="Calibri" panose="020F0502020204030204" pitchFamily="34" charset="0"/>
              <a:ea typeface="+mn-ea"/>
              <a:cs typeface="+mn-cs"/>
            </a:rPr>
            <a:t>, </a:t>
          </a:r>
          <a:r>
            <a:rPr lang="hu-HU" sz="1800" b="1" kern="1200" noProof="0" dirty="0">
              <a:solidFill>
                <a:sysClr val="window" lastClr="FFFFFF"/>
              </a:solidFill>
              <a:latin typeface="Calibri" panose="020F0502020204030204" pitchFamily="34" charset="0"/>
              <a:ea typeface="+mn-ea"/>
              <a:cs typeface="+mn-cs"/>
            </a:rPr>
            <a:t>strengthening </a:t>
          </a:r>
          <a:r>
            <a:rPr lang="hu-HU" sz="1800" b="1" kern="1200" noProof="0" dirty="0" err="1">
              <a:solidFill>
                <a:sysClr val="window" lastClr="FFFFFF"/>
              </a:solidFill>
              <a:latin typeface="Calibri" panose="020F0502020204030204" pitchFamily="34" charset="0"/>
              <a:ea typeface="+mn-ea"/>
              <a:cs typeface="+mn-cs"/>
            </a:rPr>
            <a:t>its</a:t>
          </a:r>
          <a:r>
            <a:rPr lang="hu-HU" sz="1800" b="1" kern="1200" noProof="0" dirty="0">
              <a:solidFill>
                <a:sysClr val="window" lastClr="FFFFFF"/>
              </a:solidFill>
              <a:latin typeface="Calibri" panose="020F0502020204030204" pitchFamily="34" charset="0"/>
              <a:ea typeface="+mn-ea"/>
              <a:cs typeface="+mn-cs"/>
            </a:rPr>
            <a:t> resilience</a:t>
          </a:r>
          <a:r>
            <a:rPr lang="en-US" sz="1800" b="1"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even to a longer recovery.</a:t>
          </a:r>
        </a:p>
      </dsp:txBody>
      <dsp:txXfrm>
        <a:off x="927614" y="1076026"/>
        <a:ext cx="8223883" cy="612002"/>
      </dsp:txXfrm>
    </dsp:sp>
    <dsp:sp modelId="{22EBB5E2-1E7A-4E52-9DF7-8D503A7ECB4F}">
      <dsp:nvSpPr>
        <dsp:cNvPr id="0" name=""/>
        <dsp:cNvSpPr/>
      </dsp:nvSpPr>
      <dsp:spPr>
        <a:xfrm>
          <a:off x="585250" y="1031784"/>
          <a:ext cx="708620" cy="708620"/>
        </a:xfrm>
        <a:prstGeom prst="ellipse">
          <a:avLst/>
        </a:prstGeom>
        <a:blipFill rotWithShape="0">
          <a:blip xmlns:r="http://schemas.openxmlformats.org/officeDocument/2006/relationships"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l="-86000" r="-86000"/>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2FC0701-CA75-46A5-83E5-5C5496C652C7}">
      <dsp:nvSpPr>
        <dsp:cNvPr id="0" name=""/>
        <dsp:cNvSpPr/>
      </dsp:nvSpPr>
      <dsp:spPr>
        <a:xfrm>
          <a:off x="1225693" y="1803264"/>
          <a:ext cx="7935312" cy="827999"/>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noProof="0" dirty="0">
              <a:solidFill>
                <a:sysClr val="window" lastClr="FFFFFF"/>
              </a:solidFill>
              <a:latin typeface="Calibri" panose="020F0502020204030204" pitchFamily="34" charset="0"/>
              <a:ea typeface="+mn-ea"/>
              <a:cs typeface="+mn-cs"/>
            </a:rPr>
            <a:t>Central bank and government program</a:t>
          </a:r>
          <a:r>
            <a:rPr lang="hu-HU" sz="1800" b="1" kern="1200" noProof="0" dirty="0" err="1">
              <a:solidFill>
                <a:sysClr val="window" lastClr="FFFFFF"/>
              </a:solidFill>
              <a:latin typeface="Calibri" panose="020F0502020204030204" pitchFamily="34" charset="0"/>
              <a:ea typeface="+mn-ea"/>
              <a:cs typeface="+mn-cs"/>
            </a:rPr>
            <a:t>me</a:t>
          </a:r>
          <a:r>
            <a:rPr lang="en-US" sz="1800" b="1" kern="1200" noProof="0" dirty="0">
              <a:solidFill>
                <a:sysClr val="window" lastClr="FFFFFF"/>
              </a:solidFill>
              <a:latin typeface="Calibri" panose="020F0502020204030204" pitchFamily="34" charset="0"/>
              <a:ea typeface="+mn-ea"/>
              <a:cs typeface="+mn-cs"/>
            </a:rPr>
            <a:t>s maintain lending</a:t>
          </a:r>
          <a:r>
            <a:rPr lang="en-US" sz="1800" b="0" kern="1200" noProof="0" dirty="0">
              <a:solidFill>
                <a:sysClr val="window" lastClr="FFFFFF"/>
              </a:solidFill>
              <a:latin typeface="Calibri" panose="020F0502020204030204" pitchFamily="34" charset="0"/>
              <a:ea typeface="+mn-ea"/>
              <a:cs typeface="+mn-cs"/>
            </a:rPr>
            <a:t>. After corporate lending stalled, </a:t>
          </a:r>
          <a:r>
            <a:rPr lang="en-US" sz="1800" b="1" kern="1200" noProof="0" dirty="0">
              <a:solidFill>
                <a:sysClr val="window" lastClr="FFFFFF"/>
              </a:solidFill>
              <a:latin typeface="Calibri" panose="020F0502020204030204" pitchFamily="34" charset="0"/>
              <a:ea typeface="+mn-ea"/>
              <a:cs typeface="+mn-cs"/>
            </a:rPr>
            <a:t>SME lending gained new momentum </a:t>
          </a:r>
          <a:r>
            <a:rPr lang="en-US" sz="1800" b="0" kern="1200" noProof="0" dirty="0">
              <a:solidFill>
                <a:sysClr val="window" lastClr="FFFFFF"/>
              </a:solidFill>
              <a:latin typeface="Calibri" panose="020F0502020204030204" pitchFamily="34" charset="0"/>
              <a:ea typeface="+mn-ea"/>
              <a:cs typeface="+mn-cs"/>
            </a:rPr>
            <a:t>in the third quarter</a:t>
          </a:r>
          <a:r>
            <a:rPr lang="hu-HU" sz="1800" b="0" kern="1200" noProof="0" dirty="0">
              <a:solidFill>
                <a:sysClr val="window" lastClr="FFFFFF"/>
              </a:solidFill>
              <a:latin typeface="Calibri" panose="020F0502020204030204" pitchFamily="34" charset="0"/>
              <a:ea typeface="+mn-ea"/>
              <a:cs typeface="+mn-cs"/>
            </a:rPr>
            <a:t>,</a:t>
          </a:r>
          <a:r>
            <a:rPr lang="en-US" sz="1800" b="0" kern="1200" noProof="0" dirty="0">
              <a:solidFill>
                <a:sysClr val="window" lastClr="FFFFFF"/>
              </a:solidFill>
              <a:latin typeface="Calibri" panose="020F0502020204030204" pitchFamily="34" charset="0"/>
              <a:ea typeface="+mn-ea"/>
              <a:cs typeface="+mn-cs"/>
            </a:rPr>
            <a:t> while the mortgage market </a:t>
          </a:r>
          <a:r>
            <a:rPr lang="hu-HU" sz="1800" b="0" kern="1200" noProof="0" dirty="0" err="1">
              <a:solidFill>
                <a:sysClr val="window" lastClr="FFFFFF"/>
              </a:solidFill>
              <a:latin typeface="Calibri" panose="020F0502020204030204" pitchFamily="34" charset="0"/>
              <a:ea typeface="+mn-ea"/>
              <a:cs typeface="+mn-cs"/>
            </a:rPr>
            <a:t>picked</a:t>
          </a:r>
          <a:r>
            <a:rPr lang="hu-HU" sz="1800" b="0" kern="1200" noProof="0" dirty="0">
              <a:solidFill>
                <a:sysClr val="window" lastClr="FFFFFF"/>
              </a:solidFill>
              <a:latin typeface="Calibri" panose="020F0502020204030204" pitchFamily="34" charset="0"/>
              <a:ea typeface="+mn-ea"/>
              <a:cs typeface="+mn-cs"/>
            </a:rPr>
            <a:t> </a:t>
          </a:r>
          <a:r>
            <a:rPr lang="hu-HU" sz="1800" b="0" kern="1200" noProof="0" dirty="0" err="1">
              <a:solidFill>
                <a:sysClr val="window" lastClr="FFFFFF"/>
              </a:solidFill>
              <a:latin typeface="Calibri" panose="020F0502020204030204" pitchFamily="34" charset="0"/>
              <a:ea typeface="+mn-ea"/>
              <a:cs typeface="+mn-cs"/>
            </a:rPr>
            <a:t>up</a:t>
          </a:r>
          <a:r>
            <a:rPr lang="en-US" sz="1800" b="0" kern="1200" noProof="0" dirty="0">
              <a:solidFill>
                <a:sysClr val="window" lastClr="FFFFFF"/>
              </a:solidFill>
              <a:latin typeface="Calibri" panose="020F0502020204030204" pitchFamily="34" charset="0"/>
              <a:ea typeface="+mn-ea"/>
              <a:cs typeface="+mn-cs"/>
            </a:rPr>
            <a:t>.</a:t>
          </a:r>
        </a:p>
      </dsp:txBody>
      <dsp:txXfrm>
        <a:off x="1225693" y="1803264"/>
        <a:ext cx="7935312" cy="827999"/>
      </dsp:txXfrm>
    </dsp:sp>
    <dsp:sp modelId="{1A9AED78-025F-400B-A508-978FCBF3A8EB}">
      <dsp:nvSpPr>
        <dsp:cNvPr id="0" name=""/>
        <dsp:cNvSpPr/>
      </dsp:nvSpPr>
      <dsp:spPr>
        <a:xfrm>
          <a:off x="841625" y="1844305"/>
          <a:ext cx="745917" cy="745917"/>
        </a:xfrm>
        <a:prstGeom prst="ellipse">
          <a:avLst/>
        </a:prstGeom>
        <a:blipFill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D09FB46-3384-47BA-A79E-3DA881486A5C}">
      <dsp:nvSpPr>
        <dsp:cNvPr id="0" name=""/>
        <dsp:cNvSpPr/>
      </dsp:nvSpPr>
      <dsp:spPr>
        <a:xfrm>
          <a:off x="1302396" y="2743041"/>
          <a:ext cx="7847500" cy="612002"/>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89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The </a:t>
          </a:r>
          <a:r>
            <a:rPr lang="en-US" sz="1800" b="1" kern="1200" noProof="0" dirty="0">
              <a:solidFill>
                <a:sysClr val="window" lastClr="FFFFFF"/>
              </a:solidFill>
              <a:latin typeface="Calibri" panose="020F0502020204030204" pitchFamily="34" charset="0"/>
              <a:ea typeface="+mn-ea"/>
              <a:cs typeface="+mn-cs"/>
            </a:rPr>
            <a:t>moratorium provide temporarily support </a:t>
          </a:r>
          <a:r>
            <a:rPr lang="en-US" sz="1800" b="0" kern="1200" noProof="0" dirty="0">
              <a:solidFill>
                <a:sysClr val="window" lastClr="FFFFFF"/>
              </a:solidFill>
              <a:latin typeface="Calibri" panose="020F0502020204030204" pitchFamily="34" charset="0"/>
              <a:ea typeface="+mn-ea"/>
              <a:cs typeface="+mn-cs"/>
            </a:rPr>
            <a:t>in portfolio quality, </a:t>
          </a:r>
          <a:r>
            <a:rPr lang="en-US" sz="1800" b="1" kern="1200" noProof="0" dirty="0">
              <a:solidFill>
                <a:sysClr val="window" lastClr="FFFFFF"/>
              </a:solidFill>
              <a:latin typeface="Calibri" panose="020F0502020204030204" pitchFamily="34" charset="0"/>
              <a:ea typeface="+mn-ea"/>
              <a:cs typeface="+mn-cs"/>
            </a:rPr>
            <a:t>although</a:t>
          </a:r>
          <a:r>
            <a:rPr lang="en-US" sz="1800" b="0" kern="1200" noProof="0" dirty="0">
              <a:solidFill>
                <a:sysClr val="window" lastClr="FFFFFF"/>
              </a:solidFill>
              <a:latin typeface="Calibri" panose="020F0502020204030204" pitchFamily="34" charset="0"/>
              <a:ea typeface="+mn-ea"/>
              <a:cs typeface="+mn-cs"/>
            </a:rPr>
            <a:t> </a:t>
          </a:r>
          <a:r>
            <a:rPr lang="en-US" sz="1800" b="1" kern="1200" noProof="0" dirty="0">
              <a:solidFill>
                <a:sysClr val="window" lastClr="FFFFFF"/>
              </a:solidFill>
              <a:latin typeface="Calibri" panose="020F0502020204030204" pitchFamily="34" charset="0"/>
              <a:ea typeface="+mn-ea"/>
              <a:cs typeface="+mn-cs"/>
            </a:rPr>
            <a:t>credit risks</a:t>
          </a:r>
          <a:r>
            <a:rPr lang="en-US" sz="1800" b="0" kern="1200" noProof="0" dirty="0">
              <a:solidFill>
                <a:sysClr val="window" lastClr="FFFFFF"/>
              </a:solidFill>
              <a:latin typeface="Calibri" panose="020F0502020204030204" pitchFamily="34" charset="0"/>
              <a:ea typeface="+mn-ea"/>
              <a:cs typeface="+mn-cs"/>
            </a:rPr>
            <a:t> a</a:t>
          </a:r>
          <a:r>
            <a:rPr lang="hu-HU" sz="1800" b="0" kern="1200" noProof="0" dirty="0">
              <a:solidFill>
                <a:sysClr val="window" lastClr="FFFFFF"/>
              </a:solidFill>
              <a:latin typeface="Calibri" panose="020F0502020204030204" pitchFamily="34" charset="0"/>
              <a:ea typeface="+mn-ea"/>
              <a:cs typeface="+mn-cs"/>
            </a:rPr>
            <a:t>s well as</a:t>
          </a:r>
          <a:r>
            <a:rPr lang="en-US" sz="1800" b="0" kern="1200" noProof="0" dirty="0">
              <a:solidFill>
                <a:sysClr val="window" lastClr="FFFFFF"/>
              </a:solidFill>
              <a:latin typeface="Calibri" panose="020F0502020204030204" pitchFamily="34" charset="0"/>
              <a:ea typeface="+mn-ea"/>
              <a:cs typeface="+mn-cs"/>
            </a:rPr>
            <a:t> forward-looking impairment </a:t>
          </a:r>
          <a:r>
            <a:rPr lang="en-US" sz="1800" b="1" kern="1200" noProof="0" dirty="0">
              <a:solidFill>
                <a:sysClr val="window" lastClr="FFFFFF"/>
              </a:solidFill>
              <a:latin typeface="Calibri" panose="020F0502020204030204" pitchFamily="34" charset="0"/>
              <a:ea typeface="+mn-ea"/>
              <a:cs typeface="+mn-cs"/>
            </a:rPr>
            <a:t>increase</a:t>
          </a:r>
          <a:r>
            <a:rPr lang="en-US" sz="1800" b="0" kern="1200" noProof="0" dirty="0">
              <a:solidFill>
                <a:sysClr val="window" lastClr="FFFFFF"/>
              </a:solidFill>
              <a:latin typeface="Calibri" panose="020F0502020204030204" pitchFamily="34" charset="0"/>
              <a:ea typeface="+mn-ea"/>
              <a:cs typeface="+mn-cs"/>
            </a:rPr>
            <a:t>.</a:t>
          </a:r>
        </a:p>
      </dsp:txBody>
      <dsp:txXfrm>
        <a:off x="1302396" y="2743041"/>
        <a:ext cx="7847500" cy="612002"/>
      </dsp:txXfrm>
    </dsp:sp>
    <dsp:sp modelId="{EC4811AD-BE8E-4DD2-BF04-7DB52222E530}">
      <dsp:nvSpPr>
        <dsp:cNvPr id="0" name=""/>
        <dsp:cNvSpPr/>
      </dsp:nvSpPr>
      <dsp:spPr>
        <a:xfrm>
          <a:off x="956025" y="2702671"/>
          <a:ext cx="692742" cy="692742"/>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0E186E4-D813-49D4-BCA3-969AD7C9A421}">
      <dsp:nvSpPr>
        <dsp:cNvPr id="0" name=""/>
        <dsp:cNvSpPr/>
      </dsp:nvSpPr>
      <dsp:spPr>
        <a:xfrm>
          <a:off x="1382336" y="3547271"/>
          <a:ext cx="7747563" cy="612002"/>
        </a:xfrm>
        <a:prstGeom prst="rect">
          <a:avLst/>
        </a:prstGeom>
        <a:solidFill>
          <a:srgbClr val="202653">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Despite the higher risk costs, the banking system is characterized by a </a:t>
          </a:r>
          <a:r>
            <a:rPr lang="en-US" sz="1800" b="1" kern="1200" noProof="0" dirty="0">
              <a:solidFill>
                <a:sysClr val="window" lastClr="FFFFFF"/>
              </a:solidFill>
              <a:latin typeface="Calibri" panose="020F0502020204030204" pitchFamily="34" charset="0"/>
              <a:ea typeface="+mn-ea"/>
              <a:cs typeface="+mn-cs"/>
            </a:rPr>
            <a:t>net profit </a:t>
          </a:r>
          <a:r>
            <a:rPr lang="en-US" sz="1800" b="0" kern="1200" noProof="0" dirty="0">
              <a:solidFill>
                <a:sysClr val="window" lastClr="FFFFFF"/>
              </a:solidFill>
              <a:latin typeface="Calibri" panose="020F0502020204030204" pitchFamily="34" charset="0"/>
              <a:ea typeface="+mn-ea"/>
              <a:cs typeface="+mn-cs"/>
            </a:rPr>
            <a:t>in the first-half of the year</a:t>
          </a:r>
          <a:r>
            <a:rPr lang="en-US" sz="1800" b="1"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and a </a:t>
          </a:r>
          <a:r>
            <a:rPr lang="en-US" sz="1800" b="1" kern="1200" noProof="0" dirty="0">
              <a:solidFill>
                <a:sysClr val="window" lastClr="FFFFFF"/>
              </a:solidFill>
              <a:latin typeface="Calibri" panose="020F0502020204030204" pitchFamily="34" charset="0"/>
              <a:ea typeface="+mn-ea"/>
              <a:cs typeface="+mn-cs"/>
            </a:rPr>
            <a:t>strong capital position</a:t>
          </a:r>
          <a:r>
            <a:rPr lang="en-US" sz="1800" b="0" kern="1200" noProof="0" dirty="0">
              <a:solidFill>
                <a:sysClr val="window" lastClr="FFFFFF"/>
              </a:solidFill>
              <a:latin typeface="Calibri" panose="020F0502020204030204" pitchFamily="34" charset="0"/>
              <a:ea typeface="+mn-ea"/>
              <a:cs typeface="+mn-cs"/>
            </a:rPr>
            <a:t>.</a:t>
          </a:r>
        </a:p>
      </dsp:txBody>
      <dsp:txXfrm>
        <a:off x="1382336" y="3547271"/>
        <a:ext cx="7747563" cy="612002"/>
      </dsp:txXfrm>
    </dsp:sp>
    <dsp:sp modelId="{FCFF821D-A27E-4653-A725-D8468E738ECB}">
      <dsp:nvSpPr>
        <dsp:cNvPr id="0" name=""/>
        <dsp:cNvSpPr/>
      </dsp:nvSpPr>
      <dsp:spPr>
        <a:xfrm>
          <a:off x="863924" y="3485563"/>
          <a:ext cx="745917" cy="745917"/>
        </a:xfrm>
        <a:prstGeom prst="ellipse">
          <a:avLst/>
        </a:prstGeom>
        <a:blipFill rotWithShape="0">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C222F04-3823-448C-8E0E-54F17D7930BB}">
      <dsp:nvSpPr>
        <dsp:cNvPr id="0" name=""/>
        <dsp:cNvSpPr/>
      </dsp:nvSpPr>
      <dsp:spPr>
        <a:xfrm>
          <a:off x="984019" y="4366276"/>
          <a:ext cx="8145556" cy="612002"/>
        </a:xfrm>
        <a:prstGeom prst="rect">
          <a:avLst/>
        </a:prstGeom>
        <a:solidFill>
          <a:srgbClr val="202653">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noProof="0" dirty="0"/>
            <a:t>Risks from</a:t>
          </a:r>
          <a:r>
            <a:rPr lang="en-US" sz="1800" kern="1200" noProof="0" dirty="0"/>
            <a:t> the </a:t>
          </a:r>
          <a:r>
            <a:rPr lang="en-US" sz="1800" b="1" kern="1200" noProof="0" dirty="0"/>
            <a:t>commercial real estate market are significant </a:t>
          </a:r>
          <a:r>
            <a:rPr lang="en-US" sz="1800" kern="1200" noProof="0" dirty="0"/>
            <a:t>due to deteriorating fundamentals, however, the ratio of </a:t>
          </a:r>
          <a:r>
            <a:rPr lang="en-US" sz="1800" b="1" kern="1200" noProof="0" dirty="0"/>
            <a:t>banks' exposure </a:t>
          </a:r>
          <a:r>
            <a:rPr lang="en-US" sz="1800" kern="1200" noProof="0" dirty="0"/>
            <a:t>to the </a:t>
          </a:r>
          <a:r>
            <a:rPr lang="hu-HU" sz="1800" kern="1200" noProof="0" dirty="0" err="1"/>
            <a:t>capital</a:t>
          </a:r>
          <a:r>
            <a:rPr lang="en-US" sz="1800" kern="1200" noProof="0" dirty="0"/>
            <a:t> </a:t>
          </a:r>
          <a:r>
            <a:rPr lang="en-US" sz="1800" b="1" kern="1200" noProof="0" dirty="0"/>
            <a:t>is low</a:t>
          </a:r>
          <a:r>
            <a:rPr lang="en-US" sz="1800" kern="1200" noProof="0" dirty="0"/>
            <a:t>.</a:t>
          </a:r>
        </a:p>
      </dsp:txBody>
      <dsp:txXfrm>
        <a:off x="984019" y="4366276"/>
        <a:ext cx="8145556" cy="612002"/>
      </dsp:txXfrm>
    </dsp:sp>
    <dsp:sp modelId="{63EBF818-1B12-4C1C-BE4C-7588D88217A3}">
      <dsp:nvSpPr>
        <dsp:cNvPr id="0" name=""/>
        <dsp:cNvSpPr/>
      </dsp:nvSpPr>
      <dsp:spPr>
        <a:xfrm>
          <a:off x="633506" y="4292528"/>
          <a:ext cx="745917" cy="745917"/>
        </a:xfrm>
        <a:prstGeom prst="ellipse">
          <a:avLst/>
        </a:prstGeom>
        <a:blipFill rotWithShape="0">
          <a:blip xmlns:r="http://schemas.openxmlformats.org/officeDocument/2006/relationships" r:embed="rId7">
            <a:extLst>
              <a:ext uri="{28A0092B-C50C-407E-A947-70E740481C1C}">
                <a14:useLocalDpi xmlns:a14="http://schemas.microsoft.com/office/drawing/2010/main" val="0"/>
              </a:ext>
            </a:extLst>
          </a:blip>
          <a:srcRect/>
          <a:stretch>
            <a:fillRect l="-11000" r="-11000"/>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B89CFDC-4DBD-4D1D-97F6-F0DDFBEF9660}">
      <dsp:nvSpPr>
        <dsp:cNvPr id="0" name=""/>
        <dsp:cNvSpPr/>
      </dsp:nvSpPr>
      <dsp:spPr>
        <a:xfrm>
          <a:off x="451060" y="5129770"/>
          <a:ext cx="8685462" cy="827999"/>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Even in the </a:t>
          </a:r>
          <a:r>
            <a:rPr lang="en-US" sz="1800" b="1" kern="1200" noProof="0" dirty="0">
              <a:solidFill>
                <a:sysClr val="window" lastClr="FFFFFF"/>
              </a:solidFill>
              <a:latin typeface="Calibri" panose="020F0502020204030204" pitchFamily="34" charset="0"/>
              <a:ea typeface="+mn-ea"/>
              <a:cs typeface="+mn-cs"/>
            </a:rPr>
            <a:t>severe stress scenario</a:t>
          </a:r>
          <a:r>
            <a:rPr lang="en-US" sz="1800" b="0" kern="1200" noProof="0" dirty="0">
              <a:solidFill>
                <a:sysClr val="window" lastClr="FFFFFF"/>
              </a:solidFill>
              <a:latin typeface="Calibri" panose="020F0502020204030204" pitchFamily="34" charset="0"/>
              <a:ea typeface="+mn-ea"/>
              <a:cs typeface="+mn-cs"/>
            </a:rPr>
            <a:t>, where the growth of the economy lags behind the baseline trajectory by 6-7 percentage points cumulatively in two years, the banking sector would have </a:t>
          </a:r>
          <a:r>
            <a:rPr lang="en-US" sz="1800" b="1" kern="1200" noProof="0" dirty="0">
              <a:solidFill>
                <a:sysClr val="window" lastClr="FFFFFF"/>
              </a:solidFill>
              <a:latin typeface="Calibri" panose="020F0502020204030204" pitchFamily="34" charset="0"/>
              <a:ea typeface="+mn-ea"/>
              <a:cs typeface="+mn-cs"/>
            </a:rPr>
            <a:t>only a small amount</a:t>
          </a:r>
          <a:r>
            <a:rPr lang="en-US" sz="1800" b="0" kern="1200" noProof="0" dirty="0">
              <a:solidFill>
                <a:sysClr val="window" lastClr="FFFFFF"/>
              </a:solidFill>
              <a:latin typeface="Calibri" panose="020F0502020204030204" pitchFamily="34" charset="0"/>
              <a:ea typeface="+mn-ea"/>
              <a:cs typeface="+mn-cs"/>
            </a:rPr>
            <a:t>, </a:t>
          </a:r>
          <a:r>
            <a:rPr lang="hu-HU" sz="1800" b="0" kern="1200" noProof="0" dirty="0">
              <a:solidFill>
                <a:sysClr val="window" lastClr="FFFFFF"/>
              </a:solidFill>
              <a:latin typeface="Calibri" panose="020F0502020204030204" pitchFamily="34" charset="0"/>
              <a:ea typeface="+mn-ea"/>
              <a:cs typeface="+mn-cs"/>
            </a:rPr>
            <a:t>a </a:t>
          </a:r>
          <a:r>
            <a:rPr lang="en-US" sz="1800" b="0" kern="1200" noProof="0" dirty="0">
              <a:solidFill>
                <a:sysClr val="window" lastClr="FFFFFF"/>
              </a:solidFill>
              <a:latin typeface="Calibri" panose="020F0502020204030204" pitchFamily="34" charset="0"/>
              <a:ea typeface="+mn-ea"/>
              <a:cs typeface="+mn-cs"/>
            </a:rPr>
            <a:t>manageable </a:t>
          </a:r>
          <a:r>
            <a:rPr lang="en-US" sz="1800" b="1" kern="1200" noProof="0" dirty="0">
              <a:solidFill>
                <a:sysClr val="window" lastClr="FFFFFF"/>
              </a:solidFill>
              <a:latin typeface="Calibri" panose="020F0502020204030204" pitchFamily="34" charset="0"/>
              <a:ea typeface="+mn-ea"/>
              <a:cs typeface="+mn-cs"/>
            </a:rPr>
            <a:t>need for additional capital</a:t>
          </a:r>
          <a:r>
            <a:rPr lang="en-US" sz="1800" b="0" kern="1200" noProof="0" dirty="0">
              <a:solidFill>
                <a:sysClr val="window" lastClr="FFFFFF"/>
              </a:solidFill>
              <a:latin typeface="Calibri" panose="020F0502020204030204" pitchFamily="34" charset="0"/>
              <a:ea typeface="+mn-ea"/>
              <a:cs typeface="+mn-cs"/>
            </a:rPr>
            <a:t>.</a:t>
          </a:r>
          <a:endParaRPr lang="en-US" sz="1800" b="1" kern="1200" noProof="0" dirty="0">
            <a:solidFill>
              <a:sysClr val="window" lastClr="FFFFFF"/>
            </a:solidFill>
            <a:latin typeface="Calibri" panose="020F0502020204030204" pitchFamily="34" charset="0"/>
            <a:ea typeface="+mn-ea"/>
            <a:cs typeface="+mn-cs"/>
          </a:endParaRPr>
        </a:p>
      </dsp:txBody>
      <dsp:txXfrm>
        <a:off x="451060" y="5129770"/>
        <a:ext cx="8685462" cy="827999"/>
      </dsp:txXfrm>
    </dsp:sp>
    <dsp:sp modelId="{9CBE9B8F-3800-4800-ABDB-0FAF36E3DF40}">
      <dsp:nvSpPr>
        <dsp:cNvPr id="0" name=""/>
        <dsp:cNvSpPr/>
      </dsp:nvSpPr>
      <dsp:spPr>
        <a:xfrm>
          <a:off x="64728" y="5170811"/>
          <a:ext cx="745917" cy="745917"/>
        </a:xfrm>
        <a:prstGeom prst="ellipse">
          <a:avLst/>
        </a:prstGeom>
        <a:blipFill rotWithShape="0">
          <a:blip xmlns:r="http://schemas.openxmlformats.org/officeDocument/2006/relationships" r:embed="rId8">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1437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30618"/>
          <a:ext cx="6109888" cy="767520"/>
        </a:xfrm>
        <a:prstGeom prst="roundRect">
          <a:avLst/>
        </a:prstGeom>
        <a:solidFill>
          <a:schemeClr val="tx2"/>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sp:txBody>
      <dsp:txXfrm>
        <a:off x="399173" y="68085"/>
        <a:ext cx="6034954" cy="692586"/>
      </dsp:txXfrm>
    </dsp:sp>
    <dsp:sp modelId="{E665826A-0CBD-454C-8A57-36EF19D9A3AF}">
      <dsp:nvSpPr>
        <dsp:cNvPr id="0" name=""/>
        <dsp:cNvSpPr/>
      </dsp:nvSpPr>
      <dsp:spPr>
        <a:xfrm>
          <a:off x="0" y="159373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209978"/>
          <a:ext cx="6112724"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 position</a:t>
          </a:r>
        </a:p>
      </dsp:txBody>
      <dsp:txXfrm>
        <a:off x="399173" y="1247445"/>
        <a:ext cx="6037790" cy="692586"/>
      </dsp:txXfrm>
    </dsp:sp>
    <dsp:sp modelId="{5FC77B46-1E5B-4DBC-8C0B-9CD3DD6F9695}">
      <dsp:nvSpPr>
        <dsp:cNvPr id="0" name=""/>
        <dsp:cNvSpPr/>
      </dsp:nvSpPr>
      <dsp:spPr>
        <a:xfrm>
          <a:off x="0" y="277309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389338"/>
          <a:ext cx="6111154"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sp:txBody>
      <dsp:txXfrm>
        <a:off x="399173" y="2426805"/>
        <a:ext cx="6036220" cy="692586"/>
      </dsp:txXfrm>
    </dsp:sp>
    <dsp:sp modelId="{0CAD919C-05BB-4F0D-929E-583D7F588CDE}">
      <dsp:nvSpPr>
        <dsp:cNvPr id="0" name=""/>
        <dsp:cNvSpPr/>
      </dsp:nvSpPr>
      <dsp:spPr>
        <a:xfrm>
          <a:off x="0" y="395245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43F7FA-F7B3-48EA-B7F0-BD5139CB2ED5}">
      <dsp:nvSpPr>
        <dsp:cNvPr id="0" name=""/>
        <dsp:cNvSpPr/>
      </dsp:nvSpPr>
      <dsp:spPr>
        <a:xfrm>
          <a:off x="361706" y="3568698"/>
          <a:ext cx="6109888" cy="767520"/>
        </a:xfrm>
        <a:prstGeom prst="roundRect">
          <a:avLst/>
        </a:prstGeom>
        <a:solidFill>
          <a:schemeClr val="bg1">
            <a:lumMod val="6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en-GB" sz="2200" b="1" kern="1200" noProof="0" dirty="0">
              <a:latin typeface="Trebuchet MS" panose="020B0603020202020204" pitchFamily="34" charset="0"/>
            </a:rPr>
            <a:t>Real estate markets</a:t>
          </a:r>
          <a:endParaRPr lang="en-US" sz="2200" b="1" kern="1200" noProof="0" dirty="0">
            <a:latin typeface="Trebuchet MS" panose="020B0603020202020204" pitchFamily="34" charset="0"/>
          </a:endParaRPr>
        </a:p>
      </dsp:txBody>
      <dsp:txXfrm>
        <a:off x="399173" y="3606165"/>
        <a:ext cx="6034954" cy="692586"/>
      </dsp:txXfrm>
    </dsp:sp>
    <dsp:sp modelId="{795BF118-57D9-442E-A41A-8D73F699A166}">
      <dsp:nvSpPr>
        <dsp:cNvPr id="0" name=""/>
        <dsp:cNvSpPr/>
      </dsp:nvSpPr>
      <dsp:spPr>
        <a:xfrm>
          <a:off x="0" y="513181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B092B-FEF5-45E9-87F9-134E3D67FFFB}">
      <dsp:nvSpPr>
        <dsp:cNvPr id="0" name=""/>
        <dsp:cNvSpPr/>
      </dsp:nvSpPr>
      <dsp:spPr>
        <a:xfrm>
          <a:off x="361706" y="4748058"/>
          <a:ext cx="6109888" cy="767520"/>
        </a:xfrm>
        <a:prstGeom prst="roundRect">
          <a:avLst/>
        </a:prstGeom>
        <a:solidFill>
          <a:schemeClr val="bg1">
            <a:lumMod val="6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hu-HU" sz="2200" b="1" kern="1200" noProof="0" dirty="0">
              <a:latin typeface="Trebuchet MS" panose="020B0603020202020204" pitchFamily="34" charset="0"/>
            </a:rPr>
            <a:t>Credit </a:t>
          </a:r>
          <a:r>
            <a:rPr lang="hu-HU" sz="2200" b="1" kern="1200" noProof="0" dirty="0" err="1">
              <a:latin typeface="Trebuchet MS" panose="020B0603020202020204" pitchFamily="34" charset="0"/>
            </a:rPr>
            <a:t>risks</a:t>
          </a:r>
          <a:r>
            <a:rPr lang="hu-HU" sz="2200" b="1" kern="1200" noProof="0" dirty="0">
              <a:latin typeface="Trebuchet MS" panose="020B0603020202020204" pitchFamily="34" charset="0"/>
            </a:rPr>
            <a:t> and </a:t>
          </a:r>
          <a:r>
            <a:rPr lang="hu-HU" sz="2200" b="1" kern="1200" noProof="0" dirty="0" err="1">
              <a:latin typeface="Trebuchet MS" panose="020B0603020202020204" pitchFamily="34" charset="0"/>
            </a:rPr>
            <a:t>capital</a:t>
          </a:r>
          <a:r>
            <a:rPr lang="hu-HU" sz="2200" b="1" kern="1200" noProof="0" dirty="0">
              <a:latin typeface="Trebuchet MS" panose="020B0603020202020204" pitchFamily="34" charset="0"/>
            </a:rPr>
            <a:t> </a:t>
          </a:r>
          <a:r>
            <a:rPr lang="hu-HU" sz="2200" b="1" kern="1200" noProof="0" dirty="0" err="1">
              <a:latin typeface="Trebuchet MS" panose="020B0603020202020204" pitchFamily="34" charset="0"/>
            </a:rPr>
            <a:t>position</a:t>
          </a:r>
          <a:endParaRPr lang="en-US" sz="2200" b="1" kern="1200" noProof="0" dirty="0">
            <a:latin typeface="Trebuchet MS" panose="020B0603020202020204" pitchFamily="34" charset="0"/>
          </a:endParaRPr>
        </a:p>
      </dsp:txBody>
      <dsp:txXfrm>
        <a:off x="399173" y="4785525"/>
        <a:ext cx="6034954"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1437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30618"/>
          <a:ext cx="6109888"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sp:txBody>
      <dsp:txXfrm>
        <a:off x="399173" y="68085"/>
        <a:ext cx="6034954" cy="692586"/>
      </dsp:txXfrm>
    </dsp:sp>
    <dsp:sp modelId="{E665826A-0CBD-454C-8A57-36EF19D9A3AF}">
      <dsp:nvSpPr>
        <dsp:cNvPr id="0" name=""/>
        <dsp:cNvSpPr/>
      </dsp:nvSpPr>
      <dsp:spPr>
        <a:xfrm>
          <a:off x="0" y="159373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209978"/>
          <a:ext cx="6112724" cy="767520"/>
        </a:xfrm>
        <a:prstGeom prst="roundRect">
          <a:avLst/>
        </a:prstGeom>
        <a:solidFill>
          <a:schemeClr val="tx2"/>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 position</a:t>
          </a:r>
        </a:p>
      </dsp:txBody>
      <dsp:txXfrm>
        <a:off x="399173" y="1247445"/>
        <a:ext cx="6037790" cy="692586"/>
      </dsp:txXfrm>
    </dsp:sp>
    <dsp:sp modelId="{5FC77B46-1E5B-4DBC-8C0B-9CD3DD6F9695}">
      <dsp:nvSpPr>
        <dsp:cNvPr id="0" name=""/>
        <dsp:cNvSpPr/>
      </dsp:nvSpPr>
      <dsp:spPr>
        <a:xfrm>
          <a:off x="0" y="277309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389338"/>
          <a:ext cx="6111154"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sp:txBody>
      <dsp:txXfrm>
        <a:off x="399173" y="2426805"/>
        <a:ext cx="6036220" cy="692586"/>
      </dsp:txXfrm>
    </dsp:sp>
    <dsp:sp modelId="{0CAD919C-05BB-4F0D-929E-583D7F588CDE}">
      <dsp:nvSpPr>
        <dsp:cNvPr id="0" name=""/>
        <dsp:cNvSpPr/>
      </dsp:nvSpPr>
      <dsp:spPr>
        <a:xfrm>
          <a:off x="0" y="395245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43F7FA-F7B3-48EA-B7F0-BD5139CB2ED5}">
      <dsp:nvSpPr>
        <dsp:cNvPr id="0" name=""/>
        <dsp:cNvSpPr/>
      </dsp:nvSpPr>
      <dsp:spPr>
        <a:xfrm>
          <a:off x="361706" y="3568698"/>
          <a:ext cx="6109888" cy="767520"/>
        </a:xfrm>
        <a:prstGeom prst="roundRect">
          <a:avLst/>
        </a:prstGeom>
        <a:solidFill>
          <a:schemeClr val="bg1">
            <a:lumMod val="6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en-GB" sz="2200" b="1" kern="1200" noProof="0" dirty="0">
              <a:latin typeface="Trebuchet MS" panose="020B0603020202020204" pitchFamily="34" charset="0"/>
            </a:rPr>
            <a:t>Real estate markets</a:t>
          </a:r>
          <a:endParaRPr lang="en-US" sz="2200" b="1" kern="1200" noProof="0" dirty="0">
            <a:latin typeface="Trebuchet MS" panose="020B0603020202020204" pitchFamily="34" charset="0"/>
          </a:endParaRPr>
        </a:p>
      </dsp:txBody>
      <dsp:txXfrm>
        <a:off x="399173" y="3606165"/>
        <a:ext cx="6034954" cy="692586"/>
      </dsp:txXfrm>
    </dsp:sp>
    <dsp:sp modelId="{795BF118-57D9-442E-A41A-8D73F699A166}">
      <dsp:nvSpPr>
        <dsp:cNvPr id="0" name=""/>
        <dsp:cNvSpPr/>
      </dsp:nvSpPr>
      <dsp:spPr>
        <a:xfrm>
          <a:off x="0" y="513181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B092B-FEF5-45E9-87F9-134E3D67FFFB}">
      <dsp:nvSpPr>
        <dsp:cNvPr id="0" name=""/>
        <dsp:cNvSpPr/>
      </dsp:nvSpPr>
      <dsp:spPr>
        <a:xfrm>
          <a:off x="361706" y="4748058"/>
          <a:ext cx="6109888" cy="767520"/>
        </a:xfrm>
        <a:prstGeom prst="roundRect">
          <a:avLst/>
        </a:prstGeom>
        <a:solidFill>
          <a:schemeClr val="bg1">
            <a:lumMod val="6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hu-HU" sz="2200" b="1" kern="1200" noProof="0" dirty="0">
              <a:latin typeface="Trebuchet MS" panose="020B0603020202020204" pitchFamily="34" charset="0"/>
            </a:rPr>
            <a:t>Credit </a:t>
          </a:r>
          <a:r>
            <a:rPr lang="hu-HU" sz="2200" b="1" kern="1200" noProof="0" dirty="0" err="1">
              <a:latin typeface="Trebuchet MS" panose="020B0603020202020204" pitchFamily="34" charset="0"/>
            </a:rPr>
            <a:t>risks</a:t>
          </a:r>
          <a:r>
            <a:rPr lang="hu-HU" sz="2200" b="1" kern="1200" noProof="0" dirty="0">
              <a:latin typeface="Trebuchet MS" panose="020B0603020202020204" pitchFamily="34" charset="0"/>
            </a:rPr>
            <a:t> and </a:t>
          </a:r>
          <a:r>
            <a:rPr lang="hu-HU" sz="2200" b="1" kern="1200" noProof="0" dirty="0" err="1">
              <a:latin typeface="Trebuchet MS" panose="020B0603020202020204" pitchFamily="34" charset="0"/>
            </a:rPr>
            <a:t>capital</a:t>
          </a:r>
          <a:r>
            <a:rPr lang="hu-HU" sz="2200" b="1" kern="1200" noProof="0" dirty="0">
              <a:latin typeface="Trebuchet MS" panose="020B0603020202020204" pitchFamily="34" charset="0"/>
            </a:rPr>
            <a:t> </a:t>
          </a:r>
          <a:r>
            <a:rPr lang="hu-HU" sz="2200" b="1" kern="1200" noProof="0" dirty="0" err="1">
              <a:latin typeface="Trebuchet MS" panose="020B0603020202020204" pitchFamily="34" charset="0"/>
            </a:rPr>
            <a:t>position</a:t>
          </a:r>
          <a:endParaRPr lang="en-US" sz="2200" b="1" kern="1200" noProof="0" dirty="0">
            <a:latin typeface="Trebuchet MS" panose="020B0603020202020204" pitchFamily="34" charset="0"/>
          </a:endParaRPr>
        </a:p>
      </dsp:txBody>
      <dsp:txXfrm>
        <a:off x="399173" y="4785525"/>
        <a:ext cx="6034954"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1437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30618"/>
          <a:ext cx="6109888"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sp:txBody>
      <dsp:txXfrm>
        <a:off x="399173" y="68085"/>
        <a:ext cx="6034954" cy="692586"/>
      </dsp:txXfrm>
    </dsp:sp>
    <dsp:sp modelId="{E665826A-0CBD-454C-8A57-36EF19D9A3AF}">
      <dsp:nvSpPr>
        <dsp:cNvPr id="0" name=""/>
        <dsp:cNvSpPr/>
      </dsp:nvSpPr>
      <dsp:spPr>
        <a:xfrm>
          <a:off x="0" y="159373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209978"/>
          <a:ext cx="6112724"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a:t>
          </a:r>
        </a:p>
      </dsp:txBody>
      <dsp:txXfrm>
        <a:off x="399173" y="1247445"/>
        <a:ext cx="6037790" cy="692586"/>
      </dsp:txXfrm>
    </dsp:sp>
    <dsp:sp modelId="{5FC77B46-1E5B-4DBC-8C0B-9CD3DD6F9695}">
      <dsp:nvSpPr>
        <dsp:cNvPr id="0" name=""/>
        <dsp:cNvSpPr/>
      </dsp:nvSpPr>
      <dsp:spPr>
        <a:xfrm>
          <a:off x="0" y="277309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389338"/>
          <a:ext cx="6111154" cy="767520"/>
        </a:xfrm>
        <a:prstGeom prst="roundRect">
          <a:avLst/>
        </a:prstGeom>
        <a:solidFill>
          <a:schemeClr val="tx2"/>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sp:txBody>
      <dsp:txXfrm>
        <a:off x="399173" y="2426805"/>
        <a:ext cx="6036220" cy="692586"/>
      </dsp:txXfrm>
    </dsp:sp>
    <dsp:sp modelId="{0CAD919C-05BB-4F0D-929E-583D7F588CDE}">
      <dsp:nvSpPr>
        <dsp:cNvPr id="0" name=""/>
        <dsp:cNvSpPr/>
      </dsp:nvSpPr>
      <dsp:spPr>
        <a:xfrm>
          <a:off x="0" y="395245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43F7FA-F7B3-48EA-B7F0-BD5139CB2ED5}">
      <dsp:nvSpPr>
        <dsp:cNvPr id="0" name=""/>
        <dsp:cNvSpPr/>
      </dsp:nvSpPr>
      <dsp:spPr>
        <a:xfrm>
          <a:off x="361706" y="3568698"/>
          <a:ext cx="6109888" cy="767520"/>
        </a:xfrm>
        <a:prstGeom prst="roundRect">
          <a:avLst/>
        </a:prstGeom>
        <a:solidFill>
          <a:schemeClr val="bg1">
            <a:lumMod val="6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en-GB" sz="2200" b="1" kern="1200" noProof="0" dirty="0">
              <a:latin typeface="Trebuchet MS" panose="020B0603020202020204" pitchFamily="34" charset="0"/>
            </a:rPr>
            <a:t>Real estate markets</a:t>
          </a:r>
          <a:endParaRPr lang="en-US" sz="2200" b="1" kern="1200" noProof="0" dirty="0">
            <a:latin typeface="Trebuchet MS" panose="020B0603020202020204" pitchFamily="34" charset="0"/>
          </a:endParaRPr>
        </a:p>
      </dsp:txBody>
      <dsp:txXfrm>
        <a:off x="399173" y="3606165"/>
        <a:ext cx="6034954" cy="692586"/>
      </dsp:txXfrm>
    </dsp:sp>
    <dsp:sp modelId="{795BF118-57D9-442E-A41A-8D73F699A166}">
      <dsp:nvSpPr>
        <dsp:cNvPr id="0" name=""/>
        <dsp:cNvSpPr/>
      </dsp:nvSpPr>
      <dsp:spPr>
        <a:xfrm>
          <a:off x="0" y="513181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B092B-FEF5-45E9-87F9-134E3D67FFFB}">
      <dsp:nvSpPr>
        <dsp:cNvPr id="0" name=""/>
        <dsp:cNvSpPr/>
      </dsp:nvSpPr>
      <dsp:spPr>
        <a:xfrm>
          <a:off x="361706" y="4748058"/>
          <a:ext cx="6109888" cy="767520"/>
        </a:xfrm>
        <a:prstGeom prst="roundRect">
          <a:avLst/>
        </a:prstGeom>
        <a:solidFill>
          <a:schemeClr val="bg1">
            <a:lumMod val="6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hu-HU" sz="2200" b="1" kern="1200" noProof="0" dirty="0">
              <a:latin typeface="Trebuchet MS" panose="020B0603020202020204" pitchFamily="34" charset="0"/>
            </a:rPr>
            <a:t>Credit </a:t>
          </a:r>
          <a:r>
            <a:rPr lang="hu-HU" sz="2200" b="1" kern="1200" noProof="0" dirty="0" err="1">
              <a:latin typeface="Trebuchet MS" panose="020B0603020202020204" pitchFamily="34" charset="0"/>
            </a:rPr>
            <a:t>risks</a:t>
          </a:r>
          <a:r>
            <a:rPr lang="hu-HU" sz="2200" b="1" kern="1200" noProof="0" dirty="0">
              <a:latin typeface="Trebuchet MS" panose="020B0603020202020204" pitchFamily="34" charset="0"/>
            </a:rPr>
            <a:t> and </a:t>
          </a:r>
          <a:r>
            <a:rPr lang="hu-HU" sz="2200" b="1" kern="1200" noProof="0" dirty="0" err="1">
              <a:latin typeface="Trebuchet MS" panose="020B0603020202020204" pitchFamily="34" charset="0"/>
            </a:rPr>
            <a:t>capital</a:t>
          </a:r>
          <a:r>
            <a:rPr lang="hu-HU" sz="2200" b="1" kern="1200" noProof="0" dirty="0">
              <a:latin typeface="Trebuchet MS" panose="020B0603020202020204" pitchFamily="34" charset="0"/>
            </a:rPr>
            <a:t> </a:t>
          </a:r>
          <a:r>
            <a:rPr lang="hu-HU" sz="2200" b="1" kern="1200" noProof="0" dirty="0" err="1">
              <a:latin typeface="Trebuchet MS" panose="020B0603020202020204" pitchFamily="34" charset="0"/>
            </a:rPr>
            <a:t>position</a:t>
          </a:r>
          <a:endParaRPr lang="en-US" sz="2200" b="1" kern="1200" noProof="0" dirty="0">
            <a:latin typeface="Trebuchet MS" panose="020B0603020202020204" pitchFamily="34" charset="0"/>
          </a:endParaRPr>
        </a:p>
      </dsp:txBody>
      <dsp:txXfrm>
        <a:off x="399173" y="4785525"/>
        <a:ext cx="6034954" cy="692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1437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30618"/>
          <a:ext cx="6109888"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sp:txBody>
      <dsp:txXfrm>
        <a:off x="399173" y="68085"/>
        <a:ext cx="6034954" cy="692586"/>
      </dsp:txXfrm>
    </dsp:sp>
    <dsp:sp modelId="{E665826A-0CBD-454C-8A57-36EF19D9A3AF}">
      <dsp:nvSpPr>
        <dsp:cNvPr id="0" name=""/>
        <dsp:cNvSpPr/>
      </dsp:nvSpPr>
      <dsp:spPr>
        <a:xfrm>
          <a:off x="0" y="159373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209978"/>
          <a:ext cx="6112724"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 position</a:t>
          </a:r>
        </a:p>
      </dsp:txBody>
      <dsp:txXfrm>
        <a:off x="399173" y="1247445"/>
        <a:ext cx="6037790" cy="692586"/>
      </dsp:txXfrm>
    </dsp:sp>
    <dsp:sp modelId="{5FC77B46-1E5B-4DBC-8C0B-9CD3DD6F9695}">
      <dsp:nvSpPr>
        <dsp:cNvPr id="0" name=""/>
        <dsp:cNvSpPr/>
      </dsp:nvSpPr>
      <dsp:spPr>
        <a:xfrm>
          <a:off x="0" y="277309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389338"/>
          <a:ext cx="6111154"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sp:txBody>
      <dsp:txXfrm>
        <a:off x="399173" y="2426805"/>
        <a:ext cx="6036220" cy="692586"/>
      </dsp:txXfrm>
    </dsp:sp>
    <dsp:sp modelId="{0CAD919C-05BB-4F0D-929E-583D7F588CDE}">
      <dsp:nvSpPr>
        <dsp:cNvPr id="0" name=""/>
        <dsp:cNvSpPr/>
      </dsp:nvSpPr>
      <dsp:spPr>
        <a:xfrm>
          <a:off x="0" y="395245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43F7FA-F7B3-48EA-B7F0-BD5139CB2ED5}">
      <dsp:nvSpPr>
        <dsp:cNvPr id="0" name=""/>
        <dsp:cNvSpPr/>
      </dsp:nvSpPr>
      <dsp:spPr>
        <a:xfrm>
          <a:off x="361706" y="3568698"/>
          <a:ext cx="6109888" cy="767520"/>
        </a:xfrm>
        <a:prstGeom prst="roundRect">
          <a:avLst/>
        </a:prstGeom>
        <a:solidFill>
          <a:schemeClr val="tx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en-GB" sz="2200" b="1" kern="1200" noProof="0" dirty="0">
              <a:latin typeface="Trebuchet MS" panose="020B0603020202020204" pitchFamily="34" charset="0"/>
            </a:rPr>
            <a:t>Real estate markets</a:t>
          </a:r>
          <a:endParaRPr lang="en-US" sz="2200" b="1" kern="1200" noProof="0" dirty="0">
            <a:latin typeface="Trebuchet MS" panose="020B0603020202020204" pitchFamily="34" charset="0"/>
          </a:endParaRPr>
        </a:p>
      </dsp:txBody>
      <dsp:txXfrm>
        <a:off x="399173" y="3606165"/>
        <a:ext cx="6034954" cy="692586"/>
      </dsp:txXfrm>
    </dsp:sp>
    <dsp:sp modelId="{795BF118-57D9-442E-A41A-8D73F699A166}">
      <dsp:nvSpPr>
        <dsp:cNvPr id="0" name=""/>
        <dsp:cNvSpPr/>
      </dsp:nvSpPr>
      <dsp:spPr>
        <a:xfrm>
          <a:off x="0" y="513181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B092B-FEF5-45E9-87F9-134E3D67FFFB}">
      <dsp:nvSpPr>
        <dsp:cNvPr id="0" name=""/>
        <dsp:cNvSpPr/>
      </dsp:nvSpPr>
      <dsp:spPr>
        <a:xfrm>
          <a:off x="361706" y="4748058"/>
          <a:ext cx="6109888" cy="767520"/>
        </a:xfrm>
        <a:prstGeom prst="roundRect">
          <a:avLst/>
        </a:prstGeom>
        <a:solidFill>
          <a:schemeClr val="bg1">
            <a:lumMod val="6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hu-HU" sz="2200" b="1" kern="1200" noProof="0" dirty="0">
              <a:latin typeface="Trebuchet MS" panose="020B0603020202020204" pitchFamily="34" charset="0"/>
            </a:rPr>
            <a:t>Credit </a:t>
          </a:r>
          <a:r>
            <a:rPr lang="hu-HU" sz="2200" b="1" kern="1200" noProof="0" dirty="0" err="1">
              <a:latin typeface="Trebuchet MS" panose="020B0603020202020204" pitchFamily="34" charset="0"/>
            </a:rPr>
            <a:t>risks</a:t>
          </a:r>
          <a:r>
            <a:rPr lang="hu-HU" sz="2200" b="1" kern="1200" noProof="0" dirty="0">
              <a:latin typeface="Trebuchet MS" panose="020B0603020202020204" pitchFamily="34" charset="0"/>
            </a:rPr>
            <a:t> and </a:t>
          </a:r>
          <a:r>
            <a:rPr lang="hu-HU" sz="2200" b="1" kern="1200" noProof="0" dirty="0" err="1">
              <a:latin typeface="Trebuchet MS" panose="020B0603020202020204" pitchFamily="34" charset="0"/>
            </a:rPr>
            <a:t>capital</a:t>
          </a:r>
          <a:r>
            <a:rPr lang="hu-HU" sz="2200" b="1" kern="1200" noProof="0" dirty="0">
              <a:latin typeface="Trebuchet MS" panose="020B0603020202020204" pitchFamily="34" charset="0"/>
            </a:rPr>
            <a:t> </a:t>
          </a:r>
          <a:r>
            <a:rPr lang="hu-HU" sz="2200" b="1" kern="1200" noProof="0" dirty="0" err="1">
              <a:latin typeface="Trebuchet MS" panose="020B0603020202020204" pitchFamily="34" charset="0"/>
            </a:rPr>
            <a:t>position</a:t>
          </a:r>
          <a:endParaRPr lang="en-US" sz="2200" b="1" kern="1200" noProof="0" dirty="0">
            <a:latin typeface="Trebuchet MS" panose="020B0603020202020204" pitchFamily="34" charset="0"/>
          </a:endParaRPr>
        </a:p>
      </dsp:txBody>
      <dsp:txXfrm>
        <a:off x="399173" y="4785525"/>
        <a:ext cx="6034954"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1437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30618"/>
          <a:ext cx="6109888"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sp:txBody>
      <dsp:txXfrm>
        <a:off x="399173" y="68085"/>
        <a:ext cx="6034954" cy="692586"/>
      </dsp:txXfrm>
    </dsp:sp>
    <dsp:sp modelId="{E665826A-0CBD-454C-8A57-36EF19D9A3AF}">
      <dsp:nvSpPr>
        <dsp:cNvPr id="0" name=""/>
        <dsp:cNvSpPr/>
      </dsp:nvSpPr>
      <dsp:spPr>
        <a:xfrm>
          <a:off x="0" y="159373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209978"/>
          <a:ext cx="6112724"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Liquidity position</a:t>
          </a:r>
        </a:p>
      </dsp:txBody>
      <dsp:txXfrm>
        <a:off x="399173" y="1247445"/>
        <a:ext cx="6037790" cy="692586"/>
      </dsp:txXfrm>
    </dsp:sp>
    <dsp:sp modelId="{5FC77B46-1E5B-4DBC-8C0B-9CD3DD6F9695}">
      <dsp:nvSpPr>
        <dsp:cNvPr id="0" name=""/>
        <dsp:cNvSpPr/>
      </dsp:nvSpPr>
      <dsp:spPr>
        <a:xfrm>
          <a:off x="0" y="277309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389338"/>
          <a:ext cx="6111154" cy="76752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sp:txBody>
      <dsp:txXfrm>
        <a:off x="399173" y="2426805"/>
        <a:ext cx="6036220" cy="692586"/>
      </dsp:txXfrm>
    </dsp:sp>
    <dsp:sp modelId="{0CAD919C-05BB-4F0D-929E-583D7F588CDE}">
      <dsp:nvSpPr>
        <dsp:cNvPr id="0" name=""/>
        <dsp:cNvSpPr/>
      </dsp:nvSpPr>
      <dsp:spPr>
        <a:xfrm>
          <a:off x="0" y="395245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43F7FA-F7B3-48EA-B7F0-BD5139CB2ED5}">
      <dsp:nvSpPr>
        <dsp:cNvPr id="0" name=""/>
        <dsp:cNvSpPr/>
      </dsp:nvSpPr>
      <dsp:spPr>
        <a:xfrm>
          <a:off x="361706" y="3568698"/>
          <a:ext cx="6109888" cy="767520"/>
        </a:xfrm>
        <a:prstGeom prst="roundRect">
          <a:avLst/>
        </a:prstGeom>
        <a:solidFill>
          <a:schemeClr val="bg1">
            <a:lumMod val="6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en-GB" sz="2200" b="1" kern="1200" noProof="0" dirty="0">
              <a:latin typeface="Trebuchet MS" panose="020B0603020202020204" pitchFamily="34" charset="0"/>
            </a:rPr>
            <a:t>Real estate markets</a:t>
          </a:r>
          <a:endParaRPr lang="en-US" sz="2200" b="1" kern="1200" noProof="0" dirty="0">
            <a:latin typeface="Trebuchet MS" panose="020B0603020202020204" pitchFamily="34" charset="0"/>
          </a:endParaRPr>
        </a:p>
      </dsp:txBody>
      <dsp:txXfrm>
        <a:off x="399173" y="3606165"/>
        <a:ext cx="6034954" cy="692586"/>
      </dsp:txXfrm>
    </dsp:sp>
    <dsp:sp modelId="{795BF118-57D9-442E-A41A-8D73F699A166}">
      <dsp:nvSpPr>
        <dsp:cNvPr id="0" name=""/>
        <dsp:cNvSpPr/>
      </dsp:nvSpPr>
      <dsp:spPr>
        <a:xfrm>
          <a:off x="0" y="5131818"/>
          <a:ext cx="723413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B092B-FEF5-45E9-87F9-134E3D67FFFB}">
      <dsp:nvSpPr>
        <dsp:cNvPr id="0" name=""/>
        <dsp:cNvSpPr/>
      </dsp:nvSpPr>
      <dsp:spPr>
        <a:xfrm>
          <a:off x="361706" y="4748058"/>
          <a:ext cx="6109888" cy="767520"/>
        </a:xfrm>
        <a:prstGeom prst="roundRect">
          <a:avLst/>
        </a:prstGeom>
        <a:solidFill>
          <a:schemeClr val="tx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03" tIns="0" rIns="191403" bIns="0" numCol="1" spcCol="1270" anchor="ctr" anchorCtr="0">
          <a:noAutofit/>
        </a:bodyPr>
        <a:lstStyle/>
        <a:p>
          <a:pPr marL="0" lvl="0" indent="0" algn="l" defTabSz="977900">
            <a:lnSpc>
              <a:spcPct val="90000"/>
            </a:lnSpc>
            <a:spcBef>
              <a:spcPct val="0"/>
            </a:spcBef>
            <a:spcAft>
              <a:spcPct val="35000"/>
            </a:spcAft>
            <a:buNone/>
          </a:pPr>
          <a:r>
            <a:rPr lang="hu-HU" sz="2200" b="1" kern="1200" noProof="0" dirty="0">
              <a:latin typeface="Trebuchet MS" panose="020B0603020202020204" pitchFamily="34" charset="0"/>
            </a:rPr>
            <a:t>Credit </a:t>
          </a:r>
          <a:r>
            <a:rPr lang="hu-HU" sz="2200" b="1" kern="1200" noProof="0" dirty="0" err="1">
              <a:latin typeface="Trebuchet MS" panose="020B0603020202020204" pitchFamily="34" charset="0"/>
            </a:rPr>
            <a:t>risks</a:t>
          </a:r>
          <a:r>
            <a:rPr lang="hu-HU" sz="2200" b="1" kern="1200" noProof="0" dirty="0">
              <a:latin typeface="Trebuchet MS" panose="020B0603020202020204" pitchFamily="34" charset="0"/>
            </a:rPr>
            <a:t> and </a:t>
          </a:r>
          <a:r>
            <a:rPr lang="hu-HU" sz="2200" b="1" kern="1200" noProof="0" dirty="0" err="1">
              <a:latin typeface="Trebuchet MS" panose="020B0603020202020204" pitchFamily="34" charset="0"/>
            </a:rPr>
            <a:t>capital</a:t>
          </a:r>
          <a:r>
            <a:rPr lang="hu-HU" sz="2200" b="1" kern="1200" noProof="0" dirty="0">
              <a:latin typeface="Trebuchet MS" panose="020B0603020202020204" pitchFamily="34" charset="0"/>
            </a:rPr>
            <a:t> </a:t>
          </a:r>
          <a:r>
            <a:rPr lang="hu-HU" sz="2200" b="1" kern="1200" noProof="0" dirty="0" err="1">
              <a:latin typeface="Trebuchet MS" panose="020B0603020202020204" pitchFamily="34" charset="0"/>
            </a:rPr>
            <a:t>position</a:t>
          </a:r>
          <a:endParaRPr lang="en-US" sz="2200" b="1" kern="1200" noProof="0" dirty="0">
            <a:latin typeface="Trebuchet MS" panose="020B0603020202020204" pitchFamily="34" charset="0"/>
          </a:endParaRPr>
        </a:p>
      </dsp:txBody>
      <dsp:txXfrm>
        <a:off x="399173" y="4785525"/>
        <a:ext cx="6034954"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9F89-3136-4400-8880-6F4C9D1922CA}">
      <dsp:nvSpPr>
        <dsp:cNvPr id="0" name=""/>
        <dsp:cNvSpPr/>
      </dsp:nvSpPr>
      <dsp:spPr>
        <a:xfrm>
          <a:off x="-6879853" y="-1054270"/>
          <a:ext cx="8206627" cy="8206627"/>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0BBA9B4-F286-488B-BA4B-91A2B12188B1}">
      <dsp:nvSpPr>
        <dsp:cNvPr id="0" name=""/>
        <dsp:cNvSpPr/>
      </dsp:nvSpPr>
      <dsp:spPr>
        <a:xfrm>
          <a:off x="441738" y="313621"/>
          <a:ext cx="8704106" cy="612002"/>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89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External environment is characterized by a </a:t>
          </a:r>
          <a:r>
            <a:rPr lang="en-US" sz="1800" b="1" kern="1200" noProof="0" dirty="0">
              <a:solidFill>
                <a:sysClr val="window" lastClr="FFFFFF"/>
              </a:solidFill>
              <a:latin typeface="Calibri" panose="020F0502020204030204" pitchFamily="34" charset="0"/>
              <a:ea typeface="+mn-ea"/>
              <a:cs typeface="+mn-cs"/>
            </a:rPr>
            <a:t>protracted</a:t>
          </a:r>
          <a:r>
            <a:rPr lang="en-US" sz="1800" b="0" kern="1200" noProof="0" dirty="0">
              <a:solidFill>
                <a:sysClr val="window" lastClr="FFFFFF"/>
              </a:solidFill>
              <a:latin typeface="Calibri" panose="020F0502020204030204" pitchFamily="34" charset="0"/>
              <a:ea typeface="+mn-ea"/>
              <a:cs typeface="+mn-cs"/>
            </a:rPr>
            <a:t> and </a:t>
          </a:r>
          <a:r>
            <a:rPr lang="en-US" sz="1800" b="1" kern="1200" noProof="0" dirty="0">
              <a:solidFill>
                <a:sysClr val="window" lastClr="FFFFFF"/>
              </a:solidFill>
              <a:latin typeface="Calibri" panose="020F0502020204030204" pitchFamily="34" charset="0"/>
              <a:ea typeface="+mn-ea"/>
              <a:cs typeface="+mn-cs"/>
            </a:rPr>
            <a:t>divergent</a:t>
          </a:r>
          <a:r>
            <a:rPr lang="en-US" sz="1800" b="0" kern="1200" noProof="0" dirty="0">
              <a:solidFill>
                <a:sysClr val="window" lastClr="FFFFFF"/>
              </a:solidFill>
              <a:latin typeface="Calibri" panose="020F0502020204030204" pitchFamily="34" charset="0"/>
              <a:ea typeface="+mn-ea"/>
              <a:cs typeface="+mn-cs"/>
            </a:rPr>
            <a:t> recovery by industry and profession, so economic support measures have remained in the forefront.</a:t>
          </a:r>
        </a:p>
      </dsp:txBody>
      <dsp:txXfrm>
        <a:off x="441738" y="313621"/>
        <a:ext cx="8704106" cy="612002"/>
      </dsp:txXfrm>
    </dsp:sp>
    <dsp:sp modelId="{17989FF0-9458-4918-9644-66FC8361081F}">
      <dsp:nvSpPr>
        <dsp:cNvPr id="0" name=""/>
        <dsp:cNvSpPr/>
      </dsp:nvSpPr>
      <dsp:spPr>
        <a:xfrm>
          <a:off x="87527" y="256928"/>
          <a:ext cx="692742" cy="692742"/>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B3D779A-965A-4FD6-814B-7881F1A1A2BC}">
      <dsp:nvSpPr>
        <dsp:cNvPr id="0" name=""/>
        <dsp:cNvSpPr/>
      </dsp:nvSpPr>
      <dsp:spPr>
        <a:xfrm>
          <a:off x="927614" y="1076026"/>
          <a:ext cx="8223883" cy="612002"/>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89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The </a:t>
          </a:r>
          <a:r>
            <a:rPr lang="en-US" sz="1800" b="1" kern="1200" noProof="0" dirty="0">
              <a:solidFill>
                <a:sysClr val="window" lastClr="FFFFFF"/>
              </a:solidFill>
              <a:latin typeface="Calibri" panose="020F0502020204030204" pitchFamily="34" charset="0"/>
              <a:ea typeface="+mn-ea"/>
              <a:cs typeface="+mn-cs"/>
            </a:rPr>
            <a:t>liquidity and capital position </a:t>
          </a:r>
          <a:r>
            <a:rPr lang="en-US" sz="1800" b="0" kern="1200" noProof="0" dirty="0">
              <a:solidFill>
                <a:sysClr val="window" lastClr="FFFFFF"/>
              </a:solidFill>
              <a:latin typeface="Calibri" panose="020F0502020204030204" pitchFamily="34" charset="0"/>
              <a:ea typeface="+mn-ea"/>
              <a:cs typeface="+mn-cs"/>
            </a:rPr>
            <a:t>of the domestic banking system has </a:t>
          </a:r>
          <a:r>
            <a:rPr lang="en-US" sz="1800" b="1" kern="1200" noProof="0" dirty="0">
              <a:solidFill>
                <a:sysClr val="window" lastClr="FFFFFF"/>
              </a:solidFill>
              <a:latin typeface="Calibri" panose="020F0502020204030204" pitchFamily="34" charset="0"/>
              <a:ea typeface="+mn-ea"/>
              <a:cs typeface="+mn-cs"/>
            </a:rPr>
            <a:t>improved</a:t>
          </a:r>
          <a:r>
            <a:rPr lang="en-US" sz="1800" b="0" kern="1200" noProof="0" dirty="0">
              <a:solidFill>
                <a:sysClr val="window" lastClr="FFFFFF"/>
              </a:solidFill>
              <a:latin typeface="Calibri" panose="020F0502020204030204" pitchFamily="34" charset="0"/>
              <a:ea typeface="+mn-ea"/>
              <a:cs typeface="+mn-cs"/>
            </a:rPr>
            <a:t> in the last six months</a:t>
          </a:r>
          <a:r>
            <a:rPr lang="hu-HU" sz="1800" b="0" kern="1200" noProof="0" dirty="0">
              <a:solidFill>
                <a:sysClr val="window" lastClr="FFFFFF"/>
              </a:solidFill>
              <a:latin typeface="Calibri" panose="020F0502020204030204" pitchFamily="34" charset="0"/>
              <a:ea typeface="+mn-ea"/>
              <a:cs typeface="+mn-cs"/>
            </a:rPr>
            <a:t>, </a:t>
          </a:r>
          <a:r>
            <a:rPr lang="hu-HU" sz="1800" b="1" kern="1200" noProof="0" dirty="0">
              <a:solidFill>
                <a:sysClr val="window" lastClr="FFFFFF"/>
              </a:solidFill>
              <a:latin typeface="Calibri" panose="020F0502020204030204" pitchFamily="34" charset="0"/>
              <a:ea typeface="+mn-ea"/>
              <a:cs typeface="+mn-cs"/>
            </a:rPr>
            <a:t>strengthening </a:t>
          </a:r>
          <a:r>
            <a:rPr lang="hu-HU" sz="1800" b="1" kern="1200" noProof="0" dirty="0" err="1">
              <a:solidFill>
                <a:sysClr val="window" lastClr="FFFFFF"/>
              </a:solidFill>
              <a:latin typeface="Calibri" panose="020F0502020204030204" pitchFamily="34" charset="0"/>
              <a:ea typeface="+mn-ea"/>
              <a:cs typeface="+mn-cs"/>
            </a:rPr>
            <a:t>its</a:t>
          </a:r>
          <a:r>
            <a:rPr lang="hu-HU" sz="1800" b="1" kern="1200" noProof="0" dirty="0">
              <a:solidFill>
                <a:sysClr val="window" lastClr="FFFFFF"/>
              </a:solidFill>
              <a:latin typeface="Calibri" panose="020F0502020204030204" pitchFamily="34" charset="0"/>
              <a:ea typeface="+mn-ea"/>
              <a:cs typeface="+mn-cs"/>
            </a:rPr>
            <a:t> resilience</a:t>
          </a:r>
          <a:r>
            <a:rPr lang="en-US" sz="1800" b="1"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even to a longer recovery.</a:t>
          </a:r>
        </a:p>
      </dsp:txBody>
      <dsp:txXfrm>
        <a:off x="927614" y="1076026"/>
        <a:ext cx="8223883" cy="612002"/>
      </dsp:txXfrm>
    </dsp:sp>
    <dsp:sp modelId="{22EBB5E2-1E7A-4E52-9DF7-8D503A7ECB4F}">
      <dsp:nvSpPr>
        <dsp:cNvPr id="0" name=""/>
        <dsp:cNvSpPr/>
      </dsp:nvSpPr>
      <dsp:spPr>
        <a:xfrm>
          <a:off x="585250" y="1031784"/>
          <a:ext cx="708620" cy="708620"/>
        </a:xfrm>
        <a:prstGeom prst="ellipse">
          <a:avLst/>
        </a:prstGeom>
        <a:blipFill rotWithShape="0">
          <a:blip xmlns:r="http://schemas.openxmlformats.org/officeDocument/2006/relationships"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l="-86000" r="-86000"/>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2FC0701-CA75-46A5-83E5-5C5496C652C7}">
      <dsp:nvSpPr>
        <dsp:cNvPr id="0" name=""/>
        <dsp:cNvSpPr/>
      </dsp:nvSpPr>
      <dsp:spPr>
        <a:xfrm>
          <a:off x="1225693" y="1803264"/>
          <a:ext cx="7935312" cy="827999"/>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noProof="0" dirty="0">
              <a:solidFill>
                <a:sysClr val="window" lastClr="FFFFFF"/>
              </a:solidFill>
              <a:latin typeface="Calibri" panose="020F0502020204030204" pitchFamily="34" charset="0"/>
              <a:ea typeface="+mn-ea"/>
              <a:cs typeface="+mn-cs"/>
            </a:rPr>
            <a:t>Central bank and government program</a:t>
          </a:r>
          <a:r>
            <a:rPr lang="hu-HU" sz="1800" b="1" kern="1200" noProof="0" dirty="0" err="1">
              <a:solidFill>
                <a:sysClr val="window" lastClr="FFFFFF"/>
              </a:solidFill>
              <a:latin typeface="Calibri" panose="020F0502020204030204" pitchFamily="34" charset="0"/>
              <a:ea typeface="+mn-ea"/>
              <a:cs typeface="+mn-cs"/>
            </a:rPr>
            <a:t>me</a:t>
          </a:r>
          <a:r>
            <a:rPr lang="en-US" sz="1800" b="1" kern="1200" noProof="0" dirty="0">
              <a:solidFill>
                <a:sysClr val="window" lastClr="FFFFFF"/>
              </a:solidFill>
              <a:latin typeface="Calibri" panose="020F0502020204030204" pitchFamily="34" charset="0"/>
              <a:ea typeface="+mn-ea"/>
              <a:cs typeface="+mn-cs"/>
            </a:rPr>
            <a:t>s maintain lending</a:t>
          </a:r>
          <a:r>
            <a:rPr lang="en-US" sz="1800" b="0" kern="1200" noProof="0" dirty="0">
              <a:solidFill>
                <a:sysClr val="window" lastClr="FFFFFF"/>
              </a:solidFill>
              <a:latin typeface="Calibri" panose="020F0502020204030204" pitchFamily="34" charset="0"/>
              <a:ea typeface="+mn-ea"/>
              <a:cs typeface="+mn-cs"/>
            </a:rPr>
            <a:t>. After corporate lending stalled, </a:t>
          </a:r>
          <a:r>
            <a:rPr lang="en-US" sz="1800" b="1" kern="1200" noProof="0" dirty="0">
              <a:solidFill>
                <a:sysClr val="window" lastClr="FFFFFF"/>
              </a:solidFill>
              <a:latin typeface="Calibri" panose="020F0502020204030204" pitchFamily="34" charset="0"/>
              <a:ea typeface="+mn-ea"/>
              <a:cs typeface="+mn-cs"/>
            </a:rPr>
            <a:t>SME lending gained new momentum </a:t>
          </a:r>
          <a:r>
            <a:rPr lang="en-US" sz="1800" b="0" kern="1200" noProof="0" dirty="0">
              <a:solidFill>
                <a:sysClr val="window" lastClr="FFFFFF"/>
              </a:solidFill>
              <a:latin typeface="Calibri" panose="020F0502020204030204" pitchFamily="34" charset="0"/>
              <a:ea typeface="+mn-ea"/>
              <a:cs typeface="+mn-cs"/>
            </a:rPr>
            <a:t>in the third quarter</a:t>
          </a:r>
          <a:r>
            <a:rPr lang="hu-HU" sz="1800" b="0" kern="1200" noProof="0" dirty="0">
              <a:solidFill>
                <a:sysClr val="window" lastClr="FFFFFF"/>
              </a:solidFill>
              <a:latin typeface="Calibri" panose="020F0502020204030204" pitchFamily="34" charset="0"/>
              <a:ea typeface="+mn-ea"/>
              <a:cs typeface="+mn-cs"/>
            </a:rPr>
            <a:t>,</a:t>
          </a:r>
          <a:r>
            <a:rPr lang="en-US" sz="1800" b="0" kern="1200" noProof="0" dirty="0">
              <a:solidFill>
                <a:sysClr val="window" lastClr="FFFFFF"/>
              </a:solidFill>
              <a:latin typeface="Calibri" panose="020F0502020204030204" pitchFamily="34" charset="0"/>
              <a:ea typeface="+mn-ea"/>
              <a:cs typeface="+mn-cs"/>
            </a:rPr>
            <a:t> while the mortgage market </a:t>
          </a:r>
          <a:r>
            <a:rPr lang="hu-HU" sz="1800" b="0" kern="1200" noProof="0" dirty="0" err="1">
              <a:solidFill>
                <a:sysClr val="window" lastClr="FFFFFF"/>
              </a:solidFill>
              <a:latin typeface="Calibri" panose="020F0502020204030204" pitchFamily="34" charset="0"/>
              <a:ea typeface="+mn-ea"/>
              <a:cs typeface="+mn-cs"/>
            </a:rPr>
            <a:t>picked</a:t>
          </a:r>
          <a:r>
            <a:rPr lang="hu-HU" sz="1800" b="0" kern="1200" noProof="0" dirty="0">
              <a:solidFill>
                <a:sysClr val="window" lastClr="FFFFFF"/>
              </a:solidFill>
              <a:latin typeface="Calibri" panose="020F0502020204030204" pitchFamily="34" charset="0"/>
              <a:ea typeface="+mn-ea"/>
              <a:cs typeface="+mn-cs"/>
            </a:rPr>
            <a:t> </a:t>
          </a:r>
          <a:r>
            <a:rPr lang="hu-HU" sz="1800" b="0" kern="1200" noProof="0" dirty="0" err="1">
              <a:solidFill>
                <a:sysClr val="window" lastClr="FFFFFF"/>
              </a:solidFill>
              <a:latin typeface="Calibri" panose="020F0502020204030204" pitchFamily="34" charset="0"/>
              <a:ea typeface="+mn-ea"/>
              <a:cs typeface="+mn-cs"/>
            </a:rPr>
            <a:t>up</a:t>
          </a:r>
          <a:r>
            <a:rPr lang="en-US" sz="1800" b="0" kern="1200" noProof="0" dirty="0">
              <a:solidFill>
                <a:sysClr val="window" lastClr="FFFFFF"/>
              </a:solidFill>
              <a:latin typeface="Calibri" panose="020F0502020204030204" pitchFamily="34" charset="0"/>
              <a:ea typeface="+mn-ea"/>
              <a:cs typeface="+mn-cs"/>
            </a:rPr>
            <a:t>.</a:t>
          </a:r>
        </a:p>
      </dsp:txBody>
      <dsp:txXfrm>
        <a:off x="1225693" y="1803264"/>
        <a:ext cx="7935312" cy="827999"/>
      </dsp:txXfrm>
    </dsp:sp>
    <dsp:sp modelId="{1A9AED78-025F-400B-A508-978FCBF3A8EB}">
      <dsp:nvSpPr>
        <dsp:cNvPr id="0" name=""/>
        <dsp:cNvSpPr/>
      </dsp:nvSpPr>
      <dsp:spPr>
        <a:xfrm>
          <a:off x="841625" y="1844305"/>
          <a:ext cx="745917" cy="745917"/>
        </a:xfrm>
        <a:prstGeom prst="ellipse">
          <a:avLst/>
        </a:prstGeom>
        <a:blipFill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D09FB46-3384-47BA-A79E-3DA881486A5C}">
      <dsp:nvSpPr>
        <dsp:cNvPr id="0" name=""/>
        <dsp:cNvSpPr/>
      </dsp:nvSpPr>
      <dsp:spPr>
        <a:xfrm>
          <a:off x="1302396" y="2743041"/>
          <a:ext cx="7847500" cy="612002"/>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89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The </a:t>
          </a:r>
          <a:r>
            <a:rPr lang="en-US" sz="1800" b="1" kern="1200" noProof="0" dirty="0">
              <a:solidFill>
                <a:sysClr val="window" lastClr="FFFFFF"/>
              </a:solidFill>
              <a:latin typeface="Calibri" panose="020F0502020204030204" pitchFamily="34" charset="0"/>
              <a:ea typeface="+mn-ea"/>
              <a:cs typeface="+mn-cs"/>
            </a:rPr>
            <a:t>moratorium provide temporarily support </a:t>
          </a:r>
          <a:r>
            <a:rPr lang="en-US" sz="1800" b="0" kern="1200" noProof="0" dirty="0">
              <a:solidFill>
                <a:sysClr val="window" lastClr="FFFFFF"/>
              </a:solidFill>
              <a:latin typeface="Calibri" panose="020F0502020204030204" pitchFamily="34" charset="0"/>
              <a:ea typeface="+mn-ea"/>
              <a:cs typeface="+mn-cs"/>
            </a:rPr>
            <a:t>in portfolio quality, </a:t>
          </a:r>
          <a:r>
            <a:rPr lang="en-US" sz="1800" b="1" kern="1200" noProof="0" dirty="0">
              <a:solidFill>
                <a:sysClr val="window" lastClr="FFFFFF"/>
              </a:solidFill>
              <a:latin typeface="Calibri" panose="020F0502020204030204" pitchFamily="34" charset="0"/>
              <a:ea typeface="+mn-ea"/>
              <a:cs typeface="+mn-cs"/>
            </a:rPr>
            <a:t>although</a:t>
          </a:r>
          <a:r>
            <a:rPr lang="en-US" sz="1800" b="0" kern="1200" noProof="0" dirty="0">
              <a:solidFill>
                <a:sysClr val="window" lastClr="FFFFFF"/>
              </a:solidFill>
              <a:latin typeface="Calibri" panose="020F0502020204030204" pitchFamily="34" charset="0"/>
              <a:ea typeface="+mn-ea"/>
              <a:cs typeface="+mn-cs"/>
            </a:rPr>
            <a:t> </a:t>
          </a:r>
          <a:r>
            <a:rPr lang="en-US" sz="1800" b="1" kern="1200" noProof="0" dirty="0">
              <a:solidFill>
                <a:sysClr val="window" lastClr="FFFFFF"/>
              </a:solidFill>
              <a:latin typeface="Calibri" panose="020F0502020204030204" pitchFamily="34" charset="0"/>
              <a:ea typeface="+mn-ea"/>
              <a:cs typeface="+mn-cs"/>
            </a:rPr>
            <a:t>credit risks</a:t>
          </a:r>
          <a:r>
            <a:rPr lang="en-US" sz="1800" b="0" kern="1200" noProof="0" dirty="0">
              <a:solidFill>
                <a:sysClr val="window" lastClr="FFFFFF"/>
              </a:solidFill>
              <a:latin typeface="Calibri" panose="020F0502020204030204" pitchFamily="34" charset="0"/>
              <a:ea typeface="+mn-ea"/>
              <a:cs typeface="+mn-cs"/>
            </a:rPr>
            <a:t> a</a:t>
          </a:r>
          <a:r>
            <a:rPr lang="hu-HU" sz="1800" b="0" kern="1200" noProof="0" dirty="0">
              <a:solidFill>
                <a:sysClr val="window" lastClr="FFFFFF"/>
              </a:solidFill>
              <a:latin typeface="Calibri" panose="020F0502020204030204" pitchFamily="34" charset="0"/>
              <a:ea typeface="+mn-ea"/>
              <a:cs typeface="+mn-cs"/>
            </a:rPr>
            <a:t>s well as</a:t>
          </a:r>
          <a:r>
            <a:rPr lang="en-US" sz="1800" b="0" kern="1200" noProof="0" dirty="0">
              <a:solidFill>
                <a:sysClr val="window" lastClr="FFFFFF"/>
              </a:solidFill>
              <a:latin typeface="Calibri" panose="020F0502020204030204" pitchFamily="34" charset="0"/>
              <a:ea typeface="+mn-ea"/>
              <a:cs typeface="+mn-cs"/>
            </a:rPr>
            <a:t> forward-looking impairment </a:t>
          </a:r>
          <a:r>
            <a:rPr lang="en-US" sz="1800" b="1" kern="1200" noProof="0" dirty="0">
              <a:solidFill>
                <a:sysClr val="window" lastClr="FFFFFF"/>
              </a:solidFill>
              <a:latin typeface="Calibri" panose="020F0502020204030204" pitchFamily="34" charset="0"/>
              <a:ea typeface="+mn-ea"/>
              <a:cs typeface="+mn-cs"/>
            </a:rPr>
            <a:t>increase</a:t>
          </a:r>
          <a:r>
            <a:rPr lang="en-US" sz="1800" b="0" kern="1200" noProof="0" dirty="0">
              <a:solidFill>
                <a:sysClr val="window" lastClr="FFFFFF"/>
              </a:solidFill>
              <a:latin typeface="Calibri" panose="020F0502020204030204" pitchFamily="34" charset="0"/>
              <a:ea typeface="+mn-ea"/>
              <a:cs typeface="+mn-cs"/>
            </a:rPr>
            <a:t>.</a:t>
          </a:r>
        </a:p>
      </dsp:txBody>
      <dsp:txXfrm>
        <a:off x="1302396" y="2743041"/>
        <a:ext cx="7847500" cy="612002"/>
      </dsp:txXfrm>
    </dsp:sp>
    <dsp:sp modelId="{EC4811AD-BE8E-4DD2-BF04-7DB52222E530}">
      <dsp:nvSpPr>
        <dsp:cNvPr id="0" name=""/>
        <dsp:cNvSpPr/>
      </dsp:nvSpPr>
      <dsp:spPr>
        <a:xfrm>
          <a:off x="956025" y="2702671"/>
          <a:ext cx="692742" cy="692742"/>
        </a:xfrm>
        <a:prstGeom prst="ellipse">
          <a:avLst/>
        </a:prstGeom>
        <a:blipFill rotWithShape="0">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0E186E4-D813-49D4-BCA3-969AD7C9A421}">
      <dsp:nvSpPr>
        <dsp:cNvPr id="0" name=""/>
        <dsp:cNvSpPr/>
      </dsp:nvSpPr>
      <dsp:spPr>
        <a:xfrm>
          <a:off x="1382336" y="3547271"/>
          <a:ext cx="7747563" cy="612002"/>
        </a:xfrm>
        <a:prstGeom prst="rect">
          <a:avLst/>
        </a:prstGeom>
        <a:solidFill>
          <a:srgbClr val="202653">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Despite the higher risk costs, the banking system is characterized by a </a:t>
          </a:r>
          <a:r>
            <a:rPr lang="en-US" sz="1800" b="1" kern="1200" noProof="0" dirty="0">
              <a:solidFill>
                <a:sysClr val="window" lastClr="FFFFFF"/>
              </a:solidFill>
              <a:latin typeface="Calibri" panose="020F0502020204030204" pitchFamily="34" charset="0"/>
              <a:ea typeface="+mn-ea"/>
              <a:cs typeface="+mn-cs"/>
            </a:rPr>
            <a:t>net profit </a:t>
          </a:r>
          <a:r>
            <a:rPr lang="en-US" sz="1800" b="0" kern="1200" noProof="0" dirty="0">
              <a:solidFill>
                <a:sysClr val="window" lastClr="FFFFFF"/>
              </a:solidFill>
              <a:latin typeface="Calibri" panose="020F0502020204030204" pitchFamily="34" charset="0"/>
              <a:ea typeface="+mn-ea"/>
              <a:cs typeface="+mn-cs"/>
            </a:rPr>
            <a:t>in the first-half of the year</a:t>
          </a:r>
          <a:r>
            <a:rPr lang="en-US" sz="1800" b="1" kern="1200" noProof="0" dirty="0">
              <a:solidFill>
                <a:sysClr val="window" lastClr="FFFFFF"/>
              </a:solidFill>
              <a:latin typeface="Calibri" panose="020F0502020204030204" pitchFamily="34" charset="0"/>
              <a:ea typeface="+mn-ea"/>
              <a:cs typeface="+mn-cs"/>
            </a:rPr>
            <a:t> </a:t>
          </a:r>
          <a:r>
            <a:rPr lang="en-US" sz="1800" b="0" kern="1200" noProof="0" dirty="0">
              <a:solidFill>
                <a:sysClr val="window" lastClr="FFFFFF"/>
              </a:solidFill>
              <a:latin typeface="Calibri" panose="020F0502020204030204" pitchFamily="34" charset="0"/>
              <a:ea typeface="+mn-ea"/>
              <a:cs typeface="+mn-cs"/>
            </a:rPr>
            <a:t>and a </a:t>
          </a:r>
          <a:r>
            <a:rPr lang="en-US" sz="1800" b="1" kern="1200" noProof="0" dirty="0">
              <a:solidFill>
                <a:sysClr val="window" lastClr="FFFFFF"/>
              </a:solidFill>
              <a:latin typeface="Calibri" panose="020F0502020204030204" pitchFamily="34" charset="0"/>
              <a:ea typeface="+mn-ea"/>
              <a:cs typeface="+mn-cs"/>
            </a:rPr>
            <a:t>strong capital position</a:t>
          </a:r>
          <a:r>
            <a:rPr lang="en-US" sz="1800" b="0" kern="1200" noProof="0" dirty="0">
              <a:solidFill>
                <a:sysClr val="window" lastClr="FFFFFF"/>
              </a:solidFill>
              <a:latin typeface="Calibri" panose="020F0502020204030204" pitchFamily="34" charset="0"/>
              <a:ea typeface="+mn-ea"/>
              <a:cs typeface="+mn-cs"/>
            </a:rPr>
            <a:t>.</a:t>
          </a:r>
        </a:p>
      </dsp:txBody>
      <dsp:txXfrm>
        <a:off x="1382336" y="3547271"/>
        <a:ext cx="7747563" cy="612002"/>
      </dsp:txXfrm>
    </dsp:sp>
    <dsp:sp modelId="{FCFF821D-A27E-4653-A725-D8468E738ECB}">
      <dsp:nvSpPr>
        <dsp:cNvPr id="0" name=""/>
        <dsp:cNvSpPr/>
      </dsp:nvSpPr>
      <dsp:spPr>
        <a:xfrm>
          <a:off x="863924" y="3485563"/>
          <a:ext cx="745917" cy="745917"/>
        </a:xfrm>
        <a:prstGeom prst="ellipse">
          <a:avLst/>
        </a:prstGeom>
        <a:blipFill rotWithShape="0">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C222F04-3823-448C-8E0E-54F17D7930BB}">
      <dsp:nvSpPr>
        <dsp:cNvPr id="0" name=""/>
        <dsp:cNvSpPr/>
      </dsp:nvSpPr>
      <dsp:spPr>
        <a:xfrm>
          <a:off x="984019" y="4366276"/>
          <a:ext cx="8145556" cy="612002"/>
        </a:xfrm>
        <a:prstGeom prst="rect">
          <a:avLst/>
        </a:prstGeom>
        <a:solidFill>
          <a:srgbClr val="202653">
            <a:hueOff val="0"/>
            <a:satOff val="0"/>
            <a:lumOff val="0"/>
            <a:alphaOff val="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noProof="0" dirty="0"/>
            <a:t>Risks from</a:t>
          </a:r>
          <a:r>
            <a:rPr lang="en-US" sz="1800" kern="1200" noProof="0" dirty="0"/>
            <a:t> the </a:t>
          </a:r>
          <a:r>
            <a:rPr lang="en-US" sz="1800" b="1" kern="1200" noProof="0" dirty="0"/>
            <a:t>commercial real estate market are significant </a:t>
          </a:r>
          <a:r>
            <a:rPr lang="en-US" sz="1800" kern="1200" noProof="0" dirty="0"/>
            <a:t>due to deteriorating fundamentals, however, the ratio of </a:t>
          </a:r>
          <a:r>
            <a:rPr lang="en-US" sz="1800" b="1" kern="1200" noProof="0" dirty="0"/>
            <a:t>banks' exposure </a:t>
          </a:r>
          <a:r>
            <a:rPr lang="en-US" sz="1800" kern="1200" noProof="0" dirty="0"/>
            <a:t>to the </a:t>
          </a:r>
          <a:r>
            <a:rPr lang="hu-HU" sz="1800" kern="1200" noProof="0" dirty="0" err="1"/>
            <a:t>capital</a:t>
          </a:r>
          <a:r>
            <a:rPr lang="en-US" sz="1800" kern="1200" noProof="0" dirty="0"/>
            <a:t> </a:t>
          </a:r>
          <a:r>
            <a:rPr lang="en-US" sz="1800" b="1" kern="1200" noProof="0" dirty="0"/>
            <a:t>is low</a:t>
          </a:r>
          <a:r>
            <a:rPr lang="en-US" sz="1800" kern="1200" noProof="0" dirty="0"/>
            <a:t>.</a:t>
          </a:r>
        </a:p>
      </dsp:txBody>
      <dsp:txXfrm>
        <a:off x="984019" y="4366276"/>
        <a:ext cx="8145556" cy="612002"/>
      </dsp:txXfrm>
    </dsp:sp>
    <dsp:sp modelId="{63EBF818-1B12-4C1C-BE4C-7588D88217A3}">
      <dsp:nvSpPr>
        <dsp:cNvPr id="0" name=""/>
        <dsp:cNvSpPr/>
      </dsp:nvSpPr>
      <dsp:spPr>
        <a:xfrm>
          <a:off x="633506" y="4292528"/>
          <a:ext cx="745917" cy="745917"/>
        </a:xfrm>
        <a:prstGeom prst="ellipse">
          <a:avLst/>
        </a:prstGeom>
        <a:blipFill rotWithShape="0">
          <a:blip xmlns:r="http://schemas.openxmlformats.org/officeDocument/2006/relationships" r:embed="rId7">
            <a:extLst>
              <a:ext uri="{28A0092B-C50C-407E-A947-70E740481C1C}">
                <a14:useLocalDpi xmlns:a14="http://schemas.microsoft.com/office/drawing/2010/main" val="0"/>
              </a:ext>
            </a:extLst>
          </a:blip>
          <a:srcRect/>
          <a:stretch>
            <a:fillRect l="-11000" r="-11000"/>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B89CFDC-4DBD-4D1D-97F6-F0DDFBEF9660}">
      <dsp:nvSpPr>
        <dsp:cNvPr id="0" name=""/>
        <dsp:cNvSpPr/>
      </dsp:nvSpPr>
      <dsp:spPr>
        <a:xfrm>
          <a:off x="451060" y="5129770"/>
          <a:ext cx="8685462" cy="827999"/>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Calibri" panose="020F0502020204030204" pitchFamily="34" charset="0"/>
              <a:ea typeface="+mn-ea"/>
              <a:cs typeface="+mn-cs"/>
            </a:rPr>
            <a:t>Even in the </a:t>
          </a:r>
          <a:r>
            <a:rPr lang="en-US" sz="1800" b="1" kern="1200" noProof="0" dirty="0">
              <a:solidFill>
                <a:sysClr val="window" lastClr="FFFFFF"/>
              </a:solidFill>
              <a:latin typeface="Calibri" panose="020F0502020204030204" pitchFamily="34" charset="0"/>
              <a:ea typeface="+mn-ea"/>
              <a:cs typeface="+mn-cs"/>
            </a:rPr>
            <a:t>severe stress scenario</a:t>
          </a:r>
          <a:r>
            <a:rPr lang="en-US" sz="1800" b="0" kern="1200" noProof="0" dirty="0">
              <a:solidFill>
                <a:sysClr val="window" lastClr="FFFFFF"/>
              </a:solidFill>
              <a:latin typeface="Calibri" panose="020F0502020204030204" pitchFamily="34" charset="0"/>
              <a:ea typeface="+mn-ea"/>
              <a:cs typeface="+mn-cs"/>
            </a:rPr>
            <a:t>, where the growth of the economy lags behind the baseline trajectory by 6-7 percentage points cumulatively in two years, the banking sector would have </a:t>
          </a:r>
          <a:r>
            <a:rPr lang="en-US" sz="1800" b="1" kern="1200" noProof="0" dirty="0">
              <a:solidFill>
                <a:sysClr val="window" lastClr="FFFFFF"/>
              </a:solidFill>
              <a:latin typeface="Calibri" panose="020F0502020204030204" pitchFamily="34" charset="0"/>
              <a:ea typeface="+mn-ea"/>
              <a:cs typeface="+mn-cs"/>
            </a:rPr>
            <a:t>only a small amount</a:t>
          </a:r>
          <a:r>
            <a:rPr lang="en-US" sz="1800" b="0" kern="1200" noProof="0" dirty="0">
              <a:solidFill>
                <a:sysClr val="window" lastClr="FFFFFF"/>
              </a:solidFill>
              <a:latin typeface="Calibri" panose="020F0502020204030204" pitchFamily="34" charset="0"/>
              <a:ea typeface="+mn-ea"/>
              <a:cs typeface="+mn-cs"/>
            </a:rPr>
            <a:t>, </a:t>
          </a:r>
          <a:r>
            <a:rPr lang="hu-HU" sz="1800" b="0" kern="1200" noProof="0" dirty="0">
              <a:solidFill>
                <a:sysClr val="window" lastClr="FFFFFF"/>
              </a:solidFill>
              <a:latin typeface="Calibri" panose="020F0502020204030204" pitchFamily="34" charset="0"/>
              <a:ea typeface="+mn-ea"/>
              <a:cs typeface="+mn-cs"/>
            </a:rPr>
            <a:t>a </a:t>
          </a:r>
          <a:r>
            <a:rPr lang="en-US" sz="1800" b="0" kern="1200" noProof="0" dirty="0">
              <a:solidFill>
                <a:sysClr val="window" lastClr="FFFFFF"/>
              </a:solidFill>
              <a:latin typeface="Calibri" panose="020F0502020204030204" pitchFamily="34" charset="0"/>
              <a:ea typeface="+mn-ea"/>
              <a:cs typeface="+mn-cs"/>
            </a:rPr>
            <a:t>manageable </a:t>
          </a:r>
          <a:r>
            <a:rPr lang="en-US" sz="1800" b="1" kern="1200" noProof="0" dirty="0">
              <a:solidFill>
                <a:sysClr val="window" lastClr="FFFFFF"/>
              </a:solidFill>
              <a:latin typeface="Calibri" panose="020F0502020204030204" pitchFamily="34" charset="0"/>
              <a:ea typeface="+mn-ea"/>
              <a:cs typeface="+mn-cs"/>
            </a:rPr>
            <a:t>need for additional capital</a:t>
          </a:r>
          <a:r>
            <a:rPr lang="en-US" sz="1800" b="0" kern="1200" noProof="0" dirty="0">
              <a:solidFill>
                <a:sysClr val="window" lastClr="FFFFFF"/>
              </a:solidFill>
              <a:latin typeface="Calibri" panose="020F0502020204030204" pitchFamily="34" charset="0"/>
              <a:ea typeface="+mn-ea"/>
              <a:cs typeface="+mn-cs"/>
            </a:rPr>
            <a:t>.</a:t>
          </a:r>
          <a:endParaRPr lang="en-US" sz="1800" b="1" kern="1200" noProof="0" dirty="0">
            <a:solidFill>
              <a:sysClr val="window" lastClr="FFFFFF"/>
            </a:solidFill>
            <a:latin typeface="Calibri" panose="020F0502020204030204" pitchFamily="34" charset="0"/>
            <a:ea typeface="+mn-ea"/>
            <a:cs typeface="+mn-cs"/>
          </a:endParaRPr>
        </a:p>
      </dsp:txBody>
      <dsp:txXfrm>
        <a:off x="451060" y="5129770"/>
        <a:ext cx="8685462" cy="827999"/>
      </dsp:txXfrm>
    </dsp:sp>
    <dsp:sp modelId="{9CBE9B8F-3800-4800-ABDB-0FAF36E3DF40}">
      <dsp:nvSpPr>
        <dsp:cNvPr id="0" name=""/>
        <dsp:cNvSpPr/>
      </dsp:nvSpPr>
      <dsp:spPr>
        <a:xfrm>
          <a:off x="64728" y="5170811"/>
          <a:ext cx="745917" cy="745917"/>
        </a:xfrm>
        <a:prstGeom prst="ellipse">
          <a:avLst/>
        </a:prstGeom>
        <a:blipFill rotWithShape="0">
          <a:blip xmlns:r="http://schemas.openxmlformats.org/officeDocument/2006/relationships" r:embed="rId8">
            <a:extLst>
              <a:ext uri="{28A0092B-C50C-407E-A947-70E740481C1C}">
                <a14:useLocalDpi xmlns:a14="http://schemas.microsoft.com/office/drawing/2010/main" val="0"/>
              </a:ext>
            </a:extLst>
          </a:blip>
          <a:srcRect/>
          <a:stretch>
            <a:fillRect/>
          </a:stretch>
        </a:blip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55BF24C8-29BD-44C8-8670-E2899CC88455}" type="datetimeFigureOut">
              <a:rPr lang="hu-HU" smtClean="0"/>
              <a:t>2020. 11. 30.</a:t>
            </a:fld>
            <a:endParaRPr lang="hu-HU"/>
          </a:p>
        </p:txBody>
      </p:sp>
      <p:sp>
        <p:nvSpPr>
          <p:cNvPr id="4" name="Diakép hely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6636E54E-4040-4C34-9C66-031D06AC9E19}" type="slidenum">
              <a:rPr lang="hu-HU" smtClean="0"/>
              <a:t>‹#›</a:t>
            </a:fld>
            <a:endParaRPr lang="hu-HU"/>
          </a:p>
        </p:txBody>
      </p:sp>
    </p:spTree>
    <p:extLst>
      <p:ext uri="{BB962C8B-B14F-4D97-AF65-F5344CB8AC3E}">
        <p14:creationId xmlns:p14="http://schemas.microsoft.com/office/powerpoint/2010/main" val="215864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a:t>
            </a:fld>
            <a:endParaRPr lang="hu-HU"/>
          </a:p>
        </p:txBody>
      </p:sp>
    </p:spTree>
    <p:extLst>
      <p:ext uri="{BB962C8B-B14F-4D97-AF65-F5344CB8AC3E}">
        <p14:creationId xmlns:p14="http://schemas.microsoft.com/office/powerpoint/2010/main" val="306344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13</a:t>
            </a:fld>
            <a:endParaRPr lang="hu-HU"/>
          </a:p>
        </p:txBody>
      </p:sp>
    </p:spTree>
    <p:extLst>
      <p:ext uri="{BB962C8B-B14F-4D97-AF65-F5344CB8AC3E}">
        <p14:creationId xmlns:p14="http://schemas.microsoft.com/office/powerpoint/2010/main" val="89053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16</a:t>
            </a:fld>
            <a:endParaRPr lang="hu-HU"/>
          </a:p>
        </p:txBody>
      </p:sp>
    </p:spTree>
    <p:extLst>
      <p:ext uri="{BB962C8B-B14F-4D97-AF65-F5344CB8AC3E}">
        <p14:creationId xmlns:p14="http://schemas.microsoft.com/office/powerpoint/2010/main" val="245998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17</a:t>
            </a:fld>
            <a:endParaRPr lang="hu-HU"/>
          </a:p>
        </p:txBody>
      </p:sp>
    </p:spTree>
    <p:extLst>
      <p:ext uri="{BB962C8B-B14F-4D97-AF65-F5344CB8AC3E}">
        <p14:creationId xmlns:p14="http://schemas.microsoft.com/office/powerpoint/2010/main" val="69614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18</a:t>
            </a:fld>
            <a:endParaRPr lang="hu-HU"/>
          </a:p>
        </p:txBody>
      </p:sp>
    </p:spTree>
    <p:extLst>
      <p:ext uri="{BB962C8B-B14F-4D97-AF65-F5344CB8AC3E}">
        <p14:creationId xmlns:p14="http://schemas.microsoft.com/office/powerpoint/2010/main" val="4209318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20</a:t>
            </a:fld>
            <a:endParaRPr lang="hu-HU"/>
          </a:p>
        </p:txBody>
      </p:sp>
    </p:spTree>
    <p:extLst>
      <p:ext uri="{BB962C8B-B14F-4D97-AF65-F5344CB8AC3E}">
        <p14:creationId xmlns:p14="http://schemas.microsoft.com/office/powerpoint/2010/main" val="237983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21</a:t>
            </a:fld>
            <a:endParaRPr lang="hu-HU"/>
          </a:p>
        </p:txBody>
      </p:sp>
    </p:spTree>
    <p:extLst>
      <p:ext uri="{BB962C8B-B14F-4D97-AF65-F5344CB8AC3E}">
        <p14:creationId xmlns:p14="http://schemas.microsoft.com/office/powerpoint/2010/main" val="553878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E27F1D35-500D-4C34-8C5A-E4FC18334913}" type="slidenum">
              <a:rPr lang="hu-HU" smtClean="0"/>
              <a:t>22</a:t>
            </a:fld>
            <a:endParaRPr lang="hu-HU"/>
          </a:p>
        </p:txBody>
      </p:sp>
    </p:spTree>
    <p:extLst>
      <p:ext uri="{BB962C8B-B14F-4D97-AF65-F5344CB8AC3E}">
        <p14:creationId xmlns:p14="http://schemas.microsoft.com/office/powerpoint/2010/main" val="426316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23</a:t>
            </a:fld>
            <a:endParaRPr lang="hu-HU"/>
          </a:p>
        </p:txBody>
      </p:sp>
    </p:spTree>
    <p:extLst>
      <p:ext uri="{BB962C8B-B14F-4D97-AF65-F5344CB8AC3E}">
        <p14:creationId xmlns:p14="http://schemas.microsoft.com/office/powerpoint/2010/main" val="35534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E27F1D35-500D-4C34-8C5A-E4FC18334913}" type="slidenum">
              <a:rPr lang="hu-HU" smtClean="0"/>
              <a:t>24</a:t>
            </a:fld>
            <a:endParaRPr lang="hu-HU"/>
          </a:p>
        </p:txBody>
      </p:sp>
    </p:spTree>
    <p:extLst>
      <p:ext uri="{BB962C8B-B14F-4D97-AF65-F5344CB8AC3E}">
        <p14:creationId xmlns:p14="http://schemas.microsoft.com/office/powerpoint/2010/main" val="2586591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25</a:t>
            </a:fld>
            <a:endParaRPr lang="hu-HU"/>
          </a:p>
        </p:txBody>
      </p:sp>
    </p:spTree>
    <p:extLst>
      <p:ext uri="{BB962C8B-B14F-4D97-AF65-F5344CB8AC3E}">
        <p14:creationId xmlns:p14="http://schemas.microsoft.com/office/powerpoint/2010/main" val="328793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4</a:t>
            </a:fld>
            <a:endParaRPr lang="hu-HU"/>
          </a:p>
        </p:txBody>
      </p:sp>
    </p:spTree>
    <p:extLst>
      <p:ext uri="{BB962C8B-B14F-4D97-AF65-F5344CB8AC3E}">
        <p14:creationId xmlns:p14="http://schemas.microsoft.com/office/powerpoint/2010/main" val="23420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C58103-AFA5-46AB-9E5A-98F9EFC5E96B}" type="slidenum">
              <a:rPr lang="hu-HU" smtClean="0"/>
              <a:t>26</a:t>
            </a:fld>
            <a:endParaRPr lang="hu-HU"/>
          </a:p>
        </p:txBody>
      </p:sp>
    </p:spTree>
    <p:extLst>
      <p:ext uri="{BB962C8B-B14F-4D97-AF65-F5344CB8AC3E}">
        <p14:creationId xmlns:p14="http://schemas.microsoft.com/office/powerpoint/2010/main" val="321817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27</a:t>
            </a:fld>
            <a:endParaRPr lang="hu-HU"/>
          </a:p>
        </p:txBody>
      </p:sp>
    </p:spTree>
    <p:extLst>
      <p:ext uri="{BB962C8B-B14F-4D97-AF65-F5344CB8AC3E}">
        <p14:creationId xmlns:p14="http://schemas.microsoft.com/office/powerpoint/2010/main" val="1492280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6636E54E-4040-4C34-9C66-031D06AC9E19}" type="slidenum">
              <a:rPr lang="hu-HU" smtClean="0"/>
              <a:t>28</a:t>
            </a:fld>
            <a:endParaRPr lang="hu-HU"/>
          </a:p>
        </p:txBody>
      </p:sp>
    </p:spTree>
    <p:extLst>
      <p:ext uri="{BB962C8B-B14F-4D97-AF65-F5344CB8AC3E}">
        <p14:creationId xmlns:p14="http://schemas.microsoft.com/office/powerpoint/2010/main" val="189258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29</a:t>
            </a:fld>
            <a:endParaRPr lang="hu-HU"/>
          </a:p>
        </p:txBody>
      </p:sp>
    </p:spTree>
    <p:extLst>
      <p:ext uri="{BB962C8B-B14F-4D97-AF65-F5344CB8AC3E}">
        <p14:creationId xmlns:p14="http://schemas.microsoft.com/office/powerpoint/2010/main" val="1911304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1B7A55-1294-4E4F-9D3B-EFE610BC9DFF}" type="slidenum">
              <a:rPr lang="en-US" smtClean="0"/>
              <a:t>30</a:t>
            </a:fld>
            <a:endParaRPr lang="en-US"/>
          </a:p>
        </p:txBody>
      </p:sp>
    </p:spTree>
    <p:extLst>
      <p:ext uri="{BB962C8B-B14F-4D97-AF65-F5344CB8AC3E}">
        <p14:creationId xmlns:p14="http://schemas.microsoft.com/office/powerpoint/2010/main" val="3775543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C1B7A55-1294-4E4F-9D3B-EFE610BC9DFF}" type="slidenum">
              <a:rPr lang="en-US" smtClean="0"/>
              <a:t>31</a:t>
            </a:fld>
            <a:endParaRPr lang="en-US"/>
          </a:p>
        </p:txBody>
      </p:sp>
    </p:spTree>
    <p:extLst>
      <p:ext uri="{BB962C8B-B14F-4D97-AF65-F5344CB8AC3E}">
        <p14:creationId xmlns:p14="http://schemas.microsoft.com/office/powerpoint/2010/main" val="4063876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33</a:t>
            </a:fld>
            <a:endParaRPr lang="hu-HU"/>
          </a:p>
        </p:txBody>
      </p:sp>
    </p:spTree>
    <p:extLst>
      <p:ext uri="{BB962C8B-B14F-4D97-AF65-F5344CB8AC3E}">
        <p14:creationId xmlns:p14="http://schemas.microsoft.com/office/powerpoint/2010/main" val="3285780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34</a:t>
            </a:fld>
            <a:endParaRPr lang="hu-HU"/>
          </a:p>
        </p:txBody>
      </p:sp>
    </p:spTree>
    <p:extLst>
      <p:ext uri="{BB962C8B-B14F-4D97-AF65-F5344CB8AC3E}">
        <p14:creationId xmlns:p14="http://schemas.microsoft.com/office/powerpoint/2010/main" val="138948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5</a:t>
            </a:fld>
            <a:endParaRPr lang="hu-HU"/>
          </a:p>
        </p:txBody>
      </p:sp>
    </p:spTree>
    <p:extLst>
      <p:ext uri="{BB962C8B-B14F-4D97-AF65-F5344CB8AC3E}">
        <p14:creationId xmlns:p14="http://schemas.microsoft.com/office/powerpoint/2010/main" val="10348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6</a:t>
            </a:fld>
            <a:endParaRPr lang="hu-HU"/>
          </a:p>
        </p:txBody>
      </p:sp>
    </p:spTree>
    <p:extLst>
      <p:ext uri="{BB962C8B-B14F-4D97-AF65-F5344CB8AC3E}">
        <p14:creationId xmlns:p14="http://schemas.microsoft.com/office/powerpoint/2010/main" val="105798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7</a:t>
            </a:fld>
            <a:endParaRPr lang="hu-HU"/>
          </a:p>
        </p:txBody>
      </p:sp>
    </p:spTree>
    <p:extLst>
      <p:ext uri="{BB962C8B-B14F-4D97-AF65-F5344CB8AC3E}">
        <p14:creationId xmlns:p14="http://schemas.microsoft.com/office/powerpoint/2010/main" val="2048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8</a:t>
            </a:fld>
            <a:endParaRPr lang="hu-HU"/>
          </a:p>
        </p:txBody>
      </p:sp>
    </p:spTree>
    <p:extLst>
      <p:ext uri="{BB962C8B-B14F-4D97-AF65-F5344CB8AC3E}">
        <p14:creationId xmlns:p14="http://schemas.microsoft.com/office/powerpoint/2010/main" val="418780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9</a:t>
            </a:fld>
            <a:endParaRPr lang="hu-HU"/>
          </a:p>
        </p:txBody>
      </p:sp>
    </p:spTree>
    <p:extLst>
      <p:ext uri="{BB962C8B-B14F-4D97-AF65-F5344CB8AC3E}">
        <p14:creationId xmlns:p14="http://schemas.microsoft.com/office/powerpoint/2010/main" val="163981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11</a:t>
            </a:fld>
            <a:endParaRPr lang="hu-HU"/>
          </a:p>
        </p:txBody>
      </p:sp>
    </p:spTree>
    <p:extLst>
      <p:ext uri="{BB962C8B-B14F-4D97-AF65-F5344CB8AC3E}">
        <p14:creationId xmlns:p14="http://schemas.microsoft.com/office/powerpoint/2010/main" val="148191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12</a:t>
            </a:fld>
            <a:endParaRPr lang="hu-HU"/>
          </a:p>
        </p:txBody>
      </p:sp>
    </p:spTree>
    <p:extLst>
      <p:ext uri="{BB962C8B-B14F-4D97-AF65-F5344CB8AC3E}">
        <p14:creationId xmlns:p14="http://schemas.microsoft.com/office/powerpoint/2010/main" val="382590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12192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bg1"/>
                </a:solidFill>
                <a:latin typeface="+mn-lt"/>
                <a:ea typeface="+mn-ea"/>
                <a:cs typeface="+mn-cs"/>
              </a:defRPr>
            </a:lvl1pPr>
          </a:lstStyle>
          <a:p>
            <a:pPr marL="0" lvl="0" algn="ctr" defTabSz="4572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rot="5400000">
            <a:off x="5092101" y="2517211"/>
            <a:ext cx="1944000" cy="5608800"/>
          </a:xfrm>
          <a:prstGeom prst="rect">
            <a:avLst/>
          </a:prstGeom>
        </p:spPr>
      </p:pic>
      <p:sp>
        <p:nvSpPr>
          <p:cNvPr id="9" name="Ellipszis 8">
            <a:extLst>
              <a:ext uri="{FF2B5EF4-FFF2-40B4-BE49-F238E27FC236}">
                <a16:creationId xmlns:a16="http://schemas.microsoft.com/office/drawing/2014/main" id="{AA33C856-AF1F-46C6-9B70-74729FEF45F9}"/>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25373"/>
            <a:ext cx="9027887"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Tree>
    <p:extLst>
      <p:ext uri="{BB962C8B-B14F-4D97-AF65-F5344CB8AC3E}">
        <p14:creationId xmlns:p14="http://schemas.microsoft.com/office/powerpoint/2010/main" val="288829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67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1600201"/>
            <a:ext cx="10972800" cy="4277072"/>
          </a:xfrm>
          <a:prstGeom prst="rect">
            <a:avLst/>
          </a:prstGeom>
        </p:spPr>
        <p:txBody>
          <a:bodyPr/>
          <a:lstStyle>
            <a:lvl1pPr marL="609585" indent="-609585">
              <a:buFont typeface="+mj-lt"/>
              <a:buAutoNum type="arabicPeriod"/>
              <a:defRPr sz="3200">
                <a:solidFill>
                  <a:srgbClr val="1E1B58"/>
                </a:solidFill>
              </a:defRPr>
            </a:lvl1pPr>
            <a:lvl2pPr marL="1219170" indent="-609585">
              <a:buFont typeface="+mj-lt"/>
              <a:buAutoNum type="alphaLcPeriod"/>
              <a:defRPr sz="2667">
                <a:solidFill>
                  <a:srgbClr val="1E1B58"/>
                </a:solidFill>
              </a:defRPr>
            </a:lvl2pPr>
            <a:lvl3pPr marL="1676358" indent="-457189">
              <a:buFont typeface="+mj-lt"/>
              <a:buAutoNum type="romanLcPeriod"/>
              <a:defRPr sz="2400">
                <a:solidFill>
                  <a:srgbClr val="1E1B58"/>
                </a:solidFill>
              </a:defRPr>
            </a:lvl3pPr>
            <a:lvl4pPr marL="2285943" indent="-457189">
              <a:buFont typeface="+mj-lt"/>
              <a:buAutoNum type="arabicPeriod"/>
              <a:defRPr sz="2133">
                <a:solidFill>
                  <a:srgbClr val="1E1B58"/>
                </a:solidFill>
              </a:defRPr>
            </a:lvl4pPr>
            <a:lvl5pPr marL="2895528" indent="-457189">
              <a:buFont typeface="+mj-lt"/>
              <a:buAutoNum type="arabicPeriod"/>
              <a:defRPr sz="2133">
                <a:solidFill>
                  <a:srgbClr val="1E1B58"/>
                </a:solidFill>
              </a:defRPr>
            </a:lvl5pPr>
          </a:lstStyle>
          <a:p>
            <a:pPr lvl="0"/>
            <a:r>
              <a:rPr lang="hu-HU" dirty="0"/>
              <a:t>Mintaszöveg szerkesztése</a:t>
            </a:r>
          </a:p>
          <a:p>
            <a:pPr lvl="1"/>
            <a:r>
              <a:rPr lang="hu-HU" dirty="0"/>
              <a:t>Második szint</a:t>
            </a:r>
          </a:p>
          <a:p>
            <a:pPr lvl="2"/>
            <a:r>
              <a:rPr lang="hu-HU" dirty="0"/>
              <a:t>Harmadik szint</a:t>
            </a:r>
          </a:p>
        </p:txBody>
      </p:sp>
      <p:sp>
        <p:nvSpPr>
          <p:cNvPr id="5" name="Élőláb helye 4"/>
          <p:cNvSpPr>
            <a:spLocks noGrp="1"/>
          </p:cNvSpPr>
          <p:nvPr>
            <p:ph type="ftr" sz="quarter" idx="11"/>
          </p:nvPr>
        </p:nvSpPr>
        <p:spPr>
          <a:xfrm>
            <a:off x="4367808" y="6309320"/>
            <a:ext cx="3860800" cy="365125"/>
          </a:xfrm>
          <a:prstGeom prst="rect">
            <a:avLst/>
          </a:prstGeom>
        </p:spPr>
        <p:txBody>
          <a:bodyPr/>
          <a:lstStyle/>
          <a:p>
            <a:endParaRPr lang="hu-HU" dirty="0"/>
          </a:p>
        </p:txBody>
      </p:sp>
      <p:sp>
        <p:nvSpPr>
          <p:cNvPr id="6" name="Dia számának helye 5"/>
          <p:cNvSpPr>
            <a:spLocks noGrp="1"/>
          </p:cNvSpPr>
          <p:nvPr>
            <p:ph type="sldNum" sz="quarter" idx="12"/>
          </p:nvPr>
        </p:nvSpPr>
        <p:spPr>
          <a:xfrm>
            <a:off x="623392" y="6309320"/>
            <a:ext cx="2784309" cy="365125"/>
          </a:xfrm>
          <a:prstGeom prst="rect">
            <a:avLst/>
          </a:prstGeom>
        </p:spPr>
        <p:txBody>
          <a:bodyPr/>
          <a:lstStyle/>
          <a:p>
            <a:pPr algn="l"/>
            <a:fld id="{ACA1FBC3-C4CA-4F32-B016-43947CDEBAB8}" type="slidenum">
              <a:rPr lang="hu-HU" smtClean="0"/>
              <a:pPr algn="l"/>
              <a:t>‹#›</a:t>
            </a:fld>
            <a:endParaRPr lang="hu-HU" dirty="0"/>
          </a:p>
        </p:txBody>
      </p:sp>
      <p:sp>
        <p:nvSpPr>
          <p:cNvPr id="15" name="Cím 1"/>
          <p:cNvSpPr>
            <a:spLocks noGrp="1"/>
          </p:cNvSpPr>
          <p:nvPr>
            <p:ph type="ctrTitle" hasCustomPrompt="1"/>
          </p:nvPr>
        </p:nvSpPr>
        <p:spPr>
          <a:xfrm>
            <a:off x="335690" y="620688"/>
            <a:ext cx="7296811" cy="504056"/>
          </a:xfrm>
          <a:prstGeom prst="rect">
            <a:avLst/>
          </a:prstGeom>
        </p:spPr>
        <p:txBody>
          <a:bodyPr>
            <a:noAutofit/>
          </a:bodyPr>
          <a:lstStyle>
            <a:lvl1pPr algn="l">
              <a:defRPr sz="3333">
                <a:solidFill>
                  <a:srgbClr val="1E1B58"/>
                </a:solidFill>
                <a:latin typeface="Arial" panose="020B0604020202020204" pitchFamily="34" charset="0"/>
                <a:cs typeface="Arial" panose="020B0604020202020204" pitchFamily="34" charset="0"/>
              </a:defRPr>
            </a:lvl1pPr>
          </a:lstStyle>
          <a:p>
            <a:r>
              <a:rPr lang="hu-HU" dirty="0"/>
              <a:t>DIA CÍME</a:t>
            </a:r>
          </a:p>
        </p:txBody>
      </p:sp>
      <p:sp>
        <p:nvSpPr>
          <p:cNvPr id="16" name="Szöveg helye 13"/>
          <p:cNvSpPr>
            <a:spLocks noGrp="1"/>
          </p:cNvSpPr>
          <p:nvPr>
            <p:ph type="body" sz="quarter" idx="13" hasCustomPrompt="1"/>
          </p:nvPr>
        </p:nvSpPr>
        <p:spPr>
          <a:xfrm>
            <a:off x="335360" y="332657"/>
            <a:ext cx="7296149" cy="288057"/>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solidFill>
                  <a:srgbClr val="1E1B58"/>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t>A prezentáció címe</a:t>
            </a:r>
          </a:p>
        </p:txBody>
      </p:sp>
    </p:spTree>
    <p:extLst>
      <p:ext uri="{BB962C8B-B14F-4D97-AF65-F5344CB8AC3E}">
        <p14:creationId xmlns:p14="http://schemas.microsoft.com/office/powerpoint/2010/main" val="325527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40467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5124001" y="2537525"/>
            <a:ext cx="1944000" cy="56088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12192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9" name="Ellipszis 8">
            <a:extLst>
              <a:ext uri="{FF2B5EF4-FFF2-40B4-BE49-F238E27FC236}">
                <a16:creationId xmlns:a16="http://schemas.microsoft.com/office/drawing/2014/main" id="{AA33C856-AF1F-46C6-9B70-74729FEF45F9}"/>
              </a:ext>
            </a:extLst>
          </p:cNvPr>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36002"/>
            <a:ext cx="9027887"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tx2"/>
                </a:solidFill>
                <a:latin typeface="+mn-lt"/>
                <a:ea typeface="+mn-ea"/>
                <a:cs typeface="+mn-cs"/>
              </a:defRPr>
            </a:lvl1pPr>
          </a:lstStyle>
          <a:p>
            <a:pPr marL="0" lvl="0" algn="ctr" defTabSz="457200"/>
            <a:r>
              <a:rPr lang="hu-HU" dirty="0" err="1"/>
              <a:t>MintacíM</a:t>
            </a:r>
            <a:r>
              <a:rPr lang="hu-HU" dirty="0"/>
              <a:t> szerkesztése</a:t>
            </a:r>
          </a:p>
        </p:txBody>
      </p:sp>
    </p:spTree>
    <p:extLst>
      <p:ext uri="{BB962C8B-B14F-4D97-AF65-F5344CB8AC3E}">
        <p14:creationId xmlns:p14="http://schemas.microsoft.com/office/powerpoint/2010/main" val="94607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2350800" cy="4788000"/>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dirty="0"/>
              <a:t>Mintacím szerkesztése</a:t>
            </a:r>
          </a:p>
        </p:txBody>
      </p:sp>
    </p:spTree>
    <p:extLst>
      <p:ext uri="{BB962C8B-B14F-4D97-AF65-F5344CB8AC3E}">
        <p14:creationId xmlns:p14="http://schemas.microsoft.com/office/powerpoint/2010/main" val="282193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3559946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Tree>
    <p:extLst>
      <p:ext uri="{BB962C8B-B14F-4D97-AF65-F5344CB8AC3E}">
        <p14:creationId xmlns:p14="http://schemas.microsoft.com/office/powerpoint/2010/main" val="3008236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52021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101906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7306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ímdia">
    <p:spTree>
      <p:nvGrpSpPr>
        <p:cNvPr id="1" name=""/>
        <p:cNvGrpSpPr/>
        <p:nvPr/>
      </p:nvGrpSpPr>
      <p:grpSpPr>
        <a:xfrm>
          <a:off x="0" y="0"/>
          <a:ext cx="0" cy="0"/>
          <a:chOff x="0" y="0"/>
          <a:chExt cx="0" cy="0"/>
        </a:xfrm>
      </p:grpSpPr>
      <p:sp>
        <p:nvSpPr>
          <p:cNvPr id="12" name="Téglalap 9">
            <a:extLst>
              <a:ext uri="{FF2B5EF4-FFF2-40B4-BE49-F238E27FC236}">
                <a16:creationId xmlns:a16="http://schemas.microsoft.com/office/drawing/2014/main" id="{B42950DE-5F8B-4458-BA50-F09CDFE107FF}"/>
              </a:ext>
            </a:extLst>
          </p:cNvPr>
          <p:cNvSpPr/>
          <p:nvPr userDrawn="1"/>
        </p:nvSpPr>
        <p:spPr>
          <a:xfrm>
            <a:off x="1" y="1"/>
            <a:ext cx="3048000" cy="6858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4679" t="13826" r="24393" b="13968"/>
          <a:stretch/>
        </p:blipFill>
        <p:spPr>
          <a:xfrm>
            <a:off x="891779" y="445740"/>
            <a:ext cx="1264444" cy="1266826"/>
          </a:xfrm>
          <a:prstGeom prst="rect">
            <a:avLst/>
          </a:prstGeom>
        </p:spPr>
      </p:pic>
      <p:sp>
        <p:nvSpPr>
          <p:cNvPr id="7" name="Rectangle 6">
            <a:extLst>
              <a:ext uri="{FF2B5EF4-FFF2-40B4-BE49-F238E27FC236}">
                <a16:creationId xmlns:a16="http://schemas.microsoft.com/office/drawing/2014/main" id="{ED667E43-34D1-4098-AC85-2E69FC45844E}"/>
              </a:ext>
            </a:extLst>
          </p:cNvPr>
          <p:cNvSpPr/>
          <p:nvPr userDrawn="1"/>
        </p:nvSpPr>
        <p:spPr>
          <a:xfrm rot="10800000">
            <a:off x="264001" y="4026271"/>
            <a:ext cx="2520000" cy="2520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sp>
        <p:nvSpPr>
          <p:cNvPr id="8" name="TextBox 7">
            <a:extLst>
              <a:ext uri="{FF2B5EF4-FFF2-40B4-BE49-F238E27FC236}">
                <a16:creationId xmlns:a16="http://schemas.microsoft.com/office/drawing/2014/main" id="{E7981DBB-64A2-49B8-BDF8-482F87B2CE41}"/>
              </a:ext>
            </a:extLst>
          </p:cNvPr>
          <p:cNvSpPr txBox="1"/>
          <p:nvPr userDrawn="1"/>
        </p:nvSpPr>
        <p:spPr>
          <a:xfrm>
            <a:off x="367610" y="1988698"/>
            <a:ext cx="2312780" cy="707886"/>
          </a:xfrm>
          <a:prstGeom prst="rect">
            <a:avLst/>
          </a:prstGeom>
          <a:noFill/>
        </p:spPr>
        <p:txBody>
          <a:bodyPr wrap="square" rtlCol="0">
            <a:spAutoFit/>
          </a:bodyPr>
          <a:lstStyle/>
          <a:p>
            <a:pPr algn="ctr">
              <a:lnSpc>
                <a:spcPct val="100000"/>
              </a:lnSpc>
            </a:pPr>
            <a:r>
              <a:rPr lang="en-US" sz="2000" spc="300" noProof="0" dirty="0">
                <a:solidFill>
                  <a:schemeClr val="bg1"/>
                </a:solidFill>
              </a:rPr>
              <a:t>QUESTIONS</a:t>
            </a:r>
          </a:p>
          <a:p>
            <a:pPr algn="ctr">
              <a:lnSpc>
                <a:spcPct val="100000"/>
              </a:lnSpc>
            </a:pPr>
            <a:r>
              <a:rPr lang="hu-HU" sz="2000" spc="300" dirty="0">
                <a:solidFill>
                  <a:schemeClr val="bg1"/>
                </a:solidFill>
              </a:rPr>
              <a:t>sajto@mnb.hu</a:t>
            </a:r>
          </a:p>
        </p:txBody>
      </p:sp>
      <p:sp>
        <p:nvSpPr>
          <p:cNvPr id="17" name="Cím 1">
            <a:extLst>
              <a:ext uri="{FF2B5EF4-FFF2-40B4-BE49-F238E27FC236}">
                <a16:creationId xmlns:a16="http://schemas.microsoft.com/office/drawing/2014/main" id="{0E972E3B-D8A7-41EC-8EEB-A9E2BA8A5189}"/>
              </a:ext>
            </a:extLst>
          </p:cNvPr>
          <p:cNvSpPr>
            <a:spLocks noGrp="1"/>
          </p:cNvSpPr>
          <p:nvPr>
            <p:ph type="title" hasCustomPrompt="1"/>
          </p:nvPr>
        </p:nvSpPr>
        <p:spPr>
          <a:xfrm>
            <a:off x="3391270" y="310447"/>
            <a:ext cx="8390876" cy="713833"/>
          </a:xfrm>
        </p:spPr>
        <p:txBody>
          <a:bodyPr lIns="72000" tIns="36000" rIns="72000" bIns="36000">
            <a:normAutofit/>
          </a:bodyPr>
          <a:lstStyle>
            <a:lvl1pPr algn="l">
              <a:defRPr lang="hu-HU" sz="2200" b="1" cap="all" spc="300" baseline="0" dirty="0">
                <a:solidFill>
                  <a:srgbClr val="0D234D"/>
                </a:solidFill>
              </a:defRPr>
            </a:lvl1pPr>
          </a:lstStyle>
          <a:p>
            <a:pPr marL="0" lvl="0" algn="ctr">
              <a:lnSpc>
                <a:spcPct val="100000"/>
              </a:lnSpc>
            </a:pPr>
            <a:r>
              <a:rPr lang="hu-HU" dirty="0"/>
              <a:t>Mintacím szerkesztése</a:t>
            </a:r>
          </a:p>
        </p:txBody>
      </p:sp>
      <p:sp>
        <p:nvSpPr>
          <p:cNvPr id="18" name="Szöveg helye 2">
            <a:extLst>
              <a:ext uri="{FF2B5EF4-FFF2-40B4-BE49-F238E27FC236}">
                <a16:creationId xmlns:a16="http://schemas.microsoft.com/office/drawing/2014/main" id="{C1CA7D19-B04A-4CBB-AEEB-5B0AFDF0080F}"/>
              </a:ext>
            </a:extLst>
          </p:cNvPr>
          <p:cNvSpPr>
            <a:spLocks noGrp="1"/>
          </p:cNvSpPr>
          <p:nvPr>
            <p:ph type="body" sz="quarter" idx="17" hasCustomPrompt="1"/>
          </p:nvPr>
        </p:nvSpPr>
        <p:spPr>
          <a:xfrm>
            <a:off x="3391271" y="6386645"/>
            <a:ext cx="7679183" cy="229326"/>
          </a:xfrm>
        </p:spPr>
        <p:txBody>
          <a:bodyPr anchor="ctr">
            <a:noAutofit/>
          </a:bodyPr>
          <a:lstStyle>
            <a:lvl1pPr algn="l">
              <a:spcBef>
                <a:spcPts val="0"/>
              </a:spcBef>
              <a:defRPr sz="1400"/>
            </a:lvl1pPr>
          </a:lstStyle>
          <a:p>
            <a:pPr lvl="0"/>
            <a:r>
              <a:rPr lang="hu-HU" dirty="0"/>
              <a:t>Forrás | MNB</a:t>
            </a:r>
          </a:p>
        </p:txBody>
      </p:sp>
      <p:sp>
        <p:nvSpPr>
          <p:cNvPr id="19" name="Tartalom helye 3">
            <a:extLst>
              <a:ext uri="{FF2B5EF4-FFF2-40B4-BE49-F238E27FC236}">
                <a16:creationId xmlns:a16="http://schemas.microsoft.com/office/drawing/2014/main" id="{A3232AAC-6E73-4751-9556-94A0CB749FD1}"/>
              </a:ext>
            </a:extLst>
          </p:cNvPr>
          <p:cNvSpPr>
            <a:spLocks noGrp="1"/>
          </p:cNvSpPr>
          <p:nvPr>
            <p:ph sz="quarter" idx="10" hasCustomPrompt="1"/>
          </p:nvPr>
        </p:nvSpPr>
        <p:spPr>
          <a:xfrm>
            <a:off x="3391270" y="1269509"/>
            <a:ext cx="8390876" cy="4775156"/>
          </a:xfrm>
        </p:spPr>
        <p:txBody>
          <a:bodyPr anchor="ctr"/>
          <a:lstStyle>
            <a:lvl1pPr algn="ctr">
              <a:defRPr/>
            </a:lvl1pPr>
          </a:lstStyle>
          <a:p>
            <a:pPr lvl="0"/>
            <a:r>
              <a:rPr lang="hu-HU" dirty="0"/>
              <a:t>Ábra / diagram</a:t>
            </a:r>
          </a:p>
        </p:txBody>
      </p:sp>
      <p:sp>
        <p:nvSpPr>
          <p:cNvPr id="20" name="Szöveg helye 16">
            <a:extLst>
              <a:ext uri="{FF2B5EF4-FFF2-40B4-BE49-F238E27FC236}">
                <a16:creationId xmlns:a16="http://schemas.microsoft.com/office/drawing/2014/main" id="{02CB0E1F-C568-4FA1-95F7-5FC03F72E1D5}"/>
              </a:ext>
            </a:extLst>
          </p:cNvPr>
          <p:cNvSpPr txBox="1">
            <a:spLocks/>
          </p:cNvSpPr>
          <p:nvPr userDrawn="1"/>
        </p:nvSpPr>
        <p:spPr>
          <a:xfrm>
            <a:off x="11150353" y="6310271"/>
            <a:ext cx="631793" cy="375704"/>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u-HU" sz="1400" kern="1200" spc="0" dirty="0">
                <a:solidFill>
                  <a:schemeClr val="tx2"/>
                </a:solidFill>
                <a:latin typeface="+mj-lt"/>
                <a:cs typeface="Calibri Light" panose="020F0302020204030204" pitchFamily="34" charset="0"/>
              </a:rPr>
              <a:t>| </a:t>
            </a:r>
            <a:fld id="{9F5897F7-D0F6-48BC-987C-C4C9ABF430D0}" type="slidenum">
              <a:rPr lang="en-US" sz="1400" kern="1200" spc="0" smtClean="0">
                <a:solidFill>
                  <a:schemeClr val="tx2"/>
                </a:solidFill>
                <a:latin typeface="+mj-lt"/>
                <a:cs typeface="Calibri Light" panose="020F0302020204030204" pitchFamily="34" charset="0"/>
              </a:rPr>
              <a:pPr algn="r"/>
              <a:t>‹#›</a:t>
            </a:fld>
            <a:r>
              <a:rPr lang="hu-HU" sz="1400" kern="1200" spc="0" dirty="0">
                <a:solidFill>
                  <a:schemeClr val="tx2"/>
                </a:solidFill>
                <a:latin typeface="+mj-lt"/>
                <a:cs typeface="Calibri Light" panose="020F0302020204030204" pitchFamily="34" charset="0"/>
              </a:rPr>
              <a:t> </a:t>
            </a:r>
            <a:endParaRPr lang="en-US" sz="1400" dirty="0">
              <a:solidFill>
                <a:schemeClr val="tx2"/>
              </a:solidFill>
              <a:latin typeface="+mj-lt"/>
              <a:cs typeface="Calibri Light" panose="020F0302020204030204" pitchFamily="34" charset="0"/>
            </a:endParaRPr>
          </a:p>
        </p:txBody>
      </p:sp>
      <p:sp>
        <p:nvSpPr>
          <p:cNvPr id="21" name="Szöveg helye 2">
            <a:extLst>
              <a:ext uri="{FF2B5EF4-FFF2-40B4-BE49-F238E27FC236}">
                <a16:creationId xmlns:a16="http://schemas.microsoft.com/office/drawing/2014/main" id="{9995FF97-7547-455C-A31B-F35BFA522B7D}"/>
              </a:ext>
            </a:extLst>
          </p:cNvPr>
          <p:cNvSpPr>
            <a:spLocks noGrp="1"/>
          </p:cNvSpPr>
          <p:nvPr>
            <p:ph type="body" sz="quarter" idx="18" hasCustomPrompt="1"/>
          </p:nvPr>
        </p:nvSpPr>
        <p:spPr>
          <a:xfrm>
            <a:off x="3391271" y="6146952"/>
            <a:ext cx="8390875" cy="229326"/>
          </a:xfrm>
        </p:spPr>
        <p:txBody>
          <a:bodyPr anchor="ctr">
            <a:noAutofit/>
          </a:bodyPr>
          <a:lstStyle>
            <a:lvl1pPr algn="l">
              <a:spcBef>
                <a:spcPts val="0"/>
              </a:spcBef>
              <a:defRPr sz="1400" b="0" cap="all" baseline="0"/>
            </a:lvl1pPr>
          </a:lstStyle>
          <a:p>
            <a:pPr lvl="0"/>
            <a:r>
              <a:rPr lang="hu-HU" dirty="0"/>
              <a:t>Ábracím</a:t>
            </a:r>
          </a:p>
        </p:txBody>
      </p:sp>
    </p:spTree>
    <p:extLst>
      <p:ext uri="{BB962C8B-B14F-4D97-AF65-F5344CB8AC3E}">
        <p14:creationId xmlns:p14="http://schemas.microsoft.com/office/powerpoint/2010/main" val="378111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648475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97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3" y="1"/>
            <a:ext cx="1866900"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7516919" y="0"/>
            <a:ext cx="4663644"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7516919" y="-1"/>
            <a:ext cx="4675084"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11443" y="1129644"/>
            <a:ext cx="2349495" cy="4786769"/>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a:grpSpLocks noChangeAspect="1"/>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a:t>Mintacím szerkesztése</a:t>
            </a:r>
            <a:endParaRPr lang="hu-HU" dirty="0"/>
          </a:p>
        </p:txBody>
      </p:sp>
    </p:spTree>
    <p:extLst>
      <p:ext uri="{BB962C8B-B14F-4D97-AF65-F5344CB8AC3E}">
        <p14:creationId xmlns:p14="http://schemas.microsoft.com/office/powerpoint/2010/main" val="323597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767040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167572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1870390" y="5597399"/>
            <a:ext cx="781401" cy="174243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Tree>
    <p:extLst>
      <p:ext uri="{BB962C8B-B14F-4D97-AF65-F5344CB8AC3E}">
        <p14:creationId xmlns:p14="http://schemas.microsoft.com/office/powerpoint/2010/main" val="1003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3481472"/>
            <a:ext cx="4522172" cy="3376528"/>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7227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1729236"/>
            <a:ext cx="4522172"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50603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7670400" y="922448"/>
            <a:ext cx="45216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504" y="5597399"/>
            <a:ext cx="781401" cy="1742439"/>
          </a:xfrm>
          <a:prstGeom prst="rect">
            <a:avLst/>
          </a:prstGeom>
        </p:spPr>
      </p:pic>
    </p:spTree>
    <p:extLst>
      <p:ext uri="{BB962C8B-B14F-4D97-AF65-F5344CB8AC3E}">
        <p14:creationId xmlns:p14="http://schemas.microsoft.com/office/powerpoint/2010/main" val="241643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dirty="0"/>
              <a:t>Mintacím szerkesztése</a:t>
            </a:r>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308351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0221214"/>
      </p:ext>
    </p:extLst>
  </p:cSld>
  <p:clrMap bg1="lt1" tx1="dk1" bg2="lt2" tx2="dk2" accent1="accent1" accent2="accent2" accent3="accent3" accent4="accent4" accent5="accent5" accent6="accent6" hlink="hlink" folHlink="folHlink"/>
  <p:sldLayoutIdLst>
    <p:sldLayoutId id="2147483799" r:id="rId1"/>
    <p:sldLayoutId id="2147483821" r:id="rId2"/>
    <p:sldLayoutId id="2147483800" r:id="rId3"/>
    <p:sldLayoutId id="2147483801" r:id="rId4"/>
    <p:sldLayoutId id="2147483804" r:id="rId5"/>
    <p:sldLayoutId id="2147483802" r:id="rId6"/>
    <p:sldLayoutId id="2147483803" r:id="rId7"/>
    <p:sldLayoutId id="2147483806" r:id="rId8"/>
    <p:sldLayoutId id="2147483807" r:id="rId9"/>
    <p:sldLayoutId id="2147483769" r:id="rId10"/>
    <p:sldLayoutId id="2147483820" r:id="rId11"/>
    <p:sldLayoutId id="2147483822" r:id="rId12"/>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99049426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svg"/><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8FCFD2-E3C6-43B9-8893-7543922F2472}"/>
              </a:ext>
            </a:extLst>
          </p:cNvPr>
          <p:cNvSpPr>
            <a:spLocks noGrp="1"/>
          </p:cNvSpPr>
          <p:nvPr>
            <p:ph type="body" sz="quarter" idx="11"/>
          </p:nvPr>
        </p:nvSpPr>
        <p:spPr>
          <a:xfrm>
            <a:off x="6685808" y="400114"/>
            <a:ext cx="5126441" cy="369332"/>
          </a:xfrm>
        </p:spPr>
        <p:txBody>
          <a:bodyPr/>
          <a:lstStyle/>
          <a:p>
            <a:r>
              <a:rPr lang="en-US"/>
              <a:t>Press conference | 30 November 2020</a:t>
            </a:r>
          </a:p>
        </p:txBody>
      </p:sp>
      <p:sp>
        <p:nvSpPr>
          <p:cNvPr id="3" name="Title 2">
            <a:extLst>
              <a:ext uri="{FF2B5EF4-FFF2-40B4-BE49-F238E27FC236}">
                <a16:creationId xmlns:a16="http://schemas.microsoft.com/office/drawing/2014/main" id="{CE25E05B-555C-4E8F-8AE7-FCD9643AD15F}"/>
              </a:ext>
            </a:extLst>
          </p:cNvPr>
          <p:cNvSpPr>
            <a:spLocks noGrp="1"/>
          </p:cNvSpPr>
          <p:nvPr>
            <p:ph type="title"/>
          </p:nvPr>
        </p:nvSpPr>
        <p:spPr/>
        <p:txBody>
          <a:bodyPr/>
          <a:lstStyle/>
          <a:p>
            <a:r>
              <a:rPr lang="en-US" dirty="0"/>
              <a:t>Financial stability report</a:t>
            </a:r>
            <a:br>
              <a:rPr lang="en-US" dirty="0"/>
            </a:br>
            <a:r>
              <a:rPr lang="en-US" dirty="0"/>
              <a:t>November</a:t>
            </a:r>
            <a:r>
              <a:rPr lang="hu-HU" dirty="0"/>
              <a:t> 2020</a:t>
            </a:r>
            <a:endParaRPr lang="en-US" dirty="0"/>
          </a:p>
        </p:txBody>
      </p:sp>
      <p:sp>
        <p:nvSpPr>
          <p:cNvPr id="4" name="Text Placeholder 3">
            <a:extLst>
              <a:ext uri="{FF2B5EF4-FFF2-40B4-BE49-F238E27FC236}">
                <a16:creationId xmlns:a16="http://schemas.microsoft.com/office/drawing/2014/main" id="{F7BC0284-F987-4C93-BBC0-772637E31790}"/>
              </a:ext>
            </a:extLst>
          </p:cNvPr>
          <p:cNvSpPr>
            <a:spLocks noGrp="1"/>
          </p:cNvSpPr>
          <p:nvPr>
            <p:ph type="body" sz="quarter" idx="10"/>
          </p:nvPr>
        </p:nvSpPr>
        <p:spPr>
          <a:xfrm>
            <a:off x="325820" y="350418"/>
            <a:ext cx="4710877" cy="723275"/>
          </a:xfrm>
        </p:spPr>
        <p:txBody>
          <a:bodyPr/>
          <a:lstStyle/>
          <a:p>
            <a:r>
              <a:rPr lang="en-US" dirty="0"/>
              <a:t>Bálint Dancsik</a:t>
            </a:r>
            <a:r>
              <a:rPr lang="hu-HU" dirty="0"/>
              <a:t> </a:t>
            </a:r>
            <a:r>
              <a:rPr lang="en-US" dirty="0"/>
              <a:t>| Head of Department</a:t>
            </a:r>
          </a:p>
          <a:p>
            <a:pPr>
              <a:spcBef>
                <a:spcPts val="600"/>
              </a:spcBef>
            </a:pPr>
            <a:r>
              <a:rPr lang="en-US" dirty="0"/>
              <a:t>Financial System Analysis Directorate</a:t>
            </a:r>
          </a:p>
        </p:txBody>
      </p:sp>
    </p:spTree>
    <p:extLst>
      <p:ext uri="{BB962C8B-B14F-4D97-AF65-F5344CB8AC3E}">
        <p14:creationId xmlns:p14="http://schemas.microsoft.com/office/powerpoint/2010/main" val="416516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a:t>Abundant Liquidity reserves are supported by central bank measures</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391271" y="5751965"/>
            <a:ext cx="5362986"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Distribution of individual institutions' </a:t>
            </a:r>
            <a:r>
              <a:rPr lang="en-US" sz="1600" cap="all" dirty="0" err="1"/>
              <a:t>LCR</a:t>
            </a:r>
            <a:r>
              <a:rPr lang="en-US" sz="1600" cap="all" dirty="0"/>
              <a:t> levels weighted in proportion to the balance sheet total</a:t>
            </a:r>
          </a:p>
        </p:txBody>
      </p:sp>
      <p:sp>
        <p:nvSpPr>
          <p:cNvPr id="19" name="TextBox 18">
            <a:extLst>
              <a:ext uri="{FF2B5EF4-FFF2-40B4-BE49-F238E27FC236}">
                <a16:creationId xmlns:a16="http://schemas.microsoft.com/office/drawing/2014/main" id="{A7E04EFB-4138-42CA-B553-FAC6C6D67BC7}"/>
              </a:ext>
            </a:extLst>
          </p:cNvPr>
          <p:cNvSpPr txBox="1"/>
          <p:nvPr/>
        </p:nvSpPr>
        <p:spPr>
          <a:xfrm>
            <a:off x="9247312" y="1307869"/>
            <a:ext cx="2801564" cy="2031325"/>
          </a:xfrm>
          <a:prstGeom prst="rect">
            <a:avLst/>
          </a:prstGeom>
          <a:solidFill>
            <a:schemeClr val="tx2">
              <a:lumMod val="10000"/>
              <a:lumOff val="90000"/>
            </a:schemeClr>
          </a:solidFill>
        </p:spPr>
        <p:txBody>
          <a:bodyPr wrap="square" rtlCol="0">
            <a:spAutoFit/>
          </a:bodyPr>
          <a:lstStyle/>
          <a:p>
            <a:pPr algn="just"/>
            <a:r>
              <a:rPr lang="en-US" dirty="0"/>
              <a:t>The </a:t>
            </a:r>
            <a:r>
              <a:rPr lang="en-US" b="1" dirty="0"/>
              <a:t>expanding</a:t>
            </a:r>
            <a:r>
              <a:rPr lang="en-US" dirty="0"/>
              <a:t> </a:t>
            </a:r>
            <a:r>
              <a:rPr lang="en-US" b="1" dirty="0"/>
              <a:t>liquidity</a:t>
            </a:r>
            <a:r>
              <a:rPr lang="en-US" dirty="0"/>
              <a:t> of the banking system was also reflected in the development of the </a:t>
            </a:r>
            <a:r>
              <a:rPr lang="en-US" b="1" dirty="0"/>
              <a:t>liquidity coverage ratio </a:t>
            </a:r>
            <a:r>
              <a:rPr lang="en-US" dirty="0"/>
              <a:t>(</a:t>
            </a:r>
            <a:r>
              <a:rPr lang="en-US" dirty="0" err="1"/>
              <a:t>LCR</a:t>
            </a:r>
            <a:r>
              <a:rPr lang="en-US" dirty="0"/>
              <a:t>), which </a:t>
            </a:r>
            <a:r>
              <a:rPr lang="en-US" b="1" dirty="0"/>
              <a:t>rose to 175 percent.</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400032"/>
            <a:ext cx="8116669" cy="411347"/>
          </a:xfrm>
        </p:spPr>
        <p:txBody>
          <a:bodyPr/>
          <a:lstStyle/>
          <a:p>
            <a:pPr algn="just"/>
            <a:r>
              <a:rPr lang="en-US" sz="1200" dirty="0"/>
              <a:t>Source: MNB</a:t>
            </a:r>
          </a:p>
        </p:txBody>
      </p:sp>
      <p:sp>
        <p:nvSpPr>
          <p:cNvPr id="10" name="TextBox 9">
            <a:extLst>
              <a:ext uri="{FF2B5EF4-FFF2-40B4-BE49-F238E27FC236}">
                <a16:creationId xmlns:a16="http://schemas.microsoft.com/office/drawing/2014/main" id="{62A515C6-DE4D-490B-AE8A-BC17B2F7B4DE}"/>
              </a:ext>
            </a:extLst>
          </p:cNvPr>
          <p:cNvSpPr txBox="1"/>
          <p:nvPr/>
        </p:nvSpPr>
        <p:spPr>
          <a:xfrm>
            <a:off x="9247312" y="3638726"/>
            <a:ext cx="2801565" cy="1754326"/>
          </a:xfrm>
          <a:prstGeom prst="rect">
            <a:avLst/>
          </a:prstGeom>
          <a:solidFill>
            <a:schemeClr val="tx2">
              <a:lumMod val="10000"/>
              <a:lumOff val="90000"/>
            </a:schemeClr>
          </a:solidFill>
        </p:spPr>
        <p:txBody>
          <a:bodyPr wrap="square" rtlCol="0">
            <a:spAutoFit/>
          </a:bodyPr>
          <a:lstStyle>
            <a:defPPr>
              <a:defRPr lang="en-US"/>
            </a:defPPr>
            <a:lvl1pPr algn="just"/>
          </a:lstStyle>
          <a:p>
            <a:r>
              <a:rPr lang="en-US" b="1" dirty="0"/>
              <a:t>Operational liquidity reserves of the banking sector</a:t>
            </a:r>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t>expanded</a:t>
            </a:r>
            <a:r>
              <a:rPr lang="en-US" dirty="0"/>
              <a:t> by more than </a:t>
            </a:r>
            <a:r>
              <a:rPr lang="en-US" b="1" dirty="0"/>
              <a:t>HUF 3,000 billion </a:t>
            </a:r>
            <a:r>
              <a:rPr lang="en-US" dirty="0"/>
              <a:t>compared to the February level.</a:t>
            </a:r>
          </a:p>
        </p:txBody>
      </p:sp>
      <p:pic>
        <p:nvPicPr>
          <p:cNvPr id="8" name="Picture 7">
            <a:extLst>
              <a:ext uri="{FF2B5EF4-FFF2-40B4-BE49-F238E27FC236}">
                <a16:creationId xmlns:a16="http://schemas.microsoft.com/office/drawing/2014/main" id="{84C79691-50B8-4F01-B6BF-E1502B4784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588" y="1099230"/>
            <a:ext cx="6152823" cy="4624671"/>
          </a:xfrm>
          <a:prstGeom prst="rect">
            <a:avLst/>
          </a:prstGeom>
          <a:noFill/>
          <a:ln>
            <a:noFill/>
          </a:ln>
        </p:spPr>
      </p:pic>
    </p:spTree>
    <p:extLst>
      <p:ext uri="{BB962C8B-B14F-4D97-AF65-F5344CB8AC3E}">
        <p14:creationId xmlns:p14="http://schemas.microsoft.com/office/powerpoint/2010/main" val="159129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210243" y="281726"/>
            <a:ext cx="8593207" cy="713833"/>
          </a:xfrm>
        </p:spPr>
        <p:txBody>
          <a:bodyPr>
            <a:noAutofit/>
          </a:bodyPr>
          <a:lstStyle/>
          <a:p>
            <a:r>
              <a:rPr lang="en-US" sz="2400"/>
              <a:t>As a result of liquidity-providing measures, the banking sector’s liquidity underwent a transformation</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10243" y="6012577"/>
            <a:ext cx="5753875"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Developments in central bank deposits of banks and assets of the central bank providing liquidity</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563800"/>
            <a:ext cx="7972107" cy="286232"/>
          </a:xfrm>
        </p:spPr>
        <p:txBody>
          <a:bodyPr/>
          <a:lstStyle/>
          <a:p>
            <a:pPr algn="just"/>
            <a:r>
              <a:rPr lang="en-US" sz="1200" dirty="0"/>
              <a:t>Source: MNB</a:t>
            </a:r>
            <a:r>
              <a:rPr lang="en-US" dirty="0"/>
              <a:t> </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229746"/>
            <a:ext cx="8928028" cy="369332"/>
          </a:xfrm>
          <a:prstGeom prst="rect">
            <a:avLst/>
          </a:prstGeom>
          <a:solidFill>
            <a:schemeClr val="tx2">
              <a:lumMod val="10000"/>
              <a:lumOff val="90000"/>
            </a:schemeClr>
          </a:solidFill>
        </p:spPr>
        <p:txBody>
          <a:bodyPr wrap="square" rtlCol="0">
            <a:spAutoFit/>
          </a:bodyPr>
          <a:lstStyle/>
          <a:p>
            <a:pPr algn="just"/>
            <a:r>
              <a:rPr lang="en-US"/>
              <a:t>More than two thirds of the deposits placed with the central bank are one-week deposits</a:t>
            </a:r>
          </a:p>
        </p:txBody>
      </p:sp>
      <p:sp>
        <p:nvSpPr>
          <p:cNvPr id="13" name="TextBox 12">
            <a:extLst>
              <a:ext uri="{FF2B5EF4-FFF2-40B4-BE49-F238E27FC236}">
                <a16:creationId xmlns:a16="http://schemas.microsoft.com/office/drawing/2014/main" id="{039E166B-43DC-492F-95E5-E69D820DA281}"/>
              </a:ext>
            </a:extLst>
          </p:cNvPr>
          <p:cNvSpPr txBox="1"/>
          <p:nvPr/>
        </p:nvSpPr>
        <p:spPr>
          <a:xfrm>
            <a:off x="9144001" y="1908260"/>
            <a:ext cx="2928025" cy="1569660"/>
          </a:xfrm>
          <a:prstGeom prst="rect">
            <a:avLst/>
          </a:prstGeom>
          <a:solidFill>
            <a:schemeClr val="tx2">
              <a:lumMod val="10000"/>
              <a:lumOff val="90000"/>
            </a:schemeClr>
          </a:solidFill>
        </p:spPr>
        <p:txBody>
          <a:bodyPr wrap="square" rtlCol="0">
            <a:spAutoFit/>
          </a:bodyPr>
          <a:lstStyle>
            <a:defPPr>
              <a:defRPr lang="en-US"/>
            </a:defPPr>
            <a:lvl1pPr algn="just">
              <a:defRPr sz="1600"/>
            </a:lvl1pPr>
          </a:lstStyle>
          <a:p>
            <a:r>
              <a:rPr lang="en-US" dirty="0"/>
              <a:t>Holdings amounting to some </a:t>
            </a:r>
            <a:r>
              <a:rPr lang="en-US" b="1" dirty="0"/>
              <a:t>HUF 2,000 billion</a:t>
            </a:r>
            <a:r>
              <a:rPr lang="en-US" dirty="0"/>
              <a:t> mostly with a 5-year maturity built up in the banking sector </a:t>
            </a:r>
            <a:r>
              <a:rPr lang="en-US" b="1" dirty="0"/>
              <a:t>from the collateralized central bank loans</a:t>
            </a:r>
            <a:r>
              <a:rPr lang="hu-HU" b="1" dirty="0"/>
              <a:t>.</a:t>
            </a:r>
            <a:endParaRPr lang="en-US" b="1" dirty="0"/>
          </a:p>
        </p:txBody>
      </p:sp>
      <p:sp>
        <p:nvSpPr>
          <p:cNvPr id="17" name="TextBox 16">
            <a:extLst>
              <a:ext uri="{FF2B5EF4-FFF2-40B4-BE49-F238E27FC236}">
                <a16:creationId xmlns:a16="http://schemas.microsoft.com/office/drawing/2014/main" id="{AECA365F-D06E-42EE-A252-F32E86CF4C41}"/>
              </a:ext>
            </a:extLst>
          </p:cNvPr>
          <p:cNvSpPr txBox="1"/>
          <p:nvPr/>
        </p:nvSpPr>
        <p:spPr>
          <a:xfrm>
            <a:off x="9144001" y="3697420"/>
            <a:ext cx="2928026" cy="1323439"/>
          </a:xfrm>
          <a:prstGeom prst="rect">
            <a:avLst/>
          </a:prstGeom>
          <a:solidFill>
            <a:schemeClr val="tx2">
              <a:lumMod val="10000"/>
              <a:lumOff val="90000"/>
            </a:schemeClr>
          </a:solidFill>
        </p:spPr>
        <p:txBody>
          <a:bodyPr wrap="square" rtlCol="0">
            <a:spAutoFit/>
          </a:bodyPr>
          <a:lstStyle>
            <a:defPPr>
              <a:defRPr lang="en-US"/>
            </a:defPPr>
            <a:lvl1pPr algn="just">
              <a:defRPr sz="1600"/>
            </a:lvl1pPr>
          </a:lstStyle>
          <a:p>
            <a:r>
              <a:rPr lang="en-US" dirty="0"/>
              <a:t>Until October 2020 the total amount purchased by MNB:</a:t>
            </a:r>
          </a:p>
          <a:p>
            <a:r>
              <a:rPr lang="en-US" dirty="0"/>
              <a:t>- </a:t>
            </a:r>
            <a:r>
              <a:rPr lang="hu-HU" dirty="0"/>
              <a:t>HUF </a:t>
            </a:r>
            <a:r>
              <a:rPr lang="en-US" dirty="0"/>
              <a:t>200 </a:t>
            </a:r>
            <a:r>
              <a:rPr lang="hu-HU" dirty="0"/>
              <a:t>B</a:t>
            </a:r>
            <a:r>
              <a:rPr lang="en-US" dirty="0"/>
              <a:t>n mortgage bonds, </a:t>
            </a:r>
          </a:p>
          <a:p>
            <a:r>
              <a:rPr lang="en-US" dirty="0"/>
              <a:t>- </a:t>
            </a:r>
            <a:r>
              <a:rPr lang="hu-HU" dirty="0"/>
              <a:t>HUF </a:t>
            </a:r>
            <a:r>
              <a:rPr lang="en-US" dirty="0"/>
              <a:t>400 </a:t>
            </a:r>
            <a:r>
              <a:rPr lang="hu-HU" dirty="0" err="1"/>
              <a:t>Bn</a:t>
            </a:r>
            <a:r>
              <a:rPr lang="en-US" dirty="0"/>
              <a:t> corporate bonds,  </a:t>
            </a:r>
          </a:p>
          <a:p>
            <a:r>
              <a:rPr lang="en-US" dirty="0"/>
              <a:t>- </a:t>
            </a:r>
            <a:r>
              <a:rPr lang="hu-HU" dirty="0"/>
              <a:t>HUF </a:t>
            </a:r>
            <a:r>
              <a:rPr lang="en-US" dirty="0"/>
              <a:t>600 </a:t>
            </a:r>
            <a:r>
              <a:rPr lang="hu-HU" dirty="0" err="1"/>
              <a:t>Bn</a:t>
            </a:r>
            <a:r>
              <a:rPr lang="en-US" dirty="0"/>
              <a:t> government bonds.</a:t>
            </a:r>
          </a:p>
        </p:txBody>
      </p:sp>
      <p:pic>
        <p:nvPicPr>
          <p:cNvPr id="3" name="Picture 2">
            <a:extLst>
              <a:ext uri="{FF2B5EF4-FFF2-40B4-BE49-F238E27FC236}">
                <a16:creationId xmlns:a16="http://schemas.microsoft.com/office/drawing/2014/main" id="{4DD8A753-AA54-4723-9269-A80007A85566}"/>
              </a:ext>
            </a:extLst>
          </p:cNvPr>
          <p:cNvPicPr>
            <a:picLocks noChangeAspect="1"/>
          </p:cNvPicPr>
          <p:nvPr/>
        </p:nvPicPr>
        <p:blipFill>
          <a:blip r:embed="rId3"/>
          <a:stretch>
            <a:fillRect/>
          </a:stretch>
        </p:blipFill>
        <p:spPr>
          <a:xfrm>
            <a:off x="3087730" y="1599078"/>
            <a:ext cx="5958498" cy="4372677"/>
          </a:xfrm>
          <a:prstGeom prst="rect">
            <a:avLst/>
          </a:prstGeom>
        </p:spPr>
      </p:pic>
    </p:spTree>
    <p:extLst>
      <p:ext uri="{BB962C8B-B14F-4D97-AF65-F5344CB8AC3E}">
        <p14:creationId xmlns:p14="http://schemas.microsoft.com/office/powerpoint/2010/main" val="388883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31B3E-33FF-4760-9B32-1F174C417BDB}"/>
              </a:ext>
            </a:extLst>
          </p:cNvPr>
          <p:cNvSpPr>
            <a:spLocks noGrp="1"/>
          </p:cNvSpPr>
          <p:nvPr>
            <p:ph type="title"/>
          </p:nvPr>
        </p:nvSpPr>
        <p:spPr>
          <a:xfrm>
            <a:off x="3255806" y="310447"/>
            <a:ext cx="8800730" cy="713833"/>
          </a:xfrm>
        </p:spPr>
        <p:txBody>
          <a:bodyPr>
            <a:noAutofit/>
          </a:bodyPr>
          <a:lstStyle/>
          <a:p>
            <a:r>
              <a:rPr lang="en-US" sz="2400"/>
              <a:t>The liquidity stress index fell close to its theoretical minimum</a:t>
            </a:r>
          </a:p>
        </p:txBody>
      </p:sp>
      <p:sp>
        <p:nvSpPr>
          <p:cNvPr id="23" name="Content Placeholder 3">
            <a:extLst>
              <a:ext uri="{FF2B5EF4-FFF2-40B4-BE49-F238E27FC236}">
                <a16:creationId xmlns:a16="http://schemas.microsoft.com/office/drawing/2014/main" id="{FACF1C1D-0D56-4228-94CE-2288CF83AB2B}"/>
              </a:ext>
            </a:extLst>
          </p:cNvPr>
          <p:cNvSpPr txBox="1">
            <a:spLocks/>
          </p:cNvSpPr>
          <p:nvPr/>
        </p:nvSpPr>
        <p:spPr>
          <a:xfrm>
            <a:off x="3092585" y="5946554"/>
            <a:ext cx="6006829" cy="3139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a:t>LIQUIDITY STRESS INDEX</a:t>
            </a:r>
          </a:p>
        </p:txBody>
      </p:sp>
      <p:sp>
        <p:nvSpPr>
          <p:cNvPr id="24" name="Text Placeholder 3">
            <a:extLst>
              <a:ext uri="{FF2B5EF4-FFF2-40B4-BE49-F238E27FC236}">
                <a16:creationId xmlns:a16="http://schemas.microsoft.com/office/drawing/2014/main" id="{5AF8F89E-64E2-4024-833C-481AC553A55F}"/>
              </a:ext>
            </a:extLst>
          </p:cNvPr>
          <p:cNvSpPr txBox="1">
            <a:spLocks/>
          </p:cNvSpPr>
          <p:nvPr/>
        </p:nvSpPr>
        <p:spPr>
          <a:xfrm>
            <a:off x="3092585" y="6368716"/>
            <a:ext cx="8377520" cy="473241"/>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100" dirty="0"/>
              <a:t>Note: The indicator is the sum of the liquidity shortfalls in percentage points (but a maximum of 100 percentage points) compared to the 100-per cent regulatory limit of the </a:t>
            </a:r>
            <a:r>
              <a:rPr lang="en-US" sz="1100" dirty="0" err="1"/>
              <a:t>LCR</a:t>
            </a:r>
            <a:r>
              <a:rPr lang="en-US" sz="1100" dirty="0"/>
              <a:t>, weighted by the balance sheet total in the stress scenario. The higher the value, the higher the liquidity risk. The alternative results disregarding the spring 2020 changes to the monetary policy toolkit are marked with blue background. Source: MNB</a:t>
            </a:r>
          </a:p>
        </p:txBody>
      </p:sp>
      <p:sp>
        <p:nvSpPr>
          <p:cNvPr id="27" name="TextBox 26">
            <a:extLst>
              <a:ext uri="{FF2B5EF4-FFF2-40B4-BE49-F238E27FC236}">
                <a16:creationId xmlns:a16="http://schemas.microsoft.com/office/drawing/2014/main" id="{73326D82-7F54-488B-AF53-F9BBB7216826}"/>
              </a:ext>
            </a:extLst>
          </p:cNvPr>
          <p:cNvSpPr txBox="1"/>
          <p:nvPr/>
        </p:nvSpPr>
        <p:spPr>
          <a:xfrm>
            <a:off x="3176080" y="1074963"/>
            <a:ext cx="8928028" cy="646331"/>
          </a:xfrm>
          <a:prstGeom prst="rect">
            <a:avLst/>
          </a:prstGeom>
          <a:solidFill>
            <a:schemeClr val="tx2">
              <a:lumMod val="10000"/>
              <a:lumOff val="90000"/>
            </a:schemeClr>
          </a:solidFill>
        </p:spPr>
        <p:txBody>
          <a:bodyPr wrap="square" rtlCol="0">
            <a:spAutoFit/>
          </a:bodyPr>
          <a:lstStyle/>
          <a:p>
            <a:pPr algn="just"/>
            <a:r>
              <a:rPr lang="en-US"/>
              <a:t>The vast majority of banks have a </a:t>
            </a:r>
            <a:r>
              <a:rPr lang="en-US" b="1"/>
              <a:t>sufficient liquidity buffer</a:t>
            </a:r>
            <a:r>
              <a:rPr lang="en-US"/>
              <a:t> to meet the regulatory requirements even in the event of a severe liquidity stress.</a:t>
            </a:r>
          </a:p>
        </p:txBody>
      </p:sp>
      <p:pic>
        <p:nvPicPr>
          <p:cNvPr id="16" name="Picture 15">
            <a:extLst>
              <a:ext uri="{FF2B5EF4-FFF2-40B4-BE49-F238E27FC236}">
                <a16:creationId xmlns:a16="http://schemas.microsoft.com/office/drawing/2014/main" id="{624F5665-CAC5-4C45-A44F-520F42638D0F}"/>
              </a:ext>
            </a:extLst>
          </p:cNvPr>
          <p:cNvPicPr>
            <a:picLocks noChangeAspect="1"/>
          </p:cNvPicPr>
          <p:nvPr/>
        </p:nvPicPr>
        <p:blipFill>
          <a:blip r:embed="rId3"/>
          <a:stretch>
            <a:fillRect/>
          </a:stretch>
        </p:blipFill>
        <p:spPr>
          <a:xfrm>
            <a:off x="9414636" y="1807390"/>
            <a:ext cx="2591497" cy="2656692"/>
          </a:xfrm>
          <a:prstGeom prst="rect">
            <a:avLst/>
          </a:prstGeom>
        </p:spPr>
      </p:pic>
      <p:pic>
        <p:nvPicPr>
          <p:cNvPr id="18" name="Picture 17">
            <a:extLst>
              <a:ext uri="{FF2B5EF4-FFF2-40B4-BE49-F238E27FC236}">
                <a16:creationId xmlns:a16="http://schemas.microsoft.com/office/drawing/2014/main" id="{8756F0F1-94AC-4FB9-AB54-070093E3511E}"/>
              </a:ext>
            </a:extLst>
          </p:cNvPr>
          <p:cNvPicPr>
            <a:picLocks noChangeAspect="1"/>
          </p:cNvPicPr>
          <p:nvPr/>
        </p:nvPicPr>
        <p:blipFill>
          <a:blip r:embed="rId4"/>
          <a:stretch>
            <a:fillRect/>
          </a:stretch>
        </p:blipFill>
        <p:spPr>
          <a:xfrm>
            <a:off x="9414635" y="4473801"/>
            <a:ext cx="2591497" cy="1685268"/>
          </a:xfrm>
          <a:prstGeom prst="rect">
            <a:avLst/>
          </a:prstGeom>
        </p:spPr>
      </p:pic>
      <p:grpSp>
        <p:nvGrpSpPr>
          <p:cNvPr id="4" name="Group 3">
            <a:extLst>
              <a:ext uri="{FF2B5EF4-FFF2-40B4-BE49-F238E27FC236}">
                <a16:creationId xmlns:a16="http://schemas.microsoft.com/office/drawing/2014/main" id="{707D43C1-C2CD-4DA3-9EB7-664DC6091193}"/>
              </a:ext>
            </a:extLst>
          </p:cNvPr>
          <p:cNvGrpSpPr/>
          <p:nvPr/>
        </p:nvGrpSpPr>
        <p:grpSpPr>
          <a:xfrm>
            <a:off x="3435820" y="1771977"/>
            <a:ext cx="5663594" cy="4212403"/>
            <a:chOff x="3435820" y="1771977"/>
            <a:chExt cx="5663594" cy="4212403"/>
          </a:xfrm>
        </p:grpSpPr>
        <p:pic>
          <p:nvPicPr>
            <p:cNvPr id="5" name="Picture 4">
              <a:extLst>
                <a:ext uri="{FF2B5EF4-FFF2-40B4-BE49-F238E27FC236}">
                  <a16:creationId xmlns:a16="http://schemas.microsoft.com/office/drawing/2014/main" id="{6C9495A2-0452-4434-B20E-1243F771E03C}"/>
                </a:ext>
              </a:extLst>
            </p:cNvPr>
            <p:cNvPicPr>
              <a:picLocks noChangeAspect="1"/>
            </p:cNvPicPr>
            <p:nvPr/>
          </p:nvPicPr>
          <p:blipFill>
            <a:blip r:embed="rId5"/>
            <a:stretch>
              <a:fillRect/>
            </a:stretch>
          </p:blipFill>
          <p:spPr>
            <a:xfrm>
              <a:off x="3435820" y="1771977"/>
              <a:ext cx="5663594" cy="4212403"/>
            </a:xfrm>
            <a:prstGeom prst="rect">
              <a:avLst/>
            </a:prstGeom>
          </p:spPr>
        </p:pic>
        <p:sp>
          <p:nvSpPr>
            <p:cNvPr id="2" name="Rectangle 1">
              <a:extLst>
                <a:ext uri="{FF2B5EF4-FFF2-40B4-BE49-F238E27FC236}">
                  <a16:creationId xmlns:a16="http://schemas.microsoft.com/office/drawing/2014/main" id="{53256CB4-ED39-4EE8-B0FE-359741991736}"/>
                </a:ext>
              </a:extLst>
            </p:cNvPr>
            <p:cNvSpPr/>
            <p:nvPr/>
          </p:nvSpPr>
          <p:spPr>
            <a:xfrm>
              <a:off x="7991605" y="2012950"/>
              <a:ext cx="162839" cy="22585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E15E4-AF7F-4BE9-B17E-D84664F4DFDD}"/>
                </a:ext>
              </a:extLst>
            </p:cNvPr>
            <p:cNvSpPr/>
            <p:nvPr/>
          </p:nvSpPr>
          <p:spPr>
            <a:xfrm>
              <a:off x="8422609" y="2006436"/>
              <a:ext cx="162839" cy="22585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096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1633395064"/>
              </p:ext>
            </p:extLst>
          </p:nvPr>
        </p:nvGraphicFramePr>
        <p:xfrm>
          <a:off x="3769895" y="520181"/>
          <a:ext cx="7234130" cy="581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99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3100040" y="348194"/>
            <a:ext cx="9091960" cy="713833"/>
          </a:xfrm>
        </p:spPr>
        <p:txBody>
          <a:bodyPr>
            <a:noAutofit/>
          </a:bodyPr>
          <a:lstStyle/>
          <a:p>
            <a:r>
              <a:rPr lang="en-US" sz="2300" dirty="0"/>
              <a:t>2008 vs 2020: state programs (moratorium and loan programs) maintain the expansion of loan</a:t>
            </a:r>
            <a:r>
              <a:rPr lang="hu-HU" sz="2300" dirty="0"/>
              <a:t>s</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3333502" y="5822373"/>
            <a:ext cx="8680816"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Percentage change in the loan portfolio after the outbreak of the crisis in 2008 and the appearance of the coronavirus in Hungary</a:t>
            </a:r>
          </a:p>
        </p:txBody>
      </p:sp>
      <p:pic>
        <p:nvPicPr>
          <p:cNvPr id="6" name="Picture 5">
            <a:extLst>
              <a:ext uri="{FF2B5EF4-FFF2-40B4-BE49-F238E27FC236}">
                <a16:creationId xmlns:a16="http://schemas.microsoft.com/office/drawing/2014/main" id="{3E1118DB-D3C2-4B8F-A81D-CBDE84BBF8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0040" y="1839700"/>
            <a:ext cx="4572000" cy="3467966"/>
          </a:xfrm>
          <a:prstGeom prst="rect">
            <a:avLst/>
          </a:prstGeom>
          <a:noFill/>
          <a:ln>
            <a:noFill/>
          </a:ln>
        </p:spPr>
      </p:pic>
      <p:pic>
        <p:nvPicPr>
          <p:cNvPr id="7" name="Picture 6">
            <a:extLst>
              <a:ext uri="{FF2B5EF4-FFF2-40B4-BE49-F238E27FC236}">
                <a16:creationId xmlns:a16="http://schemas.microsoft.com/office/drawing/2014/main" id="{3A5AD87E-0D87-4649-B5BD-70D73BB6A8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2040" y="1839700"/>
            <a:ext cx="4572001" cy="3467966"/>
          </a:xfrm>
          <a:prstGeom prst="rect">
            <a:avLst/>
          </a:prstGeom>
          <a:noFill/>
          <a:ln>
            <a:noFill/>
          </a:ln>
        </p:spPr>
      </p:pic>
      <p:sp>
        <p:nvSpPr>
          <p:cNvPr id="2" name="TextBox 1">
            <a:extLst>
              <a:ext uri="{FF2B5EF4-FFF2-40B4-BE49-F238E27FC236}">
                <a16:creationId xmlns:a16="http://schemas.microsoft.com/office/drawing/2014/main" id="{302A7189-3C5C-41F1-86C5-69660C55ABB9}"/>
              </a:ext>
            </a:extLst>
          </p:cNvPr>
          <p:cNvSpPr txBox="1"/>
          <p:nvPr/>
        </p:nvSpPr>
        <p:spPr>
          <a:xfrm>
            <a:off x="3626651" y="5335703"/>
            <a:ext cx="3169275" cy="369332"/>
          </a:xfrm>
          <a:prstGeom prst="rect">
            <a:avLst/>
          </a:prstGeom>
          <a:noFill/>
        </p:spPr>
        <p:txBody>
          <a:bodyPr wrap="square" rtlCol="0">
            <a:spAutoFit/>
          </a:bodyPr>
          <a:lstStyle/>
          <a:p>
            <a:pPr algn="ctr"/>
            <a:r>
              <a:rPr lang="hu-HU" i="1" dirty="0">
                <a:solidFill>
                  <a:schemeClr val="tx2"/>
                </a:solidFill>
              </a:rPr>
              <a:t>Non-</a:t>
            </a:r>
            <a:r>
              <a:rPr lang="hu-HU" i="1" dirty="0" err="1">
                <a:solidFill>
                  <a:schemeClr val="tx2"/>
                </a:solidFill>
              </a:rPr>
              <a:t>financial</a:t>
            </a:r>
            <a:r>
              <a:rPr lang="hu-HU" i="1" dirty="0">
                <a:solidFill>
                  <a:schemeClr val="tx2"/>
                </a:solidFill>
              </a:rPr>
              <a:t> </a:t>
            </a:r>
            <a:r>
              <a:rPr lang="hu-HU" i="1" dirty="0" err="1">
                <a:solidFill>
                  <a:schemeClr val="tx2"/>
                </a:solidFill>
              </a:rPr>
              <a:t>corporations</a:t>
            </a:r>
            <a:endParaRPr lang="hu-HU" i="1" dirty="0">
              <a:solidFill>
                <a:schemeClr val="tx2"/>
              </a:solidFill>
            </a:endParaRPr>
          </a:p>
        </p:txBody>
      </p:sp>
      <p:sp>
        <p:nvSpPr>
          <p:cNvPr id="5" name="TextBox 4">
            <a:extLst>
              <a:ext uri="{FF2B5EF4-FFF2-40B4-BE49-F238E27FC236}">
                <a16:creationId xmlns:a16="http://schemas.microsoft.com/office/drawing/2014/main" id="{790EB101-E995-4924-A5CF-787AFDC6BFD9}"/>
              </a:ext>
            </a:extLst>
          </p:cNvPr>
          <p:cNvSpPr txBox="1"/>
          <p:nvPr/>
        </p:nvSpPr>
        <p:spPr>
          <a:xfrm>
            <a:off x="8521117" y="5301966"/>
            <a:ext cx="3169275" cy="369332"/>
          </a:xfrm>
          <a:prstGeom prst="rect">
            <a:avLst/>
          </a:prstGeom>
          <a:noFill/>
        </p:spPr>
        <p:txBody>
          <a:bodyPr wrap="square" rtlCol="0">
            <a:spAutoFit/>
          </a:bodyPr>
          <a:lstStyle/>
          <a:p>
            <a:pPr algn="ctr"/>
            <a:r>
              <a:rPr lang="hu-HU" i="1" dirty="0" err="1">
                <a:solidFill>
                  <a:schemeClr val="tx2"/>
                </a:solidFill>
              </a:rPr>
              <a:t>Households</a:t>
            </a:r>
            <a:endParaRPr lang="hu-HU" i="1" dirty="0">
              <a:solidFill>
                <a:schemeClr val="tx2"/>
              </a:solidFill>
            </a:endParaRPr>
          </a:p>
        </p:txBody>
      </p:sp>
      <p:sp>
        <p:nvSpPr>
          <p:cNvPr id="8" name="Text Placeholder 3">
            <a:extLst>
              <a:ext uri="{FF2B5EF4-FFF2-40B4-BE49-F238E27FC236}">
                <a16:creationId xmlns:a16="http://schemas.microsoft.com/office/drawing/2014/main" id="{DA99C689-220A-46CA-B73B-D655C88C0782}"/>
              </a:ext>
            </a:extLst>
          </p:cNvPr>
          <p:cNvSpPr txBox="1">
            <a:spLocks/>
          </p:cNvSpPr>
          <p:nvPr/>
        </p:nvSpPr>
        <p:spPr>
          <a:xfrm>
            <a:off x="3002178" y="6475242"/>
            <a:ext cx="8538312" cy="369403"/>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200" dirty="0"/>
              <a:t>Note: </a:t>
            </a:r>
            <a:r>
              <a:rPr lang="hu-HU" sz="1200" dirty="0"/>
              <a:t>O</a:t>
            </a:r>
            <a:r>
              <a:rPr lang="en-US" sz="1200" dirty="0" err="1"/>
              <a:t>nly</a:t>
            </a:r>
            <a:r>
              <a:rPr lang="en-US" sz="1200" dirty="0"/>
              <a:t> taking into account the effect of transactions (disbursements and repayments). </a:t>
            </a:r>
            <a:r>
              <a:rPr lang="en-US" sz="1200" dirty="0">
                <a:solidFill>
                  <a:schemeClr val="tx2"/>
                </a:solidFill>
              </a:rPr>
              <a:t>The impact of the moratorium and government/central bank loan programs has not been excluded from growth rates.</a:t>
            </a:r>
            <a:r>
              <a:rPr lang="hu-HU" sz="1200" dirty="0">
                <a:solidFill>
                  <a:schemeClr val="tx2"/>
                </a:solidFill>
              </a:rPr>
              <a:t> </a:t>
            </a:r>
            <a:r>
              <a:rPr lang="en-US" sz="1200" dirty="0"/>
              <a:t>t = 2008 September</a:t>
            </a:r>
            <a:r>
              <a:rPr lang="hu-HU" sz="1200" dirty="0"/>
              <a:t> and </a:t>
            </a:r>
            <a:r>
              <a:rPr lang="en-US" sz="1200" dirty="0"/>
              <a:t>2020 March</a:t>
            </a:r>
            <a:r>
              <a:rPr lang="hu-HU" sz="1200" dirty="0"/>
              <a:t>. </a:t>
            </a:r>
            <a:r>
              <a:rPr lang="hu-HU" sz="1200" dirty="0" err="1"/>
              <a:t>Source</a:t>
            </a:r>
            <a:r>
              <a:rPr lang="hu-HU" sz="1200" dirty="0"/>
              <a:t>: MNB</a:t>
            </a:r>
          </a:p>
        </p:txBody>
      </p:sp>
      <p:sp>
        <p:nvSpPr>
          <p:cNvPr id="13" name="Rectangle 12">
            <a:extLst>
              <a:ext uri="{FF2B5EF4-FFF2-40B4-BE49-F238E27FC236}">
                <a16:creationId xmlns:a16="http://schemas.microsoft.com/office/drawing/2014/main" id="{56C70B85-E206-4C27-BE39-677B3E48C2A3}"/>
              </a:ext>
            </a:extLst>
          </p:cNvPr>
          <p:cNvSpPr/>
          <p:nvPr/>
        </p:nvSpPr>
        <p:spPr>
          <a:xfrm>
            <a:off x="3152080" y="1175691"/>
            <a:ext cx="8862238" cy="590931"/>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750" b="1" dirty="0" err="1">
                <a:solidFill>
                  <a:schemeClr val="tx2"/>
                </a:solidFill>
              </a:rPr>
              <a:t>Participation</a:t>
            </a:r>
            <a:r>
              <a:rPr lang="hu-HU" sz="1750" b="1" dirty="0">
                <a:solidFill>
                  <a:schemeClr val="tx2"/>
                </a:solidFill>
              </a:rPr>
              <a:t> in </a:t>
            </a:r>
            <a:r>
              <a:rPr lang="hu-HU" sz="1750" b="1" dirty="0" err="1">
                <a:solidFill>
                  <a:schemeClr val="tx2"/>
                </a:solidFill>
              </a:rPr>
              <a:t>the</a:t>
            </a:r>
            <a:r>
              <a:rPr lang="hu-HU" sz="1750" b="1" dirty="0">
                <a:solidFill>
                  <a:schemeClr val="tx2"/>
                </a:solidFill>
              </a:rPr>
              <a:t> </a:t>
            </a:r>
            <a:r>
              <a:rPr lang="hu-HU" sz="1750" b="1" dirty="0" err="1">
                <a:solidFill>
                  <a:schemeClr val="tx2"/>
                </a:solidFill>
              </a:rPr>
              <a:t>moratorium</a:t>
            </a:r>
            <a:r>
              <a:rPr lang="hu-HU" sz="1750" b="1" dirty="0">
                <a:solidFill>
                  <a:schemeClr val="tx2"/>
                </a:solidFill>
              </a:rPr>
              <a:t> in </a:t>
            </a:r>
            <a:r>
              <a:rPr lang="hu-HU" sz="1750" b="1" dirty="0" err="1">
                <a:solidFill>
                  <a:schemeClr val="tx2"/>
                </a:solidFill>
              </a:rPr>
              <a:t>proportion</a:t>
            </a:r>
            <a:r>
              <a:rPr lang="hu-HU" sz="1750" b="1" dirty="0">
                <a:solidFill>
                  <a:schemeClr val="tx2"/>
                </a:solidFill>
              </a:rPr>
              <a:t> </a:t>
            </a:r>
            <a:r>
              <a:rPr lang="hu-HU" sz="1750" b="1" dirty="0" err="1">
                <a:solidFill>
                  <a:schemeClr val="tx2"/>
                </a:solidFill>
              </a:rPr>
              <a:t>to</a:t>
            </a:r>
            <a:r>
              <a:rPr lang="hu-HU" sz="1750" b="1" dirty="0">
                <a:solidFill>
                  <a:schemeClr val="tx2"/>
                </a:solidFill>
              </a:rPr>
              <a:t> </a:t>
            </a:r>
            <a:r>
              <a:rPr lang="hu-HU" sz="1750" b="1" dirty="0" err="1">
                <a:solidFill>
                  <a:schemeClr val="tx2"/>
                </a:solidFill>
              </a:rPr>
              <a:t>the</a:t>
            </a:r>
            <a:r>
              <a:rPr lang="hu-HU" sz="1750" b="1" dirty="0">
                <a:solidFill>
                  <a:schemeClr val="tx2"/>
                </a:solidFill>
              </a:rPr>
              <a:t> </a:t>
            </a:r>
            <a:r>
              <a:rPr lang="hu-HU" sz="1750" b="1" dirty="0" err="1">
                <a:solidFill>
                  <a:schemeClr val="tx2"/>
                </a:solidFill>
              </a:rPr>
              <a:t>eligible</a:t>
            </a:r>
            <a:r>
              <a:rPr lang="hu-HU" sz="1750" b="1" dirty="0">
                <a:solidFill>
                  <a:schemeClr val="tx2"/>
                </a:solidFill>
              </a:rPr>
              <a:t> </a:t>
            </a:r>
            <a:r>
              <a:rPr lang="hu-HU" sz="1750" b="1" dirty="0" err="1">
                <a:solidFill>
                  <a:schemeClr val="tx2"/>
                </a:solidFill>
              </a:rPr>
              <a:t>loan</a:t>
            </a:r>
            <a:r>
              <a:rPr lang="hu-HU" sz="1750" b="1" dirty="0">
                <a:solidFill>
                  <a:schemeClr val="tx2"/>
                </a:solidFill>
              </a:rPr>
              <a:t> </a:t>
            </a:r>
            <a:r>
              <a:rPr lang="hu-HU" sz="1750" b="1" dirty="0" err="1">
                <a:solidFill>
                  <a:schemeClr val="tx2"/>
                </a:solidFill>
              </a:rPr>
              <a:t>portfolio</a:t>
            </a:r>
            <a:r>
              <a:rPr lang="hu-HU" sz="1750" b="1" dirty="0">
                <a:solidFill>
                  <a:schemeClr val="tx2"/>
                </a:solidFill>
              </a:rPr>
              <a:t> (</a:t>
            </a:r>
            <a:r>
              <a:rPr lang="hu-HU" sz="1750" b="1" dirty="0" err="1">
                <a:solidFill>
                  <a:schemeClr val="tx2"/>
                </a:solidFill>
              </a:rPr>
              <a:t>September</a:t>
            </a:r>
            <a:r>
              <a:rPr lang="hu-HU" sz="1750" b="1" dirty="0">
                <a:solidFill>
                  <a:schemeClr val="tx2"/>
                </a:solidFill>
              </a:rPr>
              <a:t> 2020): </a:t>
            </a:r>
            <a:r>
              <a:rPr lang="hu-HU" sz="1750" b="1" dirty="0" err="1">
                <a:solidFill>
                  <a:schemeClr val="tx2"/>
                </a:solidFill>
              </a:rPr>
              <a:t>Corporations</a:t>
            </a:r>
            <a:r>
              <a:rPr lang="hu-HU" sz="1750" b="1" dirty="0">
                <a:solidFill>
                  <a:schemeClr val="tx2"/>
                </a:solidFill>
              </a:rPr>
              <a:t>: 41 per cent, </a:t>
            </a:r>
            <a:r>
              <a:rPr lang="hu-HU" sz="1750" b="1" dirty="0" err="1">
                <a:solidFill>
                  <a:schemeClr val="tx2"/>
                </a:solidFill>
              </a:rPr>
              <a:t>Households</a:t>
            </a:r>
            <a:r>
              <a:rPr lang="hu-HU" sz="1750" b="1" dirty="0">
                <a:solidFill>
                  <a:schemeClr val="tx2"/>
                </a:solidFill>
              </a:rPr>
              <a:t>: 57 per cent  </a:t>
            </a:r>
          </a:p>
        </p:txBody>
      </p:sp>
    </p:spTree>
    <p:extLst>
      <p:ext uri="{BB962C8B-B14F-4D97-AF65-F5344CB8AC3E}">
        <p14:creationId xmlns:p14="http://schemas.microsoft.com/office/powerpoint/2010/main" val="316071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lending activity can recover quickly After a temporary halt in corporate lending</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143998" y="5932251"/>
            <a:ext cx="5409594"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Growth rate of outstanding loans of the overall corporate sector and the SME sector</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539531"/>
            <a:ext cx="7972107" cy="287312"/>
          </a:xfrm>
        </p:spPr>
        <p:txBody>
          <a:bodyPr/>
          <a:lstStyle/>
          <a:p>
            <a:pPr algn="just"/>
            <a:r>
              <a:rPr lang="en-US" sz="1200" dirty="0"/>
              <a:t>Note: Transaction based growth rates. Source: MNB</a:t>
            </a:r>
            <a:r>
              <a:rPr lang="hu-HU" sz="1200" dirty="0"/>
              <a:t>.</a:t>
            </a:r>
            <a:endParaRPr lang="en-US" sz="1200" dirty="0"/>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Annual corporate lending dynamics slowed to nearly half, to </a:t>
            </a:r>
            <a:r>
              <a:rPr lang="hu-HU" dirty="0"/>
              <a:t>7</a:t>
            </a:r>
            <a:r>
              <a:rPr lang="en-US" dirty="0"/>
              <a:t>.</a:t>
            </a:r>
            <a:r>
              <a:rPr lang="hu-HU" dirty="0"/>
              <a:t>8</a:t>
            </a:r>
            <a:r>
              <a:rPr lang="en-US" dirty="0"/>
              <a:t> percent</a:t>
            </a:r>
            <a:r>
              <a:rPr lang="hu-HU" dirty="0"/>
              <a:t> i</a:t>
            </a:r>
            <a:r>
              <a:rPr lang="en-US" dirty="0"/>
              <a:t>n </a:t>
            </a:r>
            <a:r>
              <a:rPr lang="hu-HU" dirty="0" err="1"/>
              <a:t>September</a:t>
            </a:r>
            <a:r>
              <a:rPr lang="hu-HU" dirty="0"/>
              <a:t>, h</a:t>
            </a:r>
            <a:r>
              <a:rPr lang="en-US" dirty="0" err="1"/>
              <a:t>owever</a:t>
            </a:r>
            <a:r>
              <a:rPr lang="en-US" dirty="0"/>
              <a:t>, a 2.8 percent increase in the loan portfolio</a:t>
            </a:r>
            <a:r>
              <a:rPr lang="hu-HU" dirty="0"/>
              <a:t> </a:t>
            </a:r>
            <a:r>
              <a:rPr lang="hu-HU" dirty="0" err="1"/>
              <a:t>was</a:t>
            </a:r>
            <a:r>
              <a:rPr lang="hu-HU" dirty="0"/>
              <a:t> </a:t>
            </a:r>
            <a:r>
              <a:rPr lang="hu-HU" dirty="0" err="1"/>
              <a:t>observed</a:t>
            </a:r>
            <a:r>
              <a:rPr lang="hu-HU" dirty="0"/>
              <a:t> in </a:t>
            </a:r>
            <a:r>
              <a:rPr lang="hu-HU" dirty="0" err="1"/>
              <a:t>the</a:t>
            </a:r>
            <a:r>
              <a:rPr lang="hu-HU" dirty="0"/>
              <a:t> </a:t>
            </a:r>
            <a:r>
              <a:rPr lang="hu-HU" dirty="0" err="1"/>
              <a:t>third</a:t>
            </a:r>
            <a:r>
              <a:rPr lang="hu-HU" dirty="0"/>
              <a:t> </a:t>
            </a:r>
            <a:r>
              <a:rPr lang="hu-HU" dirty="0" err="1"/>
              <a:t>quarter</a:t>
            </a:r>
            <a:r>
              <a:rPr lang="en-US" dirty="0"/>
              <a:t>.</a:t>
            </a:r>
          </a:p>
        </p:txBody>
      </p:sp>
      <p:pic>
        <p:nvPicPr>
          <p:cNvPr id="9" name="Picture 8">
            <a:extLst>
              <a:ext uri="{FF2B5EF4-FFF2-40B4-BE49-F238E27FC236}">
                <a16:creationId xmlns:a16="http://schemas.microsoft.com/office/drawing/2014/main" id="{0876CF84-1D88-444F-A8C6-0B4D9D5A0A58}"/>
              </a:ext>
            </a:extLst>
          </p:cNvPr>
          <p:cNvPicPr>
            <a:picLocks noChangeAspect="1"/>
          </p:cNvPicPr>
          <p:nvPr/>
        </p:nvPicPr>
        <p:blipFill>
          <a:blip r:embed="rId2"/>
          <a:stretch>
            <a:fillRect/>
          </a:stretch>
        </p:blipFill>
        <p:spPr>
          <a:xfrm>
            <a:off x="3143998" y="1798856"/>
            <a:ext cx="5409594" cy="4057768"/>
          </a:xfrm>
          <a:prstGeom prst="rect">
            <a:avLst/>
          </a:prstGeom>
        </p:spPr>
      </p:pic>
      <p:sp>
        <p:nvSpPr>
          <p:cNvPr id="7" name="Rectangle 6">
            <a:extLst>
              <a:ext uri="{FF2B5EF4-FFF2-40B4-BE49-F238E27FC236}">
                <a16:creationId xmlns:a16="http://schemas.microsoft.com/office/drawing/2014/main" id="{F90F166D-F7B2-495F-BDD4-8BA784D2F5FB}"/>
              </a:ext>
            </a:extLst>
          </p:cNvPr>
          <p:cNvSpPr/>
          <p:nvPr/>
        </p:nvSpPr>
        <p:spPr>
          <a:xfrm>
            <a:off x="8740166" y="2070243"/>
            <a:ext cx="3204943" cy="248346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dirty="0">
                <a:solidFill>
                  <a:schemeClr val="tx2"/>
                </a:solidFill>
              </a:rPr>
              <a:t>FGS Q3: </a:t>
            </a:r>
          </a:p>
          <a:p>
            <a:pPr marL="285750" indent="-285750">
              <a:buFont typeface="Arial" panose="020B0604020202020204" pitchFamily="34" charset="0"/>
              <a:buChar char="•"/>
            </a:pPr>
            <a:r>
              <a:rPr lang="en-GB" b="1" dirty="0">
                <a:solidFill>
                  <a:schemeClr val="tx2"/>
                </a:solidFill>
              </a:rPr>
              <a:t>HUF 570 billion </a:t>
            </a:r>
            <a:r>
              <a:rPr lang="en-GB" dirty="0">
                <a:solidFill>
                  <a:schemeClr val="tx2"/>
                </a:solidFill>
              </a:rPr>
              <a:t>in contracts</a:t>
            </a:r>
            <a:endParaRPr lang="hu-HU" dirty="0">
              <a:solidFill>
                <a:schemeClr val="tx2"/>
              </a:solidFill>
            </a:endParaRPr>
          </a:p>
          <a:p>
            <a:pPr marL="285750" indent="-285750">
              <a:buFont typeface="Arial" panose="020B0604020202020204" pitchFamily="34" charset="0"/>
              <a:buChar char="•"/>
            </a:pPr>
            <a:r>
              <a:rPr lang="en-GB" dirty="0">
                <a:solidFill>
                  <a:schemeClr val="tx2"/>
                </a:solidFill>
              </a:rPr>
              <a:t>accounted for </a:t>
            </a:r>
            <a:r>
              <a:rPr lang="en-GB" b="1" dirty="0">
                <a:solidFill>
                  <a:schemeClr val="tx2"/>
                </a:solidFill>
              </a:rPr>
              <a:t>69 per cent of corporate lending</a:t>
            </a:r>
            <a:r>
              <a:rPr lang="en-GB" dirty="0">
                <a:solidFill>
                  <a:schemeClr val="tx2"/>
                </a:solidFill>
              </a:rPr>
              <a:t> in the third quarter of 2020 </a:t>
            </a:r>
            <a:endParaRPr lang="hu-HU" dirty="0">
              <a:solidFill>
                <a:schemeClr val="tx2"/>
              </a:solidFill>
            </a:endParaRPr>
          </a:p>
          <a:p>
            <a:pPr marL="285750" indent="-285750">
              <a:buFont typeface="Arial" panose="020B0604020202020204" pitchFamily="34" charset="0"/>
              <a:buChar char="•"/>
            </a:pPr>
            <a:endParaRPr lang="hu-HU" dirty="0">
              <a:solidFill>
                <a:schemeClr val="tx2"/>
              </a:solidFill>
            </a:endParaRPr>
          </a:p>
          <a:p>
            <a:r>
              <a:rPr lang="en-US" dirty="0">
                <a:solidFill>
                  <a:schemeClr val="tx2"/>
                </a:solidFill>
              </a:rPr>
              <a:t>The Monetary Council increased</a:t>
            </a:r>
            <a:r>
              <a:rPr lang="hu-HU" dirty="0">
                <a:solidFill>
                  <a:schemeClr val="tx2"/>
                </a:solidFill>
              </a:rPr>
              <a:t> </a:t>
            </a:r>
            <a:r>
              <a:rPr lang="en-US" dirty="0">
                <a:solidFill>
                  <a:schemeClr val="tx2"/>
                </a:solidFill>
              </a:rPr>
              <a:t>the </a:t>
            </a:r>
            <a:r>
              <a:rPr lang="en-US" b="1" dirty="0">
                <a:solidFill>
                  <a:schemeClr val="tx2"/>
                </a:solidFill>
              </a:rPr>
              <a:t>FGS</a:t>
            </a:r>
            <a:r>
              <a:rPr lang="hu-HU" b="1" dirty="0">
                <a:solidFill>
                  <a:schemeClr val="tx2"/>
                </a:solidFill>
              </a:rPr>
              <a:t> Go</a:t>
            </a:r>
            <a:r>
              <a:rPr lang="en-US" b="1" dirty="0">
                <a:solidFill>
                  <a:schemeClr val="tx2"/>
                </a:solidFill>
              </a:rPr>
              <a:t>! </a:t>
            </a:r>
            <a:r>
              <a:rPr lang="en-US" dirty="0">
                <a:solidFill>
                  <a:schemeClr val="tx2"/>
                </a:solidFill>
              </a:rPr>
              <a:t>budget by </a:t>
            </a:r>
            <a:r>
              <a:rPr lang="en-US" b="1" dirty="0">
                <a:solidFill>
                  <a:schemeClr val="tx2"/>
                </a:solidFill>
              </a:rPr>
              <a:t>HUF 1,000 billion</a:t>
            </a:r>
            <a:r>
              <a:rPr lang="en-US" dirty="0">
                <a:solidFill>
                  <a:schemeClr val="tx2"/>
                </a:solidFill>
              </a:rPr>
              <a:t>.</a:t>
            </a:r>
            <a:endParaRPr lang="hu-HU" dirty="0">
              <a:solidFill>
                <a:schemeClr val="tx2"/>
              </a:solidFill>
            </a:endParaRPr>
          </a:p>
        </p:txBody>
      </p:sp>
    </p:spTree>
    <p:extLst>
      <p:ext uri="{BB962C8B-B14F-4D97-AF65-F5344CB8AC3E}">
        <p14:creationId xmlns:p14="http://schemas.microsoft.com/office/powerpoint/2010/main" val="182771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334120" y="310447"/>
            <a:ext cx="8800730" cy="713833"/>
          </a:xfrm>
        </p:spPr>
        <p:txBody>
          <a:bodyPr>
            <a:noAutofit/>
          </a:bodyPr>
          <a:lstStyle/>
          <a:p>
            <a:r>
              <a:rPr lang="en-US" sz="2400" dirty="0"/>
              <a:t>A smaller proportion of banks tightened lending conditions than in the 2008 crisis</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62683" y="6113818"/>
            <a:ext cx="8571903"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Changes in credit conditions in the corporate segment</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72303" y="6516627"/>
            <a:ext cx="6736195" cy="313933"/>
          </a:xfrm>
        </p:spPr>
        <p:txBody>
          <a:bodyPr/>
          <a:lstStyle/>
          <a:p>
            <a:pPr algn="just"/>
            <a:r>
              <a:rPr lang="en-US" sz="1200" dirty="0"/>
              <a:t>Note: Net percentage of respondents tightening/easing credit conditions weighted by market share. Source: MNB, based on banks' responses</a:t>
            </a:r>
            <a:endParaRPr lang="hu-HU" sz="1200" dirty="0"/>
          </a:p>
        </p:txBody>
      </p:sp>
      <p:sp>
        <p:nvSpPr>
          <p:cNvPr id="8" name="TextBox 7">
            <a:extLst>
              <a:ext uri="{FF2B5EF4-FFF2-40B4-BE49-F238E27FC236}">
                <a16:creationId xmlns:a16="http://schemas.microsoft.com/office/drawing/2014/main" id="{CFDCE9BF-3B2E-48F7-9BFA-66AC7F49F2D6}"/>
              </a:ext>
            </a:extLst>
          </p:cNvPr>
          <p:cNvSpPr txBox="1"/>
          <p:nvPr/>
        </p:nvSpPr>
        <p:spPr>
          <a:xfrm>
            <a:off x="3084621" y="1096622"/>
            <a:ext cx="8928028" cy="923330"/>
          </a:xfrm>
          <a:prstGeom prst="rect">
            <a:avLst/>
          </a:prstGeom>
          <a:solidFill>
            <a:schemeClr val="tx2">
              <a:lumMod val="10000"/>
              <a:lumOff val="90000"/>
            </a:schemeClr>
          </a:solidFill>
        </p:spPr>
        <p:txBody>
          <a:bodyPr wrap="square" rtlCol="0">
            <a:spAutoFit/>
          </a:bodyPr>
          <a:lstStyle/>
          <a:p>
            <a:pPr algn="just"/>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During the 2008 crisis, the liquidity situation of banks immediately led to a tightening of lending conditions for nearly 90 per cent of respondents, deepening the economic crisis. The 2020 shock hit banks in a much more stable state.</a:t>
            </a:r>
            <a:endParaRPr lang="hu-HU" dirty="0"/>
          </a:p>
        </p:txBody>
      </p:sp>
      <p:pic>
        <p:nvPicPr>
          <p:cNvPr id="7" name="Picture 6">
            <a:extLst>
              <a:ext uri="{FF2B5EF4-FFF2-40B4-BE49-F238E27FC236}">
                <a16:creationId xmlns:a16="http://schemas.microsoft.com/office/drawing/2014/main" id="{2CF4420D-0F25-4C5F-AC7A-E89E809522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4347" y="2004107"/>
            <a:ext cx="6188576" cy="4051804"/>
          </a:xfrm>
          <a:prstGeom prst="rect">
            <a:avLst/>
          </a:prstGeom>
          <a:noFill/>
          <a:ln>
            <a:noFill/>
          </a:ln>
        </p:spPr>
      </p:pic>
    </p:spTree>
    <p:extLst>
      <p:ext uri="{BB962C8B-B14F-4D97-AF65-F5344CB8AC3E}">
        <p14:creationId xmlns:p14="http://schemas.microsoft.com/office/powerpoint/2010/main" val="116137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9" y="310447"/>
            <a:ext cx="9048002" cy="713833"/>
          </a:xfrm>
        </p:spPr>
        <p:txBody>
          <a:bodyPr>
            <a:noAutofit/>
          </a:bodyPr>
          <a:lstStyle/>
          <a:p>
            <a:r>
              <a:rPr lang="en-US" sz="2300"/>
              <a:t>The size of new guarantee programs to GDP is significantly lower than the European average</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33939" y="5840241"/>
            <a:ext cx="8398428"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The size of state guarantee programmes introduced as a result of the coronavirus in the member states of the European Union</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5" y="6510563"/>
            <a:ext cx="6635214" cy="310683"/>
          </a:xfrm>
        </p:spPr>
        <p:txBody>
          <a:bodyPr/>
          <a:lstStyle/>
          <a:p>
            <a:pPr algn="just"/>
            <a:r>
              <a:rPr lang="en-US" sz="1200"/>
              <a:t>Note: As a proportion of GDP in the first quarter of 2020 and outstanding corporate loans in the first quarter of 2020. Source: MNB, IMF, Bruegel</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GB" dirty="0"/>
              <a:t>A significant extension of state guarantee schemes supporting risk sharing could also facilitate banks’ willingness to lend and thus to increase the outstanding corporate loan portfolio</a:t>
            </a:r>
            <a:r>
              <a:rPr lang="hu-HU" dirty="0"/>
              <a:t>.</a:t>
            </a:r>
            <a:endParaRPr lang="en-US" dirty="0"/>
          </a:p>
        </p:txBody>
      </p:sp>
      <p:sp>
        <p:nvSpPr>
          <p:cNvPr id="7" name="TextBox 6">
            <a:extLst>
              <a:ext uri="{FF2B5EF4-FFF2-40B4-BE49-F238E27FC236}">
                <a16:creationId xmlns:a16="http://schemas.microsoft.com/office/drawing/2014/main" id="{3FD9F968-E5E1-4A86-861E-7DC7FA409CCD}"/>
              </a:ext>
            </a:extLst>
          </p:cNvPr>
          <p:cNvSpPr txBox="1"/>
          <p:nvPr/>
        </p:nvSpPr>
        <p:spPr>
          <a:xfrm>
            <a:off x="9650265" y="2204013"/>
            <a:ext cx="2411450" cy="1754326"/>
          </a:xfrm>
          <a:prstGeom prst="rect">
            <a:avLst/>
          </a:prstGeom>
          <a:solidFill>
            <a:schemeClr val="tx2">
              <a:lumMod val="10000"/>
              <a:lumOff val="90000"/>
            </a:schemeClr>
          </a:solidFill>
        </p:spPr>
        <p:txBody>
          <a:bodyPr wrap="square" rtlCol="0">
            <a:spAutoFit/>
          </a:bodyPr>
          <a:lstStyle/>
          <a:p>
            <a:pPr algn="ctr"/>
            <a:r>
              <a:rPr lang="en-US" dirty="0"/>
              <a:t>Credit conditions eased in the first half of the year only in countries announcing high-volume guarantee programs.</a:t>
            </a:r>
          </a:p>
        </p:txBody>
      </p:sp>
      <p:sp>
        <p:nvSpPr>
          <p:cNvPr id="9" name="TextBox 8">
            <a:extLst>
              <a:ext uri="{FF2B5EF4-FFF2-40B4-BE49-F238E27FC236}">
                <a16:creationId xmlns:a16="http://schemas.microsoft.com/office/drawing/2014/main" id="{BF773190-038B-4FC2-8B51-1073519146CE}"/>
              </a:ext>
            </a:extLst>
          </p:cNvPr>
          <p:cNvSpPr txBox="1"/>
          <p:nvPr/>
        </p:nvSpPr>
        <p:spPr>
          <a:xfrm>
            <a:off x="9650265" y="4142400"/>
            <a:ext cx="2411450" cy="1200329"/>
          </a:xfrm>
          <a:prstGeom prst="rect">
            <a:avLst/>
          </a:prstGeom>
          <a:solidFill>
            <a:schemeClr val="tx2">
              <a:lumMod val="10000"/>
              <a:lumOff val="90000"/>
            </a:schemeClr>
          </a:solidFill>
        </p:spPr>
        <p:txBody>
          <a:bodyPr wrap="square" rtlCol="0">
            <a:spAutoFit/>
          </a:bodyPr>
          <a:lstStyle/>
          <a:p>
            <a:pPr algn="ctr"/>
            <a:r>
              <a:rPr lang="en-US" dirty="0"/>
              <a:t>The easing of conditions also affected credit dynamics in these countries.</a:t>
            </a:r>
          </a:p>
        </p:txBody>
      </p:sp>
      <p:pic>
        <p:nvPicPr>
          <p:cNvPr id="10" name="Picture 9">
            <a:extLst>
              <a:ext uri="{FF2B5EF4-FFF2-40B4-BE49-F238E27FC236}">
                <a16:creationId xmlns:a16="http://schemas.microsoft.com/office/drawing/2014/main" id="{AD51AE0C-3BA6-4EAC-B34E-D79E50AD3BAC}"/>
              </a:ext>
            </a:extLst>
          </p:cNvPr>
          <p:cNvPicPr>
            <a:picLocks noChangeAspect="1"/>
          </p:cNvPicPr>
          <p:nvPr/>
        </p:nvPicPr>
        <p:blipFill rotWithShape="1">
          <a:blip r:embed="rId3"/>
          <a:srcRect t="6795"/>
          <a:stretch/>
        </p:blipFill>
        <p:spPr>
          <a:xfrm>
            <a:off x="3210244" y="1770892"/>
            <a:ext cx="6173599" cy="4317110"/>
          </a:xfrm>
          <a:prstGeom prst="rect">
            <a:avLst/>
          </a:prstGeom>
        </p:spPr>
      </p:pic>
    </p:spTree>
    <p:extLst>
      <p:ext uri="{BB962C8B-B14F-4D97-AF65-F5344CB8AC3E}">
        <p14:creationId xmlns:p14="http://schemas.microsoft.com/office/powerpoint/2010/main" val="229613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8" y="310447"/>
            <a:ext cx="9285069" cy="713833"/>
          </a:xfrm>
        </p:spPr>
        <p:txBody>
          <a:bodyPr>
            <a:noAutofit/>
          </a:bodyPr>
          <a:lstStyle/>
          <a:p>
            <a:r>
              <a:rPr lang="en-GB" sz="2400" dirty="0"/>
              <a:t>state-subsidised </a:t>
            </a:r>
            <a:r>
              <a:rPr lang="hu-HU" sz="2400" dirty="0" err="1"/>
              <a:t>loan</a:t>
            </a:r>
            <a:r>
              <a:rPr lang="hu-HU" sz="2400" dirty="0"/>
              <a:t> </a:t>
            </a:r>
            <a:r>
              <a:rPr lang="en-GB" sz="2400" dirty="0"/>
              <a:t>products support the expansion of </a:t>
            </a:r>
            <a:r>
              <a:rPr lang="hu-HU" sz="2400" dirty="0"/>
              <a:t>household </a:t>
            </a:r>
            <a:r>
              <a:rPr lang="en-GB" sz="2400" dirty="0"/>
              <a:t>lending</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120305" y="6035464"/>
            <a:ext cx="5685168"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New household loans in the credit institution sector</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4" y="6473449"/>
            <a:ext cx="7999624" cy="313932"/>
          </a:xfrm>
        </p:spPr>
        <p:txBody>
          <a:bodyPr/>
          <a:lstStyle/>
          <a:p>
            <a:pPr algn="just"/>
            <a:r>
              <a:rPr lang="hu-HU" sz="1200" dirty="0" err="1"/>
              <a:t>Note</a:t>
            </a:r>
            <a:r>
              <a:rPr lang="hu-HU" sz="1200" dirty="0"/>
              <a:t>: </a:t>
            </a:r>
            <a:r>
              <a:rPr lang="en-US" sz="1200" dirty="0"/>
              <a:t>The effect of the early repayment scheme and the refinancing related to the FX-conversion are excluded</a:t>
            </a:r>
            <a:r>
              <a:rPr lang="hu-HU" sz="1200" dirty="0"/>
              <a:t>. Consumer and </a:t>
            </a:r>
            <a:r>
              <a:rPr lang="hu-HU" sz="1200" dirty="0" err="1"/>
              <a:t>other</a:t>
            </a:r>
            <a:r>
              <a:rPr lang="hu-HU" sz="1200" dirty="0"/>
              <a:t> </a:t>
            </a:r>
            <a:r>
              <a:rPr lang="hu-HU" sz="1200" dirty="0" err="1"/>
              <a:t>loans</a:t>
            </a:r>
            <a:r>
              <a:rPr lang="hu-HU" sz="1200" dirty="0"/>
              <a:t> </a:t>
            </a:r>
            <a:r>
              <a:rPr lang="hu-HU" sz="1200" dirty="0" err="1"/>
              <a:t>denotes</a:t>
            </a:r>
            <a:r>
              <a:rPr lang="hu-HU" sz="1200" dirty="0"/>
              <a:t> </a:t>
            </a:r>
            <a:r>
              <a:rPr lang="hu-HU" sz="1200" dirty="0" err="1"/>
              <a:t>vehicle</a:t>
            </a:r>
            <a:r>
              <a:rPr lang="hu-HU" sz="1200" dirty="0"/>
              <a:t> </a:t>
            </a:r>
            <a:r>
              <a:rPr lang="hu-HU" sz="1200" dirty="0" err="1"/>
              <a:t>loans</a:t>
            </a:r>
            <a:r>
              <a:rPr lang="hu-HU" sz="1200" dirty="0"/>
              <a:t>, </a:t>
            </a:r>
            <a:r>
              <a:rPr lang="hu-HU" sz="1200" dirty="0" err="1"/>
              <a:t>hire</a:t>
            </a:r>
            <a:r>
              <a:rPr lang="hu-HU" sz="1200" dirty="0"/>
              <a:t> </a:t>
            </a:r>
            <a:r>
              <a:rPr lang="hu-HU" sz="1200" dirty="0" err="1"/>
              <a:t>purchases</a:t>
            </a:r>
            <a:r>
              <a:rPr lang="hu-HU" sz="1200" dirty="0"/>
              <a:t> and </a:t>
            </a:r>
            <a:r>
              <a:rPr lang="hu-HU" sz="1200" dirty="0" err="1"/>
              <a:t>other</a:t>
            </a:r>
            <a:r>
              <a:rPr lang="hu-HU" sz="1200" dirty="0"/>
              <a:t> </a:t>
            </a:r>
            <a:r>
              <a:rPr lang="hu-HU" sz="1200" dirty="0" err="1"/>
              <a:t>loans</a:t>
            </a:r>
            <a:r>
              <a:rPr lang="hu-HU" sz="1200" dirty="0"/>
              <a:t>, </a:t>
            </a:r>
            <a:r>
              <a:rPr lang="hu-HU" sz="1200" dirty="0" err="1"/>
              <a:t>excluding</a:t>
            </a:r>
            <a:r>
              <a:rPr lang="hu-HU" sz="1200" dirty="0"/>
              <a:t> </a:t>
            </a:r>
            <a:r>
              <a:rPr lang="hu-HU" sz="1200" dirty="0" err="1"/>
              <a:t>prenatal</a:t>
            </a:r>
            <a:r>
              <a:rPr lang="hu-HU" sz="1200" dirty="0"/>
              <a:t> baby </a:t>
            </a:r>
            <a:r>
              <a:rPr lang="hu-HU" sz="1200" dirty="0" err="1"/>
              <a:t>support</a:t>
            </a:r>
            <a:r>
              <a:rPr lang="hu-HU" sz="1200" dirty="0"/>
              <a:t> </a:t>
            </a:r>
            <a:r>
              <a:rPr lang="hu-HU" sz="1200" dirty="0" err="1"/>
              <a:t>loans</a:t>
            </a:r>
            <a:r>
              <a:rPr lang="hu-HU" sz="1200" dirty="0"/>
              <a:t>. </a:t>
            </a:r>
            <a:r>
              <a:rPr lang="hu-HU" sz="1200" dirty="0" err="1"/>
              <a:t>Source</a:t>
            </a:r>
            <a:r>
              <a:rPr lang="hu-HU" sz="1200" dirty="0"/>
              <a:t>: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Since mid-2019, one third of new retail lending has been state-</a:t>
            </a:r>
            <a:r>
              <a:rPr lang="en-US" dirty="0" err="1"/>
              <a:t>subsidised</a:t>
            </a:r>
            <a:r>
              <a:rPr lang="hu-HU" dirty="0"/>
              <a:t>. Stock of </a:t>
            </a:r>
            <a:r>
              <a:rPr lang="hu-HU" dirty="0" err="1"/>
              <a:t>prenatal</a:t>
            </a:r>
            <a:r>
              <a:rPr lang="hu-HU" dirty="0"/>
              <a:t> baby </a:t>
            </a:r>
            <a:r>
              <a:rPr lang="hu-HU" dirty="0" err="1"/>
              <a:t>support</a:t>
            </a:r>
            <a:r>
              <a:rPr lang="hu-HU" dirty="0"/>
              <a:t> </a:t>
            </a:r>
            <a:r>
              <a:rPr lang="hu-HU" dirty="0" err="1"/>
              <a:t>loans</a:t>
            </a:r>
            <a:r>
              <a:rPr lang="hu-HU" dirty="0"/>
              <a:t> </a:t>
            </a:r>
            <a:r>
              <a:rPr lang="hu-HU" dirty="0" err="1"/>
              <a:t>approached</a:t>
            </a:r>
            <a:r>
              <a:rPr lang="hu-HU" dirty="0"/>
              <a:t> HUF 1,000 </a:t>
            </a:r>
            <a:r>
              <a:rPr lang="hu-HU" dirty="0" err="1"/>
              <a:t>bn</a:t>
            </a:r>
            <a:r>
              <a:rPr lang="hu-HU" dirty="0"/>
              <a:t> in November 2020.</a:t>
            </a:r>
          </a:p>
        </p:txBody>
      </p:sp>
      <p:sp>
        <p:nvSpPr>
          <p:cNvPr id="9" name="Rectangle 8">
            <a:extLst>
              <a:ext uri="{FF2B5EF4-FFF2-40B4-BE49-F238E27FC236}">
                <a16:creationId xmlns:a16="http://schemas.microsoft.com/office/drawing/2014/main" id="{C0178F06-9D24-4B37-A77D-B816D7EB2CBF}"/>
              </a:ext>
            </a:extLst>
          </p:cNvPr>
          <p:cNvSpPr/>
          <p:nvPr/>
        </p:nvSpPr>
        <p:spPr>
          <a:xfrm>
            <a:off x="9067623" y="1978944"/>
            <a:ext cx="2884482" cy="1525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hu-HU" dirty="0" err="1">
                <a:solidFill>
                  <a:schemeClr val="bg1"/>
                </a:solidFill>
              </a:rPr>
              <a:t>Annual</a:t>
            </a:r>
            <a:r>
              <a:rPr lang="hu-HU" dirty="0">
                <a:solidFill>
                  <a:schemeClr val="bg1"/>
                </a:solidFill>
              </a:rPr>
              <a:t> </a:t>
            </a:r>
            <a:r>
              <a:rPr lang="hu-HU" dirty="0" err="1">
                <a:solidFill>
                  <a:schemeClr val="bg1"/>
                </a:solidFill>
              </a:rPr>
              <a:t>growth</a:t>
            </a:r>
            <a:r>
              <a:rPr lang="hu-HU" dirty="0">
                <a:solidFill>
                  <a:schemeClr val="bg1"/>
                </a:solidFill>
              </a:rPr>
              <a:t> </a:t>
            </a:r>
            <a:r>
              <a:rPr lang="hu-HU" dirty="0" err="1">
                <a:solidFill>
                  <a:schemeClr val="bg1"/>
                </a:solidFill>
              </a:rPr>
              <a:t>rate</a:t>
            </a:r>
            <a:r>
              <a:rPr lang="hu-HU" dirty="0">
                <a:solidFill>
                  <a:schemeClr val="bg1"/>
                </a:solidFill>
              </a:rPr>
              <a:t> of </a:t>
            </a:r>
            <a:r>
              <a:rPr lang="hu-HU" b="1" dirty="0">
                <a:solidFill>
                  <a:schemeClr val="bg1"/>
                </a:solidFill>
              </a:rPr>
              <a:t>household </a:t>
            </a:r>
            <a:r>
              <a:rPr lang="hu-HU" b="1" dirty="0" err="1">
                <a:solidFill>
                  <a:schemeClr val="bg1"/>
                </a:solidFill>
              </a:rPr>
              <a:t>loan</a:t>
            </a:r>
            <a:r>
              <a:rPr lang="hu-HU" b="1" dirty="0">
                <a:solidFill>
                  <a:schemeClr val="bg1"/>
                </a:solidFill>
              </a:rPr>
              <a:t> </a:t>
            </a:r>
            <a:r>
              <a:rPr lang="hu-HU" b="1" dirty="0" err="1">
                <a:solidFill>
                  <a:schemeClr val="bg1"/>
                </a:solidFill>
              </a:rPr>
              <a:t>portfolio</a:t>
            </a:r>
            <a:r>
              <a:rPr lang="hu-HU" b="1" dirty="0">
                <a:solidFill>
                  <a:schemeClr val="bg1"/>
                </a:solidFill>
              </a:rPr>
              <a:t> in </a:t>
            </a:r>
            <a:r>
              <a:rPr lang="hu-HU" b="1" dirty="0" err="1">
                <a:solidFill>
                  <a:schemeClr val="bg1"/>
                </a:solidFill>
              </a:rPr>
              <a:t>the</a:t>
            </a:r>
            <a:r>
              <a:rPr lang="hu-HU" b="1" dirty="0">
                <a:solidFill>
                  <a:schemeClr val="bg1"/>
                </a:solidFill>
              </a:rPr>
              <a:t> credit </a:t>
            </a:r>
            <a:r>
              <a:rPr lang="hu-HU" b="1" dirty="0" err="1">
                <a:solidFill>
                  <a:schemeClr val="bg1"/>
                </a:solidFill>
              </a:rPr>
              <a:t>institution</a:t>
            </a:r>
            <a:r>
              <a:rPr lang="hu-HU" b="1" dirty="0">
                <a:solidFill>
                  <a:schemeClr val="bg1"/>
                </a:solidFill>
              </a:rPr>
              <a:t> sector </a:t>
            </a:r>
            <a:r>
              <a:rPr lang="hu-HU" dirty="0">
                <a:solidFill>
                  <a:schemeClr val="bg1"/>
                </a:solidFill>
              </a:rPr>
              <a:t>in </a:t>
            </a:r>
            <a:r>
              <a:rPr lang="hu-HU" dirty="0" err="1">
                <a:solidFill>
                  <a:schemeClr val="bg1"/>
                </a:solidFill>
              </a:rPr>
              <a:t>September</a:t>
            </a:r>
            <a:r>
              <a:rPr lang="hu-HU" dirty="0">
                <a:solidFill>
                  <a:schemeClr val="bg1"/>
                </a:solidFill>
              </a:rPr>
              <a:t> 2020:  </a:t>
            </a:r>
            <a:r>
              <a:rPr lang="hu-HU" b="1" dirty="0">
                <a:solidFill>
                  <a:schemeClr val="bg1"/>
                </a:solidFill>
              </a:rPr>
              <a:t>15.6 %</a:t>
            </a:r>
            <a:endParaRPr lang="hu-HU" dirty="0">
              <a:solidFill>
                <a:schemeClr val="bg1"/>
              </a:solidFill>
            </a:endParaRPr>
          </a:p>
        </p:txBody>
      </p:sp>
      <p:sp>
        <p:nvSpPr>
          <p:cNvPr id="11" name="Rectangle 10">
            <a:extLst>
              <a:ext uri="{FF2B5EF4-FFF2-40B4-BE49-F238E27FC236}">
                <a16:creationId xmlns:a16="http://schemas.microsoft.com/office/drawing/2014/main" id="{E529618E-EA42-4B9A-9C34-35A0F767BAF9}"/>
              </a:ext>
            </a:extLst>
          </p:cNvPr>
          <p:cNvSpPr/>
          <p:nvPr/>
        </p:nvSpPr>
        <p:spPr>
          <a:xfrm>
            <a:off x="9067621" y="3592053"/>
            <a:ext cx="2884484" cy="962145"/>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Disregarding the impact of the moratorium</a:t>
            </a:r>
            <a:r>
              <a:rPr lang="hu-HU" dirty="0">
                <a:solidFill>
                  <a:schemeClr val="bg1"/>
                </a:solidFill>
              </a:rPr>
              <a:t>: </a:t>
            </a:r>
          </a:p>
          <a:p>
            <a:pPr algn="ctr"/>
            <a:r>
              <a:rPr lang="hu-HU" dirty="0">
                <a:solidFill>
                  <a:schemeClr val="bg1"/>
                </a:solidFill>
              </a:rPr>
              <a:t>11.6 %</a:t>
            </a:r>
          </a:p>
        </p:txBody>
      </p:sp>
      <p:sp>
        <p:nvSpPr>
          <p:cNvPr id="12" name="Rectangle 11">
            <a:extLst>
              <a:ext uri="{FF2B5EF4-FFF2-40B4-BE49-F238E27FC236}">
                <a16:creationId xmlns:a16="http://schemas.microsoft.com/office/drawing/2014/main" id="{D2C1FFF7-91D8-4ECB-9B82-DAFADD31EF93}"/>
              </a:ext>
            </a:extLst>
          </p:cNvPr>
          <p:cNvSpPr/>
          <p:nvPr/>
        </p:nvSpPr>
        <p:spPr>
          <a:xfrm>
            <a:off x="9067620" y="4651055"/>
            <a:ext cx="2884485" cy="1617214"/>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bg1"/>
                </a:solidFill>
              </a:rPr>
              <a:t>Disregarding</a:t>
            </a:r>
            <a:r>
              <a:rPr lang="en-US" dirty="0">
                <a:solidFill>
                  <a:schemeClr val="bg1"/>
                </a:solidFill>
              </a:rPr>
              <a:t> the </a:t>
            </a:r>
            <a:r>
              <a:rPr lang="hu-HU" dirty="0" err="1">
                <a:solidFill>
                  <a:schemeClr val="bg1"/>
                </a:solidFill>
              </a:rPr>
              <a:t>impact</a:t>
            </a:r>
            <a:r>
              <a:rPr lang="en-US" dirty="0">
                <a:solidFill>
                  <a:schemeClr val="bg1"/>
                </a:solidFill>
              </a:rPr>
              <a:t> of the moratorium</a:t>
            </a:r>
            <a:r>
              <a:rPr lang="hu-HU" dirty="0">
                <a:solidFill>
                  <a:schemeClr val="bg1"/>
                </a:solidFill>
              </a:rPr>
              <a:t> and</a:t>
            </a:r>
            <a:r>
              <a:rPr lang="en-US" dirty="0">
                <a:solidFill>
                  <a:schemeClr val="bg1"/>
                </a:solidFill>
              </a:rPr>
              <a:t> the additional effect of prenatal baby support loans</a:t>
            </a:r>
            <a:r>
              <a:rPr lang="hu-HU" dirty="0">
                <a:solidFill>
                  <a:schemeClr val="bg1"/>
                </a:solidFill>
              </a:rPr>
              <a:t>: </a:t>
            </a:r>
          </a:p>
          <a:p>
            <a:pPr algn="ctr"/>
            <a:r>
              <a:rPr lang="hu-HU" dirty="0">
                <a:solidFill>
                  <a:schemeClr val="bg1"/>
                </a:solidFill>
              </a:rPr>
              <a:t>5.6 %</a:t>
            </a:r>
          </a:p>
        </p:txBody>
      </p:sp>
      <p:pic>
        <p:nvPicPr>
          <p:cNvPr id="2" name="Picture 1">
            <a:extLst>
              <a:ext uri="{FF2B5EF4-FFF2-40B4-BE49-F238E27FC236}">
                <a16:creationId xmlns:a16="http://schemas.microsoft.com/office/drawing/2014/main" id="{7FAD1AB8-1A09-4137-8B83-8CBF2A9FFE92}"/>
              </a:ext>
            </a:extLst>
          </p:cNvPr>
          <p:cNvPicPr>
            <a:picLocks noChangeAspect="1"/>
          </p:cNvPicPr>
          <p:nvPr/>
        </p:nvPicPr>
        <p:blipFill>
          <a:blip r:embed="rId3"/>
          <a:stretch>
            <a:fillRect/>
          </a:stretch>
        </p:blipFill>
        <p:spPr>
          <a:xfrm>
            <a:off x="3207472" y="1820885"/>
            <a:ext cx="5598000" cy="4105516"/>
          </a:xfrm>
          <a:prstGeom prst="rect">
            <a:avLst/>
          </a:prstGeom>
        </p:spPr>
      </p:pic>
    </p:spTree>
    <p:extLst>
      <p:ext uri="{BB962C8B-B14F-4D97-AF65-F5344CB8AC3E}">
        <p14:creationId xmlns:p14="http://schemas.microsoft.com/office/powerpoint/2010/main" val="257892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8" y="310447"/>
            <a:ext cx="8928028" cy="713833"/>
          </a:xfrm>
        </p:spPr>
        <p:txBody>
          <a:bodyPr>
            <a:noAutofit/>
          </a:bodyPr>
          <a:lstStyle/>
          <a:p>
            <a:r>
              <a:rPr lang="en-US" sz="2400" dirty="0"/>
              <a:t>Banks tightened both consumer and housing lending conditions</a:t>
            </a:r>
            <a:r>
              <a:rPr lang="hu-HU" sz="2400" dirty="0"/>
              <a:t> in 2020 H1</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4452965" y="5855108"/>
            <a:ext cx="6206243"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Changes in credit conditions and credit demand in the household segment</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79623" y="6375649"/>
            <a:ext cx="8144869" cy="482350"/>
          </a:xfrm>
        </p:spPr>
        <p:txBody>
          <a:bodyPr/>
          <a:lstStyle/>
          <a:p>
            <a:pPr algn="just"/>
            <a:r>
              <a:rPr lang="hu-HU" sz="1200" dirty="0" err="1"/>
              <a:t>Note</a:t>
            </a:r>
            <a:r>
              <a:rPr lang="hu-HU" sz="1200" dirty="0"/>
              <a:t>: </a:t>
            </a:r>
            <a:r>
              <a:rPr lang="en-US" sz="1200" dirty="0"/>
              <a:t>Net ratio is the difference between tightening and easing banks, and the banks indicating stronger and weaker credit demand, weighted by market share</a:t>
            </a:r>
            <a:r>
              <a:rPr lang="hu-HU" sz="1200" dirty="0"/>
              <a:t>. </a:t>
            </a:r>
            <a:r>
              <a:rPr lang="hu-HU" sz="1200" dirty="0" err="1"/>
              <a:t>Source</a:t>
            </a:r>
            <a:r>
              <a:rPr lang="hu-HU" sz="1200" dirty="0"/>
              <a:t>: </a:t>
            </a:r>
            <a:r>
              <a:rPr lang="en-US" sz="1200" dirty="0"/>
              <a:t>MNB, based on banks' responses</a:t>
            </a:r>
            <a:endParaRPr lang="hu-HU" sz="1200" dirty="0"/>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In the third quarter, the vast majority of banks perceived an increase in demand for housing loans, while there was no change in consumer credit</a:t>
            </a:r>
            <a:r>
              <a:rPr lang="hu-HU" dirty="0"/>
              <a:t>.</a:t>
            </a:r>
          </a:p>
        </p:txBody>
      </p:sp>
      <p:pic>
        <p:nvPicPr>
          <p:cNvPr id="2" name="Picture 1">
            <a:extLst>
              <a:ext uri="{FF2B5EF4-FFF2-40B4-BE49-F238E27FC236}">
                <a16:creationId xmlns:a16="http://schemas.microsoft.com/office/drawing/2014/main" id="{6160AB07-01A1-413E-8A6C-AE25B42A480B}"/>
              </a:ext>
            </a:extLst>
          </p:cNvPr>
          <p:cNvPicPr>
            <a:picLocks noChangeAspect="1"/>
          </p:cNvPicPr>
          <p:nvPr/>
        </p:nvPicPr>
        <p:blipFill>
          <a:blip r:embed="rId2"/>
          <a:stretch>
            <a:fillRect/>
          </a:stretch>
        </p:blipFill>
        <p:spPr>
          <a:xfrm>
            <a:off x="4773512" y="1768876"/>
            <a:ext cx="5518800" cy="4122745"/>
          </a:xfrm>
          <a:prstGeom prst="rect">
            <a:avLst/>
          </a:prstGeom>
        </p:spPr>
      </p:pic>
    </p:spTree>
    <p:extLst>
      <p:ext uri="{BB962C8B-B14F-4D97-AF65-F5344CB8AC3E}">
        <p14:creationId xmlns:p14="http://schemas.microsoft.com/office/powerpoint/2010/main" val="106967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2">
            <a:extLst>
              <a:ext uri="{FF2B5EF4-FFF2-40B4-BE49-F238E27FC236}">
                <a16:creationId xmlns:a16="http://schemas.microsoft.com/office/drawing/2014/main" id="{25F35977-6DBC-4CF7-9C6C-06F4BC5A0D04}"/>
              </a:ext>
            </a:extLst>
          </p:cNvPr>
          <p:cNvSpPr txBox="1">
            <a:spLocks/>
          </p:cNvSpPr>
          <p:nvPr/>
        </p:nvSpPr>
        <p:spPr>
          <a:xfrm>
            <a:off x="3304310" y="143168"/>
            <a:ext cx="8634405" cy="713833"/>
          </a:xfrm>
          <a:prstGeom prst="rect">
            <a:avLst/>
          </a:prstGeom>
        </p:spPr>
        <p:txBody>
          <a:bodyPr vert="horz" lIns="72000" tIns="36000" rIns="72000" bIns="36000" rtlCol="0" anchor="ctr">
            <a:noAutofit/>
          </a:bodyPr>
          <a:lstStyle>
            <a:lvl1pPr algn="l" defTabSz="914332" rtl="0" eaLnBrk="1" latinLnBrk="0" hangingPunct="1">
              <a:lnSpc>
                <a:spcPct val="90000"/>
              </a:lnSpc>
              <a:spcBef>
                <a:spcPct val="0"/>
              </a:spcBef>
              <a:buNone/>
              <a:defRPr lang="hu-HU" sz="2200" b="1" kern="1200" cap="all" spc="300" baseline="0" dirty="0">
                <a:solidFill>
                  <a:srgbClr val="0D234D"/>
                </a:solidFill>
                <a:latin typeface="+mj-lt"/>
                <a:ea typeface="+mj-ea"/>
                <a:cs typeface="+mj-cs"/>
              </a:defRPr>
            </a:lvl1pPr>
          </a:lstStyle>
          <a:p>
            <a:r>
              <a:rPr lang="en-US" sz="2400" dirty="0"/>
              <a:t>This year marks the 20th anniversary of the Financial Stability Report</a:t>
            </a:r>
            <a:endParaRPr lang="hu-HU" sz="2400" dirty="0"/>
          </a:p>
        </p:txBody>
      </p:sp>
      <p:pic>
        <p:nvPicPr>
          <p:cNvPr id="70" name="Picture 69">
            <a:extLst>
              <a:ext uri="{FF2B5EF4-FFF2-40B4-BE49-F238E27FC236}">
                <a16:creationId xmlns:a16="http://schemas.microsoft.com/office/drawing/2014/main" id="{ADA21215-6FAC-47E0-B314-D8D426C90BAA}"/>
              </a:ext>
            </a:extLst>
          </p:cNvPr>
          <p:cNvPicPr>
            <a:picLocks noChangeAspect="1"/>
          </p:cNvPicPr>
          <p:nvPr/>
        </p:nvPicPr>
        <p:blipFill>
          <a:blip r:embed="rId2"/>
          <a:stretch>
            <a:fillRect/>
          </a:stretch>
        </p:blipFill>
        <p:spPr>
          <a:xfrm>
            <a:off x="3789883" y="1293953"/>
            <a:ext cx="8003669" cy="5215874"/>
          </a:xfrm>
          <a:prstGeom prst="rect">
            <a:avLst/>
          </a:prstGeom>
        </p:spPr>
      </p:pic>
    </p:spTree>
    <p:extLst>
      <p:ext uri="{BB962C8B-B14F-4D97-AF65-F5344CB8AC3E}">
        <p14:creationId xmlns:p14="http://schemas.microsoft.com/office/powerpoint/2010/main" val="216978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hu-HU" sz="2400" dirty="0" err="1"/>
              <a:t>Forecast</a:t>
            </a:r>
            <a:r>
              <a:rPr lang="hu-HU" sz="2400" dirty="0"/>
              <a:t>: </a:t>
            </a:r>
            <a:r>
              <a:rPr lang="en-US" sz="2400" dirty="0"/>
              <a:t>Government programs continue to sustain stock expansion</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7959925" y="5794780"/>
            <a:ext cx="3724726"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Forecast for lending to households</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87929" y="6450547"/>
            <a:ext cx="8016557" cy="313932"/>
          </a:xfrm>
        </p:spPr>
        <p:txBody>
          <a:bodyPr/>
          <a:lstStyle/>
          <a:p>
            <a:pPr algn="just"/>
            <a:r>
              <a:rPr lang="hu-HU" sz="1200" dirty="0" err="1"/>
              <a:t>Note</a:t>
            </a:r>
            <a:r>
              <a:rPr lang="hu-HU" sz="1200" dirty="0"/>
              <a:t>: </a:t>
            </a:r>
            <a:r>
              <a:rPr lang="hu-HU" sz="1200" dirty="0" err="1"/>
              <a:t>Transaction-based</a:t>
            </a:r>
            <a:r>
              <a:rPr lang="hu-HU" sz="1200" dirty="0"/>
              <a:t>, </a:t>
            </a:r>
            <a:r>
              <a:rPr lang="hu-HU" sz="1200" dirty="0" err="1"/>
              <a:t>annual</a:t>
            </a:r>
            <a:r>
              <a:rPr lang="hu-HU" sz="1200" dirty="0"/>
              <a:t> </a:t>
            </a:r>
            <a:r>
              <a:rPr lang="hu-HU" sz="1200" dirty="0" err="1"/>
              <a:t>growth</a:t>
            </a:r>
            <a:r>
              <a:rPr lang="hu-HU" sz="1200" dirty="0"/>
              <a:t> </a:t>
            </a:r>
            <a:r>
              <a:rPr lang="hu-HU" sz="1200" dirty="0" err="1"/>
              <a:t>rates</a:t>
            </a:r>
            <a:r>
              <a:rPr lang="hu-HU" sz="1200" dirty="0"/>
              <a:t>. In </a:t>
            </a:r>
            <a:r>
              <a:rPr lang="hu-HU" sz="1200" dirty="0" err="1"/>
              <a:t>case</a:t>
            </a:r>
            <a:r>
              <a:rPr lang="hu-HU" sz="1200" dirty="0"/>
              <a:t> of household </a:t>
            </a:r>
            <a:r>
              <a:rPr lang="hu-HU" sz="1200" dirty="0" err="1"/>
              <a:t>loans</a:t>
            </a:r>
            <a:r>
              <a:rPr lang="hu-HU" sz="1200" dirty="0"/>
              <a:t>, lombard </a:t>
            </a:r>
            <a:r>
              <a:rPr lang="hu-HU" sz="1200" dirty="0" err="1"/>
              <a:t>loans</a:t>
            </a:r>
            <a:r>
              <a:rPr lang="hu-HU" sz="1200" dirty="0"/>
              <a:t> </a:t>
            </a:r>
            <a:r>
              <a:rPr lang="hu-HU" sz="1200" dirty="0" err="1"/>
              <a:t>are</a:t>
            </a:r>
            <a:r>
              <a:rPr lang="hu-HU" sz="1200" dirty="0"/>
              <a:t> </a:t>
            </a:r>
            <a:r>
              <a:rPr lang="hu-HU" sz="1200" dirty="0" err="1"/>
              <a:t>excluded</a:t>
            </a:r>
            <a:r>
              <a:rPr lang="hu-HU" sz="1200" dirty="0"/>
              <a:t> </a:t>
            </a:r>
            <a:r>
              <a:rPr lang="hu-HU" sz="1200" dirty="0" err="1"/>
              <a:t>from</a:t>
            </a:r>
            <a:r>
              <a:rPr lang="hu-HU" sz="1200" dirty="0"/>
              <a:t> 2019 Q3 </a:t>
            </a:r>
            <a:r>
              <a:rPr lang="hu-HU" sz="1200" dirty="0" err="1"/>
              <a:t>data</a:t>
            </a:r>
            <a:r>
              <a:rPr lang="hu-HU" sz="1200" dirty="0"/>
              <a:t>. </a:t>
            </a:r>
            <a:r>
              <a:rPr lang="hu-HU" sz="1200" dirty="0" err="1"/>
              <a:t>Source</a:t>
            </a:r>
            <a:r>
              <a:rPr lang="hu-HU" sz="1200" dirty="0"/>
              <a:t>: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923330"/>
          </a:xfrm>
          <a:prstGeom prst="rect">
            <a:avLst/>
          </a:prstGeom>
          <a:solidFill>
            <a:schemeClr val="tx2">
              <a:lumMod val="10000"/>
              <a:lumOff val="90000"/>
            </a:schemeClr>
          </a:solidFill>
        </p:spPr>
        <p:txBody>
          <a:bodyPr wrap="square" rtlCol="0">
            <a:spAutoFit/>
          </a:bodyPr>
          <a:lstStyle/>
          <a:p>
            <a:pPr algn="just"/>
            <a:r>
              <a:rPr lang="en-US" dirty="0"/>
              <a:t>The amortization of the loan portfolio is reduced by the moratorium, and new lending is supported by extensive state and central bank programs. In 2020, corporate loans may grow by 6-9 per</a:t>
            </a:r>
            <a:r>
              <a:rPr lang="hu-HU" dirty="0"/>
              <a:t> </a:t>
            </a:r>
            <a:r>
              <a:rPr lang="en-US" dirty="0"/>
              <a:t>cent and household loans by 8-12 per</a:t>
            </a:r>
            <a:r>
              <a:rPr lang="hu-HU" dirty="0"/>
              <a:t> </a:t>
            </a:r>
            <a:r>
              <a:rPr lang="en-US" dirty="0"/>
              <a:t>cent</a:t>
            </a:r>
            <a:r>
              <a:rPr lang="hu-HU" dirty="0"/>
              <a:t>.</a:t>
            </a:r>
          </a:p>
        </p:txBody>
      </p:sp>
      <p:sp>
        <p:nvSpPr>
          <p:cNvPr id="11" name="Content Placeholder 3">
            <a:extLst>
              <a:ext uri="{FF2B5EF4-FFF2-40B4-BE49-F238E27FC236}">
                <a16:creationId xmlns:a16="http://schemas.microsoft.com/office/drawing/2014/main" id="{F6047A74-01EF-4945-9880-7D7C5183F97B}"/>
              </a:ext>
            </a:extLst>
          </p:cNvPr>
          <p:cNvSpPr txBox="1">
            <a:spLocks/>
          </p:cNvSpPr>
          <p:nvPr/>
        </p:nvSpPr>
        <p:spPr>
          <a:xfrm>
            <a:off x="3471482" y="5808208"/>
            <a:ext cx="3724726"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Forecast for </a:t>
            </a:r>
            <a:r>
              <a:rPr lang="hu-HU" sz="1600" cap="all" dirty="0" err="1"/>
              <a:t>lending</a:t>
            </a:r>
            <a:r>
              <a:rPr lang="en-US" sz="1600" cap="all" dirty="0"/>
              <a:t> </a:t>
            </a:r>
            <a:r>
              <a:rPr lang="hu-HU" sz="1600" cap="all" dirty="0" err="1"/>
              <a:t>to</a:t>
            </a:r>
            <a:r>
              <a:rPr lang="hu-HU" sz="1600" cap="all" dirty="0"/>
              <a:t> </a:t>
            </a:r>
            <a:r>
              <a:rPr lang="en-US" sz="1600" cap="all" dirty="0" err="1"/>
              <a:t>corporat</a:t>
            </a:r>
            <a:r>
              <a:rPr lang="hu-HU" sz="1600" cap="all" dirty="0" err="1"/>
              <a:t>ions</a:t>
            </a:r>
            <a:endParaRPr lang="hu-HU" sz="1600" cap="all" dirty="0"/>
          </a:p>
        </p:txBody>
      </p:sp>
      <p:pic>
        <p:nvPicPr>
          <p:cNvPr id="3" name="Picture 2">
            <a:extLst>
              <a:ext uri="{FF2B5EF4-FFF2-40B4-BE49-F238E27FC236}">
                <a16:creationId xmlns:a16="http://schemas.microsoft.com/office/drawing/2014/main" id="{4852E138-5617-477D-9197-29E072098761}"/>
              </a:ext>
            </a:extLst>
          </p:cNvPr>
          <p:cNvPicPr>
            <a:picLocks noChangeAspect="1"/>
          </p:cNvPicPr>
          <p:nvPr/>
        </p:nvPicPr>
        <p:blipFill>
          <a:blip r:embed="rId3"/>
          <a:stretch>
            <a:fillRect/>
          </a:stretch>
        </p:blipFill>
        <p:spPr>
          <a:xfrm>
            <a:off x="7480488" y="2160894"/>
            <a:ext cx="4683600" cy="3512204"/>
          </a:xfrm>
          <a:prstGeom prst="rect">
            <a:avLst/>
          </a:prstGeom>
        </p:spPr>
      </p:pic>
      <p:pic>
        <p:nvPicPr>
          <p:cNvPr id="4" name="Picture 3">
            <a:extLst>
              <a:ext uri="{FF2B5EF4-FFF2-40B4-BE49-F238E27FC236}">
                <a16:creationId xmlns:a16="http://schemas.microsoft.com/office/drawing/2014/main" id="{BC3791E9-5517-4770-9329-D575BE6DCC69}"/>
              </a:ext>
            </a:extLst>
          </p:cNvPr>
          <p:cNvPicPr>
            <a:picLocks noChangeAspect="1"/>
          </p:cNvPicPr>
          <p:nvPr/>
        </p:nvPicPr>
        <p:blipFill>
          <a:blip r:embed="rId4"/>
          <a:stretch>
            <a:fillRect/>
          </a:stretch>
        </p:blipFill>
        <p:spPr>
          <a:xfrm>
            <a:off x="3025212" y="2223239"/>
            <a:ext cx="4582800" cy="3437585"/>
          </a:xfrm>
          <a:prstGeom prst="rect">
            <a:avLst/>
          </a:prstGeom>
        </p:spPr>
      </p:pic>
    </p:spTree>
    <p:extLst>
      <p:ext uri="{BB962C8B-B14F-4D97-AF65-F5344CB8AC3E}">
        <p14:creationId xmlns:p14="http://schemas.microsoft.com/office/powerpoint/2010/main" val="1883447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59380423"/>
              </p:ext>
            </p:extLst>
          </p:nvPr>
        </p:nvGraphicFramePr>
        <p:xfrm>
          <a:off x="3769895" y="520181"/>
          <a:ext cx="7234130" cy="581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53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599908-906B-4062-B2FB-90AA8F08117F}"/>
              </a:ext>
            </a:extLst>
          </p:cNvPr>
          <p:cNvSpPr>
            <a:spLocks noGrp="1"/>
          </p:cNvSpPr>
          <p:nvPr>
            <p:ph type="title"/>
          </p:nvPr>
        </p:nvSpPr>
        <p:spPr>
          <a:xfrm>
            <a:off x="3207854" y="310447"/>
            <a:ext cx="8984146" cy="793967"/>
          </a:xfrm>
        </p:spPr>
        <p:txBody>
          <a:bodyPr anchor="ctr">
            <a:noAutofit/>
          </a:bodyPr>
          <a:lstStyle/>
          <a:p>
            <a:r>
              <a:rPr lang="en-GB" sz="2300" dirty="0"/>
              <a:t>The continuous rise in house prices was</a:t>
            </a:r>
            <a:r>
              <a:rPr lang="hu-HU" sz="2300" dirty="0"/>
              <a:t> </a:t>
            </a:r>
            <a:r>
              <a:rPr lang="hu-HU" sz="2300" dirty="0" err="1"/>
              <a:t>already</a:t>
            </a:r>
            <a:r>
              <a:rPr lang="en-GB" sz="2300" dirty="0"/>
              <a:t> interrupted before the outbreak of co</a:t>
            </a:r>
            <a:r>
              <a:rPr lang="hu-HU" sz="2300" dirty="0"/>
              <a:t>vid-19</a:t>
            </a:r>
            <a:endParaRPr lang="en-GB" sz="2300" dirty="0"/>
          </a:p>
        </p:txBody>
      </p:sp>
      <p:sp>
        <p:nvSpPr>
          <p:cNvPr id="8" name="Content Placeholder 3">
            <a:extLst>
              <a:ext uri="{FF2B5EF4-FFF2-40B4-BE49-F238E27FC236}">
                <a16:creationId xmlns:a16="http://schemas.microsoft.com/office/drawing/2014/main" id="{79A3A364-36F0-4A3F-AC2C-68F9C3791722}"/>
              </a:ext>
            </a:extLst>
          </p:cNvPr>
          <p:cNvSpPr txBox="1">
            <a:spLocks/>
          </p:cNvSpPr>
          <p:nvPr/>
        </p:nvSpPr>
        <p:spPr>
          <a:xfrm>
            <a:off x="3113030" y="6033632"/>
            <a:ext cx="7244915"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600" cap="all" dirty="0"/>
              <a:t>MNB housing price index by settlement types (2010 average = 100 per cent)</a:t>
            </a:r>
          </a:p>
        </p:txBody>
      </p:sp>
      <p:sp>
        <p:nvSpPr>
          <p:cNvPr id="14" name="Rectangle 13">
            <a:extLst>
              <a:ext uri="{FF2B5EF4-FFF2-40B4-BE49-F238E27FC236}">
                <a16:creationId xmlns:a16="http://schemas.microsoft.com/office/drawing/2014/main" id="{B5DDEB41-3AEC-4150-8BEA-80427383677F}"/>
              </a:ext>
            </a:extLst>
          </p:cNvPr>
          <p:cNvSpPr/>
          <p:nvPr/>
        </p:nvSpPr>
        <p:spPr>
          <a:xfrm>
            <a:off x="8791075" y="2148391"/>
            <a:ext cx="3239999" cy="1621173"/>
          </a:xfrm>
          <a:prstGeom prst="rect">
            <a:avLst/>
          </a:prstGeom>
          <a:gradFill>
            <a:gsLst>
              <a:gs pos="100000">
                <a:schemeClr val="accent3">
                  <a:lumMod val="60000"/>
                  <a:lumOff val="40000"/>
                </a:schemeClr>
              </a:gs>
              <a:gs pos="100000">
                <a:schemeClr val="accent3">
                  <a:lumMod val="105000"/>
                  <a:satMod val="103000"/>
                  <a:tint val="73000"/>
                </a:schemeClr>
              </a:gs>
              <a:gs pos="100000">
                <a:schemeClr val="accent3">
                  <a:lumMod val="105000"/>
                  <a:satMod val="109000"/>
                  <a:tint val="81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spcAft>
                <a:spcPts val="300"/>
              </a:spcAft>
            </a:pPr>
            <a:r>
              <a:rPr lang="en-GB" b="1" dirty="0">
                <a:solidFill>
                  <a:schemeClr val="bg1"/>
                </a:solidFill>
              </a:rPr>
              <a:t>Deteriorating fundamentals:</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76213" indent="-176213">
              <a:spcAft>
                <a:spcPts val="300"/>
              </a:spcAft>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High level of house prices </a:t>
            </a:r>
            <a:r>
              <a:rPr lang="hu-HU"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compared to income</a:t>
            </a:r>
          </a:p>
          <a:p>
            <a:pPr marL="176213" indent="-176213">
              <a:spcAft>
                <a:spcPts val="300"/>
              </a:spcAft>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Unfavourable labour market prospects, confidence indices</a:t>
            </a:r>
          </a:p>
        </p:txBody>
      </p:sp>
      <p:sp>
        <p:nvSpPr>
          <p:cNvPr id="27" name="Rectangle 26">
            <a:extLst>
              <a:ext uri="{FF2B5EF4-FFF2-40B4-BE49-F238E27FC236}">
                <a16:creationId xmlns:a16="http://schemas.microsoft.com/office/drawing/2014/main" id="{CBFF6658-1170-4C0E-BF38-F60FE93869B8}"/>
              </a:ext>
            </a:extLst>
          </p:cNvPr>
          <p:cNvSpPr/>
          <p:nvPr/>
        </p:nvSpPr>
        <p:spPr>
          <a:xfrm>
            <a:off x="8791074" y="3907428"/>
            <a:ext cx="3240000" cy="1621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GB" b="1" dirty="0">
                <a:solidFill>
                  <a:schemeClr val="bg1"/>
                </a:solidFill>
              </a:rPr>
              <a:t>Favourable financing environment:</a:t>
            </a:r>
          </a:p>
          <a:p>
            <a:pPr marL="176213" indent="-176213">
              <a:spcAft>
                <a:spcPts val="300"/>
              </a:spcAft>
              <a:buFont typeface="Arial" panose="020B0604020202020204" pitchFamily="34" charset="0"/>
              <a:buChar char="•"/>
            </a:pPr>
            <a:r>
              <a:rPr lang="en-GB" dirty="0">
                <a:solidFill>
                  <a:schemeClr val="bg1"/>
                </a:solidFill>
              </a:rPr>
              <a:t>Historically low interest rates</a:t>
            </a:r>
          </a:p>
          <a:p>
            <a:pPr marL="176213" indent="-176213">
              <a:spcAft>
                <a:spcPts val="300"/>
              </a:spcAft>
              <a:buFont typeface="Arial" panose="020B0604020202020204" pitchFamily="34" charset="0"/>
              <a:buChar char="•"/>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State subsidized loan products, new housing benefits</a:t>
            </a:r>
            <a:endParaRPr lang="en-GB" sz="1600" dirty="0">
              <a:solidFill>
                <a:schemeClr val="bg1"/>
              </a:solidFill>
            </a:endParaRPr>
          </a:p>
        </p:txBody>
      </p:sp>
      <p:sp>
        <p:nvSpPr>
          <p:cNvPr id="7" name="Text Placeholder 3">
            <a:extLst>
              <a:ext uri="{FF2B5EF4-FFF2-40B4-BE49-F238E27FC236}">
                <a16:creationId xmlns:a16="http://schemas.microsoft.com/office/drawing/2014/main" id="{3F7545ED-15FC-484F-994A-6064DC0CD89C}"/>
              </a:ext>
            </a:extLst>
          </p:cNvPr>
          <p:cNvSpPr txBox="1">
            <a:spLocks/>
          </p:cNvSpPr>
          <p:nvPr/>
        </p:nvSpPr>
        <p:spPr>
          <a:xfrm>
            <a:off x="3207854" y="6400800"/>
            <a:ext cx="8037663" cy="410085"/>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1200" dirty="0"/>
              <a:t>Note: The values of the price indices may be revised significantly in a year after the reference period, because the property transaction data used for the calculations are only available comprehensively with a considerable lag. Source: MNB</a:t>
            </a:r>
          </a:p>
        </p:txBody>
      </p:sp>
      <p:sp>
        <p:nvSpPr>
          <p:cNvPr id="10" name="TextBox 9">
            <a:extLst>
              <a:ext uri="{FF2B5EF4-FFF2-40B4-BE49-F238E27FC236}">
                <a16:creationId xmlns:a16="http://schemas.microsoft.com/office/drawing/2014/main" id="{84E834D6-8B8E-4EA9-96A4-13C35C3A1C08}"/>
              </a:ext>
            </a:extLst>
          </p:cNvPr>
          <p:cNvSpPr txBox="1"/>
          <p:nvPr/>
        </p:nvSpPr>
        <p:spPr>
          <a:xfrm>
            <a:off x="3176080" y="1222014"/>
            <a:ext cx="8928028" cy="646331"/>
          </a:xfrm>
          <a:prstGeom prst="rect">
            <a:avLst/>
          </a:prstGeom>
          <a:solidFill>
            <a:schemeClr val="tx2">
              <a:lumMod val="10000"/>
              <a:lumOff val="90000"/>
            </a:schemeClr>
          </a:solidFill>
        </p:spPr>
        <p:txBody>
          <a:bodyPr wrap="square" rtlCol="0">
            <a:spAutoFit/>
          </a:bodyPr>
          <a:lstStyle/>
          <a:p>
            <a:pPr algn="just"/>
            <a:r>
              <a:rPr lang="en-GB" dirty="0"/>
              <a:t>In terms of the value of bank collateral, it is favourable that there has been no sudden, large-scale fall in house prices, while</a:t>
            </a:r>
            <a:r>
              <a:rPr lang="en-GB" b="1" dirty="0"/>
              <a:t> market liquidity remained.</a:t>
            </a:r>
          </a:p>
        </p:txBody>
      </p:sp>
      <p:pic>
        <p:nvPicPr>
          <p:cNvPr id="2" name="Picture 1">
            <a:extLst>
              <a:ext uri="{FF2B5EF4-FFF2-40B4-BE49-F238E27FC236}">
                <a16:creationId xmlns:a16="http://schemas.microsoft.com/office/drawing/2014/main" id="{91067B7A-E650-4DAB-A6AE-E3C4B3088CD8}"/>
              </a:ext>
            </a:extLst>
          </p:cNvPr>
          <p:cNvPicPr>
            <a:picLocks noChangeAspect="1"/>
          </p:cNvPicPr>
          <p:nvPr/>
        </p:nvPicPr>
        <p:blipFill>
          <a:blip r:embed="rId3"/>
          <a:stretch>
            <a:fillRect/>
          </a:stretch>
        </p:blipFill>
        <p:spPr>
          <a:xfrm>
            <a:off x="3064904" y="1959051"/>
            <a:ext cx="5396877" cy="3957177"/>
          </a:xfrm>
          <a:prstGeom prst="rect">
            <a:avLst/>
          </a:prstGeom>
        </p:spPr>
      </p:pic>
    </p:spTree>
    <p:extLst>
      <p:ext uri="{BB962C8B-B14F-4D97-AF65-F5344CB8AC3E}">
        <p14:creationId xmlns:p14="http://schemas.microsoft.com/office/powerpoint/2010/main" val="1064269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31B3E-33FF-4760-9B32-1F174C417BDB}"/>
              </a:ext>
            </a:extLst>
          </p:cNvPr>
          <p:cNvSpPr>
            <a:spLocks noGrp="1"/>
          </p:cNvSpPr>
          <p:nvPr>
            <p:ph type="title"/>
          </p:nvPr>
        </p:nvSpPr>
        <p:spPr>
          <a:xfrm>
            <a:off x="3255806" y="310447"/>
            <a:ext cx="8800730" cy="713833"/>
          </a:xfrm>
        </p:spPr>
        <p:txBody>
          <a:bodyPr>
            <a:noAutofit/>
          </a:bodyPr>
          <a:lstStyle/>
          <a:p>
            <a:r>
              <a:rPr lang="en-GB" sz="2400" dirty="0"/>
              <a:t>peaking commercial real estate developments in the cycle meet declining demand</a:t>
            </a:r>
          </a:p>
        </p:txBody>
      </p:sp>
      <p:sp>
        <p:nvSpPr>
          <p:cNvPr id="6" name="TextBox 5">
            <a:extLst>
              <a:ext uri="{FF2B5EF4-FFF2-40B4-BE49-F238E27FC236}">
                <a16:creationId xmlns:a16="http://schemas.microsoft.com/office/drawing/2014/main" id="{1AB6FEEC-9996-4D50-987F-34A31F90CA29}"/>
              </a:ext>
            </a:extLst>
          </p:cNvPr>
          <p:cNvSpPr txBox="1"/>
          <p:nvPr/>
        </p:nvSpPr>
        <p:spPr>
          <a:xfrm>
            <a:off x="9388002" y="2274838"/>
            <a:ext cx="2463357" cy="2308324"/>
          </a:xfrm>
          <a:prstGeom prst="rect">
            <a:avLst/>
          </a:prstGeom>
          <a:solidFill>
            <a:srgbClr val="FFE3C7"/>
          </a:solidFill>
          <a:ln w="28575">
            <a:solidFill>
              <a:srgbClr val="C00000"/>
            </a:solidFill>
          </a:ln>
        </p:spPr>
        <p:txBody>
          <a:bodyPr wrap="square" rtlCol="0">
            <a:spAutoFit/>
          </a:bodyPr>
          <a:lstStyle>
            <a:defPPr>
              <a:defRPr lang="en-US"/>
            </a:defPPr>
            <a:lvl1pPr>
              <a:defRPr b="0">
                <a:solidFill>
                  <a:srgbClr val="002060"/>
                </a:solidFill>
              </a:defRPr>
            </a:lvl1pPr>
          </a:lstStyle>
          <a:p>
            <a:pPr algn="just"/>
            <a:r>
              <a:rPr lang="en-GB" dirty="0">
                <a:solidFill>
                  <a:schemeClr val="tx1"/>
                </a:solidFill>
              </a:rPr>
              <a:t>Uncertain prospects of international tourism are paralleled with intense development activity in Hungary, therefore there is a </a:t>
            </a:r>
            <a:r>
              <a:rPr lang="en-GB" b="1" dirty="0">
                <a:solidFill>
                  <a:schemeClr val="tx1"/>
                </a:solidFill>
              </a:rPr>
              <a:t>risk of oversupply</a:t>
            </a:r>
            <a:r>
              <a:rPr lang="en-GB" dirty="0">
                <a:solidFill>
                  <a:schemeClr val="tx1"/>
                </a:solidFill>
              </a:rPr>
              <a:t> </a:t>
            </a:r>
            <a:r>
              <a:rPr lang="en-GB" b="1" dirty="0">
                <a:solidFill>
                  <a:schemeClr val="tx1"/>
                </a:solidFill>
              </a:rPr>
              <a:t>in the hotel market. </a:t>
            </a:r>
          </a:p>
        </p:txBody>
      </p:sp>
      <p:sp>
        <p:nvSpPr>
          <p:cNvPr id="23" name="Content Placeholder 3">
            <a:extLst>
              <a:ext uri="{FF2B5EF4-FFF2-40B4-BE49-F238E27FC236}">
                <a16:creationId xmlns:a16="http://schemas.microsoft.com/office/drawing/2014/main" id="{FACF1C1D-0D56-4228-94CE-2288CF83AB2B}"/>
              </a:ext>
            </a:extLst>
          </p:cNvPr>
          <p:cNvSpPr txBox="1">
            <a:spLocks/>
          </p:cNvSpPr>
          <p:nvPr/>
        </p:nvSpPr>
        <p:spPr>
          <a:xfrm>
            <a:off x="3176080" y="5999760"/>
            <a:ext cx="6600386"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600" cap="all" dirty="0"/>
              <a:t>Number of opened and planned hotel rooms in Hungary and annual changes in tourism nights in Hungary</a:t>
            </a:r>
          </a:p>
        </p:txBody>
      </p:sp>
      <p:sp>
        <p:nvSpPr>
          <p:cNvPr id="24" name="Text Placeholder 3">
            <a:extLst>
              <a:ext uri="{FF2B5EF4-FFF2-40B4-BE49-F238E27FC236}">
                <a16:creationId xmlns:a16="http://schemas.microsoft.com/office/drawing/2014/main" id="{5AF8F89E-64E2-4024-833C-481AC553A55F}"/>
              </a:ext>
            </a:extLst>
          </p:cNvPr>
          <p:cNvSpPr txBox="1">
            <a:spLocks/>
          </p:cNvSpPr>
          <p:nvPr/>
        </p:nvSpPr>
        <p:spPr>
          <a:xfrm>
            <a:off x="3176080" y="6562244"/>
            <a:ext cx="8234598" cy="275907"/>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1200" dirty="0"/>
              <a:t>Note: For changes in the number of tourism nights, the latest data is based on June 2020 and June 2019. </a:t>
            </a:r>
          </a:p>
          <a:p>
            <a:pPr algn="l"/>
            <a:r>
              <a:rPr lang="en-GB" sz="1200" dirty="0"/>
              <a:t>Source: Hungarian Hotel &amp; Restaurant Association, </a:t>
            </a:r>
            <a:r>
              <a:rPr lang="en-GB" sz="1200" dirty="0" err="1"/>
              <a:t>HCSO</a:t>
            </a:r>
            <a:endParaRPr lang="en-GB" sz="1200" dirty="0"/>
          </a:p>
        </p:txBody>
      </p:sp>
      <p:sp>
        <p:nvSpPr>
          <p:cNvPr id="27" name="TextBox 26">
            <a:extLst>
              <a:ext uri="{FF2B5EF4-FFF2-40B4-BE49-F238E27FC236}">
                <a16:creationId xmlns:a16="http://schemas.microsoft.com/office/drawing/2014/main" id="{73326D82-7F54-488B-AF53-F9BBB7216826}"/>
              </a:ext>
            </a:extLst>
          </p:cNvPr>
          <p:cNvSpPr txBox="1"/>
          <p:nvPr/>
        </p:nvSpPr>
        <p:spPr>
          <a:xfrm>
            <a:off x="3176080" y="1125762"/>
            <a:ext cx="8928028" cy="923330"/>
          </a:xfrm>
          <a:prstGeom prst="rect">
            <a:avLst/>
          </a:prstGeom>
          <a:solidFill>
            <a:schemeClr val="tx2">
              <a:lumMod val="10000"/>
              <a:lumOff val="90000"/>
            </a:schemeClr>
          </a:solidFill>
        </p:spPr>
        <p:txBody>
          <a:bodyPr wrap="square" rtlCol="0">
            <a:spAutoFit/>
          </a:bodyPr>
          <a:lstStyle/>
          <a:p>
            <a:pPr algn="just"/>
            <a:r>
              <a:rPr lang="en-GB"/>
              <a:t>Due to the time needed for developments commercial real estate market follows changes in real economy with a lag, which causes an oversupply at the end of the economic cycle, and late adaptation of supply in the upswing phase.</a:t>
            </a:r>
          </a:p>
        </p:txBody>
      </p:sp>
      <p:pic>
        <p:nvPicPr>
          <p:cNvPr id="2" name="Picture 1">
            <a:extLst>
              <a:ext uri="{FF2B5EF4-FFF2-40B4-BE49-F238E27FC236}">
                <a16:creationId xmlns:a16="http://schemas.microsoft.com/office/drawing/2014/main" id="{4E6FFFC5-4485-4079-90D5-DF3A69DC2E89}"/>
              </a:ext>
            </a:extLst>
          </p:cNvPr>
          <p:cNvPicPr>
            <a:picLocks noChangeAspect="1"/>
          </p:cNvPicPr>
          <p:nvPr/>
        </p:nvPicPr>
        <p:blipFill>
          <a:blip r:embed="rId3"/>
          <a:stretch>
            <a:fillRect/>
          </a:stretch>
        </p:blipFill>
        <p:spPr>
          <a:xfrm>
            <a:off x="3769203" y="2049092"/>
            <a:ext cx="5266815" cy="3950668"/>
          </a:xfrm>
          <a:prstGeom prst="rect">
            <a:avLst/>
          </a:prstGeom>
        </p:spPr>
      </p:pic>
      <p:sp>
        <p:nvSpPr>
          <p:cNvPr id="8" name="TextBox 7">
            <a:extLst>
              <a:ext uri="{FF2B5EF4-FFF2-40B4-BE49-F238E27FC236}">
                <a16:creationId xmlns:a16="http://schemas.microsoft.com/office/drawing/2014/main" id="{869C5420-FBDC-40DD-A252-7A76C50CCAE3}"/>
              </a:ext>
            </a:extLst>
          </p:cNvPr>
          <p:cNvSpPr txBox="1"/>
          <p:nvPr/>
        </p:nvSpPr>
        <p:spPr>
          <a:xfrm>
            <a:off x="9388002" y="4583162"/>
            <a:ext cx="2463357" cy="1200329"/>
          </a:xfrm>
          <a:prstGeom prst="rect">
            <a:avLst/>
          </a:prstGeom>
          <a:solidFill>
            <a:srgbClr val="C00000"/>
          </a:solidFill>
          <a:ln w="28575">
            <a:solidFill>
              <a:srgbClr val="C00000"/>
            </a:solidFill>
            <a:prstDash val="solid"/>
          </a:ln>
        </p:spPr>
        <p:txBody>
          <a:bodyPr wrap="square" rtlCol="0">
            <a:spAutoFit/>
          </a:bodyPr>
          <a:lstStyle>
            <a:defPPr>
              <a:defRPr lang="en-US"/>
            </a:defPPr>
            <a:lvl1pPr>
              <a:defRPr b="0">
                <a:solidFill>
                  <a:srgbClr val="002060"/>
                </a:solidFill>
              </a:defRPr>
            </a:lvl1pPr>
          </a:lstStyle>
          <a:p>
            <a:pPr algn="ctr"/>
            <a:r>
              <a:rPr lang="en-GB" dirty="0">
                <a:solidFill>
                  <a:schemeClr val="bg1"/>
                </a:solidFill>
              </a:rPr>
              <a:t>The segment's loan portfolio to credit institutions</a:t>
            </a:r>
            <a:r>
              <a:rPr lang="hu-HU" dirty="0">
                <a:solidFill>
                  <a:schemeClr val="bg1"/>
                </a:solidFill>
              </a:rPr>
              <a:t>: </a:t>
            </a:r>
            <a:br>
              <a:rPr lang="hu-HU" dirty="0">
                <a:solidFill>
                  <a:schemeClr val="bg1"/>
                </a:solidFill>
              </a:rPr>
            </a:br>
            <a:r>
              <a:rPr lang="hu-HU" dirty="0">
                <a:solidFill>
                  <a:schemeClr val="bg1"/>
                </a:solidFill>
              </a:rPr>
              <a:t>HUF 181 </a:t>
            </a:r>
            <a:r>
              <a:rPr lang="hu-HU" dirty="0" err="1">
                <a:solidFill>
                  <a:schemeClr val="bg1"/>
                </a:solidFill>
              </a:rPr>
              <a:t>Bn</a:t>
            </a:r>
            <a:endParaRPr lang="hu-HU" dirty="0">
              <a:solidFill>
                <a:schemeClr val="bg1"/>
              </a:solidFill>
            </a:endParaRPr>
          </a:p>
        </p:txBody>
      </p:sp>
    </p:spTree>
    <p:extLst>
      <p:ext uri="{BB962C8B-B14F-4D97-AF65-F5344CB8AC3E}">
        <p14:creationId xmlns:p14="http://schemas.microsoft.com/office/powerpoint/2010/main" val="56630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599908-906B-4062-B2FB-90AA8F08117F}"/>
              </a:ext>
            </a:extLst>
          </p:cNvPr>
          <p:cNvSpPr>
            <a:spLocks noGrp="1"/>
          </p:cNvSpPr>
          <p:nvPr>
            <p:ph type="title"/>
          </p:nvPr>
        </p:nvSpPr>
        <p:spPr>
          <a:xfrm>
            <a:off x="3391270" y="310447"/>
            <a:ext cx="8649537" cy="713833"/>
          </a:xfrm>
        </p:spPr>
        <p:txBody>
          <a:bodyPr anchor="ctr">
            <a:noAutofit/>
          </a:bodyPr>
          <a:lstStyle/>
          <a:p>
            <a:r>
              <a:rPr lang="en-GB" sz="2400" dirty="0"/>
              <a:t>The banking system’s risky exposure to the real estate market is significantly lower than in the previous crisis</a:t>
            </a:r>
          </a:p>
        </p:txBody>
      </p:sp>
      <p:sp>
        <p:nvSpPr>
          <p:cNvPr id="8" name="Content Placeholder 3">
            <a:extLst>
              <a:ext uri="{FF2B5EF4-FFF2-40B4-BE49-F238E27FC236}">
                <a16:creationId xmlns:a16="http://schemas.microsoft.com/office/drawing/2014/main" id="{79A3A364-36F0-4A3F-AC2C-68F9C3791722}"/>
              </a:ext>
            </a:extLst>
          </p:cNvPr>
          <p:cNvSpPr txBox="1">
            <a:spLocks/>
          </p:cNvSpPr>
          <p:nvPr/>
        </p:nvSpPr>
        <p:spPr>
          <a:xfrm>
            <a:off x="3178469" y="5941092"/>
            <a:ext cx="8098972"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cap="all" dirty="0"/>
              <a:t>Exposure of the banking system to risky real estate market assets</a:t>
            </a:r>
          </a:p>
        </p:txBody>
      </p:sp>
      <p:sp>
        <p:nvSpPr>
          <p:cNvPr id="12" name="Rectangle 11">
            <a:extLst>
              <a:ext uri="{FF2B5EF4-FFF2-40B4-BE49-F238E27FC236}">
                <a16:creationId xmlns:a16="http://schemas.microsoft.com/office/drawing/2014/main" id="{29557B3C-90C3-420C-8134-6BC7F0EB6BE3}"/>
              </a:ext>
            </a:extLst>
          </p:cNvPr>
          <p:cNvSpPr/>
          <p:nvPr/>
        </p:nvSpPr>
        <p:spPr>
          <a:xfrm>
            <a:off x="9459454" y="2690156"/>
            <a:ext cx="1260000" cy="72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000" u="sng" dirty="0">
                <a:solidFill>
                  <a:schemeClr val="bg1"/>
                </a:solidFill>
              </a:rPr>
              <a:t>2008:</a:t>
            </a:r>
          </a:p>
          <a:p>
            <a:pPr algn="ctr">
              <a:spcAft>
                <a:spcPts val="600"/>
              </a:spcAft>
            </a:pPr>
            <a:r>
              <a:rPr lang="en-GB" sz="2000" dirty="0">
                <a:solidFill>
                  <a:schemeClr val="bg1"/>
                </a:solidFill>
              </a:rPr>
              <a:t>137%</a:t>
            </a:r>
          </a:p>
        </p:txBody>
      </p:sp>
      <p:sp>
        <p:nvSpPr>
          <p:cNvPr id="14" name="Rectangle 13">
            <a:extLst>
              <a:ext uri="{FF2B5EF4-FFF2-40B4-BE49-F238E27FC236}">
                <a16:creationId xmlns:a16="http://schemas.microsoft.com/office/drawing/2014/main" id="{B5DDEB41-3AEC-4150-8BEA-80427383677F}"/>
              </a:ext>
            </a:extLst>
          </p:cNvPr>
          <p:cNvSpPr/>
          <p:nvPr/>
        </p:nvSpPr>
        <p:spPr>
          <a:xfrm>
            <a:off x="9459454" y="1463204"/>
            <a:ext cx="2581353" cy="1177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2000" b="1" dirty="0">
                <a:solidFill>
                  <a:schemeClr val="bg1"/>
                </a:solidFill>
              </a:rPr>
              <a:t>Mortgage loans with high loan-to-value ratio (70%+)</a:t>
            </a:r>
            <a:r>
              <a:rPr lang="en-GB" sz="2000" dirty="0">
                <a:solidFill>
                  <a:schemeClr val="bg1"/>
                </a:solidFill>
              </a:rPr>
              <a:t> to capital</a:t>
            </a:r>
          </a:p>
        </p:txBody>
      </p:sp>
      <p:sp>
        <p:nvSpPr>
          <p:cNvPr id="16" name="Rectangle 15">
            <a:extLst>
              <a:ext uri="{FF2B5EF4-FFF2-40B4-BE49-F238E27FC236}">
                <a16:creationId xmlns:a16="http://schemas.microsoft.com/office/drawing/2014/main" id="{0C57472D-8577-44B3-AB02-5DB5CAF2DA57}"/>
              </a:ext>
            </a:extLst>
          </p:cNvPr>
          <p:cNvSpPr/>
          <p:nvPr/>
        </p:nvSpPr>
        <p:spPr>
          <a:xfrm>
            <a:off x="10780806" y="2690156"/>
            <a:ext cx="1260000" cy="72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u="sng" dirty="0">
                <a:solidFill>
                  <a:schemeClr val="bg1"/>
                </a:solidFill>
              </a:rPr>
              <a:t>2020:</a:t>
            </a:r>
          </a:p>
          <a:p>
            <a:pPr algn="ctr">
              <a:spcAft>
                <a:spcPts val="600"/>
              </a:spcAft>
            </a:pPr>
            <a:r>
              <a:rPr lang="en-GB" dirty="0">
                <a:solidFill>
                  <a:schemeClr val="bg1"/>
                </a:solidFill>
              </a:rPr>
              <a:t>1</a:t>
            </a:r>
            <a:r>
              <a:rPr lang="hu-HU" dirty="0">
                <a:solidFill>
                  <a:schemeClr val="bg1"/>
                </a:solidFill>
              </a:rPr>
              <a:t>3</a:t>
            </a:r>
            <a:r>
              <a:rPr lang="en-GB" dirty="0">
                <a:solidFill>
                  <a:schemeClr val="bg1"/>
                </a:solidFill>
              </a:rPr>
              <a:t>%</a:t>
            </a:r>
          </a:p>
        </p:txBody>
      </p:sp>
      <p:sp>
        <p:nvSpPr>
          <p:cNvPr id="18" name="Rectangle 17">
            <a:extLst>
              <a:ext uri="{FF2B5EF4-FFF2-40B4-BE49-F238E27FC236}">
                <a16:creationId xmlns:a16="http://schemas.microsoft.com/office/drawing/2014/main" id="{2ADB4B3A-460B-4153-B52A-AEE5EC1BC3BA}"/>
              </a:ext>
            </a:extLst>
          </p:cNvPr>
          <p:cNvSpPr/>
          <p:nvPr/>
        </p:nvSpPr>
        <p:spPr>
          <a:xfrm>
            <a:off x="9459454" y="5034466"/>
            <a:ext cx="1260000" cy="71805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000" u="sng" dirty="0">
                <a:solidFill>
                  <a:schemeClr val="bg1"/>
                </a:solidFill>
              </a:rPr>
              <a:t>2008:</a:t>
            </a:r>
          </a:p>
          <a:p>
            <a:pPr algn="ctr">
              <a:spcAft>
                <a:spcPts val="600"/>
              </a:spcAft>
            </a:pPr>
            <a:r>
              <a:rPr lang="en-GB" sz="2000" dirty="0">
                <a:solidFill>
                  <a:schemeClr val="bg1"/>
                </a:solidFill>
              </a:rPr>
              <a:t>66%</a:t>
            </a:r>
          </a:p>
        </p:txBody>
      </p:sp>
      <p:sp>
        <p:nvSpPr>
          <p:cNvPr id="20" name="Rectangle 19">
            <a:extLst>
              <a:ext uri="{FF2B5EF4-FFF2-40B4-BE49-F238E27FC236}">
                <a16:creationId xmlns:a16="http://schemas.microsoft.com/office/drawing/2014/main" id="{E9AFD295-FC93-4CB2-863F-90253EC925E3}"/>
              </a:ext>
            </a:extLst>
          </p:cNvPr>
          <p:cNvSpPr/>
          <p:nvPr/>
        </p:nvSpPr>
        <p:spPr>
          <a:xfrm>
            <a:off x="9459454" y="3887480"/>
            <a:ext cx="2581352" cy="1083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2000" b="1" dirty="0">
                <a:solidFill>
                  <a:schemeClr val="bg1"/>
                </a:solidFill>
              </a:rPr>
              <a:t>Commercial real estate project loans</a:t>
            </a:r>
            <a:r>
              <a:rPr lang="en-GB" sz="2000" dirty="0">
                <a:solidFill>
                  <a:schemeClr val="bg1"/>
                </a:solidFill>
              </a:rPr>
              <a:t> to capital</a:t>
            </a:r>
          </a:p>
        </p:txBody>
      </p:sp>
      <p:sp>
        <p:nvSpPr>
          <p:cNvPr id="22" name="Rectangle 21">
            <a:extLst>
              <a:ext uri="{FF2B5EF4-FFF2-40B4-BE49-F238E27FC236}">
                <a16:creationId xmlns:a16="http://schemas.microsoft.com/office/drawing/2014/main" id="{54729170-8BFB-491A-9E69-10AD5DA00682}"/>
              </a:ext>
            </a:extLst>
          </p:cNvPr>
          <p:cNvSpPr/>
          <p:nvPr/>
        </p:nvSpPr>
        <p:spPr>
          <a:xfrm>
            <a:off x="10780806" y="5034466"/>
            <a:ext cx="1260000" cy="71805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000" u="sng" dirty="0">
                <a:solidFill>
                  <a:schemeClr val="bg1"/>
                </a:solidFill>
              </a:rPr>
              <a:t>2020:</a:t>
            </a:r>
          </a:p>
          <a:p>
            <a:pPr algn="ctr">
              <a:spcAft>
                <a:spcPts val="600"/>
              </a:spcAft>
            </a:pPr>
            <a:r>
              <a:rPr lang="en-GB" sz="2000" dirty="0">
                <a:solidFill>
                  <a:schemeClr val="bg1"/>
                </a:solidFill>
              </a:rPr>
              <a:t>22%</a:t>
            </a:r>
          </a:p>
        </p:txBody>
      </p:sp>
      <p:sp>
        <p:nvSpPr>
          <p:cNvPr id="24" name="Text Placeholder 3">
            <a:extLst>
              <a:ext uri="{FF2B5EF4-FFF2-40B4-BE49-F238E27FC236}">
                <a16:creationId xmlns:a16="http://schemas.microsoft.com/office/drawing/2014/main" id="{56CA3032-B909-4AFE-BD41-82A1705791B1}"/>
              </a:ext>
            </a:extLst>
          </p:cNvPr>
          <p:cNvSpPr txBox="1">
            <a:spLocks/>
          </p:cNvSpPr>
          <p:nvPr/>
        </p:nvSpPr>
        <p:spPr>
          <a:xfrm>
            <a:off x="3178469" y="6475676"/>
            <a:ext cx="8098972" cy="278778"/>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1200" dirty="0"/>
              <a:t>Note: In case of retail mortgage loans we consider those with a high above 70 per cent loan-to-value ratio as risky exposure. Source: MNB</a:t>
            </a:r>
          </a:p>
        </p:txBody>
      </p:sp>
      <p:pic>
        <p:nvPicPr>
          <p:cNvPr id="4" name="Picture 3">
            <a:extLst>
              <a:ext uri="{FF2B5EF4-FFF2-40B4-BE49-F238E27FC236}">
                <a16:creationId xmlns:a16="http://schemas.microsoft.com/office/drawing/2014/main" id="{0A096203-CDBB-434B-BCCF-FC6E5D45AD16}"/>
              </a:ext>
            </a:extLst>
          </p:cNvPr>
          <p:cNvPicPr>
            <a:picLocks noChangeAspect="1"/>
          </p:cNvPicPr>
          <p:nvPr/>
        </p:nvPicPr>
        <p:blipFill>
          <a:blip r:embed="rId3"/>
          <a:stretch>
            <a:fillRect/>
          </a:stretch>
        </p:blipFill>
        <p:spPr>
          <a:xfrm>
            <a:off x="3136342" y="1269967"/>
            <a:ext cx="6261760" cy="4601218"/>
          </a:xfrm>
          <a:prstGeom prst="rect">
            <a:avLst/>
          </a:prstGeom>
        </p:spPr>
      </p:pic>
    </p:spTree>
    <p:extLst>
      <p:ext uri="{BB962C8B-B14F-4D97-AF65-F5344CB8AC3E}">
        <p14:creationId xmlns:p14="http://schemas.microsoft.com/office/powerpoint/2010/main" val="14763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3607181320"/>
              </p:ext>
            </p:extLst>
          </p:nvPr>
        </p:nvGraphicFramePr>
        <p:xfrm>
          <a:off x="3769895" y="520181"/>
          <a:ext cx="7234130" cy="581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590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75F04A-36A7-4A7E-946E-714046B9E9F5}"/>
              </a:ext>
            </a:extLst>
          </p:cNvPr>
          <p:cNvSpPr>
            <a:spLocks noGrp="1"/>
          </p:cNvSpPr>
          <p:nvPr>
            <p:ph type="title"/>
          </p:nvPr>
        </p:nvSpPr>
        <p:spPr>
          <a:xfrm>
            <a:off x="3391269" y="310447"/>
            <a:ext cx="8571087" cy="713833"/>
          </a:xfrm>
        </p:spPr>
        <p:txBody>
          <a:bodyPr>
            <a:noAutofit/>
          </a:bodyPr>
          <a:lstStyle/>
          <a:p>
            <a:r>
              <a:rPr lang="en-GB" sz="2400"/>
              <a:t>The moratorium temporarily prevents delays, but credit risks are increasing</a:t>
            </a:r>
          </a:p>
        </p:txBody>
      </p:sp>
      <p:sp>
        <p:nvSpPr>
          <p:cNvPr id="33" name="TextBox 32">
            <a:extLst>
              <a:ext uri="{FF2B5EF4-FFF2-40B4-BE49-F238E27FC236}">
                <a16:creationId xmlns:a16="http://schemas.microsoft.com/office/drawing/2014/main" id="{3A88C13D-996E-4286-B7F8-F8D381DCCB32}"/>
              </a:ext>
            </a:extLst>
          </p:cNvPr>
          <p:cNvSpPr txBox="1"/>
          <p:nvPr/>
        </p:nvSpPr>
        <p:spPr>
          <a:xfrm>
            <a:off x="3893279" y="5650039"/>
            <a:ext cx="3691601" cy="929598"/>
          </a:xfrm>
          <a:prstGeom prst="rect">
            <a:avLst/>
          </a:prstGeom>
          <a:solidFill>
            <a:schemeClr val="tx2"/>
          </a:solidFill>
        </p:spPr>
        <p:txBody>
          <a:bodyPr wrap="square" rtlCol="0" anchor="ctr" anchorCtr="1">
            <a:noAutofit/>
          </a:bodyPr>
          <a:lstStyle/>
          <a:p>
            <a:pPr algn="ctr"/>
            <a:r>
              <a:rPr lang="hu-HU" sz="2000" dirty="0">
                <a:solidFill>
                  <a:schemeClr val="bg1"/>
                </a:solidFill>
              </a:rPr>
              <a:t>M</a:t>
            </a:r>
            <a:r>
              <a:rPr lang="en-GB" sz="2000" dirty="0">
                <a:solidFill>
                  <a:schemeClr val="bg1"/>
                </a:solidFill>
              </a:rPr>
              <a:t>ay account for </a:t>
            </a:r>
            <a:r>
              <a:rPr lang="en-GB" sz="2000" b="1" dirty="0">
                <a:solidFill>
                  <a:schemeClr val="bg1"/>
                </a:solidFill>
              </a:rPr>
              <a:t>15-20 percent</a:t>
            </a:r>
          </a:p>
          <a:p>
            <a:pPr algn="ctr"/>
            <a:r>
              <a:rPr lang="en-GB" sz="2000" dirty="0">
                <a:solidFill>
                  <a:schemeClr val="bg1"/>
                </a:solidFill>
              </a:rPr>
              <a:t>of the </a:t>
            </a:r>
            <a:r>
              <a:rPr lang="en-GB" sz="2000" b="1" dirty="0">
                <a:solidFill>
                  <a:schemeClr val="bg1"/>
                </a:solidFill>
              </a:rPr>
              <a:t>corporate</a:t>
            </a:r>
            <a:r>
              <a:rPr lang="en-GB" sz="2000" dirty="0">
                <a:solidFill>
                  <a:schemeClr val="bg1"/>
                </a:solidFill>
              </a:rPr>
              <a:t> loan portfolio</a:t>
            </a:r>
            <a:r>
              <a:rPr lang="hu-HU" sz="2000" dirty="0">
                <a:solidFill>
                  <a:schemeClr val="bg1"/>
                </a:solidFill>
              </a:rPr>
              <a:t>.</a:t>
            </a:r>
            <a:endParaRPr lang="en-GB" sz="2000" dirty="0">
              <a:solidFill>
                <a:schemeClr val="bg1"/>
              </a:solidFill>
            </a:endParaRPr>
          </a:p>
        </p:txBody>
      </p:sp>
      <p:sp>
        <p:nvSpPr>
          <p:cNvPr id="30" name="TextBox 29">
            <a:extLst>
              <a:ext uri="{FF2B5EF4-FFF2-40B4-BE49-F238E27FC236}">
                <a16:creationId xmlns:a16="http://schemas.microsoft.com/office/drawing/2014/main" id="{4A144545-E419-4793-8BE2-A1FBA71B98DB}"/>
              </a:ext>
            </a:extLst>
          </p:cNvPr>
          <p:cNvSpPr txBox="1"/>
          <p:nvPr/>
        </p:nvSpPr>
        <p:spPr>
          <a:xfrm>
            <a:off x="7616965" y="5650039"/>
            <a:ext cx="3563266" cy="929598"/>
          </a:xfrm>
          <a:prstGeom prst="rect">
            <a:avLst/>
          </a:prstGeom>
          <a:solidFill>
            <a:schemeClr val="tx2"/>
          </a:solidFill>
        </p:spPr>
        <p:txBody>
          <a:bodyPr wrap="square" rtlCol="0" anchor="ctr" anchorCtr="1">
            <a:noAutofit/>
          </a:bodyPr>
          <a:lstStyle/>
          <a:p>
            <a:pPr algn="ctr"/>
            <a:r>
              <a:rPr lang="hu-HU" sz="2000" dirty="0">
                <a:solidFill>
                  <a:schemeClr val="bg1"/>
                </a:solidFill>
              </a:rPr>
              <a:t>M</a:t>
            </a:r>
            <a:r>
              <a:rPr lang="en-GB" sz="2000" dirty="0">
                <a:solidFill>
                  <a:schemeClr val="bg1"/>
                </a:solidFill>
              </a:rPr>
              <a:t>ay account for </a:t>
            </a:r>
            <a:r>
              <a:rPr lang="en-GB" sz="2000" b="1" dirty="0">
                <a:solidFill>
                  <a:schemeClr val="bg1"/>
                </a:solidFill>
              </a:rPr>
              <a:t>5-10 percent</a:t>
            </a:r>
            <a:r>
              <a:rPr lang="en-GB" sz="2000" dirty="0">
                <a:solidFill>
                  <a:schemeClr val="bg1"/>
                </a:solidFill>
              </a:rPr>
              <a:t> of </a:t>
            </a:r>
            <a:r>
              <a:rPr lang="en-GB" sz="2000" b="1" dirty="0">
                <a:solidFill>
                  <a:schemeClr val="bg1"/>
                </a:solidFill>
              </a:rPr>
              <a:t>households</a:t>
            </a:r>
            <a:r>
              <a:rPr lang="en-GB" sz="2000" dirty="0">
                <a:solidFill>
                  <a:schemeClr val="bg1"/>
                </a:solidFill>
              </a:rPr>
              <a:t> with credit</a:t>
            </a:r>
            <a:r>
              <a:rPr lang="hu-HU" sz="2000" dirty="0">
                <a:solidFill>
                  <a:schemeClr val="bg1"/>
                </a:solidFill>
              </a:rPr>
              <a:t>.</a:t>
            </a:r>
            <a:endParaRPr lang="en-GB" sz="2000" dirty="0">
              <a:solidFill>
                <a:schemeClr val="bg1"/>
              </a:solidFill>
            </a:endParaRPr>
          </a:p>
        </p:txBody>
      </p:sp>
      <p:sp>
        <p:nvSpPr>
          <p:cNvPr id="36" name="TextBox 35">
            <a:extLst>
              <a:ext uri="{FF2B5EF4-FFF2-40B4-BE49-F238E27FC236}">
                <a16:creationId xmlns:a16="http://schemas.microsoft.com/office/drawing/2014/main" id="{D7596562-BF62-4C4C-A51F-060F891AF07B}"/>
              </a:ext>
            </a:extLst>
          </p:cNvPr>
          <p:cNvSpPr txBox="1"/>
          <p:nvPr/>
        </p:nvSpPr>
        <p:spPr>
          <a:xfrm>
            <a:off x="3893279" y="4910069"/>
            <a:ext cx="7286951" cy="707886"/>
          </a:xfrm>
          <a:prstGeom prst="rect">
            <a:avLst/>
          </a:prstGeom>
          <a:solidFill>
            <a:schemeClr val="tx2">
              <a:alpha val="70000"/>
            </a:schemeClr>
          </a:solidFill>
        </p:spPr>
        <p:txBody>
          <a:bodyPr wrap="square" rtlCol="0">
            <a:spAutoFit/>
          </a:bodyPr>
          <a:lstStyle/>
          <a:p>
            <a:pPr algn="ctr"/>
            <a:r>
              <a:rPr lang="en-GB" sz="2000" dirty="0">
                <a:solidFill>
                  <a:schemeClr val="bg1"/>
                </a:solidFill>
              </a:rPr>
              <a:t>Overall, we estimate that </a:t>
            </a:r>
            <a:r>
              <a:rPr lang="hu-HU" sz="2000" dirty="0" err="1">
                <a:solidFill>
                  <a:schemeClr val="bg1"/>
                </a:solidFill>
              </a:rPr>
              <a:t>vulnerable</a:t>
            </a:r>
            <a:r>
              <a:rPr lang="en-GB" sz="2000" dirty="0">
                <a:solidFill>
                  <a:schemeClr val="bg1"/>
                </a:solidFill>
              </a:rPr>
              <a:t> loans</a:t>
            </a:r>
          </a:p>
          <a:p>
            <a:pPr algn="ctr"/>
            <a:r>
              <a:rPr lang="en-GB" sz="2000" dirty="0">
                <a:solidFill>
                  <a:schemeClr val="bg1"/>
                </a:solidFill>
              </a:rPr>
              <a:t>in the moratorium:</a:t>
            </a:r>
          </a:p>
        </p:txBody>
      </p:sp>
      <p:sp>
        <p:nvSpPr>
          <p:cNvPr id="9" name="TextBox 8">
            <a:extLst>
              <a:ext uri="{FF2B5EF4-FFF2-40B4-BE49-F238E27FC236}">
                <a16:creationId xmlns:a16="http://schemas.microsoft.com/office/drawing/2014/main" id="{6678A48F-AE58-49D8-BA94-9BB08DC6005A}"/>
              </a:ext>
            </a:extLst>
          </p:cNvPr>
          <p:cNvSpPr txBox="1"/>
          <p:nvPr/>
        </p:nvSpPr>
        <p:spPr>
          <a:xfrm>
            <a:off x="6177320" y="4469221"/>
            <a:ext cx="3691601" cy="461665"/>
          </a:xfrm>
          <a:prstGeom prst="rect">
            <a:avLst/>
          </a:prstGeom>
          <a:noFill/>
        </p:spPr>
        <p:txBody>
          <a:bodyPr wrap="square">
            <a:spAutoFit/>
          </a:bodyPr>
          <a:lstStyle/>
          <a:p>
            <a:r>
              <a:rPr lang="en-GB" sz="2400" b="1">
                <a:solidFill>
                  <a:srgbClr val="C00000"/>
                </a:solidFill>
              </a:rPr>
              <a:t>(not an NPL forecast!) </a:t>
            </a:r>
          </a:p>
        </p:txBody>
      </p:sp>
      <p:pic>
        <p:nvPicPr>
          <p:cNvPr id="2" name="Picture 1">
            <a:extLst>
              <a:ext uri="{FF2B5EF4-FFF2-40B4-BE49-F238E27FC236}">
                <a16:creationId xmlns:a16="http://schemas.microsoft.com/office/drawing/2014/main" id="{590DA442-0F51-4698-9DFF-EC04DD693442}"/>
              </a:ext>
            </a:extLst>
          </p:cNvPr>
          <p:cNvPicPr>
            <a:picLocks noChangeAspect="1"/>
          </p:cNvPicPr>
          <p:nvPr/>
        </p:nvPicPr>
        <p:blipFill>
          <a:blip r:embed="rId3"/>
          <a:stretch>
            <a:fillRect/>
          </a:stretch>
        </p:blipFill>
        <p:spPr>
          <a:xfrm>
            <a:off x="3089942" y="1330974"/>
            <a:ext cx="4536000" cy="3272400"/>
          </a:xfrm>
          <a:prstGeom prst="rect">
            <a:avLst/>
          </a:prstGeom>
        </p:spPr>
      </p:pic>
      <p:pic>
        <p:nvPicPr>
          <p:cNvPr id="5" name="Picture 4">
            <a:extLst>
              <a:ext uri="{FF2B5EF4-FFF2-40B4-BE49-F238E27FC236}">
                <a16:creationId xmlns:a16="http://schemas.microsoft.com/office/drawing/2014/main" id="{5592A471-0334-4A2F-88A3-C06830B9CBE3}"/>
              </a:ext>
            </a:extLst>
          </p:cNvPr>
          <p:cNvPicPr>
            <a:picLocks/>
          </p:cNvPicPr>
          <p:nvPr/>
        </p:nvPicPr>
        <p:blipFill>
          <a:blip r:embed="rId4"/>
          <a:stretch>
            <a:fillRect/>
          </a:stretch>
        </p:blipFill>
        <p:spPr>
          <a:xfrm>
            <a:off x="7644154" y="1330976"/>
            <a:ext cx="4536000" cy="3272400"/>
          </a:xfrm>
          <a:prstGeom prst="rect">
            <a:avLst/>
          </a:prstGeom>
        </p:spPr>
      </p:pic>
    </p:spTree>
    <p:extLst>
      <p:ext uri="{BB962C8B-B14F-4D97-AF65-F5344CB8AC3E}">
        <p14:creationId xmlns:p14="http://schemas.microsoft.com/office/powerpoint/2010/main" val="1881493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8B46D1-3E0D-475C-B773-517323977FCF}"/>
              </a:ext>
            </a:extLst>
          </p:cNvPr>
          <p:cNvSpPr/>
          <p:nvPr/>
        </p:nvSpPr>
        <p:spPr>
          <a:xfrm>
            <a:off x="3823264" y="1157686"/>
            <a:ext cx="4501764" cy="389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GB" sz="2400"/>
              <a:t>The financial situation of those participating in the moratorium is worse</a:t>
            </a:r>
          </a:p>
        </p:txBody>
      </p:sp>
      <p:sp>
        <p:nvSpPr>
          <p:cNvPr id="4" name="Text Placeholder 3">
            <a:extLst>
              <a:ext uri="{FF2B5EF4-FFF2-40B4-BE49-F238E27FC236}">
                <a16:creationId xmlns:a16="http://schemas.microsoft.com/office/drawing/2014/main" id="{1E9B1490-F345-4625-8121-C6C349C5FCBD}"/>
              </a:ext>
            </a:extLst>
          </p:cNvPr>
          <p:cNvSpPr>
            <a:spLocks noGrp="1"/>
          </p:cNvSpPr>
          <p:nvPr>
            <p:ph type="body" sz="quarter" idx="17"/>
          </p:nvPr>
        </p:nvSpPr>
        <p:spPr>
          <a:xfrm>
            <a:off x="3161219" y="6582305"/>
            <a:ext cx="7679183" cy="229326"/>
          </a:xfrm>
        </p:spPr>
        <p:txBody>
          <a:bodyPr/>
          <a:lstStyle/>
          <a:p>
            <a:r>
              <a:rPr lang="en-GB" sz="1100"/>
              <a:t>Source: MNB household moratorium survey, August 2020</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3161219" y="5717466"/>
            <a:ext cx="6109724" cy="757130"/>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600" cap="all"/>
              <a:t>If all earners lost their jobs in your household, how long would your household be able to maintain its current standard of living?</a:t>
            </a:r>
          </a:p>
        </p:txBody>
      </p:sp>
      <p:sp>
        <p:nvSpPr>
          <p:cNvPr id="12" name="TextBox 11">
            <a:extLst>
              <a:ext uri="{FF2B5EF4-FFF2-40B4-BE49-F238E27FC236}">
                <a16:creationId xmlns:a16="http://schemas.microsoft.com/office/drawing/2014/main" id="{975CD785-8729-4308-A00A-98274D4DCD46}"/>
              </a:ext>
            </a:extLst>
          </p:cNvPr>
          <p:cNvSpPr txBox="1"/>
          <p:nvPr/>
        </p:nvSpPr>
        <p:spPr>
          <a:xfrm>
            <a:off x="9270943" y="1493652"/>
            <a:ext cx="2808046" cy="2031325"/>
          </a:xfrm>
          <a:prstGeom prst="rect">
            <a:avLst/>
          </a:prstGeom>
          <a:solidFill>
            <a:schemeClr val="tx2">
              <a:lumMod val="10000"/>
              <a:lumOff val="90000"/>
            </a:schemeClr>
          </a:solidFill>
        </p:spPr>
        <p:txBody>
          <a:bodyPr wrap="square">
            <a:spAutoFit/>
          </a:bodyPr>
          <a:lstStyle/>
          <a:p>
            <a:r>
              <a:rPr lang="en-GB"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53 per cent </a:t>
            </a:r>
            <a:r>
              <a:rPr lang="en-GB" dirty="0">
                <a:solidFill>
                  <a:srgbClr val="0C2148"/>
                </a:solidFill>
                <a:latin typeface="Calibri" panose="020F0502020204030204" pitchFamily="34" charset="0"/>
                <a:ea typeface="Calibri" panose="020F0502020204030204" pitchFamily="34" charset="0"/>
                <a:cs typeface="Times New Roman" panose="02020603050405020304" pitchFamily="18" charset="0"/>
              </a:rPr>
              <a:t>of households in the moratorium have an </a:t>
            </a:r>
            <a:r>
              <a:rPr lang="en-GB"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income lower than HUF 300,000</a:t>
            </a:r>
            <a:r>
              <a:rPr lang="en-GB" dirty="0">
                <a:solidFill>
                  <a:srgbClr val="0C2148"/>
                </a:solidFill>
                <a:latin typeface="Calibri" panose="020F0502020204030204" pitchFamily="34" charset="0"/>
                <a:ea typeface="Calibri" panose="020F0502020204030204" pitchFamily="34" charset="0"/>
                <a:cs typeface="Times New Roman" panose="02020603050405020304" pitchFamily="18" charset="0"/>
              </a:rPr>
              <a:t>, while this proportion is only 35 per cent for those who opt out of the moratorium.</a:t>
            </a:r>
            <a:endParaRPr lang="en-GB" dirty="0"/>
          </a:p>
        </p:txBody>
      </p:sp>
      <p:sp>
        <p:nvSpPr>
          <p:cNvPr id="13" name="TextBox 12">
            <a:extLst>
              <a:ext uri="{FF2B5EF4-FFF2-40B4-BE49-F238E27FC236}">
                <a16:creationId xmlns:a16="http://schemas.microsoft.com/office/drawing/2014/main" id="{F262B32F-34B3-49EA-AE17-E14D0353C456}"/>
              </a:ext>
            </a:extLst>
          </p:cNvPr>
          <p:cNvSpPr txBox="1"/>
          <p:nvPr/>
        </p:nvSpPr>
        <p:spPr>
          <a:xfrm>
            <a:off x="9270943" y="3680475"/>
            <a:ext cx="2808046" cy="1754326"/>
          </a:xfrm>
          <a:prstGeom prst="rect">
            <a:avLst/>
          </a:prstGeom>
          <a:solidFill>
            <a:schemeClr val="tx2">
              <a:lumMod val="10000"/>
              <a:lumOff val="90000"/>
            </a:schemeClr>
          </a:solidFill>
        </p:spPr>
        <p:txBody>
          <a:bodyPr wrap="square">
            <a:spAutoFit/>
          </a:bodyPr>
          <a:lstStyle/>
          <a:p>
            <a:r>
              <a:rPr lang="en-GB"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41 per</a:t>
            </a:r>
            <a:r>
              <a:rPr lang="hu-HU"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cent</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0C2148"/>
                </a:solidFill>
                <a:latin typeface="Calibri" panose="020F0502020204030204" pitchFamily="34" charset="0"/>
                <a:ea typeface="Calibri" panose="020F0502020204030204" pitchFamily="34" charset="0"/>
                <a:cs typeface="Times New Roman" panose="02020603050405020304" pitchFamily="18" charset="0"/>
              </a:rPr>
              <a:t>of those who are participating in the moratorium have a </a:t>
            </a:r>
            <a:r>
              <a:rPr lang="en-GB"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maximum of one earner</a:t>
            </a:r>
            <a:r>
              <a:rPr lang="en-GB" dirty="0">
                <a:solidFill>
                  <a:srgbClr val="0C2148"/>
                </a:solidFill>
                <a:latin typeface="Calibri" panose="020F0502020204030204" pitchFamily="34" charset="0"/>
                <a:ea typeface="Calibri" panose="020F0502020204030204" pitchFamily="34" charset="0"/>
                <a:cs typeface="Times New Roman" panose="02020603050405020304" pitchFamily="18" charset="0"/>
              </a:rPr>
              <a:t>, compared to 34 per</a:t>
            </a:r>
            <a:r>
              <a:rPr lang="hu-HU"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0C2148"/>
                </a:solidFill>
                <a:latin typeface="Calibri" panose="020F0502020204030204" pitchFamily="34" charset="0"/>
                <a:ea typeface="Calibri" panose="020F0502020204030204" pitchFamily="34" charset="0"/>
                <a:cs typeface="Times New Roman" panose="02020603050405020304" pitchFamily="18" charset="0"/>
              </a:rPr>
              <a:t>cent of those who opt out.</a:t>
            </a:r>
            <a:endParaRPr lang="en-GB" dirty="0"/>
          </a:p>
        </p:txBody>
      </p:sp>
      <p:pic>
        <p:nvPicPr>
          <p:cNvPr id="2" name="Picture 1">
            <a:extLst>
              <a:ext uri="{FF2B5EF4-FFF2-40B4-BE49-F238E27FC236}">
                <a16:creationId xmlns:a16="http://schemas.microsoft.com/office/drawing/2014/main" id="{31B7B1D1-E3D6-4B33-A377-0DF6D539C76B}"/>
              </a:ext>
            </a:extLst>
          </p:cNvPr>
          <p:cNvPicPr>
            <a:picLocks noChangeAspect="1"/>
          </p:cNvPicPr>
          <p:nvPr/>
        </p:nvPicPr>
        <p:blipFill>
          <a:blip r:embed="rId3"/>
          <a:stretch>
            <a:fillRect/>
          </a:stretch>
        </p:blipFill>
        <p:spPr>
          <a:xfrm>
            <a:off x="3117002" y="1198149"/>
            <a:ext cx="6109723" cy="4525911"/>
          </a:xfrm>
          <a:prstGeom prst="rect">
            <a:avLst/>
          </a:prstGeom>
        </p:spPr>
      </p:pic>
    </p:spTree>
    <p:extLst>
      <p:ext uri="{BB962C8B-B14F-4D97-AF65-F5344CB8AC3E}">
        <p14:creationId xmlns:p14="http://schemas.microsoft.com/office/powerpoint/2010/main" val="2667491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8" name="Connector: Elbow 187">
            <a:extLst>
              <a:ext uri="{FF2B5EF4-FFF2-40B4-BE49-F238E27FC236}">
                <a16:creationId xmlns:a16="http://schemas.microsoft.com/office/drawing/2014/main" id="{0000CED6-3916-43D8-9E4E-D84951AFA42E}"/>
              </a:ext>
            </a:extLst>
          </p:cNvPr>
          <p:cNvCxnSpPr>
            <a:cxnSpLocks/>
          </p:cNvCxnSpPr>
          <p:nvPr/>
        </p:nvCxnSpPr>
        <p:spPr>
          <a:xfrm rot="5400000">
            <a:off x="4462763" y="3726199"/>
            <a:ext cx="2119863" cy="103144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6" name="Graphic 185" title="callout">
            <a:extLst>
              <a:ext uri="{FF2B5EF4-FFF2-40B4-BE49-F238E27FC236}">
                <a16:creationId xmlns:a16="http://schemas.microsoft.com/office/drawing/2014/main" id="{5D0F7394-2B89-4880-8EF4-54557043F9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305070" y="2435940"/>
            <a:ext cx="538866" cy="273850"/>
          </a:xfrm>
          <a:prstGeom prst="rect">
            <a:avLst/>
          </a:prstGeom>
        </p:spPr>
      </p:pic>
      <p:pic>
        <p:nvPicPr>
          <p:cNvPr id="180" name="Graphic 179" title="callout">
            <a:extLst>
              <a:ext uri="{FF2B5EF4-FFF2-40B4-BE49-F238E27FC236}">
                <a16:creationId xmlns:a16="http://schemas.microsoft.com/office/drawing/2014/main" id="{149461F7-71D2-40F6-AC58-56A23B335A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3291506" y="2442411"/>
            <a:ext cx="538866" cy="273850"/>
          </a:xfrm>
          <a:prstGeom prst="rect">
            <a:avLst/>
          </a:prstGeom>
        </p:spPr>
      </p:pic>
      <p:sp>
        <p:nvSpPr>
          <p:cNvPr id="11" name="Slide Title">
            <a:extLst>
              <a:ext uri="{FF2B5EF4-FFF2-40B4-BE49-F238E27FC236}">
                <a16:creationId xmlns:a16="http://schemas.microsoft.com/office/drawing/2014/main" id="{82336B3C-0982-49C2-85B3-D4D69E435900}"/>
              </a:ext>
            </a:extLst>
          </p:cNvPr>
          <p:cNvSpPr>
            <a:spLocks noGrp="1"/>
          </p:cNvSpPr>
          <p:nvPr>
            <p:ph type="title"/>
          </p:nvPr>
        </p:nvSpPr>
        <p:spPr>
          <a:xfrm>
            <a:off x="3275703" y="310447"/>
            <a:ext cx="9012549" cy="713833"/>
          </a:xfrm>
        </p:spPr>
        <p:txBody>
          <a:bodyPr>
            <a:noAutofit/>
          </a:bodyPr>
          <a:lstStyle/>
          <a:p>
            <a:r>
              <a:rPr lang="hu-HU" sz="2400" dirty="0"/>
              <a:t>Credit</a:t>
            </a:r>
            <a:r>
              <a:rPr lang="en-GB" sz="2400" dirty="0"/>
              <a:t> loss</a:t>
            </a:r>
            <a:r>
              <a:rPr lang="hu-HU" sz="2400" dirty="0"/>
              <a:t>es</a:t>
            </a:r>
            <a:r>
              <a:rPr lang="en-GB" sz="2400" dirty="0"/>
              <a:t> will increase due to the forward-looking nature of impairment recognition</a:t>
            </a:r>
          </a:p>
        </p:txBody>
      </p:sp>
      <p:sp>
        <p:nvSpPr>
          <p:cNvPr id="125" name="Rectangle: Rounded Corners 124" title="Milestone Number">
            <a:extLst>
              <a:ext uri="{FF2B5EF4-FFF2-40B4-BE49-F238E27FC236}">
                <a16:creationId xmlns:a16="http://schemas.microsoft.com/office/drawing/2014/main" id="{CFCC16BE-0C9C-4183-A9E3-BE650504832D}"/>
              </a:ext>
            </a:extLst>
          </p:cNvPr>
          <p:cNvSpPr/>
          <p:nvPr/>
        </p:nvSpPr>
        <p:spPr>
          <a:xfrm>
            <a:off x="3140677" y="1241478"/>
            <a:ext cx="3162610" cy="1132527"/>
          </a:xfrm>
          <a:prstGeom prst="roundRect">
            <a:avLst/>
          </a:prstGeom>
          <a:solidFill>
            <a:schemeClr val="accent6"/>
          </a:solidFill>
          <a:ln>
            <a:solidFill>
              <a:schemeClr val="tx1"/>
            </a:solidFill>
            <a:prstDash val="soli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u-HU" dirty="0" err="1"/>
              <a:t>NPL-rates</a:t>
            </a:r>
            <a:r>
              <a:rPr lang="hu-HU" dirty="0"/>
              <a:t> are </a:t>
            </a:r>
            <a:r>
              <a:rPr lang="hu-HU" dirty="0" err="1"/>
              <a:t>at</a:t>
            </a:r>
            <a:r>
              <a:rPr lang="hu-HU" dirty="0"/>
              <a:t> </a:t>
            </a:r>
            <a:r>
              <a:rPr lang="hu-HU" dirty="0" err="1"/>
              <a:t>their</a:t>
            </a:r>
            <a:r>
              <a:rPr lang="hu-HU" dirty="0"/>
              <a:t> 15–20-year minimum</a:t>
            </a:r>
            <a:r>
              <a:rPr lang="en-GB" dirty="0">
                <a:solidFill>
                  <a:schemeClr val="bg1"/>
                </a:solidFill>
              </a:rPr>
              <a:t>:</a:t>
            </a:r>
          </a:p>
          <a:p>
            <a:pPr algn="ctr"/>
            <a:r>
              <a:rPr lang="en-GB" u="sng" dirty="0"/>
              <a:t>Corporate</a:t>
            </a:r>
            <a:r>
              <a:rPr lang="en-GB" dirty="0"/>
              <a:t> (90+): </a:t>
            </a:r>
            <a:r>
              <a:rPr lang="en-GB" b="1" dirty="0"/>
              <a:t>1.5%</a:t>
            </a:r>
          </a:p>
          <a:p>
            <a:pPr algn="ctr"/>
            <a:r>
              <a:rPr lang="en-GB" u="sng" dirty="0"/>
              <a:t>Household</a:t>
            </a:r>
            <a:r>
              <a:rPr lang="en-GB" dirty="0"/>
              <a:t> (90+): </a:t>
            </a:r>
            <a:r>
              <a:rPr lang="en-GB" b="1" dirty="0"/>
              <a:t>2.7%</a:t>
            </a:r>
            <a:endParaRPr lang="en-GB" b="1" dirty="0">
              <a:solidFill>
                <a:schemeClr val="bg1"/>
              </a:solidFill>
            </a:endParaRPr>
          </a:p>
        </p:txBody>
      </p:sp>
      <p:sp>
        <p:nvSpPr>
          <p:cNvPr id="80" name="TextBox 79" title="Quarter Number">
            <a:extLst>
              <a:ext uri="{FF2B5EF4-FFF2-40B4-BE49-F238E27FC236}">
                <a16:creationId xmlns:a16="http://schemas.microsoft.com/office/drawing/2014/main" id="{B5992481-FB02-41DA-899F-0485936713F1}"/>
              </a:ext>
            </a:extLst>
          </p:cNvPr>
          <p:cNvSpPr txBox="1"/>
          <p:nvPr/>
        </p:nvSpPr>
        <p:spPr>
          <a:xfrm>
            <a:off x="5665711" y="3324374"/>
            <a:ext cx="540267" cy="741209"/>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Jún</a:t>
            </a:r>
            <a:endParaRPr lang="en-GB">
              <a:solidFill>
                <a:schemeClr val="bg1">
                  <a:lumMod val="75000"/>
                </a:schemeClr>
              </a:solidFill>
            </a:endParaRPr>
          </a:p>
        </p:txBody>
      </p:sp>
      <p:sp>
        <p:nvSpPr>
          <p:cNvPr id="81" name="TextBox 80" title="Quarter Number">
            <a:extLst>
              <a:ext uri="{FF2B5EF4-FFF2-40B4-BE49-F238E27FC236}">
                <a16:creationId xmlns:a16="http://schemas.microsoft.com/office/drawing/2014/main" id="{E2B16676-95E1-405F-98BB-7077C2623B01}"/>
              </a:ext>
            </a:extLst>
          </p:cNvPr>
          <p:cNvSpPr txBox="1"/>
          <p:nvPr/>
        </p:nvSpPr>
        <p:spPr>
          <a:xfrm>
            <a:off x="6516501" y="3314536"/>
            <a:ext cx="540267" cy="741209"/>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Szept</a:t>
            </a:r>
            <a:endParaRPr lang="en-GB">
              <a:solidFill>
                <a:schemeClr val="bg1">
                  <a:lumMod val="75000"/>
                </a:schemeClr>
              </a:solidFill>
            </a:endParaRPr>
          </a:p>
        </p:txBody>
      </p:sp>
      <p:sp>
        <p:nvSpPr>
          <p:cNvPr id="82" name="TextBox 81" title="Quarter Number">
            <a:extLst>
              <a:ext uri="{FF2B5EF4-FFF2-40B4-BE49-F238E27FC236}">
                <a16:creationId xmlns:a16="http://schemas.microsoft.com/office/drawing/2014/main" id="{4ACB1D1A-002D-411C-BE2A-845B28AA8C50}"/>
              </a:ext>
            </a:extLst>
          </p:cNvPr>
          <p:cNvSpPr txBox="1"/>
          <p:nvPr/>
        </p:nvSpPr>
        <p:spPr>
          <a:xfrm>
            <a:off x="7335078" y="3399971"/>
            <a:ext cx="581906" cy="552324"/>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Dec</a:t>
            </a:r>
            <a:endParaRPr lang="en-GB">
              <a:solidFill>
                <a:schemeClr val="bg1">
                  <a:lumMod val="75000"/>
                </a:schemeClr>
              </a:solidFill>
            </a:endParaRPr>
          </a:p>
        </p:txBody>
      </p:sp>
      <p:grpSp>
        <p:nvGrpSpPr>
          <p:cNvPr id="83" name="Group 82" title="Year 3">
            <a:extLst>
              <a:ext uri="{FF2B5EF4-FFF2-40B4-BE49-F238E27FC236}">
                <a16:creationId xmlns:a16="http://schemas.microsoft.com/office/drawing/2014/main" id="{22FF8F68-B22D-4AA7-BFE3-513E4F9A3AF4}"/>
              </a:ext>
            </a:extLst>
          </p:cNvPr>
          <p:cNvGrpSpPr/>
          <p:nvPr/>
        </p:nvGrpSpPr>
        <p:grpSpPr>
          <a:xfrm>
            <a:off x="7851607" y="2666908"/>
            <a:ext cx="4340394" cy="1530772"/>
            <a:chOff x="5886628" y="3325978"/>
            <a:chExt cx="2814895" cy="355256"/>
          </a:xfrm>
        </p:grpSpPr>
        <p:sp>
          <p:nvSpPr>
            <p:cNvPr id="85" name="Arrow: Right 84" title="Year Arrow">
              <a:extLst>
                <a:ext uri="{FF2B5EF4-FFF2-40B4-BE49-F238E27FC236}">
                  <a16:creationId xmlns:a16="http://schemas.microsoft.com/office/drawing/2014/main" id="{3FBABF3E-C2C1-4FFA-91A1-80EB274142EF}"/>
                </a:ext>
              </a:extLst>
            </p:cNvPr>
            <p:cNvSpPr/>
            <p:nvPr/>
          </p:nvSpPr>
          <p:spPr>
            <a:xfrm>
              <a:off x="5886628" y="3325978"/>
              <a:ext cx="2814895" cy="355256"/>
            </a:xfrm>
            <a:prstGeom prst="rightArrow">
              <a:avLst>
                <a:gd name="adj1" fmla="val 100000"/>
                <a:gd name="adj2" fmla="val 50000"/>
              </a:avLst>
            </a:prstGeom>
            <a:gradFill flip="none" rotWithShape="1">
              <a:gsLst>
                <a:gs pos="2000">
                  <a:schemeClr val="accent5">
                    <a:lumMod val="60000"/>
                    <a:lumOff val="40000"/>
                  </a:schemeClr>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6" name="Oval 85" title="Quarter Background Cirlce">
              <a:extLst>
                <a:ext uri="{FF2B5EF4-FFF2-40B4-BE49-F238E27FC236}">
                  <a16:creationId xmlns:a16="http://schemas.microsoft.com/office/drawing/2014/main" id="{BD3CD9B3-FD0E-4BF0-94A5-861E095782CE}"/>
                </a:ext>
              </a:extLst>
            </p:cNvPr>
            <p:cNvSpPr/>
            <p:nvPr/>
          </p:nvSpPr>
          <p:spPr>
            <a:xfrm>
              <a:off x="7842378" y="3494816"/>
              <a:ext cx="420250" cy="157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title="Quarter Background Cirlce">
              <a:extLst>
                <a:ext uri="{FF2B5EF4-FFF2-40B4-BE49-F238E27FC236}">
                  <a16:creationId xmlns:a16="http://schemas.microsoft.com/office/drawing/2014/main" id="{53B9E711-B061-4209-88EB-19053BDDFCC3}"/>
                </a:ext>
              </a:extLst>
            </p:cNvPr>
            <p:cNvSpPr/>
            <p:nvPr/>
          </p:nvSpPr>
          <p:spPr>
            <a:xfrm>
              <a:off x="7361731" y="3494816"/>
              <a:ext cx="420250" cy="157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title="Quarter Background Cirlce">
              <a:extLst>
                <a:ext uri="{FF2B5EF4-FFF2-40B4-BE49-F238E27FC236}">
                  <a16:creationId xmlns:a16="http://schemas.microsoft.com/office/drawing/2014/main" id="{C3D8F291-EFDA-4B10-9B1E-47170391AA7E}"/>
                </a:ext>
              </a:extLst>
            </p:cNvPr>
            <p:cNvSpPr/>
            <p:nvPr/>
          </p:nvSpPr>
          <p:spPr>
            <a:xfrm>
              <a:off x="6873236" y="3494816"/>
              <a:ext cx="420250" cy="157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title="Quarter Background Cirlce">
              <a:extLst>
                <a:ext uri="{FF2B5EF4-FFF2-40B4-BE49-F238E27FC236}">
                  <a16:creationId xmlns:a16="http://schemas.microsoft.com/office/drawing/2014/main" id="{C369284B-22D5-42E8-95E8-655E3FB8E26C}"/>
                </a:ext>
              </a:extLst>
            </p:cNvPr>
            <p:cNvSpPr/>
            <p:nvPr/>
          </p:nvSpPr>
          <p:spPr>
            <a:xfrm>
              <a:off x="6361681" y="3498977"/>
              <a:ext cx="441263" cy="157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title="Quarter Number">
              <a:extLst>
                <a:ext uri="{FF2B5EF4-FFF2-40B4-BE49-F238E27FC236}">
                  <a16:creationId xmlns:a16="http://schemas.microsoft.com/office/drawing/2014/main" id="{CA08C685-605F-4424-9A92-9C85A2FA73EC}"/>
                </a:ext>
              </a:extLst>
            </p:cNvPr>
            <p:cNvSpPr txBox="1"/>
            <p:nvPr/>
          </p:nvSpPr>
          <p:spPr>
            <a:xfrm>
              <a:off x="6402478" y="3496788"/>
              <a:ext cx="350382" cy="157905"/>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Mar</a:t>
              </a:r>
              <a:endParaRPr lang="en-GB">
                <a:solidFill>
                  <a:schemeClr val="bg1">
                    <a:lumMod val="75000"/>
                  </a:schemeClr>
                </a:solidFill>
              </a:endParaRPr>
            </a:p>
          </p:txBody>
        </p:sp>
      </p:grpSp>
      <p:sp>
        <p:nvSpPr>
          <p:cNvPr id="185" name="Arrow: Right 184" title="Year Arrow">
            <a:extLst>
              <a:ext uri="{FF2B5EF4-FFF2-40B4-BE49-F238E27FC236}">
                <a16:creationId xmlns:a16="http://schemas.microsoft.com/office/drawing/2014/main" id="{A7D364CD-A62A-4E74-A3A3-D45CADD6DED2}"/>
              </a:ext>
            </a:extLst>
          </p:cNvPr>
          <p:cNvSpPr/>
          <p:nvPr/>
        </p:nvSpPr>
        <p:spPr>
          <a:xfrm>
            <a:off x="4106545" y="2667298"/>
            <a:ext cx="4500095" cy="1520129"/>
          </a:xfrm>
          <a:prstGeom prst="rightArrow">
            <a:avLst>
              <a:gd name="adj1" fmla="val 100000"/>
              <a:gd name="adj2" fmla="val 50000"/>
            </a:avLst>
          </a:prstGeom>
          <a:gradFill flip="none" rotWithShape="1">
            <a:gsLst>
              <a:gs pos="8000">
                <a:schemeClr val="accent6">
                  <a:lumMod val="60000"/>
                  <a:lumOff val="40000"/>
                </a:schemeClr>
              </a:gs>
              <a:gs pos="65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0" name="Group 9" title="Year 2">
            <a:extLst>
              <a:ext uri="{FF2B5EF4-FFF2-40B4-BE49-F238E27FC236}">
                <a16:creationId xmlns:a16="http://schemas.microsoft.com/office/drawing/2014/main" id="{08CFCDD2-2F04-4844-95B5-E9B4F725068A}"/>
              </a:ext>
            </a:extLst>
          </p:cNvPr>
          <p:cNvGrpSpPr/>
          <p:nvPr/>
        </p:nvGrpSpPr>
        <p:grpSpPr>
          <a:xfrm>
            <a:off x="3140677" y="2666908"/>
            <a:ext cx="1711501" cy="1520544"/>
            <a:chOff x="5042948" y="3347919"/>
            <a:chExt cx="1495866" cy="332878"/>
          </a:xfrm>
        </p:grpSpPr>
        <p:sp>
          <p:nvSpPr>
            <p:cNvPr id="131" name="Arrow: Right 130" title="Year Arrow">
              <a:extLst>
                <a:ext uri="{FF2B5EF4-FFF2-40B4-BE49-F238E27FC236}">
                  <a16:creationId xmlns:a16="http://schemas.microsoft.com/office/drawing/2014/main" id="{263DB357-E526-408B-9B3F-F017605849ED}"/>
                </a:ext>
              </a:extLst>
            </p:cNvPr>
            <p:cNvSpPr/>
            <p:nvPr/>
          </p:nvSpPr>
          <p:spPr>
            <a:xfrm>
              <a:off x="5042948" y="3347919"/>
              <a:ext cx="1495866" cy="332878"/>
            </a:xfrm>
            <a:prstGeom prst="rightArrow">
              <a:avLst>
                <a:gd name="adj1" fmla="val 100000"/>
                <a:gd name="adj2" fmla="val 50000"/>
              </a:avLst>
            </a:prstGeom>
            <a:gradFill flip="none" rotWithShape="1">
              <a:gsLst>
                <a:gs pos="0">
                  <a:schemeClr val="accent6">
                    <a:lumMod val="75000"/>
                  </a:schemeClr>
                </a:gs>
                <a:gs pos="100000">
                  <a:schemeClr val="accent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2" name="Oval 161" title="Quarter Background Cirlce">
              <a:extLst>
                <a:ext uri="{FF2B5EF4-FFF2-40B4-BE49-F238E27FC236}">
                  <a16:creationId xmlns:a16="http://schemas.microsoft.com/office/drawing/2014/main" id="{DDADAC53-FEC9-400E-B7FC-72F25EF0FE21}"/>
                </a:ext>
              </a:extLst>
            </p:cNvPr>
            <p:cNvSpPr/>
            <p:nvPr/>
          </p:nvSpPr>
          <p:spPr>
            <a:xfrm>
              <a:off x="5222932" y="3509677"/>
              <a:ext cx="594676" cy="149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title="Quarter Number">
              <a:extLst>
                <a:ext uri="{FF2B5EF4-FFF2-40B4-BE49-F238E27FC236}">
                  <a16:creationId xmlns:a16="http://schemas.microsoft.com/office/drawing/2014/main" id="{71DFD606-8479-465C-B5A5-ACC2FD6A05AD}"/>
                </a:ext>
              </a:extLst>
            </p:cNvPr>
            <p:cNvSpPr txBox="1"/>
            <p:nvPr/>
          </p:nvSpPr>
          <p:spPr>
            <a:xfrm>
              <a:off x="5219712" y="3520613"/>
              <a:ext cx="616330" cy="127883"/>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Dec</a:t>
              </a:r>
              <a:endParaRPr lang="en-GB">
                <a:solidFill>
                  <a:schemeClr val="tx1">
                    <a:lumMod val="65000"/>
                    <a:lumOff val="35000"/>
                  </a:schemeClr>
                </a:solidFill>
              </a:endParaRPr>
            </a:p>
          </p:txBody>
        </p:sp>
      </p:grpSp>
      <p:sp>
        <p:nvSpPr>
          <p:cNvPr id="97" name="TextBox 96" title="Quarter Number">
            <a:extLst>
              <a:ext uri="{FF2B5EF4-FFF2-40B4-BE49-F238E27FC236}">
                <a16:creationId xmlns:a16="http://schemas.microsoft.com/office/drawing/2014/main" id="{703B552C-A720-4EE5-AD44-E2B328A41AD3}"/>
              </a:ext>
            </a:extLst>
          </p:cNvPr>
          <p:cNvSpPr txBox="1"/>
          <p:nvPr/>
        </p:nvSpPr>
        <p:spPr>
          <a:xfrm>
            <a:off x="10906849" y="3377105"/>
            <a:ext cx="540267" cy="741209"/>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Dec</a:t>
            </a:r>
            <a:endParaRPr lang="en-GB">
              <a:solidFill>
                <a:schemeClr val="bg1">
                  <a:lumMod val="75000"/>
                </a:schemeClr>
              </a:solidFill>
            </a:endParaRPr>
          </a:p>
        </p:txBody>
      </p:sp>
      <p:sp>
        <p:nvSpPr>
          <p:cNvPr id="98" name="TextBox 97" title="Quarter Number">
            <a:extLst>
              <a:ext uri="{FF2B5EF4-FFF2-40B4-BE49-F238E27FC236}">
                <a16:creationId xmlns:a16="http://schemas.microsoft.com/office/drawing/2014/main" id="{A9A8D3F2-3D3C-48B4-8168-923F7DAEDC1B}"/>
              </a:ext>
            </a:extLst>
          </p:cNvPr>
          <p:cNvSpPr txBox="1"/>
          <p:nvPr/>
        </p:nvSpPr>
        <p:spPr>
          <a:xfrm>
            <a:off x="10183190" y="3366564"/>
            <a:ext cx="540267" cy="741209"/>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Sept</a:t>
            </a:r>
            <a:endParaRPr lang="en-GB">
              <a:solidFill>
                <a:schemeClr val="bg1">
                  <a:lumMod val="75000"/>
                </a:schemeClr>
              </a:solidFill>
            </a:endParaRPr>
          </a:p>
        </p:txBody>
      </p:sp>
      <p:sp>
        <p:nvSpPr>
          <p:cNvPr id="99" name="TextBox 98" title="Quarter Number">
            <a:extLst>
              <a:ext uri="{FF2B5EF4-FFF2-40B4-BE49-F238E27FC236}">
                <a16:creationId xmlns:a16="http://schemas.microsoft.com/office/drawing/2014/main" id="{E682C287-9782-4F4C-A2C3-D26EDAAB07BB}"/>
              </a:ext>
            </a:extLst>
          </p:cNvPr>
          <p:cNvSpPr txBox="1"/>
          <p:nvPr/>
        </p:nvSpPr>
        <p:spPr>
          <a:xfrm>
            <a:off x="9432563" y="3359175"/>
            <a:ext cx="540267" cy="741209"/>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Jun</a:t>
            </a:r>
            <a:endParaRPr lang="en-GB">
              <a:solidFill>
                <a:schemeClr val="bg1">
                  <a:lumMod val="75000"/>
                </a:schemeClr>
              </a:solidFill>
            </a:endParaRPr>
          </a:p>
        </p:txBody>
      </p:sp>
      <p:sp>
        <p:nvSpPr>
          <p:cNvPr id="100" name="Oval 99" title="Quarter Background Cirlce">
            <a:extLst>
              <a:ext uri="{FF2B5EF4-FFF2-40B4-BE49-F238E27FC236}">
                <a16:creationId xmlns:a16="http://schemas.microsoft.com/office/drawing/2014/main" id="{EFF16F3D-FB8C-4057-8549-7EFD043EC57D}"/>
              </a:ext>
            </a:extLst>
          </p:cNvPr>
          <p:cNvSpPr/>
          <p:nvPr/>
        </p:nvSpPr>
        <p:spPr>
          <a:xfrm>
            <a:off x="7238692" y="3389580"/>
            <a:ext cx="647999" cy="6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title="Quarter Background Cirlce">
            <a:extLst>
              <a:ext uri="{FF2B5EF4-FFF2-40B4-BE49-F238E27FC236}">
                <a16:creationId xmlns:a16="http://schemas.microsoft.com/office/drawing/2014/main" id="{24DA39C4-8F3F-40F1-8FFD-2F19A9E704DE}"/>
              </a:ext>
            </a:extLst>
          </p:cNvPr>
          <p:cNvSpPr/>
          <p:nvPr/>
        </p:nvSpPr>
        <p:spPr>
          <a:xfrm>
            <a:off x="6480939" y="3389580"/>
            <a:ext cx="647999" cy="6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title="Quarter Background Cirlce">
            <a:extLst>
              <a:ext uri="{FF2B5EF4-FFF2-40B4-BE49-F238E27FC236}">
                <a16:creationId xmlns:a16="http://schemas.microsoft.com/office/drawing/2014/main" id="{F6C56C09-BE5E-49A5-A88F-955257A8FA59}"/>
              </a:ext>
            </a:extLst>
          </p:cNvPr>
          <p:cNvSpPr/>
          <p:nvPr/>
        </p:nvSpPr>
        <p:spPr>
          <a:xfrm>
            <a:off x="5727710" y="3389580"/>
            <a:ext cx="647999" cy="6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title="Quarter Background Cirlce">
            <a:extLst>
              <a:ext uri="{FF2B5EF4-FFF2-40B4-BE49-F238E27FC236}">
                <a16:creationId xmlns:a16="http://schemas.microsoft.com/office/drawing/2014/main" id="{25D0F764-13E6-4AD7-95A1-6FB6F4CE26D8}"/>
              </a:ext>
            </a:extLst>
          </p:cNvPr>
          <p:cNvSpPr/>
          <p:nvPr/>
        </p:nvSpPr>
        <p:spPr>
          <a:xfrm>
            <a:off x="4938924" y="3407510"/>
            <a:ext cx="680400" cy="6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title="Quarter Number">
            <a:extLst>
              <a:ext uri="{FF2B5EF4-FFF2-40B4-BE49-F238E27FC236}">
                <a16:creationId xmlns:a16="http://schemas.microsoft.com/office/drawing/2014/main" id="{130166F2-20B3-4348-A7F0-63E5436B8288}"/>
              </a:ext>
            </a:extLst>
          </p:cNvPr>
          <p:cNvSpPr txBox="1"/>
          <p:nvPr/>
        </p:nvSpPr>
        <p:spPr>
          <a:xfrm>
            <a:off x="7293035" y="3466962"/>
            <a:ext cx="540267" cy="552324"/>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Dec</a:t>
            </a:r>
            <a:endParaRPr lang="en-GB">
              <a:solidFill>
                <a:schemeClr val="bg1">
                  <a:lumMod val="75000"/>
                </a:schemeClr>
              </a:solidFill>
            </a:endParaRPr>
          </a:p>
        </p:txBody>
      </p:sp>
      <p:sp>
        <p:nvSpPr>
          <p:cNvPr id="114" name="TextBox 113" title="Quarter Number">
            <a:extLst>
              <a:ext uri="{FF2B5EF4-FFF2-40B4-BE49-F238E27FC236}">
                <a16:creationId xmlns:a16="http://schemas.microsoft.com/office/drawing/2014/main" id="{4CED63D1-EAA7-4D74-AE74-41C10508800E}"/>
              </a:ext>
            </a:extLst>
          </p:cNvPr>
          <p:cNvSpPr txBox="1"/>
          <p:nvPr/>
        </p:nvSpPr>
        <p:spPr>
          <a:xfrm>
            <a:off x="6536830" y="3357621"/>
            <a:ext cx="540267" cy="741209"/>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Sept</a:t>
            </a:r>
            <a:endParaRPr lang="en-GB">
              <a:solidFill>
                <a:schemeClr val="bg1">
                  <a:lumMod val="75000"/>
                </a:schemeClr>
              </a:solidFill>
            </a:endParaRPr>
          </a:p>
        </p:txBody>
      </p:sp>
      <p:sp>
        <p:nvSpPr>
          <p:cNvPr id="115" name="TextBox 114" title="Quarter Number">
            <a:extLst>
              <a:ext uri="{FF2B5EF4-FFF2-40B4-BE49-F238E27FC236}">
                <a16:creationId xmlns:a16="http://schemas.microsoft.com/office/drawing/2014/main" id="{B0DAF2D0-FB5B-4E45-82C2-CB471B221C94}"/>
              </a:ext>
            </a:extLst>
          </p:cNvPr>
          <p:cNvSpPr txBox="1"/>
          <p:nvPr/>
        </p:nvSpPr>
        <p:spPr>
          <a:xfrm>
            <a:off x="5787803" y="3350232"/>
            <a:ext cx="540267" cy="741209"/>
          </a:xfrm>
          <a:prstGeom prst="rect">
            <a:avLst/>
          </a:prstGeom>
          <a:noFill/>
        </p:spPr>
        <p:txBody>
          <a:bodyPr wrap="square" lIns="0" tIns="0" rIns="0" bIns="0" rtlCol="0" anchor="ctr">
            <a:noAutofit/>
          </a:bodyPr>
          <a:lstStyle/>
          <a:p>
            <a:pPr algn="ctr"/>
            <a:r>
              <a:rPr lang="en-GB" b="1" dirty="0">
                <a:solidFill>
                  <a:schemeClr val="tx1">
                    <a:lumMod val="65000"/>
                    <a:lumOff val="35000"/>
                  </a:schemeClr>
                </a:solidFill>
              </a:rPr>
              <a:t>Jun</a:t>
            </a:r>
            <a:endParaRPr lang="en-GB" dirty="0">
              <a:solidFill>
                <a:schemeClr val="bg1">
                  <a:lumMod val="75000"/>
                </a:schemeClr>
              </a:solidFill>
            </a:endParaRPr>
          </a:p>
        </p:txBody>
      </p:sp>
      <p:sp>
        <p:nvSpPr>
          <p:cNvPr id="116" name="TextBox 115" title="Quarter Number">
            <a:extLst>
              <a:ext uri="{FF2B5EF4-FFF2-40B4-BE49-F238E27FC236}">
                <a16:creationId xmlns:a16="http://schemas.microsoft.com/office/drawing/2014/main" id="{FC3776B5-772B-4960-9A1D-8B8A3F4B337C}"/>
              </a:ext>
            </a:extLst>
          </p:cNvPr>
          <p:cNvSpPr txBox="1"/>
          <p:nvPr/>
        </p:nvSpPr>
        <p:spPr>
          <a:xfrm>
            <a:off x="4981700" y="3394425"/>
            <a:ext cx="540267" cy="680401"/>
          </a:xfrm>
          <a:prstGeom prst="rect">
            <a:avLst/>
          </a:prstGeom>
          <a:noFill/>
        </p:spPr>
        <p:txBody>
          <a:bodyPr wrap="square" lIns="0" tIns="0" rIns="0" bIns="0" rtlCol="0" anchor="ctr">
            <a:noAutofit/>
          </a:bodyPr>
          <a:lstStyle/>
          <a:p>
            <a:pPr algn="ctr"/>
            <a:r>
              <a:rPr lang="en-GB" b="1">
                <a:solidFill>
                  <a:schemeClr val="tx1">
                    <a:lumMod val="65000"/>
                    <a:lumOff val="35000"/>
                  </a:schemeClr>
                </a:solidFill>
              </a:rPr>
              <a:t>Mar</a:t>
            </a:r>
            <a:endParaRPr lang="en-GB">
              <a:solidFill>
                <a:schemeClr val="bg1">
                  <a:lumMod val="75000"/>
                </a:schemeClr>
              </a:solidFill>
            </a:endParaRPr>
          </a:p>
        </p:txBody>
      </p:sp>
      <p:sp>
        <p:nvSpPr>
          <p:cNvPr id="119" name="Rectangle: Rounded Corners 118" title="Quarter Background Cirlce">
            <a:extLst>
              <a:ext uri="{FF2B5EF4-FFF2-40B4-BE49-F238E27FC236}">
                <a16:creationId xmlns:a16="http://schemas.microsoft.com/office/drawing/2014/main" id="{91A58B5D-B6A5-4702-B4DD-2902EE52C992}"/>
              </a:ext>
            </a:extLst>
          </p:cNvPr>
          <p:cNvSpPr/>
          <p:nvPr/>
        </p:nvSpPr>
        <p:spPr>
          <a:xfrm>
            <a:off x="4528802" y="2721794"/>
            <a:ext cx="3360248" cy="399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Rounded Corners 119" title="Quarter Background Cirlce">
            <a:extLst>
              <a:ext uri="{FF2B5EF4-FFF2-40B4-BE49-F238E27FC236}">
                <a16:creationId xmlns:a16="http://schemas.microsoft.com/office/drawing/2014/main" id="{8C6E6209-94A0-48A4-AE57-6530F398091D}"/>
              </a:ext>
            </a:extLst>
          </p:cNvPr>
          <p:cNvSpPr/>
          <p:nvPr/>
        </p:nvSpPr>
        <p:spPr>
          <a:xfrm>
            <a:off x="8346793" y="2749019"/>
            <a:ext cx="3088213" cy="399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Rounded Corners 120" title="Quarter Background Cirlce">
            <a:extLst>
              <a:ext uri="{FF2B5EF4-FFF2-40B4-BE49-F238E27FC236}">
                <a16:creationId xmlns:a16="http://schemas.microsoft.com/office/drawing/2014/main" id="{F992EF5B-DE23-4790-B46A-CCF3B71C927B}"/>
              </a:ext>
            </a:extLst>
          </p:cNvPr>
          <p:cNvSpPr/>
          <p:nvPr/>
        </p:nvSpPr>
        <p:spPr>
          <a:xfrm>
            <a:off x="3179451" y="2721794"/>
            <a:ext cx="908789" cy="399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91F6909-9D08-4DA9-9A94-2ACFA657A2DF}"/>
              </a:ext>
            </a:extLst>
          </p:cNvPr>
          <p:cNvSpPr txBox="1"/>
          <p:nvPr/>
        </p:nvSpPr>
        <p:spPr>
          <a:xfrm>
            <a:off x="4488426" y="2741477"/>
            <a:ext cx="3428558" cy="400110"/>
          </a:xfrm>
          <a:prstGeom prst="rect">
            <a:avLst/>
          </a:prstGeom>
          <a:noFill/>
        </p:spPr>
        <p:txBody>
          <a:bodyPr wrap="square" rtlCol="0">
            <a:spAutoFit/>
          </a:bodyPr>
          <a:lstStyle/>
          <a:p>
            <a:pPr algn="ctr"/>
            <a:r>
              <a:rPr lang="en-GB" sz="2000" b="1"/>
              <a:t>2020</a:t>
            </a:r>
          </a:p>
        </p:txBody>
      </p:sp>
      <p:sp>
        <p:nvSpPr>
          <p:cNvPr id="122" name="TextBox 121">
            <a:extLst>
              <a:ext uri="{FF2B5EF4-FFF2-40B4-BE49-F238E27FC236}">
                <a16:creationId xmlns:a16="http://schemas.microsoft.com/office/drawing/2014/main" id="{2579043E-CF1E-4B06-9654-1A4C1752919B}"/>
              </a:ext>
            </a:extLst>
          </p:cNvPr>
          <p:cNvSpPr txBox="1"/>
          <p:nvPr/>
        </p:nvSpPr>
        <p:spPr>
          <a:xfrm>
            <a:off x="8365097" y="2736329"/>
            <a:ext cx="3057475" cy="400110"/>
          </a:xfrm>
          <a:prstGeom prst="rect">
            <a:avLst/>
          </a:prstGeom>
          <a:noFill/>
        </p:spPr>
        <p:txBody>
          <a:bodyPr wrap="square" rtlCol="0">
            <a:spAutoFit/>
          </a:bodyPr>
          <a:lstStyle/>
          <a:p>
            <a:pPr algn="ctr"/>
            <a:r>
              <a:rPr lang="en-GB" sz="2000" b="1"/>
              <a:t>2021</a:t>
            </a:r>
          </a:p>
        </p:txBody>
      </p:sp>
      <p:sp>
        <p:nvSpPr>
          <p:cNvPr id="123" name="TextBox 122">
            <a:extLst>
              <a:ext uri="{FF2B5EF4-FFF2-40B4-BE49-F238E27FC236}">
                <a16:creationId xmlns:a16="http://schemas.microsoft.com/office/drawing/2014/main" id="{AAB7C148-7EE8-4B54-9C99-2E2D50A1C395}"/>
              </a:ext>
            </a:extLst>
          </p:cNvPr>
          <p:cNvSpPr txBox="1"/>
          <p:nvPr/>
        </p:nvSpPr>
        <p:spPr>
          <a:xfrm>
            <a:off x="3179451" y="2721794"/>
            <a:ext cx="899160" cy="400110"/>
          </a:xfrm>
          <a:prstGeom prst="rect">
            <a:avLst/>
          </a:prstGeom>
          <a:noFill/>
        </p:spPr>
        <p:txBody>
          <a:bodyPr wrap="square" rtlCol="0">
            <a:spAutoFit/>
          </a:bodyPr>
          <a:lstStyle/>
          <a:p>
            <a:pPr algn="ctr"/>
            <a:r>
              <a:rPr lang="en-GB" sz="2000" b="1"/>
              <a:t>2019</a:t>
            </a:r>
          </a:p>
        </p:txBody>
      </p:sp>
      <p:sp>
        <p:nvSpPr>
          <p:cNvPr id="130" name="Rectangle 129" title="Milestone Number">
            <a:extLst>
              <a:ext uri="{FF2B5EF4-FFF2-40B4-BE49-F238E27FC236}">
                <a16:creationId xmlns:a16="http://schemas.microsoft.com/office/drawing/2014/main" id="{3137E8AF-FB34-488F-925E-3B8B9F901B6B}"/>
              </a:ext>
            </a:extLst>
          </p:cNvPr>
          <p:cNvSpPr/>
          <p:nvPr/>
        </p:nvSpPr>
        <p:spPr>
          <a:xfrm>
            <a:off x="5521966" y="4343159"/>
            <a:ext cx="2395015" cy="539231"/>
          </a:xfrm>
          <a:prstGeom prst="rect">
            <a:avLst/>
          </a:prstGeom>
          <a:solidFill>
            <a:schemeClr val="accent2"/>
          </a:solidFill>
          <a:ln>
            <a:solidFill>
              <a:schemeClr val="tx1"/>
            </a:solidFill>
            <a:prstDash val="soli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rPr>
              <a:t>General payment moratorium</a:t>
            </a:r>
          </a:p>
        </p:txBody>
      </p:sp>
      <p:sp>
        <p:nvSpPr>
          <p:cNvPr id="134" name="Rectangle 133" title="Milestone Number">
            <a:extLst>
              <a:ext uri="{FF2B5EF4-FFF2-40B4-BE49-F238E27FC236}">
                <a16:creationId xmlns:a16="http://schemas.microsoft.com/office/drawing/2014/main" id="{385E11CA-D69F-4411-9714-0DE0582F10A0}"/>
              </a:ext>
            </a:extLst>
          </p:cNvPr>
          <p:cNvSpPr/>
          <p:nvPr/>
        </p:nvSpPr>
        <p:spPr>
          <a:xfrm>
            <a:off x="8049717" y="4353927"/>
            <a:ext cx="2016000" cy="548523"/>
          </a:xfrm>
          <a:prstGeom prst="rect">
            <a:avLst/>
          </a:prstGeom>
          <a:solidFill>
            <a:schemeClr val="accent2">
              <a:lumMod val="60000"/>
              <a:lumOff val="40000"/>
            </a:schemeClr>
          </a:solidFill>
          <a:ln>
            <a:solidFill>
              <a:schemeClr val="tx1"/>
            </a:solidFill>
            <a:prstDash val="soli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rPr>
              <a:t>Targeted payment moratorium</a:t>
            </a:r>
          </a:p>
        </p:txBody>
      </p:sp>
      <p:sp>
        <p:nvSpPr>
          <p:cNvPr id="160" name="Rectangle: Rounded Corners 159" title="Milestone Number">
            <a:extLst>
              <a:ext uri="{FF2B5EF4-FFF2-40B4-BE49-F238E27FC236}">
                <a16:creationId xmlns:a16="http://schemas.microsoft.com/office/drawing/2014/main" id="{BC13871D-710F-48F7-9E38-48E835FABDB2}"/>
              </a:ext>
            </a:extLst>
          </p:cNvPr>
          <p:cNvSpPr/>
          <p:nvPr/>
        </p:nvSpPr>
        <p:spPr>
          <a:xfrm>
            <a:off x="3140676" y="5286527"/>
            <a:ext cx="4259718" cy="441613"/>
          </a:xfrm>
          <a:prstGeom prst="roundRect">
            <a:avLst/>
          </a:prstGeom>
          <a:solidFill>
            <a:schemeClr val="accent5"/>
          </a:solidFill>
          <a:ln>
            <a:solidFill>
              <a:schemeClr val="tx1"/>
            </a:solidFill>
            <a:prstDash val="soli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Loan loss provision stock:</a:t>
            </a:r>
          </a:p>
        </p:txBody>
      </p:sp>
      <p:sp>
        <p:nvSpPr>
          <p:cNvPr id="161" name="Rectangle: Rounded Corners 160" title="Milestone Number">
            <a:extLst>
              <a:ext uri="{FF2B5EF4-FFF2-40B4-BE49-F238E27FC236}">
                <a16:creationId xmlns:a16="http://schemas.microsoft.com/office/drawing/2014/main" id="{37CADA1E-5FAA-40CA-8280-7A7F9C81052B}"/>
              </a:ext>
            </a:extLst>
          </p:cNvPr>
          <p:cNvSpPr/>
          <p:nvPr/>
        </p:nvSpPr>
        <p:spPr>
          <a:xfrm>
            <a:off x="7626031" y="5728141"/>
            <a:ext cx="3394895" cy="903498"/>
          </a:xfrm>
          <a:prstGeom prst="roundRect">
            <a:avLst/>
          </a:prstGeom>
          <a:solidFill>
            <a:schemeClr val="accent2">
              <a:lumMod val="60000"/>
              <a:lumOff val="40000"/>
            </a:schemeClr>
          </a:solidFill>
          <a:ln>
            <a:solidFill>
              <a:schemeClr val="tx1"/>
            </a:solidFill>
            <a:prstDash val="soli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Estimated rate of participation: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u="sng" dirty="0">
                <a:solidFill>
                  <a:schemeClr val="tx1"/>
                </a:solidFill>
                <a:latin typeface="Calibri" panose="020F0502020204030204" pitchFamily="34" charset="0"/>
                <a:ea typeface="Calibri" panose="020F0502020204030204" pitchFamily="34" charset="0"/>
                <a:cs typeface="Calibri" panose="020F0502020204030204" pitchFamily="34" charset="0"/>
              </a:rPr>
              <a:t>Corporate</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loan portfolio: </a:t>
            </a: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u="sng" dirty="0">
                <a:solidFill>
                  <a:schemeClr val="tx1"/>
                </a:solidFill>
                <a:latin typeface="Calibri" panose="020F0502020204030204" pitchFamily="34" charset="0"/>
                <a:ea typeface="Calibri" panose="020F0502020204030204" pitchFamily="34" charset="0"/>
                <a:cs typeface="Calibri" panose="020F0502020204030204" pitchFamily="34" charset="0"/>
              </a:rPr>
              <a:t>Household</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loan portfolio: </a:t>
            </a: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22-24%</a:t>
            </a:r>
          </a:p>
        </p:txBody>
      </p:sp>
      <p:sp>
        <p:nvSpPr>
          <p:cNvPr id="176" name="Rectangle: Rounded Corners 175" title="Milestone Number">
            <a:extLst>
              <a:ext uri="{FF2B5EF4-FFF2-40B4-BE49-F238E27FC236}">
                <a16:creationId xmlns:a16="http://schemas.microsoft.com/office/drawing/2014/main" id="{2A1392BA-0484-4CDF-A308-FED8268D64AA}"/>
              </a:ext>
            </a:extLst>
          </p:cNvPr>
          <p:cNvSpPr/>
          <p:nvPr/>
        </p:nvSpPr>
        <p:spPr>
          <a:xfrm>
            <a:off x="8887479" y="1258318"/>
            <a:ext cx="3024141" cy="1132527"/>
          </a:xfrm>
          <a:prstGeom prst="roundRect">
            <a:avLst/>
          </a:prstGeom>
          <a:solidFill>
            <a:schemeClr val="accent3"/>
          </a:solidFill>
          <a:ln>
            <a:solidFill>
              <a:schemeClr val="tx1"/>
            </a:solidFill>
            <a:prstDash val="soli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GB" sz="1800" dirty="0"/>
              <a:t>Both de</a:t>
            </a:r>
            <a:r>
              <a:rPr lang="hu-HU" sz="1800" dirty="0" err="1"/>
              <a:t>linquency</a:t>
            </a:r>
            <a:r>
              <a:rPr lang="hu-HU" sz="1800" dirty="0"/>
              <a:t> </a:t>
            </a:r>
            <a:r>
              <a:rPr lang="en-GB" sz="1800" dirty="0"/>
              <a:t>rate</a:t>
            </a:r>
            <a:r>
              <a:rPr lang="hu-HU" sz="1800" dirty="0"/>
              <a:t>s</a:t>
            </a:r>
            <a:r>
              <a:rPr lang="en-GB" sz="1800" dirty="0"/>
              <a:t> and credit losses </a:t>
            </a:r>
            <a:r>
              <a:rPr lang="hu-HU" sz="1800" dirty="0"/>
              <a:t>are </a:t>
            </a:r>
            <a:r>
              <a:rPr lang="hu-HU" sz="1800" dirty="0" err="1"/>
              <a:t>going</a:t>
            </a:r>
            <a:r>
              <a:rPr lang="hu-HU" sz="1800" dirty="0"/>
              <a:t> </a:t>
            </a:r>
            <a:r>
              <a:rPr lang="hu-HU" sz="1800" dirty="0" err="1"/>
              <a:t>to</a:t>
            </a:r>
            <a:r>
              <a:rPr lang="en-GB" sz="1800" dirty="0"/>
              <a:t> increase after the moratorium expires.</a:t>
            </a:r>
          </a:p>
        </p:txBody>
      </p:sp>
      <p:sp>
        <p:nvSpPr>
          <p:cNvPr id="187" name="Rectangle 186" title="Milestone Number">
            <a:extLst>
              <a:ext uri="{FF2B5EF4-FFF2-40B4-BE49-F238E27FC236}">
                <a16:creationId xmlns:a16="http://schemas.microsoft.com/office/drawing/2014/main" id="{18843C89-E052-4CC6-AC6F-5F3F8F939141}"/>
              </a:ext>
            </a:extLst>
          </p:cNvPr>
          <p:cNvSpPr/>
          <p:nvPr/>
        </p:nvSpPr>
        <p:spPr>
          <a:xfrm>
            <a:off x="8049717" y="4885874"/>
            <a:ext cx="2016000" cy="548523"/>
          </a:xfrm>
          <a:prstGeom prst="rect">
            <a:avLst/>
          </a:prstGeom>
          <a:solidFill>
            <a:schemeClr val="accent2">
              <a:lumMod val="20000"/>
              <a:lumOff val="80000"/>
            </a:schemeClr>
          </a:solidFill>
          <a:ln>
            <a:solidFill>
              <a:schemeClr val="tx1"/>
            </a:solidFill>
            <a:prstDash val="soli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u-HU" sz="1600" b="1" dirty="0" err="1">
                <a:solidFill>
                  <a:schemeClr val="tx1"/>
                </a:solidFill>
              </a:rPr>
              <a:t>Ban</a:t>
            </a:r>
            <a:r>
              <a:rPr lang="hu-HU" sz="1600" b="1" dirty="0">
                <a:solidFill>
                  <a:schemeClr val="tx1"/>
                </a:solidFill>
              </a:rPr>
              <a:t> </a:t>
            </a:r>
            <a:r>
              <a:rPr lang="hu-HU" sz="1600" b="1" dirty="0" err="1">
                <a:solidFill>
                  <a:schemeClr val="tx1"/>
                </a:solidFill>
              </a:rPr>
              <a:t>on</a:t>
            </a:r>
            <a:r>
              <a:rPr lang="hu-HU" sz="1600" b="1" dirty="0">
                <a:solidFill>
                  <a:schemeClr val="tx1"/>
                </a:solidFill>
              </a:rPr>
              <a:t> </a:t>
            </a:r>
            <a:r>
              <a:rPr lang="hu-HU" sz="1600" b="1" dirty="0" err="1">
                <a:solidFill>
                  <a:schemeClr val="tx1"/>
                </a:solidFill>
              </a:rPr>
              <a:t>loan</a:t>
            </a:r>
            <a:r>
              <a:rPr lang="hu-HU" sz="1600" b="1" dirty="0">
                <a:solidFill>
                  <a:schemeClr val="tx1"/>
                </a:solidFill>
              </a:rPr>
              <a:t> </a:t>
            </a:r>
          </a:p>
          <a:p>
            <a:pPr algn="ctr"/>
            <a:r>
              <a:rPr lang="hu-HU" sz="1600" b="1" dirty="0" err="1">
                <a:solidFill>
                  <a:schemeClr val="tx1"/>
                </a:solidFill>
              </a:rPr>
              <a:t>withdrawal</a:t>
            </a:r>
            <a:endParaRPr lang="en-GB" sz="1600" b="1" dirty="0">
              <a:solidFill>
                <a:schemeClr val="tx1"/>
              </a:solidFill>
            </a:endParaRPr>
          </a:p>
        </p:txBody>
      </p:sp>
      <p:cxnSp>
        <p:nvCxnSpPr>
          <p:cNvPr id="18" name="Connector: Elbow 17">
            <a:extLst>
              <a:ext uri="{FF2B5EF4-FFF2-40B4-BE49-F238E27FC236}">
                <a16:creationId xmlns:a16="http://schemas.microsoft.com/office/drawing/2014/main" id="{2B6288CF-628A-44FA-92AC-2664995C3DB8}"/>
              </a:ext>
            </a:extLst>
          </p:cNvPr>
          <p:cNvCxnSpPr>
            <a:cxnSpLocks/>
            <a:stCxn id="134" idx="3"/>
          </p:cNvCxnSpPr>
          <p:nvPr/>
        </p:nvCxnSpPr>
        <p:spPr>
          <a:xfrm>
            <a:off x="10065717" y="4628189"/>
            <a:ext cx="317222" cy="108185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41309F-AFF5-443C-8D0D-EF07A12E3DC8}"/>
              </a:ext>
            </a:extLst>
          </p:cNvPr>
          <p:cNvCxnSpPr/>
          <p:nvPr/>
        </p:nvCxnSpPr>
        <p:spPr>
          <a:xfrm flipV="1">
            <a:off x="6035084" y="4055187"/>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title="Milestone Number">
            <a:extLst>
              <a:ext uri="{FF2B5EF4-FFF2-40B4-BE49-F238E27FC236}">
                <a16:creationId xmlns:a16="http://schemas.microsoft.com/office/drawing/2014/main" id="{1835F622-2328-4E05-857A-D65F821409C0}"/>
              </a:ext>
            </a:extLst>
          </p:cNvPr>
          <p:cNvSpPr/>
          <p:nvPr/>
        </p:nvSpPr>
        <p:spPr>
          <a:xfrm>
            <a:off x="5278272" y="5728140"/>
            <a:ext cx="2122122" cy="903498"/>
          </a:xfrm>
          <a:prstGeom prst="roundRect">
            <a:avLst/>
          </a:prstGeom>
          <a:solidFill>
            <a:schemeClr val="accent5">
              <a:lumMod val="60000"/>
              <a:lumOff val="40000"/>
            </a:schemeClr>
          </a:solidFill>
          <a:ln>
            <a:solidFill>
              <a:schemeClr val="tx1"/>
            </a:solidFill>
            <a:prstDash val="soli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sng">
                <a:solidFill>
                  <a:schemeClr val="tx1"/>
                </a:solidFill>
                <a:latin typeface="Calibri" panose="020F0502020204030204" pitchFamily="34" charset="0"/>
                <a:ea typeface="Calibri" panose="020F0502020204030204" pitchFamily="34" charset="0"/>
                <a:cs typeface="Calibri" panose="020F0502020204030204" pitchFamily="34" charset="0"/>
              </a:rPr>
              <a:t>Household</a:t>
            </a:r>
            <a:r>
              <a:rPr lang="en-GB" sz="1800" u="sng">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GB"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effectLst/>
                <a:latin typeface="Calibri" panose="020F0502020204030204" pitchFamily="34" charset="0"/>
                <a:ea typeface="Calibri" panose="020F0502020204030204" pitchFamily="34" charset="0"/>
                <a:cs typeface="Calibri" panose="020F0502020204030204" pitchFamily="34" charset="0"/>
              </a:rPr>
              <a:t>2019 Q4: HUF 225 bn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effectLst/>
                <a:latin typeface="Calibri" panose="020F0502020204030204" pitchFamily="34" charset="0"/>
                <a:ea typeface="Calibri" panose="020F0502020204030204" pitchFamily="34" charset="0"/>
                <a:cs typeface="Calibri" panose="020F0502020204030204" pitchFamily="34" charset="0"/>
              </a:rPr>
              <a:t>2020</a:t>
            </a:r>
            <a:r>
              <a:rPr lang="en-GB" b="1">
                <a:solidFill>
                  <a:schemeClr val="tx1"/>
                </a:solidFill>
                <a:latin typeface="Calibri" panose="020F0502020204030204" pitchFamily="34" charset="0"/>
                <a:ea typeface="Calibri" panose="020F0502020204030204" pitchFamily="34" charset="0"/>
                <a:cs typeface="Calibri" panose="020F0502020204030204" pitchFamily="34" charset="0"/>
              </a:rPr>
              <a:t> Q2</a:t>
            </a:r>
            <a:r>
              <a:rPr lang="en-GB" sz="1800" b="1">
                <a:solidFill>
                  <a:schemeClr val="tx1"/>
                </a:solidFill>
                <a:effectLst/>
                <a:latin typeface="Calibri" panose="020F0502020204030204" pitchFamily="34" charset="0"/>
                <a:ea typeface="Calibri" panose="020F0502020204030204" pitchFamily="34" charset="0"/>
                <a:cs typeface="Calibri" panose="020F0502020204030204" pitchFamily="34" charset="0"/>
              </a:rPr>
              <a:t>: HUF 254 bn</a:t>
            </a:r>
          </a:p>
        </p:txBody>
      </p:sp>
      <p:sp>
        <p:nvSpPr>
          <p:cNvPr id="48" name="Rectangle: Rounded Corners 47" title="Milestone Number">
            <a:extLst>
              <a:ext uri="{FF2B5EF4-FFF2-40B4-BE49-F238E27FC236}">
                <a16:creationId xmlns:a16="http://schemas.microsoft.com/office/drawing/2014/main" id="{82F78EA5-3E0F-4DC4-B613-47CA63F27952}"/>
              </a:ext>
            </a:extLst>
          </p:cNvPr>
          <p:cNvSpPr/>
          <p:nvPr/>
        </p:nvSpPr>
        <p:spPr>
          <a:xfrm>
            <a:off x="3140676" y="5728140"/>
            <a:ext cx="2122122" cy="903498"/>
          </a:xfrm>
          <a:prstGeom prst="roundRect">
            <a:avLst/>
          </a:prstGeom>
          <a:solidFill>
            <a:schemeClr val="accent5">
              <a:lumMod val="60000"/>
              <a:lumOff val="40000"/>
            </a:schemeClr>
          </a:solidFill>
          <a:ln>
            <a:solidFill>
              <a:schemeClr val="tx1"/>
            </a:solidFill>
            <a:prstDash val="solid"/>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u="sng">
                <a:solidFill>
                  <a:schemeClr val="tx1"/>
                </a:solidFill>
                <a:latin typeface="Calibri" panose="020F0502020204030204" pitchFamily="34" charset="0"/>
                <a:ea typeface="Calibri" panose="020F0502020204030204" pitchFamily="34" charset="0"/>
                <a:cs typeface="Calibri" panose="020F0502020204030204" pitchFamily="34" charset="0"/>
              </a:rPr>
              <a:t>Corporate</a:t>
            </a:r>
            <a:r>
              <a:rPr lang="en-GB" sz="1800" u="sng">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GB"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effectLst/>
                <a:latin typeface="Calibri" panose="020F0502020204030204" pitchFamily="34" charset="0"/>
                <a:ea typeface="Calibri" panose="020F0502020204030204" pitchFamily="34" charset="0"/>
                <a:cs typeface="Calibri" panose="020F0502020204030204" pitchFamily="34" charset="0"/>
              </a:rPr>
              <a:t>2019 Q4: HUF 247 bn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effectLst/>
                <a:latin typeface="Calibri" panose="020F0502020204030204" pitchFamily="34" charset="0"/>
                <a:ea typeface="Calibri" panose="020F0502020204030204" pitchFamily="34" charset="0"/>
                <a:cs typeface="Calibri" panose="020F0502020204030204" pitchFamily="34" charset="0"/>
              </a:rPr>
              <a:t>2020</a:t>
            </a:r>
            <a:r>
              <a:rPr lang="en-GB" b="1">
                <a:solidFill>
                  <a:schemeClr val="tx1"/>
                </a:solidFill>
                <a:latin typeface="Calibri" panose="020F0502020204030204" pitchFamily="34" charset="0"/>
                <a:ea typeface="Calibri" panose="020F0502020204030204" pitchFamily="34" charset="0"/>
                <a:cs typeface="Calibri" panose="020F0502020204030204" pitchFamily="34" charset="0"/>
              </a:rPr>
              <a:t> Q2</a:t>
            </a:r>
            <a:r>
              <a:rPr lang="en-GB" sz="1800" b="1">
                <a:solidFill>
                  <a:schemeClr val="tx1"/>
                </a:solidFill>
                <a:effectLst/>
                <a:latin typeface="Calibri" panose="020F0502020204030204" pitchFamily="34" charset="0"/>
                <a:ea typeface="Calibri" panose="020F0502020204030204" pitchFamily="34" charset="0"/>
                <a:cs typeface="Calibri" panose="020F0502020204030204" pitchFamily="34" charset="0"/>
              </a:rPr>
              <a:t>: HUF 312 bn</a:t>
            </a:r>
          </a:p>
        </p:txBody>
      </p:sp>
    </p:spTree>
    <p:extLst>
      <p:ext uri="{BB962C8B-B14F-4D97-AF65-F5344CB8AC3E}">
        <p14:creationId xmlns:p14="http://schemas.microsoft.com/office/powerpoint/2010/main" val="445479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0A0B9-8798-483E-806F-0FCFC2A379B5}"/>
              </a:ext>
            </a:extLst>
          </p:cNvPr>
          <p:cNvPicPr>
            <a:picLocks noChangeAspect="1"/>
          </p:cNvPicPr>
          <p:nvPr/>
        </p:nvPicPr>
        <p:blipFill>
          <a:blip r:embed="rId3"/>
          <a:stretch>
            <a:fillRect/>
          </a:stretch>
        </p:blipFill>
        <p:spPr>
          <a:xfrm>
            <a:off x="3103117" y="1088824"/>
            <a:ext cx="6452110" cy="4838400"/>
          </a:xfrm>
          <a:prstGeom prst="rect">
            <a:avLst/>
          </a:prstGeom>
        </p:spPr>
      </p:pic>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Weak profitability </a:t>
            </a:r>
            <a:r>
              <a:rPr lang="hu-HU" sz="2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may</a:t>
            </a:r>
            <a:r>
              <a:rPr lang="en-US" sz="2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 become a serious challenge for banks</a:t>
            </a:r>
            <a:endParaRPr lang="en-US" sz="3200"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87930" y="6547553"/>
            <a:ext cx="7818738" cy="258565"/>
          </a:xfrm>
        </p:spPr>
        <p:txBody>
          <a:bodyPr/>
          <a:lstStyle/>
          <a:p>
            <a:pPr algn="just"/>
            <a:r>
              <a:rPr lang="en-US" sz="1200"/>
              <a:t>Note: Monthly data. Source: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9678787" y="1300384"/>
            <a:ext cx="2329920" cy="2108269"/>
          </a:xfrm>
          <a:prstGeom prst="rect">
            <a:avLst/>
          </a:prstGeom>
          <a:solidFill>
            <a:schemeClr val="tx2">
              <a:lumMod val="10000"/>
              <a:lumOff val="90000"/>
            </a:schemeClr>
          </a:solidFill>
        </p:spPr>
        <p:txBody>
          <a:bodyPr wrap="square" rtlCol="0">
            <a:spAutoFit/>
          </a:bodyPr>
          <a:lstStyle>
            <a:defPPr>
              <a:defRPr lang="en-US"/>
            </a:defPPr>
          </a:lstStyle>
          <a:p>
            <a:r>
              <a:rPr lang="en-US" b="1" dirty="0"/>
              <a:t>After-tax profit </a:t>
            </a:r>
            <a:r>
              <a:rPr lang="en-US" dirty="0"/>
              <a:t>according to non-consolidated data:</a:t>
            </a:r>
          </a:p>
          <a:p>
            <a:pPr>
              <a:spcBef>
                <a:spcPts val="300"/>
              </a:spcBef>
              <a:spcAft>
                <a:spcPts val="300"/>
              </a:spcAft>
            </a:pPr>
            <a:r>
              <a:rPr lang="en-US" dirty="0"/>
              <a:t> - end-2019 Q2: </a:t>
            </a:r>
            <a:br>
              <a:rPr lang="hu-HU" dirty="0"/>
            </a:br>
            <a:r>
              <a:rPr lang="hu-HU" dirty="0"/>
              <a:t>	</a:t>
            </a:r>
            <a:r>
              <a:rPr lang="en-US" dirty="0"/>
              <a:t>HUF 266 bn</a:t>
            </a:r>
          </a:p>
          <a:p>
            <a:r>
              <a:rPr lang="en-US" b="1" dirty="0"/>
              <a:t> - end-2020 Q2: </a:t>
            </a:r>
            <a:br>
              <a:rPr lang="hu-HU" b="1" dirty="0"/>
            </a:br>
            <a:r>
              <a:rPr lang="hu-HU" b="1" dirty="0"/>
              <a:t>	</a:t>
            </a:r>
            <a:r>
              <a:rPr lang="en-US" b="1" dirty="0"/>
              <a:t>HUF 68 bn</a:t>
            </a:r>
            <a:endParaRPr lang="en-US" dirty="0"/>
          </a:p>
        </p:txBody>
      </p:sp>
      <p:sp>
        <p:nvSpPr>
          <p:cNvPr id="11" name="Content Placeholder 3">
            <a:extLst>
              <a:ext uri="{FF2B5EF4-FFF2-40B4-BE49-F238E27FC236}">
                <a16:creationId xmlns:a16="http://schemas.microsoft.com/office/drawing/2014/main" id="{F6047A74-01EF-4945-9880-7D7C5183F97B}"/>
              </a:ext>
            </a:extLst>
          </p:cNvPr>
          <p:cNvSpPr txBox="1">
            <a:spLocks/>
          </p:cNvSpPr>
          <p:nvPr/>
        </p:nvSpPr>
        <p:spPr>
          <a:xfrm>
            <a:off x="3187931" y="6012317"/>
            <a:ext cx="6641870"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a:t>Distribution of 12-month rolling after-tax return on equity of credit institutions weighted by the balance sheet total </a:t>
            </a:r>
          </a:p>
        </p:txBody>
      </p:sp>
      <p:sp>
        <p:nvSpPr>
          <p:cNvPr id="10" name="TextBox 9">
            <a:extLst>
              <a:ext uri="{FF2B5EF4-FFF2-40B4-BE49-F238E27FC236}">
                <a16:creationId xmlns:a16="http://schemas.microsoft.com/office/drawing/2014/main" id="{40E89ED4-5FCC-4245-A9F8-751C9C8B5FFF}"/>
              </a:ext>
            </a:extLst>
          </p:cNvPr>
          <p:cNvSpPr txBox="1"/>
          <p:nvPr/>
        </p:nvSpPr>
        <p:spPr>
          <a:xfrm>
            <a:off x="9678787" y="3743229"/>
            <a:ext cx="2329920" cy="1477328"/>
          </a:xfrm>
          <a:prstGeom prst="rect">
            <a:avLst/>
          </a:prstGeom>
          <a:solidFill>
            <a:schemeClr val="tx2">
              <a:lumMod val="10000"/>
              <a:lumOff val="90000"/>
            </a:schemeClr>
          </a:solidFill>
        </p:spPr>
        <p:txBody>
          <a:bodyPr wrap="square" rtlCol="0">
            <a:spAutoFit/>
          </a:bodyPr>
          <a:lstStyle>
            <a:defPPr>
              <a:defRPr lang="en-US"/>
            </a:defPPr>
            <a:lvl1pPr algn="just"/>
          </a:lstStyle>
          <a:p>
            <a:pPr algn="ctr"/>
            <a:r>
              <a:rPr lang="en-US" dirty="0"/>
              <a:t>The drop in profitability is mainly attributable to impairment and provisions.</a:t>
            </a:r>
          </a:p>
        </p:txBody>
      </p:sp>
    </p:spTree>
    <p:extLst>
      <p:ext uri="{BB962C8B-B14F-4D97-AF65-F5344CB8AC3E}">
        <p14:creationId xmlns:p14="http://schemas.microsoft.com/office/powerpoint/2010/main" val="8805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256F089-62A0-4151-80F7-7D991F270CFB}"/>
              </a:ext>
            </a:extLst>
          </p:cNvPr>
          <p:cNvSpPr txBox="1">
            <a:spLocks/>
          </p:cNvSpPr>
          <p:nvPr/>
        </p:nvSpPr>
        <p:spPr>
          <a:xfrm>
            <a:off x="3175520" y="143169"/>
            <a:ext cx="8218800" cy="609604"/>
          </a:xfrm>
          <a:prstGeom prst="rect">
            <a:avLst/>
          </a:prstGeom>
          <a:solidFill>
            <a:schemeClr val="tx2">
              <a:lumMod val="10000"/>
              <a:lumOff val="90000"/>
            </a:schemeClr>
          </a:solidFill>
        </p:spPr>
        <p:txBody>
          <a:bodyPr vert="horz" lIns="72000" tIns="36000" rIns="72000" bIns="36000" rtlCol="0" anchor="ctr">
            <a:noAutofit/>
          </a:bodyPr>
          <a:lstStyle>
            <a:lvl1pPr algn="l" defTabSz="914332" rtl="0" eaLnBrk="1" latinLnBrk="0" hangingPunct="1">
              <a:lnSpc>
                <a:spcPct val="90000"/>
              </a:lnSpc>
              <a:spcBef>
                <a:spcPct val="0"/>
              </a:spcBef>
              <a:buNone/>
              <a:defRPr lang="hu-HU" sz="2200" b="1" kern="1200" cap="all" spc="300" baseline="0" dirty="0">
                <a:solidFill>
                  <a:srgbClr val="0D234D"/>
                </a:solidFill>
                <a:latin typeface="+mj-lt"/>
                <a:ea typeface="+mj-ea"/>
                <a:cs typeface="+mj-cs"/>
              </a:defRPr>
            </a:lvl1pPr>
          </a:lstStyle>
          <a:p>
            <a:r>
              <a:rPr lang="en-US" sz="2400" dirty="0"/>
              <a:t>the last 20 years in numbers</a:t>
            </a:r>
          </a:p>
        </p:txBody>
      </p:sp>
      <p:graphicFrame>
        <p:nvGraphicFramePr>
          <p:cNvPr id="33" name="Diagram 32">
            <a:extLst>
              <a:ext uri="{FF2B5EF4-FFF2-40B4-BE49-F238E27FC236}">
                <a16:creationId xmlns:a16="http://schemas.microsoft.com/office/drawing/2014/main" id="{5F34962B-463B-464B-9B22-7882C14B29E0}"/>
              </a:ext>
            </a:extLst>
          </p:cNvPr>
          <p:cNvGraphicFramePr/>
          <p:nvPr>
            <p:extLst>
              <p:ext uri="{D42A27DB-BD31-4B8C-83A1-F6EECF244321}">
                <p14:modId xmlns:p14="http://schemas.microsoft.com/office/powerpoint/2010/main" val="1214230107"/>
              </p:ext>
            </p:extLst>
          </p:nvPr>
        </p:nvGraphicFramePr>
        <p:xfrm>
          <a:off x="2871449" y="845978"/>
          <a:ext cx="844612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8" name="TextBox 77">
            <a:extLst>
              <a:ext uri="{FF2B5EF4-FFF2-40B4-BE49-F238E27FC236}">
                <a16:creationId xmlns:a16="http://schemas.microsoft.com/office/drawing/2014/main" id="{4ADFDE44-D21F-4B05-89FC-8DEED5072570}"/>
              </a:ext>
            </a:extLst>
          </p:cNvPr>
          <p:cNvSpPr txBox="1"/>
          <p:nvPr/>
        </p:nvSpPr>
        <p:spPr>
          <a:xfrm>
            <a:off x="3615373" y="6425183"/>
            <a:ext cx="7273693" cy="307777"/>
          </a:xfrm>
          <a:prstGeom prst="rect">
            <a:avLst/>
          </a:prstGeom>
          <a:noFill/>
        </p:spPr>
        <p:txBody>
          <a:bodyPr wrap="square" rtlCol="0">
            <a:spAutoFit/>
          </a:bodyPr>
          <a:lstStyle/>
          <a:p>
            <a:r>
              <a:rPr lang="hu-HU" sz="1400" i="1" dirty="0" err="1">
                <a:solidFill>
                  <a:schemeClr val="tx2"/>
                </a:solidFill>
              </a:rPr>
              <a:t>Note</a:t>
            </a:r>
            <a:r>
              <a:rPr lang="hu-HU" sz="1400" i="1" dirty="0">
                <a:solidFill>
                  <a:schemeClr val="tx2"/>
                </a:solidFill>
              </a:rPr>
              <a:t>: </a:t>
            </a:r>
            <a:r>
              <a:rPr lang="hu-HU" sz="1400" i="1" dirty="0" err="1">
                <a:solidFill>
                  <a:schemeClr val="tx2"/>
                </a:solidFill>
              </a:rPr>
              <a:t>data</a:t>
            </a:r>
            <a:r>
              <a:rPr lang="hu-HU" sz="1400" i="1" dirty="0">
                <a:solidFill>
                  <a:schemeClr val="tx2"/>
                </a:solidFill>
              </a:rPr>
              <a:t> </a:t>
            </a:r>
            <a:r>
              <a:rPr lang="hu-HU" sz="1400" i="1" dirty="0" err="1">
                <a:solidFill>
                  <a:schemeClr val="tx2"/>
                </a:solidFill>
              </a:rPr>
              <a:t>refers</a:t>
            </a:r>
            <a:r>
              <a:rPr lang="hu-HU" sz="1400" i="1" dirty="0">
                <a:solidFill>
                  <a:schemeClr val="tx2"/>
                </a:solidFill>
              </a:rPr>
              <a:t> </a:t>
            </a:r>
            <a:r>
              <a:rPr lang="hu-HU" sz="1400" i="1" dirty="0" err="1">
                <a:solidFill>
                  <a:schemeClr val="tx2"/>
                </a:solidFill>
              </a:rPr>
              <a:t>to</a:t>
            </a:r>
            <a:r>
              <a:rPr lang="hu-HU" sz="1400" i="1" dirty="0">
                <a:solidFill>
                  <a:schemeClr val="tx2"/>
                </a:solidFill>
              </a:rPr>
              <a:t> </a:t>
            </a:r>
            <a:r>
              <a:rPr lang="hu-HU" sz="1400" i="1" dirty="0" err="1">
                <a:solidFill>
                  <a:schemeClr val="tx2"/>
                </a:solidFill>
              </a:rPr>
              <a:t>the</a:t>
            </a:r>
            <a:r>
              <a:rPr lang="hu-HU" sz="1400" i="1" dirty="0">
                <a:solidFill>
                  <a:schemeClr val="tx2"/>
                </a:solidFill>
              </a:rPr>
              <a:t> </a:t>
            </a:r>
            <a:r>
              <a:rPr lang="hu-HU" sz="1400" i="1" dirty="0" err="1">
                <a:solidFill>
                  <a:schemeClr val="tx2"/>
                </a:solidFill>
              </a:rPr>
              <a:t>entire</a:t>
            </a:r>
            <a:r>
              <a:rPr lang="hu-HU" sz="1400" i="1" dirty="0">
                <a:solidFill>
                  <a:schemeClr val="tx2"/>
                </a:solidFill>
              </a:rPr>
              <a:t> credit </a:t>
            </a:r>
            <a:r>
              <a:rPr lang="hu-HU" sz="1400" i="1" dirty="0" err="1">
                <a:solidFill>
                  <a:schemeClr val="tx2"/>
                </a:solidFill>
              </a:rPr>
              <a:t>institutions</a:t>
            </a:r>
            <a:r>
              <a:rPr lang="hu-HU" sz="1400" i="1" dirty="0">
                <a:solidFill>
                  <a:schemeClr val="tx2"/>
                </a:solidFill>
              </a:rPr>
              <a:t> sector. </a:t>
            </a:r>
          </a:p>
        </p:txBody>
      </p:sp>
    </p:spTree>
    <p:extLst>
      <p:ext uri="{BB962C8B-B14F-4D97-AF65-F5344CB8AC3E}">
        <p14:creationId xmlns:p14="http://schemas.microsoft.com/office/powerpoint/2010/main" val="314132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F676C4-6B83-4B17-92A3-58CECF89B0DE}"/>
              </a:ext>
            </a:extLst>
          </p:cNvPr>
          <p:cNvPicPr>
            <a:picLocks noChangeAspect="1"/>
          </p:cNvPicPr>
          <p:nvPr/>
        </p:nvPicPr>
        <p:blipFill>
          <a:blip r:embed="rId3"/>
          <a:stretch>
            <a:fillRect/>
          </a:stretch>
        </p:blipFill>
        <p:spPr>
          <a:xfrm>
            <a:off x="4626063" y="1127891"/>
            <a:ext cx="5847225" cy="4384800"/>
          </a:xfrm>
          <a:prstGeom prst="rect">
            <a:avLst/>
          </a:prstGeom>
        </p:spPr>
      </p:pic>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p:txBody>
          <a:bodyPr>
            <a:noAutofit/>
          </a:bodyPr>
          <a:lstStyle/>
          <a:p>
            <a:r>
              <a:rPr lang="en-US" sz="2400"/>
              <a:t>The release of capital buffers increased banks’ free capital significantly</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3537222" y="5602207"/>
            <a:ext cx="8098972"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a:t>Distribution of banks according to the level of own funds over the overall capital requirement weighted by the balance sheet total</a:t>
            </a:r>
          </a:p>
        </p:txBody>
      </p:sp>
      <p:sp>
        <p:nvSpPr>
          <p:cNvPr id="12" name="Text Placeholder 3">
            <a:extLst>
              <a:ext uri="{FF2B5EF4-FFF2-40B4-BE49-F238E27FC236}">
                <a16:creationId xmlns:a16="http://schemas.microsoft.com/office/drawing/2014/main" id="{F7D34BB7-72FE-467B-B572-2F253BC93373}"/>
              </a:ext>
            </a:extLst>
          </p:cNvPr>
          <p:cNvSpPr txBox="1">
            <a:spLocks/>
          </p:cNvSpPr>
          <p:nvPr/>
        </p:nvSpPr>
        <p:spPr>
          <a:xfrm>
            <a:off x="3113903" y="6296222"/>
            <a:ext cx="7975567" cy="502661"/>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200" dirty="0"/>
              <a:t>Note: Q2* takes into account the easing of buffer requirements in place as of June 2020. The categories indicate the level of own funds above the overall capital requirement as a ratio of the total risk exposure amount. Own funds include total interim or year-end profits as well. Source: MNB</a:t>
            </a:r>
          </a:p>
        </p:txBody>
      </p:sp>
    </p:spTree>
    <p:extLst>
      <p:ext uri="{BB962C8B-B14F-4D97-AF65-F5344CB8AC3E}">
        <p14:creationId xmlns:p14="http://schemas.microsoft.com/office/powerpoint/2010/main" val="132875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0B42E1-F43C-4451-801B-77A099D13667}"/>
              </a:ext>
            </a:extLst>
          </p:cNvPr>
          <p:cNvPicPr>
            <a:picLocks noChangeAspect="1"/>
          </p:cNvPicPr>
          <p:nvPr/>
        </p:nvPicPr>
        <p:blipFill>
          <a:blip r:embed="rId3"/>
          <a:stretch>
            <a:fillRect/>
          </a:stretch>
        </p:blipFill>
        <p:spPr>
          <a:xfrm>
            <a:off x="4604808" y="2141322"/>
            <a:ext cx="5840800" cy="3754800"/>
          </a:xfrm>
          <a:prstGeom prst="rect">
            <a:avLst/>
          </a:prstGeom>
        </p:spPr>
      </p:pic>
      <p:sp>
        <p:nvSpPr>
          <p:cNvPr id="3" name="Title 2">
            <a:extLst>
              <a:ext uri="{FF2B5EF4-FFF2-40B4-BE49-F238E27FC236}">
                <a16:creationId xmlns:a16="http://schemas.microsoft.com/office/drawing/2014/main" id="{60B97869-4C95-44E8-8AF9-41B65BBEF301}"/>
              </a:ext>
            </a:extLst>
          </p:cNvPr>
          <p:cNvSpPr>
            <a:spLocks noGrp="1"/>
          </p:cNvSpPr>
          <p:nvPr>
            <p:ph type="title"/>
          </p:nvPr>
        </p:nvSpPr>
        <p:spPr>
          <a:xfrm>
            <a:off x="3391270" y="310447"/>
            <a:ext cx="8800730" cy="713833"/>
          </a:xfrm>
        </p:spPr>
        <p:txBody>
          <a:bodyPr>
            <a:noAutofit/>
          </a:bodyPr>
          <a:lstStyle/>
          <a:p>
            <a:r>
              <a:rPr lang="en-US" sz="2400" dirty="0"/>
              <a:t>The sector’s capital adequacy would not be shaken even by out</a:t>
            </a:r>
            <a:r>
              <a:rPr lang="hu-HU" sz="2400" dirty="0" err="1"/>
              <a:t>st</a:t>
            </a:r>
            <a:r>
              <a:rPr lang="en-US" sz="2400" dirty="0"/>
              <a:t>anding NPL Ratios</a:t>
            </a:r>
          </a:p>
        </p:txBody>
      </p:sp>
      <p:sp>
        <p:nvSpPr>
          <p:cNvPr id="9" name="Content Placeholder 3">
            <a:extLst>
              <a:ext uri="{FF2B5EF4-FFF2-40B4-BE49-F238E27FC236}">
                <a16:creationId xmlns:a16="http://schemas.microsoft.com/office/drawing/2014/main" id="{BC14E421-3927-404E-B3DF-2CA58C18BD88}"/>
              </a:ext>
            </a:extLst>
          </p:cNvPr>
          <p:cNvSpPr txBox="1">
            <a:spLocks/>
          </p:cNvSpPr>
          <p:nvPr/>
        </p:nvSpPr>
        <p:spPr>
          <a:xfrm>
            <a:off x="3273078" y="5954724"/>
            <a:ext cx="8669867"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a:t>CAR level of the Banking system at hypothetical non-performance parameters</a:t>
            </a:r>
          </a:p>
        </p:txBody>
      </p:sp>
      <p:sp>
        <p:nvSpPr>
          <p:cNvPr id="12" name="Text Placeholder 3">
            <a:extLst>
              <a:ext uri="{FF2B5EF4-FFF2-40B4-BE49-F238E27FC236}">
                <a16:creationId xmlns:a16="http://schemas.microsoft.com/office/drawing/2014/main" id="{F7D34BB7-72FE-467B-B572-2F253BC93373}"/>
              </a:ext>
            </a:extLst>
          </p:cNvPr>
          <p:cNvSpPr txBox="1">
            <a:spLocks/>
          </p:cNvSpPr>
          <p:nvPr/>
        </p:nvSpPr>
        <p:spPr>
          <a:xfrm>
            <a:off x="3143998" y="6383867"/>
            <a:ext cx="8302935" cy="415016"/>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200"/>
              <a:t>Note: In the calculation of the CAR levels shown in the table, immediate sales of non-performing loans at various hypothetical NPL and LGD ratios were assumed on June 2020 data for the total bank loan portfolio of the private sector. Source: MNB</a:t>
            </a:r>
          </a:p>
        </p:txBody>
      </p:sp>
      <p:sp>
        <p:nvSpPr>
          <p:cNvPr id="7" name="TextBox 6">
            <a:extLst>
              <a:ext uri="{FF2B5EF4-FFF2-40B4-BE49-F238E27FC236}">
                <a16:creationId xmlns:a16="http://schemas.microsoft.com/office/drawing/2014/main" id="{8C0D106B-1626-477B-810F-38DA89612215}"/>
              </a:ext>
            </a:extLst>
          </p:cNvPr>
          <p:cNvSpPr txBox="1"/>
          <p:nvPr/>
        </p:nvSpPr>
        <p:spPr>
          <a:xfrm>
            <a:off x="3143998" y="1101726"/>
            <a:ext cx="8928028" cy="923330"/>
          </a:xfrm>
          <a:prstGeom prst="rect">
            <a:avLst/>
          </a:prstGeom>
          <a:solidFill>
            <a:schemeClr val="tx2">
              <a:lumMod val="10000"/>
              <a:lumOff val="90000"/>
            </a:schemeClr>
          </a:solidFill>
        </p:spPr>
        <p:txBody>
          <a:bodyPr wrap="square" rtlCol="0">
            <a:spAutoFit/>
          </a:bodyPr>
          <a:lstStyle/>
          <a:p>
            <a:pPr algn="just"/>
            <a:r>
              <a:rPr lang="en-US" dirty="0"/>
              <a:t>The free capital of the banking system would not be depleted even in the extreme case of a 20 and 30 per cent NPL ratio for loans outside the moratorium and loans under moratorium respectively, assuming a 60 per cent </a:t>
            </a:r>
            <a:r>
              <a:rPr lang="en-US" dirty="0" err="1"/>
              <a:t>LGD</a:t>
            </a:r>
            <a:r>
              <a:rPr lang="en-US" dirty="0"/>
              <a:t> ratio.</a:t>
            </a:r>
          </a:p>
        </p:txBody>
      </p:sp>
    </p:spTree>
    <p:extLst>
      <p:ext uri="{BB962C8B-B14F-4D97-AF65-F5344CB8AC3E}">
        <p14:creationId xmlns:p14="http://schemas.microsoft.com/office/powerpoint/2010/main" val="2170167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F7E6-7341-48F5-9EFE-BEAA9451BA1A}"/>
              </a:ext>
            </a:extLst>
          </p:cNvPr>
          <p:cNvSpPr>
            <a:spLocks noGrp="1"/>
          </p:cNvSpPr>
          <p:nvPr>
            <p:ph type="title"/>
          </p:nvPr>
        </p:nvSpPr>
        <p:spPr/>
        <p:txBody>
          <a:bodyPr>
            <a:normAutofit/>
          </a:bodyPr>
          <a:lstStyle/>
          <a:p>
            <a:r>
              <a:rPr lang="en-US" sz="2400" dirty="0"/>
              <a:t>Scenarios of the solvency stress test</a:t>
            </a:r>
          </a:p>
        </p:txBody>
      </p:sp>
      <p:sp>
        <p:nvSpPr>
          <p:cNvPr id="3" name="Text Placeholder 2">
            <a:extLst>
              <a:ext uri="{FF2B5EF4-FFF2-40B4-BE49-F238E27FC236}">
                <a16:creationId xmlns:a16="http://schemas.microsoft.com/office/drawing/2014/main" id="{D3752127-A130-4455-83C5-7030637B8A04}"/>
              </a:ext>
            </a:extLst>
          </p:cNvPr>
          <p:cNvSpPr>
            <a:spLocks noGrp="1"/>
          </p:cNvSpPr>
          <p:nvPr>
            <p:ph type="body" sz="quarter" idx="17"/>
          </p:nvPr>
        </p:nvSpPr>
        <p:spPr>
          <a:xfrm>
            <a:off x="3391270" y="6541637"/>
            <a:ext cx="7679183" cy="229326"/>
          </a:xfrm>
        </p:spPr>
        <p:txBody>
          <a:bodyPr/>
          <a:lstStyle/>
          <a:p>
            <a:r>
              <a:rPr lang="en-US" sz="1200" dirty="0"/>
              <a:t>Source: MNB</a:t>
            </a:r>
            <a:endParaRPr lang="en-US" dirty="0"/>
          </a:p>
        </p:txBody>
      </p:sp>
      <p:sp>
        <p:nvSpPr>
          <p:cNvPr id="5" name="Text Placeholder 4">
            <a:extLst>
              <a:ext uri="{FF2B5EF4-FFF2-40B4-BE49-F238E27FC236}">
                <a16:creationId xmlns:a16="http://schemas.microsoft.com/office/drawing/2014/main" id="{410D1AC5-7253-4EED-A38E-FFB1E50651C0}"/>
              </a:ext>
            </a:extLst>
          </p:cNvPr>
          <p:cNvSpPr>
            <a:spLocks noGrp="1"/>
          </p:cNvSpPr>
          <p:nvPr>
            <p:ph type="body" sz="quarter" idx="18"/>
          </p:nvPr>
        </p:nvSpPr>
        <p:spPr>
          <a:xfrm>
            <a:off x="3391270" y="6109130"/>
            <a:ext cx="5086771" cy="381268"/>
          </a:xfrm>
        </p:spPr>
        <p:txBody>
          <a:bodyPr/>
          <a:lstStyle/>
          <a:p>
            <a:pPr algn="ctr"/>
            <a:r>
              <a:rPr lang="en-US" sz="1600"/>
              <a:t>GDP GROWTH RATE IN THE SCENARIOS</a:t>
            </a:r>
          </a:p>
        </p:txBody>
      </p:sp>
      <p:sp>
        <p:nvSpPr>
          <p:cNvPr id="7" name="Rectangle 6">
            <a:extLst>
              <a:ext uri="{FF2B5EF4-FFF2-40B4-BE49-F238E27FC236}">
                <a16:creationId xmlns:a16="http://schemas.microsoft.com/office/drawing/2014/main" id="{179E7FD9-BA47-4507-918F-C143A98AB40D}"/>
              </a:ext>
            </a:extLst>
          </p:cNvPr>
          <p:cNvSpPr/>
          <p:nvPr/>
        </p:nvSpPr>
        <p:spPr>
          <a:xfrm>
            <a:off x="9144000" y="1905841"/>
            <a:ext cx="2905319" cy="408984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pPr>
            <a:r>
              <a:rPr lang="en-US" altLang="hu-HU" b="1" dirty="0">
                <a:solidFill>
                  <a:schemeClr val="tx2"/>
                </a:solidFill>
                <a:latin typeface="+mj-lt"/>
                <a:ea typeface="Calibri" panose="020F0502020204030204" pitchFamily="34" charset="0"/>
                <a:cs typeface="Times New Roman" panose="02020603050405020304" pitchFamily="18" charset="0"/>
              </a:rPr>
              <a:t>Stress scenario assumptions:</a:t>
            </a:r>
          </a:p>
          <a:p>
            <a:pPr marL="185738" lvl="0" indent="-185738" defTabSz="914400" eaLnBrk="0" fontAlgn="base" hangingPunct="0">
              <a:spcBef>
                <a:spcPct val="0"/>
              </a:spcBef>
              <a:spcAft>
                <a:spcPct val="0"/>
              </a:spcAft>
              <a:buFont typeface="Arial" panose="020B0604020202020204" pitchFamily="34" charset="0"/>
              <a:buChar char="•"/>
            </a:pPr>
            <a:r>
              <a:rPr lang="en-US" sz="1700" dirty="0">
                <a:solidFill>
                  <a:schemeClr val="tx2"/>
                </a:solidFill>
                <a:latin typeface="+mj-lt"/>
                <a:cs typeface="Times New Roman" panose="02020603050405020304" pitchFamily="18" charset="0"/>
              </a:rPr>
              <a:t>severity of the COVID-19 pandemic</a:t>
            </a:r>
            <a:r>
              <a:rPr lang="hu-HU" sz="1700" dirty="0">
                <a:solidFill>
                  <a:schemeClr val="tx2"/>
                </a:solidFill>
                <a:latin typeface="+mj-lt"/>
                <a:cs typeface="Times New Roman" panose="02020603050405020304" pitchFamily="18" charset="0"/>
              </a:rPr>
              <a:t>,</a:t>
            </a:r>
            <a:endParaRPr lang="en-US" altLang="hu-HU" sz="1700" dirty="0">
              <a:solidFill>
                <a:schemeClr val="tx2"/>
              </a:solidFill>
              <a:latin typeface="+mj-lt"/>
              <a:cs typeface="Times New Roman" panose="02020603050405020304" pitchFamily="18" charset="0"/>
            </a:endParaRPr>
          </a:p>
          <a:p>
            <a:pPr marL="185738" lvl="0" indent="-185738" defTabSz="914400" eaLnBrk="0" fontAlgn="base" hangingPunct="0">
              <a:spcBef>
                <a:spcPct val="0"/>
              </a:spcBef>
              <a:spcAft>
                <a:spcPts val="600"/>
              </a:spcAft>
              <a:buFont typeface="Arial" panose="020B0604020202020204" pitchFamily="34" charset="0"/>
              <a:buChar char="•"/>
            </a:pPr>
            <a:r>
              <a:rPr lang="hu-HU" sz="1700" dirty="0" err="1">
                <a:solidFill>
                  <a:schemeClr val="tx2"/>
                </a:solidFill>
                <a:latin typeface="+mj-lt"/>
                <a:cs typeface="Times New Roman" panose="02020603050405020304" pitchFamily="18" charset="0"/>
              </a:rPr>
              <a:t>slower</a:t>
            </a:r>
            <a:r>
              <a:rPr lang="hu-HU" sz="1700" dirty="0">
                <a:solidFill>
                  <a:schemeClr val="tx2"/>
                </a:solidFill>
                <a:latin typeface="+mj-lt"/>
                <a:cs typeface="Times New Roman" panose="02020603050405020304" pitchFamily="18" charset="0"/>
              </a:rPr>
              <a:t> </a:t>
            </a:r>
            <a:r>
              <a:rPr lang="hu-HU" sz="1700" dirty="0" err="1">
                <a:solidFill>
                  <a:schemeClr val="tx2"/>
                </a:solidFill>
                <a:latin typeface="+mj-lt"/>
                <a:cs typeface="Times New Roman" panose="02020603050405020304" pitchFamily="18" charset="0"/>
              </a:rPr>
              <a:t>than</a:t>
            </a:r>
            <a:r>
              <a:rPr lang="hu-HU" sz="1700" dirty="0">
                <a:solidFill>
                  <a:schemeClr val="tx2"/>
                </a:solidFill>
                <a:latin typeface="+mj-lt"/>
                <a:cs typeface="Times New Roman" panose="02020603050405020304" pitchFamily="18" charset="0"/>
              </a:rPr>
              <a:t> </a:t>
            </a:r>
            <a:r>
              <a:rPr lang="hu-HU" sz="1700" dirty="0" err="1">
                <a:solidFill>
                  <a:schemeClr val="tx2"/>
                </a:solidFill>
                <a:latin typeface="+mj-lt"/>
                <a:cs typeface="Times New Roman" panose="02020603050405020304" pitchFamily="18" charset="0"/>
              </a:rPr>
              <a:t>anticipated</a:t>
            </a:r>
            <a:r>
              <a:rPr lang="hu-HU" sz="1700" dirty="0">
                <a:solidFill>
                  <a:schemeClr val="tx2"/>
                </a:solidFill>
                <a:latin typeface="+mj-lt"/>
                <a:cs typeface="Times New Roman" panose="02020603050405020304" pitchFamily="18" charset="0"/>
              </a:rPr>
              <a:t> </a:t>
            </a:r>
            <a:r>
              <a:rPr lang="en-US" sz="1700" dirty="0">
                <a:solidFill>
                  <a:schemeClr val="tx2"/>
                </a:solidFill>
                <a:latin typeface="+mj-lt"/>
                <a:cs typeface="Times New Roman" panose="02020603050405020304" pitchFamily="18" charset="0"/>
              </a:rPr>
              <a:t>recovery of Hungary’s markets</a:t>
            </a:r>
            <a:r>
              <a:rPr lang="hu-HU" sz="1700" dirty="0">
                <a:solidFill>
                  <a:schemeClr val="tx2"/>
                </a:solidFill>
                <a:latin typeface="+mj-lt"/>
                <a:cs typeface="Times New Roman" panose="02020603050405020304" pitchFamily="18" charset="0"/>
              </a:rPr>
              <a:t>.</a:t>
            </a:r>
            <a:endParaRPr lang="en-US" altLang="hu-HU" sz="400" dirty="0">
              <a:solidFill>
                <a:schemeClr val="tx2"/>
              </a:solidFill>
              <a:latin typeface="+mj-lt"/>
              <a:cs typeface="Times New Roman" panose="02020603050405020304" pitchFamily="18" charset="0"/>
            </a:endParaRPr>
          </a:p>
          <a:p>
            <a:pPr lvl="0" defTabSz="914400" eaLnBrk="0" fontAlgn="base" hangingPunct="0">
              <a:spcBef>
                <a:spcPct val="0"/>
              </a:spcBef>
              <a:spcAft>
                <a:spcPct val="0"/>
              </a:spcAft>
            </a:pPr>
            <a:r>
              <a:rPr lang="en-US" altLang="hu-HU" b="1" dirty="0">
                <a:solidFill>
                  <a:schemeClr val="tx2"/>
                </a:solidFill>
                <a:latin typeface="+mj-lt"/>
                <a:ea typeface="Calibri" panose="020F0502020204030204" pitchFamily="34" charset="0"/>
                <a:cs typeface="Times New Roman" panose="02020603050405020304" pitchFamily="18" charset="0"/>
              </a:rPr>
              <a:t>Consequences:</a:t>
            </a:r>
          </a:p>
          <a:p>
            <a:pPr marL="185738" indent="-185738" defTabSz="914400" eaLnBrk="0" fontAlgn="base" hangingPunct="0">
              <a:spcBef>
                <a:spcPct val="0"/>
              </a:spcBef>
              <a:spcAft>
                <a:spcPct val="0"/>
              </a:spcAft>
              <a:buFont typeface="Arial" panose="020B0604020202020204" pitchFamily="34" charset="0"/>
              <a:buChar char="•"/>
            </a:pPr>
            <a:r>
              <a:rPr lang="en-US" sz="1700" dirty="0">
                <a:solidFill>
                  <a:schemeClr val="tx2"/>
                </a:solidFill>
                <a:latin typeface="+mj-lt"/>
                <a:cs typeface="Times New Roman" panose="02020603050405020304" pitchFamily="18" charset="0"/>
              </a:rPr>
              <a:t>increased risk avoidance in the private sector</a:t>
            </a:r>
            <a:r>
              <a:rPr lang="hu-HU" sz="1700" dirty="0">
                <a:solidFill>
                  <a:schemeClr val="tx2"/>
                </a:solidFill>
                <a:latin typeface="+mj-lt"/>
                <a:cs typeface="Times New Roman" panose="02020603050405020304" pitchFamily="18" charset="0"/>
              </a:rPr>
              <a:t>,</a:t>
            </a:r>
            <a:endParaRPr lang="en-US" sz="1700" dirty="0">
              <a:solidFill>
                <a:schemeClr val="tx2"/>
              </a:solidFill>
              <a:latin typeface="+mj-lt"/>
              <a:cs typeface="Times New Roman" panose="02020603050405020304" pitchFamily="18" charset="0"/>
            </a:endParaRPr>
          </a:p>
          <a:p>
            <a:pPr marL="185738" indent="-185738" defTabSz="914400" eaLnBrk="0" fontAlgn="base" hangingPunct="0">
              <a:spcBef>
                <a:spcPct val="0"/>
              </a:spcBef>
              <a:spcAft>
                <a:spcPct val="0"/>
              </a:spcAft>
              <a:buFont typeface="Arial" panose="020B0604020202020204" pitchFamily="34" charset="0"/>
              <a:buChar char="•"/>
            </a:pPr>
            <a:r>
              <a:rPr lang="en-US" sz="1700" dirty="0">
                <a:solidFill>
                  <a:schemeClr val="tx2"/>
                </a:solidFill>
                <a:latin typeface="+mj-lt"/>
                <a:cs typeface="Times New Roman" panose="02020603050405020304" pitchFamily="18" charset="0"/>
              </a:rPr>
              <a:t>businesses postpone planned investments and introduce lay-offs</a:t>
            </a:r>
            <a:r>
              <a:rPr lang="hu-HU" sz="1700" dirty="0">
                <a:solidFill>
                  <a:schemeClr val="tx2"/>
                </a:solidFill>
                <a:latin typeface="+mj-lt"/>
                <a:cs typeface="Times New Roman" panose="02020603050405020304" pitchFamily="18" charset="0"/>
              </a:rPr>
              <a:t>,</a:t>
            </a:r>
            <a:endParaRPr lang="en-US" sz="1700" dirty="0">
              <a:solidFill>
                <a:schemeClr val="tx2"/>
              </a:solidFill>
              <a:latin typeface="+mj-lt"/>
              <a:cs typeface="Times New Roman" panose="02020603050405020304" pitchFamily="18" charset="0"/>
            </a:endParaRPr>
          </a:p>
          <a:p>
            <a:pPr marL="185738" indent="-185738" defTabSz="914400" eaLnBrk="0" fontAlgn="base" hangingPunct="0">
              <a:spcBef>
                <a:spcPct val="0"/>
              </a:spcBef>
              <a:spcAft>
                <a:spcPct val="0"/>
              </a:spcAft>
              <a:buFont typeface="Arial" panose="020B0604020202020204" pitchFamily="34" charset="0"/>
              <a:buChar char="•"/>
            </a:pPr>
            <a:r>
              <a:rPr lang="en-US" sz="1700" dirty="0">
                <a:solidFill>
                  <a:schemeClr val="tx2"/>
                </a:solidFill>
                <a:latin typeface="+mj-lt"/>
                <a:cs typeface="Times New Roman" panose="02020603050405020304" pitchFamily="18" charset="0"/>
              </a:rPr>
              <a:t>damage to production capacities</a:t>
            </a:r>
            <a:r>
              <a:rPr lang="hu-HU" sz="1700" dirty="0">
                <a:solidFill>
                  <a:schemeClr val="tx2"/>
                </a:solidFill>
                <a:latin typeface="+mj-lt"/>
                <a:cs typeface="Times New Roman" panose="02020603050405020304" pitchFamily="18" charset="0"/>
              </a:rPr>
              <a:t>.</a:t>
            </a:r>
            <a:endParaRPr lang="en-US" sz="1700" dirty="0">
              <a:solidFill>
                <a:schemeClr val="tx2"/>
              </a:solidFill>
              <a:latin typeface="+mj-lt"/>
              <a:cs typeface="Times New Roman" panose="02020603050405020304" pitchFamily="18" charset="0"/>
            </a:endParaRPr>
          </a:p>
          <a:p>
            <a:pPr lvl="0" defTabSz="914400" eaLnBrk="0" fontAlgn="base" hangingPunct="0">
              <a:spcBef>
                <a:spcPct val="0"/>
              </a:spcBef>
              <a:spcAft>
                <a:spcPct val="0"/>
              </a:spcAft>
            </a:pPr>
            <a:endParaRPr lang="en-US" altLang="hu-HU" sz="600" dirty="0">
              <a:solidFill>
                <a:schemeClr val="tx2"/>
              </a:solidFill>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4EA3A71-791A-4D01-8965-BAD4C763AC83}"/>
              </a:ext>
            </a:extLst>
          </p:cNvPr>
          <p:cNvSpPr txBox="1"/>
          <p:nvPr/>
        </p:nvSpPr>
        <p:spPr>
          <a:xfrm>
            <a:off x="3176080" y="1091896"/>
            <a:ext cx="8928028" cy="646331"/>
          </a:xfrm>
          <a:prstGeom prst="rect">
            <a:avLst/>
          </a:prstGeom>
          <a:solidFill>
            <a:schemeClr val="tx2">
              <a:lumMod val="10000"/>
              <a:lumOff val="90000"/>
            </a:schemeClr>
          </a:solidFill>
        </p:spPr>
        <p:txBody>
          <a:bodyPr wrap="square" rtlCol="0">
            <a:spAutoFit/>
          </a:bodyPr>
          <a:lstStyle/>
          <a:p>
            <a:pPr lvl="0" defTabSz="914400" eaLnBrk="0" fontAlgn="base" hangingPunct="0">
              <a:spcBef>
                <a:spcPct val="0"/>
              </a:spcBef>
              <a:spcAft>
                <a:spcPct val="0"/>
              </a:spcAft>
            </a:pPr>
            <a:r>
              <a:rPr lang="en-US" altLang="hu-HU" sz="1800">
                <a:solidFill>
                  <a:schemeClr val="tx2"/>
                </a:solidFill>
                <a:latin typeface="+mj-lt"/>
                <a:ea typeface="Calibri" panose="020F0502020204030204" pitchFamily="34" charset="0"/>
                <a:cs typeface="Times New Roman" panose="02020603050405020304" pitchFamily="18" charset="0"/>
              </a:rPr>
              <a:t>In the </a:t>
            </a:r>
            <a:r>
              <a:rPr lang="en-US" altLang="hu-HU">
                <a:solidFill>
                  <a:schemeClr val="tx2"/>
                </a:solidFill>
                <a:latin typeface="+mj-lt"/>
                <a:ea typeface="Calibri" panose="020F0502020204030204" pitchFamily="34" charset="0"/>
                <a:cs typeface="Times New Roman" panose="02020603050405020304" pitchFamily="18" charset="0"/>
              </a:rPr>
              <a:t>stress scenario, </a:t>
            </a:r>
            <a:r>
              <a:rPr lang="en-US" altLang="hu-HU" b="1">
                <a:solidFill>
                  <a:schemeClr val="tx2"/>
                </a:solidFill>
                <a:latin typeface="+mj-lt"/>
                <a:ea typeface="Calibri" panose="020F0502020204030204" pitchFamily="34" charset="0"/>
                <a:cs typeface="Times New Roman" panose="02020603050405020304" pitchFamily="18" charset="0"/>
              </a:rPr>
              <a:t>growth would be short of the baseline scenario by a cumulative 6-7 per cent</a:t>
            </a:r>
            <a:r>
              <a:rPr lang="en-US" altLang="hu-HU">
                <a:solidFill>
                  <a:schemeClr val="tx2"/>
                </a:solidFill>
                <a:latin typeface="+mj-lt"/>
                <a:ea typeface="Calibri" panose="020F0502020204030204" pitchFamily="34" charset="0"/>
                <a:cs typeface="Times New Roman" panose="02020603050405020304" pitchFamily="18" charset="0"/>
              </a:rPr>
              <a:t> over two years, accompanied by rising interest rate and weakening exhange rate</a:t>
            </a:r>
            <a:r>
              <a:rPr lang="en-US" altLang="hu-HU" sz="1800">
                <a:solidFill>
                  <a:schemeClr val="tx2"/>
                </a:solidFill>
                <a:latin typeface="+mj-lt"/>
                <a:ea typeface="Calibri" panose="020F0502020204030204" pitchFamily="34" charset="0"/>
                <a:cs typeface="Times New Roman" panose="02020603050405020304" pitchFamily="18" charset="0"/>
              </a:rPr>
              <a:t>.</a:t>
            </a:r>
            <a:r>
              <a:rPr lang="en-US" altLang="hu-HU" sz="1400">
                <a:solidFill>
                  <a:schemeClr val="tx2"/>
                </a:solidFill>
                <a:latin typeface="+mj-lt"/>
              </a:rPr>
              <a:t> </a:t>
            </a:r>
            <a:endParaRPr lang="en-US" altLang="hu-HU" sz="4000">
              <a:solidFill>
                <a:schemeClr val="tx2"/>
              </a:solidFill>
              <a:latin typeface="+mj-lt"/>
            </a:endParaRPr>
          </a:p>
        </p:txBody>
      </p:sp>
      <p:pic>
        <p:nvPicPr>
          <p:cNvPr id="11" name="Picture 10">
            <a:extLst>
              <a:ext uri="{FF2B5EF4-FFF2-40B4-BE49-F238E27FC236}">
                <a16:creationId xmlns:a16="http://schemas.microsoft.com/office/drawing/2014/main" id="{4749BFEE-05DE-44B9-B529-900DD9599FDF}"/>
              </a:ext>
            </a:extLst>
          </p:cNvPr>
          <p:cNvPicPr>
            <a:picLocks noChangeAspect="1"/>
          </p:cNvPicPr>
          <p:nvPr/>
        </p:nvPicPr>
        <p:blipFill>
          <a:blip r:embed="rId2"/>
          <a:stretch>
            <a:fillRect/>
          </a:stretch>
        </p:blipFill>
        <p:spPr>
          <a:xfrm>
            <a:off x="3249267" y="1954933"/>
            <a:ext cx="5693466" cy="4089843"/>
          </a:xfrm>
          <a:prstGeom prst="rect">
            <a:avLst/>
          </a:prstGeom>
        </p:spPr>
      </p:pic>
    </p:spTree>
    <p:extLst>
      <p:ext uri="{BB962C8B-B14F-4D97-AF65-F5344CB8AC3E}">
        <p14:creationId xmlns:p14="http://schemas.microsoft.com/office/powerpoint/2010/main" val="1752242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31B3E-33FF-4760-9B32-1F174C417BDB}"/>
              </a:ext>
            </a:extLst>
          </p:cNvPr>
          <p:cNvSpPr>
            <a:spLocks noGrp="1"/>
          </p:cNvSpPr>
          <p:nvPr>
            <p:ph type="title"/>
          </p:nvPr>
        </p:nvSpPr>
        <p:spPr>
          <a:xfrm>
            <a:off x="3255806" y="310447"/>
            <a:ext cx="8936194" cy="713833"/>
          </a:xfrm>
        </p:spPr>
        <p:txBody>
          <a:bodyPr>
            <a:noAutofit/>
          </a:bodyPr>
          <a:lstStyle/>
          <a:p>
            <a:r>
              <a:rPr lang="en-US" sz="2400">
                <a:solidFill>
                  <a:srgbClr val="002060"/>
                </a:solidFill>
                <a:latin typeface="Calibri" panose="020F0502020204030204" pitchFamily="34" charset="0"/>
                <a:ea typeface="Calibri" panose="020F0502020204030204" pitchFamily="34" charset="0"/>
                <a:cs typeface="Times New Roman" panose="02020603050405020304" pitchFamily="18" charset="0"/>
              </a:rPr>
              <a:t>only a small part of the sector would become vulnerable,</a:t>
            </a:r>
            <a:r>
              <a:rPr lang="en-US" sz="2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Even in </a:t>
            </a:r>
            <a:r>
              <a:rPr lang="en-US" sz="2400">
                <a:solidFill>
                  <a:srgbClr val="002060"/>
                </a:solidFill>
                <a:latin typeface="Calibri" panose="020F0502020204030204" pitchFamily="34" charset="0"/>
                <a:ea typeface="Calibri" panose="020F0502020204030204" pitchFamily="34" charset="0"/>
                <a:cs typeface="Times New Roman" panose="02020603050405020304" pitchFamily="18" charset="0"/>
              </a:rPr>
              <a:t>a severe stress scenario</a:t>
            </a:r>
            <a:endParaRPr lang="en-US" sz="2400"/>
          </a:p>
        </p:txBody>
      </p:sp>
      <p:sp>
        <p:nvSpPr>
          <p:cNvPr id="23" name="Content Placeholder 3">
            <a:extLst>
              <a:ext uri="{FF2B5EF4-FFF2-40B4-BE49-F238E27FC236}">
                <a16:creationId xmlns:a16="http://schemas.microsoft.com/office/drawing/2014/main" id="{FACF1C1D-0D56-4228-94CE-2288CF83AB2B}"/>
              </a:ext>
            </a:extLst>
          </p:cNvPr>
          <p:cNvSpPr txBox="1">
            <a:spLocks/>
          </p:cNvSpPr>
          <p:nvPr/>
        </p:nvSpPr>
        <p:spPr>
          <a:xfrm>
            <a:off x="3559993" y="6132370"/>
            <a:ext cx="7785340"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a:t>Distribution of the capital adequacy ratio based on the number of banks</a:t>
            </a:r>
          </a:p>
        </p:txBody>
      </p:sp>
      <p:sp>
        <p:nvSpPr>
          <p:cNvPr id="24" name="Text Placeholder 3">
            <a:extLst>
              <a:ext uri="{FF2B5EF4-FFF2-40B4-BE49-F238E27FC236}">
                <a16:creationId xmlns:a16="http://schemas.microsoft.com/office/drawing/2014/main" id="{5AF8F89E-64E2-4024-833C-481AC553A55F}"/>
              </a:ext>
            </a:extLst>
          </p:cNvPr>
          <p:cNvSpPr txBox="1">
            <a:spLocks/>
          </p:cNvSpPr>
          <p:nvPr/>
        </p:nvSpPr>
        <p:spPr>
          <a:xfrm>
            <a:off x="3092585" y="6508936"/>
            <a:ext cx="8252748" cy="313932"/>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200" dirty="0"/>
              <a:t>Note: Vertical line: 10–90-per cent range; rectangle: 25–75-per cent range. Source: MNB</a:t>
            </a:r>
          </a:p>
        </p:txBody>
      </p:sp>
      <p:sp>
        <p:nvSpPr>
          <p:cNvPr id="27" name="TextBox 26">
            <a:extLst>
              <a:ext uri="{FF2B5EF4-FFF2-40B4-BE49-F238E27FC236}">
                <a16:creationId xmlns:a16="http://schemas.microsoft.com/office/drawing/2014/main" id="{73326D82-7F54-488B-AF53-F9BBB7216826}"/>
              </a:ext>
            </a:extLst>
          </p:cNvPr>
          <p:cNvSpPr txBox="1"/>
          <p:nvPr/>
        </p:nvSpPr>
        <p:spPr>
          <a:xfrm>
            <a:off x="3176080" y="1091896"/>
            <a:ext cx="8928028" cy="646331"/>
          </a:xfrm>
          <a:prstGeom prst="rect">
            <a:avLst/>
          </a:prstGeom>
          <a:solidFill>
            <a:schemeClr val="tx2">
              <a:lumMod val="10000"/>
              <a:lumOff val="90000"/>
            </a:schemeClr>
          </a:solidFill>
        </p:spPr>
        <p:txBody>
          <a:bodyPr wrap="square" rtlCol="0">
            <a:spAutoFit/>
          </a:bodyPr>
          <a:lstStyle/>
          <a:p>
            <a:pPr algn="just"/>
            <a:r>
              <a:rPr lang="en-US" dirty="0"/>
              <a:t>Banks would need to increase capital by a </a:t>
            </a:r>
            <a:r>
              <a:rPr lang="en-US" b="1" dirty="0"/>
              <a:t>manageable amount of about HUF 86 billion </a:t>
            </a:r>
            <a:r>
              <a:rPr lang="en-US" dirty="0"/>
              <a:t>in order to meet </a:t>
            </a:r>
            <a:r>
              <a:rPr lang="en-US" b="1"/>
              <a:t>all the </a:t>
            </a:r>
            <a:r>
              <a:rPr lang="en-US" b="1" dirty="0"/>
              <a:t>currently valid capital adequacy requirements</a:t>
            </a:r>
            <a:r>
              <a:rPr lang="en-US" dirty="0"/>
              <a:t>.</a:t>
            </a:r>
          </a:p>
        </p:txBody>
      </p:sp>
      <p:pic>
        <p:nvPicPr>
          <p:cNvPr id="2" name="Picture 1">
            <a:extLst>
              <a:ext uri="{FF2B5EF4-FFF2-40B4-BE49-F238E27FC236}">
                <a16:creationId xmlns:a16="http://schemas.microsoft.com/office/drawing/2014/main" id="{C27944F8-1525-42CF-85DD-3E125AEF7025}"/>
              </a:ext>
            </a:extLst>
          </p:cNvPr>
          <p:cNvPicPr>
            <a:picLocks noChangeAspect="1"/>
          </p:cNvPicPr>
          <p:nvPr/>
        </p:nvPicPr>
        <p:blipFill>
          <a:blip r:embed="rId3"/>
          <a:stretch>
            <a:fillRect/>
          </a:stretch>
        </p:blipFill>
        <p:spPr>
          <a:xfrm>
            <a:off x="4324257" y="1736034"/>
            <a:ext cx="5777454" cy="4333702"/>
          </a:xfrm>
          <a:prstGeom prst="rect">
            <a:avLst/>
          </a:prstGeom>
        </p:spPr>
      </p:pic>
    </p:spTree>
    <p:extLst>
      <p:ext uri="{BB962C8B-B14F-4D97-AF65-F5344CB8AC3E}">
        <p14:creationId xmlns:p14="http://schemas.microsoft.com/office/powerpoint/2010/main" val="953836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8425B-E656-4A93-AE59-22487CBC8E78}"/>
              </a:ext>
            </a:extLst>
          </p:cNvPr>
          <p:cNvSpPr>
            <a:spLocks noGrp="1"/>
          </p:cNvSpPr>
          <p:nvPr>
            <p:ph type="title"/>
          </p:nvPr>
        </p:nvSpPr>
        <p:spPr>
          <a:xfrm>
            <a:off x="3409238" y="92550"/>
            <a:ext cx="8390876" cy="713833"/>
          </a:xfrm>
        </p:spPr>
        <p:txBody>
          <a:bodyPr/>
          <a:lstStyle/>
          <a:p>
            <a:r>
              <a:rPr lang="en-US" dirty="0"/>
              <a:t>The main messages of the report</a:t>
            </a:r>
          </a:p>
        </p:txBody>
      </p:sp>
      <p:graphicFrame>
        <p:nvGraphicFramePr>
          <p:cNvPr id="5" name="Diagram 4">
            <a:extLst>
              <a:ext uri="{FF2B5EF4-FFF2-40B4-BE49-F238E27FC236}">
                <a16:creationId xmlns:a16="http://schemas.microsoft.com/office/drawing/2014/main" id="{36F58202-870E-4268-A329-EF938074BB52}"/>
              </a:ext>
            </a:extLst>
          </p:cNvPr>
          <p:cNvGraphicFramePr/>
          <p:nvPr/>
        </p:nvGraphicFramePr>
        <p:xfrm>
          <a:off x="2931402" y="449467"/>
          <a:ext cx="9221399" cy="6098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094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6EF5-F6F7-4B38-B3AE-F7D31BA8246D}"/>
              </a:ext>
            </a:extLst>
          </p:cNvPr>
          <p:cNvSpPr>
            <a:spLocks noGrp="1"/>
          </p:cNvSpPr>
          <p:nvPr>
            <p:ph type="title"/>
          </p:nvPr>
        </p:nvSpPr>
        <p:spPr>
          <a:xfrm>
            <a:off x="3759774" y="2758684"/>
            <a:ext cx="6500263" cy="1280672"/>
          </a:xfrm>
        </p:spPr>
        <p:txBody>
          <a:bodyPr/>
          <a:lstStyle/>
          <a:p>
            <a:pPr algn="ctr"/>
            <a:r>
              <a:rPr lang="en-US" sz="3600" dirty="0"/>
              <a:t>Thank you for your attention!</a:t>
            </a:r>
            <a:endParaRPr lang="en-GB" dirty="0"/>
          </a:p>
        </p:txBody>
      </p:sp>
    </p:spTree>
    <p:extLst>
      <p:ext uri="{BB962C8B-B14F-4D97-AF65-F5344CB8AC3E}">
        <p14:creationId xmlns:p14="http://schemas.microsoft.com/office/powerpoint/2010/main" val="190525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256F089-62A0-4151-80F7-7D991F270CFB}"/>
              </a:ext>
            </a:extLst>
          </p:cNvPr>
          <p:cNvSpPr txBox="1">
            <a:spLocks/>
          </p:cNvSpPr>
          <p:nvPr/>
        </p:nvSpPr>
        <p:spPr>
          <a:xfrm>
            <a:off x="3175520" y="143169"/>
            <a:ext cx="6293157" cy="609604"/>
          </a:xfrm>
          <a:prstGeom prst="rect">
            <a:avLst/>
          </a:prstGeom>
          <a:solidFill>
            <a:schemeClr val="tx2">
              <a:lumMod val="10000"/>
              <a:lumOff val="90000"/>
            </a:schemeClr>
          </a:solidFill>
        </p:spPr>
        <p:txBody>
          <a:bodyPr vert="horz" lIns="72000" tIns="36000" rIns="72000" bIns="36000" rtlCol="0" anchor="ctr">
            <a:noAutofit/>
          </a:bodyPr>
          <a:lstStyle>
            <a:lvl1pPr algn="l" defTabSz="914332" rtl="0" eaLnBrk="1" latinLnBrk="0" hangingPunct="1">
              <a:lnSpc>
                <a:spcPct val="90000"/>
              </a:lnSpc>
              <a:spcBef>
                <a:spcPct val="0"/>
              </a:spcBef>
              <a:buNone/>
              <a:defRPr lang="hu-HU" sz="2200" b="1" kern="1200" cap="all" spc="300" baseline="0" dirty="0">
                <a:solidFill>
                  <a:srgbClr val="0D234D"/>
                </a:solidFill>
                <a:latin typeface="+mj-lt"/>
                <a:ea typeface="+mj-ea"/>
                <a:cs typeface="+mj-cs"/>
              </a:defRPr>
            </a:lvl1pPr>
          </a:lstStyle>
          <a:p>
            <a:r>
              <a:rPr lang="en-US" sz="2400" dirty="0"/>
              <a:t>the last 20 years in numbers</a:t>
            </a:r>
          </a:p>
        </p:txBody>
      </p:sp>
      <p:sp>
        <p:nvSpPr>
          <p:cNvPr id="7" name="Rectangle: Top Corners Rounded 6">
            <a:extLst>
              <a:ext uri="{FF2B5EF4-FFF2-40B4-BE49-F238E27FC236}">
                <a16:creationId xmlns:a16="http://schemas.microsoft.com/office/drawing/2014/main" id="{8A63225A-0180-4A70-9C21-6742D1866332}"/>
              </a:ext>
            </a:extLst>
          </p:cNvPr>
          <p:cNvSpPr/>
          <p:nvPr/>
        </p:nvSpPr>
        <p:spPr>
          <a:xfrm rot="5400000">
            <a:off x="5908294" y="-876843"/>
            <a:ext cx="753564" cy="5302925"/>
          </a:xfrm>
          <a:prstGeom prst="round2SameRect">
            <a:avLst>
              <a:gd name="adj1" fmla="val 50000"/>
              <a:gd name="adj2" fmla="val 0"/>
            </a:avLst>
          </a:prstGeom>
          <a:solidFill>
            <a:schemeClr val="bg1">
              <a:lumMod val="95000"/>
            </a:schemeClr>
          </a:solidFill>
          <a:ln>
            <a:noFill/>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Top Corners Rounded 7">
            <a:extLst>
              <a:ext uri="{FF2B5EF4-FFF2-40B4-BE49-F238E27FC236}">
                <a16:creationId xmlns:a16="http://schemas.microsoft.com/office/drawing/2014/main" id="{3AF11AF7-60B8-4AEE-988D-0D3F6D8583FC}"/>
              </a:ext>
            </a:extLst>
          </p:cNvPr>
          <p:cNvSpPr/>
          <p:nvPr/>
        </p:nvSpPr>
        <p:spPr>
          <a:xfrm rot="5400000">
            <a:off x="5882511" y="88909"/>
            <a:ext cx="768649" cy="5302924"/>
          </a:xfrm>
          <a:prstGeom prst="round2SameRect">
            <a:avLst>
              <a:gd name="adj1" fmla="val 50000"/>
              <a:gd name="adj2" fmla="val 0"/>
            </a:avLst>
          </a:prstGeom>
          <a:solidFill>
            <a:schemeClr val="bg1">
              <a:lumMod val="95000"/>
            </a:schemeClr>
          </a:solidFill>
          <a:ln>
            <a:noFill/>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Top Corners Rounded 8">
            <a:extLst>
              <a:ext uri="{FF2B5EF4-FFF2-40B4-BE49-F238E27FC236}">
                <a16:creationId xmlns:a16="http://schemas.microsoft.com/office/drawing/2014/main" id="{8FA06522-99D6-4D9B-884A-7D9CBD273167}"/>
              </a:ext>
            </a:extLst>
          </p:cNvPr>
          <p:cNvSpPr/>
          <p:nvPr/>
        </p:nvSpPr>
        <p:spPr>
          <a:xfrm rot="5400000">
            <a:off x="5841086" y="1117507"/>
            <a:ext cx="851504" cy="5302920"/>
          </a:xfrm>
          <a:prstGeom prst="round2SameRect">
            <a:avLst>
              <a:gd name="adj1" fmla="val 50000"/>
              <a:gd name="adj2" fmla="val 0"/>
            </a:avLst>
          </a:prstGeom>
          <a:solidFill>
            <a:schemeClr val="bg1">
              <a:lumMod val="95000"/>
            </a:schemeClr>
          </a:solidFill>
          <a:ln>
            <a:noFill/>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Top Corners Rounded 9">
            <a:extLst>
              <a:ext uri="{FF2B5EF4-FFF2-40B4-BE49-F238E27FC236}">
                <a16:creationId xmlns:a16="http://schemas.microsoft.com/office/drawing/2014/main" id="{112983C2-F823-4290-8544-F28C7D9BA96D}"/>
              </a:ext>
            </a:extLst>
          </p:cNvPr>
          <p:cNvSpPr/>
          <p:nvPr/>
        </p:nvSpPr>
        <p:spPr>
          <a:xfrm rot="5400000">
            <a:off x="5840181" y="2131156"/>
            <a:ext cx="853314" cy="5302920"/>
          </a:xfrm>
          <a:prstGeom prst="round2SameRect">
            <a:avLst>
              <a:gd name="adj1" fmla="val 50000"/>
              <a:gd name="adj2" fmla="val 0"/>
            </a:avLst>
          </a:prstGeom>
          <a:solidFill>
            <a:schemeClr val="bg1">
              <a:lumMod val="95000"/>
            </a:schemeClr>
          </a:solidFill>
          <a:ln>
            <a:noFill/>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Top Corners Rounded 11">
            <a:extLst>
              <a:ext uri="{FF2B5EF4-FFF2-40B4-BE49-F238E27FC236}">
                <a16:creationId xmlns:a16="http://schemas.microsoft.com/office/drawing/2014/main" id="{EF90D3E8-C7E9-49DD-85DA-1BC303D54A47}"/>
              </a:ext>
            </a:extLst>
          </p:cNvPr>
          <p:cNvSpPr/>
          <p:nvPr/>
        </p:nvSpPr>
        <p:spPr>
          <a:xfrm rot="5400000">
            <a:off x="5840181" y="3187065"/>
            <a:ext cx="853314" cy="5302920"/>
          </a:xfrm>
          <a:prstGeom prst="round2SameRect">
            <a:avLst>
              <a:gd name="adj1" fmla="val 50000"/>
              <a:gd name="adj2" fmla="val 0"/>
            </a:avLst>
          </a:prstGeom>
          <a:solidFill>
            <a:schemeClr val="bg1">
              <a:lumMod val="95000"/>
            </a:schemeClr>
          </a:solidFill>
          <a:ln>
            <a:noFill/>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8F385CE-7E33-4CAE-87F6-94EEB96A100E}"/>
              </a:ext>
            </a:extLst>
          </p:cNvPr>
          <p:cNvSpPr/>
          <p:nvPr/>
        </p:nvSpPr>
        <p:spPr>
          <a:xfrm>
            <a:off x="4484826" y="1439492"/>
            <a:ext cx="1618419" cy="646331"/>
          </a:xfrm>
          <a:prstGeom prst="rect">
            <a:avLst/>
          </a:prstGeom>
        </p:spPr>
        <p:txBody>
          <a:bodyPr wrap="square">
            <a:spAutoFit/>
          </a:bodyPr>
          <a:lstStyle/>
          <a:p>
            <a:r>
              <a:rPr lang="en-US" b="1" cap="all" dirty="0">
                <a:solidFill>
                  <a:schemeClr val="tx2"/>
                </a:solidFill>
              </a:rPr>
              <a:t>Retail </a:t>
            </a:r>
            <a:br>
              <a:rPr lang="en-US" b="1" cap="all" dirty="0">
                <a:solidFill>
                  <a:schemeClr val="tx2"/>
                </a:solidFill>
              </a:rPr>
            </a:br>
            <a:r>
              <a:rPr lang="en-US" b="1" cap="all" dirty="0">
                <a:solidFill>
                  <a:schemeClr val="tx2"/>
                </a:solidFill>
              </a:rPr>
              <a:t>loans / GDP*</a:t>
            </a:r>
          </a:p>
        </p:txBody>
      </p:sp>
      <p:sp>
        <p:nvSpPr>
          <p:cNvPr id="14" name="Rectangle 13">
            <a:extLst>
              <a:ext uri="{FF2B5EF4-FFF2-40B4-BE49-F238E27FC236}">
                <a16:creationId xmlns:a16="http://schemas.microsoft.com/office/drawing/2014/main" id="{ECA39072-D6BA-4294-AB68-C2669981FC13}"/>
              </a:ext>
            </a:extLst>
          </p:cNvPr>
          <p:cNvSpPr/>
          <p:nvPr/>
        </p:nvSpPr>
        <p:spPr>
          <a:xfrm>
            <a:off x="4482662" y="2422661"/>
            <a:ext cx="1709399" cy="646331"/>
          </a:xfrm>
          <a:prstGeom prst="rect">
            <a:avLst/>
          </a:prstGeom>
        </p:spPr>
        <p:txBody>
          <a:bodyPr wrap="square">
            <a:spAutoFit/>
          </a:bodyPr>
          <a:lstStyle/>
          <a:p>
            <a:r>
              <a:rPr lang="en-US" b="1" cap="all" dirty="0">
                <a:solidFill>
                  <a:srgbClr val="235B73"/>
                </a:solidFill>
              </a:rPr>
              <a:t>Corporate Loans / GDP*</a:t>
            </a:r>
          </a:p>
        </p:txBody>
      </p:sp>
      <p:sp>
        <p:nvSpPr>
          <p:cNvPr id="15" name="Rectangle 14">
            <a:extLst>
              <a:ext uri="{FF2B5EF4-FFF2-40B4-BE49-F238E27FC236}">
                <a16:creationId xmlns:a16="http://schemas.microsoft.com/office/drawing/2014/main" id="{28A85B27-946D-477D-AA85-2FCD7774D5B8}"/>
              </a:ext>
            </a:extLst>
          </p:cNvPr>
          <p:cNvSpPr/>
          <p:nvPr/>
        </p:nvSpPr>
        <p:spPr>
          <a:xfrm>
            <a:off x="4456440" y="3427631"/>
            <a:ext cx="1780733" cy="646331"/>
          </a:xfrm>
          <a:prstGeom prst="rect">
            <a:avLst/>
          </a:prstGeom>
        </p:spPr>
        <p:txBody>
          <a:bodyPr wrap="square">
            <a:spAutoFit/>
          </a:bodyPr>
          <a:lstStyle/>
          <a:p>
            <a:r>
              <a:rPr lang="en-US" b="1" cap="all" dirty="0">
                <a:solidFill>
                  <a:schemeClr val="accent6"/>
                </a:solidFill>
              </a:rPr>
              <a:t>Return on equity</a:t>
            </a:r>
          </a:p>
        </p:txBody>
      </p:sp>
      <p:sp>
        <p:nvSpPr>
          <p:cNvPr id="16" name="Rectangle 15">
            <a:extLst>
              <a:ext uri="{FF2B5EF4-FFF2-40B4-BE49-F238E27FC236}">
                <a16:creationId xmlns:a16="http://schemas.microsoft.com/office/drawing/2014/main" id="{53E947FF-D090-43EC-B65F-128060A2F1C9}"/>
              </a:ext>
            </a:extLst>
          </p:cNvPr>
          <p:cNvSpPr/>
          <p:nvPr/>
        </p:nvSpPr>
        <p:spPr>
          <a:xfrm>
            <a:off x="4456440" y="4300264"/>
            <a:ext cx="1852141" cy="923330"/>
          </a:xfrm>
          <a:prstGeom prst="rect">
            <a:avLst/>
          </a:prstGeom>
        </p:spPr>
        <p:txBody>
          <a:bodyPr wrap="square">
            <a:spAutoFit/>
          </a:bodyPr>
          <a:lstStyle/>
          <a:p>
            <a:r>
              <a:rPr lang="en-US" b="1" cap="all" dirty="0">
                <a:solidFill>
                  <a:schemeClr val="accent3"/>
                </a:solidFill>
              </a:rPr>
              <a:t>Rate of loans overdue for 90+ days</a:t>
            </a:r>
          </a:p>
        </p:txBody>
      </p:sp>
      <p:sp>
        <p:nvSpPr>
          <p:cNvPr id="17" name="Rectangle 16">
            <a:extLst>
              <a:ext uri="{FF2B5EF4-FFF2-40B4-BE49-F238E27FC236}">
                <a16:creationId xmlns:a16="http://schemas.microsoft.com/office/drawing/2014/main" id="{DB1C2B8D-EF9A-4BFE-9BD7-C0C8F9F8EB61}"/>
              </a:ext>
            </a:extLst>
          </p:cNvPr>
          <p:cNvSpPr/>
          <p:nvPr/>
        </p:nvSpPr>
        <p:spPr>
          <a:xfrm>
            <a:off x="4471679" y="5555625"/>
            <a:ext cx="1678868" cy="646331"/>
          </a:xfrm>
          <a:prstGeom prst="rect">
            <a:avLst/>
          </a:prstGeom>
        </p:spPr>
        <p:txBody>
          <a:bodyPr wrap="square">
            <a:spAutoFit/>
          </a:bodyPr>
          <a:lstStyle/>
          <a:p>
            <a:r>
              <a:rPr lang="en-US" b="1" cap="all" dirty="0">
                <a:solidFill>
                  <a:schemeClr val="accent1"/>
                </a:solidFill>
              </a:rPr>
              <a:t>Loan-to-deposit</a:t>
            </a:r>
            <a:r>
              <a:rPr lang="hu-HU" b="1" cap="all" dirty="0">
                <a:solidFill>
                  <a:schemeClr val="accent1"/>
                </a:solidFill>
              </a:rPr>
              <a:t> ratio</a:t>
            </a:r>
            <a:endParaRPr lang="en-US" b="1" cap="all" dirty="0">
              <a:solidFill>
                <a:schemeClr val="accent1"/>
              </a:solidFill>
            </a:endParaRPr>
          </a:p>
        </p:txBody>
      </p:sp>
      <p:pic>
        <p:nvPicPr>
          <p:cNvPr id="21" name="Graphic 20">
            <a:extLst>
              <a:ext uri="{FF2B5EF4-FFF2-40B4-BE49-F238E27FC236}">
                <a16:creationId xmlns:a16="http://schemas.microsoft.com/office/drawing/2014/main" id="{2BD2E3D2-E396-4B13-87FB-2D5263D52B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3794" y="2495274"/>
            <a:ext cx="501015" cy="503282"/>
          </a:xfrm>
          <a:prstGeom prst="rect">
            <a:avLst/>
          </a:prstGeom>
        </p:spPr>
      </p:pic>
      <p:grpSp>
        <p:nvGrpSpPr>
          <p:cNvPr id="22" name="Group 21">
            <a:extLst>
              <a:ext uri="{FF2B5EF4-FFF2-40B4-BE49-F238E27FC236}">
                <a16:creationId xmlns:a16="http://schemas.microsoft.com/office/drawing/2014/main" id="{D062C46E-7F23-4EAE-A8D4-B27868608C70}"/>
              </a:ext>
            </a:extLst>
          </p:cNvPr>
          <p:cNvGrpSpPr/>
          <p:nvPr/>
        </p:nvGrpSpPr>
        <p:grpSpPr>
          <a:xfrm>
            <a:off x="6397521" y="1617181"/>
            <a:ext cx="2063085" cy="375506"/>
            <a:chOff x="4621589" y="1794301"/>
            <a:chExt cx="1824379" cy="375506"/>
          </a:xfrm>
        </p:grpSpPr>
        <p:sp>
          <p:nvSpPr>
            <p:cNvPr id="23" name="Rectangle 22">
              <a:extLst>
                <a:ext uri="{FF2B5EF4-FFF2-40B4-BE49-F238E27FC236}">
                  <a16:creationId xmlns:a16="http://schemas.microsoft.com/office/drawing/2014/main" id="{5C47C4BA-9245-4D79-839E-051EDB816841}"/>
                </a:ext>
              </a:extLst>
            </p:cNvPr>
            <p:cNvSpPr/>
            <p:nvPr/>
          </p:nvSpPr>
          <p:spPr>
            <a:xfrm>
              <a:off x="4621589" y="1800475"/>
              <a:ext cx="463011" cy="369332"/>
            </a:xfrm>
            <a:prstGeom prst="rect">
              <a:avLst/>
            </a:prstGeom>
          </p:spPr>
          <p:txBody>
            <a:bodyPr wrap="square">
              <a:spAutoFit/>
            </a:bodyPr>
            <a:lstStyle/>
            <a:p>
              <a:r>
                <a:rPr lang="en-US" b="1" cap="all" dirty="0">
                  <a:solidFill>
                    <a:schemeClr val="tx2"/>
                  </a:solidFill>
                </a:rPr>
                <a:t>5%</a:t>
              </a:r>
            </a:p>
          </p:txBody>
        </p:sp>
        <p:sp>
          <p:nvSpPr>
            <p:cNvPr id="24" name="Rectangle 23">
              <a:extLst>
                <a:ext uri="{FF2B5EF4-FFF2-40B4-BE49-F238E27FC236}">
                  <a16:creationId xmlns:a16="http://schemas.microsoft.com/office/drawing/2014/main" id="{D8CB5FB7-AE6E-4E5C-B802-9F468BB0D3FF}"/>
                </a:ext>
              </a:extLst>
            </p:cNvPr>
            <p:cNvSpPr/>
            <p:nvPr/>
          </p:nvSpPr>
          <p:spPr>
            <a:xfrm>
              <a:off x="5187638" y="1794949"/>
              <a:ext cx="540912" cy="369332"/>
            </a:xfrm>
            <a:prstGeom prst="rect">
              <a:avLst/>
            </a:prstGeom>
          </p:spPr>
          <p:txBody>
            <a:bodyPr wrap="square">
              <a:spAutoFit/>
            </a:bodyPr>
            <a:lstStyle/>
            <a:p>
              <a:r>
                <a:rPr lang="en-US" b="1" cap="all" dirty="0">
                  <a:solidFill>
                    <a:schemeClr val="tx2"/>
                  </a:solidFill>
                </a:rPr>
                <a:t>31%</a:t>
              </a:r>
            </a:p>
          </p:txBody>
        </p:sp>
        <p:sp>
          <p:nvSpPr>
            <p:cNvPr id="25" name="Rectangle 24">
              <a:extLst>
                <a:ext uri="{FF2B5EF4-FFF2-40B4-BE49-F238E27FC236}">
                  <a16:creationId xmlns:a16="http://schemas.microsoft.com/office/drawing/2014/main" id="{21F6FF58-FC40-4E86-A145-B9B4D95E8260}"/>
                </a:ext>
              </a:extLst>
            </p:cNvPr>
            <p:cNvSpPr/>
            <p:nvPr/>
          </p:nvSpPr>
          <p:spPr>
            <a:xfrm>
              <a:off x="5794994" y="1794301"/>
              <a:ext cx="650974" cy="369332"/>
            </a:xfrm>
            <a:prstGeom prst="rect">
              <a:avLst/>
            </a:prstGeom>
          </p:spPr>
          <p:txBody>
            <a:bodyPr wrap="square">
              <a:spAutoFit/>
            </a:bodyPr>
            <a:lstStyle/>
            <a:p>
              <a:r>
                <a:rPr lang="en-US" b="1" cap="all" dirty="0">
                  <a:solidFill>
                    <a:schemeClr val="tx2"/>
                  </a:solidFill>
                </a:rPr>
                <a:t>16%</a:t>
              </a:r>
            </a:p>
          </p:txBody>
        </p:sp>
        <p:cxnSp>
          <p:nvCxnSpPr>
            <p:cNvPr id="26" name="Straight Arrow Connector 25">
              <a:extLst>
                <a:ext uri="{FF2B5EF4-FFF2-40B4-BE49-F238E27FC236}">
                  <a16:creationId xmlns:a16="http://schemas.microsoft.com/office/drawing/2014/main" id="{3E25FD7F-3B57-426C-9A7D-C542847D9E38}"/>
                </a:ext>
              </a:extLst>
            </p:cNvPr>
            <p:cNvCxnSpPr>
              <a:cxnSpLocks/>
            </p:cNvCxnSpPr>
            <p:nvPr/>
          </p:nvCxnSpPr>
          <p:spPr>
            <a:xfrm>
              <a:off x="5000628" y="1969752"/>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98D8684-BCE3-417D-B4F4-5887A7355AAE}"/>
                </a:ext>
              </a:extLst>
            </p:cNvPr>
            <p:cNvCxnSpPr>
              <a:cxnSpLocks/>
            </p:cNvCxnSpPr>
            <p:nvPr/>
          </p:nvCxnSpPr>
          <p:spPr>
            <a:xfrm>
              <a:off x="5671257" y="1963578"/>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BB8392D9-BD75-462B-B452-CA9994853EE3}"/>
              </a:ext>
            </a:extLst>
          </p:cNvPr>
          <p:cNvGrpSpPr/>
          <p:nvPr/>
        </p:nvGrpSpPr>
        <p:grpSpPr>
          <a:xfrm>
            <a:off x="9011831" y="939003"/>
            <a:ext cx="2488804" cy="1244402"/>
            <a:chOff x="9011831" y="939003"/>
            <a:chExt cx="2488804" cy="1244402"/>
          </a:xfrm>
        </p:grpSpPr>
        <p:pic>
          <p:nvPicPr>
            <p:cNvPr id="4" name="Picture 3">
              <a:extLst>
                <a:ext uri="{FF2B5EF4-FFF2-40B4-BE49-F238E27FC236}">
                  <a16:creationId xmlns:a16="http://schemas.microsoft.com/office/drawing/2014/main" id="{0FF9B636-5419-464C-A1E9-CDE4FE09A858}"/>
                </a:ext>
              </a:extLst>
            </p:cNvPr>
            <p:cNvPicPr>
              <a:picLocks noChangeAspect="1"/>
            </p:cNvPicPr>
            <p:nvPr/>
          </p:nvPicPr>
          <p:blipFill>
            <a:blip r:embed="rId5"/>
            <a:stretch>
              <a:fillRect/>
            </a:stretch>
          </p:blipFill>
          <p:spPr>
            <a:xfrm>
              <a:off x="9011831" y="939003"/>
              <a:ext cx="2488804" cy="1244402"/>
            </a:xfrm>
            <a:prstGeom prst="rect">
              <a:avLst/>
            </a:prstGeom>
          </p:spPr>
        </p:pic>
        <p:sp>
          <p:nvSpPr>
            <p:cNvPr id="30" name="TextBox 29">
              <a:extLst>
                <a:ext uri="{FF2B5EF4-FFF2-40B4-BE49-F238E27FC236}">
                  <a16:creationId xmlns:a16="http://schemas.microsoft.com/office/drawing/2014/main" id="{1491EC28-A909-4DEF-89A1-53765A7DA770}"/>
                </a:ext>
              </a:extLst>
            </p:cNvPr>
            <p:cNvSpPr txBox="1"/>
            <p:nvPr/>
          </p:nvSpPr>
          <p:spPr>
            <a:xfrm>
              <a:off x="10119520" y="1320494"/>
              <a:ext cx="438116" cy="307777"/>
            </a:xfrm>
            <a:prstGeom prst="rect">
              <a:avLst/>
            </a:prstGeom>
            <a:noFill/>
          </p:spPr>
          <p:txBody>
            <a:bodyPr wrap="square" rtlCol="0">
              <a:spAutoFit/>
            </a:bodyPr>
            <a:lstStyle/>
            <a:p>
              <a:r>
                <a:rPr lang="en-US" sz="1400" b="1" dirty="0">
                  <a:solidFill>
                    <a:schemeClr val="bg1"/>
                  </a:solidFill>
                </a:rPr>
                <a:t>FX</a:t>
              </a:r>
            </a:p>
          </p:txBody>
        </p:sp>
        <p:sp>
          <p:nvSpPr>
            <p:cNvPr id="31" name="TextBox 30">
              <a:extLst>
                <a:ext uri="{FF2B5EF4-FFF2-40B4-BE49-F238E27FC236}">
                  <a16:creationId xmlns:a16="http://schemas.microsoft.com/office/drawing/2014/main" id="{1294F841-1ACF-4E9D-8E5B-975BC20C367F}"/>
                </a:ext>
              </a:extLst>
            </p:cNvPr>
            <p:cNvSpPr txBox="1"/>
            <p:nvPr/>
          </p:nvSpPr>
          <p:spPr>
            <a:xfrm>
              <a:off x="10889066" y="1731907"/>
              <a:ext cx="611569" cy="307777"/>
            </a:xfrm>
            <a:prstGeom prst="rect">
              <a:avLst/>
            </a:prstGeom>
            <a:noFill/>
          </p:spPr>
          <p:txBody>
            <a:bodyPr wrap="square" rtlCol="0">
              <a:spAutoFit/>
            </a:bodyPr>
            <a:lstStyle/>
            <a:p>
              <a:r>
                <a:rPr lang="en-US" sz="1400" b="1" dirty="0">
                  <a:solidFill>
                    <a:schemeClr val="bg1"/>
                  </a:solidFill>
                </a:rPr>
                <a:t>HUF</a:t>
              </a:r>
            </a:p>
          </p:txBody>
        </p:sp>
      </p:grpSp>
      <p:pic>
        <p:nvPicPr>
          <p:cNvPr id="32" name="Picture 2" descr="Dollar Bar Chart Trend Raster Icon. Flat Black Symbol. Pictogram.. Stock  Photo, Picture And Royalty Free Image. Image 79921409.">
            <a:extLst>
              <a:ext uri="{FF2B5EF4-FFF2-40B4-BE49-F238E27FC236}">
                <a16:creationId xmlns:a16="http://schemas.microsoft.com/office/drawing/2014/main" id="{EB0175BC-FE1C-4E8D-813D-AB65E62C750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132" y="3507902"/>
            <a:ext cx="568783" cy="56878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D70CFD2C-9A85-4C44-AC83-6DCC6D11206C}"/>
              </a:ext>
            </a:extLst>
          </p:cNvPr>
          <p:cNvGrpSpPr/>
          <p:nvPr/>
        </p:nvGrpSpPr>
        <p:grpSpPr>
          <a:xfrm>
            <a:off x="8996755" y="2074300"/>
            <a:ext cx="2588545" cy="1294820"/>
            <a:chOff x="8996755" y="2074300"/>
            <a:chExt cx="2588545" cy="1294820"/>
          </a:xfrm>
        </p:grpSpPr>
        <p:pic>
          <p:nvPicPr>
            <p:cNvPr id="11" name="Picture 10">
              <a:extLst>
                <a:ext uri="{FF2B5EF4-FFF2-40B4-BE49-F238E27FC236}">
                  <a16:creationId xmlns:a16="http://schemas.microsoft.com/office/drawing/2014/main" id="{445151A0-F127-4CA2-93B7-7DD2BA32F776}"/>
                </a:ext>
              </a:extLst>
            </p:cNvPr>
            <p:cNvPicPr>
              <a:picLocks noChangeAspect="1"/>
            </p:cNvPicPr>
            <p:nvPr/>
          </p:nvPicPr>
          <p:blipFill>
            <a:blip r:embed="rId7"/>
            <a:stretch>
              <a:fillRect/>
            </a:stretch>
          </p:blipFill>
          <p:spPr>
            <a:xfrm>
              <a:off x="8996755" y="2074300"/>
              <a:ext cx="2588545" cy="1294820"/>
            </a:xfrm>
            <a:prstGeom prst="rect">
              <a:avLst/>
            </a:prstGeom>
          </p:spPr>
        </p:pic>
        <p:sp>
          <p:nvSpPr>
            <p:cNvPr id="34" name="TextBox 33">
              <a:extLst>
                <a:ext uri="{FF2B5EF4-FFF2-40B4-BE49-F238E27FC236}">
                  <a16:creationId xmlns:a16="http://schemas.microsoft.com/office/drawing/2014/main" id="{EC2C3177-5FDC-494F-BD2A-A0078A1ACCAF}"/>
                </a:ext>
              </a:extLst>
            </p:cNvPr>
            <p:cNvSpPr txBox="1"/>
            <p:nvPr/>
          </p:nvSpPr>
          <p:spPr>
            <a:xfrm>
              <a:off x="9973366" y="2413810"/>
              <a:ext cx="437547" cy="307777"/>
            </a:xfrm>
            <a:prstGeom prst="rect">
              <a:avLst/>
            </a:prstGeom>
            <a:noFill/>
          </p:spPr>
          <p:txBody>
            <a:bodyPr wrap="square" rtlCol="0">
              <a:spAutoFit/>
            </a:bodyPr>
            <a:lstStyle/>
            <a:p>
              <a:r>
                <a:rPr lang="en-US" sz="1400" b="1" dirty="0">
                  <a:solidFill>
                    <a:schemeClr val="bg1"/>
                  </a:solidFill>
                </a:rPr>
                <a:t>FX</a:t>
              </a:r>
            </a:p>
          </p:txBody>
        </p:sp>
        <p:sp>
          <p:nvSpPr>
            <p:cNvPr id="35" name="TextBox 34">
              <a:extLst>
                <a:ext uri="{FF2B5EF4-FFF2-40B4-BE49-F238E27FC236}">
                  <a16:creationId xmlns:a16="http://schemas.microsoft.com/office/drawing/2014/main" id="{A738D463-0D80-464F-B161-3114F37E9657}"/>
                </a:ext>
              </a:extLst>
            </p:cNvPr>
            <p:cNvSpPr txBox="1"/>
            <p:nvPr/>
          </p:nvSpPr>
          <p:spPr>
            <a:xfrm>
              <a:off x="9977749" y="2810142"/>
              <a:ext cx="610774" cy="307777"/>
            </a:xfrm>
            <a:prstGeom prst="rect">
              <a:avLst/>
            </a:prstGeom>
            <a:noFill/>
          </p:spPr>
          <p:txBody>
            <a:bodyPr wrap="square" rtlCol="0">
              <a:spAutoFit/>
            </a:bodyPr>
            <a:lstStyle/>
            <a:p>
              <a:r>
                <a:rPr lang="en-US" sz="1400" b="1" dirty="0">
                  <a:solidFill>
                    <a:schemeClr val="bg1"/>
                  </a:solidFill>
                </a:rPr>
                <a:t>HUF</a:t>
              </a:r>
            </a:p>
          </p:txBody>
        </p:sp>
      </p:grpSp>
      <p:pic>
        <p:nvPicPr>
          <p:cNvPr id="39" name="Picture 38">
            <a:extLst>
              <a:ext uri="{FF2B5EF4-FFF2-40B4-BE49-F238E27FC236}">
                <a16:creationId xmlns:a16="http://schemas.microsoft.com/office/drawing/2014/main" id="{42B3ABE6-8EB7-4468-8286-4F042DC70FA0}"/>
              </a:ext>
            </a:extLst>
          </p:cNvPr>
          <p:cNvPicPr>
            <a:picLocks noChangeAspect="1"/>
          </p:cNvPicPr>
          <p:nvPr/>
        </p:nvPicPr>
        <p:blipFill>
          <a:blip r:embed="rId8"/>
          <a:stretch>
            <a:fillRect/>
          </a:stretch>
        </p:blipFill>
        <p:spPr>
          <a:xfrm>
            <a:off x="8936537" y="3132225"/>
            <a:ext cx="2670975" cy="1157866"/>
          </a:xfrm>
          <a:prstGeom prst="rect">
            <a:avLst/>
          </a:prstGeom>
        </p:spPr>
      </p:pic>
      <p:pic>
        <p:nvPicPr>
          <p:cNvPr id="40" name="Picture 39">
            <a:extLst>
              <a:ext uri="{FF2B5EF4-FFF2-40B4-BE49-F238E27FC236}">
                <a16:creationId xmlns:a16="http://schemas.microsoft.com/office/drawing/2014/main" id="{C00C4348-131A-4CA8-BA0B-FE84E63C75B6}"/>
              </a:ext>
            </a:extLst>
          </p:cNvPr>
          <p:cNvPicPr>
            <a:picLocks noChangeAspect="1"/>
          </p:cNvPicPr>
          <p:nvPr/>
        </p:nvPicPr>
        <p:blipFill>
          <a:blip r:embed="rId9"/>
          <a:stretch>
            <a:fillRect/>
          </a:stretch>
        </p:blipFill>
        <p:spPr>
          <a:xfrm>
            <a:off x="8965972" y="4230579"/>
            <a:ext cx="2670975" cy="1165729"/>
          </a:xfrm>
          <a:prstGeom prst="rect">
            <a:avLst/>
          </a:prstGeom>
        </p:spPr>
      </p:pic>
      <p:pic>
        <p:nvPicPr>
          <p:cNvPr id="42" name="Picture 41">
            <a:extLst>
              <a:ext uri="{FF2B5EF4-FFF2-40B4-BE49-F238E27FC236}">
                <a16:creationId xmlns:a16="http://schemas.microsoft.com/office/drawing/2014/main" id="{FBB4AA26-EFB9-4AD9-B355-203220EDA973}"/>
              </a:ext>
            </a:extLst>
          </p:cNvPr>
          <p:cNvPicPr>
            <a:picLocks noChangeAspect="1"/>
          </p:cNvPicPr>
          <p:nvPr/>
        </p:nvPicPr>
        <p:blipFill>
          <a:blip r:embed="rId10"/>
          <a:stretch>
            <a:fillRect/>
          </a:stretch>
        </p:blipFill>
        <p:spPr>
          <a:xfrm>
            <a:off x="8958677" y="5212191"/>
            <a:ext cx="2678270" cy="1212992"/>
          </a:xfrm>
          <a:prstGeom prst="rect">
            <a:avLst/>
          </a:prstGeom>
        </p:spPr>
      </p:pic>
      <p:grpSp>
        <p:nvGrpSpPr>
          <p:cNvPr id="43" name="Group 42">
            <a:extLst>
              <a:ext uri="{FF2B5EF4-FFF2-40B4-BE49-F238E27FC236}">
                <a16:creationId xmlns:a16="http://schemas.microsoft.com/office/drawing/2014/main" id="{8893E753-9B37-43FD-BB26-D8BF4FB62512}"/>
              </a:ext>
            </a:extLst>
          </p:cNvPr>
          <p:cNvGrpSpPr/>
          <p:nvPr/>
        </p:nvGrpSpPr>
        <p:grpSpPr>
          <a:xfrm>
            <a:off x="6308581" y="2564292"/>
            <a:ext cx="2152026" cy="369857"/>
            <a:chOff x="4542939" y="1799950"/>
            <a:chExt cx="1903029" cy="369857"/>
          </a:xfrm>
        </p:grpSpPr>
        <p:sp>
          <p:nvSpPr>
            <p:cNvPr id="44" name="Rectangle 43">
              <a:extLst>
                <a:ext uri="{FF2B5EF4-FFF2-40B4-BE49-F238E27FC236}">
                  <a16:creationId xmlns:a16="http://schemas.microsoft.com/office/drawing/2014/main" id="{38241D74-1EB9-44C0-AE26-B9D0E689ED72}"/>
                </a:ext>
              </a:extLst>
            </p:cNvPr>
            <p:cNvSpPr/>
            <p:nvPr/>
          </p:nvSpPr>
          <p:spPr>
            <a:xfrm>
              <a:off x="4542939" y="1800475"/>
              <a:ext cx="541661" cy="369332"/>
            </a:xfrm>
            <a:prstGeom prst="rect">
              <a:avLst/>
            </a:prstGeom>
          </p:spPr>
          <p:txBody>
            <a:bodyPr wrap="square">
              <a:spAutoFit/>
            </a:bodyPr>
            <a:lstStyle/>
            <a:p>
              <a:r>
                <a:rPr lang="en-US" b="1" cap="all" dirty="0">
                  <a:solidFill>
                    <a:schemeClr val="tx2"/>
                  </a:solidFill>
                </a:rPr>
                <a:t>24%</a:t>
              </a:r>
            </a:p>
          </p:txBody>
        </p:sp>
        <p:sp>
          <p:nvSpPr>
            <p:cNvPr id="45" name="Rectangle 44">
              <a:extLst>
                <a:ext uri="{FF2B5EF4-FFF2-40B4-BE49-F238E27FC236}">
                  <a16:creationId xmlns:a16="http://schemas.microsoft.com/office/drawing/2014/main" id="{9D892B6F-9FB0-4582-B21D-EDAFD1DE792B}"/>
                </a:ext>
              </a:extLst>
            </p:cNvPr>
            <p:cNvSpPr/>
            <p:nvPr/>
          </p:nvSpPr>
          <p:spPr>
            <a:xfrm>
              <a:off x="5187638" y="1799950"/>
              <a:ext cx="540912" cy="369332"/>
            </a:xfrm>
            <a:prstGeom prst="rect">
              <a:avLst/>
            </a:prstGeom>
          </p:spPr>
          <p:txBody>
            <a:bodyPr wrap="square">
              <a:spAutoFit/>
            </a:bodyPr>
            <a:lstStyle/>
            <a:p>
              <a:r>
                <a:rPr lang="en-US" b="1" cap="all" dirty="0">
                  <a:solidFill>
                    <a:schemeClr val="tx2"/>
                  </a:solidFill>
                </a:rPr>
                <a:t>29%</a:t>
              </a:r>
            </a:p>
          </p:txBody>
        </p:sp>
        <p:sp>
          <p:nvSpPr>
            <p:cNvPr id="46" name="Rectangle 45">
              <a:extLst>
                <a:ext uri="{FF2B5EF4-FFF2-40B4-BE49-F238E27FC236}">
                  <a16:creationId xmlns:a16="http://schemas.microsoft.com/office/drawing/2014/main" id="{660E125D-5232-43DA-B662-A27D7AF3A281}"/>
                </a:ext>
              </a:extLst>
            </p:cNvPr>
            <p:cNvSpPr/>
            <p:nvPr/>
          </p:nvSpPr>
          <p:spPr>
            <a:xfrm>
              <a:off x="5794994" y="1799950"/>
              <a:ext cx="650974" cy="369332"/>
            </a:xfrm>
            <a:prstGeom prst="rect">
              <a:avLst/>
            </a:prstGeom>
          </p:spPr>
          <p:txBody>
            <a:bodyPr wrap="square">
              <a:spAutoFit/>
            </a:bodyPr>
            <a:lstStyle/>
            <a:p>
              <a:r>
                <a:rPr lang="en-US" b="1" cap="all" dirty="0">
                  <a:solidFill>
                    <a:schemeClr val="tx2"/>
                  </a:solidFill>
                </a:rPr>
                <a:t>19%</a:t>
              </a:r>
            </a:p>
          </p:txBody>
        </p:sp>
        <p:cxnSp>
          <p:nvCxnSpPr>
            <p:cNvPr id="47" name="Straight Arrow Connector 46">
              <a:extLst>
                <a:ext uri="{FF2B5EF4-FFF2-40B4-BE49-F238E27FC236}">
                  <a16:creationId xmlns:a16="http://schemas.microsoft.com/office/drawing/2014/main" id="{A858C48E-CD56-4883-91B1-95696C069FAE}"/>
                </a:ext>
              </a:extLst>
            </p:cNvPr>
            <p:cNvCxnSpPr>
              <a:cxnSpLocks/>
            </p:cNvCxnSpPr>
            <p:nvPr/>
          </p:nvCxnSpPr>
          <p:spPr>
            <a:xfrm>
              <a:off x="5000628" y="1969752"/>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E1C458F-BE48-4E1C-AFBF-B7ED495C655B}"/>
                </a:ext>
              </a:extLst>
            </p:cNvPr>
            <p:cNvCxnSpPr>
              <a:cxnSpLocks/>
            </p:cNvCxnSpPr>
            <p:nvPr/>
          </p:nvCxnSpPr>
          <p:spPr>
            <a:xfrm>
              <a:off x="5671257" y="1963578"/>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EE512757-91B6-4F58-85C6-FA7B54DA4FCE}"/>
              </a:ext>
            </a:extLst>
          </p:cNvPr>
          <p:cNvGrpSpPr/>
          <p:nvPr/>
        </p:nvGrpSpPr>
        <p:grpSpPr>
          <a:xfrm>
            <a:off x="5796899" y="3619092"/>
            <a:ext cx="3012153" cy="370065"/>
            <a:chOff x="5882624" y="3340800"/>
            <a:chExt cx="3012153" cy="370065"/>
          </a:xfrm>
        </p:grpSpPr>
        <p:grpSp>
          <p:nvGrpSpPr>
            <p:cNvPr id="49" name="Group 48">
              <a:extLst>
                <a:ext uri="{FF2B5EF4-FFF2-40B4-BE49-F238E27FC236}">
                  <a16:creationId xmlns:a16="http://schemas.microsoft.com/office/drawing/2014/main" id="{EC079C16-BF31-465B-862E-43C2C8E23F9E}"/>
                </a:ext>
              </a:extLst>
            </p:cNvPr>
            <p:cNvGrpSpPr/>
            <p:nvPr/>
          </p:nvGrpSpPr>
          <p:grpSpPr>
            <a:xfrm>
              <a:off x="5882624" y="3340800"/>
              <a:ext cx="2152026" cy="370065"/>
              <a:chOff x="4542939" y="1799742"/>
              <a:chExt cx="1903029" cy="370065"/>
            </a:xfrm>
          </p:grpSpPr>
          <p:sp>
            <p:nvSpPr>
              <p:cNvPr id="50" name="Rectangle 49">
                <a:extLst>
                  <a:ext uri="{FF2B5EF4-FFF2-40B4-BE49-F238E27FC236}">
                    <a16:creationId xmlns:a16="http://schemas.microsoft.com/office/drawing/2014/main" id="{878DA293-F17D-4FE4-9934-9844E3625B52}"/>
                  </a:ext>
                </a:extLst>
              </p:cNvPr>
              <p:cNvSpPr/>
              <p:nvPr/>
            </p:nvSpPr>
            <p:spPr>
              <a:xfrm>
                <a:off x="4542939" y="1800475"/>
                <a:ext cx="541661" cy="369332"/>
              </a:xfrm>
              <a:prstGeom prst="rect">
                <a:avLst/>
              </a:prstGeom>
            </p:spPr>
            <p:txBody>
              <a:bodyPr wrap="square">
                <a:spAutoFit/>
              </a:bodyPr>
              <a:lstStyle/>
              <a:p>
                <a:r>
                  <a:rPr lang="en-US" b="1" cap="all" dirty="0">
                    <a:solidFill>
                      <a:schemeClr val="tx2"/>
                    </a:solidFill>
                  </a:rPr>
                  <a:t>12%</a:t>
                </a:r>
              </a:p>
            </p:txBody>
          </p:sp>
          <p:sp>
            <p:nvSpPr>
              <p:cNvPr id="51" name="Rectangle 50">
                <a:extLst>
                  <a:ext uri="{FF2B5EF4-FFF2-40B4-BE49-F238E27FC236}">
                    <a16:creationId xmlns:a16="http://schemas.microsoft.com/office/drawing/2014/main" id="{B4C1168F-59C3-4E42-AC83-1578C6E1F7B9}"/>
                  </a:ext>
                </a:extLst>
              </p:cNvPr>
              <p:cNvSpPr/>
              <p:nvPr/>
            </p:nvSpPr>
            <p:spPr>
              <a:xfrm>
                <a:off x="5187638" y="1799742"/>
                <a:ext cx="540912" cy="369332"/>
              </a:xfrm>
              <a:prstGeom prst="rect">
                <a:avLst/>
              </a:prstGeom>
            </p:spPr>
            <p:txBody>
              <a:bodyPr wrap="square">
                <a:spAutoFit/>
              </a:bodyPr>
              <a:lstStyle/>
              <a:p>
                <a:r>
                  <a:rPr lang="en-US" b="1" cap="all" dirty="0">
                    <a:solidFill>
                      <a:schemeClr val="tx2"/>
                    </a:solidFill>
                  </a:rPr>
                  <a:t>24%</a:t>
                </a:r>
              </a:p>
            </p:txBody>
          </p:sp>
          <p:sp>
            <p:nvSpPr>
              <p:cNvPr id="52" name="Rectangle 51">
                <a:extLst>
                  <a:ext uri="{FF2B5EF4-FFF2-40B4-BE49-F238E27FC236}">
                    <a16:creationId xmlns:a16="http://schemas.microsoft.com/office/drawing/2014/main" id="{6006A266-FE9A-484F-91EC-FF0686A49487}"/>
                  </a:ext>
                </a:extLst>
              </p:cNvPr>
              <p:cNvSpPr/>
              <p:nvPr/>
            </p:nvSpPr>
            <p:spPr>
              <a:xfrm>
                <a:off x="5794994" y="1799742"/>
                <a:ext cx="650974" cy="369332"/>
              </a:xfrm>
              <a:prstGeom prst="rect">
                <a:avLst/>
              </a:prstGeom>
            </p:spPr>
            <p:txBody>
              <a:bodyPr wrap="square">
                <a:spAutoFit/>
              </a:bodyPr>
              <a:lstStyle/>
              <a:p>
                <a:r>
                  <a:rPr lang="en-US" b="1" cap="all" dirty="0">
                    <a:solidFill>
                      <a:schemeClr val="tx2"/>
                    </a:solidFill>
                  </a:rPr>
                  <a:t> -17%</a:t>
                </a:r>
              </a:p>
            </p:txBody>
          </p:sp>
          <p:cxnSp>
            <p:nvCxnSpPr>
              <p:cNvPr id="53" name="Straight Arrow Connector 52">
                <a:extLst>
                  <a:ext uri="{FF2B5EF4-FFF2-40B4-BE49-F238E27FC236}">
                    <a16:creationId xmlns:a16="http://schemas.microsoft.com/office/drawing/2014/main" id="{B398884B-94BA-4733-966B-19DD39622730}"/>
                  </a:ext>
                </a:extLst>
              </p:cNvPr>
              <p:cNvCxnSpPr>
                <a:cxnSpLocks/>
              </p:cNvCxnSpPr>
              <p:nvPr/>
            </p:nvCxnSpPr>
            <p:spPr>
              <a:xfrm>
                <a:off x="5000628" y="1969752"/>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C79B979-31BB-43A5-9013-93083FD74313}"/>
                  </a:ext>
                </a:extLst>
              </p:cNvPr>
              <p:cNvCxnSpPr>
                <a:cxnSpLocks/>
              </p:cNvCxnSpPr>
              <p:nvPr/>
            </p:nvCxnSpPr>
            <p:spPr>
              <a:xfrm>
                <a:off x="5671257" y="1968942"/>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a:extLst>
                <a:ext uri="{FF2B5EF4-FFF2-40B4-BE49-F238E27FC236}">
                  <a16:creationId xmlns:a16="http://schemas.microsoft.com/office/drawing/2014/main" id="{F8A9BD02-5813-4BFC-8425-E11DF4B19BD0}"/>
                </a:ext>
              </a:extLst>
            </p:cNvPr>
            <p:cNvCxnSpPr>
              <a:cxnSpLocks/>
            </p:cNvCxnSpPr>
            <p:nvPr/>
          </p:nvCxnSpPr>
          <p:spPr>
            <a:xfrm>
              <a:off x="7928910" y="3510000"/>
              <a:ext cx="21147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C0D5845-893A-4FB6-A9F4-BB1F3D3C81FF}"/>
                </a:ext>
              </a:extLst>
            </p:cNvPr>
            <p:cNvSpPr/>
            <p:nvPr/>
          </p:nvSpPr>
          <p:spPr>
            <a:xfrm>
              <a:off x="8158628" y="3340800"/>
              <a:ext cx="736149" cy="369332"/>
            </a:xfrm>
            <a:prstGeom prst="rect">
              <a:avLst/>
            </a:prstGeom>
          </p:spPr>
          <p:txBody>
            <a:bodyPr wrap="square">
              <a:spAutoFit/>
            </a:bodyPr>
            <a:lstStyle/>
            <a:p>
              <a:r>
                <a:rPr lang="en-US" b="1" cap="all" dirty="0">
                  <a:solidFill>
                    <a:schemeClr val="tx2"/>
                  </a:solidFill>
                </a:rPr>
                <a:t>6</a:t>
              </a:r>
              <a:r>
                <a:rPr lang="hu-HU" b="1" cap="all" dirty="0">
                  <a:solidFill>
                    <a:schemeClr val="tx2"/>
                  </a:solidFill>
                </a:rPr>
                <a:t>.</a:t>
              </a:r>
              <a:r>
                <a:rPr lang="en-US" b="1" cap="all" dirty="0">
                  <a:solidFill>
                    <a:schemeClr val="tx2"/>
                  </a:solidFill>
                </a:rPr>
                <a:t>8%</a:t>
              </a:r>
            </a:p>
          </p:txBody>
        </p:sp>
      </p:grpSp>
      <p:grpSp>
        <p:nvGrpSpPr>
          <p:cNvPr id="57" name="Group 56">
            <a:extLst>
              <a:ext uri="{FF2B5EF4-FFF2-40B4-BE49-F238E27FC236}">
                <a16:creationId xmlns:a16="http://schemas.microsoft.com/office/drawing/2014/main" id="{3CCE2585-9262-4D2D-BF44-08254C660CF1}"/>
              </a:ext>
            </a:extLst>
          </p:cNvPr>
          <p:cNvGrpSpPr/>
          <p:nvPr/>
        </p:nvGrpSpPr>
        <p:grpSpPr>
          <a:xfrm>
            <a:off x="6368972" y="4601037"/>
            <a:ext cx="2371848" cy="370187"/>
            <a:chOff x="4348550" y="1800475"/>
            <a:chExt cx="2097418" cy="370187"/>
          </a:xfrm>
        </p:grpSpPr>
        <p:sp>
          <p:nvSpPr>
            <p:cNvPr id="58" name="Rectangle 57">
              <a:extLst>
                <a:ext uri="{FF2B5EF4-FFF2-40B4-BE49-F238E27FC236}">
                  <a16:creationId xmlns:a16="http://schemas.microsoft.com/office/drawing/2014/main" id="{83833B94-ED61-4DB0-B4EC-2B8048B9161A}"/>
                </a:ext>
              </a:extLst>
            </p:cNvPr>
            <p:cNvSpPr/>
            <p:nvPr/>
          </p:nvSpPr>
          <p:spPr>
            <a:xfrm>
              <a:off x="4348550" y="1800475"/>
              <a:ext cx="567591" cy="369332"/>
            </a:xfrm>
            <a:prstGeom prst="rect">
              <a:avLst/>
            </a:prstGeom>
          </p:spPr>
          <p:txBody>
            <a:bodyPr wrap="square">
              <a:spAutoFit/>
            </a:bodyPr>
            <a:lstStyle/>
            <a:p>
              <a:r>
                <a:rPr lang="en-US" b="1" cap="all" dirty="0">
                  <a:solidFill>
                    <a:schemeClr val="tx2"/>
                  </a:solidFill>
                </a:rPr>
                <a:t>1</a:t>
              </a:r>
              <a:r>
                <a:rPr lang="hu-HU" b="1" cap="all" dirty="0">
                  <a:solidFill>
                    <a:schemeClr val="tx2"/>
                  </a:solidFill>
                </a:rPr>
                <a:t>.</a:t>
              </a:r>
              <a:r>
                <a:rPr lang="en-US" b="1" cap="all" dirty="0">
                  <a:solidFill>
                    <a:schemeClr val="tx2"/>
                  </a:solidFill>
                </a:rPr>
                <a:t>8%</a:t>
              </a:r>
            </a:p>
          </p:txBody>
        </p:sp>
        <p:sp>
          <p:nvSpPr>
            <p:cNvPr id="59" name="Rectangle 58">
              <a:extLst>
                <a:ext uri="{FF2B5EF4-FFF2-40B4-BE49-F238E27FC236}">
                  <a16:creationId xmlns:a16="http://schemas.microsoft.com/office/drawing/2014/main" id="{7FC8EE1D-909A-4891-839A-C5393B1212C5}"/>
                </a:ext>
              </a:extLst>
            </p:cNvPr>
            <p:cNvSpPr/>
            <p:nvPr/>
          </p:nvSpPr>
          <p:spPr>
            <a:xfrm>
              <a:off x="4988673" y="1801330"/>
              <a:ext cx="739877" cy="369332"/>
            </a:xfrm>
            <a:prstGeom prst="rect">
              <a:avLst/>
            </a:prstGeom>
          </p:spPr>
          <p:txBody>
            <a:bodyPr wrap="square">
              <a:spAutoFit/>
            </a:bodyPr>
            <a:lstStyle/>
            <a:p>
              <a:r>
                <a:rPr lang="en-US" b="1" cap="all" dirty="0">
                  <a:solidFill>
                    <a:schemeClr val="tx2"/>
                  </a:solidFill>
                </a:rPr>
                <a:t>19</a:t>
              </a:r>
              <a:r>
                <a:rPr lang="hu-HU" b="1" cap="all" dirty="0">
                  <a:solidFill>
                    <a:schemeClr val="tx2"/>
                  </a:solidFill>
                </a:rPr>
                <a:t>.</a:t>
              </a:r>
              <a:r>
                <a:rPr lang="en-US" b="1" cap="all" dirty="0">
                  <a:solidFill>
                    <a:schemeClr val="tx2"/>
                  </a:solidFill>
                </a:rPr>
                <a:t>6%</a:t>
              </a:r>
            </a:p>
          </p:txBody>
        </p:sp>
        <p:sp>
          <p:nvSpPr>
            <p:cNvPr id="60" name="Rectangle 59">
              <a:extLst>
                <a:ext uri="{FF2B5EF4-FFF2-40B4-BE49-F238E27FC236}">
                  <a16:creationId xmlns:a16="http://schemas.microsoft.com/office/drawing/2014/main" id="{8821B8FB-1AE8-46CB-9A08-0187D09A0C17}"/>
                </a:ext>
              </a:extLst>
            </p:cNvPr>
            <p:cNvSpPr/>
            <p:nvPr/>
          </p:nvSpPr>
          <p:spPr>
            <a:xfrm>
              <a:off x="5794994" y="1801330"/>
              <a:ext cx="650974" cy="369332"/>
            </a:xfrm>
            <a:prstGeom prst="rect">
              <a:avLst/>
            </a:prstGeom>
          </p:spPr>
          <p:txBody>
            <a:bodyPr wrap="square">
              <a:spAutoFit/>
            </a:bodyPr>
            <a:lstStyle/>
            <a:p>
              <a:r>
                <a:rPr lang="en-US" b="1" cap="all" dirty="0">
                  <a:solidFill>
                    <a:schemeClr val="tx2"/>
                  </a:solidFill>
                </a:rPr>
                <a:t>1</a:t>
              </a:r>
              <a:r>
                <a:rPr lang="hu-HU" b="1" cap="all" dirty="0">
                  <a:solidFill>
                    <a:schemeClr val="tx2"/>
                  </a:solidFill>
                </a:rPr>
                <a:t>.</a:t>
              </a:r>
              <a:r>
                <a:rPr lang="en-US" b="1" cap="all" dirty="0">
                  <a:solidFill>
                    <a:schemeClr val="tx2"/>
                  </a:solidFill>
                </a:rPr>
                <a:t>7%</a:t>
              </a:r>
            </a:p>
          </p:txBody>
        </p:sp>
        <p:cxnSp>
          <p:nvCxnSpPr>
            <p:cNvPr id="61" name="Straight Arrow Connector 60">
              <a:extLst>
                <a:ext uri="{FF2B5EF4-FFF2-40B4-BE49-F238E27FC236}">
                  <a16:creationId xmlns:a16="http://schemas.microsoft.com/office/drawing/2014/main" id="{FD5E8D84-1A7A-4DD1-9339-D5622A31ACA0}"/>
                </a:ext>
              </a:extLst>
            </p:cNvPr>
            <p:cNvCxnSpPr>
              <a:cxnSpLocks/>
            </p:cNvCxnSpPr>
            <p:nvPr/>
          </p:nvCxnSpPr>
          <p:spPr>
            <a:xfrm>
              <a:off x="4832173" y="1989630"/>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A2C50EC-8F38-4FD4-87A2-CBC93D010CE2}"/>
                </a:ext>
              </a:extLst>
            </p:cNvPr>
            <p:cNvCxnSpPr>
              <a:cxnSpLocks/>
            </p:cNvCxnSpPr>
            <p:nvPr/>
          </p:nvCxnSpPr>
          <p:spPr>
            <a:xfrm>
              <a:off x="5629142" y="1988530"/>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C4143EDC-043A-40C2-80B8-BD351EAD453E}"/>
              </a:ext>
            </a:extLst>
          </p:cNvPr>
          <p:cNvGrpSpPr/>
          <p:nvPr/>
        </p:nvGrpSpPr>
        <p:grpSpPr>
          <a:xfrm>
            <a:off x="6394926" y="5657322"/>
            <a:ext cx="2371848" cy="375506"/>
            <a:chOff x="4348550" y="1794301"/>
            <a:chExt cx="2097418" cy="375506"/>
          </a:xfrm>
        </p:grpSpPr>
        <p:sp>
          <p:nvSpPr>
            <p:cNvPr id="64" name="Rectangle 63">
              <a:extLst>
                <a:ext uri="{FF2B5EF4-FFF2-40B4-BE49-F238E27FC236}">
                  <a16:creationId xmlns:a16="http://schemas.microsoft.com/office/drawing/2014/main" id="{E539381F-CE19-44F7-8237-9EC48B50C6BE}"/>
                </a:ext>
              </a:extLst>
            </p:cNvPr>
            <p:cNvSpPr/>
            <p:nvPr/>
          </p:nvSpPr>
          <p:spPr>
            <a:xfrm>
              <a:off x="4348550" y="1800475"/>
              <a:ext cx="567591" cy="369332"/>
            </a:xfrm>
            <a:prstGeom prst="rect">
              <a:avLst/>
            </a:prstGeom>
          </p:spPr>
          <p:txBody>
            <a:bodyPr wrap="square">
              <a:spAutoFit/>
            </a:bodyPr>
            <a:lstStyle/>
            <a:p>
              <a:r>
                <a:rPr lang="en-US" b="1" cap="all" dirty="0">
                  <a:solidFill>
                    <a:schemeClr val="tx2"/>
                  </a:solidFill>
                </a:rPr>
                <a:t>82%</a:t>
              </a:r>
            </a:p>
          </p:txBody>
        </p:sp>
        <p:sp>
          <p:nvSpPr>
            <p:cNvPr id="65" name="Rectangle 64">
              <a:extLst>
                <a:ext uri="{FF2B5EF4-FFF2-40B4-BE49-F238E27FC236}">
                  <a16:creationId xmlns:a16="http://schemas.microsoft.com/office/drawing/2014/main" id="{DA28C2E7-4F8D-4943-8781-19F2BE1E28FE}"/>
                </a:ext>
              </a:extLst>
            </p:cNvPr>
            <p:cNvSpPr/>
            <p:nvPr/>
          </p:nvSpPr>
          <p:spPr>
            <a:xfrm>
              <a:off x="4988673" y="1794949"/>
              <a:ext cx="739877" cy="369332"/>
            </a:xfrm>
            <a:prstGeom prst="rect">
              <a:avLst/>
            </a:prstGeom>
          </p:spPr>
          <p:txBody>
            <a:bodyPr wrap="square">
              <a:spAutoFit/>
            </a:bodyPr>
            <a:lstStyle/>
            <a:p>
              <a:r>
                <a:rPr lang="en-US" b="1" cap="all" dirty="0">
                  <a:solidFill>
                    <a:schemeClr val="tx2"/>
                  </a:solidFill>
                </a:rPr>
                <a:t>145%</a:t>
              </a:r>
            </a:p>
          </p:txBody>
        </p:sp>
        <p:sp>
          <p:nvSpPr>
            <p:cNvPr id="66" name="Rectangle 65">
              <a:extLst>
                <a:ext uri="{FF2B5EF4-FFF2-40B4-BE49-F238E27FC236}">
                  <a16:creationId xmlns:a16="http://schemas.microsoft.com/office/drawing/2014/main" id="{19C3D8BB-759C-47AC-8AAD-7FA74EB2337F}"/>
                </a:ext>
              </a:extLst>
            </p:cNvPr>
            <p:cNvSpPr/>
            <p:nvPr/>
          </p:nvSpPr>
          <p:spPr>
            <a:xfrm>
              <a:off x="5794994" y="1794301"/>
              <a:ext cx="650974" cy="369332"/>
            </a:xfrm>
            <a:prstGeom prst="rect">
              <a:avLst/>
            </a:prstGeom>
          </p:spPr>
          <p:txBody>
            <a:bodyPr wrap="square">
              <a:spAutoFit/>
            </a:bodyPr>
            <a:lstStyle/>
            <a:p>
              <a:r>
                <a:rPr lang="en-US" b="1" cap="all" dirty="0">
                  <a:solidFill>
                    <a:schemeClr val="tx2"/>
                  </a:solidFill>
                </a:rPr>
                <a:t>75%</a:t>
              </a:r>
            </a:p>
          </p:txBody>
        </p:sp>
        <p:cxnSp>
          <p:nvCxnSpPr>
            <p:cNvPr id="67" name="Straight Arrow Connector 66">
              <a:extLst>
                <a:ext uri="{FF2B5EF4-FFF2-40B4-BE49-F238E27FC236}">
                  <a16:creationId xmlns:a16="http://schemas.microsoft.com/office/drawing/2014/main" id="{015BA634-FC14-4304-BB18-DE11570C600F}"/>
                </a:ext>
              </a:extLst>
            </p:cNvPr>
            <p:cNvCxnSpPr>
              <a:cxnSpLocks/>
            </p:cNvCxnSpPr>
            <p:nvPr/>
          </p:nvCxnSpPr>
          <p:spPr>
            <a:xfrm>
              <a:off x="4832173" y="1969752"/>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3B6C8B7-F761-4E7F-AE4A-F91105733769}"/>
                </a:ext>
              </a:extLst>
            </p:cNvPr>
            <p:cNvCxnSpPr>
              <a:cxnSpLocks/>
            </p:cNvCxnSpPr>
            <p:nvPr/>
          </p:nvCxnSpPr>
          <p:spPr>
            <a:xfrm>
              <a:off x="5629142" y="1963578"/>
              <a:ext cx="18701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Bank, debtor, loan, money, npl icon - Download on Iconfinder">
            <a:extLst>
              <a:ext uri="{FF2B5EF4-FFF2-40B4-BE49-F238E27FC236}">
                <a16:creationId xmlns:a16="http://schemas.microsoft.com/office/drawing/2014/main" id="{51AF1FA3-DB14-43AB-BA6F-4077DE51A810}"/>
              </a:ext>
            </a:extLst>
          </p:cNvPr>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744218" y="4450355"/>
            <a:ext cx="627570" cy="627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on Art sketches">
            <a:extLst>
              <a:ext uri="{FF2B5EF4-FFF2-40B4-BE49-F238E27FC236}">
                <a16:creationId xmlns:a16="http://schemas.microsoft.com/office/drawing/2014/main" id="{B731048C-60AA-447A-A5F3-8B9F17A190D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0971" y="1443110"/>
            <a:ext cx="605119" cy="6051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lance Sheet Icons - Download Free Vector Icons | Noun Project">
            <a:extLst>
              <a:ext uri="{FF2B5EF4-FFF2-40B4-BE49-F238E27FC236}">
                <a16:creationId xmlns:a16="http://schemas.microsoft.com/office/drawing/2014/main" id="{DAAEF2A4-43C1-4427-89A7-B565AC9D3774}"/>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4218" y="5538019"/>
            <a:ext cx="629080" cy="629080"/>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1BB95FBD-D29D-4BB7-8DC2-2D7EFBA6B052}"/>
              </a:ext>
            </a:extLst>
          </p:cNvPr>
          <p:cNvGrpSpPr/>
          <p:nvPr/>
        </p:nvGrpSpPr>
        <p:grpSpPr>
          <a:xfrm>
            <a:off x="5969076" y="786467"/>
            <a:ext cx="2943014" cy="646331"/>
            <a:chOff x="4604205" y="1635584"/>
            <a:chExt cx="1905801" cy="838471"/>
          </a:xfrm>
          <a:solidFill>
            <a:schemeClr val="bg1"/>
          </a:solidFill>
        </p:grpSpPr>
        <p:sp>
          <p:nvSpPr>
            <p:cNvPr id="70" name="Rectangle 69">
              <a:extLst>
                <a:ext uri="{FF2B5EF4-FFF2-40B4-BE49-F238E27FC236}">
                  <a16:creationId xmlns:a16="http://schemas.microsoft.com/office/drawing/2014/main" id="{8F8BFAD7-C878-4A61-8BFA-543B696839E4}"/>
                </a:ext>
              </a:extLst>
            </p:cNvPr>
            <p:cNvSpPr/>
            <p:nvPr/>
          </p:nvSpPr>
          <p:spPr>
            <a:xfrm>
              <a:off x="4604205" y="1722731"/>
              <a:ext cx="463011" cy="479127"/>
            </a:xfrm>
            <a:prstGeom prst="rect">
              <a:avLst/>
            </a:prstGeom>
            <a:grpFill/>
          </p:spPr>
          <p:txBody>
            <a:bodyPr wrap="square">
              <a:spAutoFit/>
            </a:bodyPr>
            <a:lstStyle/>
            <a:p>
              <a:r>
                <a:rPr lang="en-US" b="1" i="1" cap="all" dirty="0">
                  <a:solidFill>
                    <a:schemeClr val="tx2"/>
                  </a:solidFill>
                </a:rPr>
                <a:t>2000</a:t>
              </a:r>
            </a:p>
          </p:txBody>
        </p:sp>
        <p:sp>
          <p:nvSpPr>
            <p:cNvPr id="71" name="Rectangle 70">
              <a:extLst>
                <a:ext uri="{FF2B5EF4-FFF2-40B4-BE49-F238E27FC236}">
                  <a16:creationId xmlns:a16="http://schemas.microsoft.com/office/drawing/2014/main" id="{E6725024-74BF-4970-8540-8FF4BD35B5F9}"/>
                </a:ext>
              </a:extLst>
            </p:cNvPr>
            <p:cNvSpPr/>
            <p:nvPr/>
          </p:nvSpPr>
          <p:spPr>
            <a:xfrm>
              <a:off x="5233093" y="1635584"/>
              <a:ext cx="540912" cy="838471"/>
            </a:xfrm>
            <a:prstGeom prst="rect">
              <a:avLst/>
            </a:prstGeom>
            <a:noFill/>
          </p:spPr>
          <p:txBody>
            <a:bodyPr wrap="square">
              <a:spAutoFit/>
            </a:bodyPr>
            <a:lstStyle/>
            <a:p>
              <a:pPr algn="ctr"/>
              <a:r>
                <a:rPr lang="en-US" b="1" i="1" cap="all" dirty="0">
                  <a:solidFill>
                    <a:schemeClr val="tx2"/>
                  </a:solidFill>
                </a:rPr>
                <a:t>Max/min</a:t>
              </a:r>
            </a:p>
          </p:txBody>
        </p:sp>
        <p:sp>
          <p:nvSpPr>
            <p:cNvPr id="72" name="Rectangle 71">
              <a:extLst>
                <a:ext uri="{FF2B5EF4-FFF2-40B4-BE49-F238E27FC236}">
                  <a16:creationId xmlns:a16="http://schemas.microsoft.com/office/drawing/2014/main" id="{7475C92A-3E1D-4EB6-B6BF-1FEE2C93AF75}"/>
                </a:ext>
              </a:extLst>
            </p:cNvPr>
            <p:cNvSpPr/>
            <p:nvPr/>
          </p:nvSpPr>
          <p:spPr>
            <a:xfrm>
              <a:off x="5859032" y="1727130"/>
              <a:ext cx="650974" cy="479127"/>
            </a:xfrm>
            <a:prstGeom prst="rect">
              <a:avLst/>
            </a:prstGeom>
            <a:grpFill/>
          </p:spPr>
          <p:txBody>
            <a:bodyPr wrap="square">
              <a:spAutoFit/>
            </a:bodyPr>
            <a:lstStyle/>
            <a:p>
              <a:r>
                <a:rPr lang="en-US" b="1" i="1" cap="all" dirty="0">
                  <a:solidFill>
                    <a:schemeClr val="tx2"/>
                  </a:solidFill>
                </a:rPr>
                <a:t>2020Q2</a:t>
              </a:r>
            </a:p>
          </p:txBody>
        </p:sp>
        <p:cxnSp>
          <p:nvCxnSpPr>
            <p:cNvPr id="73" name="Straight Arrow Connector 72">
              <a:extLst>
                <a:ext uri="{FF2B5EF4-FFF2-40B4-BE49-F238E27FC236}">
                  <a16:creationId xmlns:a16="http://schemas.microsoft.com/office/drawing/2014/main" id="{29055246-0723-4FE6-A584-4694B39045E8}"/>
                </a:ext>
              </a:extLst>
            </p:cNvPr>
            <p:cNvCxnSpPr>
              <a:cxnSpLocks/>
            </p:cNvCxnSpPr>
            <p:nvPr/>
          </p:nvCxnSpPr>
          <p:spPr>
            <a:xfrm>
              <a:off x="5000628" y="1969750"/>
              <a:ext cx="187010" cy="0"/>
            </a:xfrm>
            <a:prstGeom prst="straightConnector1">
              <a:avLst/>
            </a:prstGeom>
            <a:grpFill/>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1D75103-014E-4FB8-951B-8C01B16309B5}"/>
                </a:ext>
              </a:extLst>
            </p:cNvPr>
            <p:cNvCxnSpPr>
              <a:cxnSpLocks/>
            </p:cNvCxnSpPr>
            <p:nvPr/>
          </p:nvCxnSpPr>
          <p:spPr>
            <a:xfrm>
              <a:off x="5703413" y="1966376"/>
              <a:ext cx="187010" cy="0"/>
            </a:xfrm>
            <a:prstGeom prst="straightConnector1">
              <a:avLst/>
            </a:prstGeom>
            <a:grpFill/>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2C527E6E-3FD0-4C42-B2C4-EE0B1D2C22FE}"/>
              </a:ext>
            </a:extLst>
          </p:cNvPr>
          <p:cNvSpPr txBox="1"/>
          <p:nvPr/>
        </p:nvSpPr>
        <p:spPr>
          <a:xfrm>
            <a:off x="3615373" y="6425183"/>
            <a:ext cx="7273693" cy="307777"/>
          </a:xfrm>
          <a:prstGeom prst="rect">
            <a:avLst/>
          </a:prstGeom>
          <a:noFill/>
        </p:spPr>
        <p:txBody>
          <a:bodyPr wrap="square" rtlCol="0">
            <a:spAutoFit/>
          </a:bodyPr>
          <a:lstStyle/>
          <a:p>
            <a:r>
              <a:rPr lang="en-US" sz="1400" i="1" dirty="0">
                <a:solidFill>
                  <a:schemeClr val="tx2"/>
                </a:solidFill>
              </a:rPr>
              <a:t>Note: *only taking loans received from credit institutions into account</a:t>
            </a:r>
          </a:p>
        </p:txBody>
      </p:sp>
    </p:spTree>
    <p:extLst>
      <p:ext uri="{BB962C8B-B14F-4D97-AF65-F5344CB8AC3E}">
        <p14:creationId xmlns:p14="http://schemas.microsoft.com/office/powerpoint/2010/main" val="175145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8425B-E656-4A93-AE59-22487CBC8E78}"/>
              </a:ext>
            </a:extLst>
          </p:cNvPr>
          <p:cNvSpPr>
            <a:spLocks noGrp="1"/>
          </p:cNvSpPr>
          <p:nvPr>
            <p:ph type="title"/>
          </p:nvPr>
        </p:nvSpPr>
        <p:spPr>
          <a:xfrm>
            <a:off x="3409238" y="92550"/>
            <a:ext cx="8390876" cy="713833"/>
          </a:xfrm>
        </p:spPr>
        <p:txBody>
          <a:bodyPr/>
          <a:lstStyle/>
          <a:p>
            <a:r>
              <a:rPr lang="en-US" dirty="0"/>
              <a:t>The main messages of the report</a:t>
            </a:r>
          </a:p>
        </p:txBody>
      </p:sp>
      <p:graphicFrame>
        <p:nvGraphicFramePr>
          <p:cNvPr id="5" name="Diagram 4">
            <a:extLst>
              <a:ext uri="{FF2B5EF4-FFF2-40B4-BE49-F238E27FC236}">
                <a16:creationId xmlns:a16="http://schemas.microsoft.com/office/drawing/2014/main" id="{36F58202-870E-4268-A329-EF938074BB52}"/>
              </a:ext>
            </a:extLst>
          </p:cNvPr>
          <p:cNvGraphicFramePr/>
          <p:nvPr>
            <p:extLst>
              <p:ext uri="{D42A27DB-BD31-4B8C-83A1-F6EECF244321}">
                <p14:modId xmlns:p14="http://schemas.microsoft.com/office/powerpoint/2010/main" val="1189903310"/>
              </p:ext>
            </p:extLst>
          </p:nvPr>
        </p:nvGraphicFramePr>
        <p:xfrm>
          <a:off x="2931402" y="449467"/>
          <a:ext cx="9221399" cy="6098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140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2011262802"/>
              </p:ext>
            </p:extLst>
          </p:nvPr>
        </p:nvGraphicFramePr>
        <p:xfrm>
          <a:off x="3769895" y="520181"/>
          <a:ext cx="7234130" cy="581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67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7" y="255583"/>
            <a:ext cx="8928027" cy="713833"/>
          </a:xfrm>
        </p:spPr>
        <p:txBody>
          <a:bodyPr>
            <a:noAutofit/>
          </a:bodyPr>
          <a:lstStyle/>
          <a:p>
            <a:r>
              <a:rPr lang="en-GB" sz="2400" dirty="0"/>
              <a:t>Recovery may be slower than expected and heterogeneous in pace among sectors</a:t>
            </a:r>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7" y="1040376"/>
            <a:ext cx="8928028" cy="923330"/>
          </a:xfrm>
          <a:prstGeom prst="rect">
            <a:avLst/>
          </a:prstGeom>
          <a:solidFill>
            <a:schemeClr val="tx2">
              <a:lumMod val="10000"/>
              <a:lumOff val="90000"/>
            </a:schemeClr>
          </a:solidFill>
        </p:spPr>
        <p:txBody>
          <a:bodyPr wrap="square" rtlCol="0">
            <a:spAutoFit/>
          </a:bodyPr>
          <a:lstStyle/>
          <a:p>
            <a:pPr algn="just"/>
            <a:r>
              <a:rPr lang="en-GB" dirty="0"/>
              <a:t>The crisis affects the economic sectors and the segments of the labour market to varying degrees. Instead of a „V” shaped bounce</a:t>
            </a:r>
            <a:r>
              <a:rPr lang="hu-HU" dirty="0"/>
              <a:t> </a:t>
            </a:r>
            <a:r>
              <a:rPr lang="en-GB" dirty="0"/>
              <a:t>back, upturn might be diverging, „K”-shaped, in parallel with how individual sectors are impacted. </a:t>
            </a:r>
          </a:p>
        </p:txBody>
      </p:sp>
      <p:sp>
        <p:nvSpPr>
          <p:cNvPr id="11" name="Content Placeholder 3">
            <a:extLst>
              <a:ext uri="{FF2B5EF4-FFF2-40B4-BE49-F238E27FC236}">
                <a16:creationId xmlns:a16="http://schemas.microsoft.com/office/drawing/2014/main" id="{7F4432D9-5F69-4314-88AB-DA6DC22A78FE}"/>
              </a:ext>
            </a:extLst>
          </p:cNvPr>
          <p:cNvSpPr txBox="1">
            <a:spLocks/>
          </p:cNvSpPr>
          <p:nvPr/>
        </p:nvSpPr>
        <p:spPr>
          <a:xfrm>
            <a:off x="3143996" y="5503101"/>
            <a:ext cx="4483133" cy="757130"/>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Change in sectoral employment and sectoral gross value added in the European Union between 2019 Q2 and 2020 Q2</a:t>
            </a:r>
            <a:endParaRPr lang="hu-HU" sz="1600" cap="all" dirty="0"/>
          </a:p>
        </p:txBody>
      </p:sp>
      <p:sp>
        <p:nvSpPr>
          <p:cNvPr id="12" name="Content Placeholder 3">
            <a:extLst>
              <a:ext uri="{FF2B5EF4-FFF2-40B4-BE49-F238E27FC236}">
                <a16:creationId xmlns:a16="http://schemas.microsoft.com/office/drawing/2014/main" id="{45EA45CD-C265-4F88-8FD4-0AA1E91C2247}"/>
              </a:ext>
            </a:extLst>
          </p:cNvPr>
          <p:cNvSpPr txBox="1">
            <a:spLocks/>
          </p:cNvSpPr>
          <p:nvPr/>
        </p:nvSpPr>
        <p:spPr>
          <a:xfrm>
            <a:off x="7595909" y="5724700"/>
            <a:ext cx="4696097"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Eurozone and global growth forecasts</a:t>
            </a:r>
            <a:endParaRPr lang="hu-HU" sz="1600" cap="all" dirty="0"/>
          </a:p>
        </p:txBody>
      </p:sp>
      <p:sp>
        <p:nvSpPr>
          <p:cNvPr id="13" name="Text Placeholder 3">
            <a:extLst>
              <a:ext uri="{FF2B5EF4-FFF2-40B4-BE49-F238E27FC236}">
                <a16:creationId xmlns:a16="http://schemas.microsoft.com/office/drawing/2014/main" id="{4C42169B-615F-4BD1-A8D2-6AF159CE4247}"/>
              </a:ext>
            </a:extLst>
          </p:cNvPr>
          <p:cNvSpPr>
            <a:spLocks noGrp="1"/>
          </p:cNvSpPr>
          <p:nvPr>
            <p:ph type="body" sz="quarter" idx="17"/>
          </p:nvPr>
        </p:nvSpPr>
        <p:spPr>
          <a:xfrm>
            <a:off x="3069045" y="6421810"/>
            <a:ext cx="8458391" cy="344996"/>
          </a:xfrm>
        </p:spPr>
        <p:txBody>
          <a:bodyPr/>
          <a:lstStyle/>
          <a:p>
            <a:pPr algn="just"/>
            <a:r>
              <a:rPr lang="en-US" sz="1200" dirty="0"/>
              <a:t>Note: The size of the bubble represents the number of employed persons in each sector in 2020 Q2. Seasonally and calendar adjusted data for gross value added. Source: Eurostat, OECD, IMF, European Commission, S&amp;P, Thomson Reuters </a:t>
            </a:r>
            <a:r>
              <a:rPr lang="en-US" sz="1200" dirty="0" err="1"/>
              <a:t>Datastream</a:t>
            </a:r>
            <a:r>
              <a:rPr lang="en-US" sz="1200" dirty="0"/>
              <a:t>, ECB, Fitch</a:t>
            </a:r>
          </a:p>
        </p:txBody>
      </p:sp>
      <p:pic>
        <p:nvPicPr>
          <p:cNvPr id="2" name="Kép 1">
            <a:extLst>
              <a:ext uri="{FF2B5EF4-FFF2-40B4-BE49-F238E27FC236}">
                <a16:creationId xmlns:a16="http://schemas.microsoft.com/office/drawing/2014/main" id="{55FB5856-9C1D-4A1B-BA2A-3225164288B7}"/>
              </a:ext>
            </a:extLst>
          </p:cNvPr>
          <p:cNvPicPr>
            <a:picLocks noChangeAspect="1"/>
          </p:cNvPicPr>
          <p:nvPr/>
        </p:nvPicPr>
        <p:blipFill>
          <a:blip r:embed="rId3"/>
          <a:stretch>
            <a:fillRect/>
          </a:stretch>
        </p:blipFill>
        <p:spPr>
          <a:xfrm>
            <a:off x="3118336" y="2173101"/>
            <a:ext cx="4372643" cy="3276000"/>
          </a:xfrm>
          <a:prstGeom prst="rect">
            <a:avLst/>
          </a:prstGeom>
        </p:spPr>
      </p:pic>
      <p:pic>
        <p:nvPicPr>
          <p:cNvPr id="4" name="Kép 3">
            <a:extLst>
              <a:ext uri="{FF2B5EF4-FFF2-40B4-BE49-F238E27FC236}">
                <a16:creationId xmlns:a16="http://schemas.microsoft.com/office/drawing/2014/main" id="{472E6142-8CB2-451B-850D-72BDE09AB4BE}"/>
              </a:ext>
            </a:extLst>
          </p:cNvPr>
          <p:cNvPicPr>
            <a:picLocks noChangeAspect="1"/>
          </p:cNvPicPr>
          <p:nvPr/>
        </p:nvPicPr>
        <p:blipFill>
          <a:blip r:embed="rId4"/>
          <a:stretch>
            <a:fillRect/>
          </a:stretch>
        </p:blipFill>
        <p:spPr>
          <a:xfrm>
            <a:off x="7547858" y="2113141"/>
            <a:ext cx="4639048" cy="3420000"/>
          </a:xfrm>
          <a:prstGeom prst="rect">
            <a:avLst/>
          </a:prstGeom>
        </p:spPr>
      </p:pic>
    </p:spTree>
    <p:extLst>
      <p:ext uri="{BB962C8B-B14F-4D97-AF65-F5344CB8AC3E}">
        <p14:creationId xmlns:p14="http://schemas.microsoft.com/office/powerpoint/2010/main" val="428163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8" y="310447"/>
            <a:ext cx="8638148" cy="713833"/>
          </a:xfrm>
        </p:spPr>
        <p:txBody>
          <a:bodyPr>
            <a:noAutofit/>
          </a:bodyPr>
          <a:lstStyle/>
          <a:p>
            <a:r>
              <a:rPr lang="en-GB" sz="2400" dirty="0"/>
              <a:t>Government and central bank interventions mitigated first-wave impacts</a:t>
            </a:r>
          </a:p>
        </p:txBody>
      </p:sp>
      <p:sp>
        <p:nvSpPr>
          <p:cNvPr id="17" name="Content Placeholder 3">
            <a:extLst>
              <a:ext uri="{FF2B5EF4-FFF2-40B4-BE49-F238E27FC236}">
                <a16:creationId xmlns:a16="http://schemas.microsoft.com/office/drawing/2014/main" id="{07ED0945-1316-4A4B-9603-C9D429BFB71C}"/>
              </a:ext>
            </a:extLst>
          </p:cNvPr>
          <p:cNvSpPr txBox="1">
            <a:spLocks/>
          </p:cNvSpPr>
          <p:nvPr/>
        </p:nvSpPr>
        <p:spPr>
          <a:xfrm>
            <a:off x="3252866" y="5631974"/>
            <a:ext cx="4192567" cy="757130"/>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Expected change in gross government debt as a proportion of GDP in 2020 in the EU Member States</a:t>
            </a:r>
            <a:endParaRPr lang="hu-HU" sz="1600" cap="all"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7837973" y="5631974"/>
            <a:ext cx="4192567"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Central bank balance sheets as a proportion of GDP</a:t>
            </a:r>
            <a:endParaRPr lang="hu-HU" sz="16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093150"/>
            <a:ext cx="8928028" cy="923330"/>
          </a:xfrm>
          <a:prstGeom prst="rect">
            <a:avLst/>
          </a:prstGeom>
          <a:solidFill>
            <a:schemeClr val="tx2">
              <a:lumMod val="10000"/>
              <a:lumOff val="90000"/>
            </a:schemeClr>
          </a:solidFill>
        </p:spPr>
        <p:txBody>
          <a:bodyPr wrap="square" rtlCol="0">
            <a:spAutoFit/>
          </a:bodyPr>
          <a:lstStyle/>
          <a:p>
            <a:pPr algn="just"/>
            <a:r>
              <a:rPr lang="en-GB" dirty="0"/>
              <a:t>Escalating second wave and protracted recovery m</a:t>
            </a:r>
            <a:r>
              <a:rPr lang="hu-HU" dirty="0" err="1"/>
              <a:t>ight</a:t>
            </a:r>
            <a:r>
              <a:rPr lang="en-GB" dirty="0"/>
              <a:t> </a:t>
            </a:r>
            <a:r>
              <a:rPr lang="hu-HU" dirty="0" err="1"/>
              <a:t>require</a:t>
            </a:r>
            <a:r>
              <a:rPr lang="en-GB" dirty="0"/>
              <a:t> </a:t>
            </a:r>
            <a:r>
              <a:rPr lang="hu-HU" dirty="0" err="1"/>
              <a:t>additional</a:t>
            </a:r>
            <a:r>
              <a:rPr lang="hu-HU" dirty="0"/>
              <a:t> </a:t>
            </a:r>
            <a:r>
              <a:rPr lang="hu-HU" dirty="0" err="1"/>
              <a:t>economic</a:t>
            </a:r>
            <a:r>
              <a:rPr lang="en-GB" dirty="0"/>
              <a:t> support measures, which may </a:t>
            </a:r>
            <a:r>
              <a:rPr lang="hu-HU" dirty="0"/>
              <a:t>be </a:t>
            </a:r>
            <a:r>
              <a:rPr lang="en-GB" dirty="0"/>
              <a:t>challenging in some countries</a:t>
            </a:r>
            <a:r>
              <a:rPr lang="hu-HU" dirty="0"/>
              <a:t> </a:t>
            </a:r>
            <a:r>
              <a:rPr lang="hu-HU" dirty="0" err="1"/>
              <a:t>due</a:t>
            </a:r>
            <a:r>
              <a:rPr lang="hu-HU" dirty="0"/>
              <a:t> </a:t>
            </a:r>
            <a:r>
              <a:rPr lang="hu-HU" dirty="0" err="1"/>
              <a:t>to</a:t>
            </a:r>
            <a:r>
              <a:rPr lang="en-GB" dirty="0"/>
              <a:t> increased debt levels and </a:t>
            </a:r>
            <a:r>
              <a:rPr lang="hu-HU" dirty="0" err="1"/>
              <a:t>the</a:t>
            </a:r>
            <a:r>
              <a:rPr lang="hu-HU" dirty="0"/>
              <a:t> </a:t>
            </a:r>
            <a:r>
              <a:rPr lang="hu-HU" dirty="0" err="1"/>
              <a:t>declining</a:t>
            </a:r>
            <a:r>
              <a:rPr lang="en-GB" dirty="0"/>
              <a:t> </a:t>
            </a:r>
            <a:r>
              <a:rPr lang="hu-HU" dirty="0" err="1"/>
              <a:t>leeway</a:t>
            </a:r>
            <a:r>
              <a:rPr lang="hu-HU" dirty="0"/>
              <a:t> for </a:t>
            </a:r>
            <a:r>
              <a:rPr lang="hu-HU" dirty="0" err="1"/>
              <a:t>monetary</a:t>
            </a:r>
            <a:r>
              <a:rPr lang="hu-HU" dirty="0"/>
              <a:t> policy </a:t>
            </a:r>
            <a:r>
              <a:rPr lang="hu-HU" dirty="0" err="1"/>
              <a:t>actions</a:t>
            </a:r>
            <a:r>
              <a:rPr lang="en-GB" dirty="0"/>
              <a:t>.</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052320" y="6531511"/>
            <a:ext cx="8638148" cy="269432"/>
          </a:xfrm>
        </p:spPr>
        <p:txBody>
          <a:bodyPr/>
          <a:lstStyle/>
          <a:p>
            <a:pPr algn="just"/>
            <a:r>
              <a:rPr lang="en-GB" sz="1200" dirty="0"/>
              <a:t>Note: </a:t>
            </a:r>
            <a:r>
              <a:rPr lang="hu-HU" sz="1200" dirty="0"/>
              <a:t>(L</a:t>
            </a:r>
            <a:r>
              <a:rPr lang="en-GB" sz="1200" dirty="0"/>
              <a:t>eft</a:t>
            </a:r>
            <a:r>
              <a:rPr lang="hu-HU" sz="1200" dirty="0"/>
              <a:t>-</a:t>
            </a:r>
            <a:r>
              <a:rPr lang="hu-HU" sz="1200" dirty="0" err="1"/>
              <a:t>hand</a:t>
            </a:r>
            <a:r>
              <a:rPr lang="hu-HU" sz="1200" dirty="0"/>
              <a:t> </a:t>
            </a:r>
            <a:r>
              <a:rPr lang="hu-HU" sz="1200" dirty="0" err="1"/>
              <a:t>chart</a:t>
            </a:r>
            <a:r>
              <a:rPr lang="hu-HU" sz="1200" dirty="0"/>
              <a:t>)</a:t>
            </a:r>
            <a:r>
              <a:rPr lang="en-GB" sz="1200" dirty="0"/>
              <a:t> MNB calculations, based on the European Commission's forecasts for 2020. Source: Eurostat, national central banks </a:t>
            </a:r>
          </a:p>
        </p:txBody>
      </p:sp>
      <p:sp>
        <p:nvSpPr>
          <p:cNvPr id="6" name="Rectangle 5">
            <a:extLst>
              <a:ext uri="{FF2B5EF4-FFF2-40B4-BE49-F238E27FC236}">
                <a16:creationId xmlns:a16="http://schemas.microsoft.com/office/drawing/2014/main" id="{CC608FFB-F43B-4FF5-BBD2-22794BBB6F50}"/>
              </a:ext>
            </a:extLst>
          </p:cNvPr>
          <p:cNvSpPr/>
          <p:nvPr/>
        </p:nvSpPr>
        <p:spPr>
          <a:xfrm>
            <a:off x="4891399" y="2343580"/>
            <a:ext cx="155864" cy="259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Kép 3">
            <a:extLst>
              <a:ext uri="{FF2B5EF4-FFF2-40B4-BE49-F238E27FC236}">
                <a16:creationId xmlns:a16="http://schemas.microsoft.com/office/drawing/2014/main" id="{2EBC9B6C-21AF-4C07-91B9-E2CB04A33228}"/>
              </a:ext>
            </a:extLst>
          </p:cNvPr>
          <p:cNvPicPr>
            <a:picLocks noChangeAspect="1"/>
          </p:cNvPicPr>
          <p:nvPr/>
        </p:nvPicPr>
        <p:blipFill>
          <a:blip r:embed="rId3"/>
          <a:stretch>
            <a:fillRect/>
          </a:stretch>
        </p:blipFill>
        <p:spPr>
          <a:xfrm>
            <a:off x="7667409" y="2153791"/>
            <a:ext cx="4474120" cy="3348000"/>
          </a:xfrm>
          <a:prstGeom prst="rect">
            <a:avLst/>
          </a:prstGeom>
        </p:spPr>
      </p:pic>
      <p:pic>
        <p:nvPicPr>
          <p:cNvPr id="2" name="Picture 1">
            <a:extLst>
              <a:ext uri="{FF2B5EF4-FFF2-40B4-BE49-F238E27FC236}">
                <a16:creationId xmlns:a16="http://schemas.microsoft.com/office/drawing/2014/main" id="{66E594E6-8698-40DC-91A7-09BF50577BF6}"/>
              </a:ext>
            </a:extLst>
          </p:cNvPr>
          <p:cNvPicPr>
            <a:picLocks noChangeAspect="1"/>
          </p:cNvPicPr>
          <p:nvPr/>
        </p:nvPicPr>
        <p:blipFill>
          <a:blip r:embed="rId4"/>
          <a:stretch>
            <a:fillRect/>
          </a:stretch>
        </p:blipFill>
        <p:spPr>
          <a:xfrm>
            <a:off x="3097290" y="2162994"/>
            <a:ext cx="4474120" cy="3338797"/>
          </a:xfrm>
          <a:prstGeom prst="rect">
            <a:avLst/>
          </a:prstGeom>
        </p:spPr>
      </p:pic>
    </p:spTree>
    <p:extLst>
      <p:ext uri="{BB962C8B-B14F-4D97-AF65-F5344CB8AC3E}">
        <p14:creationId xmlns:p14="http://schemas.microsoft.com/office/powerpoint/2010/main" val="283672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885886551"/>
              </p:ext>
            </p:extLst>
          </p:nvPr>
        </p:nvGraphicFramePr>
        <p:xfrm>
          <a:off x="3769895" y="520181"/>
          <a:ext cx="7234130" cy="581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750008"/>
      </p:ext>
    </p:extLst>
  </p:cSld>
  <p:clrMapOvr>
    <a:masterClrMapping/>
  </p:clrMapOvr>
</p:sld>
</file>

<file path=ppt/theme/theme1.xml><?xml version="1.0" encoding="utf-8"?>
<a:theme xmlns:a="http://schemas.openxmlformats.org/drawingml/2006/main" name="MNB téma 16_9 új">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C8B57E9E-D022-4C75-9004-1872F66249D4}"/>
    </a:ext>
  </a:extLst>
</a:theme>
</file>

<file path=ppt/theme/theme2.xml><?xml version="1.0" encoding="utf-8"?>
<a:theme xmlns:a="http://schemas.openxmlformats.org/drawingml/2006/main" name="MNB téma 16_9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F1F9A1AF-1B03-4E91-B1D4-14D10107B466}"/>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3109</Words>
  <Application>Microsoft Office PowerPoint</Application>
  <PresentationFormat>Widescreen</PresentationFormat>
  <Paragraphs>294</Paragraphs>
  <Slides>35</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Trebuchet MS</vt:lpstr>
      <vt:lpstr>MNB téma 16_9 új</vt:lpstr>
      <vt:lpstr>MNB téma 16_9 nyomtatásra</vt:lpstr>
      <vt:lpstr>Financial stability report November 2020</vt:lpstr>
      <vt:lpstr>PowerPoint Presentation</vt:lpstr>
      <vt:lpstr>PowerPoint Presentation</vt:lpstr>
      <vt:lpstr>PowerPoint Presentation</vt:lpstr>
      <vt:lpstr>The main messages of the report</vt:lpstr>
      <vt:lpstr>PowerPoint Presentation</vt:lpstr>
      <vt:lpstr>Recovery may be slower than expected and heterogeneous in pace among sectors</vt:lpstr>
      <vt:lpstr>Government and central bank interventions mitigated first-wave impacts</vt:lpstr>
      <vt:lpstr>PowerPoint Presentation</vt:lpstr>
      <vt:lpstr>Abundant Liquidity reserves are supported by central bank measures</vt:lpstr>
      <vt:lpstr>As a result of liquidity-providing measures, the banking sector’s liquidity underwent a transformation</vt:lpstr>
      <vt:lpstr>The liquidity stress index fell close to its theoretical minimum</vt:lpstr>
      <vt:lpstr>PowerPoint Presentation</vt:lpstr>
      <vt:lpstr>2008 vs 2020: state programs (moratorium and loan programs) maintain the expansion of loans</vt:lpstr>
      <vt:lpstr>lending activity can recover quickly After a temporary halt in corporate lending</vt:lpstr>
      <vt:lpstr>A smaller proportion of banks tightened lending conditions than in the 2008 crisis</vt:lpstr>
      <vt:lpstr>The size of new guarantee programs to GDP is significantly lower than the European average</vt:lpstr>
      <vt:lpstr>state-subsidised loan products support the expansion of household lending</vt:lpstr>
      <vt:lpstr>Banks tightened both consumer and housing lending conditions in 2020 H1</vt:lpstr>
      <vt:lpstr>Forecast: Government programs continue to sustain stock expansion</vt:lpstr>
      <vt:lpstr>PowerPoint Presentation</vt:lpstr>
      <vt:lpstr>The continuous rise in house prices was already interrupted before the outbreak of covid-19</vt:lpstr>
      <vt:lpstr>peaking commercial real estate developments in the cycle meet declining demand</vt:lpstr>
      <vt:lpstr>The banking system’s risky exposure to the real estate market is significantly lower than in the previous crisis</vt:lpstr>
      <vt:lpstr>PowerPoint Presentation</vt:lpstr>
      <vt:lpstr>The moratorium temporarily prevents delays, but credit risks are increasing</vt:lpstr>
      <vt:lpstr>The financial situation of those participating in the moratorium is worse</vt:lpstr>
      <vt:lpstr>Credit losses will increase due to the forward-looking nature of impairment recognition</vt:lpstr>
      <vt:lpstr>Weak profitability may become a serious challenge for banks</vt:lpstr>
      <vt:lpstr>The release of capital buffers increased banks’ free capital significantly</vt:lpstr>
      <vt:lpstr>The sector’s capital adequacy would not be shaken even by outstanding NPL Ratios</vt:lpstr>
      <vt:lpstr>Scenarios of the solvency stress test</vt:lpstr>
      <vt:lpstr>only a small part of the sector would become vulnerable, Even in a severe stress scenario</vt:lpstr>
      <vt:lpstr>The main messages of the report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Pénzügyi stabilitási jelentés (2020. november)</dc:title>
  <dc:creator>Vágó Nikolett</dc:creator>
  <cp:lastModifiedBy>Vágó Nikolett</cp:lastModifiedBy>
  <cp:revision>287</cp:revision>
  <dcterms:created xsi:type="dcterms:W3CDTF">2020-11-20T20:09:56Z</dcterms:created>
  <dcterms:modified xsi:type="dcterms:W3CDTF">2020-11-30T09:45:03Z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11092-50c9-4e74-84b5-b1af078dc3d0_Enabled">
    <vt:lpwstr>True</vt:lpwstr>
  </property>
  <property fmtid="{D5CDD505-2E9C-101B-9397-08002B2CF9AE}" pid="3" name="MSIP_Label_b0d11092-50c9-4e74-84b5-b1af078dc3d0_SiteId">
    <vt:lpwstr>97c01ef8-0264-4eef-9c08-fb4a9ba1c0db</vt:lpwstr>
  </property>
  <property fmtid="{D5CDD505-2E9C-101B-9397-08002B2CF9AE}" pid="4" name="MSIP_Label_b0d11092-50c9-4e74-84b5-b1af078dc3d0_Owner">
    <vt:lpwstr>vagon@mnb.hu</vt:lpwstr>
  </property>
  <property fmtid="{D5CDD505-2E9C-101B-9397-08002B2CF9AE}" pid="5" name="MSIP_Label_b0d11092-50c9-4e74-84b5-b1af078dc3d0_SetDate">
    <vt:lpwstr>2020-11-20T20:13:00.2786141Z</vt:lpwstr>
  </property>
  <property fmtid="{D5CDD505-2E9C-101B-9397-08002B2CF9AE}" pid="6" name="MSIP_Label_b0d11092-50c9-4e74-84b5-b1af078dc3d0_Name">
    <vt:lpwstr>Protected</vt:lpwstr>
  </property>
  <property fmtid="{D5CDD505-2E9C-101B-9397-08002B2CF9AE}" pid="7" name="MSIP_Label_b0d11092-50c9-4e74-84b5-b1af078dc3d0_Application">
    <vt:lpwstr>Microsoft Azure Information Protection</vt:lpwstr>
  </property>
  <property fmtid="{D5CDD505-2E9C-101B-9397-08002B2CF9AE}" pid="8" name="MSIP_Label_b0d11092-50c9-4e74-84b5-b1af078dc3d0_ActionId">
    <vt:lpwstr>1ef61a04-1cb1-4ebc-973e-ff2a45878abe</vt:lpwstr>
  </property>
  <property fmtid="{D5CDD505-2E9C-101B-9397-08002B2CF9AE}" pid="9" name="MSIP_Label_b0d11092-50c9-4e74-84b5-b1af078dc3d0_Extended_MSFT_Method">
    <vt:lpwstr>Automatic</vt:lpwstr>
  </property>
  <property fmtid="{D5CDD505-2E9C-101B-9397-08002B2CF9AE}" pid="10" name="Sensitivity">
    <vt:lpwstr>Protected</vt:lpwstr>
  </property>
</Properties>
</file>