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44"/>
  </p:notesMasterIdLst>
  <p:sldIdLst>
    <p:sldId id="462" r:id="rId3"/>
    <p:sldId id="2950" r:id="rId4"/>
    <p:sldId id="2944" r:id="rId5"/>
    <p:sldId id="2912" r:id="rId6"/>
    <p:sldId id="2926" r:id="rId7"/>
    <p:sldId id="2920" r:id="rId8"/>
    <p:sldId id="2922" r:id="rId9"/>
    <p:sldId id="2945" r:id="rId10"/>
    <p:sldId id="257" r:id="rId11"/>
    <p:sldId id="272" r:id="rId12"/>
    <p:sldId id="2934" r:id="rId13"/>
    <p:sldId id="2946" r:id="rId14"/>
    <p:sldId id="2935" r:id="rId15"/>
    <p:sldId id="375" r:id="rId16"/>
    <p:sldId id="2465" r:id="rId17"/>
    <p:sldId id="2448" r:id="rId18"/>
    <p:sldId id="2947" r:id="rId19"/>
    <p:sldId id="2411" r:id="rId20"/>
    <p:sldId id="2720" r:id="rId21"/>
    <p:sldId id="2923" r:id="rId22"/>
    <p:sldId id="2898" r:id="rId23"/>
    <p:sldId id="2902" r:id="rId24"/>
    <p:sldId id="2928" r:id="rId25"/>
    <p:sldId id="2924" r:id="rId26"/>
    <p:sldId id="2435" r:id="rId27"/>
    <p:sldId id="2929" r:id="rId28"/>
    <p:sldId id="2948" r:id="rId29"/>
    <p:sldId id="2927" r:id="rId30"/>
    <p:sldId id="2878" r:id="rId31"/>
    <p:sldId id="2937" r:id="rId32"/>
    <p:sldId id="2938" r:id="rId33"/>
    <p:sldId id="274" r:id="rId34"/>
    <p:sldId id="2389" r:id="rId35"/>
    <p:sldId id="2949" r:id="rId36"/>
    <p:sldId id="2896" r:id="rId37"/>
    <p:sldId id="285" r:id="rId38"/>
    <p:sldId id="2931" r:id="rId39"/>
    <p:sldId id="2932" r:id="rId40"/>
    <p:sldId id="2933" r:id="rId41"/>
    <p:sldId id="2951" r:id="rId42"/>
    <p:sldId id="286" r:id="rId4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Bálint Máté" initials="BM" lastIdx="13" clrIdx="2">
    <p:extLst>
      <p:ext uri="{19B8F6BF-5375-455C-9EA6-DF929625EA0E}">
        <p15:presenceInfo xmlns:p15="http://schemas.microsoft.com/office/powerpoint/2012/main" userId="S::balintm@mnb.hu::23c4b2013d72356b" providerId="AD"/>
      </p:ext>
    </p:extLst>
  </p:cmAuthor>
  <p:cmAuthor id="4" name="Dancsik Bálint" initials="DB" lastIdx="24" clrIdx="3">
    <p:extLst>
      <p:ext uri="{19B8F6BF-5375-455C-9EA6-DF929625EA0E}">
        <p15:presenceInfo xmlns:p15="http://schemas.microsoft.com/office/powerpoint/2012/main" userId="S::dancsikb@mnb.hu::d2731a50a1aa15d5" providerId="AD"/>
      </p:ext>
    </p:extLst>
  </p:cmAuthor>
  <p:cmAuthor id="5" name="Dancsik Bálint" initials="DB [2]" lastIdx="47" clrIdx="4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  <p:cmAuthor id="6" name="Bálint Máté" initials="BM [2]" lastIdx="1" clrIdx="5">
    <p:extLst>
      <p:ext uri="{19B8F6BF-5375-455C-9EA6-DF929625EA0E}">
        <p15:presenceInfo xmlns:p15="http://schemas.microsoft.com/office/powerpoint/2012/main" userId="S::balintm@mnb.hu::b2e4cdb8-7dff-45a3-bff7-4096fbd1e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4D"/>
    <a:srgbClr val="FFE3C7"/>
    <a:srgbClr val="ECF0F1"/>
    <a:srgbClr val="0076A8"/>
    <a:srgbClr val="FF8A8A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8" autoAdjust="0"/>
    <p:restoredTop sz="93387" autoAdjust="0"/>
  </p:normalViewPr>
  <p:slideViewPr>
    <p:cSldViewPr snapToGrid="0">
      <p:cViewPr varScale="1">
        <p:scale>
          <a:sx n="99" d="100"/>
          <a:sy n="99" d="100"/>
        </p:scale>
        <p:origin x="726" y="84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4CFA10-04E4-4CBF-A8C3-E176812AF3D8}">
      <dgm:prSet phldrT="[Text]"/>
      <dgm:spPr>
        <a:xfrm>
          <a:off x="425365" y="279288"/>
          <a:ext cx="7669663" cy="558364"/>
        </a:xfrm>
        <a:solidFill>
          <a:schemeClr val="tx2"/>
        </a:solidFill>
      </dgm:spPr>
      <dgm:t>
        <a:bodyPr/>
        <a:lstStyle/>
        <a:p>
          <a:r>
            <a:rPr lang="hu-HU" noProof="0" dirty="0"/>
            <a:t>A jelentés 2021. április 30-ig </a:t>
          </a:r>
        </a:p>
        <a:p>
          <a:r>
            <a:rPr lang="hu-HU" noProof="0" dirty="0"/>
            <a:t>elérhető adatokra épül.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hu-HU" noProof="0" dirty="0"/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</dgm:spPr>
      <dgm:t>
        <a:bodyPr/>
        <a:lstStyle/>
        <a:p>
          <a:endParaRPr lang="hu-HU" noProof="0" dirty="0"/>
        </a:p>
      </dgm:t>
    </dgm:pt>
    <dgm:pt modelId="{70B0B3A2-EDEF-4659-9657-A8DAC8482C8F}">
      <dgm:prSet phldrT="[Text]"/>
      <dgm:spPr>
        <a:solidFill>
          <a:schemeClr val="tx2"/>
        </a:solidFill>
      </dgm:spPr>
      <dgm:t>
        <a:bodyPr vert="horz"/>
        <a:lstStyle/>
        <a:p>
          <a:r>
            <a:rPr lang="hu-HU" noProof="0" dirty="0"/>
            <a:t>A fizetési moratórium júniust követő meghosszabbításával így nem számoltunk.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hu-HU" noProof="0" dirty="0"/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hu-HU" noProof="0" dirty="0"/>
        </a:p>
      </dgm:t>
    </dgm:pt>
    <dgm:pt modelId="{1B2675B9-1798-486D-B862-5DD55E9B8F5F}">
      <dgm:prSet/>
      <dgm:spPr>
        <a:solidFill>
          <a:schemeClr val="tx2"/>
        </a:solidFill>
      </dgm:spPr>
      <dgm:t>
        <a:bodyPr vert="horz"/>
        <a:lstStyle/>
        <a:p>
          <a:r>
            <a:rPr lang="hu-HU" noProof="0" dirty="0"/>
            <a:t>A kormányzati kommunikáció alapján: augusztusig változatlan formában, szeptembertől ettől eltérő formában folytatódhat a program.</a:t>
          </a:r>
        </a:p>
      </dgm:t>
    </dgm:pt>
    <dgm:pt modelId="{79E9C879-409E-4E9F-8F3B-27BF3976B6FC}" type="parTrans" cxnId="{3193E729-85C3-4757-8D52-2F8EF06A5E17}">
      <dgm:prSet/>
      <dgm:spPr/>
      <dgm:t>
        <a:bodyPr/>
        <a:lstStyle/>
        <a:p>
          <a:endParaRPr lang="hu-HU" noProof="0" dirty="0"/>
        </a:p>
      </dgm:t>
    </dgm:pt>
    <dgm:pt modelId="{C54DE68B-8BE6-4B9D-AA7C-CDF6B1DD88CF}" type="sibTrans" cxnId="{3193E729-85C3-4757-8D52-2F8EF06A5E17}">
      <dgm:prSet/>
      <dgm:spPr/>
      <dgm:t>
        <a:bodyPr/>
        <a:lstStyle/>
        <a:p>
          <a:endParaRPr lang="hu-HU" noProof="0" dirty="0"/>
        </a:p>
      </dgm:t>
    </dgm:pt>
    <dgm:pt modelId="{842C39E6-F0F2-42D6-8B49-8A6917E9C2A7}" type="pres">
      <dgm:prSet presAssocID="{5E7097FA-AAC0-4F26-8F43-0527FFE7FBAB}" presName="linearFlow" presStyleCnt="0">
        <dgm:presLayoutVars>
          <dgm:dir/>
          <dgm:resizeHandles val="exact"/>
        </dgm:presLayoutVars>
      </dgm:prSet>
      <dgm:spPr/>
    </dgm:pt>
    <dgm:pt modelId="{FD3DA1AC-D44F-4D1A-BC1E-95B0AAC85296}" type="pres">
      <dgm:prSet presAssocID="{C04CFA10-04E4-4CBF-A8C3-E176812AF3D8}" presName="composite" presStyleCnt="0"/>
      <dgm:spPr/>
    </dgm:pt>
    <dgm:pt modelId="{8F309AC5-D1CC-4100-8E0F-F60732257EE7}" type="pres">
      <dgm:prSet presAssocID="{C04CFA10-04E4-4CBF-A8C3-E176812AF3D8}" presName="imgShp" presStyleLbl="fgImgPlace1" presStyleIdx="0" presStyleCnt="3"/>
      <dgm:spPr>
        <a:solidFill>
          <a:schemeClr val="bg1"/>
        </a:solidFill>
      </dgm:spPr>
    </dgm:pt>
    <dgm:pt modelId="{BE21E3F4-2374-47A6-B261-4F7B63A696C8}" type="pres">
      <dgm:prSet presAssocID="{C04CFA10-04E4-4CBF-A8C3-E176812AF3D8}" presName="txShp" presStyleLbl="node1" presStyleIdx="0" presStyleCnt="3">
        <dgm:presLayoutVars>
          <dgm:bulletEnabled val="1"/>
        </dgm:presLayoutVars>
      </dgm:prSet>
      <dgm:spPr/>
    </dgm:pt>
    <dgm:pt modelId="{A16FA1BF-CBC1-45B2-B7ED-E2257E93E0D8}" type="pres">
      <dgm:prSet presAssocID="{3AA26668-2F16-4C06-BD54-25336C3A7567}" presName="spacing" presStyleCnt="0"/>
      <dgm:spPr/>
    </dgm:pt>
    <dgm:pt modelId="{49A24D67-76EF-49B4-9BD7-C807B00706A7}" type="pres">
      <dgm:prSet presAssocID="{70B0B3A2-EDEF-4659-9657-A8DAC8482C8F}" presName="composite" presStyleCnt="0"/>
      <dgm:spPr/>
    </dgm:pt>
    <dgm:pt modelId="{B27E90E9-B792-43BA-96D7-DD900500A8E8}" type="pres">
      <dgm:prSet presAssocID="{70B0B3A2-EDEF-4659-9657-A8DAC8482C8F}" presName="imgShp" presStyleLbl="fgImgPlace1" presStyleIdx="1" presStyleCnt="3"/>
      <dgm:spPr>
        <a:solidFill>
          <a:schemeClr val="bg1"/>
        </a:solidFill>
      </dgm:spPr>
    </dgm:pt>
    <dgm:pt modelId="{5E7B51E3-D90B-4861-A7DD-DA7720F85E44}" type="pres">
      <dgm:prSet presAssocID="{70B0B3A2-EDEF-4659-9657-A8DAC8482C8F}" presName="txShp" presStyleLbl="node1" presStyleIdx="1" presStyleCnt="3">
        <dgm:presLayoutVars>
          <dgm:bulletEnabled val="1"/>
        </dgm:presLayoutVars>
      </dgm:prSet>
      <dgm:spPr/>
    </dgm:pt>
    <dgm:pt modelId="{250621DE-AD3F-42AD-B7B3-0693BB123888}" type="pres">
      <dgm:prSet presAssocID="{8D82642C-D480-4F38-A0C1-AABCFBD55753}" presName="spacing" presStyleCnt="0"/>
      <dgm:spPr/>
    </dgm:pt>
    <dgm:pt modelId="{D8B74FCB-E7F0-477F-BE6E-E13DCB88E059}" type="pres">
      <dgm:prSet presAssocID="{1B2675B9-1798-486D-B862-5DD55E9B8F5F}" presName="composite" presStyleCnt="0"/>
      <dgm:spPr/>
    </dgm:pt>
    <dgm:pt modelId="{9854C8AB-CEF7-473B-8DC9-0B047719A217}" type="pres">
      <dgm:prSet presAssocID="{1B2675B9-1798-486D-B862-5DD55E9B8F5F}" presName="imgShp" presStyleLbl="fgImgPlace1" presStyleIdx="2" presStyleCnt="3"/>
      <dgm:spPr>
        <a:solidFill>
          <a:schemeClr val="bg1"/>
        </a:solidFill>
      </dgm:spPr>
    </dgm:pt>
    <dgm:pt modelId="{9559CEE4-86C1-453E-B8C0-A661B267B151}" type="pres">
      <dgm:prSet presAssocID="{1B2675B9-1798-486D-B862-5DD55E9B8F5F}" presName="txShp" presStyleLbl="node1" presStyleIdx="2" presStyleCnt="3">
        <dgm:presLayoutVars>
          <dgm:bulletEnabled val="1"/>
        </dgm:presLayoutVars>
      </dgm:prSet>
      <dgm:spPr/>
    </dgm:pt>
  </dgm:ptLst>
  <dgm:cxnLst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8D47291A-4307-453C-9685-AB3F319A3732}" type="presOf" srcId="{5E7097FA-AAC0-4F26-8F43-0527FFE7FBAB}" destId="{842C39E6-F0F2-42D6-8B49-8A6917E9C2A7}" srcOrd="0" destOrd="0" presId="urn:microsoft.com/office/officeart/2005/8/layout/vList3"/>
    <dgm:cxn modelId="{3193E729-85C3-4757-8D52-2F8EF06A5E17}" srcId="{5E7097FA-AAC0-4F26-8F43-0527FFE7FBAB}" destId="{1B2675B9-1798-486D-B862-5DD55E9B8F5F}" srcOrd="2" destOrd="0" parTransId="{79E9C879-409E-4E9F-8F3B-27BF3976B6FC}" sibTransId="{C54DE68B-8BE6-4B9D-AA7C-CDF6B1DD88CF}"/>
    <dgm:cxn modelId="{58F6BD2A-BC76-4171-983D-13D0C4E03509}" type="presOf" srcId="{1B2675B9-1798-486D-B862-5DD55E9B8F5F}" destId="{9559CEE4-86C1-453E-B8C0-A661B267B151}" srcOrd="0" destOrd="0" presId="urn:microsoft.com/office/officeart/2005/8/layout/vList3"/>
    <dgm:cxn modelId="{6495F4C1-0F40-4EB6-B7C4-DCC6455BEDFD}" type="presOf" srcId="{70B0B3A2-EDEF-4659-9657-A8DAC8482C8F}" destId="{5E7B51E3-D90B-4861-A7DD-DA7720F85E44}" srcOrd="0" destOrd="0" presId="urn:microsoft.com/office/officeart/2005/8/layout/vList3"/>
    <dgm:cxn modelId="{3DDC29CB-43BD-4A76-B7DB-AAEBE0853975}" type="presOf" srcId="{C04CFA10-04E4-4CBF-A8C3-E176812AF3D8}" destId="{BE21E3F4-2374-47A6-B261-4F7B63A696C8}" srcOrd="0" destOrd="0" presId="urn:microsoft.com/office/officeart/2005/8/layout/vList3"/>
    <dgm:cxn modelId="{9B0241E9-B2BC-4AAF-A70C-96C4D3385CD4}" srcId="{5E7097FA-AAC0-4F26-8F43-0527FFE7FBAB}" destId="{70B0B3A2-EDEF-4659-9657-A8DAC8482C8F}" srcOrd="1" destOrd="0" parTransId="{7C15A863-0707-4BC0-A5A5-263EF038CA89}" sibTransId="{8D82642C-D480-4F38-A0C1-AABCFBD55753}"/>
    <dgm:cxn modelId="{696C2DBF-F3CC-4AD1-9F67-FA1CD980CC9E}" type="presParOf" srcId="{842C39E6-F0F2-42D6-8B49-8A6917E9C2A7}" destId="{FD3DA1AC-D44F-4D1A-BC1E-95B0AAC85296}" srcOrd="0" destOrd="0" presId="urn:microsoft.com/office/officeart/2005/8/layout/vList3"/>
    <dgm:cxn modelId="{ABD86E0D-0F6B-4B39-929C-F147BB4DBFED}" type="presParOf" srcId="{FD3DA1AC-D44F-4D1A-BC1E-95B0AAC85296}" destId="{8F309AC5-D1CC-4100-8E0F-F60732257EE7}" srcOrd="0" destOrd="0" presId="urn:microsoft.com/office/officeart/2005/8/layout/vList3"/>
    <dgm:cxn modelId="{FE91E1CF-59EF-4742-808D-A0299132D1D5}" type="presParOf" srcId="{FD3DA1AC-D44F-4D1A-BC1E-95B0AAC85296}" destId="{BE21E3F4-2374-47A6-B261-4F7B63A696C8}" srcOrd="1" destOrd="0" presId="urn:microsoft.com/office/officeart/2005/8/layout/vList3"/>
    <dgm:cxn modelId="{677EE0D5-A28D-48D4-B2CB-F3B12FC8FC7F}" type="presParOf" srcId="{842C39E6-F0F2-42D6-8B49-8A6917E9C2A7}" destId="{A16FA1BF-CBC1-45B2-B7ED-E2257E93E0D8}" srcOrd="1" destOrd="0" presId="urn:microsoft.com/office/officeart/2005/8/layout/vList3"/>
    <dgm:cxn modelId="{5830502B-F358-442B-80F7-7478D4B54DC6}" type="presParOf" srcId="{842C39E6-F0F2-42D6-8B49-8A6917E9C2A7}" destId="{49A24D67-76EF-49B4-9BD7-C807B00706A7}" srcOrd="2" destOrd="0" presId="urn:microsoft.com/office/officeart/2005/8/layout/vList3"/>
    <dgm:cxn modelId="{99FE5AE3-D572-4552-992E-9CA3EE0988B8}" type="presParOf" srcId="{49A24D67-76EF-49B4-9BD7-C807B00706A7}" destId="{B27E90E9-B792-43BA-96D7-DD900500A8E8}" srcOrd="0" destOrd="0" presId="urn:microsoft.com/office/officeart/2005/8/layout/vList3"/>
    <dgm:cxn modelId="{56926440-A84D-4F74-9949-48D4BE97C16C}" type="presParOf" srcId="{49A24D67-76EF-49B4-9BD7-C807B00706A7}" destId="{5E7B51E3-D90B-4861-A7DD-DA7720F85E44}" srcOrd="1" destOrd="0" presId="urn:microsoft.com/office/officeart/2005/8/layout/vList3"/>
    <dgm:cxn modelId="{9846B4BD-EFCE-4C7D-A8C5-DC707888B304}" type="presParOf" srcId="{842C39E6-F0F2-42D6-8B49-8A6917E9C2A7}" destId="{250621DE-AD3F-42AD-B7B3-0693BB123888}" srcOrd="3" destOrd="0" presId="urn:microsoft.com/office/officeart/2005/8/layout/vList3"/>
    <dgm:cxn modelId="{2CDAFFE3-7C5B-45B7-816C-A55866ADEBC3}" type="presParOf" srcId="{842C39E6-F0F2-42D6-8B49-8A6917E9C2A7}" destId="{D8B74FCB-E7F0-477F-BE6E-E13DCB88E059}" srcOrd="4" destOrd="0" presId="urn:microsoft.com/office/officeart/2005/8/layout/vList3"/>
    <dgm:cxn modelId="{AC55FE84-AF53-4C7D-8194-A3B2C4E15D99}" type="presParOf" srcId="{D8B74FCB-E7F0-477F-BE6E-E13DCB88E059}" destId="{9854C8AB-CEF7-473B-8DC9-0B047719A217}" srcOrd="0" destOrd="0" presId="urn:microsoft.com/office/officeart/2005/8/layout/vList3"/>
    <dgm:cxn modelId="{8AA1E1E8-507B-44DD-ABD8-0BD1603C7E63}" type="presParOf" srcId="{D8B74FCB-E7F0-477F-BE6E-E13DCB88E059}" destId="{9559CEE4-86C1-453E-B8C0-A661B267B1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6"/>
      <dgm:spPr/>
    </dgm:pt>
    <dgm:pt modelId="{3D2D9AF3-ECDC-46FB-B892-BA68D951A50A}" type="pres">
      <dgm:prSet presAssocID="{AFFDC1B8-B5FC-4810-9CB9-C721ED4D86D7}" presName="parentText" presStyleLbl="node1" presStyleIdx="0" presStyleCnt="6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6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6"/>
      <dgm:spPr/>
    </dgm:pt>
    <dgm:pt modelId="{1218F430-9873-44D1-9E6B-BD8E787730B5}" type="pres">
      <dgm:prSet presAssocID="{98F0C8CF-C842-4CCF-BD32-A001D7204F39}" presName="parentText" presStyleLbl="node1" presStyleIdx="1" presStyleCnt="6" custScaleX="127965">
        <dgm:presLayoutVars>
          <dgm:chMax val="0"/>
          <dgm:bulletEnabled val="1"/>
        </dgm:presLayoutVars>
      </dgm:prSet>
      <dgm:spPr>
        <a:xfrm>
          <a:off x="361706" y="1077112"/>
          <a:ext cx="6480008" cy="59040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1" presStyleCnt="6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1" presStyleCnt="6"/>
      <dgm:spPr/>
    </dgm:pt>
    <dgm:pt modelId="{F5D9A4B8-B567-4DF3-86AE-6D01E900B629}" type="pres">
      <dgm:prSet presAssocID="{94A950AB-3518-4BA6-B0DF-F02989087600}" presName="parentText" presStyleLbl="node1" presStyleIdx="2" presStyleCnt="6" custScaleX="127965">
        <dgm:presLayoutVars>
          <dgm:chMax val="0"/>
          <dgm:bulletEnabled val="1"/>
        </dgm:presLayoutVars>
      </dgm:prSet>
      <dgm:spPr>
        <a:xfrm>
          <a:off x="361706" y="1984312"/>
          <a:ext cx="6480008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2" presStyleCnt="6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2" presStyleCnt="6"/>
      <dgm:spPr/>
    </dgm:pt>
    <dgm:pt modelId="{54F8A3D8-F360-42F0-ADF3-DFBEBD176879}" type="pres">
      <dgm:prSet presAssocID="{59CC0A99-8510-4484-AAAC-4BDA17B4EBDA}" presName="parentText" presStyleLbl="node1" presStyleIdx="3" presStyleCnt="6" custScaleX="127965">
        <dgm:presLayoutVars>
          <dgm:chMax val="0"/>
          <dgm:bulletEnabled val="1"/>
        </dgm:presLayoutVars>
      </dgm:prSet>
      <dgm:spPr>
        <a:xfrm>
          <a:off x="361706" y="2891512"/>
          <a:ext cx="6480008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3" presStyleCnt="6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6"/>
      <dgm:spPr/>
    </dgm:pt>
    <dgm:pt modelId="{0056A92D-1C97-46D9-AFBD-1577197A3A19}" type="pres">
      <dgm:prSet presAssocID="{651D4345-81F6-439A-8D18-11BEAB6A0E1F}" presName="parentText" presStyleLbl="node1" presStyleIdx="4" presStyleCnt="6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6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4" presStyleCnt="6"/>
      <dgm:spPr/>
    </dgm:pt>
    <dgm:pt modelId="{10489A93-C9D2-4879-BEC3-A105CDFB2C34}" type="pres">
      <dgm:prSet presAssocID="{B5BBEF3A-C598-4266-B72B-0C072EF35519}" presName="parentText" presStyleLbl="node1" presStyleIdx="5" presStyleCnt="6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FA127D9F-4DD7-420B-8333-D327F75AFA36}" srcId="{725F5DF0-266F-462F-AA7E-77C96FC814B0}" destId="{98F0C8CF-C842-4CCF-BD32-A001D7204F39}" srcOrd="1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2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3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5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4E31BBFC-A5EA-40F9-9B35-325CAB6D25DC}" type="presParOf" srcId="{23A40960-721D-4260-8312-37AFA50EB7BA}" destId="{CFC536C0-6286-4EEC-9AAD-F5973085742D}" srcOrd="4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5" destOrd="0" presId="urn:microsoft.com/office/officeart/2005/8/layout/list1"/>
    <dgm:cxn modelId="{E1CFC0FB-2298-47B9-B87E-EDB5F5342844}" type="presParOf" srcId="{23A40960-721D-4260-8312-37AFA50EB7BA}" destId="{9C6F85FC-5264-451E-8D58-5A8E00D0E61B}" srcOrd="6" destOrd="0" presId="urn:microsoft.com/office/officeart/2005/8/layout/list1"/>
    <dgm:cxn modelId="{11052DB0-A8CA-4CCD-B4FD-507A8E3E8C66}" type="presParOf" srcId="{23A40960-721D-4260-8312-37AFA50EB7BA}" destId="{F68E1DD6-7C0E-4C70-A1E6-2AAB8CFB6C94}" srcOrd="7" destOrd="0" presId="urn:microsoft.com/office/officeart/2005/8/layout/list1"/>
    <dgm:cxn modelId="{7BC3E7CE-6273-4019-9E8D-B18230859511}" type="presParOf" srcId="{23A40960-721D-4260-8312-37AFA50EB7BA}" destId="{B4CFCDF7-ED87-453E-81BE-D4CBA83DC707}" srcOrd="8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9" destOrd="0" presId="urn:microsoft.com/office/officeart/2005/8/layout/list1"/>
    <dgm:cxn modelId="{770B3B6E-3C46-45B4-A7A8-31EFFCB97D85}" type="presParOf" srcId="{23A40960-721D-4260-8312-37AFA50EB7BA}" destId="{E665826A-0CBD-454C-8A57-36EF19D9A3AF}" srcOrd="10" destOrd="0" presId="urn:microsoft.com/office/officeart/2005/8/layout/list1"/>
    <dgm:cxn modelId="{6B663DCD-F727-46E6-9D72-56D62DECA723}" type="presParOf" srcId="{23A40960-721D-4260-8312-37AFA50EB7BA}" destId="{4078DA84-98AD-45F9-BC8D-EFF5D35DB64A}" srcOrd="11" destOrd="0" presId="urn:microsoft.com/office/officeart/2005/8/layout/list1"/>
    <dgm:cxn modelId="{C82851D2-4769-467C-957E-BF6B16AA3C32}" type="presParOf" srcId="{23A40960-721D-4260-8312-37AFA50EB7BA}" destId="{F9DECCB2-ED4E-47C7-982B-7A69D07D1E3E}" srcOrd="12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3" destOrd="0" presId="urn:microsoft.com/office/officeart/2005/8/layout/list1"/>
    <dgm:cxn modelId="{63161FFE-70ED-4FD3-A4E6-62C88B200B7D}" type="presParOf" srcId="{23A40960-721D-4260-8312-37AFA50EB7BA}" destId="{5FC77B46-1E5B-4DBC-8C0B-9CD3DD6F9695}" srcOrd="14" destOrd="0" presId="urn:microsoft.com/office/officeart/2005/8/layout/list1"/>
    <dgm:cxn modelId="{29AC7A97-B653-4213-B536-956AF3B5A4DE}" type="presParOf" srcId="{23A40960-721D-4260-8312-37AFA50EB7BA}" destId="{5B22FCB9-254C-469D-BAB2-2771FFA72983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  <dgm:cxn modelId="{A8F47A0D-B42A-4C5E-A000-F49275D5CA2F}" type="presParOf" srcId="{23A40960-721D-4260-8312-37AFA50EB7BA}" destId="{1B9575F1-26CB-4349-8E84-6A206734483C}" srcOrd="19" destOrd="0" presId="urn:microsoft.com/office/officeart/2005/8/layout/list1"/>
    <dgm:cxn modelId="{72502E19-AF4B-4BD5-A1BF-B27B596C0036}" type="presParOf" srcId="{23A40960-721D-4260-8312-37AFA50EB7BA}" destId="{5A286382-CE09-49C7-8D9C-B43840E77627}" srcOrd="20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21" destOrd="0" presId="urn:microsoft.com/office/officeart/2005/8/layout/list1"/>
    <dgm:cxn modelId="{CF15605C-E989-4064-8833-70929E695F9A}" type="presParOf" srcId="{23A40960-721D-4260-8312-37AFA50EB7BA}" destId="{5BC28C96-FC2E-4139-9683-A7B0AF2970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6"/>
      <dgm:spPr/>
    </dgm:pt>
    <dgm:pt modelId="{3D2D9AF3-ECDC-46FB-B892-BA68D951A50A}" type="pres">
      <dgm:prSet presAssocID="{AFFDC1B8-B5FC-4810-9CB9-C721ED4D86D7}" presName="parentText" presStyleLbl="node1" presStyleIdx="0" presStyleCnt="6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6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6"/>
      <dgm:spPr/>
    </dgm:pt>
    <dgm:pt modelId="{1218F430-9873-44D1-9E6B-BD8E787730B5}" type="pres">
      <dgm:prSet presAssocID="{98F0C8CF-C842-4CCF-BD32-A001D7204F39}" presName="parentText" presStyleLbl="node1" presStyleIdx="1" presStyleCnt="6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1" presStyleCnt="6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1" presStyleCnt="6"/>
      <dgm:spPr/>
    </dgm:pt>
    <dgm:pt modelId="{F5D9A4B8-B567-4DF3-86AE-6D01E900B629}" type="pres">
      <dgm:prSet presAssocID="{94A950AB-3518-4BA6-B0DF-F02989087600}" presName="parentText" presStyleLbl="node1" presStyleIdx="2" presStyleCnt="6" custScaleX="127965">
        <dgm:presLayoutVars>
          <dgm:chMax val="0"/>
          <dgm:bulletEnabled val="1"/>
        </dgm:presLayoutVars>
      </dgm:prSet>
      <dgm:spPr>
        <a:xfrm>
          <a:off x="361706" y="1984312"/>
          <a:ext cx="6480008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2" presStyleCnt="6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2" presStyleCnt="6"/>
      <dgm:spPr/>
    </dgm:pt>
    <dgm:pt modelId="{54F8A3D8-F360-42F0-ADF3-DFBEBD176879}" type="pres">
      <dgm:prSet presAssocID="{59CC0A99-8510-4484-AAAC-4BDA17B4EBDA}" presName="parentText" presStyleLbl="node1" presStyleIdx="3" presStyleCnt="6" custScaleX="127965">
        <dgm:presLayoutVars>
          <dgm:chMax val="0"/>
          <dgm:bulletEnabled val="1"/>
        </dgm:presLayoutVars>
      </dgm:prSet>
      <dgm:spPr>
        <a:xfrm>
          <a:off x="361706" y="2891512"/>
          <a:ext cx="6480008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3" presStyleCnt="6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6"/>
      <dgm:spPr/>
    </dgm:pt>
    <dgm:pt modelId="{0056A92D-1C97-46D9-AFBD-1577197A3A19}" type="pres">
      <dgm:prSet presAssocID="{651D4345-81F6-439A-8D18-11BEAB6A0E1F}" presName="parentText" presStyleLbl="node1" presStyleIdx="4" presStyleCnt="6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6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4" presStyleCnt="6"/>
      <dgm:spPr/>
    </dgm:pt>
    <dgm:pt modelId="{10489A93-C9D2-4879-BEC3-A105CDFB2C34}" type="pres">
      <dgm:prSet presAssocID="{B5BBEF3A-C598-4266-B72B-0C072EF35519}" presName="parentText" presStyleLbl="node1" presStyleIdx="5" presStyleCnt="6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FA127D9F-4DD7-420B-8333-D327F75AFA36}" srcId="{725F5DF0-266F-462F-AA7E-77C96FC814B0}" destId="{98F0C8CF-C842-4CCF-BD32-A001D7204F39}" srcOrd="1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2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3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5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4E31BBFC-A5EA-40F9-9B35-325CAB6D25DC}" type="presParOf" srcId="{23A40960-721D-4260-8312-37AFA50EB7BA}" destId="{CFC536C0-6286-4EEC-9AAD-F5973085742D}" srcOrd="4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5" destOrd="0" presId="urn:microsoft.com/office/officeart/2005/8/layout/list1"/>
    <dgm:cxn modelId="{E1CFC0FB-2298-47B9-B87E-EDB5F5342844}" type="presParOf" srcId="{23A40960-721D-4260-8312-37AFA50EB7BA}" destId="{9C6F85FC-5264-451E-8D58-5A8E00D0E61B}" srcOrd="6" destOrd="0" presId="urn:microsoft.com/office/officeart/2005/8/layout/list1"/>
    <dgm:cxn modelId="{11052DB0-A8CA-4CCD-B4FD-507A8E3E8C66}" type="presParOf" srcId="{23A40960-721D-4260-8312-37AFA50EB7BA}" destId="{F68E1DD6-7C0E-4C70-A1E6-2AAB8CFB6C94}" srcOrd="7" destOrd="0" presId="urn:microsoft.com/office/officeart/2005/8/layout/list1"/>
    <dgm:cxn modelId="{7BC3E7CE-6273-4019-9E8D-B18230859511}" type="presParOf" srcId="{23A40960-721D-4260-8312-37AFA50EB7BA}" destId="{B4CFCDF7-ED87-453E-81BE-D4CBA83DC707}" srcOrd="8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9" destOrd="0" presId="urn:microsoft.com/office/officeart/2005/8/layout/list1"/>
    <dgm:cxn modelId="{770B3B6E-3C46-45B4-A7A8-31EFFCB97D85}" type="presParOf" srcId="{23A40960-721D-4260-8312-37AFA50EB7BA}" destId="{E665826A-0CBD-454C-8A57-36EF19D9A3AF}" srcOrd="10" destOrd="0" presId="urn:microsoft.com/office/officeart/2005/8/layout/list1"/>
    <dgm:cxn modelId="{6B663DCD-F727-46E6-9D72-56D62DECA723}" type="presParOf" srcId="{23A40960-721D-4260-8312-37AFA50EB7BA}" destId="{4078DA84-98AD-45F9-BC8D-EFF5D35DB64A}" srcOrd="11" destOrd="0" presId="urn:microsoft.com/office/officeart/2005/8/layout/list1"/>
    <dgm:cxn modelId="{C82851D2-4769-467C-957E-BF6B16AA3C32}" type="presParOf" srcId="{23A40960-721D-4260-8312-37AFA50EB7BA}" destId="{F9DECCB2-ED4E-47C7-982B-7A69D07D1E3E}" srcOrd="12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3" destOrd="0" presId="urn:microsoft.com/office/officeart/2005/8/layout/list1"/>
    <dgm:cxn modelId="{63161FFE-70ED-4FD3-A4E6-62C88B200B7D}" type="presParOf" srcId="{23A40960-721D-4260-8312-37AFA50EB7BA}" destId="{5FC77B46-1E5B-4DBC-8C0B-9CD3DD6F9695}" srcOrd="14" destOrd="0" presId="urn:microsoft.com/office/officeart/2005/8/layout/list1"/>
    <dgm:cxn modelId="{29AC7A97-B653-4213-B536-956AF3B5A4DE}" type="presParOf" srcId="{23A40960-721D-4260-8312-37AFA50EB7BA}" destId="{5B22FCB9-254C-469D-BAB2-2771FFA72983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  <dgm:cxn modelId="{A8F47A0D-B42A-4C5E-A000-F49275D5CA2F}" type="presParOf" srcId="{23A40960-721D-4260-8312-37AFA50EB7BA}" destId="{1B9575F1-26CB-4349-8E84-6A206734483C}" srcOrd="19" destOrd="0" presId="urn:microsoft.com/office/officeart/2005/8/layout/list1"/>
    <dgm:cxn modelId="{72502E19-AF4B-4BD5-A1BF-B27B596C0036}" type="presParOf" srcId="{23A40960-721D-4260-8312-37AFA50EB7BA}" destId="{5A286382-CE09-49C7-8D9C-B43840E77627}" srcOrd="20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21" destOrd="0" presId="urn:microsoft.com/office/officeart/2005/8/layout/list1"/>
    <dgm:cxn modelId="{CF15605C-E989-4064-8833-70929E695F9A}" type="presParOf" srcId="{23A40960-721D-4260-8312-37AFA50EB7BA}" destId="{5BC28C96-FC2E-4139-9683-A7B0AF2970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6"/>
      <dgm:spPr/>
    </dgm:pt>
    <dgm:pt modelId="{3D2D9AF3-ECDC-46FB-B892-BA68D951A50A}" type="pres">
      <dgm:prSet presAssocID="{AFFDC1B8-B5FC-4810-9CB9-C721ED4D86D7}" presName="parentText" presStyleLbl="node1" presStyleIdx="0" presStyleCnt="6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6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6"/>
      <dgm:spPr/>
    </dgm:pt>
    <dgm:pt modelId="{1218F430-9873-44D1-9E6B-BD8E787730B5}" type="pres">
      <dgm:prSet presAssocID="{98F0C8CF-C842-4CCF-BD32-A001D7204F39}" presName="parentText" presStyleLbl="node1" presStyleIdx="1" presStyleCnt="6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1" presStyleCnt="6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1" presStyleCnt="6"/>
      <dgm:spPr/>
    </dgm:pt>
    <dgm:pt modelId="{F5D9A4B8-B567-4DF3-86AE-6D01E900B629}" type="pres">
      <dgm:prSet presAssocID="{94A950AB-3518-4BA6-B0DF-F02989087600}" presName="parentText" presStyleLbl="node1" presStyleIdx="2" presStyleCnt="6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2" presStyleCnt="6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2" presStyleCnt="6"/>
      <dgm:spPr/>
    </dgm:pt>
    <dgm:pt modelId="{54F8A3D8-F360-42F0-ADF3-DFBEBD176879}" type="pres">
      <dgm:prSet presAssocID="{59CC0A99-8510-4484-AAAC-4BDA17B4EBDA}" presName="parentText" presStyleLbl="node1" presStyleIdx="3" presStyleCnt="6" custScaleX="127965">
        <dgm:presLayoutVars>
          <dgm:chMax val="0"/>
          <dgm:bulletEnabled val="1"/>
        </dgm:presLayoutVars>
      </dgm:prSet>
      <dgm:spPr>
        <a:xfrm>
          <a:off x="361706" y="2891512"/>
          <a:ext cx="6480008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3" presStyleCnt="6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6"/>
      <dgm:spPr/>
    </dgm:pt>
    <dgm:pt modelId="{0056A92D-1C97-46D9-AFBD-1577197A3A19}" type="pres">
      <dgm:prSet presAssocID="{651D4345-81F6-439A-8D18-11BEAB6A0E1F}" presName="parentText" presStyleLbl="node1" presStyleIdx="4" presStyleCnt="6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6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4" presStyleCnt="6"/>
      <dgm:spPr/>
    </dgm:pt>
    <dgm:pt modelId="{10489A93-C9D2-4879-BEC3-A105CDFB2C34}" type="pres">
      <dgm:prSet presAssocID="{B5BBEF3A-C598-4266-B72B-0C072EF35519}" presName="parentText" presStyleLbl="node1" presStyleIdx="5" presStyleCnt="6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FA127D9F-4DD7-420B-8333-D327F75AFA36}" srcId="{725F5DF0-266F-462F-AA7E-77C96FC814B0}" destId="{98F0C8CF-C842-4CCF-BD32-A001D7204F39}" srcOrd="1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2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3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5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4E31BBFC-A5EA-40F9-9B35-325CAB6D25DC}" type="presParOf" srcId="{23A40960-721D-4260-8312-37AFA50EB7BA}" destId="{CFC536C0-6286-4EEC-9AAD-F5973085742D}" srcOrd="4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5" destOrd="0" presId="urn:microsoft.com/office/officeart/2005/8/layout/list1"/>
    <dgm:cxn modelId="{E1CFC0FB-2298-47B9-B87E-EDB5F5342844}" type="presParOf" srcId="{23A40960-721D-4260-8312-37AFA50EB7BA}" destId="{9C6F85FC-5264-451E-8D58-5A8E00D0E61B}" srcOrd="6" destOrd="0" presId="urn:microsoft.com/office/officeart/2005/8/layout/list1"/>
    <dgm:cxn modelId="{11052DB0-A8CA-4CCD-B4FD-507A8E3E8C66}" type="presParOf" srcId="{23A40960-721D-4260-8312-37AFA50EB7BA}" destId="{F68E1DD6-7C0E-4C70-A1E6-2AAB8CFB6C94}" srcOrd="7" destOrd="0" presId="urn:microsoft.com/office/officeart/2005/8/layout/list1"/>
    <dgm:cxn modelId="{7BC3E7CE-6273-4019-9E8D-B18230859511}" type="presParOf" srcId="{23A40960-721D-4260-8312-37AFA50EB7BA}" destId="{B4CFCDF7-ED87-453E-81BE-D4CBA83DC707}" srcOrd="8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9" destOrd="0" presId="urn:microsoft.com/office/officeart/2005/8/layout/list1"/>
    <dgm:cxn modelId="{770B3B6E-3C46-45B4-A7A8-31EFFCB97D85}" type="presParOf" srcId="{23A40960-721D-4260-8312-37AFA50EB7BA}" destId="{E665826A-0CBD-454C-8A57-36EF19D9A3AF}" srcOrd="10" destOrd="0" presId="urn:microsoft.com/office/officeart/2005/8/layout/list1"/>
    <dgm:cxn modelId="{6B663DCD-F727-46E6-9D72-56D62DECA723}" type="presParOf" srcId="{23A40960-721D-4260-8312-37AFA50EB7BA}" destId="{4078DA84-98AD-45F9-BC8D-EFF5D35DB64A}" srcOrd="11" destOrd="0" presId="urn:microsoft.com/office/officeart/2005/8/layout/list1"/>
    <dgm:cxn modelId="{C82851D2-4769-467C-957E-BF6B16AA3C32}" type="presParOf" srcId="{23A40960-721D-4260-8312-37AFA50EB7BA}" destId="{F9DECCB2-ED4E-47C7-982B-7A69D07D1E3E}" srcOrd="12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3" destOrd="0" presId="urn:microsoft.com/office/officeart/2005/8/layout/list1"/>
    <dgm:cxn modelId="{63161FFE-70ED-4FD3-A4E6-62C88B200B7D}" type="presParOf" srcId="{23A40960-721D-4260-8312-37AFA50EB7BA}" destId="{5FC77B46-1E5B-4DBC-8C0B-9CD3DD6F9695}" srcOrd="14" destOrd="0" presId="urn:microsoft.com/office/officeart/2005/8/layout/list1"/>
    <dgm:cxn modelId="{29AC7A97-B653-4213-B536-956AF3B5A4DE}" type="presParOf" srcId="{23A40960-721D-4260-8312-37AFA50EB7BA}" destId="{5B22FCB9-254C-469D-BAB2-2771FFA72983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  <dgm:cxn modelId="{A8F47A0D-B42A-4C5E-A000-F49275D5CA2F}" type="presParOf" srcId="{23A40960-721D-4260-8312-37AFA50EB7BA}" destId="{1B9575F1-26CB-4349-8E84-6A206734483C}" srcOrd="19" destOrd="0" presId="urn:microsoft.com/office/officeart/2005/8/layout/list1"/>
    <dgm:cxn modelId="{72502E19-AF4B-4BD5-A1BF-B27B596C0036}" type="presParOf" srcId="{23A40960-721D-4260-8312-37AFA50EB7BA}" destId="{5A286382-CE09-49C7-8D9C-B43840E77627}" srcOrd="20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21" destOrd="0" presId="urn:microsoft.com/office/officeart/2005/8/layout/list1"/>
    <dgm:cxn modelId="{CF15605C-E989-4064-8833-70929E695F9A}" type="presParOf" srcId="{23A40960-721D-4260-8312-37AFA50EB7BA}" destId="{5BC28C96-FC2E-4139-9683-A7B0AF2970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6"/>
      <dgm:spPr/>
    </dgm:pt>
    <dgm:pt modelId="{3D2D9AF3-ECDC-46FB-B892-BA68D951A50A}" type="pres">
      <dgm:prSet presAssocID="{AFFDC1B8-B5FC-4810-9CB9-C721ED4D86D7}" presName="parentText" presStyleLbl="node1" presStyleIdx="0" presStyleCnt="6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6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6"/>
      <dgm:spPr/>
    </dgm:pt>
    <dgm:pt modelId="{1218F430-9873-44D1-9E6B-BD8E787730B5}" type="pres">
      <dgm:prSet presAssocID="{98F0C8CF-C842-4CCF-BD32-A001D7204F39}" presName="parentText" presStyleLbl="node1" presStyleIdx="1" presStyleCnt="6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1" presStyleCnt="6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1" presStyleCnt="6"/>
      <dgm:spPr/>
    </dgm:pt>
    <dgm:pt modelId="{F5D9A4B8-B567-4DF3-86AE-6D01E900B629}" type="pres">
      <dgm:prSet presAssocID="{94A950AB-3518-4BA6-B0DF-F02989087600}" presName="parentText" presStyleLbl="node1" presStyleIdx="2" presStyleCnt="6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2" presStyleCnt="6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2" presStyleCnt="6"/>
      <dgm:spPr/>
    </dgm:pt>
    <dgm:pt modelId="{54F8A3D8-F360-42F0-ADF3-DFBEBD176879}" type="pres">
      <dgm:prSet presAssocID="{59CC0A99-8510-4484-AAAC-4BDA17B4EBDA}" presName="parentText" presStyleLbl="node1" presStyleIdx="3" presStyleCnt="6" custScaleX="127965">
        <dgm:presLayoutVars>
          <dgm:chMax val="0"/>
          <dgm:bulletEnabled val="1"/>
        </dgm:presLayoutVars>
      </dgm:prSet>
      <dgm:spPr>
        <a:xfrm>
          <a:off x="361706" y="3361672"/>
          <a:ext cx="6480008" cy="7084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3" presStyleCnt="6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6"/>
      <dgm:spPr/>
    </dgm:pt>
    <dgm:pt modelId="{0056A92D-1C97-46D9-AFBD-1577197A3A19}" type="pres">
      <dgm:prSet presAssocID="{651D4345-81F6-439A-8D18-11BEAB6A0E1F}" presName="parentText" presStyleLbl="node1" presStyleIdx="4" presStyleCnt="6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6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4" presStyleCnt="6"/>
      <dgm:spPr/>
    </dgm:pt>
    <dgm:pt modelId="{10489A93-C9D2-4879-BEC3-A105CDFB2C34}" type="pres">
      <dgm:prSet presAssocID="{B5BBEF3A-C598-4266-B72B-0C072EF35519}" presName="parentText" presStyleLbl="node1" presStyleIdx="5" presStyleCnt="6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FA127D9F-4DD7-420B-8333-D327F75AFA36}" srcId="{725F5DF0-266F-462F-AA7E-77C96FC814B0}" destId="{98F0C8CF-C842-4CCF-BD32-A001D7204F39}" srcOrd="1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2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3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5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4E31BBFC-A5EA-40F9-9B35-325CAB6D25DC}" type="presParOf" srcId="{23A40960-721D-4260-8312-37AFA50EB7BA}" destId="{CFC536C0-6286-4EEC-9AAD-F5973085742D}" srcOrd="4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5" destOrd="0" presId="urn:microsoft.com/office/officeart/2005/8/layout/list1"/>
    <dgm:cxn modelId="{E1CFC0FB-2298-47B9-B87E-EDB5F5342844}" type="presParOf" srcId="{23A40960-721D-4260-8312-37AFA50EB7BA}" destId="{9C6F85FC-5264-451E-8D58-5A8E00D0E61B}" srcOrd="6" destOrd="0" presId="urn:microsoft.com/office/officeart/2005/8/layout/list1"/>
    <dgm:cxn modelId="{11052DB0-A8CA-4CCD-B4FD-507A8E3E8C66}" type="presParOf" srcId="{23A40960-721D-4260-8312-37AFA50EB7BA}" destId="{F68E1DD6-7C0E-4C70-A1E6-2AAB8CFB6C94}" srcOrd="7" destOrd="0" presId="urn:microsoft.com/office/officeart/2005/8/layout/list1"/>
    <dgm:cxn modelId="{7BC3E7CE-6273-4019-9E8D-B18230859511}" type="presParOf" srcId="{23A40960-721D-4260-8312-37AFA50EB7BA}" destId="{B4CFCDF7-ED87-453E-81BE-D4CBA83DC707}" srcOrd="8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9" destOrd="0" presId="urn:microsoft.com/office/officeart/2005/8/layout/list1"/>
    <dgm:cxn modelId="{770B3B6E-3C46-45B4-A7A8-31EFFCB97D85}" type="presParOf" srcId="{23A40960-721D-4260-8312-37AFA50EB7BA}" destId="{E665826A-0CBD-454C-8A57-36EF19D9A3AF}" srcOrd="10" destOrd="0" presId="urn:microsoft.com/office/officeart/2005/8/layout/list1"/>
    <dgm:cxn modelId="{6B663DCD-F727-46E6-9D72-56D62DECA723}" type="presParOf" srcId="{23A40960-721D-4260-8312-37AFA50EB7BA}" destId="{4078DA84-98AD-45F9-BC8D-EFF5D35DB64A}" srcOrd="11" destOrd="0" presId="urn:microsoft.com/office/officeart/2005/8/layout/list1"/>
    <dgm:cxn modelId="{C82851D2-4769-467C-957E-BF6B16AA3C32}" type="presParOf" srcId="{23A40960-721D-4260-8312-37AFA50EB7BA}" destId="{F9DECCB2-ED4E-47C7-982B-7A69D07D1E3E}" srcOrd="12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3" destOrd="0" presId="urn:microsoft.com/office/officeart/2005/8/layout/list1"/>
    <dgm:cxn modelId="{63161FFE-70ED-4FD3-A4E6-62C88B200B7D}" type="presParOf" srcId="{23A40960-721D-4260-8312-37AFA50EB7BA}" destId="{5FC77B46-1E5B-4DBC-8C0B-9CD3DD6F9695}" srcOrd="14" destOrd="0" presId="urn:microsoft.com/office/officeart/2005/8/layout/list1"/>
    <dgm:cxn modelId="{29AC7A97-B653-4213-B536-956AF3B5A4DE}" type="presParOf" srcId="{23A40960-721D-4260-8312-37AFA50EB7BA}" destId="{5B22FCB9-254C-469D-BAB2-2771FFA72983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  <dgm:cxn modelId="{A8F47A0D-B42A-4C5E-A000-F49275D5CA2F}" type="presParOf" srcId="{23A40960-721D-4260-8312-37AFA50EB7BA}" destId="{1B9575F1-26CB-4349-8E84-6A206734483C}" srcOrd="19" destOrd="0" presId="urn:microsoft.com/office/officeart/2005/8/layout/list1"/>
    <dgm:cxn modelId="{72502E19-AF4B-4BD5-A1BF-B27B596C0036}" type="presParOf" srcId="{23A40960-721D-4260-8312-37AFA50EB7BA}" destId="{5A286382-CE09-49C7-8D9C-B43840E77627}" srcOrd="20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21" destOrd="0" presId="urn:microsoft.com/office/officeart/2005/8/layout/list1"/>
    <dgm:cxn modelId="{CF15605C-E989-4064-8833-70929E695F9A}" type="presParOf" srcId="{23A40960-721D-4260-8312-37AFA50EB7BA}" destId="{5BC28C96-FC2E-4139-9683-A7B0AF2970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008555-5658-41F2-BF5E-800BE471DC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B6D357-BBEF-470E-B88C-BA76E3FD5DB8}">
      <dgm:prSet phldrT="[Text]"/>
      <dgm:spPr/>
      <dgm:t>
        <a:bodyPr/>
        <a:lstStyle/>
        <a:p>
          <a:r>
            <a:rPr lang="hu-HU" b="1" dirty="0"/>
            <a:t>&gt;3000 milliárd Ft</a:t>
          </a:r>
        </a:p>
      </dgm:t>
    </dgm:pt>
    <dgm:pt modelId="{86614795-7828-48A7-B618-A4F2C1592684}" type="parTrans" cxnId="{2C8CDD44-FCC3-4664-8E62-EC2B7490527D}">
      <dgm:prSet/>
      <dgm:spPr/>
      <dgm:t>
        <a:bodyPr/>
        <a:lstStyle/>
        <a:p>
          <a:endParaRPr lang="hu-HU"/>
        </a:p>
      </dgm:t>
    </dgm:pt>
    <dgm:pt modelId="{6D2BAAB8-2336-4C2E-8287-26CD33499C7E}" type="sibTrans" cxnId="{2C8CDD44-FCC3-4664-8E62-EC2B7490527D}">
      <dgm:prSet/>
      <dgm:spPr/>
      <dgm:t>
        <a:bodyPr/>
        <a:lstStyle/>
        <a:p>
          <a:endParaRPr lang="hu-HU"/>
        </a:p>
      </dgm:t>
    </dgm:pt>
    <dgm:pt modelId="{69B56E84-6A73-41D7-9326-0337A8F05C34}">
      <dgm:prSet phldrT="[Text]" custT="1"/>
      <dgm:spPr/>
      <dgm:t>
        <a:bodyPr/>
        <a:lstStyle/>
        <a:p>
          <a:r>
            <a:rPr lang="hu-HU" sz="1600" dirty="0">
              <a:solidFill>
                <a:schemeClr val="tx2"/>
              </a:solidFill>
            </a:rPr>
            <a:t>Új állami és jegybanki hitelprogramokhoz kapcsolódó szerződéskötés az indulás óta</a:t>
          </a:r>
        </a:p>
      </dgm:t>
    </dgm:pt>
    <dgm:pt modelId="{96374EA0-32D1-412B-9620-17FA8FC533DB}" type="parTrans" cxnId="{668AB9EA-B97E-4C66-8B23-8A46235E79B1}">
      <dgm:prSet/>
      <dgm:spPr/>
      <dgm:t>
        <a:bodyPr/>
        <a:lstStyle/>
        <a:p>
          <a:endParaRPr lang="hu-HU"/>
        </a:p>
      </dgm:t>
    </dgm:pt>
    <dgm:pt modelId="{2DD12A1D-416C-4B06-8E79-E6803B82C944}" type="sibTrans" cxnId="{668AB9EA-B97E-4C66-8B23-8A46235E79B1}">
      <dgm:prSet/>
      <dgm:spPr/>
      <dgm:t>
        <a:bodyPr/>
        <a:lstStyle/>
        <a:p>
          <a:endParaRPr lang="hu-HU"/>
        </a:p>
      </dgm:t>
    </dgm:pt>
    <dgm:pt modelId="{92DE81EC-0634-41AF-9D77-3C6A071B58B1}">
      <dgm:prSet phldrT="[Text]"/>
      <dgm:spPr/>
      <dgm:t>
        <a:bodyPr/>
        <a:lstStyle/>
        <a:p>
          <a:r>
            <a:rPr lang="hu-HU" b="1" dirty="0"/>
            <a:t>~60% </a:t>
          </a:r>
        </a:p>
      </dgm:t>
    </dgm:pt>
    <dgm:pt modelId="{51EE2F19-B7BD-4A72-AD90-2F305C20589C}" type="parTrans" cxnId="{EC8EAA90-86B7-4077-9B62-B0BD1282E1BF}">
      <dgm:prSet/>
      <dgm:spPr/>
      <dgm:t>
        <a:bodyPr/>
        <a:lstStyle/>
        <a:p>
          <a:endParaRPr lang="hu-HU"/>
        </a:p>
      </dgm:t>
    </dgm:pt>
    <dgm:pt modelId="{5A019453-CAED-42A3-B089-83A25885CACE}" type="sibTrans" cxnId="{EC8EAA90-86B7-4077-9B62-B0BD1282E1BF}">
      <dgm:prSet/>
      <dgm:spPr/>
      <dgm:t>
        <a:bodyPr/>
        <a:lstStyle/>
        <a:p>
          <a:endParaRPr lang="hu-HU"/>
        </a:p>
      </dgm:t>
    </dgm:pt>
    <dgm:pt modelId="{550D914B-B91B-435E-801B-F2CA220EAE0F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Programok súlya az új vállalati hitelezésben</a:t>
          </a:r>
        </a:p>
      </dgm:t>
    </dgm:pt>
    <dgm:pt modelId="{F2AA45F0-131A-4189-8E11-0E83967C7285}" type="parTrans" cxnId="{3B29AC63-94F1-455D-8121-0BAD34BF8BB6}">
      <dgm:prSet/>
      <dgm:spPr/>
      <dgm:t>
        <a:bodyPr/>
        <a:lstStyle/>
        <a:p>
          <a:endParaRPr lang="hu-HU"/>
        </a:p>
      </dgm:t>
    </dgm:pt>
    <dgm:pt modelId="{BBD3E167-F87F-457A-B4E2-858F69262F4A}" type="sibTrans" cxnId="{3B29AC63-94F1-455D-8121-0BAD34BF8BB6}">
      <dgm:prSet/>
      <dgm:spPr/>
      <dgm:t>
        <a:bodyPr/>
        <a:lstStyle/>
        <a:p>
          <a:endParaRPr lang="hu-HU"/>
        </a:p>
      </dgm:t>
    </dgm:pt>
    <dgm:pt modelId="{6717F97D-E999-40E8-BCD2-8ABFBBF1E65B}">
      <dgm:prSet phldrT="[Text]"/>
      <dgm:spPr/>
      <dgm:t>
        <a:bodyPr/>
        <a:lstStyle/>
        <a:p>
          <a:r>
            <a:rPr lang="hu-HU" b="1" dirty="0"/>
            <a:t>41% </a:t>
          </a:r>
        </a:p>
      </dgm:t>
    </dgm:pt>
    <dgm:pt modelId="{92E49A20-084D-4809-A894-9D262940FD59}" type="parTrans" cxnId="{F61C159D-A896-4AD2-8E9D-C17F21CA52A0}">
      <dgm:prSet/>
      <dgm:spPr/>
      <dgm:t>
        <a:bodyPr/>
        <a:lstStyle/>
        <a:p>
          <a:endParaRPr lang="hu-HU"/>
        </a:p>
      </dgm:t>
    </dgm:pt>
    <dgm:pt modelId="{A2FD6A0F-12DA-4505-AF1C-B2DEDA4ABA7E}" type="sibTrans" cxnId="{F61C159D-A896-4AD2-8E9D-C17F21CA52A0}">
      <dgm:prSet/>
      <dgm:spPr/>
      <dgm:t>
        <a:bodyPr/>
        <a:lstStyle/>
        <a:p>
          <a:endParaRPr lang="hu-HU"/>
        </a:p>
      </dgm:t>
    </dgm:pt>
    <dgm:pt modelId="{8DB7A196-3B50-47D4-BF25-C989D8951355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NHP</a:t>
          </a:r>
          <a:r>
            <a:rPr lang="hu-HU" sz="160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részarány az új vállalati hitelezésben</a:t>
          </a:r>
        </a:p>
      </dgm:t>
    </dgm:pt>
    <dgm:pt modelId="{E63182D8-42F3-40CF-9747-0F367952192F}" type="parTrans" cxnId="{7B4D7E49-BA7F-4D5E-991E-4D2196858A6E}">
      <dgm:prSet/>
      <dgm:spPr/>
      <dgm:t>
        <a:bodyPr/>
        <a:lstStyle/>
        <a:p>
          <a:endParaRPr lang="hu-HU"/>
        </a:p>
      </dgm:t>
    </dgm:pt>
    <dgm:pt modelId="{60B4BA80-58FC-449B-B1C2-B49E2F3DF90D}" type="sibTrans" cxnId="{7B4D7E49-BA7F-4D5E-991E-4D2196858A6E}">
      <dgm:prSet/>
      <dgm:spPr/>
      <dgm:t>
        <a:bodyPr/>
        <a:lstStyle/>
        <a:p>
          <a:endParaRPr lang="hu-HU"/>
        </a:p>
      </dgm:t>
    </dgm:pt>
    <dgm:pt modelId="{BCF5D94D-372E-46DC-94E1-B98A5CA2ADA8}" type="pres">
      <dgm:prSet presAssocID="{CD008555-5658-41F2-BF5E-800BE471DCCD}" presName="linear" presStyleCnt="0">
        <dgm:presLayoutVars>
          <dgm:animLvl val="lvl"/>
          <dgm:resizeHandles val="exact"/>
        </dgm:presLayoutVars>
      </dgm:prSet>
      <dgm:spPr/>
    </dgm:pt>
    <dgm:pt modelId="{CF8921C5-8AC1-4528-BE51-67CB06412CD1}" type="pres">
      <dgm:prSet presAssocID="{C3B6D357-BBEF-470E-B88C-BA76E3FD5DB8}" presName="parentText" presStyleLbl="node1" presStyleIdx="0" presStyleCnt="3" custLinFactNeighborX="337">
        <dgm:presLayoutVars>
          <dgm:chMax val="0"/>
          <dgm:bulletEnabled val="1"/>
        </dgm:presLayoutVars>
      </dgm:prSet>
      <dgm:spPr/>
    </dgm:pt>
    <dgm:pt modelId="{3AAFCEFC-330F-4415-9CAB-1A990088DD2F}" type="pres">
      <dgm:prSet presAssocID="{C3B6D357-BBEF-470E-B88C-BA76E3FD5DB8}" presName="childText" presStyleLbl="revTx" presStyleIdx="0" presStyleCnt="3">
        <dgm:presLayoutVars>
          <dgm:bulletEnabled val="1"/>
        </dgm:presLayoutVars>
      </dgm:prSet>
      <dgm:spPr/>
    </dgm:pt>
    <dgm:pt modelId="{9CC2A1FF-7228-49C7-B726-906B3F65A491}" type="pres">
      <dgm:prSet presAssocID="{92DE81EC-0634-41AF-9D77-3C6A071B58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A1A451-12CC-450C-A7D4-5FB1CD63D95F}" type="pres">
      <dgm:prSet presAssocID="{92DE81EC-0634-41AF-9D77-3C6A071B58B1}" presName="childText" presStyleLbl="revTx" presStyleIdx="1" presStyleCnt="3">
        <dgm:presLayoutVars>
          <dgm:bulletEnabled val="1"/>
        </dgm:presLayoutVars>
      </dgm:prSet>
      <dgm:spPr/>
    </dgm:pt>
    <dgm:pt modelId="{1364C05A-5EB6-4E26-96F0-EB26D1F44FA3}" type="pres">
      <dgm:prSet presAssocID="{6717F97D-E999-40E8-BCD2-8ABFBBF1E65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7AD44C-8B31-443B-9C7A-FA0A0A815886}" type="pres">
      <dgm:prSet presAssocID="{6717F97D-E999-40E8-BCD2-8ABFBBF1E65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E714706-84B3-4832-9504-428FCB0084FB}" type="presOf" srcId="{69B56E84-6A73-41D7-9326-0337A8F05C34}" destId="{3AAFCEFC-330F-4415-9CAB-1A990088DD2F}" srcOrd="0" destOrd="0" presId="urn:microsoft.com/office/officeart/2005/8/layout/vList2"/>
    <dgm:cxn modelId="{8EC27E06-8FD5-4458-8D89-B99007C7C542}" type="presOf" srcId="{6717F97D-E999-40E8-BCD2-8ABFBBF1E65B}" destId="{1364C05A-5EB6-4E26-96F0-EB26D1F44FA3}" srcOrd="0" destOrd="0" presId="urn:microsoft.com/office/officeart/2005/8/layout/vList2"/>
    <dgm:cxn modelId="{B2143521-6029-49BA-8F88-A866610CDFB4}" type="presOf" srcId="{550D914B-B91B-435E-801B-F2CA220EAE0F}" destId="{6EA1A451-12CC-450C-A7D4-5FB1CD63D95F}" srcOrd="0" destOrd="0" presId="urn:microsoft.com/office/officeart/2005/8/layout/vList2"/>
    <dgm:cxn modelId="{7148B23D-B3F0-4BD3-B9E9-F4BAD0743493}" type="presOf" srcId="{92DE81EC-0634-41AF-9D77-3C6A071B58B1}" destId="{9CC2A1FF-7228-49C7-B726-906B3F65A491}" srcOrd="0" destOrd="0" presId="urn:microsoft.com/office/officeart/2005/8/layout/vList2"/>
    <dgm:cxn modelId="{3B29AC63-94F1-455D-8121-0BAD34BF8BB6}" srcId="{92DE81EC-0634-41AF-9D77-3C6A071B58B1}" destId="{550D914B-B91B-435E-801B-F2CA220EAE0F}" srcOrd="0" destOrd="0" parTransId="{F2AA45F0-131A-4189-8E11-0E83967C7285}" sibTransId="{BBD3E167-F87F-457A-B4E2-858F69262F4A}"/>
    <dgm:cxn modelId="{2C8CDD44-FCC3-4664-8E62-EC2B7490527D}" srcId="{CD008555-5658-41F2-BF5E-800BE471DCCD}" destId="{C3B6D357-BBEF-470E-B88C-BA76E3FD5DB8}" srcOrd="0" destOrd="0" parTransId="{86614795-7828-48A7-B618-A4F2C1592684}" sibTransId="{6D2BAAB8-2336-4C2E-8287-26CD33499C7E}"/>
    <dgm:cxn modelId="{C4A07846-7A69-431A-B4BF-CD246360AAB5}" type="presOf" srcId="{8DB7A196-3B50-47D4-BF25-C989D8951355}" destId="{B17AD44C-8B31-443B-9C7A-FA0A0A815886}" srcOrd="0" destOrd="0" presId="urn:microsoft.com/office/officeart/2005/8/layout/vList2"/>
    <dgm:cxn modelId="{7B4D7E49-BA7F-4D5E-991E-4D2196858A6E}" srcId="{6717F97D-E999-40E8-BCD2-8ABFBBF1E65B}" destId="{8DB7A196-3B50-47D4-BF25-C989D8951355}" srcOrd="0" destOrd="0" parTransId="{E63182D8-42F3-40CF-9747-0F367952192F}" sibTransId="{60B4BA80-58FC-449B-B1C2-B49E2F3DF90D}"/>
    <dgm:cxn modelId="{EC8EAA90-86B7-4077-9B62-B0BD1282E1BF}" srcId="{CD008555-5658-41F2-BF5E-800BE471DCCD}" destId="{92DE81EC-0634-41AF-9D77-3C6A071B58B1}" srcOrd="1" destOrd="0" parTransId="{51EE2F19-B7BD-4A72-AD90-2F305C20589C}" sibTransId="{5A019453-CAED-42A3-B089-83A25885CACE}"/>
    <dgm:cxn modelId="{F61C159D-A896-4AD2-8E9D-C17F21CA52A0}" srcId="{CD008555-5658-41F2-BF5E-800BE471DCCD}" destId="{6717F97D-E999-40E8-BCD2-8ABFBBF1E65B}" srcOrd="2" destOrd="0" parTransId="{92E49A20-084D-4809-A894-9D262940FD59}" sibTransId="{A2FD6A0F-12DA-4505-AF1C-B2DEDA4ABA7E}"/>
    <dgm:cxn modelId="{0CC271CE-6F48-49D6-B7D6-BBCDA9CA48B0}" type="presOf" srcId="{C3B6D357-BBEF-470E-B88C-BA76E3FD5DB8}" destId="{CF8921C5-8AC1-4528-BE51-67CB06412CD1}" srcOrd="0" destOrd="0" presId="urn:microsoft.com/office/officeart/2005/8/layout/vList2"/>
    <dgm:cxn modelId="{668AB9EA-B97E-4C66-8B23-8A46235E79B1}" srcId="{C3B6D357-BBEF-470E-B88C-BA76E3FD5DB8}" destId="{69B56E84-6A73-41D7-9326-0337A8F05C34}" srcOrd="0" destOrd="0" parTransId="{96374EA0-32D1-412B-9620-17FA8FC533DB}" sibTransId="{2DD12A1D-416C-4B06-8E79-E6803B82C944}"/>
    <dgm:cxn modelId="{F1FD7BF9-88CB-4190-8AE0-B1C5293D1DA2}" type="presOf" srcId="{CD008555-5658-41F2-BF5E-800BE471DCCD}" destId="{BCF5D94D-372E-46DC-94E1-B98A5CA2ADA8}" srcOrd="0" destOrd="0" presId="urn:microsoft.com/office/officeart/2005/8/layout/vList2"/>
    <dgm:cxn modelId="{43322287-F31D-4E46-ADE1-F630E46C100F}" type="presParOf" srcId="{BCF5D94D-372E-46DC-94E1-B98A5CA2ADA8}" destId="{CF8921C5-8AC1-4528-BE51-67CB06412CD1}" srcOrd="0" destOrd="0" presId="urn:microsoft.com/office/officeart/2005/8/layout/vList2"/>
    <dgm:cxn modelId="{062692D1-3DFC-4873-92F9-26F0D9E23069}" type="presParOf" srcId="{BCF5D94D-372E-46DC-94E1-B98A5CA2ADA8}" destId="{3AAFCEFC-330F-4415-9CAB-1A990088DD2F}" srcOrd="1" destOrd="0" presId="urn:microsoft.com/office/officeart/2005/8/layout/vList2"/>
    <dgm:cxn modelId="{6C270635-D452-49AE-85C1-7BE19C18190E}" type="presParOf" srcId="{BCF5D94D-372E-46DC-94E1-B98A5CA2ADA8}" destId="{9CC2A1FF-7228-49C7-B726-906B3F65A491}" srcOrd="2" destOrd="0" presId="urn:microsoft.com/office/officeart/2005/8/layout/vList2"/>
    <dgm:cxn modelId="{D01F9DC3-AD85-42CA-B6B1-15E6E6947D51}" type="presParOf" srcId="{BCF5D94D-372E-46DC-94E1-B98A5CA2ADA8}" destId="{6EA1A451-12CC-450C-A7D4-5FB1CD63D95F}" srcOrd="3" destOrd="0" presId="urn:microsoft.com/office/officeart/2005/8/layout/vList2"/>
    <dgm:cxn modelId="{A965FFD7-1F0F-460E-92CC-32D68227766F}" type="presParOf" srcId="{BCF5D94D-372E-46DC-94E1-B98A5CA2ADA8}" destId="{1364C05A-5EB6-4E26-96F0-EB26D1F44FA3}" srcOrd="4" destOrd="0" presId="urn:microsoft.com/office/officeart/2005/8/layout/vList2"/>
    <dgm:cxn modelId="{8A42BE47-0D59-4C1D-9FC3-646ADA579647}" type="presParOf" srcId="{BCF5D94D-372E-46DC-94E1-B98A5CA2ADA8}" destId="{B17AD44C-8B31-443B-9C7A-FA0A0A81588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6"/>
      <dgm:spPr/>
    </dgm:pt>
    <dgm:pt modelId="{3D2D9AF3-ECDC-46FB-B892-BA68D951A50A}" type="pres">
      <dgm:prSet presAssocID="{AFFDC1B8-B5FC-4810-9CB9-C721ED4D86D7}" presName="parentText" presStyleLbl="node1" presStyleIdx="0" presStyleCnt="6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6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6"/>
      <dgm:spPr/>
    </dgm:pt>
    <dgm:pt modelId="{1218F430-9873-44D1-9E6B-BD8E787730B5}" type="pres">
      <dgm:prSet presAssocID="{98F0C8CF-C842-4CCF-BD32-A001D7204F39}" presName="parentText" presStyleLbl="node1" presStyleIdx="1" presStyleCnt="6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1" presStyleCnt="6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1" presStyleCnt="6"/>
      <dgm:spPr/>
    </dgm:pt>
    <dgm:pt modelId="{F5D9A4B8-B567-4DF3-86AE-6D01E900B629}" type="pres">
      <dgm:prSet presAssocID="{94A950AB-3518-4BA6-B0DF-F02989087600}" presName="parentText" presStyleLbl="node1" presStyleIdx="2" presStyleCnt="6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2" presStyleCnt="6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2" presStyleCnt="6"/>
      <dgm:spPr/>
    </dgm:pt>
    <dgm:pt modelId="{54F8A3D8-F360-42F0-ADF3-DFBEBD176879}" type="pres">
      <dgm:prSet presAssocID="{59CC0A99-8510-4484-AAAC-4BDA17B4EBDA}" presName="parentText" presStyleLbl="node1" presStyleIdx="3" presStyleCnt="6" custScaleX="127965">
        <dgm:presLayoutVars>
          <dgm:chMax val="0"/>
          <dgm:bulletEnabled val="1"/>
        </dgm:presLayoutVars>
      </dgm:prSet>
      <dgm:spPr>
        <a:xfrm>
          <a:off x="361706" y="3361672"/>
          <a:ext cx="6480008" cy="7084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3" presStyleCnt="6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6"/>
      <dgm:spPr/>
    </dgm:pt>
    <dgm:pt modelId="{0056A92D-1C97-46D9-AFBD-1577197A3A19}" type="pres">
      <dgm:prSet presAssocID="{651D4345-81F6-439A-8D18-11BEAB6A0E1F}" presName="parentText" presStyleLbl="node1" presStyleIdx="4" presStyleCnt="6" custScaleX="127965">
        <dgm:presLayoutVars>
          <dgm:chMax val="0"/>
          <dgm:bulletEnabled val="1"/>
        </dgm:presLayoutVars>
      </dgm:prSet>
      <dgm:spPr>
        <a:xfrm>
          <a:off x="361706" y="4450312"/>
          <a:ext cx="6480008" cy="70848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6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4" presStyleCnt="6"/>
      <dgm:spPr/>
    </dgm:pt>
    <dgm:pt modelId="{10489A93-C9D2-4879-BEC3-A105CDFB2C34}" type="pres">
      <dgm:prSet presAssocID="{B5BBEF3A-C598-4266-B72B-0C072EF35519}" presName="parentText" presStyleLbl="node1" presStyleIdx="5" presStyleCnt="6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FA127D9F-4DD7-420B-8333-D327F75AFA36}" srcId="{725F5DF0-266F-462F-AA7E-77C96FC814B0}" destId="{98F0C8CF-C842-4CCF-BD32-A001D7204F39}" srcOrd="1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2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3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5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4E31BBFC-A5EA-40F9-9B35-325CAB6D25DC}" type="presParOf" srcId="{23A40960-721D-4260-8312-37AFA50EB7BA}" destId="{CFC536C0-6286-4EEC-9AAD-F5973085742D}" srcOrd="4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5" destOrd="0" presId="urn:microsoft.com/office/officeart/2005/8/layout/list1"/>
    <dgm:cxn modelId="{E1CFC0FB-2298-47B9-B87E-EDB5F5342844}" type="presParOf" srcId="{23A40960-721D-4260-8312-37AFA50EB7BA}" destId="{9C6F85FC-5264-451E-8D58-5A8E00D0E61B}" srcOrd="6" destOrd="0" presId="urn:microsoft.com/office/officeart/2005/8/layout/list1"/>
    <dgm:cxn modelId="{11052DB0-A8CA-4CCD-B4FD-507A8E3E8C66}" type="presParOf" srcId="{23A40960-721D-4260-8312-37AFA50EB7BA}" destId="{F68E1DD6-7C0E-4C70-A1E6-2AAB8CFB6C94}" srcOrd="7" destOrd="0" presId="urn:microsoft.com/office/officeart/2005/8/layout/list1"/>
    <dgm:cxn modelId="{7BC3E7CE-6273-4019-9E8D-B18230859511}" type="presParOf" srcId="{23A40960-721D-4260-8312-37AFA50EB7BA}" destId="{B4CFCDF7-ED87-453E-81BE-D4CBA83DC707}" srcOrd="8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9" destOrd="0" presId="urn:microsoft.com/office/officeart/2005/8/layout/list1"/>
    <dgm:cxn modelId="{770B3B6E-3C46-45B4-A7A8-31EFFCB97D85}" type="presParOf" srcId="{23A40960-721D-4260-8312-37AFA50EB7BA}" destId="{E665826A-0CBD-454C-8A57-36EF19D9A3AF}" srcOrd="10" destOrd="0" presId="urn:microsoft.com/office/officeart/2005/8/layout/list1"/>
    <dgm:cxn modelId="{6B663DCD-F727-46E6-9D72-56D62DECA723}" type="presParOf" srcId="{23A40960-721D-4260-8312-37AFA50EB7BA}" destId="{4078DA84-98AD-45F9-BC8D-EFF5D35DB64A}" srcOrd="11" destOrd="0" presId="urn:microsoft.com/office/officeart/2005/8/layout/list1"/>
    <dgm:cxn modelId="{C82851D2-4769-467C-957E-BF6B16AA3C32}" type="presParOf" srcId="{23A40960-721D-4260-8312-37AFA50EB7BA}" destId="{F9DECCB2-ED4E-47C7-982B-7A69D07D1E3E}" srcOrd="12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3" destOrd="0" presId="urn:microsoft.com/office/officeart/2005/8/layout/list1"/>
    <dgm:cxn modelId="{63161FFE-70ED-4FD3-A4E6-62C88B200B7D}" type="presParOf" srcId="{23A40960-721D-4260-8312-37AFA50EB7BA}" destId="{5FC77B46-1E5B-4DBC-8C0B-9CD3DD6F9695}" srcOrd="14" destOrd="0" presId="urn:microsoft.com/office/officeart/2005/8/layout/list1"/>
    <dgm:cxn modelId="{29AC7A97-B653-4213-B536-956AF3B5A4DE}" type="presParOf" srcId="{23A40960-721D-4260-8312-37AFA50EB7BA}" destId="{5B22FCB9-254C-469D-BAB2-2771FFA72983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  <dgm:cxn modelId="{A8F47A0D-B42A-4C5E-A000-F49275D5CA2F}" type="presParOf" srcId="{23A40960-721D-4260-8312-37AFA50EB7BA}" destId="{1B9575F1-26CB-4349-8E84-6A206734483C}" srcOrd="19" destOrd="0" presId="urn:microsoft.com/office/officeart/2005/8/layout/list1"/>
    <dgm:cxn modelId="{72502E19-AF4B-4BD5-A1BF-B27B596C0036}" type="presParOf" srcId="{23A40960-721D-4260-8312-37AFA50EB7BA}" destId="{5A286382-CE09-49C7-8D9C-B43840E77627}" srcOrd="20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21" destOrd="0" presId="urn:microsoft.com/office/officeart/2005/8/layout/list1"/>
    <dgm:cxn modelId="{CF15605C-E989-4064-8833-70929E695F9A}" type="presParOf" srcId="{23A40960-721D-4260-8312-37AFA50EB7BA}" destId="{5BC28C96-FC2E-4139-9683-A7B0AF2970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6"/>
      <dgm:spPr/>
    </dgm:pt>
    <dgm:pt modelId="{3D2D9AF3-ECDC-46FB-B892-BA68D951A50A}" type="pres">
      <dgm:prSet presAssocID="{AFFDC1B8-B5FC-4810-9CB9-C721ED4D86D7}" presName="parentText" presStyleLbl="node1" presStyleIdx="0" presStyleCnt="6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6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6"/>
      <dgm:spPr/>
    </dgm:pt>
    <dgm:pt modelId="{1218F430-9873-44D1-9E6B-BD8E787730B5}" type="pres">
      <dgm:prSet presAssocID="{98F0C8CF-C842-4CCF-BD32-A001D7204F39}" presName="parentText" presStyleLbl="node1" presStyleIdx="1" presStyleCnt="6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1" presStyleCnt="6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1" presStyleCnt="6"/>
      <dgm:spPr/>
    </dgm:pt>
    <dgm:pt modelId="{F5D9A4B8-B567-4DF3-86AE-6D01E900B629}" type="pres">
      <dgm:prSet presAssocID="{94A950AB-3518-4BA6-B0DF-F02989087600}" presName="parentText" presStyleLbl="node1" presStyleIdx="2" presStyleCnt="6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2" presStyleCnt="6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2" presStyleCnt="6"/>
      <dgm:spPr/>
    </dgm:pt>
    <dgm:pt modelId="{54F8A3D8-F360-42F0-ADF3-DFBEBD176879}" type="pres">
      <dgm:prSet presAssocID="{59CC0A99-8510-4484-AAAC-4BDA17B4EBDA}" presName="parentText" presStyleLbl="node1" presStyleIdx="3" presStyleCnt="6" custScaleX="127965">
        <dgm:presLayoutVars>
          <dgm:chMax val="0"/>
          <dgm:bulletEnabled val="1"/>
        </dgm:presLayoutVars>
      </dgm:prSet>
      <dgm:spPr>
        <a:xfrm>
          <a:off x="361706" y="3361672"/>
          <a:ext cx="6480008" cy="7084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3" presStyleCnt="6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3" presStyleCnt="6"/>
      <dgm:spPr/>
    </dgm:pt>
    <dgm:pt modelId="{0056A92D-1C97-46D9-AFBD-1577197A3A19}" type="pres">
      <dgm:prSet presAssocID="{651D4345-81F6-439A-8D18-11BEAB6A0E1F}" presName="parentText" presStyleLbl="node1" presStyleIdx="4" presStyleCnt="6" custScaleX="127965">
        <dgm:presLayoutVars>
          <dgm:chMax val="0"/>
          <dgm:bulletEnabled val="1"/>
        </dgm:presLayoutVars>
      </dgm:prSet>
      <dgm:spPr>
        <a:xfrm>
          <a:off x="361706" y="4450312"/>
          <a:ext cx="6480008" cy="70848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4" presStyleCnt="6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4" presStyleCnt="6"/>
      <dgm:spPr/>
    </dgm:pt>
    <dgm:pt modelId="{10489A93-C9D2-4879-BEC3-A105CDFB2C34}" type="pres">
      <dgm:prSet presAssocID="{B5BBEF3A-C598-4266-B72B-0C072EF35519}" presName="parentText" presStyleLbl="node1" presStyleIdx="5" presStyleCnt="6" custScaleX="127965">
        <dgm:presLayoutVars>
          <dgm:chMax val="0"/>
          <dgm:bulletEnabled val="1"/>
        </dgm:presLayoutVars>
      </dgm:prSet>
      <dgm:spPr>
        <a:xfrm>
          <a:off x="361706" y="5538952"/>
          <a:ext cx="6480008" cy="708480"/>
        </a:xfrm>
        <a:prstGeom prst="roundRect">
          <a:avLst/>
        </a:prstGeom>
      </dgm:spPr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4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FA127D9F-4DD7-420B-8333-D327F75AFA36}" srcId="{725F5DF0-266F-462F-AA7E-77C96FC814B0}" destId="{98F0C8CF-C842-4CCF-BD32-A001D7204F39}" srcOrd="1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2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3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5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4E31BBFC-A5EA-40F9-9B35-325CAB6D25DC}" type="presParOf" srcId="{23A40960-721D-4260-8312-37AFA50EB7BA}" destId="{CFC536C0-6286-4EEC-9AAD-F5973085742D}" srcOrd="4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5" destOrd="0" presId="urn:microsoft.com/office/officeart/2005/8/layout/list1"/>
    <dgm:cxn modelId="{E1CFC0FB-2298-47B9-B87E-EDB5F5342844}" type="presParOf" srcId="{23A40960-721D-4260-8312-37AFA50EB7BA}" destId="{9C6F85FC-5264-451E-8D58-5A8E00D0E61B}" srcOrd="6" destOrd="0" presId="urn:microsoft.com/office/officeart/2005/8/layout/list1"/>
    <dgm:cxn modelId="{11052DB0-A8CA-4CCD-B4FD-507A8E3E8C66}" type="presParOf" srcId="{23A40960-721D-4260-8312-37AFA50EB7BA}" destId="{F68E1DD6-7C0E-4C70-A1E6-2AAB8CFB6C94}" srcOrd="7" destOrd="0" presId="urn:microsoft.com/office/officeart/2005/8/layout/list1"/>
    <dgm:cxn modelId="{7BC3E7CE-6273-4019-9E8D-B18230859511}" type="presParOf" srcId="{23A40960-721D-4260-8312-37AFA50EB7BA}" destId="{B4CFCDF7-ED87-453E-81BE-D4CBA83DC707}" srcOrd="8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9" destOrd="0" presId="urn:microsoft.com/office/officeart/2005/8/layout/list1"/>
    <dgm:cxn modelId="{770B3B6E-3C46-45B4-A7A8-31EFFCB97D85}" type="presParOf" srcId="{23A40960-721D-4260-8312-37AFA50EB7BA}" destId="{E665826A-0CBD-454C-8A57-36EF19D9A3AF}" srcOrd="10" destOrd="0" presId="urn:microsoft.com/office/officeart/2005/8/layout/list1"/>
    <dgm:cxn modelId="{6B663DCD-F727-46E6-9D72-56D62DECA723}" type="presParOf" srcId="{23A40960-721D-4260-8312-37AFA50EB7BA}" destId="{4078DA84-98AD-45F9-BC8D-EFF5D35DB64A}" srcOrd="11" destOrd="0" presId="urn:microsoft.com/office/officeart/2005/8/layout/list1"/>
    <dgm:cxn modelId="{C82851D2-4769-467C-957E-BF6B16AA3C32}" type="presParOf" srcId="{23A40960-721D-4260-8312-37AFA50EB7BA}" destId="{F9DECCB2-ED4E-47C7-982B-7A69D07D1E3E}" srcOrd="12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3" destOrd="0" presId="urn:microsoft.com/office/officeart/2005/8/layout/list1"/>
    <dgm:cxn modelId="{63161FFE-70ED-4FD3-A4E6-62C88B200B7D}" type="presParOf" srcId="{23A40960-721D-4260-8312-37AFA50EB7BA}" destId="{5FC77B46-1E5B-4DBC-8C0B-9CD3DD6F9695}" srcOrd="14" destOrd="0" presId="urn:microsoft.com/office/officeart/2005/8/layout/list1"/>
    <dgm:cxn modelId="{29AC7A97-B653-4213-B536-956AF3B5A4DE}" type="presParOf" srcId="{23A40960-721D-4260-8312-37AFA50EB7BA}" destId="{5B22FCB9-254C-469D-BAB2-2771FFA72983}" srcOrd="15" destOrd="0" presId="urn:microsoft.com/office/officeart/2005/8/layout/list1"/>
    <dgm:cxn modelId="{8616F76C-5066-4570-A8DE-B3DE262C4882}" type="presParOf" srcId="{23A40960-721D-4260-8312-37AFA50EB7BA}" destId="{91CE5F2F-B5DD-41EC-AEB5-4380E96EA4A8}" srcOrd="16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7" destOrd="0" presId="urn:microsoft.com/office/officeart/2005/8/layout/list1"/>
    <dgm:cxn modelId="{E19F4557-80A3-4031-93DB-4BA57E55882D}" type="presParOf" srcId="{23A40960-721D-4260-8312-37AFA50EB7BA}" destId="{7F7DA041-C4EA-4406-8328-3365590F53E0}" srcOrd="18" destOrd="0" presId="urn:microsoft.com/office/officeart/2005/8/layout/list1"/>
    <dgm:cxn modelId="{A8F47A0D-B42A-4C5E-A000-F49275D5CA2F}" type="presParOf" srcId="{23A40960-721D-4260-8312-37AFA50EB7BA}" destId="{1B9575F1-26CB-4349-8E84-6A206734483C}" srcOrd="19" destOrd="0" presId="urn:microsoft.com/office/officeart/2005/8/layout/list1"/>
    <dgm:cxn modelId="{72502E19-AF4B-4BD5-A1BF-B27B596C0036}" type="presParOf" srcId="{23A40960-721D-4260-8312-37AFA50EB7BA}" destId="{5A286382-CE09-49C7-8D9C-B43840E77627}" srcOrd="20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21" destOrd="0" presId="urn:microsoft.com/office/officeart/2005/8/layout/list1"/>
    <dgm:cxn modelId="{CF15605C-E989-4064-8833-70929E695F9A}" type="presParOf" srcId="{23A40960-721D-4260-8312-37AFA50EB7BA}" destId="{5BC28C96-FC2E-4139-9683-A7B0AF29706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EB9C35-3A51-4B67-B008-0E6CEDB0F3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B194CC8-50E7-4221-BD3C-A0AE01F79FCD}">
      <dgm:prSet phldrT="[Text]" custT="1"/>
      <dgm:spPr>
        <a:solidFill>
          <a:schemeClr val="accent3"/>
        </a:solidFill>
      </dgm:spPr>
      <dgm:t>
        <a:bodyPr/>
        <a:lstStyle/>
        <a:p>
          <a:pPr>
            <a:spcAft>
              <a:spcPts val="300"/>
            </a:spcAft>
          </a:pPr>
          <a:r>
            <a:rPr lang="hu-HU" sz="2800" dirty="0"/>
            <a:t>MORATÓRIUM</a:t>
          </a:r>
          <a:br>
            <a:rPr lang="hu-HU" sz="2000" dirty="0"/>
          </a:br>
          <a:r>
            <a:rPr lang="hu-HU" sz="2000" dirty="0"/>
            <a:t>Fontosnak tartjuk, hogy a programban résztvevő adósok többsége újból megkezdje hitele törlesztését, és a hosszabbítással csak azok éljenek, akik a moratórium nyújtotta védőhálóra valóban rászorulnak.</a:t>
          </a:r>
        </a:p>
      </dgm:t>
    </dgm:pt>
    <dgm:pt modelId="{CD0EBD41-1A5B-4025-84EF-804246E0D102}" type="parTrans" cxnId="{7C52E3B5-5A72-4D52-8E2A-78FAE8FF5215}">
      <dgm:prSet/>
      <dgm:spPr/>
      <dgm:t>
        <a:bodyPr/>
        <a:lstStyle/>
        <a:p>
          <a:endParaRPr lang="hu-HU"/>
        </a:p>
      </dgm:t>
    </dgm:pt>
    <dgm:pt modelId="{A2E9E2AD-5C06-444A-B8FF-682888E9E865}" type="sibTrans" cxnId="{7C52E3B5-5A72-4D52-8E2A-78FAE8FF5215}">
      <dgm:prSet/>
      <dgm:spPr/>
      <dgm:t>
        <a:bodyPr/>
        <a:lstStyle/>
        <a:p>
          <a:endParaRPr lang="hu-HU"/>
        </a:p>
      </dgm:t>
    </dgm:pt>
    <dgm:pt modelId="{27F51B4C-3BC4-4F77-A836-9A91A65BFFF9}">
      <dgm:prSet phldrT="[Text]" custT="1"/>
      <dgm:spPr>
        <a:solidFill>
          <a:schemeClr val="accent6"/>
        </a:solidFill>
      </dgm:spPr>
      <dgm:t>
        <a:bodyPr/>
        <a:lstStyle/>
        <a:p>
          <a:pPr>
            <a:spcAft>
              <a:spcPts val="300"/>
            </a:spcAft>
          </a:pPr>
          <a:r>
            <a:rPr lang="hu-HU" sz="2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SOKKELLENÁLLÓ-KÉPESSÉG</a:t>
          </a:r>
        </a:p>
        <a:p>
          <a:pPr>
            <a:spcAft>
              <a:spcPts val="1200"/>
            </a:spcAft>
          </a:pPr>
          <a:r>
            <a:rPr lang="hu-HU" sz="2000" kern="1200" dirty="0"/>
            <a:t>A likviditási tartalékok bőségesek, súlyos stresszhelyzet esetén is csak minimális tőkehiány merülne fel a szektorban. A bankok képesek támogatni a gazdaság újraindítását.</a:t>
          </a:r>
        </a:p>
      </dgm:t>
    </dgm:pt>
    <dgm:pt modelId="{B75B2AC3-A706-41E1-96D4-8E1C841EDC53}" type="parTrans" cxnId="{EB4C50B3-CF4A-4308-A401-0F1F346ED561}">
      <dgm:prSet/>
      <dgm:spPr/>
      <dgm:t>
        <a:bodyPr/>
        <a:lstStyle/>
        <a:p>
          <a:endParaRPr lang="hu-HU"/>
        </a:p>
      </dgm:t>
    </dgm:pt>
    <dgm:pt modelId="{EC379F61-8583-4202-9338-9759E5189910}" type="sibTrans" cxnId="{EB4C50B3-CF4A-4308-A401-0F1F346ED561}">
      <dgm:prSet/>
      <dgm:spPr/>
      <dgm:t>
        <a:bodyPr/>
        <a:lstStyle/>
        <a:p>
          <a:endParaRPr lang="hu-HU"/>
        </a:p>
      </dgm:t>
    </dgm:pt>
    <dgm:pt modelId="{1F73949B-9E34-4637-AC63-DB15408496F5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ts val="300"/>
            </a:spcAft>
          </a:pPr>
          <a:r>
            <a:rPr lang="hu-HU" sz="2800" kern="1200" dirty="0"/>
            <a:t>SÉRÜLÉKENYSÉG</a:t>
          </a:r>
        </a:p>
        <a:p>
          <a:pPr>
            <a:spcAft>
              <a:spcPct val="35000"/>
            </a:spcAft>
          </a:pPr>
          <a:r>
            <a:rPr lang="hu-H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 vállalati hitelállomány 12 százaléka, a lakossági hitelállomány 10 százaléka kiemelten kockázatosnak tekinthető. A nemteljesítő ráták azonban ennél alacsonyabban tetőzhetnek a következő években.</a:t>
          </a:r>
        </a:p>
      </dgm:t>
    </dgm:pt>
    <dgm:pt modelId="{0FE93CCA-004F-4FD0-8F51-CDBF89CB1C22}" type="parTrans" cxnId="{324D6A99-632E-4877-9E52-937737E3FAEE}">
      <dgm:prSet/>
      <dgm:spPr/>
      <dgm:t>
        <a:bodyPr/>
        <a:lstStyle/>
        <a:p>
          <a:endParaRPr lang="hu-HU"/>
        </a:p>
      </dgm:t>
    </dgm:pt>
    <dgm:pt modelId="{5BF8CEE0-84B5-43FB-91AB-FC7D9A54A3FD}" type="sibTrans" cxnId="{324D6A99-632E-4877-9E52-937737E3FAEE}">
      <dgm:prSet/>
      <dgm:spPr/>
      <dgm:t>
        <a:bodyPr/>
        <a:lstStyle/>
        <a:p>
          <a:endParaRPr lang="hu-HU"/>
        </a:p>
      </dgm:t>
    </dgm:pt>
    <dgm:pt modelId="{0B1A2012-A9A0-4107-9B6D-FD6CD6B8C9B8}">
      <dgm:prSet phldrT="[Text]" custT="1"/>
      <dgm:spPr>
        <a:solidFill>
          <a:schemeClr val="accent4"/>
        </a:solidFill>
      </dgm:spPr>
      <dgm:t>
        <a:bodyPr/>
        <a:lstStyle/>
        <a:p>
          <a:pPr>
            <a:spcAft>
              <a:spcPts val="300"/>
            </a:spcAft>
          </a:pPr>
          <a:r>
            <a:rPr lang="hu-HU" sz="2800" dirty="0"/>
            <a:t>HITELKOCKÁZATOK</a:t>
          </a:r>
          <a:endParaRPr lang="hu-HU" sz="500" dirty="0"/>
        </a:p>
        <a:p>
          <a:pPr>
            <a:spcAft>
              <a:spcPct val="35000"/>
            </a:spcAft>
          </a:pPr>
          <a:r>
            <a:rPr lang="hu-HU" sz="2000" dirty="0">
              <a:solidFill>
                <a:prstClr val="white"/>
              </a:solidFill>
              <a:latin typeface="Calibri"/>
              <a:ea typeface="+mn-ea"/>
              <a:cs typeface="+mn-cs"/>
            </a:rPr>
            <a:t>A bankok megkezdték az értékvesztésképzést a várhatóan romló portfólióra. Elsősorban a moratóriumos hiteleket érintette a hitelkockázat növekedése. A banki jövedelmezőség is érdemben romlott az elszámolt értékvesztés hatására.</a:t>
          </a:r>
          <a:endParaRPr lang="hu-HU" sz="2000" dirty="0"/>
        </a:p>
      </dgm:t>
    </dgm:pt>
    <dgm:pt modelId="{F3D974A4-C9FE-4DAC-925B-E1D0A2188F3B}" type="parTrans" cxnId="{8DDD034D-C271-49F7-933B-27CFA15A9747}">
      <dgm:prSet/>
      <dgm:spPr/>
      <dgm:t>
        <a:bodyPr/>
        <a:lstStyle/>
        <a:p>
          <a:endParaRPr lang="hu-HU"/>
        </a:p>
      </dgm:t>
    </dgm:pt>
    <dgm:pt modelId="{4EF4B807-8B07-4AA9-A6EF-A2D80F25AB00}" type="sibTrans" cxnId="{8DDD034D-C271-49F7-933B-27CFA15A9747}">
      <dgm:prSet/>
      <dgm:spPr/>
      <dgm:t>
        <a:bodyPr/>
        <a:lstStyle/>
        <a:p>
          <a:endParaRPr lang="hu-HU"/>
        </a:p>
      </dgm:t>
    </dgm:pt>
    <dgm:pt modelId="{F04A0D9C-9642-4BFE-B7A2-E17374F14A58}" type="pres">
      <dgm:prSet presAssocID="{FDEB9C35-3A51-4B67-B008-0E6CEDB0F349}" presName="linear" presStyleCnt="0">
        <dgm:presLayoutVars>
          <dgm:animLvl val="lvl"/>
          <dgm:resizeHandles val="exact"/>
        </dgm:presLayoutVars>
      </dgm:prSet>
      <dgm:spPr/>
    </dgm:pt>
    <dgm:pt modelId="{F3024724-625E-4382-8F0C-5C2A3C11F774}" type="pres">
      <dgm:prSet presAssocID="{6B194CC8-50E7-4221-BD3C-A0AE01F79FC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F546A6-5D62-45A7-A8C4-5790DA65E1AF}" type="pres">
      <dgm:prSet presAssocID="{A2E9E2AD-5C06-444A-B8FF-682888E9E865}" presName="spacer" presStyleCnt="0"/>
      <dgm:spPr/>
    </dgm:pt>
    <dgm:pt modelId="{00CDBCD5-F5F6-40DC-95BE-C3FE0F91C31D}" type="pres">
      <dgm:prSet presAssocID="{27F51B4C-3BC4-4F77-A836-9A91A65BFF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E9B8F5-14DE-4CCD-9E3F-2D34CD240524}" type="pres">
      <dgm:prSet presAssocID="{EC379F61-8583-4202-9338-9759E5189910}" presName="spacer" presStyleCnt="0"/>
      <dgm:spPr/>
    </dgm:pt>
    <dgm:pt modelId="{83893004-841F-4786-B784-7390DF1D2B59}" type="pres">
      <dgm:prSet presAssocID="{1F73949B-9E34-4637-AC63-DB15408496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6356FA4-5E61-4F46-8414-6B33C5EC3BE5}" type="pres">
      <dgm:prSet presAssocID="{5BF8CEE0-84B5-43FB-91AB-FC7D9A54A3FD}" presName="spacer" presStyleCnt="0"/>
      <dgm:spPr/>
    </dgm:pt>
    <dgm:pt modelId="{FC6828E9-8384-4FB0-8547-B0099F1E534D}" type="pres">
      <dgm:prSet presAssocID="{0B1A2012-A9A0-4107-9B6D-FD6CD6B8C9B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DD034D-C271-49F7-933B-27CFA15A9747}" srcId="{FDEB9C35-3A51-4B67-B008-0E6CEDB0F349}" destId="{0B1A2012-A9A0-4107-9B6D-FD6CD6B8C9B8}" srcOrd="3" destOrd="0" parTransId="{F3D974A4-C9FE-4DAC-925B-E1D0A2188F3B}" sibTransId="{4EF4B807-8B07-4AA9-A6EF-A2D80F25AB00}"/>
    <dgm:cxn modelId="{04453C76-622D-4E7D-9237-A4752AC9DE70}" type="presOf" srcId="{1F73949B-9E34-4637-AC63-DB15408496F5}" destId="{83893004-841F-4786-B784-7390DF1D2B59}" srcOrd="0" destOrd="0" presId="urn:microsoft.com/office/officeart/2005/8/layout/vList2"/>
    <dgm:cxn modelId="{1802F076-128E-40C8-B1D0-AF92C0B9C28B}" type="presOf" srcId="{0B1A2012-A9A0-4107-9B6D-FD6CD6B8C9B8}" destId="{FC6828E9-8384-4FB0-8547-B0099F1E534D}" srcOrd="0" destOrd="0" presId="urn:microsoft.com/office/officeart/2005/8/layout/vList2"/>
    <dgm:cxn modelId="{324D6A99-632E-4877-9E52-937737E3FAEE}" srcId="{FDEB9C35-3A51-4B67-B008-0E6CEDB0F349}" destId="{1F73949B-9E34-4637-AC63-DB15408496F5}" srcOrd="2" destOrd="0" parTransId="{0FE93CCA-004F-4FD0-8F51-CDBF89CB1C22}" sibTransId="{5BF8CEE0-84B5-43FB-91AB-FC7D9A54A3FD}"/>
    <dgm:cxn modelId="{EB4C50B3-CF4A-4308-A401-0F1F346ED561}" srcId="{FDEB9C35-3A51-4B67-B008-0E6CEDB0F349}" destId="{27F51B4C-3BC4-4F77-A836-9A91A65BFFF9}" srcOrd="1" destOrd="0" parTransId="{B75B2AC3-A706-41E1-96D4-8E1C841EDC53}" sibTransId="{EC379F61-8583-4202-9338-9759E5189910}"/>
    <dgm:cxn modelId="{7C52E3B5-5A72-4D52-8E2A-78FAE8FF5215}" srcId="{FDEB9C35-3A51-4B67-B008-0E6CEDB0F349}" destId="{6B194CC8-50E7-4221-BD3C-A0AE01F79FCD}" srcOrd="0" destOrd="0" parTransId="{CD0EBD41-1A5B-4025-84EF-804246E0D102}" sibTransId="{A2E9E2AD-5C06-444A-B8FF-682888E9E865}"/>
    <dgm:cxn modelId="{509779BF-6BF9-4A17-B43D-90897AD34E89}" type="presOf" srcId="{27F51B4C-3BC4-4F77-A836-9A91A65BFFF9}" destId="{00CDBCD5-F5F6-40DC-95BE-C3FE0F91C31D}" srcOrd="0" destOrd="0" presId="urn:microsoft.com/office/officeart/2005/8/layout/vList2"/>
    <dgm:cxn modelId="{F9410CEE-812B-4087-B2B7-583CFE7EC0EF}" type="presOf" srcId="{6B194CC8-50E7-4221-BD3C-A0AE01F79FCD}" destId="{F3024724-625E-4382-8F0C-5C2A3C11F774}" srcOrd="0" destOrd="0" presId="urn:microsoft.com/office/officeart/2005/8/layout/vList2"/>
    <dgm:cxn modelId="{E28283F5-84E0-445E-B753-5C5CD10F777F}" type="presOf" srcId="{FDEB9C35-3A51-4B67-B008-0E6CEDB0F349}" destId="{F04A0D9C-9642-4BFE-B7A2-E17374F14A58}" srcOrd="0" destOrd="0" presId="urn:microsoft.com/office/officeart/2005/8/layout/vList2"/>
    <dgm:cxn modelId="{3A80C9C9-E519-44B8-B498-E7A06E675647}" type="presParOf" srcId="{F04A0D9C-9642-4BFE-B7A2-E17374F14A58}" destId="{F3024724-625E-4382-8F0C-5C2A3C11F774}" srcOrd="0" destOrd="0" presId="urn:microsoft.com/office/officeart/2005/8/layout/vList2"/>
    <dgm:cxn modelId="{D224B27A-2785-4EDF-85CF-F7E102655D70}" type="presParOf" srcId="{F04A0D9C-9642-4BFE-B7A2-E17374F14A58}" destId="{72F546A6-5D62-45A7-A8C4-5790DA65E1AF}" srcOrd="1" destOrd="0" presId="urn:microsoft.com/office/officeart/2005/8/layout/vList2"/>
    <dgm:cxn modelId="{3A52C9B9-C12B-4DF7-AF9A-0A884A8AFC79}" type="presParOf" srcId="{F04A0D9C-9642-4BFE-B7A2-E17374F14A58}" destId="{00CDBCD5-F5F6-40DC-95BE-C3FE0F91C31D}" srcOrd="2" destOrd="0" presId="urn:microsoft.com/office/officeart/2005/8/layout/vList2"/>
    <dgm:cxn modelId="{5E08AC5C-2E3D-4C64-89E6-078EBF2275C3}" type="presParOf" srcId="{F04A0D9C-9642-4BFE-B7A2-E17374F14A58}" destId="{4CE9B8F5-14DE-4CCD-9E3F-2D34CD240524}" srcOrd="3" destOrd="0" presId="urn:microsoft.com/office/officeart/2005/8/layout/vList2"/>
    <dgm:cxn modelId="{418DD65C-BDEE-4D84-AA1D-B94A79B7C68B}" type="presParOf" srcId="{F04A0D9C-9642-4BFE-B7A2-E17374F14A58}" destId="{83893004-841F-4786-B784-7390DF1D2B59}" srcOrd="4" destOrd="0" presId="urn:microsoft.com/office/officeart/2005/8/layout/vList2"/>
    <dgm:cxn modelId="{E6E45C4E-575B-4D87-9019-CDB37925236C}" type="presParOf" srcId="{F04A0D9C-9642-4BFE-B7A2-E17374F14A58}" destId="{F6356FA4-5E61-4F46-8414-6B33C5EC3BE5}" srcOrd="5" destOrd="0" presId="urn:microsoft.com/office/officeart/2005/8/layout/vList2"/>
    <dgm:cxn modelId="{612F8D3E-7A60-4466-B6D0-D32E56B8CCB5}" type="presParOf" srcId="{F04A0D9C-9642-4BFE-B7A2-E17374F14A58}" destId="{FC6828E9-8384-4FB0-8547-B0099F1E53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1E3F4-2374-47A6-B261-4F7B63A696C8}">
      <dsp:nvSpPr>
        <dsp:cNvPr id="0" name=""/>
        <dsp:cNvSpPr/>
      </dsp:nvSpPr>
      <dsp:spPr>
        <a:xfrm rot="10800000">
          <a:off x="2122276" y="2880"/>
          <a:ext cx="7146800" cy="1288572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A jelentés 2021. április 30-ig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elérhető adatokra épül.</a:t>
          </a:r>
        </a:p>
      </dsp:txBody>
      <dsp:txXfrm rot="10800000">
        <a:off x="2444419" y="2880"/>
        <a:ext cx="6824657" cy="1288572"/>
      </dsp:txXfrm>
    </dsp:sp>
    <dsp:sp modelId="{8F309AC5-D1CC-4100-8E0F-F60732257EE7}">
      <dsp:nvSpPr>
        <dsp:cNvPr id="0" name=""/>
        <dsp:cNvSpPr/>
      </dsp:nvSpPr>
      <dsp:spPr>
        <a:xfrm>
          <a:off x="1477990" y="2880"/>
          <a:ext cx="1288572" cy="12885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B51E3-D90B-4861-A7DD-DA7720F85E44}">
      <dsp:nvSpPr>
        <dsp:cNvPr id="0" name=""/>
        <dsp:cNvSpPr/>
      </dsp:nvSpPr>
      <dsp:spPr>
        <a:xfrm rot="10800000">
          <a:off x="2122276" y="1676101"/>
          <a:ext cx="7146800" cy="1288572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A fizetési moratórium júniust követő meghosszabbításával így nem számoltunk.</a:t>
          </a:r>
        </a:p>
      </dsp:txBody>
      <dsp:txXfrm rot="10800000">
        <a:off x="2444419" y="1676101"/>
        <a:ext cx="6824657" cy="1288572"/>
      </dsp:txXfrm>
    </dsp:sp>
    <dsp:sp modelId="{B27E90E9-B792-43BA-96D7-DD900500A8E8}">
      <dsp:nvSpPr>
        <dsp:cNvPr id="0" name=""/>
        <dsp:cNvSpPr/>
      </dsp:nvSpPr>
      <dsp:spPr>
        <a:xfrm>
          <a:off x="1477990" y="1676101"/>
          <a:ext cx="1288572" cy="12885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9CEE4-86C1-453E-B8C0-A661B267B151}">
      <dsp:nvSpPr>
        <dsp:cNvPr id="0" name=""/>
        <dsp:cNvSpPr/>
      </dsp:nvSpPr>
      <dsp:spPr>
        <a:xfrm rot="10800000">
          <a:off x="2122276" y="3349322"/>
          <a:ext cx="7146800" cy="1288572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22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noProof="0" dirty="0"/>
            <a:t>A kormányzati kommunikáció alapján: augusztusig változatlan formában, szeptembertől ettől eltérő formában folytatódhat a program.</a:t>
          </a:r>
        </a:p>
      </dsp:txBody>
      <dsp:txXfrm rot="10800000">
        <a:off x="2444419" y="3349322"/>
        <a:ext cx="6824657" cy="1288572"/>
      </dsp:txXfrm>
    </dsp:sp>
    <dsp:sp modelId="{9854C8AB-CEF7-473B-8DC9-0B047719A217}">
      <dsp:nvSpPr>
        <dsp:cNvPr id="0" name=""/>
        <dsp:cNvSpPr/>
      </dsp:nvSpPr>
      <dsp:spPr>
        <a:xfrm>
          <a:off x="1477990" y="3349322"/>
          <a:ext cx="1288572" cy="12885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4499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26632"/>
          <a:ext cx="6480008" cy="777599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665" y="64591"/>
        <a:ext cx="6404090" cy="701681"/>
      </dsp:txXfrm>
    </dsp:sp>
    <dsp:sp modelId="{9C6F85FC-5264-451E-8D58-5A8E00D0E61B}">
      <dsp:nvSpPr>
        <dsp:cNvPr id="0" name=""/>
        <dsp:cNvSpPr/>
      </dsp:nvSpPr>
      <dsp:spPr>
        <a:xfrm>
          <a:off x="0" y="153863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118439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1218977"/>
        <a:ext cx="6410838" cy="639310"/>
      </dsp:txXfrm>
    </dsp:sp>
    <dsp:sp modelId="{E665826A-0CBD-454C-8A57-36EF19D9A3AF}">
      <dsp:nvSpPr>
        <dsp:cNvPr id="0" name=""/>
        <dsp:cNvSpPr/>
      </dsp:nvSpPr>
      <dsp:spPr>
        <a:xfrm>
          <a:off x="0" y="262727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227303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2307617"/>
        <a:ext cx="6410838" cy="639310"/>
      </dsp:txXfrm>
    </dsp:sp>
    <dsp:sp modelId="{5FC77B46-1E5B-4DBC-8C0B-9CD3DD6F9695}">
      <dsp:nvSpPr>
        <dsp:cNvPr id="0" name=""/>
        <dsp:cNvSpPr/>
      </dsp:nvSpPr>
      <dsp:spPr>
        <a:xfrm>
          <a:off x="0" y="371591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336167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3396257"/>
        <a:ext cx="6410838" cy="639310"/>
      </dsp:txXfrm>
    </dsp:sp>
    <dsp:sp modelId="{7F7DA041-C4EA-4406-8328-3365590F53E0}">
      <dsp:nvSpPr>
        <dsp:cNvPr id="0" name=""/>
        <dsp:cNvSpPr/>
      </dsp:nvSpPr>
      <dsp:spPr>
        <a:xfrm>
          <a:off x="0" y="480455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45031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sp:txBody>
      <dsp:txXfrm>
        <a:off x="396291" y="4484897"/>
        <a:ext cx="6410838" cy="639310"/>
      </dsp:txXfrm>
    </dsp:sp>
    <dsp:sp modelId="{5BC28C96-FC2E-4139-9683-A7B0AF297066}">
      <dsp:nvSpPr>
        <dsp:cNvPr id="0" name=""/>
        <dsp:cNvSpPr/>
      </dsp:nvSpPr>
      <dsp:spPr>
        <a:xfrm>
          <a:off x="0" y="58931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53895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396291" y="5573537"/>
        <a:ext cx="6410838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4499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26632"/>
          <a:ext cx="6480008" cy="777599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665" y="64591"/>
        <a:ext cx="6404090" cy="701681"/>
      </dsp:txXfrm>
    </dsp:sp>
    <dsp:sp modelId="{9C6F85FC-5264-451E-8D58-5A8E00D0E61B}">
      <dsp:nvSpPr>
        <dsp:cNvPr id="0" name=""/>
        <dsp:cNvSpPr/>
      </dsp:nvSpPr>
      <dsp:spPr>
        <a:xfrm>
          <a:off x="0" y="153863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1184392"/>
          <a:ext cx="6480008" cy="7084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1218977"/>
        <a:ext cx="6410838" cy="639310"/>
      </dsp:txXfrm>
    </dsp:sp>
    <dsp:sp modelId="{E665826A-0CBD-454C-8A57-36EF19D9A3AF}">
      <dsp:nvSpPr>
        <dsp:cNvPr id="0" name=""/>
        <dsp:cNvSpPr/>
      </dsp:nvSpPr>
      <dsp:spPr>
        <a:xfrm>
          <a:off x="0" y="262727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227303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2307617"/>
        <a:ext cx="6410838" cy="639310"/>
      </dsp:txXfrm>
    </dsp:sp>
    <dsp:sp modelId="{5FC77B46-1E5B-4DBC-8C0B-9CD3DD6F9695}">
      <dsp:nvSpPr>
        <dsp:cNvPr id="0" name=""/>
        <dsp:cNvSpPr/>
      </dsp:nvSpPr>
      <dsp:spPr>
        <a:xfrm>
          <a:off x="0" y="371591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336167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3396257"/>
        <a:ext cx="6410838" cy="639310"/>
      </dsp:txXfrm>
    </dsp:sp>
    <dsp:sp modelId="{7F7DA041-C4EA-4406-8328-3365590F53E0}">
      <dsp:nvSpPr>
        <dsp:cNvPr id="0" name=""/>
        <dsp:cNvSpPr/>
      </dsp:nvSpPr>
      <dsp:spPr>
        <a:xfrm>
          <a:off x="0" y="480455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45031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sp:txBody>
      <dsp:txXfrm>
        <a:off x="396291" y="4484897"/>
        <a:ext cx="6410838" cy="639310"/>
      </dsp:txXfrm>
    </dsp:sp>
    <dsp:sp modelId="{5BC28C96-FC2E-4139-9683-A7B0AF297066}">
      <dsp:nvSpPr>
        <dsp:cNvPr id="0" name=""/>
        <dsp:cNvSpPr/>
      </dsp:nvSpPr>
      <dsp:spPr>
        <a:xfrm>
          <a:off x="0" y="58931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53895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396291" y="5573537"/>
        <a:ext cx="6410838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4499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26632"/>
          <a:ext cx="6480008" cy="777599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665" y="64591"/>
        <a:ext cx="6404090" cy="701681"/>
      </dsp:txXfrm>
    </dsp:sp>
    <dsp:sp modelId="{9C6F85FC-5264-451E-8D58-5A8E00D0E61B}">
      <dsp:nvSpPr>
        <dsp:cNvPr id="0" name=""/>
        <dsp:cNvSpPr/>
      </dsp:nvSpPr>
      <dsp:spPr>
        <a:xfrm>
          <a:off x="0" y="153863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118439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1218977"/>
        <a:ext cx="6410838" cy="639310"/>
      </dsp:txXfrm>
    </dsp:sp>
    <dsp:sp modelId="{E665826A-0CBD-454C-8A57-36EF19D9A3AF}">
      <dsp:nvSpPr>
        <dsp:cNvPr id="0" name=""/>
        <dsp:cNvSpPr/>
      </dsp:nvSpPr>
      <dsp:spPr>
        <a:xfrm>
          <a:off x="0" y="262727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2273032"/>
          <a:ext cx="6480008" cy="7084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2307617"/>
        <a:ext cx="6410838" cy="639310"/>
      </dsp:txXfrm>
    </dsp:sp>
    <dsp:sp modelId="{5FC77B46-1E5B-4DBC-8C0B-9CD3DD6F9695}">
      <dsp:nvSpPr>
        <dsp:cNvPr id="0" name=""/>
        <dsp:cNvSpPr/>
      </dsp:nvSpPr>
      <dsp:spPr>
        <a:xfrm>
          <a:off x="0" y="371591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336167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3396257"/>
        <a:ext cx="6410838" cy="639310"/>
      </dsp:txXfrm>
    </dsp:sp>
    <dsp:sp modelId="{7F7DA041-C4EA-4406-8328-3365590F53E0}">
      <dsp:nvSpPr>
        <dsp:cNvPr id="0" name=""/>
        <dsp:cNvSpPr/>
      </dsp:nvSpPr>
      <dsp:spPr>
        <a:xfrm>
          <a:off x="0" y="480455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45031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sp:txBody>
      <dsp:txXfrm>
        <a:off x="396291" y="4484897"/>
        <a:ext cx="6410838" cy="639310"/>
      </dsp:txXfrm>
    </dsp:sp>
    <dsp:sp modelId="{5BC28C96-FC2E-4139-9683-A7B0AF297066}">
      <dsp:nvSpPr>
        <dsp:cNvPr id="0" name=""/>
        <dsp:cNvSpPr/>
      </dsp:nvSpPr>
      <dsp:spPr>
        <a:xfrm>
          <a:off x="0" y="58931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53895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396291" y="5573537"/>
        <a:ext cx="6410838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4499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26632"/>
          <a:ext cx="6480008" cy="777599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665" y="64591"/>
        <a:ext cx="6404090" cy="701681"/>
      </dsp:txXfrm>
    </dsp:sp>
    <dsp:sp modelId="{9C6F85FC-5264-451E-8D58-5A8E00D0E61B}">
      <dsp:nvSpPr>
        <dsp:cNvPr id="0" name=""/>
        <dsp:cNvSpPr/>
      </dsp:nvSpPr>
      <dsp:spPr>
        <a:xfrm>
          <a:off x="0" y="153863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118439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1218977"/>
        <a:ext cx="6410838" cy="639310"/>
      </dsp:txXfrm>
    </dsp:sp>
    <dsp:sp modelId="{E665826A-0CBD-454C-8A57-36EF19D9A3AF}">
      <dsp:nvSpPr>
        <dsp:cNvPr id="0" name=""/>
        <dsp:cNvSpPr/>
      </dsp:nvSpPr>
      <dsp:spPr>
        <a:xfrm>
          <a:off x="0" y="262727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227303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2307617"/>
        <a:ext cx="6410838" cy="639310"/>
      </dsp:txXfrm>
    </dsp:sp>
    <dsp:sp modelId="{5FC77B46-1E5B-4DBC-8C0B-9CD3DD6F9695}">
      <dsp:nvSpPr>
        <dsp:cNvPr id="0" name=""/>
        <dsp:cNvSpPr/>
      </dsp:nvSpPr>
      <dsp:spPr>
        <a:xfrm>
          <a:off x="0" y="371591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3361672"/>
          <a:ext cx="6480008" cy="7084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3396257"/>
        <a:ext cx="6410838" cy="639310"/>
      </dsp:txXfrm>
    </dsp:sp>
    <dsp:sp modelId="{7F7DA041-C4EA-4406-8328-3365590F53E0}">
      <dsp:nvSpPr>
        <dsp:cNvPr id="0" name=""/>
        <dsp:cNvSpPr/>
      </dsp:nvSpPr>
      <dsp:spPr>
        <a:xfrm>
          <a:off x="0" y="480455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45031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sp:txBody>
      <dsp:txXfrm>
        <a:off x="396291" y="4484897"/>
        <a:ext cx="6410838" cy="639310"/>
      </dsp:txXfrm>
    </dsp:sp>
    <dsp:sp modelId="{5BC28C96-FC2E-4139-9683-A7B0AF297066}">
      <dsp:nvSpPr>
        <dsp:cNvPr id="0" name=""/>
        <dsp:cNvSpPr/>
      </dsp:nvSpPr>
      <dsp:spPr>
        <a:xfrm>
          <a:off x="0" y="58931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53895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396291" y="5573537"/>
        <a:ext cx="6410838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921C5-8AC1-4528-BE51-67CB06412CD1}">
      <dsp:nvSpPr>
        <dsp:cNvPr id="0" name=""/>
        <dsp:cNvSpPr/>
      </dsp:nvSpPr>
      <dsp:spPr>
        <a:xfrm>
          <a:off x="0" y="12621"/>
          <a:ext cx="26868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&gt;3000 milliárd Ft</a:t>
          </a:r>
        </a:p>
      </dsp:txBody>
      <dsp:txXfrm>
        <a:off x="18734" y="31355"/>
        <a:ext cx="2649409" cy="346292"/>
      </dsp:txXfrm>
    </dsp:sp>
    <dsp:sp modelId="{3AAFCEFC-330F-4415-9CAB-1A990088DD2F}">
      <dsp:nvSpPr>
        <dsp:cNvPr id="0" name=""/>
        <dsp:cNvSpPr/>
      </dsp:nvSpPr>
      <dsp:spPr>
        <a:xfrm>
          <a:off x="0" y="396381"/>
          <a:ext cx="268687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solidFill>
                <a:schemeClr val="tx2"/>
              </a:solidFill>
            </a:rPr>
            <a:t>Új állami és jegybanki hitelprogramokhoz kapcsolódó szerződéskötés az indulás óta</a:t>
          </a:r>
        </a:p>
      </dsp:txBody>
      <dsp:txXfrm>
        <a:off x="0" y="396381"/>
        <a:ext cx="2686877" cy="943920"/>
      </dsp:txXfrm>
    </dsp:sp>
    <dsp:sp modelId="{9CC2A1FF-7228-49C7-B726-906B3F65A491}">
      <dsp:nvSpPr>
        <dsp:cNvPr id="0" name=""/>
        <dsp:cNvSpPr/>
      </dsp:nvSpPr>
      <dsp:spPr>
        <a:xfrm>
          <a:off x="0" y="1340301"/>
          <a:ext cx="26868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~60% </a:t>
          </a:r>
        </a:p>
      </dsp:txBody>
      <dsp:txXfrm>
        <a:off x="18734" y="1359035"/>
        <a:ext cx="2649409" cy="346292"/>
      </dsp:txXfrm>
    </dsp:sp>
    <dsp:sp modelId="{6EA1A451-12CC-450C-A7D4-5FB1CD63D95F}">
      <dsp:nvSpPr>
        <dsp:cNvPr id="0" name=""/>
        <dsp:cNvSpPr/>
      </dsp:nvSpPr>
      <dsp:spPr>
        <a:xfrm>
          <a:off x="0" y="1724061"/>
          <a:ext cx="2686877" cy="4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Programok súlya az új vállalati hitelezésben</a:t>
          </a:r>
        </a:p>
      </dsp:txBody>
      <dsp:txXfrm>
        <a:off x="0" y="1724061"/>
        <a:ext cx="2686877" cy="488520"/>
      </dsp:txXfrm>
    </dsp:sp>
    <dsp:sp modelId="{1364C05A-5EB6-4E26-96F0-EB26D1F44FA3}">
      <dsp:nvSpPr>
        <dsp:cNvPr id="0" name=""/>
        <dsp:cNvSpPr/>
      </dsp:nvSpPr>
      <dsp:spPr>
        <a:xfrm>
          <a:off x="0" y="2212581"/>
          <a:ext cx="26868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/>
            <a:t>41% </a:t>
          </a:r>
        </a:p>
      </dsp:txBody>
      <dsp:txXfrm>
        <a:off x="18734" y="2231315"/>
        <a:ext cx="2649409" cy="346292"/>
      </dsp:txXfrm>
    </dsp:sp>
    <dsp:sp modelId="{B17AD44C-8B31-443B-9C7A-FA0A0A815886}">
      <dsp:nvSpPr>
        <dsp:cNvPr id="0" name=""/>
        <dsp:cNvSpPr/>
      </dsp:nvSpPr>
      <dsp:spPr>
        <a:xfrm>
          <a:off x="0" y="2596341"/>
          <a:ext cx="2686877" cy="48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0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600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NHP</a:t>
          </a:r>
          <a:r>
            <a:rPr lang="hu-HU" sz="160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részarány az új vállalati hitelezésben</a:t>
          </a:r>
        </a:p>
      </dsp:txBody>
      <dsp:txXfrm>
        <a:off x="0" y="2596341"/>
        <a:ext cx="2686877" cy="488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4499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26632"/>
          <a:ext cx="6480008" cy="777599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665" y="64591"/>
        <a:ext cx="6404090" cy="701681"/>
      </dsp:txXfrm>
    </dsp:sp>
    <dsp:sp modelId="{9C6F85FC-5264-451E-8D58-5A8E00D0E61B}">
      <dsp:nvSpPr>
        <dsp:cNvPr id="0" name=""/>
        <dsp:cNvSpPr/>
      </dsp:nvSpPr>
      <dsp:spPr>
        <a:xfrm>
          <a:off x="0" y="153863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118439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1218977"/>
        <a:ext cx="6410838" cy="639310"/>
      </dsp:txXfrm>
    </dsp:sp>
    <dsp:sp modelId="{E665826A-0CBD-454C-8A57-36EF19D9A3AF}">
      <dsp:nvSpPr>
        <dsp:cNvPr id="0" name=""/>
        <dsp:cNvSpPr/>
      </dsp:nvSpPr>
      <dsp:spPr>
        <a:xfrm>
          <a:off x="0" y="262727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227303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2307617"/>
        <a:ext cx="6410838" cy="639310"/>
      </dsp:txXfrm>
    </dsp:sp>
    <dsp:sp modelId="{5FC77B46-1E5B-4DBC-8C0B-9CD3DD6F9695}">
      <dsp:nvSpPr>
        <dsp:cNvPr id="0" name=""/>
        <dsp:cNvSpPr/>
      </dsp:nvSpPr>
      <dsp:spPr>
        <a:xfrm>
          <a:off x="0" y="371591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336167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3396257"/>
        <a:ext cx="6410838" cy="639310"/>
      </dsp:txXfrm>
    </dsp:sp>
    <dsp:sp modelId="{7F7DA041-C4EA-4406-8328-3365590F53E0}">
      <dsp:nvSpPr>
        <dsp:cNvPr id="0" name=""/>
        <dsp:cNvSpPr/>
      </dsp:nvSpPr>
      <dsp:spPr>
        <a:xfrm>
          <a:off x="0" y="480455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450312"/>
          <a:ext cx="6480008" cy="7084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sp:txBody>
      <dsp:txXfrm>
        <a:off x="396291" y="4484897"/>
        <a:ext cx="6410838" cy="639310"/>
      </dsp:txXfrm>
    </dsp:sp>
    <dsp:sp modelId="{5BC28C96-FC2E-4139-9683-A7B0AF297066}">
      <dsp:nvSpPr>
        <dsp:cNvPr id="0" name=""/>
        <dsp:cNvSpPr/>
      </dsp:nvSpPr>
      <dsp:spPr>
        <a:xfrm>
          <a:off x="0" y="58931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538952"/>
          <a:ext cx="6480008" cy="7084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396291" y="5573537"/>
        <a:ext cx="6410838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4499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26632"/>
          <a:ext cx="6480008" cy="777599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noProof="0" dirty="0">
              <a:solidFill>
                <a:prstClr val="white"/>
              </a:solidFill>
              <a:latin typeface="Trebuchet MS"/>
              <a:ea typeface="+mn-ea"/>
              <a:cs typeface="+mn-cs"/>
            </a:rPr>
            <a:t>A fizetési moratórium meghosszabbítása során mérlegelendő szempontok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9665" y="64591"/>
        <a:ext cx="6404090" cy="701681"/>
      </dsp:txXfrm>
    </dsp:sp>
    <dsp:sp modelId="{9C6F85FC-5264-451E-8D58-5A8E00D0E61B}">
      <dsp:nvSpPr>
        <dsp:cNvPr id="0" name=""/>
        <dsp:cNvSpPr/>
      </dsp:nvSpPr>
      <dsp:spPr>
        <a:xfrm>
          <a:off x="0" y="153863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118439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1218977"/>
        <a:ext cx="6410838" cy="639310"/>
      </dsp:txXfrm>
    </dsp:sp>
    <dsp:sp modelId="{E665826A-0CBD-454C-8A57-36EF19D9A3AF}">
      <dsp:nvSpPr>
        <dsp:cNvPr id="0" name=""/>
        <dsp:cNvSpPr/>
      </dsp:nvSpPr>
      <dsp:spPr>
        <a:xfrm>
          <a:off x="0" y="262727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227303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2307617"/>
        <a:ext cx="6410838" cy="639310"/>
      </dsp:txXfrm>
    </dsp:sp>
    <dsp:sp modelId="{5FC77B46-1E5B-4DBC-8C0B-9CD3DD6F9695}">
      <dsp:nvSpPr>
        <dsp:cNvPr id="0" name=""/>
        <dsp:cNvSpPr/>
      </dsp:nvSpPr>
      <dsp:spPr>
        <a:xfrm>
          <a:off x="0" y="371591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336167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396291" y="3396257"/>
        <a:ext cx="6410838" cy="639310"/>
      </dsp:txXfrm>
    </dsp:sp>
    <dsp:sp modelId="{7F7DA041-C4EA-4406-8328-3365590F53E0}">
      <dsp:nvSpPr>
        <dsp:cNvPr id="0" name=""/>
        <dsp:cNvSpPr/>
      </dsp:nvSpPr>
      <dsp:spPr>
        <a:xfrm>
          <a:off x="0" y="480455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450312"/>
          <a:ext cx="6480008" cy="7084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Hitelkockázatok</a:t>
          </a:r>
        </a:p>
      </dsp:txBody>
      <dsp:txXfrm>
        <a:off x="396291" y="4484897"/>
        <a:ext cx="6410838" cy="639310"/>
      </dsp:txXfrm>
    </dsp:sp>
    <dsp:sp modelId="{5BC28C96-FC2E-4139-9683-A7B0AF297066}">
      <dsp:nvSpPr>
        <dsp:cNvPr id="0" name=""/>
        <dsp:cNvSpPr/>
      </dsp:nvSpPr>
      <dsp:spPr>
        <a:xfrm>
          <a:off x="0" y="5893192"/>
          <a:ext cx="723413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538952"/>
          <a:ext cx="6480008" cy="7084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396291" y="5573537"/>
        <a:ext cx="6410838" cy="63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24724-625E-4382-8F0C-5C2A3C11F774}">
      <dsp:nvSpPr>
        <dsp:cNvPr id="0" name=""/>
        <dsp:cNvSpPr/>
      </dsp:nvSpPr>
      <dsp:spPr>
        <a:xfrm>
          <a:off x="0" y="2032"/>
          <a:ext cx="8705396" cy="1420303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hu-HU" sz="2800" kern="1200" dirty="0"/>
            <a:t>MORATÓRIUM</a:t>
          </a:r>
          <a:br>
            <a:rPr lang="hu-HU" sz="2000" kern="1200" dirty="0"/>
          </a:br>
          <a:r>
            <a:rPr lang="hu-HU" sz="2000" kern="1200" dirty="0"/>
            <a:t>Fontosnak tartjuk, hogy a programban résztvevő adósok többsége újból megkezdje hitele törlesztését, és a hosszabbítással csak azok éljenek, akik a moratórium nyújtotta védőhálóra valóban rászorulnak.</a:t>
          </a:r>
        </a:p>
      </dsp:txBody>
      <dsp:txXfrm>
        <a:off x="69333" y="71365"/>
        <a:ext cx="8566730" cy="1281637"/>
      </dsp:txXfrm>
    </dsp:sp>
    <dsp:sp modelId="{00CDBCD5-F5F6-40DC-95BE-C3FE0F91C31D}">
      <dsp:nvSpPr>
        <dsp:cNvPr id="0" name=""/>
        <dsp:cNvSpPr/>
      </dsp:nvSpPr>
      <dsp:spPr>
        <a:xfrm>
          <a:off x="0" y="1434443"/>
          <a:ext cx="8705396" cy="1420303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hu-HU" sz="2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SOKKELLENÁLLÓ-KÉPESSÉG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hu-HU" sz="2000" kern="1200" dirty="0"/>
            <a:t>A likviditási tartalékok bőségesek, súlyos stresszhelyzet esetén is csak minimális tőkehiány merülne fel a szektorban. A bankok képesek támogatni a gazdaság újraindítását.</a:t>
          </a:r>
        </a:p>
      </dsp:txBody>
      <dsp:txXfrm>
        <a:off x="69333" y="1503776"/>
        <a:ext cx="8566730" cy="1281637"/>
      </dsp:txXfrm>
    </dsp:sp>
    <dsp:sp modelId="{83893004-841F-4786-B784-7390DF1D2B59}">
      <dsp:nvSpPr>
        <dsp:cNvPr id="0" name=""/>
        <dsp:cNvSpPr/>
      </dsp:nvSpPr>
      <dsp:spPr>
        <a:xfrm>
          <a:off x="0" y="2866854"/>
          <a:ext cx="8705396" cy="1420303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hu-HU" sz="2800" kern="1200" dirty="0"/>
            <a:t>SÉRÜLÉKENYSÉG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 vállalati hitelállomány 12 százaléka, a lakossági hitelállomány 10 százaléka kiemelten kockázatosnak tekinthető. A nemteljesítő ráták azonban ennél alacsonyabban tetőzhetnek a következő években.</a:t>
          </a:r>
        </a:p>
      </dsp:txBody>
      <dsp:txXfrm>
        <a:off x="69333" y="2936187"/>
        <a:ext cx="8566730" cy="1281637"/>
      </dsp:txXfrm>
    </dsp:sp>
    <dsp:sp modelId="{FC6828E9-8384-4FB0-8547-B0099F1E534D}">
      <dsp:nvSpPr>
        <dsp:cNvPr id="0" name=""/>
        <dsp:cNvSpPr/>
      </dsp:nvSpPr>
      <dsp:spPr>
        <a:xfrm>
          <a:off x="0" y="4299265"/>
          <a:ext cx="8705396" cy="1420303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hu-HU" sz="2800" kern="1200" dirty="0"/>
            <a:t>HITELKOCKÁZATOK</a:t>
          </a:r>
          <a:endParaRPr lang="hu-HU" sz="5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 bankok megkezdték az értékvesztésképzést a várhatóan romló portfólióra. Elsősorban a moratóriumos hiteleket érintette a hitelkockázat növekedése. A banki jövedelmezőség is érdemben romlott az elszámolt értékvesztés hatására.</a:t>
          </a:r>
          <a:endParaRPr lang="hu-HU" sz="2000" kern="1200" dirty="0"/>
        </a:p>
      </dsp:txBody>
      <dsp:txXfrm>
        <a:off x="69333" y="4368598"/>
        <a:ext cx="8566730" cy="128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2021. 06. 08.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417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17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514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03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4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70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22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08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0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05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58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83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67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0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  <p:sldLayoutId id="2147483822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hdphoto" Target="../media/hdphoto3.wdp"/><Relationship Id="rId3" Type="http://schemas.openxmlformats.org/officeDocument/2006/relationships/hyperlink" Target="https://www.mnb.hu/letoltes/jelentes-abrai-tablai-charts-tables-of-report-2021-junius.xlsx" TargetMode="External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hyperlink" Target="https://www.mnb.hu/letoltes/sajtoprezentacio-penzugyi-stabilitasi-jelentes-2021-junius-hu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808" y="400114"/>
            <a:ext cx="5126441" cy="369332"/>
          </a:xfrm>
        </p:spPr>
        <p:txBody>
          <a:bodyPr/>
          <a:lstStyle/>
          <a:p>
            <a:r>
              <a:rPr lang="hu-HU" dirty="0"/>
              <a:t>Sajtótájékoztató | 2021. június 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(2021. június)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820" y="350418"/>
            <a:ext cx="4710877" cy="723275"/>
          </a:xfrm>
        </p:spPr>
        <p:txBody>
          <a:bodyPr/>
          <a:lstStyle/>
          <a:p>
            <a:r>
              <a:rPr lang="hu-HU" dirty="0"/>
              <a:t>Dancsik Bálint | főosztályvezető</a:t>
            </a:r>
          </a:p>
          <a:p>
            <a:pPr>
              <a:spcBef>
                <a:spcPts val="600"/>
              </a:spcBef>
            </a:pPr>
            <a:r>
              <a:rPr lang="hu-HU" dirty="0"/>
              <a:t>Pénzügyi rendszer elemzése ig.</a:t>
            </a:r>
          </a:p>
        </p:txBody>
      </p:sp>
    </p:spTree>
    <p:extLst>
      <p:ext uri="{BB962C8B-B14F-4D97-AF65-F5344CB8AC3E}">
        <p14:creationId xmlns:p14="http://schemas.microsoft.com/office/powerpoint/2010/main" val="41651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1" y="142875"/>
            <a:ext cx="8905874" cy="972038"/>
          </a:xfrm>
        </p:spPr>
        <p:txBody>
          <a:bodyPr>
            <a:noAutofit/>
          </a:bodyPr>
          <a:lstStyle/>
          <a:p>
            <a:r>
              <a:rPr lang="hu-HU" sz="2400" dirty="0"/>
              <a:t>A gazdaságok élénkülése és a monetáris és fiskális </a:t>
            </a:r>
            <a:r>
              <a:rPr lang="hu-HU" sz="2400" dirty="0" err="1"/>
              <a:t>stimulusok</a:t>
            </a:r>
            <a:r>
              <a:rPr lang="hu-HU" sz="2400" dirty="0"/>
              <a:t> miatt világszerte emelkedtek az inflációs várakozások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339" y="6387593"/>
            <a:ext cx="8285597" cy="379635"/>
          </a:xfrm>
        </p:spPr>
        <p:txBody>
          <a:bodyPr/>
          <a:lstStyle/>
          <a:p>
            <a:r>
              <a:rPr lang="hu-HU" sz="1200" dirty="0"/>
              <a:t>Megjegyzés: A 10 éves referencia államkötvény-hozamok és az inflációhoz indexált államkötvény-hozamok különbözete által implikált inflációs várakozások. Forrás: </a:t>
            </a:r>
            <a:r>
              <a:rPr lang="hu-HU" sz="1200" dirty="0" err="1"/>
              <a:t>Datastream</a:t>
            </a:r>
            <a:r>
              <a:rPr lang="hu-HU" sz="1200" dirty="0"/>
              <a:t>, St. Louis Fed.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212746" y="5853577"/>
            <a:ext cx="742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Inflációs várakozások alakulása az Eurozónában és az Egyesült Államokban</a:t>
            </a:r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A6544-0B0B-444A-BB2A-EAC1DA5E052C}"/>
              </a:ext>
            </a:extLst>
          </p:cNvPr>
          <p:cNvSpPr txBox="1"/>
          <p:nvPr/>
        </p:nvSpPr>
        <p:spPr>
          <a:xfrm>
            <a:off x="6923936" y="6599227"/>
            <a:ext cx="4572000" cy="210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endParaRPr lang="hu-HU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607429-9224-42BE-9AAA-1F00C53C44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79167"/>
            <a:ext cx="6105525" cy="45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845F7B-7776-4103-A504-83001B4311F3}"/>
              </a:ext>
            </a:extLst>
          </p:cNvPr>
          <p:cNvSpPr txBox="1"/>
          <p:nvPr/>
        </p:nvSpPr>
        <p:spPr>
          <a:xfrm>
            <a:off x="9229725" y="3242416"/>
            <a:ext cx="280035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Az idei évben is </a:t>
            </a:r>
            <a:r>
              <a:rPr lang="hu-HU" b="1" dirty="0">
                <a:solidFill>
                  <a:schemeClr val="tx2"/>
                </a:solidFill>
              </a:rPr>
              <a:t>támogató költségvetési politika </a:t>
            </a:r>
            <a:r>
              <a:rPr lang="hu-HU" dirty="0">
                <a:solidFill>
                  <a:schemeClr val="tx2"/>
                </a:solidFill>
              </a:rPr>
              <a:t>jellemezheti a fejlett gazdaságokat.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2B450-2D41-4DA1-93FE-4D77C64AA44B}"/>
              </a:ext>
            </a:extLst>
          </p:cNvPr>
          <p:cNvSpPr txBox="1"/>
          <p:nvPr/>
        </p:nvSpPr>
        <p:spPr>
          <a:xfrm>
            <a:off x="9229724" y="1366105"/>
            <a:ext cx="2800350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fiskális intézkedések az elmúlt év során </a:t>
            </a:r>
            <a:r>
              <a:rPr lang="hu-HU" b="1" dirty="0">
                <a:solidFill>
                  <a:schemeClr val="tx2"/>
                </a:solidFill>
              </a:rPr>
              <a:t>a világgazdasági kibocsátás 19 százalékának</a:t>
            </a:r>
            <a:r>
              <a:rPr lang="hu-HU" dirty="0">
                <a:solidFill>
                  <a:schemeClr val="tx2"/>
                </a:solidFill>
              </a:rPr>
              <a:t> megfelelő összeggel  támogatták a gazdaságokat.</a:t>
            </a:r>
          </a:p>
        </p:txBody>
      </p:sp>
    </p:spTree>
    <p:extLst>
      <p:ext uri="{BB962C8B-B14F-4D97-AF65-F5344CB8AC3E}">
        <p14:creationId xmlns:p14="http://schemas.microsoft.com/office/powerpoint/2010/main" val="241237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ACAB-5CD0-4771-9642-2C3C142A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297" y="171988"/>
            <a:ext cx="8399849" cy="973466"/>
          </a:xfrm>
        </p:spPr>
        <p:txBody>
          <a:bodyPr vert="horz" lIns="72000" tIns="36000" rIns="72000" bIns="36000" rtlCol="0" anchor="ctr">
            <a:noAutofit/>
          </a:bodyPr>
          <a:lstStyle/>
          <a:p>
            <a:r>
              <a:rPr lang="hu-HU" sz="2400" dirty="0"/>
              <a:t>A fejlett piaci hozamok emelkedése csökkentette és időszakosan megfordította a feltörekvő piaci tőkeáramlások irányát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C4851-A5B0-48BF-A9BC-697FC71344A3}"/>
              </a:ext>
            </a:extLst>
          </p:cNvPr>
          <p:cNvSpPr txBox="1"/>
          <p:nvPr/>
        </p:nvSpPr>
        <p:spPr>
          <a:xfrm>
            <a:off x="3382297" y="5922713"/>
            <a:ext cx="897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Feltörekvő piaci tőkeáramlások, és a 10 éves amerikai állampapír hozamának alakulása</a:t>
            </a:r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523DA-6BE8-45C9-86DE-DE1145FA4926}"/>
              </a:ext>
            </a:extLst>
          </p:cNvPr>
          <p:cNvSpPr txBox="1"/>
          <p:nvPr/>
        </p:nvSpPr>
        <p:spPr>
          <a:xfrm>
            <a:off x="3382297" y="6427480"/>
            <a:ext cx="6096000" cy="258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en-GB" dirty="0" err="1"/>
              <a:t>Forrás</a:t>
            </a:r>
            <a:r>
              <a:rPr lang="en-GB" dirty="0"/>
              <a:t>: </a:t>
            </a:r>
            <a:r>
              <a:rPr lang="en-GB" dirty="0" err="1"/>
              <a:t>EPFR</a:t>
            </a:r>
            <a:r>
              <a:rPr lang="en-GB" dirty="0"/>
              <a:t>, </a:t>
            </a:r>
            <a:r>
              <a:rPr lang="en-GB" dirty="0" err="1"/>
              <a:t>Datastream</a:t>
            </a:r>
            <a:r>
              <a:rPr lang="en-GB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C1EE8-D24C-499D-B78B-25972974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21" y="1217579"/>
            <a:ext cx="6855931" cy="4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4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250820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60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56CD-AA5D-45D1-867D-FA6FA673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77" y="170865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szektor bőséges likviditással rendelkezik, még egy súlyos sokk esetén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016EA-B521-4848-B9C2-90B24662F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420" y="4359878"/>
            <a:ext cx="2591498" cy="1618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79675-84CD-4E66-AF8E-D4623CDB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20" y="1723120"/>
            <a:ext cx="2591497" cy="2617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DEABC8-1F11-49FC-ACCF-A6326A9F81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77" y="1623730"/>
            <a:ext cx="5681260" cy="4385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42A513-52C5-462E-802C-CD33F7573363}"/>
              </a:ext>
            </a:extLst>
          </p:cNvPr>
          <p:cNvSpPr txBox="1"/>
          <p:nvPr/>
        </p:nvSpPr>
        <p:spPr>
          <a:xfrm>
            <a:off x="3164371" y="978902"/>
            <a:ext cx="9027629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bankrendszer likviditási helyzete 2020 második félévében tovább javult, a likviditásfedezeti ráta (</a:t>
            </a:r>
            <a:r>
              <a:rPr lang="hu-HU" dirty="0" err="1"/>
              <a:t>LCR</a:t>
            </a:r>
            <a:r>
              <a:rPr lang="hu-HU" dirty="0"/>
              <a:t>) 2020 végére 206 százalékra emelkedett.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FFF55-89CB-4B46-BACC-1A4765EC62BE}"/>
              </a:ext>
            </a:extLst>
          </p:cNvPr>
          <p:cNvSpPr txBox="1"/>
          <p:nvPr/>
        </p:nvSpPr>
        <p:spPr>
          <a:xfrm>
            <a:off x="3284467" y="6388196"/>
            <a:ext cx="8046141" cy="43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Megjegyzés: A dobozok szélei az eloszlás alsó és felső </a:t>
            </a:r>
            <a:r>
              <a:rPr lang="hu-HU" dirty="0" err="1"/>
              <a:t>kvartilisét</a:t>
            </a:r>
            <a:r>
              <a:rPr lang="hu-HU" dirty="0"/>
              <a:t>, a színek határa a mediánját jelölik. Az ábra alsó talpa a tizedik, míg a felső talpa a kilencvenedik </a:t>
            </a:r>
            <a:r>
              <a:rPr lang="hu-HU" dirty="0" err="1"/>
              <a:t>percentilist</a:t>
            </a:r>
            <a:r>
              <a:rPr lang="hu-HU" dirty="0"/>
              <a:t> mutatja. Forrás: MNB.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1B6D1-5208-4DD3-A3D4-4B0E82BDCE85}"/>
              </a:ext>
            </a:extLst>
          </p:cNvPr>
          <p:cNvSpPr txBox="1"/>
          <p:nvPr/>
        </p:nvSpPr>
        <p:spPr>
          <a:xfrm>
            <a:off x="3284467" y="5978488"/>
            <a:ext cx="61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Az </a:t>
            </a:r>
            <a:r>
              <a:rPr lang="hu-HU" dirty="0" err="1"/>
              <a:t>LCR</a:t>
            </a:r>
            <a:r>
              <a:rPr lang="hu-HU" dirty="0"/>
              <a:t> mutató darabszám alapú eloszlása stressz előtt és után</a:t>
            </a:r>
          </a:p>
        </p:txBody>
      </p:sp>
    </p:spTree>
    <p:extLst>
      <p:ext uri="{BB962C8B-B14F-4D97-AF65-F5344CB8AC3E}">
        <p14:creationId xmlns:p14="http://schemas.microsoft.com/office/powerpoint/2010/main" val="328699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tőkepufferek felhasználhatósága érdemben növelte a bankok szabad tőkéjét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3756991" y="5725910"/>
            <a:ext cx="46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/>
              <a:t>A bankrendszer konszolidált tőkemegfelelése</a:t>
            </a:r>
            <a:endParaRPr lang="hu-H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7D34BB7-72FE-467B-B572-2F253BC93373}"/>
              </a:ext>
            </a:extLst>
          </p:cNvPr>
          <p:cNvSpPr txBox="1">
            <a:spLocks/>
          </p:cNvSpPr>
          <p:nvPr/>
        </p:nvSpPr>
        <p:spPr>
          <a:xfrm>
            <a:off x="3150704" y="6296222"/>
            <a:ext cx="8300716" cy="502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2014 előtti adatok eltérő </a:t>
            </a:r>
            <a:r>
              <a:rPr lang="hu-HU" sz="1200" dirty="0" err="1"/>
              <a:t>prudenciális</a:t>
            </a:r>
            <a:r>
              <a:rPr lang="hu-HU" sz="1200" dirty="0"/>
              <a:t> és számviteli sztenderdek mellett készültek. A 2020. decemberi adatok is a tőkekövetelményekkel kapcsolatos enyhítések nélkül szerepelnek. Forrás: MNB.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F0146-9296-4857-859F-F9A90F756D5B}"/>
              </a:ext>
            </a:extLst>
          </p:cNvPr>
          <p:cNvSpPr txBox="1"/>
          <p:nvPr/>
        </p:nvSpPr>
        <p:spPr>
          <a:xfrm>
            <a:off x="9210675" y="1381669"/>
            <a:ext cx="2688608" cy="10895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Mind a </a:t>
            </a:r>
            <a:r>
              <a:rPr lang="hu-HU" b="1" dirty="0">
                <a:solidFill>
                  <a:schemeClr val="tx2"/>
                </a:solidFill>
              </a:rPr>
              <a:t>pozitív eredmény</a:t>
            </a:r>
            <a:r>
              <a:rPr lang="hu-HU" dirty="0">
                <a:solidFill>
                  <a:schemeClr val="tx2"/>
                </a:solidFill>
              </a:rPr>
              <a:t>, mind a </a:t>
            </a:r>
            <a:r>
              <a:rPr lang="hu-HU" b="1" dirty="0">
                <a:solidFill>
                  <a:schemeClr val="tx2"/>
                </a:solidFill>
              </a:rPr>
              <a:t>szabályozói intézkedések </a:t>
            </a:r>
            <a:r>
              <a:rPr lang="hu-HU" dirty="0">
                <a:solidFill>
                  <a:schemeClr val="tx2"/>
                </a:solidFill>
              </a:rPr>
              <a:t>javították a </a:t>
            </a:r>
            <a:r>
              <a:rPr lang="hu-HU" dirty="0" err="1">
                <a:solidFill>
                  <a:schemeClr val="tx2"/>
                </a:solidFill>
              </a:rPr>
              <a:t>TMM</a:t>
            </a:r>
            <a:r>
              <a:rPr lang="hu-HU" dirty="0">
                <a:solidFill>
                  <a:schemeClr val="tx2"/>
                </a:solidFill>
              </a:rPr>
              <a:t> szintjét.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2F610-43E3-40DD-A30D-3BD0C5D5B9F7}"/>
              </a:ext>
            </a:extLst>
          </p:cNvPr>
          <p:cNvSpPr txBox="1"/>
          <p:nvPr/>
        </p:nvSpPr>
        <p:spPr>
          <a:xfrm>
            <a:off x="9210675" y="2750404"/>
            <a:ext cx="2688608" cy="2336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2020 áprilisi jegybanki enyhítés értelmében jelenleg nem kötelezően betartandó 2,5 százalékos tőkefenntartási (</a:t>
            </a:r>
            <a:r>
              <a:rPr lang="hu-HU" dirty="0" err="1">
                <a:solidFill>
                  <a:schemeClr val="tx2"/>
                </a:solidFill>
              </a:rPr>
              <a:t>CCoB</a:t>
            </a:r>
            <a:r>
              <a:rPr lang="hu-HU" dirty="0">
                <a:solidFill>
                  <a:schemeClr val="tx2"/>
                </a:solidFill>
              </a:rPr>
              <a:t>) követelmény nélkül számolva </a:t>
            </a:r>
            <a:r>
              <a:rPr lang="hu-HU" b="1" dirty="0">
                <a:solidFill>
                  <a:schemeClr val="tx2"/>
                </a:solidFill>
              </a:rPr>
              <a:t>a szabad tőke 2110 milliárd forintra tehető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287E7-5484-4820-8CDB-95C1AE5E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4" y="1175565"/>
            <a:ext cx="5599176" cy="43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2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F7E6-7341-48F5-9EFE-BEAA9451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err="1"/>
              <a:t>Szolvencia</a:t>
            </a:r>
            <a:r>
              <a:rPr lang="hu-HU" sz="2400" dirty="0"/>
              <a:t> stressztesztünkben a várhatónál rosszabb gazdasági pályát feltételeztünk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52127-A130-4455-83C5-7030637B8A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471" y="6534019"/>
            <a:ext cx="7679183" cy="229326"/>
          </a:xfrm>
        </p:spPr>
        <p:txBody>
          <a:bodyPr/>
          <a:lstStyle/>
          <a:p>
            <a:r>
              <a:rPr lang="hu-HU" sz="1200" dirty="0"/>
              <a:t>Forrás: MNB</a:t>
            </a:r>
            <a:r>
              <a:rPr lang="hu-HU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E7FD9-BA47-4507-918F-C143A98AB40D}"/>
              </a:ext>
            </a:extLst>
          </p:cNvPr>
          <p:cNvSpPr/>
          <p:nvPr/>
        </p:nvSpPr>
        <p:spPr>
          <a:xfrm>
            <a:off x="8883099" y="1919826"/>
            <a:ext cx="3131559" cy="42296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hu-HU" altLang="hu-HU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Stresszpálya feltételezések: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koronavírus-járvány súlyos lefutása,</a:t>
            </a:r>
            <a:endParaRPr lang="hu-HU" altLang="hu-HU" sz="17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felvevőpiacaink a korábban vártnál lassabban állnak helyre.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2021. júniusig tartó fizetési moratórium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altLang="hu-HU" sz="4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hu-HU" altLang="hu-HU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Következmények: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felerősödik a magánszektor kockázatkerülése,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vállalatok tervezett beruházásaikat elhalasztják, és létszámleépítésbe kezdenek,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 termelőkapacitások is sérülnek.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6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A3A71-791A-4D01-8965-BAD4C763AC83}"/>
              </a:ext>
            </a:extLst>
          </p:cNvPr>
          <p:cNvSpPr txBox="1"/>
          <p:nvPr/>
        </p:nvSpPr>
        <p:spPr>
          <a:xfrm>
            <a:off x="3176080" y="1091896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stresszpályán két év alatt kumuláltan </a:t>
            </a:r>
            <a:r>
              <a:rPr lang="hu-HU" altLang="hu-HU" sz="18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5-6 százalékponttal marad el a gazdaság növekedése az alappályától</a:t>
            </a:r>
            <a:r>
              <a:rPr lang="hu-HU" altLang="hu-HU" sz="18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amit magasabb kamatszint és gyengébb árfolyam kísér.</a:t>
            </a:r>
            <a:r>
              <a:rPr lang="hu-HU" altLang="hu-HU" sz="1400" dirty="0">
                <a:solidFill>
                  <a:schemeClr val="tx2"/>
                </a:solidFill>
                <a:latin typeface="+mj-lt"/>
              </a:rPr>
              <a:t> </a:t>
            </a:r>
            <a:endParaRPr lang="hu-HU" altLang="hu-HU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49313-4FB6-430B-A2CC-DA78A1212B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47" y="1802650"/>
            <a:ext cx="5438405" cy="42689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E566150-A1B1-4C92-9D4A-C47C206E584C}"/>
              </a:ext>
            </a:extLst>
          </p:cNvPr>
          <p:cNvSpPr txBox="1">
            <a:spLocks/>
          </p:cNvSpPr>
          <p:nvPr/>
        </p:nvSpPr>
        <p:spPr>
          <a:xfrm>
            <a:off x="3467471" y="6094479"/>
            <a:ext cx="53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A GDP növekedési üteme az egyes forgatókönyvekben</a:t>
            </a:r>
          </a:p>
        </p:txBody>
      </p:sp>
    </p:spTree>
    <p:extLst>
      <p:ext uri="{BB962C8B-B14F-4D97-AF65-F5344CB8AC3E}">
        <p14:creationId xmlns:p14="http://schemas.microsoft.com/office/powerpoint/2010/main" val="410984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31B3E-33FF-4760-9B32-1F174C41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6" y="310447"/>
            <a:ext cx="8936194" cy="713833"/>
          </a:xfrm>
        </p:spPr>
        <p:txBody>
          <a:bodyPr>
            <a:noAutofit/>
          </a:bodyPr>
          <a:lstStyle/>
          <a:p>
            <a:r>
              <a:rPr lang="hu-HU" sz="24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még egy súlyos stressz sem járna éles alkalmazkodási kényszerrel</a:t>
            </a:r>
            <a:endParaRPr lang="hu-HU" sz="240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4767824" y="6076203"/>
            <a:ext cx="52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ctr"/>
            <a:r>
              <a:rPr lang="hu-HU" dirty="0"/>
              <a:t>A tőkemegfelelési mutató darabszám alapú eloszlása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176080" y="6485584"/>
            <a:ext cx="8252748" cy="259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Függőleges vonal: 10-90 százalékos tartomány, téglalap: 25-75 százalékos tartomány. Forrás: MNB.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26D82-7F54-488B-AF53-F9BBB7216826}"/>
              </a:ext>
            </a:extLst>
          </p:cNvPr>
          <p:cNvSpPr txBox="1"/>
          <p:nvPr/>
        </p:nvSpPr>
        <p:spPr>
          <a:xfrm>
            <a:off x="3176080" y="1091896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Kockázattal súlyozott eszközértékkel súlyozva a stresszpálya végére </a:t>
            </a:r>
            <a:r>
              <a:rPr lang="hu-HU" b="1" dirty="0"/>
              <a:t>a szektor 0,6 százaléka sértené meg a 8 százalékos limitet</a:t>
            </a:r>
            <a:r>
              <a:rPr lang="hu-HU" dirty="0"/>
              <a:t>, és 3,4 milliárd forintnyi tőkeigény keletkezne. Az érvényes tőkekövetelmények alapján </a:t>
            </a:r>
            <a:r>
              <a:rPr lang="hu-HU" b="1" dirty="0"/>
              <a:t>7,8 milliárd forintos tőkeemelés válna szükségessé</a:t>
            </a:r>
            <a:r>
              <a:rPr lang="hu-HU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6FEA5-41E4-4067-A854-5E6DBDD7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25" y="1905515"/>
            <a:ext cx="5214375" cy="4195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56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973010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53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8" y="310447"/>
            <a:ext cx="8928028" cy="713833"/>
          </a:xfrm>
        </p:spPr>
        <p:txBody>
          <a:bodyPr>
            <a:noAutofit/>
          </a:bodyPr>
          <a:lstStyle/>
          <a:p>
            <a:r>
              <a:rPr lang="hu-HU" sz="2400" dirty="0"/>
              <a:t>A fizetési moratórium és az állami programok fenntartják a vállalati hitelezés bővülését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77120" y="5937894"/>
            <a:ext cx="886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A teljes vállalati és a kkv-szektor hitelállományának növekedési üteme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7120" y="6405002"/>
            <a:ext cx="8113732" cy="369332"/>
          </a:xfrm>
        </p:spPr>
        <p:txBody>
          <a:bodyPr/>
          <a:lstStyle/>
          <a:p>
            <a:r>
              <a:rPr lang="hu-HU" sz="1200" dirty="0"/>
              <a:t>Megjegyzés: Tranzakció alapú, a kkv-szektor 2015. negyedik negyedév előtt bankrendszeri adatok alapján becsülve. A 2020. első negyedévi kkv adat előzetes adatok alapján.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teljes és a kkv-hitelállomány bővülése is fennmaradt a koronavírus ellenére, ugyanakkor a két szegmens növekedési üteme jelentősen elvált egymástól.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257AAD-9762-42BD-A76E-1BDFC25081B7}"/>
              </a:ext>
            </a:extLst>
          </p:cNvPr>
          <p:cNvSpPr/>
          <p:nvPr/>
        </p:nvSpPr>
        <p:spPr>
          <a:xfrm>
            <a:off x="8877300" y="1927101"/>
            <a:ext cx="3156626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2021 első negyedévének végén a hitelállomány éves növekedési üteme </a:t>
            </a:r>
            <a:r>
              <a:rPr lang="hu-HU" b="1" dirty="0">
                <a:solidFill>
                  <a:schemeClr val="tx2"/>
                </a:solidFill>
              </a:rPr>
              <a:t>6 százalék volt a teljes vállalati</a:t>
            </a:r>
            <a:r>
              <a:rPr lang="hu-HU" dirty="0">
                <a:solidFill>
                  <a:schemeClr val="tx2"/>
                </a:solidFill>
              </a:rPr>
              <a:t>, és előzetes adatok alapján </a:t>
            </a:r>
            <a:r>
              <a:rPr lang="hu-HU" b="1" dirty="0">
                <a:solidFill>
                  <a:schemeClr val="tx2"/>
                </a:solidFill>
              </a:rPr>
              <a:t>17 százalék a kkv szegmensben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52FED9-C8C1-494D-9B41-9A99EAFCD1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3" y="1857811"/>
            <a:ext cx="5313045" cy="405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4F515F-3596-44E8-9613-730DDA1DFC95}"/>
              </a:ext>
            </a:extLst>
          </p:cNvPr>
          <p:cNvSpPr txBox="1"/>
          <p:nvPr/>
        </p:nvSpPr>
        <p:spPr>
          <a:xfrm>
            <a:off x="8877300" y="3930598"/>
            <a:ext cx="3156626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hitelállomány bővülése a </a:t>
            </a:r>
            <a:r>
              <a:rPr lang="hu-HU" b="1" dirty="0">
                <a:solidFill>
                  <a:schemeClr val="tx2"/>
                </a:solidFill>
              </a:rPr>
              <a:t>relatív magas dinamika ellenére is kiegyensúlyozottnak tekinthető.</a:t>
            </a:r>
          </a:p>
        </p:txBody>
      </p:sp>
    </p:spTree>
    <p:extLst>
      <p:ext uri="{BB962C8B-B14F-4D97-AF65-F5344CB8AC3E}">
        <p14:creationId xmlns:p14="http://schemas.microsoft.com/office/powerpoint/2010/main" val="182771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466583-A93E-4092-AFCA-B6DA7C55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„Credit </a:t>
            </a:r>
            <a:r>
              <a:rPr lang="hu-HU" sz="2400" dirty="0" err="1"/>
              <a:t>crunch</a:t>
            </a:r>
            <a:r>
              <a:rPr lang="hu-HU" sz="2400" dirty="0"/>
              <a:t>” helyett európai összehasonlításban is élenjáró hitelbővülés</a:t>
            </a:r>
            <a:endParaRPr lang="hu-HU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AFB345-A7C5-4904-84C2-B171D52B23DA}"/>
              </a:ext>
            </a:extLst>
          </p:cNvPr>
          <p:cNvSpPr txBox="1">
            <a:spLocks/>
          </p:cNvSpPr>
          <p:nvPr/>
        </p:nvSpPr>
        <p:spPr>
          <a:xfrm>
            <a:off x="3301126" y="6397115"/>
            <a:ext cx="8107870" cy="33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Tranzakció alapú növekedési ütemek a hitelintézeti szektor adatai alapján. t = 2008. szeptember és 2020. február. Forrás: MNB.</a:t>
            </a:r>
            <a:endParaRPr lang="en-GB" sz="1200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3F88158-DC84-483D-B19A-772037925253}"/>
              </a:ext>
            </a:extLst>
          </p:cNvPr>
          <p:cNvSpPr txBox="1">
            <a:spLocks/>
          </p:cNvSpPr>
          <p:nvPr/>
        </p:nvSpPr>
        <p:spPr>
          <a:xfrm>
            <a:off x="3301125" y="5703480"/>
            <a:ext cx="6398773" cy="557179"/>
          </a:xfrm>
          <a:prstGeom prst="rect">
            <a:avLst/>
          </a:prstGeom>
        </p:spPr>
        <p:txBody>
          <a:bodyPr/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u-HU" sz="1800" i="1" dirty="0"/>
              <a:t>A vállalati hitelállomány kumulált növekedése a 2008-as gazdasági válságot, és a koronavírus megjelenését követően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43AB5-7D4E-4EAF-A443-2EA793048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125" y="1247025"/>
            <a:ext cx="5785584" cy="4320000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964E816-3B20-47A2-9EAF-290405527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243788"/>
              </p:ext>
            </p:extLst>
          </p:nvPr>
        </p:nvGraphicFramePr>
        <p:xfrm>
          <a:off x="9295915" y="1616024"/>
          <a:ext cx="2686878" cy="309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747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A9AB7-37F1-4DE8-B4DC-9527FEA6C7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91270" y="519764"/>
            <a:ext cx="8390876" cy="121402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hu-HU" sz="3300" b="1" dirty="0"/>
              <a:t>Sajtóprezentáció:</a:t>
            </a:r>
            <a:endParaRPr lang="hu-HU" sz="3300" b="1" dirty="0">
              <a:hlinkClick r:id="rId2"/>
            </a:endParaRPr>
          </a:p>
          <a:p>
            <a:r>
              <a:rPr lang="hu-HU" dirty="0">
                <a:hlinkClick r:id="rId2"/>
              </a:rPr>
              <a:t>https://www.mnb.hu/letoltes/sajtoprezentacio-penzugyi-stabilitasi-jelentes-2021-junius-hu.pptx</a:t>
            </a:r>
            <a:endParaRPr lang="hu-HU" dirty="0"/>
          </a:p>
          <a:p>
            <a:pPr algn="l"/>
            <a:r>
              <a:rPr lang="hu-HU" sz="3300" b="1" dirty="0"/>
              <a:t>Ábrakészlet:</a:t>
            </a:r>
          </a:p>
          <a:p>
            <a:r>
              <a:rPr lang="hu-HU" dirty="0">
                <a:hlinkClick r:id="rId3"/>
              </a:rPr>
              <a:t>https://www.mnb.hu/letoltes/jelentes-abrai-tablai-charts-tables-of-report-2021-junius.xlsx</a:t>
            </a:r>
            <a:endParaRPr lang="hu-H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0162D7-1CE7-4F02-9988-E78509B05687}"/>
              </a:ext>
            </a:extLst>
          </p:cNvPr>
          <p:cNvGrpSpPr/>
          <p:nvPr/>
        </p:nvGrpSpPr>
        <p:grpSpPr>
          <a:xfrm>
            <a:off x="2133493" y="2093713"/>
            <a:ext cx="10747068" cy="4640776"/>
            <a:chOff x="2992532" y="2093713"/>
            <a:chExt cx="9897968" cy="46407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A34EC6-8730-4685-BA08-6F4462A4B7E8}"/>
                </a:ext>
              </a:extLst>
            </p:cNvPr>
            <p:cNvGrpSpPr/>
            <p:nvPr/>
          </p:nvGrpSpPr>
          <p:grpSpPr>
            <a:xfrm>
              <a:off x="2992532" y="2093713"/>
              <a:ext cx="9897968" cy="4640776"/>
              <a:chOff x="3391270" y="1738113"/>
              <a:chExt cx="9221399" cy="464077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A3B6B5C-7CC8-4F7E-9EF1-CB77FE2DACD4}"/>
                  </a:ext>
                </a:extLst>
              </p:cNvPr>
              <p:cNvGrpSpPr/>
              <p:nvPr/>
            </p:nvGrpSpPr>
            <p:grpSpPr>
              <a:xfrm>
                <a:off x="3391270" y="1738113"/>
                <a:ext cx="9221399" cy="4640776"/>
                <a:chOff x="2970601" y="1738113"/>
                <a:chExt cx="9221399" cy="4640776"/>
              </a:xfrm>
            </p:grpSpPr>
            <p:graphicFrame>
              <p:nvGraphicFramePr>
                <p:cNvPr id="8" name="Diagram 7">
                  <a:extLst>
                    <a:ext uri="{FF2B5EF4-FFF2-40B4-BE49-F238E27FC236}">
                      <a16:creationId xmlns:a16="http://schemas.microsoft.com/office/drawing/2014/main" id="{4CAA95DF-CA2B-45E0-8183-FE4C5C3BFDE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597031466"/>
                    </p:ext>
                  </p:extLst>
                </p:nvPr>
              </p:nvGraphicFramePr>
              <p:xfrm>
                <a:off x="2970601" y="1738113"/>
                <a:ext cx="9221399" cy="464077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4" r:lo="rId5" r:qs="rId6" r:cs="rId7"/>
                </a:graphicData>
              </a:graphic>
            </p:graphicFrame>
            <p:pic>
              <p:nvPicPr>
                <p:cNvPr id="1026" name="Picture 2" descr="15+ Date Icon Png White | Foto sampul, Desain banner, Png">
                  <a:extLst>
                    <a:ext uri="{FF2B5EF4-FFF2-40B4-BE49-F238E27FC236}">
                      <a16:creationId xmlns:a16="http://schemas.microsoft.com/office/drawing/2014/main" id="{8D5D2FBC-AA6A-4594-B841-AD401FBEF8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7173" b="89451" l="9906" r="94340">
                              <a14:foregroundMark x1="40094" y1="80591" x2="10849" y2="39241"/>
                              <a14:foregroundMark x1="10849" y1="39241" x2="14623" y2="26582"/>
                              <a14:foregroundMark x1="20283" y1="20675" x2="79717" y2="29114"/>
                              <a14:foregroundMark x1="79717" y1="29114" x2="83019" y2="33333"/>
                              <a14:foregroundMark x1="84906" y1="24473" x2="85849" y2="86498"/>
                              <a14:foregroundMark x1="87736" y1="85232" x2="9906" y2="84388"/>
                              <a14:foregroundMark x1="9906" y1="88186" x2="17453" y2="20675"/>
                              <a14:foregroundMark x1="11792" y1="17722" x2="72170" y2="80591"/>
                              <a14:foregroundMark x1="25000" y1="77637" x2="75943" y2="29536"/>
                              <a14:foregroundMark x1="44811" y1="26582" x2="58019" y2="75949"/>
                              <a14:foregroundMark x1="58019" y1="75949" x2="58019" y2="78481"/>
                              <a14:foregroundMark x1="24057" y1="17722" x2="83962" y2="19831"/>
                              <a14:foregroundMark x1="72170" y1="13080" x2="73113" y2="26582"/>
                              <a14:foregroundMark x1="28774" y1="16034" x2="26887" y2="7173"/>
                              <a14:foregroundMark x1="72170" y1="8861" x2="72170" y2="23629"/>
                              <a14:foregroundMark x1="86792" y1="19831" x2="94340" y2="83544"/>
                              <a14:foregroundMark x1="94340" y1="83544" x2="89623" y2="84388"/>
                              <a14:foregroundMark x1="89623" y1="85232" x2="83019" y2="32489"/>
                              <a14:foregroundMark x1="83962" y1="43460" x2="68396" y2="66667"/>
                              <a14:foregroundMark x1="67453" y1="51055" x2="64623" y2="3628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9488" y="1894276"/>
                  <a:ext cx="898103" cy="10040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Ignore Svg Png Icon Free Download (#384828) - OnlineWebFonts.COM">
                <a:extLst>
                  <a:ext uri="{FF2B5EF4-FFF2-40B4-BE49-F238E27FC236}">
                    <a16:creationId xmlns:a16="http://schemas.microsoft.com/office/drawing/2014/main" id="{68633471-A0DB-4AA4-94EB-B49B612C4E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1041" y="3571881"/>
                <a:ext cx="973239" cy="973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8" descr="Interval View - Scalable Vector Graphics, HD Png Download - vhv">
              <a:extLst>
                <a:ext uri="{FF2B5EF4-FFF2-40B4-BE49-F238E27FC236}">
                  <a16:creationId xmlns:a16="http://schemas.microsoft.com/office/drawing/2014/main" id="{1F91F1DE-364D-4CDD-A48F-DF5C681DF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46" b="89720" l="5532" r="95745">
                          <a14:foregroundMark x1="37876" y1="15895" x2="67234" y2="16822"/>
                          <a14:foregroundMark x1="32569" y1="15727" x2="37666" y2="15888"/>
                          <a14:foregroundMark x1="8085" y1="14953" x2="18010" y2="15267"/>
                          <a14:foregroundMark x1="67234" y1="16822" x2="91915" y2="15421"/>
                          <a14:foregroundMark x1="51649" y1="83000" x2="77447" y2="83178"/>
                          <a14:foregroundMark x1="34475" y1="82881" x2="37146" y2="82899"/>
                          <a14:foregroundMark x1="9787" y1="82710" x2="34367" y2="82880"/>
                          <a14:foregroundMark x1="77447" y1="83178" x2="89787" y2="82243"/>
                          <a14:foregroundMark x1="5106" y1="50467" x2="36170" y2="50467"/>
                          <a14:foregroundMark x1="76258" y1="49843" x2="96170" y2="49533"/>
                          <a14:foregroundMark x1="36170" y1="50467" x2="65682" y2="50008"/>
                          <a14:foregroundMark x1="5957" y1="16355" x2="5532" y2="18692"/>
                          <a14:backgroundMark x1="37021" y1="83178" x2="37872" y2="82710"/>
                          <a14:backgroundMark x1="38723" y1="85047" x2="44255" y2="80841"/>
                          <a14:backgroundMark x1="34894" y1="84112" x2="34468" y2="83178"/>
                          <a14:backgroundMark x1="44681" y1="80841" x2="43830" y2="84579"/>
                          <a14:backgroundMark x1="74468" y1="53271" x2="71064" y2="54206"/>
                          <a14:backgroundMark x1="70638" y1="51402" x2="70638" y2="47196"/>
                          <a14:backgroundMark x1="73191" y1="49065" x2="75745" y2="50467"/>
                          <a14:backgroundMark x1="67234" y1="51869" x2="66809" y2="50000"/>
                          <a14:backgroundMark x1="64681" y1="50935" x2="64681" y2="50935"/>
                          <a14:backgroundMark x1="65957" y1="49533" x2="75319" y2="49533"/>
                          <a14:backgroundMark x1="76170" y1="49065" x2="76170" y2="49065"/>
                          <a14:backgroundMark x1="24681" y1="14019" x2="25106" y2="13084"/>
                          <a14:backgroundMark x1="25106" y1="13084" x2="28511" y2="13084"/>
                          <a14:backgroundMark x1="25106" y1="13084" x2="25532" y2="18692"/>
                          <a14:backgroundMark x1="30638" y1="15888" x2="30638" y2="18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891" y="5543542"/>
              <a:ext cx="1068743" cy="973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393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DA6349-8048-4927-B6F8-EC07956A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797" y="310447"/>
            <a:ext cx="8716504" cy="713833"/>
          </a:xfrm>
        </p:spPr>
        <p:txBody>
          <a:bodyPr>
            <a:noAutofit/>
          </a:bodyPr>
          <a:lstStyle/>
          <a:p>
            <a:r>
              <a:rPr lang="hu-HU" sz="2400" dirty="0"/>
              <a:t>a beruházási célú hitelkereslet is fennmaradt, részben a kedvező állami programok hatására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A233-75FF-4A41-912E-6AE2824D35BA}"/>
              </a:ext>
            </a:extLst>
          </p:cNvPr>
          <p:cNvSpPr txBox="1"/>
          <p:nvPr/>
        </p:nvSpPr>
        <p:spPr>
          <a:xfrm>
            <a:off x="3121470" y="5801019"/>
            <a:ext cx="699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 hitelezési feltételek és hitelkereslet változása a vállalati szegmensben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2A7D-46B7-4FA2-88E6-2400C5CA2996}"/>
              </a:ext>
            </a:extLst>
          </p:cNvPr>
          <p:cNvSpPr txBox="1"/>
          <p:nvPr/>
        </p:nvSpPr>
        <p:spPr>
          <a:xfrm>
            <a:off x="3051896" y="6327107"/>
            <a:ext cx="84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Megjegyzés: Az állami és jegybanki hitelprogramok foglalkoztatásra gyakorolt hatásáról a </a:t>
            </a:r>
            <a:r>
              <a:rPr lang="hu-HU" sz="1200" b="1" i="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4. keretes írásban</a:t>
            </a:r>
            <a:r>
              <a:rPr lang="hu-HU" sz="1200" i="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írtunk. A szigorítást és az enyhítést, illetve a gyengébb és az erősebb keresletet jelző bankok arányának különbsége piaci részesedéssel súlyozva. Forrás: MNB.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269D6-5D17-4ADF-AD4F-09F4F6665E7C}"/>
              </a:ext>
            </a:extLst>
          </p:cNvPr>
          <p:cNvPicPr/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96" y="1205613"/>
            <a:ext cx="6027985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2DA310-F5F2-4AE6-9829-887FC73A959D}"/>
              </a:ext>
            </a:extLst>
          </p:cNvPr>
          <p:cNvSpPr txBox="1"/>
          <p:nvPr/>
        </p:nvSpPr>
        <p:spPr>
          <a:xfrm>
            <a:off x="9105281" y="1347177"/>
            <a:ext cx="284542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b="1" dirty="0">
                <a:solidFill>
                  <a:schemeClr val="tx2"/>
                </a:solidFill>
              </a:rPr>
              <a:t>A támogatott hitelt igénybe vevő</a:t>
            </a:r>
            <a:r>
              <a:rPr lang="hu-HU" dirty="0">
                <a:solidFill>
                  <a:schemeClr val="tx2"/>
                </a:solidFill>
              </a:rPr>
              <a:t>, öt főnél nagyobb </a:t>
            </a:r>
            <a:r>
              <a:rPr lang="hu-HU" b="1" dirty="0">
                <a:solidFill>
                  <a:schemeClr val="tx2"/>
                </a:solidFill>
              </a:rPr>
              <a:t>vállalatok 4 százalékkal több munkavállalót foglalkoztattak 2020 végén</a:t>
            </a:r>
            <a:r>
              <a:rPr lang="hu-HU" dirty="0">
                <a:solidFill>
                  <a:schemeClr val="tx2"/>
                </a:solidFill>
              </a:rPr>
              <a:t>, mint a hitelprogramokat igénybe nem vevő hasonló vállalatok.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D1FF9-BF05-4BE9-8352-7B0BC98DA1F4}"/>
              </a:ext>
            </a:extLst>
          </p:cNvPr>
          <p:cNvSpPr txBox="1"/>
          <p:nvPr/>
        </p:nvSpPr>
        <p:spPr>
          <a:xfrm>
            <a:off x="9105281" y="3832135"/>
            <a:ext cx="2845420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hatás </a:t>
            </a:r>
            <a:r>
              <a:rPr lang="hu-HU" b="1" dirty="0">
                <a:solidFill>
                  <a:schemeClr val="tx2"/>
                </a:solidFill>
              </a:rPr>
              <a:t>legerősebben az </a:t>
            </a:r>
            <a:r>
              <a:rPr lang="hu-HU" b="1" dirty="0" err="1">
                <a:solidFill>
                  <a:schemeClr val="tx2"/>
                </a:solidFill>
              </a:rPr>
              <a:t>NHP</a:t>
            </a:r>
            <a:r>
              <a:rPr lang="hu-HU" b="1" dirty="0">
                <a:solidFill>
                  <a:schemeClr val="tx2"/>
                </a:solidFill>
              </a:rPr>
              <a:t> Hajrá konstrukcióban részt vevő, a beruházási hitelt felvevő</a:t>
            </a:r>
            <a:r>
              <a:rPr lang="hu-HU" dirty="0">
                <a:solidFill>
                  <a:schemeClr val="tx2"/>
                </a:solidFill>
              </a:rPr>
              <a:t>, illetve a kisvállalatok esetében mutatható ki.</a:t>
            </a:r>
          </a:p>
        </p:txBody>
      </p:sp>
    </p:spTree>
    <p:extLst>
      <p:ext uri="{BB962C8B-B14F-4D97-AF65-F5344CB8AC3E}">
        <p14:creationId xmlns:p14="http://schemas.microsoft.com/office/powerpoint/2010/main" val="855206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DA6349-8048-4927-B6F8-EC07956A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moratóriumból kilépő vállalatokat a kedvező kamatozású hitelprogramok is motiválhatták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A233-75FF-4A41-912E-6AE2824D35BA}"/>
              </a:ext>
            </a:extLst>
          </p:cNvPr>
          <p:cNvSpPr txBox="1"/>
          <p:nvPr/>
        </p:nvSpPr>
        <p:spPr>
          <a:xfrm>
            <a:off x="3344665" y="5681743"/>
            <a:ext cx="605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 moratórium bejelentése előtt és után szerződött vállalati hitelek fennálló állománya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2A7D-46B7-4FA2-88E6-2400C5CA2996}"/>
              </a:ext>
            </a:extLst>
          </p:cNvPr>
          <p:cNvSpPr txBox="1"/>
          <p:nvPr/>
        </p:nvSpPr>
        <p:spPr>
          <a:xfrm>
            <a:off x="3305476" y="640905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Megjegyzés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Hitelintézeti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szektor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adatai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alapján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MNB.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27E036-3358-4D6E-83EB-38DA41F29FC6}"/>
              </a:ext>
            </a:extLst>
          </p:cNvPr>
          <p:cNvCxnSpPr/>
          <p:nvPr/>
        </p:nvCxnSpPr>
        <p:spPr>
          <a:xfrm flipH="1">
            <a:off x="8678713" y="1743856"/>
            <a:ext cx="1446963" cy="8038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1CDEA8D-5AD5-4DCE-804F-AEED82150FC6}"/>
              </a:ext>
            </a:extLst>
          </p:cNvPr>
          <p:cNvSpPr txBox="1"/>
          <p:nvPr/>
        </p:nvSpPr>
        <p:spPr>
          <a:xfrm>
            <a:off x="10047298" y="1362577"/>
            <a:ext cx="17348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chemeClr val="accent4"/>
                </a:solidFill>
              </a:rPr>
              <a:t>Moratóriumban lévő vállalatok is kaptak új hitelt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D1428E-E831-4BA2-9A07-31AA6D78091C}"/>
              </a:ext>
            </a:extLst>
          </p:cNvPr>
          <p:cNvCxnSpPr>
            <a:cxnSpLocks/>
          </p:cNvCxnSpPr>
          <p:nvPr/>
        </p:nvCxnSpPr>
        <p:spPr>
          <a:xfrm flipH="1" flipV="1">
            <a:off x="8678712" y="2312855"/>
            <a:ext cx="1164102" cy="31543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19AAF9-2810-44D5-A680-CD4D658C2604}"/>
              </a:ext>
            </a:extLst>
          </p:cNvPr>
          <p:cNvSpPr txBox="1"/>
          <p:nvPr/>
        </p:nvSpPr>
        <p:spPr>
          <a:xfrm>
            <a:off x="9842814" y="2609570"/>
            <a:ext cx="1881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accent5"/>
                </a:solidFill>
              </a:rPr>
              <a:t>A moratóriumból kilépők nagyobb arányban vettek fel új hiteleket: refinanszírozási motiváció!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F0F16-408B-44DA-B264-100AEFDC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76" y="1257234"/>
            <a:ext cx="6057530" cy="43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393D10-C655-4E83-A442-7E48ECA2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795" y="310447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2021. márciusi kibocsátásban már látszódik az új támogatások hatása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0DF0D-738E-4267-9155-AB06930CDA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0795" y="6278880"/>
            <a:ext cx="8035029" cy="506797"/>
          </a:xfrm>
        </p:spPr>
        <p:txBody>
          <a:bodyPr/>
          <a:lstStyle/>
          <a:p>
            <a:r>
              <a:rPr lang="hu-HU" sz="1200" dirty="0">
                <a:solidFill>
                  <a:srgbClr val="232157"/>
                </a:solidFill>
              </a:rPr>
              <a:t>Megjegyzés: A hitelkiváltás csak a végtörlesztéssel és a </a:t>
            </a:r>
            <a:r>
              <a:rPr lang="hu-HU" sz="1200" dirty="0" err="1">
                <a:solidFill>
                  <a:srgbClr val="232157"/>
                </a:solidFill>
              </a:rPr>
              <a:t>forintosítással</a:t>
            </a:r>
            <a:r>
              <a:rPr lang="hu-HU" sz="1200" dirty="0">
                <a:solidFill>
                  <a:srgbClr val="232157"/>
                </a:solidFill>
              </a:rPr>
              <a:t> összefüggő kiváltásokat jelöli. Az egyéb fogyasztási hitelek a gépjármű-, illetve az áruvásárlási- és egyéb hiteleket tartalmazzák, babaváró hitelek nélkül. Forrás: MNB.</a:t>
            </a:r>
            <a:endParaRPr lang="hu-HU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01F42-28E2-4975-8EA0-D8B8A78F9B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93" y="1244013"/>
            <a:ext cx="5388614" cy="41744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160160-2D24-4E6C-A1EB-EEBCF2038EDA}"/>
              </a:ext>
            </a:extLst>
          </p:cNvPr>
          <p:cNvSpPr txBox="1"/>
          <p:nvPr/>
        </p:nvSpPr>
        <p:spPr>
          <a:xfrm>
            <a:off x="8791574" y="1467441"/>
            <a:ext cx="3086101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járvány ellenére is meghatározó maradt a kereslet </a:t>
            </a:r>
            <a:r>
              <a:rPr lang="hu-HU" b="1" dirty="0">
                <a:solidFill>
                  <a:schemeClr val="tx2"/>
                </a:solidFill>
              </a:rPr>
              <a:t>a babaváró hitelek iránt, melyek közel 30 százalékát adták</a:t>
            </a:r>
            <a:r>
              <a:rPr lang="hu-HU" dirty="0">
                <a:solidFill>
                  <a:schemeClr val="tx2"/>
                </a:solidFill>
              </a:rPr>
              <a:t> az éves új kibocsátásnak.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7E387D-F29B-4E4D-9490-54E854196B1C}"/>
              </a:ext>
            </a:extLst>
          </p:cNvPr>
          <p:cNvSpPr txBox="1"/>
          <p:nvPr/>
        </p:nvSpPr>
        <p:spPr>
          <a:xfrm>
            <a:off x="3400795" y="5638152"/>
            <a:ext cx="789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Új háztartási hitelek kibocsátása a hitelintézeti szektorban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65A853-CFD3-48B6-A35C-A5E59DFBAE8F}"/>
              </a:ext>
            </a:extLst>
          </p:cNvPr>
          <p:cNvSpPr txBox="1"/>
          <p:nvPr/>
        </p:nvSpPr>
        <p:spPr>
          <a:xfrm>
            <a:off x="8791573" y="3275798"/>
            <a:ext cx="3086101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2021 első negyedévében megkötött hitelszerződések 536 milliárd forintos volumene </a:t>
            </a:r>
            <a:r>
              <a:rPr lang="hu-HU" b="1" dirty="0">
                <a:solidFill>
                  <a:schemeClr val="tx2"/>
                </a:solidFill>
              </a:rPr>
              <a:t>15 százalékkal elmaradt a megelőző év azonos</a:t>
            </a:r>
            <a:r>
              <a:rPr lang="hu-HU" dirty="0">
                <a:solidFill>
                  <a:schemeClr val="tx2"/>
                </a:solidFill>
              </a:rPr>
              <a:t>, koronavírussal még csak enyhén érintett időszakától.</a:t>
            </a:r>
          </a:p>
        </p:txBody>
      </p:sp>
    </p:spTree>
    <p:extLst>
      <p:ext uri="{BB962C8B-B14F-4D97-AF65-F5344CB8AC3E}">
        <p14:creationId xmlns:p14="http://schemas.microsoft.com/office/powerpoint/2010/main" val="199662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29C6-1425-468F-9106-EA32DD9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235052"/>
            <a:ext cx="8390876" cy="1004003"/>
          </a:xfrm>
        </p:spPr>
        <p:txBody>
          <a:bodyPr>
            <a:noAutofit/>
          </a:bodyPr>
          <a:lstStyle/>
          <a:p>
            <a:r>
              <a:rPr lang="hu-HU" sz="2400" dirty="0"/>
              <a:t>A 2020-ban kötött személyikölcsön-szerződések jellemzői érdemben eltérnek az egy évvel korábbiakétól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750AC-30FF-447A-9422-CCA070737704}"/>
              </a:ext>
            </a:extLst>
          </p:cNvPr>
          <p:cNvSpPr txBox="1"/>
          <p:nvPr/>
        </p:nvSpPr>
        <p:spPr>
          <a:xfrm>
            <a:off x="3378959" y="6379855"/>
            <a:ext cx="761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Megjegyzés: * Legalább 8 éves futamidő. ** Legalább 3 millió forint hitelösszeg. 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5A16B-96A3-48A6-A7B0-0EAABDCB7BBD}"/>
              </a:ext>
            </a:extLst>
          </p:cNvPr>
          <p:cNvSpPr txBox="1"/>
          <p:nvPr/>
        </p:nvSpPr>
        <p:spPr>
          <a:xfrm>
            <a:off x="3378959" y="5839096"/>
            <a:ext cx="51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Az új hitelintézeti személyi kölcsönök jellemzői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54DF3D-1444-4345-9CC4-E65F13FDEC09}"/>
              </a:ext>
            </a:extLst>
          </p:cNvPr>
          <p:cNvSpPr txBox="1"/>
          <p:nvPr/>
        </p:nvSpPr>
        <p:spPr>
          <a:xfrm>
            <a:off x="8972547" y="1509608"/>
            <a:ext cx="3086101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Csökkent </a:t>
            </a:r>
            <a:r>
              <a:rPr lang="hu-HU" b="1" dirty="0">
                <a:solidFill>
                  <a:schemeClr val="tx2"/>
                </a:solidFill>
              </a:rPr>
              <a:t>az alacsonyabb jövedelmű hitelfelvevők </a:t>
            </a:r>
            <a:r>
              <a:rPr lang="hu-HU" dirty="0">
                <a:solidFill>
                  <a:schemeClr val="tx2"/>
                </a:solidFill>
              </a:rPr>
              <a:t>aránya.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ABA5F-46A9-484E-A166-CA87699D42FB}"/>
              </a:ext>
            </a:extLst>
          </p:cNvPr>
          <p:cNvSpPr txBox="1"/>
          <p:nvPr/>
        </p:nvSpPr>
        <p:spPr>
          <a:xfrm>
            <a:off x="8972547" y="2571119"/>
            <a:ext cx="3086101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relatíve </a:t>
            </a:r>
            <a:r>
              <a:rPr lang="hu-HU" b="1" dirty="0">
                <a:solidFill>
                  <a:schemeClr val="tx2"/>
                </a:solidFill>
              </a:rPr>
              <a:t>nagy jövedelmi kifeszítettségű</a:t>
            </a:r>
            <a:r>
              <a:rPr lang="hu-HU" dirty="0">
                <a:solidFill>
                  <a:schemeClr val="tx2"/>
                </a:solidFill>
              </a:rPr>
              <a:t>, 40 százalék feletti </a:t>
            </a:r>
            <a:r>
              <a:rPr lang="hu-HU" dirty="0" err="1">
                <a:solidFill>
                  <a:schemeClr val="tx2"/>
                </a:solidFill>
              </a:rPr>
              <a:t>JTM</a:t>
            </a:r>
            <a:r>
              <a:rPr lang="hu-HU" dirty="0">
                <a:solidFill>
                  <a:schemeClr val="tx2"/>
                </a:solidFill>
              </a:rPr>
              <a:t> mellett kötött ügyletek aránya 32 százalékról 27 százalékra csökkent 2020 -ban.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1D488-7B2D-4043-A8B4-82E0A662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46" y="1296070"/>
            <a:ext cx="5738400" cy="43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91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DA6349-8048-4927-B6F8-EC07956A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lakossági hitelek iránti keresletre élénkítőleg hatnak a 2021 januárjától kibővített otthonteremtési támogatások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A233-75FF-4A41-912E-6AE2824D35BA}"/>
              </a:ext>
            </a:extLst>
          </p:cNvPr>
          <p:cNvSpPr txBox="1"/>
          <p:nvPr/>
        </p:nvSpPr>
        <p:spPr>
          <a:xfrm>
            <a:off x="3240446" y="5898900"/>
            <a:ext cx="862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A hitelezési feltételek és a hitelkereslet változása a háztartási szegmensben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2A7D-46B7-4FA2-88E6-2400C5CA2996}"/>
              </a:ext>
            </a:extLst>
          </p:cNvPr>
          <p:cNvSpPr txBox="1"/>
          <p:nvPr/>
        </p:nvSpPr>
        <p:spPr>
          <a:xfrm>
            <a:off x="3240446" y="6293637"/>
            <a:ext cx="819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Megjegyzés: A nettó arány a szigorítók és enyhítők, illetve a kereslet növekedését és csökkenését jelzők különbsége piaci részesedéssel súlyozva. Forrás: MNB, a bankok válaszai alapján.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0BDFE3-3719-45C7-AF60-8327D9073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63252"/>
            <a:ext cx="5962650" cy="469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1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83C93F-6BC3-4028-92BA-71BB5747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997" y="2042986"/>
            <a:ext cx="4316780" cy="3239181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Előrejelzés: Az állami programok továbbra is fenntartják az állomány bővülését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884102" y="5269675"/>
            <a:ext cx="37247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i="1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háztartási hitelezés előrejelzése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30343"/>
            <a:ext cx="8241464" cy="313932"/>
          </a:xfrm>
        </p:spPr>
        <p:txBody>
          <a:bodyPr/>
          <a:lstStyle/>
          <a:p>
            <a:r>
              <a:rPr lang="hu-HU" sz="1200" dirty="0"/>
              <a:t>Megjegyzés: Tranzakciós alapú éves növekedési ütemek. A háztartási hitelek esetében 2019 harmadik negyedévében a lombardhitelek tranzakcióitól szűrt adat.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8928028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2021 végén </a:t>
            </a:r>
            <a:r>
              <a:rPr lang="hu-HU" b="1" dirty="0"/>
              <a:t>a vállalati szegmensben 9 százalék</a:t>
            </a:r>
            <a:r>
              <a:rPr lang="hu-HU" dirty="0"/>
              <a:t>, míg a </a:t>
            </a:r>
            <a:r>
              <a:rPr lang="hu-HU" b="1" dirty="0"/>
              <a:t>lakosságiban 11 százalék </a:t>
            </a:r>
            <a:r>
              <a:rPr lang="hu-HU" dirty="0"/>
              <a:t>körüli éves növekedési ütemre számítunk. 2022 végére a hiteldinamika a vállalati szegmensben </a:t>
            </a:r>
            <a:r>
              <a:rPr lang="hu-HU" b="1" dirty="0"/>
              <a:t>8 százalék körül alakulhat</a:t>
            </a:r>
            <a:r>
              <a:rPr lang="hu-HU" dirty="0"/>
              <a:t>, a lakossági hiteleknél pedig </a:t>
            </a:r>
            <a:r>
              <a:rPr lang="hu-HU" b="1" dirty="0"/>
              <a:t>fokozatosan 13 százalékig </a:t>
            </a:r>
            <a:r>
              <a:rPr lang="hu-HU" dirty="0"/>
              <a:t>emelkedhet.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047A74-01EF-4945-9880-7D7C5183F97B}"/>
              </a:ext>
            </a:extLst>
          </p:cNvPr>
          <p:cNvSpPr txBox="1">
            <a:spLocks/>
          </p:cNvSpPr>
          <p:nvPr/>
        </p:nvSpPr>
        <p:spPr>
          <a:xfrm>
            <a:off x="3440024" y="5285321"/>
            <a:ext cx="37247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i="1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vállalati hitelezés előrejelzése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B3A5B-7B8C-454B-BC97-1421DE585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707" y="2042985"/>
            <a:ext cx="4319517" cy="3239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D91BAF-93D4-4AF6-AE94-F61DDEE4A03C}"/>
              </a:ext>
            </a:extLst>
          </p:cNvPr>
          <p:cNvSpPr txBox="1"/>
          <p:nvPr/>
        </p:nvSpPr>
        <p:spPr>
          <a:xfrm>
            <a:off x="3143999" y="5704481"/>
            <a:ext cx="8928027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/>
          </a:lstStyle>
          <a:p>
            <a:r>
              <a:rPr lang="hu-HU" dirty="0"/>
              <a:t>A moratóriumhosszabbítás az alacsonyabb törlesztéseken keresztül emelheti a hitelállományt az </a:t>
            </a:r>
            <a:r>
              <a:rPr lang="hu-HU" dirty="0" err="1"/>
              <a:t>előrejelzési</a:t>
            </a:r>
            <a:r>
              <a:rPr lang="hu-HU" dirty="0"/>
              <a:t> horizonton, de az új hitelezés visszafogása ezzel ellenétes irányba hat.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447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29C6-1425-468F-9106-EA32DD9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291397"/>
            <a:ext cx="9324975" cy="713833"/>
          </a:xfrm>
        </p:spPr>
        <p:txBody>
          <a:bodyPr>
            <a:noAutofit/>
          </a:bodyPr>
          <a:lstStyle/>
          <a:p>
            <a:r>
              <a:rPr lang="hu-HU" sz="2400" dirty="0"/>
              <a:t>A 2008-as krízissel szemben a háztartások erősebb mérleggel léptek be a koronavírus válságba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6DD18-6539-4E66-A511-1B537510FDA0}"/>
              </a:ext>
            </a:extLst>
          </p:cNvPr>
          <p:cNvSpPr txBox="1"/>
          <p:nvPr/>
        </p:nvSpPr>
        <p:spPr>
          <a:xfrm>
            <a:off x="8978697" y="4236214"/>
            <a:ext cx="308882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4 millió háztartást modellező ágens alapú modellünk alapján </a:t>
            </a:r>
            <a:r>
              <a:rPr lang="hu-HU" b="1" dirty="0">
                <a:solidFill>
                  <a:schemeClr val="tx2"/>
                </a:solidFill>
              </a:rPr>
              <a:t>adósságfék szabályok nélkül magasabb kockázatokkal szembesültünk volna</a:t>
            </a:r>
            <a:r>
              <a:rPr lang="hu-HU" dirty="0">
                <a:solidFill>
                  <a:schemeClr val="tx2"/>
                </a:solidFill>
              </a:rPr>
              <a:t> a COVID-19 válság során.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14AB0-E364-4722-AFC3-4E183FDAFA51}"/>
              </a:ext>
            </a:extLst>
          </p:cNvPr>
          <p:cNvSpPr txBox="1"/>
          <p:nvPr/>
        </p:nvSpPr>
        <p:spPr>
          <a:xfrm>
            <a:off x="8978697" y="2621511"/>
            <a:ext cx="3088825" cy="1477328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b="1" dirty="0">
                <a:solidFill>
                  <a:schemeClr val="bg1"/>
                </a:solidFill>
              </a:rPr>
              <a:t>fennálló állomány 80 százaléka </a:t>
            </a:r>
            <a:r>
              <a:rPr lang="hu-HU" dirty="0">
                <a:solidFill>
                  <a:schemeClr val="bg1"/>
                </a:solidFill>
              </a:rPr>
              <a:t>(jelzáloghitelek 70 százaléka) már </a:t>
            </a:r>
            <a:r>
              <a:rPr lang="hu-HU" b="1" dirty="0">
                <a:solidFill>
                  <a:schemeClr val="bg1"/>
                </a:solidFill>
              </a:rPr>
              <a:t>e szabályok hatálya alatt került folyósításra</a:t>
            </a:r>
            <a:r>
              <a:rPr lang="hu-H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E3D59-7E68-4DBF-BDED-33838FAEED37}"/>
              </a:ext>
            </a:extLst>
          </p:cNvPr>
          <p:cNvSpPr txBox="1"/>
          <p:nvPr/>
        </p:nvSpPr>
        <p:spPr>
          <a:xfrm>
            <a:off x="8978698" y="1278217"/>
            <a:ext cx="3088825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Az adósságfék szabályok </a:t>
            </a:r>
            <a:r>
              <a:rPr lang="hu-HU" b="1" dirty="0">
                <a:solidFill>
                  <a:schemeClr val="tx2"/>
                </a:solidFill>
              </a:rPr>
              <a:t>támogatják hogy az eladósodás egészséges mederben maradjon</a:t>
            </a:r>
            <a:r>
              <a:rPr lang="hu-HU" dirty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5FE07-DA3B-4AAC-9396-7405614DFB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62" y="1203320"/>
            <a:ext cx="5934070" cy="42794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98EF8B-A266-4DC7-9F92-D5F3570C5886}"/>
              </a:ext>
            </a:extLst>
          </p:cNvPr>
          <p:cNvSpPr txBox="1"/>
          <p:nvPr/>
        </p:nvSpPr>
        <p:spPr>
          <a:xfrm>
            <a:off x="3250096" y="6335770"/>
            <a:ext cx="811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Megjegyzés: Az ágensalapú lakáspiaci modell alapján az adósságfék szabályok COVID-19 válság során felmerülő hatásait </a:t>
            </a:r>
            <a:r>
              <a:rPr lang="hu-HU" sz="1200" b="1" i="0" dirty="0"/>
              <a:t>a </a:t>
            </a:r>
            <a:r>
              <a:rPr lang="hu-HU" sz="1200" b="1" i="0" u="sng" dirty="0"/>
              <a:t>2. keretes írásban </a:t>
            </a:r>
            <a:r>
              <a:rPr lang="hu-HU" sz="1200" i="0" dirty="0"/>
              <a:t>fejtettük ki. Forrás: </a:t>
            </a:r>
            <a:r>
              <a:rPr lang="hu-HU" sz="1200" i="0" dirty="0" err="1"/>
              <a:t>EKB</a:t>
            </a:r>
            <a:r>
              <a:rPr lang="hu-HU" sz="1200" i="0" dirty="0"/>
              <a:t> </a:t>
            </a:r>
            <a:r>
              <a:rPr lang="hu-HU" sz="1200" i="0" dirty="0" err="1"/>
              <a:t>OSA</a:t>
            </a:r>
            <a:r>
              <a:rPr lang="hu-HU" sz="1200" i="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3807C-6DE0-4456-BD26-D4330296B243}"/>
              </a:ext>
            </a:extLst>
          </p:cNvPr>
          <p:cNvSpPr txBox="1"/>
          <p:nvPr/>
        </p:nvSpPr>
        <p:spPr>
          <a:xfrm>
            <a:off x="3168971" y="5680896"/>
            <a:ext cx="566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dirty="0"/>
              <a:t>Háztartási jövedelemarányos adósságteher</a:t>
            </a:r>
          </a:p>
        </p:txBody>
      </p:sp>
    </p:spTree>
    <p:extLst>
      <p:ext uri="{BB962C8B-B14F-4D97-AF65-F5344CB8AC3E}">
        <p14:creationId xmlns:p14="http://schemas.microsoft.com/office/powerpoint/2010/main" val="2414149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954150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62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66C907-E18C-4820-A087-83229410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moratórium elfedi a fizetési nehézségeket: 2020-ban tovább csökkent a nemteljesítő hitelek aránya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16DF9-0E6A-4FA7-8A1E-CA0FB2C5A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0765" y="6275369"/>
            <a:ext cx="8279710" cy="532936"/>
          </a:xfrm>
        </p:spPr>
        <p:txBody>
          <a:bodyPr/>
          <a:lstStyle/>
          <a:p>
            <a:r>
              <a:rPr lang="hu-HU" sz="1200" dirty="0"/>
              <a:t>Megjegyzés: 2015-től a nemteljesítő hitelek definíciója megváltozott, innentől a 90 napon túl késedelmes hitelek mellett az olyan 90 napon belül késedelmes hitelek is nemteljesítőnek minősülnek, amelyeknél nemfizetés valószínűsíthető. 2010-ig ügyfelenként, 2010-től szerződésenként. Forrás: MNB.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333181-309E-4805-8232-75B9D49E5D2A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15" y="1173936"/>
            <a:ext cx="6083335" cy="4563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65A85F-35DF-40B1-9461-D2071CF587AD}"/>
              </a:ext>
            </a:extLst>
          </p:cNvPr>
          <p:cNvSpPr txBox="1"/>
          <p:nvPr/>
        </p:nvSpPr>
        <p:spPr>
          <a:xfrm>
            <a:off x="2943225" y="5836471"/>
            <a:ext cx="863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A nemteljesítő vállalati és háztartási hitelállomány aránya a hitelintézeti szektorban</a:t>
            </a:r>
          </a:p>
        </p:txBody>
      </p:sp>
    </p:spTree>
    <p:extLst>
      <p:ext uri="{BB962C8B-B14F-4D97-AF65-F5344CB8AC3E}">
        <p14:creationId xmlns:p14="http://schemas.microsoft.com/office/powerpoint/2010/main" val="938622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vállalati hitelállomány 12 százaléka, a lakossági portfólió 10 százaléka kiemelten kockázatos</a:t>
            </a: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7BF040AB-0398-42A7-8D93-5AD821D0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248" y="1367767"/>
            <a:ext cx="4512392" cy="36627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4B4B4"/>
            </a:solidFill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980AE-0708-47D6-A40F-CAAAE56B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117" y="1637219"/>
            <a:ext cx="24651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>
              <a:spcBef>
                <a:spcPts val="800"/>
              </a:spcBef>
            </a:pPr>
            <a:r>
              <a:rPr lang="hu-HU" sz="1600" i="1"/>
              <a:t>Hitelintézeti szektor vállalati hitelei</a:t>
            </a: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8D579F04-B1A1-454D-9895-66D951773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230" y="2201804"/>
            <a:ext cx="4136966" cy="2686904"/>
          </a:xfrm>
          <a:prstGeom prst="ellipse">
            <a:avLst/>
          </a:prstGeom>
          <a:solidFill>
            <a:schemeClr val="accent3">
              <a:lumMod val="20000"/>
              <a:lumOff val="80000"/>
              <a:alpha val="4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798E7D67-3C74-41E4-89FC-987994956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836" y="2790818"/>
            <a:ext cx="2041498" cy="170417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96A2E-0D06-47F5-8B1D-EBDE09B0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06" y="3027886"/>
            <a:ext cx="16614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/>
            <a:r>
              <a:rPr lang="hu-HU" sz="1600" b="1" dirty="0"/>
              <a:t>Sérülékeny ágazatok (11%)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3BBF5-6D38-4ED9-8A38-99760917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549" y="2406027"/>
            <a:ext cx="26079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/>
            <a:r>
              <a:rPr lang="hu-HU" sz="1600" dirty="0"/>
              <a:t>Moratóriumban résztvevők aránya (29%)</a:t>
            </a: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92F995B2-333A-4FE5-AEB7-FE17E4964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936" y="3535609"/>
            <a:ext cx="1591298" cy="916469"/>
          </a:xfrm>
          <a:prstGeom prst="ellipse">
            <a:avLst/>
          </a:prstGeom>
          <a:solidFill>
            <a:schemeClr val="accent3">
              <a:alpha val="7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14CB9D-2D51-4B90-9315-BECB8EE9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499" y="3670586"/>
            <a:ext cx="1340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>
              <a:spcBef>
                <a:spcPts val="800"/>
              </a:spcBef>
            </a:pPr>
            <a:r>
              <a:rPr lang="hu-HU" sz="1400" b="1">
                <a:solidFill>
                  <a:schemeClr val="bg1"/>
                </a:solidFill>
              </a:rPr>
              <a:t>Pénzügyileg kifeszítettek (6,1%)</a:t>
            </a: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F8106346-6444-4153-AD83-6F35BC64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13" y="2790817"/>
            <a:ext cx="1945466" cy="17595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 i="1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1D3271C6-29BA-4534-9506-60C31943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484" y="3535608"/>
            <a:ext cx="1570897" cy="954518"/>
          </a:xfrm>
          <a:prstGeom prst="ellipse">
            <a:avLst/>
          </a:prstGeom>
          <a:solidFill>
            <a:schemeClr val="accent3">
              <a:alpha val="7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DE5749-1001-4989-B377-1FB067AA0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98" y="3797424"/>
            <a:ext cx="14644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>
              <a:spcBef>
                <a:spcPts val="800"/>
              </a:spcBef>
            </a:pPr>
            <a:r>
              <a:rPr lang="hu-HU" sz="1400" b="1" dirty="0">
                <a:solidFill>
                  <a:schemeClr val="bg1"/>
                </a:solidFill>
              </a:rPr>
              <a:t>Pénzügyileg nagyon kifeszítettek (5,5%)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35C1F-BD38-4C88-BB39-73629E312D74}"/>
              </a:ext>
            </a:extLst>
          </p:cNvPr>
          <p:cNvSpPr txBox="1"/>
          <p:nvPr/>
        </p:nvSpPr>
        <p:spPr>
          <a:xfrm>
            <a:off x="5844596" y="2996112"/>
            <a:ext cx="14978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defTabSz="857250">
              <a:spcBef>
                <a:spcPts val="800"/>
              </a:spcBef>
            </a:lvl1pPr>
          </a:lstStyle>
          <a:p>
            <a:r>
              <a:rPr lang="hu-HU" sz="1600" dirty="0"/>
              <a:t>Nem sérülékeny ágazatok (18%)</a:t>
            </a: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098F3EA3-BAAE-4DE3-90AE-264AD299C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768" y="1415023"/>
            <a:ext cx="3883730" cy="36627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B4B4B4"/>
            </a:solidFill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CDB54A-A371-42DF-8034-B5D88792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804" y="1795648"/>
            <a:ext cx="246515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>
              <a:spcBef>
                <a:spcPts val="800"/>
              </a:spcBef>
            </a:pPr>
            <a:r>
              <a:rPr lang="hu-HU" sz="1600" i="1"/>
              <a:t>Hitelintézeti szektor háztartási hitelei</a:t>
            </a:r>
          </a:p>
        </p:txBody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DCA90829-28BA-4709-BD5A-79A96010C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546" y="2382094"/>
            <a:ext cx="3497068" cy="2563361"/>
          </a:xfrm>
          <a:prstGeom prst="ellipse">
            <a:avLst/>
          </a:prstGeom>
          <a:solidFill>
            <a:schemeClr val="accent3">
              <a:lumMod val="20000"/>
              <a:lumOff val="80000"/>
              <a:alpha val="4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33E965-0A7F-475C-8A1C-992F9DA1D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165" y="2668716"/>
            <a:ext cx="22478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>
              <a:spcBef>
                <a:spcPts val="800"/>
              </a:spcBef>
            </a:pPr>
            <a:r>
              <a:rPr lang="hu-HU" sz="1600"/>
              <a:t>Moratóriumban résztvevők aránya (42%)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095B7C9A-BD8D-497E-AE94-194C6A858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483" y="3199164"/>
            <a:ext cx="1831136" cy="1597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72000" tIns="72000" rIns="72000" bIns="72000" anchor="ctr">
            <a:noAutofit/>
          </a:bodyPr>
          <a:lstStyle/>
          <a:p>
            <a:endParaRPr lang="hu-HU" sz="1600" i="1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477D9A-97F0-433C-A0B7-3028E4CE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047" y="3690164"/>
            <a:ext cx="13701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857250"/>
            <a:r>
              <a:rPr lang="hu-HU" sz="1600" b="1" dirty="0"/>
              <a:t>Sérülékeny ágazatok (10%)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58F709-16B2-4B93-8FE0-A446A9EA0391}"/>
              </a:ext>
            </a:extLst>
          </p:cNvPr>
          <p:cNvCxnSpPr>
            <a:cxnSpLocks/>
            <a:stCxn id="16" idx="2"/>
            <a:endCxn id="31" idx="0"/>
          </p:cNvCxnSpPr>
          <p:nvPr/>
        </p:nvCxnSpPr>
        <p:spPr>
          <a:xfrm>
            <a:off x="4538592" y="4316917"/>
            <a:ext cx="868534" cy="770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9523A0-ED5A-4884-A202-02954D593BD6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 flipH="1">
            <a:off x="5407126" y="4228311"/>
            <a:ext cx="1155994" cy="858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6BDB40-9819-497C-9E84-7265D4326E56}"/>
              </a:ext>
            </a:extLst>
          </p:cNvPr>
          <p:cNvSpPr txBox="1"/>
          <p:nvPr/>
        </p:nvSpPr>
        <p:spPr>
          <a:xfrm>
            <a:off x="4391594" y="5086957"/>
            <a:ext cx="2031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Összesen: ~12%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BC3306-F23D-4789-843F-EB2446E365A7}"/>
              </a:ext>
            </a:extLst>
          </p:cNvPr>
          <p:cNvSpPr txBox="1"/>
          <p:nvPr/>
        </p:nvSpPr>
        <p:spPr>
          <a:xfrm>
            <a:off x="3048000" y="5576219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Három szempont: ágazat + moratórium + pénzügyi kifeszítettség.</a:t>
            </a:r>
          </a:p>
          <a:p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u="sng" dirty="0">
                <a:solidFill>
                  <a:schemeClr val="bg1"/>
                </a:solidFill>
              </a:rPr>
              <a:t>NEM </a:t>
            </a:r>
            <a:r>
              <a:rPr lang="hu-HU" u="sng" dirty="0" err="1">
                <a:solidFill>
                  <a:schemeClr val="bg1"/>
                </a:solidFill>
              </a:rPr>
              <a:t>NPL</a:t>
            </a:r>
            <a:r>
              <a:rPr lang="hu-HU" u="sng" dirty="0">
                <a:solidFill>
                  <a:schemeClr val="bg1"/>
                </a:solidFill>
              </a:rPr>
              <a:t> előrejelzés</a:t>
            </a:r>
            <a:r>
              <a:rPr lang="hu-HU" dirty="0">
                <a:solidFill>
                  <a:schemeClr val="bg1"/>
                </a:solidFill>
              </a:rPr>
              <a:t>! Az </a:t>
            </a:r>
            <a:r>
              <a:rPr lang="hu-HU" dirty="0" err="1">
                <a:solidFill>
                  <a:schemeClr val="bg1"/>
                </a:solidFill>
              </a:rPr>
              <a:t>NPL</a:t>
            </a:r>
            <a:r>
              <a:rPr lang="hu-HU" dirty="0">
                <a:solidFill>
                  <a:schemeClr val="bg1"/>
                </a:solidFill>
              </a:rPr>
              <a:t>-ráták ennél alacsonyabb csúcson tetőzhetnek.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23D8B7-AEEC-4D3A-94D5-1D1AEAB0B272}"/>
              </a:ext>
            </a:extLst>
          </p:cNvPr>
          <p:cNvSpPr txBox="1"/>
          <p:nvPr/>
        </p:nvSpPr>
        <p:spPr>
          <a:xfrm>
            <a:off x="3190461" y="6317094"/>
            <a:ext cx="820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</a:rPr>
              <a:t>Megjegyzés: A sérülékeny tevékenységek meghatározásának módszertanát a </a:t>
            </a:r>
            <a:r>
              <a:rPr lang="hu-HU" sz="1200" b="1" u="sng" dirty="0">
                <a:solidFill>
                  <a:schemeClr val="tx2"/>
                </a:solidFill>
              </a:rPr>
              <a:t>6. keretes írásban</a:t>
            </a:r>
            <a:r>
              <a:rPr lang="hu-HU" sz="1200" u="sng" dirty="0">
                <a:solidFill>
                  <a:schemeClr val="tx2"/>
                </a:solidFill>
              </a:rPr>
              <a:t> </a:t>
            </a:r>
            <a:r>
              <a:rPr lang="hu-HU" sz="1200" dirty="0">
                <a:solidFill>
                  <a:schemeClr val="tx2"/>
                </a:solidFill>
              </a:rPr>
              <a:t>fejtettük ki. 2020. decemberi adatok alapján készült becslés.</a:t>
            </a:r>
          </a:p>
        </p:txBody>
      </p:sp>
    </p:spTree>
    <p:extLst>
      <p:ext uri="{BB962C8B-B14F-4D97-AF65-F5344CB8AC3E}">
        <p14:creationId xmlns:p14="http://schemas.microsoft.com/office/powerpoint/2010/main" val="44782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019556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7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DEAEB5-4D25-4CFA-91F4-7DE32AA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hitelportfólió egészében növekvő hitelkockázatot érzékelnek a bankok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7F98E-FEA6-4B63-BF7F-6369B857C365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4557" y="1110243"/>
            <a:ext cx="6983975" cy="46249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68D6D1-282E-4B37-9B31-0A9CE76A6160}"/>
              </a:ext>
            </a:extLst>
          </p:cNvPr>
          <p:cNvSpPr txBox="1"/>
          <p:nvPr/>
        </p:nvSpPr>
        <p:spPr>
          <a:xfrm>
            <a:off x="3391270" y="5851317"/>
            <a:ext cx="82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dirty="0"/>
              <a:t>A hitelállomány fedezettsége és minőség szerinti eloszlása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3FE13-2AB7-4C59-99BD-FCBB9837006D}"/>
              </a:ext>
            </a:extLst>
          </p:cNvPr>
          <p:cNvSpPr txBox="1"/>
          <p:nvPr/>
        </p:nvSpPr>
        <p:spPr>
          <a:xfrm>
            <a:off x="3162671" y="6336754"/>
            <a:ext cx="795663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r" defTabSz="91433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457167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2"/>
                </a:solidFill>
              </a:defRPr>
            </a:lvl2pPr>
            <a:lvl3pPr marL="914332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3pPr>
            <a:lvl4pPr marL="1371498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4pPr>
            <a:lvl5pPr marL="1828664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hu-HU" dirty="0"/>
              <a:t>Megjegyzés: 2010-ig </a:t>
            </a:r>
            <a:r>
              <a:rPr lang="hu-HU" dirty="0" err="1"/>
              <a:t>ügyfelenkénti</a:t>
            </a:r>
            <a:r>
              <a:rPr lang="hu-HU" dirty="0"/>
              <a:t>, 2010-től </a:t>
            </a:r>
            <a:r>
              <a:rPr lang="hu-HU" dirty="0" err="1"/>
              <a:t>szerződésenkénti</a:t>
            </a:r>
            <a:r>
              <a:rPr lang="hu-HU" dirty="0"/>
              <a:t> adat. A </a:t>
            </a:r>
            <a:r>
              <a:rPr lang="hu-HU" dirty="0" err="1"/>
              <a:t>Stage</a:t>
            </a:r>
            <a:r>
              <a:rPr lang="hu-HU" dirty="0"/>
              <a:t>-besorolás 2020-tól elérhető. Forrás: MNB.</a:t>
            </a:r>
          </a:p>
        </p:txBody>
      </p:sp>
    </p:spTree>
    <p:extLst>
      <p:ext uri="{BB962C8B-B14F-4D97-AF65-F5344CB8AC3E}">
        <p14:creationId xmlns:p14="http://schemas.microsoft.com/office/powerpoint/2010/main" val="975396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91FE82-2CA3-46C3-A74E-78D67F41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59" y="348548"/>
            <a:ext cx="9067741" cy="1051628"/>
          </a:xfrm>
        </p:spPr>
        <p:txBody>
          <a:bodyPr>
            <a:noAutofit/>
          </a:bodyPr>
          <a:lstStyle/>
          <a:p>
            <a:r>
              <a:rPr lang="hu-HU" sz="2400" dirty="0"/>
              <a:t>a moratóriumban lévő hitelek esetében a bankok nagyobb arányban tapasztalták a hitelkockázat növekedését 2020 második felében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885D8F-F3A0-4EA6-A79A-65A4A8CBFFF8}"/>
              </a:ext>
            </a:extLst>
          </p:cNvPr>
          <p:cNvGrpSpPr/>
          <p:nvPr/>
        </p:nvGrpSpPr>
        <p:grpSpPr>
          <a:xfrm>
            <a:off x="3124260" y="1876303"/>
            <a:ext cx="8924895" cy="3855525"/>
            <a:chOff x="3106738" y="1704022"/>
            <a:chExt cx="8924895" cy="38555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AE1EEA-A238-4D37-94C2-B0C4E09E940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738" y="1707805"/>
              <a:ext cx="4294796" cy="2658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0175B3-3AF3-4886-8019-72DD6CB710A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08" y="1704022"/>
              <a:ext cx="4444925" cy="2658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EECBA1-AFE2-4D11-8462-B9FA41BF3C36}"/>
                </a:ext>
              </a:extLst>
            </p:cNvPr>
            <p:cNvSpPr txBox="1"/>
            <p:nvPr/>
          </p:nvSpPr>
          <p:spPr>
            <a:xfrm>
              <a:off x="7915275" y="4636217"/>
              <a:ext cx="4002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i="1">
                  <a:solidFill>
                    <a:srgbClr val="141B4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hu-HU" dirty="0"/>
                <a:t>A lakossági hitelek értékvesztéskategóriák közötti mozgása 2020. II. és 2020. IV. negyedév között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4D494E-C55F-4368-86BF-0F92F06CD47A}"/>
                </a:ext>
              </a:extLst>
            </p:cNvPr>
            <p:cNvSpPr txBox="1"/>
            <p:nvPr/>
          </p:nvSpPr>
          <p:spPr>
            <a:xfrm>
              <a:off x="3324237" y="4636217"/>
              <a:ext cx="38597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i="1">
                  <a:solidFill>
                    <a:srgbClr val="141B4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hu-HU" dirty="0"/>
                <a:t>A vállalati hitelek értékvesztéskategóriák közötti mozgása 2020. II. és 2020. IV. negyedév között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49C7E9A-22E2-4DE2-918D-058558EA9640}"/>
              </a:ext>
            </a:extLst>
          </p:cNvPr>
          <p:cNvSpPr txBox="1"/>
          <p:nvPr/>
        </p:nvSpPr>
        <p:spPr>
          <a:xfrm>
            <a:off x="3250096" y="6332108"/>
            <a:ext cx="7477644" cy="354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r" defTabSz="91433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457167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2"/>
                </a:solidFill>
              </a:defRPr>
            </a:lvl2pPr>
            <a:lvl3pPr marL="914332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3pPr>
            <a:lvl4pPr marL="1371498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4pPr>
            <a:lvl5pPr marL="1828664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hu-HU" dirty="0"/>
              <a:t>Megjegyzés: Hitelintézeti adatok. Arányok a 2020. IV. negyedév végi kintlévőség állományok alapján. Forrás: MNB.</a:t>
            </a:r>
          </a:p>
        </p:txBody>
      </p:sp>
    </p:spTree>
    <p:extLst>
      <p:ext uri="{BB962C8B-B14F-4D97-AF65-F5344CB8AC3E}">
        <p14:creationId xmlns:p14="http://schemas.microsoft.com/office/powerpoint/2010/main" val="50615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Fedezetek: A bérleti díjak és a lakásárak folyamata széttartó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BE161-5CEF-4F73-908A-261365A24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0645" y="6202017"/>
            <a:ext cx="8191624" cy="537305"/>
          </a:xfrm>
        </p:spPr>
        <p:txBody>
          <a:bodyPr/>
          <a:lstStyle/>
          <a:p>
            <a:r>
              <a:rPr lang="hu-HU" sz="1200" dirty="0"/>
              <a:t>Megjegyzés: A lakbérek a KSH-ingatlan.com lakbérindexek alapján, míg a lakásárindexek MNB becslés alapján. Budai hegyvidéki kerület: I., II., XII., Budai egyéb kerület: III., XI., XXII., Pesti belső kerület: V., VI., VII., VIII., IX., Pesti átmeneti kerület: X., XIII., XIV., XIX., XX., Pesti külső kerület: IV., XV., XVI., XVII., XVIII., XXI., XXIII. Forrás: KSH-Ingatlan.com, MNB lakáspiaci közvetítői adatbázis.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391270" y="5361941"/>
            <a:ext cx="811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lakbérek (bal ábra) és  a lakásárak (jobb ábra) alakulása országosan és Budapest egyes kerületcsoportjaiban (2015 = 100%)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E1411-7AD2-408D-B24B-7EBBEC7CB7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54" y="1263063"/>
            <a:ext cx="5212307" cy="3905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B49B7-6B3B-47B0-B01C-425B039CF875}"/>
              </a:ext>
            </a:extLst>
          </p:cNvPr>
          <p:cNvSpPr txBox="1"/>
          <p:nvPr/>
        </p:nvSpPr>
        <p:spPr>
          <a:xfrm>
            <a:off x="8638956" y="1491503"/>
            <a:ext cx="2870497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támogatási környezet fűti a lakáskeresletet, </a:t>
            </a:r>
            <a:r>
              <a:rPr lang="hu-HU" b="1" dirty="0">
                <a:solidFill>
                  <a:schemeClr val="tx2"/>
                </a:solidFill>
              </a:rPr>
              <a:t>de a túlzott hitelezés jelei egyelőre nem azonosíthatók.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D2597-D812-4D4D-9DE6-2F9495FE47E9}"/>
              </a:ext>
            </a:extLst>
          </p:cNvPr>
          <p:cNvSpPr txBox="1"/>
          <p:nvPr/>
        </p:nvSpPr>
        <p:spPr>
          <a:xfrm>
            <a:off x="8638957" y="3255591"/>
            <a:ext cx="2870497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chemeClr val="tx2"/>
                </a:solidFill>
              </a:rPr>
              <a:t>A jelzáloghitel-felvevők </a:t>
            </a:r>
            <a:r>
              <a:rPr lang="hu-HU" b="1">
                <a:solidFill>
                  <a:schemeClr val="tx2"/>
                </a:solidFill>
              </a:rPr>
              <a:t>legfeljebb 14 százaléka pótolta önerejét</a:t>
            </a:r>
            <a:r>
              <a:rPr lang="hu-HU">
                <a:solidFill>
                  <a:schemeClr val="tx2"/>
                </a:solidFill>
              </a:rPr>
              <a:t> babaváró vagy személyi hiteleken keresztül 2019. július óta. </a:t>
            </a:r>
          </a:p>
        </p:txBody>
      </p:sp>
    </p:spTree>
    <p:extLst>
      <p:ext uri="{BB962C8B-B14F-4D97-AF65-F5344CB8AC3E}">
        <p14:creationId xmlns:p14="http://schemas.microsoft.com/office/powerpoint/2010/main" val="3924683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130" y="246478"/>
            <a:ext cx="9271811" cy="713833"/>
          </a:xfrm>
        </p:spPr>
        <p:txBody>
          <a:bodyPr>
            <a:noAutofit/>
          </a:bodyPr>
          <a:lstStyle/>
          <a:p>
            <a:r>
              <a:rPr lang="hu-HU" sz="2300" dirty="0"/>
              <a:t>A kereskedelmi ingatlan kitettség historikusan alacsony szinten van a szavatoló tőke arányában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BE161-5CEF-4F73-908A-261365A24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9130" y="6274885"/>
            <a:ext cx="8147718" cy="473783"/>
          </a:xfrm>
        </p:spPr>
        <p:txBody>
          <a:bodyPr/>
          <a:lstStyle/>
          <a:p>
            <a:r>
              <a:rPr lang="hu-HU" sz="1200" dirty="0"/>
              <a:t>Megjegyzés: Bankrendszeri adatok. 2010-ig az új folyósítások a külföldi vállalatoknak nyújtott hiteleket is tartalmazzák. </a:t>
            </a:r>
          </a:p>
          <a:p>
            <a:r>
              <a:rPr lang="hu-HU" sz="1200" dirty="0"/>
              <a:t>A kereskedelmi ingatlanhitelek kockázataival a jelentés </a:t>
            </a:r>
            <a:r>
              <a:rPr lang="hu-HU" sz="1200" b="1" u="sng" dirty="0"/>
              <a:t>3. keretes írásában </a:t>
            </a:r>
            <a:r>
              <a:rPr lang="hu-HU" sz="1200" dirty="0"/>
              <a:t>foglalkozunk.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189130" y="5628554"/>
            <a:ext cx="629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új </a:t>
            </a:r>
            <a:r>
              <a:rPr lang="hu-HU" i="1" dirty="0" err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folyósítású</a:t>
            </a:r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kereskedelmiingatlan-projekthitelek volumene és a fennálló állomány aránya a szavatoló </a:t>
            </a:r>
            <a:r>
              <a:rPr lang="hu-HU" i="1" dirty="0" err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tőkéhez</a:t>
            </a:r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viszonyítva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32D73-9244-40CD-B56B-39724F1C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67" y="916915"/>
            <a:ext cx="6123666" cy="4964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B0CE3-E276-4E5C-9832-3D5AA7266BDA}"/>
              </a:ext>
            </a:extLst>
          </p:cNvPr>
          <p:cNvSpPr txBox="1"/>
          <p:nvPr/>
        </p:nvSpPr>
        <p:spPr>
          <a:xfrm>
            <a:off x="9157832" y="1373918"/>
            <a:ext cx="2870497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Nagy volumenű fejlesztések és a keresletet övező </a:t>
            </a:r>
            <a:r>
              <a:rPr lang="hu-HU" b="1" dirty="0">
                <a:solidFill>
                  <a:schemeClr val="tx2"/>
                </a:solidFill>
              </a:rPr>
              <a:t>bizonytalanság</a:t>
            </a:r>
            <a:r>
              <a:rPr lang="hu-HU" dirty="0">
                <a:solidFill>
                  <a:schemeClr val="tx2"/>
                </a:solidFill>
              </a:rPr>
              <a:t> jellemzi a kereskedelmiingatlan-piacot.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272D29-BC36-4ADF-AA55-DF8D03786A20}"/>
              </a:ext>
            </a:extLst>
          </p:cNvPr>
          <p:cNvSpPr txBox="1"/>
          <p:nvPr/>
        </p:nvSpPr>
        <p:spPr>
          <a:xfrm>
            <a:off x="9157832" y="2695131"/>
            <a:ext cx="2870497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Legnagyobb arányban a </a:t>
            </a:r>
            <a:r>
              <a:rPr lang="hu-HU" b="1" dirty="0">
                <a:solidFill>
                  <a:schemeClr val="tx2"/>
                </a:solidFill>
              </a:rPr>
              <a:t>hoteleket és a lakóparkokat </a:t>
            </a:r>
            <a:r>
              <a:rPr lang="hu-HU" dirty="0">
                <a:solidFill>
                  <a:schemeClr val="tx2"/>
                </a:solidFill>
              </a:rPr>
              <a:t>finanszírozó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projekthiteleket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sorolták át rosszabb értékvesztés kategóriába.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6493C-54E4-435E-B08A-0DBF33A43185}"/>
              </a:ext>
            </a:extLst>
          </p:cNvPr>
          <p:cNvSpPr txBox="1"/>
          <p:nvPr/>
        </p:nvSpPr>
        <p:spPr>
          <a:xfrm>
            <a:off x="9157832" y="4263526"/>
            <a:ext cx="2870497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hu-HU" dirty="0">
                <a:solidFill>
                  <a:schemeClr val="tx2"/>
                </a:solidFill>
              </a:rPr>
              <a:t>A kereskedelmiingatlan-projekthitelek </a:t>
            </a:r>
            <a:r>
              <a:rPr lang="hu-HU" b="1" dirty="0">
                <a:solidFill>
                  <a:schemeClr val="tx2"/>
                </a:solidFill>
              </a:rPr>
              <a:t>bankok közötti koncentrációja </a:t>
            </a:r>
            <a:r>
              <a:rPr lang="hu-HU" dirty="0">
                <a:solidFill>
                  <a:schemeClr val="tx2"/>
                </a:solidFill>
              </a:rPr>
              <a:t>mérsékeltnek mondható.</a:t>
            </a:r>
          </a:p>
        </p:txBody>
      </p:sp>
    </p:spTree>
    <p:extLst>
      <p:ext uri="{BB962C8B-B14F-4D97-AF65-F5344CB8AC3E}">
        <p14:creationId xmlns:p14="http://schemas.microsoft.com/office/powerpoint/2010/main" val="2686655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283368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515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4F817-2DBD-4AC2-8034-87B03A65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281872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növekvő hitelkockázatok az értékvesztésben is megjelentek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303B8-5E77-47C4-96AD-3BD559E7FA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39250" y="1378158"/>
            <a:ext cx="2688608" cy="2086725"/>
          </a:xfr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hu-HU" sz="1800" dirty="0"/>
              <a:t>A hazai bankok 2020-ban 260 milliárd forint értékvesztést számoltak el, ami az eszközök arányában 0,5 százalék, </a:t>
            </a:r>
            <a:r>
              <a:rPr lang="hu-HU" sz="1800" b="1" dirty="0"/>
              <a:t>ez Európai Uniós összehasonlításban </a:t>
            </a:r>
            <a:r>
              <a:rPr lang="hu-HU" sz="1800" b="1" dirty="0" err="1"/>
              <a:t>prudens</a:t>
            </a:r>
            <a:r>
              <a:rPr lang="hu-HU" sz="1800" b="1" dirty="0"/>
              <a:t> tartalékképzésnek számít.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F1397-6EA4-4FF5-AC3F-97C8D412AF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93" y="1107875"/>
            <a:ext cx="5997857" cy="440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14376C-DEBC-42AA-BB2B-BF1F1C598E47}"/>
              </a:ext>
            </a:extLst>
          </p:cNvPr>
          <p:cNvSpPr txBox="1"/>
          <p:nvPr/>
        </p:nvSpPr>
        <p:spPr>
          <a:xfrm>
            <a:off x="3241393" y="5521738"/>
            <a:ext cx="5997857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hitelintézetek eszközarányos nettó értékvesztésképzésének mérlegfőösszeggel súlyozott eloszlása</a:t>
            </a:r>
            <a:endParaRPr lang="hu-HU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ABD8A0-71FD-410D-8CB2-CE3C088F0BAE}"/>
              </a:ext>
            </a:extLst>
          </p:cNvPr>
          <p:cNvSpPr txBox="1">
            <a:spLocks/>
          </p:cNvSpPr>
          <p:nvPr/>
        </p:nvSpPr>
        <p:spPr>
          <a:xfrm>
            <a:off x="3286495" y="6338062"/>
            <a:ext cx="8096934" cy="43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zöld kategóriák nettó értékvesztés-visszaírást, a piros kategóriák pedig nettó értékvesztésképzést jelentenek. A 2017-2019 időszakban az intézményeket az átlagos mérlegfőösszegükkel vesszük számba az átlagos eszközarányos nettó értékvesztésképzésük szerinti kategóriában. Forrás: MNB.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7CC3E-64F9-4A6C-AE01-236B528C3241}"/>
              </a:ext>
            </a:extLst>
          </p:cNvPr>
          <p:cNvSpPr txBox="1"/>
          <p:nvPr/>
        </p:nvSpPr>
        <p:spPr>
          <a:xfrm>
            <a:off x="9239250" y="3631504"/>
            <a:ext cx="2688608" cy="18374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9 hónapnál hosszabb ideig moratóriumban lévő hitelek kockázati besorolásának romlásával </a:t>
            </a:r>
            <a:r>
              <a:rPr lang="hu-HU" b="1" dirty="0">
                <a:solidFill>
                  <a:schemeClr val="tx2"/>
                </a:solidFill>
              </a:rPr>
              <a:t>2021-ben tovább csökkenhet a szektor jövedelmezősége.</a:t>
            </a:r>
          </a:p>
        </p:txBody>
      </p:sp>
    </p:spTree>
    <p:extLst>
      <p:ext uri="{BB962C8B-B14F-4D97-AF65-F5344CB8AC3E}">
        <p14:creationId xmlns:p14="http://schemas.microsoft.com/office/powerpoint/2010/main" val="4294512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320" y="261596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kimagasló jövedelmezőségű hitelintézetek aránya meredek esést mutatott 2020 során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95AA56-C1EA-4360-AF31-9E62EE7062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320" y="6400324"/>
            <a:ext cx="7553739" cy="392159"/>
          </a:xfrm>
        </p:spPr>
        <p:txBody>
          <a:bodyPr/>
          <a:lstStyle/>
          <a:p>
            <a:r>
              <a:rPr lang="hu-HU" sz="1200" dirty="0"/>
              <a:t>Megjegyzés: Konszolidált alapon a veszteséges intézmények mérlegfőösszeg-alapú aránya 11 százalék volt 2020 végén. </a:t>
            </a:r>
          </a:p>
          <a:p>
            <a:r>
              <a:rPr lang="hu-HU" sz="1200" dirty="0"/>
              <a:t>Forrás: MNB.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110948" y="5761633"/>
            <a:ext cx="703690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hitelintézeti szektor összesített adózás utáni eredménye és vesztesége</a:t>
            </a:r>
            <a:endParaRPr lang="hu-HU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576A98-63C8-40C4-9A60-CCF61D3A69F6}"/>
              </a:ext>
            </a:extLst>
          </p:cNvPr>
          <p:cNvSpPr/>
          <p:nvPr/>
        </p:nvSpPr>
        <p:spPr>
          <a:xfrm>
            <a:off x="9569984" y="3394680"/>
            <a:ext cx="1692998" cy="7967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ROE</a:t>
            </a:r>
            <a:r>
              <a:rPr lang="hu-HU" dirty="0"/>
              <a:t> 2020 Q4: 4,4 százalék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2A7586-9AF9-4F5E-B63D-9FE4CA2B2B65}"/>
              </a:ext>
            </a:extLst>
          </p:cNvPr>
          <p:cNvSpPr/>
          <p:nvPr/>
        </p:nvSpPr>
        <p:spPr>
          <a:xfrm>
            <a:off x="9569984" y="1365712"/>
            <a:ext cx="1692998" cy="7967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ROE</a:t>
            </a:r>
            <a:r>
              <a:rPr lang="hu-HU" dirty="0"/>
              <a:t> 2019 Q4: 11,7 százalék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4AEB79-3606-40AA-AB20-DE3A3BB00C6B}"/>
              </a:ext>
            </a:extLst>
          </p:cNvPr>
          <p:cNvCxnSpPr>
            <a:stCxn id="9" idx="2"/>
            <a:endCxn id="4" idx="0"/>
          </p:cNvCxnSpPr>
          <p:nvPr/>
        </p:nvCxnSpPr>
        <p:spPr>
          <a:xfrm>
            <a:off x="10416483" y="2162417"/>
            <a:ext cx="0" cy="1232263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2DA7DA3-89C4-4927-BC9C-B919BB1C21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67" y="1024280"/>
            <a:ext cx="5955709" cy="461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351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9931DC6-AD0D-49BB-84A9-0E2CBF8C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Folytatódott az eszközarányos működési költségek javulása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FD4EA-1C53-4923-95E8-97F931C4FDAA}"/>
              </a:ext>
            </a:extLst>
          </p:cNvPr>
          <p:cNvSpPr txBox="1"/>
          <p:nvPr/>
        </p:nvSpPr>
        <p:spPr>
          <a:xfrm>
            <a:off x="3048000" y="5563098"/>
            <a:ext cx="5864445" cy="70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5000"/>
              </a:lnSpc>
              <a:spcAft>
                <a:spcPts val="600"/>
              </a:spcAft>
              <a:defRPr i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hu-HU" dirty="0"/>
              <a:t>A működési költségek, a hálózati egységek és az állományi létszám alakulása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02C239-4EBD-4522-BF99-CC71A439BF5A}"/>
              </a:ext>
            </a:extLst>
          </p:cNvPr>
          <p:cNvSpPr txBox="1"/>
          <p:nvPr/>
        </p:nvSpPr>
        <p:spPr>
          <a:xfrm>
            <a:off x="3210339" y="6458101"/>
            <a:ext cx="8216032" cy="263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r" defTabSz="91433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457167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2"/>
                </a:solidFill>
              </a:defRPr>
            </a:lvl2pPr>
            <a:lvl3pPr marL="914332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3pPr>
            <a:lvl4pPr marL="1371498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4pPr>
            <a:lvl5pPr marL="1828664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hu-HU" dirty="0"/>
              <a:t>Megjegyzés: Az eszközarányos tételek 12 havi gördülő adatokat mutatnak. Forrás: MNB.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87CA05-3426-4D69-AE78-5083F3236364}"/>
              </a:ext>
            </a:extLst>
          </p:cNvPr>
          <p:cNvSpPr txBox="1"/>
          <p:nvPr/>
        </p:nvSpPr>
        <p:spPr>
          <a:xfrm>
            <a:off x="9055509" y="1188325"/>
            <a:ext cx="2989005" cy="10895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Az eszközarányos működési költségek 2019 elején kezdődő mérséklődése </a:t>
            </a:r>
            <a:r>
              <a:rPr lang="hu-HU" b="1" dirty="0">
                <a:solidFill>
                  <a:schemeClr val="tx2"/>
                </a:solidFill>
              </a:rPr>
              <a:t>2020-ban folytatódott</a:t>
            </a:r>
            <a:r>
              <a:rPr lang="hu-HU" dirty="0">
                <a:solidFill>
                  <a:schemeClr val="tx2"/>
                </a:solidFill>
              </a:rPr>
              <a:t>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79C82-D02F-4CF6-8F9F-C3DAB9914F78}"/>
              </a:ext>
            </a:extLst>
          </p:cNvPr>
          <p:cNvSpPr txBox="1"/>
          <p:nvPr/>
        </p:nvSpPr>
        <p:spPr>
          <a:xfrm>
            <a:off x="9055508" y="2342378"/>
            <a:ext cx="2989006" cy="13388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működési költségek javulása abban is tetten érhető, hogy </a:t>
            </a:r>
            <a:r>
              <a:rPr lang="hu-HU" b="1" dirty="0">
                <a:solidFill>
                  <a:schemeClr val="tx2"/>
                </a:solidFill>
              </a:rPr>
              <a:t>a személyi jellegű ráfordítások</a:t>
            </a:r>
            <a:r>
              <a:rPr lang="hu-HU" dirty="0">
                <a:solidFill>
                  <a:schemeClr val="tx2"/>
                </a:solidFill>
              </a:rPr>
              <a:t> évek óta most először nominálisan is </a:t>
            </a:r>
            <a:r>
              <a:rPr lang="hu-HU" b="1" dirty="0">
                <a:solidFill>
                  <a:schemeClr val="tx2"/>
                </a:solidFill>
              </a:rPr>
              <a:t>mérséklődtek</a:t>
            </a:r>
            <a:r>
              <a:rPr lang="hu-HU" dirty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B6AB47-E48A-4286-B743-D337C0728768}"/>
              </a:ext>
            </a:extLst>
          </p:cNvPr>
          <p:cNvSpPr txBox="1"/>
          <p:nvPr/>
        </p:nvSpPr>
        <p:spPr>
          <a:xfrm>
            <a:off x="9055508" y="3783296"/>
            <a:ext cx="2989006" cy="8402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változáshoz hozzájárult a </a:t>
            </a:r>
            <a:r>
              <a:rPr lang="hu-HU" b="1" dirty="0">
                <a:solidFill>
                  <a:schemeClr val="tx2"/>
                </a:solidFill>
              </a:rPr>
              <a:t>fiókhálózatok</a:t>
            </a:r>
            <a:r>
              <a:rPr lang="hu-HU" dirty="0">
                <a:solidFill>
                  <a:schemeClr val="tx2"/>
                </a:solidFill>
              </a:rPr>
              <a:t> évek óta folyó fokozatos racionalizálása.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94A4A-A42B-4AD3-8E7E-CA99917A3EEF}"/>
              </a:ext>
            </a:extLst>
          </p:cNvPr>
          <p:cNvSpPr txBox="1"/>
          <p:nvPr/>
        </p:nvSpPr>
        <p:spPr>
          <a:xfrm>
            <a:off x="9055508" y="4786766"/>
            <a:ext cx="2989006" cy="590931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javulás egy része a bővülő mérleg következménye.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F663B-35FB-4DC6-ACBA-BAF83BA9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2" y="955862"/>
            <a:ext cx="5864445" cy="4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2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E3B64ADA-BC76-4745-810F-BB121BEE6BD4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"/>
          <a:stretch/>
        </p:blipFill>
        <p:spPr>
          <a:xfrm>
            <a:off x="3099648" y="1485147"/>
            <a:ext cx="5992703" cy="415177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9FFF623-ABF5-412D-963F-21A45667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Autofit/>
          </a:bodyPr>
          <a:lstStyle/>
          <a:p>
            <a:r>
              <a:rPr lang="hu-HU" dirty="0"/>
              <a:t>A fiókbezárások pénzügyi szolgáltatások elérhetőségére gyakorolt negatív hatását a digitalizáció tompíthatja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0A8EA-85F7-4B0E-9F14-3E60BD88CD3F}"/>
              </a:ext>
            </a:extLst>
          </p:cNvPr>
          <p:cNvSpPr txBox="1"/>
          <p:nvPr/>
        </p:nvSpPr>
        <p:spPr>
          <a:xfrm>
            <a:off x="9001126" y="1600731"/>
            <a:ext cx="3081488" cy="13388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Már </a:t>
            </a:r>
            <a:r>
              <a:rPr lang="hu-HU" b="1" dirty="0">
                <a:solidFill>
                  <a:schemeClr val="accent3"/>
                </a:solidFill>
              </a:rPr>
              <a:t>2 millió fő lakik bankfiók nélküli településen</a:t>
            </a:r>
            <a:r>
              <a:rPr lang="hu-HU" dirty="0">
                <a:solidFill>
                  <a:schemeClr val="tx2"/>
                </a:solidFill>
              </a:rPr>
              <a:t>. Ezzel párhuzamosan a legközelebbi bankfióktól vett </a:t>
            </a:r>
            <a:r>
              <a:rPr lang="hu-HU" b="1" dirty="0">
                <a:solidFill>
                  <a:schemeClr val="accent3"/>
                </a:solidFill>
              </a:rPr>
              <a:t>távolságok is nőttek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00CBE-87EA-4D98-9D0B-A2861F30EE32}"/>
              </a:ext>
            </a:extLst>
          </p:cNvPr>
          <p:cNvSpPr txBox="1"/>
          <p:nvPr/>
        </p:nvSpPr>
        <p:spPr>
          <a:xfrm>
            <a:off x="9001126" y="4290062"/>
            <a:ext cx="3081488" cy="13388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digitális banki megoldások szélesebb körű elterjedésében és fejlesztésében </a:t>
            </a:r>
            <a:r>
              <a:rPr lang="hu-HU" b="1" dirty="0">
                <a:solidFill>
                  <a:schemeClr val="tx2"/>
                </a:solidFill>
              </a:rPr>
              <a:t>az állami szerepvállalásnak is fontos szerepe van.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CA2D6F-3CDE-4419-8608-8EC91D6EDF3D}"/>
              </a:ext>
            </a:extLst>
          </p:cNvPr>
          <p:cNvSpPr txBox="1"/>
          <p:nvPr/>
        </p:nvSpPr>
        <p:spPr>
          <a:xfrm>
            <a:off x="9001126" y="3070046"/>
            <a:ext cx="3081488" cy="10895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Jelentős átfedés van a </a:t>
            </a:r>
            <a:r>
              <a:rPr lang="hu-HU" b="1" dirty="0">
                <a:solidFill>
                  <a:schemeClr val="accent3"/>
                </a:solidFill>
              </a:rPr>
              <a:t>kedvezőtlen bankfiók elérhetőség és a mérsékeltebb internethasználat </a:t>
            </a:r>
            <a:r>
              <a:rPr lang="hu-HU" dirty="0">
                <a:solidFill>
                  <a:schemeClr val="tx2"/>
                </a:solidFill>
              </a:rPr>
              <a:t>között.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45EEA8-2E6E-451C-AD75-8AC8A164CA65}"/>
              </a:ext>
            </a:extLst>
          </p:cNvPr>
          <p:cNvSpPr txBox="1"/>
          <p:nvPr/>
        </p:nvSpPr>
        <p:spPr>
          <a:xfrm>
            <a:off x="3180522" y="6288203"/>
            <a:ext cx="818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</a:rPr>
              <a:t>Megjegyzés: A  magyarországi fiókbezárásokról részletesebb elemzés a </a:t>
            </a:r>
            <a:r>
              <a:rPr lang="hu-HU" sz="1200" b="1" u="sng" dirty="0">
                <a:solidFill>
                  <a:schemeClr val="tx2"/>
                </a:solidFill>
              </a:rPr>
              <a:t>10. keretes írás</a:t>
            </a:r>
            <a:r>
              <a:rPr lang="hu-HU" sz="1200" u="sng" dirty="0">
                <a:solidFill>
                  <a:schemeClr val="tx2"/>
                </a:solidFill>
              </a:rPr>
              <a:t>ban </a:t>
            </a:r>
            <a:r>
              <a:rPr lang="hu-HU" sz="1200" dirty="0">
                <a:solidFill>
                  <a:schemeClr val="tx2"/>
                </a:solidFill>
              </a:rPr>
              <a:t>olvasható. Az összes településre vonatkozó internethasználati eloszlás </a:t>
            </a:r>
            <a:r>
              <a:rPr lang="hu-HU" sz="1200" dirty="0" err="1">
                <a:solidFill>
                  <a:schemeClr val="tx2"/>
                </a:solidFill>
              </a:rPr>
              <a:t>kvartilisei</a:t>
            </a:r>
            <a:r>
              <a:rPr lang="hu-HU" sz="1200" dirty="0">
                <a:solidFill>
                  <a:schemeClr val="tx2"/>
                </a:solidFill>
              </a:rPr>
              <a:t> szerint színezve. Forrás: KSH, </a:t>
            </a:r>
            <a:r>
              <a:rPr lang="hu-HU" sz="1200" dirty="0" err="1">
                <a:solidFill>
                  <a:schemeClr val="tx2"/>
                </a:solidFill>
              </a:rPr>
              <a:t>ITM</a:t>
            </a:r>
            <a:r>
              <a:rPr lang="hu-HU" sz="1200" dirty="0">
                <a:solidFill>
                  <a:schemeClr val="tx2"/>
                </a:solidFill>
              </a:rPr>
              <a:t>, MNB.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727E8D-DDDF-4F39-A9E6-F03080B39037}"/>
              </a:ext>
            </a:extLst>
          </p:cNvPr>
          <p:cNvSpPr txBox="1"/>
          <p:nvPr/>
        </p:nvSpPr>
        <p:spPr>
          <a:xfrm>
            <a:off x="3180522" y="5767407"/>
            <a:ext cx="8407676" cy="39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5000"/>
              </a:lnSpc>
              <a:spcAft>
                <a:spcPts val="600"/>
              </a:spcAft>
              <a:defRPr i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Bankfiók nélküli települések internethasználat szerinti megoszlása</a:t>
            </a:r>
          </a:p>
        </p:txBody>
      </p:sp>
    </p:spTree>
    <p:extLst>
      <p:ext uri="{BB962C8B-B14F-4D97-AF65-F5344CB8AC3E}">
        <p14:creationId xmlns:p14="http://schemas.microsoft.com/office/powerpoint/2010/main" val="452716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B7F79C-8C1C-49B8-B13C-00CE83D1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Magyar bankholding: Koncentráció </a:t>
            </a:r>
            <a:r>
              <a:rPr lang="hu-HU" sz="2400" dirty="0" err="1"/>
              <a:t>vs</a:t>
            </a:r>
            <a:r>
              <a:rPr lang="hu-HU" sz="2400" dirty="0"/>
              <a:t> </a:t>
            </a:r>
            <a:r>
              <a:rPr lang="hu-HU" sz="2400" dirty="0" err="1"/>
              <a:t>kiegyenlítettebb</a:t>
            </a:r>
            <a:r>
              <a:rPr lang="hu-HU" sz="2400" dirty="0"/>
              <a:t> relatív erőviszonyok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E20D5-DF70-450E-B730-949F39E28F5D}"/>
              </a:ext>
            </a:extLst>
          </p:cNvPr>
          <p:cNvSpPr txBox="1"/>
          <p:nvPr/>
        </p:nvSpPr>
        <p:spPr>
          <a:xfrm>
            <a:off x="3110949" y="6022285"/>
            <a:ext cx="8239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</a:rPr>
              <a:t>Megjegyzés: A Magyar Bankholding megalakulásának egyes részpiacok koncentrációjára gyakorolt hatásáról további információ a </a:t>
            </a:r>
            <a:r>
              <a:rPr lang="hu-HU" sz="1200" b="1" u="sng" dirty="0">
                <a:solidFill>
                  <a:schemeClr val="tx2"/>
                </a:solidFill>
              </a:rPr>
              <a:t>8. keretes írásban</a:t>
            </a:r>
            <a:r>
              <a:rPr lang="hu-HU" sz="1200" u="sng" dirty="0">
                <a:solidFill>
                  <a:schemeClr val="tx2"/>
                </a:solidFill>
              </a:rPr>
              <a:t> </a:t>
            </a:r>
            <a:r>
              <a:rPr lang="hu-HU" sz="1200" dirty="0">
                <a:solidFill>
                  <a:schemeClr val="tx2"/>
                </a:solidFill>
              </a:rPr>
              <a:t>olvasható. A mérlegfőösszeg mutatói konszolidált adatok alapján, a további mutatók a bankcsoportok egyedi banki adatokból aggregált állományai alapján szerepelnek. A bekarikázott részek a </a:t>
            </a:r>
            <a:r>
              <a:rPr lang="hu-HU" sz="1200" dirty="0" err="1">
                <a:solidFill>
                  <a:schemeClr val="tx2"/>
                </a:solidFill>
              </a:rPr>
              <a:t>Herfindahl</a:t>
            </a:r>
            <a:r>
              <a:rPr lang="hu-HU" sz="1200" dirty="0">
                <a:solidFill>
                  <a:schemeClr val="tx2"/>
                </a:solidFill>
              </a:rPr>
              <a:t>-</a:t>
            </a:r>
            <a:r>
              <a:rPr lang="hu-HU" sz="1200" dirty="0" err="1">
                <a:solidFill>
                  <a:schemeClr val="tx2"/>
                </a:solidFill>
              </a:rPr>
              <a:t>Hirschmann</a:t>
            </a:r>
            <a:r>
              <a:rPr lang="hu-HU" sz="1200" dirty="0">
                <a:solidFill>
                  <a:schemeClr val="tx2"/>
                </a:solidFill>
              </a:rPr>
              <a:t>-index (</a:t>
            </a:r>
            <a:r>
              <a:rPr lang="hu-HU" sz="1200" dirty="0" err="1">
                <a:solidFill>
                  <a:schemeClr val="tx2"/>
                </a:solidFill>
              </a:rPr>
              <a:t>HHI</a:t>
            </a:r>
            <a:r>
              <a:rPr lang="hu-HU" sz="1200" dirty="0">
                <a:solidFill>
                  <a:schemeClr val="tx2"/>
                </a:solidFill>
              </a:rPr>
              <a:t>) jelentősnek tekintett, 250-et meghaladó emelkedését jelölik. Forrás: MNB.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6F471-5655-421A-9878-C668E92BAC08}"/>
              </a:ext>
            </a:extLst>
          </p:cNvPr>
          <p:cNvSpPr txBox="1"/>
          <p:nvPr/>
        </p:nvSpPr>
        <p:spPr>
          <a:xfrm>
            <a:off x="3110948" y="5288629"/>
            <a:ext cx="8956945" cy="70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5000"/>
              </a:lnSpc>
              <a:spcAft>
                <a:spcPts val="600"/>
              </a:spcAft>
              <a:defRPr i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Piaci koncentráció a bankok mérlegfőösszege, valamint az egyes szegmensek hitel- és betétállományai szerint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B10B3-4CA5-4540-9B66-99C799001E2A}"/>
              </a:ext>
            </a:extLst>
          </p:cNvPr>
          <p:cNvSpPr txBox="1"/>
          <p:nvPr/>
        </p:nvSpPr>
        <p:spPr>
          <a:xfrm>
            <a:off x="9401174" y="3834523"/>
            <a:ext cx="2666721" cy="13388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fúzió okozta szinergiák sikeres kiaknázása esetén </a:t>
            </a:r>
            <a:r>
              <a:rPr lang="hu-HU" b="1" dirty="0">
                <a:solidFill>
                  <a:schemeClr val="tx2"/>
                </a:solidFill>
              </a:rPr>
              <a:t>a hatékonyabb működés alacsonyabb kamatokban </a:t>
            </a:r>
            <a:r>
              <a:rPr lang="hu-HU" dirty="0">
                <a:solidFill>
                  <a:schemeClr val="tx2"/>
                </a:solidFill>
              </a:rPr>
              <a:t>csapódhat le.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8A69D-AD9A-4F08-BB2D-FD4A7EAA5173}"/>
              </a:ext>
            </a:extLst>
          </p:cNvPr>
          <p:cNvSpPr txBox="1"/>
          <p:nvPr/>
        </p:nvSpPr>
        <p:spPr>
          <a:xfrm>
            <a:off x="9401174" y="1224634"/>
            <a:ext cx="2666721" cy="13388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háztartási szegmensben </a:t>
            </a:r>
            <a:r>
              <a:rPr lang="hu-HU" b="1" dirty="0">
                <a:solidFill>
                  <a:schemeClr val="tx2"/>
                </a:solidFill>
              </a:rPr>
              <a:t>a második legnagyobb piaci részesedéssel rendelkező intézmény </a:t>
            </a:r>
            <a:r>
              <a:rPr lang="hu-HU" dirty="0">
                <a:solidFill>
                  <a:schemeClr val="tx2"/>
                </a:solidFill>
              </a:rPr>
              <a:t>jön létre.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E1BC4A-6321-4E00-92DA-D911CA52D25B}"/>
              </a:ext>
            </a:extLst>
          </p:cNvPr>
          <p:cNvSpPr txBox="1"/>
          <p:nvPr/>
        </p:nvSpPr>
        <p:spPr>
          <a:xfrm>
            <a:off x="9401173" y="2655795"/>
            <a:ext cx="2666721" cy="10895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hu-HU" dirty="0">
                <a:solidFill>
                  <a:schemeClr val="tx2"/>
                </a:solidFill>
              </a:rPr>
              <a:t>A háztartási hitelpiac koncentrációja </a:t>
            </a:r>
            <a:r>
              <a:rPr lang="hu-HU" b="1" dirty="0">
                <a:solidFill>
                  <a:schemeClr val="tx2"/>
                </a:solidFill>
              </a:rPr>
              <a:t>egyes megyékben és járásokban jelentősen nőhet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9246E-B201-41E5-9775-49C48CCC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70" y="1045873"/>
            <a:ext cx="5816218" cy="41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0D5BC-2A5A-43F5-BDB7-8CBDC54D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23" y="138325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moratórium a válságkezelő eszköztár hatékony eleme volt... 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84DC4D-76EC-4B8B-AB55-38C897866737}"/>
              </a:ext>
            </a:extLst>
          </p:cNvPr>
          <p:cNvSpPr/>
          <p:nvPr/>
        </p:nvSpPr>
        <p:spPr>
          <a:xfrm>
            <a:off x="8042788" y="2291167"/>
            <a:ext cx="4047992" cy="1253775"/>
          </a:xfrm>
          <a:prstGeom prst="rect">
            <a:avLst/>
          </a:prstGeom>
          <a:solidFill>
            <a:srgbClr val="E9EFFB"/>
          </a:solidFill>
          <a:ln w="31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57151" rIns="106680" bIns="57151" numCol="1" spcCol="1270" anchor="ctr" anchorCtr="0">
            <a:noAutofit/>
          </a:bodyPr>
          <a:lstStyle/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A vállalati </a:t>
            </a:r>
            <a:r>
              <a:rPr lang="hu-HU" b="1" i="1" dirty="0" err="1">
                <a:solidFill>
                  <a:schemeClr val="tx1"/>
                </a:solidFill>
              </a:rPr>
              <a:t>eligibilis</a:t>
            </a:r>
            <a:r>
              <a:rPr lang="hu-HU" b="1" dirty="0">
                <a:solidFill>
                  <a:schemeClr val="tx1"/>
                </a:solidFill>
              </a:rPr>
              <a:t> hitelállomány 36 százaléka vesz részt a moratóriumban, ez a teljes állomány 24 százaléka.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3FD75E-36AA-4E41-ACFA-89BBC22A50EE}"/>
              </a:ext>
            </a:extLst>
          </p:cNvPr>
          <p:cNvSpPr/>
          <p:nvPr/>
        </p:nvSpPr>
        <p:spPr>
          <a:xfrm>
            <a:off x="3033705" y="3011274"/>
            <a:ext cx="1105996" cy="34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ARÁNYOK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E6A95B-A2CE-44B3-AC15-742A03EFD21A}"/>
              </a:ext>
            </a:extLst>
          </p:cNvPr>
          <p:cNvSpPr/>
          <p:nvPr/>
        </p:nvSpPr>
        <p:spPr>
          <a:xfrm>
            <a:off x="4108912" y="2291167"/>
            <a:ext cx="3840825" cy="1253775"/>
          </a:xfrm>
          <a:prstGeom prst="rect">
            <a:avLst/>
          </a:prstGeom>
          <a:solidFill>
            <a:srgbClr val="E9EFFB"/>
          </a:solidFill>
          <a:ln w="31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57151" rIns="106680" bIns="57151" numCol="1" spcCol="1270" anchor="ctr" anchorCtr="0">
            <a:noAutofit/>
          </a:bodyPr>
          <a:lstStyle/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A lakossági </a:t>
            </a:r>
            <a:r>
              <a:rPr lang="hu-HU" b="1" i="1" dirty="0" err="1">
                <a:solidFill>
                  <a:schemeClr val="tx1"/>
                </a:solidFill>
              </a:rPr>
              <a:t>eligibilis</a:t>
            </a:r>
            <a:r>
              <a:rPr lang="hu-HU" b="1" dirty="0">
                <a:solidFill>
                  <a:schemeClr val="tx1"/>
                </a:solidFill>
              </a:rPr>
              <a:t> hitelállomány 51 százaléka vesz részt a moratóriumban, ez a teljes állomány 39 százaléka.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FB7693-4F86-4A50-9E28-9CFDC29C34BF}"/>
              </a:ext>
            </a:extLst>
          </p:cNvPr>
          <p:cNvGrpSpPr>
            <a:grpSpLocks noChangeAspect="1"/>
          </p:cNvGrpSpPr>
          <p:nvPr/>
        </p:nvGrpSpPr>
        <p:grpSpPr>
          <a:xfrm>
            <a:off x="4986675" y="1460276"/>
            <a:ext cx="652963" cy="652963"/>
            <a:chOff x="2242569" y="1434979"/>
            <a:chExt cx="914400" cy="914400"/>
          </a:xfrm>
        </p:grpSpPr>
        <p:pic>
          <p:nvPicPr>
            <p:cNvPr id="36" name="Picture 2" descr="Image result for family icon">
              <a:extLst>
                <a:ext uri="{FF2B5EF4-FFF2-40B4-BE49-F238E27FC236}">
                  <a16:creationId xmlns:a16="http://schemas.microsoft.com/office/drawing/2014/main" id="{29A9DEA0-41A9-487D-9869-12543C87F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29" b="91165" l="5941" r="93069">
                          <a14:foregroundMark x1="16832" y1="63454" x2="18812" y2="70683"/>
                          <a14:foregroundMark x1="19802" y1="45382" x2="19802" y2="45382"/>
                          <a14:foregroundMark x1="5941" y1="68273" x2="5941" y2="68273"/>
                          <a14:foregroundMark x1="33663" y1="14859" x2="33663" y2="14859"/>
                          <a14:foregroundMark x1="67327" y1="10040" x2="67327" y2="10040"/>
                          <a14:foregroundMark x1="37624" y1="7229" x2="37624" y2="7229"/>
                          <a14:foregroundMark x1="81188" y1="51004" x2="81188" y2="51004"/>
                          <a14:foregroundMark x1="86139" y1="64659" x2="86139" y2="64659"/>
                          <a14:foregroundMark x1="93564" y1="67470" x2="93564" y2="67470"/>
                          <a14:foregroundMark x1="26238" y1="78715" x2="26238" y2="78715"/>
                          <a14:foregroundMark x1="40099" y1="91165" x2="40099" y2="91165"/>
                          <a14:foregroundMark x1="59901" y1="91165" x2="59901" y2="91165"/>
                          <a14:foregroundMark x1="69802" y1="91165" x2="69802" y2="91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626" y="1458394"/>
              <a:ext cx="684392" cy="843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742849-4CD3-4406-B016-1E6CB6E2D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2569" y="1434979"/>
              <a:ext cx="914400" cy="9144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A99915B-DF48-4BC8-A2E4-C145FBC3C562}"/>
              </a:ext>
            </a:extLst>
          </p:cNvPr>
          <p:cNvSpPr/>
          <p:nvPr/>
        </p:nvSpPr>
        <p:spPr>
          <a:xfrm>
            <a:off x="5567213" y="1480756"/>
            <a:ext cx="1448554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Háztartások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18F4273-8A5F-4D29-9074-E1788A8D15D0}"/>
              </a:ext>
            </a:extLst>
          </p:cNvPr>
          <p:cNvSpPr>
            <a:spLocks noChangeAspect="1"/>
          </p:cNvSpPr>
          <p:nvPr/>
        </p:nvSpPr>
        <p:spPr>
          <a:xfrm>
            <a:off x="9103406" y="1460276"/>
            <a:ext cx="652963" cy="65296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6168B7-E572-4FA9-894C-EDB24817954D}"/>
              </a:ext>
            </a:extLst>
          </p:cNvPr>
          <p:cNvSpPr/>
          <p:nvPr/>
        </p:nvSpPr>
        <p:spPr>
          <a:xfrm>
            <a:off x="9683945" y="1480756"/>
            <a:ext cx="1258565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Vállalatok</a:t>
            </a:r>
          </a:p>
        </p:txBody>
      </p:sp>
      <p:sp>
        <p:nvSpPr>
          <p:cNvPr id="41" name="AutoShape 20">
            <a:extLst>
              <a:ext uri="{FF2B5EF4-FFF2-40B4-BE49-F238E27FC236}">
                <a16:creationId xmlns:a16="http://schemas.microsoft.com/office/drawing/2014/main" id="{CAC08EA1-22A4-4B6C-B1DA-A32048138B7F}"/>
              </a:ext>
            </a:extLst>
          </p:cNvPr>
          <p:cNvSpPr>
            <a:spLocks noChangeAspect="1"/>
          </p:cNvSpPr>
          <p:nvPr/>
        </p:nvSpPr>
        <p:spPr bwMode="auto">
          <a:xfrm>
            <a:off x="9202443" y="1588098"/>
            <a:ext cx="469433" cy="3973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0" y="21580"/>
                  <a:pt x="0" y="21580"/>
                </a:cubicBezTo>
                <a:lnTo>
                  <a:pt x="2517" y="21580"/>
                </a:lnTo>
                <a:lnTo>
                  <a:pt x="2517" y="17960"/>
                </a:lnTo>
                <a:lnTo>
                  <a:pt x="5062" y="17960"/>
                </a:lnTo>
                <a:lnTo>
                  <a:pt x="5062" y="21580"/>
                </a:lnTo>
                <a:lnTo>
                  <a:pt x="10510" y="21580"/>
                </a:lnTo>
                <a:lnTo>
                  <a:pt x="10510" y="0"/>
                </a:lnTo>
                <a:lnTo>
                  <a:pt x="0" y="0"/>
                </a:lnTo>
                <a:close/>
                <a:moveTo>
                  <a:pt x="1426" y="1488"/>
                </a:moveTo>
                <a:lnTo>
                  <a:pt x="2943" y="1488"/>
                </a:lnTo>
                <a:lnTo>
                  <a:pt x="2943" y="3566"/>
                </a:lnTo>
                <a:lnTo>
                  <a:pt x="1426" y="3566"/>
                </a:lnTo>
                <a:cubicBezTo>
                  <a:pt x="1426" y="3566"/>
                  <a:pt x="1426" y="1488"/>
                  <a:pt x="1426" y="1488"/>
                </a:cubicBezTo>
                <a:close/>
                <a:moveTo>
                  <a:pt x="3613" y="1488"/>
                </a:moveTo>
                <a:lnTo>
                  <a:pt x="5124" y="1488"/>
                </a:lnTo>
                <a:lnTo>
                  <a:pt x="5124" y="3566"/>
                </a:lnTo>
                <a:lnTo>
                  <a:pt x="3613" y="3566"/>
                </a:lnTo>
                <a:cubicBezTo>
                  <a:pt x="3613" y="3566"/>
                  <a:pt x="3613" y="1488"/>
                  <a:pt x="3613" y="1488"/>
                </a:cubicBezTo>
                <a:close/>
                <a:moveTo>
                  <a:pt x="5795" y="1488"/>
                </a:moveTo>
                <a:lnTo>
                  <a:pt x="9431" y="1488"/>
                </a:lnTo>
                <a:lnTo>
                  <a:pt x="9431" y="3566"/>
                </a:lnTo>
                <a:lnTo>
                  <a:pt x="5795" y="3566"/>
                </a:lnTo>
                <a:cubicBezTo>
                  <a:pt x="5795" y="3566"/>
                  <a:pt x="5795" y="1488"/>
                  <a:pt x="5795" y="1488"/>
                </a:cubicBezTo>
                <a:close/>
                <a:moveTo>
                  <a:pt x="1426" y="4331"/>
                </a:moveTo>
                <a:lnTo>
                  <a:pt x="5062" y="4331"/>
                </a:lnTo>
                <a:lnTo>
                  <a:pt x="5062" y="6409"/>
                </a:lnTo>
                <a:lnTo>
                  <a:pt x="1426" y="6409"/>
                </a:lnTo>
                <a:cubicBezTo>
                  <a:pt x="1426" y="6409"/>
                  <a:pt x="1426" y="4331"/>
                  <a:pt x="1426" y="4331"/>
                </a:cubicBezTo>
                <a:close/>
                <a:moveTo>
                  <a:pt x="5738" y="4331"/>
                </a:moveTo>
                <a:lnTo>
                  <a:pt x="7249" y="4331"/>
                </a:lnTo>
                <a:lnTo>
                  <a:pt x="7249" y="6409"/>
                </a:lnTo>
                <a:lnTo>
                  <a:pt x="5738" y="6409"/>
                </a:lnTo>
                <a:cubicBezTo>
                  <a:pt x="5738" y="6409"/>
                  <a:pt x="5738" y="4331"/>
                  <a:pt x="5738" y="4331"/>
                </a:cubicBezTo>
                <a:close/>
                <a:moveTo>
                  <a:pt x="7920" y="4331"/>
                </a:moveTo>
                <a:lnTo>
                  <a:pt x="9431" y="4331"/>
                </a:lnTo>
                <a:cubicBezTo>
                  <a:pt x="9431" y="4331"/>
                  <a:pt x="9431" y="6409"/>
                  <a:pt x="9431" y="6409"/>
                </a:cubicBezTo>
                <a:lnTo>
                  <a:pt x="7920" y="6409"/>
                </a:lnTo>
                <a:lnTo>
                  <a:pt x="7920" y="4331"/>
                </a:lnTo>
                <a:close/>
                <a:moveTo>
                  <a:pt x="12311" y="6221"/>
                </a:moveTo>
                <a:lnTo>
                  <a:pt x="12311" y="8628"/>
                </a:lnTo>
                <a:lnTo>
                  <a:pt x="11090" y="8628"/>
                </a:lnTo>
                <a:lnTo>
                  <a:pt x="11090" y="21600"/>
                </a:lnTo>
                <a:lnTo>
                  <a:pt x="15481" y="21600"/>
                </a:lnTo>
                <a:lnTo>
                  <a:pt x="15481" y="19240"/>
                </a:lnTo>
                <a:lnTo>
                  <a:pt x="17208" y="19240"/>
                </a:lnTo>
                <a:lnTo>
                  <a:pt x="17208" y="21600"/>
                </a:lnTo>
                <a:lnTo>
                  <a:pt x="21600" y="21600"/>
                </a:lnTo>
                <a:lnTo>
                  <a:pt x="21600" y="8628"/>
                </a:lnTo>
                <a:cubicBezTo>
                  <a:pt x="21600" y="8628"/>
                  <a:pt x="20379" y="8628"/>
                  <a:pt x="20379" y="8628"/>
                </a:cubicBezTo>
                <a:lnTo>
                  <a:pt x="20379" y="6221"/>
                </a:lnTo>
                <a:lnTo>
                  <a:pt x="12311" y="6221"/>
                </a:lnTo>
                <a:close/>
                <a:moveTo>
                  <a:pt x="1426" y="7166"/>
                </a:moveTo>
                <a:lnTo>
                  <a:pt x="2943" y="7166"/>
                </a:lnTo>
                <a:lnTo>
                  <a:pt x="2943" y="9251"/>
                </a:lnTo>
                <a:lnTo>
                  <a:pt x="1426" y="9251"/>
                </a:lnTo>
                <a:cubicBezTo>
                  <a:pt x="1426" y="9251"/>
                  <a:pt x="1426" y="7166"/>
                  <a:pt x="1426" y="7166"/>
                </a:cubicBezTo>
                <a:close/>
                <a:moveTo>
                  <a:pt x="3613" y="7166"/>
                </a:moveTo>
                <a:lnTo>
                  <a:pt x="5124" y="7166"/>
                </a:lnTo>
                <a:cubicBezTo>
                  <a:pt x="5124" y="7166"/>
                  <a:pt x="5124" y="9251"/>
                  <a:pt x="5124" y="9251"/>
                </a:cubicBezTo>
                <a:lnTo>
                  <a:pt x="3613" y="9251"/>
                </a:lnTo>
                <a:lnTo>
                  <a:pt x="3613" y="7166"/>
                </a:lnTo>
                <a:close/>
                <a:moveTo>
                  <a:pt x="5795" y="7166"/>
                </a:moveTo>
                <a:lnTo>
                  <a:pt x="9431" y="7166"/>
                </a:lnTo>
                <a:cubicBezTo>
                  <a:pt x="9431" y="7166"/>
                  <a:pt x="9431" y="9251"/>
                  <a:pt x="9431" y="9251"/>
                </a:cubicBezTo>
                <a:lnTo>
                  <a:pt x="5795" y="9251"/>
                </a:lnTo>
                <a:lnTo>
                  <a:pt x="5795" y="7166"/>
                </a:lnTo>
                <a:close/>
                <a:moveTo>
                  <a:pt x="1426" y="10009"/>
                </a:moveTo>
                <a:lnTo>
                  <a:pt x="5062" y="10009"/>
                </a:lnTo>
                <a:lnTo>
                  <a:pt x="5062" y="12094"/>
                </a:lnTo>
                <a:lnTo>
                  <a:pt x="1426" y="12094"/>
                </a:lnTo>
                <a:cubicBezTo>
                  <a:pt x="1426" y="12094"/>
                  <a:pt x="1426" y="10009"/>
                  <a:pt x="1426" y="10009"/>
                </a:cubicBezTo>
                <a:close/>
                <a:moveTo>
                  <a:pt x="5738" y="10009"/>
                </a:moveTo>
                <a:lnTo>
                  <a:pt x="7249" y="10009"/>
                </a:lnTo>
                <a:lnTo>
                  <a:pt x="7249" y="12094"/>
                </a:lnTo>
                <a:lnTo>
                  <a:pt x="5738" y="12094"/>
                </a:lnTo>
                <a:cubicBezTo>
                  <a:pt x="5738" y="12094"/>
                  <a:pt x="5738" y="10009"/>
                  <a:pt x="5738" y="10009"/>
                </a:cubicBezTo>
                <a:close/>
                <a:moveTo>
                  <a:pt x="7920" y="10009"/>
                </a:moveTo>
                <a:lnTo>
                  <a:pt x="9431" y="10009"/>
                </a:lnTo>
                <a:cubicBezTo>
                  <a:pt x="9431" y="10009"/>
                  <a:pt x="9431" y="12094"/>
                  <a:pt x="9431" y="12094"/>
                </a:cubicBezTo>
                <a:lnTo>
                  <a:pt x="7920" y="12094"/>
                </a:lnTo>
                <a:lnTo>
                  <a:pt x="7920" y="10009"/>
                </a:lnTo>
                <a:close/>
                <a:moveTo>
                  <a:pt x="11931" y="10089"/>
                </a:moveTo>
                <a:lnTo>
                  <a:pt x="13669" y="10089"/>
                </a:lnTo>
                <a:cubicBezTo>
                  <a:pt x="13669" y="10089"/>
                  <a:pt x="13669" y="12141"/>
                  <a:pt x="13669" y="12141"/>
                </a:cubicBezTo>
                <a:lnTo>
                  <a:pt x="11931" y="12141"/>
                </a:lnTo>
                <a:lnTo>
                  <a:pt x="11931" y="10089"/>
                </a:lnTo>
                <a:close/>
                <a:moveTo>
                  <a:pt x="14209" y="10089"/>
                </a:moveTo>
                <a:lnTo>
                  <a:pt x="15953" y="10089"/>
                </a:lnTo>
                <a:cubicBezTo>
                  <a:pt x="15953" y="10089"/>
                  <a:pt x="15953" y="12141"/>
                  <a:pt x="15953" y="12141"/>
                </a:cubicBezTo>
                <a:lnTo>
                  <a:pt x="14209" y="12141"/>
                </a:lnTo>
                <a:lnTo>
                  <a:pt x="14209" y="10089"/>
                </a:lnTo>
                <a:close/>
                <a:moveTo>
                  <a:pt x="16464" y="10089"/>
                </a:moveTo>
                <a:lnTo>
                  <a:pt x="18208" y="10089"/>
                </a:lnTo>
                <a:cubicBezTo>
                  <a:pt x="18208" y="10089"/>
                  <a:pt x="18208" y="12141"/>
                  <a:pt x="18208" y="12141"/>
                </a:cubicBezTo>
                <a:lnTo>
                  <a:pt x="16464" y="12141"/>
                </a:lnTo>
                <a:lnTo>
                  <a:pt x="16464" y="10089"/>
                </a:lnTo>
                <a:close/>
                <a:moveTo>
                  <a:pt x="18651" y="10089"/>
                </a:moveTo>
                <a:lnTo>
                  <a:pt x="20390" y="10089"/>
                </a:lnTo>
                <a:cubicBezTo>
                  <a:pt x="20390" y="10089"/>
                  <a:pt x="20390" y="12141"/>
                  <a:pt x="20390" y="12141"/>
                </a:cubicBezTo>
                <a:lnTo>
                  <a:pt x="18651" y="12141"/>
                </a:lnTo>
                <a:lnTo>
                  <a:pt x="18651" y="10089"/>
                </a:lnTo>
                <a:close/>
                <a:moveTo>
                  <a:pt x="1426" y="12851"/>
                </a:moveTo>
                <a:lnTo>
                  <a:pt x="2943" y="12851"/>
                </a:lnTo>
                <a:lnTo>
                  <a:pt x="2943" y="14936"/>
                </a:lnTo>
                <a:lnTo>
                  <a:pt x="1426" y="14936"/>
                </a:lnTo>
                <a:cubicBezTo>
                  <a:pt x="1426" y="14936"/>
                  <a:pt x="1426" y="12851"/>
                  <a:pt x="1426" y="12851"/>
                </a:cubicBezTo>
                <a:close/>
                <a:moveTo>
                  <a:pt x="3613" y="12851"/>
                </a:moveTo>
                <a:lnTo>
                  <a:pt x="5124" y="12851"/>
                </a:lnTo>
                <a:cubicBezTo>
                  <a:pt x="5124" y="12851"/>
                  <a:pt x="5124" y="14936"/>
                  <a:pt x="5124" y="14936"/>
                </a:cubicBezTo>
                <a:lnTo>
                  <a:pt x="3613" y="14936"/>
                </a:lnTo>
                <a:lnTo>
                  <a:pt x="3613" y="12851"/>
                </a:lnTo>
                <a:close/>
                <a:moveTo>
                  <a:pt x="5795" y="12851"/>
                </a:moveTo>
                <a:lnTo>
                  <a:pt x="9431" y="12851"/>
                </a:lnTo>
                <a:cubicBezTo>
                  <a:pt x="9431" y="12851"/>
                  <a:pt x="9431" y="14936"/>
                  <a:pt x="9431" y="14936"/>
                </a:cubicBezTo>
                <a:lnTo>
                  <a:pt x="5795" y="14936"/>
                </a:lnTo>
                <a:lnTo>
                  <a:pt x="5795" y="12851"/>
                </a:lnTo>
                <a:close/>
                <a:moveTo>
                  <a:pt x="11931" y="13059"/>
                </a:moveTo>
                <a:lnTo>
                  <a:pt x="13669" y="13059"/>
                </a:lnTo>
                <a:cubicBezTo>
                  <a:pt x="13669" y="13059"/>
                  <a:pt x="13669" y="15117"/>
                  <a:pt x="13669" y="15117"/>
                </a:cubicBezTo>
                <a:lnTo>
                  <a:pt x="11931" y="15117"/>
                </a:lnTo>
                <a:lnTo>
                  <a:pt x="11931" y="13059"/>
                </a:lnTo>
                <a:close/>
                <a:moveTo>
                  <a:pt x="14209" y="13059"/>
                </a:moveTo>
                <a:lnTo>
                  <a:pt x="15953" y="13059"/>
                </a:lnTo>
                <a:cubicBezTo>
                  <a:pt x="15953" y="13059"/>
                  <a:pt x="15953" y="15117"/>
                  <a:pt x="15953" y="15117"/>
                </a:cubicBezTo>
                <a:lnTo>
                  <a:pt x="14209" y="15117"/>
                </a:lnTo>
                <a:lnTo>
                  <a:pt x="14209" y="13059"/>
                </a:lnTo>
                <a:close/>
                <a:moveTo>
                  <a:pt x="16464" y="13059"/>
                </a:moveTo>
                <a:lnTo>
                  <a:pt x="18208" y="13059"/>
                </a:lnTo>
                <a:cubicBezTo>
                  <a:pt x="18208" y="13059"/>
                  <a:pt x="18208" y="15117"/>
                  <a:pt x="18208" y="15117"/>
                </a:cubicBezTo>
                <a:lnTo>
                  <a:pt x="16464" y="15117"/>
                </a:lnTo>
                <a:lnTo>
                  <a:pt x="16464" y="13059"/>
                </a:lnTo>
                <a:close/>
                <a:moveTo>
                  <a:pt x="18651" y="13059"/>
                </a:moveTo>
                <a:lnTo>
                  <a:pt x="20390" y="13059"/>
                </a:lnTo>
                <a:cubicBezTo>
                  <a:pt x="20390" y="13059"/>
                  <a:pt x="20390" y="15117"/>
                  <a:pt x="20390" y="15117"/>
                </a:cubicBezTo>
                <a:lnTo>
                  <a:pt x="18651" y="15117"/>
                </a:lnTo>
                <a:lnTo>
                  <a:pt x="18651" y="13059"/>
                </a:lnTo>
                <a:close/>
                <a:moveTo>
                  <a:pt x="11931" y="16036"/>
                </a:moveTo>
                <a:lnTo>
                  <a:pt x="13669" y="16036"/>
                </a:lnTo>
                <a:cubicBezTo>
                  <a:pt x="13669" y="16036"/>
                  <a:pt x="13669" y="18087"/>
                  <a:pt x="13669" y="18087"/>
                </a:cubicBezTo>
                <a:lnTo>
                  <a:pt x="11931" y="18087"/>
                </a:lnTo>
                <a:lnTo>
                  <a:pt x="11931" y="16036"/>
                </a:lnTo>
                <a:close/>
                <a:moveTo>
                  <a:pt x="14209" y="16036"/>
                </a:moveTo>
                <a:lnTo>
                  <a:pt x="15953" y="16036"/>
                </a:lnTo>
                <a:cubicBezTo>
                  <a:pt x="15953" y="16036"/>
                  <a:pt x="15953" y="18087"/>
                  <a:pt x="15953" y="18087"/>
                </a:cubicBezTo>
                <a:lnTo>
                  <a:pt x="14209" y="18087"/>
                </a:lnTo>
                <a:lnTo>
                  <a:pt x="14209" y="16036"/>
                </a:lnTo>
                <a:close/>
                <a:moveTo>
                  <a:pt x="16464" y="16036"/>
                </a:moveTo>
                <a:lnTo>
                  <a:pt x="18208" y="16036"/>
                </a:lnTo>
                <a:cubicBezTo>
                  <a:pt x="18208" y="16036"/>
                  <a:pt x="18208" y="18087"/>
                  <a:pt x="18208" y="18087"/>
                </a:cubicBezTo>
                <a:lnTo>
                  <a:pt x="16464" y="18087"/>
                </a:lnTo>
                <a:lnTo>
                  <a:pt x="16464" y="16036"/>
                </a:lnTo>
                <a:close/>
                <a:moveTo>
                  <a:pt x="18651" y="16036"/>
                </a:moveTo>
                <a:lnTo>
                  <a:pt x="20390" y="16036"/>
                </a:lnTo>
                <a:cubicBezTo>
                  <a:pt x="20390" y="16036"/>
                  <a:pt x="20390" y="18087"/>
                  <a:pt x="20390" y="18087"/>
                </a:cubicBezTo>
                <a:lnTo>
                  <a:pt x="18651" y="18087"/>
                </a:lnTo>
                <a:lnTo>
                  <a:pt x="18651" y="16036"/>
                </a:lnTo>
                <a:close/>
                <a:moveTo>
                  <a:pt x="18651" y="16036"/>
                </a:move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E3943-B78C-41A8-A015-F14D29FF9A91}"/>
              </a:ext>
            </a:extLst>
          </p:cNvPr>
          <p:cNvSpPr txBox="1"/>
          <p:nvPr/>
        </p:nvSpPr>
        <p:spPr>
          <a:xfrm>
            <a:off x="3169361" y="6348916"/>
            <a:ext cx="74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</a:rPr>
              <a:t>Megjegyzés: 2021. márciusi adatok. A lakossági moratóriumban való részvétel mozgatórugóiról részletesen a jelentés </a:t>
            </a:r>
            <a:r>
              <a:rPr lang="hu-HU" sz="1200" b="1" u="sng" dirty="0">
                <a:solidFill>
                  <a:schemeClr val="tx2"/>
                </a:solidFill>
              </a:rPr>
              <a:t>5. keretes írásában</a:t>
            </a:r>
            <a:r>
              <a:rPr lang="hu-HU" sz="1200" u="sng" dirty="0">
                <a:solidFill>
                  <a:schemeClr val="tx2"/>
                </a:solidFill>
              </a:rPr>
              <a:t> </a:t>
            </a:r>
            <a:r>
              <a:rPr lang="hu-HU" sz="1200" dirty="0">
                <a:solidFill>
                  <a:schemeClr val="tx2"/>
                </a:solidFill>
              </a:rPr>
              <a:t>írtunk. Forrás: MNB.</a:t>
            </a:r>
          </a:p>
        </p:txBody>
      </p:sp>
      <p:pic>
        <p:nvPicPr>
          <p:cNvPr id="1026" name="Picture 2" descr="Participation Icons - Download Free Vector Icons | Noun Project">
            <a:extLst>
              <a:ext uri="{FF2B5EF4-FFF2-40B4-BE49-F238E27FC236}">
                <a16:creationId xmlns:a16="http://schemas.microsoft.com/office/drawing/2014/main" id="{392C5B3C-2631-4057-8CD3-D82F7E84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61" y="2224143"/>
            <a:ext cx="787130" cy="7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002E40-2D68-46AE-9826-0826BB49E86D}"/>
              </a:ext>
            </a:extLst>
          </p:cNvPr>
          <p:cNvSpPr/>
          <p:nvPr/>
        </p:nvSpPr>
        <p:spPr>
          <a:xfrm>
            <a:off x="8049324" y="3644772"/>
            <a:ext cx="4055669" cy="1554237"/>
          </a:xfrm>
          <a:prstGeom prst="rect">
            <a:avLst/>
          </a:prstGeom>
          <a:solidFill>
            <a:srgbClr val="E9EFFB"/>
          </a:solidFill>
          <a:ln w="31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36000" rIns="36000" bIns="36000" numCol="1" spcCol="1270" anchor="ctr" anchorCtr="0">
            <a:noAutofit/>
          </a:bodyPr>
          <a:lstStyle/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I. 1100 milliárd forint </a:t>
            </a:r>
            <a:r>
              <a:rPr lang="hu-HU" dirty="0">
                <a:solidFill>
                  <a:schemeClr val="tx1"/>
                </a:solidFill>
              </a:rPr>
              <a:t>elhalasztott törlesztőrészlet 2020 végéig</a:t>
            </a:r>
          </a:p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II. 400-500 milliárd forint </a:t>
            </a:r>
            <a:r>
              <a:rPr lang="hu-HU" dirty="0">
                <a:solidFill>
                  <a:schemeClr val="tx1"/>
                </a:solidFill>
              </a:rPr>
              <a:t>törlesztőrészlet 2021. júniusig</a:t>
            </a:r>
          </a:p>
        </p:txBody>
      </p:sp>
      <p:pic>
        <p:nvPicPr>
          <p:cNvPr id="27" name="Picture 26" descr="Shape, icon&#10;&#10;Description automatically generated">
            <a:extLst>
              <a:ext uri="{FF2B5EF4-FFF2-40B4-BE49-F238E27FC236}">
                <a16:creationId xmlns:a16="http://schemas.microsoft.com/office/drawing/2014/main" id="{A493860B-E696-49D6-9A7C-8A0A25F44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88" y="3946894"/>
            <a:ext cx="566586" cy="56658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017184A-5D70-45D1-9696-6A424AC3F3A3}"/>
              </a:ext>
            </a:extLst>
          </p:cNvPr>
          <p:cNvSpPr/>
          <p:nvPr/>
        </p:nvSpPr>
        <p:spPr>
          <a:xfrm>
            <a:off x="2908876" y="4505415"/>
            <a:ext cx="1308100" cy="34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LIKVIDITÁS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B049-1E8B-434F-AAE1-27BC7A432EBB}"/>
              </a:ext>
            </a:extLst>
          </p:cNvPr>
          <p:cNvSpPr/>
          <p:nvPr/>
        </p:nvSpPr>
        <p:spPr>
          <a:xfrm>
            <a:off x="4108912" y="3644772"/>
            <a:ext cx="3840825" cy="1554237"/>
          </a:xfrm>
          <a:prstGeom prst="rect">
            <a:avLst/>
          </a:prstGeom>
          <a:solidFill>
            <a:srgbClr val="E9EFFB"/>
          </a:solidFill>
          <a:ln w="31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36000" rIns="36000" bIns="36000" numCol="1" spcCol="1270" anchor="ctr" anchorCtr="0">
            <a:noAutofit/>
          </a:bodyPr>
          <a:lstStyle/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I. 600 milliárd forint </a:t>
            </a:r>
            <a:r>
              <a:rPr lang="hu-HU" dirty="0">
                <a:solidFill>
                  <a:schemeClr val="tx1"/>
                </a:solidFill>
              </a:rPr>
              <a:t>elhalasztott törlesztőrészlet 2020 végéig</a:t>
            </a:r>
          </a:p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II. 300-400 milliárd forint </a:t>
            </a:r>
            <a:r>
              <a:rPr lang="hu-HU" dirty="0">
                <a:solidFill>
                  <a:schemeClr val="tx1"/>
                </a:solidFill>
              </a:rPr>
              <a:t>törlesztőrészlet 2021. júniusig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87DF63-D078-4655-BF55-D53ED1EA7973}"/>
              </a:ext>
            </a:extLst>
          </p:cNvPr>
          <p:cNvSpPr txBox="1"/>
          <p:nvPr/>
        </p:nvSpPr>
        <p:spPr>
          <a:xfrm>
            <a:off x="3283613" y="956162"/>
            <a:ext cx="8782491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2000" b="1" dirty="0">
                <a:solidFill>
                  <a:schemeClr val="bg1"/>
                </a:solidFill>
              </a:rPr>
              <a:t>...de az előnyök és kockázatok aránya időben változik!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1AEBA6-446B-4808-9804-367FA14563DB}"/>
              </a:ext>
            </a:extLst>
          </p:cNvPr>
          <p:cNvSpPr/>
          <p:nvPr/>
        </p:nvSpPr>
        <p:spPr>
          <a:xfrm>
            <a:off x="4108911" y="5275947"/>
            <a:ext cx="7996082" cy="723609"/>
          </a:xfrm>
          <a:prstGeom prst="rect">
            <a:avLst/>
          </a:prstGeom>
          <a:solidFill>
            <a:schemeClr val="accent5"/>
          </a:solidFill>
          <a:ln w="3175"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36000" rIns="36000" bIns="36000" numCol="1" spcCol="1270" anchor="ctr" anchorCtr="0">
            <a:noAutofit/>
          </a:bodyPr>
          <a:lstStyle/>
          <a:p>
            <a:pPr defTabSz="666750">
              <a:spcBef>
                <a:spcPct val="0"/>
              </a:spcBef>
              <a:spcAft>
                <a:spcPct val="35000"/>
              </a:spcAft>
            </a:pPr>
            <a:r>
              <a:rPr lang="hu-HU" b="1" dirty="0">
                <a:solidFill>
                  <a:schemeClr val="tx1"/>
                </a:solidFill>
              </a:rPr>
              <a:t>Számos sérülékeny adós vette igénybe a programot, ugyanakkor emellett olyan adósok is, akik nincsenek rászorulva jövedelmi és vagyoni helyzetük alapján.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Picture 2" descr="Vulnerability Assessment Icons - Download Free Vector Icons | Noun Project">
            <a:extLst>
              <a:ext uri="{FF2B5EF4-FFF2-40B4-BE49-F238E27FC236}">
                <a16:creationId xmlns:a16="http://schemas.microsoft.com/office/drawing/2014/main" id="{B9D6917D-1908-4A6B-A440-33F85B3B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65" y="5230130"/>
            <a:ext cx="769426" cy="76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19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455E-152C-45F0-AE5A-7C40BA44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Kiemelt üzenetek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859D2-4FB7-4407-A06E-FD58291CFD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799523-17EF-4180-948F-722F8AED235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77537005"/>
              </p:ext>
            </p:extLst>
          </p:nvPr>
        </p:nvGraphicFramePr>
        <p:xfrm>
          <a:off x="3361010" y="1009398"/>
          <a:ext cx="8705396" cy="572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821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9B4886-F1D0-4701-B41A-73BC4E5E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462" y="169462"/>
            <a:ext cx="8679642" cy="71383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magas kamatozású termékek esetén arányaiban nagyobb a kockázat</a:t>
            </a:r>
            <a:endParaRPr lang="hu-H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BBB55-B619-4C9C-9403-304821BEEF3D}"/>
              </a:ext>
            </a:extLst>
          </p:cNvPr>
          <p:cNvSpPr txBox="1"/>
          <p:nvPr/>
        </p:nvSpPr>
        <p:spPr>
          <a:xfrm>
            <a:off x="3133068" y="1013312"/>
            <a:ext cx="8933036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Kérdőíves felmérésünk alapján a moratóriumban részt vevő adósok </a:t>
            </a:r>
            <a:r>
              <a:rPr lang="hu-HU" b="1" dirty="0"/>
              <a:t>mindössze 31 százaléka értette a program adósságszolgálatra gyakorolt következményeit</a:t>
            </a:r>
            <a:r>
              <a:rPr lang="hu-HU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4F3BE-678B-4341-BF8F-A58F3D08502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0"/>
          <a:stretch/>
        </p:blipFill>
        <p:spPr bwMode="auto">
          <a:xfrm>
            <a:off x="3133068" y="1943385"/>
            <a:ext cx="4448832" cy="210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F2647-6EA1-4657-A4B4-8682225E904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0"/>
          <a:stretch/>
        </p:blipFill>
        <p:spPr bwMode="auto">
          <a:xfrm>
            <a:off x="7650836" y="1943385"/>
            <a:ext cx="4448830" cy="2105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193B88-C18B-4401-B121-4D4A3F23CE52}"/>
              </a:ext>
            </a:extLst>
          </p:cNvPr>
          <p:cNvSpPr txBox="1"/>
          <p:nvPr/>
        </p:nvSpPr>
        <p:spPr>
          <a:xfrm>
            <a:off x="3133068" y="4178846"/>
            <a:ext cx="4086879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hu-HU" sz="16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2020. március és 2022. június között tartó fizetési moratórium hatása a teljes visszafizetendő összegre és a futamidőre egy 15 millió forintos </a:t>
            </a:r>
            <a:r>
              <a:rPr lang="hu-HU" sz="1600" i="1" u="sng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lakáshitel</a:t>
            </a:r>
            <a:r>
              <a:rPr lang="hu-HU" sz="16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</a:t>
            </a:r>
            <a:endParaRPr lang="hu-HU" sz="16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5ED24-6CB7-4F7D-B4F0-698D2BB16FDF}"/>
              </a:ext>
            </a:extLst>
          </p:cNvPr>
          <p:cNvSpPr txBox="1"/>
          <p:nvPr/>
        </p:nvSpPr>
        <p:spPr>
          <a:xfrm>
            <a:off x="7862481" y="4175750"/>
            <a:ext cx="4203623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hu-HU" sz="16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2020. március és 2022. június között tartó fizetési moratórium hatása a teljes visszafizetendő összegre és a futamidőre egy 1,5 millió forintos </a:t>
            </a:r>
            <a:r>
              <a:rPr lang="hu-HU" sz="1600" i="1" u="sng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személyi hitel</a:t>
            </a:r>
            <a:r>
              <a:rPr lang="hu-HU" sz="16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esetében</a:t>
            </a:r>
            <a:endParaRPr lang="hu-HU" sz="1600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67B99-0F11-4270-A55D-EB40144A4384}"/>
              </a:ext>
            </a:extLst>
          </p:cNvPr>
          <p:cNvSpPr/>
          <p:nvPr/>
        </p:nvSpPr>
        <p:spPr>
          <a:xfrm>
            <a:off x="3133068" y="5684377"/>
            <a:ext cx="8966597" cy="56514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6000" rIns="0" bIns="36000">
            <a:noAutofit/>
          </a:bodyPr>
          <a:lstStyle/>
          <a:p>
            <a:pPr algn="ctr"/>
            <a:r>
              <a:rPr lang="hu-HU" sz="1600" dirty="0"/>
              <a:t>Annál jobban nő a futamidő és a teljes visszafizetendő összeg, minél nagyobb az aktuális hátralévő futamidő és a kamatláb a moratórium alatt.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03BA260-0897-4AF9-A095-1605AE208A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33068" y="6528289"/>
            <a:ext cx="7679183" cy="229326"/>
          </a:xfrm>
        </p:spPr>
        <p:txBody>
          <a:bodyPr/>
          <a:lstStyle/>
          <a:p>
            <a:r>
              <a:rPr lang="hu-HU" sz="1200" dirty="0"/>
              <a:t>Megjegyzés: A futamidő hosszabbodása a moratóriumban töltött 27 hónapot is tartalmazza. </a:t>
            </a:r>
            <a:r>
              <a:rPr lang="en-GB" sz="1200" dirty="0" err="1"/>
              <a:t>Forrás</a:t>
            </a:r>
            <a:r>
              <a:rPr lang="en-GB" sz="1200" dirty="0"/>
              <a:t>: </a:t>
            </a:r>
            <a:r>
              <a:rPr lang="hu-HU" sz="1200" dirty="0"/>
              <a:t>MNB.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775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3292918" y="5478172"/>
            <a:ext cx="8563141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5000"/>
              </a:lnSpc>
              <a:spcAft>
                <a:spcPts val="600"/>
              </a:spcAft>
              <a:defRPr i="1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A futamidőhosszabbodás mértéke a moratóriumban lévő jelzáloghitelek és személyi hitelek esetében egy 2022. június 30-ig tartó programot feltételezve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292918" y="6374606"/>
            <a:ext cx="8252748" cy="31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futamidő hosszabbodása a moratóriumban töltött 27 hónapot is tartalmazza. Forrás: MNB.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5336B-AE2B-46F7-BAC4-904E56E6BD1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"/>
          <a:stretch/>
        </p:blipFill>
        <p:spPr bwMode="auto">
          <a:xfrm>
            <a:off x="3035743" y="935711"/>
            <a:ext cx="5774882" cy="443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10B231-D1F2-4224-BE4A-AD8DB5E14673}"/>
              </a:ext>
            </a:extLst>
          </p:cNvPr>
          <p:cNvSpPr txBox="1"/>
          <p:nvPr/>
        </p:nvSpPr>
        <p:spPr>
          <a:xfrm>
            <a:off x="8810625" y="1224819"/>
            <a:ext cx="3074296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Egy 2022. júniusig tartó moratórium esetében </a:t>
            </a:r>
            <a:r>
              <a:rPr lang="hu-HU" b="1" dirty="0">
                <a:solidFill>
                  <a:schemeClr val="tx2"/>
                </a:solidFill>
              </a:rPr>
              <a:t>a lejárat időpontja az eredeti hónaphoz képest több mint három és fél évvel tolódna ki a</a:t>
            </a:r>
            <a:r>
              <a:rPr lang="hu-HU" dirty="0">
                <a:solidFill>
                  <a:schemeClr val="tx2"/>
                </a:solidFill>
              </a:rPr>
              <a:t> hitelek több mint fele esetében.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76008-440C-4520-8382-4184854E1A4A}"/>
              </a:ext>
            </a:extLst>
          </p:cNvPr>
          <p:cNvSpPr txBox="1"/>
          <p:nvPr/>
        </p:nvSpPr>
        <p:spPr>
          <a:xfrm>
            <a:off x="8810625" y="3269831"/>
            <a:ext cx="3074296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 teljes visszafizetendő összeg a lakáshitelesek több mint fele esetében</a:t>
            </a:r>
            <a:r>
              <a:rPr lang="hu-HU" b="1" dirty="0">
                <a:solidFill>
                  <a:schemeClr val="tx2"/>
                </a:solidFill>
              </a:rPr>
              <a:t> több mint 10 százalékkal</a:t>
            </a:r>
            <a:r>
              <a:rPr lang="hu-HU" dirty="0">
                <a:solidFill>
                  <a:schemeClr val="tx2"/>
                </a:solidFill>
              </a:rPr>
              <a:t>, míg a személyi hitel-adósok több mint fele esetében </a:t>
            </a:r>
            <a:r>
              <a:rPr lang="hu-HU" b="1" dirty="0">
                <a:solidFill>
                  <a:schemeClr val="tx2"/>
                </a:solidFill>
              </a:rPr>
              <a:t>több mint 40 százalékkal növekszik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3C6E1D0-255F-441E-85D8-9AAC790E4729}"/>
              </a:ext>
            </a:extLst>
          </p:cNvPr>
          <p:cNvSpPr txBox="1">
            <a:spLocks/>
          </p:cNvSpPr>
          <p:nvPr/>
        </p:nvSpPr>
        <p:spPr>
          <a:xfrm>
            <a:off x="3386462" y="169462"/>
            <a:ext cx="8679642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2200" b="1" kern="1200" cap="all" spc="300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magasabb hátralévő futamidő és a tartozás növekedése kockázatot jelenthet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2442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E5F1B8-6B22-4204-ABF8-E16FEC75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550" y="110422"/>
            <a:ext cx="8838372" cy="713833"/>
          </a:xfrm>
        </p:spPr>
        <p:txBody>
          <a:bodyPr>
            <a:noAutofit/>
          </a:bodyPr>
          <a:lstStyle/>
          <a:p>
            <a:r>
              <a:rPr lang="hu-HU" sz="2400" dirty="0"/>
              <a:t>A moratórium előnyei akkor maximálisak, ha a hosszabbítást csak a rászorulók veszik igénybe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243B4-3A3C-4C0F-8E9D-76FB8A2A26F4}"/>
              </a:ext>
            </a:extLst>
          </p:cNvPr>
          <p:cNvSpPr txBox="1"/>
          <p:nvPr/>
        </p:nvSpPr>
        <p:spPr>
          <a:xfrm>
            <a:off x="3591866" y="5573800"/>
            <a:ext cx="8108239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hu-HU" sz="1600" b="0" dirty="0">
                <a:solidFill>
                  <a:schemeClr val="bg1"/>
                </a:solidFill>
              </a:rPr>
              <a:t>A Magyar Nemzeti Bank a moratórium hosszabbítása során kiemelten fontosnak tartja, hogy a programban résztvevő adósok többsége újból megkezdje hitele törlesztését, és a hosszabbítással csak azok éljenek, akik a moratórium nyújtotta védőhálóra valóban rászorulnak.</a:t>
            </a:r>
            <a:endParaRPr lang="hu-HU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E0B0D-5EBB-4FEE-B432-6C17A1464B93}"/>
              </a:ext>
            </a:extLst>
          </p:cNvPr>
          <p:cNvGrpSpPr/>
          <p:nvPr/>
        </p:nvGrpSpPr>
        <p:grpSpPr>
          <a:xfrm>
            <a:off x="3562050" y="1043211"/>
            <a:ext cx="2562255" cy="3563958"/>
            <a:chOff x="-2288813" y="94777"/>
            <a:chExt cx="2562255" cy="430465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99B76D-258B-4039-8835-9FC724E13FF7}"/>
                </a:ext>
              </a:extLst>
            </p:cNvPr>
            <p:cNvSpPr txBox="1"/>
            <p:nvPr/>
          </p:nvSpPr>
          <p:spPr>
            <a:xfrm>
              <a:off x="-2258997" y="94777"/>
              <a:ext cx="2532438" cy="928303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cap="all" dirty="0"/>
                <a:t>Fogyasztóvédelmi szempontok és kockázatok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6CB292-FC51-42EC-8289-BBBDC9EC2D4D}"/>
                </a:ext>
              </a:extLst>
            </p:cNvPr>
            <p:cNvGrpSpPr/>
            <p:nvPr/>
          </p:nvGrpSpPr>
          <p:grpSpPr>
            <a:xfrm>
              <a:off x="-2288813" y="1023080"/>
              <a:ext cx="2562255" cy="3376350"/>
              <a:chOff x="32166" y="887926"/>
              <a:chExt cx="2562255" cy="337635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C8EB48-8CDF-4556-B4C4-01CCF7D0496F}"/>
                  </a:ext>
                </a:extLst>
              </p:cNvPr>
              <p:cNvSpPr/>
              <p:nvPr/>
            </p:nvSpPr>
            <p:spPr>
              <a:xfrm>
                <a:off x="61983" y="887926"/>
                <a:ext cx="2532438" cy="337635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05563-37B8-4F5B-8138-F61B43EC09B5}"/>
                  </a:ext>
                </a:extLst>
              </p:cNvPr>
              <p:cNvSpPr txBox="1"/>
              <p:nvPr/>
            </p:nvSpPr>
            <p:spPr>
              <a:xfrm>
                <a:off x="32166" y="887926"/>
                <a:ext cx="2562254" cy="3376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hu-HU" sz="1500" dirty="0"/>
                  <a:t>Az adósok egy részénél a program </a:t>
                </a:r>
                <a:r>
                  <a:rPr lang="hu-HU" sz="1500" b="1" dirty="0"/>
                  <a:t>következményeinek pontatlan felmérése.</a:t>
                </a:r>
              </a:p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hu-HU" sz="1500" dirty="0"/>
                  <a:t>Magasabb hátralévő futamidő és kamatláb esetében </a:t>
                </a:r>
                <a:r>
                  <a:rPr lang="hu-HU" sz="1500" b="1" dirty="0"/>
                  <a:t>nagyobb a kockázat.</a:t>
                </a:r>
              </a:p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hu-HU" sz="1500" dirty="0"/>
                  <a:t>A magasabb fogyasztást követően </a:t>
                </a:r>
                <a:r>
                  <a:rPr lang="hu-HU" sz="1500" b="1" dirty="0"/>
                  <a:t>nehézséget okozhat az alkalmazkodás.</a:t>
                </a:r>
              </a:p>
              <a:p>
                <a:pPr marL="114300" lvl="1" indent="-114300" algn="just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"/>
                </a:pPr>
                <a:endParaRPr lang="hu-HU" sz="1600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368252-E7B8-4B70-AD2A-30A7A2030C50}"/>
              </a:ext>
            </a:extLst>
          </p:cNvPr>
          <p:cNvGrpSpPr/>
          <p:nvPr/>
        </p:nvGrpSpPr>
        <p:grpSpPr>
          <a:xfrm>
            <a:off x="6349018" y="1053680"/>
            <a:ext cx="2532438" cy="3552686"/>
            <a:chOff x="-2258996" y="108391"/>
            <a:chExt cx="2532438" cy="42910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0A1EC7-A0AD-4C24-830B-6CC8FE4A4330}"/>
                </a:ext>
              </a:extLst>
            </p:cNvPr>
            <p:cNvSpPr txBox="1"/>
            <p:nvPr/>
          </p:nvSpPr>
          <p:spPr>
            <a:xfrm>
              <a:off x="-2258996" y="108391"/>
              <a:ext cx="2532438" cy="928303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cap="all" dirty="0"/>
                <a:t>A fizetési morál változásával kapcsolatos hatások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C93F87-E782-4E67-9FBD-AB7E97CC796E}"/>
                </a:ext>
              </a:extLst>
            </p:cNvPr>
            <p:cNvGrpSpPr/>
            <p:nvPr/>
          </p:nvGrpSpPr>
          <p:grpSpPr>
            <a:xfrm>
              <a:off x="-2258996" y="1023080"/>
              <a:ext cx="2532438" cy="3376350"/>
              <a:chOff x="61983" y="887926"/>
              <a:chExt cx="2532438" cy="337635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880689-C8E9-4608-8E16-B23842F578EE}"/>
                  </a:ext>
                </a:extLst>
              </p:cNvPr>
              <p:cNvSpPr/>
              <p:nvPr/>
            </p:nvSpPr>
            <p:spPr>
              <a:xfrm>
                <a:off x="61983" y="887926"/>
                <a:ext cx="2532438" cy="337635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BE4128-84C0-4931-BBAA-9FEA04234FF0}"/>
                  </a:ext>
                </a:extLst>
              </p:cNvPr>
              <p:cNvSpPr txBox="1"/>
              <p:nvPr/>
            </p:nvSpPr>
            <p:spPr>
              <a:xfrm>
                <a:off x="61983" y="887926"/>
                <a:ext cx="2532438" cy="3376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hu-HU" sz="1500" dirty="0"/>
                  <a:t>Az átmenetileg magasabb jövedelem a </a:t>
                </a:r>
                <a:r>
                  <a:rPr lang="hu-HU" sz="1500" b="1" dirty="0"/>
                  <a:t>fizetési hajlandóság romlásával </a:t>
                </a:r>
                <a:r>
                  <a:rPr lang="hu-HU" sz="1500" dirty="0"/>
                  <a:t>járhat a moratórium után.</a:t>
                </a:r>
              </a:p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hu-HU" sz="1500" dirty="0"/>
                  <a:t>A moratóriumos háztartások legalább </a:t>
                </a:r>
                <a:r>
                  <a:rPr lang="hu-HU" sz="1500" b="1" dirty="0"/>
                  <a:t>56 százaléka képes lenne fizetni a törlesztőjét.</a:t>
                </a:r>
              </a:p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hu-HU" sz="1500" dirty="0"/>
                  <a:t>A résztvevő háztartások </a:t>
                </a:r>
                <a:r>
                  <a:rPr lang="hu-HU" sz="1500" b="1" dirty="0"/>
                  <a:t>27 százaléka képes lenne a törlesztésre</a:t>
                </a:r>
                <a:r>
                  <a:rPr lang="hu-HU" sz="1500" dirty="0"/>
                  <a:t>, de valószínűleg kérvényezné a további részvételt.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26D805-0498-46AE-A36D-1A3852E98BA9}"/>
              </a:ext>
            </a:extLst>
          </p:cNvPr>
          <p:cNvGrpSpPr/>
          <p:nvPr/>
        </p:nvGrpSpPr>
        <p:grpSpPr>
          <a:xfrm>
            <a:off x="9106169" y="1043211"/>
            <a:ext cx="2593936" cy="3563958"/>
            <a:chOff x="-2258996" y="94777"/>
            <a:chExt cx="2532438" cy="43046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1975E7-06CD-40C7-B82A-6EFE7D267FEC}"/>
                </a:ext>
              </a:extLst>
            </p:cNvPr>
            <p:cNvSpPr txBox="1"/>
            <p:nvPr/>
          </p:nvSpPr>
          <p:spPr>
            <a:xfrm>
              <a:off x="-2258996" y="94777"/>
              <a:ext cx="2532438" cy="928303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cap="all" dirty="0"/>
                <a:t>A banki kockázatokra és a hitelezésre gyakorolt hatások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DDD03E2-F326-4DC1-A6A8-03D98AA71B13}"/>
                </a:ext>
              </a:extLst>
            </p:cNvPr>
            <p:cNvGrpSpPr/>
            <p:nvPr/>
          </p:nvGrpSpPr>
          <p:grpSpPr>
            <a:xfrm>
              <a:off x="-2258996" y="1023080"/>
              <a:ext cx="2532438" cy="3376350"/>
              <a:chOff x="61983" y="887926"/>
              <a:chExt cx="2532438" cy="337635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E986DE8-44EB-49EF-86BA-B918FCDFB71D}"/>
                  </a:ext>
                </a:extLst>
              </p:cNvPr>
              <p:cNvSpPr/>
              <p:nvPr/>
            </p:nvSpPr>
            <p:spPr>
              <a:xfrm>
                <a:off x="61983" y="887926"/>
                <a:ext cx="2532438" cy="337635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26696C-2823-4DE5-82B5-639D8A91302B}"/>
                  </a:ext>
                </a:extLst>
              </p:cNvPr>
              <p:cNvSpPr txBox="1"/>
              <p:nvPr/>
            </p:nvSpPr>
            <p:spPr>
              <a:xfrm>
                <a:off x="61983" y="887926"/>
                <a:ext cx="2532438" cy="3376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"/>
                </a:pPr>
                <a:r>
                  <a:rPr lang="hu-HU" sz="1500" b="1" dirty="0"/>
                  <a:t>Értékvesztést lehet szükséges elszámolni </a:t>
                </a:r>
                <a:r>
                  <a:rPr lang="hu-HU" sz="1500" dirty="0"/>
                  <a:t>a nemzetközi szabályozói, anyabanki és könyvvizsgálói elvárások hatására.</a:t>
                </a:r>
              </a:p>
              <a:p>
                <a:pPr marL="114300" lvl="1" indent="-114300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"/>
                </a:pPr>
                <a:r>
                  <a:rPr lang="hu-HU" sz="1500" dirty="0"/>
                  <a:t>A veszteségek növekedése a tőkehelyzetre gyakorolt negatív hatáson keresztül a </a:t>
                </a:r>
                <a:r>
                  <a:rPr lang="hu-HU" sz="1500" b="1" dirty="0"/>
                  <a:t>bankok hitelezési kapacitását is szűkítené</a:t>
                </a:r>
                <a:r>
                  <a:rPr lang="hu-HU" sz="1500" dirty="0"/>
                  <a:t>.</a:t>
                </a:r>
              </a:p>
            </p:txBody>
          </p:sp>
        </p:grp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CD1CF6F-844B-4B7E-9B80-70E95B265519}"/>
              </a:ext>
            </a:extLst>
          </p:cNvPr>
          <p:cNvSpPr/>
          <p:nvPr/>
        </p:nvSpPr>
        <p:spPr>
          <a:xfrm rot="10800000">
            <a:off x="3591866" y="5364007"/>
            <a:ext cx="8108240" cy="15760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6F69FB-0457-45CE-A1C8-EF9B4E97481E}"/>
              </a:ext>
            </a:extLst>
          </p:cNvPr>
          <p:cNvSpPr/>
          <p:nvPr/>
        </p:nvSpPr>
        <p:spPr>
          <a:xfrm>
            <a:off x="3591867" y="4651428"/>
            <a:ext cx="8108238" cy="5651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36000" rIns="0" bIns="36000">
            <a:noAutofit/>
          </a:bodyPr>
          <a:lstStyle/>
          <a:p>
            <a:pPr algn="ctr"/>
            <a:r>
              <a:rPr lang="hu-HU" sz="1600" dirty="0"/>
              <a:t>Egy újabb, általánosan igénybevehető hosszabbítás révén a hazai moratórium példa nélküli lenne Európában. Ez akár az ország befektetői, hitelminősítői megítélésén is ronthat.</a:t>
            </a:r>
          </a:p>
        </p:txBody>
      </p:sp>
    </p:spTree>
    <p:extLst>
      <p:ext uri="{BB962C8B-B14F-4D97-AF65-F5344CB8AC3E}">
        <p14:creationId xmlns:p14="http://schemas.microsoft.com/office/powerpoint/2010/main" val="326101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87943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78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Javultak A gazdasági kilátások, a kilábalás menetét azonban számos kockázat övezi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9FA4-30A6-40DC-BACA-E0CB3919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383766"/>
            <a:ext cx="7679183" cy="229326"/>
          </a:xfrm>
        </p:spPr>
        <p:txBody>
          <a:bodyPr/>
          <a:lstStyle/>
          <a:p>
            <a:r>
              <a:rPr lang="en-GB" sz="1200" dirty="0" err="1"/>
              <a:t>Forrás</a:t>
            </a:r>
            <a:r>
              <a:rPr lang="en-GB" sz="1200" dirty="0"/>
              <a:t>: IMF </a:t>
            </a:r>
            <a:r>
              <a:rPr lang="en-GB" sz="1200" dirty="0" err="1"/>
              <a:t>WEO</a:t>
            </a:r>
            <a:r>
              <a:rPr lang="hu-HU" sz="1200" dirty="0"/>
              <a:t>.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391270" y="5631974"/>
            <a:ext cx="590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Az IMF reál-GDP-növekedésre adott előrejelzései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BA831-648C-4932-83A3-3774590F5B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46" y="1861315"/>
            <a:ext cx="4643093" cy="348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5CF53-7077-4645-9EC9-84DDB9772A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83" y="1861315"/>
            <a:ext cx="4762500" cy="3660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2040A7-0DA9-480F-A8C1-7BA9F90A917A}"/>
              </a:ext>
            </a:extLst>
          </p:cNvPr>
          <p:cNvSpPr txBox="1"/>
          <p:nvPr/>
        </p:nvSpPr>
        <p:spPr>
          <a:xfrm>
            <a:off x="3048370" y="1104921"/>
            <a:ext cx="914363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G7 országok közül idén csak az amerikai gazdaság haladhatja meg a </a:t>
            </a:r>
            <a:r>
              <a:rPr lang="hu-HU" dirty="0" err="1"/>
              <a:t>pandémia</a:t>
            </a:r>
            <a:r>
              <a:rPr lang="hu-HU" dirty="0"/>
              <a:t> előtti teljesítményét.</a:t>
            </a:r>
          </a:p>
        </p:txBody>
      </p:sp>
    </p:spTree>
    <p:extLst>
      <p:ext uri="{BB962C8B-B14F-4D97-AF65-F5344CB8AC3E}">
        <p14:creationId xmlns:p14="http://schemas.microsoft.com/office/powerpoint/2010/main" val="282535577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3119</Words>
  <Application>Microsoft Office PowerPoint</Application>
  <PresentationFormat>Widescreen</PresentationFormat>
  <Paragraphs>262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Trebuchet MS</vt:lpstr>
      <vt:lpstr>MNB téma 16_9 új</vt:lpstr>
      <vt:lpstr>MNB téma 16_9 nyomtatásra</vt:lpstr>
      <vt:lpstr>Pénzügyi stabilitási jelentés (2021. június)</vt:lpstr>
      <vt:lpstr>PowerPoint Presentation</vt:lpstr>
      <vt:lpstr>PowerPoint Presentation</vt:lpstr>
      <vt:lpstr>A moratórium a válságkezelő eszköztár hatékony eleme volt... </vt:lpstr>
      <vt:lpstr>A magas kamatozású termékek esetén arányaiban nagyobb a kockázat</vt:lpstr>
      <vt:lpstr>PowerPoint Presentation</vt:lpstr>
      <vt:lpstr>A moratórium előnyei akkor maximálisak, ha a hosszabbítást csak a rászorulók veszik igénybe</vt:lpstr>
      <vt:lpstr>PowerPoint Presentation</vt:lpstr>
      <vt:lpstr>Javultak A gazdasági kilátások, a kilábalás menetét azonban számos kockázat övezi</vt:lpstr>
      <vt:lpstr>A gazdaságok élénkülése és a monetáris és fiskális stimulusok miatt világszerte emelkedtek az inflációs várakozások</vt:lpstr>
      <vt:lpstr>A fejlett piaci hozamok emelkedése csökkentette és időszakosan megfordította a feltörekvő piaci tőkeáramlások irányát </vt:lpstr>
      <vt:lpstr>PowerPoint Presentation</vt:lpstr>
      <vt:lpstr>A szektor bőséges likviditással rendelkezik, még egy súlyos sokk esetén is</vt:lpstr>
      <vt:lpstr>A tőkepufferek felhasználhatósága érdemben növelte a bankok szabad tőkéjét</vt:lpstr>
      <vt:lpstr>Szolvencia stressztesztünkben a várhatónál rosszabb gazdasági pályát feltételeztünk</vt:lpstr>
      <vt:lpstr>még egy súlyos stressz sem járna éles alkalmazkodási kényszerrel</vt:lpstr>
      <vt:lpstr>PowerPoint Presentation</vt:lpstr>
      <vt:lpstr>A fizetési moratórium és az állami programok fenntartják a vállalati hitelezés bővülését</vt:lpstr>
      <vt:lpstr>„Credit crunch” helyett európai összehasonlításban is élenjáró hitelbővülés</vt:lpstr>
      <vt:lpstr>a beruházási célú hitelkereslet is fennmaradt, részben a kedvező állami programok hatására</vt:lpstr>
      <vt:lpstr>A moratóriumból kilépő vállalatokat a kedvező kamatozású hitelprogramok is motiválhatták</vt:lpstr>
      <vt:lpstr>A 2021. márciusi kibocsátásban már látszódik az új támogatások hatása</vt:lpstr>
      <vt:lpstr>A 2020-ban kötött személyikölcsön-szerződések jellemzői érdemben eltérnek az egy évvel korábbiakétól</vt:lpstr>
      <vt:lpstr>A lakossági hitelek iránti keresletre élénkítőleg hatnak a 2021 januárjától kibővített otthonteremtési támogatások</vt:lpstr>
      <vt:lpstr>Előrejelzés: Az állami programok továbbra is fenntartják az állomány bővülését</vt:lpstr>
      <vt:lpstr>A 2008-as krízissel szemben a háztartások erősebb mérleggel léptek be a koronavírus válságba</vt:lpstr>
      <vt:lpstr>PowerPoint Presentation</vt:lpstr>
      <vt:lpstr>A moratórium elfedi a fizetési nehézségeket: 2020-ban tovább csökkent a nemteljesítő hitelek aránya</vt:lpstr>
      <vt:lpstr>A vállalati hitelállomány 12 százaléka, a lakossági portfólió 10 százaléka kiemelten kockázatos</vt:lpstr>
      <vt:lpstr>A hitelportfólió egészében növekvő hitelkockázatot érzékelnek a bankok</vt:lpstr>
      <vt:lpstr>a moratóriumban lévő hitelek esetében a bankok nagyobb arányban tapasztalták a hitelkockázat növekedését 2020 második felében</vt:lpstr>
      <vt:lpstr>Fedezetek: A bérleti díjak és a lakásárak folyamata széttartó</vt:lpstr>
      <vt:lpstr>A kereskedelmi ingatlan kitettség historikusan alacsony szinten van a szavatoló tőke arányában</vt:lpstr>
      <vt:lpstr>PowerPoint Presentation</vt:lpstr>
      <vt:lpstr>A növekvő hitelkockázatok az értékvesztésben is megjelentek</vt:lpstr>
      <vt:lpstr>A kimagasló jövedelmezőségű hitelintézetek aránya meredek esést mutatott 2020 során</vt:lpstr>
      <vt:lpstr>Folytatódott az eszközarányos működési költségek javulása</vt:lpstr>
      <vt:lpstr>A fiókbezárások pénzügyi szolgáltatások elérhetőségére gyakorolt negatív hatását a digitalizáció tompíthatja</vt:lpstr>
      <vt:lpstr>Magyar bankholding: Koncentráció vs kiegyenlítettebb relatív erőviszonyok</vt:lpstr>
      <vt:lpstr>Kiemelt üzenetek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 (2020. november)</dc:title>
  <dc:creator>Vágó Nikolett</dc:creator>
  <cp:lastModifiedBy>Fellner Zita</cp:lastModifiedBy>
  <cp:revision>379</cp:revision>
  <dcterms:created xsi:type="dcterms:W3CDTF">2020-11-20T20:09:56Z</dcterms:created>
  <dcterms:modified xsi:type="dcterms:W3CDTF">2021-06-08T09:59:57Z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Owner">
    <vt:lpwstr>vagon@mnb.hu</vt:lpwstr>
  </property>
  <property fmtid="{D5CDD505-2E9C-101B-9397-08002B2CF9AE}" pid="5" name="MSIP_Label_b0d11092-50c9-4e74-84b5-b1af078dc3d0_SetDate">
    <vt:lpwstr>2020-11-20T20:13:00.2786141Z</vt:lpwstr>
  </property>
  <property fmtid="{D5CDD505-2E9C-101B-9397-08002B2CF9AE}" pid="6" name="MSIP_Label_b0d11092-50c9-4e74-84b5-b1af078dc3d0_Name">
    <vt:lpwstr>Protected</vt:lpwstr>
  </property>
  <property fmtid="{D5CDD505-2E9C-101B-9397-08002B2CF9AE}" pid="7" name="MSIP_Label_b0d11092-50c9-4e74-84b5-b1af078dc3d0_Application">
    <vt:lpwstr>Microsoft Azure Information Protection</vt:lpwstr>
  </property>
  <property fmtid="{D5CDD505-2E9C-101B-9397-08002B2CF9AE}" pid="8" name="MSIP_Label_b0d11092-50c9-4e74-84b5-b1af078dc3d0_ActionId">
    <vt:lpwstr>1ef61a04-1cb1-4ebc-973e-ff2a45878abe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