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3" r:id="rId7"/>
    <p:sldId id="296" r:id="rId8"/>
    <p:sldId id="297" r:id="rId9"/>
    <p:sldId id="299" r:id="rId10"/>
    <p:sldId id="298" r:id="rId11"/>
  </p:sldIdLst>
  <p:sldSz cx="9144000" cy="6858000" type="screen4x3"/>
  <p:notesSz cx="6772275" cy="9902825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80" autoAdjust="0"/>
  </p:normalViewPr>
  <p:slideViewPr>
    <p:cSldViewPr>
      <p:cViewPr>
        <p:scale>
          <a:sx n="90" d="100"/>
          <a:sy n="90" d="100"/>
        </p:scale>
        <p:origin x="-58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6" y="-96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1EE-1B5D-4222-8423-6C7A61132963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7863" y="4703763"/>
            <a:ext cx="5416550" cy="4456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B547-5125-42A6-AB45-609D864004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68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68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v-SE" dirty="0" smtClean="0"/>
              <a:t>Länder </a:t>
            </a:r>
            <a:r>
              <a:rPr lang="sv-SE" dirty="0" smtClean="0"/>
              <a:t>som deltar: DK, EE, ES, FI,</a:t>
            </a:r>
            <a:r>
              <a:rPr lang="sv-SE" baseline="0" dirty="0" smtClean="0"/>
              <a:t> GR, HU,</a:t>
            </a:r>
            <a:r>
              <a:rPr lang="sv-SE" dirty="0" smtClean="0"/>
              <a:t> IE, IT, LV, NL, PT, RO, SE</a:t>
            </a:r>
          </a:p>
          <a:p>
            <a:endParaRPr lang="sv-S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Kontanter används</a:t>
            </a:r>
            <a:r>
              <a:rPr lang="sv-SE" baseline="0" dirty="0" smtClean="0"/>
              <a:t> förhållandevis lite. Knappt 40% av POS är kontant medan motsvarande i både NE och CA är ca 60-70 %</a:t>
            </a:r>
          </a:p>
          <a:p>
            <a:r>
              <a:rPr lang="sv-SE" baseline="0" dirty="0" smtClean="0"/>
              <a:t>2,8% relativt BNP är lågt internationellt sett.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Vi använder mycket kort (höga siffror internationellt) och mycket överföringar men inga checkar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9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F853-C5B1-4F7D-9BC7-9558ECE549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AF412-940A-49B2-BF64-47678365F4A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55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50825"/>
            <a:ext cx="2057400" cy="58753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1813" y="250825"/>
            <a:ext cx="6019800" cy="58753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BD46-823E-4CC9-BA97-D28F2C91D4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6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Ö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ÖPPEN</a:t>
            </a:r>
          </a:p>
        </p:txBody>
      </p:sp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ÖPPEN</a:t>
            </a:r>
          </a:p>
        </p:txBody>
      </p:sp>
      <p:sp>
        <p:nvSpPr>
          <p:cNvPr id="7" name="Text Box 116"/>
          <p:cNvSpPr txBox="1">
            <a:spLocks noChangeArrowheads="1"/>
          </p:cNvSpPr>
          <p:nvPr userDrawn="1"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ÖPPEN</a:t>
            </a:r>
          </a:p>
        </p:txBody>
      </p:sp>
    </p:spTree>
    <p:extLst>
      <p:ext uri="{BB962C8B-B14F-4D97-AF65-F5344CB8AC3E}">
        <p14:creationId xmlns:p14="http://schemas.microsoft.com/office/powerpoint/2010/main" val="123055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äns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KÄNSLIG</a:t>
            </a:r>
          </a:p>
        </p:txBody>
      </p:sp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KÄNSLIG</a:t>
            </a:r>
          </a:p>
        </p:txBody>
      </p:sp>
      <p:sp>
        <p:nvSpPr>
          <p:cNvPr id="7" name="Text Box 116"/>
          <p:cNvSpPr txBox="1">
            <a:spLocks noChangeArrowheads="1"/>
          </p:cNvSpPr>
          <p:nvPr userDrawn="1"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KÄNSLIG</a:t>
            </a:r>
          </a:p>
        </p:txBody>
      </p:sp>
    </p:spTree>
    <p:extLst>
      <p:ext uri="{BB962C8B-B14F-4D97-AF65-F5344CB8AC3E}">
        <p14:creationId xmlns:p14="http://schemas.microsoft.com/office/powerpoint/2010/main" val="35400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ycket käns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2988" y="5661025"/>
            <a:ext cx="2447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MYCKET KÄNSLIG</a:t>
            </a:r>
            <a:r>
              <a:rPr lang="sv-SE" sz="900" dirty="0">
                <a:latin typeface="+mj-lt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42988" y="5661025"/>
            <a:ext cx="2447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MYCKET KÄNSLIG</a:t>
            </a:r>
            <a:r>
              <a:rPr lang="sv-SE" sz="900" dirty="0">
                <a:latin typeface="+mj-lt"/>
              </a:rPr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042988" y="5661025"/>
            <a:ext cx="2447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MYCKET KÄNSLIG</a:t>
            </a:r>
            <a:r>
              <a:rPr lang="sv-SE" sz="9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25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ub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248"/>
            <a:ext cx="25923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PUBLIC</a:t>
            </a:r>
          </a:p>
        </p:txBody>
      </p:sp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248"/>
            <a:ext cx="25923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PUBLIC</a:t>
            </a:r>
          </a:p>
        </p:txBody>
      </p:sp>
      <p:sp>
        <p:nvSpPr>
          <p:cNvPr id="7" name="Text Box 116"/>
          <p:cNvSpPr txBox="1">
            <a:spLocks noChangeArrowheads="1"/>
          </p:cNvSpPr>
          <p:nvPr userDrawn="1"/>
        </p:nvSpPr>
        <p:spPr bwMode="auto">
          <a:xfrm>
            <a:off x="1043608" y="5661248"/>
            <a:ext cx="25923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62405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CONFIDENTIAL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CONFIDENTIAL</a:t>
            </a: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77221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estri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5661025"/>
            <a:ext cx="2448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RESTRICTED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43608" y="5661025"/>
            <a:ext cx="2448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RESTRICTED</a:t>
            </a:r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043608" y="5661025"/>
            <a:ext cx="2448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RESTRICTED</a:t>
            </a:r>
          </a:p>
        </p:txBody>
      </p:sp>
    </p:spTree>
    <p:extLst>
      <p:ext uri="{BB962C8B-B14F-4D97-AF65-F5344CB8AC3E}">
        <p14:creationId xmlns:p14="http://schemas.microsoft.com/office/powerpoint/2010/main" val="118523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3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71D3D-CE30-478A-9080-60B59D4B06E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21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FE6F5-1AAF-47DF-9D0B-A3098A31B48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7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3" y="1600201"/>
            <a:ext cx="822960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552" y="3926309"/>
            <a:ext cx="822960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53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396875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552" y="3926309"/>
            <a:ext cx="396875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43438" y="1600201"/>
            <a:ext cx="3976489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643438" y="3926309"/>
            <a:ext cx="3976489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4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65622-C9DB-499F-BA34-209B54890EC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54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42AD2-B198-41A4-A692-9587CC0BE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42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5B86B-0BE7-4BF8-AAEC-3B3B440B6D1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50825"/>
            <a:ext cx="74533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1763"/>
            <a:ext cx="2133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1763"/>
            <a:ext cx="2895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81763"/>
            <a:ext cx="2133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13C9B9-01B1-45AA-AD70-C316BB011A5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9750" y="6386513"/>
            <a:ext cx="8061325" cy="107950"/>
          </a:xfrm>
          <a:prstGeom prst="rect">
            <a:avLst/>
          </a:prstGeom>
          <a:solidFill>
            <a:srgbClr val="0C3D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4107" name="Picture 11" descr="RB_logo_24-120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0"/>
            <a:ext cx="630237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9pPr>
    </p:titleStyle>
    <p:bodyStyle>
      <a:lvl1pPr marL="441325" indent="-441325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31445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3pPr>
      <a:lvl4pPr marL="1722438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1304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876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448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5020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592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sv-SE" sz="1400" dirty="0" smtClean="0"/>
              <a:t>ECB-MNB Budapest</a:t>
            </a:r>
            <a:r>
              <a:rPr lang="sv-SE" sz="1400" smtClean="0"/>
              <a:t>, November 15</a:t>
            </a:r>
            <a:endParaRPr lang="sv-SE" sz="1400" dirty="0" smtClean="0"/>
          </a:p>
          <a:p>
            <a:r>
              <a:rPr lang="sv-SE" sz="1400" dirty="0" smtClean="0"/>
              <a:t>Björn Segendorf och Thomas Jansson</a:t>
            </a:r>
            <a:endParaRPr lang="sv-SE" sz="1400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it </a:t>
            </a:r>
            <a:r>
              <a:rPr lang="sv-SE" dirty="0" err="1" smtClean="0"/>
              <a:t>cost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pay</a:t>
            </a:r>
            <a:r>
              <a:rPr lang="sv-SE" dirty="0" smtClean="0"/>
              <a:t>?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2400" dirty="0" smtClean="0"/>
              <a:t>Sweden 2009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8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195736" y="2802994"/>
            <a:ext cx="4290662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sz="6600" dirty="0" err="1" smtClean="0">
                <a:latin typeface="+mn-lt"/>
              </a:rPr>
              <a:t>Thank</a:t>
            </a:r>
            <a:r>
              <a:rPr lang="sv-SE" sz="6600" dirty="0" smtClean="0">
                <a:latin typeface="+mn-lt"/>
              </a:rPr>
              <a:t> </a:t>
            </a:r>
            <a:r>
              <a:rPr lang="sv-SE" sz="6600" dirty="0" err="1" smtClean="0">
                <a:latin typeface="+mn-lt"/>
              </a:rPr>
              <a:t>you</a:t>
            </a:r>
            <a:r>
              <a:rPr lang="sv-SE" sz="6600" dirty="0" smtClean="0"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0630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Background</a:t>
            </a:r>
            <a:endParaRPr lang="sv-SE" dirty="0" smtClean="0"/>
          </a:p>
          <a:p>
            <a:r>
              <a:rPr lang="sv-SE" dirty="0" smtClean="0"/>
              <a:t>Problems</a:t>
            </a:r>
          </a:p>
          <a:p>
            <a:r>
              <a:rPr lang="sv-SE" dirty="0" err="1" smtClean="0"/>
              <a:t>Results</a:t>
            </a:r>
            <a:endParaRPr lang="sv-SE" dirty="0" smtClean="0"/>
          </a:p>
          <a:p>
            <a:r>
              <a:rPr lang="sv-SE" dirty="0" err="1" smtClean="0"/>
              <a:t>Expected</a:t>
            </a:r>
            <a:r>
              <a:rPr lang="sv-SE" dirty="0" smtClean="0"/>
              <a:t> and </a:t>
            </a:r>
            <a:r>
              <a:rPr lang="sv-SE" dirty="0" err="1" smtClean="0"/>
              <a:t>actual</a:t>
            </a:r>
            <a:r>
              <a:rPr lang="sv-SE" dirty="0" smtClean="0"/>
              <a:t> choice b/w cash and </a:t>
            </a:r>
            <a:r>
              <a:rPr lang="sv-SE" dirty="0" err="1" smtClean="0"/>
              <a:t>debit</a:t>
            </a:r>
            <a:r>
              <a:rPr lang="sv-SE" dirty="0" smtClean="0"/>
              <a:t> </a:t>
            </a:r>
            <a:r>
              <a:rPr lang="sv-SE" dirty="0" err="1" smtClean="0"/>
              <a:t>card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4604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Background</a:t>
            </a:r>
            <a:endParaRPr lang="sv-SE" dirty="0" smtClean="0"/>
          </a:p>
        </p:txBody>
      </p:sp>
      <p:sp>
        <p:nvSpPr>
          <p:cNvPr id="2457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estimate the costs for P2B payments </a:t>
            </a:r>
          </a:p>
          <a:p>
            <a:pPr lvl="1"/>
            <a:r>
              <a:rPr lang="en-US" dirty="0" smtClean="0"/>
              <a:t>Cash, cards, credit transfers, direct debits</a:t>
            </a:r>
          </a:p>
          <a:p>
            <a:r>
              <a:rPr lang="en-US" dirty="0" smtClean="0"/>
              <a:t>Common methodology, </a:t>
            </a:r>
            <a:r>
              <a:rPr lang="en-US" dirty="0" smtClean="0">
                <a:solidFill>
                  <a:srgbClr val="01244C"/>
                </a:solidFill>
              </a:rPr>
              <a:t>13 EU MS</a:t>
            </a:r>
          </a:p>
          <a:p>
            <a:r>
              <a:rPr lang="en-US" dirty="0" smtClean="0"/>
              <a:t>Data from 2009</a:t>
            </a:r>
          </a:p>
          <a:p>
            <a:pPr lvl="1"/>
            <a:r>
              <a:rPr lang="en-US" dirty="0" err="1" smtClean="0"/>
              <a:t>Riksbank</a:t>
            </a:r>
            <a:r>
              <a:rPr lang="en-US" dirty="0" smtClean="0"/>
              <a:t>, CITs, banks and firms (2010)</a:t>
            </a:r>
          </a:p>
          <a:p>
            <a:pPr lvl="1"/>
            <a:r>
              <a:rPr lang="en-US" dirty="0" smtClean="0"/>
              <a:t>Direct and indirect costs</a:t>
            </a:r>
          </a:p>
          <a:p>
            <a:pPr lvl="1"/>
            <a:r>
              <a:rPr lang="en-US" dirty="0" smtClean="0"/>
              <a:t>Consumer costs calculated theoretically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5081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Background</a:t>
            </a:r>
            <a:r>
              <a:rPr lang="sv-SE" dirty="0" smtClean="0"/>
              <a:t> – social </a:t>
            </a:r>
            <a:r>
              <a:rPr lang="sv-SE" dirty="0" err="1" smtClean="0"/>
              <a:t>costs</a:t>
            </a:r>
            <a:r>
              <a:rPr lang="sv-SE" dirty="0" smtClean="0"/>
              <a:t>	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Value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consumed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Differ</a:t>
            </a:r>
            <a:r>
              <a:rPr lang="sv-SE" dirty="0" smtClean="0"/>
              <a:t> from private </a:t>
            </a:r>
            <a:r>
              <a:rPr lang="sv-SE" dirty="0" err="1" smtClean="0"/>
              <a:t>costs</a:t>
            </a:r>
            <a:endParaRPr lang="sv-SE" dirty="0" smtClean="0"/>
          </a:p>
          <a:p>
            <a:pPr lvl="1"/>
            <a:r>
              <a:rPr lang="sv-SE" dirty="0" err="1" smtClean="0"/>
              <a:t>Payments</a:t>
            </a:r>
            <a:r>
              <a:rPr lang="sv-SE" dirty="0" smtClean="0"/>
              <a:t> &amp; </a:t>
            </a:r>
            <a:r>
              <a:rPr lang="sv-SE" dirty="0" err="1" smtClean="0"/>
              <a:t>fees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actors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not be </a:t>
            </a:r>
            <a:r>
              <a:rPr lang="sv-SE" dirty="0" err="1" smtClean="0"/>
              <a:t>included</a:t>
            </a:r>
            <a:r>
              <a:rPr lang="sv-SE" dirty="0" smtClean="0"/>
              <a:t> …</a:t>
            </a:r>
          </a:p>
          <a:p>
            <a:pPr lvl="1"/>
            <a:r>
              <a:rPr lang="sv-SE" dirty="0" err="1" smtClean="0"/>
              <a:t>Seignorage</a:t>
            </a:r>
            <a:endParaRPr lang="sv-SE" dirty="0" smtClean="0"/>
          </a:p>
          <a:p>
            <a:pPr lvl="1"/>
            <a:r>
              <a:rPr lang="sv-SE" dirty="0" smtClean="0"/>
              <a:t>Kickbacks </a:t>
            </a:r>
          </a:p>
          <a:p>
            <a:pPr lvl="1"/>
            <a:r>
              <a:rPr lang="sv-SE" dirty="0" err="1" smtClean="0"/>
              <a:t>Value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stolen cash</a:t>
            </a:r>
            <a:endParaRPr lang="sv-SE" dirty="0" smtClean="0"/>
          </a:p>
          <a:p>
            <a:pPr lvl="1"/>
            <a:r>
              <a:rPr lang="sv-SE" dirty="0" err="1" smtClean="0"/>
              <a:t>Fraud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122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250825"/>
            <a:ext cx="7453313" cy="585887"/>
          </a:xfrm>
        </p:spPr>
        <p:txBody>
          <a:bodyPr/>
          <a:lstStyle/>
          <a:p>
            <a:r>
              <a:rPr lang="sv-SE" dirty="0" err="1" smtClean="0"/>
              <a:t>Background</a:t>
            </a:r>
            <a:r>
              <a:rPr lang="sv-SE" dirty="0" smtClean="0"/>
              <a:t> - </a:t>
            </a:r>
            <a:r>
              <a:rPr lang="sv-SE" dirty="0" err="1" smtClean="0"/>
              <a:t>obstacles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3" y="980728"/>
            <a:ext cx="8229600" cy="5145435"/>
          </a:xfrm>
        </p:spPr>
        <p:txBody>
          <a:bodyPr/>
          <a:lstStyle/>
          <a:p>
            <a:r>
              <a:rPr lang="en-US" dirty="0" smtClean="0"/>
              <a:t>Data: costs, value, volume</a:t>
            </a:r>
          </a:p>
          <a:p>
            <a:pPr lvl="1"/>
            <a:r>
              <a:rPr lang="en-US" dirty="0" smtClean="0"/>
              <a:t>”Small” problems for CB, CITs and banks. Large market share</a:t>
            </a:r>
          </a:p>
          <a:p>
            <a:pPr lvl="1"/>
            <a:r>
              <a:rPr lang="en-US" dirty="0" smtClean="0"/>
              <a:t>Firms: small sample (11) but lengthy interviews </a:t>
            </a:r>
          </a:p>
          <a:p>
            <a:pPr lvl="1"/>
            <a:r>
              <a:rPr lang="en-US" dirty="0" smtClean="0"/>
              <a:t>Check for internal consistency and with other data</a:t>
            </a:r>
          </a:p>
          <a:p>
            <a:pPr lvl="1"/>
            <a:r>
              <a:rPr lang="en-US" dirty="0" smtClean="0"/>
              <a:t>No official transaction data for cash to benchmark against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Aggregation of data</a:t>
            </a:r>
          </a:p>
          <a:p>
            <a:pPr lvl="1"/>
            <a:r>
              <a:rPr lang="en-US" dirty="0" smtClean="0"/>
              <a:t>Easy for CB, CITs and banks</a:t>
            </a:r>
          </a:p>
          <a:p>
            <a:pPr lvl="1"/>
            <a:r>
              <a:rPr lang="en-US" dirty="0" smtClean="0"/>
              <a:t>Difficult for firms</a:t>
            </a:r>
          </a:p>
          <a:p>
            <a:pPr lvl="2"/>
            <a:r>
              <a:rPr lang="en-US" dirty="0" smtClean="0"/>
              <a:t>Small sample</a:t>
            </a:r>
          </a:p>
          <a:p>
            <a:pPr lvl="2"/>
            <a:r>
              <a:rPr lang="en-US" dirty="0" smtClean="0"/>
              <a:t>Aggregation weights from household consumption data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2009: an extreme year?</a:t>
            </a:r>
          </a:p>
        </p:txBody>
      </p:sp>
    </p:spTree>
    <p:extLst>
      <p:ext uri="{BB962C8B-B14F-4D97-AF65-F5344CB8AC3E}">
        <p14:creationId xmlns:p14="http://schemas.microsoft.com/office/powerpoint/2010/main" val="52491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250825"/>
            <a:ext cx="7453313" cy="657895"/>
          </a:xfrm>
        </p:spPr>
        <p:txBody>
          <a:bodyPr/>
          <a:lstStyle/>
          <a:p>
            <a:r>
              <a:rPr lang="sv-SE" dirty="0" err="1" smtClean="0"/>
              <a:t>Background</a:t>
            </a:r>
            <a:r>
              <a:rPr lang="sv-SE" dirty="0" smtClean="0"/>
              <a:t> – </a:t>
            </a:r>
            <a:r>
              <a:rPr lang="sv-SE" dirty="0" err="1" smtClean="0"/>
              <a:t>value</a:t>
            </a:r>
            <a:r>
              <a:rPr lang="sv-SE" dirty="0" smtClean="0"/>
              <a:t> and </a:t>
            </a:r>
            <a:r>
              <a:rPr lang="sv-SE" dirty="0" err="1" smtClean="0"/>
              <a:t>volume</a:t>
            </a:r>
            <a:r>
              <a:rPr lang="sv-SE" dirty="0" smtClean="0"/>
              <a:t> P2B</a:t>
            </a:r>
            <a:endParaRPr lang="sv-SE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50634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92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908720"/>
            <a:ext cx="6192012" cy="537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4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Cards</a:t>
            </a:r>
            <a:r>
              <a:rPr lang="sv-SE" dirty="0" smtClean="0"/>
              <a:t>, cash and </a:t>
            </a:r>
            <a:r>
              <a:rPr lang="sv-SE" dirty="0" err="1" smtClean="0"/>
              <a:t>efficiency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Different </a:t>
            </a:r>
            <a:r>
              <a:rPr lang="sv-SE" dirty="0" err="1" smtClean="0"/>
              <a:t>cost</a:t>
            </a:r>
            <a:r>
              <a:rPr lang="sv-SE" dirty="0" smtClean="0"/>
              <a:t> </a:t>
            </a:r>
            <a:r>
              <a:rPr lang="sv-SE" dirty="0" err="1" smtClean="0"/>
              <a:t>structure</a:t>
            </a:r>
            <a:r>
              <a:rPr lang="sv-SE" dirty="0" smtClean="0"/>
              <a:t> for cash and </a:t>
            </a:r>
            <a:r>
              <a:rPr lang="sv-SE" dirty="0" err="1" smtClean="0"/>
              <a:t>cards</a:t>
            </a:r>
            <a:endParaRPr lang="sv-SE" dirty="0" smtClean="0"/>
          </a:p>
          <a:p>
            <a:r>
              <a:rPr lang="sv-SE" dirty="0" err="1" smtClean="0"/>
              <a:t>Cards</a:t>
            </a:r>
            <a:r>
              <a:rPr lang="sv-SE" dirty="0" smtClean="0"/>
              <a:t>: ”</a:t>
            </a:r>
            <a:r>
              <a:rPr lang="sv-SE" dirty="0" err="1" smtClean="0"/>
              <a:t>fixed</a:t>
            </a:r>
            <a:r>
              <a:rPr lang="sv-SE" dirty="0" smtClean="0"/>
              <a:t> </a:t>
            </a:r>
            <a:r>
              <a:rPr lang="sv-SE" dirty="0" err="1" smtClean="0"/>
              <a:t>cost</a:t>
            </a:r>
            <a:r>
              <a:rPr lang="sv-SE" dirty="0" smtClean="0"/>
              <a:t>” per transaction</a:t>
            </a:r>
          </a:p>
          <a:p>
            <a:r>
              <a:rPr lang="sv-SE" dirty="0" smtClean="0"/>
              <a:t>Cash: </a:t>
            </a:r>
            <a:r>
              <a:rPr lang="sv-SE" dirty="0" err="1" smtClean="0"/>
              <a:t>cost</a:t>
            </a:r>
            <a:r>
              <a:rPr lang="sv-SE" dirty="0" smtClean="0"/>
              <a:t> </a:t>
            </a:r>
            <a:r>
              <a:rPr lang="sv-SE" dirty="0" err="1" smtClean="0"/>
              <a:t>increases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transaction </a:t>
            </a:r>
            <a:r>
              <a:rPr lang="sv-SE" dirty="0" err="1" smtClean="0"/>
              <a:t>size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Conclusion</a:t>
            </a:r>
            <a:r>
              <a:rPr lang="sv-SE" dirty="0" smtClean="0"/>
              <a:t>: </a:t>
            </a:r>
            <a:r>
              <a:rPr lang="sv-SE" dirty="0" err="1" smtClean="0"/>
              <a:t>Threshold</a:t>
            </a:r>
            <a:r>
              <a:rPr lang="sv-SE" dirty="0" smtClean="0"/>
              <a:t> in transaction </a:t>
            </a:r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the </a:t>
            </a:r>
            <a:r>
              <a:rPr lang="sv-SE" dirty="0" err="1" smtClean="0"/>
              <a:t>cost</a:t>
            </a:r>
            <a:r>
              <a:rPr lang="sv-SE" dirty="0" smtClean="0"/>
              <a:t> for </a:t>
            </a:r>
            <a:r>
              <a:rPr lang="sv-SE" dirty="0" err="1" smtClean="0"/>
              <a:t>cards</a:t>
            </a:r>
            <a:r>
              <a:rPr lang="sv-SE" dirty="0" smtClean="0"/>
              <a:t> </a:t>
            </a:r>
            <a:r>
              <a:rPr lang="sv-SE" dirty="0" err="1" smtClean="0"/>
              <a:t>equal</a:t>
            </a:r>
            <a:r>
              <a:rPr lang="sv-SE" dirty="0" smtClean="0"/>
              <a:t> the </a:t>
            </a:r>
            <a:r>
              <a:rPr lang="sv-SE" dirty="0" err="1" smtClean="0"/>
              <a:t>cost</a:t>
            </a:r>
            <a:r>
              <a:rPr lang="sv-SE" dirty="0" smtClean="0"/>
              <a:t> for cash</a:t>
            </a:r>
          </a:p>
          <a:p>
            <a:pPr lvl="1"/>
            <a:r>
              <a:rPr lang="sv-SE" dirty="0" err="1" smtClean="0"/>
              <a:t>Below</a:t>
            </a:r>
            <a:r>
              <a:rPr lang="sv-SE" dirty="0" smtClean="0"/>
              <a:t> </a:t>
            </a:r>
            <a:r>
              <a:rPr lang="sv-SE" dirty="0" err="1" smtClean="0"/>
              <a:t>threshold</a:t>
            </a:r>
            <a:r>
              <a:rPr lang="sv-SE" dirty="0" smtClean="0"/>
              <a:t>: Cash is </a:t>
            </a:r>
            <a:r>
              <a:rPr lang="sv-SE" dirty="0" err="1" smtClean="0"/>
              <a:t>cheaper</a:t>
            </a:r>
            <a:endParaRPr lang="sv-SE" dirty="0" smtClean="0"/>
          </a:p>
          <a:p>
            <a:pPr lvl="1"/>
            <a:r>
              <a:rPr lang="sv-SE" dirty="0" smtClean="0"/>
              <a:t>Over </a:t>
            </a:r>
            <a:r>
              <a:rPr lang="sv-SE" dirty="0" err="1" smtClean="0"/>
              <a:t>threshold</a:t>
            </a:r>
            <a:r>
              <a:rPr lang="sv-SE" dirty="0" smtClean="0"/>
              <a:t>: </a:t>
            </a:r>
            <a:r>
              <a:rPr lang="sv-SE" dirty="0" err="1" smtClean="0"/>
              <a:t>Card</a:t>
            </a:r>
            <a:r>
              <a:rPr lang="sv-SE" dirty="0" smtClean="0"/>
              <a:t> is </a:t>
            </a:r>
            <a:r>
              <a:rPr lang="sv-SE" dirty="0" err="1" smtClean="0"/>
              <a:t>cheaper</a:t>
            </a:r>
            <a:endParaRPr lang="sv-SE" dirty="0" smtClean="0"/>
          </a:p>
          <a:p>
            <a:pPr lvl="1"/>
            <a:endParaRPr lang="sv-SE" dirty="0"/>
          </a:p>
          <a:p>
            <a:r>
              <a:rPr lang="sv-SE" dirty="0" err="1" smtClean="0"/>
              <a:t>However</a:t>
            </a:r>
            <a:r>
              <a:rPr lang="sv-SE" dirty="0" smtClean="0"/>
              <a:t>, private </a:t>
            </a:r>
            <a:r>
              <a:rPr lang="sv-SE" dirty="0" err="1" smtClean="0"/>
              <a:t>incentives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consumers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different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737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Calculated</a:t>
            </a:r>
            <a:r>
              <a:rPr lang="sv-SE" dirty="0" smtClean="0"/>
              <a:t> and </a:t>
            </a:r>
            <a:r>
              <a:rPr lang="sv-SE" dirty="0" err="1" smtClean="0"/>
              <a:t>observed</a:t>
            </a:r>
            <a:r>
              <a:rPr lang="sv-SE" dirty="0" smtClean="0"/>
              <a:t> </a:t>
            </a:r>
            <a:r>
              <a:rPr lang="sv-SE" dirty="0" err="1" smtClean="0"/>
              <a:t>thresholds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Conclusions</a:t>
            </a:r>
            <a:endParaRPr lang="sv-SE" dirty="0" smtClean="0"/>
          </a:p>
          <a:p>
            <a:pPr lvl="1"/>
            <a:r>
              <a:rPr lang="sv-SE" dirty="0" err="1" smtClean="0"/>
              <a:t>Large</a:t>
            </a:r>
            <a:r>
              <a:rPr lang="sv-SE" dirty="0" smtClean="0"/>
              <a:t> </a:t>
            </a:r>
            <a:r>
              <a:rPr lang="sv-SE" dirty="0" err="1" smtClean="0"/>
              <a:t>difference</a:t>
            </a:r>
            <a:r>
              <a:rPr lang="sv-SE" dirty="0" smtClean="0"/>
              <a:t> b/w social and private </a:t>
            </a:r>
            <a:r>
              <a:rPr lang="sv-SE" dirty="0" err="1" smtClean="0"/>
              <a:t>thresholds</a:t>
            </a:r>
            <a:endParaRPr lang="sv-SE" dirty="0" smtClean="0"/>
          </a:p>
          <a:p>
            <a:pPr lvl="1"/>
            <a:r>
              <a:rPr lang="sv-SE" dirty="0" err="1" smtClean="0"/>
              <a:t>Consumers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not </a:t>
            </a:r>
            <a:r>
              <a:rPr lang="sv-SE" dirty="0" err="1" smtClean="0"/>
              <a:t>act</a:t>
            </a:r>
            <a:r>
              <a:rPr lang="sv-SE" dirty="0" smtClean="0"/>
              <a:t> in </a:t>
            </a:r>
            <a:r>
              <a:rPr lang="sv-SE" dirty="0" err="1" smtClean="0"/>
              <a:t>accordance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social </a:t>
            </a:r>
            <a:r>
              <a:rPr lang="sv-SE" dirty="0" err="1" smtClean="0"/>
              <a:t>thresholds</a:t>
            </a:r>
            <a:endParaRPr lang="sv-SE" dirty="0" smtClean="0"/>
          </a:p>
          <a:p>
            <a:pPr lvl="2"/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much</a:t>
            </a:r>
            <a:r>
              <a:rPr lang="sv-SE" dirty="0" smtClean="0"/>
              <a:t> cash</a:t>
            </a:r>
          </a:p>
          <a:p>
            <a:pPr lvl="1"/>
            <a:r>
              <a:rPr lang="sv-SE" dirty="0" smtClean="0"/>
              <a:t>Not </a:t>
            </a:r>
            <a:r>
              <a:rPr lang="sv-SE" dirty="0" err="1" smtClean="0"/>
              <a:t>clear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consumers</a:t>
            </a:r>
            <a:r>
              <a:rPr lang="sv-SE" dirty="0" smtClean="0"/>
              <a:t> </a:t>
            </a:r>
            <a:r>
              <a:rPr lang="sv-SE" dirty="0" err="1" smtClean="0"/>
              <a:t>act</a:t>
            </a:r>
            <a:r>
              <a:rPr lang="sv-SE" dirty="0" smtClean="0"/>
              <a:t> in </a:t>
            </a:r>
            <a:r>
              <a:rPr lang="sv-SE" dirty="0" err="1" smtClean="0"/>
              <a:t>accordance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incentives</a:t>
            </a:r>
            <a:endParaRPr lang="sv-SE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7518"/>
            <a:ext cx="5608637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120735" y="1439821"/>
            <a:ext cx="75052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sz="1600" b="1" dirty="0" smtClean="0">
                <a:latin typeface="+mn-lt"/>
              </a:rPr>
              <a:t>(USD)</a:t>
            </a:r>
            <a:endParaRPr lang="sv-SE" sz="1600" b="1" dirty="0" smtClean="0">
              <a:latin typeface="+mn-lt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940152" y="1432439"/>
            <a:ext cx="75052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sz="1600" b="1" dirty="0" smtClean="0">
                <a:latin typeface="+mn-lt"/>
              </a:rPr>
              <a:t>(USD)</a:t>
            </a:r>
            <a:endParaRPr lang="sv-SE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2903465"/>
      </p:ext>
    </p:extLst>
  </p:cSld>
  <p:clrMapOvr>
    <a:masterClrMapping/>
  </p:clrMapOvr>
</p:sld>
</file>

<file path=ppt/theme/theme1.xml><?xml version="1.0" encoding="utf-8"?>
<a:theme xmlns:a="http://schemas.openxmlformats.org/drawingml/2006/main" name="Riksbanken">
  <a:themeElements>
    <a:clrScheme name="Riksbank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41D22"/>
      </a:accent1>
      <a:accent2>
        <a:srgbClr val="0076BD"/>
      </a:accent2>
      <a:accent3>
        <a:srgbClr val="EEAF00"/>
      </a:accent3>
      <a:accent4>
        <a:srgbClr val="BCBEC0"/>
      </a:accent4>
      <a:accent5>
        <a:srgbClr val="537121"/>
      </a:accent5>
      <a:accent6>
        <a:srgbClr val="6A4976"/>
      </a:accent6>
      <a:hlink>
        <a:srgbClr val="0033CC"/>
      </a:hlink>
      <a:folHlink>
        <a:srgbClr val="00CC00"/>
      </a:folHlink>
    </a:clrScheme>
    <a:fontScheme name="RB PPT">
      <a:majorFont>
        <a:latin typeface="Gisha"/>
        <a:ea typeface=""/>
        <a:cs typeface=""/>
      </a:majorFont>
      <a:minorFont>
        <a:latin typeface="Gis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Gish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sha" pitchFamily="34" charset="0"/>
          </a:defRPr>
        </a:defPPr>
      </a:lstStyle>
    </a:lnDef>
    <a:txDef>
      <a:spPr>
        <a:noFill/>
        <a:ln>
          <a:noFill/>
        </a:ln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custClrLst>
    <a:custClr name="Riksbank Tegelröd">
      <a:srgbClr val="DE750C"/>
    </a:custClr>
    <a:custClr name="Riksbank Brun">
      <a:srgbClr val="7A4216"/>
    </a:custClr>
    <a:custClr name="Riksbank Mörkblå">
      <a:srgbClr val="01244C"/>
    </a:custClr>
  </a:custClr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Riksbanken</Template>
  <TotalTime>1877</TotalTime>
  <Words>372</Words>
  <Application>Microsoft Office PowerPoint</Application>
  <PresentationFormat>Bildspel på skärmen (4:3)</PresentationFormat>
  <Paragraphs>72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Riksbanken</vt:lpstr>
      <vt:lpstr>What does it cost to pay?  Sweden 2009</vt:lpstr>
      <vt:lpstr>Agenda</vt:lpstr>
      <vt:lpstr>Background</vt:lpstr>
      <vt:lpstr>Background – social costs  </vt:lpstr>
      <vt:lpstr>Background - obstacles </vt:lpstr>
      <vt:lpstr>Background – value and volume P2B</vt:lpstr>
      <vt:lpstr>PowerPoint-presentation</vt:lpstr>
      <vt:lpstr>Cards, cash and efficiency </vt:lpstr>
      <vt:lpstr>Calculated and observed thresholds</vt:lpstr>
      <vt:lpstr>PowerPoint-presentation</vt:lpstr>
    </vt:vector>
  </TitlesOfParts>
  <Company>Sveriges riksbank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Björn Segendorff</dc:creator>
  <cp:lastModifiedBy>Björn Segendorff</cp:lastModifiedBy>
  <cp:revision>64</cp:revision>
  <dcterms:created xsi:type="dcterms:W3CDTF">2012-04-23T11:53:28Z</dcterms:created>
  <dcterms:modified xsi:type="dcterms:W3CDTF">2012-10-25T19:11:35Z</dcterms:modified>
</cp:coreProperties>
</file>