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</p:sldMasterIdLst>
  <p:notesMasterIdLst>
    <p:notesMasterId r:id="rId37"/>
  </p:notesMasterIdLst>
  <p:handoutMasterIdLst>
    <p:handoutMasterId r:id="rId38"/>
  </p:handoutMasterIdLst>
  <p:sldIdLst>
    <p:sldId id="267" r:id="rId2"/>
    <p:sldId id="265" r:id="rId3"/>
    <p:sldId id="268" r:id="rId4"/>
    <p:sldId id="269" r:id="rId5"/>
    <p:sldId id="270" r:id="rId6"/>
    <p:sldId id="271" r:id="rId7"/>
    <p:sldId id="276" r:id="rId8"/>
    <p:sldId id="279" r:id="rId9"/>
    <p:sldId id="281" r:id="rId10"/>
    <p:sldId id="282" r:id="rId11"/>
    <p:sldId id="289" r:id="rId12"/>
    <p:sldId id="280" r:id="rId13"/>
    <p:sldId id="283" r:id="rId14"/>
    <p:sldId id="272" r:id="rId15"/>
    <p:sldId id="273" r:id="rId16"/>
    <p:sldId id="274" r:id="rId17"/>
    <p:sldId id="275" r:id="rId18"/>
    <p:sldId id="266" r:id="rId19"/>
    <p:sldId id="285" r:id="rId20"/>
    <p:sldId id="286" r:id="rId21"/>
    <p:sldId id="290" r:id="rId22"/>
    <p:sldId id="287" r:id="rId23"/>
    <p:sldId id="294" r:id="rId24"/>
    <p:sldId id="288" r:id="rId25"/>
    <p:sldId id="284" r:id="rId26"/>
    <p:sldId id="291" r:id="rId27"/>
    <p:sldId id="292" r:id="rId28"/>
    <p:sldId id="300" r:id="rId29"/>
    <p:sldId id="293" r:id="rId30"/>
    <p:sldId id="295" r:id="rId31"/>
    <p:sldId id="296" r:id="rId32"/>
    <p:sldId id="299" r:id="rId33"/>
    <p:sldId id="298" r:id="rId34"/>
    <p:sldId id="301" r:id="rId35"/>
    <p:sldId id="297" r:id="rId3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93B"/>
    <a:srgbClr val="777063"/>
    <a:srgbClr val="A69F94"/>
    <a:srgbClr val="EAB92A"/>
    <a:srgbClr val="5DB4D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590" autoAdjust="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2012.03.29.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2012.03.29.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5098D-053E-4991-8A4F-70AABAF9908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mnb_ppt_alap_nyi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2627784" y="571480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üdvözlő szöveget</a:t>
            </a:r>
            <a:endParaRPr lang="en-US" dirty="0" smtClean="0"/>
          </a:p>
        </p:txBody>
      </p:sp>
      <p:sp>
        <p:nvSpPr>
          <p:cNvPr id="6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2627784" y="1857364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500" b="1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előadás címét</a:t>
            </a:r>
            <a:endParaRPr lang="en-US" dirty="0" smtClean="0"/>
          </a:p>
        </p:txBody>
      </p:sp>
      <p:sp>
        <p:nvSpPr>
          <p:cNvPr id="9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2627784" y="2643182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 készítő nevét</a:t>
            </a:r>
            <a:endParaRPr lang="en-US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6" hasCustomPrompt="1"/>
          </p:nvPr>
        </p:nvSpPr>
        <p:spPr>
          <a:xfrm>
            <a:off x="2627784" y="3143248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1200"/>
              </a:spcBef>
              <a:buNone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Esemény, helyszín: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7" hasCustomPrompt="1"/>
          </p:nvPr>
        </p:nvSpPr>
        <p:spPr>
          <a:xfrm>
            <a:off x="2627784" y="3643314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dirty="0" smtClean="0"/>
              <a:t>Írja be a dátumot</a:t>
            </a:r>
          </a:p>
        </p:txBody>
      </p:sp>
      <p:sp>
        <p:nvSpPr>
          <p:cNvPr id="14" name="Dia számának hely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DCB75-07EB-4EC0-9403-CD172314233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6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0" descr="mnb_ppt_alap_tartalom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411760" y="6309320"/>
            <a:ext cx="4544144" cy="3600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2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142984"/>
            <a:ext cx="7848000" cy="428628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1700809"/>
            <a:ext cx="7848000" cy="4248471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3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12000" y="1142985"/>
            <a:ext cx="7848000" cy="3571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571612"/>
            <a:ext cx="7848000" cy="642942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2348881"/>
            <a:ext cx="7848000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16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3628001" y="1285859"/>
            <a:ext cx="485138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3635896" y="1988840"/>
            <a:ext cx="482453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8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667019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16000" indent="-216000">
              <a:spcBef>
                <a:spcPts val="1200"/>
              </a:spcBef>
              <a:buFont typeface="Arial" pitchFamily="34" charset="0"/>
              <a:buChar char="•"/>
              <a:defRPr sz="1600" b="0">
                <a:solidFill>
                  <a:schemeClr val="tx2"/>
                </a:solidFill>
                <a:latin typeface="Trebuchet MS" pitchFamily="34" charset="0"/>
              </a:defRPr>
            </a:lvl1pPr>
            <a:lvl2pPr marL="363538" indent="-188913">
              <a:buFont typeface="Arial" pitchFamily="34" charset="0"/>
              <a:buChar char="•"/>
              <a:defRPr sz="1400" baseline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  <a:p>
            <a:pPr lvl="1"/>
            <a:r>
              <a:rPr lang="hu-HU" dirty="0" smtClean="0"/>
              <a:t>Szöveg szerkesztése</a:t>
            </a:r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5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Élőláb helye 4"/>
          <p:cNvSpPr>
            <a:spLocks noGrp="1"/>
          </p:cNvSpPr>
          <p:nvPr>
            <p:ph type="ftr" sz="quarter" idx="15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6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188" y="404813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3563888" y="1268760"/>
            <a:ext cx="4824536" cy="460851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667019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16000" indent="-216000">
              <a:spcBef>
                <a:spcPts val="1200"/>
              </a:spcBef>
              <a:buFont typeface="Arial" pitchFamily="34" charset="0"/>
              <a:buChar char="•"/>
              <a:defRPr sz="1600" b="0">
                <a:solidFill>
                  <a:schemeClr val="tx2"/>
                </a:solidFill>
                <a:latin typeface="Trebuchet MS" pitchFamily="34" charset="0"/>
              </a:defRPr>
            </a:lvl1pPr>
            <a:lvl2pPr marL="363538" indent="-188913">
              <a:buFont typeface="Arial" pitchFamily="34" charset="0"/>
              <a:buChar char="•"/>
              <a:defRPr sz="1400" baseline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  <a:p>
            <a:pPr lvl="1"/>
            <a:r>
              <a:rPr lang="hu-HU" dirty="0" smtClean="0"/>
              <a:t>Szöveg szerkesztése</a:t>
            </a: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6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48000" y="1151596"/>
            <a:ext cx="7848000" cy="4772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188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48000" y="1772816"/>
            <a:ext cx="7848000" cy="410445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mnb_ppt_alap_nyi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634972" y="571480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üdvözlő szöveget</a:t>
            </a:r>
            <a:endParaRPr lang="en-US" dirty="0" smtClean="0"/>
          </a:p>
        </p:txBody>
      </p:sp>
      <p:sp>
        <p:nvSpPr>
          <p:cNvPr id="6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34972" y="1857364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500" b="1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előadás címét</a:t>
            </a:r>
            <a:endParaRPr lang="en-US" dirty="0" smtClean="0"/>
          </a:p>
        </p:txBody>
      </p:sp>
      <p:sp>
        <p:nvSpPr>
          <p:cNvPr id="9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34972" y="2643182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 készítő nevét</a:t>
            </a:r>
            <a:endParaRPr lang="en-US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6"/>
          </p:nvPr>
        </p:nvSpPr>
        <p:spPr>
          <a:xfrm>
            <a:off x="634972" y="3143248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1200"/>
              </a:spcBef>
              <a:buNone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7" hasCustomPrompt="1"/>
          </p:nvPr>
        </p:nvSpPr>
        <p:spPr>
          <a:xfrm>
            <a:off x="634972" y="3643314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dirty="0" smtClean="0"/>
              <a:t>Írja be a dátumot</a:t>
            </a:r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/>
          </a:p>
        </p:txBody>
      </p:sp>
      <p:sp>
        <p:nvSpPr>
          <p:cNvPr id="14" name="Dia számának hely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DCB75-07EB-4EC0-9403-CD172314233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6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0" descr="mnb_ppt_alap_tartalom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1. (magy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7"/>
          <p:cNvCxnSpPr/>
          <p:nvPr/>
        </p:nvCxnSpPr>
        <p:spPr>
          <a:xfrm>
            <a:off x="539552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8"/>
          <p:cNvSpPr txBox="1"/>
          <p:nvPr/>
        </p:nvSpPr>
        <p:spPr>
          <a:xfrm>
            <a:off x="684213" y="6092824"/>
            <a:ext cx="633605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dirty="0">
                <a:solidFill>
                  <a:srgbClr val="777063"/>
                </a:solidFill>
                <a:latin typeface="Trebuchet MS" pitchFamily="34" charset="0"/>
              </a:rPr>
              <a:t>A jegybank elsődleges célja az árstabilitás elérése és fenntartása.</a:t>
            </a:r>
            <a:endParaRPr lang="hu-HU" sz="1500" dirty="0" err="1">
              <a:solidFill>
                <a:srgbClr val="777063"/>
              </a:solidFill>
              <a:latin typeface="Trebuchet MS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7582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2. (magy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755576" y="6093296"/>
            <a:ext cx="648017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Az előadás megállapításai az előadó véleményét tükrözik és nem feltétlenül azonosak az MNB hivatalos álláspontjával.</a:t>
            </a:r>
            <a:endParaRPr lang="hu-HU" sz="15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0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3. (ang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755577" y="6093296"/>
            <a:ext cx="62646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 views expressed in this presentation are those of the author and do not necessarily represent official positions of the MNB.</a:t>
            </a:r>
            <a:endParaRPr lang="hu-HU" sz="15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1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4. (ang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684213" y="6092825"/>
            <a:ext cx="64080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rgbClr val="777063"/>
                </a:solidFill>
                <a:latin typeface="Trebuchet MS" pitchFamily="34" charset="0"/>
              </a:rPr>
              <a:t>The primary objective of the MNB shall be to achieve and maintain price stability.</a:t>
            </a:r>
            <a:endParaRPr lang="hu-HU" sz="1500" dirty="0" err="1">
              <a:solidFill>
                <a:srgbClr val="777063"/>
              </a:solidFill>
              <a:latin typeface="Trebuchet MS" pitchFamily="34" charset="0"/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2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5. (ü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0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48000" y="1052736"/>
            <a:ext cx="7848000" cy="482453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Cím 5"/>
          <p:cNvSpPr>
            <a:spLocks noGrp="1"/>
          </p:cNvSpPr>
          <p:nvPr userDrawn="1">
            <p:ph type="title" hasCustomPrompt="1"/>
          </p:nvPr>
        </p:nvSpPr>
        <p:spPr>
          <a:xfrm>
            <a:off x="611560" y="404813"/>
            <a:ext cx="7848000" cy="633600"/>
          </a:xfrm>
          <a:solidFill>
            <a:schemeClr val="accent1"/>
          </a:solidFill>
        </p:spPr>
        <p:txBody>
          <a:bodyPr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84000" y="1151596"/>
            <a:ext cx="7848000" cy="4772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l">
              <a:buNone/>
              <a:defRPr sz="2300" b="1" baseline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Alcím beírásához kattintson ide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56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Cím beírásához kattintson ide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83568" y="1628800"/>
            <a:ext cx="7920880" cy="432048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1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11560" y="1196752"/>
            <a:ext cx="7848440" cy="5891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857364"/>
            <a:ext cx="784800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1560" y="404813"/>
            <a:ext cx="7848000" cy="6336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2492895"/>
            <a:ext cx="7848000" cy="338437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6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544144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884368" y="6356350"/>
            <a:ext cx="80243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80" r:id="rId3"/>
    <p:sldLayoutId id="2147483781" r:id="rId4"/>
    <p:sldLayoutId id="2147483758" r:id="rId5"/>
    <p:sldLayoutId id="2147483759" r:id="rId6"/>
    <p:sldLayoutId id="2147483782" r:id="rId7"/>
    <p:sldLayoutId id="2147483783" r:id="rId8"/>
    <p:sldLayoutId id="2147483763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84" r:id="rId1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zöveg helye 2"/>
          <p:cNvSpPr>
            <a:spLocks noGrp="1"/>
          </p:cNvSpPr>
          <p:nvPr>
            <p:ph type="body" idx="14"/>
          </p:nvPr>
        </p:nvSpPr>
        <p:spPr bwMode="auto">
          <a:xfrm>
            <a:off x="634972" y="1484784"/>
            <a:ext cx="7772400" cy="12241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hu-HU" dirty="0" smtClean="0"/>
              <a:t>MAKROGAZDASÁGI KILÁTÁSOK</a:t>
            </a:r>
          </a:p>
          <a:p>
            <a:pPr eaLnBrk="1" hangingPunct="1"/>
            <a:r>
              <a:rPr lang="hu-HU" dirty="0" smtClean="0"/>
              <a:t>INFLÁCIÓS JELENTÉS 2012. március</a:t>
            </a:r>
          </a:p>
          <a:p>
            <a:pPr eaLnBrk="1" hangingPunct="1"/>
            <a:endParaRPr lang="hu-HU" dirty="0" smtClean="0"/>
          </a:p>
        </p:txBody>
      </p:sp>
      <p:sp>
        <p:nvSpPr>
          <p:cNvPr id="16387" name="Szöveg helye 3"/>
          <p:cNvSpPr>
            <a:spLocks noGrp="1"/>
          </p:cNvSpPr>
          <p:nvPr>
            <p:ph type="body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hu-HU" dirty="0" smtClean="0"/>
              <a:t>Virág Barnabás</a:t>
            </a:r>
          </a:p>
        </p:txBody>
      </p:sp>
      <p:sp>
        <p:nvSpPr>
          <p:cNvPr id="16389" name="Szöveg helye 5"/>
          <p:cNvSpPr>
            <a:spLocks noGrp="1"/>
          </p:cNvSpPr>
          <p:nvPr>
            <p:ph type="body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dirty="0" smtClean="0"/>
              <a:t>2012. Március 29.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8012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foglalkoztatási helyzet romlása a növekedési kilátások gyengülésével párhuzamosan már az elmúlt év közepén elkezdődhetett</a:t>
            </a:r>
            <a:endParaRPr lang="hu-H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12879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2555776" y="126876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/>
                </a:solidFill>
                <a:latin typeface="+mn-lt"/>
              </a:rPr>
              <a:t>Versenyszféra foglalkoztatása</a:t>
            </a:r>
          </a:p>
        </p:txBody>
      </p:sp>
      <p:sp>
        <p:nvSpPr>
          <p:cNvPr id="7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000" cy="77776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Inkább a konjunktúra mintsem a minimálbér-emelés befolyásolta a foglalkoztatást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3367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000" cy="77776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romló </a:t>
            </a:r>
            <a:r>
              <a:rPr lang="hu-HU" dirty="0" err="1" smtClean="0"/>
              <a:t>makrofolyamatok</a:t>
            </a:r>
            <a:r>
              <a:rPr lang="hu-HU" dirty="0" smtClean="0"/>
              <a:t> ellenére a kiskereskedelmi eladások az év elején is emelkedtek</a:t>
            </a:r>
            <a:endParaRPr lang="hu-H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092640"/>
            <a:ext cx="7848600" cy="474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77776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Új, kapacitásbővítő beruházást csak a nagy feldolgozóipari beruházások jelentenek</a:t>
            </a:r>
            <a:endParaRPr lang="hu-H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69033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23528" y="332656"/>
            <a:ext cx="7848000" cy="720080"/>
          </a:xfrm>
        </p:spPr>
        <p:txBody>
          <a:bodyPr/>
          <a:lstStyle/>
          <a:p>
            <a:r>
              <a:rPr lang="hu-HU" dirty="0" smtClean="0"/>
              <a:t>A vártnál erősebben gyorsuló infláció az év elején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5544616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5868144" y="1268760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>
                <a:solidFill>
                  <a:schemeClr val="tx2"/>
                </a:solidFill>
                <a:latin typeface="+mn-lt"/>
              </a:rPr>
              <a:t>Meglepetés okai</a:t>
            </a:r>
            <a:r>
              <a:rPr lang="hu-HU" dirty="0" smtClean="0">
                <a:solidFill>
                  <a:schemeClr val="tx2"/>
                </a:solidFill>
                <a:latin typeface="+mn-lt"/>
              </a:rPr>
              <a:t>:</a:t>
            </a:r>
          </a:p>
          <a:p>
            <a:endParaRPr lang="hu-HU" dirty="0" smtClean="0">
              <a:solidFill>
                <a:schemeClr val="tx2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2"/>
                </a:solidFill>
                <a:latin typeface="+mn-lt"/>
              </a:rPr>
              <a:t> nagyobb áfa-begyűrűzés</a:t>
            </a:r>
          </a:p>
          <a:p>
            <a:endParaRPr lang="hu-HU" dirty="0" smtClean="0">
              <a:solidFill>
                <a:schemeClr val="tx2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2"/>
                </a:solidFill>
                <a:latin typeface="+mn-lt"/>
              </a:rPr>
              <a:t> erősödő költségsokkok</a:t>
            </a:r>
          </a:p>
          <a:p>
            <a:endParaRPr lang="hu-HU" dirty="0" smtClean="0">
              <a:solidFill>
                <a:schemeClr val="tx2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2"/>
                </a:solidFill>
                <a:latin typeface="+mn-lt"/>
              </a:rPr>
              <a:t> romló alapvető inflációs folyamatok</a:t>
            </a:r>
          </a:p>
        </p:txBody>
      </p:sp>
      <p:sp>
        <p:nvSpPr>
          <p:cNvPr id="8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Januári </a:t>
            </a:r>
            <a:r>
              <a:rPr lang="hu-HU" dirty="0" err="1" smtClean="0"/>
              <a:t>áfaemelés</a:t>
            </a:r>
            <a:r>
              <a:rPr lang="hu-HU" dirty="0" smtClean="0"/>
              <a:t> – koordinált átárazási lehetőség</a:t>
            </a:r>
            <a:endParaRPr lang="hu-H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77776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magas szinten ragadó nyersanyagárak is hozzájárultak az alapfolyamatok romlásához</a:t>
            </a:r>
            <a:endParaRPr lang="hu-H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56084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lipszis 6"/>
          <p:cNvSpPr/>
          <p:nvPr/>
        </p:nvSpPr>
        <p:spPr>
          <a:xfrm>
            <a:off x="6588224" y="1268760"/>
            <a:ext cx="720080" cy="352839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48000" cy="79208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Azonban a keresleti környezet árleszorító hatása is decemberi képünknél kisebb lehet…</a:t>
            </a:r>
            <a:endParaRPr lang="hu-H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5608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felé nyíl 5"/>
          <p:cNvSpPr/>
          <p:nvPr/>
        </p:nvSpPr>
        <p:spPr>
          <a:xfrm rot="10800000">
            <a:off x="6372200" y="3933056"/>
            <a:ext cx="864096" cy="720080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08912" cy="634082"/>
          </a:xfrm>
        </p:spPr>
        <p:txBody>
          <a:bodyPr/>
          <a:lstStyle/>
          <a:p>
            <a:r>
              <a:rPr lang="hu-HU" dirty="0" smtClean="0"/>
              <a:t>Összességében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01AEF3-AFFE-433D-8A34-08D966C25545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10" name="Szöveg helye 9"/>
          <p:cNvSpPr>
            <a:spLocks noGrp="1"/>
          </p:cNvSpPr>
          <p:nvPr>
            <p:ph type="body" idx="4294967295"/>
          </p:nvPr>
        </p:nvSpPr>
        <p:spPr>
          <a:xfrm>
            <a:off x="539552" y="1196752"/>
            <a:ext cx="8208912" cy="4644040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2011 végén a </a:t>
            </a:r>
            <a:r>
              <a:rPr lang="hu-HU" b="1" dirty="0" smtClean="0"/>
              <a:t>vártnál kedvezőbb konjunktúrát</a:t>
            </a:r>
            <a:r>
              <a:rPr lang="hu-HU" dirty="0" smtClean="0"/>
              <a:t> figyelhettünk meg…</a:t>
            </a:r>
          </a:p>
          <a:p>
            <a:r>
              <a:rPr lang="hu-HU" dirty="0" smtClean="0"/>
              <a:t>azonban a </a:t>
            </a:r>
            <a:r>
              <a:rPr lang="hu-HU" b="1" dirty="0" smtClean="0"/>
              <a:t>növekedést meghatározó külső és belső alapfolyamatok romlanak</a:t>
            </a:r>
            <a:r>
              <a:rPr lang="hu-HU" dirty="0" smtClean="0"/>
              <a:t>, így az átmeneti hatások kifutásával rövid távon a GDP is csökkenhet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b="1" dirty="0" smtClean="0"/>
              <a:t>foglalkoztatás</a:t>
            </a:r>
            <a:r>
              <a:rPr lang="hu-HU" dirty="0" smtClean="0"/>
              <a:t> a gyengülő növekedési kilátások következtében </a:t>
            </a:r>
            <a:r>
              <a:rPr lang="hu-HU" b="1" dirty="0" smtClean="0"/>
              <a:t>csökkent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b="1" dirty="0" smtClean="0"/>
              <a:t>vártnál magasabb nominális pálya </a:t>
            </a:r>
            <a:r>
              <a:rPr lang="hu-HU" dirty="0" smtClean="0"/>
              <a:t>alakult ki az idei év első hónapjaiban</a:t>
            </a:r>
          </a:p>
          <a:p>
            <a:r>
              <a:rPr lang="hu-HU" dirty="0" smtClean="0"/>
              <a:t>a </a:t>
            </a:r>
            <a:r>
              <a:rPr lang="hu-HU" b="1" dirty="0" smtClean="0"/>
              <a:t>magasabb inflációban </a:t>
            </a:r>
            <a:r>
              <a:rPr lang="hu-HU" dirty="0" smtClean="0"/>
              <a:t>egyedi hatások és </a:t>
            </a:r>
            <a:r>
              <a:rPr lang="hu-HU" b="1" dirty="0" smtClean="0"/>
              <a:t>tartós elemek is megjelennek</a:t>
            </a:r>
          </a:p>
          <a:p>
            <a:r>
              <a:rPr lang="hu-HU" dirty="0" smtClean="0"/>
              <a:t>a gyenge kereslet </a:t>
            </a:r>
            <a:r>
              <a:rPr lang="hu-HU" b="1" dirty="0" smtClean="0"/>
              <a:t>dezinflációs hatása </a:t>
            </a:r>
            <a:r>
              <a:rPr lang="hu-HU" dirty="0" smtClean="0"/>
              <a:t>általánosan </a:t>
            </a:r>
            <a:r>
              <a:rPr lang="hu-HU" b="1" dirty="0" smtClean="0"/>
              <a:t>alacsonyabb lehet</a:t>
            </a:r>
          </a:p>
          <a:p>
            <a:endParaRPr lang="hu-HU" b="1" dirty="0" smtClean="0">
              <a:solidFill>
                <a:srgbClr val="FF0000"/>
              </a:solidFill>
            </a:endParaRPr>
          </a:p>
          <a:p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2924944"/>
            <a:ext cx="8208912" cy="634082"/>
          </a:xfrm>
        </p:spPr>
        <p:txBody>
          <a:bodyPr/>
          <a:lstStyle/>
          <a:p>
            <a:r>
              <a:rPr lang="hu-HU" dirty="0" smtClean="0"/>
              <a:t>Amire számíthatunk – makrogazdasági kilátásaink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ROMLÓ NÖVEKEDÉSI KILÁTÁSOK</a:t>
            </a:r>
          </a:p>
          <a:p>
            <a:pPr lvl="1">
              <a:buFont typeface="Courier New" pitchFamily="49" charset="0"/>
              <a:buChar char="o"/>
            </a:pPr>
            <a:r>
              <a:rPr lang="hu-HU" dirty="0" smtClean="0"/>
              <a:t>Lassuló globális konjunktúra</a:t>
            </a:r>
          </a:p>
          <a:p>
            <a:pPr lvl="1">
              <a:buFont typeface="Courier New" pitchFamily="49" charset="0"/>
              <a:buChar char="o"/>
            </a:pPr>
            <a:r>
              <a:rPr lang="hu-HU" dirty="0" smtClean="0"/>
              <a:t>Növekvő kockázatok - óvatos vállalati és lakossági viselkedés</a:t>
            </a:r>
          </a:p>
          <a:p>
            <a:pPr lvl="1">
              <a:buFont typeface="Courier New" pitchFamily="49" charset="0"/>
              <a:buChar char="o"/>
            </a:pPr>
            <a:r>
              <a:rPr lang="hu-HU" dirty="0" smtClean="0"/>
              <a:t>Tartósan szigorú hitelkondíciók</a:t>
            </a:r>
          </a:p>
          <a:p>
            <a:pPr lvl="1">
              <a:buFont typeface="Courier New" pitchFamily="49" charset="0"/>
              <a:buChar char="o"/>
            </a:pPr>
            <a:r>
              <a:rPr lang="hu-HU" dirty="0" smtClean="0"/>
              <a:t>Egyensúly javítására törekvő költségvetési politika</a:t>
            </a:r>
          </a:p>
          <a:p>
            <a:r>
              <a:rPr lang="hu-HU" dirty="0" smtClean="0"/>
              <a:t>EMELKEDŐ INFLÁCIÓ</a:t>
            </a:r>
          </a:p>
          <a:p>
            <a:pPr lvl="1">
              <a:buFont typeface="Courier New" pitchFamily="49" charset="0"/>
              <a:buChar char="o"/>
            </a:pPr>
            <a:r>
              <a:rPr lang="hu-HU" dirty="0" smtClean="0"/>
              <a:t>Tartósan magas szinten ragadó nyersanyagárak</a:t>
            </a:r>
          </a:p>
          <a:p>
            <a:pPr lvl="1">
              <a:buFont typeface="Courier New" pitchFamily="49" charset="0"/>
              <a:buChar char="o"/>
            </a:pPr>
            <a:r>
              <a:rPr lang="hu-HU" dirty="0" smtClean="0"/>
              <a:t>Kormányzati indirekt-adó emelések</a:t>
            </a:r>
          </a:p>
          <a:p>
            <a:pPr lvl="1">
              <a:buFont typeface="Courier New" pitchFamily="49" charset="0"/>
              <a:buChar char="o"/>
            </a:pPr>
            <a:r>
              <a:rPr lang="hu-HU" dirty="0" smtClean="0"/>
              <a:t>A kereslet oldali nyomás alacsony</a:t>
            </a:r>
          </a:p>
          <a:p>
            <a:r>
              <a:rPr lang="hu-HU" dirty="0" smtClean="0"/>
              <a:t>ROMLÓ KOCKÁZATI MEGÍTÉLÉS</a:t>
            </a:r>
          </a:p>
          <a:p>
            <a:pPr lvl="1">
              <a:buFont typeface="Courier New" pitchFamily="49" charset="0"/>
              <a:buChar char="o"/>
            </a:pPr>
            <a:r>
              <a:rPr lang="hu-HU" dirty="0" smtClean="0"/>
              <a:t>A romló nemzetközi hangulat hatását…</a:t>
            </a:r>
          </a:p>
          <a:p>
            <a:pPr lvl="1">
              <a:buFont typeface="Courier New" pitchFamily="49" charset="0"/>
              <a:buChar char="o"/>
            </a:pPr>
            <a:r>
              <a:rPr lang="hu-HU" dirty="0" smtClean="0"/>
              <a:t>Ország-specifikus tényezők erősítették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01AEF3-AFFE-433D-8A34-08D966C25545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Összkép 2011 végén</a:t>
            </a:r>
            <a:endParaRPr lang="hu-HU" dirty="0"/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0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új autóipari kapacitások erősíthetik exportpiaci pozíciónkat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776864" cy="485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bankok hitelezési hajlandósága tartósan alacsony maradhat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6328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08012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Folytatódó autóipari beruházások ellenére a vállalatok beruházási rátája továbbra is alacsony marad, a lakáspiac idén elérheti mélypontját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497516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0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idei magas adminisztratív béremeléseket követően a laza munkapiacon a bér dinamika gyorsan csökkenhet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05678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Egyenes összekötő 8"/>
          <p:cNvCxnSpPr/>
          <p:nvPr/>
        </p:nvCxnSpPr>
        <p:spPr>
          <a:xfrm>
            <a:off x="6300192" y="1700808"/>
            <a:ext cx="0" cy="331236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lakossági fogyasztást a csökkenő reáljövedelmek és az óvatosság határozzák meg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1764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efelé nyíl 8"/>
          <p:cNvSpPr/>
          <p:nvPr/>
        </p:nvSpPr>
        <p:spPr>
          <a:xfrm>
            <a:off x="3707904" y="4221088"/>
            <a:ext cx="504056" cy="64807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44077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040" cy="634082"/>
          </a:xfrm>
        </p:spPr>
        <p:txBody>
          <a:bodyPr/>
          <a:lstStyle/>
          <a:p>
            <a:r>
              <a:rPr lang="hu-HU" dirty="0" smtClean="0"/>
              <a:t>Előrejelzésünk legfontosabb számai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56573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inflációs alapfolyamatokról alkotott képünk romlott decemberhez képest…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6328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112474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indirekt adó közvetlen hatásainak kifutásával és költség-sokkok lecsengésével 2013 elején elérhető az inflációs cél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416824" cy="485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743689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Alternatív forgatókönyvek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683568" y="1124744"/>
            <a:ext cx="7920880" cy="4824536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Kiemelt kockázatok az MT megítélése szerint:</a:t>
            </a:r>
          </a:p>
          <a:p>
            <a:r>
              <a:rPr lang="hu-HU" dirty="0" smtClean="0"/>
              <a:t>A kockázati megítélés várható alakulása (    /    )</a:t>
            </a:r>
          </a:p>
          <a:p>
            <a:r>
              <a:rPr lang="hu-HU" dirty="0" smtClean="0"/>
              <a:t>Az olajárak tartósan magas szinten maradnak</a:t>
            </a:r>
            <a:endParaRPr lang="hu-HU" dirty="0"/>
          </a:p>
        </p:txBody>
      </p:sp>
      <p:sp>
        <p:nvSpPr>
          <p:cNvPr id="7" name="Felfelé nyíl 6"/>
          <p:cNvSpPr/>
          <p:nvPr/>
        </p:nvSpPr>
        <p:spPr>
          <a:xfrm>
            <a:off x="5364088" y="1628800"/>
            <a:ext cx="216024" cy="21602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felé nyíl 7"/>
          <p:cNvSpPr/>
          <p:nvPr/>
        </p:nvSpPr>
        <p:spPr>
          <a:xfrm>
            <a:off x="5796136" y="1628800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40324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20888"/>
            <a:ext cx="45365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zövegdoboz 10"/>
          <p:cNvSpPr txBox="1"/>
          <p:nvPr/>
        </p:nvSpPr>
        <p:spPr>
          <a:xfrm>
            <a:off x="1403648" y="24928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+mn-lt"/>
              </a:rPr>
              <a:t>INFLÁCIÓ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868144" y="24928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  <a:latin typeface="+mn-lt"/>
              </a:rPr>
              <a:t>GDP</a:t>
            </a:r>
          </a:p>
        </p:txBody>
      </p:sp>
      <p:sp>
        <p:nvSpPr>
          <p:cNvPr id="13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3068960"/>
            <a:ext cx="7848000" cy="634082"/>
          </a:xfrm>
        </p:spPr>
        <p:txBody>
          <a:bodyPr/>
          <a:lstStyle/>
          <a:p>
            <a:r>
              <a:rPr lang="hu-HU" dirty="0" smtClean="0"/>
              <a:t>Egyensúlyi pozícióink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/>
          <p:cNvSpPr txBox="1"/>
          <p:nvPr/>
        </p:nvSpPr>
        <p:spPr>
          <a:xfrm>
            <a:off x="3203848" y="31409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 decemberi kamatdöntés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u="sng" dirty="0" smtClean="0"/>
              <a:t>KILÁTÁSOK</a:t>
            </a:r>
            <a:endParaRPr lang="hu-HU" u="sng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Összkép 2011 végén</a:t>
            </a:r>
            <a:endParaRPr lang="hu-HU" dirty="0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3563888" y="2996952"/>
            <a:ext cx="2016224" cy="864096"/>
            <a:chOff x="3563888" y="2996952"/>
            <a:chExt cx="2016224" cy="864096"/>
          </a:xfrm>
        </p:grpSpPr>
        <p:sp>
          <p:nvSpPr>
            <p:cNvPr id="6" name="Ellipszis 5"/>
            <p:cNvSpPr/>
            <p:nvPr/>
          </p:nvSpPr>
          <p:spPr>
            <a:xfrm>
              <a:off x="3563888" y="2996952"/>
              <a:ext cx="2016224" cy="8640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3923928" y="3140968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>
                  <a:solidFill>
                    <a:srgbClr val="FF0000"/>
                  </a:solidFill>
                  <a:latin typeface="+mn-lt"/>
                </a:rPr>
                <a:t>+50 </a:t>
              </a:r>
              <a:r>
                <a:rPr lang="hu-HU" sz="2400" b="1" dirty="0" err="1" smtClean="0">
                  <a:solidFill>
                    <a:srgbClr val="FF0000"/>
                  </a:solidFill>
                  <a:latin typeface="+mn-lt"/>
                </a:rPr>
                <a:t>bp</a:t>
              </a:r>
              <a:endParaRPr lang="hu-HU" sz="2400" b="1" dirty="0" smtClean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8" name="Szövegdoboz 7"/>
          <p:cNvSpPr txBox="1"/>
          <p:nvPr/>
        </p:nvSpPr>
        <p:spPr>
          <a:xfrm>
            <a:off x="2843808" y="1340768"/>
            <a:ext cx="36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u="sng" dirty="0" smtClean="0">
                <a:solidFill>
                  <a:schemeClr val="tx2"/>
                </a:solidFill>
                <a:latin typeface="+mn-lt"/>
              </a:rPr>
              <a:t>INFLÁCIÓ</a:t>
            </a:r>
          </a:p>
          <a:p>
            <a:pPr algn="ctr"/>
            <a:r>
              <a:rPr lang="hu-HU" sz="1400" i="1" dirty="0" smtClean="0">
                <a:solidFill>
                  <a:schemeClr val="tx2"/>
                </a:solidFill>
                <a:latin typeface="+mn-lt"/>
              </a:rPr>
              <a:t>2013-ban elérhető az inflációs cél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67544" y="4941168"/>
            <a:ext cx="3384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u="sng" dirty="0" smtClean="0">
                <a:solidFill>
                  <a:schemeClr val="tx2"/>
                </a:solidFill>
                <a:latin typeface="+mn-lt"/>
              </a:rPr>
              <a:t>NÖVEKEDÉS</a:t>
            </a:r>
          </a:p>
          <a:p>
            <a:pPr algn="ctr"/>
            <a:r>
              <a:rPr lang="hu-HU" sz="1400" dirty="0" smtClean="0">
                <a:solidFill>
                  <a:schemeClr val="tx2"/>
                </a:solidFill>
                <a:latin typeface="+mn-lt"/>
              </a:rPr>
              <a:t>Évekig gyenge maradhat, a teljes horizonton negatív kibocsátási rés</a:t>
            </a:r>
          </a:p>
          <a:p>
            <a:pPr algn="ctr"/>
            <a:endParaRPr lang="hu-HU" u="sng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508104" y="4941168"/>
            <a:ext cx="3384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u="sng" dirty="0" smtClean="0">
                <a:solidFill>
                  <a:schemeClr val="tx2"/>
                </a:solidFill>
                <a:latin typeface="+mn-lt"/>
              </a:rPr>
              <a:t>KOCKÁZATI MEGÍTÉLÉS</a:t>
            </a:r>
          </a:p>
          <a:p>
            <a:pPr algn="ctr"/>
            <a:r>
              <a:rPr lang="hu-HU" sz="1400" dirty="0" smtClean="0">
                <a:solidFill>
                  <a:schemeClr val="tx2"/>
                </a:solidFill>
                <a:latin typeface="+mn-lt"/>
              </a:rPr>
              <a:t>A tartósan gyenge árfolyam növelheti a stabilitási kockázatokat</a:t>
            </a:r>
          </a:p>
        </p:txBody>
      </p:sp>
      <p:sp>
        <p:nvSpPr>
          <p:cNvPr id="11" name="Lefelé nyíl 10"/>
          <p:cNvSpPr/>
          <p:nvPr/>
        </p:nvSpPr>
        <p:spPr>
          <a:xfrm>
            <a:off x="4427984" y="2060848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felé nyíl 11"/>
          <p:cNvSpPr/>
          <p:nvPr/>
        </p:nvSpPr>
        <p:spPr>
          <a:xfrm rot="7543362">
            <a:off x="5802658" y="3393070"/>
            <a:ext cx="863137" cy="16323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felé nyíl 12"/>
          <p:cNvSpPr/>
          <p:nvPr/>
        </p:nvSpPr>
        <p:spPr>
          <a:xfrm rot="13622775">
            <a:off x="3126233" y="3587548"/>
            <a:ext cx="432048" cy="1353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gazdaság külső pozíciója a következő években tovább javulhat…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41682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48000" cy="79208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Aminek hatása </a:t>
            </a:r>
            <a:r>
              <a:rPr lang="hu-HU" dirty="0" smtClean="0"/>
              <a:t>a </a:t>
            </a:r>
            <a:r>
              <a:rPr lang="hu-HU" dirty="0" smtClean="0"/>
              <a:t>külső adósság számottevő csökkenésében is jelentkezhet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6328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efelé nyíl 7"/>
          <p:cNvSpPr/>
          <p:nvPr/>
        </p:nvSpPr>
        <p:spPr>
          <a:xfrm>
            <a:off x="6732240" y="1844824"/>
            <a:ext cx="792088" cy="576064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6660232" y="1556792"/>
            <a:ext cx="0" cy="31683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88641"/>
            <a:ext cx="8784976" cy="1080120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A hiánycélok tartására törekvő kormányzati intézkedésekkel összhangban a költségvetés keresleti hatás 2012-ben erősen negatív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32</a:t>
            </a:fld>
            <a:endParaRPr lang="hu-HU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683568" y="5589240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000" lvl="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hu-HU" sz="1400" b="1" dirty="0" smtClean="0">
              <a:solidFill>
                <a:schemeClr val="tx2"/>
              </a:solidFill>
              <a:latin typeface="+mn-lt"/>
            </a:endParaRPr>
          </a:p>
          <a:p>
            <a:pPr marL="342000" lvl="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hu-HU" sz="1400" b="1" noProof="0" dirty="0" smtClean="0">
              <a:solidFill>
                <a:schemeClr val="tx2"/>
              </a:solidFill>
              <a:latin typeface="+mn-lt"/>
            </a:endParaRPr>
          </a:p>
          <a:p>
            <a:pPr marL="720000" lvl="0" indent="-342900">
              <a:spcBef>
                <a:spcPct val="20000"/>
              </a:spcBef>
              <a:spcAft>
                <a:spcPts val="600"/>
              </a:spcAft>
              <a:defRPr/>
            </a:pPr>
            <a:endParaRPr lang="hu-HU" sz="1400" noProof="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00" y="1268760"/>
            <a:ext cx="6845046" cy="447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000" cy="575915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Államháztartási egyenlegmutatók alakulása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33</a:t>
            </a:fld>
            <a:endParaRPr lang="hu-H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55290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4968552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b="1" dirty="0" smtClean="0"/>
              <a:t>növekedési kilátások </a:t>
            </a:r>
            <a:r>
              <a:rPr lang="hu-HU" dirty="0" smtClean="0"/>
              <a:t>érdemben </a:t>
            </a:r>
            <a:r>
              <a:rPr lang="hu-HU" b="1" dirty="0" smtClean="0"/>
              <a:t>nem változtak </a:t>
            </a:r>
            <a:r>
              <a:rPr lang="hu-HU" dirty="0" smtClean="0"/>
              <a:t>december óta</a:t>
            </a:r>
          </a:p>
          <a:p>
            <a:pPr lvl="1">
              <a:buFont typeface="Courier New" pitchFamily="49" charset="0"/>
              <a:buChar char="o"/>
            </a:pPr>
            <a:r>
              <a:rPr lang="hu-HU" dirty="0" smtClean="0"/>
              <a:t>A gazdasági szereplők folytatódó mérlegkiigazítása a növekedés lassulását okozza</a:t>
            </a:r>
          </a:p>
          <a:p>
            <a:pPr lvl="1">
              <a:buFont typeface="Courier New" pitchFamily="49" charset="0"/>
              <a:buChar char="o"/>
            </a:pPr>
            <a:r>
              <a:rPr lang="hu-HU" dirty="0" smtClean="0"/>
              <a:t>A növekedés forrása az export marad, miközben a belföldi keresletben fordulatra nem számítunk</a:t>
            </a:r>
          </a:p>
          <a:p>
            <a:pPr lvl="1">
              <a:buFont typeface="Courier New" pitchFamily="49" charset="0"/>
              <a:buChar char="o"/>
            </a:pPr>
            <a:r>
              <a:rPr lang="hu-HU" dirty="0" smtClean="0"/>
              <a:t>Az idei évben stagnálás, 2012-ben enyhe GDP-növekedés következhet</a:t>
            </a:r>
          </a:p>
          <a:p>
            <a:r>
              <a:rPr lang="hu-HU" dirty="0" smtClean="0"/>
              <a:t> Az inflációs alapfolyamatok emelkedtek, a teljes horizonton </a:t>
            </a:r>
            <a:r>
              <a:rPr lang="hu-HU" b="1" dirty="0" smtClean="0"/>
              <a:t>magasabb inflációra számíthatunk</a:t>
            </a:r>
          </a:p>
          <a:p>
            <a:pPr lvl="1">
              <a:buFont typeface="Courier New" pitchFamily="49" charset="0"/>
              <a:buChar char="o"/>
            </a:pPr>
            <a:r>
              <a:rPr lang="hu-HU" dirty="0" smtClean="0"/>
              <a:t>A tartósan magas nyersanyag-árak a fogyasztói árakba is megjelennek</a:t>
            </a:r>
          </a:p>
          <a:p>
            <a:pPr lvl="1">
              <a:buFont typeface="Courier New" pitchFamily="49" charset="0"/>
              <a:buChar char="o"/>
            </a:pPr>
            <a:r>
              <a:rPr lang="hu-HU" dirty="0" smtClean="0"/>
              <a:t>Az adóhatás és a költség-sokkok kifutásával 2013 első felében az infláció 3 százalékra süllyedhet</a:t>
            </a:r>
          </a:p>
          <a:p>
            <a:r>
              <a:rPr lang="hu-HU" dirty="0" smtClean="0"/>
              <a:t>Alappályánkban a kamatszint fennmaradásával számolunk a következő negyedévekben</a:t>
            </a:r>
          </a:p>
          <a:p>
            <a:r>
              <a:rPr lang="hu-HU" dirty="0" smtClean="0"/>
              <a:t>A gazdaság magas finanszírozási képessége a következő években is fennmarad, </a:t>
            </a:r>
            <a:r>
              <a:rPr lang="hu-HU" b="1" dirty="0" smtClean="0"/>
              <a:t>külső adósságunk folyamatosan csökkenhet</a:t>
            </a:r>
            <a:endParaRPr lang="hu-HU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Aktuális előrejelzésünk összefoglalva</a:t>
            </a:r>
            <a:endParaRPr lang="hu-HU" dirty="0"/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2996952"/>
            <a:ext cx="7848000" cy="634082"/>
          </a:xfrm>
        </p:spPr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11560" y="3068960"/>
            <a:ext cx="7848000" cy="864096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Ami az idei év első hónapjaiban történt</a:t>
            </a:r>
            <a:br>
              <a:rPr lang="hu-HU" dirty="0" smtClean="0"/>
            </a:br>
            <a:r>
              <a:rPr lang="hu-HU" dirty="0" smtClean="0"/>
              <a:t> – bejövő információk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23528" y="404813"/>
            <a:ext cx="8568952" cy="6336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Kockázati megítélés – forró január, enyhülést hozó március 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6328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7776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Vártnál erősebb év végi növekedés – döntően átmeneti tényezők a háttérben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409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77776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átmeneti hatások kifutásával a gyengülő alapfolyamatok egyre markánsabban jelentkezhetnek a hazai GDP-ben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7048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európai gazdasági klíma az év közepén már javulhat</a:t>
            </a:r>
            <a:endParaRPr lang="hu-H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746" y="1052513"/>
            <a:ext cx="744650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000" cy="77776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év eleji jelentős bérgyorsulást az adminisztratív béremelések okozták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704856" cy="49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Élőláb helye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</a:t>
            </a:r>
            <a:r>
              <a:rPr lang="pt-BR" dirty="0" smtClean="0"/>
              <a:t>– </a:t>
            </a:r>
            <a:r>
              <a:rPr lang="hu-HU" dirty="0" smtClean="0"/>
              <a:t>Makrogazdasági kilátások 2012. március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 színséma">
      <a:dk1>
        <a:sysClr val="windowText" lastClr="000000"/>
      </a:dk1>
      <a:lt1>
        <a:sysClr val="window" lastClr="FFFFFF"/>
      </a:lt1>
      <a:dk2>
        <a:srgbClr val="857760"/>
      </a:dk2>
      <a:lt2>
        <a:srgbClr val="DFD9D4"/>
      </a:lt2>
      <a:accent1>
        <a:srgbClr val="80BA27"/>
      </a:accent1>
      <a:accent2>
        <a:srgbClr val="FBBA00"/>
      </a:accent2>
      <a:accent3>
        <a:srgbClr val="00998B"/>
      </a:accent3>
      <a:accent4>
        <a:srgbClr val="00B68B"/>
      </a:accent4>
      <a:accent5>
        <a:srgbClr val="B12009"/>
      </a:accent5>
      <a:accent6>
        <a:srgbClr val="E7378C"/>
      </a:accent6>
      <a:hlink>
        <a:srgbClr val="00B6ED"/>
      </a:hlink>
      <a:folHlink>
        <a:srgbClr val="00998B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1476</TotalTime>
  <Words>868</Words>
  <Application>Microsoft Office PowerPoint</Application>
  <PresentationFormat>Diavetítés a képernyőre (4:3 oldalarány)</PresentationFormat>
  <Paragraphs>157</Paragraphs>
  <Slides>35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6" baseType="lpstr">
      <vt:lpstr>blank</vt:lpstr>
      <vt:lpstr>1. dia</vt:lpstr>
      <vt:lpstr>Összkép 2011 végén</vt:lpstr>
      <vt:lpstr>Összkép 2011 végén</vt:lpstr>
      <vt:lpstr>Ami az idei év első hónapjaiban történt  – bejövő információk</vt:lpstr>
      <vt:lpstr>Kockázati megítélés – forró január, enyhülést hozó március </vt:lpstr>
      <vt:lpstr>Vártnál erősebb év végi növekedés – döntően átmeneti tényezők a háttérben</vt:lpstr>
      <vt:lpstr>Az átmeneti hatások kifutásával a gyengülő alapfolyamatok egyre markánsabban jelentkezhetnek a hazai GDP-ben</vt:lpstr>
      <vt:lpstr>Az európai gazdasági klíma az év közepén már javulhat</vt:lpstr>
      <vt:lpstr>Az év eleji jelentős bérgyorsulást az adminisztratív béremelések okozták</vt:lpstr>
      <vt:lpstr>A foglalkoztatási helyzet romlása a növekedési kilátások gyengülésével párhuzamosan már az elmúlt év közepén elkezdődhetett</vt:lpstr>
      <vt:lpstr>Inkább a konjunktúra mintsem a minimálbér-emelés befolyásolta a foglalkoztatást</vt:lpstr>
      <vt:lpstr>A romló makrofolyamatok ellenére a kiskereskedelmi eladások az év elején is emelkedtek</vt:lpstr>
      <vt:lpstr>Új, kapacitásbővítő beruházást csak a nagy feldolgozóipari beruházások jelentenek</vt:lpstr>
      <vt:lpstr>A vártnál erősebben gyorsuló infláció az év elején</vt:lpstr>
      <vt:lpstr>Januári áfaemelés – koordinált átárazási lehetőség</vt:lpstr>
      <vt:lpstr>A magas szinten ragadó nyersanyagárak is hozzájárultak az alapfolyamatok romlásához</vt:lpstr>
      <vt:lpstr>Azonban a keresleti környezet árleszorító hatása is decemberi képünknél kisebb lehet…</vt:lpstr>
      <vt:lpstr>Összességében</vt:lpstr>
      <vt:lpstr>Amire számíthatunk – makrogazdasági kilátásaink</vt:lpstr>
      <vt:lpstr>Az új autóipari kapacitások erősíthetik exportpiaci pozíciónkat</vt:lpstr>
      <vt:lpstr>A bankok hitelezési hajlandósága tartósan alacsony maradhat</vt:lpstr>
      <vt:lpstr>Folytatódó autóipari beruházások ellenére a vállalatok beruházási rátája továbbra is alacsony marad, a lakáspiac idén elérheti mélypontját</vt:lpstr>
      <vt:lpstr>Az idei magas adminisztratív béremeléseket követően a laza munkapiacon a bér dinamika gyorsan csökkenhet</vt:lpstr>
      <vt:lpstr>A lakossági fogyasztást a csökkenő reáljövedelmek és az óvatosság határozzák meg</vt:lpstr>
      <vt:lpstr>Előrejelzésünk legfontosabb számai</vt:lpstr>
      <vt:lpstr>Az inflációs alapfolyamatokról alkotott képünk romlott decemberhez képest…</vt:lpstr>
      <vt:lpstr>Az indirekt adó közvetlen hatásainak kifutásával és költség-sokkok lecsengésével 2013 elején elérhető az inflációs cél</vt:lpstr>
      <vt:lpstr>Alternatív forgatókönyvek</vt:lpstr>
      <vt:lpstr>Egyensúlyi pozícióink</vt:lpstr>
      <vt:lpstr>A gazdaság külső pozíciója a következő években tovább javulhat…</vt:lpstr>
      <vt:lpstr>Aminek hatása a külső adósság számottevő csökkenésében is jelentkezhet</vt:lpstr>
      <vt:lpstr>A hiánycélok tartására törekvő kormányzati intézkedésekkel összhangban a költségvetés keresleti hatás 2012-ben erősen negatív</vt:lpstr>
      <vt:lpstr>Államháztartási egyenlegmutatók alakulása</vt:lpstr>
      <vt:lpstr>Aktuális előrejelzésünk összefoglalva</vt:lpstr>
      <vt:lpstr>Köszönöm a figyelmet!</vt:lpstr>
    </vt:vector>
  </TitlesOfParts>
  <Company>Magyar Nemzeti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viragb</dc:creator>
  <dc:description>térköz, behúzás, betűméret, igazítási javítások a diamintákon</dc:description>
  <cp:lastModifiedBy>viragb</cp:lastModifiedBy>
  <cp:revision>123</cp:revision>
  <dcterms:created xsi:type="dcterms:W3CDTF">2012-03-26T09:49:37Z</dcterms:created>
  <dcterms:modified xsi:type="dcterms:W3CDTF">2012-03-29T05:06:03Z</dcterms:modified>
  <cp:contentStatus>0.02 verzió</cp:contentStatus>
</cp:coreProperties>
</file>