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19"/>
  </p:notesMasterIdLst>
  <p:handoutMasterIdLst>
    <p:handoutMasterId r:id="rId20"/>
  </p:handoutMasterIdLst>
  <p:sldIdLst>
    <p:sldId id="260" r:id="rId2"/>
    <p:sldId id="317" r:id="rId3"/>
    <p:sldId id="310" r:id="rId4"/>
    <p:sldId id="311" r:id="rId5"/>
    <p:sldId id="312" r:id="rId6"/>
    <p:sldId id="313" r:id="rId7"/>
    <p:sldId id="314" r:id="rId8"/>
    <p:sldId id="316" r:id="rId9"/>
    <p:sldId id="315" r:id="rId10"/>
    <p:sldId id="299" r:id="rId11"/>
    <p:sldId id="285" r:id="rId12"/>
    <p:sldId id="304" r:id="rId13"/>
    <p:sldId id="287" r:id="rId14"/>
    <p:sldId id="286" r:id="rId15"/>
    <p:sldId id="288" r:id="rId16"/>
    <p:sldId id="318" r:id="rId17"/>
    <p:sldId id="276" r:id="rId18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  <p:cmAuthor id="1" name="Nagy Gábor (PST)" initials="NG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653"/>
    <a:srgbClr val="FFC000"/>
    <a:srgbClr val="AC9F70"/>
    <a:srgbClr val="666A6A"/>
    <a:srgbClr val="B0CFE5"/>
    <a:srgbClr val="444747"/>
    <a:srgbClr val="1E2452"/>
    <a:srgbClr val="92B93B"/>
    <a:srgbClr val="777063"/>
    <a:srgbClr val="A69F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1" autoAdjust="0"/>
    <p:restoredTop sz="94628" autoAdjust="0"/>
  </p:normalViewPr>
  <p:slideViewPr>
    <p:cSldViewPr>
      <p:cViewPr varScale="1">
        <p:scale>
          <a:sx n="113" d="100"/>
          <a:sy n="113" d="100"/>
        </p:scale>
        <p:origin x="-978" y="-102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orient="horz" pos="3127"/>
        <p:guide pos="216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2016.03.11.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2016.03.11.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 smtClean="0"/>
              <a:t>Előadó neve</a:t>
            </a:r>
          </a:p>
          <a:p>
            <a:pPr lvl="0"/>
            <a:r>
              <a:rPr lang="hu-HU" dirty="0" smtClean="0"/>
              <a:t>Titulusa</a:t>
            </a:r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>
            <a:norm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3" y="365126"/>
            <a:ext cx="7056785" cy="2055762"/>
          </a:xfrm>
        </p:spPr>
        <p:txBody>
          <a:bodyPr anchor="t">
            <a:noAutofit/>
          </a:bodyPr>
          <a:lstStyle/>
          <a:p>
            <a:r>
              <a:rPr lang="hu-HU" sz="2800" b="1" dirty="0" smtClean="0">
                <a:latin typeface="+mn-lt"/>
              </a:rPr>
              <a:t>MNB ajánlás a nemteljesítő </a:t>
            </a:r>
            <a:r>
              <a:rPr lang="hu-HU" sz="2800" b="1" dirty="0">
                <a:latin typeface="+mn-lt"/>
              </a:rPr>
              <a:t>lakossági jelzáloghitel-adósok fizetőképességének </a:t>
            </a:r>
            <a:r>
              <a:rPr lang="hu-HU" sz="2800" b="1" dirty="0" smtClean="0">
                <a:latin typeface="+mn-lt"/>
              </a:rPr>
              <a:t>helyreállításáról</a:t>
            </a:r>
            <a:r>
              <a:rPr lang="hu-HU" sz="2800" dirty="0" smtClean="0">
                <a:latin typeface="+mn-lt"/>
              </a:rPr>
              <a:t/>
            </a:r>
            <a:br>
              <a:rPr lang="hu-HU" sz="2800" dirty="0" smtClean="0">
                <a:latin typeface="+mn-lt"/>
              </a:rPr>
            </a:br>
            <a:r>
              <a:rPr lang="hu-HU" sz="2400" dirty="0" smtClean="0">
                <a:latin typeface="+mn-lt"/>
              </a:rPr>
              <a:t/>
            </a:r>
            <a:br>
              <a:rPr lang="hu-HU" sz="2400" dirty="0" smtClean="0">
                <a:latin typeface="+mn-lt"/>
              </a:rPr>
            </a:br>
            <a:r>
              <a:rPr lang="hu-HU" sz="1000" dirty="0" smtClean="0">
                <a:latin typeface="+mn-lt"/>
              </a:rPr>
              <a:t/>
            </a:r>
            <a:br>
              <a:rPr lang="hu-HU" sz="1000" dirty="0" smtClean="0">
                <a:latin typeface="+mn-lt"/>
              </a:rPr>
            </a:br>
            <a:r>
              <a:rPr lang="hu-HU" sz="1800" dirty="0" smtClean="0">
                <a:solidFill>
                  <a:srgbClr val="AC9F70"/>
                </a:solidFill>
              </a:rPr>
              <a:t>Virág Barnabás, ügyvezető igazgató</a:t>
            </a:r>
            <a:br>
              <a:rPr lang="hu-HU" sz="1800" dirty="0" smtClean="0">
                <a:solidFill>
                  <a:srgbClr val="AC9F70"/>
                </a:solidFill>
              </a:rPr>
            </a:br>
            <a:r>
              <a:rPr lang="hu-HU" sz="1800" dirty="0" smtClean="0">
                <a:solidFill>
                  <a:srgbClr val="AC9F70"/>
                </a:solidFill>
              </a:rPr>
              <a:t>Freisleben Vilmos, igazgató</a:t>
            </a:r>
            <a:r>
              <a:rPr lang="hu-HU" sz="1800" dirty="0" smtClean="0">
                <a:solidFill>
                  <a:srgbClr val="AC9F70"/>
                </a:solidFill>
                <a:latin typeface="+mn-lt"/>
              </a:rPr>
              <a:t/>
            </a:r>
            <a:br>
              <a:rPr lang="hu-HU" sz="1800" dirty="0" smtClean="0">
                <a:solidFill>
                  <a:srgbClr val="AC9F70"/>
                </a:solidFill>
                <a:latin typeface="+mn-lt"/>
              </a:rPr>
            </a:br>
            <a:r>
              <a:rPr lang="hu-HU" sz="1800" dirty="0" smtClean="0">
                <a:solidFill>
                  <a:srgbClr val="AC9F70"/>
                </a:solidFill>
                <a:latin typeface="+mn-lt"/>
              </a:rPr>
              <a:t/>
            </a:r>
            <a:br>
              <a:rPr lang="hu-HU" sz="1800" dirty="0" smtClean="0">
                <a:solidFill>
                  <a:srgbClr val="AC9F70"/>
                </a:solidFill>
                <a:latin typeface="+mn-lt"/>
              </a:rPr>
            </a:br>
            <a:r>
              <a:rPr lang="hu-HU" sz="2000" dirty="0" smtClean="0">
                <a:latin typeface="+mn-lt"/>
              </a:rPr>
              <a:t>Elemzői háttérbeszélgetés</a:t>
            </a:r>
            <a:r>
              <a:rPr lang="hu-HU" sz="2000" dirty="0">
                <a:latin typeface="+mn-lt"/>
              </a:rPr>
              <a:t/>
            </a:r>
            <a:br>
              <a:rPr lang="hu-HU" sz="2000" dirty="0">
                <a:latin typeface="+mn-lt"/>
              </a:rPr>
            </a:br>
            <a:endParaRPr lang="hu-HU" sz="2000" b="1" dirty="0" smtClean="0"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>
          <a:xfrm>
            <a:off x="1907404" y="3429000"/>
            <a:ext cx="6630364" cy="400734"/>
          </a:xfrm>
        </p:spPr>
        <p:txBody>
          <a:bodyPr>
            <a:normAutofit/>
          </a:bodyPr>
          <a:lstStyle/>
          <a:p>
            <a:r>
              <a:rPr lang="hu-HU" sz="2000" dirty="0" smtClean="0">
                <a:latin typeface="+mn-lt"/>
              </a:rPr>
              <a:t>2016.03.11.</a:t>
            </a:r>
            <a:endParaRPr lang="hu-HU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88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Főbb szegmensek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516416" y="6356350"/>
            <a:ext cx="2627584" cy="365125"/>
          </a:xfrm>
        </p:spPr>
        <p:txBody>
          <a:bodyPr/>
          <a:lstStyle/>
          <a:p>
            <a:r>
              <a:rPr lang="hu-HU" dirty="0" smtClean="0"/>
              <a:t>Forrás: MNB jelzáloghitel adatbázis</a:t>
            </a:r>
          </a:p>
          <a:p>
            <a:r>
              <a:rPr lang="hu-HU" dirty="0" smtClean="0"/>
              <a:t>Megjegyzés: részben átfedő szegmensek</a:t>
            </a:r>
            <a:endParaRPr lang="hu-HU" dirty="0"/>
          </a:p>
        </p:txBody>
      </p:sp>
      <p:sp>
        <p:nvSpPr>
          <p:cNvPr id="7" name="Rectangle 6"/>
          <p:cNvSpPr/>
          <p:nvPr/>
        </p:nvSpPr>
        <p:spPr>
          <a:xfrm>
            <a:off x="863607" y="1224184"/>
            <a:ext cx="1800000" cy="72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600" dirty="0" smtClean="0">
                <a:solidFill>
                  <a:srgbClr val="002060"/>
                </a:solidFill>
              </a:rPr>
              <a:t>Alacsony fizetési hajlandóságú adósok</a:t>
            </a:r>
          </a:p>
        </p:txBody>
      </p:sp>
      <p:sp>
        <p:nvSpPr>
          <p:cNvPr id="8" name="Rectangle 7"/>
          <p:cNvSpPr/>
          <p:nvPr/>
        </p:nvSpPr>
        <p:spPr>
          <a:xfrm>
            <a:off x="4632147" y="5404456"/>
            <a:ext cx="1800000" cy="823330"/>
          </a:xfrm>
          <a:prstGeom prst="rect">
            <a:avLst/>
          </a:prstGeom>
          <a:solidFill>
            <a:srgbClr val="202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Rectangle 9"/>
          <p:cNvSpPr/>
          <p:nvPr/>
        </p:nvSpPr>
        <p:spPr>
          <a:xfrm>
            <a:off x="863607" y="5548368"/>
            <a:ext cx="1800000" cy="679417"/>
          </a:xfrm>
          <a:prstGeom prst="rect">
            <a:avLst/>
          </a:prstGeom>
          <a:solidFill>
            <a:srgbClr val="AC9F7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sz="1600" dirty="0"/>
          </a:p>
        </p:txBody>
      </p:sp>
      <p:sp>
        <p:nvSpPr>
          <p:cNvPr id="11" name="TextBox 47"/>
          <p:cNvSpPr txBox="1"/>
          <p:nvPr/>
        </p:nvSpPr>
        <p:spPr>
          <a:xfrm>
            <a:off x="1043607" y="5564911"/>
            <a:ext cx="1440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hu-HU" sz="2000" b="1" dirty="0" smtClean="0">
                <a:solidFill>
                  <a:sysClr val="windowText" lastClr="000000"/>
                </a:solidFill>
                <a:latin typeface="+mn-lt"/>
              </a:rPr>
              <a:t>10 - 20 </a:t>
            </a:r>
            <a:r>
              <a:rPr lang="hu-HU" sz="1600" i="1" dirty="0" smtClean="0">
                <a:solidFill>
                  <a:sysClr val="windowText" lastClr="000000"/>
                </a:solidFill>
                <a:latin typeface="+mn-lt"/>
              </a:rPr>
              <a:t>százalék</a:t>
            </a:r>
            <a:endParaRPr lang="hu-HU" sz="2000" i="1" dirty="0" smtClean="0">
              <a:solidFill>
                <a:sysClr val="windowText" lastClr="000000"/>
              </a:solidFill>
              <a:latin typeface="+mn-lt"/>
            </a:endParaRPr>
          </a:p>
        </p:txBody>
      </p:sp>
      <p:grpSp>
        <p:nvGrpSpPr>
          <p:cNvPr id="17" name="Group 16"/>
          <p:cNvGrpSpPr/>
          <p:nvPr/>
        </p:nvGrpSpPr>
        <p:grpSpPr>
          <a:xfrm rot="5400000">
            <a:off x="-1441111" y="4029478"/>
            <a:ext cx="3742792" cy="669629"/>
            <a:chOff x="2368376" y="6230962"/>
            <a:chExt cx="4022417" cy="625096"/>
          </a:xfrm>
        </p:grpSpPr>
        <p:grpSp>
          <p:nvGrpSpPr>
            <p:cNvPr id="18" name="Group 17"/>
            <p:cNvGrpSpPr/>
            <p:nvPr/>
          </p:nvGrpSpPr>
          <p:grpSpPr>
            <a:xfrm>
              <a:off x="2599209" y="6230962"/>
              <a:ext cx="3791584" cy="144016"/>
              <a:chOff x="2599209" y="6230962"/>
              <a:chExt cx="3791584" cy="144016"/>
            </a:xfrm>
          </p:grpSpPr>
          <p:cxnSp>
            <p:nvCxnSpPr>
              <p:cNvPr id="24" name="Elbow Connector 23"/>
              <p:cNvCxnSpPr/>
              <p:nvPr/>
            </p:nvCxnSpPr>
            <p:spPr>
              <a:xfrm flipH="1">
                <a:off x="2605559" y="6317158"/>
                <a:ext cx="3780000" cy="1"/>
              </a:xfrm>
              <a:prstGeom prst="bentConnector3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2599209" y="6230962"/>
                <a:ext cx="0" cy="144016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3347864" y="6230962"/>
                <a:ext cx="0" cy="144016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5652120" y="6230962"/>
                <a:ext cx="0" cy="144016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4139952" y="6230962"/>
                <a:ext cx="0" cy="144016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4932040" y="6230962"/>
                <a:ext cx="0" cy="144016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6390793" y="6230962"/>
                <a:ext cx="0" cy="144016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Box 18"/>
            <p:cNvSpPr txBox="1"/>
            <p:nvPr/>
          </p:nvSpPr>
          <p:spPr>
            <a:xfrm rot="16200000">
              <a:off x="3077865" y="6429559"/>
              <a:ext cx="54000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hu-HU" sz="1200" b="1" dirty="0" smtClean="0">
                  <a:latin typeface="+mn-lt"/>
                </a:rPr>
                <a:t>80%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3869952" y="6429559"/>
              <a:ext cx="54000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hu-HU" sz="1200" b="1" dirty="0" smtClean="0">
                  <a:latin typeface="+mn-lt"/>
                </a:rPr>
                <a:t>60%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4662040" y="6429559"/>
              <a:ext cx="54000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hu-HU" sz="1200" b="1" dirty="0" smtClean="0">
                  <a:latin typeface="+mn-lt"/>
                </a:rPr>
                <a:t>40%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 rot="16200000">
              <a:off x="5382120" y="6429559"/>
              <a:ext cx="54000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hu-HU" sz="1200" b="1" dirty="0" smtClean="0">
                  <a:latin typeface="+mn-lt"/>
                </a:rPr>
                <a:t>20%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 rot="16200000">
              <a:off x="2311209" y="6337225"/>
              <a:ext cx="576000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hu-HU" sz="1200" b="1" dirty="0" smtClean="0">
                  <a:latin typeface="+mn-lt"/>
                </a:rPr>
                <a:t>100%</a:t>
              </a:r>
            </a:p>
          </p:txBody>
        </p:sp>
      </p:grpSp>
      <p:sp>
        <p:nvSpPr>
          <p:cNvPr id="32" name="Rectangle 31"/>
          <p:cNvSpPr/>
          <p:nvPr/>
        </p:nvSpPr>
        <p:spPr>
          <a:xfrm>
            <a:off x="6516416" y="4974746"/>
            <a:ext cx="1800000" cy="125304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35" name="Rectangle 34"/>
          <p:cNvSpPr/>
          <p:nvPr/>
        </p:nvSpPr>
        <p:spPr>
          <a:xfrm>
            <a:off x="2747877" y="1224184"/>
            <a:ext cx="1800000" cy="72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600" dirty="0" smtClean="0">
                <a:solidFill>
                  <a:srgbClr val="002060"/>
                </a:solidFill>
              </a:rPr>
              <a:t>Átstrukturálható adósok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747877" y="4581128"/>
            <a:ext cx="1800000" cy="1646658"/>
          </a:xfrm>
          <a:prstGeom prst="rect">
            <a:avLst/>
          </a:prstGeom>
          <a:solidFill>
            <a:srgbClr val="AC9F7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600" dirty="0"/>
          </a:p>
        </p:txBody>
      </p:sp>
      <p:grpSp>
        <p:nvGrpSpPr>
          <p:cNvPr id="38" name="Group 37"/>
          <p:cNvGrpSpPr/>
          <p:nvPr/>
        </p:nvGrpSpPr>
        <p:grpSpPr>
          <a:xfrm rot="5400000">
            <a:off x="6846635" y="4034692"/>
            <a:ext cx="3742787" cy="659210"/>
            <a:chOff x="2368378" y="5759610"/>
            <a:chExt cx="4022415" cy="615368"/>
          </a:xfrm>
        </p:grpSpPr>
        <p:grpSp>
          <p:nvGrpSpPr>
            <p:cNvPr id="43" name="Group 42"/>
            <p:cNvGrpSpPr/>
            <p:nvPr/>
          </p:nvGrpSpPr>
          <p:grpSpPr>
            <a:xfrm>
              <a:off x="2599209" y="6230962"/>
              <a:ext cx="3791584" cy="144016"/>
              <a:chOff x="2599209" y="6230962"/>
              <a:chExt cx="3791584" cy="144016"/>
            </a:xfrm>
          </p:grpSpPr>
          <p:cxnSp>
            <p:nvCxnSpPr>
              <p:cNvPr id="49" name="Elbow Connector 48"/>
              <p:cNvCxnSpPr/>
              <p:nvPr/>
            </p:nvCxnSpPr>
            <p:spPr>
              <a:xfrm flipH="1">
                <a:off x="2605559" y="6317158"/>
                <a:ext cx="3780000" cy="1"/>
              </a:xfrm>
              <a:prstGeom prst="bentConnector3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2599209" y="6230962"/>
                <a:ext cx="0" cy="144016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3347864" y="6230962"/>
                <a:ext cx="0" cy="144016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5652120" y="6230962"/>
                <a:ext cx="0" cy="144016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4139952" y="6230962"/>
                <a:ext cx="0" cy="144016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4932040" y="6230962"/>
                <a:ext cx="0" cy="144016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6390793" y="6230962"/>
                <a:ext cx="0" cy="144016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TextBox 43"/>
            <p:cNvSpPr txBox="1"/>
            <p:nvPr/>
          </p:nvSpPr>
          <p:spPr>
            <a:xfrm rot="16200000">
              <a:off x="3077863" y="5909109"/>
              <a:ext cx="54000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hu-HU" sz="1200" b="1" dirty="0" smtClean="0">
                  <a:latin typeface="+mn-lt"/>
                </a:rPr>
                <a:t>80%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 rot="16200000">
              <a:off x="3869950" y="5909109"/>
              <a:ext cx="54000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hu-HU" sz="1200" b="1" dirty="0" smtClean="0">
                  <a:latin typeface="+mn-lt"/>
                </a:rPr>
                <a:t>60%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 rot="16200000">
              <a:off x="4662040" y="5909109"/>
              <a:ext cx="54000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hu-HU" sz="1200" b="1" dirty="0" smtClean="0">
                  <a:latin typeface="+mn-lt"/>
                </a:rPr>
                <a:t>40%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 rot="16200000">
              <a:off x="5382120" y="5909109"/>
              <a:ext cx="54000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hu-HU" sz="1200" b="1" dirty="0" smtClean="0">
                  <a:latin typeface="+mn-lt"/>
                </a:rPr>
                <a:t>20%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 rot="16200000">
              <a:off x="2311211" y="5816777"/>
              <a:ext cx="576000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hu-HU" sz="1200" b="1" dirty="0" smtClean="0">
                  <a:latin typeface="+mn-lt"/>
                </a:rPr>
                <a:t>100%</a:t>
              </a:r>
            </a:p>
          </p:txBody>
        </p:sp>
      </p:grpSp>
      <p:sp>
        <p:nvSpPr>
          <p:cNvPr id="56" name="Rectangle 55"/>
          <p:cNvSpPr/>
          <p:nvPr/>
        </p:nvSpPr>
        <p:spPr>
          <a:xfrm>
            <a:off x="863607" y="1972759"/>
            <a:ext cx="1800000" cy="641922"/>
          </a:xfrm>
          <a:prstGeom prst="rect">
            <a:avLst/>
          </a:prstGeom>
          <a:solidFill>
            <a:srgbClr val="AC9F7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i="1" dirty="0" smtClean="0"/>
              <a:t>14-29 </a:t>
            </a:r>
            <a:r>
              <a:rPr lang="hu-HU" i="1" dirty="0"/>
              <a:t>ezer ügylet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747877" y="1972759"/>
            <a:ext cx="1800000" cy="641922"/>
          </a:xfrm>
          <a:prstGeom prst="rect">
            <a:avLst/>
          </a:prstGeom>
          <a:solidFill>
            <a:srgbClr val="AC9F7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i="1" dirty="0" smtClean="0"/>
              <a:t>65-72 </a:t>
            </a:r>
            <a:r>
              <a:rPr lang="hu-HU" i="1" dirty="0"/>
              <a:t>ezer ügylet</a:t>
            </a:r>
          </a:p>
        </p:txBody>
      </p:sp>
      <p:cxnSp>
        <p:nvCxnSpPr>
          <p:cNvPr id="58" name="Elbow Connector 57"/>
          <p:cNvCxnSpPr/>
          <p:nvPr/>
        </p:nvCxnSpPr>
        <p:spPr>
          <a:xfrm flipH="1">
            <a:off x="765101" y="2708919"/>
            <a:ext cx="7560000" cy="1"/>
          </a:xfrm>
          <a:prstGeom prst="bentConnector3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/>
          <p:nvPr/>
        </p:nvCxnSpPr>
        <p:spPr>
          <a:xfrm flipH="1">
            <a:off x="765101" y="6242848"/>
            <a:ext cx="7560000" cy="1"/>
          </a:xfrm>
          <a:prstGeom prst="bentConnector3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47"/>
          <p:cNvSpPr txBox="1"/>
          <p:nvPr/>
        </p:nvSpPr>
        <p:spPr>
          <a:xfrm>
            <a:off x="2927877" y="5081291"/>
            <a:ext cx="1440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hu-HU" sz="2000" b="1" dirty="0" smtClean="0">
                <a:solidFill>
                  <a:sysClr val="windowText" lastClr="000000"/>
                </a:solidFill>
                <a:latin typeface="+mn-lt"/>
              </a:rPr>
              <a:t>45 - 50 </a:t>
            </a:r>
            <a:r>
              <a:rPr lang="hu-HU" sz="1600" i="1" dirty="0" smtClean="0">
                <a:solidFill>
                  <a:sysClr val="windowText" lastClr="000000"/>
                </a:solidFill>
                <a:latin typeface="+mn-lt"/>
              </a:rPr>
              <a:t>százalék</a:t>
            </a:r>
            <a:endParaRPr lang="hu-HU" sz="2000" i="1" dirty="0" smtClea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1" name="TextBox 47"/>
          <p:cNvSpPr txBox="1"/>
          <p:nvPr/>
        </p:nvSpPr>
        <p:spPr>
          <a:xfrm>
            <a:off x="4807074" y="5492955"/>
            <a:ext cx="1440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hu-HU" sz="2000" b="1" dirty="0" smtClean="0">
                <a:solidFill>
                  <a:schemeClr val="bg1"/>
                </a:solidFill>
                <a:latin typeface="+mn-lt"/>
              </a:rPr>
              <a:t>23</a:t>
            </a:r>
          </a:p>
          <a:p>
            <a:pPr algn="ctr"/>
            <a:r>
              <a:rPr lang="hu-HU" sz="1600" i="1" dirty="0" smtClean="0">
                <a:solidFill>
                  <a:schemeClr val="bg1"/>
                </a:solidFill>
                <a:latin typeface="+mn-lt"/>
              </a:rPr>
              <a:t>százalék</a:t>
            </a:r>
            <a:endParaRPr lang="hu-HU" sz="2000" i="1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2" name="TextBox 47"/>
          <p:cNvSpPr txBox="1"/>
          <p:nvPr/>
        </p:nvSpPr>
        <p:spPr>
          <a:xfrm>
            <a:off x="6700509" y="5310207"/>
            <a:ext cx="1440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hu-HU" sz="2000" b="1" dirty="0" smtClean="0">
                <a:solidFill>
                  <a:schemeClr val="bg1"/>
                </a:solidFill>
                <a:latin typeface="+mn-lt"/>
              </a:rPr>
              <a:t>37</a:t>
            </a:r>
          </a:p>
          <a:p>
            <a:pPr algn="ctr"/>
            <a:r>
              <a:rPr lang="hu-HU" sz="1600" i="1" dirty="0" smtClean="0">
                <a:solidFill>
                  <a:schemeClr val="bg1"/>
                </a:solidFill>
                <a:latin typeface="+mn-lt"/>
              </a:rPr>
              <a:t>százalék</a:t>
            </a:r>
            <a:endParaRPr lang="hu-HU" sz="2000" i="1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516416" y="1224184"/>
            <a:ext cx="1800000" cy="72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600" dirty="0" smtClean="0">
                <a:solidFill>
                  <a:srgbClr val="002060"/>
                </a:solidFill>
              </a:rPr>
              <a:t>Jövedelemmel nem rendelkezők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516416" y="1972759"/>
            <a:ext cx="1800000" cy="64192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i="1" dirty="0"/>
              <a:t>54 ezer ügylet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632147" y="1224184"/>
            <a:ext cx="1800000" cy="72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600" dirty="0" smtClean="0">
                <a:solidFill>
                  <a:srgbClr val="002060"/>
                </a:solidFill>
              </a:rPr>
              <a:t>Nagycsaládos adósok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632147" y="1972759"/>
            <a:ext cx="1800000" cy="641922"/>
          </a:xfrm>
          <a:prstGeom prst="rect">
            <a:avLst/>
          </a:prstGeom>
          <a:solidFill>
            <a:srgbClr val="202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i="1" dirty="0"/>
              <a:t>33 ezer ügylet</a:t>
            </a:r>
          </a:p>
        </p:txBody>
      </p:sp>
      <p:grpSp>
        <p:nvGrpSpPr>
          <p:cNvPr id="84" name="Group 83"/>
          <p:cNvGrpSpPr/>
          <p:nvPr/>
        </p:nvGrpSpPr>
        <p:grpSpPr>
          <a:xfrm>
            <a:off x="863608" y="3114680"/>
            <a:ext cx="3684270" cy="360000"/>
            <a:chOff x="801798" y="3515520"/>
            <a:chExt cx="3812253" cy="493200"/>
          </a:xfrm>
        </p:grpSpPr>
        <p:sp>
          <p:nvSpPr>
            <p:cNvPr id="78" name="Rectangle 77"/>
            <p:cNvSpPr/>
            <p:nvPr/>
          </p:nvSpPr>
          <p:spPr>
            <a:xfrm>
              <a:off x="863607" y="3515520"/>
              <a:ext cx="3684270" cy="4932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hu-H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u-HU" sz="1600" dirty="0"/>
            </a:p>
          </p:txBody>
        </p:sp>
        <p:sp>
          <p:nvSpPr>
            <p:cNvPr id="79" name="TextBox 26"/>
            <p:cNvSpPr txBox="1"/>
            <p:nvPr/>
          </p:nvSpPr>
          <p:spPr>
            <a:xfrm>
              <a:off x="863607" y="3597016"/>
              <a:ext cx="3681494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>
              <a:defPPr>
                <a:defRPr lang="hu-H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hu-HU" sz="1600" dirty="0" smtClean="0">
                  <a:latin typeface="+mn-lt"/>
                </a:rPr>
                <a:t>MNB ajánlás</a:t>
              </a:r>
            </a:p>
          </p:txBody>
        </p:sp>
        <p:sp>
          <p:nvSpPr>
            <p:cNvPr id="81" name="Pentagon 80"/>
            <p:cNvSpPr/>
            <p:nvPr/>
          </p:nvSpPr>
          <p:spPr>
            <a:xfrm>
              <a:off x="4560051" y="3515520"/>
              <a:ext cx="54000" cy="493145"/>
            </a:xfrm>
            <a:prstGeom prst="homePlate">
              <a:avLst>
                <a:gd name="adj" fmla="val 47084"/>
              </a:avLst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600"/>
            </a:p>
          </p:txBody>
        </p:sp>
        <p:sp>
          <p:nvSpPr>
            <p:cNvPr id="83" name="Pentagon 82"/>
            <p:cNvSpPr/>
            <p:nvPr/>
          </p:nvSpPr>
          <p:spPr>
            <a:xfrm flipH="1">
              <a:off x="801798" y="3515520"/>
              <a:ext cx="54000" cy="493145"/>
            </a:xfrm>
            <a:prstGeom prst="homePlate">
              <a:avLst>
                <a:gd name="adj" fmla="val 47084"/>
              </a:avLst>
            </a:prstGeom>
            <a:solidFill>
              <a:srgbClr val="92D05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600"/>
            </a:p>
          </p:txBody>
        </p:sp>
      </p:grpSp>
    </p:spTree>
    <p:extLst>
      <p:ext uri="{BB962C8B-B14F-4D97-AF65-F5344CB8AC3E}">
        <p14:creationId xmlns:p14="http://schemas.microsoft.com/office/powerpoint/2010/main" val="268446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MNB ajánlás: cél és hatókör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000" y="2348880"/>
            <a:ext cx="8640000" cy="3960440"/>
          </a:xfrm>
        </p:spPr>
        <p:txBody>
          <a:bodyPr>
            <a:normAutofit/>
          </a:bodyPr>
          <a:lstStyle/>
          <a:p>
            <a:pPr marL="361950" indent="-361950">
              <a:lnSpc>
                <a:spcPct val="114000"/>
              </a:lnSpc>
            </a:pPr>
            <a:r>
              <a:rPr lang="hu-HU" sz="2000" dirty="0" smtClean="0">
                <a:solidFill>
                  <a:srgbClr val="002060"/>
                </a:solidFill>
              </a:rPr>
              <a:t>A jelenleg fizetési késedelemmel rendelkező és a jövőbeli késedelmes adósok kezelésére</a:t>
            </a:r>
          </a:p>
          <a:p>
            <a:pPr marL="361950" indent="-361950">
              <a:lnSpc>
                <a:spcPct val="114000"/>
              </a:lnSpc>
            </a:pPr>
            <a:endParaRPr lang="hu-HU" sz="500" dirty="0" smtClean="0">
              <a:solidFill>
                <a:srgbClr val="002060"/>
              </a:solidFill>
            </a:endParaRPr>
          </a:p>
          <a:p>
            <a:pPr marL="361950" indent="-361950">
              <a:lnSpc>
                <a:spcPct val="114000"/>
              </a:lnSpc>
            </a:pPr>
            <a:r>
              <a:rPr lang="hu-HU" sz="2000" dirty="0" smtClean="0">
                <a:solidFill>
                  <a:srgbClr val="002060"/>
                </a:solidFill>
              </a:rPr>
              <a:t>Egységes folyamat, magatartási formák és jó gyakorlatok a szerződés felmondása, a követelés értékesítése, illetve a fedezetérvényesítés előtt</a:t>
            </a:r>
          </a:p>
          <a:p>
            <a:pPr marL="361950" indent="-361950">
              <a:lnSpc>
                <a:spcPct val="114000"/>
              </a:lnSpc>
            </a:pPr>
            <a:endParaRPr lang="hu-HU" sz="500" dirty="0" smtClean="0">
              <a:solidFill>
                <a:srgbClr val="002060"/>
              </a:solidFill>
            </a:endParaRPr>
          </a:p>
          <a:p>
            <a:pPr marL="361950" indent="-361950">
              <a:lnSpc>
                <a:spcPct val="114000"/>
              </a:lnSpc>
            </a:pPr>
            <a:r>
              <a:rPr lang="hu-HU" sz="2000" dirty="0" smtClean="0">
                <a:solidFill>
                  <a:srgbClr val="002060"/>
                </a:solidFill>
              </a:rPr>
              <a:t>Hatókör</a:t>
            </a:r>
          </a:p>
          <a:p>
            <a:pPr marL="1079500" lvl="1" indent="-366713">
              <a:lnSpc>
                <a:spcPct val="114000"/>
              </a:lnSpc>
            </a:pPr>
            <a:r>
              <a:rPr lang="hu-HU" sz="1800" dirty="0" smtClean="0">
                <a:solidFill>
                  <a:srgbClr val="002060"/>
                </a:solidFill>
              </a:rPr>
              <a:t>élő szerződések</a:t>
            </a:r>
          </a:p>
          <a:p>
            <a:pPr marL="1079500" lvl="1" indent="-366713">
              <a:lnSpc>
                <a:spcPct val="114000"/>
              </a:lnSpc>
            </a:pPr>
            <a:r>
              <a:rPr lang="hu-HU" sz="1800" dirty="0" smtClean="0">
                <a:solidFill>
                  <a:srgbClr val="002060"/>
                </a:solidFill>
              </a:rPr>
              <a:t>felmondott követelések, amelyek nem </a:t>
            </a:r>
            <a:r>
              <a:rPr lang="hu-HU" sz="1800" dirty="0">
                <a:solidFill>
                  <a:srgbClr val="002060"/>
                </a:solidFill>
              </a:rPr>
              <a:t>kerültek összevont alapú felügyelet hatálya </a:t>
            </a:r>
            <a:r>
              <a:rPr lang="hu-HU" sz="1800" dirty="0" smtClean="0">
                <a:solidFill>
                  <a:srgbClr val="002060"/>
                </a:solidFill>
              </a:rPr>
              <a:t>alá nem tartozó követeléskezelőhöz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pSp>
        <p:nvGrpSpPr>
          <p:cNvPr id="14" name="Group 13"/>
          <p:cNvGrpSpPr/>
          <p:nvPr/>
        </p:nvGrpSpPr>
        <p:grpSpPr>
          <a:xfrm>
            <a:off x="386703" y="1340768"/>
            <a:ext cx="8370594" cy="667687"/>
            <a:chOff x="395976" y="1340768"/>
            <a:chExt cx="8370594" cy="667687"/>
          </a:xfrm>
        </p:grpSpPr>
        <p:grpSp>
          <p:nvGrpSpPr>
            <p:cNvPr id="7" name="Group 6"/>
            <p:cNvGrpSpPr/>
            <p:nvPr/>
          </p:nvGrpSpPr>
          <p:grpSpPr>
            <a:xfrm>
              <a:off x="1349746" y="1340768"/>
              <a:ext cx="7416824" cy="666000"/>
              <a:chOff x="1539268" y="2564904"/>
              <a:chExt cx="7425220" cy="6660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539268" y="2564904"/>
                <a:ext cx="7425220" cy="666000"/>
              </a:xfrm>
              <a:prstGeom prst="rect">
                <a:avLst/>
              </a:prstGeom>
              <a:solidFill>
                <a:srgbClr val="2026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539268" y="2584573"/>
                <a:ext cx="742521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hu-HU" dirty="0" smtClean="0">
                    <a:solidFill>
                      <a:schemeClr val="bg1"/>
                    </a:solidFill>
                    <a:latin typeface="+mn-lt"/>
                  </a:rPr>
                  <a:t>A nemteljesítő lakossági jelzáloghitel-adósok </a:t>
                </a:r>
                <a:r>
                  <a:rPr lang="hu-HU" b="1" i="1" dirty="0" smtClean="0">
                    <a:solidFill>
                      <a:schemeClr val="bg1"/>
                    </a:solidFill>
                    <a:latin typeface="+mn-lt"/>
                  </a:rPr>
                  <a:t>fizetőképességének helyreállítása</a:t>
                </a:r>
                <a:r>
                  <a:rPr lang="hu-HU" dirty="0" smtClean="0">
                    <a:solidFill>
                      <a:schemeClr val="bg1"/>
                    </a:solidFill>
                    <a:latin typeface="+mn-lt"/>
                  </a:rPr>
                  <a:t> és az </a:t>
                </a:r>
                <a:r>
                  <a:rPr lang="hu-HU" b="1" i="1" dirty="0" smtClean="0">
                    <a:solidFill>
                      <a:schemeClr val="bg1"/>
                    </a:solidFill>
                    <a:latin typeface="+mn-lt"/>
                  </a:rPr>
                  <a:t>adósságrendezés ösztönzése</a:t>
                </a: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395976" y="1340768"/>
              <a:ext cx="792088" cy="666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b="1" dirty="0">
                  <a:solidFill>
                    <a:sysClr val="windowText" lastClr="000000"/>
                  </a:solidFill>
                </a:rPr>
                <a:t>cél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1201913" y="1342455"/>
              <a:ext cx="121332" cy="666000"/>
              <a:chOff x="3869842" y="1968882"/>
              <a:chExt cx="121332" cy="864096"/>
            </a:xfrm>
            <a:solidFill>
              <a:srgbClr val="FFC000"/>
            </a:solidFill>
          </p:grpSpPr>
          <p:sp>
            <p:nvSpPr>
              <p:cNvPr id="12" name="Pentagon 11"/>
              <p:cNvSpPr/>
              <p:nvPr/>
            </p:nvSpPr>
            <p:spPr>
              <a:xfrm>
                <a:off x="3869842" y="1968978"/>
                <a:ext cx="54000" cy="864000"/>
              </a:xfrm>
              <a:prstGeom prst="homePlate">
                <a:avLst>
                  <a:gd name="adj" fmla="val 47084"/>
                </a:avLst>
              </a:prstGeom>
              <a:solidFill>
                <a:srgbClr val="FFC000">
                  <a:alpha val="75000"/>
                </a:srgb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3" name="Pentagon 12"/>
              <p:cNvSpPr/>
              <p:nvPr/>
            </p:nvSpPr>
            <p:spPr>
              <a:xfrm>
                <a:off x="3937174" y="1968882"/>
                <a:ext cx="54000" cy="864000"/>
              </a:xfrm>
              <a:prstGeom prst="homePlate">
                <a:avLst>
                  <a:gd name="adj" fmla="val 95591"/>
                </a:avLst>
              </a:prstGeom>
              <a:solidFill>
                <a:srgbClr val="FFC000">
                  <a:alpha val="50000"/>
                </a:srgb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5401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MNB ajánlás: a megoldáskeresési folyamat</a:t>
            </a:r>
            <a:endParaRPr lang="hu-HU" sz="280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7504" y="3501008"/>
            <a:ext cx="8928991" cy="2592288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100"/>
              </a:spcBef>
              <a:spcAft>
                <a:spcPts val="300"/>
              </a:spcAft>
              <a:buNone/>
            </a:pPr>
            <a:r>
              <a:rPr lang="hu-HU" sz="1600" b="1" dirty="0" smtClean="0"/>
              <a:t>Az MNB ajánlás témakörei</a:t>
            </a:r>
          </a:p>
          <a:p>
            <a:pPr marL="800100" lvl="1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+mj-lt"/>
              <a:buAutoNum type="arabicPeriod"/>
            </a:pPr>
            <a:r>
              <a:rPr lang="hu-HU" sz="1600" dirty="0" smtClean="0"/>
              <a:t>Kapcsolatfelvétel és kommunikáció általános és részletes szabályai</a:t>
            </a:r>
          </a:p>
          <a:p>
            <a:pPr marL="800100" lvl="1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+mj-lt"/>
              <a:buAutoNum type="arabicPeriod"/>
            </a:pPr>
            <a:r>
              <a:rPr lang="hu-HU" sz="1600" dirty="0" smtClean="0"/>
              <a:t>Információgyűjtés és kezelés szabályai</a:t>
            </a:r>
          </a:p>
          <a:p>
            <a:pPr marL="800100" lvl="1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+mj-lt"/>
              <a:buAutoNum type="arabicPeriod"/>
            </a:pPr>
            <a:r>
              <a:rPr lang="hu-HU" sz="1600" dirty="0" smtClean="0"/>
              <a:t>Helyzetértékelés szabályai</a:t>
            </a:r>
          </a:p>
          <a:p>
            <a:pPr marL="800100" lvl="1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+mj-lt"/>
              <a:buAutoNum type="arabicPeriod"/>
            </a:pPr>
            <a:r>
              <a:rPr lang="hu-HU" sz="1600" dirty="0" smtClean="0"/>
              <a:t>Megoldáskeresés szabályai</a:t>
            </a:r>
          </a:p>
          <a:p>
            <a:pPr marL="800100" lvl="1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+mj-lt"/>
              <a:buAutoNum type="arabicPeriod"/>
            </a:pPr>
            <a:r>
              <a:rPr lang="hu-HU" sz="1600" dirty="0" smtClean="0"/>
              <a:t>Egyezségkötés és teljesítés szabályai</a:t>
            </a:r>
          </a:p>
          <a:p>
            <a:pPr marL="800100" lvl="1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+mj-lt"/>
              <a:buAutoNum type="arabicPeriod"/>
            </a:pPr>
            <a:r>
              <a:rPr lang="hu-HU" sz="1600" dirty="0" smtClean="0"/>
              <a:t>Együttműködés minősítése és következményei</a:t>
            </a:r>
          </a:p>
          <a:p>
            <a:pPr marL="800100" lvl="1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+mj-lt"/>
              <a:buAutoNum type="arabicPeriod"/>
            </a:pPr>
            <a:r>
              <a:rPr lang="hu-HU" sz="1600" dirty="0" smtClean="0"/>
              <a:t>Munkaszervezettel kapcsolatos elvárások</a:t>
            </a:r>
          </a:p>
          <a:p>
            <a:pPr marL="800100" lvl="1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+mj-lt"/>
              <a:buAutoNum type="arabicPeriod"/>
            </a:pPr>
            <a:r>
              <a:rPr lang="hu-HU" sz="1600" dirty="0" smtClean="0"/>
              <a:t>Adatszolgáltatással és felügyeléssel kapcsolatos elvárások</a:t>
            </a:r>
          </a:p>
          <a:p>
            <a:pPr marL="800100" lvl="1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+mj-lt"/>
              <a:buAutoNum type="arabicPeriod"/>
            </a:pPr>
            <a:r>
              <a:rPr lang="hu-HU" sz="1600" dirty="0" smtClean="0"/>
              <a:t>Ügyfélvédelemmel és jogorvoslattal kapcsolatos szabályok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43300" y="6525345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222882"/>
            <a:ext cx="9000000" cy="2269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460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MNB ajánlás: elvárt fenntartható megoldások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000" cy="5544616"/>
          </a:xfrm>
        </p:spPr>
        <p:txBody>
          <a:bodyPr>
            <a:normAutofit/>
          </a:bodyPr>
          <a:lstStyle/>
          <a:p>
            <a:pPr marL="361950" indent="-361950">
              <a:lnSpc>
                <a:spcPct val="114000"/>
              </a:lnSpc>
            </a:pPr>
            <a:r>
              <a:rPr lang="hu-HU" sz="2000" dirty="0" smtClean="0"/>
              <a:t>Fenntartható </a:t>
            </a:r>
            <a:r>
              <a:rPr lang="hu-HU" sz="2000" b="1" dirty="0" smtClean="0"/>
              <a:t>átstrukturálás</a:t>
            </a:r>
          </a:p>
          <a:p>
            <a:pPr marL="361950" indent="-361950">
              <a:lnSpc>
                <a:spcPct val="114000"/>
              </a:lnSpc>
            </a:pPr>
            <a:r>
              <a:rPr lang="hu-HU" sz="2000" dirty="0" smtClean="0"/>
              <a:t>Ingatlan </a:t>
            </a:r>
            <a:r>
              <a:rPr lang="hu-HU" sz="2000" b="1" dirty="0" smtClean="0"/>
              <a:t>értékesítés</a:t>
            </a:r>
            <a:r>
              <a:rPr lang="hu-HU" sz="2000" dirty="0" smtClean="0"/>
              <a:t>, akár kombinálva az átstrukturálással</a:t>
            </a:r>
          </a:p>
          <a:p>
            <a:pPr marL="361950" indent="-361950">
              <a:lnSpc>
                <a:spcPct val="114000"/>
              </a:lnSpc>
            </a:pPr>
            <a:r>
              <a:rPr lang="hu-HU" sz="2000" dirty="0" smtClean="0"/>
              <a:t>Értékesítés és </a:t>
            </a:r>
            <a:r>
              <a:rPr lang="hu-HU" sz="2000" b="1" dirty="0" smtClean="0"/>
              <a:t>visszabérlés</a:t>
            </a:r>
            <a:r>
              <a:rPr lang="hu-HU" sz="2000" dirty="0" smtClean="0"/>
              <a:t> visszavásárlási joggal</a:t>
            </a:r>
          </a:p>
          <a:p>
            <a:pPr marL="361950" indent="-361950">
              <a:lnSpc>
                <a:spcPct val="114000"/>
              </a:lnSpc>
            </a:pPr>
            <a:r>
              <a:rPr lang="hu-HU" sz="2000" b="1" dirty="0" smtClean="0"/>
              <a:t>NET</a:t>
            </a:r>
            <a:r>
              <a:rPr lang="hu-HU" sz="2000" dirty="0" smtClean="0"/>
              <a:t> program</a:t>
            </a:r>
          </a:p>
          <a:p>
            <a:pPr marL="361950" indent="-361950">
              <a:lnSpc>
                <a:spcPct val="114000"/>
              </a:lnSpc>
            </a:pPr>
            <a:r>
              <a:rPr lang="hu-HU" sz="2000" b="1" dirty="0" smtClean="0"/>
              <a:t>Magáncsőd</a:t>
            </a:r>
            <a:r>
              <a:rPr lang="hu-HU" sz="2000" dirty="0" smtClean="0"/>
              <a:t> eljárás</a:t>
            </a:r>
          </a:p>
          <a:p>
            <a:pPr marL="361950" indent="-361950">
              <a:lnSpc>
                <a:spcPct val="114000"/>
              </a:lnSpc>
            </a:pPr>
            <a:endParaRPr lang="hu-HU" sz="1500" dirty="0" smtClean="0"/>
          </a:p>
          <a:p>
            <a:pPr marL="361950" indent="-361950">
              <a:lnSpc>
                <a:spcPct val="114000"/>
              </a:lnSpc>
            </a:pPr>
            <a:r>
              <a:rPr lang="hu-HU" sz="1600" i="1" dirty="0" smtClean="0"/>
              <a:t>Szigorúbb elvárások 180 napon túli, korábbi deviza alapú hiteleknél</a:t>
            </a:r>
          </a:p>
          <a:p>
            <a:pPr marL="1076325" lvl="1" indent="-361950">
              <a:lnSpc>
                <a:spcPct val="114000"/>
              </a:lnSpc>
              <a:spcBef>
                <a:spcPts val="750"/>
              </a:spcBef>
            </a:pPr>
            <a:r>
              <a:rPr lang="hu-HU" sz="1400" i="1" dirty="0" err="1"/>
              <a:t>PTI</a:t>
            </a:r>
            <a:r>
              <a:rPr lang="hu-HU" sz="1400" i="1" dirty="0"/>
              <a:t> legfeljebb 50%</a:t>
            </a:r>
          </a:p>
          <a:p>
            <a:pPr marL="1076325" lvl="1" indent="-361950">
              <a:lnSpc>
                <a:spcPct val="114000"/>
              </a:lnSpc>
              <a:spcBef>
                <a:spcPts val="750"/>
              </a:spcBef>
            </a:pPr>
            <a:r>
              <a:rPr lang="hu-HU" sz="1400" i="1" dirty="0"/>
              <a:t>KSH létminimum korlát figyelembe vétele</a:t>
            </a:r>
          </a:p>
          <a:p>
            <a:pPr marL="1076325" lvl="1" indent="-361950">
              <a:lnSpc>
                <a:spcPct val="114000"/>
              </a:lnSpc>
              <a:spcBef>
                <a:spcPts val="750"/>
              </a:spcBef>
            </a:pPr>
            <a:r>
              <a:rPr lang="hu-HU" sz="1400" i="1" dirty="0"/>
              <a:t>Futamidő korlát (nyugdíjig)</a:t>
            </a:r>
          </a:p>
          <a:p>
            <a:pPr marL="1076325" lvl="1" indent="-361950">
              <a:lnSpc>
                <a:spcPct val="114000"/>
              </a:lnSpc>
              <a:spcBef>
                <a:spcPts val="750"/>
              </a:spcBef>
            </a:pPr>
            <a:r>
              <a:rPr lang="hu-HU" sz="1400" i="1" dirty="0"/>
              <a:t>Teljes amortizáció biztosítása</a:t>
            </a:r>
          </a:p>
          <a:p>
            <a:pPr marL="1076325" lvl="1" indent="-361950">
              <a:lnSpc>
                <a:spcPct val="114000"/>
              </a:lnSpc>
              <a:spcBef>
                <a:spcPts val="750"/>
              </a:spcBef>
            </a:pPr>
            <a:r>
              <a:rPr lang="hu-HU" sz="1400" i="1" dirty="0"/>
              <a:t>Addicionális veszteség nem érheti a hitelezőt</a:t>
            </a:r>
          </a:p>
          <a:p>
            <a:pPr marL="361950" indent="-361950">
              <a:lnSpc>
                <a:spcPct val="114000"/>
              </a:lnSpc>
            </a:pPr>
            <a:endParaRPr lang="hu-HU" sz="500" dirty="0" smtClean="0"/>
          </a:p>
          <a:p>
            <a:pPr marL="0" indent="0" algn="ctr">
              <a:lnSpc>
                <a:spcPct val="114000"/>
              </a:lnSpc>
              <a:buNone/>
            </a:pPr>
            <a:r>
              <a:rPr lang="hu-HU" sz="2000" b="1" i="1" dirty="0" smtClean="0">
                <a:solidFill>
                  <a:srgbClr val="FF0000"/>
                </a:solidFill>
              </a:rPr>
              <a:t>Kedvezmények: feltételesen és utólagosan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43300" y="6525345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877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MNB ajánlás: objektív elvárások a hitelezők és az adósok számára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000" y="1268760"/>
            <a:ext cx="8640000" cy="5328591"/>
          </a:xfrm>
        </p:spPr>
        <p:txBody>
          <a:bodyPr>
            <a:normAutofit fontScale="92500" lnSpcReduction="10000"/>
          </a:bodyPr>
          <a:lstStyle/>
          <a:p>
            <a:pPr marL="361950" indent="-361950">
              <a:lnSpc>
                <a:spcPct val="124000"/>
              </a:lnSpc>
            </a:pPr>
            <a:r>
              <a:rPr lang="hu-HU" sz="2200" b="1" dirty="0" smtClean="0"/>
              <a:t>Pénzügyi intézmény </a:t>
            </a:r>
            <a:r>
              <a:rPr lang="hu-HU" sz="2200" dirty="0" smtClean="0"/>
              <a:t>együttműködése</a:t>
            </a:r>
          </a:p>
          <a:p>
            <a:pPr marL="1079500" lvl="1" indent="-539750">
              <a:lnSpc>
                <a:spcPct val="124000"/>
              </a:lnSpc>
              <a:buFont typeface="+mj-lt"/>
              <a:buAutoNum type="alphaLcParenR"/>
            </a:pPr>
            <a:r>
              <a:rPr lang="hu-HU" sz="1900" dirty="0" smtClean="0"/>
              <a:t>Adós megkeresése legalább 3 alkalommal</a:t>
            </a:r>
          </a:p>
          <a:p>
            <a:pPr marL="1079500" lvl="1" indent="-539750">
              <a:lnSpc>
                <a:spcPct val="124000"/>
              </a:lnSpc>
              <a:buFont typeface="+mj-lt"/>
              <a:buAutoNum type="alphaLcParenR"/>
            </a:pPr>
            <a:r>
              <a:rPr lang="hu-HU" sz="1900" dirty="0" smtClean="0"/>
              <a:t>Kapcsolatfelvételi kísérlet legfeljebb </a:t>
            </a:r>
            <a:r>
              <a:rPr lang="hu-HU" sz="1900" dirty="0" smtClean="0"/>
              <a:t>60 napig</a:t>
            </a:r>
            <a:endParaRPr lang="hu-HU" sz="1900" dirty="0" smtClean="0"/>
          </a:p>
          <a:p>
            <a:pPr marL="1079500" lvl="1" indent="-539750">
              <a:lnSpc>
                <a:spcPct val="124000"/>
              </a:lnSpc>
              <a:buFont typeface="+mj-lt"/>
              <a:buAutoNum type="alphaLcParenR"/>
            </a:pPr>
            <a:r>
              <a:rPr lang="hu-HU" sz="1900" dirty="0" smtClean="0"/>
              <a:t>Egyezségkötés legfeljebb 3 hónapon belül</a:t>
            </a:r>
          </a:p>
          <a:p>
            <a:pPr marL="1079500" lvl="1" indent="-539750">
              <a:lnSpc>
                <a:spcPct val="124000"/>
              </a:lnSpc>
              <a:buFont typeface="+mj-lt"/>
              <a:buAutoNum type="alphaLcParenR"/>
            </a:pPr>
            <a:r>
              <a:rPr lang="hu-HU" sz="1900" dirty="0" smtClean="0"/>
              <a:t>Információgyűjtés: legalább 1 alkalommal személyes egyeztetés, legalább 2 alkalommal hiánypótlás</a:t>
            </a:r>
          </a:p>
          <a:p>
            <a:pPr marL="1079500" lvl="1" indent="-539750">
              <a:lnSpc>
                <a:spcPct val="124000"/>
              </a:lnSpc>
              <a:buFont typeface="+mj-lt"/>
              <a:buAutoNum type="alphaLcParenR"/>
            </a:pPr>
            <a:r>
              <a:rPr lang="hu-HU" sz="1900" dirty="0" smtClean="0"/>
              <a:t>Megoldáskeresés: legalább 1 alkalommal személyes konzultáció</a:t>
            </a:r>
          </a:p>
          <a:p>
            <a:pPr marL="1079500" lvl="1" indent="-539750">
              <a:lnSpc>
                <a:spcPct val="124000"/>
              </a:lnSpc>
              <a:buFont typeface="+mj-lt"/>
              <a:buAutoNum type="alphaLcParenR"/>
            </a:pPr>
            <a:r>
              <a:rPr lang="hu-HU" sz="1900" dirty="0" smtClean="0"/>
              <a:t>Legalább 2 megoldási javaslat, ebből lehetőség szerint legalább 1 az ingatlan megtartása mellett</a:t>
            </a:r>
          </a:p>
          <a:p>
            <a:pPr marL="361950" indent="-361950">
              <a:lnSpc>
                <a:spcPct val="124000"/>
              </a:lnSpc>
            </a:pPr>
            <a:endParaRPr lang="hu-HU" sz="1100" dirty="0" smtClean="0"/>
          </a:p>
          <a:p>
            <a:pPr marL="361950" indent="-361950">
              <a:lnSpc>
                <a:spcPct val="124000"/>
              </a:lnSpc>
            </a:pPr>
            <a:r>
              <a:rPr lang="hu-HU" sz="2200" b="1" dirty="0" smtClean="0"/>
              <a:t>Adós</a:t>
            </a:r>
            <a:r>
              <a:rPr lang="hu-HU" sz="2200" dirty="0" smtClean="0"/>
              <a:t> együttműködése</a:t>
            </a:r>
          </a:p>
          <a:p>
            <a:pPr marL="1079500" lvl="1" indent="-539750">
              <a:lnSpc>
                <a:spcPct val="124000"/>
              </a:lnSpc>
              <a:buFont typeface="+mj-lt"/>
              <a:buAutoNum type="alphaLcParenR"/>
            </a:pPr>
            <a:r>
              <a:rPr lang="hu-HU" sz="1900" dirty="0" smtClean="0"/>
              <a:t>Kapcsolatfelvétel elutasítása legfeljebb 3/2 alkalommal</a:t>
            </a:r>
          </a:p>
          <a:p>
            <a:pPr marL="1079500" lvl="1" indent="-539750">
              <a:lnSpc>
                <a:spcPct val="124000"/>
              </a:lnSpc>
              <a:buFont typeface="+mj-lt"/>
              <a:buAutoNum type="alphaLcParenR"/>
            </a:pPr>
            <a:r>
              <a:rPr lang="hu-HU" sz="1900" dirty="0" smtClean="0"/>
              <a:t>Egyezségkötés legfeljebb 3 </a:t>
            </a:r>
            <a:r>
              <a:rPr lang="hu-HU" sz="1900" dirty="0"/>
              <a:t>hónapon </a:t>
            </a:r>
            <a:r>
              <a:rPr lang="hu-HU" sz="1900" dirty="0" smtClean="0"/>
              <a:t>belül</a:t>
            </a:r>
            <a:endParaRPr lang="hu-HU" sz="1900" dirty="0"/>
          </a:p>
          <a:p>
            <a:pPr marL="1079500" lvl="1" indent="-539750">
              <a:lnSpc>
                <a:spcPct val="124000"/>
              </a:lnSpc>
              <a:buFont typeface="+mj-lt"/>
              <a:buAutoNum type="alphaLcParenR"/>
            </a:pPr>
            <a:r>
              <a:rPr lang="hu-HU" sz="1900" dirty="0" smtClean="0"/>
              <a:t>Legfeljebb 30 napos fizetési késedelem egyezségkötést követően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14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669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MNB ajánlás: munkaszervezettel és a belső szabályozással kapcsolatos elvárások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340768"/>
            <a:ext cx="8280000" cy="4968552"/>
          </a:xfrm>
        </p:spPr>
        <p:txBody>
          <a:bodyPr>
            <a:normAutofit/>
          </a:bodyPr>
          <a:lstStyle/>
          <a:p>
            <a:pPr marL="361950" indent="-361950">
              <a:lnSpc>
                <a:spcPct val="114000"/>
              </a:lnSpc>
            </a:pPr>
            <a:endParaRPr lang="hu-HU" sz="500" dirty="0" smtClean="0"/>
          </a:p>
          <a:p>
            <a:pPr marL="361950" indent="-361950">
              <a:lnSpc>
                <a:spcPct val="114000"/>
              </a:lnSpc>
            </a:pPr>
            <a:r>
              <a:rPr lang="hu-HU" sz="2000" dirty="0" smtClean="0"/>
              <a:t>Megoldáskeresési folyamat rögzítése </a:t>
            </a:r>
            <a:r>
              <a:rPr lang="hu-HU" sz="2000" b="1" dirty="0" smtClean="0"/>
              <a:t>belső szabályzat</a:t>
            </a:r>
            <a:r>
              <a:rPr lang="hu-HU" sz="2000" dirty="0" smtClean="0"/>
              <a:t>ban</a:t>
            </a:r>
          </a:p>
          <a:p>
            <a:pPr marL="361950" indent="-361950">
              <a:lnSpc>
                <a:spcPct val="114000"/>
              </a:lnSpc>
            </a:pPr>
            <a:endParaRPr lang="hu-HU" sz="500" dirty="0" smtClean="0"/>
          </a:p>
          <a:p>
            <a:pPr marL="361950" indent="-361950">
              <a:lnSpc>
                <a:spcPct val="114000"/>
              </a:lnSpc>
            </a:pPr>
            <a:r>
              <a:rPr lang="hu-HU" sz="2000" dirty="0" smtClean="0"/>
              <a:t>Dedikált munkatársak, </a:t>
            </a:r>
            <a:r>
              <a:rPr lang="hu-HU" sz="2000" b="1" dirty="0" smtClean="0"/>
              <a:t>felkészült</a:t>
            </a:r>
            <a:r>
              <a:rPr lang="hu-HU" sz="2000" dirty="0" smtClean="0"/>
              <a:t> ügyintézők</a:t>
            </a:r>
          </a:p>
          <a:p>
            <a:pPr marL="361950" indent="-361950">
              <a:lnSpc>
                <a:spcPct val="114000"/>
              </a:lnSpc>
            </a:pPr>
            <a:endParaRPr lang="hu-HU" sz="500" dirty="0" smtClean="0"/>
          </a:p>
          <a:p>
            <a:pPr marL="361950" indent="-361950">
              <a:lnSpc>
                <a:spcPct val="114000"/>
              </a:lnSpc>
            </a:pPr>
            <a:r>
              <a:rPr lang="hu-HU" sz="2000" dirty="0" smtClean="0"/>
              <a:t>Aktuális </a:t>
            </a:r>
            <a:r>
              <a:rPr lang="hu-HU" sz="2000" b="1" dirty="0" smtClean="0"/>
              <a:t>kormányzati program</a:t>
            </a:r>
            <a:r>
              <a:rPr lang="hu-HU" sz="2000" dirty="0" smtClean="0"/>
              <a:t>ok, adósmentő intézkedések ismerete</a:t>
            </a:r>
          </a:p>
          <a:p>
            <a:pPr marL="361950" indent="-361950">
              <a:lnSpc>
                <a:spcPct val="114000"/>
              </a:lnSpc>
            </a:pPr>
            <a:endParaRPr lang="hu-HU" sz="500" dirty="0" smtClean="0"/>
          </a:p>
          <a:p>
            <a:pPr marL="361950" indent="-361950">
              <a:lnSpc>
                <a:spcPct val="114000"/>
              </a:lnSpc>
            </a:pPr>
            <a:r>
              <a:rPr lang="hu-HU" sz="2000" dirty="0" smtClean="0"/>
              <a:t>Helyzetértékeléshez begyűjtendő </a:t>
            </a:r>
            <a:r>
              <a:rPr lang="hu-HU" sz="2000" b="1" dirty="0" smtClean="0"/>
              <a:t>adatkörök</a:t>
            </a:r>
            <a:r>
              <a:rPr lang="hu-HU" sz="2000" dirty="0" smtClean="0"/>
              <a:t> meghatározása</a:t>
            </a:r>
          </a:p>
          <a:p>
            <a:pPr marL="361950" indent="-361950">
              <a:lnSpc>
                <a:spcPct val="114000"/>
              </a:lnSpc>
            </a:pPr>
            <a:endParaRPr lang="hu-HU" sz="2000" dirty="0" smtClean="0"/>
          </a:p>
          <a:p>
            <a:pPr marL="361950" indent="-361950">
              <a:lnSpc>
                <a:spcPct val="114000"/>
              </a:lnSpc>
            </a:pPr>
            <a:r>
              <a:rPr lang="hu-HU" sz="2000" dirty="0" smtClean="0"/>
              <a:t>A megoldáskeresési folyamat eredményességének áttekintéséhez az MNB </a:t>
            </a:r>
            <a:r>
              <a:rPr lang="hu-HU" sz="2000" b="1" dirty="0" smtClean="0"/>
              <a:t>adatszolgáltatás</a:t>
            </a:r>
            <a:r>
              <a:rPr lang="hu-HU" sz="2000" dirty="0" smtClean="0"/>
              <a:t>t írhat elő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15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977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Összegző megállapítások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000" y="1196752"/>
            <a:ext cx="8748000" cy="5400599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hu-HU" sz="2000" dirty="0" smtClean="0"/>
              <a:t>A nemteljesítő lakossági jelzáloghitelek magas szintje komoly pénzügyi stabilitási és társadalmi </a:t>
            </a:r>
            <a:r>
              <a:rPr lang="hu-HU" sz="2000" b="1" dirty="0" smtClean="0"/>
              <a:t>kockázat</a:t>
            </a:r>
          </a:p>
          <a:p>
            <a:pPr marL="357188" indent="-357188">
              <a:lnSpc>
                <a:spcPct val="114000"/>
              </a:lnSpc>
              <a:buFont typeface="+mj-lt"/>
              <a:buAutoNum type="arabicPeriod"/>
            </a:pPr>
            <a:endParaRPr lang="hu-HU" sz="500" dirty="0" smtClean="0"/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hu-HU" sz="2000" dirty="0" smtClean="0"/>
              <a:t>Közel </a:t>
            </a:r>
            <a:r>
              <a:rPr lang="hu-HU" sz="2000" b="1" dirty="0" smtClean="0"/>
              <a:t>130 </a:t>
            </a:r>
            <a:r>
              <a:rPr lang="hu-HU" sz="2000" b="1" dirty="0"/>
              <a:t>ezer adós </a:t>
            </a:r>
            <a:r>
              <a:rPr lang="hu-HU" sz="2000" dirty="0"/>
              <a:t>helyzete marad </a:t>
            </a:r>
            <a:r>
              <a:rPr lang="hu-HU" sz="2000" dirty="0" smtClean="0"/>
              <a:t>rendezetlen</a:t>
            </a:r>
          </a:p>
          <a:p>
            <a:pPr marL="357188" indent="-357188">
              <a:lnSpc>
                <a:spcPct val="114000"/>
              </a:lnSpc>
              <a:buFont typeface="+mj-lt"/>
              <a:buAutoNum type="arabicPeriod"/>
            </a:pPr>
            <a:endParaRPr lang="hu-HU" sz="500" dirty="0"/>
          </a:p>
          <a:p>
            <a:pPr marL="457200" lvl="1" indent="-457200">
              <a:lnSpc>
                <a:spcPct val="114000"/>
              </a:lnSpc>
              <a:spcBef>
                <a:spcPts val="750"/>
              </a:spcBef>
              <a:buFont typeface="+mj-lt"/>
              <a:buAutoNum type="arabicPeriod" startAt="3"/>
            </a:pPr>
            <a:r>
              <a:rPr lang="hu-HU" sz="2000" dirty="0" smtClean="0"/>
              <a:t>Érdemi </a:t>
            </a:r>
            <a:r>
              <a:rPr lang="hu-HU" sz="2000" dirty="0"/>
              <a:t>„</a:t>
            </a:r>
            <a:r>
              <a:rPr lang="hu-HU" sz="2000" b="1" dirty="0"/>
              <a:t>átstrukturálási tartalék</a:t>
            </a:r>
            <a:r>
              <a:rPr lang="hu-HU" sz="2000" dirty="0"/>
              <a:t>ok” a </a:t>
            </a:r>
            <a:r>
              <a:rPr lang="hu-HU" sz="2000" dirty="0" smtClean="0"/>
              <a:t>találhatók a nemteljesítő portfólióban: az adósok közel fele</a:t>
            </a:r>
          </a:p>
          <a:p>
            <a:pPr marL="357188" lvl="1" indent="-357188">
              <a:lnSpc>
                <a:spcPct val="114000"/>
              </a:lnSpc>
              <a:spcBef>
                <a:spcPts val="750"/>
              </a:spcBef>
              <a:buFont typeface="+mj-lt"/>
              <a:buAutoNum type="arabicPeriod" startAt="3"/>
            </a:pPr>
            <a:endParaRPr lang="hu-HU" sz="500" dirty="0" smtClean="0"/>
          </a:p>
          <a:p>
            <a:pPr marL="457200" lvl="1" indent="-457200">
              <a:lnSpc>
                <a:spcPct val="114000"/>
              </a:lnSpc>
              <a:spcBef>
                <a:spcPts val="750"/>
              </a:spcBef>
              <a:buFont typeface="+mj-lt"/>
              <a:buAutoNum type="arabicPeriod" startAt="3"/>
            </a:pPr>
            <a:r>
              <a:rPr lang="hu-HU" sz="2000" dirty="0" smtClean="0"/>
              <a:t>Ennek kiaknázásához a bankok részéről nagyobb </a:t>
            </a:r>
            <a:r>
              <a:rPr lang="hu-HU" sz="2000" b="1" dirty="0" smtClean="0"/>
              <a:t>lendület</a:t>
            </a:r>
            <a:r>
              <a:rPr lang="hu-HU" sz="2000" dirty="0" smtClean="0"/>
              <a:t>re, az adósok részéről nagyobb </a:t>
            </a:r>
            <a:r>
              <a:rPr lang="hu-HU" sz="2000" b="1" dirty="0" smtClean="0"/>
              <a:t>együttműködés</a:t>
            </a:r>
            <a:r>
              <a:rPr lang="hu-HU" sz="2000" dirty="0" smtClean="0"/>
              <a:t>re van szükség</a:t>
            </a:r>
          </a:p>
          <a:p>
            <a:pPr marL="357188" lvl="1" indent="-357188">
              <a:lnSpc>
                <a:spcPct val="114000"/>
              </a:lnSpc>
              <a:spcBef>
                <a:spcPts val="750"/>
              </a:spcBef>
              <a:buFont typeface="+mj-lt"/>
              <a:buAutoNum type="arabicPeriod" startAt="3"/>
            </a:pPr>
            <a:endParaRPr lang="hu-HU" sz="500" dirty="0" smtClean="0"/>
          </a:p>
          <a:p>
            <a:pPr marL="457200" lvl="1" indent="-457200">
              <a:lnSpc>
                <a:spcPct val="114000"/>
              </a:lnSpc>
              <a:spcBef>
                <a:spcPts val="750"/>
              </a:spcBef>
              <a:buFont typeface="+mj-lt"/>
              <a:buAutoNum type="arabicPeriod" startAt="3"/>
            </a:pPr>
            <a:r>
              <a:rPr lang="hu-HU" sz="2000" dirty="0" smtClean="0"/>
              <a:t>MNB ajánlás célja az adósok </a:t>
            </a:r>
            <a:r>
              <a:rPr lang="hu-HU" sz="2000" b="1" dirty="0" smtClean="0"/>
              <a:t>fizetőképességének</a:t>
            </a:r>
            <a:r>
              <a:rPr lang="hu-HU" sz="2000" dirty="0" smtClean="0"/>
              <a:t> tartós </a:t>
            </a:r>
            <a:r>
              <a:rPr lang="hu-HU" sz="2000" b="1" dirty="0" smtClean="0"/>
              <a:t>helyreállítása</a:t>
            </a:r>
          </a:p>
          <a:p>
            <a:pPr marL="357188" lvl="1" indent="-357188">
              <a:lnSpc>
                <a:spcPct val="114000"/>
              </a:lnSpc>
              <a:spcBef>
                <a:spcPts val="750"/>
              </a:spcBef>
              <a:buFont typeface="+mj-lt"/>
              <a:buAutoNum type="arabicPeriod" startAt="3"/>
            </a:pPr>
            <a:endParaRPr lang="hu-HU" sz="500" dirty="0" smtClean="0"/>
          </a:p>
          <a:p>
            <a:pPr marL="457200" lvl="1" indent="-457200">
              <a:lnSpc>
                <a:spcPct val="114000"/>
              </a:lnSpc>
              <a:spcBef>
                <a:spcPts val="750"/>
              </a:spcBef>
              <a:buFont typeface="+mj-lt"/>
              <a:buAutoNum type="arabicPeriod" startAt="3"/>
            </a:pPr>
            <a:r>
              <a:rPr lang="hu-HU" sz="2000" dirty="0" smtClean="0"/>
              <a:t>Magatartási formák, </a:t>
            </a:r>
            <a:r>
              <a:rPr lang="hu-HU" sz="2000" b="1" dirty="0" smtClean="0"/>
              <a:t>jó</a:t>
            </a:r>
            <a:r>
              <a:rPr lang="hu-HU" sz="2000" dirty="0" smtClean="0"/>
              <a:t> </a:t>
            </a:r>
            <a:r>
              <a:rPr lang="hu-HU" sz="2000" b="1" dirty="0"/>
              <a:t>gyakorlatok</a:t>
            </a:r>
            <a:r>
              <a:rPr lang="hu-HU" sz="2000" dirty="0"/>
              <a:t> </a:t>
            </a:r>
            <a:r>
              <a:rPr lang="hu-HU" sz="2000" dirty="0" smtClean="0"/>
              <a:t>kialakítása</a:t>
            </a:r>
          </a:p>
          <a:p>
            <a:pPr marL="804863" lvl="2" indent="-357188">
              <a:lnSpc>
                <a:spcPct val="114000"/>
              </a:lnSpc>
              <a:spcBef>
                <a:spcPts val="750"/>
              </a:spcBef>
              <a:buSzPct val="70000"/>
              <a:buFont typeface="Wingdings" panose="05000000000000000000" pitchFamily="2" charset="2"/>
              <a:buChar char="Ø"/>
            </a:pPr>
            <a:r>
              <a:rPr lang="hu-HU" sz="1800" dirty="0" smtClean="0"/>
              <a:t>objektív elvárások megfogalmazása a megoldáskeresési folyamatra</a:t>
            </a:r>
            <a:endParaRPr lang="hu-HU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16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37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1607368"/>
            <a:ext cx="4248472" cy="1191666"/>
          </a:xfrm>
        </p:spPr>
        <p:txBody>
          <a:bodyPr anchor="t">
            <a:noAutofit/>
          </a:bodyPr>
          <a:lstStyle/>
          <a:p>
            <a:r>
              <a:rPr lang="hu-HU" sz="5000" dirty="0" smtClean="0"/>
              <a:t>Köszönjük a figyelmet!</a:t>
            </a:r>
            <a:endParaRPr lang="hu-HU" sz="5000" dirty="0"/>
          </a:p>
        </p:txBody>
      </p:sp>
    </p:spTree>
    <p:extLst>
      <p:ext uri="{BB962C8B-B14F-4D97-AF65-F5344CB8AC3E}">
        <p14:creationId xmlns:p14="http://schemas.microsoft.com/office/powerpoint/2010/main" val="121539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Összegző megállapítások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000" y="1196752"/>
            <a:ext cx="8748000" cy="5400599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hu-HU" sz="2000" dirty="0" smtClean="0"/>
              <a:t>A nemteljesítő lakossági jelzáloghitelek magas szintje komoly pénzügyi stabilitási és társadalmi </a:t>
            </a:r>
            <a:r>
              <a:rPr lang="hu-HU" sz="2000" b="1" dirty="0" smtClean="0"/>
              <a:t>kockázat</a:t>
            </a:r>
          </a:p>
          <a:p>
            <a:pPr marL="357188" indent="-357188">
              <a:lnSpc>
                <a:spcPct val="114000"/>
              </a:lnSpc>
              <a:buFont typeface="+mj-lt"/>
              <a:buAutoNum type="arabicPeriod"/>
            </a:pPr>
            <a:endParaRPr lang="hu-HU" sz="500" dirty="0" smtClean="0"/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hu-HU" sz="2000" dirty="0" smtClean="0"/>
              <a:t>Közel </a:t>
            </a:r>
            <a:r>
              <a:rPr lang="hu-HU" sz="2000" b="1" dirty="0" smtClean="0"/>
              <a:t>130 </a:t>
            </a:r>
            <a:r>
              <a:rPr lang="hu-HU" sz="2000" b="1" dirty="0"/>
              <a:t>ezer adós </a:t>
            </a:r>
            <a:r>
              <a:rPr lang="hu-HU" sz="2000" dirty="0"/>
              <a:t>helyzete marad </a:t>
            </a:r>
            <a:r>
              <a:rPr lang="hu-HU" sz="2000" dirty="0" smtClean="0"/>
              <a:t>rendezetlen</a:t>
            </a:r>
          </a:p>
          <a:p>
            <a:pPr marL="357188" indent="-357188">
              <a:lnSpc>
                <a:spcPct val="114000"/>
              </a:lnSpc>
              <a:buFont typeface="+mj-lt"/>
              <a:buAutoNum type="arabicPeriod"/>
            </a:pPr>
            <a:endParaRPr lang="hu-HU" sz="500" dirty="0"/>
          </a:p>
          <a:p>
            <a:pPr marL="457200" lvl="1" indent="-457200">
              <a:lnSpc>
                <a:spcPct val="114000"/>
              </a:lnSpc>
              <a:spcBef>
                <a:spcPts val="750"/>
              </a:spcBef>
              <a:buFont typeface="+mj-lt"/>
              <a:buAutoNum type="arabicPeriod" startAt="3"/>
            </a:pPr>
            <a:r>
              <a:rPr lang="hu-HU" sz="2000" dirty="0" smtClean="0"/>
              <a:t>Érdemi </a:t>
            </a:r>
            <a:r>
              <a:rPr lang="hu-HU" sz="2000" dirty="0"/>
              <a:t>„</a:t>
            </a:r>
            <a:r>
              <a:rPr lang="hu-HU" sz="2000" b="1" dirty="0"/>
              <a:t>átstrukturálási tartalék</a:t>
            </a:r>
            <a:r>
              <a:rPr lang="hu-HU" sz="2000" dirty="0"/>
              <a:t>ok</a:t>
            </a:r>
            <a:r>
              <a:rPr lang="hu-HU" sz="2000" dirty="0" smtClean="0"/>
              <a:t>” találhatók a nemteljesítő portfólióban: az adósok közel fele</a:t>
            </a:r>
          </a:p>
          <a:p>
            <a:pPr marL="357188" lvl="1" indent="-357188">
              <a:lnSpc>
                <a:spcPct val="114000"/>
              </a:lnSpc>
              <a:spcBef>
                <a:spcPts val="750"/>
              </a:spcBef>
              <a:buFont typeface="+mj-lt"/>
              <a:buAutoNum type="arabicPeriod" startAt="3"/>
            </a:pPr>
            <a:endParaRPr lang="hu-HU" sz="500" dirty="0" smtClean="0"/>
          </a:p>
          <a:p>
            <a:pPr marL="457200" lvl="1" indent="-457200">
              <a:lnSpc>
                <a:spcPct val="114000"/>
              </a:lnSpc>
              <a:spcBef>
                <a:spcPts val="750"/>
              </a:spcBef>
              <a:buFont typeface="+mj-lt"/>
              <a:buAutoNum type="arabicPeriod" startAt="3"/>
            </a:pPr>
            <a:r>
              <a:rPr lang="hu-HU" sz="2000" dirty="0" smtClean="0"/>
              <a:t>Ennek kiaknázásához a bankok részéről nagyobb </a:t>
            </a:r>
            <a:r>
              <a:rPr lang="hu-HU" sz="2000" b="1" dirty="0" smtClean="0"/>
              <a:t>aktivitásra</a:t>
            </a:r>
            <a:r>
              <a:rPr lang="hu-HU" sz="2000" dirty="0" smtClean="0"/>
              <a:t>, az adósok részéről nagyobb </a:t>
            </a:r>
            <a:r>
              <a:rPr lang="hu-HU" sz="2000" b="1" dirty="0" smtClean="0"/>
              <a:t>együttműködés</a:t>
            </a:r>
            <a:r>
              <a:rPr lang="hu-HU" sz="2000" dirty="0" smtClean="0"/>
              <a:t>re van szükség</a:t>
            </a:r>
          </a:p>
          <a:p>
            <a:pPr marL="357188" lvl="1" indent="-357188">
              <a:lnSpc>
                <a:spcPct val="114000"/>
              </a:lnSpc>
              <a:spcBef>
                <a:spcPts val="750"/>
              </a:spcBef>
              <a:buFont typeface="+mj-lt"/>
              <a:buAutoNum type="arabicPeriod" startAt="3"/>
            </a:pPr>
            <a:endParaRPr lang="hu-HU" sz="500" dirty="0" smtClean="0"/>
          </a:p>
          <a:p>
            <a:pPr marL="457200" lvl="1" indent="-457200">
              <a:lnSpc>
                <a:spcPct val="114000"/>
              </a:lnSpc>
              <a:spcBef>
                <a:spcPts val="750"/>
              </a:spcBef>
              <a:buFont typeface="+mj-lt"/>
              <a:buAutoNum type="arabicPeriod" startAt="3"/>
            </a:pPr>
            <a:r>
              <a:rPr lang="hu-HU" sz="2000" dirty="0" smtClean="0"/>
              <a:t>MNB ajánlás célja az adósok </a:t>
            </a:r>
            <a:r>
              <a:rPr lang="hu-HU" sz="2000" b="1" dirty="0" smtClean="0"/>
              <a:t>fizetőképességének</a:t>
            </a:r>
            <a:r>
              <a:rPr lang="hu-HU" sz="2000" dirty="0" smtClean="0"/>
              <a:t> tartós </a:t>
            </a:r>
            <a:r>
              <a:rPr lang="hu-HU" sz="2000" b="1" dirty="0" smtClean="0"/>
              <a:t>helyreállítása</a:t>
            </a:r>
          </a:p>
          <a:p>
            <a:pPr marL="357188" lvl="1" indent="-357188">
              <a:lnSpc>
                <a:spcPct val="114000"/>
              </a:lnSpc>
              <a:spcBef>
                <a:spcPts val="750"/>
              </a:spcBef>
              <a:buFont typeface="+mj-lt"/>
              <a:buAutoNum type="arabicPeriod" startAt="3"/>
            </a:pPr>
            <a:endParaRPr lang="hu-HU" sz="500" dirty="0" smtClean="0"/>
          </a:p>
          <a:p>
            <a:pPr marL="457200" lvl="1" indent="-457200">
              <a:lnSpc>
                <a:spcPct val="114000"/>
              </a:lnSpc>
              <a:spcBef>
                <a:spcPts val="750"/>
              </a:spcBef>
              <a:buFont typeface="+mj-lt"/>
              <a:buAutoNum type="arabicPeriod" startAt="3"/>
            </a:pPr>
            <a:r>
              <a:rPr lang="hu-HU" sz="2000" dirty="0" smtClean="0"/>
              <a:t>Magatartási formák, </a:t>
            </a:r>
            <a:r>
              <a:rPr lang="hu-HU" sz="2000" b="1" dirty="0" smtClean="0"/>
              <a:t>jó</a:t>
            </a:r>
            <a:r>
              <a:rPr lang="hu-HU" sz="2000" dirty="0" smtClean="0"/>
              <a:t> </a:t>
            </a:r>
            <a:r>
              <a:rPr lang="hu-HU" sz="2000" b="1" dirty="0"/>
              <a:t>gyakorlatok</a:t>
            </a:r>
            <a:r>
              <a:rPr lang="hu-HU" sz="2000" dirty="0"/>
              <a:t> </a:t>
            </a:r>
            <a:r>
              <a:rPr lang="hu-HU" sz="2000" dirty="0" smtClean="0"/>
              <a:t>kialakítása</a:t>
            </a:r>
          </a:p>
          <a:p>
            <a:pPr marL="804863" lvl="2" indent="-357188">
              <a:lnSpc>
                <a:spcPct val="114000"/>
              </a:lnSpc>
              <a:spcBef>
                <a:spcPts val="750"/>
              </a:spcBef>
              <a:buSzPct val="70000"/>
              <a:buFont typeface="Wingdings" panose="05000000000000000000" pitchFamily="2" charset="2"/>
              <a:buChar char="Ø"/>
            </a:pPr>
            <a:r>
              <a:rPr lang="hu-HU" sz="1800" dirty="0" smtClean="0"/>
              <a:t>objektív elvárások megfogalmazása a megoldáskeresési folyamatra</a:t>
            </a:r>
            <a:endParaRPr lang="hu-HU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986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2016-ban ismét reflektorfénybe kerülnek a nemteljesítő jelzáloghitel-adósok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000" y="1445920"/>
            <a:ext cx="8640000" cy="4392488"/>
          </a:xfrm>
        </p:spPr>
        <p:txBody>
          <a:bodyPr>
            <a:noAutofit/>
          </a:bodyPr>
          <a:lstStyle/>
          <a:p>
            <a:pPr marL="355600" indent="-355600">
              <a:lnSpc>
                <a:spcPct val="114000"/>
              </a:lnSpc>
            </a:pPr>
            <a:r>
              <a:rPr lang="hu-HU" sz="2000" dirty="0" smtClean="0"/>
              <a:t>A forintosítást és elszámolást követően is jelentős maradt a nemteljesítő jelzáloghitelek állománya</a:t>
            </a:r>
          </a:p>
          <a:p>
            <a:pPr marL="355600" indent="-355600">
              <a:lnSpc>
                <a:spcPct val="114000"/>
              </a:lnSpc>
            </a:pPr>
            <a:endParaRPr lang="hu-HU" sz="1000" dirty="0" smtClean="0"/>
          </a:p>
          <a:p>
            <a:pPr marL="355600" lvl="2" indent="-355600">
              <a:lnSpc>
                <a:spcPct val="114000"/>
              </a:lnSpc>
              <a:spcBef>
                <a:spcPts val="750"/>
              </a:spcBef>
              <a:buSzPct val="100000"/>
            </a:pPr>
            <a:r>
              <a:rPr lang="hu-HU" sz="2000" dirty="0" smtClean="0"/>
              <a:t>Nemzeti Eszközkezelő </a:t>
            </a:r>
            <a:r>
              <a:rPr lang="hu-HU" sz="2000" dirty="0"/>
              <a:t>program várhatóan </a:t>
            </a:r>
            <a:r>
              <a:rPr lang="hu-HU" sz="2000" dirty="0" smtClean="0"/>
              <a:t>idén kimerül</a:t>
            </a:r>
          </a:p>
          <a:p>
            <a:pPr marL="355600" lvl="2" indent="-355600">
              <a:lnSpc>
                <a:spcPct val="114000"/>
              </a:lnSpc>
              <a:spcBef>
                <a:spcPts val="750"/>
              </a:spcBef>
              <a:buSzPct val="100000"/>
            </a:pPr>
            <a:endParaRPr lang="hu-HU" sz="1000" dirty="0"/>
          </a:p>
          <a:p>
            <a:pPr marL="355600" lvl="2" indent="-355600">
              <a:lnSpc>
                <a:spcPct val="114000"/>
              </a:lnSpc>
              <a:spcBef>
                <a:spcPts val="750"/>
              </a:spcBef>
              <a:buSzPct val="100000"/>
            </a:pPr>
            <a:r>
              <a:rPr lang="hu-HU" sz="2000" dirty="0" smtClean="0"/>
              <a:t>Adósságrendezési eljárás (magáncsőd) </a:t>
            </a:r>
            <a:r>
              <a:rPr lang="hu-HU" sz="2000" dirty="0"/>
              <a:t>iránt </a:t>
            </a:r>
            <a:r>
              <a:rPr lang="hu-HU" sz="2000" dirty="0" smtClean="0"/>
              <a:t>visszafogott </a:t>
            </a:r>
            <a:r>
              <a:rPr lang="hu-HU" sz="2000" dirty="0"/>
              <a:t>érdeklődés </a:t>
            </a:r>
            <a:r>
              <a:rPr lang="hu-HU" sz="2000" dirty="0" smtClean="0"/>
              <a:t>mutatkozik</a:t>
            </a:r>
          </a:p>
          <a:p>
            <a:pPr marL="355600" lvl="2" indent="-355600">
              <a:lnSpc>
                <a:spcPct val="114000"/>
              </a:lnSpc>
              <a:spcBef>
                <a:spcPts val="750"/>
              </a:spcBef>
              <a:buSzPct val="100000"/>
            </a:pPr>
            <a:endParaRPr lang="hu-HU" sz="1000" dirty="0" smtClean="0"/>
          </a:p>
          <a:p>
            <a:pPr marL="355600" lvl="2" indent="-355600">
              <a:lnSpc>
                <a:spcPct val="114000"/>
              </a:lnSpc>
              <a:spcBef>
                <a:spcPts val="750"/>
              </a:spcBef>
              <a:buSzPct val="100000"/>
            </a:pPr>
            <a:r>
              <a:rPr lang="hu-HU" sz="2000" dirty="0" smtClean="0"/>
              <a:t>Március 1-jével megszűnt a kilakoltatási moratórium</a:t>
            </a:r>
            <a:endParaRPr lang="hu-HU" sz="2000" dirty="0"/>
          </a:p>
          <a:p>
            <a:pPr marL="0" indent="0" algn="ctr">
              <a:lnSpc>
                <a:spcPct val="114000"/>
              </a:lnSpc>
              <a:buNone/>
            </a:pPr>
            <a:endParaRPr lang="hu-HU" sz="2000" b="1" dirty="0" smtClean="0">
              <a:solidFill>
                <a:srgbClr val="FF0000"/>
              </a:solidFill>
            </a:endParaRPr>
          </a:p>
          <a:p>
            <a:pPr marL="0" indent="0" algn="ctr">
              <a:lnSpc>
                <a:spcPct val="114000"/>
              </a:lnSpc>
              <a:buNone/>
            </a:pPr>
            <a:r>
              <a:rPr lang="hu-HU" sz="2400" b="1" dirty="0" smtClean="0">
                <a:solidFill>
                  <a:srgbClr val="FF0000"/>
                </a:solidFill>
              </a:rPr>
              <a:t>130 ezer jelzáloghitel-adós helyzete rendezetlen marad</a:t>
            </a:r>
            <a:endParaRPr lang="hu-HU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60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948264" y="1466752"/>
            <a:ext cx="1440000" cy="54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ysClr val="windowText" lastClr="000000"/>
                </a:solidFill>
              </a:rPr>
              <a:t>m</a:t>
            </a:r>
            <a:r>
              <a:rPr lang="hu-HU" dirty="0" smtClean="0">
                <a:solidFill>
                  <a:sysClr val="windowText" lastClr="000000"/>
                </a:solidFill>
              </a:rPr>
              <a:t>edián</a:t>
            </a:r>
          </a:p>
          <a:p>
            <a:pPr algn="ctr"/>
            <a:r>
              <a:rPr lang="hu-HU" sz="1600" i="1" dirty="0" smtClean="0">
                <a:solidFill>
                  <a:sysClr val="windowText" lastClr="000000"/>
                </a:solidFill>
              </a:rPr>
              <a:t>(ezer Ft)</a:t>
            </a:r>
            <a:endParaRPr lang="hu-HU" sz="1600" i="1" dirty="0">
              <a:solidFill>
                <a:sysClr val="windowText" lastClr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1536" y="1465516"/>
            <a:ext cx="1440000" cy="540000"/>
          </a:xfrm>
          <a:prstGeom prst="rect">
            <a:avLst/>
          </a:prstGeom>
          <a:solidFill>
            <a:srgbClr val="666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átlag</a:t>
            </a:r>
          </a:p>
          <a:p>
            <a:pPr algn="ctr"/>
            <a:r>
              <a:rPr lang="hu-HU" sz="1600" i="1" dirty="0" smtClean="0"/>
              <a:t>(ezer Ft)</a:t>
            </a:r>
            <a:endParaRPr lang="hu-HU" sz="1600" i="1" dirty="0"/>
          </a:p>
        </p:txBody>
      </p:sp>
      <p:sp>
        <p:nvSpPr>
          <p:cNvPr id="15" name="Rectangle 14"/>
          <p:cNvSpPr/>
          <p:nvPr/>
        </p:nvSpPr>
        <p:spPr>
          <a:xfrm>
            <a:off x="6948264" y="2204960"/>
            <a:ext cx="1440000" cy="54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ysClr val="windowText" lastClr="000000"/>
                </a:solidFill>
              </a:rPr>
              <a:t>6 245,5</a:t>
            </a:r>
            <a:endParaRPr lang="hu-HU" dirty="0">
              <a:solidFill>
                <a:sysClr val="windowText" lastClr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71536" y="2204960"/>
            <a:ext cx="1440000" cy="540000"/>
          </a:xfrm>
          <a:prstGeom prst="rect">
            <a:avLst/>
          </a:prstGeom>
          <a:solidFill>
            <a:srgbClr val="666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9 027,5</a:t>
            </a:r>
            <a:endParaRPr lang="hu-HU" dirty="0"/>
          </a:p>
        </p:txBody>
      </p:sp>
      <p:sp>
        <p:nvSpPr>
          <p:cNvPr id="17" name="Rectangle 16"/>
          <p:cNvSpPr/>
          <p:nvPr/>
        </p:nvSpPr>
        <p:spPr>
          <a:xfrm>
            <a:off x="6948264" y="3052883"/>
            <a:ext cx="1440000" cy="54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ysClr val="windowText" lastClr="000000"/>
                </a:solidFill>
              </a:rPr>
              <a:t>5 479,2</a:t>
            </a:r>
            <a:endParaRPr lang="hu-HU" dirty="0">
              <a:solidFill>
                <a:sysClr val="windowText" lastClr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71536" y="3052883"/>
            <a:ext cx="1440000" cy="540000"/>
          </a:xfrm>
          <a:prstGeom prst="rect">
            <a:avLst/>
          </a:prstGeom>
          <a:solidFill>
            <a:srgbClr val="666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7 895,2</a:t>
            </a:r>
            <a:endParaRPr lang="hu-HU" dirty="0"/>
          </a:p>
        </p:txBody>
      </p:sp>
      <p:sp>
        <p:nvSpPr>
          <p:cNvPr id="19" name="Rectangle 18"/>
          <p:cNvSpPr/>
          <p:nvPr/>
        </p:nvSpPr>
        <p:spPr>
          <a:xfrm>
            <a:off x="6948264" y="3902326"/>
            <a:ext cx="1440000" cy="54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ysClr val="windowText" lastClr="000000"/>
                </a:solidFill>
              </a:rPr>
              <a:t>7 587,5</a:t>
            </a:r>
            <a:endParaRPr lang="hu-HU" dirty="0">
              <a:solidFill>
                <a:sysClr val="windowText" lastClr="0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71536" y="3902326"/>
            <a:ext cx="1440000" cy="540000"/>
          </a:xfrm>
          <a:prstGeom prst="rect">
            <a:avLst/>
          </a:prstGeom>
          <a:solidFill>
            <a:srgbClr val="666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10 300,0</a:t>
            </a:r>
            <a:endParaRPr lang="hu-HU" dirty="0"/>
          </a:p>
        </p:txBody>
      </p:sp>
      <p:sp>
        <p:nvSpPr>
          <p:cNvPr id="21" name="Rectangle 20"/>
          <p:cNvSpPr/>
          <p:nvPr/>
        </p:nvSpPr>
        <p:spPr>
          <a:xfrm>
            <a:off x="6948264" y="4751057"/>
            <a:ext cx="1440000" cy="54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ysClr val="windowText" lastClr="000000"/>
                </a:solidFill>
              </a:rPr>
              <a:t>45,2</a:t>
            </a:r>
            <a:endParaRPr lang="hu-HU" dirty="0">
              <a:solidFill>
                <a:sysClr val="windowText" lastClr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71536" y="4751057"/>
            <a:ext cx="1440000" cy="540000"/>
          </a:xfrm>
          <a:prstGeom prst="rect">
            <a:avLst/>
          </a:prstGeom>
          <a:solidFill>
            <a:srgbClr val="666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82,8</a:t>
            </a:r>
            <a:endParaRPr lang="hu-HU" dirty="0"/>
          </a:p>
        </p:txBody>
      </p:sp>
      <p:grpSp>
        <p:nvGrpSpPr>
          <p:cNvPr id="2" name="Group 1"/>
          <p:cNvGrpSpPr/>
          <p:nvPr/>
        </p:nvGrpSpPr>
        <p:grpSpPr>
          <a:xfrm>
            <a:off x="683568" y="2204864"/>
            <a:ext cx="3138954" cy="540000"/>
            <a:chOff x="395536" y="2204864"/>
            <a:chExt cx="3138954" cy="540000"/>
          </a:xfrm>
        </p:grpSpPr>
        <p:sp>
          <p:nvSpPr>
            <p:cNvPr id="7" name="Rectangle 6"/>
            <p:cNvSpPr/>
            <p:nvPr/>
          </p:nvSpPr>
          <p:spPr>
            <a:xfrm>
              <a:off x="395536" y="2204864"/>
              <a:ext cx="3001184" cy="540000"/>
            </a:xfrm>
            <a:prstGeom prst="rect">
              <a:avLst/>
            </a:prstGeom>
            <a:solidFill>
              <a:srgbClr val="202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2000" dirty="0" smtClean="0"/>
                <a:t>Teljes tartozás</a:t>
              </a:r>
              <a:endParaRPr lang="hu-HU" sz="2000" dirty="0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3413158" y="2204864"/>
              <a:ext cx="121332" cy="540000"/>
              <a:chOff x="3869842" y="1968882"/>
              <a:chExt cx="121332" cy="864096"/>
            </a:xfrm>
          </p:grpSpPr>
          <p:sp>
            <p:nvSpPr>
              <p:cNvPr id="23" name="Pentagon 22"/>
              <p:cNvSpPr/>
              <p:nvPr/>
            </p:nvSpPr>
            <p:spPr>
              <a:xfrm>
                <a:off x="3869842" y="1968978"/>
                <a:ext cx="54000" cy="864000"/>
              </a:xfrm>
              <a:prstGeom prst="homePlate">
                <a:avLst>
                  <a:gd name="adj" fmla="val 47084"/>
                </a:avLst>
              </a:prstGeom>
              <a:solidFill>
                <a:srgbClr val="202653">
                  <a:alpha val="75000"/>
                </a:srgb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4" name="Pentagon 23"/>
              <p:cNvSpPr/>
              <p:nvPr/>
            </p:nvSpPr>
            <p:spPr>
              <a:xfrm>
                <a:off x="3937174" y="1968882"/>
                <a:ext cx="54000" cy="864000"/>
              </a:xfrm>
              <a:prstGeom prst="homePlate">
                <a:avLst>
                  <a:gd name="adj" fmla="val 95591"/>
                </a:avLst>
              </a:prstGeom>
              <a:solidFill>
                <a:srgbClr val="202653">
                  <a:alpha val="50000"/>
                </a:srgb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683568" y="3052883"/>
            <a:ext cx="3138954" cy="540000"/>
            <a:chOff x="395536" y="3052883"/>
            <a:chExt cx="3138954" cy="540000"/>
          </a:xfrm>
        </p:grpSpPr>
        <p:sp>
          <p:nvSpPr>
            <p:cNvPr id="8" name="Rectangle 7"/>
            <p:cNvSpPr/>
            <p:nvPr/>
          </p:nvSpPr>
          <p:spPr>
            <a:xfrm>
              <a:off x="395536" y="3052883"/>
              <a:ext cx="3001184" cy="540000"/>
            </a:xfrm>
            <a:prstGeom prst="rect">
              <a:avLst/>
            </a:prstGeom>
            <a:solidFill>
              <a:srgbClr val="202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2000" dirty="0" smtClean="0">
                  <a:solidFill>
                    <a:schemeClr val="bg1"/>
                  </a:solidFill>
                </a:rPr>
                <a:t>Tőketartozás</a:t>
              </a:r>
              <a:endParaRPr lang="hu-HU" sz="2000" dirty="0">
                <a:solidFill>
                  <a:schemeClr val="bg1"/>
                </a:solidFill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413158" y="3052883"/>
              <a:ext cx="121332" cy="540000"/>
              <a:chOff x="3869842" y="1968882"/>
              <a:chExt cx="121332" cy="864096"/>
            </a:xfrm>
          </p:grpSpPr>
          <p:sp>
            <p:nvSpPr>
              <p:cNvPr id="27" name="Pentagon 26"/>
              <p:cNvSpPr/>
              <p:nvPr/>
            </p:nvSpPr>
            <p:spPr>
              <a:xfrm>
                <a:off x="3869842" y="1968978"/>
                <a:ext cx="54000" cy="864000"/>
              </a:xfrm>
              <a:prstGeom prst="homePlate">
                <a:avLst>
                  <a:gd name="adj" fmla="val 47084"/>
                </a:avLst>
              </a:prstGeom>
              <a:solidFill>
                <a:srgbClr val="202653">
                  <a:alpha val="75000"/>
                </a:srgb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8" name="Pentagon 27"/>
              <p:cNvSpPr/>
              <p:nvPr/>
            </p:nvSpPr>
            <p:spPr>
              <a:xfrm>
                <a:off x="3937174" y="1968882"/>
                <a:ext cx="54000" cy="864000"/>
              </a:xfrm>
              <a:prstGeom prst="homePlate">
                <a:avLst>
                  <a:gd name="adj" fmla="val 95591"/>
                </a:avLst>
              </a:prstGeom>
              <a:solidFill>
                <a:srgbClr val="202653">
                  <a:alpha val="50000"/>
                </a:srgb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683568" y="3902326"/>
            <a:ext cx="3138954" cy="540000"/>
            <a:chOff x="395536" y="3902326"/>
            <a:chExt cx="3138954" cy="540000"/>
          </a:xfrm>
        </p:grpSpPr>
        <p:sp>
          <p:nvSpPr>
            <p:cNvPr id="9" name="Rectangle 8"/>
            <p:cNvSpPr/>
            <p:nvPr/>
          </p:nvSpPr>
          <p:spPr>
            <a:xfrm>
              <a:off x="395536" y="3902326"/>
              <a:ext cx="3001184" cy="540000"/>
            </a:xfrm>
            <a:prstGeom prst="rect">
              <a:avLst/>
            </a:prstGeom>
            <a:solidFill>
              <a:srgbClr val="202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2000" dirty="0" smtClean="0">
                  <a:solidFill>
                    <a:schemeClr val="bg1"/>
                  </a:solidFill>
                </a:rPr>
                <a:t>Fedezet forgalmi értéke</a:t>
              </a:r>
              <a:endParaRPr lang="hu-HU" sz="2000" dirty="0">
                <a:solidFill>
                  <a:schemeClr val="bg1"/>
                </a:solidFill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413158" y="3902326"/>
              <a:ext cx="121332" cy="540000"/>
              <a:chOff x="3869842" y="1968882"/>
              <a:chExt cx="121332" cy="864096"/>
            </a:xfrm>
          </p:grpSpPr>
          <p:sp>
            <p:nvSpPr>
              <p:cNvPr id="30" name="Pentagon 29"/>
              <p:cNvSpPr/>
              <p:nvPr/>
            </p:nvSpPr>
            <p:spPr>
              <a:xfrm>
                <a:off x="3869842" y="1968978"/>
                <a:ext cx="54000" cy="864000"/>
              </a:xfrm>
              <a:prstGeom prst="homePlate">
                <a:avLst>
                  <a:gd name="adj" fmla="val 47084"/>
                </a:avLst>
              </a:prstGeom>
              <a:solidFill>
                <a:srgbClr val="202653">
                  <a:alpha val="75000"/>
                </a:srgb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1" name="Pentagon 30"/>
              <p:cNvSpPr/>
              <p:nvPr/>
            </p:nvSpPr>
            <p:spPr>
              <a:xfrm>
                <a:off x="3937174" y="1968882"/>
                <a:ext cx="54000" cy="864000"/>
              </a:xfrm>
              <a:prstGeom prst="homePlate">
                <a:avLst>
                  <a:gd name="adj" fmla="val 95591"/>
                </a:avLst>
              </a:prstGeom>
              <a:solidFill>
                <a:srgbClr val="202653">
                  <a:alpha val="50000"/>
                </a:srgb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683568" y="4751057"/>
            <a:ext cx="3138954" cy="540000"/>
            <a:chOff x="395536" y="4751057"/>
            <a:chExt cx="3138954" cy="540000"/>
          </a:xfrm>
        </p:grpSpPr>
        <p:sp>
          <p:nvSpPr>
            <p:cNvPr id="14" name="Rectangle 13"/>
            <p:cNvSpPr/>
            <p:nvPr/>
          </p:nvSpPr>
          <p:spPr>
            <a:xfrm>
              <a:off x="395536" y="4751057"/>
              <a:ext cx="3001184" cy="540000"/>
            </a:xfrm>
            <a:prstGeom prst="rect">
              <a:avLst/>
            </a:prstGeom>
            <a:solidFill>
              <a:srgbClr val="202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2000" dirty="0" smtClean="0">
                  <a:solidFill>
                    <a:schemeClr val="bg1"/>
                  </a:solidFill>
                </a:rPr>
                <a:t>Törlesztőrészlet</a:t>
              </a:r>
              <a:endParaRPr lang="hu-HU" sz="2000" dirty="0">
                <a:solidFill>
                  <a:schemeClr val="bg1"/>
                </a:solidFill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3413158" y="4751057"/>
              <a:ext cx="121332" cy="540000"/>
              <a:chOff x="3869842" y="1968882"/>
              <a:chExt cx="121332" cy="864096"/>
            </a:xfrm>
          </p:grpSpPr>
          <p:sp>
            <p:nvSpPr>
              <p:cNvPr id="33" name="Pentagon 32"/>
              <p:cNvSpPr/>
              <p:nvPr/>
            </p:nvSpPr>
            <p:spPr>
              <a:xfrm>
                <a:off x="3869842" y="1968978"/>
                <a:ext cx="54000" cy="864000"/>
              </a:xfrm>
              <a:prstGeom prst="homePlate">
                <a:avLst>
                  <a:gd name="adj" fmla="val 47084"/>
                </a:avLst>
              </a:prstGeom>
              <a:solidFill>
                <a:srgbClr val="202653">
                  <a:alpha val="75000"/>
                </a:srgb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4" name="Pentagon 33"/>
              <p:cNvSpPr/>
              <p:nvPr/>
            </p:nvSpPr>
            <p:spPr>
              <a:xfrm>
                <a:off x="3937174" y="1968882"/>
                <a:ext cx="54000" cy="864000"/>
              </a:xfrm>
              <a:prstGeom prst="homePlate">
                <a:avLst>
                  <a:gd name="adj" fmla="val 95591"/>
                </a:avLst>
              </a:prstGeom>
              <a:solidFill>
                <a:srgbClr val="202653">
                  <a:alpha val="50000"/>
                </a:srgb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>
                <a:latin typeface="+mj-lt"/>
              </a:rPr>
              <a:t>MNB kutatás eredményei: a nemteljesítő adósok főbb jellemzői</a:t>
            </a:r>
            <a:endParaRPr lang="hu-HU" sz="2800" dirty="0">
              <a:latin typeface="+mj-lt"/>
            </a:endParaRPr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43300" y="6419676"/>
            <a:ext cx="2057400" cy="365125"/>
          </a:xfrm>
        </p:spPr>
        <p:txBody>
          <a:bodyPr/>
          <a:lstStyle/>
          <a:p>
            <a:pPr algn="ctr">
              <a:defRPr/>
            </a:pPr>
            <a:fld id="{0401AEF3-AFFE-433D-8A34-08D966C25545}" type="slidenum">
              <a:rPr lang="hu-HU" smtClean="0"/>
              <a:pPr algn="ctr">
                <a:defRPr/>
              </a:pPr>
              <a:t>4</a:t>
            </a:fld>
            <a:endParaRPr lang="hu-HU" dirty="0"/>
          </a:p>
        </p:txBody>
      </p:sp>
      <p:sp>
        <p:nvSpPr>
          <p:cNvPr id="50" name="Rectangle 49"/>
          <p:cNvSpPr/>
          <p:nvPr/>
        </p:nvSpPr>
        <p:spPr>
          <a:xfrm>
            <a:off x="6948264" y="5599883"/>
            <a:ext cx="1440000" cy="54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ysClr val="windowText" lastClr="000000"/>
                </a:solidFill>
              </a:rPr>
              <a:t>61,5</a:t>
            </a:r>
            <a:endParaRPr lang="hu-HU" dirty="0">
              <a:solidFill>
                <a:sysClr val="windowText" lastClr="00000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1536" y="5599883"/>
            <a:ext cx="1440000" cy="540000"/>
          </a:xfrm>
          <a:prstGeom prst="rect">
            <a:avLst/>
          </a:prstGeom>
          <a:solidFill>
            <a:srgbClr val="666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109,3</a:t>
            </a:r>
            <a:endParaRPr lang="hu-HU" dirty="0"/>
          </a:p>
        </p:txBody>
      </p:sp>
      <p:grpSp>
        <p:nvGrpSpPr>
          <p:cNvPr id="6" name="Group 5"/>
          <p:cNvGrpSpPr/>
          <p:nvPr/>
        </p:nvGrpSpPr>
        <p:grpSpPr>
          <a:xfrm>
            <a:off x="683568" y="5599787"/>
            <a:ext cx="3138954" cy="540000"/>
            <a:chOff x="395536" y="5599787"/>
            <a:chExt cx="3138954" cy="540000"/>
          </a:xfrm>
        </p:grpSpPr>
        <p:sp>
          <p:nvSpPr>
            <p:cNvPr id="49" name="Rectangle 48"/>
            <p:cNvSpPr/>
            <p:nvPr/>
          </p:nvSpPr>
          <p:spPr>
            <a:xfrm>
              <a:off x="395536" y="5599787"/>
              <a:ext cx="3001184" cy="540000"/>
            </a:xfrm>
            <a:prstGeom prst="rect">
              <a:avLst/>
            </a:prstGeom>
            <a:solidFill>
              <a:srgbClr val="202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2000" dirty="0" smtClean="0">
                  <a:solidFill>
                    <a:schemeClr val="bg1"/>
                  </a:solidFill>
                </a:rPr>
                <a:t>Havi jövedelem</a:t>
              </a:r>
              <a:endParaRPr lang="hu-HU" sz="2000" dirty="0">
                <a:solidFill>
                  <a:schemeClr val="bg1"/>
                </a:solidFill>
              </a:endParaRP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3413158" y="5599787"/>
              <a:ext cx="121332" cy="540000"/>
              <a:chOff x="3869842" y="1968882"/>
              <a:chExt cx="121332" cy="864096"/>
            </a:xfrm>
          </p:grpSpPr>
          <p:sp>
            <p:nvSpPr>
              <p:cNvPr id="53" name="Pentagon 52"/>
              <p:cNvSpPr/>
              <p:nvPr/>
            </p:nvSpPr>
            <p:spPr>
              <a:xfrm>
                <a:off x="3869842" y="1968978"/>
                <a:ext cx="54000" cy="864000"/>
              </a:xfrm>
              <a:prstGeom prst="homePlate">
                <a:avLst>
                  <a:gd name="adj" fmla="val 47084"/>
                </a:avLst>
              </a:prstGeom>
              <a:solidFill>
                <a:srgbClr val="202653">
                  <a:alpha val="75000"/>
                </a:srgb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4" name="Pentagon 53"/>
              <p:cNvSpPr/>
              <p:nvPr/>
            </p:nvSpPr>
            <p:spPr>
              <a:xfrm>
                <a:off x="3937174" y="1968882"/>
                <a:ext cx="54000" cy="864000"/>
              </a:xfrm>
              <a:prstGeom prst="homePlate">
                <a:avLst>
                  <a:gd name="adj" fmla="val 95591"/>
                </a:avLst>
              </a:prstGeom>
              <a:solidFill>
                <a:srgbClr val="202653">
                  <a:alpha val="50000"/>
                </a:srgb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sp>
        <p:nvSpPr>
          <p:cNvPr id="5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0" name="Text Placeholder 5"/>
          <p:cNvSpPr txBox="1">
            <a:spLocks/>
          </p:cNvSpPr>
          <p:nvPr/>
        </p:nvSpPr>
        <p:spPr>
          <a:xfrm>
            <a:off x="4644008" y="6356350"/>
            <a:ext cx="449999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1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hu-HU" dirty="0" smtClean="0"/>
              <a:t>Forrás: MNB jelzáloghitel adatbázis</a:t>
            </a:r>
          </a:p>
          <a:p>
            <a:pPr fontAlgn="auto">
              <a:spcAft>
                <a:spcPts val="0"/>
              </a:spcAft>
            </a:pPr>
            <a:r>
              <a:rPr lang="hu-HU" dirty="0"/>
              <a:t>Megjegyzés: a jövedelmi adatok esetében a bevallott jövedelemmel nem rendelkezők is figyelembe vételre kerültek.</a:t>
            </a:r>
          </a:p>
        </p:txBody>
      </p:sp>
      <p:cxnSp>
        <p:nvCxnSpPr>
          <p:cNvPr id="56" name="Elbow Connector 55"/>
          <p:cNvCxnSpPr/>
          <p:nvPr/>
        </p:nvCxnSpPr>
        <p:spPr>
          <a:xfrm flipH="1">
            <a:off x="683568" y="2096279"/>
            <a:ext cx="7704000" cy="1"/>
          </a:xfrm>
          <a:prstGeom prst="bentConnector3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11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adósok 84 százalékának 15 millió forintnál kisebb a tartozása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 jelzáloghitel adatbázis</a:t>
            </a:r>
            <a:endParaRPr lang="hu-HU" dirty="0"/>
          </a:p>
        </p:txBody>
      </p:sp>
      <p:sp>
        <p:nvSpPr>
          <p:cNvPr id="10" name="Content Placeholder 3"/>
          <p:cNvSpPr>
            <a:spLocks noGrp="1"/>
          </p:cNvSpPr>
          <p:nvPr>
            <p:ph idx="4294967295"/>
          </p:nvPr>
        </p:nvSpPr>
        <p:spPr>
          <a:xfrm>
            <a:off x="651366" y="1340768"/>
            <a:ext cx="7886700" cy="576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hu-HU" sz="2000" i="1" dirty="0">
                <a:solidFill>
                  <a:schemeClr val="bg2"/>
                </a:solidFill>
                <a:latin typeface="+mj-lt"/>
              </a:rPr>
              <a:t>A nemteljesítő jelzáloghitel-szerződések teljes tartozás szerinti </a:t>
            </a:r>
            <a:r>
              <a:rPr lang="hu-HU" sz="2000" i="1" dirty="0" smtClean="0">
                <a:solidFill>
                  <a:schemeClr val="bg2"/>
                </a:solidFill>
                <a:latin typeface="+mj-lt"/>
              </a:rPr>
              <a:t>eloszlása</a:t>
            </a:r>
            <a:endParaRPr lang="hu-HU" sz="2000" i="1" dirty="0">
              <a:solidFill>
                <a:schemeClr val="bg2"/>
              </a:solidFill>
              <a:latin typeface="+mj-lt"/>
            </a:endParaRPr>
          </a:p>
          <a:p>
            <a:pPr marL="0" indent="0" algn="ctr">
              <a:buNone/>
            </a:pPr>
            <a:endParaRPr lang="hu-HU" sz="20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18592" y="2592351"/>
            <a:ext cx="1740880" cy="2356612"/>
          </a:xfrm>
          <a:ln>
            <a:solidFill>
              <a:srgbClr val="002060"/>
            </a:solidFill>
            <a:prstDash val="sysDot"/>
          </a:ln>
        </p:spPr>
        <p:txBody>
          <a:bodyPr anchor="ctr">
            <a:normAutofit/>
          </a:bodyPr>
          <a:lstStyle/>
          <a:p>
            <a:pPr marL="0" indent="0" algn="ctr">
              <a:lnSpc>
                <a:spcPct val="114000"/>
              </a:lnSpc>
              <a:buNone/>
            </a:pPr>
            <a:r>
              <a:rPr lang="hu-HU" sz="1600" dirty="0" smtClean="0">
                <a:latin typeface="+mj-lt"/>
              </a:rPr>
              <a:t>82 százalékánál magasabb </a:t>
            </a:r>
            <a:r>
              <a:rPr lang="hu-HU" sz="1600" dirty="0">
                <a:latin typeface="+mj-lt"/>
              </a:rPr>
              <a:t>a jelenlegi teljes tartozás a kezdeti hitelösszeghez </a:t>
            </a:r>
            <a:r>
              <a:rPr lang="hu-HU" sz="1600" dirty="0" smtClean="0">
                <a:latin typeface="+mj-lt"/>
              </a:rPr>
              <a:t>képest</a:t>
            </a:r>
            <a:endParaRPr lang="hu-HU" sz="1600" b="1" dirty="0">
              <a:latin typeface="+mj-lt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000" y="2060848"/>
            <a:ext cx="5400000" cy="4064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039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Az élő szerződések 40 százalékát 100 százalék feletti </a:t>
            </a:r>
            <a:r>
              <a:rPr lang="hu-HU" sz="2800" dirty="0" err="1" smtClean="0"/>
              <a:t>JTM</a:t>
            </a:r>
            <a:r>
              <a:rPr lang="hu-HU" sz="2800" dirty="0" smtClean="0"/>
              <a:t> mutató jellemzi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 jelzáloghitel adatbázis</a:t>
            </a: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000" y="2204864"/>
            <a:ext cx="5400000" cy="4055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3"/>
          <p:cNvSpPr>
            <a:spLocks noGrp="1"/>
          </p:cNvSpPr>
          <p:nvPr>
            <p:ph idx="4294967295"/>
          </p:nvPr>
        </p:nvSpPr>
        <p:spPr>
          <a:xfrm>
            <a:off x="651366" y="1340768"/>
            <a:ext cx="7886700" cy="576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hu-HU" sz="2000" i="1" dirty="0" smtClean="0">
                <a:solidFill>
                  <a:schemeClr val="bg2"/>
                </a:solidFill>
                <a:latin typeface="+mj-lt"/>
              </a:rPr>
              <a:t>Az élő hitelszerződések </a:t>
            </a:r>
            <a:r>
              <a:rPr lang="hu-HU" sz="2000" i="1" dirty="0">
                <a:solidFill>
                  <a:schemeClr val="bg2"/>
                </a:solidFill>
                <a:latin typeface="+mj-lt"/>
              </a:rPr>
              <a:t>eloszlása jövedelemarányos törlesztőrészlet mutató (</a:t>
            </a:r>
            <a:r>
              <a:rPr lang="hu-HU" sz="2000" i="1" dirty="0" err="1">
                <a:solidFill>
                  <a:schemeClr val="bg2"/>
                </a:solidFill>
                <a:latin typeface="+mj-lt"/>
              </a:rPr>
              <a:t>JTM</a:t>
            </a:r>
            <a:r>
              <a:rPr lang="hu-HU" sz="2000" i="1" dirty="0">
                <a:solidFill>
                  <a:schemeClr val="bg2"/>
                </a:solidFill>
                <a:latin typeface="+mj-lt"/>
              </a:rPr>
              <a:t>) szerint</a:t>
            </a:r>
          </a:p>
        </p:txBody>
      </p:sp>
    </p:spTree>
    <p:extLst>
      <p:ext uri="{BB962C8B-B14F-4D97-AF65-F5344CB8AC3E}">
        <p14:creationId xmlns:p14="http://schemas.microsoft.com/office/powerpoint/2010/main" val="328007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A fedezeti ingatlanok kétharmadának forgalmi értéke nem éri el a 10 millió forintot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 jelzáloghitel adatbázis</a:t>
            </a:r>
            <a:endParaRPr lang="hu-HU" dirty="0"/>
          </a:p>
        </p:txBody>
      </p:sp>
      <p:sp>
        <p:nvSpPr>
          <p:cNvPr id="8" name="Content Placeholder 3"/>
          <p:cNvSpPr>
            <a:spLocks noGrp="1"/>
          </p:cNvSpPr>
          <p:nvPr>
            <p:ph idx="4294967295"/>
          </p:nvPr>
        </p:nvSpPr>
        <p:spPr>
          <a:xfrm>
            <a:off x="651366" y="1340768"/>
            <a:ext cx="7886700" cy="576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hu-HU" sz="2000" i="1" dirty="0">
                <a:solidFill>
                  <a:schemeClr val="bg2"/>
                </a:solidFill>
                <a:latin typeface="+mj-lt"/>
              </a:rPr>
              <a:t>A nemteljesítő jelzáloghitelek mögötti fedezetek eloszlása forgalmi érték és településtípus szerint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03640" y="2440540"/>
            <a:ext cx="1740880" cy="2356612"/>
          </a:xfrm>
          <a:prstGeom prst="rect">
            <a:avLst/>
          </a:prstGeom>
          <a:ln>
            <a:solidFill>
              <a:srgbClr val="002060"/>
            </a:solidFill>
            <a:prstDash val="sysDot"/>
          </a:ln>
        </p:spPr>
        <p:txBody>
          <a:bodyPr vert="horz" lIns="91440" tIns="45720" rIns="91440" bIns="45720" rtlCol="0" anchor="ctr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114000"/>
              </a:lnSpc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1600" dirty="0" smtClean="0">
                <a:latin typeface="+mj-lt"/>
              </a:rPr>
              <a:t>Az ügyletek 44 százalékának 80 százalék feletti az LTV értéke</a:t>
            </a:r>
            <a:endParaRPr lang="hu-HU" sz="1600" b="1" dirty="0">
              <a:latin typeface="+mj-lt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7318912" y="2564904"/>
            <a:ext cx="1740880" cy="2356612"/>
          </a:xfrm>
          <a:prstGeom prst="rect">
            <a:avLst/>
          </a:prstGeom>
          <a:ln>
            <a:solidFill>
              <a:srgbClr val="002060"/>
            </a:solidFill>
            <a:prstDash val="sysDot"/>
          </a:ln>
        </p:spPr>
        <p:txBody>
          <a:bodyPr vert="horz" lIns="91440" tIns="45720" rIns="91440" bIns="45720" rtlCol="0" anchor="ctr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114000"/>
              </a:lnSpc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1400" dirty="0" smtClean="0">
                <a:latin typeface="+mj-lt"/>
              </a:rPr>
              <a:t>20 millió forint felett:</a:t>
            </a:r>
          </a:p>
          <a:p>
            <a:pPr marL="0" indent="0" algn="ctr" fontAlgn="auto">
              <a:lnSpc>
                <a:spcPct val="114000"/>
              </a:lnSpc>
              <a:spcAft>
                <a:spcPts val="0"/>
              </a:spcAft>
              <a:buFont typeface="Arial" panose="020B0604020202020204" pitchFamily="34" charset="0"/>
              <a:buNone/>
            </a:pPr>
            <a:endParaRPr lang="hu-HU" sz="500" dirty="0" smtClean="0">
              <a:latin typeface="+mj-lt"/>
            </a:endParaRPr>
          </a:p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1400" dirty="0" smtClean="0">
                <a:latin typeface="+mj-lt"/>
              </a:rPr>
              <a:t>főváros 20%</a:t>
            </a:r>
          </a:p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1400" dirty="0" err="1" smtClean="0">
                <a:latin typeface="+mj-lt"/>
              </a:rPr>
              <a:t>MJV</a:t>
            </a:r>
            <a:r>
              <a:rPr lang="hu-HU" sz="1400" dirty="0" smtClean="0">
                <a:latin typeface="+mj-lt"/>
              </a:rPr>
              <a:t> 14%</a:t>
            </a:r>
          </a:p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1400" dirty="0" smtClean="0">
                <a:latin typeface="+mj-lt"/>
              </a:rPr>
              <a:t>egyéb 7%</a:t>
            </a:r>
            <a:endParaRPr lang="hu-HU" sz="1400" b="1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000" y="2132856"/>
            <a:ext cx="5400000" cy="3860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628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1960139"/>
            <a:ext cx="8640000" cy="456520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fedezeti ingatlanok </a:t>
            </a:r>
            <a:r>
              <a:rPr lang="hu-HU" sz="2800" dirty="0"/>
              <a:t>közel 70 </a:t>
            </a:r>
            <a:r>
              <a:rPr lang="hu-HU" sz="2800" dirty="0" smtClean="0"/>
              <a:t>százaléka községekben </a:t>
            </a:r>
            <a:r>
              <a:rPr lang="hu-HU" sz="2800" dirty="0"/>
              <a:t>és kisebb városokban található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</a:t>
            </a:r>
            <a:r>
              <a:rPr lang="hu-HU" dirty="0" err="1" smtClean="0"/>
              <a:t>KHR</a:t>
            </a:r>
            <a:endParaRPr lang="hu-HU" dirty="0"/>
          </a:p>
        </p:txBody>
      </p:sp>
      <p:sp>
        <p:nvSpPr>
          <p:cNvPr id="8" name="Content Placeholder 3"/>
          <p:cNvSpPr>
            <a:spLocks noGrp="1"/>
          </p:cNvSpPr>
          <p:nvPr>
            <p:ph idx="4294967295"/>
          </p:nvPr>
        </p:nvSpPr>
        <p:spPr>
          <a:xfrm>
            <a:off x="651366" y="1340768"/>
            <a:ext cx="7886700" cy="576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hu-HU" sz="2000" i="1" dirty="0">
                <a:solidFill>
                  <a:schemeClr val="bg2"/>
                </a:solidFill>
                <a:latin typeface="+mj-lt"/>
              </a:rPr>
              <a:t>A nemteljesítő hiteladósok regionális és településtípus szerinti </a:t>
            </a:r>
            <a:r>
              <a:rPr lang="hu-HU" sz="2000" i="1" dirty="0" smtClean="0">
                <a:solidFill>
                  <a:schemeClr val="bg2"/>
                </a:solidFill>
                <a:latin typeface="+mj-lt"/>
              </a:rPr>
              <a:t>eloszlása</a:t>
            </a:r>
            <a:endParaRPr lang="hu-HU" sz="2000" i="1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7007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ügyletek közel felében az alacsony jövedelem miatt nem tud az adós törleszteni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 jelzáloghitel adatbázis</a:t>
            </a:r>
            <a:endParaRPr lang="hu-H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000" y="1988840"/>
            <a:ext cx="6480000" cy="4300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Rectangular Callout 39"/>
          <p:cNvSpPr/>
          <p:nvPr/>
        </p:nvSpPr>
        <p:spPr>
          <a:xfrm>
            <a:off x="6948480" y="1297082"/>
            <a:ext cx="2052000" cy="720000"/>
          </a:xfrm>
          <a:prstGeom prst="wedgeRectCallout">
            <a:avLst>
              <a:gd name="adj1" fmla="val -66716"/>
              <a:gd name="adj2" fmla="val 112820"/>
            </a:avLst>
          </a:prstGeom>
          <a:noFill/>
          <a:ln w="9525">
            <a:solidFill>
              <a:srgbClr val="20265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i="1" dirty="0" smtClean="0">
                <a:solidFill>
                  <a:srgbClr val="202653"/>
                </a:solidFill>
              </a:rPr>
              <a:t>Az adósok 42 százaléka részben teljesített a vizsgált időszakban</a:t>
            </a:r>
            <a:endParaRPr lang="hu-HU" sz="1400" i="1" dirty="0">
              <a:solidFill>
                <a:srgbClr val="202653"/>
              </a:solidFill>
            </a:endParaRPr>
          </a:p>
        </p:txBody>
      </p:sp>
      <p:sp>
        <p:nvSpPr>
          <p:cNvPr id="41" name="Rectangular Callout 40"/>
          <p:cNvSpPr/>
          <p:nvPr/>
        </p:nvSpPr>
        <p:spPr>
          <a:xfrm>
            <a:off x="539552" y="1268800"/>
            <a:ext cx="1944000" cy="720000"/>
          </a:xfrm>
          <a:prstGeom prst="wedgeRectCallout">
            <a:avLst>
              <a:gd name="adj1" fmla="val 130109"/>
              <a:gd name="adj2" fmla="val 100826"/>
            </a:avLst>
          </a:prstGeom>
          <a:noFill/>
          <a:ln w="9525">
            <a:solidFill>
              <a:srgbClr val="20265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i="1" dirty="0" smtClean="0">
                <a:solidFill>
                  <a:srgbClr val="202653"/>
                </a:solidFill>
              </a:rPr>
              <a:t>„Erkölcsi kockázat” a portfólió 10-20 százalékára tehető</a:t>
            </a:r>
            <a:endParaRPr lang="hu-HU" sz="1400" i="1" dirty="0">
              <a:solidFill>
                <a:srgbClr val="202653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 rot="19584196">
            <a:off x="4778030" y="2024051"/>
            <a:ext cx="2323920" cy="2912923"/>
          </a:xfrm>
          <a:prstGeom prst="ellipse">
            <a:avLst/>
          </a:prstGeom>
          <a:noFill/>
          <a:ln w="19050">
            <a:solidFill>
              <a:srgbClr val="00206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Oval 9"/>
          <p:cNvSpPr/>
          <p:nvPr/>
        </p:nvSpPr>
        <p:spPr>
          <a:xfrm rot="16424553">
            <a:off x="4088385" y="1947652"/>
            <a:ext cx="934121" cy="1586700"/>
          </a:xfrm>
          <a:prstGeom prst="ellipse">
            <a:avLst/>
          </a:prstGeom>
          <a:noFill/>
          <a:ln w="19050">
            <a:solidFill>
              <a:srgbClr val="00206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Freeform 12"/>
          <p:cNvSpPr/>
          <p:nvPr/>
        </p:nvSpPr>
        <p:spPr>
          <a:xfrm>
            <a:off x="3733800" y="2055088"/>
            <a:ext cx="3452812" cy="2838450"/>
          </a:xfrm>
          <a:custGeom>
            <a:avLst/>
            <a:gdLst>
              <a:gd name="connsiteX0" fmla="*/ 52387 w 3452812"/>
              <a:gd name="connsiteY0" fmla="*/ 481013 h 2838450"/>
              <a:gd name="connsiteX1" fmla="*/ 257175 w 3452812"/>
              <a:gd name="connsiteY1" fmla="*/ 247650 h 2838450"/>
              <a:gd name="connsiteX2" fmla="*/ 461962 w 3452812"/>
              <a:gd name="connsiteY2" fmla="*/ 171450 h 2838450"/>
              <a:gd name="connsiteX3" fmla="*/ 728662 w 3452812"/>
              <a:gd name="connsiteY3" fmla="*/ 123825 h 2838450"/>
              <a:gd name="connsiteX4" fmla="*/ 1038225 w 3452812"/>
              <a:gd name="connsiteY4" fmla="*/ 66675 h 2838450"/>
              <a:gd name="connsiteX5" fmla="*/ 1214437 w 3452812"/>
              <a:gd name="connsiteY5" fmla="*/ 52388 h 2838450"/>
              <a:gd name="connsiteX6" fmla="*/ 1557337 w 3452812"/>
              <a:gd name="connsiteY6" fmla="*/ 23813 h 2838450"/>
              <a:gd name="connsiteX7" fmla="*/ 1843087 w 3452812"/>
              <a:gd name="connsiteY7" fmla="*/ 4763 h 2838450"/>
              <a:gd name="connsiteX8" fmla="*/ 2119312 w 3452812"/>
              <a:gd name="connsiteY8" fmla="*/ 0 h 2838450"/>
              <a:gd name="connsiteX9" fmla="*/ 2333625 w 3452812"/>
              <a:gd name="connsiteY9" fmla="*/ 23813 h 2838450"/>
              <a:gd name="connsiteX10" fmla="*/ 2552700 w 3452812"/>
              <a:gd name="connsiteY10" fmla="*/ 100013 h 2838450"/>
              <a:gd name="connsiteX11" fmla="*/ 2767012 w 3452812"/>
              <a:gd name="connsiteY11" fmla="*/ 214313 h 2838450"/>
              <a:gd name="connsiteX12" fmla="*/ 2947987 w 3452812"/>
              <a:gd name="connsiteY12" fmla="*/ 419100 h 2838450"/>
              <a:gd name="connsiteX13" fmla="*/ 3095625 w 3452812"/>
              <a:gd name="connsiteY13" fmla="*/ 595313 h 2838450"/>
              <a:gd name="connsiteX14" fmla="*/ 3262312 w 3452812"/>
              <a:gd name="connsiteY14" fmla="*/ 862013 h 2838450"/>
              <a:gd name="connsiteX15" fmla="*/ 3348037 w 3452812"/>
              <a:gd name="connsiteY15" fmla="*/ 1071563 h 2838450"/>
              <a:gd name="connsiteX16" fmla="*/ 3438525 w 3452812"/>
              <a:gd name="connsiteY16" fmla="*/ 1319213 h 2838450"/>
              <a:gd name="connsiteX17" fmla="*/ 3448050 w 3452812"/>
              <a:gd name="connsiteY17" fmla="*/ 1495425 h 2838450"/>
              <a:gd name="connsiteX18" fmla="*/ 3452812 w 3452812"/>
              <a:gd name="connsiteY18" fmla="*/ 1700213 h 2838450"/>
              <a:gd name="connsiteX19" fmla="*/ 3429000 w 3452812"/>
              <a:gd name="connsiteY19" fmla="*/ 2019300 h 2838450"/>
              <a:gd name="connsiteX20" fmla="*/ 3352800 w 3452812"/>
              <a:gd name="connsiteY20" fmla="*/ 2238375 h 2838450"/>
              <a:gd name="connsiteX21" fmla="*/ 3162300 w 3452812"/>
              <a:gd name="connsiteY21" fmla="*/ 2543175 h 2838450"/>
              <a:gd name="connsiteX22" fmla="*/ 2943225 w 3452812"/>
              <a:gd name="connsiteY22" fmla="*/ 2709863 h 2838450"/>
              <a:gd name="connsiteX23" fmla="*/ 2690812 w 3452812"/>
              <a:gd name="connsiteY23" fmla="*/ 2814638 h 2838450"/>
              <a:gd name="connsiteX24" fmla="*/ 2347912 w 3452812"/>
              <a:gd name="connsiteY24" fmla="*/ 2838450 h 2838450"/>
              <a:gd name="connsiteX25" fmla="*/ 2000250 w 3452812"/>
              <a:gd name="connsiteY25" fmla="*/ 2776538 h 2838450"/>
              <a:gd name="connsiteX26" fmla="*/ 1728787 w 3452812"/>
              <a:gd name="connsiteY26" fmla="*/ 2690813 h 2838450"/>
              <a:gd name="connsiteX27" fmla="*/ 1471612 w 3452812"/>
              <a:gd name="connsiteY27" fmla="*/ 2443163 h 2838450"/>
              <a:gd name="connsiteX28" fmla="*/ 1271587 w 3452812"/>
              <a:gd name="connsiteY28" fmla="*/ 2195513 h 2838450"/>
              <a:gd name="connsiteX29" fmla="*/ 1133475 w 3452812"/>
              <a:gd name="connsiteY29" fmla="*/ 1976438 h 2838450"/>
              <a:gd name="connsiteX30" fmla="*/ 1000125 w 3452812"/>
              <a:gd name="connsiteY30" fmla="*/ 1662113 h 2838450"/>
              <a:gd name="connsiteX31" fmla="*/ 904875 w 3452812"/>
              <a:gd name="connsiteY31" fmla="*/ 1347788 h 2838450"/>
              <a:gd name="connsiteX32" fmla="*/ 866775 w 3452812"/>
              <a:gd name="connsiteY32" fmla="*/ 1152525 h 2838450"/>
              <a:gd name="connsiteX33" fmla="*/ 666750 w 3452812"/>
              <a:gd name="connsiteY33" fmla="*/ 1085850 h 2838450"/>
              <a:gd name="connsiteX34" fmla="*/ 385762 w 3452812"/>
              <a:gd name="connsiteY34" fmla="*/ 1100138 h 2838450"/>
              <a:gd name="connsiteX35" fmla="*/ 114300 w 3452812"/>
              <a:gd name="connsiteY35" fmla="*/ 957263 h 2838450"/>
              <a:gd name="connsiteX36" fmla="*/ 23812 w 3452812"/>
              <a:gd name="connsiteY36" fmla="*/ 823913 h 2838450"/>
              <a:gd name="connsiteX37" fmla="*/ 0 w 3452812"/>
              <a:gd name="connsiteY37" fmla="*/ 642938 h 2838450"/>
              <a:gd name="connsiteX38" fmla="*/ 14287 w 3452812"/>
              <a:gd name="connsiteY38" fmla="*/ 561975 h 2838450"/>
              <a:gd name="connsiteX39" fmla="*/ 52387 w 3452812"/>
              <a:gd name="connsiteY39" fmla="*/ 481013 h 283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3452812" h="2838450">
                <a:moveTo>
                  <a:pt x="52387" y="481013"/>
                </a:moveTo>
                <a:lnTo>
                  <a:pt x="257175" y="247650"/>
                </a:lnTo>
                <a:lnTo>
                  <a:pt x="461962" y="171450"/>
                </a:lnTo>
                <a:lnTo>
                  <a:pt x="728662" y="123825"/>
                </a:lnTo>
                <a:lnTo>
                  <a:pt x="1038225" y="66675"/>
                </a:lnTo>
                <a:lnTo>
                  <a:pt x="1214437" y="52388"/>
                </a:lnTo>
                <a:lnTo>
                  <a:pt x="1557337" y="23813"/>
                </a:lnTo>
                <a:lnTo>
                  <a:pt x="1843087" y="4763"/>
                </a:lnTo>
                <a:lnTo>
                  <a:pt x="2119312" y="0"/>
                </a:lnTo>
                <a:lnTo>
                  <a:pt x="2333625" y="23813"/>
                </a:lnTo>
                <a:lnTo>
                  <a:pt x="2552700" y="100013"/>
                </a:lnTo>
                <a:lnTo>
                  <a:pt x="2767012" y="214313"/>
                </a:lnTo>
                <a:lnTo>
                  <a:pt x="2947987" y="419100"/>
                </a:lnTo>
                <a:lnTo>
                  <a:pt x="3095625" y="595313"/>
                </a:lnTo>
                <a:lnTo>
                  <a:pt x="3262312" y="862013"/>
                </a:lnTo>
                <a:lnTo>
                  <a:pt x="3348037" y="1071563"/>
                </a:lnTo>
                <a:lnTo>
                  <a:pt x="3438525" y="1319213"/>
                </a:lnTo>
                <a:lnTo>
                  <a:pt x="3448050" y="1495425"/>
                </a:lnTo>
                <a:lnTo>
                  <a:pt x="3452812" y="1700213"/>
                </a:lnTo>
                <a:lnTo>
                  <a:pt x="3429000" y="2019300"/>
                </a:lnTo>
                <a:lnTo>
                  <a:pt x="3352800" y="2238375"/>
                </a:lnTo>
                <a:lnTo>
                  <a:pt x="3162300" y="2543175"/>
                </a:lnTo>
                <a:lnTo>
                  <a:pt x="2943225" y="2709863"/>
                </a:lnTo>
                <a:lnTo>
                  <a:pt x="2690812" y="2814638"/>
                </a:lnTo>
                <a:lnTo>
                  <a:pt x="2347912" y="2838450"/>
                </a:lnTo>
                <a:lnTo>
                  <a:pt x="2000250" y="2776538"/>
                </a:lnTo>
                <a:lnTo>
                  <a:pt x="1728787" y="2690813"/>
                </a:lnTo>
                <a:lnTo>
                  <a:pt x="1471612" y="2443163"/>
                </a:lnTo>
                <a:lnTo>
                  <a:pt x="1271587" y="2195513"/>
                </a:lnTo>
                <a:lnTo>
                  <a:pt x="1133475" y="1976438"/>
                </a:lnTo>
                <a:lnTo>
                  <a:pt x="1000125" y="1662113"/>
                </a:lnTo>
                <a:lnTo>
                  <a:pt x="904875" y="1347788"/>
                </a:lnTo>
                <a:lnTo>
                  <a:pt x="866775" y="1152525"/>
                </a:lnTo>
                <a:lnTo>
                  <a:pt x="666750" y="1085850"/>
                </a:lnTo>
                <a:lnTo>
                  <a:pt x="385762" y="1100138"/>
                </a:lnTo>
                <a:lnTo>
                  <a:pt x="114300" y="957263"/>
                </a:lnTo>
                <a:lnTo>
                  <a:pt x="23812" y="823913"/>
                </a:lnTo>
                <a:lnTo>
                  <a:pt x="0" y="642938"/>
                </a:lnTo>
                <a:lnTo>
                  <a:pt x="14287" y="561975"/>
                </a:lnTo>
                <a:lnTo>
                  <a:pt x="52387" y="481013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320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</TotalTime>
  <Words>855</Words>
  <Application>Microsoft Office PowerPoint</Application>
  <PresentationFormat>On-screen Show (4:3)</PresentationFormat>
  <Paragraphs>200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</vt:lpstr>
      <vt:lpstr>MNB ajánlás a nemteljesítő lakossági jelzáloghitel-adósok fizetőképességének helyreállításáról   Virág Barnabás, ügyvezető igazgató Freisleben Vilmos, igazgató  Elemzői háttérbeszélgetés </vt:lpstr>
      <vt:lpstr>Összegző megállapítások</vt:lpstr>
      <vt:lpstr>2016-ban ismét reflektorfénybe kerülnek a nemteljesítő jelzáloghitel-adósok</vt:lpstr>
      <vt:lpstr>MNB kutatás eredményei: a nemteljesítő adósok főbb jellemzői</vt:lpstr>
      <vt:lpstr>Az adósok 84 százalékának 15 millió forintnál kisebb a tartozása</vt:lpstr>
      <vt:lpstr>Az élő szerződések 40 százalékát 100 százalék feletti JTM mutató jellemzi</vt:lpstr>
      <vt:lpstr>A fedezeti ingatlanok kétharmadának forgalmi értéke nem éri el a 10 millió forintot</vt:lpstr>
      <vt:lpstr>A fedezeti ingatlanok közel 70 százaléka községekben és kisebb városokban található</vt:lpstr>
      <vt:lpstr>Az ügyletek közel felében az alacsony jövedelem miatt nem tud az adós törleszteni</vt:lpstr>
      <vt:lpstr>Főbb szegmensek</vt:lpstr>
      <vt:lpstr>MNB ajánlás: cél és hatókör</vt:lpstr>
      <vt:lpstr>MNB ajánlás: a megoldáskeresési folyamat</vt:lpstr>
      <vt:lpstr>MNB ajánlás: elvárt fenntartható megoldások</vt:lpstr>
      <vt:lpstr>MNB ajánlás: objektív elvárások a hitelezők és az adósok számára</vt:lpstr>
      <vt:lpstr>MNB ajánlás: munkaszervezettel és a belső szabályozással kapcsolatos elvárások</vt:lpstr>
      <vt:lpstr>Összegző megállapítások</vt:lpstr>
      <vt:lpstr>Köszönjük a figyelmet!</vt:lpstr>
    </vt:vector>
  </TitlesOfParts>
  <Company>Magyar Nemzeti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Nagy Gábor (PST)</dc:creator>
  <cp:lastModifiedBy>Szentes László</cp:lastModifiedBy>
  <cp:revision>449</cp:revision>
  <cp:lastPrinted>2016-03-02T11:01:13Z</cp:lastPrinted>
  <dcterms:created xsi:type="dcterms:W3CDTF">2015-11-23T12:10:04Z</dcterms:created>
  <dcterms:modified xsi:type="dcterms:W3CDTF">2016-03-11T09:44:07Z</dcterms:modified>
</cp:coreProperties>
</file>