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5" r:id="rId1"/>
  </p:sldMasterIdLst>
  <p:notesMasterIdLst>
    <p:notesMasterId r:id="rId32"/>
  </p:notesMasterIdLst>
  <p:handoutMasterIdLst>
    <p:handoutMasterId r:id="rId33"/>
  </p:handoutMasterIdLst>
  <p:sldIdLst>
    <p:sldId id="267" r:id="rId2"/>
    <p:sldId id="265" r:id="rId3"/>
    <p:sldId id="276" r:id="rId4"/>
    <p:sldId id="269" r:id="rId5"/>
    <p:sldId id="270" r:id="rId6"/>
    <p:sldId id="277" r:id="rId7"/>
    <p:sldId id="272" r:id="rId8"/>
    <p:sldId id="273" r:id="rId9"/>
    <p:sldId id="274" r:id="rId10"/>
    <p:sldId id="275" r:id="rId11"/>
    <p:sldId id="281" r:id="rId12"/>
    <p:sldId id="278" r:id="rId13"/>
    <p:sldId id="282" r:id="rId14"/>
    <p:sldId id="283" r:id="rId15"/>
    <p:sldId id="284" r:id="rId16"/>
    <p:sldId id="279" r:id="rId17"/>
    <p:sldId id="280" r:id="rId18"/>
    <p:sldId id="285" r:id="rId19"/>
    <p:sldId id="290" r:id="rId20"/>
    <p:sldId id="286" r:id="rId21"/>
    <p:sldId id="296" r:id="rId22"/>
    <p:sldId id="287" r:id="rId23"/>
    <p:sldId id="288" r:id="rId24"/>
    <p:sldId id="289" r:id="rId25"/>
    <p:sldId id="291" r:id="rId26"/>
    <p:sldId id="292" r:id="rId27"/>
    <p:sldId id="293" r:id="rId28"/>
    <p:sldId id="294" r:id="rId29"/>
    <p:sldId id="295" r:id="rId30"/>
    <p:sldId id="266" r:id="rId31"/>
  </p:sldIdLst>
  <p:sldSz cx="9144000" cy="6858000" type="screen4x3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steigervald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B93B"/>
    <a:srgbClr val="777063"/>
    <a:srgbClr val="A69F94"/>
    <a:srgbClr val="EAB92A"/>
    <a:srgbClr val="5DB4D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Közepesen sötét stílus 2 – 3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38" autoAdjust="0"/>
    <p:restoredTop sz="94590" autoAdjust="0"/>
  </p:normalViewPr>
  <p:slideViewPr>
    <p:cSldViewPr>
      <p:cViewPr varScale="1">
        <p:scale>
          <a:sx n="101" d="100"/>
          <a:sy n="101" d="100"/>
        </p:scale>
        <p:origin x="-90" y="-150"/>
      </p:cViewPr>
      <p:guideLst>
        <p:guide orient="horz" pos="255"/>
        <p:guide orient="horz" pos="663"/>
        <p:guide pos="2880"/>
        <p:guide pos="385"/>
        <p:guide pos="532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-2886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2175A8-35AC-46BC-970E-BB361A66CB6D}" type="datetimeFigureOut">
              <a:rPr lang="hu-HU" smtClean="0"/>
              <a:pPr/>
              <a:t>2012.01.20.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0FDB01-46C1-4BF1-9E72-84EA817E09E0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DC4DF4E-9F45-4956-AF27-4169F777B831}" type="datetimeFigureOut">
              <a:rPr lang="hu-HU"/>
              <a:pPr>
                <a:defRPr/>
              </a:pPr>
              <a:t>2012.01.20.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u-HU" noProof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  <a:endParaRPr lang="hu-HU" noProof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E6176FD-5602-4B79-B069-B36BD1680EC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4010976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Diakép hely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smtClean="0"/>
          </a:p>
        </p:txBody>
      </p:sp>
      <p:sp>
        <p:nvSpPr>
          <p:cNvPr id="17411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905098D-053E-4991-8A4F-70AABAF99087}" type="slidenum">
              <a:rPr lang="hu-H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old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 descr="mnb_ppt_alap_nyit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Kép 10" descr="mnb_ppt_alap_tartalom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75263" y="5132388"/>
            <a:ext cx="3424237" cy="172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zöveg helye 2"/>
          <p:cNvSpPr>
            <a:spLocks noGrp="1"/>
          </p:cNvSpPr>
          <p:nvPr>
            <p:ph type="body" idx="13" hasCustomPrompt="1"/>
          </p:nvPr>
        </p:nvSpPr>
        <p:spPr>
          <a:xfrm>
            <a:off x="2627784" y="571480"/>
            <a:ext cx="5779588" cy="50006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r">
              <a:buNone/>
              <a:defRPr sz="2200" baseline="0">
                <a:solidFill>
                  <a:srgbClr val="777063"/>
                </a:solidFill>
                <a:latin typeface="Trebuchet MS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 smtClean="0"/>
              <a:t>Írja be az üdvözlő szöveget</a:t>
            </a:r>
            <a:endParaRPr lang="en-US" dirty="0" smtClean="0"/>
          </a:p>
        </p:txBody>
      </p:sp>
      <p:sp>
        <p:nvSpPr>
          <p:cNvPr id="6" name="Szöveg helye 2"/>
          <p:cNvSpPr>
            <a:spLocks noGrp="1"/>
          </p:cNvSpPr>
          <p:nvPr>
            <p:ph type="body" idx="14" hasCustomPrompt="1"/>
          </p:nvPr>
        </p:nvSpPr>
        <p:spPr>
          <a:xfrm>
            <a:off x="2627784" y="1857364"/>
            <a:ext cx="5779588" cy="50006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r">
              <a:buNone/>
              <a:defRPr sz="2500" b="1" baseline="0">
                <a:solidFill>
                  <a:srgbClr val="777063"/>
                </a:solidFill>
                <a:latin typeface="Trebuchet MS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 smtClean="0"/>
              <a:t>Írja be az előadás címét</a:t>
            </a:r>
            <a:endParaRPr lang="en-US" dirty="0" smtClean="0"/>
          </a:p>
        </p:txBody>
      </p:sp>
      <p:sp>
        <p:nvSpPr>
          <p:cNvPr id="9" name="Szöveg helye 2"/>
          <p:cNvSpPr>
            <a:spLocks noGrp="1"/>
          </p:cNvSpPr>
          <p:nvPr>
            <p:ph type="body" idx="15" hasCustomPrompt="1"/>
          </p:nvPr>
        </p:nvSpPr>
        <p:spPr>
          <a:xfrm>
            <a:off x="2627784" y="2643182"/>
            <a:ext cx="5779588" cy="50006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r">
              <a:buNone/>
              <a:defRPr sz="2200" baseline="0">
                <a:solidFill>
                  <a:srgbClr val="777063"/>
                </a:solidFill>
                <a:latin typeface="Trebuchet MS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 smtClean="0"/>
              <a:t>Írja be a készítő nevét</a:t>
            </a:r>
            <a:endParaRPr lang="en-US" dirty="0" smtClean="0"/>
          </a:p>
        </p:txBody>
      </p:sp>
      <p:sp>
        <p:nvSpPr>
          <p:cNvPr id="10" name="Szöveg helye 2"/>
          <p:cNvSpPr>
            <a:spLocks noGrp="1"/>
          </p:cNvSpPr>
          <p:nvPr>
            <p:ph type="body" idx="16" hasCustomPrompt="1"/>
          </p:nvPr>
        </p:nvSpPr>
        <p:spPr>
          <a:xfrm>
            <a:off x="2627784" y="3143248"/>
            <a:ext cx="5779588" cy="50006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r">
              <a:spcBef>
                <a:spcPts val="1200"/>
              </a:spcBef>
              <a:buNone/>
              <a:defRPr sz="1800" baseline="0">
                <a:solidFill>
                  <a:srgbClr val="777063"/>
                </a:solidFill>
                <a:latin typeface="Trebuchet MS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 smtClean="0"/>
              <a:t>Esemény, helyszín:</a:t>
            </a:r>
          </a:p>
        </p:txBody>
      </p:sp>
      <p:sp>
        <p:nvSpPr>
          <p:cNvPr id="12" name="Szöveg helye 2"/>
          <p:cNvSpPr>
            <a:spLocks noGrp="1"/>
          </p:cNvSpPr>
          <p:nvPr>
            <p:ph type="body" idx="17" hasCustomPrompt="1"/>
          </p:nvPr>
        </p:nvSpPr>
        <p:spPr>
          <a:xfrm>
            <a:off x="2627784" y="3643314"/>
            <a:ext cx="5779588" cy="50006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r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800" baseline="0">
                <a:solidFill>
                  <a:srgbClr val="777063"/>
                </a:solidFill>
                <a:latin typeface="Trebuchet MS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hu-HU" dirty="0" smtClean="0"/>
              <a:t>Írja be a dátumot</a:t>
            </a:r>
          </a:p>
        </p:txBody>
      </p:sp>
      <p:sp>
        <p:nvSpPr>
          <p:cNvPr id="14" name="Dia számának helye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0DCB75-07EB-4EC0-9403-CD1723142338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  <p:pic>
        <p:nvPicPr>
          <p:cNvPr id="16" name="Kép 10" descr="mnb_ppt_alap_tartalom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75263" y="5132388"/>
            <a:ext cx="3424237" cy="172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Kép 10" descr="mnb_ppt_alap_tartalom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75263" y="5132388"/>
            <a:ext cx="3424237" cy="172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Kép 10" descr="mnb_ppt_alap_tartalom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5132388"/>
            <a:ext cx="3424237" cy="172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Élőláb helye 4"/>
          <p:cNvSpPr>
            <a:spLocks noGrp="1"/>
          </p:cNvSpPr>
          <p:nvPr>
            <p:ph type="ftr" sz="quarter" idx="18"/>
          </p:nvPr>
        </p:nvSpPr>
        <p:spPr>
          <a:xfrm>
            <a:off x="2411760" y="6309320"/>
            <a:ext cx="4544144" cy="36000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pt-BR" dirty="0" smtClean="0"/>
              <a:t>Cím: Minta Cím -  Előadó: Minta Előadó</a:t>
            </a:r>
            <a:endParaRPr lang="hu-H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loldal elrendezés 2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Egyenes összekötő 10"/>
          <p:cNvCxnSpPr/>
          <p:nvPr/>
        </p:nvCxnSpPr>
        <p:spPr>
          <a:xfrm>
            <a:off x="612000" y="6072188"/>
            <a:ext cx="78480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12" descr="mnb_logo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6092825"/>
            <a:ext cx="1885950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zöveg helye 2"/>
          <p:cNvSpPr>
            <a:spLocks noGrp="1"/>
          </p:cNvSpPr>
          <p:nvPr>
            <p:ph type="body" idx="15" hasCustomPrompt="1"/>
          </p:nvPr>
        </p:nvSpPr>
        <p:spPr>
          <a:xfrm>
            <a:off x="612000" y="1142984"/>
            <a:ext cx="7848000" cy="428628"/>
          </a:xfrm>
          <a:prstGeom prst="rect">
            <a:avLst/>
          </a:prstGeom>
          <a:noFill/>
        </p:spPr>
        <p:txBody>
          <a:bodyPr wrap="none" anchor="t">
            <a:normAutofit/>
          </a:bodyPr>
          <a:lstStyle>
            <a:lvl1pPr marL="0" indent="0" algn="ctr">
              <a:buNone/>
              <a:defRPr sz="1800" b="0">
                <a:solidFill>
                  <a:schemeClr val="tx2"/>
                </a:solidFill>
                <a:latin typeface="Trebuchet MS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 smtClean="0"/>
              <a:t>Szöveg szerkesztése</a:t>
            </a:r>
          </a:p>
        </p:txBody>
      </p:sp>
      <p:sp>
        <p:nvSpPr>
          <p:cNvPr id="11" name="Cím 10"/>
          <p:cNvSpPr>
            <a:spLocks noGrp="1"/>
          </p:cNvSpPr>
          <p:nvPr>
            <p:ph type="title" hasCustomPrompt="1"/>
          </p:nvPr>
        </p:nvSpPr>
        <p:spPr>
          <a:xfrm>
            <a:off x="612000" y="404664"/>
            <a:ext cx="7848000" cy="634082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algn="l">
              <a:defRPr sz="2500" b="1">
                <a:solidFill>
                  <a:schemeClr val="bg1"/>
                </a:solidFill>
              </a:defRPr>
            </a:lvl1pPr>
          </a:lstStyle>
          <a:p>
            <a:r>
              <a:rPr lang="hu-HU" dirty="0" smtClean="0"/>
              <a:t>Cím beírásához kattintson ide</a:t>
            </a:r>
            <a:endParaRPr lang="hu-HU" dirty="0"/>
          </a:p>
        </p:txBody>
      </p:sp>
      <p:sp>
        <p:nvSpPr>
          <p:cNvPr id="13" name="Tartalom helye 2"/>
          <p:cNvSpPr>
            <a:spLocks noGrp="1"/>
          </p:cNvSpPr>
          <p:nvPr>
            <p:ph idx="1" hasCustomPrompt="1"/>
          </p:nvPr>
        </p:nvSpPr>
        <p:spPr>
          <a:xfrm>
            <a:off x="612000" y="1700809"/>
            <a:ext cx="7848000" cy="4248471"/>
          </a:xfrm>
          <a:prstGeom prst="rect">
            <a:avLst/>
          </a:prstGeom>
        </p:spPr>
        <p:txBody>
          <a:bodyPr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800">
                <a:solidFill>
                  <a:schemeClr val="tx2"/>
                </a:solidFill>
                <a:latin typeface="Trebuchet MS" pitchFamily="34" charset="0"/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 marL="11430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>
                <a:solidFill>
                  <a:schemeClr val="tx2"/>
                </a:solidFill>
              </a:defRPr>
            </a:lvl3pPr>
            <a:lvl4pPr marL="16002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400">
                <a:solidFill>
                  <a:schemeClr val="tx2"/>
                </a:solidFill>
              </a:defRPr>
            </a:lvl4pPr>
          </a:lstStyle>
          <a:p>
            <a:pPr lvl="0"/>
            <a:r>
              <a:rPr lang="hu-HU" dirty="0" smtClean="0"/>
              <a:t>Ide írja be a főbb pontokat</a:t>
            </a:r>
          </a:p>
          <a:p>
            <a:pPr marL="74295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143000" marR="0" lvl="2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600200" marR="0" lvl="3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600200" marR="0" lvl="3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hu-HU" dirty="0" smtClean="0"/>
          </a:p>
          <a:p>
            <a:pPr lvl="0"/>
            <a:endParaRPr lang="hu-HU" dirty="0" smtClean="0"/>
          </a:p>
          <a:p>
            <a:pPr lvl="0"/>
            <a:endParaRPr lang="hu-HU" dirty="0" smtClean="0"/>
          </a:p>
          <a:p>
            <a:pPr lvl="0"/>
            <a:endParaRPr lang="hu-HU" dirty="0" smtClean="0"/>
          </a:p>
        </p:txBody>
      </p:sp>
      <p:sp>
        <p:nvSpPr>
          <p:cNvPr id="10" name="Dia számának helye 5"/>
          <p:cNvSpPr>
            <a:spLocks noGrp="1"/>
          </p:cNvSpPr>
          <p:nvPr>
            <p:ph type="sldNum" sz="quarter" idx="17"/>
          </p:nvPr>
        </p:nvSpPr>
        <p:spPr>
          <a:xfrm>
            <a:off x="7956376" y="6286500"/>
            <a:ext cx="730424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  <p:sp>
        <p:nvSpPr>
          <p:cNvPr id="14" name="Élőláb helye 4"/>
          <p:cNvSpPr>
            <a:spLocks noGrp="1"/>
          </p:cNvSpPr>
          <p:nvPr>
            <p:ph type="ftr" sz="quarter" idx="18"/>
          </p:nvPr>
        </p:nvSpPr>
        <p:spPr>
          <a:xfrm>
            <a:off x="2857500" y="6286500"/>
            <a:ext cx="4882852" cy="365125"/>
          </a:xfrm>
        </p:spPr>
        <p:txBody>
          <a:bodyPr/>
          <a:lstStyle>
            <a:lvl1pPr algn="l">
              <a:defRPr sz="1300">
                <a:solidFill>
                  <a:schemeClr val="tx2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pt-BR" smtClean="0"/>
              <a:t>Cím: Minta Cím -  Előadó: Minta Előadó</a:t>
            </a:r>
            <a:endParaRPr lang="hu-HU" dirty="0"/>
          </a:p>
        </p:txBody>
      </p:sp>
    </p:spTree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loldal elrendezés 3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Egyenes összekötő 10"/>
          <p:cNvCxnSpPr/>
          <p:nvPr/>
        </p:nvCxnSpPr>
        <p:spPr>
          <a:xfrm>
            <a:off x="612000" y="6072188"/>
            <a:ext cx="78480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Kép 13" descr="mnb_logo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6092825"/>
            <a:ext cx="1885950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zöveg helye 2"/>
          <p:cNvSpPr>
            <a:spLocks noGrp="1"/>
          </p:cNvSpPr>
          <p:nvPr>
            <p:ph type="body" idx="14" hasCustomPrompt="1"/>
          </p:nvPr>
        </p:nvSpPr>
        <p:spPr>
          <a:xfrm>
            <a:off x="612000" y="1142985"/>
            <a:ext cx="7848000" cy="35719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tx2"/>
                </a:solidFill>
                <a:latin typeface="Trebuchet MS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 smtClean="0"/>
              <a:t>Szöveg szerkesztése</a:t>
            </a:r>
          </a:p>
        </p:txBody>
      </p:sp>
      <p:sp>
        <p:nvSpPr>
          <p:cNvPr id="13" name="Szöveg helye 2"/>
          <p:cNvSpPr>
            <a:spLocks noGrp="1"/>
          </p:cNvSpPr>
          <p:nvPr>
            <p:ph type="body" idx="15" hasCustomPrompt="1"/>
          </p:nvPr>
        </p:nvSpPr>
        <p:spPr>
          <a:xfrm>
            <a:off x="612000" y="1571612"/>
            <a:ext cx="7848000" cy="642942"/>
          </a:xfrm>
          <a:prstGeom prst="rect">
            <a:avLst/>
          </a:prstGeom>
          <a:noFill/>
        </p:spPr>
        <p:txBody>
          <a:bodyPr wrap="none" anchor="t">
            <a:normAutofit/>
          </a:bodyPr>
          <a:lstStyle>
            <a:lvl1pPr marL="0" indent="0" algn="ctr">
              <a:buNone/>
              <a:defRPr sz="1800" b="0">
                <a:solidFill>
                  <a:schemeClr val="tx2"/>
                </a:solidFill>
                <a:latin typeface="Trebuchet MS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 smtClean="0"/>
              <a:t>Szöveg szerkesztése</a:t>
            </a:r>
          </a:p>
        </p:txBody>
      </p:sp>
      <p:sp>
        <p:nvSpPr>
          <p:cNvPr id="14" name="Cím 13"/>
          <p:cNvSpPr>
            <a:spLocks noGrp="1"/>
          </p:cNvSpPr>
          <p:nvPr>
            <p:ph type="title" hasCustomPrompt="1"/>
          </p:nvPr>
        </p:nvSpPr>
        <p:spPr>
          <a:xfrm>
            <a:off x="612000" y="404664"/>
            <a:ext cx="7848000" cy="634082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algn="l">
              <a:defRPr sz="2500" b="1">
                <a:solidFill>
                  <a:schemeClr val="bg1"/>
                </a:solidFill>
              </a:defRPr>
            </a:lvl1pPr>
          </a:lstStyle>
          <a:p>
            <a:r>
              <a:rPr lang="hu-HU" dirty="0" smtClean="0"/>
              <a:t>Cím beírásához kattintson ide</a:t>
            </a:r>
            <a:endParaRPr lang="hu-HU" dirty="0"/>
          </a:p>
        </p:txBody>
      </p:sp>
      <p:sp>
        <p:nvSpPr>
          <p:cNvPr id="15" name="Tartalom helye 2"/>
          <p:cNvSpPr>
            <a:spLocks noGrp="1"/>
          </p:cNvSpPr>
          <p:nvPr>
            <p:ph idx="1" hasCustomPrompt="1"/>
          </p:nvPr>
        </p:nvSpPr>
        <p:spPr>
          <a:xfrm>
            <a:off x="612000" y="2348881"/>
            <a:ext cx="7848000" cy="3600400"/>
          </a:xfrm>
          <a:prstGeom prst="rect">
            <a:avLst/>
          </a:prstGeom>
        </p:spPr>
        <p:txBody>
          <a:bodyPr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800">
                <a:solidFill>
                  <a:schemeClr val="tx2"/>
                </a:solidFill>
                <a:latin typeface="Trebuchet MS" pitchFamily="34" charset="0"/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 marL="11430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>
                <a:solidFill>
                  <a:schemeClr val="tx2"/>
                </a:solidFill>
              </a:defRPr>
            </a:lvl3pPr>
            <a:lvl4pPr marL="16002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400">
                <a:solidFill>
                  <a:schemeClr val="tx2"/>
                </a:solidFill>
              </a:defRPr>
            </a:lvl4pPr>
          </a:lstStyle>
          <a:p>
            <a:pPr lvl="0"/>
            <a:r>
              <a:rPr lang="hu-HU" dirty="0" smtClean="0"/>
              <a:t>Ide írja be a főbb pontokat</a:t>
            </a:r>
          </a:p>
          <a:p>
            <a:pPr marL="74295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143000" marR="0" lvl="2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600200" marR="0" lvl="3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600200" marR="0" lvl="3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hu-HU" dirty="0" smtClean="0"/>
          </a:p>
          <a:p>
            <a:pPr lvl="0"/>
            <a:endParaRPr lang="hu-HU" dirty="0" smtClean="0"/>
          </a:p>
          <a:p>
            <a:pPr lvl="0"/>
            <a:endParaRPr lang="hu-HU" dirty="0" smtClean="0"/>
          </a:p>
          <a:p>
            <a:pPr lvl="0"/>
            <a:endParaRPr lang="hu-HU" dirty="0" smtClean="0"/>
          </a:p>
        </p:txBody>
      </p:sp>
      <p:sp>
        <p:nvSpPr>
          <p:cNvPr id="10" name="Élőláb helye 4"/>
          <p:cNvSpPr>
            <a:spLocks noGrp="1"/>
          </p:cNvSpPr>
          <p:nvPr>
            <p:ph type="ftr" sz="quarter" idx="18"/>
          </p:nvPr>
        </p:nvSpPr>
        <p:spPr>
          <a:xfrm>
            <a:off x="2857500" y="6286500"/>
            <a:ext cx="4882852" cy="365125"/>
          </a:xfrm>
        </p:spPr>
        <p:txBody>
          <a:bodyPr/>
          <a:lstStyle>
            <a:lvl1pPr algn="l">
              <a:defRPr sz="1300">
                <a:solidFill>
                  <a:schemeClr val="tx2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pt-BR" smtClean="0"/>
              <a:t>Cím: Minta Cím -  Előadó: Minta Előadó</a:t>
            </a:r>
            <a:endParaRPr lang="hu-HU" dirty="0"/>
          </a:p>
        </p:txBody>
      </p:sp>
      <p:sp>
        <p:nvSpPr>
          <p:cNvPr id="16" name="Dia számának helye 5"/>
          <p:cNvSpPr>
            <a:spLocks noGrp="1"/>
          </p:cNvSpPr>
          <p:nvPr>
            <p:ph type="sldNum" sz="quarter" idx="17"/>
          </p:nvPr>
        </p:nvSpPr>
        <p:spPr>
          <a:xfrm>
            <a:off x="7956376" y="6286500"/>
            <a:ext cx="730424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loldal elrendezés 4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Egyenes összekötő 10"/>
          <p:cNvCxnSpPr/>
          <p:nvPr/>
        </p:nvCxnSpPr>
        <p:spPr>
          <a:xfrm>
            <a:off x="648000" y="6072188"/>
            <a:ext cx="78480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Kép 13" descr="mnb_logo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6092825"/>
            <a:ext cx="1885950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Szöveg helye 2"/>
          <p:cNvSpPr>
            <a:spLocks noGrp="1"/>
          </p:cNvSpPr>
          <p:nvPr>
            <p:ph type="body" idx="15" hasCustomPrompt="1"/>
          </p:nvPr>
        </p:nvSpPr>
        <p:spPr>
          <a:xfrm>
            <a:off x="3628001" y="1285859"/>
            <a:ext cx="4851380" cy="571504"/>
          </a:xfrm>
          <a:prstGeom prst="rect">
            <a:avLst/>
          </a:prstGeom>
          <a:noFill/>
        </p:spPr>
        <p:txBody>
          <a:bodyPr wrap="none" anchor="t">
            <a:normAutofit/>
          </a:bodyPr>
          <a:lstStyle>
            <a:lvl1pPr marL="0" indent="0" algn="ctr">
              <a:buNone/>
              <a:defRPr sz="1600" b="0">
                <a:solidFill>
                  <a:schemeClr val="tx2"/>
                </a:solidFill>
                <a:latin typeface="Trebuchet MS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 smtClean="0"/>
              <a:t>Szöveg szerkesztése</a:t>
            </a:r>
          </a:p>
        </p:txBody>
      </p:sp>
      <p:sp>
        <p:nvSpPr>
          <p:cNvPr id="11" name="Dia számának helye 5"/>
          <p:cNvSpPr>
            <a:spLocks noGrp="1"/>
          </p:cNvSpPr>
          <p:nvPr>
            <p:ph type="sldNum" sz="quarter" idx="17"/>
          </p:nvPr>
        </p:nvSpPr>
        <p:spPr>
          <a:xfrm>
            <a:off x="7956376" y="6286500"/>
            <a:ext cx="730424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  <p:sp>
        <p:nvSpPr>
          <p:cNvPr id="15" name="Tartalom helye 2"/>
          <p:cNvSpPr>
            <a:spLocks noGrp="1"/>
          </p:cNvSpPr>
          <p:nvPr>
            <p:ph idx="1" hasCustomPrompt="1"/>
          </p:nvPr>
        </p:nvSpPr>
        <p:spPr>
          <a:xfrm>
            <a:off x="3635896" y="1988840"/>
            <a:ext cx="4824536" cy="3888432"/>
          </a:xfrm>
          <a:prstGeom prst="rect">
            <a:avLst/>
          </a:prstGeom>
        </p:spPr>
        <p:txBody>
          <a:bodyPr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800">
                <a:solidFill>
                  <a:schemeClr val="tx2"/>
                </a:solidFill>
                <a:latin typeface="Trebuchet MS" pitchFamily="34" charset="0"/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 marL="11430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>
                <a:solidFill>
                  <a:schemeClr val="tx2"/>
                </a:solidFill>
              </a:defRPr>
            </a:lvl3pPr>
            <a:lvl4pPr marL="16002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400">
                <a:solidFill>
                  <a:schemeClr val="tx2"/>
                </a:solidFill>
              </a:defRPr>
            </a:lvl4pPr>
          </a:lstStyle>
          <a:p>
            <a:pPr lvl="0"/>
            <a:r>
              <a:rPr lang="hu-HU" dirty="0" smtClean="0"/>
              <a:t>Ide írja be a főbb pontokat</a:t>
            </a:r>
          </a:p>
          <a:p>
            <a:pPr marL="74295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143000" marR="0" lvl="2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600200" marR="0" lvl="3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600200" marR="0" lvl="3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hu-HU" dirty="0" smtClean="0"/>
          </a:p>
          <a:p>
            <a:pPr lvl="0"/>
            <a:endParaRPr lang="hu-HU" dirty="0" smtClean="0"/>
          </a:p>
          <a:p>
            <a:pPr lvl="0"/>
            <a:endParaRPr lang="hu-HU" dirty="0" smtClean="0"/>
          </a:p>
          <a:p>
            <a:pPr lvl="0"/>
            <a:endParaRPr lang="hu-HU" dirty="0" smtClean="0"/>
          </a:p>
        </p:txBody>
      </p:sp>
      <p:sp>
        <p:nvSpPr>
          <p:cNvPr id="10" name="Élőláb helye 4"/>
          <p:cNvSpPr>
            <a:spLocks noGrp="1"/>
          </p:cNvSpPr>
          <p:nvPr>
            <p:ph type="ftr" sz="quarter" idx="18"/>
          </p:nvPr>
        </p:nvSpPr>
        <p:spPr>
          <a:xfrm>
            <a:off x="2857500" y="6286500"/>
            <a:ext cx="4882852" cy="365125"/>
          </a:xfrm>
        </p:spPr>
        <p:txBody>
          <a:bodyPr/>
          <a:lstStyle>
            <a:lvl1pPr algn="l">
              <a:defRPr sz="1300">
                <a:solidFill>
                  <a:schemeClr val="tx2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pt-BR" smtClean="0"/>
              <a:t>Cím: Minta Cím -  Előadó: Minta Előadó</a:t>
            </a:r>
            <a:endParaRPr lang="hu-HU" dirty="0"/>
          </a:p>
        </p:txBody>
      </p:sp>
      <p:sp>
        <p:nvSpPr>
          <p:cNvPr id="14" name="Cím 13"/>
          <p:cNvSpPr>
            <a:spLocks noGrp="1"/>
          </p:cNvSpPr>
          <p:nvPr>
            <p:ph type="title" hasCustomPrompt="1"/>
          </p:nvPr>
        </p:nvSpPr>
        <p:spPr>
          <a:xfrm>
            <a:off x="612000" y="404664"/>
            <a:ext cx="7848000" cy="634082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algn="l">
              <a:defRPr sz="2500" b="1">
                <a:solidFill>
                  <a:schemeClr val="bg1"/>
                </a:solidFill>
              </a:defRPr>
            </a:lvl1pPr>
          </a:lstStyle>
          <a:p>
            <a:r>
              <a:rPr lang="hu-HU" dirty="0" smtClean="0"/>
              <a:t>Cím beírásához kattintson ide</a:t>
            </a:r>
            <a:endParaRPr lang="hu-HU" dirty="0"/>
          </a:p>
        </p:txBody>
      </p:sp>
      <p:sp>
        <p:nvSpPr>
          <p:cNvPr id="18" name="Szöveg helye 2"/>
          <p:cNvSpPr>
            <a:spLocks noGrp="1"/>
          </p:cNvSpPr>
          <p:nvPr>
            <p:ph type="body" idx="14" hasCustomPrompt="1"/>
          </p:nvPr>
        </p:nvSpPr>
        <p:spPr>
          <a:xfrm>
            <a:off x="648000" y="1268760"/>
            <a:ext cx="2667019" cy="4572032"/>
          </a:xfrm>
          <a:prstGeom prst="rect">
            <a:avLst/>
          </a:prstGeom>
        </p:spPr>
        <p:txBody>
          <a:bodyPr anchor="t">
            <a:normAutofit/>
          </a:bodyPr>
          <a:lstStyle>
            <a:lvl1pPr marL="216000" indent="-216000">
              <a:spcBef>
                <a:spcPts val="1200"/>
              </a:spcBef>
              <a:buFont typeface="Arial" pitchFamily="34" charset="0"/>
              <a:buChar char="•"/>
              <a:defRPr sz="1600" b="0">
                <a:solidFill>
                  <a:schemeClr val="tx2"/>
                </a:solidFill>
                <a:latin typeface="Trebuchet MS" pitchFamily="34" charset="0"/>
              </a:defRPr>
            </a:lvl1pPr>
            <a:lvl2pPr marL="363538" indent="-188913">
              <a:buFont typeface="Arial" pitchFamily="34" charset="0"/>
              <a:buChar char="•"/>
              <a:defRPr sz="1400" baseline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 smtClean="0"/>
              <a:t>Szöveg szerkesztése</a:t>
            </a:r>
          </a:p>
          <a:p>
            <a:pPr lvl="1"/>
            <a:r>
              <a:rPr lang="hu-HU" dirty="0" smtClean="0"/>
              <a:t>Szöveg szerkesztése</a:t>
            </a:r>
          </a:p>
        </p:txBody>
      </p:sp>
    </p:spTree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loldal elrendezés 5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Egyenes összekötő 10"/>
          <p:cNvCxnSpPr/>
          <p:nvPr/>
        </p:nvCxnSpPr>
        <p:spPr>
          <a:xfrm>
            <a:off x="648000" y="6072188"/>
            <a:ext cx="78480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12" descr="mnb_logo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6092825"/>
            <a:ext cx="1885950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Élőláb helye 4"/>
          <p:cNvSpPr>
            <a:spLocks noGrp="1"/>
          </p:cNvSpPr>
          <p:nvPr>
            <p:ph type="ftr" sz="quarter" idx="15"/>
          </p:nvPr>
        </p:nvSpPr>
        <p:spPr>
          <a:xfrm>
            <a:off x="2857500" y="6286500"/>
            <a:ext cx="4882852" cy="365125"/>
          </a:xfrm>
        </p:spPr>
        <p:txBody>
          <a:bodyPr/>
          <a:lstStyle>
            <a:lvl1pPr algn="l">
              <a:defRPr sz="1300">
                <a:solidFill>
                  <a:schemeClr val="tx2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pt-BR" smtClean="0"/>
              <a:t>Cím: Minta Cím -  Előadó: Minta Előadó</a:t>
            </a:r>
            <a:endParaRPr lang="hu-HU" dirty="0"/>
          </a:p>
        </p:txBody>
      </p:sp>
      <p:sp>
        <p:nvSpPr>
          <p:cNvPr id="9" name="Dia számának helye 5"/>
          <p:cNvSpPr>
            <a:spLocks noGrp="1"/>
          </p:cNvSpPr>
          <p:nvPr>
            <p:ph type="sldNum" sz="quarter" idx="16"/>
          </p:nvPr>
        </p:nvSpPr>
        <p:spPr>
          <a:xfrm>
            <a:off x="7956376" y="6286500"/>
            <a:ext cx="730424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  <p:sp>
        <p:nvSpPr>
          <p:cNvPr id="11" name="Cím 10"/>
          <p:cNvSpPr>
            <a:spLocks noGrp="1"/>
          </p:cNvSpPr>
          <p:nvPr>
            <p:ph type="title" hasCustomPrompt="1"/>
          </p:nvPr>
        </p:nvSpPr>
        <p:spPr>
          <a:xfrm>
            <a:off x="611188" y="404813"/>
            <a:ext cx="7848000" cy="634082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algn="l">
              <a:defRPr sz="2500" b="1">
                <a:solidFill>
                  <a:schemeClr val="bg1"/>
                </a:solidFill>
              </a:defRPr>
            </a:lvl1pPr>
          </a:lstStyle>
          <a:p>
            <a:r>
              <a:rPr lang="hu-HU" dirty="0" smtClean="0"/>
              <a:t>Cím beírásához kattintson ide</a:t>
            </a:r>
            <a:endParaRPr lang="hu-HU" dirty="0"/>
          </a:p>
        </p:txBody>
      </p:sp>
      <p:sp>
        <p:nvSpPr>
          <p:cNvPr id="13" name="Tartalom helye 2"/>
          <p:cNvSpPr>
            <a:spLocks noGrp="1"/>
          </p:cNvSpPr>
          <p:nvPr>
            <p:ph idx="1" hasCustomPrompt="1"/>
          </p:nvPr>
        </p:nvSpPr>
        <p:spPr>
          <a:xfrm>
            <a:off x="3563888" y="1268760"/>
            <a:ext cx="4824536" cy="4608512"/>
          </a:xfrm>
          <a:prstGeom prst="rect">
            <a:avLst/>
          </a:prstGeom>
        </p:spPr>
        <p:txBody>
          <a:bodyPr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800">
                <a:solidFill>
                  <a:schemeClr val="tx2"/>
                </a:solidFill>
                <a:latin typeface="Trebuchet MS" pitchFamily="34" charset="0"/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 marL="11430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>
                <a:solidFill>
                  <a:schemeClr val="tx2"/>
                </a:solidFill>
              </a:defRPr>
            </a:lvl3pPr>
            <a:lvl4pPr marL="16002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400">
                <a:solidFill>
                  <a:schemeClr val="tx2"/>
                </a:solidFill>
              </a:defRPr>
            </a:lvl4pPr>
          </a:lstStyle>
          <a:p>
            <a:pPr lvl="0"/>
            <a:r>
              <a:rPr lang="hu-HU" dirty="0" smtClean="0"/>
              <a:t>Ide írja be a főbb pontokat</a:t>
            </a:r>
          </a:p>
          <a:p>
            <a:pPr marL="74295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143000" marR="0" lvl="2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600200" marR="0" lvl="3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600200" marR="0" lvl="3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hu-HU" dirty="0" smtClean="0"/>
          </a:p>
          <a:p>
            <a:pPr lvl="0"/>
            <a:endParaRPr lang="hu-HU" dirty="0" smtClean="0"/>
          </a:p>
          <a:p>
            <a:pPr lvl="0"/>
            <a:endParaRPr lang="hu-HU" dirty="0" smtClean="0"/>
          </a:p>
          <a:p>
            <a:pPr lvl="0"/>
            <a:endParaRPr lang="hu-HU" dirty="0" smtClean="0"/>
          </a:p>
        </p:txBody>
      </p:sp>
      <p:sp>
        <p:nvSpPr>
          <p:cNvPr id="10" name="Szöveg helye 2"/>
          <p:cNvSpPr>
            <a:spLocks noGrp="1"/>
          </p:cNvSpPr>
          <p:nvPr>
            <p:ph type="body" idx="14" hasCustomPrompt="1"/>
          </p:nvPr>
        </p:nvSpPr>
        <p:spPr>
          <a:xfrm>
            <a:off x="648000" y="1268760"/>
            <a:ext cx="2667019" cy="4572032"/>
          </a:xfrm>
          <a:prstGeom prst="rect">
            <a:avLst/>
          </a:prstGeom>
        </p:spPr>
        <p:txBody>
          <a:bodyPr anchor="t">
            <a:normAutofit/>
          </a:bodyPr>
          <a:lstStyle>
            <a:lvl1pPr marL="216000" indent="-216000">
              <a:spcBef>
                <a:spcPts val="1200"/>
              </a:spcBef>
              <a:buFont typeface="Arial" pitchFamily="34" charset="0"/>
              <a:buChar char="•"/>
              <a:defRPr sz="1600" b="0">
                <a:solidFill>
                  <a:schemeClr val="tx2"/>
                </a:solidFill>
                <a:latin typeface="Trebuchet MS" pitchFamily="34" charset="0"/>
              </a:defRPr>
            </a:lvl1pPr>
            <a:lvl2pPr marL="363538" indent="-188913">
              <a:buFont typeface="Arial" pitchFamily="34" charset="0"/>
              <a:buChar char="•"/>
              <a:defRPr sz="1400" baseline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 smtClean="0"/>
              <a:t>Szöveg szerkesztése</a:t>
            </a:r>
          </a:p>
          <a:p>
            <a:pPr lvl="1"/>
            <a:r>
              <a:rPr lang="hu-HU" dirty="0" smtClean="0"/>
              <a:t>Szöveg szerkesztése</a:t>
            </a:r>
          </a:p>
        </p:txBody>
      </p:sp>
    </p:spTree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loldal elrendezés 6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Egyenes összekötő 10"/>
          <p:cNvCxnSpPr/>
          <p:nvPr/>
        </p:nvCxnSpPr>
        <p:spPr>
          <a:xfrm>
            <a:off x="648000" y="6072188"/>
            <a:ext cx="78480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12" descr="mnb_logo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6092825"/>
            <a:ext cx="1885950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zöveg helye 2"/>
          <p:cNvSpPr>
            <a:spLocks noGrp="1"/>
          </p:cNvSpPr>
          <p:nvPr>
            <p:ph type="body" idx="15" hasCustomPrompt="1"/>
          </p:nvPr>
        </p:nvSpPr>
        <p:spPr>
          <a:xfrm>
            <a:off x="648000" y="1151596"/>
            <a:ext cx="7848000" cy="477204"/>
          </a:xfrm>
          <a:prstGeom prst="rect">
            <a:avLst/>
          </a:prstGeom>
          <a:noFill/>
        </p:spPr>
        <p:txBody>
          <a:bodyPr wrap="none" anchor="t">
            <a:normAutofit/>
          </a:bodyPr>
          <a:lstStyle>
            <a:lvl1pPr marL="0" indent="0" algn="ctr">
              <a:buNone/>
              <a:defRPr sz="1800" b="0">
                <a:solidFill>
                  <a:schemeClr val="tx2"/>
                </a:solidFill>
                <a:latin typeface="Trebuchet MS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 smtClean="0"/>
              <a:t>Szöveg szerkesztése</a:t>
            </a:r>
          </a:p>
        </p:txBody>
      </p:sp>
      <p:sp>
        <p:nvSpPr>
          <p:cNvPr id="11" name="Cím 10"/>
          <p:cNvSpPr>
            <a:spLocks noGrp="1"/>
          </p:cNvSpPr>
          <p:nvPr>
            <p:ph type="title" hasCustomPrompt="1"/>
          </p:nvPr>
        </p:nvSpPr>
        <p:spPr>
          <a:xfrm>
            <a:off x="611188" y="404664"/>
            <a:ext cx="7848000" cy="634082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algn="l">
              <a:defRPr sz="2500" b="1">
                <a:solidFill>
                  <a:schemeClr val="bg1"/>
                </a:solidFill>
              </a:defRPr>
            </a:lvl1pPr>
          </a:lstStyle>
          <a:p>
            <a:r>
              <a:rPr lang="hu-HU" dirty="0" smtClean="0"/>
              <a:t>Cím beírásához kattintson ide</a:t>
            </a:r>
            <a:endParaRPr lang="hu-HU" dirty="0"/>
          </a:p>
        </p:txBody>
      </p:sp>
      <p:sp>
        <p:nvSpPr>
          <p:cNvPr id="13" name="Tartalom helye 2"/>
          <p:cNvSpPr>
            <a:spLocks noGrp="1"/>
          </p:cNvSpPr>
          <p:nvPr>
            <p:ph idx="1" hasCustomPrompt="1"/>
          </p:nvPr>
        </p:nvSpPr>
        <p:spPr>
          <a:xfrm>
            <a:off x="648000" y="1772816"/>
            <a:ext cx="7848000" cy="4104457"/>
          </a:xfrm>
          <a:prstGeom prst="rect">
            <a:avLst/>
          </a:prstGeom>
        </p:spPr>
        <p:txBody>
          <a:bodyPr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800">
                <a:solidFill>
                  <a:schemeClr val="tx2"/>
                </a:solidFill>
                <a:latin typeface="Trebuchet MS" pitchFamily="34" charset="0"/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 marL="11430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>
                <a:solidFill>
                  <a:schemeClr val="tx2"/>
                </a:solidFill>
              </a:defRPr>
            </a:lvl3pPr>
            <a:lvl4pPr marL="16002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400">
                <a:solidFill>
                  <a:schemeClr val="tx2"/>
                </a:solidFill>
              </a:defRPr>
            </a:lvl4pPr>
          </a:lstStyle>
          <a:p>
            <a:pPr lvl="0"/>
            <a:r>
              <a:rPr lang="hu-HU" dirty="0" smtClean="0"/>
              <a:t>Ide írja be a főbb pontokat</a:t>
            </a:r>
          </a:p>
          <a:p>
            <a:pPr marL="74295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143000" marR="0" lvl="2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600200" marR="0" lvl="3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600200" marR="0" lvl="3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hu-HU" dirty="0" smtClean="0"/>
          </a:p>
          <a:p>
            <a:pPr lvl="0"/>
            <a:endParaRPr lang="hu-HU" dirty="0" smtClean="0"/>
          </a:p>
          <a:p>
            <a:pPr lvl="0"/>
            <a:endParaRPr lang="hu-HU" dirty="0" smtClean="0"/>
          </a:p>
          <a:p>
            <a:pPr lvl="0"/>
            <a:endParaRPr lang="hu-HU" dirty="0" smtClean="0"/>
          </a:p>
        </p:txBody>
      </p:sp>
      <p:sp>
        <p:nvSpPr>
          <p:cNvPr id="10" name="Dia számának helye 5"/>
          <p:cNvSpPr>
            <a:spLocks noGrp="1"/>
          </p:cNvSpPr>
          <p:nvPr>
            <p:ph type="sldNum" sz="quarter" idx="17"/>
          </p:nvPr>
        </p:nvSpPr>
        <p:spPr>
          <a:xfrm>
            <a:off x="7956376" y="6286500"/>
            <a:ext cx="730424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  <p:sp>
        <p:nvSpPr>
          <p:cNvPr id="14" name="Élőláb helye 4"/>
          <p:cNvSpPr>
            <a:spLocks noGrp="1"/>
          </p:cNvSpPr>
          <p:nvPr>
            <p:ph type="ftr" sz="quarter" idx="18"/>
          </p:nvPr>
        </p:nvSpPr>
        <p:spPr>
          <a:xfrm>
            <a:off x="2857500" y="6286500"/>
            <a:ext cx="4882852" cy="365125"/>
          </a:xfrm>
        </p:spPr>
        <p:txBody>
          <a:bodyPr/>
          <a:lstStyle>
            <a:lvl1pPr algn="l">
              <a:defRPr sz="1300">
                <a:solidFill>
                  <a:schemeClr val="tx2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pt-BR" smtClean="0"/>
              <a:t>Cím: Minta Cím -  Előadó: Minta Előadó</a:t>
            </a:r>
            <a:endParaRPr lang="hu-HU" dirty="0"/>
          </a:p>
        </p:txBody>
      </p:sp>
    </p:spTree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 descr="mnb_ppt_alap_nyit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Kép 10" descr="mnb_ppt_alap_tartalom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75263" y="5132388"/>
            <a:ext cx="3424237" cy="172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zöveg helye 2"/>
          <p:cNvSpPr>
            <a:spLocks noGrp="1"/>
          </p:cNvSpPr>
          <p:nvPr>
            <p:ph type="body" idx="13" hasCustomPrompt="1"/>
          </p:nvPr>
        </p:nvSpPr>
        <p:spPr>
          <a:xfrm>
            <a:off x="634972" y="571480"/>
            <a:ext cx="7772400" cy="50006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r">
              <a:buNone/>
              <a:defRPr sz="2200" baseline="0">
                <a:solidFill>
                  <a:srgbClr val="777063"/>
                </a:solidFill>
                <a:latin typeface="Trebuchet MS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 smtClean="0"/>
              <a:t>Írja be az üdvözlő szöveget</a:t>
            </a:r>
            <a:endParaRPr lang="en-US" dirty="0" smtClean="0"/>
          </a:p>
        </p:txBody>
      </p:sp>
      <p:sp>
        <p:nvSpPr>
          <p:cNvPr id="6" name="Szöveg helye 2"/>
          <p:cNvSpPr>
            <a:spLocks noGrp="1"/>
          </p:cNvSpPr>
          <p:nvPr>
            <p:ph type="body" idx="14" hasCustomPrompt="1"/>
          </p:nvPr>
        </p:nvSpPr>
        <p:spPr>
          <a:xfrm>
            <a:off x="634972" y="1857364"/>
            <a:ext cx="7772400" cy="50006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r">
              <a:buNone/>
              <a:defRPr sz="2500" b="1" baseline="0">
                <a:solidFill>
                  <a:srgbClr val="777063"/>
                </a:solidFill>
                <a:latin typeface="Trebuchet MS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 smtClean="0"/>
              <a:t>Írja be az előadás címét</a:t>
            </a:r>
            <a:endParaRPr lang="en-US" dirty="0" smtClean="0"/>
          </a:p>
        </p:txBody>
      </p:sp>
      <p:sp>
        <p:nvSpPr>
          <p:cNvPr id="9" name="Szöveg helye 2"/>
          <p:cNvSpPr>
            <a:spLocks noGrp="1"/>
          </p:cNvSpPr>
          <p:nvPr>
            <p:ph type="body" idx="15" hasCustomPrompt="1"/>
          </p:nvPr>
        </p:nvSpPr>
        <p:spPr>
          <a:xfrm>
            <a:off x="634972" y="2643182"/>
            <a:ext cx="7772400" cy="50006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r">
              <a:buNone/>
              <a:defRPr sz="2200" baseline="0">
                <a:solidFill>
                  <a:srgbClr val="777063"/>
                </a:solidFill>
                <a:latin typeface="Trebuchet MS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 smtClean="0"/>
              <a:t>Írja be a készítő nevét</a:t>
            </a:r>
            <a:endParaRPr lang="en-US" dirty="0" smtClean="0"/>
          </a:p>
        </p:txBody>
      </p:sp>
      <p:sp>
        <p:nvSpPr>
          <p:cNvPr id="10" name="Szöveg helye 2"/>
          <p:cNvSpPr>
            <a:spLocks noGrp="1"/>
          </p:cNvSpPr>
          <p:nvPr>
            <p:ph type="body" idx="16"/>
          </p:nvPr>
        </p:nvSpPr>
        <p:spPr>
          <a:xfrm>
            <a:off x="634972" y="3143248"/>
            <a:ext cx="7772400" cy="50006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r">
              <a:spcBef>
                <a:spcPts val="1200"/>
              </a:spcBef>
              <a:buNone/>
              <a:defRPr sz="1800" baseline="0">
                <a:solidFill>
                  <a:srgbClr val="777063"/>
                </a:solidFill>
                <a:latin typeface="Trebuchet MS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Szöveg helye 2"/>
          <p:cNvSpPr>
            <a:spLocks noGrp="1"/>
          </p:cNvSpPr>
          <p:nvPr>
            <p:ph type="body" idx="17" hasCustomPrompt="1"/>
          </p:nvPr>
        </p:nvSpPr>
        <p:spPr>
          <a:xfrm>
            <a:off x="634972" y="3643314"/>
            <a:ext cx="7772400" cy="50006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r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800" baseline="0">
                <a:solidFill>
                  <a:srgbClr val="777063"/>
                </a:solidFill>
                <a:latin typeface="Trebuchet MS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hu-HU" dirty="0" smtClean="0"/>
              <a:t>Írja be a dátumot</a:t>
            </a:r>
          </a:p>
        </p:txBody>
      </p:sp>
      <p:sp>
        <p:nvSpPr>
          <p:cNvPr id="13" name="Élőláb helye 4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pt-BR" smtClean="0"/>
              <a:t>Cím: Minta Cím -  Előadó: Minta Előadó</a:t>
            </a:r>
            <a:endParaRPr lang="hu-HU"/>
          </a:p>
        </p:txBody>
      </p:sp>
      <p:sp>
        <p:nvSpPr>
          <p:cNvPr id="14" name="Dia számának helye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0DCB75-07EB-4EC0-9403-CD1723142338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  <p:pic>
        <p:nvPicPr>
          <p:cNvPr id="16" name="Kép 10" descr="mnb_ppt_alap_tartalom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75263" y="5132388"/>
            <a:ext cx="3424237" cy="172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Kép 10" descr="mnb_ppt_alap_tartalom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75263" y="5132388"/>
            <a:ext cx="3424237" cy="172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Kép 10" descr="mnb_ppt_alap_tartalom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75263" y="5132388"/>
            <a:ext cx="3424237" cy="172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ő pontok lábléc 1. (magya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6" descr="mnb_ppt_alap_fejezetelvalaszt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Egyenes összekötő 7"/>
          <p:cNvCxnSpPr/>
          <p:nvPr/>
        </p:nvCxnSpPr>
        <p:spPr>
          <a:xfrm>
            <a:off x="539552" y="6072188"/>
            <a:ext cx="71496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zövegdoboz 8"/>
          <p:cNvSpPr txBox="1"/>
          <p:nvPr/>
        </p:nvSpPr>
        <p:spPr>
          <a:xfrm>
            <a:off x="684213" y="6092824"/>
            <a:ext cx="6336059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500" dirty="0">
                <a:solidFill>
                  <a:srgbClr val="777063"/>
                </a:solidFill>
                <a:latin typeface="Trebuchet MS" pitchFamily="34" charset="0"/>
              </a:rPr>
              <a:t>A jegybank elsődleges célja az árstabilitás elérése és fenntartása.</a:t>
            </a:r>
            <a:endParaRPr lang="hu-HU" sz="1500" dirty="0" err="1">
              <a:solidFill>
                <a:srgbClr val="777063"/>
              </a:solidFill>
              <a:latin typeface="Trebuchet MS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 hasCustomPrompt="1"/>
          </p:nvPr>
        </p:nvSpPr>
        <p:spPr>
          <a:xfrm>
            <a:off x="537582" y="1600203"/>
            <a:ext cx="7150092" cy="4421086"/>
          </a:xfrm>
          <a:prstGeom prst="rect">
            <a:avLst/>
          </a:prstGeom>
        </p:spPr>
        <p:txBody>
          <a:bodyPr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800">
                <a:solidFill>
                  <a:schemeClr val="tx2"/>
                </a:solidFill>
                <a:latin typeface="Trebuchet MS" pitchFamily="34" charset="0"/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 marL="11430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>
                <a:solidFill>
                  <a:schemeClr val="tx2"/>
                </a:solidFill>
              </a:defRPr>
            </a:lvl3pPr>
            <a:lvl4pPr marL="16002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400">
                <a:solidFill>
                  <a:schemeClr val="tx2"/>
                </a:solidFill>
              </a:defRPr>
            </a:lvl4pPr>
          </a:lstStyle>
          <a:p>
            <a:pPr lvl="0"/>
            <a:r>
              <a:rPr lang="hu-HU" dirty="0" smtClean="0"/>
              <a:t>Ide írja be a főbb pontokat</a:t>
            </a:r>
          </a:p>
          <a:p>
            <a:pPr marL="74295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143000" marR="0" lvl="2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600200" marR="0" lvl="3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600200" marR="0" lvl="3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hu-HU" dirty="0" smtClean="0"/>
          </a:p>
          <a:p>
            <a:pPr lvl="0"/>
            <a:endParaRPr lang="hu-HU" dirty="0" smtClean="0"/>
          </a:p>
          <a:p>
            <a:pPr lvl="0"/>
            <a:endParaRPr lang="hu-HU" dirty="0" smtClean="0"/>
          </a:p>
          <a:p>
            <a:pPr lvl="0"/>
            <a:endParaRPr lang="hu-HU" dirty="0" smtClean="0"/>
          </a:p>
        </p:txBody>
      </p:sp>
      <p:sp>
        <p:nvSpPr>
          <p:cNvPr id="9" name="Cím 1"/>
          <p:cNvSpPr>
            <a:spLocks noGrp="1"/>
          </p:cNvSpPr>
          <p:nvPr>
            <p:ph type="title" hasCustomPrompt="1"/>
          </p:nvPr>
        </p:nvSpPr>
        <p:spPr>
          <a:xfrm>
            <a:off x="539552" y="908720"/>
            <a:ext cx="7149600" cy="511156"/>
          </a:xfrm>
          <a:prstGeom prst="rect">
            <a:avLst/>
          </a:prstGeom>
        </p:spPr>
        <p:txBody>
          <a:bodyPr/>
          <a:lstStyle>
            <a:lvl1pPr algn="l">
              <a:defRPr sz="2500">
                <a:solidFill>
                  <a:schemeClr val="tx2"/>
                </a:solidFill>
                <a:latin typeface="Trebuchet MS" pitchFamily="34" charset="0"/>
              </a:defRPr>
            </a:lvl1pPr>
          </a:lstStyle>
          <a:p>
            <a:r>
              <a:rPr lang="hu-HU" dirty="0" smtClean="0"/>
              <a:t>Tartalomjegyzék/Fő üzenetek/Összefoglaló</a:t>
            </a:r>
            <a:endParaRPr lang="hu-HU" dirty="0"/>
          </a:p>
        </p:txBody>
      </p:sp>
    </p:spTree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ő pontok lábléc 2. (magya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6" descr="mnb_ppt_alap_fejezetelvalaszt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zövegdoboz 8"/>
          <p:cNvSpPr txBox="1"/>
          <p:nvPr/>
        </p:nvSpPr>
        <p:spPr>
          <a:xfrm>
            <a:off x="755576" y="6093296"/>
            <a:ext cx="6480175" cy="5539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5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Az előadás megállapításai az előadó véleményét tükrözik és nem feltétlenül azonosak az MNB hivatalos álláspontjával.</a:t>
            </a:r>
            <a:endParaRPr lang="hu-HU" sz="1500" dirty="0" err="1">
              <a:solidFill>
                <a:schemeClr val="tx2"/>
              </a:solidFill>
              <a:latin typeface="+mn-lt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 hasCustomPrompt="1"/>
          </p:nvPr>
        </p:nvSpPr>
        <p:spPr>
          <a:xfrm>
            <a:off x="536400" y="1600203"/>
            <a:ext cx="7150092" cy="4421086"/>
          </a:xfrm>
          <a:prstGeom prst="rect">
            <a:avLst/>
          </a:prstGeom>
        </p:spPr>
        <p:txBody>
          <a:bodyPr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800">
                <a:solidFill>
                  <a:schemeClr val="tx2"/>
                </a:solidFill>
                <a:latin typeface="Trebuchet MS" pitchFamily="34" charset="0"/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 marL="11430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>
                <a:solidFill>
                  <a:schemeClr val="tx2"/>
                </a:solidFill>
              </a:defRPr>
            </a:lvl3pPr>
            <a:lvl4pPr marL="16002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400">
                <a:solidFill>
                  <a:schemeClr val="tx2"/>
                </a:solidFill>
              </a:defRPr>
            </a:lvl4pPr>
          </a:lstStyle>
          <a:p>
            <a:pPr lvl="0"/>
            <a:r>
              <a:rPr lang="hu-HU" dirty="0" smtClean="0"/>
              <a:t>Ide írja be a főbb pontokat</a:t>
            </a:r>
          </a:p>
          <a:p>
            <a:pPr marL="74295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143000" marR="0" lvl="2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600200" marR="0" lvl="3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600200" marR="0" lvl="3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hu-HU" dirty="0" smtClean="0"/>
          </a:p>
          <a:p>
            <a:pPr lvl="0"/>
            <a:endParaRPr lang="hu-HU" dirty="0" smtClean="0"/>
          </a:p>
          <a:p>
            <a:pPr lvl="0"/>
            <a:endParaRPr lang="hu-HU" dirty="0" smtClean="0"/>
          </a:p>
          <a:p>
            <a:pPr lvl="0"/>
            <a:endParaRPr lang="hu-HU" dirty="0" smtClean="0"/>
          </a:p>
        </p:txBody>
      </p:sp>
      <p:cxnSp>
        <p:nvCxnSpPr>
          <p:cNvPr id="10" name="Egyenes összekötő 7"/>
          <p:cNvCxnSpPr/>
          <p:nvPr userDrawn="1"/>
        </p:nvCxnSpPr>
        <p:spPr>
          <a:xfrm>
            <a:off x="536400" y="6072188"/>
            <a:ext cx="71496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ím 1"/>
          <p:cNvSpPr>
            <a:spLocks noGrp="1"/>
          </p:cNvSpPr>
          <p:nvPr>
            <p:ph type="title" hasCustomPrompt="1"/>
          </p:nvPr>
        </p:nvSpPr>
        <p:spPr>
          <a:xfrm>
            <a:off x="536400" y="908720"/>
            <a:ext cx="7149600" cy="511156"/>
          </a:xfrm>
          <a:prstGeom prst="rect">
            <a:avLst/>
          </a:prstGeom>
        </p:spPr>
        <p:txBody>
          <a:bodyPr/>
          <a:lstStyle>
            <a:lvl1pPr algn="l">
              <a:defRPr sz="2500">
                <a:solidFill>
                  <a:schemeClr val="tx2"/>
                </a:solidFill>
                <a:latin typeface="Trebuchet MS" pitchFamily="34" charset="0"/>
              </a:defRPr>
            </a:lvl1pPr>
          </a:lstStyle>
          <a:p>
            <a:r>
              <a:rPr lang="hu-HU" dirty="0" smtClean="0"/>
              <a:t>Tartalomjegyzék/Fő üzenetek/Összefoglaló</a:t>
            </a:r>
            <a:endParaRPr lang="hu-HU" dirty="0"/>
          </a:p>
        </p:txBody>
      </p:sp>
    </p:spTree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ő pontok lábléc 3. (ango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6" descr="mnb_ppt_alap_fejezetelvalaszt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zövegdoboz 8"/>
          <p:cNvSpPr txBox="1"/>
          <p:nvPr/>
        </p:nvSpPr>
        <p:spPr>
          <a:xfrm>
            <a:off x="755577" y="6093296"/>
            <a:ext cx="626469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The views expressed in this presentation are those of the author and do not necessarily represent official positions of the MNB.</a:t>
            </a:r>
            <a:endParaRPr lang="hu-HU" sz="1500" dirty="0" err="1">
              <a:solidFill>
                <a:schemeClr val="tx2"/>
              </a:solidFill>
              <a:latin typeface="+mn-lt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 hasCustomPrompt="1"/>
          </p:nvPr>
        </p:nvSpPr>
        <p:spPr>
          <a:xfrm>
            <a:off x="536400" y="1600203"/>
            <a:ext cx="7150092" cy="4421086"/>
          </a:xfrm>
          <a:prstGeom prst="rect">
            <a:avLst/>
          </a:prstGeom>
        </p:spPr>
        <p:txBody>
          <a:bodyPr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800">
                <a:solidFill>
                  <a:schemeClr val="tx2"/>
                </a:solidFill>
                <a:latin typeface="Trebuchet MS" pitchFamily="34" charset="0"/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 marL="11430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>
                <a:solidFill>
                  <a:schemeClr val="tx2"/>
                </a:solidFill>
              </a:defRPr>
            </a:lvl3pPr>
            <a:lvl4pPr marL="16002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400">
                <a:solidFill>
                  <a:schemeClr val="tx2"/>
                </a:solidFill>
              </a:defRPr>
            </a:lvl4pPr>
          </a:lstStyle>
          <a:p>
            <a:pPr lvl="0"/>
            <a:r>
              <a:rPr lang="hu-HU" dirty="0" smtClean="0"/>
              <a:t>Ide írja be a főbb pontokat</a:t>
            </a:r>
          </a:p>
          <a:p>
            <a:pPr marL="74295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143000" marR="0" lvl="2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600200" marR="0" lvl="3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600200" marR="0" lvl="3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hu-HU" dirty="0" smtClean="0"/>
          </a:p>
          <a:p>
            <a:pPr lvl="0"/>
            <a:endParaRPr lang="hu-HU" dirty="0" smtClean="0"/>
          </a:p>
          <a:p>
            <a:pPr lvl="0"/>
            <a:endParaRPr lang="hu-HU" dirty="0" smtClean="0"/>
          </a:p>
          <a:p>
            <a:pPr lvl="0"/>
            <a:endParaRPr lang="hu-HU" dirty="0" smtClean="0"/>
          </a:p>
        </p:txBody>
      </p:sp>
      <p:cxnSp>
        <p:nvCxnSpPr>
          <p:cNvPr id="11" name="Egyenes összekötő 7"/>
          <p:cNvCxnSpPr/>
          <p:nvPr userDrawn="1"/>
        </p:nvCxnSpPr>
        <p:spPr>
          <a:xfrm>
            <a:off x="536400" y="6072188"/>
            <a:ext cx="71496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ím 1"/>
          <p:cNvSpPr>
            <a:spLocks noGrp="1"/>
          </p:cNvSpPr>
          <p:nvPr>
            <p:ph type="title" hasCustomPrompt="1"/>
          </p:nvPr>
        </p:nvSpPr>
        <p:spPr>
          <a:xfrm>
            <a:off x="536400" y="908720"/>
            <a:ext cx="7149600" cy="511156"/>
          </a:xfrm>
          <a:prstGeom prst="rect">
            <a:avLst/>
          </a:prstGeom>
        </p:spPr>
        <p:txBody>
          <a:bodyPr/>
          <a:lstStyle>
            <a:lvl1pPr algn="l">
              <a:defRPr sz="2500">
                <a:solidFill>
                  <a:schemeClr val="tx2"/>
                </a:solidFill>
                <a:latin typeface="Trebuchet MS" pitchFamily="34" charset="0"/>
              </a:defRPr>
            </a:lvl1pPr>
          </a:lstStyle>
          <a:p>
            <a:r>
              <a:rPr lang="hu-HU" dirty="0" smtClean="0"/>
              <a:t>Tartalomjegyzék/Fő üzenetek/Összefoglaló</a:t>
            </a:r>
            <a:endParaRPr lang="hu-HU" dirty="0"/>
          </a:p>
        </p:txBody>
      </p:sp>
    </p:spTree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ő pontok lábléc 4. (ango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6" descr="mnb_ppt_alap_fejezetelvalaszt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zövegdoboz 8"/>
          <p:cNvSpPr txBox="1"/>
          <p:nvPr/>
        </p:nvSpPr>
        <p:spPr>
          <a:xfrm>
            <a:off x="684213" y="6092825"/>
            <a:ext cx="640806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 smtClean="0">
                <a:solidFill>
                  <a:srgbClr val="777063"/>
                </a:solidFill>
                <a:latin typeface="Trebuchet MS" pitchFamily="34" charset="0"/>
              </a:rPr>
              <a:t>The primary objective of the MNB shall be to achieve and maintain price stability.</a:t>
            </a:r>
            <a:endParaRPr lang="hu-HU" sz="1500" dirty="0" err="1">
              <a:solidFill>
                <a:srgbClr val="777063"/>
              </a:solidFill>
              <a:latin typeface="Trebuchet MS" pitchFamily="34" charset="0"/>
            </a:endParaRPr>
          </a:p>
        </p:txBody>
      </p:sp>
      <p:sp>
        <p:nvSpPr>
          <p:cNvPr id="8" name="Tartalom helye 2"/>
          <p:cNvSpPr>
            <a:spLocks noGrp="1"/>
          </p:cNvSpPr>
          <p:nvPr>
            <p:ph idx="1" hasCustomPrompt="1"/>
          </p:nvPr>
        </p:nvSpPr>
        <p:spPr>
          <a:xfrm>
            <a:off x="536400" y="1600203"/>
            <a:ext cx="7150092" cy="4421086"/>
          </a:xfrm>
          <a:prstGeom prst="rect">
            <a:avLst/>
          </a:prstGeom>
        </p:spPr>
        <p:txBody>
          <a:bodyPr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800">
                <a:solidFill>
                  <a:schemeClr val="tx2"/>
                </a:solidFill>
                <a:latin typeface="Trebuchet MS" pitchFamily="34" charset="0"/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 marL="11430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>
                <a:solidFill>
                  <a:schemeClr val="tx2"/>
                </a:solidFill>
              </a:defRPr>
            </a:lvl3pPr>
            <a:lvl4pPr marL="16002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400">
                <a:solidFill>
                  <a:schemeClr val="tx2"/>
                </a:solidFill>
              </a:defRPr>
            </a:lvl4pPr>
          </a:lstStyle>
          <a:p>
            <a:pPr lvl="0"/>
            <a:r>
              <a:rPr lang="hu-HU" dirty="0" smtClean="0"/>
              <a:t>Ide írja be a főbb pontokat</a:t>
            </a:r>
          </a:p>
          <a:p>
            <a:pPr marL="74295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143000" marR="0" lvl="2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600200" marR="0" lvl="3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600200" marR="0" lvl="3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hu-HU" dirty="0" smtClean="0"/>
          </a:p>
          <a:p>
            <a:pPr lvl="0"/>
            <a:endParaRPr lang="hu-HU" dirty="0" smtClean="0"/>
          </a:p>
          <a:p>
            <a:pPr lvl="0"/>
            <a:endParaRPr lang="hu-HU" dirty="0" smtClean="0"/>
          </a:p>
          <a:p>
            <a:pPr lvl="0"/>
            <a:endParaRPr lang="hu-HU" dirty="0" smtClean="0"/>
          </a:p>
        </p:txBody>
      </p:sp>
      <p:cxnSp>
        <p:nvCxnSpPr>
          <p:cNvPr id="12" name="Egyenes összekötő 7"/>
          <p:cNvCxnSpPr/>
          <p:nvPr userDrawn="1"/>
        </p:nvCxnSpPr>
        <p:spPr>
          <a:xfrm>
            <a:off x="536400" y="6072188"/>
            <a:ext cx="71496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ím 1"/>
          <p:cNvSpPr>
            <a:spLocks noGrp="1"/>
          </p:cNvSpPr>
          <p:nvPr>
            <p:ph type="title" hasCustomPrompt="1"/>
          </p:nvPr>
        </p:nvSpPr>
        <p:spPr>
          <a:xfrm>
            <a:off x="536400" y="908720"/>
            <a:ext cx="7149600" cy="511156"/>
          </a:xfrm>
          <a:prstGeom prst="rect">
            <a:avLst/>
          </a:prstGeom>
        </p:spPr>
        <p:txBody>
          <a:bodyPr/>
          <a:lstStyle>
            <a:lvl1pPr algn="l">
              <a:defRPr sz="2500">
                <a:solidFill>
                  <a:schemeClr val="tx2"/>
                </a:solidFill>
                <a:latin typeface="Trebuchet MS" pitchFamily="34" charset="0"/>
              </a:defRPr>
            </a:lvl1pPr>
          </a:lstStyle>
          <a:p>
            <a:r>
              <a:rPr lang="hu-HU" dirty="0" smtClean="0"/>
              <a:t>Tartalomjegyzék/Fő üzenetek/Összefoglaló</a:t>
            </a:r>
            <a:endParaRPr lang="hu-HU" dirty="0"/>
          </a:p>
        </p:txBody>
      </p:sp>
    </p:spTree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ő pontok lábléc 5. (ür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6" descr="mnb_ppt_alap_fejezetelvalaszt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artalom helye 2"/>
          <p:cNvSpPr>
            <a:spLocks noGrp="1"/>
          </p:cNvSpPr>
          <p:nvPr>
            <p:ph idx="1" hasCustomPrompt="1"/>
          </p:nvPr>
        </p:nvSpPr>
        <p:spPr>
          <a:xfrm>
            <a:off x="536400" y="1600203"/>
            <a:ext cx="7150092" cy="4421086"/>
          </a:xfrm>
          <a:prstGeom prst="rect">
            <a:avLst/>
          </a:prstGeom>
        </p:spPr>
        <p:txBody>
          <a:bodyPr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800">
                <a:solidFill>
                  <a:schemeClr val="tx2"/>
                </a:solidFill>
                <a:latin typeface="Trebuchet MS" pitchFamily="34" charset="0"/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 marL="11430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>
                <a:solidFill>
                  <a:schemeClr val="tx2"/>
                </a:solidFill>
              </a:defRPr>
            </a:lvl3pPr>
            <a:lvl4pPr marL="16002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400">
                <a:solidFill>
                  <a:schemeClr val="tx2"/>
                </a:solidFill>
              </a:defRPr>
            </a:lvl4pPr>
          </a:lstStyle>
          <a:p>
            <a:pPr lvl="0"/>
            <a:r>
              <a:rPr lang="hu-HU" dirty="0" smtClean="0"/>
              <a:t>Ide írja be a főbb pontokat</a:t>
            </a:r>
          </a:p>
          <a:p>
            <a:pPr marL="74295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143000" marR="0" lvl="2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600200" marR="0" lvl="3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600200" marR="0" lvl="3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hu-HU" dirty="0" smtClean="0"/>
          </a:p>
          <a:p>
            <a:pPr lvl="0"/>
            <a:endParaRPr lang="hu-HU" dirty="0" smtClean="0"/>
          </a:p>
          <a:p>
            <a:pPr lvl="0"/>
            <a:endParaRPr lang="hu-HU" dirty="0" smtClean="0"/>
          </a:p>
          <a:p>
            <a:pPr lvl="0"/>
            <a:endParaRPr lang="hu-HU" dirty="0" smtClean="0"/>
          </a:p>
        </p:txBody>
      </p:sp>
      <p:cxnSp>
        <p:nvCxnSpPr>
          <p:cNvPr id="10" name="Egyenes összekötő 7"/>
          <p:cNvCxnSpPr/>
          <p:nvPr userDrawn="1"/>
        </p:nvCxnSpPr>
        <p:spPr>
          <a:xfrm>
            <a:off x="536400" y="6072188"/>
            <a:ext cx="71496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ím 1"/>
          <p:cNvSpPr>
            <a:spLocks noGrp="1"/>
          </p:cNvSpPr>
          <p:nvPr>
            <p:ph type="title" hasCustomPrompt="1"/>
          </p:nvPr>
        </p:nvSpPr>
        <p:spPr>
          <a:xfrm>
            <a:off x="536400" y="908720"/>
            <a:ext cx="7149600" cy="511156"/>
          </a:xfrm>
          <a:prstGeom prst="rect">
            <a:avLst/>
          </a:prstGeom>
        </p:spPr>
        <p:txBody>
          <a:bodyPr/>
          <a:lstStyle>
            <a:lvl1pPr algn="l">
              <a:defRPr sz="2500">
                <a:solidFill>
                  <a:schemeClr val="tx2"/>
                </a:solidFill>
                <a:latin typeface="Trebuchet MS" pitchFamily="34" charset="0"/>
              </a:defRPr>
            </a:lvl1pPr>
          </a:lstStyle>
          <a:p>
            <a:r>
              <a:rPr lang="hu-HU" dirty="0" smtClean="0"/>
              <a:t>Tartalomjegyzék/Fő üzenetek/Összefoglaló</a:t>
            </a:r>
            <a:endParaRPr lang="hu-HU" dirty="0"/>
          </a:p>
        </p:txBody>
      </p:sp>
    </p:spTree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loldal címm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Egyenes összekötő 10"/>
          <p:cNvCxnSpPr/>
          <p:nvPr/>
        </p:nvCxnSpPr>
        <p:spPr>
          <a:xfrm>
            <a:off x="648000" y="6072188"/>
            <a:ext cx="78480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12" descr="mnb_logo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6092825"/>
            <a:ext cx="1885950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artalom helye 2"/>
          <p:cNvSpPr>
            <a:spLocks noGrp="1"/>
          </p:cNvSpPr>
          <p:nvPr>
            <p:ph idx="1" hasCustomPrompt="1"/>
          </p:nvPr>
        </p:nvSpPr>
        <p:spPr>
          <a:xfrm>
            <a:off x="648000" y="1052736"/>
            <a:ext cx="7848000" cy="4824537"/>
          </a:xfrm>
          <a:prstGeom prst="rect">
            <a:avLst/>
          </a:prstGeom>
        </p:spPr>
        <p:txBody>
          <a:bodyPr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800">
                <a:solidFill>
                  <a:schemeClr val="tx2"/>
                </a:solidFill>
                <a:latin typeface="Trebuchet MS" pitchFamily="34" charset="0"/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 marL="11430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>
                <a:solidFill>
                  <a:schemeClr val="tx2"/>
                </a:solidFill>
              </a:defRPr>
            </a:lvl3pPr>
            <a:lvl4pPr marL="16002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400">
                <a:solidFill>
                  <a:schemeClr val="tx2"/>
                </a:solidFill>
              </a:defRPr>
            </a:lvl4pPr>
          </a:lstStyle>
          <a:p>
            <a:pPr lvl="0"/>
            <a:r>
              <a:rPr lang="hu-HU" dirty="0" smtClean="0"/>
              <a:t>Ide írja be a főbb pontokat</a:t>
            </a:r>
          </a:p>
          <a:p>
            <a:pPr marL="74295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143000" marR="0" lvl="2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600200" marR="0" lvl="3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600200" marR="0" lvl="3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hu-HU" dirty="0" smtClean="0"/>
          </a:p>
          <a:p>
            <a:pPr lvl="0"/>
            <a:endParaRPr lang="hu-HU" dirty="0" smtClean="0"/>
          </a:p>
          <a:p>
            <a:pPr lvl="0"/>
            <a:endParaRPr lang="hu-HU" dirty="0" smtClean="0"/>
          </a:p>
          <a:p>
            <a:pPr lvl="0"/>
            <a:endParaRPr lang="hu-HU" dirty="0" smtClean="0"/>
          </a:p>
        </p:txBody>
      </p:sp>
      <p:sp>
        <p:nvSpPr>
          <p:cNvPr id="10" name="Dia számának helye 5"/>
          <p:cNvSpPr>
            <a:spLocks noGrp="1"/>
          </p:cNvSpPr>
          <p:nvPr>
            <p:ph type="sldNum" sz="quarter" idx="17"/>
          </p:nvPr>
        </p:nvSpPr>
        <p:spPr>
          <a:xfrm>
            <a:off x="7956376" y="6286500"/>
            <a:ext cx="730424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  <p:sp>
        <p:nvSpPr>
          <p:cNvPr id="14" name="Élőláb helye 4"/>
          <p:cNvSpPr>
            <a:spLocks noGrp="1"/>
          </p:cNvSpPr>
          <p:nvPr>
            <p:ph type="ftr" sz="quarter" idx="18"/>
          </p:nvPr>
        </p:nvSpPr>
        <p:spPr>
          <a:xfrm>
            <a:off x="2857500" y="6286500"/>
            <a:ext cx="4882852" cy="365125"/>
          </a:xfrm>
        </p:spPr>
        <p:txBody>
          <a:bodyPr/>
          <a:lstStyle>
            <a:lvl1pPr algn="l">
              <a:defRPr sz="1300">
                <a:solidFill>
                  <a:schemeClr val="tx2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pt-BR" smtClean="0"/>
              <a:t>Cím: Minta Cím -  Előadó: Minta Előadó</a:t>
            </a:r>
            <a:endParaRPr lang="hu-HU" dirty="0"/>
          </a:p>
        </p:txBody>
      </p:sp>
      <p:sp>
        <p:nvSpPr>
          <p:cNvPr id="9" name="Cím 5"/>
          <p:cNvSpPr>
            <a:spLocks noGrp="1"/>
          </p:cNvSpPr>
          <p:nvPr userDrawn="1">
            <p:ph type="title" hasCustomPrompt="1"/>
          </p:nvPr>
        </p:nvSpPr>
        <p:spPr>
          <a:xfrm>
            <a:off x="611560" y="404813"/>
            <a:ext cx="7848000" cy="633600"/>
          </a:xfrm>
          <a:solidFill>
            <a:schemeClr val="accent1"/>
          </a:solidFill>
        </p:spPr>
        <p:txBody>
          <a:bodyPr>
            <a:normAutofit/>
          </a:bodyPr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hu-HU" dirty="0" smtClean="0"/>
              <a:t>Cím beírásához kattintson ide</a:t>
            </a:r>
            <a:endParaRPr lang="hu-H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loldal alcímm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Egyenes összekötő 10"/>
          <p:cNvCxnSpPr/>
          <p:nvPr/>
        </p:nvCxnSpPr>
        <p:spPr>
          <a:xfrm>
            <a:off x="648000" y="6072188"/>
            <a:ext cx="78480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12" descr="mnb_logo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6092825"/>
            <a:ext cx="1885950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zöveg helye 2"/>
          <p:cNvSpPr>
            <a:spLocks noGrp="1"/>
          </p:cNvSpPr>
          <p:nvPr>
            <p:ph type="body" idx="15" hasCustomPrompt="1"/>
          </p:nvPr>
        </p:nvSpPr>
        <p:spPr>
          <a:xfrm>
            <a:off x="684000" y="1151596"/>
            <a:ext cx="7848000" cy="477204"/>
          </a:xfrm>
          <a:prstGeom prst="rect">
            <a:avLst/>
          </a:prstGeom>
          <a:noFill/>
        </p:spPr>
        <p:txBody>
          <a:bodyPr wrap="none" anchor="t">
            <a:normAutofit/>
          </a:bodyPr>
          <a:lstStyle>
            <a:lvl1pPr marL="0" indent="0" algn="l">
              <a:buNone/>
              <a:defRPr sz="2300" b="1" baseline="0">
                <a:solidFill>
                  <a:schemeClr val="tx2"/>
                </a:solidFill>
                <a:latin typeface="Trebuchet MS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 smtClean="0"/>
              <a:t>Alcím beírásához kattintson ide</a:t>
            </a:r>
          </a:p>
        </p:txBody>
      </p:sp>
      <p:sp>
        <p:nvSpPr>
          <p:cNvPr id="11" name="Cím 10"/>
          <p:cNvSpPr>
            <a:spLocks noGrp="1"/>
          </p:cNvSpPr>
          <p:nvPr>
            <p:ph type="title" hasCustomPrompt="1"/>
          </p:nvPr>
        </p:nvSpPr>
        <p:spPr>
          <a:xfrm>
            <a:off x="611560" y="404664"/>
            <a:ext cx="7848000" cy="634082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algn="l">
              <a:defRPr sz="2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hu-HU" dirty="0" smtClean="0"/>
              <a:t>Cím beírásához kattintson ide</a:t>
            </a:r>
          </a:p>
        </p:txBody>
      </p:sp>
      <p:sp>
        <p:nvSpPr>
          <p:cNvPr id="10" name="Dia számának helye 5"/>
          <p:cNvSpPr>
            <a:spLocks noGrp="1"/>
          </p:cNvSpPr>
          <p:nvPr>
            <p:ph type="sldNum" sz="quarter" idx="17"/>
          </p:nvPr>
        </p:nvSpPr>
        <p:spPr>
          <a:xfrm>
            <a:off x="7956376" y="6286500"/>
            <a:ext cx="730424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  <p:sp>
        <p:nvSpPr>
          <p:cNvPr id="14" name="Élőláb helye 4"/>
          <p:cNvSpPr>
            <a:spLocks noGrp="1"/>
          </p:cNvSpPr>
          <p:nvPr>
            <p:ph type="ftr" sz="quarter" idx="18"/>
          </p:nvPr>
        </p:nvSpPr>
        <p:spPr>
          <a:xfrm>
            <a:off x="2857500" y="6286500"/>
            <a:ext cx="4882852" cy="365125"/>
          </a:xfrm>
        </p:spPr>
        <p:txBody>
          <a:bodyPr/>
          <a:lstStyle>
            <a:lvl1pPr algn="l">
              <a:defRPr sz="1300">
                <a:solidFill>
                  <a:schemeClr val="tx2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pt-BR" smtClean="0"/>
              <a:t>Cím: Minta Cím -  Előadó: Minta Előadó</a:t>
            </a:r>
            <a:endParaRPr lang="hu-HU" dirty="0"/>
          </a:p>
        </p:txBody>
      </p:sp>
      <p:sp>
        <p:nvSpPr>
          <p:cNvPr id="13" name="Tartalom helye 2"/>
          <p:cNvSpPr>
            <a:spLocks noGrp="1"/>
          </p:cNvSpPr>
          <p:nvPr>
            <p:ph idx="1" hasCustomPrompt="1"/>
          </p:nvPr>
        </p:nvSpPr>
        <p:spPr>
          <a:xfrm>
            <a:off x="683568" y="1628800"/>
            <a:ext cx="7920880" cy="4320480"/>
          </a:xfrm>
          <a:prstGeom prst="rect">
            <a:avLst/>
          </a:prstGeom>
        </p:spPr>
        <p:txBody>
          <a:bodyPr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800">
                <a:solidFill>
                  <a:schemeClr val="tx2"/>
                </a:solidFill>
                <a:latin typeface="Trebuchet MS" pitchFamily="34" charset="0"/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 marL="11430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>
                <a:solidFill>
                  <a:schemeClr val="tx2"/>
                </a:solidFill>
              </a:defRPr>
            </a:lvl3pPr>
            <a:lvl4pPr marL="16002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400">
                <a:solidFill>
                  <a:schemeClr val="tx2"/>
                </a:solidFill>
              </a:defRPr>
            </a:lvl4pPr>
          </a:lstStyle>
          <a:p>
            <a:pPr lvl="0"/>
            <a:r>
              <a:rPr lang="hu-HU" dirty="0" smtClean="0"/>
              <a:t>Ide írja be a főbb pontokat</a:t>
            </a:r>
          </a:p>
          <a:p>
            <a:pPr marL="74295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143000" marR="0" lvl="2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600200" marR="0" lvl="3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600200" marR="0" lvl="3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hu-HU" dirty="0" smtClean="0"/>
          </a:p>
          <a:p>
            <a:pPr lvl="0"/>
            <a:endParaRPr lang="hu-HU" dirty="0" smtClean="0"/>
          </a:p>
          <a:p>
            <a:pPr lvl="0"/>
            <a:endParaRPr lang="hu-HU" dirty="0" smtClean="0"/>
          </a:p>
          <a:p>
            <a:pPr lvl="0"/>
            <a:endParaRPr lang="hu-HU" dirty="0" smtClean="0"/>
          </a:p>
        </p:txBody>
      </p:sp>
    </p:spTree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loldal elrendezés 1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Egyenes összekötő 10"/>
          <p:cNvCxnSpPr/>
          <p:nvPr/>
        </p:nvCxnSpPr>
        <p:spPr>
          <a:xfrm>
            <a:off x="612000" y="6072188"/>
            <a:ext cx="78480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Kép 13" descr="mnb_logo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6092825"/>
            <a:ext cx="1885950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zöveg helye 2"/>
          <p:cNvSpPr>
            <a:spLocks noGrp="1"/>
          </p:cNvSpPr>
          <p:nvPr>
            <p:ph type="body" idx="14" hasCustomPrompt="1"/>
          </p:nvPr>
        </p:nvSpPr>
        <p:spPr>
          <a:xfrm>
            <a:off x="611560" y="1196752"/>
            <a:ext cx="7848440" cy="58917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tx2"/>
                </a:solidFill>
                <a:latin typeface="Trebuchet MS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 smtClean="0"/>
              <a:t>Szöveg szerkesztése</a:t>
            </a:r>
          </a:p>
        </p:txBody>
      </p:sp>
      <p:sp>
        <p:nvSpPr>
          <p:cNvPr id="13" name="Szöveg helye 2"/>
          <p:cNvSpPr>
            <a:spLocks noGrp="1"/>
          </p:cNvSpPr>
          <p:nvPr>
            <p:ph type="body" idx="15" hasCustomPrompt="1"/>
          </p:nvPr>
        </p:nvSpPr>
        <p:spPr>
          <a:xfrm>
            <a:off x="612000" y="1857364"/>
            <a:ext cx="7848000" cy="571504"/>
          </a:xfrm>
          <a:prstGeom prst="rect">
            <a:avLst/>
          </a:prstGeom>
          <a:noFill/>
        </p:spPr>
        <p:txBody>
          <a:bodyPr wrap="none" anchor="t">
            <a:normAutofit/>
          </a:bodyPr>
          <a:lstStyle>
            <a:lvl1pPr marL="0" indent="0" algn="ctr">
              <a:buNone/>
              <a:defRPr sz="1800" b="0">
                <a:solidFill>
                  <a:schemeClr val="tx2"/>
                </a:solidFill>
                <a:latin typeface="Trebuchet MS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 smtClean="0"/>
              <a:t>Szöveg szerkesztése</a:t>
            </a:r>
          </a:p>
        </p:txBody>
      </p:sp>
      <p:sp>
        <p:nvSpPr>
          <p:cNvPr id="14" name="Cím 13"/>
          <p:cNvSpPr>
            <a:spLocks noGrp="1"/>
          </p:cNvSpPr>
          <p:nvPr>
            <p:ph type="title" hasCustomPrompt="1"/>
          </p:nvPr>
        </p:nvSpPr>
        <p:spPr>
          <a:xfrm>
            <a:off x="611560" y="404813"/>
            <a:ext cx="7848000" cy="633600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algn="l">
              <a:defRPr sz="2500" b="1">
                <a:solidFill>
                  <a:schemeClr val="bg1"/>
                </a:solidFill>
              </a:defRPr>
            </a:lvl1pPr>
          </a:lstStyle>
          <a:p>
            <a:r>
              <a:rPr lang="hu-HU" dirty="0" smtClean="0"/>
              <a:t>Cím beírásához kattintson ide</a:t>
            </a:r>
            <a:endParaRPr lang="hu-HU" dirty="0"/>
          </a:p>
        </p:txBody>
      </p:sp>
      <p:sp>
        <p:nvSpPr>
          <p:cNvPr id="15" name="Tartalom helye 2"/>
          <p:cNvSpPr>
            <a:spLocks noGrp="1"/>
          </p:cNvSpPr>
          <p:nvPr>
            <p:ph idx="1" hasCustomPrompt="1"/>
          </p:nvPr>
        </p:nvSpPr>
        <p:spPr>
          <a:xfrm>
            <a:off x="612000" y="2492895"/>
            <a:ext cx="7848000" cy="3384377"/>
          </a:xfrm>
          <a:prstGeom prst="rect">
            <a:avLst/>
          </a:prstGeom>
        </p:spPr>
        <p:txBody>
          <a:bodyPr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800">
                <a:solidFill>
                  <a:schemeClr val="tx2"/>
                </a:solidFill>
                <a:latin typeface="Trebuchet MS" pitchFamily="34" charset="0"/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 marL="11430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>
                <a:solidFill>
                  <a:schemeClr val="tx2"/>
                </a:solidFill>
              </a:defRPr>
            </a:lvl3pPr>
            <a:lvl4pPr marL="16002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400">
                <a:solidFill>
                  <a:schemeClr val="tx2"/>
                </a:solidFill>
              </a:defRPr>
            </a:lvl4pPr>
          </a:lstStyle>
          <a:p>
            <a:pPr lvl="0"/>
            <a:r>
              <a:rPr lang="hu-HU" dirty="0" smtClean="0"/>
              <a:t>Ide írja be a főbb pontokat</a:t>
            </a:r>
          </a:p>
          <a:p>
            <a:pPr marL="74295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143000" marR="0" lvl="2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600200" marR="0" lvl="3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600200" marR="0" lvl="3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hu-HU" dirty="0" smtClean="0"/>
          </a:p>
          <a:p>
            <a:pPr lvl="0"/>
            <a:endParaRPr lang="hu-HU" dirty="0" smtClean="0"/>
          </a:p>
          <a:p>
            <a:pPr lvl="0"/>
            <a:endParaRPr lang="hu-HU" dirty="0" smtClean="0"/>
          </a:p>
          <a:p>
            <a:pPr lvl="0"/>
            <a:endParaRPr lang="hu-HU" dirty="0" smtClean="0"/>
          </a:p>
        </p:txBody>
      </p:sp>
      <p:sp>
        <p:nvSpPr>
          <p:cNvPr id="10" name="Dia számának helye 5"/>
          <p:cNvSpPr>
            <a:spLocks noGrp="1"/>
          </p:cNvSpPr>
          <p:nvPr>
            <p:ph type="sldNum" sz="quarter" idx="17"/>
          </p:nvPr>
        </p:nvSpPr>
        <p:spPr>
          <a:xfrm>
            <a:off x="7956376" y="6286500"/>
            <a:ext cx="730424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  <p:sp>
        <p:nvSpPr>
          <p:cNvPr id="16" name="Élőláb helye 4"/>
          <p:cNvSpPr>
            <a:spLocks noGrp="1"/>
          </p:cNvSpPr>
          <p:nvPr>
            <p:ph type="ftr" sz="quarter" idx="16"/>
          </p:nvPr>
        </p:nvSpPr>
        <p:spPr>
          <a:xfrm>
            <a:off x="2857500" y="6286500"/>
            <a:ext cx="4882852" cy="365125"/>
          </a:xfrm>
        </p:spPr>
        <p:txBody>
          <a:bodyPr/>
          <a:lstStyle>
            <a:lvl1pPr algn="l">
              <a:defRPr sz="1300">
                <a:solidFill>
                  <a:schemeClr val="tx2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pt-BR" dirty="0" smtClean="0"/>
              <a:t>Cím: Minta Cím -  Előadó: Minta Előadó</a:t>
            </a:r>
            <a:endParaRPr lang="hu-HU" dirty="0"/>
          </a:p>
        </p:txBody>
      </p:sp>
    </p:spTree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4544144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solidFill>
                  <a:schemeClr val="tx1">
                    <a:tint val="75000"/>
                  </a:schemeClr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pt-BR" dirty="0" smtClean="0"/>
              <a:t>Cím: Minta Cím -  Előadó: Minta Előadó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7884368" y="6356350"/>
            <a:ext cx="802432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57200" y="1268760"/>
            <a:ext cx="8229600" cy="48574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80" r:id="rId3"/>
    <p:sldLayoutId id="2147483781" r:id="rId4"/>
    <p:sldLayoutId id="2147483758" r:id="rId5"/>
    <p:sldLayoutId id="2147483759" r:id="rId6"/>
    <p:sldLayoutId id="2147483782" r:id="rId7"/>
    <p:sldLayoutId id="2147483783" r:id="rId8"/>
    <p:sldLayoutId id="2147483763" r:id="rId9"/>
    <p:sldLayoutId id="2147483765" r:id="rId10"/>
    <p:sldLayoutId id="2147483766" r:id="rId11"/>
    <p:sldLayoutId id="2147483767" r:id="rId12"/>
    <p:sldLayoutId id="2147483768" r:id="rId13"/>
    <p:sldLayoutId id="2147483769" r:id="rId14"/>
    <p:sldLayoutId id="2147483784" r:id="rId15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5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ts val="1200"/>
        </a:spcBef>
        <a:spcAft>
          <a:spcPct val="0"/>
        </a:spcAft>
        <a:buFont typeface="Arial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zöveg helye 2"/>
          <p:cNvSpPr>
            <a:spLocks noGrp="1"/>
          </p:cNvSpPr>
          <p:nvPr>
            <p:ph type="body" idx="14"/>
          </p:nvPr>
        </p:nvSpPr>
        <p:spPr bwMode="auto">
          <a:xfrm>
            <a:off x="634972" y="1484784"/>
            <a:ext cx="7772400" cy="1224136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hu-HU" dirty="0" smtClean="0"/>
              <a:t>MAKROGAZDASÁGI KILÁTÁSOK</a:t>
            </a:r>
          </a:p>
          <a:p>
            <a:pPr eaLnBrk="1" hangingPunct="1"/>
            <a:r>
              <a:rPr lang="hu-HU" dirty="0" smtClean="0"/>
              <a:t>INFLÁCIÓS JELENTÉS 2011. december</a:t>
            </a:r>
          </a:p>
          <a:p>
            <a:pPr eaLnBrk="1" hangingPunct="1"/>
            <a:endParaRPr lang="hu-HU" dirty="0" smtClean="0"/>
          </a:p>
        </p:txBody>
      </p:sp>
      <p:sp>
        <p:nvSpPr>
          <p:cNvPr id="16387" name="Szöveg helye 3"/>
          <p:cNvSpPr>
            <a:spLocks noGrp="1"/>
          </p:cNvSpPr>
          <p:nvPr>
            <p:ph type="body" idx="15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hu-HU" dirty="0" smtClean="0"/>
              <a:t>Virág Barnabás</a:t>
            </a:r>
          </a:p>
        </p:txBody>
      </p:sp>
      <p:sp>
        <p:nvSpPr>
          <p:cNvPr id="16389" name="Szöveg helye 5"/>
          <p:cNvSpPr>
            <a:spLocks noGrp="1"/>
          </p:cNvSpPr>
          <p:nvPr>
            <p:ph type="body" idx="17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hu-HU" dirty="0" smtClean="0"/>
              <a:t>2011. December 22.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10</a:t>
            </a:fld>
            <a:endParaRPr lang="hu-HU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A háztartásokat óvatos jövedelem-felhasználás jellemzi</a:t>
            </a:r>
            <a:endParaRPr lang="hu-H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124744"/>
            <a:ext cx="7992888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Down Arrow 6"/>
          <p:cNvSpPr/>
          <p:nvPr/>
        </p:nvSpPr>
        <p:spPr>
          <a:xfrm>
            <a:off x="7236296" y="3284984"/>
            <a:ext cx="576064" cy="648072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Down Arrow 7"/>
          <p:cNvSpPr/>
          <p:nvPr/>
        </p:nvSpPr>
        <p:spPr>
          <a:xfrm rot="10800000">
            <a:off x="7164288" y="1268760"/>
            <a:ext cx="576064" cy="648072"/>
          </a:xfrm>
          <a:prstGeom prst="down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11</a:t>
            </a:fld>
            <a:endParaRPr lang="hu-HU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Jövőre a reáljövedelmek csökkenésére számítunk</a:t>
            </a:r>
            <a:endParaRPr lang="hu-H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052736"/>
            <a:ext cx="7344816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12</a:t>
            </a:fld>
            <a:endParaRPr lang="hu-HU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11560" y="188640"/>
            <a:ext cx="7848000" cy="849773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Új beruházások szinte csak néhány nagy feldolgozóipari cégnél képződnek</a:t>
            </a:r>
            <a:endParaRPr lang="hu-HU" dirty="0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124744"/>
            <a:ext cx="7776864" cy="47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13</a:t>
            </a:fld>
            <a:endParaRPr lang="hu-HU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u-HU" dirty="0" smtClean="0"/>
              <a:t>A bankrendszer hitelaktivitása évekig gyenge maradhat</a:t>
            </a:r>
            <a:endParaRPr lang="hu-H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124744"/>
            <a:ext cx="7760419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14</a:t>
            </a:fld>
            <a:endParaRPr lang="hu-HU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Potenciális növekedési képünk némileg romlott</a:t>
            </a:r>
            <a:endParaRPr lang="hu-H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052736"/>
            <a:ext cx="7560840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Down Arrow 6"/>
          <p:cNvSpPr/>
          <p:nvPr/>
        </p:nvSpPr>
        <p:spPr>
          <a:xfrm>
            <a:off x="5940152" y="1844824"/>
            <a:ext cx="1152128" cy="1152128"/>
          </a:xfrm>
          <a:prstGeom prst="downArrow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15</a:t>
            </a:fld>
            <a:endParaRPr lang="hu-HU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11560" y="404812"/>
            <a:ext cx="7848000" cy="791939"/>
          </a:xfrm>
        </p:spPr>
        <p:txBody>
          <a:bodyPr>
            <a:normAutofit fontScale="90000"/>
          </a:bodyPr>
          <a:lstStyle/>
          <a:p>
            <a:pPr algn="ctr"/>
            <a:r>
              <a:rPr lang="hu-HU" dirty="0" smtClean="0"/>
              <a:t>A növekedés támaszát változatlanul az export jelenti</a:t>
            </a:r>
            <a:endParaRPr lang="hu-HU" dirty="0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268760"/>
            <a:ext cx="7200800" cy="4710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556792"/>
            <a:ext cx="8850264" cy="3769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16</a:t>
            </a:fld>
            <a:endParaRPr lang="hu-HU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11560" y="188640"/>
            <a:ext cx="7848000" cy="633600"/>
          </a:xfrm>
        </p:spPr>
        <p:txBody>
          <a:bodyPr/>
          <a:lstStyle/>
          <a:p>
            <a:pPr algn="ctr"/>
            <a:r>
              <a:rPr lang="hu-HU" dirty="0" smtClean="0"/>
              <a:t>Reálgazdasági előrejelzésünk legfontosabb számai</a:t>
            </a:r>
            <a:endParaRPr lang="hu-HU" dirty="0"/>
          </a:p>
        </p:txBody>
      </p:sp>
      <p:sp>
        <p:nvSpPr>
          <p:cNvPr id="6" name="Rectangle 5"/>
          <p:cNvSpPr/>
          <p:nvPr/>
        </p:nvSpPr>
        <p:spPr>
          <a:xfrm>
            <a:off x="179512" y="4221088"/>
            <a:ext cx="8856984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Rectangle 6"/>
          <p:cNvSpPr/>
          <p:nvPr/>
        </p:nvSpPr>
        <p:spPr>
          <a:xfrm>
            <a:off x="179512" y="5013176"/>
            <a:ext cx="8856984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Rectangle 7"/>
          <p:cNvSpPr/>
          <p:nvPr/>
        </p:nvSpPr>
        <p:spPr>
          <a:xfrm>
            <a:off x="179512" y="3429000"/>
            <a:ext cx="8856984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17</a:t>
            </a:fld>
            <a:endParaRPr lang="hu-HU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9552" y="3068960"/>
            <a:ext cx="7848000" cy="633600"/>
          </a:xfrm>
        </p:spPr>
        <p:txBody>
          <a:bodyPr/>
          <a:lstStyle/>
          <a:p>
            <a:pPr algn="ctr"/>
            <a:r>
              <a:rPr lang="hu-HU" dirty="0" smtClean="0"/>
              <a:t>Inflációs kilátások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18</a:t>
            </a:fld>
            <a:endParaRPr lang="hu-HU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11560" y="260648"/>
            <a:ext cx="7848000" cy="777765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A gazdaság ciklikus helyzete továbbra is alacsony keresleti nyomást indokol</a:t>
            </a:r>
            <a:endParaRPr lang="hu-H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052736"/>
            <a:ext cx="6552728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19</a:t>
            </a:fld>
            <a:endParaRPr lang="hu-HU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11560" y="260648"/>
            <a:ext cx="8136904" cy="777765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A laza munkapiacon a bérnövekedés is tartósan alacsony</a:t>
            </a:r>
            <a:endParaRPr lang="hu-HU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1838" y="1196974"/>
            <a:ext cx="7396586" cy="4752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artalom helye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b="1" u="sng" dirty="0" smtClean="0"/>
              <a:t>Romló növekedési kilátások</a:t>
            </a:r>
          </a:p>
          <a:p>
            <a:pPr lvl="1"/>
            <a:r>
              <a:rPr lang="hu-HU" dirty="0" smtClean="0"/>
              <a:t>Fokozatosan lassuló exportpiacok</a:t>
            </a:r>
          </a:p>
          <a:p>
            <a:pPr lvl="1"/>
            <a:r>
              <a:rPr lang="hu-HU" dirty="0" smtClean="0"/>
              <a:t>Tartósan szigorú hitelfeltételek</a:t>
            </a:r>
          </a:p>
          <a:p>
            <a:pPr lvl="1"/>
            <a:r>
              <a:rPr lang="hu-HU" dirty="0" smtClean="0"/>
              <a:t>Óvatos fogyasztási és beruházási viselkedés</a:t>
            </a:r>
          </a:p>
          <a:p>
            <a:pPr lvl="1"/>
            <a:endParaRPr lang="hu-HU" dirty="0" smtClean="0"/>
          </a:p>
          <a:p>
            <a:r>
              <a:rPr lang="hu-HU" b="1" u="sng" dirty="0" smtClean="0"/>
              <a:t>Cél fölötti infláció</a:t>
            </a:r>
          </a:p>
          <a:p>
            <a:pPr lvl="1"/>
            <a:r>
              <a:rPr lang="hu-HU" dirty="0" smtClean="0"/>
              <a:t>Alacsony keresleti és munkapiaci nyomás</a:t>
            </a:r>
          </a:p>
          <a:p>
            <a:pPr lvl="1"/>
            <a:r>
              <a:rPr lang="hu-HU" dirty="0" smtClean="0"/>
              <a:t>Költségsokkok dominálnak</a:t>
            </a:r>
          </a:p>
          <a:p>
            <a:pPr lvl="1"/>
            <a:endParaRPr lang="hu-HU" dirty="0" smtClean="0"/>
          </a:p>
          <a:p>
            <a:r>
              <a:rPr lang="hu-HU" b="1" u="sng" dirty="0" smtClean="0"/>
              <a:t>Kockázati megítélés</a:t>
            </a:r>
          </a:p>
          <a:p>
            <a:pPr lvl="1"/>
            <a:r>
              <a:rPr lang="hu-HU" dirty="0" smtClean="0"/>
              <a:t>a nemzetközi környezetből érkező kedvezőtlen hatásokat</a:t>
            </a:r>
          </a:p>
          <a:p>
            <a:pPr lvl="1"/>
            <a:r>
              <a:rPr lang="hu-HU" dirty="0" smtClean="0"/>
              <a:t>hazai tényezők is erősítették</a:t>
            </a:r>
            <a:endParaRPr lang="hu-H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401AEF3-AFFE-433D-8A34-08D966C25545}" type="slidenum">
              <a:rPr lang="hu-HU" smtClean="0"/>
              <a:pPr/>
              <a:t>2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hu-HU" dirty="0" smtClean="0"/>
              <a:t>Inflációs Jelentés 2011 december – Virág Barnabás</a:t>
            </a:r>
            <a:endParaRPr lang="hu-HU" dirty="0"/>
          </a:p>
        </p:txBody>
      </p:sp>
      <p:sp>
        <p:nvSpPr>
          <p:cNvPr id="8" name="Cím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Összkép 2011 őszéig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20</a:t>
            </a:fld>
            <a:endParaRPr lang="hu-HU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A minimálbér-emelés várakozásaink szerint nem okoz érdemi inflációs nyomást</a:t>
            </a:r>
            <a:endParaRPr lang="hu-H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124744"/>
            <a:ext cx="7688411" cy="503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21</a:t>
            </a:fld>
            <a:endParaRPr lang="hu-HU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Az inflációs alapfolyamatok enyhe emelkedést jeleznek</a:t>
            </a:r>
            <a:endParaRPr lang="hu-H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124744"/>
            <a:ext cx="7848872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ight Arrow 6"/>
          <p:cNvSpPr/>
          <p:nvPr/>
        </p:nvSpPr>
        <p:spPr>
          <a:xfrm rot="19809349">
            <a:off x="7130616" y="2743077"/>
            <a:ext cx="864096" cy="333007"/>
          </a:xfrm>
          <a:prstGeom prst="rightArrow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22</a:t>
            </a:fld>
            <a:endParaRPr lang="hu-HU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11560" y="260648"/>
            <a:ext cx="7848000" cy="777765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Rövid távon a kormányzati adó intézkedések emelik az inflációt…</a:t>
            </a:r>
            <a:endParaRPr lang="hu-HU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5932" y="1052513"/>
            <a:ext cx="7372135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23</a:t>
            </a:fld>
            <a:endParaRPr lang="hu-HU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de a leértékelődő árfolyam is rontja a kilátásokat</a:t>
            </a:r>
            <a:endParaRPr lang="hu-HU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9724" y="1052513"/>
            <a:ext cx="7384551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Down Arrow 6"/>
          <p:cNvSpPr/>
          <p:nvPr/>
        </p:nvSpPr>
        <p:spPr>
          <a:xfrm rot="10800000">
            <a:off x="6444208" y="3068960"/>
            <a:ext cx="792088" cy="864096"/>
          </a:xfrm>
          <a:prstGeom prst="downArrow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24</a:t>
            </a:fld>
            <a:endParaRPr lang="hu-HU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23528" y="188640"/>
            <a:ext cx="8568952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hu-HU" dirty="0" smtClean="0"/>
              <a:t>2013 első felére a gyenge keresleti környezetben a szigorodó monetáris kondíciók biztosíthatják a cél elérését </a:t>
            </a:r>
            <a:endParaRPr lang="hu-HU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412776"/>
            <a:ext cx="6696744" cy="4685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25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Cím: Minta Cím -  Előadó: Minta Előadó</a:t>
            </a:r>
            <a:endParaRPr lang="hu-HU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11560" y="188640"/>
            <a:ext cx="7848000" cy="849773"/>
          </a:xfrm>
        </p:spPr>
        <p:txBody>
          <a:bodyPr>
            <a:normAutofit fontScale="90000"/>
          </a:bodyPr>
          <a:lstStyle/>
          <a:p>
            <a:pPr algn="ctr"/>
            <a:r>
              <a:rPr lang="hu-HU" dirty="0" smtClean="0"/>
              <a:t>A monetáris tanács megítélése szerint a legnagyobb kockázatot a külső környezet alakulása jelentheti</a:t>
            </a:r>
            <a:endParaRPr lang="hu-HU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72816"/>
            <a:ext cx="4470939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259632" y="1268760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chemeClr val="tx2"/>
                </a:solidFill>
                <a:latin typeface="+mn-lt"/>
              </a:rPr>
              <a:t>GDP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52120" y="1268760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chemeClr val="tx2"/>
                </a:solidFill>
                <a:latin typeface="+mn-lt"/>
              </a:rPr>
              <a:t>INFLÁCIÓ</a:t>
            </a: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700808"/>
            <a:ext cx="4536504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26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Cím: Minta Cím -  Előadó: Minta Előadó</a:t>
            </a:r>
            <a:endParaRPr lang="hu-HU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11560" y="3284984"/>
            <a:ext cx="7848000" cy="633600"/>
          </a:xfrm>
        </p:spPr>
        <p:txBody>
          <a:bodyPr/>
          <a:lstStyle/>
          <a:p>
            <a:pPr algn="ctr"/>
            <a:r>
              <a:rPr lang="hu-HU" dirty="0" smtClean="0"/>
              <a:t>Egyensúlyi pozíciónk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27</a:t>
            </a:fld>
            <a:endParaRPr lang="hu-HU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67544" y="260648"/>
            <a:ext cx="7848000" cy="633600"/>
          </a:xfrm>
        </p:spPr>
        <p:txBody>
          <a:bodyPr/>
          <a:lstStyle/>
          <a:p>
            <a:pPr algn="ctr"/>
            <a:r>
              <a:rPr lang="hu-HU" dirty="0" smtClean="0"/>
              <a:t>Külső egyensúlyunk várhatóan tovább javul</a:t>
            </a:r>
            <a:endParaRPr lang="hu-H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908720"/>
            <a:ext cx="7848872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28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Cím: Minta Cím -  Előadó: Minta Előadó</a:t>
            </a:r>
            <a:endParaRPr lang="hu-HU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hu-HU" dirty="0" smtClean="0"/>
              <a:t>A költségvetésben lévő tartalékok zárolásával 2012-ben 3 százalék alá kerülhet a hiány</a:t>
            </a:r>
            <a:endParaRPr lang="hu-H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36912"/>
            <a:ext cx="8504729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48000" y="1124744"/>
            <a:ext cx="7848000" cy="4896544"/>
          </a:xfrm>
        </p:spPr>
        <p:txBody>
          <a:bodyPr/>
          <a:lstStyle/>
          <a:p>
            <a:r>
              <a:rPr lang="hu-HU" dirty="0" smtClean="0"/>
              <a:t>Mind növekedési, mind inflációs szempontból kedvezőtlen sokkok érik a magyar gazdaságot</a:t>
            </a:r>
          </a:p>
          <a:p>
            <a:pPr lvl="1"/>
            <a:r>
              <a:rPr lang="hu-HU" dirty="0" smtClean="0"/>
              <a:t>Az infláció 2012-ben átmenetileg gyorsul, ám a tartósan gyenge keresleti környezetben és a szigorodó monetáris kondíciók mellett 2013 első felére elérheti a cél értéket</a:t>
            </a:r>
          </a:p>
          <a:p>
            <a:pPr lvl="1"/>
            <a:r>
              <a:rPr lang="hu-HU" dirty="0" smtClean="0"/>
              <a:t>Jövőre stagnálásra, míg 2013-ban lassú növekedésre számítunk, aminek forrása többnyire az exportértékesítések lehetnek</a:t>
            </a:r>
          </a:p>
          <a:p>
            <a:endParaRPr lang="hu-HU" dirty="0" smtClean="0"/>
          </a:p>
          <a:p>
            <a:r>
              <a:rPr lang="hu-HU" dirty="0" smtClean="0"/>
              <a:t>A kockázati megítélésünk alappályánk mentén folyamatosan javul</a:t>
            </a:r>
          </a:p>
          <a:p>
            <a:r>
              <a:rPr lang="hu-HU" dirty="0" smtClean="0"/>
              <a:t>Külső pozíciónkat változatlanul jelentős aktívum jellemezheti</a:t>
            </a:r>
          </a:p>
          <a:p>
            <a:endParaRPr lang="hu-HU" dirty="0" smtClean="0"/>
          </a:p>
          <a:p>
            <a:r>
              <a:rPr lang="hu-HU" dirty="0" smtClean="0"/>
              <a:t>A külső környezet romlás a monetáris kondíciók határozott szigorítását, míg a hazai kockázati megítélés vártnál gyorsabb javulása a monetáris kondíciók gyorsabb lazítását okozhatja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29</a:t>
            </a:fld>
            <a:endParaRPr lang="hu-HU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Összefoglalóan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3</a:t>
            </a:fld>
            <a:endParaRPr lang="hu-HU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67544" y="404813"/>
            <a:ext cx="7992016" cy="633600"/>
          </a:xfrm>
        </p:spPr>
        <p:txBody>
          <a:bodyPr/>
          <a:lstStyle/>
          <a:p>
            <a:pPr algn="ctr"/>
            <a:r>
              <a:rPr lang="hu-HU" dirty="0" smtClean="0"/>
              <a:t>Általános makrogazdasági helyzet</a:t>
            </a:r>
            <a:endParaRPr lang="hu-HU" dirty="0"/>
          </a:p>
        </p:txBody>
      </p:sp>
      <p:sp>
        <p:nvSpPr>
          <p:cNvPr id="6" name="TextBox 5"/>
          <p:cNvSpPr txBox="1"/>
          <p:nvPr/>
        </p:nvSpPr>
        <p:spPr>
          <a:xfrm>
            <a:off x="5580112" y="4293096"/>
            <a:ext cx="2592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 smtClean="0">
                <a:solidFill>
                  <a:srgbClr val="FF0000"/>
                </a:solidFill>
                <a:latin typeface="+mn-lt"/>
              </a:rPr>
              <a:t>Romló kockázati megítélés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9552" y="4365104"/>
            <a:ext cx="27363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 smtClean="0">
                <a:solidFill>
                  <a:srgbClr val="92B93B"/>
                </a:solidFill>
                <a:latin typeface="+mn-lt"/>
              </a:rPr>
              <a:t>Ismételten lassuló reálgazdaság környezet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15816" y="1052736"/>
            <a:ext cx="29523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 smtClean="0">
                <a:solidFill>
                  <a:srgbClr val="FF0000"/>
                </a:solidFill>
                <a:latin typeface="+mn-lt"/>
              </a:rPr>
              <a:t>Rövid távon gyorsuló infláció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47864" y="2852936"/>
            <a:ext cx="21602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 smtClean="0">
                <a:latin typeface="+mn-lt"/>
              </a:rPr>
              <a:t>MONETÁRIS POLITIKA DÖNTÉSI HELYZETE</a:t>
            </a:r>
          </a:p>
        </p:txBody>
      </p:sp>
      <p:sp>
        <p:nvSpPr>
          <p:cNvPr id="10" name="Down Arrow 9"/>
          <p:cNvSpPr/>
          <p:nvPr/>
        </p:nvSpPr>
        <p:spPr>
          <a:xfrm>
            <a:off x="4067944" y="2204864"/>
            <a:ext cx="648072" cy="648072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Curved Down Arrow 10"/>
          <p:cNvSpPr/>
          <p:nvPr/>
        </p:nvSpPr>
        <p:spPr>
          <a:xfrm rot="16200000">
            <a:off x="1763688" y="3140968"/>
            <a:ext cx="1224136" cy="93610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12" name="Curved Up Arrow 11"/>
          <p:cNvSpPr/>
          <p:nvPr/>
        </p:nvSpPr>
        <p:spPr>
          <a:xfrm rot="16200000">
            <a:off x="6084168" y="3284984"/>
            <a:ext cx="1224136" cy="648072"/>
          </a:xfrm>
          <a:prstGeom prst="curved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 animBg="1"/>
      <p:bldP spid="11" grpId="0" animBg="1"/>
      <p:bldP spid="1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ím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KÖSZÖNÖM A FIGYELMET!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401AEF3-AFFE-433D-8A34-08D966C25545}" type="slidenum">
              <a:rPr lang="hu-HU" smtClean="0"/>
              <a:pPr/>
              <a:t>30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pt-BR" smtClean="0"/>
              <a:t>Cím: Minta Cím -  Előadó: Minta Előadó</a:t>
            </a:r>
            <a:endParaRPr lang="hu-HU" dirty="0"/>
          </a:p>
        </p:txBody>
      </p:sp>
      <p:pic>
        <p:nvPicPr>
          <p:cNvPr id="8" name="Kép 0" descr="Description: Description: MNB_karacsonyi_udvozl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96752"/>
            <a:ext cx="8064896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5868144" y="2492896"/>
            <a:ext cx="28083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b="1" dirty="0" smtClean="0">
                <a:solidFill>
                  <a:srgbClr val="FF0000"/>
                </a:solidFill>
                <a:latin typeface="+mn-lt"/>
              </a:rPr>
              <a:t>BOLDOG KARÁCSONT KÍVÁNUNK!!!</a:t>
            </a:r>
            <a:endParaRPr lang="hu-HU" sz="3200" b="1" dirty="0" err="1" smtClean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67544" y="5301208"/>
            <a:ext cx="5760640" cy="1368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4</a:t>
            </a:fld>
            <a:endParaRPr lang="hu-HU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11560" y="2852936"/>
            <a:ext cx="7848000" cy="633600"/>
          </a:xfrm>
        </p:spPr>
        <p:txBody>
          <a:bodyPr/>
          <a:lstStyle/>
          <a:p>
            <a:pPr algn="ctr"/>
            <a:r>
              <a:rPr lang="hu-HU" dirty="0" smtClean="0"/>
              <a:t>Kockázati megítélésünk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5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Cím: Minta Cím -  Előadó: Minta Előadó</a:t>
            </a:r>
            <a:endParaRPr lang="hu-HU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11560" y="188640"/>
            <a:ext cx="7848000" cy="1440160"/>
          </a:xfrm>
        </p:spPr>
        <p:txBody>
          <a:bodyPr>
            <a:normAutofit fontScale="90000"/>
          </a:bodyPr>
          <a:lstStyle/>
          <a:p>
            <a:pPr algn="ctr"/>
            <a:r>
              <a:rPr lang="hu-HU" dirty="0" smtClean="0"/>
              <a:t>A kockázati megítélésünk romlása az elmúlt hónapokban tartós folyamatnak bizonyult, előretekintve a kockázati megítélés fokozatos javulására számítunk</a:t>
            </a:r>
            <a:endParaRPr lang="hu-H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700808"/>
            <a:ext cx="7488832" cy="434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6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Cím: Minta Cím -  Előadó: Minta Előadó</a:t>
            </a:r>
            <a:endParaRPr lang="hu-HU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11560" y="2852936"/>
            <a:ext cx="7848000" cy="633600"/>
          </a:xfrm>
        </p:spPr>
        <p:txBody>
          <a:bodyPr/>
          <a:lstStyle/>
          <a:p>
            <a:pPr algn="ctr"/>
            <a:r>
              <a:rPr lang="hu-HU" dirty="0" smtClean="0"/>
              <a:t>Növekedési környezet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7</a:t>
            </a:fld>
            <a:endParaRPr lang="hu-HU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11560" y="260648"/>
            <a:ext cx="7848000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hu-HU" dirty="0" smtClean="0"/>
              <a:t>A növekedés döntően átmeneti tényezőknek köszönhető, a főbb ágazatok kibocsátása általánosan gyenge</a:t>
            </a:r>
            <a:endParaRPr lang="hu-H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412776"/>
            <a:ext cx="6257800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8</a:t>
            </a:fld>
            <a:endParaRPr lang="hu-HU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Külső piacaink tovább lassulhatnak…</a:t>
            </a:r>
            <a:endParaRPr lang="hu-H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124744"/>
            <a:ext cx="7776864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Straight Connector 7"/>
          <p:cNvCxnSpPr/>
          <p:nvPr/>
        </p:nvCxnSpPr>
        <p:spPr>
          <a:xfrm>
            <a:off x="6876256" y="1556792"/>
            <a:ext cx="0" cy="338437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9</a:t>
            </a:fld>
            <a:endParaRPr lang="hu-HU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11560" y="260648"/>
            <a:ext cx="7848000" cy="777765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De a gyenge árfolyam rövid távon javíthatja exportpiaci versenyképességünket</a:t>
            </a:r>
            <a:endParaRPr lang="hu-HU" dirty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124744"/>
            <a:ext cx="7688411" cy="5031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0" name="Straight Arrow Connector 19"/>
          <p:cNvCxnSpPr/>
          <p:nvPr/>
        </p:nvCxnSpPr>
        <p:spPr>
          <a:xfrm>
            <a:off x="2411760" y="1628800"/>
            <a:ext cx="1008112" cy="0"/>
          </a:xfrm>
          <a:prstGeom prst="straightConnector1">
            <a:avLst/>
          </a:prstGeom>
          <a:ln w="38100"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4139952" y="1628800"/>
            <a:ext cx="1008112" cy="0"/>
          </a:xfrm>
          <a:prstGeom prst="straightConnector1">
            <a:avLst/>
          </a:prstGeom>
          <a:ln w="38100"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6228184" y="1628800"/>
            <a:ext cx="1656184" cy="0"/>
          </a:xfrm>
          <a:prstGeom prst="straightConnector1">
            <a:avLst/>
          </a:prstGeom>
          <a:ln w="38100"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ank">
  <a:themeElements>
    <a:clrScheme name="MNB színséma">
      <a:dk1>
        <a:sysClr val="windowText" lastClr="000000"/>
      </a:dk1>
      <a:lt1>
        <a:sysClr val="window" lastClr="FFFFFF"/>
      </a:lt1>
      <a:dk2>
        <a:srgbClr val="857760"/>
      </a:dk2>
      <a:lt2>
        <a:srgbClr val="DFD9D4"/>
      </a:lt2>
      <a:accent1>
        <a:srgbClr val="80BA27"/>
      </a:accent1>
      <a:accent2>
        <a:srgbClr val="FBBA00"/>
      </a:accent2>
      <a:accent3>
        <a:srgbClr val="00998B"/>
      </a:accent3>
      <a:accent4>
        <a:srgbClr val="00B68B"/>
      </a:accent4>
      <a:accent5>
        <a:srgbClr val="B12009"/>
      </a:accent5>
      <a:accent6>
        <a:srgbClr val="E7378C"/>
      </a:accent6>
      <a:hlink>
        <a:srgbClr val="00B6ED"/>
      </a:hlink>
      <a:folHlink>
        <a:srgbClr val="00998B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err="1" smtClean="0">
            <a:solidFill>
              <a:schemeClr val="tx2"/>
            </a:solidFill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639</TotalTime>
  <Words>452</Words>
  <Application>Microsoft Office PowerPoint</Application>
  <PresentationFormat>Diavetítés a képernyőre (4:3 oldalarány)</PresentationFormat>
  <Paragraphs>97</Paragraphs>
  <Slides>30</Slides>
  <Notes>1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30</vt:i4>
      </vt:variant>
    </vt:vector>
  </HeadingPairs>
  <TitlesOfParts>
    <vt:vector size="31" baseType="lpstr">
      <vt:lpstr>blank</vt:lpstr>
      <vt:lpstr>1. dia</vt:lpstr>
      <vt:lpstr>Összkép 2011 őszéig</vt:lpstr>
      <vt:lpstr>Általános makrogazdasági helyzet</vt:lpstr>
      <vt:lpstr>Kockázati megítélésünk</vt:lpstr>
      <vt:lpstr>A kockázati megítélésünk romlása az elmúlt hónapokban tartós folyamatnak bizonyult, előretekintve a kockázati megítélés fokozatos javulására számítunk</vt:lpstr>
      <vt:lpstr>Növekedési környezet</vt:lpstr>
      <vt:lpstr>A növekedés döntően átmeneti tényezőknek köszönhető, a főbb ágazatok kibocsátása általánosan gyenge</vt:lpstr>
      <vt:lpstr>Külső piacaink tovább lassulhatnak…</vt:lpstr>
      <vt:lpstr>De a gyenge árfolyam rövid távon javíthatja exportpiaci versenyképességünket</vt:lpstr>
      <vt:lpstr>A háztartásokat óvatos jövedelem-felhasználás jellemzi</vt:lpstr>
      <vt:lpstr>Jövőre a reáljövedelmek csökkenésére számítunk</vt:lpstr>
      <vt:lpstr>Új beruházások szinte csak néhány nagy feldolgozóipari cégnél képződnek</vt:lpstr>
      <vt:lpstr>A bankrendszer hitelaktivitása évekig gyenge maradhat</vt:lpstr>
      <vt:lpstr>Potenciális növekedési képünk némileg romlott</vt:lpstr>
      <vt:lpstr>A növekedés támaszát változatlanul az export jelenti</vt:lpstr>
      <vt:lpstr>Reálgazdasági előrejelzésünk legfontosabb számai</vt:lpstr>
      <vt:lpstr>Inflációs kilátások</vt:lpstr>
      <vt:lpstr>A gazdaság ciklikus helyzete továbbra is alacsony keresleti nyomást indokol</vt:lpstr>
      <vt:lpstr>A laza munkapiacon a bérnövekedés is tartósan alacsony</vt:lpstr>
      <vt:lpstr>A minimálbér-emelés várakozásaink szerint nem okoz érdemi inflációs nyomást</vt:lpstr>
      <vt:lpstr>Az inflációs alapfolyamatok enyhe emelkedést jeleznek</vt:lpstr>
      <vt:lpstr>Rövid távon a kormányzati adó intézkedések emelik az inflációt…</vt:lpstr>
      <vt:lpstr>de a leértékelődő árfolyam is rontja a kilátásokat</vt:lpstr>
      <vt:lpstr>2013 első felére a gyenge keresleti környezetben a szigorodó monetáris kondíciók biztosíthatják a cél elérését </vt:lpstr>
      <vt:lpstr>A monetáris tanács megítélése szerint a legnagyobb kockázatot a külső környezet alakulása jelentheti</vt:lpstr>
      <vt:lpstr>Egyensúlyi pozíciónk</vt:lpstr>
      <vt:lpstr>Külső egyensúlyunk várhatóan tovább javul</vt:lpstr>
      <vt:lpstr>A költségvetésben lévő tartalékok zárolásával 2012-ben 3 százalék alá kerülhet a hiány</vt:lpstr>
      <vt:lpstr>Összefoglalóan</vt:lpstr>
      <vt:lpstr>KÖSZÖNÖM A FIGYELMET!</vt:lpstr>
    </vt:vector>
  </TitlesOfParts>
  <Company>Magyar Nemzeti Bank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Virág Barnabás</dc:creator>
  <dc:description>térköz, behúzás, betűméret, igazítási javítások a diamintákon</dc:description>
  <cp:lastModifiedBy>szilagyiesz</cp:lastModifiedBy>
  <cp:revision>58</cp:revision>
  <dcterms:created xsi:type="dcterms:W3CDTF">2011-12-21T08:46:32Z</dcterms:created>
  <dcterms:modified xsi:type="dcterms:W3CDTF">2012-01-20T09:35:27Z</dcterms:modified>
  <cp:contentStatus>0.02 verzió</cp:contentStatus>
</cp:coreProperties>
</file>