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48"/>
  </p:notesMasterIdLst>
  <p:handoutMasterIdLst>
    <p:handoutMasterId r:id="rId49"/>
  </p:handoutMasterIdLst>
  <p:sldIdLst>
    <p:sldId id="267" r:id="rId2"/>
    <p:sldId id="257" r:id="rId3"/>
    <p:sldId id="272" r:id="rId4"/>
    <p:sldId id="268" r:id="rId5"/>
    <p:sldId id="269" r:id="rId6"/>
    <p:sldId id="270" r:id="rId7"/>
    <p:sldId id="273" r:id="rId8"/>
    <p:sldId id="274" r:id="rId9"/>
    <p:sldId id="280" r:id="rId10"/>
    <p:sldId id="281" r:id="rId11"/>
    <p:sldId id="279" r:id="rId12"/>
    <p:sldId id="275" r:id="rId13"/>
    <p:sldId id="276" r:id="rId14"/>
    <p:sldId id="277" r:id="rId15"/>
    <p:sldId id="278" r:id="rId16"/>
    <p:sldId id="287" r:id="rId17"/>
    <p:sldId id="290" r:id="rId18"/>
    <p:sldId id="291" r:id="rId19"/>
    <p:sldId id="288" r:id="rId20"/>
    <p:sldId id="292" r:id="rId21"/>
    <p:sldId id="289" r:id="rId22"/>
    <p:sldId id="293" r:id="rId23"/>
    <p:sldId id="284" r:id="rId24"/>
    <p:sldId id="294" r:id="rId25"/>
    <p:sldId id="299" r:id="rId26"/>
    <p:sldId id="317" r:id="rId27"/>
    <p:sldId id="303" r:id="rId28"/>
    <p:sldId id="295" r:id="rId29"/>
    <p:sldId id="296" r:id="rId30"/>
    <p:sldId id="319" r:id="rId31"/>
    <p:sldId id="320" r:id="rId32"/>
    <p:sldId id="304" r:id="rId33"/>
    <p:sldId id="321" r:id="rId34"/>
    <p:sldId id="298" r:id="rId35"/>
    <p:sldId id="308" r:id="rId36"/>
    <p:sldId id="318" r:id="rId37"/>
    <p:sldId id="286" r:id="rId38"/>
    <p:sldId id="305" r:id="rId39"/>
    <p:sldId id="310" r:id="rId40"/>
    <p:sldId id="315" r:id="rId41"/>
    <p:sldId id="311" r:id="rId42"/>
    <p:sldId id="266" r:id="rId43"/>
    <p:sldId id="313" r:id="rId44"/>
    <p:sldId id="314" r:id="rId45"/>
    <p:sldId id="316" r:id="rId46"/>
    <p:sldId id="312" r:id="rId47"/>
  </p:sldIdLst>
  <p:sldSz cx="9144000" cy="6858000" type="screen4x3"/>
  <p:notesSz cx="7010400" cy="92964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92A"/>
    <a:srgbClr val="92B93B"/>
    <a:srgbClr val="777063"/>
    <a:srgbClr val="A69F94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83" d="100"/>
          <a:sy n="83" d="100"/>
        </p:scale>
        <p:origin x="-78" y="-534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2011. 06. 22.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2011. 06. 22.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4972" y="571480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85736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34972" y="2643182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/>
          </p:nvPr>
        </p:nvSpPr>
        <p:spPr>
          <a:xfrm>
            <a:off x="634972" y="3143248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634972" y="364331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601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84000" y="1772816"/>
            <a:ext cx="7848000" cy="40679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84" r:id="rId15"/>
    <p:sldLayoutId id="2147483785" r:id="rId1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 helye 2"/>
          <p:cNvSpPr>
            <a:spLocks noGrp="1"/>
          </p:cNvSpPr>
          <p:nvPr>
            <p:ph type="body" idx="14"/>
          </p:nvPr>
        </p:nvSpPr>
        <p:spPr bwMode="auto">
          <a:xfrm>
            <a:off x="634972" y="1484784"/>
            <a:ext cx="7772400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smtClean="0"/>
              <a:t>MAKROGAZDASÁGI KILÁTÁSOK</a:t>
            </a:r>
          </a:p>
          <a:p>
            <a:pPr eaLnBrk="1" hangingPunct="1"/>
            <a:r>
              <a:rPr lang="hu-HU" dirty="0" smtClean="0"/>
              <a:t>INFLÁCIÓS JELENTÉS 2011. június</a:t>
            </a:r>
          </a:p>
          <a:p>
            <a:pPr eaLnBrk="1" hangingPunct="1"/>
            <a:endParaRPr lang="hu-HU" dirty="0" smtClean="0"/>
          </a:p>
        </p:txBody>
      </p:sp>
      <p:sp>
        <p:nvSpPr>
          <p:cNvPr id="16387" name="Szöveg helye 3"/>
          <p:cNvSpPr>
            <a:spLocks noGrp="1"/>
          </p:cNvSpPr>
          <p:nvPr>
            <p:ph type="body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smtClean="0"/>
              <a:t>Virág Barnabás</a:t>
            </a:r>
          </a:p>
        </p:txBody>
      </p:sp>
      <p:sp>
        <p:nvSpPr>
          <p:cNvPr id="16389" name="Szöveg helye 5"/>
          <p:cNvSpPr>
            <a:spLocks noGrp="1"/>
          </p:cNvSpPr>
          <p:nvPr>
            <p:ph type="body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/>
              <a:t>2011. Június 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erős export-növekedéshez átmeneti tényezők is hozzájárulhattak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056784" cy="49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Változatlanul óvatosság jellemzi a háztartások fogyasztási-megtakarítási döntéseit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984776" cy="473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háztartások válságot követő mérlegkiigazítása hosszan tartó folyamat lehet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72387" cy="488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nagy feldolgozóipari beruházásokat leszámítva általános gyenge beruházási aktivitás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96177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388843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27584" y="11967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Gépberuházások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11967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Lakáspiaci indikátorok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válságot követően a munkapiaci kereslet általánosan lassan élénkül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76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támogatott álláshelyek kivételével a kiírt új állások száma nagyon visszafogottan alakul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laza munkaerő-piacon változatlanul gyenge a munkapiaci eredetű inflációs nyomás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38378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– A júniusi Inflációs Jelentés előrejelzése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gazdaságban továbbra is jelentős szabad-kapacitások találhatóak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2571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0"/>
            <a:ext cx="7848000" cy="112474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szabadkapacitások jelentős ágazati heterogenitás mellett, de minden termelési tényező esetében megfigyelhetőek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7444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3568" y="11967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Ledolgozott túlórák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11967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Vállalati kapacitás-kihasználtság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000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Az infláció év eleji emelkedését a költségsokkok közvetlen hatásai okozták </a:t>
            </a:r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84551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07504" y="908720"/>
            <a:ext cx="8064896" cy="5112568"/>
          </a:xfrm>
        </p:spPr>
        <p:txBody>
          <a:bodyPr/>
          <a:lstStyle/>
          <a:p>
            <a:r>
              <a:rPr lang="hu-HU" dirty="0" smtClean="0"/>
              <a:t>Az erősödő </a:t>
            </a:r>
            <a:r>
              <a:rPr lang="hu-HU" b="1" dirty="0" smtClean="0"/>
              <a:t>költségsokkok</a:t>
            </a:r>
            <a:r>
              <a:rPr lang="hu-HU" dirty="0" smtClean="0"/>
              <a:t> közvetlen hatása </a:t>
            </a:r>
            <a:r>
              <a:rPr lang="hu-HU" b="1" dirty="0" smtClean="0"/>
              <a:t>rövid távon emeli az inflációt</a:t>
            </a:r>
          </a:p>
          <a:p>
            <a:endParaRPr lang="hu-HU" dirty="0" smtClean="0"/>
          </a:p>
          <a:p>
            <a:r>
              <a:rPr lang="hu-HU" dirty="0" smtClean="0"/>
              <a:t>A laza munkaerőpiac és a gyenge keresleti környezet mellett a </a:t>
            </a:r>
            <a:r>
              <a:rPr lang="hu-HU" b="1" dirty="0" smtClean="0"/>
              <a:t>másodkörös hatások visszafogottak maradhatnak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 smtClean="0"/>
              <a:t>gazdasági növekedés kiegyensúlyozottabbá válik</a:t>
            </a:r>
            <a:r>
              <a:rPr lang="hu-HU" dirty="0" smtClean="0"/>
              <a:t>, de a növekedés motorja változatlanul az export marad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 smtClean="0"/>
              <a:t>6 százalékos kamatszint huzamosabb ideig történő fenntartásával</a:t>
            </a:r>
            <a:r>
              <a:rPr lang="hu-HU" dirty="0" smtClean="0"/>
              <a:t> 2012 végére elérhetővé válik az inflációs cél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 smtClean="0"/>
              <a:t>kockázatok kiegyensúlyozottak</a:t>
            </a:r>
            <a:r>
              <a:rPr lang="hu-HU" dirty="0" smtClean="0"/>
              <a:t> az alappálya körül</a:t>
            </a:r>
          </a:p>
          <a:p>
            <a:pPr lvl="1"/>
            <a:r>
              <a:rPr lang="hu-HU" sz="1400" i="1" dirty="0" smtClean="0"/>
              <a:t>Erősebb költségbegyűrűzés</a:t>
            </a:r>
          </a:p>
          <a:p>
            <a:pPr lvl="1"/>
            <a:r>
              <a:rPr lang="hu-HU" sz="1400" i="1" dirty="0" smtClean="0"/>
              <a:t>Gyengébb potenciális növekedés</a:t>
            </a:r>
          </a:p>
          <a:p>
            <a:pPr lvl="1"/>
            <a:r>
              <a:rPr lang="hu-HU" sz="1400" i="1" dirty="0" smtClean="0"/>
              <a:t>Visszafogottabb fogyasztási kereslet</a:t>
            </a:r>
            <a:endParaRPr lang="hu-HU" sz="1400" i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7149600" cy="511156"/>
          </a:xfrm>
        </p:spPr>
        <p:txBody>
          <a:bodyPr/>
          <a:lstStyle/>
          <a:p>
            <a:r>
              <a:rPr lang="hu-HU" dirty="0" smtClean="0"/>
              <a:t>Márciusi üzeneteink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általános inflációs nyomás az elmúlt negyedévekben megfigyelt alacsony tartományban maradt</a:t>
            </a:r>
            <a:endParaRPr lang="hu-H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056784" cy="490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6804248" y="3717032"/>
            <a:ext cx="86409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575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gyenge keresleti környezetben a növekvő költségek továbbhárítása visszafogott maradhat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Legfontosabb üzeneteink - tényértékelés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395536" y="1412776"/>
            <a:ext cx="8136032" cy="44280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A </a:t>
            </a:r>
            <a:r>
              <a:rPr lang="hu-HU" b="1" dirty="0" smtClean="0"/>
              <a:t>makrogazdasági környezetet</a:t>
            </a:r>
            <a:r>
              <a:rPr lang="hu-HU" dirty="0" smtClean="0"/>
              <a:t> továbbra is az </a:t>
            </a:r>
            <a:r>
              <a:rPr lang="hu-HU" b="1" dirty="0" smtClean="0"/>
              <a:t>erős</a:t>
            </a:r>
            <a:r>
              <a:rPr lang="hu-HU" dirty="0" smtClean="0"/>
              <a:t> külső konjunktúra és a visszafogott belső kereslet </a:t>
            </a:r>
            <a:r>
              <a:rPr lang="hu-HU" b="1" dirty="0" smtClean="0"/>
              <a:t>kettőssége határozza meg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dirty="0" smtClean="0"/>
              <a:t>A válságot követően a privátszféra elhúzódó mérlegalkalmazkodása, és a munkapiac lassú reakciója </a:t>
            </a:r>
            <a:r>
              <a:rPr lang="hu-HU" b="1" dirty="0" smtClean="0"/>
              <a:t>tartósan visszafogja a belföldi kereslet kibontakozását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</a:t>
            </a:r>
            <a:r>
              <a:rPr lang="hu-HU" b="1" dirty="0" smtClean="0"/>
              <a:t>laza munkapiac bér-leszorító hatása </a:t>
            </a:r>
            <a:r>
              <a:rPr lang="hu-HU" dirty="0" smtClean="0"/>
              <a:t>változatlanul</a:t>
            </a:r>
            <a:r>
              <a:rPr lang="hu-HU" b="1" dirty="0" smtClean="0"/>
              <a:t> </a:t>
            </a:r>
            <a:r>
              <a:rPr lang="hu-HU" dirty="0" smtClean="0"/>
              <a:t>erős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Az </a:t>
            </a:r>
            <a:r>
              <a:rPr lang="hu-HU" b="1" dirty="0" smtClean="0"/>
              <a:t>infláció gyorsulását a növekvő költségek okozzák</a:t>
            </a:r>
            <a:r>
              <a:rPr lang="hu-HU" dirty="0" smtClean="0"/>
              <a:t>, a belföldi eredetű (reálgazdasági és munkapiaci) inflációs nyomás továbbra is alacsony</a:t>
            </a:r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848000" cy="719931"/>
          </a:xfrm>
        </p:spPr>
        <p:txBody>
          <a:bodyPr>
            <a:normAutofit/>
          </a:bodyPr>
          <a:lstStyle/>
          <a:p>
            <a:r>
              <a:rPr lang="hu-HU" dirty="0" smtClean="0"/>
              <a:t>Előrejelzésünk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Előrejelzésünket meghatározó legfontosabb történeti elemek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8000" y="1268760"/>
            <a:ext cx="7848000" cy="4608513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Külső környezet: áldás vagy átok?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Konkretizálódó kormányzati intézkedések</a:t>
            </a:r>
          </a:p>
          <a:p>
            <a:pPr lvl="1"/>
            <a:r>
              <a:rPr lang="hu-HU" dirty="0" smtClean="0"/>
              <a:t>Munkapiaci hatások</a:t>
            </a:r>
          </a:p>
          <a:p>
            <a:pPr lvl="1"/>
            <a:r>
              <a:rPr lang="hu-HU" dirty="0" smtClean="0"/>
              <a:t>Keresleti hatások</a:t>
            </a:r>
          </a:p>
          <a:p>
            <a:endParaRPr lang="hu-HU" dirty="0" smtClean="0"/>
          </a:p>
          <a:p>
            <a:r>
              <a:rPr lang="hu-HU" dirty="0" smtClean="0"/>
              <a:t>Lakossági viselkedés</a:t>
            </a:r>
          </a:p>
          <a:p>
            <a:endParaRPr lang="hu-HU" dirty="0" smtClean="0"/>
          </a:p>
          <a:p>
            <a:r>
              <a:rPr lang="hu-HU" dirty="0" smtClean="0"/>
              <a:t>Nyersanyag-árak várható alakulása</a:t>
            </a:r>
          </a:p>
          <a:p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575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Külső piacaink növekedése lassulhat, a fejlődő gazdaságok súlya tovább emelkedik</a:t>
            </a:r>
            <a:endParaRPr lang="hu-H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6833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Virág Barnabás – A júniusi Inflációs Jelentés előrejelzése</a:t>
            </a:r>
            <a:endParaRPr lang="hu-HU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779912" y="2924944"/>
            <a:ext cx="3600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új kapacitások aktiválása ellensúlyozhatja a külső kereslet lassulását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7687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848000" cy="719931"/>
          </a:xfrm>
        </p:spPr>
        <p:txBody>
          <a:bodyPr>
            <a:normAutofit/>
          </a:bodyPr>
          <a:lstStyle/>
          <a:p>
            <a:r>
              <a:rPr lang="hu-HU" dirty="0" smtClean="0"/>
              <a:t>Kormányzati intézkedések hatásai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000" cy="100811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40-54 éves korosztály aktivitásának változásában az elmúlt években is meghatározó volt a nyugdíj-szabályok változása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elhelyezkedési esélyeket jelentősen befolyásolja a képzettség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0324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119675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40-54 korosztály aktivitásának és foglalkoztatásának változása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7160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6016" y="112474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tx2"/>
                </a:solidFill>
                <a:latin typeface="+mn-lt"/>
              </a:rPr>
              <a:t>A rokkant-nyugdíjasok képzettség szerinti megoszlása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07504" y="908720"/>
            <a:ext cx="8064896" cy="511256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költségsokkok</a:t>
            </a:r>
            <a:r>
              <a:rPr lang="hu-HU" dirty="0" smtClean="0"/>
              <a:t> közvetlen hatásai </a:t>
            </a:r>
            <a:r>
              <a:rPr lang="hu-HU" b="1" dirty="0" smtClean="0"/>
              <a:t>fokozatosan lecsengenek</a:t>
            </a:r>
            <a:r>
              <a:rPr lang="hu-HU" dirty="0" smtClean="0"/>
              <a:t>, a tovagyűrűző hatások átmenetileg emelik az inflációt</a:t>
            </a:r>
          </a:p>
          <a:p>
            <a:endParaRPr lang="hu-HU" dirty="0" smtClean="0"/>
          </a:p>
          <a:p>
            <a:r>
              <a:rPr lang="hu-HU" dirty="0" smtClean="0"/>
              <a:t>Folytatódhat a gazdasági kilábalás, de </a:t>
            </a:r>
            <a:r>
              <a:rPr lang="hu-HU" b="1" dirty="0" smtClean="0"/>
              <a:t>a belső kereslet kibontakozása korábbi várakozásainknál is lassabb</a:t>
            </a:r>
            <a:r>
              <a:rPr lang="hu-HU" dirty="0" smtClean="0"/>
              <a:t> lehet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 smtClean="0"/>
              <a:t>kormányzati intézkedések </a:t>
            </a:r>
            <a:r>
              <a:rPr lang="hu-HU" dirty="0" smtClean="0"/>
              <a:t>munkapiaci, és rövid távú keresleti hatásai a következő években </a:t>
            </a:r>
            <a:r>
              <a:rPr lang="hu-HU" b="1" dirty="0" smtClean="0"/>
              <a:t>alacsonyabb infláció irányába </a:t>
            </a:r>
            <a:r>
              <a:rPr lang="hu-HU" dirty="0" smtClean="0"/>
              <a:t>hatnak</a:t>
            </a:r>
          </a:p>
          <a:p>
            <a:endParaRPr lang="hu-HU" dirty="0" smtClean="0"/>
          </a:p>
          <a:p>
            <a:r>
              <a:rPr lang="hu-HU" dirty="0" smtClean="0"/>
              <a:t>A növekvő költségek </a:t>
            </a:r>
            <a:r>
              <a:rPr lang="hu-HU" b="1" dirty="0" smtClean="0"/>
              <a:t>másodkörös inflációs hatása </a:t>
            </a:r>
            <a:r>
              <a:rPr lang="hu-HU" dirty="0" smtClean="0"/>
              <a:t>továbbra is </a:t>
            </a:r>
            <a:r>
              <a:rPr lang="hu-HU" b="1" dirty="0" smtClean="0"/>
              <a:t>visszafogott maradhat</a:t>
            </a:r>
          </a:p>
          <a:p>
            <a:endParaRPr lang="hu-HU" b="1" dirty="0" smtClean="0"/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b="1" dirty="0" smtClean="0"/>
              <a:t>alapkamat jelenlegi szintjének huzamosabb ideig történő fenntartásával</a:t>
            </a:r>
            <a:r>
              <a:rPr lang="hu-HU" dirty="0" smtClean="0"/>
              <a:t> 2012 végén elérhető a 3 százalékos cél</a:t>
            </a:r>
          </a:p>
          <a:p>
            <a:endParaRPr lang="hu-HU" i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7149600" cy="511156"/>
          </a:xfrm>
        </p:spPr>
        <p:txBody>
          <a:bodyPr/>
          <a:lstStyle/>
          <a:p>
            <a:r>
              <a:rPr lang="hu-HU" dirty="0" smtClean="0"/>
              <a:t>Amire aktuálisan számítunk</a:t>
            </a:r>
            <a:endParaRPr lang="hu-HU" dirty="0"/>
          </a:p>
        </p:txBody>
      </p:sp>
      <p:sp>
        <p:nvSpPr>
          <p:cNvPr id="5" name="Down Arrow 4"/>
          <p:cNvSpPr/>
          <p:nvPr/>
        </p:nvSpPr>
        <p:spPr>
          <a:xfrm>
            <a:off x="2987824" y="4437112"/>
            <a:ext cx="1656184" cy="57606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aktivitás növekedésével tartósan laza feltételek jellemezhetik a munkapiacot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328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575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munkapiaci eredetű inflációs nyomás alacsony maradhat</a:t>
            </a:r>
            <a:endParaRPr lang="hu-H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055742"/>
            <a:ext cx="7848600" cy="48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000" cy="10081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kormányzati intézkedések fókuszában a fiskális fenntarthatóság és a hosszú távú növekedés élénkítése áll, de rövid távon tovább szűkítik a belső keresletet</a:t>
            </a:r>
            <a:endParaRPr lang="hu-H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75320" cy="45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43608" y="105273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Költségvetési intézkedések becsült keresleti hatása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jövő évben lassulhat a lakossági reáljövedelmek növekedése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3"/>
            <a:ext cx="7579107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Tartósan óvatos viselkedés jellemezheti a háztartásokat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19" y="1196975"/>
            <a:ext cx="73721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visszafogottabb belföldi kereslet növekedési előrejelzésünket is rontotta</a:t>
            </a:r>
            <a:endParaRPr lang="hu-H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932" y="1412777"/>
            <a:ext cx="7372135" cy="446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03648" y="105273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Növekedési előrejelzésünk változása (márciushoz képest)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költségsokkok rövid távon kifuthatnak</a:t>
            </a: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293" y="1052513"/>
            <a:ext cx="7357414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költségsokkok kifutásával az infláció 2012 végére elérheti a 3 százalékos célt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328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144016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emelkedő nyersanyag-árak növekvő költségnyomást okoznak a szabályozott energia-árakban is. Ezek feloldása jelentős eltéréseket okozhat az inflációs pályában.</a:t>
            </a:r>
            <a:endParaRPr lang="hu-H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00800" cy="43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Legfontosabb üzeneteink – aktuális előrejelzésünk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395536" y="1412776"/>
            <a:ext cx="8136032" cy="442801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A válságot követően </a:t>
            </a:r>
            <a:r>
              <a:rPr lang="hu-HU" b="1" dirty="0" smtClean="0"/>
              <a:t>a munkapiac és a belső kereslet normalizálódása lassú </a:t>
            </a:r>
            <a:r>
              <a:rPr lang="hu-HU" dirty="0" smtClean="0"/>
              <a:t>folyamat lehet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</a:t>
            </a:r>
            <a:r>
              <a:rPr lang="hu-HU" b="1" dirty="0" smtClean="0"/>
              <a:t>növekedést</a:t>
            </a:r>
            <a:r>
              <a:rPr lang="hu-HU" dirty="0" smtClean="0"/>
              <a:t> továbbra is </a:t>
            </a:r>
            <a:r>
              <a:rPr lang="hu-HU" b="1" dirty="0" smtClean="0"/>
              <a:t>az export-értékesítések vezethetik</a:t>
            </a:r>
          </a:p>
          <a:p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Az eddig megismert </a:t>
            </a:r>
            <a:r>
              <a:rPr lang="hu-HU" b="1" dirty="0" smtClean="0"/>
              <a:t>kormányzati intézkedések </a:t>
            </a:r>
            <a:r>
              <a:rPr lang="hu-HU" dirty="0" smtClean="0"/>
              <a:t>a munkapiacon és a reálgazdasági környezeten keresztül is </a:t>
            </a:r>
            <a:r>
              <a:rPr lang="hu-HU" b="1" dirty="0" smtClean="0"/>
              <a:t>alacsonyabb inflációs pálya irányába mutatnak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belföldi eredetű inflációs nyomás végig alacsony marad, így a költségsokkok másodkörös hatása visszafogottan jelenhetnek meg az inflációban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b="1" dirty="0" smtClean="0"/>
              <a:t>jelenlegi kamatszint</a:t>
            </a:r>
            <a:r>
              <a:rPr lang="hu-HU" dirty="0" smtClean="0"/>
              <a:t> huzamosabb ideig történő </a:t>
            </a:r>
            <a:r>
              <a:rPr lang="hu-HU" b="1" dirty="0" smtClean="0"/>
              <a:t>fenntartásával</a:t>
            </a:r>
            <a:r>
              <a:rPr lang="hu-HU" dirty="0" smtClean="0"/>
              <a:t> 2012 végére </a:t>
            </a:r>
            <a:r>
              <a:rPr lang="hu-HU" b="1" dirty="0" smtClean="0"/>
              <a:t>elérhető az inflációs cél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dirty="0" smtClean="0"/>
              <a:t>Aktuális előrejelzésünk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000" dirty="0" smtClean="0"/>
              <a:t>Inflációs előrejelzésünk legyezőábrája</a:t>
            </a:r>
            <a:endParaRPr lang="hu-HU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u-HU" dirty="0" smtClean="0"/>
              <a:t> </a:t>
            </a:r>
            <a:r>
              <a:rPr lang="hu-HU" sz="2200" dirty="0" smtClean="0"/>
              <a:t>GDP előrejelzésünk legyezőábrája</a:t>
            </a:r>
            <a:endParaRPr lang="hu-HU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1026" name="Picture 2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040188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3"/>
            <a:ext cx="40392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dirty="0" smtClean="0"/>
              <a:t>Mindkét irányba mutatnak kockázatok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 smtClean="0"/>
              <a:t>Növekedés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360039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 smtClean="0"/>
              <a:t>Fogyasztói árindex</a:t>
            </a:r>
            <a:endParaRPr lang="hu-H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0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07888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848000" cy="719931"/>
          </a:xfrm>
        </p:spPr>
        <p:txBody>
          <a:bodyPr>
            <a:normAutofit/>
          </a:bodyPr>
          <a:lstStyle/>
          <a:p>
            <a:r>
              <a:rPr lang="hu-HU" dirty="0" smtClean="0"/>
              <a:t>Egyensúlyi pozíciónk várható alakulása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Kedvező külső finanszírozási pozíciónk tartósan fennmaradhat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42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415" y="1052513"/>
            <a:ext cx="6963169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 idei évi kiengedést követően a bejelentett intézkedések 2012-től javítják a költségvetés strukturális helyzetét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683568" y="1412776"/>
            <a:ext cx="7848000" cy="46440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2011-ben az </a:t>
            </a:r>
            <a:r>
              <a:rPr lang="hu-HU" dirty="0" err="1" smtClean="0"/>
              <a:t>ESA-egyenleg</a:t>
            </a:r>
            <a:r>
              <a:rPr lang="hu-HU" dirty="0" smtClean="0"/>
              <a:t> többlete elfedi az alapfolyamatokat</a:t>
            </a:r>
          </a:p>
          <a:p>
            <a:pPr lvl="1"/>
            <a:r>
              <a:rPr lang="hu-HU" sz="1400" dirty="0" smtClean="0"/>
              <a:t>A korábban vártnál magasabb </a:t>
            </a:r>
            <a:r>
              <a:rPr lang="hu-HU" sz="1400" dirty="0" err="1" smtClean="0"/>
              <a:t>MNYP-i</a:t>
            </a:r>
            <a:r>
              <a:rPr lang="hu-HU" sz="1400" dirty="0" smtClean="0"/>
              <a:t> </a:t>
            </a:r>
            <a:r>
              <a:rPr lang="hu-HU" sz="1400" dirty="0" err="1" smtClean="0"/>
              <a:t>portfolióbevétel</a:t>
            </a:r>
            <a:r>
              <a:rPr lang="hu-HU" sz="1400" dirty="0" smtClean="0"/>
              <a:t> (2696 </a:t>
            </a:r>
            <a:r>
              <a:rPr lang="hu-HU" sz="1400" dirty="0" err="1" smtClean="0"/>
              <a:t>vs</a:t>
            </a:r>
            <a:r>
              <a:rPr lang="hu-HU" sz="1400" dirty="0" smtClean="0"/>
              <a:t> 2550 </a:t>
            </a:r>
            <a:r>
              <a:rPr lang="hu-HU" sz="1400" dirty="0" err="1" smtClean="0"/>
              <a:t>md</a:t>
            </a:r>
            <a:r>
              <a:rPr lang="hu-HU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Az </a:t>
            </a:r>
            <a:r>
              <a:rPr lang="hu-HU" dirty="0" err="1" smtClean="0"/>
              <a:t>SNA-egyenleg</a:t>
            </a:r>
            <a:r>
              <a:rPr lang="hu-HU" dirty="0" smtClean="0"/>
              <a:t> romlása mutatja a költségvetési lazítást</a:t>
            </a:r>
          </a:p>
          <a:p>
            <a:pPr lvl="1"/>
            <a:r>
              <a:rPr lang="hu-HU" sz="1400" dirty="0" smtClean="0"/>
              <a:t>Szja és társasági adó kiengedés következtében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2012-ben az intézkedések révén megközelíthető a maastrichti hiány</a:t>
            </a:r>
          </a:p>
          <a:p>
            <a:pPr lvl="1"/>
            <a:r>
              <a:rPr lang="hu-HU" sz="1400" dirty="0" smtClean="0"/>
              <a:t>A bejelentett intézkedések egy részével megfelelő részletezettség hiányában nem számoltunk</a:t>
            </a:r>
          </a:p>
          <a:p>
            <a:pPr lvl="1"/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2 százalék alatti a ciklikusan igazított egyenleg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72231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55576" y="4941168"/>
            <a:ext cx="720080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55576" y="5517232"/>
            <a:ext cx="720080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Széll Kálmán-terv és a </a:t>
            </a:r>
            <a:r>
              <a:rPr lang="hu-HU" dirty="0" err="1" smtClean="0"/>
              <a:t>konvergenciaprogram</a:t>
            </a:r>
            <a:r>
              <a:rPr lang="hu-HU" dirty="0" smtClean="0"/>
              <a:t> teljes megvalósítása esetén elérhető a kormányzat 2012-es hiánycélja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611560" y="1196752"/>
            <a:ext cx="7848000" cy="31683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Előrejelzési szabályunk: csak a részletezett és kellő bizonyossággal megvalósuló intézkedéseket vesszük figyelembe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Széll Kálmán terv hatása 3, egymással összefüggő okból kisebb a hivatalos tervnél (1,8%)</a:t>
            </a:r>
          </a:p>
          <a:p>
            <a:pPr lvl="1"/>
            <a:r>
              <a:rPr lang="hu-HU" sz="1400" dirty="0" smtClean="0"/>
              <a:t>Részletek hiánya (0,2 százalék)</a:t>
            </a:r>
          </a:p>
          <a:p>
            <a:pPr lvl="1"/>
            <a:r>
              <a:rPr lang="hu-HU" sz="1400" dirty="0" smtClean="0"/>
              <a:t>Eltérő hatásbecslés (0,3 százalék)</a:t>
            </a:r>
          </a:p>
          <a:p>
            <a:pPr lvl="1"/>
            <a:r>
              <a:rPr lang="hu-HU" sz="1400" dirty="0" smtClean="0"/>
              <a:t>Közvetlen adóbevételek kiesésének hatása (0,25 százalék)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Konvergencia Program döntő része szerepel az előrejelzésben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stabilitási tartalék még nincs véglegesen törölve</a:t>
            </a:r>
          </a:p>
          <a:p>
            <a:pPr lvl="1"/>
            <a:r>
              <a:rPr lang="hu-HU" sz="1400" dirty="0" smtClean="0"/>
              <a:t>csak a részletes intézkedésekkel és a február óta tapasztalt költségvetési folyamatokkal alátámasztott megtakarításokat vettük figyelembe</a:t>
            </a:r>
            <a:endParaRPr lang="hu-H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97152"/>
            <a:ext cx="34002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97152"/>
            <a:ext cx="34002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99592" y="443711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Előrejelzésünkben figyelembe vett intézkedések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43651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chemeClr val="tx2"/>
                </a:solidFill>
                <a:latin typeface="+mn-lt"/>
              </a:rPr>
              <a:t>Tervezett, de a részletek hiányában nem figyelembe vett intézkedések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2040" y="5661248"/>
            <a:ext cx="3384376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ight Arrow 11"/>
          <p:cNvSpPr/>
          <p:nvPr/>
        </p:nvSpPr>
        <p:spPr>
          <a:xfrm>
            <a:off x="4283968" y="5445224"/>
            <a:ext cx="3672408" cy="216024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07504" y="908720"/>
            <a:ext cx="8064896" cy="511256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költségsokkok</a:t>
            </a:r>
            <a:r>
              <a:rPr lang="hu-HU" dirty="0" smtClean="0"/>
              <a:t> közvetlen hatásai </a:t>
            </a:r>
            <a:r>
              <a:rPr lang="hu-HU" b="1" dirty="0" smtClean="0"/>
              <a:t>fokozatosan lecsengenek</a:t>
            </a:r>
            <a:r>
              <a:rPr lang="hu-HU" dirty="0" smtClean="0"/>
              <a:t>, a tovagyűrűző hatások átmenetileg emelik az inflációt</a:t>
            </a:r>
          </a:p>
          <a:p>
            <a:endParaRPr lang="hu-HU" dirty="0" smtClean="0"/>
          </a:p>
          <a:p>
            <a:r>
              <a:rPr lang="hu-HU" dirty="0" smtClean="0"/>
              <a:t>Folytatódhat a gazdasági kilábalás, de </a:t>
            </a:r>
            <a:r>
              <a:rPr lang="hu-HU" b="1" dirty="0" smtClean="0"/>
              <a:t>a belső kereslet kibontakozása korábbi várakozásainknál is lassabb</a:t>
            </a:r>
            <a:r>
              <a:rPr lang="hu-HU" dirty="0" smtClean="0"/>
              <a:t> lehet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 smtClean="0"/>
              <a:t>kormányzati intézkedések </a:t>
            </a:r>
            <a:r>
              <a:rPr lang="hu-HU" dirty="0" smtClean="0"/>
              <a:t>munkapiaci, és rövid távú keresleti hatásai a következő években </a:t>
            </a:r>
            <a:r>
              <a:rPr lang="hu-HU" b="1" dirty="0" smtClean="0"/>
              <a:t>alacsonyabb infláció irányába </a:t>
            </a:r>
            <a:r>
              <a:rPr lang="hu-HU" dirty="0" smtClean="0"/>
              <a:t>hatnak</a:t>
            </a:r>
          </a:p>
          <a:p>
            <a:endParaRPr lang="hu-HU" dirty="0" smtClean="0"/>
          </a:p>
          <a:p>
            <a:r>
              <a:rPr lang="hu-HU" dirty="0" smtClean="0"/>
              <a:t>A növekvő költségek </a:t>
            </a:r>
            <a:r>
              <a:rPr lang="hu-HU" b="1" dirty="0" smtClean="0"/>
              <a:t>másodkörös inflációs hatása </a:t>
            </a:r>
            <a:r>
              <a:rPr lang="hu-HU" dirty="0" smtClean="0"/>
              <a:t>továbbra is </a:t>
            </a:r>
            <a:r>
              <a:rPr lang="hu-HU" b="1" dirty="0" smtClean="0"/>
              <a:t>visszafogott maradhat</a:t>
            </a:r>
          </a:p>
          <a:p>
            <a:endParaRPr lang="hu-HU" b="1" dirty="0" smtClean="0"/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b="1" dirty="0" smtClean="0"/>
              <a:t>alapkamat jelenlegi szintjének huzamosabb ideig történő fenntartásával</a:t>
            </a:r>
            <a:r>
              <a:rPr lang="hu-HU" dirty="0" smtClean="0"/>
              <a:t> 2012 végén elérhető a 3 százalékos cél</a:t>
            </a:r>
          </a:p>
          <a:p>
            <a:endParaRPr lang="hu-HU" i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7149600" cy="511156"/>
          </a:xfrm>
        </p:spPr>
        <p:txBody>
          <a:bodyPr/>
          <a:lstStyle/>
          <a:p>
            <a:r>
              <a:rPr lang="hu-HU" dirty="0" smtClean="0"/>
              <a:t>Aktuális üzeneteink</a:t>
            </a:r>
            <a:endParaRPr lang="hu-HU" dirty="0"/>
          </a:p>
        </p:txBody>
      </p:sp>
      <p:sp>
        <p:nvSpPr>
          <p:cNvPr id="5" name="Down Arrow 4"/>
          <p:cNvSpPr/>
          <p:nvPr/>
        </p:nvSpPr>
        <p:spPr>
          <a:xfrm>
            <a:off x="2987824" y="4437112"/>
            <a:ext cx="1656184" cy="57606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848000" cy="719931"/>
          </a:xfrm>
        </p:spPr>
        <p:txBody>
          <a:bodyPr>
            <a:normAutofit/>
          </a:bodyPr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848000" cy="633600"/>
          </a:xfrm>
        </p:spPr>
        <p:txBody>
          <a:bodyPr/>
          <a:lstStyle/>
          <a:p>
            <a:r>
              <a:rPr lang="hu-HU" dirty="0" smtClean="0"/>
              <a:t>Helyzetértékelésünk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Változatlanul erős kettősség a növekedés szerkezetében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768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gyenge belső kereslet tartósan gátolja a gazdasági kilábalást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355976" y="2636912"/>
            <a:ext cx="1512168" cy="1296144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812"/>
            <a:ext cx="7848000" cy="7199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Külső piacaink élénkülését a fejlődő gazdaságok gyors növekedése vezeti…</a:t>
            </a:r>
            <a:endParaRPr lang="hu-HU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5576" y="580526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solidFill>
                  <a:schemeClr val="tx2"/>
                </a:solidFill>
                <a:latin typeface="+mn-lt"/>
              </a:rPr>
              <a:t>Forrás: IMF WEO May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Inflációs jelentés – Virág Barnabás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Előretekintve egyre több a fenntarthatóságot veszélyeztető kockázat körvonalazódik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325" y="1052513"/>
            <a:ext cx="73813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923</TotalTime>
  <Words>1200</Words>
  <Application>Microsoft Office PowerPoint</Application>
  <PresentationFormat>On-screen Show (4:3)</PresentationFormat>
  <Paragraphs>227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blank</vt:lpstr>
      <vt:lpstr>Slide 1</vt:lpstr>
      <vt:lpstr>Márciusi üzeneteink</vt:lpstr>
      <vt:lpstr>Amire aktuálisan számítunk</vt:lpstr>
      <vt:lpstr>Aktuális előrejelzésünk</vt:lpstr>
      <vt:lpstr>Helyzetértékelésünk</vt:lpstr>
      <vt:lpstr>Változatlanul erős kettősség a növekedés szerkezetében</vt:lpstr>
      <vt:lpstr>A gyenge belső kereslet tartósan gátolja a gazdasági kilábalást</vt:lpstr>
      <vt:lpstr>Külső piacaink élénkülését a fejlődő gazdaságok gyors növekedése vezeti…</vt:lpstr>
      <vt:lpstr>Előretekintve egyre több a fenntarthatóságot veszélyeztető kockázat körvonalazódik</vt:lpstr>
      <vt:lpstr>Az erős export-növekedéshez átmeneti tényezők is hozzájárulhattak</vt:lpstr>
      <vt:lpstr>Változatlanul óvatosság jellemzi a háztartások fogyasztási-megtakarítási döntéseit</vt:lpstr>
      <vt:lpstr>A háztartások válságot követő mérlegkiigazítása hosszan tartó folyamat lehet</vt:lpstr>
      <vt:lpstr>A nagy feldolgozóipari beruházásokat leszámítva általános gyenge beruházási aktivitás</vt:lpstr>
      <vt:lpstr>A válságot követően a munkapiaci kereslet általánosan lassan élénkül</vt:lpstr>
      <vt:lpstr>A támogatott álláshelyek kivételével a kiírt új állások száma nagyon visszafogottan alakul</vt:lpstr>
      <vt:lpstr>A laza munkaerő-piacon változatlanul gyenge a munkapiaci eredetű inflációs nyomás</vt:lpstr>
      <vt:lpstr>A gazdaságban továbbra is jelentős szabad-kapacitások találhatóak</vt:lpstr>
      <vt:lpstr>A szabadkapacitások jelentős ágazati heterogenitás mellett, de minden termelési tényező esetében megfigyelhetőek</vt:lpstr>
      <vt:lpstr>Az infláció év eleji emelkedését a költségsokkok közvetlen hatásai okozták </vt:lpstr>
      <vt:lpstr>Az általános inflációs nyomás az elmúlt negyedévekben megfigyelt alacsony tartományban maradt</vt:lpstr>
      <vt:lpstr>A gyenge keresleti környezetben a növekvő költségek továbbhárítása visszafogott maradhat</vt:lpstr>
      <vt:lpstr>Legfontosabb üzeneteink - tényértékelés</vt:lpstr>
      <vt:lpstr>Előrejelzésünk</vt:lpstr>
      <vt:lpstr>Előrejelzésünket meghatározó legfontosabb történeti elemek</vt:lpstr>
      <vt:lpstr>Külső piacaink növekedése lassulhat, a fejlődő gazdaságok súlya tovább emelkedik</vt:lpstr>
      <vt:lpstr>Az új kapacitások aktiválása ellensúlyozhatja a külső kereslet lassulását</vt:lpstr>
      <vt:lpstr>Kormányzati intézkedések hatásai</vt:lpstr>
      <vt:lpstr>A 40-54 éves korosztály aktivitásának változásában az elmúlt években is meghatározó volt a nyugdíj-szabályok változása</vt:lpstr>
      <vt:lpstr>Az elhelyezkedési esélyeket jelentősen befolyásolja a képzettség</vt:lpstr>
      <vt:lpstr>Az aktivitás növekedésével tartósan laza feltételek jellemezhetik a munkapiacot</vt:lpstr>
      <vt:lpstr>A munkapiaci eredetű inflációs nyomás alacsony maradhat</vt:lpstr>
      <vt:lpstr>A kormányzati intézkedések fókuszában a fiskális fenntarthatóság és a hosszú távú növekedés élénkítése áll, de rövid távon tovább szűkítik a belső keresletet</vt:lpstr>
      <vt:lpstr>A jövő évben lassulhat a lakossági reáljövedelmek növekedése</vt:lpstr>
      <vt:lpstr>Tartósan óvatos viselkedés jellemezheti a háztartásokat</vt:lpstr>
      <vt:lpstr>A visszafogottabb belföldi kereslet növekedési előrejelzésünket is rontotta</vt:lpstr>
      <vt:lpstr>A költségsokkok rövid távon kifuthatnak</vt:lpstr>
      <vt:lpstr>A költségsokkok kifutásával az infláció 2012 végére elérheti a 3 százalékos célt</vt:lpstr>
      <vt:lpstr>Az emelkedő nyersanyag-árak növekvő költségnyomást okoznak a szabályozott energia-árakban is. Ezek feloldása jelentős eltéréseket okozhat az inflációs pályában.</vt:lpstr>
      <vt:lpstr>Legfontosabb üzeneteink – aktuális előrejelzésünk</vt:lpstr>
      <vt:lpstr>Mindkét irányba mutatnak kockázatok</vt:lpstr>
      <vt:lpstr>Egyensúlyi pozíciónk várható alakulása</vt:lpstr>
      <vt:lpstr>Kedvező külső finanszírozási pozíciónk tartósan fennmaradhat</vt:lpstr>
      <vt:lpstr>Az idei évi kiengedést követően a bejelentett intézkedések 2012-től javítják a költségvetés strukturális helyzetét</vt:lpstr>
      <vt:lpstr>A Széll Kálmán-terv és a konvergenciaprogram teljes megvalósítása esetén elérhető a kormányzat 2012-es hiánycélja</vt:lpstr>
      <vt:lpstr>Aktuális üzeneteink</vt:lpstr>
      <vt:lpstr>Köszönöm a figyelmet!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Virág Barnabás</dc:creator>
  <cp:lastModifiedBy>Virág Barnabás</cp:lastModifiedBy>
  <cp:revision>81</cp:revision>
  <dcterms:created xsi:type="dcterms:W3CDTF">2011-06-21T07:26:06Z</dcterms:created>
  <dcterms:modified xsi:type="dcterms:W3CDTF">2011-06-22T12:32:26Z</dcterms:modified>
</cp:coreProperties>
</file>