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8"/>
  </p:notesMasterIdLst>
  <p:handoutMasterIdLst>
    <p:handoutMasterId r:id="rId19"/>
  </p:handoutMasterIdLst>
  <p:sldIdLst>
    <p:sldId id="260" r:id="rId2"/>
    <p:sldId id="311" r:id="rId3"/>
    <p:sldId id="349" r:id="rId4"/>
    <p:sldId id="357" r:id="rId5"/>
    <p:sldId id="359" r:id="rId6"/>
    <p:sldId id="367" r:id="rId7"/>
    <p:sldId id="360" r:id="rId8"/>
    <p:sldId id="355" r:id="rId9"/>
    <p:sldId id="366" r:id="rId10"/>
    <p:sldId id="315" r:id="rId11"/>
    <p:sldId id="350" r:id="rId12"/>
    <p:sldId id="353" r:id="rId13"/>
    <p:sldId id="337" r:id="rId14"/>
    <p:sldId id="331" r:id="rId15"/>
    <p:sldId id="364" r:id="rId16"/>
    <p:sldId id="365" r:id="rId17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1101" autoAdjust="0"/>
  </p:normalViewPr>
  <p:slideViewPr>
    <p:cSldViewPr>
      <p:cViewPr varScale="1">
        <p:scale>
          <a:sx n="97" d="100"/>
          <a:sy n="97" d="100"/>
        </p:scale>
        <p:origin x="144" y="7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2016.09.21.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2016.09.21.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3958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8662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912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278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6992650" cy="687609"/>
          </a:xfrm>
        </p:spPr>
        <p:txBody>
          <a:bodyPr>
            <a:normAutofit fontScale="90000"/>
          </a:bodyPr>
          <a:lstStyle/>
          <a:p>
            <a:r>
              <a:rPr lang="hu-HU" dirty="0"/>
              <a:t>A három hónapos betét mennyiségi korlátozásának </a:t>
            </a:r>
            <a:r>
              <a:rPr lang="hu-HU" dirty="0" smtClean="0"/>
              <a:t>paraméterei</a:t>
            </a:r>
            <a:br>
              <a:rPr lang="hu-HU" dirty="0" smtClean="0"/>
            </a:br>
            <a:r>
              <a:rPr lang="hu-HU" sz="2700" dirty="0" smtClean="0"/>
              <a:t>(szerkesztett változat)</a:t>
            </a:r>
            <a:endParaRPr lang="hu-HU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2051720" y="2348880"/>
            <a:ext cx="6630364" cy="400734"/>
          </a:xfrm>
        </p:spPr>
        <p:txBody>
          <a:bodyPr>
            <a:noAutofit/>
          </a:bodyPr>
          <a:lstStyle/>
          <a:p>
            <a:r>
              <a:rPr lang="hu-HU" sz="2400" dirty="0"/>
              <a:t>Elemzői háttérbeszélgetés</a:t>
            </a:r>
          </a:p>
          <a:p>
            <a:r>
              <a:rPr lang="hu-HU" sz="2400" dirty="0"/>
              <a:t>2016. szeptember 20.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Az allokációs módszer meghatározásának alapelvei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12" y="1599538"/>
            <a:ext cx="8856984" cy="4320480"/>
          </a:xfrm>
        </p:spPr>
        <p:txBody>
          <a:bodyPr>
            <a:noAutofit/>
          </a:bodyPr>
          <a:lstStyle/>
          <a:p>
            <a:pPr marL="457200" lvl="1" indent="-457200" fontAlgn="auto">
              <a:spcBef>
                <a:spcPts val="750"/>
              </a:spcBef>
              <a:spcAft>
                <a:spcPts val="0"/>
              </a:spcAft>
              <a:buFont typeface="+mj-lt"/>
              <a:buAutoNum type="arabicPeriod"/>
            </a:pPr>
            <a:r>
              <a:rPr lang="hu-HU" sz="2400" dirty="0"/>
              <a:t>A </a:t>
            </a:r>
            <a:r>
              <a:rPr lang="hu-HU" sz="2400" b="1" dirty="0"/>
              <a:t>bankok széles körét </a:t>
            </a:r>
            <a:r>
              <a:rPr lang="hu-HU" sz="2400" dirty="0"/>
              <a:t>érintse a likviditás kiszorulása</a:t>
            </a:r>
          </a:p>
          <a:p>
            <a:pPr marL="457200" lvl="1" indent="-457200" fontAlgn="auto">
              <a:spcBef>
                <a:spcPts val="750"/>
              </a:spcBef>
              <a:spcAft>
                <a:spcPts val="0"/>
              </a:spcAft>
              <a:buFont typeface="+mj-lt"/>
              <a:buAutoNum type="arabicPeriod"/>
            </a:pPr>
            <a:r>
              <a:rPr lang="hu-HU" sz="2400" dirty="0"/>
              <a:t>A fennmaradó 3 hónapos betét</a:t>
            </a:r>
            <a:r>
              <a:rPr lang="hu-HU" sz="2400" b="1" dirty="0"/>
              <a:t> </a:t>
            </a:r>
            <a:r>
              <a:rPr lang="hu-HU" sz="2400" dirty="0"/>
              <a:t>és a kiszoruló likviditás </a:t>
            </a:r>
            <a:r>
              <a:rPr lang="hu-HU" sz="2400" b="1" dirty="0"/>
              <a:t>eloszlása viszonylag egyenletes </a:t>
            </a:r>
            <a:r>
              <a:rPr lang="hu-HU" sz="2400" dirty="0"/>
              <a:t>legyen</a:t>
            </a:r>
          </a:p>
          <a:p>
            <a:pPr marL="457200" lvl="1" indent="-457200">
              <a:spcBef>
                <a:spcPts val="750"/>
              </a:spcBef>
              <a:buFont typeface="+mj-lt"/>
              <a:buAutoNum type="arabicPeriod"/>
            </a:pPr>
            <a:r>
              <a:rPr lang="hu-HU" sz="2400" b="1" dirty="0"/>
              <a:t>Kiszámíthatóság, transzparencia</a:t>
            </a:r>
            <a:r>
              <a:rPr lang="hu-HU" sz="2400" dirty="0"/>
              <a:t>: egy bank számára az összesített limit és a saját ajánlata alapján megbecsülhető legyen, legalább mennyi likviditáshoz juthat</a:t>
            </a:r>
          </a:p>
          <a:p>
            <a:pPr marL="457200" lvl="1" indent="-457200" fontAlgn="auto">
              <a:spcBef>
                <a:spcPts val="750"/>
              </a:spcBef>
              <a:spcAft>
                <a:spcPts val="0"/>
              </a:spcAft>
              <a:buFont typeface="+mj-lt"/>
              <a:buAutoNum type="arabicPeriod"/>
            </a:pPr>
            <a:r>
              <a:rPr lang="hu-HU" sz="2400" b="1" dirty="0"/>
              <a:t>Ne legyen belépési korlát</a:t>
            </a:r>
            <a:r>
              <a:rPr lang="hu-HU" sz="2400" dirty="0"/>
              <a:t>: jelenleg nem elhelyező, illetve új hitelintézetek számára is legyen lehetőség 3 hónapos betét elhelyezésére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28770" y="6523497"/>
            <a:ext cx="740668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203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800728"/>
          </a:xfrm>
        </p:spPr>
        <p:txBody>
          <a:bodyPr>
            <a:noAutofit/>
          </a:bodyPr>
          <a:lstStyle/>
          <a:p>
            <a:r>
              <a:rPr lang="hu-HU" sz="2800" dirty="0"/>
              <a:t>Kétkörös allokációs mechanizmus: mérlegfőösszeg és kártyaleosztás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216" y="1464804"/>
            <a:ext cx="8662784" cy="4622081"/>
          </a:xfrm>
        </p:spPr>
        <p:txBody>
          <a:bodyPr>
            <a:noAutofit/>
          </a:bodyPr>
          <a:lstStyle/>
          <a:p>
            <a:pPr marL="0" lvl="1" indent="0">
              <a:spcBef>
                <a:spcPts val="750"/>
              </a:spcBef>
              <a:buNone/>
            </a:pPr>
            <a:r>
              <a:rPr lang="hu-HU" sz="2800" b="1" dirty="0"/>
              <a:t>1. körös allokáció</a:t>
            </a:r>
          </a:p>
          <a:p>
            <a:pPr marL="0" lvl="1" indent="0">
              <a:spcBef>
                <a:spcPts val="750"/>
              </a:spcBef>
              <a:buNone/>
            </a:pPr>
            <a:r>
              <a:rPr lang="hu-HU" sz="2800" dirty="0"/>
              <a:t>Minden bank annyi 3 hónapos betétet helyezhet el, mint amekkora </a:t>
            </a:r>
            <a:r>
              <a:rPr lang="hu-HU" sz="2800" u="sng" dirty="0"/>
              <a:t>a bank mérlegfőösszegének aránya</a:t>
            </a:r>
            <a:r>
              <a:rPr lang="hu-HU" sz="2800" dirty="0"/>
              <a:t> a teljes bankrendszeréhez képest</a:t>
            </a:r>
          </a:p>
          <a:p>
            <a:pPr marL="0" indent="0">
              <a:buNone/>
            </a:pPr>
            <a:endParaRPr lang="hu-HU" sz="2800" dirty="0"/>
          </a:p>
          <a:p>
            <a:pPr marL="0" indent="0">
              <a:buNone/>
            </a:pPr>
            <a:r>
              <a:rPr lang="hu-HU" sz="2800" b="1" dirty="0"/>
              <a:t>2. körös allokáció</a:t>
            </a:r>
          </a:p>
          <a:p>
            <a:pPr marL="0" indent="0">
              <a:buNone/>
            </a:pPr>
            <a:r>
              <a:rPr lang="hu-HU" sz="2800" dirty="0"/>
              <a:t>Az elhelyezhetőnél alacsonyabb ajánlatot benyújtó bankok számára nem allokált mennyiség szétosztásra kerül, </a:t>
            </a:r>
            <a:r>
              <a:rPr lang="hu-HU" sz="2800" u="sng" dirty="0"/>
              <a:t>kártyaleosztás</a:t>
            </a:r>
            <a:r>
              <a:rPr lang="hu-HU" sz="2800" dirty="0"/>
              <a:t> alapján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3842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rmAutofit/>
          </a:bodyPr>
          <a:lstStyle/>
          <a:p>
            <a:r>
              <a:rPr lang="hu-HU" sz="2800" dirty="0"/>
              <a:t>Példa a kétkörös allokációra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16" name="TextBox 15"/>
          <p:cNvSpPr txBox="1"/>
          <p:nvPr/>
        </p:nvSpPr>
        <p:spPr>
          <a:xfrm>
            <a:off x="381230" y="1182129"/>
            <a:ext cx="689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alibri" panose="020F0502020204030204" pitchFamily="34" charset="0"/>
              </a:rPr>
              <a:t>A bankok között felosztható 3 hónapos betéti mennyiség: </a:t>
            </a:r>
            <a:r>
              <a:rPr lang="hu-HU" sz="1600" b="1" dirty="0">
                <a:latin typeface="Calibri" panose="020F0502020204030204" pitchFamily="34" charset="0"/>
              </a:rPr>
              <a:t>100 egység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8714" y="2609027"/>
            <a:ext cx="5418220" cy="47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latin typeface="Calibri" panose="020F0502020204030204" pitchFamily="34" charset="0"/>
              </a:rPr>
              <a:t>* Minden egyéb, ajánlatot beadó bank a saját mérlegfőösszeg-arányán belüli ajánlatot nyújt be.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41182" y="3197539"/>
            <a:ext cx="8838728" cy="1072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8479" y="4696469"/>
            <a:ext cx="5802957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6430186" y="4868257"/>
          <a:ext cx="1731670" cy="1589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334">
                  <a:extLst>
                    <a:ext uri="{9D8B030D-6E8A-4147-A177-3AD203B41FA5}">
                      <a16:colId xmlns:a16="http://schemas.microsoft.com/office/drawing/2014/main" xmlns="" val="3724683790"/>
                    </a:ext>
                  </a:extLst>
                </a:gridCol>
                <a:gridCol w="346334">
                  <a:extLst>
                    <a:ext uri="{9D8B030D-6E8A-4147-A177-3AD203B41FA5}">
                      <a16:colId xmlns:a16="http://schemas.microsoft.com/office/drawing/2014/main" xmlns="" val="726840665"/>
                    </a:ext>
                  </a:extLst>
                </a:gridCol>
                <a:gridCol w="346334">
                  <a:extLst>
                    <a:ext uri="{9D8B030D-6E8A-4147-A177-3AD203B41FA5}">
                      <a16:colId xmlns:a16="http://schemas.microsoft.com/office/drawing/2014/main" xmlns="" val="1147009700"/>
                    </a:ext>
                  </a:extLst>
                </a:gridCol>
                <a:gridCol w="346334">
                  <a:extLst>
                    <a:ext uri="{9D8B030D-6E8A-4147-A177-3AD203B41FA5}">
                      <a16:colId xmlns:a16="http://schemas.microsoft.com/office/drawing/2014/main" xmlns="" val="1150996984"/>
                    </a:ext>
                  </a:extLst>
                </a:gridCol>
                <a:gridCol w="346334">
                  <a:extLst>
                    <a:ext uri="{9D8B030D-6E8A-4147-A177-3AD203B41FA5}">
                      <a16:colId xmlns:a16="http://schemas.microsoft.com/office/drawing/2014/main" xmlns="" val="3257795063"/>
                    </a:ext>
                  </a:extLst>
                </a:gridCol>
              </a:tblGrid>
              <a:tr h="397363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491158"/>
                  </a:ext>
                </a:extLst>
              </a:tr>
              <a:tr h="397363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2026275"/>
                  </a:ext>
                </a:extLst>
              </a:tr>
              <a:tr h="397363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3384006"/>
                  </a:ext>
                </a:extLst>
              </a:tr>
              <a:tr h="397363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846646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/>
          </p:nvPr>
        </p:nvGraphicFramePr>
        <p:xfrm>
          <a:off x="970876" y="3291114"/>
          <a:ext cx="6841484" cy="12293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69966466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69015636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8067098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415788683"/>
                    </a:ext>
                  </a:extLst>
                </a:gridCol>
                <a:gridCol w="1800924">
                  <a:extLst>
                    <a:ext uri="{9D8B030D-6E8A-4147-A177-3AD203B41FA5}">
                      <a16:colId xmlns:a16="http://schemas.microsoft.com/office/drawing/2014/main" xmlns="" val="442515291"/>
                    </a:ext>
                  </a:extLst>
                </a:gridCol>
              </a:tblGrid>
              <a:tr h="579611"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"A"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"B"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Egyéb bankrendszer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Fennmaradó mennyiség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63542015"/>
                  </a:ext>
                </a:extLst>
              </a:tr>
              <a:tr h="253580"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hu-HU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1. körös allokáció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hu-HU" sz="16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36790240"/>
                  </a:ext>
                </a:extLst>
              </a:tr>
              <a:tr h="39619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Fennmaradt igény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668482"/>
                  </a:ext>
                </a:extLst>
              </a:tr>
            </a:tbl>
          </a:graphicData>
        </a:graphic>
      </p:graphicFrame>
      <p:sp>
        <p:nvSpPr>
          <p:cNvPr id="34" name="Oval 33"/>
          <p:cNvSpPr/>
          <p:nvPr/>
        </p:nvSpPr>
        <p:spPr>
          <a:xfrm>
            <a:off x="85637" y="3493333"/>
            <a:ext cx="819880" cy="819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>
                <a:solidFill>
                  <a:schemeClr val="accent5"/>
                </a:solidFill>
                <a:latin typeface="Calibri" panose="020F0502020204030204" pitchFamily="34" charset="0"/>
              </a:rPr>
              <a:t>1.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970876" y="4853881"/>
          <a:ext cx="5040560" cy="108974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69966466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69015636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8067098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415788683"/>
                    </a:ext>
                  </a:extLst>
                </a:gridCol>
              </a:tblGrid>
              <a:tr h="498989"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"A"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"B"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Egyéb bankrendszer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63542015"/>
                  </a:ext>
                </a:extLst>
              </a:tr>
              <a:tr h="254274"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hu-HU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2. körös allokáció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u="none" strike="noStrike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hu-HU" sz="16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36790240"/>
                  </a:ext>
                </a:extLst>
              </a:tr>
              <a:tr h="336483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latin typeface="Calibri" panose="020F0502020204030204" pitchFamily="34" charset="0"/>
                        </a:rPr>
                        <a:t>Végeredmény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66848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185053"/>
            <a:ext cx="2168196" cy="1899700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85637" y="4974200"/>
            <a:ext cx="819880" cy="8198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>
                <a:solidFill>
                  <a:schemeClr val="accent5"/>
                </a:solidFill>
                <a:latin typeface="Calibri" panose="020F0502020204030204" pitchFamily="34" charset="0"/>
              </a:rPr>
              <a:t>2.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8405"/>
              </p:ext>
            </p:extLst>
          </p:nvPr>
        </p:nvGraphicFramePr>
        <p:xfrm>
          <a:off x="971601" y="1555445"/>
          <a:ext cx="5040559" cy="10436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xmlns="" val="390744578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1191183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409825737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904228905"/>
                    </a:ext>
                  </a:extLst>
                </a:gridCol>
              </a:tblGrid>
              <a:tr h="536477"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"A"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Bank "B"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Egyéb bankrendszer*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13073484"/>
                  </a:ext>
                </a:extLst>
              </a:tr>
              <a:tr h="50714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Benyújtott ajánlatok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70474785"/>
                  </a:ext>
                </a:extLst>
              </a:tr>
            </a:tbl>
          </a:graphicData>
        </a:graphic>
      </p:graphicFrame>
      <p:sp>
        <p:nvSpPr>
          <p:cNvPr id="12" name="Left Arrow 11"/>
          <p:cNvSpPr/>
          <p:nvPr/>
        </p:nvSpPr>
        <p:spPr>
          <a:xfrm>
            <a:off x="6076795" y="5333146"/>
            <a:ext cx="288032" cy="288032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4" name="Straight Connector 13"/>
          <p:cNvCxnSpPr/>
          <p:nvPr/>
        </p:nvCxnSpPr>
        <p:spPr>
          <a:xfrm>
            <a:off x="7812360" y="4149080"/>
            <a:ext cx="864096" cy="0"/>
          </a:xfrm>
          <a:prstGeom prst="line">
            <a:avLst/>
          </a:prstGeom>
          <a:ln w="444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676456" y="4149080"/>
            <a:ext cx="0" cy="1328082"/>
          </a:xfrm>
          <a:prstGeom prst="line">
            <a:avLst/>
          </a:prstGeom>
          <a:ln w="444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8161856" y="5477162"/>
            <a:ext cx="514600" cy="0"/>
          </a:xfrm>
          <a:prstGeom prst="straightConnector1">
            <a:avLst/>
          </a:prstGeom>
          <a:ln w="444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32240" y="1182129"/>
            <a:ext cx="543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>
                <a:latin typeface="Calibri" panose="020F0502020204030204" pitchFamily="34" charset="0"/>
              </a:rPr>
              <a:t>MFÖ</a:t>
            </a:r>
            <a:r>
              <a:rPr lang="hu-HU" sz="1200" dirty="0">
                <a:latin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3609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80" y="188640"/>
            <a:ext cx="7902998" cy="759189"/>
          </a:xfrm>
        </p:spPr>
        <p:txBody>
          <a:bodyPr>
            <a:noAutofit/>
          </a:bodyPr>
          <a:lstStyle/>
          <a:p>
            <a:r>
              <a:rPr lang="hu-HU" sz="2800" dirty="0"/>
              <a:t>A likviditás és a jegybanki eszközök igénybevételének alakulása bizonytalan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21" y="5733256"/>
            <a:ext cx="8604957" cy="598358"/>
          </a:xfrm>
          <a:solidFill>
            <a:schemeClr val="lt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>
                <a:solidFill>
                  <a:srgbClr val="FF0000"/>
                </a:solidFill>
              </a:rPr>
              <a:t>Finomhangoló eszközök, gyorstenderek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2762"/>
            <a:ext cx="1923239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475629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4247964" y="1086963"/>
            <a:ext cx="648072" cy="8334927"/>
          </a:xfrm>
          <a:prstGeom prst="leftBrace">
            <a:avLst>
              <a:gd name="adj1" fmla="val 8333"/>
              <a:gd name="adj2" fmla="val 49540"/>
            </a:avLst>
          </a:prstGeom>
          <a:ln w="476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95536" y="1405103"/>
            <a:ext cx="4104456" cy="3394138"/>
          </a:xfrm>
          <a:prstGeom prst="rect">
            <a:avLst/>
          </a:prstGeom>
          <a:solidFill>
            <a:schemeClr val="lt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hu-HU" sz="2400" i="1" u="sng" dirty="0"/>
              <a:t>A bankrendszer likviditásához kapcsolódó kockázatok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hu-HU" sz="2400" dirty="0"/>
              <a:t>Forintkibocsátások alakulása, </a:t>
            </a:r>
            <a:r>
              <a:rPr lang="hu-HU" sz="2400" b="1" dirty="0"/>
              <a:t>finanszírozási terv</a:t>
            </a:r>
            <a:endParaRPr lang="hu-HU" sz="2400" dirty="0"/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hu-HU" sz="2400" b="1" dirty="0"/>
              <a:t>ÁKK </a:t>
            </a:r>
            <a:r>
              <a:rPr lang="hu-HU" sz="2400" b="1" dirty="0" err="1"/>
              <a:t>repo</a:t>
            </a:r>
            <a:r>
              <a:rPr lang="hu-HU" sz="2400" b="1" dirty="0"/>
              <a:t> </a:t>
            </a:r>
            <a:r>
              <a:rPr lang="hu-HU" sz="2400" dirty="0"/>
              <a:t>tevékenysége 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hu-HU" sz="2400" b="1" dirty="0"/>
              <a:t>EU-támogatások</a:t>
            </a:r>
            <a:r>
              <a:rPr lang="hu-HU" sz="2400" dirty="0"/>
              <a:t> állami kifizetésének lefutása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99992" y="1405102"/>
            <a:ext cx="4230472" cy="3394139"/>
          </a:xfrm>
          <a:prstGeom prst="rect">
            <a:avLst/>
          </a:prstGeom>
          <a:solidFill>
            <a:schemeClr val="lt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hu-HU" sz="2400" i="1" u="sng" dirty="0"/>
              <a:t>Jegybanki eszközök </a:t>
            </a:r>
            <a:r>
              <a:rPr lang="hu-HU" sz="2400" i="1" u="sng" dirty="0" err="1"/>
              <a:t>igénybevé-teléhez</a:t>
            </a:r>
            <a:r>
              <a:rPr lang="hu-HU" sz="2400" i="1" u="sng" dirty="0"/>
              <a:t> kapcsolódó kockázatok</a:t>
            </a:r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hu-HU" sz="2400" dirty="0"/>
              <a:t>A </a:t>
            </a:r>
            <a:r>
              <a:rPr lang="hu-HU" sz="2400" b="1" dirty="0"/>
              <a:t>preferenciális betét </a:t>
            </a:r>
            <a:r>
              <a:rPr lang="hu-HU" sz="2400" dirty="0"/>
              <a:t>kihasználtsága</a:t>
            </a:r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hu-HU" sz="2400" dirty="0"/>
              <a:t>Jegybanki </a:t>
            </a:r>
            <a:r>
              <a:rPr lang="hu-HU" sz="2400" b="1" dirty="0"/>
              <a:t>hiteleszközök</a:t>
            </a:r>
            <a:r>
              <a:rPr lang="hu-HU" sz="2400" dirty="0"/>
              <a:t> kihasználtsága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hu-H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12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2800" dirty="0"/>
              <a:t>Finomhangoló betéti és </a:t>
            </a:r>
            <a:r>
              <a:rPr lang="hu-HU" sz="2800" dirty="0" err="1"/>
              <a:t>FX-swapeszköz</a:t>
            </a:r>
            <a:r>
              <a:rPr lang="hu-HU" sz="2800" dirty="0"/>
              <a:t> lehetősége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75" y="1556792"/>
            <a:ext cx="8576690" cy="51646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i="1" dirty="0"/>
              <a:t>A vártnál tartósan és érdemben magasabb bankrendszeri likviditás</a:t>
            </a:r>
          </a:p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a fölös likviditás betéti eszközben való lekötése</a:t>
            </a:r>
          </a:p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----------------------------</a:t>
            </a:r>
          </a:p>
          <a:p>
            <a:pPr marL="0" indent="0" algn="ctr">
              <a:buNone/>
            </a:pPr>
            <a:r>
              <a:rPr lang="hu-HU" sz="2000" b="1" i="1" dirty="0"/>
              <a:t>A vártnál tartósan és érdemben alacsonyabb bankrendszeri likviditás</a:t>
            </a:r>
          </a:p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További likviditás juttatása a rendszerbe forintnyújtó </a:t>
            </a:r>
            <a:r>
              <a:rPr lang="hu-HU" sz="2000" dirty="0" err="1"/>
              <a:t>swapeszközzel</a:t>
            </a:r>
            <a:endParaRPr lang="hu-HU" sz="2000" dirty="0"/>
          </a:p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b="1" dirty="0">
                <a:solidFill>
                  <a:srgbClr val="1E2452"/>
                </a:solidFill>
              </a:rPr>
              <a:t>A finomhangoló gyorstenderekkel kapcsolatos operatív részleteket a korlátozott 3 hónapos betét októberi tenderéig dolgozza ki az MNB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51096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7" name="Down Arrow 6"/>
          <p:cNvSpPr/>
          <p:nvPr/>
        </p:nvSpPr>
        <p:spPr>
          <a:xfrm>
            <a:off x="4283968" y="1916832"/>
            <a:ext cx="504056" cy="45687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Down Arrow 8"/>
          <p:cNvSpPr/>
          <p:nvPr/>
        </p:nvSpPr>
        <p:spPr>
          <a:xfrm>
            <a:off x="4283968" y="3805232"/>
            <a:ext cx="504056" cy="384862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2854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A három hónapos betét korlátozásának 2016. IV. negyedévi tervezett ütemezése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810264"/>
              </p:ext>
            </p:extLst>
          </p:nvPr>
        </p:nvGraphicFramePr>
        <p:xfrm>
          <a:off x="107504" y="1410626"/>
          <a:ext cx="9036496" cy="475467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186249">
                  <a:extLst>
                    <a:ext uri="{9D8B030D-6E8A-4147-A177-3AD203B41FA5}">
                      <a16:colId xmlns:a16="http://schemas.microsoft.com/office/drawing/2014/main" xmlns="" val="4170025643"/>
                    </a:ext>
                  </a:extLst>
                </a:gridCol>
                <a:gridCol w="6850247">
                  <a:extLst>
                    <a:ext uri="{9D8B030D-6E8A-4147-A177-3AD203B41FA5}">
                      <a16:colId xmlns:a16="http://schemas.microsoft.com/office/drawing/2014/main" xmlns="" val="899047844"/>
                    </a:ext>
                  </a:extLst>
                </a:gridCol>
              </a:tblGrid>
              <a:tr h="628688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Szeptember 20. (kedd)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MT döntés a 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2016. IV. negyedéves mennyiségi korlátról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3789756"/>
                  </a:ext>
                </a:extLst>
              </a:tr>
              <a:tr h="851052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Október 1.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 pénzforgalmi bankszámlán a 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kötelező tartalék felett tartott egyenlegek kamatozása</a:t>
                      </a:r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u-HU" sz="1600" b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O/N betéti kamatláb ‒ 15 bázispontra csökken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603276"/>
                  </a:ext>
                </a:extLst>
              </a:tr>
              <a:tr h="1126899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Október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 folyamán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3 hónapos tender </a:t>
                      </a:r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operatív részleteinek publikálása</a:t>
                      </a:r>
                    </a:p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finomhangoló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 eszközök 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operatív részleteinek publikálása</a:t>
                      </a:r>
                    </a:p>
                    <a:p>
                      <a:r>
                        <a:rPr lang="hu-HU" sz="1600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bankrendszer mérlegfőösszegének 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publikálása (allokáció alapja)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5957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Október 26. (szerda)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b="1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Októberi 3 hónapos betéti tender</a:t>
                      </a:r>
                      <a:endParaRPr lang="hu-HU" sz="1600" b="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33887050"/>
                  </a:ext>
                </a:extLst>
              </a:tr>
              <a:tr h="517361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November 23. (szerda)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b="1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Novemberi 3 hónapos betéti tender</a:t>
                      </a:r>
                      <a:endParaRPr lang="hu-HU" sz="1600" b="1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8330803"/>
                  </a:ext>
                </a:extLst>
              </a:tr>
              <a:tr h="517361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December 20. (kedd)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MT döntés </a:t>
                      </a:r>
                      <a:r>
                        <a:rPr lang="hu-HU" sz="1600" b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2017. I. negyedéves mennyiségi korlátról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5034707"/>
                  </a:ext>
                </a:extLst>
              </a:tr>
              <a:tr h="517361">
                <a:tc>
                  <a:txBody>
                    <a:bodyPr/>
                    <a:lstStyle/>
                    <a:p>
                      <a:r>
                        <a:rPr lang="hu-HU" sz="160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December 21. (szerda)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sz="1600" b="1" baseline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Decemberi 3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hónapos betéti t</a:t>
                      </a:r>
                      <a:r>
                        <a:rPr lang="hu-HU" sz="1600" b="1" dirty="0">
                          <a:solidFill>
                            <a:schemeClr val="accent5"/>
                          </a:solidFill>
                          <a:latin typeface="Calibri" panose="020F0502020204030204" pitchFamily="34" charset="0"/>
                        </a:rPr>
                        <a:t>ender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2922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969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u-HU" sz="4400" dirty="0"/>
              <a:t>Köszönjük a figyelmet!</a:t>
            </a:r>
          </a:p>
          <a:p>
            <a:pPr marL="0" indent="0" algn="ctr">
              <a:buNone/>
            </a:pPr>
            <a:endParaRPr lang="hu-HU" sz="4400" dirty="0"/>
          </a:p>
          <a:p>
            <a:pPr marL="0" indent="0" algn="ctr">
              <a:buNone/>
            </a:pPr>
            <a:r>
              <a:rPr lang="hu-HU" sz="3600" dirty="0"/>
              <a:t>Esetleges kérdéseiket és észrevételeiket a</a:t>
            </a:r>
          </a:p>
          <a:p>
            <a:pPr marL="0" indent="0" algn="ctr">
              <a:buNone/>
            </a:pPr>
            <a:r>
              <a:rPr lang="hu-HU" sz="3600" b="1" dirty="0">
                <a:solidFill>
                  <a:srgbClr val="0070C0"/>
                </a:solidFill>
              </a:rPr>
              <a:t>jdk.titkarsag@mnb.hu</a:t>
            </a:r>
          </a:p>
          <a:p>
            <a:pPr marL="0" indent="0" algn="ctr">
              <a:buNone/>
            </a:pPr>
            <a:r>
              <a:rPr lang="hu-HU" sz="3600" dirty="0"/>
              <a:t>e-mail címre várjuk.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107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872736"/>
          </a:xfrm>
        </p:spPr>
        <p:txBody>
          <a:bodyPr>
            <a:noAutofit/>
          </a:bodyPr>
          <a:lstStyle/>
          <a:p>
            <a:r>
              <a:rPr lang="hu-HU" sz="3200" dirty="0"/>
              <a:t>A Monetáris Tanács szeptember 20-ai döntései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40" y="1556792"/>
            <a:ext cx="8865520" cy="38884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600" dirty="0"/>
              <a:t>A 3 hónapos betét 2016. októberi, novemberi és decemberi tenderein összességében elhelyezhető banki betétállomány nem haladhatja meg a </a:t>
            </a:r>
            <a:r>
              <a:rPr lang="hu-HU" sz="2600" b="1" dirty="0"/>
              <a:t>900 milliárd forintot.</a:t>
            </a:r>
            <a:endParaRPr lang="hu-HU" sz="26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2600" dirty="0"/>
              <a:t>Az MNB az egyes tendereken meghirdetett mennyiségek tekintetében </a:t>
            </a:r>
            <a:r>
              <a:rPr lang="hu-HU" sz="2600" b="1" dirty="0"/>
              <a:t>törekszik az egyenletes elosztásra</a:t>
            </a:r>
            <a:r>
              <a:rPr lang="hu-HU" sz="2600" dirty="0"/>
              <a:t>, de fenntartja a jogot, hogy a likviditási folyamatok függvényében eltérjen attól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dirty="0"/>
              <a:t>Az </a:t>
            </a:r>
            <a:r>
              <a:rPr lang="hu-HU" sz="2600" b="1" dirty="0"/>
              <a:t>allokáció</a:t>
            </a:r>
            <a:r>
              <a:rPr lang="hu-HU" sz="2600" dirty="0"/>
              <a:t> kétkörös lesz, első körben a </a:t>
            </a:r>
            <a:r>
              <a:rPr lang="hu-HU" sz="2600" b="1" dirty="0"/>
              <a:t>mérlegfőösszeg </a:t>
            </a:r>
            <a:r>
              <a:rPr lang="hu-HU" sz="2600" dirty="0"/>
              <a:t>alapján, második körben </a:t>
            </a:r>
            <a:r>
              <a:rPr lang="hu-HU" sz="2600" b="1" dirty="0"/>
              <a:t>kártyaleosztás</a:t>
            </a:r>
            <a:r>
              <a:rPr lang="hu-HU" sz="2600" dirty="0"/>
              <a:t> alapján kerül meghatározásra az egyes bankok számára allokált mennyiség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dirty="0"/>
              <a:t>Az esetleges tartós és érdemi mértékű likviditási sokkok ellensúlyozására </a:t>
            </a:r>
            <a:r>
              <a:rPr lang="hu-HU" sz="2600" b="1" dirty="0"/>
              <a:t>az MNB finomhangoló eszközöket alakít ki</a:t>
            </a:r>
            <a:r>
              <a:rPr lang="hu-HU" sz="26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372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534" y="265181"/>
            <a:ext cx="7902954" cy="759189"/>
          </a:xfrm>
        </p:spPr>
        <p:txBody>
          <a:bodyPr>
            <a:noAutofit/>
          </a:bodyPr>
          <a:lstStyle/>
          <a:p>
            <a:r>
              <a:rPr lang="hu-HU" sz="3200" dirty="0"/>
              <a:t>A bankrendszeri likviditás nagysága lehetővé teszi a korlátozást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038" y="1381709"/>
            <a:ext cx="7099923" cy="464333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4139952" y="3401705"/>
            <a:ext cx="33123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lnSpc>
                <a:spcPct val="90000"/>
              </a:lnSpc>
            </a:pP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bankrendszer sterilizált többletlikviditása jelenleg is csaknem 2000 milliárd forint, ami lehetővé teszi a 3 hónapos betét hatékony mennyiségi korlátozását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596336" y="3789040"/>
            <a:ext cx="0" cy="936104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56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rmAutofit fontScale="90000"/>
          </a:bodyPr>
          <a:lstStyle/>
          <a:p>
            <a:r>
              <a:rPr lang="hu-HU" dirty="0"/>
              <a:t>A 3 hónapos betét mennyiségi korlátozása nem szűkíti a jegybankmérleget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1972188"/>
            <a:ext cx="8591969" cy="304958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4499992" y="4365104"/>
            <a:ext cx="2664296" cy="50405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66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mennyiségi korlátozás a releváns piacokon elősegíti a hozamcsökkentést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095009" y="1503388"/>
            <a:ext cx="38694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798488" y="1503388"/>
            <a:ext cx="15685" cy="1943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501405" y="1600137"/>
            <a:ext cx="1993647" cy="8618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>
                <a:solidFill>
                  <a:schemeClr val="accent5"/>
                </a:solidFill>
                <a:latin typeface="Calibri" panose="020F0502020204030204" pitchFamily="34" charset="0"/>
              </a:rPr>
              <a:t>Korlátozott 3 hónapos betét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17197" y="2549317"/>
            <a:ext cx="1977855" cy="3782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5481099" y="2560404"/>
            <a:ext cx="2096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</a:rPr>
              <a:t>Kiszoruló likviditás*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97652" y="3487309"/>
            <a:ext cx="1519642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</a:rPr>
              <a:t>Állampapír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82347" y="3483806"/>
            <a:ext cx="1604501" cy="400110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sz="2000" dirty="0">
                <a:solidFill>
                  <a:schemeClr val="accent5"/>
                </a:solidFill>
                <a:latin typeface="Calibri" panose="020F0502020204030204" pitchFamily="34" charset="0"/>
              </a:rPr>
              <a:t>Bankközi piac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03977" y="3483806"/>
            <a:ext cx="1340752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O/N betét</a:t>
            </a:r>
            <a:endParaRPr lang="hu-HU" sz="2000" dirty="0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45366" y="1110565"/>
            <a:ext cx="1315710" cy="43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>
                <a:latin typeface="Calibri" panose="020F0502020204030204" pitchFamily="34" charset="0"/>
              </a:rPr>
              <a:t>Eszközök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98488" y="1113516"/>
            <a:ext cx="1176238" cy="430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>
                <a:latin typeface="Calibri" panose="020F0502020204030204" pitchFamily="34" charset="0"/>
              </a:rPr>
              <a:t>Források</a:t>
            </a:r>
          </a:p>
        </p:txBody>
      </p:sp>
      <p:cxnSp>
        <p:nvCxnSpPr>
          <p:cNvPr id="9" name="Straight Arrow Connector 8"/>
          <p:cNvCxnSpPr>
            <a:stCxn id="14" idx="2"/>
            <a:endCxn id="19" idx="0"/>
          </p:cNvCxnSpPr>
          <p:nvPr/>
        </p:nvCxnSpPr>
        <p:spPr>
          <a:xfrm flipH="1">
            <a:off x="4057473" y="2927576"/>
            <a:ext cx="2448652" cy="55973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2"/>
            <a:endCxn id="26" idx="0"/>
          </p:cNvCxnSpPr>
          <p:nvPr/>
        </p:nvCxnSpPr>
        <p:spPr>
          <a:xfrm flipH="1">
            <a:off x="2384598" y="2927576"/>
            <a:ext cx="4121527" cy="55623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4" idx="2"/>
            <a:endCxn id="27" idx="0"/>
          </p:cNvCxnSpPr>
          <p:nvPr/>
        </p:nvCxnSpPr>
        <p:spPr>
          <a:xfrm flipH="1">
            <a:off x="774353" y="2927576"/>
            <a:ext cx="5731772" cy="55623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94213" y="4061656"/>
            <a:ext cx="1427709" cy="210364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b="1" dirty="0" smtClean="0">
                <a:solidFill>
                  <a:schemeClr val="tx1"/>
                </a:solidFill>
              </a:rPr>
              <a:t>O/N betéti kamat: -0,05%</a:t>
            </a:r>
          </a:p>
          <a:p>
            <a:endParaRPr lang="hu-HU" sz="1400" b="1" dirty="0">
              <a:solidFill>
                <a:schemeClr val="tx1"/>
              </a:solidFill>
            </a:endParaRPr>
          </a:p>
          <a:p>
            <a:r>
              <a:rPr lang="hu-HU" sz="1400" b="1" dirty="0" smtClean="0">
                <a:solidFill>
                  <a:schemeClr val="tx1"/>
                </a:solidFill>
              </a:rPr>
              <a:t>Korlátlan</a:t>
            </a:r>
            <a:r>
              <a:rPr lang="hu-HU" sz="1400" dirty="0" smtClean="0">
                <a:solidFill>
                  <a:schemeClr val="tx1"/>
                </a:solidFill>
              </a:rPr>
              <a:t> </a:t>
            </a:r>
            <a:r>
              <a:rPr lang="hu-HU" sz="1400" dirty="0">
                <a:solidFill>
                  <a:schemeClr val="tx1"/>
                </a:solidFill>
              </a:rPr>
              <a:t>elhelyezési lehetőség</a:t>
            </a:r>
          </a:p>
          <a:p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00192" y="3487309"/>
            <a:ext cx="1488503" cy="369332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accent5"/>
                </a:solidFill>
                <a:latin typeface="Calibri" panose="020F0502020204030204" pitchFamily="34" charset="0"/>
              </a:rPr>
              <a:t>Reálgazdaság</a:t>
            </a:r>
          </a:p>
        </p:txBody>
      </p:sp>
      <p:cxnSp>
        <p:nvCxnSpPr>
          <p:cNvPr id="40" name="Straight Arrow Connector 39"/>
          <p:cNvCxnSpPr>
            <a:stCxn id="14" idx="2"/>
            <a:endCxn id="46" idx="0"/>
          </p:cNvCxnSpPr>
          <p:nvPr/>
        </p:nvCxnSpPr>
        <p:spPr>
          <a:xfrm flipH="1">
            <a:off x="5583414" y="2927576"/>
            <a:ext cx="922711" cy="55973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938644" y="3487309"/>
            <a:ext cx="128954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u-HU" sz="2000" dirty="0" err="1">
                <a:solidFill>
                  <a:schemeClr val="accent5"/>
                </a:solidFill>
                <a:latin typeface="Calibri" panose="020F0502020204030204" pitchFamily="34" charset="0"/>
              </a:rPr>
              <a:t>Swap</a:t>
            </a:r>
            <a:endParaRPr lang="hu-HU" sz="2200" dirty="0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cxnSp>
        <p:nvCxnSpPr>
          <p:cNvPr id="55" name="Straight Arrow Connector 54"/>
          <p:cNvCxnSpPr>
            <a:stCxn id="14" idx="2"/>
            <a:endCxn id="39" idx="0"/>
          </p:cNvCxnSpPr>
          <p:nvPr/>
        </p:nvCxnSpPr>
        <p:spPr>
          <a:xfrm>
            <a:off x="6506125" y="2927576"/>
            <a:ext cx="538319" cy="559733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615727" y="4071382"/>
            <a:ext cx="1588121" cy="209392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tx1"/>
                </a:solidFill>
              </a:rPr>
              <a:t>3M </a:t>
            </a:r>
            <a:r>
              <a:rPr lang="hu-HU" sz="1400" dirty="0" err="1" smtClean="0">
                <a:solidFill>
                  <a:schemeClr val="tx1"/>
                </a:solidFill>
              </a:rPr>
              <a:t>BUBOR</a:t>
            </a:r>
            <a:r>
              <a:rPr lang="hu-HU" sz="1400" dirty="0" smtClean="0">
                <a:solidFill>
                  <a:schemeClr val="tx1"/>
                </a:solidFill>
              </a:rPr>
              <a:t> kamat: </a:t>
            </a:r>
            <a:r>
              <a:rPr lang="hu-HU" sz="1400" b="1" dirty="0" smtClean="0">
                <a:solidFill>
                  <a:schemeClr val="tx1"/>
                </a:solidFill>
              </a:rPr>
              <a:t>0,88%</a:t>
            </a:r>
            <a:endParaRPr lang="hu-HU" sz="1400" b="1" dirty="0">
              <a:solidFill>
                <a:schemeClr val="tx1"/>
              </a:solidFill>
            </a:endParaRP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dirty="0">
                <a:solidFill>
                  <a:schemeClr val="tx1"/>
                </a:solidFill>
              </a:rPr>
              <a:t>Banki </a:t>
            </a:r>
            <a:r>
              <a:rPr lang="hu-HU" sz="1400" b="1" dirty="0" smtClean="0">
                <a:solidFill>
                  <a:schemeClr val="tx1"/>
                </a:solidFill>
              </a:rPr>
              <a:t>limitek</a:t>
            </a:r>
            <a:endParaRPr lang="hu-HU" sz="1400" dirty="0">
              <a:solidFill>
                <a:schemeClr val="tx1"/>
              </a:solidFill>
            </a:endParaRP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b="1" dirty="0" smtClean="0">
                <a:solidFill>
                  <a:schemeClr val="tx1"/>
                </a:solidFill>
              </a:rPr>
              <a:t>Banki tőkeköltség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97652" y="4061656"/>
            <a:ext cx="1519642" cy="210364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tx1"/>
                </a:solidFill>
              </a:rPr>
              <a:t>3M </a:t>
            </a:r>
            <a:r>
              <a:rPr lang="hu-HU" sz="1400" dirty="0" err="1" smtClean="0">
                <a:solidFill>
                  <a:schemeClr val="tx1"/>
                </a:solidFill>
              </a:rPr>
              <a:t>DKJ</a:t>
            </a:r>
            <a:r>
              <a:rPr lang="hu-HU" sz="1400" dirty="0" smtClean="0">
                <a:solidFill>
                  <a:schemeClr val="tx1"/>
                </a:solidFill>
              </a:rPr>
              <a:t> kamat:</a:t>
            </a:r>
            <a:r>
              <a:rPr lang="hu-HU" sz="1400" dirty="0">
                <a:solidFill>
                  <a:schemeClr val="tx1"/>
                </a:solidFill>
              </a:rPr>
              <a:t> </a:t>
            </a:r>
            <a:r>
              <a:rPr lang="hu-HU" sz="1400" b="1" dirty="0" smtClean="0">
                <a:solidFill>
                  <a:schemeClr val="tx1"/>
                </a:solidFill>
              </a:rPr>
              <a:t>0,48%</a:t>
            </a:r>
            <a:endParaRPr lang="hu-HU" sz="1400" b="1" dirty="0">
              <a:solidFill>
                <a:schemeClr val="tx1"/>
              </a:solidFill>
            </a:endParaRP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b="1" dirty="0" smtClean="0">
                <a:solidFill>
                  <a:schemeClr val="tx1"/>
                </a:solidFill>
              </a:rPr>
              <a:t>Banki limitek</a:t>
            </a:r>
            <a:endParaRPr lang="hu-HU" sz="1400" dirty="0">
              <a:solidFill>
                <a:schemeClr val="tx1"/>
              </a:solidFill>
            </a:endParaRP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b="1" dirty="0">
                <a:solidFill>
                  <a:schemeClr val="tx1"/>
                </a:solidFill>
              </a:rPr>
              <a:t>Nincs </a:t>
            </a:r>
            <a:r>
              <a:rPr lang="hu-HU" sz="1400" b="1" dirty="0" smtClean="0">
                <a:solidFill>
                  <a:schemeClr val="tx1"/>
                </a:solidFill>
              </a:rPr>
              <a:t>banki tőkeköltség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300192" y="4061656"/>
            <a:ext cx="1498296" cy="210364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 smtClean="0">
                <a:solidFill>
                  <a:schemeClr val="tx1"/>
                </a:solidFill>
              </a:rPr>
              <a:t>Lakáscélú hitel** kamata: </a:t>
            </a:r>
            <a:r>
              <a:rPr lang="hu-HU" sz="1400" b="1" dirty="0" smtClean="0">
                <a:solidFill>
                  <a:schemeClr val="tx1"/>
                </a:solidFill>
              </a:rPr>
              <a:t>5-6%</a:t>
            </a:r>
            <a:endParaRPr lang="hu-HU" sz="1400" b="1" dirty="0">
              <a:solidFill>
                <a:schemeClr val="tx1"/>
              </a:solidFill>
            </a:endParaRP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Vállalati hitel*** kamata: </a:t>
            </a:r>
            <a:r>
              <a:rPr lang="hu-HU" sz="1400" b="1" dirty="0" smtClean="0">
                <a:solidFill>
                  <a:schemeClr val="tx1"/>
                </a:solidFill>
              </a:rPr>
              <a:t>4-4,5%</a:t>
            </a:r>
          </a:p>
          <a:p>
            <a:endParaRPr lang="hu-HU" sz="1400" b="1" dirty="0">
              <a:solidFill>
                <a:schemeClr val="tx1"/>
              </a:solidFill>
            </a:endParaRPr>
          </a:p>
          <a:p>
            <a:r>
              <a:rPr lang="hu-HU" sz="1400" b="1" dirty="0" smtClean="0">
                <a:solidFill>
                  <a:schemeClr val="tx1"/>
                </a:solidFill>
              </a:rPr>
              <a:t>Banki tőkeköltség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38022" y="6255329"/>
            <a:ext cx="6505978" cy="61555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u-HU" sz="1100" dirty="0">
                <a:solidFill>
                  <a:schemeClr val="accent5"/>
                </a:solidFill>
                <a:latin typeface="Calibri" panose="020F0502020204030204" pitchFamily="34" charset="0"/>
              </a:rPr>
              <a:t>*: Feltételezve, hogy az adott bank teljesítette tartalékkötelezettségét és kihasználja a preferenciális betétet.</a:t>
            </a:r>
          </a:p>
          <a:p>
            <a:r>
              <a:rPr lang="hu-HU" sz="1100" dirty="0">
                <a:solidFill>
                  <a:schemeClr val="accent5"/>
                </a:solidFill>
                <a:latin typeface="Calibri" panose="020F0502020204030204" pitchFamily="34" charset="0"/>
              </a:rPr>
              <a:t>**: 2016. júliusban a háztartások által felvett új forint lakáscélú hitelek átlagos hitelköltség mutató értéke</a:t>
            </a:r>
          </a:p>
          <a:p>
            <a:r>
              <a:rPr lang="hu-HU" sz="1100" dirty="0">
                <a:solidFill>
                  <a:schemeClr val="accent5"/>
                </a:solidFill>
                <a:latin typeface="Calibri" panose="020F0502020204030204" pitchFamily="34" charset="0"/>
              </a:rPr>
              <a:t>***: A nem pénzügyi vállalati hitelek átlagos kamatlába az 1 millió euro érték alatti forint hitelek esetében</a:t>
            </a:r>
            <a:endParaRPr lang="hu-HU" sz="1200" dirty="0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938644" y="4071381"/>
            <a:ext cx="1289540" cy="209392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tx1"/>
                </a:solidFill>
              </a:rPr>
              <a:t>Implikált forintkamat (3 hónap</a:t>
            </a:r>
            <a:r>
              <a:rPr lang="hu-HU" sz="1400" dirty="0" smtClean="0">
                <a:solidFill>
                  <a:schemeClr val="tx1"/>
                </a:solidFill>
              </a:rPr>
              <a:t>): </a:t>
            </a:r>
            <a:r>
              <a:rPr lang="hu-HU" sz="1400" b="1" dirty="0" smtClean="0">
                <a:solidFill>
                  <a:schemeClr val="tx1"/>
                </a:solidFill>
              </a:rPr>
              <a:t>0,5-0,9 %</a:t>
            </a:r>
            <a:endParaRPr lang="hu-H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57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bankközi forgalom már a tenderekre való felkészüléskor emelkedhet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1"/>
            <a:ext cx="8214539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u="sng" dirty="0"/>
              <a:t>1. Tenderek előtti forgalomnövekedés</a:t>
            </a:r>
          </a:p>
          <a:p>
            <a:r>
              <a:rPr lang="hu-HU" dirty="0"/>
              <a:t>A teljes mennyiségi limit mellett egyedi banki kvóták is kialakításra kerülnek.</a:t>
            </a:r>
          </a:p>
          <a:p>
            <a:r>
              <a:rPr lang="hu-HU" dirty="0"/>
              <a:t>Minden banknak érdeke lesz a kvóta lehetőség szerinti teljes kihasználása a kamatelőny miatt.</a:t>
            </a:r>
          </a:p>
          <a:p>
            <a:r>
              <a:rPr lang="hu-HU" dirty="0"/>
              <a:t>Azon bankok, amelyek nem rendelkeznek a kvótájukból adódó likviditással, érdekeltek lesznek a hiányzó likviditás bankközi piacon való bevonásában</a:t>
            </a:r>
          </a:p>
          <a:p>
            <a:pPr marL="0" indent="0">
              <a:buNone/>
            </a:pPr>
            <a:r>
              <a:rPr lang="hu-HU" b="1" dirty="0">
                <a:solidFill>
                  <a:srgbClr val="FF0000"/>
                </a:solidFill>
              </a:rPr>
              <a:t> 	növekvő forgalom a bankközi piacon</a:t>
            </a:r>
          </a:p>
          <a:p>
            <a:pPr marL="0" indent="0">
              <a:buNone/>
            </a:pPr>
            <a:r>
              <a:rPr lang="hu-HU" b="1" u="sng" dirty="0"/>
              <a:t>2. Tendereket követő forgalomnövekedés</a:t>
            </a:r>
            <a:endParaRPr lang="hu-HU" u="sng" dirty="0"/>
          </a:p>
          <a:p>
            <a:r>
              <a:rPr lang="hu-HU" dirty="0"/>
              <a:t>A tenderek után kiszoruló likviditástól a kedvezőtlen hozamkilátások miatt a bankok igyekeznek majd megszabadulni</a:t>
            </a:r>
          </a:p>
          <a:p>
            <a:pPr marL="0" indent="0">
              <a:buNone/>
            </a:pPr>
            <a:r>
              <a:rPr lang="hu-HU" b="1" dirty="0">
                <a:solidFill>
                  <a:srgbClr val="FF0000"/>
                </a:solidFill>
              </a:rPr>
              <a:t>	tovább növekvő forgalom a bankközi piacon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9552" y="4149080"/>
            <a:ext cx="432048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9552" y="5877272"/>
            <a:ext cx="432048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570" y="188640"/>
            <a:ext cx="7853918" cy="759189"/>
          </a:xfrm>
        </p:spPr>
        <p:txBody>
          <a:bodyPr>
            <a:noAutofit/>
          </a:bodyPr>
          <a:lstStyle/>
          <a:p>
            <a:r>
              <a:rPr lang="hu-HU" sz="2800" dirty="0"/>
              <a:t>A 900 milliárd forintos mennyiségi korláttal minimum 200-400 milliárd forint szorul ki a 3 hónapos betétből</a:t>
            </a:r>
            <a:endParaRPr lang="hu-H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008829" y="6554552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844824"/>
            <a:ext cx="89289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 hónapos betét októberi, novemberi és decemberi tenderein összességében elhelyezhető banki betétállomány nem haladhatja meg a </a:t>
            </a:r>
            <a:r>
              <a:rPr lang="hu-HU" sz="28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900 milliárd forintot</a:t>
            </a:r>
            <a:r>
              <a:rPr lang="hu-HU" sz="28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hu-HU" sz="28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900 milliárd forintos limit </a:t>
            </a:r>
            <a:r>
              <a:rPr lang="hu-HU" sz="280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minimum 200-400 milliárd forintos</a:t>
            </a:r>
            <a:r>
              <a:rPr lang="hu-HU" sz="28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kiszorítással konzisztens 2016 </a:t>
            </a:r>
            <a:r>
              <a:rPr lang="hu-HU" sz="28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negyedik </a:t>
            </a:r>
            <a:r>
              <a:rPr lang="hu-HU" sz="280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negyedévében.</a:t>
            </a:r>
            <a:endParaRPr lang="hu-HU" sz="28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52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Az MNB törekszik a tenderek közötti egyenletes elosztásra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/>
              <a:t>A 900 milliárd forintos mennyiségi korláton belül:</a:t>
            </a:r>
          </a:p>
          <a:p>
            <a:pPr marL="0" indent="0">
              <a:buNone/>
            </a:pPr>
            <a:endParaRPr lang="hu-HU" sz="2400" dirty="0"/>
          </a:p>
          <a:p>
            <a:pPr>
              <a:buFontTx/>
              <a:buChar char="-"/>
            </a:pPr>
            <a:r>
              <a:rPr lang="hu-HU" sz="2400" dirty="0"/>
              <a:t>a </a:t>
            </a:r>
            <a:r>
              <a:rPr lang="hu-HU" sz="2400" b="1" dirty="0"/>
              <a:t>banki felkészülés támogatása </a:t>
            </a:r>
            <a:r>
              <a:rPr lang="hu-HU" sz="2400" dirty="0"/>
              <a:t>és a </a:t>
            </a:r>
            <a:r>
              <a:rPr lang="hu-HU" sz="2400" b="1" dirty="0"/>
              <a:t>transzparencia</a:t>
            </a:r>
            <a:r>
              <a:rPr lang="hu-HU" sz="2400" dirty="0"/>
              <a:t> jegyében az MNB törekedni fog a tenderek közötti egyenletes elosztásra, </a:t>
            </a:r>
          </a:p>
          <a:p>
            <a:pPr>
              <a:buFontTx/>
              <a:buChar char="-"/>
            </a:pPr>
            <a:r>
              <a:rPr lang="hu-HU" sz="2400" dirty="0"/>
              <a:t>de a megfelelő </a:t>
            </a:r>
            <a:r>
              <a:rPr lang="hu-HU" sz="2400" b="1" dirty="0"/>
              <a:t>rugalmasság</a:t>
            </a:r>
            <a:r>
              <a:rPr lang="hu-HU" sz="2400" dirty="0"/>
              <a:t> biztosítása érdekében fenntartja a jogot, hogy a likviditási folyamatok függvényében eltérjen attól. 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Az MNB minden hónapban a tenderfelhívásban teszi közzé a meghirdetett mennyiséget.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290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7488832" cy="800728"/>
          </a:xfrm>
        </p:spPr>
        <p:txBody>
          <a:bodyPr>
            <a:noAutofit/>
          </a:bodyPr>
          <a:lstStyle/>
          <a:p>
            <a:r>
              <a:rPr lang="hu-HU" sz="2800" dirty="0"/>
              <a:t>A túltartalékolás relatíve drágul az O/N betét elhelyezéséhez képest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452715"/>
          </a:xfrm>
        </p:spPr>
        <p:txBody>
          <a:bodyPr>
            <a:normAutofit fontScale="92500" lnSpcReduction="20000"/>
          </a:bodyPr>
          <a:lstStyle/>
          <a:p>
            <a:r>
              <a:rPr lang="hu-HU" sz="2800" dirty="0"/>
              <a:t>A releváns banki alkalmazkodási csatornák közül az O/N betét és a túltartalékolás kamatkondíciói jelenleg megegyeznek.</a:t>
            </a:r>
          </a:p>
          <a:p>
            <a:pPr lvl="1"/>
            <a:r>
              <a:rPr lang="hu-HU" sz="2100" dirty="0"/>
              <a:t>Vannak bankok, amelyek nem vezetik át a kötelező tartalék feletti likviditásukat O/N betétbe: túltartalékolás mértéke emelkedett</a:t>
            </a:r>
          </a:p>
          <a:p>
            <a:pPr lvl="1"/>
            <a:r>
              <a:rPr lang="hu-HU" sz="2100" dirty="0"/>
              <a:t>Ez a hónap vége előtt nem teszi lehetővé a banki alkalmazkodás pontos visszamérését.</a:t>
            </a:r>
          </a:p>
          <a:p>
            <a:endParaRPr lang="hu-HU" sz="2800" dirty="0"/>
          </a:p>
          <a:p>
            <a:pPr marL="0" indent="0">
              <a:buNone/>
            </a:pPr>
            <a:r>
              <a:rPr lang="hu-HU" sz="2800" dirty="0"/>
              <a:t>2016. október 1-től: </a:t>
            </a:r>
            <a:r>
              <a:rPr lang="hu-HU" sz="2800" i="1" dirty="0"/>
              <a:t>a kötelező tartalékon felül a bankszámlákon tartott egyenlegek után járó kamat a nulla százalék és a mindenkori jegybanki O/N betéti kamatláb teljesítési tárgyidőszak naptári napjaira számított havi átlagának </a:t>
            </a:r>
            <a:r>
              <a:rPr lang="hu-HU" sz="2800" i="1" u="sng" dirty="0"/>
              <a:t>15 bázisponttal csökkentett </a:t>
            </a:r>
            <a:r>
              <a:rPr lang="hu-HU" sz="2800" i="1" dirty="0"/>
              <a:t>értéke közül a kisebbik lesz.</a:t>
            </a:r>
          </a:p>
          <a:p>
            <a:pPr marL="0" indent="0">
              <a:buNone/>
            </a:pPr>
            <a:endParaRPr lang="hu-HU" sz="2800" b="1" dirty="0"/>
          </a:p>
          <a:p>
            <a:pPr marL="0" indent="0" algn="ctr">
              <a:buNone/>
            </a:pPr>
            <a:r>
              <a:rPr lang="hu-HU" sz="2800" b="1" dirty="0"/>
              <a:t>A módosítás arra ösztönzi a bankokat, hogy többletlikviditásukat O/N betétben helyezzék el, így lehetővé válik a banki alkalmazkodás hónapon belüli értékelése.</a:t>
            </a:r>
            <a:r>
              <a:rPr lang="hu-HU" sz="2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Down Arrow 6"/>
          <p:cNvSpPr/>
          <p:nvPr/>
        </p:nvSpPr>
        <p:spPr>
          <a:xfrm>
            <a:off x="4211959" y="4797152"/>
            <a:ext cx="720080" cy="576064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1914155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</TotalTime>
  <Words>1095</Words>
  <Application>Microsoft Office PowerPoint</Application>
  <PresentationFormat>On-screen Show (4:3)</PresentationFormat>
  <Paragraphs>212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Verdana</vt:lpstr>
      <vt:lpstr>Bemutató1</vt:lpstr>
      <vt:lpstr>A három hónapos betét mennyiségi korlátozásának paraméterei (szerkesztett változat)</vt:lpstr>
      <vt:lpstr>A Monetáris Tanács szeptember 20-ai döntései</vt:lpstr>
      <vt:lpstr>A bankrendszeri likviditás nagysága lehetővé teszi a korlátozást</vt:lpstr>
      <vt:lpstr>A 3 hónapos betét mennyiségi korlátozása nem szűkíti a jegybankmérleget</vt:lpstr>
      <vt:lpstr>A mennyiségi korlátozás a releváns piacokon elősegíti a hozamcsökkentést</vt:lpstr>
      <vt:lpstr>A bankközi forgalom már a tenderekre való felkészüléskor emelkedhet</vt:lpstr>
      <vt:lpstr>A 900 milliárd forintos mennyiségi korláttal minimum 200-400 milliárd forint szorul ki a 3 hónapos betétből</vt:lpstr>
      <vt:lpstr>Az MNB törekszik a tenderek közötti egyenletes elosztásra</vt:lpstr>
      <vt:lpstr>A túltartalékolás relatíve drágul az O/N betét elhelyezéséhez képest</vt:lpstr>
      <vt:lpstr>Az allokációs módszer meghatározásának alapelvei</vt:lpstr>
      <vt:lpstr>Kétkörös allokációs mechanizmus: mérlegfőösszeg és kártyaleosztás</vt:lpstr>
      <vt:lpstr>Példa a kétkörös allokációra</vt:lpstr>
      <vt:lpstr>A likviditás és a jegybanki eszközök igénybevételének alakulása bizonytalan</vt:lpstr>
      <vt:lpstr>Finomhangoló betéti és FX-swapeszköz lehetősége</vt:lpstr>
      <vt:lpstr>A három hónapos betét korlátozásának 2016. IV. negyedévi tervezett ütemezése</vt:lpstr>
      <vt:lpstr>PowerPoint Presentation</vt:lpstr>
    </vt:vector>
  </TitlesOfParts>
  <Company>Magyar Nemzeti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három hónapos betét mennyiségi korlátozásának paraméterei</dc:title>
  <dc:creator>Kolozsi Pál Péter</dc:creator>
  <cp:lastModifiedBy>Kolozsi Pál Péter Dr.</cp:lastModifiedBy>
  <cp:revision>405</cp:revision>
  <cp:lastPrinted>2016-09-15T15:09:39Z</cp:lastPrinted>
  <dcterms:created xsi:type="dcterms:W3CDTF">2016-08-05T06:33:46Z</dcterms:created>
  <dcterms:modified xsi:type="dcterms:W3CDTF">2016-09-21T11:31:04Z</dcterms:modified>
</cp:coreProperties>
</file>