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28"/>
  </p:notesMasterIdLst>
  <p:handoutMasterIdLst>
    <p:handoutMasterId r:id="rId29"/>
  </p:handoutMasterIdLst>
  <p:sldIdLst>
    <p:sldId id="260" r:id="rId2"/>
    <p:sldId id="295" r:id="rId3"/>
    <p:sldId id="296" r:id="rId4"/>
    <p:sldId id="304" r:id="rId5"/>
    <p:sldId id="298" r:id="rId6"/>
    <p:sldId id="308" r:id="rId7"/>
    <p:sldId id="263" r:id="rId8"/>
    <p:sldId id="316" r:id="rId9"/>
    <p:sldId id="269" r:id="rId10"/>
    <p:sldId id="271" r:id="rId11"/>
    <p:sldId id="293" r:id="rId12"/>
    <p:sldId id="309" r:id="rId13"/>
    <p:sldId id="287" r:id="rId14"/>
    <p:sldId id="286" r:id="rId15"/>
    <p:sldId id="302" r:id="rId16"/>
    <p:sldId id="303" r:id="rId17"/>
    <p:sldId id="311" r:id="rId18"/>
    <p:sldId id="315" r:id="rId19"/>
    <p:sldId id="317" r:id="rId20"/>
    <p:sldId id="306" r:id="rId21"/>
    <p:sldId id="312" r:id="rId22"/>
    <p:sldId id="313" r:id="rId23"/>
    <p:sldId id="283" r:id="rId24"/>
    <p:sldId id="278" r:id="rId25"/>
    <p:sldId id="314" r:id="rId26"/>
    <p:sldId id="279" r:id="rId2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93B"/>
    <a:srgbClr val="1E2452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0" autoAdjust="0"/>
  </p:normalViewPr>
  <p:slideViewPr>
    <p:cSldViewPr>
      <p:cViewPr>
        <p:scale>
          <a:sx n="114" d="100"/>
          <a:sy n="114" d="100"/>
        </p:scale>
        <p:origin x="-948" y="-4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2015.11.19.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2015.11.19.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1600" dirty="0" smtClean="0"/>
              <a:t>Az önfinanszírozási koncepcióval az konzisztens, ha ÁKK minél nagyobb mértékben forintból újítja meg lejáró devizaadósságát.</a:t>
            </a:r>
          </a:p>
          <a:p>
            <a:endParaRPr lang="hu-H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63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908720"/>
            <a:ext cx="6630363" cy="61560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jegybanki devizatartalékok és a bankrendszer forintlikviditása:</a:t>
            </a:r>
            <a:br>
              <a:rPr lang="hu-HU" dirty="0" smtClean="0"/>
            </a:br>
            <a:r>
              <a:rPr lang="hu-HU" dirty="0" smtClean="0"/>
              <a:t>középtávú kitekintés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79712" y="2060848"/>
            <a:ext cx="6630364" cy="720080"/>
          </a:xfrm>
        </p:spPr>
        <p:txBody>
          <a:bodyPr/>
          <a:lstStyle/>
          <a:p>
            <a:r>
              <a:rPr lang="hu-HU" dirty="0" smtClean="0"/>
              <a:t>Háttérbeszélgetés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>
          <a:xfrm>
            <a:off x="1907704" y="3212976"/>
            <a:ext cx="6630364" cy="400734"/>
          </a:xfrm>
        </p:spPr>
        <p:txBody>
          <a:bodyPr>
            <a:normAutofit/>
          </a:bodyPr>
          <a:lstStyle/>
          <a:p>
            <a:r>
              <a:rPr lang="hu-HU" dirty="0" smtClean="0"/>
              <a:t>2015. november 19.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devizatartalékok szintjére autonóm tényezők és a jegybanki programok is hatnak</a:t>
            </a:r>
            <a:endParaRPr lang="en-GB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1"/>
            <a:ext cx="8568952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dirty="0" smtClean="0"/>
              <a:t>Mik a devizatartalékokra ható legfontosabb tényezők a kivetítési horizonton?</a:t>
            </a:r>
          </a:p>
          <a:p>
            <a:pPr>
              <a:buNone/>
            </a:pPr>
            <a:endParaRPr lang="hu-H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EU-transzferek</a:t>
            </a:r>
            <a:r>
              <a:rPr lang="hu-HU" sz="2400" dirty="0" smtClean="0"/>
              <a:t> beáramlása (+)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b="1" dirty="0"/>
              <a:t>ÁKK </a:t>
            </a:r>
            <a:r>
              <a:rPr lang="hu-HU" sz="2400" dirty="0"/>
              <a:t>finanszírozási terve: deviza-kibocsátások és </a:t>
            </a:r>
            <a:r>
              <a:rPr lang="hu-HU" sz="2400" dirty="0" err="1"/>
              <a:t>-lejáratok</a:t>
            </a:r>
            <a:r>
              <a:rPr lang="hu-HU" sz="2400" dirty="0"/>
              <a:t> (Önfinanszírozási program) (-)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Devizahitelek forintosításához kapcsolódó </a:t>
            </a:r>
            <a:r>
              <a:rPr lang="hu-HU" sz="2400" b="1" dirty="0" smtClean="0"/>
              <a:t>devizatenderek</a:t>
            </a:r>
            <a:r>
              <a:rPr lang="hu-HU" sz="2400" dirty="0" smtClean="0"/>
              <a:t> (-)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b="1" dirty="0" err="1"/>
              <a:t>REPHUN</a:t>
            </a:r>
            <a:r>
              <a:rPr lang="hu-HU" sz="2400" dirty="0"/>
              <a:t> </a:t>
            </a:r>
            <a:r>
              <a:rPr lang="hu-HU" sz="2400" dirty="0" smtClean="0"/>
              <a:t>vásárlások (-)</a:t>
            </a:r>
            <a:endParaRPr lang="hu-HU" sz="2400" dirty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/>
              <a:t>Deviza </a:t>
            </a:r>
            <a:r>
              <a:rPr lang="hu-HU" sz="2400" b="1" dirty="0" err="1" smtClean="0"/>
              <a:t>NHP</a:t>
            </a:r>
            <a:r>
              <a:rPr lang="hu-HU" sz="2400" b="1" dirty="0" smtClean="0"/>
              <a:t> </a:t>
            </a:r>
            <a:r>
              <a:rPr lang="hu-HU" sz="2400" dirty="0" smtClean="0"/>
              <a:t>(-)</a:t>
            </a:r>
            <a:endParaRPr lang="hu-HU" sz="2400" dirty="0"/>
          </a:p>
          <a:p>
            <a:pPr marL="514350" indent="-514350">
              <a:buFont typeface="+mj-lt"/>
              <a:buAutoNum type="arabicPeriod"/>
            </a:pPr>
            <a:r>
              <a:rPr lang="hu-HU" sz="2400" dirty="0" smtClean="0"/>
              <a:t>MNB mint az Állam bankja is </a:t>
            </a:r>
            <a:r>
              <a:rPr lang="hu-HU" sz="2400" dirty="0"/>
              <a:t>(-) </a:t>
            </a:r>
            <a:endParaRPr lang="hu-HU" sz="2400" dirty="0" smtClean="0"/>
          </a:p>
          <a:p>
            <a:pPr lvl="2"/>
            <a:r>
              <a:rPr lang="hu-HU" sz="2400" dirty="0"/>
              <a:t>Devizaadósság utáni </a:t>
            </a:r>
            <a:r>
              <a:rPr lang="hu-HU" sz="2400" dirty="0" smtClean="0"/>
              <a:t>kamatfizetések</a:t>
            </a:r>
            <a:endParaRPr lang="hu-HU" sz="2400" dirty="0"/>
          </a:p>
          <a:p>
            <a:pPr lvl="2"/>
            <a:r>
              <a:rPr lang="hu-HU" sz="2400" dirty="0"/>
              <a:t>Állami </a:t>
            </a:r>
            <a:r>
              <a:rPr lang="hu-HU" sz="2400" dirty="0" smtClean="0"/>
              <a:t>tranzakciók</a:t>
            </a:r>
            <a:endParaRPr lang="hu-HU" sz="2400" dirty="0"/>
          </a:p>
          <a:p>
            <a:pPr marL="514350" indent="-514350">
              <a:buFont typeface="+mj-lt"/>
              <a:buAutoNum type="arabicPeriod"/>
            </a:pPr>
            <a:endParaRPr lang="hu-HU" sz="2400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 smtClean="0"/>
              <a:t>1. Az EU-transzferek tartósan hozzájárulnak a devizatartalékok növekedéséhez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6093296"/>
            <a:ext cx="9036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i="1" dirty="0" smtClean="0">
                <a:latin typeface="Calibri" pitchFamily="34" charset="0"/>
              </a:rPr>
              <a:t>*2015-re technikai kivetítés 2015. jan.-okt. tényadatok alapján, időarányos lefutást feltételezve.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21595"/>
            <a:ext cx="7920880" cy="48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ia számának helye 4"/>
          <p:cNvSpPr txBox="1">
            <a:spLocks/>
          </p:cNvSpPr>
          <p:nvPr/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01AEF3-AFFE-433D-8A34-08D966C25545}" type="slidenum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hu-HU" sz="11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064896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/>
              <a:t>2</a:t>
            </a:r>
            <a:r>
              <a:rPr lang="hu-HU" sz="2800" dirty="0" smtClean="0"/>
              <a:t>.a. Az elmúlt másfél évben az önfinanszírozási program hozzájárult a mérleg szűküléséhez</a:t>
            </a:r>
            <a:endParaRPr lang="en-GB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grpSp>
        <p:nvGrpSpPr>
          <p:cNvPr id="3" name="Group 214"/>
          <p:cNvGrpSpPr>
            <a:grpSpLocks/>
          </p:cNvGrpSpPr>
          <p:nvPr/>
        </p:nvGrpSpPr>
        <p:grpSpPr bwMode="auto">
          <a:xfrm>
            <a:off x="462499" y="1410480"/>
            <a:ext cx="8280920" cy="4755149"/>
            <a:chOff x="1243" y="4681"/>
            <a:chExt cx="9350" cy="5328"/>
          </a:xfrm>
        </p:grpSpPr>
        <p:sp>
          <p:nvSpPr>
            <p:cNvPr id="13" name="AutoShape 3"/>
            <p:cNvSpPr>
              <a:spLocks noChangeArrowheads="1"/>
            </p:cNvSpPr>
            <p:nvPr/>
          </p:nvSpPr>
          <p:spPr bwMode="auto">
            <a:xfrm>
              <a:off x="6208" y="4692"/>
              <a:ext cx="4385" cy="1653"/>
            </a:xfrm>
            <a:prstGeom prst="roundRect">
              <a:avLst>
                <a:gd name="adj" fmla="val 16667"/>
              </a:avLst>
            </a:prstGeom>
            <a:solidFill>
              <a:srgbClr val="AFCEE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ÁKK módosított kibocsátási terve</a:t>
              </a:r>
              <a:endParaRPr kumimoji="0" lang="hu-H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6371" y="5189"/>
              <a:ext cx="3998" cy="468"/>
            </a:xfrm>
            <a:prstGeom prst="roundRect">
              <a:avLst>
                <a:gd name="adj" fmla="val 16667"/>
              </a:avLst>
            </a:prstGeom>
            <a:solidFill>
              <a:srgbClr val="AFCEE5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750"/>
                </a:spcAft>
                <a:buClrTx/>
                <a:buSzTx/>
                <a:buFont typeface="Symbol" pitchFamily="18" charset="2"/>
                <a:buChar char="·"/>
                <a:tabLst/>
              </a:pPr>
              <a:r>
                <a:rPr kumimoji="0" lang="hu-HU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Növekvő forint állampapír-kínálat</a:t>
              </a:r>
              <a:endParaRPr kumimoji="0" lang="hu-H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6290" y="5731"/>
              <a:ext cx="4189" cy="468"/>
            </a:xfrm>
            <a:prstGeom prst="roundRect">
              <a:avLst>
                <a:gd name="adj" fmla="val 16667"/>
              </a:avLst>
            </a:prstGeom>
            <a:solidFill>
              <a:srgbClr val="AFCEE5"/>
            </a:solidFill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750"/>
                </a:spcAft>
                <a:buClrTx/>
                <a:buSzTx/>
                <a:buFont typeface="Symbol" pitchFamily="18" charset="2"/>
                <a:buChar char="·"/>
                <a:tabLst/>
              </a:pPr>
              <a:r>
                <a:rPr kumimoji="0" lang="hu-HU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Csökkenő deviza állampapír-kínálat</a:t>
              </a:r>
              <a:endParaRPr kumimoji="0" lang="hu-H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1243" y="4692"/>
              <a:ext cx="1144" cy="911"/>
            </a:xfrm>
            <a:prstGeom prst="roundRect">
              <a:avLst>
                <a:gd name="adj" fmla="val 16667"/>
              </a:avLst>
            </a:prstGeom>
            <a:solidFill>
              <a:srgbClr val="AFCEE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IRS</a:t>
              </a:r>
              <a:r>
                <a:rPr kumimoji="0" lang="hu-H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tenderek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7"/>
            <p:cNvSpPr>
              <a:spLocks noChangeArrowheads="1"/>
            </p:cNvSpPr>
            <p:nvPr/>
          </p:nvSpPr>
          <p:spPr bwMode="auto">
            <a:xfrm>
              <a:off x="2566" y="4681"/>
              <a:ext cx="1515" cy="922"/>
            </a:xfrm>
            <a:prstGeom prst="roundRect">
              <a:avLst>
                <a:gd name="adj" fmla="val 16667"/>
              </a:avLst>
            </a:prstGeom>
            <a:solidFill>
              <a:srgbClr val="AFCEE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Irányadó eszköz betétesítése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1737" y="5877"/>
              <a:ext cx="3422" cy="46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Növekvő forint állampapír-kereslet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AutoShape 9"/>
            <p:cNvCxnSpPr>
              <a:cxnSpLocks noChangeShapeType="1"/>
              <a:stCxn id="16" idx="2"/>
              <a:endCxn id="18" idx="0"/>
            </p:cNvCxnSpPr>
            <p:nvPr/>
          </p:nvCxnSpPr>
          <p:spPr bwMode="auto">
            <a:xfrm>
              <a:off x="1815" y="5603"/>
              <a:ext cx="1633" cy="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10"/>
            <p:cNvCxnSpPr>
              <a:cxnSpLocks noChangeShapeType="1"/>
              <a:stCxn id="38" idx="2"/>
              <a:endCxn id="18" idx="0"/>
            </p:cNvCxnSpPr>
            <p:nvPr/>
          </p:nvCxnSpPr>
          <p:spPr bwMode="auto">
            <a:xfrm flipH="1">
              <a:off x="3448" y="5614"/>
              <a:ext cx="1707" cy="2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5" name="AutoShape 12"/>
            <p:cNvSpPr>
              <a:spLocks noChangeArrowheads="1"/>
            </p:cNvSpPr>
            <p:nvPr/>
          </p:nvSpPr>
          <p:spPr bwMode="auto">
            <a:xfrm>
              <a:off x="4319" y="5263"/>
              <a:ext cx="1130" cy="46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AutoShape 13"/>
            <p:cNvSpPr>
              <a:spLocks noChangeArrowheads="1"/>
            </p:cNvSpPr>
            <p:nvPr/>
          </p:nvSpPr>
          <p:spPr bwMode="auto">
            <a:xfrm>
              <a:off x="1249" y="6813"/>
              <a:ext cx="4150" cy="46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Csökkenő 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cs typeface="Arial" pitchFamily="34" charset="0"/>
                </a:rPr>
                <a:t>kéthetes betét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, növekvő </a:t>
              </a:r>
              <a:r>
                <a:rPr kumimoji="0" lang="hu-HU" sz="1500" b="0" i="0" u="none" strike="noStrike" cap="none" normalizeH="0" baseline="0" dirty="0" err="1" smtClean="0">
                  <a:ln>
                    <a:noFill/>
                  </a:ln>
                  <a:solidFill>
                    <a:srgbClr val="C0504D"/>
                  </a:solidFill>
                  <a:effectLst/>
                  <a:latin typeface="Calibri" pitchFamily="34" charset="0"/>
                  <a:cs typeface="Arial" pitchFamily="34" charset="0"/>
                </a:rPr>
                <a:t>KESZ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AutoShape 16"/>
            <p:cNvSpPr>
              <a:spLocks noChangeArrowheads="1"/>
            </p:cNvSpPr>
            <p:nvPr/>
          </p:nvSpPr>
          <p:spPr bwMode="auto">
            <a:xfrm>
              <a:off x="1330" y="7293"/>
              <a:ext cx="2280" cy="46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ÁKK MNB-nél konvertál</a:t>
              </a:r>
              <a:endParaRPr kumimoji="0" lang="hu-H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AutoShape 17"/>
            <p:cNvSpPr>
              <a:spLocks noChangeArrowheads="1"/>
            </p:cNvSpPr>
            <p:nvPr/>
          </p:nvSpPr>
          <p:spPr bwMode="auto">
            <a:xfrm>
              <a:off x="1574" y="7761"/>
              <a:ext cx="3725" cy="46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Csökkenő </a:t>
              </a:r>
              <a:r>
                <a:rPr kumimoji="0" lang="hu-HU" sz="1500" b="0" i="0" u="none" strike="noStrike" cap="none" normalizeH="0" baseline="0" dirty="0" err="1" smtClean="0">
                  <a:ln>
                    <a:noFill/>
                  </a:ln>
                  <a:solidFill>
                    <a:srgbClr val="C0504D"/>
                  </a:solidFill>
                  <a:effectLst/>
                  <a:latin typeface="Calibri" pitchFamily="34" charset="0"/>
                  <a:cs typeface="Arial" pitchFamily="34" charset="0"/>
                </a:rPr>
                <a:t>KESZ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, növekvő 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devizabetét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9" name="AutoShape 18"/>
            <p:cNvCxnSpPr>
              <a:cxnSpLocks noChangeShapeType="1"/>
            </p:cNvCxnSpPr>
            <p:nvPr/>
          </p:nvCxnSpPr>
          <p:spPr bwMode="auto">
            <a:xfrm>
              <a:off x="3589" y="7293"/>
              <a:ext cx="0" cy="4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0" name="AutoShape 19"/>
            <p:cNvSpPr>
              <a:spLocks noChangeArrowheads="1"/>
            </p:cNvSpPr>
            <p:nvPr/>
          </p:nvSpPr>
          <p:spPr bwMode="auto">
            <a:xfrm>
              <a:off x="4210" y="8638"/>
              <a:ext cx="3670" cy="46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Csökkenő 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devizabetét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és 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rgbClr val="00B0F0"/>
                  </a:solidFill>
                  <a:effectLst/>
                  <a:latin typeface="Calibri" pitchFamily="34" charset="0"/>
                  <a:cs typeface="Arial" pitchFamily="34" charset="0"/>
                </a:rPr>
                <a:t>devizatartalék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AutoShape 20"/>
            <p:cNvCxnSpPr>
              <a:cxnSpLocks noChangeShapeType="1"/>
              <a:stCxn id="13" idx="2"/>
            </p:cNvCxnSpPr>
            <p:nvPr/>
          </p:nvCxnSpPr>
          <p:spPr bwMode="auto">
            <a:xfrm flipH="1">
              <a:off x="7502" y="6345"/>
              <a:ext cx="899" cy="229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2" name="AutoShape 21"/>
            <p:cNvSpPr>
              <a:spLocks noChangeArrowheads="1"/>
            </p:cNvSpPr>
            <p:nvPr/>
          </p:nvSpPr>
          <p:spPr bwMode="auto">
            <a:xfrm>
              <a:off x="3037" y="9582"/>
              <a:ext cx="6342" cy="427"/>
            </a:xfrm>
            <a:prstGeom prst="roundRect">
              <a:avLst>
                <a:gd name="adj" fmla="val 16667"/>
              </a:avLst>
            </a:prstGeom>
            <a:solidFill>
              <a:srgbClr val="F1E2C5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Szűkülő jegybankmérleg: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csökkenő 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rgbClr val="00B0F0"/>
                  </a:solidFill>
                  <a:effectLst/>
                  <a:latin typeface="Calibri" pitchFamily="34" charset="0"/>
                  <a:cs typeface="Arial" pitchFamily="34" charset="0"/>
                </a:rPr>
                <a:t>devizatartalék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és </a:t>
              </a:r>
              <a:r>
                <a:rPr kumimoji="0" lang="hu-HU" sz="1500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itchFamily="34" charset="0"/>
                  <a:cs typeface="Arial" pitchFamily="34" charset="0"/>
                </a:rPr>
                <a:t>kéthetes betét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</p:txBody>
        </p:sp>
        <p:cxnSp>
          <p:nvCxnSpPr>
            <p:cNvPr id="33" name="AutoShape 22"/>
            <p:cNvCxnSpPr>
              <a:cxnSpLocks noChangeShapeType="1"/>
            </p:cNvCxnSpPr>
            <p:nvPr/>
          </p:nvCxnSpPr>
          <p:spPr bwMode="auto">
            <a:xfrm>
              <a:off x="3589" y="8229"/>
              <a:ext cx="1102" cy="4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23"/>
            <p:cNvCxnSpPr>
              <a:cxnSpLocks noChangeShapeType="1"/>
              <a:stCxn id="13" idx="1"/>
            </p:cNvCxnSpPr>
            <p:nvPr/>
          </p:nvCxnSpPr>
          <p:spPr bwMode="auto">
            <a:xfrm flipH="1">
              <a:off x="5399" y="5518"/>
              <a:ext cx="809" cy="12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90"/>
            <p:cNvCxnSpPr>
              <a:cxnSpLocks noChangeShapeType="1"/>
            </p:cNvCxnSpPr>
            <p:nvPr/>
          </p:nvCxnSpPr>
          <p:spPr bwMode="auto">
            <a:xfrm>
              <a:off x="3589" y="6345"/>
              <a:ext cx="0" cy="4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91"/>
            <p:cNvCxnSpPr>
              <a:cxnSpLocks noChangeShapeType="1"/>
            </p:cNvCxnSpPr>
            <p:nvPr/>
          </p:nvCxnSpPr>
          <p:spPr bwMode="auto">
            <a:xfrm>
              <a:off x="6010" y="9106"/>
              <a:ext cx="0" cy="4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7" name="AutoShape 236"/>
            <p:cNvSpPr>
              <a:spLocks noChangeArrowheads="1"/>
            </p:cNvSpPr>
            <p:nvPr/>
          </p:nvSpPr>
          <p:spPr bwMode="auto">
            <a:xfrm>
              <a:off x="4600" y="8229"/>
              <a:ext cx="5511" cy="46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5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ÁKK törleszti a devizaadósságot</a:t>
              </a:r>
              <a:endParaRPr kumimoji="0" lang="hu-H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3145241" y="1420298"/>
            <a:ext cx="1563190" cy="822869"/>
          </a:xfrm>
          <a:prstGeom prst="roundRect">
            <a:avLst>
              <a:gd name="adj" fmla="val 16667"/>
            </a:avLst>
          </a:prstGeom>
          <a:solidFill>
            <a:srgbClr val="AFCEE5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Irányadó eszköz futamidejének hosszabbítása</a:t>
            </a:r>
            <a:endParaRPr kumimoji="0" lang="hu-H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AutoShape 9"/>
          <p:cNvCxnSpPr>
            <a:cxnSpLocks noChangeShapeType="1"/>
            <a:stCxn id="17" idx="2"/>
            <a:endCxn id="18" idx="0"/>
          </p:cNvCxnSpPr>
          <p:nvPr/>
        </p:nvCxnSpPr>
        <p:spPr bwMode="auto">
          <a:xfrm>
            <a:off x="2305115" y="2233349"/>
            <a:ext cx="110264" cy="24454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0006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/>
              <a:t>2</a:t>
            </a:r>
            <a:r>
              <a:rPr lang="hu-HU" sz="2800" dirty="0" smtClean="0"/>
              <a:t>.b. Az ÁKK finanszírozási politikája és az MNB önfinanszírozási programja</a:t>
            </a:r>
            <a:endParaRPr lang="en-GB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15" y="1309367"/>
            <a:ext cx="7596900" cy="49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9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8110276" cy="759189"/>
          </a:xfrm>
        </p:spPr>
        <p:txBody>
          <a:bodyPr>
            <a:noAutofit/>
          </a:bodyPr>
          <a:lstStyle/>
          <a:p>
            <a:pPr algn="ctr"/>
            <a:r>
              <a:rPr lang="hu-HU" sz="2600" dirty="0"/>
              <a:t>3</a:t>
            </a:r>
            <a:r>
              <a:rPr lang="hu-HU" sz="2600" dirty="0" smtClean="0"/>
              <a:t>. Az elszámolási és </a:t>
            </a:r>
            <a:r>
              <a:rPr lang="hu-HU" sz="2600" dirty="0" err="1" smtClean="0"/>
              <a:t>forintosítási</a:t>
            </a:r>
            <a:r>
              <a:rPr lang="hu-HU" sz="2600" dirty="0" smtClean="0"/>
              <a:t> tendereken kötött </a:t>
            </a:r>
            <a:r>
              <a:rPr lang="hu-HU" sz="2600" dirty="0" err="1" smtClean="0"/>
              <a:t>swapok</a:t>
            </a:r>
            <a:r>
              <a:rPr lang="hu-HU" sz="2600" dirty="0" smtClean="0"/>
              <a:t> lejáratai fokozatosan mérséklik a tartalékok szintjét</a:t>
            </a:r>
            <a:endParaRPr lang="en-GB" sz="26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491880" y="6309320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TextBox 5"/>
          <p:cNvSpPr txBox="1"/>
          <p:nvPr/>
        </p:nvSpPr>
        <p:spPr>
          <a:xfrm>
            <a:off x="51284" y="5494488"/>
            <a:ext cx="8985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2016. első negyedévben (március 16-án</a:t>
            </a:r>
            <a:r>
              <a:rPr lang="hu-HU" b="1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kiemelkedően nagy </a:t>
            </a:r>
            <a:r>
              <a:rPr lang="hu-HU" b="1" dirty="0" err="1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FX-swap</a:t>
            </a:r>
            <a:r>
              <a:rPr lang="hu-HU" b="1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és </a:t>
            </a:r>
            <a:r>
              <a:rPr lang="hu-HU" b="1" dirty="0" err="1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CIRS</a:t>
            </a:r>
            <a:r>
              <a:rPr lang="hu-HU" b="1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lejárat várható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hu-HU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eltétel nélküli eszközből több mint 2 milliárd euro értékű </a:t>
            </a:r>
            <a:r>
              <a:rPr lang="hu-HU" dirty="0" err="1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CIRS</a:t>
            </a:r>
            <a:r>
              <a:rPr lang="hu-HU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jár 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hu-HU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eltételes eszközből pedig akár közel 1 milliárd eurónyi 1 hetes </a:t>
            </a:r>
            <a:r>
              <a:rPr lang="hu-HU" dirty="0" err="1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FX-swap</a:t>
            </a:r>
            <a:r>
              <a:rPr lang="hu-HU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lejárhat.</a:t>
            </a:r>
            <a:endParaRPr lang="hu-HU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1192982"/>
            <a:ext cx="599461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55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2015. november </a:t>
            </a:r>
            <a:r>
              <a:rPr lang="hu-HU" sz="1550" b="1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18-án </a:t>
            </a:r>
            <a:r>
              <a:rPr lang="hu-HU" sz="155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élő és lejárt/lezárt </a:t>
            </a:r>
            <a:r>
              <a:rPr lang="hu-HU" sz="1550" b="1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FX-swap</a:t>
            </a:r>
            <a:r>
              <a:rPr lang="hu-HU" sz="155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és </a:t>
            </a:r>
            <a:r>
              <a:rPr lang="hu-HU" sz="1550" b="1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CIRS</a:t>
            </a:r>
            <a:r>
              <a:rPr lang="hu-HU" sz="1550" b="1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állományok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909688" y="1303817"/>
            <a:ext cx="3100180" cy="4108817"/>
            <a:chOff x="5909688" y="1346530"/>
            <a:chExt cx="3100180" cy="4108817"/>
          </a:xfrm>
        </p:grpSpPr>
        <p:sp>
          <p:nvSpPr>
            <p:cNvPr id="8" name="TextBox 7"/>
            <p:cNvSpPr txBox="1"/>
            <p:nvPr/>
          </p:nvSpPr>
          <p:spPr>
            <a:xfrm>
              <a:off x="5909688" y="1346530"/>
              <a:ext cx="3100180" cy="410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Összesen allokált </a:t>
              </a:r>
              <a:r>
                <a:rPr lang="hu-HU" sz="1600" b="1" dirty="0" err="1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FX-swap</a:t>
              </a: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és </a:t>
              </a:r>
              <a:r>
                <a:rPr lang="hu-HU" sz="1600" b="1" dirty="0" err="1" smtClean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CIRS</a:t>
              </a:r>
              <a:r>
                <a:rPr lang="hu-HU" sz="1600" b="1" dirty="0" smtClean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:</a:t>
              </a:r>
            </a:p>
            <a:p>
              <a:pPr>
                <a:spcAft>
                  <a:spcPts val="0"/>
                </a:spcAft>
              </a:pPr>
              <a:r>
                <a:rPr lang="hu-HU" sz="1600" b="1" dirty="0" smtClean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9127 </a:t>
              </a: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millió </a:t>
              </a:r>
              <a:r>
                <a:rPr lang="hu-HU" sz="1600" b="1" dirty="0" smtClean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euro</a:t>
              </a:r>
            </a:p>
            <a:p>
              <a:pPr>
                <a:spcAft>
                  <a:spcPts val="0"/>
                </a:spcAft>
              </a:pPr>
              <a:endParaRPr lang="hu-HU" sz="1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Feltételes eszközön allokált:</a:t>
              </a:r>
            </a:p>
            <a:p>
              <a:pPr>
                <a:spcAft>
                  <a:spcPts val="0"/>
                </a:spcAft>
              </a:pP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1948 millió euro</a:t>
              </a:r>
            </a:p>
            <a:p>
              <a:pPr>
                <a:spcAft>
                  <a:spcPts val="0"/>
                </a:spcAft>
              </a:pP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Lezárt 1-hetes </a:t>
              </a:r>
              <a:r>
                <a:rPr lang="hu-HU" sz="1600" dirty="0" err="1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FX-swap</a:t>
              </a: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:</a:t>
              </a:r>
            </a:p>
            <a:p>
              <a:pPr>
                <a:spcAft>
                  <a:spcPts val="0"/>
                </a:spcAft>
              </a:pP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984 millió euro</a:t>
              </a: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/>
              </a:r>
              <a:b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Még élő </a:t>
              </a:r>
              <a:r>
                <a:rPr lang="hu-HU" sz="1600" b="1" dirty="0" err="1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FX-swap</a:t>
              </a: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: 964 millió euro </a:t>
              </a:r>
            </a:p>
            <a:p>
              <a:pPr>
                <a:spcAft>
                  <a:spcPts val="0"/>
                </a:spcAft>
              </a:pPr>
              <a:endParaRPr lang="hu-HU" sz="1600" dirty="0" smtClean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Feltétel nélküli eszközön allokált:</a:t>
              </a:r>
            </a:p>
            <a:p>
              <a:pPr>
                <a:spcAft>
                  <a:spcPts val="0"/>
                </a:spcAft>
              </a:pP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7179 millió euro</a:t>
              </a:r>
            </a:p>
            <a:p>
              <a:pPr>
                <a:spcAft>
                  <a:spcPts val="0"/>
                </a:spcAft>
              </a:pP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Eredeti lejárattal lejárt állomány:</a:t>
              </a:r>
            </a:p>
            <a:p>
              <a:pPr>
                <a:spcAft>
                  <a:spcPts val="0"/>
                </a:spcAft>
              </a:pP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1315 millió euro</a:t>
              </a:r>
            </a:p>
            <a:p>
              <a:pPr>
                <a:spcAft>
                  <a:spcPts val="0"/>
                </a:spcAft>
              </a:pP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Tenderekkel előrehozott lejárat:</a:t>
              </a:r>
            </a:p>
            <a:p>
              <a:pPr>
                <a:spcAft>
                  <a:spcPts val="0"/>
                </a:spcAft>
              </a:pPr>
              <a:r>
                <a:rPr lang="hu-HU" sz="1600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810 millió euro</a:t>
              </a:r>
            </a:p>
            <a:p>
              <a:pPr>
                <a:spcAft>
                  <a:spcPts val="0"/>
                </a:spcAft>
              </a:pPr>
              <a:r>
                <a:rPr lang="hu-HU" sz="1600" b="1" dirty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Még élő áll.: 5054 millió </a:t>
              </a:r>
              <a:r>
                <a:rPr lang="hu-HU" sz="1600" b="1" dirty="0" smtClean="0">
                  <a:solidFill>
                    <a:schemeClr val="accent5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euro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994610" y="1975182"/>
              <a:ext cx="2930336" cy="0"/>
            </a:xfrm>
            <a:prstGeom prst="line">
              <a:avLst/>
            </a:prstGeom>
            <a:ln w="254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994610" y="3429771"/>
              <a:ext cx="2930336" cy="0"/>
            </a:xfrm>
            <a:prstGeom prst="line">
              <a:avLst/>
            </a:prstGeom>
            <a:ln w="254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1476000"/>
            <a:ext cx="5868000" cy="383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43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56496" cy="759189"/>
          </a:xfrm>
        </p:spPr>
        <p:txBody>
          <a:bodyPr>
            <a:noAutofit/>
          </a:bodyPr>
          <a:lstStyle/>
          <a:p>
            <a:pPr algn="ctr"/>
            <a:r>
              <a:rPr lang="hu-HU" sz="2400" dirty="0" smtClean="0"/>
              <a:t>4. A </a:t>
            </a:r>
            <a:r>
              <a:rPr lang="hu-HU" sz="2400" dirty="0" err="1" smtClean="0"/>
              <a:t>REPHUN</a:t>
            </a:r>
            <a:r>
              <a:rPr lang="hu-HU" sz="2400" dirty="0" smtClean="0"/>
              <a:t> vásárlások a devizatartalékok szintjét csökkentik, de a tartalék-megfelelésre hosszabb távon semleges hatásúak</a:t>
            </a:r>
            <a:endParaRPr lang="hu-HU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6219023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/>
              <a:t>Forrás: Az MNB statisztikai mérlege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703898" cy="5039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6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792088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5. A 2016-tól induló „deviza </a:t>
            </a:r>
            <a:r>
              <a:rPr lang="hu-HU" sz="2800" dirty="0" err="1" smtClean="0"/>
              <a:t>NHP</a:t>
            </a:r>
            <a:r>
              <a:rPr lang="hu-HU" sz="2800" dirty="0" smtClean="0"/>
              <a:t>” legfeljebb 300 milliárd forintos tartalékcsökkentő hatással bír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968552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 smtClean="0"/>
              <a:t>Az </a:t>
            </a:r>
            <a:r>
              <a:rPr lang="hu-HU" sz="2400" dirty="0" err="1" smtClean="0"/>
              <a:t>NHP</a:t>
            </a:r>
            <a:r>
              <a:rPr lang="hu-HU" sz="2400" dirty="0" smtClean="0"/>
              <a:t> harmadik, kivezető szakaszának deviza pillére az exportőr KKV-k finanszírozási igényeire nyújt megoldást.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 smtClean="0"/>
              <a:t>A deviza </a:t>
            </a:r>
            <a:r>
              <a:rPr lang="hu-HU" sz="2400" dirty="0" err="1" smtClean="0"/>
              <a:t>NHP</a:t>
            </a:r>
            <a:r>
              <a:rPr lang="hu-HU" sz="2400" dirty="0" smtClean="0"/>
              <a:t> a keret teljes kimerítése mellett 300 milliárd forinttal csökkenti a devizatartalékokat (a </a:t>
            </a:r>
            <a:r>
              <a:rPr lang="hu-HU" sz="2400" dirty="0" err="1" smtClean="0"/>
              <a:t>CIRS-ügylet</a:t>
            </a:r>
            <a:r>
              <a:rPr lang="hu-HU" sz="2400" dirty="0" smtClean="0"/>
              <a:t> lejáratáig)</a:t>
            </a:r>
          </a:p>
          <a:p>
            <a:endParaRPr lang="hu-HU" sz="2400" dirty="0" smtClean="0"/>
          </a:p>
          <a:p>
            <a:r>
              <a:rPr lang="hu-HU" sz="2400" dirty="0" smtClean="0"/>
              <a:t>A tartalékcsökkentő hatás elnyújtva, a folyósításokkal párhuzamosan jelentkezik</a:t>
            </a:r>
          </a:p>
          <a:p>
            <a:endParaRPr lang="hu-HU" sz="2400" dirty="0" smtClean="0"/>
          </a:p>
          <a:p>
            <a:r>
              <a:rPr lang="hu-HU" sz="2400" dirty="0" smtClean="0"/>
              <a:t>A „deviza </a:t>
            </a:r>
            <a:r>
              <a:rPr lang="hu-HU" sz="2400" dirty="0" err="1" smtClean="0"/>
              <a:t>NHP</a:t>
            </a:r>
            <a:r>
              <a:rPr lang="hu-HU" sz="2400" dirty="0" smtClean="0"/>
              <a:t>” program egésze a forintlikviditás alakulása szempontjából semleges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1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924944"/>
            <a:ext cx="7958708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A rövid külső adósság és a tartalék-megfelelés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79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dirty="0"/>
              <a:t>A rövid külső adósság előretekintve tovább mérséklődhet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1"/>
            <a:ext cx="8286547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800" dirty="0"/>
              <a:t>A rövid külső adósság </a:t>
            </a:r>
            <a:r>
              <a:rPr lang="hu-HU" sz="2800" dirty="0" smtClean="0"/>
              <a:t>alakulására ható legfontosabb tényezők</a:t>
            </a:r>
            <a:r>
              <a:rPr lang="hu-HU" sz="3100" dirty="0" smtClean="0"/>
              <a:t>:</a:t>
            </a:r>
            <a:endParaRPr lang="hu-HU" sz="3100" dirty="0"/>
          </a:p>
          <a:p>
            <a:pPr marL="914400" lvl="1" indent="-571500">
              <a:buFont typeface="+mj-lt"/>
              <a:buAutoNum type="arabicPeriod"/>
            </a:pPr>
            <a:r>
              <a:rPr lang="hu-HU" sz="2600" dirty="0"/>
              <a:t>Masszív fizetési mérleg többlet: csökkenő (rövid) külső adósság</a:t>
            </a:r>
          </a:p>
          <a:p>
            <a:pPr marL="914400" lvl="1" indent="-571500">
              <a:buFont typeface="+mj-lt"/>
              <a:buAutoNum type="arabicPeriod"/>
            </a:pPr>
            <a:r>
              <a:rPr lang="hu-HU" sz="2600" dirty="0"/>
              <a:t>Lakossági devizahitelek kivezetése: banki külső források leépítése</a:t>
            </a:r>
          </a:p>
          <a:p>
            <a:pPr marL="914400" lvl="1" indent="-571500">
              <a:buFont typeface="+mj-lt"/>
              <a:buAutoNum type="arabicPeriod"/>
            </a:pPr>
            <a:r>
              <a:rPr lang="hu-HU" sz="2600" dirty="0"/>
              <a:t>Devizahitelezéshez kapcsolódó banki </a:t>
            </a:r>
            <a:r>
              <a:rPr lang="hu-HU" sz="2600" dirty="0" err="1"/>
              <a:t>swapállomány</a:t>
            </a:r>
            <a:r>
              <a:rPr lang="hu-HU" sz="2600" dirty="0"/>
              <a:t> is mérséklődik: azok a bankok, </a:t>
            </a:r>
            <a:r>
              <a:rPr lang="hu-HU" sz="2600" dirty="0" smtClean="0"/>
              <a:t>amelyek behozták </a:t>
            </a:r>
            <a:r>
              <a:rPr lang="hu-HU" sz="2600" dirty="0"/>
              <a:t>és </a:t>
            </a:r>
            <a:r>
              <a:rPr lang="hu-HU" sz="2600" dirty="0" err="1"/>
              <a:t>elswapolták</a:t>
            </a:r>
            <a:r>
              <a:rPr lang="hu-HU" sz="2600" dirty="0"/>
              <a:t> a devizát, azok sem </a:t>
            </a:r>
            <a:r>
              <a:rPr lang="hu-HU" sz="2600" dirty="0" smtClean="0"/>
              <a:t>lesznek </a:t>
            </a:r>
            <a:r>
              <a:rPr lang="hu-HU" sz="2600" dirty="0"/>
              <a:t>érdekeltek a külső adósság </a:t>
            </a:r>
            <a:r>
              <a:rPr lang="hu-HU" sz="2600" dirty="0" smtClean="0"/>
              <a:t>fenntartásában</a:t>
            </a:r>
          </a:p>
          <a:p>
            <a:pPr marL="914400" lvl="1" indent="-571500">
              <a:buFont typeface="+mj-lt"/>
              <a:buAutoNum type="arabicPeriod"/>
            </a:pPr>
            <a:r>
              <a:rPr lang="hu-HU" sz="2800" dirty="0"/>
              <a:t>Az EU-forrásokhoz kapcsolódó statisztikai módszertan </a:t>
            </a:r>
            <a:r>
              <a:rPr lang="hu-HU" sz="2800" dirty="0" smtClean="0"/>
              <a:t>felülvizsgálata</a:t>
            </a:r>
            <a:endParaRPr lang="hu-HU" sz="2600" dirty="0"/>
          </a:p>
          <a:p>
            <a:pPr marL="914400" lvl="1" indent="-571500">
              <a:buFont typeface="+mj-lt"/>
              <a:buAutoNum type="arabicPeriod"/>
            </a:pPr>
            <a:r>
              <a:rPr lang="hu-HU" sz="2600"/>
              <a:t>Szabályozói </a:t>
            </a:r>
            <a:r>
              <a:rPr lang="hu-HU" sz="2600" smtClean="0"/>
              <a:t>változás is </a:t>
            </a:r>
            <a:r>
              <a:rPr lang="hu-HU" sz="2600" dirty="0"/>
              <a:t>ösztönzi a kisebb külső adósságot </a:t>
            </a:r>
            <a:r>
              <a:rPr lang="hu-HU" sz="2600" dirty="0" smtClean="0"/>
              <a:t>(</a:t>
            </a:r>
            <a:r>
              <a:rPr lang="hu-HU" sz="2600" dirty="0" err="1" smtClean="0"/>
              <a:t>DMM</a:t>
            </a:r>
            <a:r>
              <a:rPr lang="hu-HU" sz="2600" dirty="0" smtClean="0"/>
              <a:t> és </a:t>
            </a:r>
            <a:r>
              <a:rPr lang="hu-HU" sz="2600" dirty="0" err="1" smtClean="0"/>
              <a:t>DEM</a:t>
            </a:r>
            <a:r>
              <a:rPr lang="hu-HU" sz="2600" dirty="0" smtClean="0"/>
              <a:t>)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02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17240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Az elmúlt években jelentős mértékben csökkent a gazdaság rövid külső adóssága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95113"/>
            <a:ext cx="7675555" cy="5014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40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Fő üzenetek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968552"/>
          </a:xfrm>
        </p:spPr>
        <p:txBody>
          <a:bodyPr>
            <a:noAutofit/>
          </a:bodyPr>
          <a:lstStyle/>
          <a:p>
            <a:r>
              <a:rPr lang="hu-HU" sz="2400" dirty="0" smtClean="0"/>
              <a:t>A jegybanki </a:t>
            </a:r>
            <a:r>
              <a:rPr lang="hu-HU" sz="2400" b="1" dirty="0" smtClean="0"/>
              <a:t>devizatartalékok</a:t>
            </a:r>
            <a:r>
              <a:rPr lang="hu-HU" sz="2400" dirty="0" smtClean="0"/>
              <a:t> 2017 végére </a:t>
            </a:r>
            <a:r>
              <a:rPr lang="hu-HU" sz="2400" b="1" dirty="0" smtClean="0"/>
              <a:t>akár 10 milliárd euróval</a:t>
            </a:r>
            <a:r>
              <a:rPr lang="hu-HU" sz="2400" dirty="0" smtClean="0"/>
              <a:t>, 22 milliárd euróra is </a:t>
            </a:r>
            <a:r>
              <a:rPr lang="hu-HU" sz="2400" b="1" dirty="0" smtClean="0"/>
              <a:t>mérséklődhetnek</a:t>
            </a:r>
          </a:p>
          <a:p>
            <a:endParaRPr lang="hu-HU" sz="2400" dirty="0" smtClean="0"/>
          </a:p>
          <a:p>
            <a:r>
              <a:rPr lang="hu-HU" sz="2400" dirty="0" smtClean="0"/>
              <a:t>Ennek megfelelően a bankrendszer forintlikviditása érdemben szűkülhet, a </a:t>
            </a:r>
            <a:r>
              <a:rPr lang="hu-HU" sz="2400" b="1" dirty="0" smtClean="0"/>
              <a:t>sterilizációs állomány 1000 milliárd forint alá csökkenhet</a:t>
            </a:r>
          </a:p>
          <a:p>
            <a:endParaRPr lang="hu-HU" sz="2400" dirty="0" smtClean="0"/>
          </a:p>
          <a:p>
            <a:r>
              <a:rPr lang="hu-HU" sz="2400" dirty="0" smtClean="0"/>
              <a:t>A </a:t>
            </a:r>
            <a:r>
              <a:rPr lang="hu-HU" sz="2400" b="1" dirty="0" smtClean="0"/>
              <a:t>csökkenő forintlikviditás alkalmazkodásra ösztönzi a bankrendszert</a:t>
            </a:r>
            <a:r>
              <a:rPr lang="hu-HU" sz="2400" dirty="0" smtClean="0"/>
              <a:t>. Az MNB célja, hogy nőjön a bankok fedezeti (állampapír)</a:t>
            </a:r>
            <a:r>
              <a:rPr lang="hu-HU" sz="2400" dirty="0"/>
              <a:t> </a:t>
            </a:r>
            <a:r>
              <a:rPr lang="hu-HU" sz="2400" dirty="0" smtClean="0"/>
              <a:t>állománya és élénküljön a piaci kkv-hitelezés.</a:t>
            </a:r>
          </a:p>
          <a:p>
            <a:endParaRPr lang="hu-HU" sz="2400" dirty="0" smtClean="0"/>
          </a:p>
          <a:p>
            <a:r>
              <a:rPr lang="hu-HU" sz="2400" dirty="0" smtClean="0"/>
              <a:t>A fentiekkel párhuzamosan az ország rövid külső adóssága is csökkenni fog, így a </a:t>
            </a:r>
            <a:r>
              <a:rPr lang="hu-HU" sz="2400" b="1" dirty="0" smtClean="0"/>
              <a:t>tartalék-megfelelés előretekintve is biztosított</a:t>
            </a:r>
            <a:endParaRPr lang="hu-HU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332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szabályozói változások érdemben csökkenthetik a bankrendszer rövid külső adósságát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3" cy="1152128"/>
          </a:xfrm>
        </p:spPr>
        <p:txBody>
          <a:bodyPr>
            <a:normAutofit/>
          </a:bodyPr>
          <a:lstStyle/>
          <a:p>
            <a:r>
              <a:rPr lang="hu-HU" sz="2200" dirty="0" err="1" smtClean="0"/>
              <a:t>DMM</a:t>
            </a:r>
            <a:r>
              <a:rPr lang="hu-HU" sz="2200" dirty="0" smtClean="0"/>
              <a:t> módosítás: a hosszú </a:t>
            </a:r>
            <a:r>
              <a:rPr lang="hu-HU" sz="2200" dirty="0" err="1" smtClean="0"/>
              <a:t>devizaswapok</a:t>
            </a:r>
            <a:r>
              <a:rPr lang="hu-HU" sz="2200" dirty="0" smtClean="0"/>
              <a:t> nem tekinthetőek stabil forrásnak</a:t>
            </a:r>
          </a:p>
          <a:p>
            <a:r>
              <a:rPr lang="hu-HU" sz="2200" dirty="0" err="1" smtClean="0"/>
              <a:t>DEM</a:t>
            </a:r>
            <a:r>
              <a:rPr lang="hu-HU" sz="2200" dirty="0" smtClean="0"/>
              <a:t> bevezetése: a mérlegen belüli devizális eltérés korlátozása a mérlegfőösszeg 15 százalékában </a:t>
            </a:r>
          </a:p>
          <a:p>
            <a:endParaRPr lang="hu-H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5305" y="2204864"/>
            <a:ext cx="6469063" cy="423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515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668464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tartalék-megfelelés előretekintve is biztosított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760419" cy="507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570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708920"/>
            <a:ext cx="7958708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Bankrendszeri likviditás várható alakulása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53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jelenlegi 4000 milliárd forintos sterilizációs állomány 1000 milliárd forint alá süllyedhet</a:t>
            </a:r>
            <a:endParaRPr lang="en-GB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077937" cy="527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200" dirty="0" smtClean="0"/>
              <a:t>Mi következik mindebből a banki likviditáskezelésre nézve?</a:t>
            </a:r>
            <a:endParaRPr lang="en-GB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12567"/>
          </a:xfrm>
        </p:spPr>
        <p:txBody>
          <a:bodyPr>
            <a:normAutofit fontScale="92500" lnSpcReduction="20000"/>
          </a:bodyPr>
          <a:lstStyle/>
          <a:p>
            <a:r>
              <a:rPr lang="hu-HU" sz="2400" b="1" dirty="0" smtClean="0"/>
              <a:t>Eszköztár eddigi átalakításának tapasztalatai alapvetően kedvezőek…</a:t>
            </a:r>
            <a:endParaRPr lang="hu-HU" sz="2400" dirty="0" smtClean="0"/>
          </a:p>
          <a:p>
            <a:pPr lvl="1"/>
            <a:r>
              <a:rPr lang="hu-HU" sz="2400" dirty="0" smtClean="0"/>
              <a:t>Az elmúlt másfél évben a jegybanki sterilizációs állomány 5000-5500 milliárd forintról 4000 milliárd forint alá süllyedt…</a:t>
            </a:r>
          </a:p>
          <a:p>
            <a:pPr lvl="1"/>
            <a:r>
              <a:rPr lang="hu-HU" sz="2400" dirty="0" smtClean="0"/>
              <a:t>… ezzel párhuzamosan a banki állampapír állomány több mint 2000 milliárd forinttal emelkedett</a:t>
            </a:r>
          </a:p>
          <a:p>
            <a:pPr lvl="1"/>
            <a:r>
              <a:rPr lang="hu-HU" sz="2400" dirty="0" smtClean="0"/>
              <a:t>A kéthetes betéti limit bevezetése eddig nem jelentett problémát a banki likviditáskezelésben (rendszeres aluljegyzés, alapkamat közeli aukciós átlaghozamok)</a:t>
            </a:r>
          </a:p>
          <a:p>
            <a:pPr lvl="1"/>
            <a:r>
              <a:rPr lang="hu-HU" sz="2400" dirty="0" smtClean="0"/>
              <a:t>Bankközi hozamok közelebb kerültek az alapkamathoz</a:t>
            </a:r>
          </a:p>
          <a:p>
            <a:r>
              <a:rPr lang="hu-HU" sz="2400" b="1" dirty="0" smtClean="0"/>
              <a:t>… előretekintve ugyanakkor a teljes jegybankpénz mennyiségének további érdemi mérséklődése várható</a:t>
            </a:r>
          </a:p>
          <a:p>
            <a:r>
              <a:rPr lang="hu-HU" sz="2400" dirty="0" smtClean="0"/>
              <a:t>Milyen hatásai lehetnek ennek a banki likviditáskezelésre?</a:t>
            </a:r>
          </a:p>
          <a:p>
            <a:pPr lvl="1"/>
            <a:r>
              <a:rPr lang="hu-HU" sz="2400" dirty="0" smtClean="0"/>
              <a:t>Szabályozói likviditás oldaláról: </a:t>
            </a:r>
            <a:r>
              <a:rPr lang="hu-HU" sz="2400" dirty="0" err="1" smtClean="0"/>
              <a:t>LCR</a:t>
            </a:r>
            <a:r>
              <a:rPr lang="hu-HU" sz="2400" dirty="0" smtClean="0"/>
              <a:t> megfelelés </a:t>
            </a:r>
            <a:r>
              <a:rPr lang="hu-HU" sz="2400" dirty="0" err="1" smtClean="0"/>
              <a:t>ceteris</a:t>
            </a:r>
            <a:r>
              <a:rPr lang="hu-HU" sz="2400" dirty="0" smtClean="0"/>
              <a:t> </a:t>
            </a:r>
            <a:r>
              <a:rPr lang="hu-HU" sz="2400" dirty="0" err="1" smtClean="0"/>
              <a:t>paribus</a:t>
            </a:r>
            <a:r>
              <a:rPr lang="hu-HU" sz="2400" dirty="0" smtClean="0"/>
              <a:t> romlik (3 hónapos betét csökken)</a:t>
            </a:r>
            <a:endParaRPr lang="en-GB" sz="2400" dirty="0" smtClean="0"/>
          </a:p>
          <a:p>
            <a:pPr lvl="1"/>
            <a:r>
              <a:rPr lang="hu-HU" sz="2400" dirty="0" smtClean="0"/>
              <a:t>„Fizikai” likviditás oldaláról: a likvid eszközök iránti banki kereslet tovább emelkedhet</a:t>
            </a:r>
          </a:p>
          <a:p>
            <a:pPr lvl="1"/>
            <a:r>
              <a:rPr lang="hu-HU" sz="2400" dirty="0" smtClean="0"/>
              <a:t>Jegybanki fedezett hiteleszközök, illetve a bankközi piac jelentősége nőhet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dirty="0" smtClean="0"/>
              <a:t>A sterilizációs állomány csökkenése összhangban van az MNB céljaival</a:t>
            </a:r>
            <a:endParaRPr lang="hu-H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7" name="Rounded Rectangle 6"/>
          <p:cNvSpPr/>
          <p:nvPr/>
        </p:nvSpPr>
        <p:spPr>
          <a:xfrm>
            <a:off x="251520" y="2852936"/>
            <a:ext cx="2952328" cy="108011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 smtClean="0">
                <a:solidFill>
                  <a:schemeClr val="tx1"/>
                </a:solidFill>
              </a:rPr>
              <a:t>Jegybankpénz</a:t>
            </a: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750370" y="2006895"/>
            <a:ext cx="339567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tx1"/>
                </a:solidFill>
              </a:rPr>
              <a:t>KKV-hitelezés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50370" y="3597136"/>
            <a:ext cx="3479049" cy="120001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 smtClean="0">
                <a:solidFill>
                  <a:schemeClr val="tx1"/>
                </a:solidFill>
              </a:rPr>
              <a:t>Elfogadható fedezetek (állampapír)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051720" y="2978476"/>
            <a:ext cx="980504" cy="86396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Down Arrow 15"/>
          <p:cNvSpPr/>
          <p:nvPr/>
        </p:nvSpPr>
        <p:spPr>
          <a:xfrm rot="10800000">
            <a:off x="7220224" y="2222919"/>
            <a:ext cx="864096" cy="792088"/>
          </a:xfrm>
          <a:prstGeom prst="downArrow">
            <a:avLst/>
          </a:prstGeom>
          <a:solidFill>
            <a:srgbClr val="92B9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Down Arrow 16"/>
          <p:cNvSpPr/>
          <p:nvPr/>
        </p:nvSpPr>
        <p:spPr>
          <a:xfrm rot="10800000">
            <a:off x="7282552" y="3795070"/>
            <a:ext cx="864096" cy="792088"/>
          </a:xfrm>
          <a:prstGeom prst="downArrow">
            <a:avLst/>
          </a:prstGeom>
          <a:solidFill>
            <a:srgbClr val="92B9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Down Arrow 17"/>
          <p:cNvSpPr/>
          <p:nvPr/>
        </p:nvSpPr>
        <p:spPr>
          <a:xfrm rot="10800000">
            <a:off x="6320875" y="2222919"/>
            <a:ext cx="864096" cy="792088"/>
          </a:xfrm>
          <a:prstGeom prst="downArrow">
            <a:avLst/>
          </a:prstGeom>
          <a:solidFill>
            <a:srgbClr val="92B9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Straight Arrow Connector 5"/>
          <p:cNvCxnSpPr>
            <a:stCxn id="7" idx="3"/>
            <a:endCxn id="10" idx="1"/>
          </p:cNvCxnSpPr>
          <p:nvPr/>
        </p:nvCxnSpPr>
        <p:spPr>
          <a:xfrm>
            <a:off x="3203848" y="3392996"/>
            <a:ext cx="1546522" cy="80414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3"/>
            <a:endCxn id="9" idx="1"/>
          </p:cNvCxnSpPr>
          <p:nvPr/>
        </p:nvCxnSpPr>
        <p:spPr>
          <a:xfrm flipV="1">
            <a:off x="3203848" y="2618963"/>
            <a:ext cx="1546522" cy="77403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8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2708920"/>
            <a:ext cx="7886700" cy="720079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Köszönöm a figyelmet!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devizatartalékot csökkentő jegybanki programok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1"/>
            <a:ext cx="8712968" cy="496855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400" b="1" dirty="0"/>
              <a:t>Önfinanszírozási program: </a:t>
            </a:r>
            <a:r>
              <a:rPr lang="hu-HU" sz="2400" dirty="0"/>
              <a:t>az ÁKK forintból refinanszírozza a devizalejáratokat, a devizát a jegybanki tartalék terhére </a:t>
            </a:r>
            <a:r>
              <a:rPr lang="hu-HU" sz="2400" dirty="0" smtClean="0"/>
              <a:t>konvertálja</a:t>
            </a:r>
          </a:p>
          <a:p>
            <a:pPr marL="514350" indent="-514350">
              <a:buFont typeface="+mj-lt"/>
              <a:buAutoNum type="arabicPeriod"/>
            </a:pPr>
            <a:endParaRPr lang="hu-HU" sz="1400" b="1" dirty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Lakossági devizahitelek kivezetése</a:t>
            </a:r>
            <a:r>
              <a:rPr lang="hu-HU" sz="2400" dirty="0" smtClean="0"/>
              <a:t>: bankok és az MNB közötti </a:t>
            </a:r>
            <a:r>
              <a:rPr lang="hu-HU" sz="2400" dirty="0" err="1" smtClean="0"/>
              <a:t>swapok</a:t>
            </a:r>
            <a:r>
              <a:rPr lang="hu-HU" sz="2400" dirty="0" smtClean="0"/>
              <a:t> </a:t>
            </a:r>
            <a:r>
              <a:rPr lang="hu-HU" sz="2400" dirty="0"/>
              <a:t>lejáratai fokozatosan mérséklik a tartalékok </a:t>
            </a:r>
            <a:r>
              <a:rPr lang="hu-HU" sz="2400" dirty="0" smtClean="0"/>
              <a:t>szintjét</a:t>
            </a:r>
          </a:p>
          <a:p>
            <a:pPr marL="514350" indent="-514350">
              <a:buFont typeface="+mj-lt"/>
              <a:buAutoNum type="arabicPeriod"/>
            </a:pPr>
            <a:endParaRPr lang="hu-H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err="1" smtClean="0"/>
              <a:t>REPHUN-vásárlás</a:t>
            </a:r>
            <a:r>
              <a:rPr lang="hu-HU" sz="2400" dirty="0" smtClean="0"/>
              <a:t>: a Magyar Állam által kibocsátott devizakötvényeket az MNB a devizatartalék terhére vásárolja meg</a:t>
            </a:r>
          </a:p>
          <a:p>
            <a:pPr marL="514350" indent="-514350">
              <a:buFont typeface="+mj-lt"/>
              <a:buAutoNum type="arabicPeriod"/>
            </a:pPr>
            <a:endParaRPr lang="hu-H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Deviza </a:t>
            </a:r>
            <a:r>
              <a:rPr lang="hu-HU" sz="2400" b="1" dirty="0" err="1" smtClean="0"/>
              <a:t>NHP</a:t>
            </a:r>
            <a:r>
              <a:rPr lang="hu-HU" sz="2400" dirty="0" smtClean="0"/>
              <a:t>: a Növekedési Hitelprogram kivezetési szakaszában elérhető 300 milliárd forintos, </a:t>
            </a:r>
            <a:r>
              <a:rPr lang="hu-HU" sz="2400" dirty="0" err="1" smtClean="0"/>
              <a:t>CIRS-ügylettel</a:t>
            </a:r>
            <a:r>
              <a:rPr lang="hu-HU" sz="2400" dirty="0" smtClean="0"/>
              <a:t> kombinált forinthitel</a:t>
            </a:r>
            <a:endParaRPr lang="hu-HU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165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rövid külső adósságot csökkentő jegybanki programok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5" cy="511256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Lakossági devizahitelek kivezetése</a:t>
            </a:r>
            <a:r>
              <a:rPr lang="hu-HU" sz="2400" dirty="0" smtClean="0"/>
              <a:t>: a bankrendszer rövid külső forrásokat fizet vissza (természetes alkalmazkodás)</a:t>
            </a:r>
          </a:p>
          <a:p>
            <a:pPr marL="514350" indent="-514350">
              <a:buFont typeface="+mj-lt"/>
              <a:buAutoNum type="arabicPeriod"/>
            </a:pPr>
            <a:endParaRPr lang="hu-H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Szabályozói változások (</a:t>
            </a:r>
            <a:r>
              <a:rPr lang="hu-HU" sz="2400" b="1" dirty="0" err="1" smtClean="0"/>
              <a:t>DEM</a:t>
            </a:r>
            <a:r>
              <a:rPr lang="hu-HU" sz="2400" b="1" dirty="0" smtClean="0"/>
              <a:t>, </a:t>
            </a:r>
            <a:r>
              <a:rPr lang="hu-HU" sz="2400" b="1" dirty="0" err="1" smtClean="0"/>
              <a:t>DMM</a:t>
            </a:r>
            <a:r>
              <a:rPr lang="hu-HU" sz="2400" b="1" dirty="0" smtClean="0"/>
              <a:t>): </a:t>
            </a:r>
            <a:r>
              <a:rPr lang="hu-HU" sz="2400" dirty="0" smtClean="0"/>
              <a:t>a módosuló és új szabályokhoz a bankrendszer rövid külső adósság törlesztésével is alkalmazkodik</a:t>
            </a:r>
          </a:p>
          <a:p>
            <a:pPr marL="514350" indent="-514350">
              <a:buFont typeface="+mj-lt"/>
              <a:buAutoNum type="arabicPeriod"/>
            </a:pPr>
            <a:endParaRPr lang="hu-H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err="1"/>
              <a:t>REPHUN-vásárlás</a:t>
            </a:r>
            <a:r>
              <a:rPr lang="hu-HU" sz="2400" dirty="0"/>
              <a:t>: </a:t>
            </a:r>
            <a:r>
              <a:rPr lang="hu-HU" sz="2400" dirty="0" smtClean="0"/>
              <a:t>az MNB devizakötvény vásárlási programja a bruttó (rövid) külső adósságot csökkenti</a:t>
            </a:r>
          </a:p>
          <a:p>
            <a:pPr marL="514350" indent="-514350">
              <a:buFont typeface="+mj-lt"/>
              <a:buAutoNum type="arabicPeriod"/>
            </a:pPr>
            <a:endParaRPr lang="hu-H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b="1" dirty="0" smtClean="0"/>
              <a:t>Statisztikai felülvizsgálat: </a:t>
            </a:r>
            <a:r>
              <a:rPr lang="hu-HU" sz="2400" dirty="0"/>
              <a:t>a</a:t>
            </a:r>
            <a:r>
              <a:rPr lang="hu-HU" sz="2400" dirty="0" smtClean="0"/>
              <a:t>z EU-transzferek elszámolásához kapcsolódó statisztikai módszertan felülvizsgálata mérsékli a rövid külső adósság pályát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582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84488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tartalék-megfelelés előretekintve is biztosított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760419" cy="507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780928"/>
            <a:ext cx="7886700" cy="792089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 smtClean="0"/>
              <a:t>A devizatartalék várható alakulása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475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A jegybankmérleg alapösszefüggései</a:t>
            </a:r>
            <a:endParaRPr lang="en-GB" sz="3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Rectangle 6"/>
          <p:cNvSpPr/>
          <p:nvPr/>
        </p:nvSpPr>
        <p:spPr>
          <a:xfrm>
            <a:off x="539552" y="2213568"/>
            <a:ext cx="3600000" cy="29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Devizatartalék</a:t>
            </a:r>
          </a:p>
          <a:p>
            <a:pPr algn="ctr"/>
            <a:r>
              <a:rPr lang="hu-HU" dirty="0" smtClean="0"/>
              <a:t>(10 300 milliárd forint)</a:t>
            </a:r>
            <a:endParaRPr lang="hu-HU" dirty="0"/>
          </a:p>
        </p:txBody>
      </p:sp>
      <p:sp>
        <p:nvSpPr>
          <p:cNvPr id="9" name="Rectangle 8"/>
          <p:cNvSpPr/>
          <p:nvPr/>
        </p:nvSpPr>
        <p:spPr>
          <a:xfrm>
            <a:off x="539552" y="5183568"/>
            <a:ext cx="3600000" cy="41405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NHP</a:t>
            </a:r>
            <a:r>
              <a:rPr lang="hu-HU" dirty="0" smtClean="0"/>
              <a:t> (1400 milliárd forint)</a:t>
            </a:r>
            <a:endParaRPr lang="hu-HU" dirty="0"/>
          </a:p>
        </p:txBody>
      </p:sp>
      <p:sp>
        <p:nvSpPr>
          <p:cNvPr id="10" name="Rectangle 9"/>
          <p:cNvSpPr/>
          <p:nvPr/>
        </p:nvSpPr>
        <p:spPr>
          <a:xfrm>
            <a:off x="4678675" y="2213569"/>
            <a:ext cx="3600000" cy="10714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750" dirty="0" smtClean="0"/>
              <a:t>Sterilizációs állomány</a:t>
            </a:r>
          </a:p>
          <a:p>
            <a:pPr algn="ctr"/>
            <a:r>
              <a:rPr lang="hu-HU" sz="1750" dirty="0" smtClean="0"/>
              <a:t>(2200 milliárd forint 2 hetes</a:t>
            </a:r>
          </a:p>
          <a:p>
            <a:pPr algn="ctr"/>
            <a:r>
              <a:rPr lang="hu-HU" sz="1750" dirty="0" smtClean="0"/>
              <a:t>1700 milliárd forint 3 hónapos)</a:t>
            </a:r>
            <a:endParaRPr lang="hu-HU" sz="1750" dirty="0"/>
          </a:p>
        </p:txBody>
      </p:sp>
      <p:sp>
        <p:nvSpPr>
          <p:cNvPr id="11" name="Rectangle 10"/>
          <p:cNvSpPr/>
          <p:nvPr/>
        </p:nvSpPr>
        <p:spPr>
          <a:xfrm>
            <a:off x="4678675" y="3284984"/>
            <a:ext cx="3600000" cy="115750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Készpénz</a:t>
            </a:r>
          </a:p>
          <a:p>
            <a:pPr algn="ctr"/>
            <a:r>
              <a:rPr lang="hu-HU" dirty="0" smtClean="0"/>
              <a:t>(4200 milliárd forint)</a:t>
            </a:r>
            <a:endParaRPr lang="hu-HU" dirty="0"/>
          </a:p>
        </p:txBody>
      </p:sp>
      <p:sp>
        <p:nvSpPr>
          <p:cNvPr id="12" name="Rectangle 11"/>
          <p:cNvSpPr/>
          <p:nvPr/>
        </p:nvSpPr>
        <p:spPr>
          <a:xfrm>
            <a:off x="4678675" y="4442489"/>
            <a:ext cx="3600000" cy="28265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Kötelező tartalék (</a:t>
            </a:r>
            <a:r>
              <a:rPr lang="hu-HU" sz="1400" dirty="0"/>
              <a:t>5</a:t>
            </a:r>
            <a:r>
              <a:rPr lang="hu-HU" sz="1400" dirty="0" smtClean="0"/>
              <a:t>00 </a:t>
            </a:r>
            <a:r>
              <a:rPr lang="hu-HU" sz="1400" dirty="0"/>
              <a:t>milliárd forint)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407955" y="1923471"/>
            <a:ext cx="1236" cy="39358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9552" y="1931985"/>
            <a:ext cx="773927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47464" y="1474143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/>
              <a:t>Eszköz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38615" y="1474143"/>
            <a:ext cx="1080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200" dirty="0" smtClean="0"/>
              <a:t>Forrás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78675" y="4735743"/>
            <a:ext cx="3600000" cy="65485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Kormányzati betétek </a:t>
            </a:r>
          </a:p>
          <a:p>
            <a:pPr algn="ctr"/>
            <a:r>
              <a:rPr lang="hu-HU" dirty="0" smtClean="0"/>
              <a:t>(2000 milliárd </a:t>
            </a:r>
            <a:r>
              <a:rPr lang="hu-HU" dirty="0"/>
              <a:t>forint)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9552" y="5597624"/>
            <a:ext cx="3600000" cy="261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Egyéb (</a:t>
            </a:r>
            <a:r>
              <a:rPr lang="hu-HU" dirty="0"/>
              <a:t>3</a:t>
            </a:r>
            <a:r>
              <a:rPr lang="hu-HU" dirty="0" smtClean="0"/>
              <a:t>00 </a:t>
            </a:r>
            <a:r>
              <a:rPr lang="hu-HU" dirty="0"/>
              <a:t>milliárd forint)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78831" y="5398344"/>
            <a:ext cx="3600000" cy="4609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Egyéb </a:t>
            </a:r>
            <a:r>
              <a:rPr lang="hu-HU" dirty="0"/>
              <a:t>(1700 milliárd forint)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7544" y="6021288"/>
            <a:ext cx="676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i="1" dirty="0" smtClean="0"/>
              <a:t>Forrás: MNB statisztikai mérleg, 2015 október végi adatok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válságot követően jelentősen megugrott a jegybanki sterilizációs állomány</a:t>
            </a:r>
            <a:endParaRPr lang="en-GB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7854155" cy="513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844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759189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A devizatartalékok jelentősen mérséklődhetnek a következő években</a:t>
            </a:r>
            <a:endParaRPr lang="en-GB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96544"/>
          </a:xfrm>
        </p:spPr>
        <p:txBody>
          <a:bodyPr>
            <a:normAutofit/>
          </a:bodyPr>
          <a:lstStyle/>
          <a:p>
            <a:r>
              <a:rPr lang="hu-HU" sz="2400" dirty="0" smtClean="0"/>
              <a:t>Tartalék-megfelelés: fő mutatónk a </a:t>
            </a:r>
            <a:r>
              <a:rPr lang="hu-HU" sz="2400" dirty="0" err="1" smtClean="0"/>
              <a:t>Guidotti-szabály</a:t>
            </a:r>
            <a:r>
              <a:rPr lang="hu-HU" sz="2400" dirty="0" smtClean="0"/>
              <a:t>, azaz a rövid lejáratú külső adósság határozza meg a tartalékigényt (kiegészítő mutatókat is használunk)</a:t>
            </a:r>
          </a:p>
          <a:p>
            <a:r>
              <a:rPr lang="hu-HU" sz="2400" dirty="0" smtClean="0"/>
              <a:t>Jelenlegi helyzet alapján bőséges a tartalék-megfelelés, ezt sem sérülékenységi, sem költségszempontból nem indokolt fenntartani</a:t>
            </a:r>
          </a:p>
          <a:p>
            <a:endParaRPr lang="hu-HU" dirty="0" smtClean="0"/>
          </a:p>
          <a:p>
            <a:pPr algn="ctr">
              <a:buNone/>
            </a:pPr>
            <a:endParaRPr lang="hu-HU" sz="3400" b="1" dirty="0" smtClean="0"/>
          </a:p>
          <a:p>
            <a:pPr algn="ctr">
              <a:buNone/>
            </a:pPr>
            <a:r>
              <a:rPr lang="hu-HU" sz="3400" b="1" dirty="0"/>
              <a:t>V</a:t>
            </a:r>
            <a:r>
              <a:rPr lang="hu-HU" sz="3400" b="1" dirty="0" smtClean="0"/>
              <a:t>an tér a devizatartalékok további érdemi mérséklésére a külső sérülékenység romlása nélkül</a:t>
            </a:r>
            <a:endParaRPr lang="hu-HU" b="1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Down Arrow 5"/>
          <p:cNvSpPr/>
          <p:nvPr/>
        </p:nvSpPr>
        <p:spPr>
          <a:xfrm>
            <a:off x="3707904" y="3262095"/>
            <a:ext cx="1656184" cy="93610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1336</TotalTime>
  <Words>1153</Words>
  <Application>Microsoft Office PowerPoint</Application>
  <PresentationFormat>On-screen Show (4:3)</PresentationFormat>
  <Paragraphs>195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blank</vt:lpstr>
      <vt:lpstr>A jegybanki devizatartalékok és a bankrendszer forintlikviditása: középtávú kitekintés</vt:lpstr>
      <vt:lpstr>Fő üzenetek</vt:lpstr>
      <vt:lpstr>A devizatartalékot csökkentő jegybanki programok</vt:lpstr>
      <vt:lpstr>A rövid külső adósságot csökkentő jegybanki programok</vt:lpstr>
      <vt:lpstr>A tartalék-megfelelés előretekintve is biztosított</vt:lpstr>
      <vt:lpstr>PowerPoint Presentation</vt:lpstr>
      <vt:lpstr>A jegybankmérleg alapösszefüggései</vt:lpstr>
      <vt:lpstr>A válságot követően jelentősen megugrott a jegybanki sterilizációs állomány</vt:lpstr>
      <vt:lpstr>A devizatartalékok jelentősen mérséklődhetnek a következő években</vt:lpstr>
      <vt:lpstr>A devizatartalékok szintjére autonóm tényezők és a jegybanki programok is hatnak</vt:lpstr>
      <vt:lpstr>1. Az EU-transzferek tartósan hozzájárulnak a devizatartalékok növekedéséhez</vt:lpstr>
      <vt:lpstr>2.a. Az elmúlt másfél évben az önfinanszírozási program hozzájárult a mérleg szűküléséhez</vt:lpstr>
      <vt:lpstr>2.b. Az ÁKK finanszírozási politikája és az MNB önfinanszírozási programja</vt:lpstr>
      <vt:lpstr>3. Az elszámolási és forintosítási tendereken kötött swapok lejáratai fokozatosan mérséklik a tartalékok szintjét</vt:lpstr>
      <vt:lpstr>4. A REPHUN vásárlások a devizatartalékok szintjét csökkentik, de a tartalék-megfelelésre hosszabb távon semleges hatásúak</vt:lpstr>
      <vt:lpstr>5. A 2016-tól induló „deviza NHP” legfeljebb 300 milliárd forintos tartalékcsökkentő hatással bír</vt:lpstr>
      <vt:lpstr>PowerPoint Presentation</vt:lpstr>
      <vt:lpstr>A rövid külső adósság előretekintve tovább mérséklődhet</vt:lpstr>
      <vt:lpstr>Az elmúlt években jelentős mértékben csökkent a gazdaság rövid külső adóssága</vt:lpstr>
      <vt:lpstr>A szabályozói változások érdemben csökkenthetik a bankrendszer rövid külső adósságát</vt:lpstr>
      <vt:lpstr>A tartalék-megfelelés előretekintve is biztosított</vt:lpstr>
      <vt:lpstr>PowerPoint Presentation</vt:lpstr>
      <vt:lpstr>A jelenlegi 4000 milliárd forintos sterilizációs állomány 1000 milliárd forint alá süllyedhet</vt:lpstr>
      <vt:lpstr>Mi következik mindebből a banki likviditáskezelésre nézve?</vt:lpstr>
      <vt:lpstr>A sterilizációs állomány csökkenése összhangban van az MNB céljaival</vt:lpstr>
      <vt:lpstr>PowerPoint Presentation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hoffmannm</dc:creator>
  <cp:lastModifiedBy>Szentes László</cp:lastModifiedBy>
  <cp:revision>129</cp:revision>
  <dcterms:created xsi:type="dcterms:W3CDTF">2015-11-12T14:03:05Z</dcterms:created>
  <dcterms:modified xsi:type="dcterms:W3CDTF">2015-11-19T11:19:40Z</dcterms:modified>
</cp:coreProperties>
</file>