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1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2.xml" ContentType="application/vnd.openxmlformats-officedocument.themeOverr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3808" r:id="rId2"/>
  </p:sldMasterIdLst>
  <p:notesMasterIdLst>
    <p:notesMasterId r:id="rId15"/>
  </p:notesMasterIdLst>
  <p:sldIdLst>
    <p:sldId id="3252" r:id="rId3"/>
    <p:sldId id="3264" r:id="rId4"/>
    <p:sldId id="3853" r:id="rId5"/>
    <p:sldId id="3791" r:id="rId6"/>
    <p:sldId id="3862" r:id="rId7"/>
    <p:sldId id="3797" r:id="rId8"/>
    <p:sldId id="3860" r:id="rId9"/>
    <p:sldId id="3240" r:id="rId10"/>
    <p:sldId id="3861" r:id="rId11"/>
    <p:sldId id="3866" r:id="rId12"/>
    <p:sldId id="3865" r:id="rId13"/>
    <p:sldId id="3854" r:id="rId14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F4FE929-5E0B-ABCB-4C5D-D70DB5D3F963}" name="BCS" initials="BCS" userId="BCS" providerId="None"/>
  <p188:author id="{2D35E330-A038-6A75-69AD-532E731CC7CD}" name="Babos Dániel" initials="" userId="S::babosd@mnb.hu::b6d29cc6-2f13-4748-98ea-92dee3d658ba" providerId="AD"/>
  <p188:author id="{88119941-EBB7-B6EC-C776-23E50394579B}" name="Hegedűs Annamária" initials="" userId="S::hegedusan@mnb.hu::39e72898-c1ff-4ea4-81d3-cf47d2d96d17" providerId="AD"/>
  <p188:author id="{588E546E-5A35-35C8-411C-8A2A89E6A2B1}" name="MPP" initials="MPP" userId="MPP" providerId="None"/>
  <p188:author id="{5843CCA0-FCE1-EEDB-8C70-E7280868CAF7}" name="Briglevics Tamás" initials="" userId="S::briglevicst@mnb.hu::b83241c2-33b8-4231-8292-34bd8f3ff105" providerId="AD"/>
  <p188:author id="{ED353FB7-77EA-9EA9-E59C-0BA3063D5C28}" name="BÁ" initials="BÁ" userId="BÁ" providerId="None"/>
  <p188:author id="{72BC8BFD-28A2-3C57-DB64-0171103D44EA}" name="MPJ" initials="MPJ" userId="MPJ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7B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MTO\Monet&#225;ris%20Program\projektek\Lakoss&#225;gi%20megtak%20felm&#233;r&#233;s\Adat\202512\Prezi_202512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MTO\Monet&#225;ris%20Program\projektek\Lakoss&#225;gi%20megtak%20felm&#233;r&#233;s\Adat\202512\Prezi_202512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MTO\Monet&#225;ris%20Program\projektek\Lakoss&#225;gi%20megtak%20felm&#233;r&#233;s\Adat\202512\Prezi_202512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MTO\Monet&#225;ris%20Program\projektek\Lakoss&#225;gi%20megtak%20felm&#233;r&#233;s\Adat\202512\Prezi_202512.xlsx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MTO\Monet&#225;ris%20Program\projektek\Lakoss&#225;gi%20megtak%20felm&#233;r&#233;s\Adat\202512\Prezi_202512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oleObject" Target="file:///\\srv2\mnb\PPF\_Common\AFPF\Projektek\Lakossagi_ap\lakoss&#225;gi%20vagyonfelm&#233;r&#233;s\K&#233;rd&#337;&#237;v_2025_q4\munkaanyag\pe026_ingatlan2_done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rv2\mnb\PPF\_Common\AFPF\Projektek\Lakossagi_ap\lakoss&#225;gi%20vagyonfelm&#233;r&#233;s\K&#233;rd&#337;&#237;v_2025_q4\munkaanyag\megtak_don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84521529403416E-2"/>
          <c:y val="0.10541381456129434"/>
          <c:w val="0.87083095694119317"/>
          <c:h val="0.64206563476391831"/>
        </c:manualLayout>
      </c:layout>
      <c:lineChart>
        <c:grouping val="standard"/>
        <c:varyColors val="0"/>
        <c:ser>
          <c:idx val="0"/>
          <c:order val="0"/>
          <c:tx>
            <c:strRef>
              <c:f>Sentiment!$J$22</c:f>
              <c:strCache>
                <c:ptCount val="1"/>
                <c:pt idx="0">
                  <c:v>Jobb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Sentiment!$B$23:$B$38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Sentiment!$J$23:$J$38</c:f>
              <c:numCache>
                <c:formatCode>0</c:formatCode>
                <c:ptCount val="16"/>
                <c:pt idx="0">
                  <c:v>23.46</c:v>
                </c:pt>
                <c:pt idx="1">
                  <c:v>14.48</c:v>
                </c:pt>
                <c:pt idx="2">
                  <c:v>11.34</c:v>
                </c:pt>
                <c:pt idx="3">
                  <c:v>13.81</c:v>
                </c:pt>
                <c:pt idx="4">
                  <c:v>13.29</c:v>
                </c:pt>
                <c:pt idx="5">
                  <c:v>17.13</c:v>
                </c:pt>
                <c:pt idx="6">
                  <c:v>17.5</c:v>
                </c:pt>
                <c:pt idx="7">
                  <c:v>18.36</c:v>
                </c:pt>
                <c:pt idx="8">
                  <c:v>21.31</c:v>
                </c:pt>
                <c:pt idx="9">
                  <c:v>16.96</c:v>
                </c:pt>
                <c:pt idx="10">
                  <c:v>20.46</c:v>
                </c:pt>
                <c:pt idx="11">
                  <c:v>19.22</c:v>
                </c:pt>
                <c:pt idx="12">
                  <c:v>20.05</c:v>
                </c:pt>
                <c:pt idx="13">
                  <c:v>21.15</c:v>
                </c:pt>
                <c:pt idx="14">
                  <c:v>21.24</c:v>
                </c:pt>
                <c:pt idx="15">
                  <c:v>22.65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127-42A2-9442-7B59AE8DFD55}"/>
            </c:ext>
          </c:extLst>
        </c:ser>
        <c:ser>
          <c:idx val="1"/>
          <c:order val="1"/>
          <c:tx>
            <c:strRef>
              <c:f>Sentiment!$K$22</c:f>
              <c:strCache>
                <c:ptCount val="1"/>
                <c:pt idx="0">
                  <c:v>Ugyanolyan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Sentiment!$B$23:$B$38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Sentiment!$K$23:$K$38</c:f>
              <c:numCache>
                <c:formatCode>0</c:formatCode>
                <c:ptCount val="16"/>
                <c:pt idx="0">
                  <c:v>48.72</c:v>
                </c:pt>
                <c:pt idx="1">
                  <c:v>32.340000000000003</c:v>
                </c:pt>
                <c:pt idx="2">
                  <c:v>31.6</c:v>
                </c:pt>
                <c:pt idx="3">
                  <c:v>31.12</c:v>
                </c:pt>
                <c:pt idx="4">
                  <c:v>38.71</c:v>
                </c:pt>
                <c:pt idx="5">
                  <c:v>40.43</c:v>
                </c:pt>
                <c:pt idx="6">
                  <c:v>36.21</c:v>
                </c:pt>
                <c:pt idx="7">
                  <c:v>42.64</c:v>
                </c:pt>
                <c:pt idx="8">
                  <c:v>44.15</c:v>
                </c:pt>
                <c:pt idx="9">
                  <c:v>46.34</c:v>
                </c:pt>
                <c:pt idx="10">
                  <c:v>46.51</c:v>
                </c:pt>
                <c:pt idx="11">
                  <c:v>42.06</c:v>
                </c:pt>
                <c:pt idx="12">
                  <c:v>42.72</c:v>
                </c:pt>
                <c:pt idx="13">
                  <c:v>42.6</c:v>
                </c:pt>
                <c:pt idx="14">
                  <c:v>46.28</c:v>
                </c:pt>
                <c:pt idx="15">
                  <c:v>46.33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127-42A2-9442-7B59AE8DFD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6157016"/>
        <c:axId val="956152696"/>
      </c:lineChart>
      <c:lineChart>
        <c:grouping val="standard"/>
        <c:varyColors val="0"/>
        <c:ser>
          <c:idx val="2"/>
          <c:order val="2"/>
          <c:tx>
            <c:strRef>
              <c:f>Sentiment!$L$22</c:f>
              <c:strCache>
                <c:ptCount val="1"/>
                <c:pt idx="0">
                  <c:v>Rosszabb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127-42A2-9442-7B59AE8DFD55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127-42A2-9442-7B59AE8DFD55}"/>
                </c:ext>
              </c:extLst>
            </c:dLbl>
            <c:dLbl>
              <c:idx val="1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127-42A2-9442-7B59AE8DFD55}"/>
                </c:ext>
              </c:extLst>
            </c:dLbl>
            <c:dLbl>
              <c:idx val="1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127-42A2-9442-7B59AE8DFD55}"/>
                </c:ext>
              </c:extLst>
            </c:dLbl>
            <c:dLbl>
              <c:idx val="1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27-42A2-9442-7B59AE8DFD5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Sentiment!$B$23:$B$38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Sentiment!$L$23:$L$38</c:f>
              <c:numCache>
                <c:formatCode>0</c:formatCode>
                <c:ptCount val="16"/>
                <c:pt idx="0">
                  <c:v>27.82</c:v>
                </c:pt>
                <c:pt idx="1">
                  <c:v>53.18</c:v>
                </c:pt>
                <c:pt idx="2">
                  <c:v>57.06</c:v>
                </c:pt>
                <c:pt idx="3">
                  <c:v>55.08</c:v>
                </c:pt>
                <c:pt idx="4">
                  <c:v>47.99</c:v>
                </c:pt>
                <c:pt idx="5">
                  <c:v>42.44</c:v>
                </c:pt>
                <c:pt idx="6">
                  <c:v>46.29</c:v>
                </c:pt>
                <c:pt idx="7">
                  <c:v>39.01</c:v>
                </c:pt>
                <c:pt idx="8">
                  <c:v>34.53</c:v>
                </c:pt>
                <c:pt idx="9">
                  <c:v>36.700000000000003</c:v>
                </c:pt>
                <c:pt idx="10">
                  <c:v>33.03</c:v>
                </c:pt>
                <c:pt idx="11">
                  <c:v>38.72</c:v>
                </c:pt>
                <c:pt idx="12">
                  <c:v>37.24</c:v>
                </c:pt>
                <c:pt idx="13">
                  <c:v>36.25</c:v>
                </c:pt>
                <c:pt idx="14">
                  <c:v>32.479999999999997</c:v>
                </c:pt>
                <c:pt idx="15">
                  <c:v>31.03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D127-42A2-9442-7B59AE8DFD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7183992"/>
        <c:axId val="447183632"/>
      </c:lineChart>
      <c:catAx>
        <c:axId val="956157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6152696"/>
        <c:crosses val="autoZero"/>
        <c:auto val="1"/>
        <c:lblAlgn val="ctr"/>
        <c:lblOffset val="100"/>
        <c:noMultiLvlLbl val="0"/>
      </c:catAx>
      <c:valAx>
        <c:axId val="956152696"/>
        <c:scaling>
          <c:orientation val="minMax"/>
          <c:max val="6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6157016"/>
        <c:crosses val="autoZero"/>
        <c:crossBetween val="between"/>
      </c:valAx>
      <c:valAx>
        <c:axId val="447183632"/>
        <c:scaling>
          <c:orientation val="minMax"/>
          <c:max val="60"/>
        </c:scaling>
        <c:delete val="0"/>
        <c:axPos val="r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7183992"/>
        <c:crosses val="max"/>
        <c:crossBetween val="between"/>
      </c:valAx>
      <c:catAx>
        <c:axId val="4471839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4718363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0503738775572441E-2"/>
          <c:y val="0.88741971341001158"/>
          <c:w val="0.88143141566763616"/>
          <c:h val="0.107377990321216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584521529403416E-2"/>
          <c:y val="0.10541381456129434"/>
          <c:w val="0.87083095694119317"/>
          <c:h val="0.64206563476391831"/>
        </c:manualLayout>
      </c:layout>
      <c:lineChart>
        <c:grouping val="standard"/>
        <c:varyColors val="0"/>
        <c:ser>
          <c:idx val="3"/>
          <c:order val="0"/>
          <c:tx>
            <c:strRef>
              <c:f>Sentiment!$M$22</c:f>
              <c:strCache>
                <c:ptCount val="1"/>
                <c:pt idx="0">
                  <c:v>Jobb 65+</c:v>
                </c:pt>
              </c:strCache>
            </c:strRef>
          </c:tx>
          <c:spPr>
            <a:ln w="28575" cap="rnd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22E-42B1-B08D-6B3FD74BD02F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2E-42B1-B08D-6B3FD74BD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Sentiment!$A$25:$A$38</c:f>
              <c:strCache>
                <c:ptCount val="14"/>
                <c:pt idx="0">
                  <c:v>2022. III.</c:v>
                </c:pt>
                <c:pt idx="1">
                  <c:v>IV.</c:v>
                </c:pt>
                <c:pt idx="2">
                  <c:v>2023.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2024.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2025.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</c:strCache>
            </c:strRef>
          </c:cat>
          <c:val>
            <c:numRef>
              <c:f>Sentiment!$M$25:$M$38</c:f>
              <c:numCache>
                <c:formatCode>0</c:formatCode>
                <c:ptCount val="14"/>
                <c:pt idx="0">
                  <c:v>1.6</c:v>
                </c:pt>
                <c:pt idx="1">
                  <c:v>2</c:v>
                </c:pt>
                <c:pt idx="2">
                  <c:v>3.48</c:v>
                </c:pt>
                <c:pt idx="3">
                  <c:v>2.97</c:v>
                </c:pt>
                <c:pt idx="4">
                  <c:v>7.69</c:v>
                </c:pt>
                <c:pt idx="5">
                  <c:v>7.79</c:v>
                </c:pt>
                <c:pt idx="6">
                  <c:v>6.14</c:v>
                </c:pt>
                <c:pt idx="7">
                  <c:v>6.67</c:v>
                </c:pt>
                <c:pt idx="8">
                  <c:v>5.98</c:v>
                </c:pt>
                <c:pt idx="9">
                  <c:v>5.24</c:v>
                </c:pt>
                <c:pt idx="10">
                  <c:v>4.55</c:v>
                </c:pt>
                <c:pt idx="11">
                  <c:v>7.26</c:v>
                </c:pt>
                <c:pt idx="12">
                  <c:v>8.7799999999999994</c:v>
                </c:pt>
                <c:pt idx="13">
                  <c:v>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22E-42B1-B08D-6B3FD74BD02F}"/>
            </c:ext>
          </c:extLst>
        </c:ser>
        <c:ser>
          <c:idx val="4"/>
          <c:order val="1"/>
          <c:tx>
            <c:strRef>
              <c:f>Sentiment!$N$22</c:f>
              <c:strCache>
                <c:ptCount val="1"/>
                <c:pt idx="0">
                  <c:v>Ugyanolyan 65+</c:v>
                </c:pt>
              </c:strCache>
            </c:strRef>
          </c:tx>
          <c:spPr>
            <a:ln w="28575" cap="rnd">
              <a:solidFill>
                <a:schemeClr val="bg1">
                  <a:lumMod val="50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2E-42B1-B08D-6B3FD74BD02F}"/>
                </c:ext>
              </c:extLst>
            </c:dLbl>
            <c:dLbl>
              <c:idx val="1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22E-42B1-B08D-6B3FD74BD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Sentiment!$A$25:$A$38</c:f>
              <c:strCache>
                <c:ptCount val="14"/>
                <c:pt idx="0">
                  <c:v>2022. III.</c:v>
                </c:pt>
                <c:pt idx="1">
                  <c:v>IV.</c:v>
                </c:pt>
                <c:pt idx="2">
                  <c:v>2023.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2024.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2025.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</c:strCache>
            </c:strRef>
          </c:cat>
          <c:val>
            <c:numRef>
              <c:f>Sentiment!$N$25:$N$38</c:f>
              <c:numCache>
                <c:formatCode>0</c:formatCode>
                <c:ptCount val="14"/>
                <c:pt idx="0">
                  <c:v>22.03</c:v>
                </c:pt>
                <c:pt idx="1">
                  <c:v>26.94</c:v>
                </c:pt>
                <c:pt idx="2">
                  <c:v>38.75</c:v>
                </c:pt>
                <c:pt idx="3">
                  <c:v>36.520000000000003</c:v>
                </c:pt>
                <c:pt idx="4">
                  <c:v>31.62</c:v>
                </c:pt>
                <c:pt idx="5">
                  <c:v>41.07</c:v>
                </c:pt>
                <c:pt idx="6">
                  <c:v>42.36</c:v>
                </c:pt>
                <c:pt idx="7">
                  <c:v>37.08</c:v>
                </c:pt>
                <c:pt idx="8">
                  <c:v>34.03</c:v>
                </c:pt>
                <c:pt idx="9">
                  <c:v>25.75</c:v>
                </c:pt>
                <c:pt idx="10">
                  <c:v>29.94</c:v>
                </c:pt>
                <c:pt idx="11">
                  <c:v>30.61</c:v>
                </c:pt>
                <c:pt idx="12">
                  <c:v>38.590000000000003</c:v>
                </c:pt>
                <c:pt idx="13">
                  <c:v>43.63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22E-42B1-B08D-6B3FD74BD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6157016"/>
        <c:axId val="956152696"/>
      </c:lineChart>
      <c:lineChart>
        <c:grouping val="standard"/>
        <c:varyColors val="0"/>
        <c:ser>
          <c:idx val="5"/>
          <c:order val="2"/>
          <c:tx>
            <c:strRef>
              <c:f>Sentiment!$O$22</c:f>
              <c:strCache>
                <c:ptCount val="1"/>
                <c:pt idx="0">
                  <c:v>Rosszabb 65+</c:v>
                </c:pt>
              </c:strCache>
            </c:strRef>
          </c:tx>
          <c:spPr>
            <a:ln w="28575" cap="rnd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dLbls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22E-42B1-B08D-6B3FD74BD02F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22E-42B1-B08D-6B3FD74BD02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Sentiment!$A$25:$A$37</c:f>
              <c:strCache>
                <c:ptCount val="13"/>
                <c:pt idx="0">
                  <c:v>2022. III.</c:v>
                </c:pt>
                <c:pt idx="1">
                  <c:v>IV.</c:v>
                </c:pt>
                <c:pt idx="2">
                  <c:v>2023.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2024.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2025. I.</c:v>
                </c:pt>
                <c:pt idx="11">
                  <c:v>II.</c:v>
                </c:pt>
                <c:pt idx="12">
                  <c:v>III.</c:v>
                </c:pt>
              </c:strCache>
            </c:strRef>
          </c:cat>
          <c:val>
            <c:numRef>
              <c:f>Sentiment!$O$25:$O$38</c:f>
              <c:numCache>
                <c:formatCode>0</c:formatCode>
                <c:ptCount val="14"/>
                <c:pt idx="0">
                  <c:v>76.37</c:v>
                </c:pt>
                <c:pt idx="1">
                  <c:v>71.06</c:v>
                </c:pt>
                <c:pt idx="2">
                  <c:v>57.77</c:v>
                </c:pt>
                <c:pt idx="3">
                  <c:v>60.52</c:v>
                </c:pt>
                <c:pt idx="4">
                  <c:v>60.7</c:v>
                </c:pt>
                <c:pt idx="5">
                  <c:v>51.14</c:v>
                </c:pt>
                <c:pt idx="6">
                  <c:v>51.5</c:v>
                </c:pt>
                <c:pt idx="7">
                  <c:v>56.26</c:v>
                </c:pt>
                <c:pt idx="8">
                  <c:v>59.99</c:v>
                </c:pt>
                <c:pt idx="9">
                  <c:v>69.010000000000005</c:v>
                </c:pt>
                <c:pt idx="10">
                  <c:v>65.52</c:v>
                </c:pt>
                <c:pt idx="11">
                  <c:v>62.13</c:v>
                </c:pt>
                <c:pt idx="12">
                  <c:v>52.62</c:v>
                </c:pt>
                <c:pt idx="13">
                  <c:v>47.87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F22E-42B1-B08D-6B3FD74BD0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6180776"/>
        <c:axId val="956177896"/>
      </c:lineChart>
      <c:catAx>
        <c:axId val="956157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6152696"/>
        <c:crosses val="autoZero"/>
        <c:auto val="1"/>
        <c:lblAlgn val="ctr"/>
        <c:lblOffset val="100"/>
        <c:noMultiLvlLbl val="0"/>
      </c:catAx>
      <c:valAx>
        <c:axId val="956152696"/>
        <c:scaling>
          <c:orientation val="minMax"/>
          <c:max val="80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6157016"/>
        <c:crosses val="autoZero"/>
        <c:crossBetween val="between"/>
      </c:valAx>
      <c:valAx>
        <c:axId val="956177896"/>
        <c:scaling>
          <c:orientation val="minMax"/>
          <c:max val="80"/>
          <c:min val="0"/>
        </c:scaling>
        <c:delete val="0"/>
        <c:axPos val="r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6180776"/>
        <c:crosses val="max"/>
        <c:crossBetween val="between"/>
      </c:valAx>
      <c:catAx>
        <c:axId val="956180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5617789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9340264616520366E-2"/>
          <c:y val="0.89262205297899311"/>
          <c:w val="0.88143141566763616"/>
          <c:h val="0.107377990321216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58051254905705"/>
          <c:y val="7.7135559242006366E-2"/>
          <c:w val="0.80066011657743974"/>
          <c:h val="0.69668185187658038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Infláció!$H$2</c:f>
              <c:strCache>
                <c:ptCount val="1"/>
                <c:pt idx="0">
                  <c:v>2025 Q2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  <a:effectLst/>
          </c:spPr>
          <c:invertIfNegative val="0"/>
          <c:cat>
            <c:strRef>
              <c:f>Infláció!$B$3:$B$10</c:f>
              <c:strCache>
                <c:ptCount val="8"/>
                <c:pt idx="0">
                  <c:v>&lt;2</c:v>
                </c:pt>
                <c:pt idx="1">
                  <c:v>2-4</c:v>
                </c:pt>
                <c:pt idx="2">
                  <c:v>4-8</c:v>
                </c:pt>
                <c:pt idx="3">
                  <c:v>8-12</c:v>
                </c:pt>
                <c:pt idx="4">
                  <c:v>12-16</c:v>
                </c:pt>
                <c:pt idx="5">
                  <c:v>16-20</c:v>
                </c:pt>
                <c:pt idx="6">
                  <c:v>20-25</c:v>
                </c:pt>
                <c:pt idx="7">
                  <c:v>&gt;25</c:v>
                </c:pt>
              </c:strCache>
            </c:strRef>
          </c:cat>
          <c:val>
            <c:numRef>
              <c:f>Infláció!$H$3:$H$10</c:f>
              <c:numCache>
                <c:formatCode>0</c:formatCode>
                <c:ptCount val="8"/>
                <c:pt idx="0">
                  <c:v>15.75</c:v>
                </c:pt>
                <c:pt idx="1">
                  <c:v>11.13</c:v>
                </c:pt>
                <c:pt idx="2">
                  <c:v>21.71</c:v>
                </c:pt>
                <c:pt idx="3">
                  <c:v>17.809999999999999</c:v>
                </c:pt>
                <c:pt idx="4">
                  <c:v>13.02</c:v>
                </c:pt>
                <c:pt idx="5">
                  <c:v>8.75</c:v>
                </c:pt>
                <c:pt idx="6">
                  <c:v>6.45</c:v>
                </c:pt>
                <c:pt idx="7">
                  <c:v>5.38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BA-44E4-9B69-D20B3460CC3B}"/>
            </c:ext>
          </c:extLst>
        </c:ser>
        <c:ser>
          <c:idx val="4"/>
          <c:order val="3"/>
          <c:tx>
            <c:strRef>
              <c:f>Infláció!$I$2</c:f>
              <c:strCache>
                <c:ptCount val="1"/>
                <c:pt idx="0">
                  <c:v>2025 Q3</c:v>
                </c:pt>
              </c:strCache>
            </c:strRef>
          </c:tx>
          <c:spPr>
            <a:solidFill>
              <a:srgbClr val="8D0B01"/>
            </a:solidFill>
            <a:ln>
              <a:solidFill>
                <a:srgbClr val="8D0B01"/>
              </a:solidFill>
            </a:ln>
            <a:effectLst/>
          </c:spPr>
          <c:invertIfNegative val="0"/>
          <c:val>
            <c:numRef>
              <c:f>Infláció!$I$3:$I$10</c:f>
              <c:numCache>
                <c:formatCode>0</c:formatCode>
                <c:ptCount val="8"/>
                <c:pt idx="0">
                  <c:v>18.059999999999999</c:v>
                </c:pt>
                <c:pt idx="1">
                  <c:v>11.72</c:v>
                </c:pt>
                <c:pt idx="2">
                  <c:v>22.01</c:v>
                </c:pt>
                <c:pt idx="3">
                  <c:v>17.41</c:v>
                </c:pt>
                <c:pt idx="4">
                  <c:v>12.35</c:v>
                </c:pt>
                <c:pt idx="5">
                  <c:v>8.07</c:v>
                </c:pt>
                <c:pt idx="6">
                  <c:v>5.79</c:v>
                </c:pt>
                <c:pt idx="7">
                  <c:v>4.59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BA-44E4-9B69-D20B3460CC3B}"/>
            </c:ext>
          </c:extLst>
        </c:ser>
        <c:ser>
          <c:idx val="5"/>
          <c:order val="4"/>
          <c:tx>
            <c:strRef>
              <c:f>Infláció!$J$2</c:f>
              <c:strCache>
                <c:ptCount val="1"/>
                <c:pt idx="0">
                  <c:v>2025 Q4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5.209351318858036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E64-4100-A0B4-37985F6CA7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Infláció!$J$3:$J$10</c:f>
              <c:numCache>
                <c:formatCode>0</c:formatCode>
                <c:ptCount val="8"/>
                <c:pt idx="0">
                  <c:v>14.44</c:v>
                </c:pt>
                <c:pt idx="1">
                  <c:v>12.150000000000002</c:v>
                </c:pt>
                <c:pt idx="2">
                  <c:v>22.29</c:v>
                </c:pt>
                <c:pt idx="3">
                  <c:v>17.479999999999997</c:v>
                </c:pt>
                <c:pt idx="4">
                  <c:v>12.590000000000002</c:v>
                </c:pt>
                <c:pt idx="5">
                  <c:v>8.5300000000000047</c:v>
                </c:pt>
                <c:pt idx="6">
                  <c:v>6.4799999999999969</c:v>
                </c:pt>
                <c:pt idx="7">
                  <c:v>6.0400000000000009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BA-44E4-9B69-D20B3460CC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3643704"/>
        <c:axId val="493644424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Infláció!$C$2</c15:sqref>
                        </c15:formulaRef>
                      </c:ext>
                    </c:extLst>
                    <c:strCache>
                      <c:ptCount val="1"/>
                      <c:pt idx="0">
                        <c:v>2024. március</c:v>
                      </c:pt>
                    </c:strCache>
                  </c:strRef>
                </c:tx>
                <c:spPr>
                  <a:solidFill>
                    <a:schemeClr val="bg1">
                      <a:lumMod val="65000"/>
                    </a:schemeClr>
                  </a:solidFill>
                  <a:ln>
                    <a:solidFill>
                      <a:schemeClr val="bg1">
                        <a:lumMod val="65000"/>
                      </a:schemeClr>
                    </a:solidFill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Infláció!$B$3:$B$10</c15:sqref>
                        </c15:formulaRef>
                      </c:ext>
                    </c:extLst>
                    <c:strCache>
                      <c:ptCount val="8"/>
                      <c:pt idx="0">
                        <c:v>&lt;2</c:v>
                      </c:pt>
                      <c:pt idx="1">
                        <c:v>2-4</c:v>
                      </c:pt>
                      <c:pt idx="2">
                        <c:v>4-8</c:v>
                      </c:pt>
                      <c:pt idx="3">
                        <c:v>8-12</c:v>
                      </c:pt>
                      <c:pt idx="4">
                        <c:v>12-16</c:v>
                      </c:pt>
                      <c:pt idx="5">
                        <c:v>16-20</c:v>
                      </c:pt>
                      <c:pt idx="6">
                        <c:v>20-25</c:v>
                      </c:pt>
                      <c:pt idx="7">
                        <c:v>&gt;25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Infláció!$C$3:$C$10</c15:sqref>
                        </c15:formulaRef>
                      </c:ext>
                    </c:extLst>
                    <c:numCache>
                      <c:formatCode>0</c:formatCode>
                      <c:ptCount val="8"/>
                      <c:pt idx="0">
                        <c:v>5.4</c:v>
                      </c:pt>
                      <c:pt idx="1">
                        <c:v>8.5300000000000011</c:v>
                      </c:pt>
                      <c:pt idx="2">
                        <c:v>18.98</c:v>
                      </c:pt>
                      <c:pt idx="3">
                        <c:v>17.68</c:v>
                      </c:pt>
                      <c:pt idx="4">
                        <c:v>14.719999999999999</c:v>
                      </c:pt>
                      <c:pt idx="5">
                        <c:v>11.429999999999996</c:v>
                      </c:pt>
                      <c:pt idx="6">
                        <c:v>10.08</c:v>
                      </c:pt>
                      <c:pt idx="7">
                        <c:v>13.180000000000003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4-F4BA-44E4-9B69-D20B3460CC3B}"/>
                  </c:ext>
                </c:extLst>
              </c15:ser>
            </c15:filteredBarSeries>
            <c15:filteredBar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Infláció!$D$2</c15:sqref>
                        </c15:formulaRef>
                      </c:ext>
                    </c:extLst>
                    <c:strCache>
                      <c:ptCount val="1"/>
                      <c:pt idx="0">
                        <c:v>2024. június</c:v>
                      </c:pt>
                    </c:strCache>
                  </c:strRef>
                </c:tx>
                <c:spPr>
                  <a:solidFill>
                    <a:schemeClr val="bg1">
                      <a:lumMod val="50000"/>
                    </a:schemeClr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Infláció!$B$3:$B$10</c15:sqref>
                        </c15:formulaRef>
                      </c:ext>
                    </c:extLst>
                    <c:strCache>
                      <c:ptCount val="8"/>
                      <c:pt idx="0">
                        <c:v>&lt;2</c:v>
                      </c:pt>
                      <c:pt idx="1">
                        <c:v>2-4</c:v>
                      </c:pt>
                      <c:pt idx="2">
                        <c:v>4-8</c:v>
                      </c:pt>
                      <c:pt idx="3">
                        <c:v>8-12</c:v>
                      </c:pt>
                      <c:pt idx="4">
                        <c:v>12-16</c:v>
                      </c:pt>
                      <c:pt idx="5">
                        <c:v>16-20</c:v>
                      </c:pt>
                      <c:pt idx="6">
                        <c:v>20-25</c:v>
                      </c:pt>
                      <c:pt idx="7">
                        <c:v>&gt;25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Infláció!$D$3:$D$10</c15:sqref>
                        </c15:formulaRef>
                      </c:ext>
                    </c:extLst>
                    <c:numCache>
                      <c:formatCode>0</c:formatCode>
                      <c:ptCount val="8"/>
                      <c:pt idx="0">
                        <c:v>3.1</c:v>
                      </c:pt>
                      <c:pt idx="1">
                        <c:v>8.06</c:v>
                      </c:pt>
                      <c:pt idx="2">
                        <c:v>22.58</c:v>
                      </c:pt>
                      <c:pt idx="3">
                        <c:v>22.380000000000006</c:v>
                      </c:pt>
                      <c:pt idx="4">
                        <c:v>17.489999999999995</c:v>
                      </c:pt>
                      <c:pt idx="5">
                        <c:v>11.860000000000003</c:v>
                      </c:pt>
                      <c:pt idx="6">
                        <c:v>8.4500000000000028</c:v>
                      </c:pt>
                      <c:pt idx="7">
                        <c:v>6.0799999999999965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F4BA-44E4-9B69-D20B3460CC3B}"/>
                  </c:ext>
                </c:extLst>
              </c15:ser>
            </c15:filteredBarSeries>
          </c:ext>
        </c:extLst>
      </c:barChart>
      <c:lineChart>
        <c:grouping val="standard"/>
        <c:varyColors val="0"/>
        <c:ser>
          <c:idx val="3"/>
          <c:order val="5"/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val>
            <c:numRef>
              <c:f>Infláció!$K$3</c:f>
              <c:numCache>
                <c:formatCode>0</c:formatCode>
                <c:ptCount val="1"/>
                <c:pt idx="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BA-44E4-9B69-D20B3460CC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1408152"/>
        <c:axId val="951413912"/>
      </c:lineChart>
      <c:catAx>
        <c:axId val="49364370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Infláció mértéke</a:t>
                </a:r>
                <a:r>
                  <a:rPr lang="hu-HU"/>
                  <a:t>, százalék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93644424"/>
        <c:crosses val="autoZero"/>
        <c:auto val="1"/>
        <c:lblAlgn val="ctr"/>
        <c:lblOffset val="100"/>
        <c:noMultiLvlLbl val="0"/>
      </c:catAx>
      <c:valAx>
        <c:axId val="49364442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prstDash val="dash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Kimenetel valószínűsége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93643704"/>
        <c:crosses val="autoZero"/>
        <c:crossBetween val="between"/>
      </c:valAx>
      <c:valAx>
        <c:axId val="951413912"/>
        <c:scaling>
          <c:orientation val="minMax"/>
          <c:max val="25"/>
        </c:scaling>
        <c:delete val="0"/>
        <c:axPos val="r"/>
        <c:numFmt formatCode="0" sourceLinked="1"/>
        <c:majorTickMark val="none"/>
        <c:minorTickMark val="none"/>
        <c:tickLblPos val="nextTo"/>
        <c:spPr>
          <a:noFill/>
          <a:ln>
            <a:solidFill>
              <a:schemeClr val="bg2">
                <a:lumMod val="9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951408152"/>
        <c:crosses val="max"/>
        <c:crossBetween val="between"/>
      </c:valAx>
      <c:catAx>
        <c:axId val="951408152"/>
        <c:scaling>
          <c:orientation val="minMax"/>
        </c:scaling>
        <c:delete val="1"/>
        <c:axPos val="b"/>
        <c:majorTickMark val="out"/>
        <c:minorTickMark val="none"/>
        <c:tickLblPos val="nextTo"/>
        <c:crossAx val="9514139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r"/>
      <c:legendEntry>
        <c:idx val="3"/>
        <c:delete val="1"/>
      </c:legendEntry>
      <c:layout>
        <c:manualLayout>
          <c:xMode val="edge"/>
          <c:yMode val="edge"/>
          <c:x val="0.73855537304595487"/>
          <c:y val="9.8805156237606023E-2"/>
          <c:w val="0.1572576005768844"/>
          <c:h val="0.2228947426988586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302122482282568E-2"/>
          <c:y val="6.8220453437959488E-2"/>
          <c:w val="0.86339575503543486"/>
          <c:h val="0.66356446060653052"/>
        </c:manualLayout>
      </c:layout>
      <c:lineChart>
        <c:grouping val="standard"/>
        <c:varyColors val="0"/>
        <c:ser>
          <c:idx val="3"/>
          <c:order val="2"/>
          <c:tx>
            <c:strRef>
              <c:f>Infláció!$G$178:$G$179</c:f>
              <c:strCache>
                <c:ptCount val="2"/>
                <c:pt idx="0">
                  <c:v>Egy évre előretekintő várakozások mediánja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Infláció!$A$180:$A$195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Infláció!$G$180:$G$195</c:f>
              <c:numCache>
                <c:formatCode>0.0</c:formatCode>
                <c:ptCount val="16"/>
                <c:pt idx="0" formatCode="General">
                  <c:v>7.2</c:v>
                </c:pt>
                <c:pt idx="1">
                  <c:v>10.55</c:v>
                </c:pt>
                <c:pt idx="2" formatCode="General">
                  <c:v>14.5</c:v>
                </c:pt>
                <c:pt idx="3" formatCode="General">
                  <c:v>19.899999999999999</c:v>
                </c:pt>
                <c:pt idx="4" formatCode="General">
                  <c:v>18.8</c:v>
                </c:pt>
                <c:pt idx="5" formatCode="General">
                  <c:v>18.899999999999999</c:v>
                </c:pt>
                <c:pt idx="6" formatCode="General">
                  <c:v>15.8</c:v>
                </c:pt>
                <c:pt idx="7" formatCode="General">
                  <c:v>11.6</c:v>
                </c:pt>
                <c:pt idx="8" formatCode="General">
                  <c:v>11.4</c:v>
                </c:pt>
                <c:pt idx="9" formatCode="General">
                  <c:v>11.2</c:v>
                </c:pt>
                <c:pt idx="10" formatCode="General">
                  <c:v>8.6999999999999993</c:v>
                </c:pt>
                <c:pt idx="11">
                  <c:v>9</c:v>
                </c:pt>
                <c:pt idx="12">
                  <c:v>9</c:v>
                </c:pt>
                <c:pt idx="13" formatCode="General">
                  <c:v>8.3000000000000007</c:v>
                </c:pt>
                <c:pt idx="14" formatCode="General">
                  <c:v>7.6</c:v>
                </c:pt>
                <c:pt idx="15" formatCode="General">
                  <c:v>8.1999999999999993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DBA5-42FF-90AA-9E8415E50499}"/>
            </c:ext>
          </c:extLst>
        </c:ser>
        <c:ser>
          <c:idx val="0"/>
          <c:order val="3"/>
          <c:tx>
            <c:strRef>
              <c:f>Infláció!$J$178:$J$179</c:f>
              <c:strCache>
                <c:ptCount val="2"/>
                <c:pt idx="0">
                  <c:v>Két évre előretekintő várakozások mediánja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Infláció!$A$180:$A$195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Infláció!$J$180:$J$195</c:f>
              <c:numCache>
                <c:formatCode>General</c:formatCode>
                <c:ptCount val="16"/>
                <c:pt idx="3">
                  <c:v>16</c:v>
                </c:pt>
                <c:pt idx="4">
                  <c:v>14.6</c:v>
                </c:pt>
                <c:pt idx="5">
                  <c:v>14.8</c:v>
                </c:pt>
                <c:pt idx="6">
                  <c:v>12.6</c:v>
                </c:pt>
                <c:pt idx="7">
                  <c:v>9.6</c:v>
                </c:pt>
                <c:pt idx="8">
                  <c:v>9.8000000000000007</c:v>
                </c:pt>
                <c:pt idx="9">
                  <c:v>8.8000000000000007</c:v>
                </c:pt>
                <c:pt idx="10">
                  <c:v>8.8000000000000007</c:v>
                </c:pt>
                <c:pt idx="11">
                  <c:v>9.6999999999999993</c:v>
                </c:pt>
                <c:pt idx="12" formatCode="0.0">
                  <c:v>8.2714999999999996</c:v>
                </c:pt>
                <c:pt idx="13">
                  <c:v>7.9</c:v>
                </c:pt>
                <c:pt idx="14">
                  <c:v>7.5</c:v>
                </c:pt>
                <c:pt idx="15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BA5-42FF-90AA-9E8415E50499}"/>
            </c:ext>
          </c:extLst>
        </c:ser>
        <c:ser>
          <c:idx val="4"/>
          <c:order val="4"/>
          <c:tx>
            <c:strRef>
              <c:f>Infláció!$H$178:$H$179</c:f>
              <c:strCache>
                <c:ptCount val="2"/>
                <c:pt idx="0">
                  <c:v>Fogyasztói árindex (KSH)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Infláció!$A$180:$A$195</c:f>
              <c:strCache>
                <c:ptCount val="16"/>
                <c:pt idx="0">
                  <c:v>2022. I.</c:v>
                </c:pt>
                <c:pt idx="1">
                  <c:v>II.</c:v>
                </c:pt>
                <c:pt idx="2">
                  <c:v>III.</c:v>
                </c:pt>
                <c:pt idx="3">
                  <c:v>IV.</c:v>
                </c:pt>
                <c:pt idx="4">
                  <c:v>2023. I.</c:v>
                </c:pt>
                <c:pt idx="5">
                  <c:v>II.</c:v>
                </c:pt>
                <c:pt idx="6">
                  <c:v>III.</c:v>
                </c:pt>
                <c:pt idx="7">
                  <c:v>IV.</c:v>
                </c:pt>
                <c:pt idx="8">
                  <c:v>2024. I.</c:v>
                </c:pt>
                <c:pt idx="9">
                  <c:v>II.</c:v>
                </c:pt>
                <c:pt idx="10">
                  <c:v>III.</c:v>
                </c:pt>
                <c:pt idx="11">
                  <c:v>IV.</c:v>
                </c:pt>
                <c:pt idx="12">
                  <c:v>2025. I.</c:v>
                </c:pt>
                <c:pt idx="13">
                  <c:v>II.</c:v>
                </c:pt>
                <c:pt idx="14">
                  <c:v>III.</c:v>
                </c:pt>
                <c:pt idx="15">
                  <c:v>IV.</c:v>
                </c:pt>
              </c:strCache>
            </c:strRef>
          </c:cat>
          <c:val>
            <c:numRef>
              <c:f>Infláció!$H$180:$H$195</c:f>
              <c:numCache>
                <c:formatCode>General</c:formatCode>
                <c:ptCount val="16"/>
                <c:pt idx="0">
                  <c:v>7.9</c:v>
                </c:pt>
                <c:pt idx="1">
                  <c:v>9.5</c:v>
                </c:pt>
                <c:pt idx="2">
                  <c:v>13.7</c:v>
                </c:pt>
                <c:pt idx="3">
                  <c:v>22.5</c:v>
                </c:pt>
                <c:pt idx="4">
                  <c:v>25.4</c:v>
                </c:pt>
                <c:pt idx="5">
                  <c:v>21.5</c:v>
                </c:pt>
                <c:pt idx="6">
                  <c:v>16.399999999999999</c:v>
                </c:pt>
                <c:pt idx="7">
                  <c:v>5.5</c:v>
                </c:pt>
                <c:pt idx="8">
                  <c:v>3.6</c:v>
                </c:pt>
                <c:pt idx="9">
                  <c:v>3.7</c:v>
                </c:pt>
                <c:pt idx="10">
                  <c:v>3</c:v>
                </c:pt>
                <c:pt idx="11">
                  <c:v>4.5999999999999996</c:v>
                </c:pt>
                <c:pt idx="12">
                  <c:v>4.7</c:v>
                </c:pt>
                <c:pt idx="13">
                  <c:v>4.5999999999999996</c:v>
                </c:pt>
                <c:pt idx="14">
                  <c:v>4.3</c:v>
                </c:pt>
                <c:pt idx="15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A5-42FF-90AA-9E8415E50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42368624"/>
        <c:axId val="1042371864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Infláció!$D$178:$D$179</c15:sqref>
                        </c15:formulaRef>
                      </c:ext>
                    </c:extLst>
                    <c:strCache>
                      <c:ptCount val="2"/>
                      <c:pt idx="0">
                        <c:v>Elmúlt évben érzékelt infláció*</c:v>
                      </c:pt>
                      <c:pt idx="1">
                        <c:v>átlag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Infláció!$A$180:$A$195</c15:sqref>
                        </c15:formulaRef>
                      </c:ext>
                    </c:extLst>
                    <c:strCache>
                      <c:ptCount val="16"/>
                      <c:pt idx="0">
                        <c:v>2022. I.</c:v>
                      </c:pt>
                      <c:pt idx="1">
                        <c:v>II.</c:v>
                      </c:pt>
                      <c:pt idx="2">
                        <c:v>III.</c:v>
                      </c:pt>
                      <c:pt idx="3">
                        <c:v>IV.</c:v>
                      </c:pt>
                      <c:pt idx="4">
                        <c:v>2023. I.</c:v>
                      </c:pt>
                      <c:pt idx="5">
                        <c:v>II.</c:v>
                      </c:pt>
                      <c:pt idx="6">
                        <c:v>III.</c:v>
                      </c:pt>
                      <c:pt idx="7">
                        <c:v>IV.</c:v>
                      </c:pt>
                      <c:pt idx="8">
                        <c:v>2024. I.</c:v>
                      </c:pt>
                      <c:pt idx="9">
                        <c:v>II.</c:v>
                      </c:pt>
                      <c:pt idx="10">
                        <c:v>III.</c:v>
                      </c:pt>
                      <c:pt idx="11">
                        <c:v>IV.</c:v>
                      </c:pt>
                      <c:pt idx="12">
                        <c:v>2025. I.</c:v>
                      </c:pt>
                      <c:pt idx="13">
                        <c:v>II.</c:v>
                      </c:pt>
                      <c:pt idx="14">
                        <c:v>III.</c:v>
                      </c:pt>
                      <c:pt idx="15">
                        <c:v>IV.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Infláció!$D$180:$D$193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5" formatCode="0">
                        <c:v>31.48</c:v>
                      </c:pt>
                      <c:pt idx="6" formatCode="0">
                        <c:v>28.3</c:v>
                      </c:pt>
                      <c:pt idx="7" formatCode="0">
                        <c:v>24.82</c:v>
                      </c:pt>
                      <c:pt idx="8" formatCode="0">
                        <c:v>21.35</c:v>
                      </c:pt>
                      <c:pt idx="9" formatCode="0">
                        <c:v>20.16</c:v>
                      </c:pt>
                      <c:pt idx="10" formatCode="0">
                        <c:v>19.45</c:v>
                      </c:pt>
                      <c:pt idx="11" formatCode="0">
                        <c:v>19.88</c:v>
                      </c:pt>
                      <c:pt idx="12" formatCode="0">
                        <c:v>18</c:v>
                      </c:pt>
                      <c:pt idx="13" formatCode="0">
                        <c:v>16.94453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DBA5-42FF-90AA-9E8415E50499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Infláció!$I$178</c15:sqref>
                        </c15:formulaRef>
                      </c:ext>
                    </c:extLst>
                    <c:strCache>
                      <c:ptCount val="1"/>
                      <c:pt idx="0">
                        <c:v>Egy évre előretekintő várakozások mediánja, vonatkozási idő szerint</c:v>
                      </c:pt>
                    </c:strCache>
                  </c:strRef>
                </c:tx>
                <c:spPr>
                  <a:ln w="28575" cap="rnd">
                    <a:solidFill>
                      <a:srgbClr val="8D0B01"/>
                    </a:solidFill>
                    <a:prstDash val="sysDot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Infláció!$A$180:$A$195</c15:sqref>
                        </c15:formulaRef>
                      </c:ext>
                    </c:extLst>
                    <c:strCache>
                      <c:ptCount val="16"/>
                      <c:pt idx="0">
                        <c:v>2022. I.</c:v>
                      </c:pt>
                      <c:pt idx="1">
                        <c:v>II.</c:v>
                      </c:pt>
                      <c:pt idx="2">
                        <c:v>III.</c:v>
                      </c:pt>
                      <c:pt idx="3">
                        <c:v>IV.</c:v>
                      </c:pt>
                      <c:pt idx="4">
                        <c:v>2023. I.</c:v>
                      </c:pt>
                      <c:pt idx="5">
                        <c:v>II.</c:v>
                      </c:pt>
                      <c:pt idx="6">
                        <c:v>III.</c:v>
                      </c:pt>
                      <c:pt idx="7">
                        <c:v>IV.</c:v>
                      </c:pt>
                      <c:pt idx="8">
                        <c:v>2024. I.</c:v>
                      </c:pt>
                      <c:pt idx="9">
                        <c:v>II.</c:v>
                      </c:pt>
                      <c:pt idx="10">
                        <c:v>III.</c:v>
                      </c:pt>
                      <c:pt idx="11">
                        <c:v>IV.</c:v>
                      </c:pt>
                      <c:pt idx="12">
                        <c:v>2025. I.</c:v>
                      </c:pt>
                      <c:pt idx="13">
                        <c:v>II.</c:v>
                      </c:pt>
                      <c:pt idx="14">
                        <c:v>III.</c:v>
                      </c:pt>
                      <c:pt idx="15">
                        <c:v>IV.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Infláció!$I$180:$I$196</c15:sqref>
                        </c15:formulaRef>
                      </c:ext>
                    </c:extLst>
                    <c:numCache>
                      <c:formatCode>General</c:formatCode>
                      <c:ptCount val="17"/>
                      <c:pt idx="4">
                        <c:v>7.2</c:v>
                      </c:pt>
                      <c:pt idx="5" formatCode="0.0">
                        <c:v>10.55</c:v>
                      </c:pt>
                      <c:pt idx="6">
                        <c:v>14.5</c:v>
                      </c:pt>
                      <c:pt idx="7">
                        <c:v>19.899999999999999</c:v>
                      </c:pt>
                      <c:pt idx="8">
                        <c:v>18.8</c:v>
                      </c:pt>
                      <c:pt idx="9">
                        <c:v>18.899999999999999</c:v>
                      </c:pt>
                      <c:pt idx="10">
                        <c:v>15.8</c:v>
                      </c:pt>
                      <c:pt idx="11">
                        <c:v>11.6</c:v>
                      </c:pt>
                      <c:pt idx="12">
                        <c:v>11.4</c:v>
                      </c:pt>
                      <c:pt idx="13">
                        <c:v>11.2</c:v>
                      </c:pt>
                      <c:pt idx="14">
                        <c:v>8.6999999999999993</c:v>
                      </c:pt>
                      <c:pt idx="15">
                        <c:v>9</c:v>
                      </c:pt>
                      <c:pt idx="16">
                        <c:v>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DBA5-42FF-90AA-9E8415E50499}"/>
                  </c:ext>
                </c:extLst>
              </c15:ser>
            </c15:filteredLineSeries>
          </c:ext>
        </c:extLst>
      </c:lineChar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0907288"/>
        <c:axId val="890906928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Infláció!$F$178:$F$179</c15:sqref>
                        </c15:formulaRef>
                      </c:ext>
                    </c:extLst>
                    <c:strCache>
                      <c:ptCount val="2"/>
                      <c:pt idx="0">
                        <c:v>Infláció csökkenését várók aránya, következő évben (j. t.)*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Infláció!$B$180:$B$192</c15:sqref>
                        </c15:formulaRef>
                      </c:ext>
                    </c:extLst>
                    <c:strCache>
                      <c:ptCount val="13"/>
                      <c:pt idx="0">
                        <c:v>2022. jan.</c:v>
                      </c:pt>
                      <c:pt idx="1">
                        <c:v>2022. ápr.</c:v>
                      </c:pt>
                      <c:pt idx="2">
                        <c:v>2022. júl.</c:v>
                      </c:pt>
                      <c:pt idx="3">
                        <c:v>2022. nov.</c:v>
                      </c:pt>
                      <c:pt idx="4">
                        <c:v>2023. feb.</c:v>
                      </c:pt>
                      <c:pt idx="5">
                        <c:v>2023. máj.</c:v>
                      </c:pt>
                      <c:pt idx="6">
                        <c:v>2023. aug.</c:v>
                      </c:pt>
                      <c:pt idx="7">
                        <c:v>2023. dec.</c:v>
                      </c:pt>
                      <c:pt idx="8">
                        <c:v>2024. már.</c:v>
                      </c:pt>
                      <c:pt idx="9">
                        <c:v>2024. jún.</c:v>
                      </c:pt>
                      <c:pt idx="10">
                        <c:v>2024. szept.</c:v>
                      </c:pt>
                      <c:pt idx="11">
                        <c:v>2024. dec.</c:v>
                      </c:pt>
                      <c:pt idx="12">
                        <c:v>2025. már.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Infláció!$F$180:$F$193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5" formatCode="0">
                        <c:v>68.87</c:v>
                      </c:pt>
                      <c:pt idx="6" formatCode="0">
                        <c:v>76.069999999999993</c:v>
                      </c:pt>
                      <c:pt idx="7" formatCode="0">
                        <c:v>73.94</c:v>
                      </c:pt>
                      <c:pt idx="8" formatCode="0">
                        <c:v>66.25</c:v>
                      </c:pt>
                      <c:pt idx="9" formatCode="0">
                        <c:v>51.59</c:v>
                      </c:pt>
                      <c:pt idx="10" formatCode="0">
                        <c:v>49.5</c:v>
                      </c:pt>
                      <c:pt idx="11" formatCode="0">
                        <c:v>40.79</c:v>
                      </c:pt>
                      <c:pt idx="12" formatCode="0">
                        <c:v>42.08</c:v>
                      </c:pt>
                      <c:pt idx="13" formatCode="0">
                        <c:v>34.950000000000003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5-DBA5-42FF-90AA-9E8415E50499}"/>
                  </c:ext>
                </c:extLst>
              </c15:ser>
            </c15:filteredLineSeries>
          </c:ext>
        </c:extLst>
      </c:lineChart>
      <c:catAx>
        <c:axId val="1042368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42371864"/>
        <c:crosses val="autoZero"/>
        <c:auto val="1"/>
        <c:lblAlgn val="ctr"/>
        <c:lblOffset val="100"/>
        <c:noMultiLvlLbl val="0"/>
      </c:catAx>
      <c:valAx>
        <c:axId val="1042371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42368624"/>
        <c:crosses val="autoZero"/>
        <c:crossBetween val="between"/>
      </c:valAx>
      <c:valAx>
        <c:axId val="890906928"/>
        <c:scaling>
          <c:orientation val="minMax"/>
          <c:max val="3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890907288"/>
        <c:crosses val="max"/>
        <c:crossBetween val="between"/>
        <c:majorUnit val="5"/>
      </c:valAx>
      <c:catAx>
        <c:axId val="890907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9090692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46810619471543408"/>
          <c:y val="7.5741141231136469E-2"/>
          <c:w val="0.45739745553460243"/>
          <c:h val="0.3124993011090560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122655482613876E-2"/>
          <c:y val="0.11950142141532946"/>
          <c:w val="0.8149246406949201"/>
          <c:h val="0.58237002020410789"/>
        </c:manualLayout>
      </c:layout>
      <c:lineChart>
        <c:grouping val="standard"/>
        <c:varyColors val="0"/>
        <c:ser>
          <c:idx val="8"/>
          <c:order val="0"/>
          <c:tx>
            <c:strRef>
              <c:f>Hitelezés!$A$14</c:f>
              <c:strCache>
                <c:ptCount val="1"/>
                <c:pt idx="0">
                  <c:v>Bármilyen hitel</c:v>
                </c:pt>
              </c:strCache>
            </c:strRef>
          </c:tx>
          <c:spPr>
            <a:ln w="38100" cap="rnd">
              <a:solidFill>
                <a:schemeClr val="tx2"/>
              </a:solidFill>
              <a:prstDash val="sysDash"/>
              <a:round/>
            </a:ln>
            <a:effectLst/>
          </c:spPr>
          <c:marker>
            <c:symbol val="none"/>
          </c:marker>
          <c:dLbls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5A-4EAB-BD0F-9210FD6DB456}"/>
                </c:ext>
              </c:extLst>
            </c:dLbl>
            <c:dLbl>
              <c:idx val="1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5A-4EAB-BD0F-9210FD6DB45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Hitelezés!$B$3:$S$3</c:f>
              <c:strCache>
                <c:ptCount val="18"/>
                <c:pt idx="0">
                  <c:v>2021. III.</c:v>
                </c:pt>
                <c:pt idx="1">
                  <c:v>IV.</c:v>
                </c:pt>
                <c:pt idx="2">
                  <c:v>2022.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2023.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2024.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  <c:pt idx="14">
                  <c:v>2025. I.</c:v>
                </c:pt>
                <c:pt idx="15">
                  <c:v>II.</c:v>
                </c:pt>
                <c:pt idx="16">
                  <c:v>III.</c:v>
                </c:pt>
                <c:pt idx="17">
                  <c:v>IV.</c:v>
                </c:pt>
              </c:strCache>
            </c:strRef>
          </c:cat>
          <c:val>
            <c:numRef>
              <c:f>Hitelezés!$B$14:$S$14</c:f>
              <c:numCache>
                <c:formatCode>0.00</c:formatCode>
                <c:ptCount val="18"/>
                <c:pt idx="0">
                  <c:v>10.1</c:v>
                </c:pt>
                <c:pt idx="1">
                  <c:v>8.93</c:v>
                </c:pt>
                <c:pt idx="2">
                  <c:v>10.38</c:v>
                </c:pt>
                <c:pt idx="3">
                  <c:v>7.42</c:v>
                </c:pt>
                <c:pt idx="4">
                  <c:v>4.62</c:v>
                </c:pt>
                <c:pt idx="5">
                  <c:v>5.48</c:v>
                </c:pt>
                <c:pt idx="6">
                  <c:v>6.58</c:v>
                </c:pt>
                <c:pt idx="7" formatCode="General">
                  <c:v>5.24</c:v>
                </c:pt>
                <c:pt idx="8" formatCode="General">
                  <c:v>5.43</c:v>
                </c:pt>
                <c:pt idx="9">
                  <c:v>5.79</c:v>
                </c:pt>
                <c:pt idx="10">
                  <c:v>4.88</c:v>
                </c:pt>
                <c:pt idx="11">
                  <c:v>4.74</c:v>
                </c:pt>
                <c:pt idx="12">
                  <c:v>6.04</c:v>
                </c:pt>
                <c:pt idx="13">
                  <c:v>5.08</c:v>
                </c:pt>
                <c:pt idx="14">
                  <c:v>5.14</c:v>
                </c:pt>
                <c:pt idx="15">
                  <c:v>5.6146000000000003</c:v>
                </c:pt>
                <c:pt idx="16">
                  <c:v>5.6927747999999996</c:v>
                </c:pt>
                <c:pt idx="17">
                  <c:v>6.583084311632871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95A-4EAB-BD0F-9210FD6DB456}"/>
            </c:ext>
          </c:extLst>
        </c:ser>
        <c:ser>
          <c:idx val="3"/>
          <c:order val="1"/>
          <c:tx>
            <c:strRef>
              <c:f>Hitelezés!$A$8</c:f>
              <c:strCache>
                <c:ptCount val="1"/>
                <c:pt idx="0">
                  <c:v>Babaváró hitel  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Hitelezés!$B$3:$S$3</c:f>
              <c:strCache>
                <c:ptCount val="18"/>
                <c:pt idx="0">
                  <c:v>2021. III.</c:v>
                </c:pt>
                <c:pt idx="1">
                  <c:v>IV.</c:v>
                </c:pt>
                <c:pt idx="2">
                  <c:v>2022.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2023.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2024.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  <c:pt idx="14">
                  <c:v>2025. I.</c:v>
                </c:pt>
                <c:pt idx="15">
                  <c:v>II.</c:v>
                </c:pt>
                <c:pt idx="16">
                  <c:v>III.</c:v>
                </c:pt>
                <c:pt idx="17">
                  <c:v>IV.</c:v>
                </c:pt>
              </c:strCache>
            </c:strRef>
          </c:cat>
          <c:val>
            <c:numRef>
              <c:f>Hitelezés!$B$8:$S$8</c:f>
              <c:numCache>
                <c:formatCode>0.00</c:formatCode>
                <c:ptCount val="18"/>
                <c:pt idx="0">
                  <c:v>1.7021999999999999</c:v>
                </c:pt>
                <c:pt idx="1">
                  <c:v>1.9271</c:v>
                </c:pt>
                <c:pt idx="2">
                  <c:v>1.4813499999999999</c:v>
                </c:pt>
                <c:pt idx="3">
                  <c:v>1.18387</c:v>
                </c:pt>
                <c:pt idx="4">
                  <c:v>0.79830000000000001</c:v>
                </c:pt>
                <c:pt idx="5">
                  <c:v>0.58699999999999997</c:v>
                </c:pt>
                <c:pt idx="6">
                  <c:v>0.91</c:v>
                </c:pt>
                <c:pt idx="7">
                  <c:v>0.56328100199999998</c:v>
                </c:pt>
                <c:pt idx="8">
                  <c:v>0.56999999999999995</c:v>
                </c:pt>
                <c:pt idx="9">
                  <c:v>0.81969999999999998</c:v>
                </c:pt>
                <c:pt idx="10">
                  <c:v>0.46600000000000003</c:v>
                </c:pt>
                <c:pt idx="11">
                  <c:v>0.498</c:v>
                </c:pt>
                <c:pt idx="12">
                  <c:v>1.399</c:v>
                </c:pt>
                <c:pt idx="13">
                  <c:v>0.53502854215581641</c:v>
                </c:pt>
                <c:pt idx="14">
                  <c:v>0.42745162646744922</c:v>
                </c:pt>
                <c:pt idx="15">
                  <c:v>0.54770300000000005</c:v>
                </c:pt>
                <c:pt idx="16">
                  <c:v>1.2343366915688367</c:v>
                </c:pt>
                <c:pt idx="17">
                  <c:v>0.95934525720384212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495A-4EAB-BD0F-9210FD6DB456}"/>
            </c:ext>
          </c:extLst>
        </c:ser>
        <c:ser>
          <c:idx val="0"/>
          <c:order val="2"/>
          <c:tx>
            <c:strRef>
              <c:f>Hitelezés!$A$5</c:f>
              <c:strCache>
                <c:ptCount val="1"/>
                <c:pt idx="0">
                  <c:v>Lakáscélú jelzáloghitel  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15"/>
              <c:layout>
                <c:manualLayout>
                  <c:x val="-2.5412615821087083E-2"/>
                  <c:y val="-9.68988511237235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5A-4EAB-BD0F-9210FD6DB456}"/>
                </c:ext>
              </c:extLst>
            </c:dLbl>
            <c:dLbl>
              <c:idx val="1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5A-4EAB-BD0F-9210FD6DB456}"/>
                </c:ext>
              </c:extLst>
            </c:dLbl>
            <c:dLbl>
              <c:idx val="1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5A-4EAB-BD0F-9210FD6DB456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Hitelezés!$B$3:$S$3</c:f>
              <c:strCache>
                <c:ptCount val="18"/>
                <c:pt idx="0">
                  <c:v>2021. III.</c:v>
                </c:pt>
                <c:pt idx="1">
                  <c:v>IV.</c:v>
                </c:pt>
                <c:pt idx="2">
                  <c:v>2022.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2023.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2024.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  <c:pt idx="14">
                  <c:v>2025. I.</c:v>
                </c:pt>
                <c:pt idx="15">
                  <c:v>II.</c:v>
                </c:pt>
                <c:pt idx="16">
                  <c:v>III.</c:v>
                </c:pt>
                <c:pt idx="17">
                  <c:v>IV.</c:v>
                </c:pt>
              </c:strCache>
            </c:strRef>
          </c:cat>
          <c:val>
            <c:numRef>
              <c:f>Hitelezés!$B$5:$S$5</c:f>
              <c:numCache>
                <c:formatCode>0.00</c:formatCode>
                <c:ptCount val="18"/>
                <c:pt idx="0">
                  <c:v>2.8328000000000002</c:v>
                </c:pt>
                <c:pt idx="1">
                  <c:v>3.0241099999999999</c:v>
                </c:pt>
                <c:pt idx="2">
                  <c:v>3.5476899999999998</c:v>
                </c:pt>
                <c:pt idx="3">
                  <c:v>3.6920000000000002</c:v>
                </c:pt>
                <c:pt idx="4">
                  <c:v>1.2257</c:v>
                </c:pt>
                <c:pt idx="5">
                  <c:v>2.9597000000000002</c:v>
                </c:pt>
                <c:pt idx="6">
                  <c:v>2.5499999999999998</c:v>
                </c:pt>
                <c:pt idx="7">
                  <c:v>1.88798175</c:v>
                </c:pt>
                <c:pt idx="8">
                  <c:v>1.99</c:v>
                </c:pt>
                <c:pt idx="9">
                  <c:v>2.633</c:v>
                </c:pt>
                <c:pt idx="10">
                  <c:v>2.0099999999999998</c:v>
                </c:pt>
                <c:pt idx="11">
                  <c:v>1.522</c:v>
                </c:pt>
                <c:pt idx="12">
                  <c:v>2.1949999999999998</c:v>
                </c:pt>
                <c:pt idx="13">
                  <c:v>1.5499638420490931</c:v>
                </c:pt>
                <c:pt idx="14">
                  <c:v>2.7150581963713982</c:v>
                </c:pt>
                <c:pt idx="15">
                  <c:v>1.5267999999999999</c:v>
                </c:pt>
                <c:pt idx="16">
                  <c:v>4.082846</c:v>
                </c:pt>
                <c:pt idx="17">
                  <c:v>4.2142359999999996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495A-4EAB-BD0F-9210FD6DB456}"/>
            </c:ext>
          </c:extLst>
        </c:ser>
        <c:ser>
          <c:idx val="9"/>
          <c:order val="6"/>
          <c:tx>
            <c:strRef>
              <c:f>Hitelezés!$A$15</c:f>
              <c:strCache>
                <c:ptCount val="1"/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Hitelezés!$B$3:$S$3</c:f>
              <c:strCache>
                <c:ptCount val="18"/>
                <c:pt idx="0">
                  <c:v>2021. III.</c:v>
                </c:pt>
                <c:pt idx="1">
                  <c:v>IV.</c:v>
                </c:pt>
                <c:pt idx="2">
                  <c:v>2022.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2023.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2024.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  <c:pt idx="14">
                  <c:v>2025. I.</c:v>
                </c:pt>
                <c:pt idx="15">
                  <c:v>II.</c:v>
                </c:pt>
                <c:pt idx="16">
                  <c:v>III.</c:v>
                </c:pt>
                <c:pt idx="17">
                  <c:v>IV.</c:v>
                </c:pt>
              </c:strCache>
            </c:strRef>
          </c:cat>
          <c:val>
            <c:numRef>
              <c:f>Hitelezés!$B$15:$Q$15</c:f>
              <c:numCache>
                <c:formatCode>General</c:formatCode>
                <c:ptCount val="16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95A-4EAB-BD0F-9210FD6DB456}"/>
            </c:ext>
          </c:extLst>
        </c:ser>
        <c:ser>
          <c:idx val="1"/>
          <c:order val="7"/>
          <c:tx>
            <c:strRef>
              <c:f>Hitelezés!$A$16</c:f>
              <c:strCache>
                <c:ptCount val="1"/>
                <c:pt idx="0">
                  <c:v>Fogyasztási hitelek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Pt>
            <c:idx val="9"/>
            <c:marker>
              <c:symbol val="none"/>
            </c:marker>
            <c:bubble3D val="0"/>
            <c:extLst>
              <c:ext xmlns:c16="http://schemas.microsoft.com/office/drawing/2014/chart" uri="{C3380CC4-5D6E-409C-BE32-E72D297353CC}">
                <c16:uniqueId val="{00000008-495A-4EAB-BD0F-9210FD6DB456}"/>
              </c:ext>
            </c:extLst>
          </c:dPt>
          <c:cat>
            <c:strRef>
              <c:f>Hitelezés!$B$3:$S$3</c:f>
              <c:strCache>
                <c:ptCount val="18"/>
                <c:pt idx="0">
                  <c:v>2021. III.</c:v>
                </c:pt>
                <c:pt idx="1">
                  <c:v>IV.</c:v>
                </c:pt>
                <c:pt idx="2">
                  <c:v>2022. I.</c:v>
                </c:pt>
                <c:pt idx="3">
                  <c:v>II.</c:v>
                </c:pt>
                <c:pt idx="4">
                  <c:v>III.</c:v>
                </c:pt>
                <c:pt idx="5">
                  <c:v>IV.</c:v>
                </c:pt>
                <c:pt idx="6">
                  <c:v>2023. I.</c:v>
                </c:pt>
                <c:pt idx="7">
                  <c:v>II.</c:v>
                </c:pt>
                <c:pt idx="8">
                  <c:v>III.</c:v>
                </c:pt>
                <c:pt idx="9">
                  <c:v>IV.</c:v>
                </c:pt>
                <c:pt idx="10">
                  <c:v>2024. I.</c:v>
                </c:pt>
                <c:pt idx="11">
                  <c:v>II.</c:v>
                </c:pt>
                <c:pt idx="12">
                  <c:v>III.</c:v>
                </c:pt>
                <c:pt idx="13">
                  <c:v>IV.</c:v>
                </c:pt>
                <c:pt idx="14">
                  <c:v>2025. I.</c:v>
                </c:pt>
                <c:pt idx="15">
                  <c:v>II.</c:v>
                </c:pt>
                <c:pt idx="16">
                  <c:v>III.</c:v>
                </c:pt>
                <c:pt idx="17">
                  <c:v>IV.</c:v>
                </c:pt>
              </c:strCache>
            </c:strRef>
          </c:cat>
          <c:val>
            <c:numRef>
              <c:f>Hitelezés!$B$16:$S$16</c:f>
              <c:numCache>
                <c:formatCode>0.00</c:formatCode>
                <c:ptCount val="18"/>
                <c:pt idx="0">
                  <c:v>5.7492099999999997</c:v>
                </c:pt>
                <c:pt idx="1">
                  <c:v>3.6467100000000001</c:v>
                </c:pt>
                <c:pt idx="2">
                  <c:v>4.6676200000000003</c:v>
                </c:pt>
                <c:pt idx="3">
                  <c:v>2.7040299999999999</c:v>
                </c:pt>
                <c:pt idx="4">
                  <c:v>0.62448999999999999</c:v>
                </c:pt>
                <c:pt idx="5">
                  <c:v>2.2011500000000002</c:v>
                </c:pt>
                <c:pt idx="6">
                  <c:v>2.35</c:v>
                </c:pt>
                <c:pt idx="7">
                  <c:v>2.240441058</c:v>
                </c:pt>
                <c:pt idx="8">
                  <c:v>3.2399999999999998</c:v>
                </c:pt>
                <c:pt idx="9">
                  <c:v>3.0979999999999999</c:v>
                </c:pt>
                <c:pt idx="10">
                  <c:v>1.4059999999999999</c:v>
                </c:pt>
                <c:pt idx="11">
                  <c:v>2.8090000000000002</c:v>
                </c:pt>
                <c:pt idx="12">
                  <c:v>3.1648800000000001</c:v>
                </c:pt>
                <c:pt idx="13">
                  <c:v>2.0480954512273213</c:v>
                </c:pt>
                <c:pt idx="14">
                  <c:v>2.1308531889007472</c:v>
                </c:pt>
                <c:pt idx="15">
                  <c:v>2.7070180000000001</c:v>
                </c:pt>
                <c:pt idx="16">
                  <c:v>1.499529128068303</c:v>
                </c:pt>
                <c:pt idx="17">
                  <c:v>1.6404375667022413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495A-4EAB-BD0F-9210FD6DB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73834968"/>
        <c:axId val="1073838576"/>
        <c:extLst>
          <c:ext xmlns:c15="http://schemas.microsoft.com/office/drawing/2012/chart" uri="{02D57815-91ED-43cb-92C2-25804820EDAC}">
            <c15:filteredLineSeries>
              <c15:ser>
                <c:idx val="4"/>
                <c:order val="3"/>
                <c:tx>
                  <c:strRef>
                    <c:extLst>
                      <c:ext uri="{02D57815-91ED-43cb-92C2-25804820EDAC}">
                        <c15:formulaRef>
                          <c15:sqref>Hitelezés!$A$9</c15:sqref>
                        </c15:formulaRef>
                      </c:ext>
                    </c:extLst>
                    <c:strCache>
                      <c:ptCount val="1"/>
                      <c:pt idx="0">
                        <c:v>Áruhitel  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strRef>
                    <c:extLst>
                      <c:ext uri="{02D57815-91ED-43cb-92C2-25804820EDAC}">
                        <c15:formulaRef>
                          <c15:sqref>Hitelezés!$B$3:$S$3</c15:sqref>
                        </c15:formulaRef>
                      </c:ext>
                    </c:extLst>
                    <c:strCache>
                      <c:ptCount val="18"/>
                      <c:pt idx="0">
                        <c:v>2021. III.</c:v>
                      </c:pt>
                      <c:pt idx="1">
                        <c:v>IV.</c:v>
                      </c:pt>
                      <c:pt idx="2">
                        <c:v>2022. I.</c:v>
                      </c:pt>
                      <c:pt idx="3">
                        <c:v>II.</c:v>
                      </c:pt>
                      <c:pt idx="4">
                        <c:v>III.</c:v>
                      </c:pt>
                      <c:pt idx="5">
                        <c:v>IV.</c:v>
                      </c:pt>
                      <c:pt idx="6">
                        <c:v>2023. I.</c:v>
                      </c:pt>
                      <c:pt idx="7">
                        <c:v>II.</c:v>
                      </c:pt>
                      <c:pt idx="8">
                        <c:v>III.</c:v>
                      </c:pt>
                      <c:pt idx="9">
                        <c:v>IV.</c:v>
                      </c:pt>
                      <c:pt idx="10">
                        <c:v>2024. I.</c:v>
                      </c:pt>
                      <c:pt idx="11">
                        <c:v>II.</c:v>
                      </c:pt>
                      <c:pt idx="12">
                        <c:v>III.</c:v>
                      </c:pt>
                      <c:pt idx="13">
                        <c:v>IV.</c:v>
                      </c:pt>
                      <c:pt idx="14">
                        <c:v>2025. I.</c:v>
                      </c:pt>
                      <c:pt idx="15">
                        <c:v>II.</c:v>
                      </c:pt>
                      <c:pt idx="16">
                        <c:v>III.</c:v>
                      </c:pt>
                      <c:pt idx="17">
                        <c:v>IV.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Hitelezés!$B$9:$G$9</c15:sqref>
                        </c15:formulaRef>
                      </c:ext>
                    </c:extLst>
                    <c:numCache>
                      <c:formatCode>0.00</c:formatCode>
                      <c:ptCount val="6"/>
                      <c:pt idx="0">
                        <c:v>0.87734000000000001</c:v>
                      </c:pt>
                      <c:pt idx="1">
                        <c:v>0.62895999999999996</c:v>
                      </c:pt>
                      <c:pt idx="2">
                        <c:v>1.5939700000000001</c:v>
                      </c:pt>
                      <c:pt idx="3">
                        <c:v>0.27589999999999998</c:v>
                      </c:pt>
                      <c:pt idx="4">
                        <c:v>0.27960000000000002</c:v>
                      </c:pt>
                      <c:pt idx="5">
                        <c:v>0.56877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B-495A-4EAB-BD0F-9210FD6DB456}"/>
                  </c:ext>
                </c:extLst>
              </c15:ser>
            </c15:filteredLineSeries>
            <c15:filteredLineSeries>
              <c15:ser>
                <c:idx val="6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Hitelezés!$A$11</c15:sqref>
                        </c15:formulaRef>
                      </c:ext>
                    </c:extLst>
                    <c:strCache>
                      <c:ptCount val="1"/>
                      <c:pt idx="0">
                        <c:v>Hitelkártya  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Hitelezés!$B$3:$S$3</c15:sqref>
                        </c15:formulaRef>
                      </c:ext>
                    </c:extLst>
                    <c:strCache>
                      <c:ptCount val="18"/>
                      <c:pt idx="0">
                        <c:v>2021. III.</c:v>
                      </c:pt>
                      <c:pt idx="1">
                        <c:v>IV.</c:v>
                      </c:pt>
                      <c:pt idx="2">
                        <c:v>2022. I.</c:v>
                      </c:pt>
                      <c:pt idx="3">
                        <c:v>II.</c:v>
                      </c:pt>
                      <c:pt idx="4">
                        <c:v>III.</c:v>
                      </c:pt>
                      <c:pt idx="5">
                        <c:v>IV.</c:v>
                      </c:pt>
                      <c:pt idx="6">
                        <c:v>2023. I.</c:v>
                      </c:pt>
                      <c:pt idx="7">
                        <c:v>II.</c:v>
                      </c:pt>
                      <c:pt idx="8">
                        <c:v>III.</c:v>
                      </c:pt>
                      <c:pt idx="9">
                        <c:v>IV.</c:v>
                      </c:pt>
                      <c:pt idx="10">
                        <c:v>2024. I.</c:v>
                      </c:pt>
                      <c:pt idx="11">
                        <c:v>II.</c:v>
                      </c:pt>
                      <c:pt idx="12">
                        <c:v>III.</c:v>
                      </c:pt>
                      <c:pt idx="13">
                        <c:v>IV.</c:v>
                      </c:pt>
                      <c:pt idx="14">
                        <c:v>2025. I.</c:v>
                      </c:pt>
                      <c:pt idx="15">
                        <c:v>II.</c:v>
                      </c:pt>
                      <c:pt idx="16">
                        <c:v>III.</c:v>
                      </c:pt>
                      <c:pt idx="17">
                        <c:v>IV.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Hitelezés!$B$11:$G$11</c15:sqref>
                        </c15:formulaRef>
                      </c:ext>
                    </c:extLst>
                    <c:numCache>
                      <c:formatCode>0.00</c:formatCode>
                      <c:ptCount val="6"/>
                      <c:pt idx="0">
                        <c:v>0.79137000000000002</c:v>
                      </c:pt>
                      <c:pt idx="1">
                        <c:v>0.55179</c:v>
                      </c:pt>
                      <c:pt idx="2">
                        <c:v>0.75654999999999994</c:v>
                      </c:pt>
                      <c:pt idx="3">
                        <c:v>6.2880000000000005E-2</c:v>
                      </c:pt>
                      <c:pt idx="4">
                        <c:v>0.15459000000000001</c:v>
                      </c:pt>
                      <c:pt idx="5">
                        <c:v>0.15478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495A-4EAB-BD0F-9210FD6DB456}"/>
                  </c:ext>
                </c:extLst>
              </c15:ser>
            </c15:filteredLineSeries>
            <c15:filteredLineSeries>
              <c15:ser>
                <c:idx val="7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Hitelezés!$A$13</c15:sqref>
                        </c15:formulaRef>
                      </c:ext>
                    </c:extLst>
                    <c:strCache>
                      <c:ptCount val="1"/>
                      <c:pt idx="0">
                        <c:v>Egyéb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Hitelezés!$B$3:$S$3</c15:sqref>
                        </c15:formulaRef>
                      </c:ext>
                    </c:extLst>
                    <c:strCache>
                      <c:ptCount val="18"/>
                      <c:pt idx="0">
                        <c:v>2021. III.</c:v>
                      </c:pt>
                      <c:pt idx="1">
                        <c:v>IV.</c:v>
                      </c:pt>
                      <c:pt idx="2">
                        <c:v>2022. I.</c:v>
                      </c:pt>
                      <c:pt idx="3">
                        <c:v>II.</c:v>
                      </c:pt>
                      <c:pt idx="4">
                        <c:v>III.</c:v>
                      </c:pt>
                      <c:pt idx="5">
                        <c:v>IV.</c:v>
                      </c:pt>
                      <c:pt idx="6">
                        <c:v>2023. I.</c:v>
                      </c:pt>
                      <c:pt idx="7">
                        <c:v>II.</c:v>
                      </c:pt>
                      <c:pt idx="8">
                        <c:v>III.</c:v>
                      </c:pt>
                      <c:pt idx="9">
                        <c:v>IV.</c:v>
                      </c:pt>
                      <c:pt idx="10">
                        <c:v>2024. I.</c:v>
                      </c:pt>
                      <c:pt idx="11">
                        <c:v>II.</c:v>
                      </c:pt>
                      <c:pt idx="12">
                        <c:v>III.</c:v>
                      </c:pt>
                      <c:pt idx="13">
                        <c:v>IV.</c:v>
                      </c:pt>
                      <c:pt idx="14">
                        <c:v>2025. I.</c:v>
                      </c:pt>
                      <c:pt idx="15">
                        <c:v>II.</c:v>
                      </c:pt>
                      <c:pt idx="16">
                        <c:v>III.</c:v>
                      </c:pt>
                      <c:pt idx="17">
                        <c:v>IV.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Hitelezés!$B$13:$G$13</c15:sqref>
                        </c15:formulaRef>
                      </c:ext>
                    </c:extLst>
                    <c:numCache>
                      <c:formatCode>0.00</c:formatCode>
                      <c:ptCount val="6"/>
                      <c:pt idx="0">
                        <c:v>0.34382000000000001</c:v>
                      </c:pt>
                      <c:pt idx="1">
                        <c:v>0.29329</c:v>
                      </c:pt>
                      <c:pt idx="2">
                        <c:v>1.0668599999999999</c:v>
                      </c:pt>
                      <c:pt idx="3">
                        <c:v>0.16869000000000001</c:v>
                      </c:pt>
                      <c:pt idx="4">
                        <c:v>8.1100000000000005E-2</c:v>
                      </c:pt>
                      <c:pt idx="5">
                        <c:v>0.20064000000000001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495A-4EAB-BD0F-9210FD6DB456}"/>
                  </c:ext>
                </c:extLst>
              </c15:ser>
            </c15:filteredLineSeries>
            <c15:filteredLineSeries>
              <c15:ser>
                <c:idx val="10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Hitelezés!$A$12</c15:sqref>
                        </c15:formulaRef>
                      </c:ext>
                    </c:extLst>
                    <c:strCache>
                      <c:ptCount val="1"/>
                      <c:pt idx="0">
                        <c:v>Munkáshitel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dLbl>
                    <c:idx val="13"/>
                    <c:layout>
                      <c:manualLayout>
                        <c:x val="-0.10396360564339568"/>
                        <c:y val="-0.41111567554444062"/>
                      </c:manualLayout>
                    </c:layout>
                    <c:tx>
                      <c:rich>
                        <a:bodyPr/>
                        <a:lstStyle/>
                        <a:p>
                          <a:r>
                            <a:rPr lang="en-US"/>
                            <a:t>Munkáshitel </a:t>
                          </a:r>
                        </a:p>
                      </c:rich>
                    </c:tx>
                    <c:showLegendKey val="0"/>
                    <c:showVal val="1"/>
                    <c:showCatName val="0"/>
                    <c:showSerName val="0"/>
                    <c:showPercent val="0"/>
                    <c:showBubbleSize val="0"/>
                    <c:extLst xmlns:c15="http://schemas.microsoft.com/office/drawing/2012/chart">
                      <c:ext xmlns:c15="http://schemas.microsoft.com/office/drawing/2012/chart" uri="{CE6537A1-D6FC-4f65-9D91-7224C49458BB}">
                        <c15:showDataLabelsRange val="0"/>
                      </c:ext>
                      <c:ext xmlns:c16="http://schemas.microsoft.com/office/drawing/2014/chart" uri="{C3380CC4-5D6E-409C-BE32-E72D297353CC}">
                        <c16:uniqueId val="{0000000E-495A-4EAB-BD0F-9210FD6DB456}"/>
                      </c:ext>
                    </c:extLst>
                  </c:dLbl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4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hu-HU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Hitelezés!$B$3:$S$3</c15:sqref>
                        </c15:formulaRef>
                      </c:ext>
                    </c:extLst>
                    <c:strCache>
                      <c:ptCount val="18"/>
                      <c:pt idx="0">
                        <c:v>2021. III.</c:v>
                      </c:pt>
                      <c:pt idx="1">
                        <c:v>IV.</c:v>
                      </c:pt>
                      <c:pt idx="2">
                        <c:v>2022. I.</c:v>
                      </c:pt>
                      <c:pt idx="3">
                        <c:v>II.</c:v>
                      </c:pt>
                      <c:pt idx="4">
                        <c:v>III.</c:v>
                      </c:pt>
                      <c:pt idx="5">
                        <c:v>IV.</c:v>
                      </c:pt>
                      <c:pt idx="6">
                        <c:v>2023. I.</c:v>
                      </c:pt>
                      <c:pt idx="7">
                        <c:v>II.</c:v>
                      </c:pt>
                      <c:pt idx="8">
                        <c:v>III.</c:v>
                      </c:pt>
                      <c:pt idx="9">
                        <c:v>IV.</c:v>
                      </c:pt>
                      <c:pt idx="10">
                        <c:v>2024. I.</c:v>
                      </c:pt>
                      <c:pt idx="11">
                        <c:v>II.</c:v>
                      </c:pt>
                      <c:pt idx="12">
                        <c:v>III.</c:v>
                      </c:pt>
                      <c:pt idx="13">
                        <c:v>IV.</c:v>
                      </c:pt>
                      <c:pt idx="14">
                        <c:v>2025. I.</c:v>
                      </c:pt>
                      <c:pt idx="15">
                        <c:v>II.</c:v>
                      </c:pt>
                      <c:pt idx="16">
                        <c:v>III.</c:v>
                      </c:pt>
                      <c:pt idx="17">
                        <c:v>IV.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Hitelezés!$B$12:$O$12</c15:sqref>
                        </c15:formulaRef>
                      </c:ext>
                    </c:extLst>
                    <c:numCache>
                      <c:formatCode>General</c:formatCode>
                      <c:ptCount val="14"/>
                      <c:pt idx="13" formatCode="0.00">
                        <c:v>0.11262183991462113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495A-4EAB-BD0F-9210FD6DB456}"/>
                  </c:ext>
                </c:extLst>
              </c15:ser>
            </c15:filteredLineSeries>
          </c:ext>
        </c:extLst>
      </c:lineChart>
      <c:catAx>
        <c:axId val="1073834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73838576"/>
        <c:crosses val="autoZero"/>
        <c:auto val="1"/>
        <c:lblAlgn val="ctr"/>
        <c:lblOffset val="100"/>
        <c:noMultiLvlLbl val="0"/>
      </c:catAx>
      <c:valAx>
        <c:axId val="107383857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u-HU"/>
                  <a:t>Válaszadók aránya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hu-HU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073834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8.0124015684022332E-2"/>
          <c:y val="0.88160164247495298"/>
          <c:w val="0.82675652669379007"/>
          <c:h val="0.10717167064384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hu-H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ofPieChart>
        <c:ofPieType val="bar"/>
        <c:varyColors val="1"/>
        <c:ser>
          <c:idx val="0"/>
          <c:order val="0"/>
          <c:dPt>
            <c:idx val="0"/>
            <c:bubble3D val="0"/>
            <c:spPr>
              <a:solidFill>
                <a:schemeClr val="bg1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58F-481D-900B-2DAA1C3EDC4B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58F-481D-900B-2DAA1C3EDC4B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58F-481D-900B-2DAA1C3EDC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58F-481D-900B-2DAA1C3EDC4B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258F-481D-900B-2DAA1C3EDC4B}"/>
              </c:ext>
            </c:extLst>
          </c:dPt>
          <c:dPt>
            <c:idx val="5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258F-481D-900B-2DAA1C3EDC4B}"/>
              </c:ext>
            </c:extLst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58F-481D-900B-2DAA1C3EDC4B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258F-481D-900B-2DAA1C3EDC4B}"/>
              </c:ext>
            </c:extLst>
          </c:dPt>
          <c:dPt>
            <c:idx val="8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258F-481D-900B-2DAA1C3EDC4B}"/>
              </c:ext>
            </c:extLst>
          </c:dPt>
          <c:dLbls>
            <c:dLbl>
              <c:idx val="0"/>
              <c:layout>
                <c:manualLayout>
                  <c:x val="0.49999993710757484"/>
                  <c:y val="-0.2591407172264217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900" b="1" i="0" u="none" strike="noStrike" kern="1200" baseline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67BC02B-082A-4C06-8AE6-2B2D28D98996}" type="CELLRANGE">
                      <a:rPr lang="en-US" sz="1200" b="1">
                        <a:solidFill>
                          <a:schemeClr val="bg1"/>
                        </a:solidFill>
                      </a:rPr>
                      <a:pPr>
                        <a:defRPr b="1"/>
                      </a:pPr>
                      <a:t>[CELLRANGE]</a:t>
                    </a:fld>
                    <a:r>
                      <a:rPr lang="en-US" sz="1200" b="1" dirty="0">
                        <a:solidFill>
                          <a:schemeClr val="bg1"/>
                        </a:solidFill>
                      </a:rPr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hu-HU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258F-481D-900B-2DAA1C3EDC4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58F-481D-900B-2DAA1C3EDC4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258F-481D-900B-2DAA1C3EDC4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258F-481D-900B-2DAA1C3EDC4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258F-481D-900B-2DAA1C3EDC4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258F-481D-900B-2DAA1C3EDC4B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258F-481D-900B-2DAA1C3EDC4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endParaRPr lang="hu-H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258F-481D-900B-2DAA1C3EDC4B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11-258F-481D-900B-2DAA1C3EDC4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Sheet1!$C$8:$C$15</c:f>
              <c:strCache>
                <c:ptCount val="8"/>
                <c:pt idx="0">
                  <c:v>Nem tervez</c:v>
                </c:pt>
                <c:pt idx="1">
                  <c:v>Befektetem forint állampapírba</c:v>
                </c:pt>
                <c:pt idx="2">
                  <c:v>Újra lakáscélú beruházásra fogom fordítani</c:v>
                </c:pt>
                <c:pt idx="3">
                  <c:v>Rendszeres kiadásaimhoz fogom felhasználni</c:v>
                </c:pt>
                <c:pt idx="4">
                  <c:v>Nagyobb összegű kiadásaimhoz fogom felhasználni</c:v>
                </c:pt>
                <c:pt idx="5">
                  <c:v>Hiteltörlesztésre fogom felhasználni</c:v>
                </c:pt>
                <c:pt idx="6">
                  <c:v>Más pénzügyi forint eszközbe fektetem</c:v>
                </c:pt>
                <c:pt idx="7">
                  <c:v>Devizaeszközbe fektetem</c:v>
                </c:pt>
              </c:strCache>
            </c:strRef>
          </c:cat>
          <c:val>
            <c:numRef>
              <c:f>Sheet1!$D$8:$D$15</c:f>
              <c:numCache>
                <c:formatCode>General</c:formatCode>
                <c:ptCount val="8"/>
                <c:pt idx="0" formatCode="0">
                  <c:v>93.302472504724236</c:v>
                </c:pt>
                <c:pt idx="1">
                  <c:v>0.76076570455809955</c:v>
                </c:pt>
                <c:pt idx="2">
                  <c:v>3.5469390095240492</c:v>
                </c:pt>
                <c:pt idx="3">
                  <c:v>0.7836905787351135</c:v>
                </c:pt>
                <c:pt idx="4">
                  <c:v>0.5985345335679142</c:v>
                </c:pt>
                <c:pt idx="5">
                  <c:v>0.39086434042231849</c:v>
                </c:pt>
                <c:pt idx="6">
                  <c:v>0.32805011361699526</c:v>
                </c:pt>
                <c:pt idx="7">
                  <c:v>0.28868321485127374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Sheet1!$E$9</c15:f>
                <c15:dlblRangeCache>
                  <c:ptCount val="1"/>
                  <c:pt idx="0">
                    <c:v>11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2-258F-481D-900B-2DAA1C3ED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os"/>
        <c:splitPos val="7"/>
        <c:secondPieSize val="100"/>
        <c:serLines>
          <c:spPr>
            <a:ln w="9525" cap="flat" cmpd="sng" algn="ctr">
              <a:solidFill>
                <a:schemeClr val="tx1">
                  <a:lumMod val="35000"/>
                  <a:lumOff val="65000"/>
                </a:schemeClr>
              </a:solidFill>
              <a:round/>
            </a:ln>
            <a:effectLst/>
          </c:spPr>
        </c:serLines>
      </c:ofPieChart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6529178969816272"/>
          <c:y val="7.7372057297740757E-2"/>
          <c:w val="0.32263091137045369"/>
          <c:h val="0.874637924357815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hu-H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hu-HU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980070333638777E-2"/>
          <c:y val="0.10110449391795569"/>
          <c:w val="0.86162532335363329"/>
          <c:h val="0.338905098791585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Sheet1!$I$3</c:f>
              <c:strCache>
                <c:ptCount val="1"/>
                <c:pt idx="0">
                  <c:v>Rendelkezik állampapírral</c:v>
                </c:pt>
              </c:strCache>
            </c:strRef>
          </c:tx>
          <c:spPr>
            <a:solidFill>
              <a:srgbClr val="009EE0"/>
            </a:solidFill>
            <a:ln>
              <a:solidFill>
                <a:srgbClr val="009EE0"/>
              </a:solidFill>
              <a:prstDash val="solid"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76-4E91-A1E6-C546A6B3F32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976-4E91-A1E6-C546A6B3F3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Calibri"/>
                    <a:ea typeface="Calibri"/>
                    <a:cs typeface="Calibri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Sheet1!$J$2:$Q$2</c:f>
              <c:strCache>
                <c:ptCount val="8"/>
                <c:pt idx="0">
                  <c:v>Nincs megtakarítása (36%)</c:v>
                </c:pt>
                <c:pt idx="1">
                  <c:v>0-500e Ft (19%)</c:v>
                </c:pt>
                <c:pt idx="2">
                  <c:v>500-999e Ft (10%)</c:v>
                </c:pt>
                <c:pt idx="3">
                  <c:v>1-1,9m Ft (8%)</c:v>
                </c:pt>
                <c:pt idx="4">
                  <c:v> 2-2,9m Ft (5%)</c:v>
                </c:pt>
                <c:pt idx="5">
                  <c:v>3-4,9m Ft (6%)</c:v>
                </c:pt>
                <c:pt idx="6">
                  <c:v>5-9,9m Ft (6%)</c:v>
                </c:pt>
                <c:pt idx="7">
                  <c:v>10m Ft vagy több (10%)</c:v>
                </c:pt>
              </c:strCache>
            </c:strRef>
          </c:cat>
          <c:val>
            <c:numRef>
              <c:f>Sheet1!$J$3:$Q$3</c:f>
              <c:numCache>
                <c:formatCode>0</c:formatCode>
                <c:ptCount val="8"/>
                <c:pt idx="0">
                  <c:v>0.4912557394651757</c:v>
                </c:pt>
                <c:pt idx="1">
                  <c:v>3.9715775653165504</c:v>
                </c:pt>
                <c:pt idx="2">
                  <c:v>15.191576020957026</c:v>
                </c:pt>
                <c:pt idx="3">
                  <c:v>29.347987342180438</c:v>
                </c:pt>
                <c:pt idx="4">
                  <c:v>25.002181317382803</c:v>
                </c:pt>
                <c:pt idx="5">
                  <c:v>34.683507888317273</c:v>
                </c:pt>
                <c:pt idx="6">
                  <c:v>46.320621456990636</c:v>
                </c:pt>
                <c:pt idx="7">
                  <c:v>63.268039021747882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76-4E91-A1E6-C546A6B3F325}"/>
            </c:ext>
          </c:extLst>
        </c:ser>
        <c:ser>
          <c:idx val="1"/>
          <c:order val="1"/>
          <c:tx>
            <c:strRef>
              <c:f>Sheet1!$I$4</c:f>
              <c:strCache>
                <c:ptCount val="1"/>
                <c:pt idx="0">
                  <c:v>Nem rendelkezik állampapírral</c:v>
                </c:pt>
              </c:strCache>
            </c:strRef>
          </c:tx>
          <c:spPr>
            <a:solidFill>
              <a:srgbClr val="0C2148"/>
            </a:solidFill>
            <a:ln>
              <a:solidFill>
                <a:srgbClr val="0C2148"/>
              </a:solidFill>
              <a:prstDash val="solid"/>
            </a:ln>
            <a:effectLst/>
          </c:spPr>
          <c:invertIfNegative val="0"/>
          <c:cat>
            <c:strRef>
              <c:f>Sheet1!$J$2:$Q$2</c:f>
              <c:strCache>
                <c:ptCount val="8"/>
                <c:pt idx="0">
                  <c:v>Nincs megtakarítása (36%)</c:v>
                </c:pt>
                <c:pt idx="1">
                  <c:v>0-500e Ft (19%)</c:v>
                </c:pt>
                <c:pt idx="2">
                  <c:v>500-999e Ft (10%)</c:v>
                </c:pt>
                <c:pt idx="3">
                  <c:v>1-1,9m Ft (8%)</c:v>
                </c:pt>
                <c:pt idx="4">
                  <c:v> 2-2,9m Ft (5%)</c:v>
                </c:pt>
                <c:pt idx="5">
                  <c:v>3-4,9m Ft (6%)</c:v>
                </c:pt>
                <c:pt idx="6">
                  <c:v>5-9,9m Ft (6%)</c:v>
                </c:pt>
                <c:pt idx="7">
                  <c:v>10m Ft vagy több (10%)</c:v>
                </c:pt>
              </c:strCache>
            </c:strRef>
          </c:cat>
          <c:val>
            <c:numRef>
              <c:f>Sheet1!$J$4:$Q$4</c:f>
              <c:numCache>
                <c:formatCode>0</c:formatCode>
                <c:ptCount val="8"/>
                <c:pt idx="0">
                  <c:v>99.508744260534826</c:v>
                </c:pt>
                <c:pt idx="1">
                  <c:v>96.028422434683449</c:v>
                </c:pt>
                <c:pt idx="2">
                  <c:v>84.808423979042971</c:v>
                </c:pt>
                <c:pt idx="3">
                  <c:v>70.652012657819554</c:v>
                </c:pt>
                <c:pt idx="4">
                  <c:v>74.997818682617208</c:v>
                </c:pt>
                <c:pt idx="5">
                  <c:v>65.316492111682734</c:v>
                </c:pt>
                <c:pt idx="6">
                  <c:v>53.679378543009356</c:v>
                </c:pt>
                <c:pt idx="7">
                  <c:v>36.731960978252118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76-4E91-A1E6-C546A6B3F3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8542072"/>
        <c:axId val="718542432"/>
      </c:barChart>
      <c:lineChart>
        <c:grouping val="standard"/>
        <c:varyColors val="0"/>
        <c:ser>
          <c:idx val="2"/>
          <c:order val="2"/>
          <c:spPr>
            <a:ln w="28575" cap="rnd">
              <a:solidFill>
                <a:srgbClr val="DA0000"/>
              </a:solidFill>
              <a:prstDash val="solid"/>
              <a:round/>
            </a:ln>
            <a:effectLst/>
          </c:spPr>
          <c:marker>
            <c:symbol val="none"/>
          </c:marker>
          <c:val>
            <c:numLit>
              <c:formatCode>General</c:formatCode>
              <c:ptCount val="1"/>
              <c:pt idx="0">
                <c:v>0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3-0976-4E91-A1E6-C546A6B3F3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8515432"/>
        <c:axId val="718514352"/>
      </c:lineChart>
      <c:catAx>
        <c:axId val="718542072"/>
        <c:scaling>
          <c:orientation val="minMax"/>
        </c:scaling>
        <c:delete val="0"/>
        <c:axPos val="b"/>
        <c:numFmt formatCode="mmm\.dd" sourceLinked="0"/>
        <c:majorTickMark val="none"/>
        <c:minorTickMark val="none"/>
        <c:tickLblPos val="low"/>
        <c:spPr>
          <a:noFill/>
          <a:ln w="9525" cap="flat" cmpd="sng" algn="ctr">
            <a:solidFill>
              <a:srgbClr val="808080"/>
            </a:solidFill>
            <a:prstDash val="solid"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718542432"/>
        <c:crosses val="autoZero"/>
        <c:auto val="1"/>
        <c:lblAlgn val="ctr"/>
        <c:lblOffset val="100"/>
        <c:noMultiLvlLbl val="0"/>
      </c:catAx>
      <c:valAx>
        <c:axId val="71854243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noFill/>
              <a:prstDash val="sysDash"/>
              <a:round/>
            </a:ln>
            <a:effectLst/>
          </c:spPr>
        </c:majorGridlines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hu-HU"/>
                  <a:t>százalék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2.7813825362624989E-2"/>
              <c:y val="1.322916666666666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Calibri"/>
                  <a:ea typeface="Calibri"/>
                  <a:cs typeface="Calibri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>
            <a:solidFill>
              <a:srgbClr val="80808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718542072"/>
        <c:crosses val="autoZero"/>
        <c:crossBetween val="between"/>
        <c:majorUnit val="20"/>
      </c:valAx>
      <c:valAx>
        <c:axId val="718514352"/>
        <c:scaling>
          <c:orientation val="minMax"/>
          <c:max val="100"/>
          <c:min val="0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hu-HU"/>
                  <a:t>százalék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84663193887249877"/>
              <c:y val="1.322916666666666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Calibri"/>
                  <a:ea typeface="Calibri"/>
                  <a:cs typeface="Calibri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>
            <a:solidFill>
              <a:srgbClr val="80808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718515432"/>
        <c:crosses val="max"/>
        <c:crossBetween val="between"/>
        <c:majorUnit val="20"/>
      </c:valAx>
      <c:catAx>
        <c:axId val="718515432"/>
        <c:scaling>
          <c:orientation val="minMax"/>
        </c:scaling>
        <c:delete val="1"/>
        <c:axPos val="b"/>
        <c:majorTickMark val="out"/>
        <c:minorTickMark val="none"/>
        <c:tickLblPos val="nextTo"/>
        <c:crossAx val="71851435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round/>
    </a:ln>
    <a:effectLst/>
  </c:spPr>
  <c:txPr>
    <a:bodyPr/>
    <a:lstStyle/>
    <a:p>
      <a:pPr>
        <a:defRPr sz="1800" b="0" i="0">
          <a:solidFill>
            <a:srgbClr val="000000"/>
          </a:solidFill>
          <a:latin typeface="Calibri"/>
          <a:ea typeface="Calibri"/>
          <a:cs typeface="Calibri"/>
        </a:defRPr>
      </a:pPr>
      <a:endParaRPr lang="hu-H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627798363439867E-2"/>
          <c:y val="0.10396792133712618"/>
          <c:w val="0.86633005892645776"/>
          <c:h val="0.684863521065556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Sheet2!$A$33</c:f>
              <c:strCache>
                <c:ptCount val="1"/>
                <c:pt idx="0">
                  <c:v>2024 Q4</c:v>
                </c:pt>
              </c:strCache>
            </c:strRef>
          </c:tx>
          <c:spPr>
            <a:solidFill>
              <a:srgbClr val="009EE0"/>
            </a:solidFill>
            <a:ln>
              <a:solidFill>
                <a:srgbClr val="009EE0"/>
              </a:solidFill>
              <a:prstDash val="solid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Sheet2!$B$32:$F$32</c:f>
              <c:strCache>
                <c:ptCount val="5"/>
                <c:pt idx="0">
                  <c:v>Adómentesség</c:v>
                </c:pt>
                <c:pt idx="1">
                  <c:v>Kockázatmentesség</c:v>
                </c:pt>
                <c:pt idx="2">
                  <c:v>Kedvező hozam</c:v>
                </c:pt>
                <c:pt idx="3">
                  <c:v>Könnyen elérhető</c:v>
                </c:pt>
                <c:pt idx="4">
                  <c:v>Kedvező visszaváltás</c:v>
                </c:pt>
              </c:strCache>
            </c:strRef>
          </c:cat>
          <c:val>
            <c:numRef>
              <c:f>Sheet2!$B$33:$F$33</c:f>
              <c:numCache>
                <c:formatCode>0.00</c:formatCode>
                <c:ptCount val="5"/>
                <c:pt idx="0">
                  <c:v>61.263640084657844</c:v>
                </c:pt>
                <c:pt idx="1">
                  <c:v>50.075458640997219</c:v>
                </c:pt>
                <c:pt idx="2">
                  <c:v>38.944742046143247</c:v>
                </c:pt>
                <c:pt idx="3">
                  <c:v>19.367413109853437</c:v>
                </c:pt>
                <c:pt idx="4">
                  <c:v>17.915041427047846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2D-4DE7-B8C9-5C6B19FAFD92}"/>
            </c:ext>
          </c:extLst>
        </c:ser>
        <c:ser>
          <c:idx val="1"/>
          <c:order val="1"/>
          <c:tx>
            <c:strRef>
              <c:f>Sheet2!$A$34</c:f>
              <c:strCache>
                <c:ptCount val="1"/>
                <c:pt idx="0">
                  <c:v>2025 Q4</c:v>
                </c:pt>
              </c:strCache>
            </c:strRef>
          </c:tx>
          <c:spPr>
            <a:solidFill>
              <a:srgbClr val="0C2148"/>
            </a:solidFill>
            <a:ln>
              <a:solidFill>
                <a:srgbClr val="0C2148"/>
              </a:solidFill>
              <a:prstDash val="solid"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Sheet2!$B$32:$F$32</c:f>
              <c:strCache>
                <c:ptCount val="5"/>
                <c:pt idx="0">
                  <c:v>Adómentesség</c:v>
                </c:pt>
                <c:pt idx="1">
                  <c:v>Kockázatmentesség</c:v>
                </c:pt>
                <c:pt idx="2">
                  <c:v>Kedvező hozam</c:v>
                </c:pt>
                <c:pt idx="3">
                  <c:v>Könnyen elérhető</c:v>
                </c:pt>
                <c:pt idx="4">
                  <c:v>Kedvező visszaváltás</c:v>
                </c:pt>
              </c:strCache>
            </c:strRef>
          </c:cat>
          <c:val>
            <c:numRef>
              <c:f>Sheet2!$B$34:$F$34</c:f>
              <c:numCache>
                <c:formatCode>0.00</c:formatCode>
                <c:ptCount val="5"/>
                <c:pt idx="0">
                  <c:v>62.171479213372436</c:v>
                </c:pt>
                <c:pt idx="1">
                  <c:v>53.422899907214017</c:v>
                </c:pt>
                <c:pt idx="2">
                  <c:v>32.196833151600487</c:v>
                </c:pt>
                <c:pt idx="3">
                  <c:v>25.781647757757316</c:v>
                </c:pt>
                <c:pt idx="4">
                  <c:v>15.170193254599198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2D-4DE7-B8C9-5C6B19FAFD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7980712"/>
        <c:axId val="867977112"/>
      </c:barChart>
      <c:lineChart>
        <c:grouping val="standard"/>
        <c:varyColors val="0"/>
        <c:ser>
          <c:idx val="2"/>
          <c:order val="2"/>
          <c:spPr>
            <a:ln w="28575" cap="rnd">
              <a:solidFill>
                <a:srgbClr val="DA0000"/>
              </a:solidFill>
              <a:prstDash val="solid"/>
              <a:round/>
            </a:ln>
            <a:effectLst/>
          </c:spPr>
          <c:marker>
            <c:symbol val="none"/>
          </c:marker>
          <c:val>
            <c:numLit>
              <c:formatCode>General</c:formatCode>
              <c:ptCount val="1"/>
              <c:pt idx="0">
                <c:v>0</c:v>
              </c:pt>
            </c:numLit>
          </c:val>
          <c:smooth val="0"/>
          <c:extLst>
            <c:ext xmlns:c16="http://schemas.microsoft.com/office/drawing/2014/chart" uri="{C3380CC4-5D6E-409C-BE32-E72D297353CC}">
              <c16:uniqueId val="{00000002-F22D-4DE7-B8C9-5C6B19FAFD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67994752"/>
        <c:axId val="867992232"/>
      </c:lineChart>
      <c:catAx>
        <c:axId val="867980712"/>
        <c:scaling>
          <c:orientation val="minMax"/>
        </c:scaling>
        <c:delete val="0"/>
        <c:axPos val="b"/>
        <c:numFmt formatCode="mmm\.dd" sourceLinked="0"/>
        <c:majorTickMark val="none"/>
        <c:minorTickMark val="none"/>
        <c:tickLblPos val="low"/>
        <c:spPr>
          <a:noFill/>
          <a:ln w="9525" cap="flat" cmpd="sng" algn="ctr">
            <a:solidFill>
              <a:srgbClr val="808080"/>
            </a:solidFill>
            <a:prstDash val="solid"/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867977112"/>
        <c:crosses val="autoZero"/>
        <c:auto val="1"/>
        <c:lblAlgn val="ctr"/>
        <c:lblOffset val="100"/>
        <c:noMultiLvlLbl val="0"/>
      </c:catAx>
      <c:valAx>
        <c:axId val="867977112"/>
        <c:scaling>
          <c:orientation val="minMax"/>
        </c:scaling>
        <c:delete val="0"/>
        <c:axPos val="l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hu-HU"/>
                  <a:t>százalék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6.3873844160283605E-2"/>
              <c:y val="6.7809440790039723E-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Calibri"/>
                  <a:ea typeface="Calibri"/>
                  <a:cs typeface="Calibri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>
            <a:solidFill>
              <a:srgbClr val="80808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867980712"/>
        <c:crosses val="autoZero"/>
        <c:crossBetween val="between"/>
      </c:valAx>
      <c:valAx>
        <c:axId val="867992232"/>
        <c:scaling>
          <c:orientation val="minMax"/>
          <c:max val="70"/>
          <c:min val="0"/>
        </c:scaling>
        <c:delete val="0"/>
        <c:axPos val="r"/>
        <c:title>
          <c:tx>
            <c:rich>
              <a:bodyPr rot="0" spcFirstLastPara="1" vertOverflow="ellipsis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hu-HU"/>
                  <a:t>százalék</a:t>
                </a:r>
                <a:endParaRPr lang="en-US"/>
              </a:p>
            </c:rich>
          </c:tx>
          <c:layout>
            <c:manualLayout>
              <c:xMode val="edge"/>
              <c:yMode val="edge"/>
              <c:x val="0.83892386510454386"/>
              <c:y val="1.233140831904387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0000"/>
                  </a:solidFill>
                  <a:latin typeface="Calibri"/>
                  <a:ea typeface="Calibri"/>
                  <a:cs typeface="Calibri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9525">
            <a:solidFill>
              <a:srgbClr val="808080"/>
            </a:solidFill>
            <a:prstDash val="solid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hu-HU"/>
          </a:p>
        </c:txPr>
        <c:crossAx val="867994752"/>
        <c:crosses val="max"/>
        <c:crossBetween val="between"/>
      </c:valAx>
      <c:catAx>
        <c:axId val="867994752"/>
        <c:scaling>
          <c:orientation val="minMax"/>
        </c:scaling>
        <c:delete val="1"/>
        <c:axPos val="b"/>
        <c:majorTickMark val="out"/>
        <c:minorTickMark val="none"/>
        <c:tickLblPos val="nextTo"/>
        <c:crossAx val="867992232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  <a:effectLst/>
      </c:spPr>
    </c:plotArea>
    <c:legend>
      <c:legendPos val="tr"/>
      <c:legendEntry>
        <c:idx val="2"/>
        <c:delete val="1"/>
      </c:legendEntry>
      <c:layout>
        <c:manualLayout>
          <c:xMode val="edge"/>
          <c:yMode val="edge"/>
          <c:x val="0.73747250502765205"/>
          <c:y val="0.10931208053691276"/>
          <c:w val="0.18465042106586224"/>
          <c:h val="0.1514853587520252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hu-HU"/>
        </a:p>
      </c:txPr>
    </c:legend>
    <c:plotVisOnly val="1"/>
    <c:dispBlanksAs val="gap"/>
    <c:showDLblsOverMax val="0"/>
  </c:chart>
  <c:spPr>
    <a:solidFill>
      <a:srgbClr val="FFFFFF"/>
    </a:solidFill>
    <a:ln w="25400" cap="flat" cmpd="sng" algn="ctr">
      <a:noFill/>
      <a:round/>
    </a:ln>
    <a:effectLst/>
  </c:spPr>
  <c:txPr>
    <a:bodyPr/>
    <a:lstStyle/>
    <a:p>
      <a:pPr>
        <a:defRPr sz="1800" b="0" i="0">
          <a:solidFill>
            <a:srgbClr val="000000"/>
          </a:solidFill>
          <a:latin typeface="Calibri"/>
          <a:ea typeface="Calibri"/>
          <a:cs typeface="Calibri"/>
        </a:defRPr>
      </a:pPr>
      <a:endParaRPr lang="hu-H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50000"/>
            <a:lumOff val="50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4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0.05889</cdr:x>
      <cdr:y>0.04218</cdr:y>
    </cdr:from>
    <cdr:to>
      <cdr:x>0.22996</cdr:x>
      <cdr:y>0.10229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430C0F8-E702-A527-B58C-BC540C479DA2}"/>
            </a:ext>
          </a:extLst>
        </cdr:cNvPr>
        <cdr:cNvSpPr txBox="1"/>
      </cdr:nvSpPr>
      <cdr:spPr>
        <a:xfrm xmlns:a="http://schemas.openxmlformats.org/drawingml/2006/main">
          <a:off x="474662" y="200025"/>
          <a:ext cx="1378755" cy="2850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400" dirty="0">
              <a:solidFill>
                <a:schemeClr val="tx1"/>
              </a:solidFill>
            </a:rPr>
            <a:t>Százalék</a:t>
          </a:r>
        </a:p>
      </cdr:txBody>
    </cdr:sp>
  </cdr:relSizeAnchor>
  <cdr:relSizeAnchor xmlns:cdr="http://schemas.openxmlformats.org/drawingml/2006/chartDrawing">
    <cdr:from>
      <cdr:x>0.7816</cdr:x>
      <cdr:y>0.05043</cdr:y>
    </cdr:from>
    <cdr:to>
      <cdr:x>0.92988</cdr:x>
      <cdr:y>0.09554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0430C0F8-E702-A527-B58C-BC540C479DA2}"/>
            </a:ext>
          </a:extLst>
        </cdr:cNvPr>
        <cdr:cNvSpPr txBox="1"/>
      </cdr:nvSpPr>
      <cdr:spPr>
        <a:xfrm xmlns:a="http://schemas.openxmlformats.org/drawingml/2006/main">
          <a:off x="4726156" y="219859"/>
          <a:ext cx="896631" cy="1966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hu-HU" sz="1400" dirty="0">
              <a:solidFill>
                <a:schemeClr val="tx1"/>
              </a:solidFill>
            </a:rPr>
            <a:t>Százalék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0.07105</cdr:x>
      <cdr:y>0.0397</cdr:y>
    </cdr:from>
    <cdr:to>
      <cdr:x>0.21886</cdr:x>
      <cdr:y>0.09924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430C0F8-E702-A527-B58C-BC540C479DA2}"/>
            </a:ext>
          </a:extLst>
        </cdr:cNvPr>
        <cdr:cNvSpPr txBox="1"/>
      </cdr:nvSpPr>
      <cdr:spPr>
        <a:xfrm xmlns:a="http://schemas.openxmlformats.org/drawingml/2006/main">
          <a:off x="572669" y="190500"/>
          <a:ext cx="119131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400" dirty="0">
              <a:solidFill>
                <a:schemeClr val="tx1"/>
              </a:solidFill>
            </a:rPr>
            <a:t>Százalék</a:t>
          </a:r>
        </a:p>
      </cdr:txBody>
    </cdr:sp>
  </cdr:relSizeAnchor>
  <cdr:relSizeAnchor xmlns:cdr="http://schemas.openxmlformats.org/drawingml/2006/chartDrawing">
    <cdr:from>
      <cdr:x>0.80139</cdr:x>
      <cdr:y>0.04217</cdr:y>
    </cdr:from>
    <cdr:to>
      <cdr:x>0.9492</cdr:x>
      <cdr:y>0.09801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0430C0F8-E702-A527-B58C-BC540C479DA2}"/>
            </a:ext>
          </a:extLst>
        </cdr:cNvPr>
        <cdr:cNvSpPr txBox="1"/>
      </cdr:nvSpPr>
      <cdr:spPr>
        <a:xfrm xmlns:a="http://schemas.openxmlformats.org/drawingml/2006/main">
          <a:off x="4845837" y="183821"/>
          <a:ext cx="893776" cy="2434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hu-HU" sz="1400" dirty="0">
              <a:solidFill>
                <a:schemeClr val="tx1"/>
              </a:solidFill>
            </a:rPr>
            <a:t>Százalék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0.03494</cdr:x>
      <cdr:y>0</cdr:y>
    </cdr:from>
    <cdr:to>
      <cdr:x>0.24973</cdr:x>
      <cdr:y>0.08211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377212A-3887-BFC0-6530-FBE40D6F13FC}"/>
            </a:ext>
          </a:extLst>
        </cdr:cNvPr>
        <cdr:cNvSpPr txBox="1"/>
      </cdr:nvSpPr>
      <cdr:spPr>
        <a:xfrm xmlns:a="http://schemas.openxmlformats.org/drawingml/2006/main">
          <a:off x="170379" y="0"/>
          <a:ext cx="1047283" cy="287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hu-HU" sz="1200" dirty="0">
              <a:solidFill>
                <a:schemeClr val="tx1"/>
              </a:solidFill>
            </a:rPr>
            <a:t>Százalék</a:t>
          </a:r>
        </a:p>
      </cdr:txBody>
    </cdr:sp>
  </cdr:relSizeAnchor>
  <cdr:relSizeAnchor xmlns:cdr="http://schemas.openxmlformats.org/drawingml/2006/chartDrawing">
    <cdr:from>
      <cdr:x>0.72821</cdr:x>
      <cdr:y>0</cdr:y>
    </cdr:from>
    <cdr:to>
      <cdr:x>0.943</cdr:x>
      <cdr:y>0.08211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199420F2-B6CF-D46A-9AA8-98A022FC120F}"/>
            </a:ext>
          </a:extLst>
        </cdr:cNvPr>
        <cdr:cNvSpPr txBox="1"/>
      </cdr:nvSpPr>
      <cdr:spPr>
        <a:xfrm xmlns:a="http://schemas.openxmlformats.org/drawingml/2006/main">
          <a:off x="3550625" y="0"/>
          <a:ext cx="1047283" cy="2877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hu-HU" sz="1200" dirty="0">
              <a:solidFill>
                <a:schemeClr val="tx1"/>
              </a:solidFill>
            </a:rPr>
            <a:t>Százalék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0.07091</cdr:x>
      <cdr:y>0</cdr:y>
    </cdr:from>
    <cdr:to>
      <cdr:x>0.21252</cdr:x>
      <cdr:y>0.06709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D556113-1580-3DCA-5BC5-EC37B33A2BF7}"/>
            </a:ext>
          </a:extLst>
        </cdr:cNvPr>
        <cdr:cNvSpPr txBox="1"/>
      </cdr:nvSpPr>
      <cdr:spPr>
        <a:xfrm xmlns:a="http://schemas.openxmlformats.org/drawingml/2006/main">
          <a:off x="398898" y="0"/>
          <a:ext cx="796666" cy="2699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200" dirty="0">
              <a:solidFill>
                <a:schemeClr val="tx1"/>
              </a:solidFill>
            </a:rPr>
            <a:t>Százalék</a:t>
          </a:r>
        </a:p>
      </cdr:txBody>
    </cdr:sp>
  </cdr:relSizeAnchor>
  <cdr:relSizeAnchor xmlns:cdr="http://schemas.openxmlformats.org/drawingml/2006/chartDrawing">
    <cdr:from>
      <cdr:x>0.81936</cdr:x>
      <cdr:y>0</cdr:y>
    </cdr:from>
    <cdr:to>
      <cdr:x>0.95257</cdr:x>
      <cdr:y>0.06708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3D556113-1580-3DCA-5BC5-EC37B33A2BF7}"/>
            </a:ext>
          </a:extLst>
        </cdr:cNvPr>
        <cdr:cNvSpPr txBox="1"/>
      </cdr:nvSpPr>
      <cdr:spPr>
        <a:xfrm xmlns:a="http://schemas.openxmlformats.org/drawingml/2006/main">
          <a:off x="4609533" y="0"/>
          <a:ext cx="749432" cy="269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hu-HU" sz="1200" dirty="0">
              <a:solidFill>
                <a:schemeClr val="tx1"/>
              </a:solidFill>
            </a:rPr>
            <a:t>Százalék</a:t>
          </a:r>
        </a:p>
      </cdr:txBody>
    </cdr:sp>
  </cdr:relSizeAnchor>
  <cdr:relSizeAnchor xmlns:cdr="http://schemas.openxmlformats.org/drawingml/2006/chartDrawing">
    <cdr:from>
      <cdr:x>0.07985</cdr:x>
      <cdr:y>0.92629</cdr:y>
    </cdr:from>
    <cdr:to>
      <cdr:x>0.88597</cdr:x>
      <cdr:y>1</cdr:y>
    </cdr:to>
    <cdr:sp macro="" textlink="">
      <cdr:nvSpPr>
        <cdr:cNvPr id="4" name="Text Placeholder 5">
          <a:extLst xmlns:a="http://schemas.openxmlformats.org/drawingml/2006/main">
            <a:ext uri="{FF2B5EF4-FFF2-40B4-BE49-F238E27FC236}">
              <a16:creationId xmlns:a16="http://schemas.microsoft.com/office/drawing/2014/main" id="{178B8138-F307-B8C4-AC4A-9C5088D44449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449196" y="3727601"/>
          <a:ext cx="4535053" cy="296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normAutofit fontScale="85000" lnSpcReduction="20000"/>
        </a:bodyPr>
        <a:lstStyle xmlns:a="http://schemas.openxmlformats.org/drawingml/2006/main">
          <a:defPPr>
            <a:defRPr lang="en-US"/>
          </a:defPPr>
          <a:lvl1pPr marL="0" indent="0" algn="l" defTabSz="685749" rtl="0" eaLnBrk="1" latinLnBrk="0" hangingPunct="1">
            <a:lnSpc>
              <a:spcPct val="90000"/>
            </a:lnSpc>
            <a:spcBef>
              <a:spcPts val="750"/>
            </a:spcBef>
            <a:buFont typeface="Arial" panose="020B0604020202020204" pitchFamily="34" charset="0"/>
            <a:buNone/>
            <a:defRPr sz="2100" kern="1200">
              <a:solidFill>
                <a:schemeClr val="tx2"/>
              </a:solidFill>
              <a:latin typeface="+mn-lt"/>
              <a:ea typeface="+mn-ea"/>
              <a:cs typeface="+mn-cs"/>
            </a:defRPr>
          </a:lvl1pPr>
          <a:lvl2pPr marL="342875" indent="0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None/>
            <a:defRPr sz="1800" kern="1200">
              <a:solidFill>
                <a:schemeClr val="accent2"/>
              </a:solidFill>
              <a:latin typeface="+mn-lt"/>
              <a:ea typeface="+mn-ea"/>
              <a:cs typeface="+mn-cs"/>
            </a:defRPr>
          </a:lvl2pPr>
          <a:lvl3pPr marL="685749" indent="0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None/>
            <a:defRPr sz="1500" kern="1200">
              <a:solidFill>
                <a:schemeClr val="accent2"/>
              </a:solidFill>
              <a:latin typeface="+mn-lt"/>
              <a:ea typeface="+mn-ea"/>
              <a:cs typeface="+mn-cs"/>
            </a:defRPr>
          </a:lvl3pPr>
          <a:lvl4pPr marL="1028624" indent="0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None/>
            <a:defRPr sz="1350" kern="1200">
              <a:solidFill>
                <a:schemeClr val="accent2"/>
              </a:solidFill>
              <a:latin typeface="+mn-lt"/>
              <a:ea typeface="+mn-ea"/>
              <a:cs typeface="+mn-cs"/>
            </a:defRPr>
          </a:lvl4pPr>
          <a:lvl5pPr marL="1371498" indent="0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None/>
            <a:defRPr sz="1350" kern="1200">
              <a:solidFill>
                <a:schemeClr val="accent2"/>
              </a:solidFill>
              <a:latin typeface="+mn-lt"/>
              <a:ea typeface="+mn-ea"/>
              <a:cs typeface="+mn-cs"/>
            </a:defRPr>
          </a:lvl5pPr>
          <a:lvl6pPr marL="1885809" indent="-171438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Char char="•"/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228684" indent="-171438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Char char="•"/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571558" indent="-171438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Char char="•"/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914433" indent="-171438" algn="l" defTabSz="685749" rtl="0" eaLnBrk="1" latinLnBrk="0" hangingPunct="1">
            <a:lnSpc>
              <a:spcPct val="90000"/>
            </a:lnSpc>
            <a:spcBef>
              <a:spcPts val="375"/>
            </a:spcBef>
            <a:buFont typeface="Arial" panose="020B0604020202020204" pitchFamily="34" charset="0"/>
            <a:buChar char="•"/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hu-HU" sz="1800" b="1" cap="all" dirty="0">
              <a:solidFill>
                <a:srgbClr val="002060"/>
              </a:solidFill>
            </a:rPr>
            <a:t>Tényleges és várt Infláció alakulása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0.08454</cdr:x>
      <cdr:y>0.04659</cdr:y>
    </cdr:from>
    <cdr:to>
      <cdr:x>0.21417</cdr:x>
      <cdr:y>0.10206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0B4C2E0-447F-E405-8EC4-5F65F4E52728}"/>
            </a:ext>
          </a:extLst>
        </cdr:cNvPr>
        <cdr:cNvSpPr txBox="1"/>
      </cdr:nvSpPr>
      <cdr:spPr>
        <a:xfrm xmlns:a="http://schemas.openxmlformats.org/drawingml/2006/main">
          <a:off x="538167" y="203086"/>
          <a:ext cx="825221" cy="241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r>
            <a:rPr lang="hu-HU" sz="1400" dirty="0">
              <a:solidFill>
                <a:schemeClr val="tx1"/>
              </a:solidFill>
            </a:rPr>
            <a:t>Százalék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0.08559</cdr:x>
      <cdr:y>0.44597</cdr:y>
    </cdr:from>
    <cdr:to>
      <cdr:x>0.22612</cdr:x>
      <cdr:y>0.55403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4C7D8C7-1F1F-5851-90DA-E1BF0309B895}"/>
            </a:ext>
          </a:extLst>
        </cdr:cNvPr>
        <cdr:cNvSpPr txBox="1"/>
      </cdr:nvSpPr>
      <cdr:spPr>
        <a:xfrm xmlns:a="http://schemas.openxmlformats.org/drawingml/2006/main">
          <a:off x="517525" y="1944109"/>
          <a:ext cx="849746" cy="471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hu-HU" sz="1400" b="1" kern="1200" dirty="0">
              <a:solidFill>
                <a:schemeClr val="bg1"/>
              </a:solidFill>
            </a:rPr>
            <a:t>Nem tervez</a:t>
          </a:r>
        </a:p>
        <a:p xmlns:a="http://schemas.openxmlformats.org/drawingml/2006/main">
          <a:pPr algn="ctr"/>
          <a:r>
            <a:rPr lang="hu-HU" sz="1400" b="1" kern="1200" dirty="0">
              <a:solidFill>
                <a:schemeClr val="bg1"/>
              </a:solidFill>
            </a:rPr>
            <a:t>93%</a:t>
          </a:r>
        </a:p>
      </cdr:txBody>
    </cdr:sp>
  </cdr:relSizeAnchor>
  <cdr:relSizeAnchor xmlns:cdr="http://schemas.openxmlformats.org/drawingml/2006/chartDrawing">
    <cdr:from>
      <cdr:x>0.24471</cdr:x>
      <cdr:y>0.47014</cdr:y>
    </cdr:from>
    <cdr:to>
      <cdr:x>0.40663</cdr:x>
      <cdr:y>0.54854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183FFE33-AEE9-B844-708C-6A2F499F70AF}"/>
            </a:ext>
          </a:extLst>
        </cdr:cNvPr>
        <cdr:cNvSpPr txBox="1"/>
      </cdr:nvSpPr>
      <cdr:spPr>
        <a:xfrm xmlns:a="http://schemas.openxmlformats.org/drawingml/2006/main">
          <a:off x="1745360" y="2438290"/>
          <a:ext cx="1154865" cy="406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u-HU" sz="1400" b="1" kern="1200" dirty="0">
              <a:solidFill>
                <a:schemeClr val="bg1"/>
              </a:solidFill>
            </a:rPr>
            <a:t>Tervez 7%</a:t>
          </a:r>
        </a:p>
        <a:p xmlns:a="http://schemas.openxmlformats.org/drawingml/2006/main">
          <a:endParaRPr lang="hu-HU" sz="1400" b="1" kern="12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0.47968</cdr:x>
      <cdr:y>0.42331</cdr:y>
    </cdr:from>
    <cdr:to>
      <cdr:x>0.55605</cdr:x>
      <cdr:y>0.49746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CBC8FD07-2904-7DC8-ED47-DBEA081A14C9}"/>
            </a:ext>
          </a:extLst>
        </cdr:cNvPr>
        <cdr:cNvSpPr txBox="1"/>
      </cdr:nvSpPr>
      <cdr:spPr>
        <a:xfrm xmlns:a="http://schemas.openxmlformats.org/drawingml/2006/main">
          <a:off x="2900507" y="1845306"/>
          <a:ext cx="461818" cy="3232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hu-HU" sz="1400" b="1" kern="1200" dirty="0">
              <a:solidFill>
                <a:schemeClr val="bg1"/>
              </a:solidFill>
            </a:rPr>
            <a:t>53%</a:t>
          </a:r>
        </a:p>
      </cdr:txBody>
    </cdr:sp>
  </cdr:relSizeAnchor>
  <cdr:relSizeAnchor xmlns:cdr="http://schemas.openxmlformats.org/drawingml/2006/chartDrawing">
    <cdr:from>
      <cdr:x>0.47891</cdr:x>
      <cdr:y>0.28664</cdr:y>
    </cdr:from>
    <cdr:to>
      <cdr:x>0.55529</cdr:x>
      <cdr:y>0.3608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8BEAA52B-3952-83DB-7727-A6D4D5F8EA86}"/>
            </a:ext>
          </a:extLst>
        </cdr:cNvPr>
        <cdr:cNvSpPr txBox="1"/>
      </cdr:nvSpPr>
      <cdr:spPr>
        <a:xfrm xmlns:a="http://schemas.openxmlformats.org/drawingml/2006/main">
          <a:off x="2895889" y="1249561"/>
          <a:ext cx="461818" cy="3232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hu-HU" sz="1400" b="1" kern="1200" dirty="0">
              <a:solidFill>
                <a:schemeClr val="bg1"/>
              </a:solidFill>
            </a:rPr>
            <a:t>11%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FCD90-D09D-439C-8251-0447E031CEF2}" type="datetimeFigureOut">
              <a:rPr lang="hu-HU" smtClean="0"/>
              <a:t>2026. 01. 20.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4B7DD-64D2-4701-88EA-3FB5FEE4E45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9323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png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1372" y="400113"/>
            <a:ext cx="4710877" cy="369332"/>
          </a:xfrm>
          <a:noFill/>
        </p:spPr>
        <p:txBody>
          <a:bodyPr wrap="square" rtlCol="0">
            <a:spAutoFit/>
          </a:bodyPr>
          <a:lstStyle>
            <a:lvl1pPr algn="r">
              <a:defRPr lang="hu-HU" sz="2000" spc="150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457200"/>
            <a:r>
              <a:rPr lang="hu-HU" dirty="0"/>
              <a:t>Konferencia | 2018</a:t>
            </a:r>
          </a:p>
        </p:txBody>
      </p:sp>
      <p:sp>
        <p:nvSpPr>
          <p:cNvPr id="4" name="Téglalap 3">
            <a:extLst>
              <a:ext uri="{FF2B5EF4-FFF2-40B4-BE49-F238E27FC236}">
                <a16:creationId xmlns:a16="http://schemas.microsoft.com/office/drawing/2014/main" id="{1EFD92E4-2321-49E5-AEED-0D4F061F923D}"/>
              </a:ext>
            </a:extLst>
          </p:cNvPr>
          <p:cNvSpPr/>
          <p:nvPr/>
        </p:nvSpPr>
        <p:spPr>
          <a:xfrm>
            <a:off x="0" y="1079505"/>
            <a:ext cx="12192000" cy="5778499"/>
          </a:xfrm>
          <a:prstGeom prst="rect">
            <a:avLst/>
          </a:prstGeom>
          <a:gradFill flip="none" rotWithShape="1">
            <a:gsLst>
              <a:gs pos="6000">
                <a:schemeClr val="tx2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98923B4-BAF4-482B-8B9E-42943A59C2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183" y="2211574"/>
            <a:ext cx="11083636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4800" cap="all" spc="3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4572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AA4D6964-545F-4255-BA13-25E11882AE9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 rot="5400000">
            <a:off x="5092101" y="2517211"/>
            <a:ext cx="1944000" cy="5608800"/>
          </a:xfrm>
          <a:prstGeom prst="rect">
            <a:avLst/>
          </a:prstGeom>
        </p:spPr>
      </p:pic>
      <p:sp>
        <p:nvSpPr>
          <p:cNvPr id="9" name="Ellipszis 8">
            <a:extLst>
              <a:ext uri="{FF2B5EF4-FFF2-40B4-BE49-F238E27FC236}">
                <a16:creationId xmlns:a16="http://schemas.microsoft.com/office/drawing/2014/main" id="{AA33C856-AF1F-46C6-9B70-74729FEF45F9}"/>
              </a:ext>
            </a:extLst>
          </p:cNvPr>
          <p:cNvSpPr>
            <a:spLocks noChangeAspect="1"/>
          </p:cNvSpPr>
          <p:nvPr/>
        </p:nvSpPr>
        <p:spPr>
          <a:xfrm>
            <a:off x="5357620" y="340777"/>
            <a:ext cx="1476765" cy="147676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71331AB2-7940-43C6-9BAE-8B631746061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79" t="13826" r="24393" b="13968"/>
          <a:stretch/>
        </p:blipFill>
        <p:spPr>
          <a:xfrm>
            <a:off x="5463779" y="445740"/>
            <a:ext cx="1264444" cy="1266826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480461" y="4325373"/>
            <a:ext cx="9027887" cy="0"/>
          </a:xfrm>
          <a:prstGeom prst="line">
            <a:avLst/>
          </a:prstGeom>
          <a:ln>
            <a:gradFill>
              <a:gsLst>
                <a:gs pos="27000">
                  <a:schemeClr val="bg1"/>
                </a:gs>
                <a:gs pos="0">
                  <a:schemeClr val="bg1">
                    <a:alpha val="0"/>
                  </a:schemeClr>
                </a:gs>
                <a:gs pos="77000">
                  <a:schemeClr val="bg1"/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5820" y="400113"/>
            <a:ext cx="4710877" cy="369332"/>
          </a:xfrm>
          <a:noFill/>
        </p:spPr>
        <p:txBody>
          <a:bodyPr wrap="square" rtlCol="0">
            <a:spAutoFit/>
          </a:bodyPr>
          <a:lstStyle>
            <a:lvl1pPr>
              <a:defRPr lang="hu-HU" sz="2000" spc="150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457200"/>
            <a:r>
              <a:rPr lang="hu-HU" dirty="0"/>
              <a:t>Előadó Neve | titulusa</a:t>
            </a:r>
          </a:p>
        </p:txBody>
      </p:sp>
    </p:spTree>
    <p:extLst>
      <p:ext uri="{BB962C8B-B14F-4D97-AF65-F5344CB8AC3E}">
        <p14:creationId xmlns:p14="http://schemas.microsoft.com/office/powerpoint/2010/main" val="28882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EB9F1D99-C601-4291-9D39-04D45263AC3B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6200000">
            <a:off x="5124001" y="2537525"/>
            <a:ext cx="1944000" cy="5608800"/>
          </a:xfrm>
          <a:prstGeom prst="rect">
            <a:avLst/>
          </a:prstGeom>
        </p:spPr>
      </p:pic>
      <p:sp>
        <p:nvSpPr>
          <p:cNvPr id="13" name="Téglalap 12">
            <a:extLst>
              <a:ext uri="{FF2B5EF4-FFF2-40B4-BE49-F238E27FC236}">
                <a16:creationId xmlns:a16="http://schemas.microsoft.com/office/drawing/2014/main" id="{2A2EB4D7-427D-41DD-AE99-B6B9194DE3AC}"/>
              </a:ext>
            </a:extLst>
          </p:cNvPr>
          <p:cNvSpPr/>
          <p:nvPr/>
        </p:nvSpPr>
        <p:spPr>
          <a:xfrm>
            <a:off x="-1" y="893235"/>
            <a:ext cx="12192001" cy="360000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Szöveg helye 13">
            <a:extLst>
              <a:ext uri="{FF2B5EF4-FFF2-40B4-BE49-F238E27FC236}">
                <a16:creationId xmlns:a16="http://schemas.microsoft.com/office/drawing/2014/main" id="{E1E54AF7-9CFA-45CB-9750-29AB45291C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1372" y="400113"/>
            <a:ext cx="4710877" cy="369332"/>
          </a:xfrm>
          <a:noFill/>
        </p:spPr>
        <p:txBody>
          <a:bodyPr wrap="square" rtlCol="0">
            <a:spAutoFit/>
          </a:bodyPr>
          <a:lstStyle>
            <a:lvl1pPr algn="r">
              <a:defRPr lang="hu-HU" sz="2000" spc="150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457200"/>
            <a:r>
              <a:rPr lang="hu-HU" dirty="0"/>
              <a:t>Konferencia | 2018</a:t>
            </a:r>
          </a:p>
        </p:txBody>
      </p:sp>
      <p:sp>
        <p:nvSpPr>
          <p:cNvPr id="9" name="Ellipszis 8">
            <a:extLst>
              <a:ext uri="{FF2B5EF4-FFF2-40B4-BE49-F238E27FC236}">
                <a16:creationId xmlns:a16="http://schemas.microsoft.com/office/drawing/2014/main" id="{AA33C856-AF1F-46C6-9B70-74729FEF45F9}"/>
              </a:ext>
            </a:extLst>
          </p:cNvPr>
          <p:cNvSpPr/>
          <p:nvPr/>
        </p:nvSpPr>
        <p:spPr>
          <a:xfrm>
            <a:off x="5357620" y="340777"/>
            <a:ext cx="1476765" cy="147676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pic>
        <p:nvPicPr>
          <p:cNvPr id="10" name="Kép 9">
            <a:extLst>
              <a:ext uri="{FF2B5EF4-FFF2-40B4-BE49-F238E27FC236}">
                <a16:creationId xmlns:a16="http://schemas.microsoft.com/office/drawing/2014/main" id="{71331AB2-7940-43C6-9BAE-8B631746061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79" t="13826" r="24393" b="13968"/>
          <a:stretch/>
        </p:blipFill>
        <p:spPr>
          <a:xfrm>
            <a:off x="5463779" y="445740"/>
            <a:ext cx="1264444" cy="1266826"/>
          </a:xfrm>
          <a:prstGeom prst="rect">
            <a:avLst/>
          </a:prstGeom>
        </p:spPr>
      </p:pic>
      <p:cxnSp>
        <p:nvCxnSpPr>
          <p:cNvPr id="11" name="Egyenes összekötő 10">
            <a:extLst>
              <a:ext uri="{FF2B5EF4-FFF2-40B4-BE49-F238E27FC236}">
                <a16:creationId xmlns:a16="http://schemas.microsoft.com/office/drawing/2014/main" id="{8F540EF5-DEC4-4616-91D5-F7ED154C603B}"/>
              </a:ext>
            </a:extLst>
          </p:cNvPr>
          <p:cNvCxnSpPr>
            <a:cxnSpLocks/>
          </p:cNvCxnSpPr>
          <p:nvPr/>
        </p:nvCxnSpPr>
        <p:spPr>
          <a:xfrm>
            <a:off x="1480461" y="4336002"/>
            <a:ext cx="9027887" cy="0"/>
          </a:xfrm>
          <a:prstGeom prst="line">
            <a:avLst/>
          </a:prstGeom>
          <a:ln>
            <a:gradFill>
              <a:gsLst>
                <a:gs pos="27000">
                  <a:schemeClr val="tx2">
                    <a:lumMod val="10000"/>
                    <a:lumOff val="90000"/>
                  </a:schemeClr>
                </a:gs>
                <a:gs pos="0">
                  <a:schemeClr val="bg1">
                    <a:alpha val="0"/>
                  </a:schemeClr>
                </a:gs>
                <a:gs pos="77000">
                  <a:schemeClr val="tx2">
                    <a:lumMod val="10000"/>
                    <a:lumOff val="9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 helye 13">
            <a:extLst>
              <a:ext uri="{FF2B5EF4-FFF2-40B4-BE49-F238E27FC236}">
                <a16:creationId xmlns:a16="http://schemas.microsoft.com/office/drawing/2014/main" id="{F6EF56F0-9022-4FBA-AE45-DAF024E457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5820" y="400113"/>
            <a:ext cx="4710877" cy="369332"/>
          </a:xfrm>
          <a:noFill/>
        </p:spPr>
        <p:txBody>
          <a:bodyPr wrap="square" rtlCol="0">
            <a:spAutoFit/>
          </a:bodyPr>
          <a:lstStyle>
            <a:lvl1pPr>
              <a:defRPr lang="hu-HU" sz="2000" spc="150" baseline="0" dirty="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 defTabSz="457200"/>
            <a:r>
              <a:rPr lang="hu-HU" dirty="0"/>
              <a:t>Előadó Neve | titulusa</a:t>
            </a:r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60B16E0B-3720-4EB9-98E5-A7CFC7210E1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183" y="2211574"/>
            <a:ext cx="11083636" cy="2098808"/>
          </a:xfrm>
          <a:noFill/>
        </p:spPr>
        <p:txBody>
          <a:bodyPr wrap="square" bIns="108000" rtlCol="0" anchor="b">
            <a:noAutofit/>
          </a:bodyPr>
          <a:lstStyle>
            <a:lvl1pPr algn="ctr">
              <a:lnSpc>
                <a:spcPct val="100000"/>
              </a:lnSpc>
              <a:defRPr lang="hu-HU" sz="48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algn="ctr" defTabSz="457200"/>
            <a:r>
              <a:rPr lang="hu-HU" dirty="0" err="1"/>
              <a:t>MintacíM</a:t>
            </a:r>
            <a:r>
              <a:rPr lang="hu-HU" dirty="0"/>
              <a:t> szerkesztése</a:t>
            </a:r>
          </a:p>
        </p:txBody>
      </p:sp>
    </p:spTree>
    <p:extLst>
      <p:ext uri="{BB962C8B-B14F-4D97-AF65-F5344CB8AC3E}">
        <p14:creationId xmlns:p14="http://schemas.microsoft.com/office/powerpoint/2010/main" val="946070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69E10144-FD81-4BC1-A765-3E1125135280}"/>
              </a:ext>
            </a:extLst>
          </p:cNvPr>
          <p:cNvPicPr>
            <a:picLocks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49066"/>
          <a:stretch/>
        </p:blipFill>
        <p:spPr>
          <a:xfrm rot="10800000">
            <a:off x="0" y="1035000"/>
            <a:ext cx="2350800" cy="4788000"/>
          </a:xfrm>
          <a:prstGeom prst="rect">
            <a:avLst/>
          </a:prstGeom>
        </p:spPr>
      </p:pic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66886066-0B97-4559-8618-6491EACA3C73}"/>
              </a:ext>
            </a:extLst>
          </p:cNvPr>
          <p:cNvGrpSpPr/>
          <p:nvPr/>
        </p:nvGrpSpPr>
        <p:grpSpPr>
          <a:xfrm>
            <a:off x="1125572" y="2690621"/>
            <a:ext cx="1476765" cy="1476765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125992F2-75F4-4B01-B8B9-F6DB0135340D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FC147930-A5FF-486A-9AD1-6662003187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1032" y="2608033"/>
            <a:ext cx="6644488" cy="158197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44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/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821932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7370"/>
            <a:ext cx="45216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5524207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4" name="Szöveg helye 5">
            <a:extLst>
              <a:ext uri="{FF2B5EF4-FFF2-40B4-BE49-F238E27FC236}">
                <a16:creationId xmlns:a16="http://schemas.microsoft.com/office/drawing/2014/main" id="{5F68BAB5-5532-4BA2-8038-9B1D7E192D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5" name="Szöveg helye 5">
            <a:extLst>
              <a:ext uri="{FF2B5EF4-FFF2-40B4-BE49-F238E27FC236}">
                <a16:creationId xmlns:a16="http://schemas.microsoft.com/office/drawing/2014/main" id="{9B0AF1A9-4B64-41F9-8F5C-9A183150A7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36" name="Tartalom helye 3">
            <a:extLst>
              <a:ext uri="{FF2B5EF4-FFF2-40B4-BE49-F238E27FC236}">
                <a16:creationId xmlns:a16="http://schemas.microsoft.com/office/drawing/2014/main" id="{8849E124-05C5-421B-9E40-EA89F2E23D0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2243" y="1880323"/>
            <a:ext cx="396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243" y="365129"/>
            <a:ext cx="3960000" cy="1325563"/>
          </a:xfrm>
          <a:ln>
            <a:gradFill flip="none" rotWithShape="1">
              <a:gsLst>
                <a:gs pos="1000">
                  <a:schemeClr val="tx2"/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/>
          <a:lstStyle>
            <a:lvl1pPr>
              <a:lnSpc>
                <a:spcPct val="120000"/>
              </a:lnSpc>
              <a:defRPr cap="all" spc="100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</p:spTree>
    <p:extLst>
      <p:ext uri="{BB962C8B-B14F-4D97-AF65-F5344CB8AC3E}">
        <p14:creationId xmlns:p14="http://schemas.microsoft.com/office/powerpoint/2010/main" val="3559946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4521600" cy="6048235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279667" y="5524207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09421" y="6316864"/>
            <a:ext cx="2958571" cy="361835"/>
          </a:xfrm>
        </p:spPr>
        <p:txBody>
          <a:bodyPr anchor="ctr">
            <a:noAutofit/>
          </a:bodyPr>
          <a:lstStyle>
            <a:lvl1pPr algn="r"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BA013568-293D-4768-B1CD-6A04C5AD0C6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9267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03D1AD8F-76CD-40F4-B2B6-B9AEB46892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19267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DC40D965-5E9D-45B0-ACC4-8CB4F7CFB50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419461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9665" y="1887824"/>
            <a:ext cx="396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665" y="365129"/>
            <a:ext cx="3960000" cy="1325563"/>
          </a:xfrm>
          <a:ln>
            <a:gradFill flip="none" rotWithShape="1">
              <a:gsLst>
                <a:gs pos="1000">
                  <a:schemeClr val="tx2"/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/>
          <a:lstStyle>
            <a:lvl1pPr>
              <a:lnSpc>
                <a:spcPct val="120000"/>
              </a:lnSpc>
              <a:defRPr cap="all" spc="100" baseline="0">
                <a:solidFill>
                  <a:schemeClr val="tx2"/>
                </a:solidFill>
              </a:defRPr>
            </a:lvl1pPr>
          </a:lstStyle>
          <a:p>
            <a:r>
              <a:rPr lang="hu-HU" dirty="0"/>
              <a:t>Mintacím szerkesztése</a:t>
            </a:r>
          </a:p>
        </p:txBody>
      </p:sp>
    </p:spTree>
    <p:extLst>
      <p:ext uri="{BB962C8B-B14F-4D97-AF65-F5344CB8AC3E}">
        <p14:creationId xmlns:p14="http://schemas.microsoft.com/office/powerpoint/2010/main" val="30082360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1"/>
            <a:ext cx="4521600" cy="3402607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9650" y="365129"/>
            <a:ext cx="4016655" cy="2892066"/>
          </a:xfrm>
          <a:ln>
            <a:noFill/>
          </a:ln>
        </p:spPr>
        <p:txBody>
          <a:bodyPr anchor="b"/>
          <a:lstStyle>
            <a:lvl1pPr>
              <a:lnSpc>
                <a:spcPct val="120000"/>
              </a:lnSpc>
              <a:defRPr lang="hu-HU" cap="all" spc="10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2885941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3579211"/>
            <a:ext cx="396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520215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2"/>
            <a:ext cx="4521600" cy="160394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9650" y="365129"/>
            <a:ext cx="4016655" cy="998976"/>
          </a:xfrm>
          <a:ln>
            <a:noFill/>
          </a:ln>
        </p:spPr>
        <p:txBody>
          <a:bodyPr anchor="b"/>
          <a:lstStyle>
            <a:lvl1pPr>
              <a:lnSpc>
                <a:spcPct val="120000"/>
              </a:lnSpc>
              <a:defRPr lang="hu-HU" cap="all" spc="100" baseline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1102115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1835397"/>
            <a:ext cx="396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08933C33-6A04-46BA-BF01-58C5733AC6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0B696287-8E03-4BE6-9400-A52768E990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583184B8-58AD-46A6-B210-9EF6EC44DA3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1019069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8"/>
            <a:ext cx="12192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10448"/>
            <a:ext cx="10147523" cy="612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hu-HU" sz="32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grpSp>
        <p:nvGrpSpPr>
          <p:cNvPr id="23" name="Csoportba foglalás 22">
            <a:extLst>
              <a:ext uri="{FF2B5EF4-FFF2-40B4-BE49-F238E27FC236}">
                <a16:creationId xmlns:a16="http://schemas.microsoft.com/office/drawing/2014/main" id="{506FBE8F-33AD-4CAD-9B96-094312AE577C}"/>
              </a:ext>
            </a:extLst>
          </p:cNvPr>
          <p:cNvGrpSpPr>
            <a:grpSpLocks noChangeAspect="1"/>
          </p:cNvGrpSpPr>
          <p:nvPr/>
        </p:nvGrpSpPr>
        <p:grpSpPr>
          <a:xfrm>
            <a:off x="10785087" y="81160"/>
            <a:ext cx="1109516" cy="1109516"/>
            <a:chOff x="5357618" y="340771"/>
            <a:chExt cx="1476765" cy="1476765"/>
          </a:xfrm>
        </p:grpSpPr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19FE4813-8BDD-4EB6-9D9B-AFFA50956535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5" name="Kép 24">
              <a:extLst>
                <a:ext uri="{FF2B5EF4-FFF2-40B4-BE49-F238E27FC236}">
                  <a16:creationId xmlns:a16="http://schemas.microsoft.com/office/drawing/2014/main" id="{76231B7A-1BCA-4E46-931C-6421569AFE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1200845"/>
            <a:ext cx="396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34603" y="6316642"/>
            <a:ext cx="396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33" name="Szöveg helye 5">
            <a:extLst>
              <a:ext uri="{FF2B5EF4-FFF2-40B4-BE49-F238E27FC236}">
                <a16:creationId xmlns:a16="http://schemas.microsoft.com/office/drawing/2014/main" id="{7727A23A-E9E0-4B50-8E9D-E2D7A7B5A0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4" name="Szöveg helye 5">
            <a:extLst>
              <a:ext uri="{FF2B5EF4-FFF2-40B4-BE49-F238E27FC236}">
                <a16:creationId xmlns:a16="http://schemas.microsoft.com/office/drawing/2014/main" id="{602295ED-BC7F-4111-83A7-B61B8316D4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35" name="Tartalom helye 3">
            <a:extLst>
              <a:ext uri="{FF2B5EF4-FFF2-40B4-BE49-F238E27FC236}">
                <a16:creationId xmlns:a16="http://schemas.microsoft.com/office/drawing/2014/main" id="{6A9DFDE7-F196-4DFC-B1EB-2A59B8D4D9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1200845"/>
            <a:ext cx="6046595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2730661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2139292" y="4331309"/>
            <a:ext cx="486623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8"/>
            <a:ext cx="12192001" cy="635999"/>
          </a:xfrm>
          <a:prstGeom prst="rect">
            <a:avLst/>
          </a:prstGeom>
          <a:pattFill prst="ltUpDiag">
            <a:fgClr>
              <a:schemeClr val="tx2">
                <a:lumMod val="10000"/>
                <a:lumOff val="9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10448"/>
            <a:ext cx="10147523" cy="612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hu-HU" sz="3200" cap="all" spc="80" baseline="0">
                <a:solidFill>
                  <a:schemeClr val="tx2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hu-HU"/>
              <a:t>Mintacím szerkesztése</a:t>
            </a:r>
            <a:endParaRPr lang="hu-HU" dirty="0"/>
          </a:p>
        </p:txBody>
      </p:sp>
      <p:grpSp>
        <p:nvGrpSpPr>
          <p:cNvPr id="23" name="Csoportba foglalás 22">
            <a:extLst>
              <a:ext uri="{FF2B5EF4-FFF2-40B4-BE49-F238E27FC236}">
                <a16:creationId xmlns:a16="http://schemas.microsoft.com/office/drawing/2014/main" id="{506FBE8F-33AD-4CAD-9B96-094312AE577C}"/>
              </a:ext>
            </a:extLst>
          </p:cNvPr>
          <p:cNvGrpSpPr>
            <a:grpSpLocks noChangeAspect="1"/>
          </p:cNvGrpSpPr>
          <p:nvPr/>
        </p:nvGrpSpPr>
        <p:grpSpPr>
          <a:xfrm>
            <a:off x="10785087" y="81160"/>
            <a:ext cx="1109516" cy="1109516"/>
            <a:chOff x="5357618" y="340771"/>
            <a:chExt cx="1476765" cy="1476765"/>
          </a:xfrm>
        </p:grpSpPr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19FE4813-8BDD-4EB6-9D9B-AFFA50956535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5" name="Kép 24">
              <a:extLst>
                <a:ext uri="{FF2B5EF4-FFF2-40B4-BE49-F238E27FC236}">
                  <a16:creationId xmlns:a16="http://schemas.microsoft.com/office/drawing/2014/main" id="{76231B7A-1BCA-4E46-931C-6421569AFE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7568" y="1190675"/>
            <a:ext cx="10745977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6484758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2979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ejezet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B9832036-2788-4622-A64B-17EA6B541E33}"/>
              </a:ext>
            </a:extLst>
          </p:cNvPr>
          <p:cNvSpPr/>
          <p:nvPr/>
        </p:nvSpPr>
        <p:spPr>
          <a:xfrm>
            <a:off x="3" y="1"/>
            <a:ext cx="1866900" cy="6858000"/>
          </a:xfrm>
          <a:prstGeom prst="rect">
            <a:avLst/>
          </a:prstGeom>
          <a:gradFill>
            <a:gsLst>
              <a:gs pos="0">
                <a:srgbClr val="143777"/>
              </a:gs>
              <a:gs pos="100000">
                <a:schemeClr val="tx2">
                  <a:lumMod val="75000"/>
                  <a:lumOff val="25000"/>
                </a:schemeClr>
              </a:gs>
            </a:gsLst>
            <a:lin ang="135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pic>
        <p:nvPicPr>
          <p:cNvPr id="13" name="Kép 12">
            <a:extLst>
              <a:ext uri="{FF2B5EF4-FFF2-40B4-BE49-F238E27FC236}">
                <a16:creationId xmlns:a16="http://schemas.microsoft.com/office/drawing/2014/main" id="{5746DDF3-1237-4ABC-BE9B-40E07F65220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13954" r="50075" b="15166"/>
          <a:stretch/>
        </p:blipFill>
        <p:spPr>
          <a:xfrm>
            <a:off x="7516919" y="0"/>
            <a:ext cx="4663644" cy="6858000"/>
          </a:xfrm>
          <a:prstGeom prst="rect">
            <a:avLst/>
          </a:prstGeom>
        </p:spPr>
      </p:pic>
      <p:sp>
        <p:nvSpPr>
          <p:cNvPr id="16" name="Téglalap 15">
            <a:extLst>
              <a:ext uri="{FF2B5EF4-FFF2-40B4-BE49-F238E27FC236}">
                <a16:creationId xmlns:a16="http://schemas.microsoft.com/office/drawing/2014/main" id="{C5E54EA3-5DA1-484C-86ED-D48C079F35EE}"/>
              </a:ext>
            </a:extLst>
          </p:cNvPr>
          <p:cNvSpPr>
            <a:spLocks noChangeAspect="1"/>
          </p:cNvSpPr>
          <p:nvPr/>
        </p:nvSpPr>
        <p:spPr>
          <a:xfrm>
            <a:off x="7516919" y="-1"/>
            <a:ext cx="4675084" cy="685800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pic>
        <p:nvPicPr>
          <p:cNvPr id="17" name="Kép 16">
            <a:extLst>
              <a:ext uri="{FF2B5EF4-FFF2-40B4-BE49-F238E27FC236}">
                <a16:creationId xmlns:a16="http://schemas.microsoft.com/office/drawing/2014/main" id="{66325AB9-9CA1-4E78-B77C-07464C8D65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256"/>
          <a:stretch/>
        </p:blipFill>
        <p:spPr>
          <a:xfrm>
            <a:off x="11443" y="1129644"/>
            <a:ext cx="2349495" cy="4786769"/>
          </a:xfrm>
          <a:prstGeom prst="rect">
            <a:avLst/>
          </a:prstGeom>
        </p:spPr>
      </p:pic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66886066-0B97-4559-8618-6491EACA3C73}"/>
              </a:ext>
            </a:extLst>
          </p:cNvPr>
          <p:cNvGrpSpPr>
            <a:grpSpLocks noChangeAspect="1"/>
          </p:cNvGrpSpPr>
          <p:nvPr/>
        </p:nvGrpSpPr>
        <p:grpSpPr>
          <a:xfrm>
            <a:off x="1125572" y="2690621"/>
            <a:ext cx="1476765" cy="1476765"/>
            <a:chOff x="5357618" y="340771"/>
            <a:chExt cx="1476765" cy="1476765"/>
          </a:xfrm>
        </p:grpSpPr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125992F2-75F4-4B01-B8B9-F6DB0135340D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1" name="Kép 20">
              <a:extLst>
                <a:ext uri="{FF2B5EF4-FFF2-40B4-BE49-F238E27FC236}">
                  <a16:creationId xmlns:a16="http://schemas.microsoft.com/office/drawing/2014/main" id="{FC147930-A5FF-486A-9AD1-6662003187C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Cím 2">
            <a:extLst>
              <a:ext uri="{FF2B5EF4-FFF2-40B4-BE49-F238E27FC236}">
                <a16:creationId xmlns:a16="http://schemas.microsoft.com/office/drawing/2014/main" id="{35A37BE2-9DE4-465D-8D3E-B086EDC1E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1032" y="2608033"/>
            <a:ext cx="6644488" cy="1581972"/>
          </a:xfrm>
          <a:noFill/>
        </p:spPr>
        <p:txBody>
          <a:bodyPr wrap="square" rtlCol="0" anchor="ctr">
            <a:spAutoFit/>
          </a:bodyPr>
          <a:lstStyle>
            <a:lvl1pPr>
              <a:lnSpc>
                <a:spcPct val="110000"/>
              </a:lnSpc>
              <a:defRPr lang="hu-HU" sz="4400" cap="all" spc="3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defTabSz="457200"/>
            <a:r>
              <a:rPr lang="en-US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5971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7370"/>
            <a:ext cx="45216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7670403" y="6119730"/>
            <a:ext cx="452217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5524207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9540790" y="5597399"/>
            <a:ext cx="781401" cy="1742439"/>
          </a:xfrm>
          <a:prstGeom prst="rect">
            <a:avLst/>
          </a:prstGeom>
        </p:spPr>
      </p:pic>
      <p:sp>
        <p:nvSpPr>
          <p:cNvPr id="34" name="Szöveg helye 5">
            <a:extLst>
              <a:ext uri="{FF2B5EF4-FFF2-40B4-BE49-F238E27FC236}">
                <a16:creationId xmlns:a16="http://schemas.microsoft.com/office/drawing/2014/main" id="{5F68BAB5-5532-4BA2-8038-9B1D7E192D8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5" name="Szöveg helye 5">
            <a:extLst>
              <a:ext uri="{FF2B5EF4-FFF2-40B4-BE49-F238E27FC236}">
                <a16:creationId xmlns:a16="http://schemas.microsoft.com/office/drawing/2014/main" id="{9B0AF1A9-4B64-41F9-8F5C-9A183150A7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36" name="Tartalom helye 3">
            <a:extLst>
              <a:ext uri="{FF2B5EF4-FFF2-40B4-BE49-F238E27FC236}">
                <a16:creationId xmlns:a16="http://schemas.microsoft.com/office/drawing/2014/main" id="{8849E124-05C5-421B-9E40-EA89F2E23D0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37" name="Szöveg helye 7">
            <a:extLst>
              <a:ext uri="{FF2B5EF4-FFF2-40B4-BE49-F238E27FC236}">
                <a16:creationId xmlns:a16="http://schemas.microsoft.com/office/drawing/2014/main" id="{02C34324-1D62-4033-965F-F0EE61C280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2243" y="1880323"/>
            <a:ext cx="3960000" cy="3717670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38" name="Cím 8">
            <a:extLst>
              <a:ext uri="{FF2B5EF4-FFF2-40B4-BE49-F238E27FC236}">
                <a16:creationId xmlns:a16="http://schemas.microsoft.com/office/drawing/2014/main" id="{5DC3556C-9858-4CD8-AC57-BA798C8A3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72243" y="365129"/>
            <a:ext cx="396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/>
          <a:lstStyle>
            <a:lvl1pPr>
              <a:lnSpc>
                <a:spcPct val="120000"/>
              </a:lnSpc>
              <a:defRPr cap="all" spc="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39" name="Szöveg helye 2">
            <a:extLst>
              <a:ext uri="{FF2B5EF4-FFF2-40B4-BE49-F238E27FC236}">
                <a16:creationId xmlns:a16="http://schemas.microsoft.com/office/drawing/2014/main" id="{39C7282D-11A0-4434-A196-D66513CD39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l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</p:spTree>
    <p:extLst>
      <p:ext uri="{BB962C8B-B14F-4D97-AF65-F5344CB8AC3E}">
        <p14:creationId xmlns:p14="http://schemas.microsoft.com/office/powerpoint/2010/main" val="1675727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örz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0" y="-7370"/>
            <a:ext cx="4521600" cy="604823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3" y="6119730"/>
            <a:ext cx="4522172" cy="73827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279667" y="5524207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1870390" y="5597399"/>
            <a:ext cx="781401" cy="174243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B1C46F0A-1AB8-4BCC-BAFC-1016B87CF06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09421" y="6316864"/>
            <a:ext cx="2958571" cy="361835"/>
          </a:xfrm>
        </p:spPr>
        <p:txBody>
          <a:bodyPr anchor="ctr">
            <a:noAutofit/>
          </a:bodyPr>
          <a:lstStyle>
            <a:lvl1pPr algn="r"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0" name="Szöveg helye 5">
            <a:extLst>
              <a:ext uri="{FF2B5EF4-FFF2-40B4-BE49-F238E27FC236}">
                <a16:creationId xmlns:a16="http://schemas.microsoft.com/office/drawing/2014/main" id="{BA013568-293D-4768-B1CD-6A04C5AD0C6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9267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1" name="Szöveg helye 5">
            <a:extLst>
              <a:ext uri="{FF2B5EF4-FFF2-40B4-BE49-F238E27FC236}">
                <a16:creationId xmlns:a16="http://schemas.microsoft.com/office/drawing/2014/main" id="{03D1AD8F-76CD-40F4-B2B6-B9AEB468920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419267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DC40D965-5E9D-45B0-ACC4-8CB4F7CFB50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5419461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8" name="Szöveg helye 7">
            <a:extLst>
              <a:ext uri="{FF2B5EF4-FFF2-40B4-BE49-F238E27FC236}">
                <a16:creationId xmlns:a16="http://schemas.microsoft.com/office/drawing/2014/main" id="{CEC0966E-815A-4B33-9F0C-B8A5DD6DD6C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79665" y="1887824"/>
            <a:ext cx="3960000" cy="3710173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/>
              <a:t>Az ábrához tartozó magyarázat hosszabb kifejtése, egy vagy több mondatban, hivatkozások, megjegyzések helye…</a:t>
            </a:r>
          </a:p>
        </p:txBody>
      </p:sp>
      <p:sp>
        <p:nvSpPr>
          <p:cNvPr id="9" name="Cím 8">
            <a:extLst>
              <a:ext uri="{FF2B5EF4-FFF2-40B4-BE49-F238E27FC236}">
                <a16:creationId xmlns:a16="http://schemas.microsoft.com/office/drawing/2014/main" id="{C75D0434-E8E8-440E-8707-77DCFF370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665" y="365129"/>
            <a:ext cx="3960000" cy="1325563"/>
          </a:xfrm>
          <a:ln>
            <a:gradFill flip="none" rotWithShape="1">
              <a:gsLst>
                <a:gs pos="1000">
                  <a:schemeClr val="accent1">
                    <a:lumMod val="5000"/>
                    <a:lumOff val="95000"/>
                  </a:schemeClr>
                </a:gs>
                <a:gs pos="1000">
                  <a:schemeClr val="bg1">
                    <a:alpha val="0"/>
                  </a:schemeClr>
                </a:gs>
              </a:gsLst>
              <a:lin ang="16200000" scaled="0"/>
              <a:tileRect/>
            </a:gradFill>
          </a:ln>
        </p:spPr>
        <p:txBody>
          <a:bodyPr bIns="144000" anchor="b"/>
          <a:lstStyle>
            <a:lvl1pPr>
              <a:lnSpc>
                <a:spcPct val="120000"/>
              </a:lnSpc>
              <a:defRPr cap="all" spc="10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03184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1"/>
            <a:ext cx="4521600" cy="3402607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9650" y="365129"/>
            <a:ext cx="4016655" cy="2892066"/>
          </a:xfrm>
          <a:ln>
            <a:noFill/>
          </a:ln>
        </p:spPr>
        <p:txBody>
          <a:bodyPr anchor="b"/>
          <a:lstStyle>
            <a:lvl1pPr>
              <a:lnSpc>
                <a:spcPct val="120000"/>
              </a:lnSpc>
              <a:defRPr lang="hu-HU" cap="all" spc="10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Több soros Mintacím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7670403" y="3481472"/>
            <a:ext cx="4522172" cy="337652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2885941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9540790" y="5597399"/>
            <a:ext cx="781401" cy="174243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3579211"/>
            <a:ext cx="3960000" cy="2550849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22" name="Tartalom helye 3">
            <a:extLst>
              <a:ext uri="{FF2B5EF4-FFF2-40B4-BE49-F238E27FC236}">
                <a16:creationId xmlns:a16="http://schemas.microsoft.com/office/drawing/2014/main" id="{828B175C-BEBE-4758-9D4B-D75CC083C91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sp>
        <p:nvSpPr>
          <p:cNvPr id="25" name="Szöveg helye 2">
            <a:extLst>
              <a:ext uri="{FF2B5EF4-FFF2-40B4-BE49-F238E27FC236}">
                <a16:creationId xmlns:a16="http://schemas.microsoft.com/office/drawing/2014/main" id="{D1B90F64-22FD-46A6-AD66-EACE5DE9A5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6" name="Szöveg helye 5">
            <a:extLst>
              <a:ext uri="{FF2B5EF4-FFF2-40B4-BE49-F238E27FC236}">
                <a16:creationId xmlns:a16="http://schemas.microsoft.com/office/drawing/2014/main" id="{62CF5B3C-7531-4D70-9104-C67EBB1CF8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1" name="Szöveg helye 5">
            <a:extLst>
              <a:ext uri="{FF2B5EF4-FFF2-40B4-BE49-F238E27FC236}">
                <a16:creationId xmlns:a16="http://schemas.microsoft.com/office/drawing/2014/main" id="{B67782A7-14FB-488C-ADBF-95EC70AB208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</p:spTree>
    <p:extLst>
      <p:ext uri="{BB962C8B-B14F-4D97-AF65-F5344CB8AC3E}">
        <p14:creationId xmlns:p14="http://schemas.microsoft.com/office/powerpoint/2010/main" val="3722736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églalap 10">
            <a:extLst>
              <a:ext uri="{FF2B5EF4-FFF2-40B4-BE49-F238E27FC236}">
                <a16:creationId xmlns:a16="http://schemas.microsoft.com/office/drawing/2014/main" id="{9BA93E46-E304-457C-B4E5-97307FE0451E}"/>
              </a:ext>
            </a:extLst>
          </p:cNvPr>
          <p:cNvSpPr/>
          <p:nvPr/>
        </p:nvSpPr>
        <p:spPr>
          <a:xfrm flipV="1">
            <a:off x="7670400" y="-2"/>
            <a:ext cx="4521600" cy="1603949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  <a:lumOff val="25000"/>
                </a:schemeClr>
              </a:gs>
              <a:gs pos="100000">
                <a:schemeClr val="tx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5" name="Cím 4">
            <a:extLst>
              <a:ext uri="{FF2B5EF4-FFF2-40B4-BE49-F238E27FC236}">
                <a16:creationId xmlns:a16="http://schemas.microsoft.com/office/drawing/2014/main" id="{BBA96685-E775-4D65-81A4-7D98E230E3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9650" y="365129"/>
            <a:ext cx="4016655" cy="998976"/>
          </a:xfrm>
          <a:ln>
            <a:noFill/>
          </a:ln>
        </p:spPr>
        <p:txBody>
          <a:bodyPr anchor="b"/>
          <a:lstStyle>
            <a:lvl1pPr>
              <a:lnSpc>
                <a:spcPct val="120000"/>
              </a:lnSpc>
              <a:defRPr lang="hu-HU" cap="all" spc="100" baseline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hu-HU" dirty="0"/>
              <a:t>Rövid cím szerkesztése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243A6DB6-4204-4902-B048-54DA76673F9E}"/>
              </a:ext>
            </a:extLst>
          </p:cNvPr>
          <p:cNvSpPr/>
          <p:nvPr/>
        </p:nvSpPr>
        <p:spPr>
          <a:xfrm>
            <a:off x="7670403" y="1729236"/>
            <a:ext cx="4522172" cy="51287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73733A7-BC48-41D0-9658-8E944D3C9A7C}"/>
              </a:ext>
            </a:extLst>
          </p:cNvPr>
          <p:cNvGrpSpPr>
            <a:grpSpLocks noChangeAspect="1"/>
          </p:cNvGrpSpPr>
          <p:nvPr/>
        </p:nvGrpSpPr>
        <p:grpSpPr>
          <a:xfrm>
            <a:off x="10858339" y="1102115"/>
            <a:ext cx="1109516" cy="1109516"/>
            <a:chOff x="5357618" y="340771"/>
            <a:chExt cx="1476765" cy="1476765"/>
          </a:xfrm>
        </p:grpSpPr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EBC2CD10-E2E6-48D0-942A-D28B40FE680A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18" name="Kép 17">
              <a:extLst>
                <a:ext uri="{FF2B5EF4-FFF2-40B4-BE49-F238E27FC236}">
                  <a16:creationId xmlns:a16="http://schemas.microsoft.com/office/drawing/2014/main" id="{30D1A582-F69D-427D-B8FD-8CE43B7D26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pic>
        <p:nvPicPr>
          <p:cNvPr id="27" name="Kép 26">
            <a:extLst>
              <a:ext uri="{FF2B5EF4-FFF2-40B4-BE49-F238E27FC236}">
                <a16:creationId xmlns:a16="http://schemas.microsoft.com/office/drawing/2014/main" id="{C9E3E7CF-F49B-4DF1-899B-52D5E5BE38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9540790" y="5597399"/>
            <a:ext cx="781401" cy="1742439"/>
          </a:xfrm>
          <a:prstGeom prst="rect">
            <a:avLst/>
          </a:prstGeom>
        </p:spPr>
      </p:pic>
      <p:sp>
        <p:nvSpPr>
          <p:cNvPr id="3" name="Szöveg helye 2">
            <a:extLst>
              <a:ext uri="{FF2B5EF4-FFF2-40B4-BE49-F238E27FC236}">
                <a16:creationId xmlns:a16="http://schemas.microsoft.com/office/drawing/2014/main" id="{E3946156-F48D-415B-A39E-CE3FF05536B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1835397"/>
            <a:ext cx="3960000" cy="4294658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egyéb tartalmak helye.</a:t>
            </a:r>
          </a:p>
        </p:txBody>
      </p:sp>
      <p:sp>
        <p:nvSpPr>
          <p:cNvPr id="23" name="Szöveg helye 2">
            <a:extLst>
              <a:ext uri="{FF2B5EF4-FFF2-40B4-BE49-F238E27FC236}">
                <a16:creationId xmlns:a16="http://schemas.microsoft.com/office/drawing/2014/main" id="{0B2D9C99-1C4E-4298-A997-389B38EEFC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4" name="Szöveg helye 5">
            <a:extLst>
              <a:ext uri="{FF2B5EF4-FFF2-40B4-BE49-F238E27FC236}">
                <a16:creationId xmlns:a16="http://schemas.microsoft.com/office/drawing/2014/main" id="{08933C33-6A04-46BA-BF01-58C5733AC6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25" name="Szöveg helye 5">
            <a:extLst>
              <a:ext uri="{FF2B5EF4-FFF2-40B4-BE49-F238E27FC236}">
                <a16:creationId xmlns:a16="http://schemas.microsoft.com/office/drawing/2014/main" id="{0B696287-8E03-4BE6-9400-A52768E990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26" name="Tartalom helye 3">
            <a:extLst>
              <a:ext uri="{FF2B5EF4-FFF2-40B4-BE49-F238E27FC236}">
                <a16:creationId xmlns:a16="http://schemas.microsoft.com/office/drawing/2014/main" id="{583184B8-58AD-46A6-B210-9EF6EC44DA3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365129"/>
            <a:ext cx="6046595" cy="5193842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250603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églalap 11">
            <a:extLst>
              <a:ext uri="{FF2B5EF4-FFF2-40B4-BE49-F238E27FC236}">
                <a16:creationId xmlns:a16="http://schemas.microsoft.com/office/drawing/2014/main" id="{894D9129-1CB5-417B-87D6-5893AB314D9E}"/>
              </a:ext>
            </a:extLst>
          </p:cNvPr>
          <p:cNvSpPr/>
          <p:nvPr/>
        </p:nvSpPr>
        <p:spPr>
          <a:xfrm>
            <a:off x="7670400" y="922448"/>
            <a:ext cx="4521600" cy="593555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sz="1800"/>
          </a:p>
        </p:txBody>
      </p: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8"/>
            <a:ext cx="12192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10448"/>
            <a:ext cx="10147523" cy="612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hu-HU" sz="32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hu-HU" dirty="0"/>
          </a:p>
        </p:txBody>
      </p:sp>
      <p:grpSp>
        <p:nvGrpSpPr>
          <p:cNvPr id="23" name="Csoportba foglalás 22">
            <a:extLst>
              <a:ext uri="{FF2B5EF4-FFF2-40B4-BE49-F238E27FC236}">
                <a16:creationId xmlns:a16="http://schemas.microsoft.com/office/drawing/2014/main" id="{506FBE8F-33AD-4CAD-9B96-094312AE577C}"/>
              </a:ext>
            </a:extLst>
          </p:cNvPr>
          <p:cNvGrpSpPr>
            <a:grpSpLocks noChangeAspect="1"/>
          </p:cNvGrpSpPr>
          <p:nvPr/>
        </p:nvGrpSpPr>
        <p:grpSpPr>
          <a:xfrm>
            <a:off x="10785087" y="81160"/>
            <a:ext cx="1109516" cy="1109516"/>
            <a:chOff x="5357618" y="340771"/>
            <a:chExt cx="1476765" cy="1476765"/>
          </a:xfrm>
        </p:grpSpPr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19FE4813-8BDD-4EB6-9D9B-AFFA50956535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5" name="Kép 24">
              <a:extLst>
                <a:ext uri="{FF2B5EF4-FFF2-40B4-BE49-F238E27FC236}">
                  <a16:creationId xmlns:a16="http://schemas.microsoft.com/office/drawing/2014/main" id="{76231B7A-1BCA-4E46-931C-6421569AFE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27" name="Szöveg helye 2">
            <a:extLst>
              <a:ext uri="{FF2B5EF4-FFF2-40B4-BE49-F238E27FC236}">
                <a16:creationId xmlns:a16="http://schemas.microsoft.com/office/drawing/2014/main" id="{4291317A-D0C3-4FE3-A84C-AA2CE6A52A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25023" y="1200845"/>
            <a:ext cx="3960000" cy="4929210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2400"/>
            </a:lvl1pPr>
          </a:lstStyle>
          <a:p>
            <a:pPr lvl="0"/>
            <a:r>
              <a:rPr lang="hu-HU" dirty="0"/>
              <a:t>Az ábrához tartozó magyarázat egy vagy több mondatban. Hivatkozások, megjegyzések és egy tartalmak helye.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34603" y="6316642"/>
            <a:ext cx="3960000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33" name="Szöveg helye 5">
            <a:extLst>
              <a:ext uri="{FF2B5EF4-FFF2-40B4-BE49-F238E27FC236}">
                <a16:creationId xmlns:a16="http://schemas.microsoft.com/office/drawing/2014/main" id="{7727A23A-E9E0-4B50-8E9D-E2D7A7B5A02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03719" y="5815712"/>
            <a:ext cx="6046788" cy="444979"/>
          </a:xfrm>
        </p:spPr>
        <p:txBody>
          <a:bodyPr anchor="ctr">
            <a:normAutofit/>
          </a:bodyPr>
          <a:lstStyle>
            <a:lvl1pPr algn="ctr">
              <a:defRPr sz="2400" cap="all" spc="150" baseline="0"/>
            </a:lvl1pPr>
          </a:lstStyle>
          <a:p>
            <a:pPr lvl="0"/>
            <a:r>
              <a:rPr lang="hu-HU" dirty="0"/>
              <a:t>Ábra / Diagram címe </a:t>
            </a:r>
          </a:p>
        </p:txBody>
      </p:sp>
      <p:sp>
        <p:nvSpPr>
          <p:cNvPr id="34" name="Szöveg helye 5">
            <a:extLst>
              <a:ext uri="{FF2B5EF4-FFF2-40B4-BE49-F238E27FC236}">
                <a16:creationId xmlns:a16="http://schemas.microsoft.com/office/drawing/2014/main" id="{602295ED-BC7F-4111-83A7-B61B8316D4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3719" y="6282022"/>
            <a:ext cx="6046788" cy="444979"/>
          </a:xfrm>
        </p:spPr>
        <p:txBody>
          <a:bodyPr anchor="ctr">
            <a:normAutofit/>
          </a:bodyPr>
          <a:lstStyle>
            <a:lvl1pPr algn="ctr">
              <a:defRPr sz="1800" cap="none" spc="150" baseline="0"/>
            </a:lvl1pPr>
          </a:lstStyle>
          <a:p>
            <a:pPr lvl="0"/>
            <a:r>
              <a:rPr lang="hu-HU" dirty="0"/>
              <a:t>Az ábra alcíme, évszám, korcsoport, egyéb</a:t>
            </a:r>
          </a:p>
        </p:txBody>
      </p:sp>
      <p:sp>
        <p:nvSpPr>
          <p:cNvPr id="35" name="Tartalom helye 3">
            <a:extLst>
              <a:ext uri="{FF2B5EF4-FFF2-40B4-BE49-F238E27FC236}">
                <a16:creationId xmlns:a16="http://schemas.microsoft.com/office/drawing/2014/main" id="{6A9DFDE7-F196-4DFC-B1EB-2A59B8D4D92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803913" y="1200845"/>
            <a:ext cx="6046595" cy="435812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  <p:pic>
        <p:nvPicPr>
          <p:cNvPr id="37" name="Kép 36">
            <a:extLst>
              <a:ext uri="{FF2B5EF4-FFF2-40B4-BE49-F238E27FC236}">
                <a16:creationId xmlns:a16="http://schemas.microsoft.com/office/drawing/2014/main" id="{BB5CD19C-83CD-4D97-A40F-1DDB7075D60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" t="7806" r="50075" b="9197"/>
          <a:stretch/>
        </p:blipFill>
        <p:spPr>
          <a:xfrm rot="5400000">
            <a:off x="9540504" y="5597399"/>
            <a:ext cx="781401" cy="174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43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örzsdia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Egyenes összekötő 8"/>
          <p:cNvCxnSpPr/>
          <p:nvPr/>
        </p:nvCxnSpPr>
        <p:spPr>
          <a:xfrm>
            <a:off x="2139292" y="4331309"/>
            <a:ext cx="486623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églalap 12">
            <a:extLst>
              <a:ext uri="{FF2B5EF4-FFF2-40B4-BE49-F238E27FC236}">
                <a16:creationId xmlns:a16="http://schemas.microsoft.com/office/drawing/2014/main" id="{98C45189-E75A-4873-AC6E-8DB275763272}"/>
              </a:ext>
            </a:extLst>
          </p:cNvPr>
          <p:cNvSpPr/>
          <p:nvPr/>
        </p:nvSpPr>
        <p:spPr>
          <a:xfrm>
            <a:off x="-1" y="293638"/>
            <a:ext cx="12192001" cy="635999"/>
          </a:xfrm>
          <a:prstGeom prst="rect">
            <a:avLst/>
          </a:prstGeom>
          <a:gradFill>
            <a:gsLst>
              <a:gs pos="9000">
                <a:schemeClr val="tx2">
                  <a:lumMod val="75000"/>
                  <a:lumOff val="25000"/>
                </a:schemeClr>
              </a:gs>
              <a:gs pos="95000">
                <a:schemeClr val="tx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6" name="Cím 1">
            <a:extLst>
              <a:ext uri="{FF2B5EF4-FFF2-40B4-BE49-F238E27FC236}">
                <a16:creationId xmlns:a16="http://schemas.microsoft.com/office/drawing/2014/main" id="{112F30A4-08F8-460C-90AB-68491CC36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10448"/>
            <a:ext cx="10147523" cy="612000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hu-HU" sz="3200" cap="all" spc="80" baseline="0">
                <a:solidFill>
                  <a:schemeClr val="bg1"/>
                </a:solidFill>
              </a:defRPr>
            </a:lvl1pPr>
          </a:lstStyle>
          <a:p>
            <a:pPr marL="0" lv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en-US"/>
              <a:t>Click to edit Master title style</a:t>
            </a:r>
            <a:endParaRPr lang="hu-HU" dirty="0"/>
          </a:p>
        </p:txBody>
      </p:sp>
      <p:grpSp>
        <p:nvGrpSpPr>
          <p:cNvPr id="23" name="Csoportba foglalás 22">
            <a:extLst>
              <a:ext uri="{FF2B5EF4-FFF2-40B4-BE49-F238E27FC236}">
                <a16:creationId xmlns:a16="http://schemas.microsoft.com/office/drawing/2014/main" id="{506FBE8F-33AD-4CAD-9B96-094312AE577C}"/>
              </a:ext>
            </a:extLst>
          </p:cNvPr>
          <p:cNvGrpSpPr>
            <a:grpSpLocks noChangeAspect="1"/>
          </p:cNvGrpSpPr>
          <p:nvPr/>
        </p:nvGrpSpPr>
        <p:grpSpPr>
          <a:xfrm>
            <a:off x="10785087" y="81160"/>
            <a:ext cx="1109516" cy="1109516"/>
            <a:chOff x="5357618" y="340771"/>
            <a:chExt cx="1476765" cy="1476765"/>
          </a:xfrm>
        </p:grpSpPr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19FE4813-8BDD-4EB6-9D9B-AFFA50956535}"/>
                </a:ext>
              </a:extLst>
            </p:cNvPr>
            <p:cNvSpPr/>
            <p:nvPr/>
          </p:nvSpPr>
          <p:spPr>
            <a:xfrm>
              <a:off x="5357618" y="340771"/>
              <a:ext cx="1476765" cy="147676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sz="1800"/>
            </a:p>
          </p:txBody>
        </p:sp>
        <p:pic>
          <p:nvPicPr>
            <p:cNvPr id="25" name="Kép 24">
              <a:extLst>
                <a:ext uri="{FF2B5EF4-FFF2-40B4-BE49-F238E27FC236}">
                  <a16:creationId xmlns:a16="http://schemas.microsoft.com/office/drawing/2014/main" id="{76231B7A-1BCA-4E46-931C-6421569AFE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679" t="13826" r="24393" b="13968"/>
            <a:stretch/>
          </p:blipFill>
          <p:spPr>
            <a:xfrm>
              <a:off x="5463778" y="445740"/>
              <a:ext cx="1264444" cy="1266826"/>
            </a:xfrm>
            <a:prstGeom prst="rect">
              <a:avLst/>
            </a:prstGeom>
          </p:spPr>
        </p:pic>
      </p:grp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BD72CD-FF20-466C-95CC-B40009752B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925025" y="6316642"/>
            <a:ext cx="3969579" cy="369333"/>
          </a:xfrm>
        </p:spPr>
        <p:txBody>
          <a:bodyPr anchor="ctr">
            <a:noAutofit/>
          </a:bodyPr>
          <a:lstStyle>
            <a:lvl1pPr algn="r">
              <a:spcBef>
                <a:spcPts val="0"/>
              </a:spcBef>
              <a:defRPr sz="1800"/>
            </a:lvl1pPr>
          </a:lstStyle>
          <a:p>
            <a:pPr lvl="0"/>
            <a:r>
              <a:rPr lang="hu-HU" dirty="0"/>
              <a:t>Forrás | MNB</a:t>
            </a:r>
          </a:p>
        </p:txBody>
      </p:sp>
      <p:sp>
        <p:nvSpPr>
          <p:cNvPr id="28" name="Tartalom helye 3">
            <a:extLst>
              <a:ext uri="{FF2B5EF4-FFF2-40B4-BE49-F238E27FC236}">
                <a16:creationId xmlns:a16="http://schemas.microsoft.com/office/drawing/2014/main" id="{B61A9FF3-877E-4A8A-8082-96C99F684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37568" y="1190675"/>
            <a:ext cx="10745977" cy="5047096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hu-HU" dirty="0"/>
              <a:t>Ábra / diagram</a:t>
            </a:r>
          </a:p>
        </p:txBody>
      </p:sp>
    </p:spTree>
    <p:extLst>
      <p:ext uri="{BB962C8B-B14F-4D97-AF65-F5344CB8AC3E}">
        <p14:creationId xmlns:p14="http://schemas.microsoft.com/office/powerpoint/2010/main" val="3083516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667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11768" y="6344467"/>
            <a:ext cx="737533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80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80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80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221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4" r:id="rId4"/>
    <p:sldLayoutId id="2147483802" r:id="rId5"/>
    <p:sldLayoutId id="2147483803" r:id="rId6"/>
    <p:sldLayoutId id="2147483806" r:id="rId7"/>
    <p:sldLayoutId id="2147483807" r:id="rId8"/>
    <p:sldLayoutId id="2147483769" r:id="rId9"/>
  </p:sldLayoutIdLst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457167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14332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71498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828664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US" dirty="0"/>
          </a:p>
        </p:txBody>
      </p:sp>
      <p:sp>
        <p:nvSpPr>
          <p:cNvPr id="12" name="Szöveg helye 16">
            <a:extLst>
              <a:ext uri="{FF2B5EF4-FFF2-40B4-BE49-F238E27FC236}">
                <a16:creationId xmlns:a16="http://schemas.microsoft.com/office/drawing/2014/main" id="{8FBA625A-5531-479D-ABA0-7EC882803FA7}"/>
              </a:ext>
            </a:extLst>
          </p:cNvPr>
          <p:cNvSpPr txBox="1">
            <a:spLocks/>
          </p:cNvSpPr>
          <p:nvPr/>
        </p:nvSpPr>
        <p:spPr>
          <a:xfrm>
            <a:off x="11768" y="6344467"/>
            <a:ext cx="737533" cy="335135"/>
          </a:xfrm>
          <a:prstGeom prst="rect">
            <a:avLst/>
          </a:prstGeom>
          <a:ln>
            <a:noFill/>
          </a:ln>
        </p:spPr>
        <p:txBody>
          <a:bodyPr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lang="hu-HU" sz="1400" b="0" kern="0" spc="50" baseline="0" dirty="0" smtClean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F5897F7-D0F6-48BC-987C-C4C9ABF430D0}" type="slidenum">
              <a:rPr lang="en-US" sz="1800" kern="1200" spc="0" smtClean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pPr algn="r"/>
              <a:t>‹#›</a:t>
            </a:fld>
            <a:r>
              <a:rPr lang="hu-HU" sz="1800" kern="1200" spc="0" dirty="0">
                <a:solidFill>
                  <a:schemeClr val="tx2"/>
                </a:solidFill>
                <a:latin typeface="+mj-lt"/>
                <a:cs typeface="Calibri Light" panose="020F0302020204030204" pitchFamily="34" charset="0"/>
              </a:rPr>
              <a:t> |</a:t>
            </a:r>
            <a:endParaRPr lang="en-US" sz="1800" dirty="0">
              <a:solidFill>
                <a:schemeClr val="tx2"/>
              </a:solidFill>
              <a:latin typeface="+mj-lt"/>
              <a:cs typeface="Calibri Light" panose="020F0302020204030204" pitchFamily="34" charset="0"/>
            </a:endParaRPr>
          </a:p>
        </p:txBody>
      </p:sp>
      <p:sp>
        <p:nvSpPr>
          <p:cNvPr id="16" name="Élőláb helye 15">
            <a:extLst>
              <a:ext uri="{FF2B5EF4-FFF2-40B4-BE49-F238E27FC236}">
                <a16:creationId xmlns:a16="http://schemas.microsoft.com/office/drawing/2014/main" id="{1BA11169-7FEF-4E22-B20D-BBD07A24C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7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494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</p:sldLayoutIdLst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3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457167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14332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371498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828664" indent="0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20126-F169-1573-1967-48EF0812F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>
                <a:latin typeface="Cambria" panose="02040503050406030204" pitchFamily="18" charset="0"/>
                <a:ea typeface="Cambria" panose="02040503050406030204" pitchFamily="18" charset="0"/>
              </a:rPr>
              <a:t>aZ aktuális megtakarítási felmérés eredményei</a:t>
            </a:r>
            <a:br>
              <a:rPr lang="hu-HU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hu-HU" dirty="0">
                <a:latin typeface="Cambria" panose="02040503050406030204" pitchFamily="18" charset="0"/>
                <a:ea typeface="Cambria" panose="02040503050406030204" pitchFamily="18" charset="0"/>
              </a:rPr>
              <a:t>2025. IV. negyedév</a:t>
            </a:r>
          </a:p>
        </p:txBody>
      </p:sp>
    </p:spTree>
    <p:extLst>
      <p:ext uri="{BB962C8B-B14F-4D97-AF65-F5344CB8AC3E}">
        <p14:creationId xmlns:p14="http://schemas.microsoft.com/office/powerpoint/2010/main" val="347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D2601-EDB0-C7E8-E34E-CE632A845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118" y="310448"/>
            <a:ext cx="10047970" cy="612000"/>
          </a:xfrm>
        </p:spPr>
        <p:txBody>
          <a:bodyPr>
            <a:noAutofit/>
          </a:bodyPr>
          <a:lstStyle/>
          <a:p>
            <a:r>
              <a:rPr lang="hu-HU" sz="2300" dirty="0"/>
              <a:t>A pénzügyi vagyon növekedésével az állampapír-tulajdonosok arányának növekedését láthatjuk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C7E6A9-F3E0-2CBD-B37B-5386DBF2DB9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5BC19-3E54-29A3-FB45-0533A1A783F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041" y="6070015"/>
            <a:ext cx="6046788" cy="444979"/>
          </a:xfrm>
        </p:spPr>
        <p:txBody>
          <a:bodyPr>
            <a:normAutofit fontScale="62500" lnSpcReduction="20000"/>
          </a:bodyPr>
          <a:lstStyle/>
          <a:p>
            <a:r>
              <a:rPr lang="hu-HU" b="1" dirty="0"/>
              <a:t>Állampapírral való rendelkezés vagyoni csoportok szerint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075C930-6658-123C-A25E-12C84B88E9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24800" y="1200150"/>
            <a:ext cx="4105275" cy="49291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 felmérés alapján a  háztartások 17%-a rendelkezik állampapírral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500 ezer forintnál magasabb pénzügyi vagyon mellett emelkedik az állampapír tulajdonosok aránya 10% fölé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1CAC1CB1-B732-D785-1C23-53849161492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354719"/>
              </p:ext>
            </p:extLst>
          </p:nvPr>
        </p:nvGraphicFramePr>
        <p:xfrm>
          <a:off x="161925" y="1200150"/>
          <a:ext cx="7399020" cy="47993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E3AB61D-26D0-125A-A004-49CF972C843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53989" y="6413021"/>
            <a:ext cx="6642737" cy="444979"/>
          </a:xfrm>
        </p:spPr>
        <p:txBody>
          <a:bodyPr>
            <a:normAutofit fontScale="92500" lnSpcReduction="10000"/>
          </a:bodyPr>
          <a:lstStyle/>
          <a:p>
            <a:r>
              <a:rPr lang="hu-HU" sz="1400" i="1" dirty="0">
                <a:solidFill>
                  <a:srgbClr val="0C2148"/>
                </a:solidFill>
              </a:rPr>
              <a:t>Megjegyzés: Tengely feliratok mellett zárójelben az adott csoport arányát jelöltük a teljes mintában.</a:t>
            </a:r>
          </a:p>
        </p:txBody>
      </p:sp>
    </p:spTree>
    <p:extLst>
      <p:ext uri="{BB962C8B-B14F-4D97-AF65-F5344CB8AC3E}">
        <p14:creationId xmlns:p14="http://schemas.microsoft.com/office/powerpoint/2010/main" val="715042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C22DE-9CD2-91C0-A239-675A2D227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400" dirty="0"/>
              <a:t>Az állampapírtulajdonosok több, mint fele nagyra értékeli a kockázatmentességet és az adómentességet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2E51C73-CC27-6746-0885-24C9D690785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9A7C02A-BA04-E05E-6411-F00738A1620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b="1" dirty="0"/>
              <a:t>Állampapírok legnagyobbra értékelt tulajdonságai</a:t>
            </a:r>
          </a:p>
          <a:p>
            <a:endParaRPr lang="hu-HU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B74E3A5-CE1A-8D7E-70FB-18461532DDB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3719" y="6335812"/>
            <a:ext cx="6046788" cy="444979"/>
          </a:xfrm>
        </p:spPr>
        <p:txBody>
          <a:bodyPr>
            <a:normAutofit fontScale="77500" lnSpcReduction="20000"/>
          </a:bodyPr>
          <a:lstStyle/>
          <a:p>
            <a:r>
              <a:rPr lang="hu-HU" i="1" dirty="0">
                <a:solidFill>
                  <a:srgbClr val="0C2148"/>
                </a:solidFill>
              </a:rPr>
              <a:t>Megjegyzés: A kérdés csak a lakossági állampapírtulajdonosokra vonatkozik, a minta (224 válaszadó 2025 Q4).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16D6C87-6AF9-D9DB-5ECF-4E6209289033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340105717"/>
              </p:ext>
            </p:extLst>
          </p:nvPr>
        </p:nvGraphicFramePr>
        <p:xfrm>
          <a:off x="637565" y="1111986"/>
          <a:ext cx="6364800" cy="482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91FEAB-795B-ACF1-945D-B1A78C9CAAF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858664" y="1200150"/>
            <a:ext cx="4171411" cy="49291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hu-HU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Az adómentességet értékelik leginkább a befektetők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 </a:t>
            </a:r>
            <a:r>
              <a:rPr lang="hu-HU" dirty="0" err="1"/>
              <a:t>PMÁP</a:t>
            </a:r>
            <a:r>
              <a:rPr lang="hu-HU" dirty="0"/>
              <a:t> kamatfordulókat megelőző időszakhoz képest 7 százalékponttal csökkent a kedvező hozammal kapcsolatos vélekedések aránya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D146F32-51C9-34CC-2666-42162BC65418}"/>
              </a:ext>
            </a:extLst>
          </p:cNvPr>
          <p:cNvSpPr txBox="1">
            <a:spLocks/>
          </p:cNvSpPr>
          <p:nvPr/>
        </p:nvSpPr>
        <p:spPr>
          <a:xfrm>
            <a:off x="796571" y="5959420"/>
            <a:ext cx="6046788" cy="4449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marL="0" indent="0" algn="ctr" defTabSz="914332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cap="all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67" indent="0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332" indent="0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371498" indent="0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828664" indent="0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b="1" dirty="0"/>
              <a:t>Állampapírok leginkább kedvezőnek értékelt tulajdonságai </a:t>
            </a:r>
          </a:p>
        </p:txBody>
      </p:sp>
    </p:spTree>
    <p:extLst>
      <p:ext uri="{BB962C8B-B14F-4D97-AF65-F5344CB8AC3E}">
        <p14:creationId xmlns:p14="http://schemas.microsoft.com/office/powerpoint/2010/main" val="2351056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C9A48736-A7AC-D53F-3D98-162BE3533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1031" y="2999069"/>
            <a:ext cx="7390877" cy="799899"/>
          </a:xfrm>
        </p:spPr>
        <p:txBody>
          <a:bodyPr/>
          <a:lstStyle/>
          <a:p>
            <a:r>
              <a:rPr lang="hu-HU" dirty="0"/>
              <a:t>Köszönjük a figyelmet!</a:t>
            </a:r>
          </a:p>
        </p:txBody>
      </p:sp>
    </p:spTree>
    <p:extLst>
      <p:ext uri="{BB962C8B-B14F-4D97-AF65-F5344CB8AC3E}">
        <p14:creationId xmlns:p14="http://schemas.microsoft.com/office/powerpoint/2010/main" val="266842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3127F-CFAD-E599-60FC-836FCA7A4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/>
              <a:t>Az MNB negyedéves lakossági felmérése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8A9CF2-D03C-46D1-D626-95A7E7A9B133}"/>
              </a:ext>
            </a:extLst>
          </p:cNvPr>
          <p:cNvSpPr txBox="1"/>
          <p:nvPr/>
        </p:nvSpPr>
        <p:spPr>
          <a:xfrm>
            <a:off x="1691478" y="1543571"/>
            <a:ext cx="9328948" cy="43627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dirty="0">
                <a:solidFill>
                  <a:srgbClr val="1C1E4D"/>
                </a:solidFill>
              </a:rPr>
              <a:t>A gazdasági szereplők </a:t>
            </a:r>
            <a:r>
              <a:rPr lang="hu-HU" b="1" dirty="0">
                <a:solidFill>
                  <a:srgbClr val="1C1E4D"/>
                </a:solidFill>
              </a:rPr>
              <a:t>szubjektív helyzetértékelése fontos mozgatója </a:t>
            </a:r>
            <a:r>
              <a:rPr lang="hu-HU" dirty="0">
                <a:solidFill>
                  <a:srgbClr val="1C1E4D"/>
                </a:solidFill>
              </a:rPr>
              <a:t>a gazdasági folyamatoknak. Ezért az elmúlt évtizedben a jegybankok saját adatfelvételeket indítottak (pl. Fed </a:t>
            </a:r>
            <a:r>
              <a:rPr lang="hu-HU" dirty="0" err="1">
                <a:solidFill>
                  <a:srgbClr val="1C1E4D"/>
                </a:solidFill>
              </a:rPr>
              <a:t>NY</a:t>
            </a:r>
            <a:r>
              <a:rPr lang="hu-HU" dirty="0">
                <a:solidFill>
                  <a:srgbClr val="1C1E4D"/>
                </a:solidFill>
              </a:rPr>
              <a:t>, </a:t>
            </a:r>
            <a:r>
              <a:rPr lang="hu-HU" dirty="0" err="1">
                <a:solidFill>
                  <a:srgbClr val="1C1E4D"/>
                </a:solidFill>
              </a:rPr>
              <a:t>EKB</a:t>
            </a:r>
            <a:r>
              <a:rPr lang="hu-HU" dirty="0">
                <a:solidFill>
                  <a:srgbClr val="1C1E4D"/>
                </a:solidFill>
              </a:rPr>
              <a:t>).</a:t>
            </a:r>
          </a:p>
          <a:p>
            <a:pPr algn="just"/>
            <a:r>
              <a:rPr lang="hu-HU" dirty="0">
                <a:solidFill>
                  <a:srgbClr val="1C1E4D"/>
                </a:solidFill>
              </a:rPr>
              <a:t>2021 júliusa óta az MNB is végez </a:t>
            </a:r>
            <a:r>
              <a:rPr lang="hu-HU" b="1" dirty="0">
                <a:solidFill>
                  <a:srgbClr val="1C1E4D"/>
                </a:solidFill>
              </a:rPr>
              <a:t>negyedévente</a:t>
            </a:r>
            <a:r>
              <a:rPr lang="hu-HU" dirty="0">
                <a:solidFill>
                  <a:srgbClr val="1C1E4D"/>
                </a:solidFill>
              </a:rPr>
              <a:t> ilyen felmérést, melynek </a:t>
            </a:r>
            <a:r>
              <a:rPr lang="hu-HU" b="1" dirty="0">
                <a:solidFill>
                  <a:srgbClr val="1C1E4D"/>
                </a:solidFill>
              </a:rPr>
              <a:t>célja a lakosság megtakarítási döntéseinek mélyebb megértése. </a:t>
            </a:r>
            <a:r>
              <a:rPr lang="hu-HU" dirty="0">
                <a:solidFill>
                  <a:srgbClr val="1C1E4D"/>
                </a:solidFill>
              </a:rPr>
              <a:t>Az eddigi közel négy év adatai alapján kirajzolódó trendeket mutatja be ez a prezentáció.</a:t>
            </a:r>
          </a:p>
          <a:p>
            <a:pPr algn="just"/>
            <a:endParaRPr lang="hu-HU" dirty="0">
              <a:solidFill>
                <a:srgbClr val="1C1E4D"/>
              </a:solidFill>
            </a:endParaRPr>
          </a:p>
          <a:p>
            <a:pPr algn="just"/>
            <a:r>
              <a:rPr lang="hu-HU" b="1" dirty="0">
                <a:solidFill>
                  <a:srgbClr val="1C1E4D"/>
                </a:solidFill>
              </a:rPr>
              <a:t>1300 elemű minta (2025. november 26. és december 5. között </a:t>
            </a:r>
            <a:r>
              <a:rPr lang="hu-HU" b="1" dirty="0" err="1">
                <a:solidFill>
                  <a:srgbClr val="1C1E4D"/>
                </a:solidFill>
              </a:rPr>
              <a:t>felvéve</a:t>
            </a:r>
            <a:r>
              <a:rPr lang="hu-HU" b="1" dirty="0">
                <a:solidFill>
                  <a:srgbClr val="1C1E4D"/>
                </a:solidFill>
              </a:rPr>
              <a:t>)</a:t>
            </a:r>
            <a:r>
              <a:rPr lang="hu-HU" dirty="0">
                <a:solidFill>
                  <a:srgbClr val="1C1E4D"/>
                </a:solidFill>
              </a:rPr>
              <a:t>, melynek alapegysége a háztartás: 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1C1E4D"/>
                </a:solidFill>
              </a:rPr>
              <a:t>1000 elemű 18-65 éves fő keresővel rendelkező háztartásokat tartalmazó alminta</a:t>
            </a:r>
          </a:p>
          <a:p>
            <a:pPr marL="214313" indent="-214313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1C1E4D"/>
                </a:solidFill>
              </a:rPr>
              <a:t>300 elemű 66-80 éves fő keresővel rendelkező háztartásokat tartalmazó alminta</a:t>
            </a:r>
          </a:p>
          <a:p>
            <a:pPr marL="557213" lvl="1" indent="-214313" algn="just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1C1E4D"/>
                </a:solidFill>
              </a:rPr>
              <a:t>2022 Q3-ban terjesztettük ki erre az almintára a felmérést</a:t>
            </a:r>
          </a:p>
          <a:p>
            <a:pPr algn="just"/>
            <a:endParaRPr lang="hu-HU" dirty="0">
              <a:solidFill>
                <a:srgbClr val="1C1E4D"/>
              </a:solidFill>
            </a:endParaRPr>
          </a:p>
          <a:p>
            <a:pPr algn="just">
              <a:spcBef>
                <a:spcPts val="900"/>
              </a:spcBef>
            </a:pPr>
            <a:r>
              <a:rPr lang="hu-HU" dirty="0">
                <a:solidFill>
                  <a:srgbClr val="1C1E4D"/>
                </a:solidFill>
              </a:rPr>
              <a:t>Az online kérdőívben rétegzett mintavétel garantálja a reprezentatívitást </a:t>
            </a:r>
            <a:r>
              <a:rPr lang="hu-HU" i="1" dirty="0">
                <a:solidFill>
                  <a:srgbClr val="1C1E4D"/>
                </a:solidFill>
              </a:rPr>
              <a:t>régió, településtípus, főkereső életkora, neme, </a:t>
            </a:r>
            <a:r>
              <a:rPr lang="hu-HU" i="1" dirty="0" err="1">
                <a:solidFill>
                  <a:srgbClr val="1C1E4D"/>
                </a:solidFill>
              </a:rPr>
              <a:t>iskolázottsága</a:t>
            </a:r>
            <a:r>
              <a:rPr lang="hu-HU" dirty="0">
                <a:solidFill>
                  <a:srgbClr val="1C1E4D"/>
                </a:solidFill>
              </a:rPr>
              <a:t> szerint. </a:t>
            </a:r>
          </a:p>
          <a:p>
            <a:pPr algn="just"/>
            <a:endParaRPr lang="hu-HU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A063D53-3770-1FE1-43A8-714A731BDB2C}"/>
              </a:ext>
            </a:extLst>
          </p:cNvPr>
          <p:cNvSpPr/>
          <p:nvPr/>
        </p:nvSpPr>
        <p:spPr>
          <a:xfrm>
            <a:off x="719888" y="3143495"/>
            <a:ext cx="902137" cy="885885"/>
          </a:xfrm>
          <a:prstGeom prst="ellipse">
            <a:avLst/>
          </a:prstGeom>
          <a:blipFill rotWithShape="0">
            <a:blip r:embed="rId2"/>
            <a:srcRect/>
            <a:stretch>
              <a:fillRect/>
            </a:stretch>
          </a:blipFill>
        </p:spPr>
        <p:style>
          <a:lnRef idx="1">
            <a:schemeClr val="accent1">
              <a:shade val="5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 sz="135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26C1827-1BD7-BE36-246D-31FAF2172E3E}"/>
              </a:ext>
            </a:extLst>
          </p:cNvPr>
          <p:cNvSpPr/>
          <p:nvPr/>
        </p:nvSpPr>
        <p:spPr>
          <a:xfrm>
            <a:off x="719888" y="4696670"/>
            <a:ext cx="900903" cy="885304"/>
          </a:xfrm>
          <a:prstGeom prst="ellipse">
            <a:avLst/>
          </a:prstGeom>
          <a:blipFill rotWithShape="0">
            <a:blip r:embed="rId3"/>
            <a:srcRect/>
            <a:stretch>
              <a:fillRect/>
            </a:stretch>
          </a:blipFill>
        </p:spPr>
        <p:style>
          <a:lnRef idx="1">
            <a:schemeClr val="accent1">
              <a:shade val="50000"/>
              <a:hueOff val="199044"/>
              <a:satOff val="-10122"/>
              <a:lumOff val="14184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 sz="135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8A457C2-F830-5F5C-6A02-A1CBB85FF6DE}"/>
              </a:ext>
            </a:extLst>
          </p:cNvPr>
          <p:cNvSpPr/>
          <p:nvPr/>
        </p:nvSpPr>
        <p:spPr>
          <a:xfrm>
            <a:off x="719888" y="1590319"/>
            <a:ext cx="900903" cy="885304"/>
          </a:xfrm>
          <a:prstGeom prst="ellipse">
            <a:avLst/>
          </a:prstGeom>
          <a:blipFill rotWithShape="0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1">
            <a:schemeClr val="accent1">
              <a:shade val="5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hu-HU" sz="1350"/>
          </a:p>
        </p:txBody>
      </p:sp>
    </p:spTree>
    <p:extLst>
      <p:ext uri="{BB962C8B-B14F-4D97-AF65-F5344CB8AC3E}">
        <p14:creationId xmlns:p14="http://schemas.microsoft.com/office/powerpoint/2010/main" val="6273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18AC7-6441-A02D-DD80-E8634BC4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431" y="310448"/>
            <a:ext cx="10267657" cy="612000"/>
          </a:xfrm>
        </p:spPr>
        <p:txBody>
          <a:bodyPr>
            <a:normAutofit/>
          </a:bodyPr>
          <a:lstStyle/>
          <a:p>
            <a:r>
              <a:rPr lang="hu-HU" sz="2800" dirty="0"/>
              <a:t>2025 negyedik negyedéves felmérés fő tanulságai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E8636A-7041-7B99-61B3-42E3F3EC780D}"/>
              </a:ext>
            </a:extLst>
          </p:cNvPr>
          <p:cNvSpPr txBox="1"/>
          <p:nvPr/>
        </p:nvSpPr>
        <p:spPr>
          <a:xfrm>
            <a:off x="637565" y="1044402"/>
            <a:ext cx="10267658" cy="5716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b="1" dirty="0">
                <a:solidFill>
                  <a:schemeClr val="tx2"/>
                </a:solidFill>
              </a:rPr>
              <a:t>A háztartások anyagi helyzetük alakulására vonatkozó várakozásai tovább javultak – </a:t>
            </a:r>
            <a:r>
              <a:rPr lang="hu-HU" sz="2400" dirty="0">
                <a:solidFill>
                  <a:schemeClr val="tx2"/>
                </a:solidFill>
              </a:rPr>
              <a:t>legutóbb az orosz-ukrán háború kitörése előtt mértünk ennél kedvezőbb adatokat</a:t>
            </a:r>
            <a:endParaRPr lang="hu-HU" sz="2400" b="1" dirty="0">
              <a:solidFill>
                <a:schemeClr val="tx2"/>
              </a:solidFill>
            </a:endParaRP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2"/>
                </a:solidFill>
              </a:rPr>
              <a:t>Az 1 évre előretekintő </a:t>
            </a:r>
            <a:r>
              <a:rPr lang="hu-HU" sz="2400" b="1" dirty="0">
                <a:solidFill>
                  <a:schemeClr val="tx2"/>
                </a:solidFill>
              </a:rPr>
              <a:t>inflációs várakozások csökkenése megállt</a:t>
            </a:r>
            <a:r>
              <a:rPr lang="hu-HU" sz="2400" dirty="0">
                <a:solidFill>
                  <a:schemeClr val="tx2"/>
                </a:solidFill>
              </a:rPr>
              <a:t> </a:t>
            </a: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tx2"/>
                </a:solidFill>
              </a:rPr>
              <a:t>A lakosságnak</a:t>
            </a:r>
            <a:r>
              <a:rPr lang="hu-HU" sz="2400" b="1" dirty="0">
                <a:solidFill>
                  <a:schemeClr val="tx2"/>
                </a:solidFill>
              </a:rPr>
              <a:t> nincs az aktuális forint árfolyamtól érdemben eltérő várakozása</a:t>
            </a: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b="1" dirty="0">
                <a:solidFill>
                  <a:schemeClr val="tx2"/>
                </a:solidFill>
              </a:rPr>
              <a:t>Az Otthon Start program továbbra is növeli a hitelfelvételi terveket</a:t>
            </a: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b="1" dirty="0">
                <a:solidFill>
                  <a:schemeClr val="tx2"/>
                </a:solidFill>
              </a:rPr>
              <a:t>Az ingatlantulajdonosok 7 százaléka tervez eladást</a:t>
            </a:r>
            <a:r>
              <a:rPr lang="hu-HU" sz="2400" dirty="0">
                <a:solidFill>
                  <a:schemeClr val="tx2"/>
                </a:solidFill>
              </a:rPr>
              <a:t>, a befolyó összeg 11 százalékát fektetnék állampapírba</a:t>
            </a:r>
          </a:p>
          <a:p>
            <a:pPr marL="342900" indent="-342900" algn="just">
              <a:lnSpc>
                <a:spcPct val="105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2400" b="1" dirty="0">
                <a:solidFill>
                  <a:schemeClr val="tx2"/>
                </a:solidFill>
              </a:rPr>
              <a:t>A befektetők továbbra is az adó- és kockázatmentességet </a:t>
            </a:r>
            <a:r>
              <a:rPr lang="hu-HU" sz="2400" dirty="0">
                <a:solidFill>
                  <a:schemeClr val="tx2"/>
                </a:solidFill>
              </a:rPr>
              <a:t>értékelik leginkább az állampapír befektetésben. A vagyon növekedésével állampapír-tulajdonosok aránya is nő. </a:t>
            </a:r>
          </a:p>
        </p:txBody>
      </p:sp>
    </p:spTree>
    <p:extLst>
      <p:ext uri="{BB962C8B-B14F-4D97-AF65-F5344CB8AC3E}">
        <p14:creationId xmlns:p14="http://schemas.microsoft.com/office/powerpoint/2010/main" val="3181526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D5A179-7DFF-AEA4-69A2-25CA4970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271" y="319973"/>
            <a:ext cx="10345817" cy="612000"/>
          </a:xfrm>
        </p:spPr>
        <p:txBody>
          <a:bodyPr>
            <a:noAutofit/>
          </a:bodyPr>
          <a:lstStyle/>
          <a:p>
            <a:r>
              <a:rPr lang="hu-HU" sz="2400" dirty="0"/>
              <a:t>Egy éve folyamatosan csökken a pesszimisták aránya a munkaképeskorúak körében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2F2F07-C071-0A9F-E6EB-B7BE7C2D6E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/>
              <a:t>A munkaképes korúak körében tovább csökkent a pesszimisták aránya</a:t>
            </a:r>
          </a:p>
          <a:p>
            <a:pPr marL="800067" lvl="1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chemeClr val="tx2"/>
                </a:solidFill>
              </a:rPr>
              <a:t>Az orosz-ukrán háború kitörése óta nem volt ilyen alacsony a következő 12 hónapban rosszabb anyagi helyzetet várók aránya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4001445-55E7-479C-8C97-0EC0B8FEE70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sz="1800" b="1" dirty="0"/>
              <a:t>Háztartások anyagi helyzetük alakulására vonatkozó várakozása 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B6363AC-85B1-4758-DC99-BD21AC888D6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70000" lnSpcReduction="20000"/>
          </a:bodyPr>
          <a:lstStyle/>
          <a:p>
            <a:r>
              <a:rPr lang="hu-HU" sz="1400" dirty="0"/>
              <a:t>A következő 1 évben</a:t>
            </a:r>
          </a:p>
          <a:p>
            <a:r>
              <a:rPr lang="hu-HU" sz="1400" i="1" cap="all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munkaképeskorú főkeresővel rendelkező háztartások körében</a:t>
            </a:r>
            <a:endParaRPr lang="hu-HU" sz="1400" dirty="0"/>
          </a:p>
        </p:txBody>
      </p:sp>
      <p:graphicFrame>
        <p:nvGraphicFramePr>
          <p:cNvPr id="10" name="Content Placeholder 4">
            <a:extLst>
              <a:ext uri="{FF2B5EF4-FFF2-40B4-BE49-F238E27FC236}">
                <a16:creationId xmlns:a16="http://schemas.microsoft.com/office/drawing/2014/main" id="{ACF27309-6C18-D6FB-99C8-1C3DE540760D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40976156"/>
              </p:ext>
            </p:extLst>
          </p:nvPr>
        </p:nvGraphicFramePr>
        <p:xfrm>
          <a:off x="803275" y="1200150"/>
          <a:ext cx="6046788" cy="435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6478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34110-C309-D436-7D38-9F16F7893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31964"/>
            <a:ext cx="10147523" cy="612000"/>
          </a:xfrm>
        </p:spPr>
        <p:txBody>
          <a:bodyPr>
            <a:noAutofit/>
          </a:bodyPr>
          <a:lstStyle/>
          <a:p>
            <a:r>
              <a:rPr lang="hu-HU" sz="2400" dirty="0"/>
              <a:t>Egy év alatt 21 százalékponttal csökkent a pesszimista háztartások aránya nyugdíjaskorúak körében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A29E8-DF3E-8BAA-8832-5BA38C58AD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25023" y="1200845"/>
            <a:ext cx="3960000" cy="487722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/>
              <a:t>A nyugdíjaskorúak körében jelentősen, 5 százalékponttal, csökkent a rosszabb anyagi helyzetre számítók aránya az előző felmérés óta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Összességében ez a korcsoport még mindig enyhén pesszimistább, mint a munkaképeskorúak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22C363-093B-8D40-2F46-540A354F13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1A129D-0A63-C3DD-17F3-E7CAE8B32C6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Az anyagi helyzet alakulására vonatkozó várakozások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A9B7A04-997E-E8F4-C17F-2478E9D4078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/>
              <a:t>A következő 1 évben</a:t>
            </a:r>
          </a:p>
          <a:p>
            <a:r>
              <a:rPr lang="hu-HU" i="1" cap="all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nyugdíjaskorú főkeresővel rendelkező háztartások körében</a:t>
            </a:r>
            <a:endParaRPr lang="hu-HU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3DF8DE36-ADDE-AC5E-B114-AD368102519C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204590118"/>
              </p:ext>
            </p:extLst>
          </p:nvPr>
        </p:nvGraphicFramePr>
        <p:xfrm>
          <a:off x="803275" y="1200150"/>
          <a:ext cx="6046788" cy="435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1092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8AEC5B7B-4747-8827-BDAC-673A6DFDB5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9218813"/>
              </p:ext>
            </p:extLst>
          </p:nvPr>
        </p:nvGraphicFramePr>
        <p:xfrm>
          <a:off x="6273994" y="2213055"/>
          <a:ext cx="4875847" cy="3504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A8D5A179-7DFF-AEA4-69A2-25CA49701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1" y="310448"/>
            <a:ext cx="10162174" cy="649166"/>
          </a:xfrm>
        </p:spPr>
        <p:txBody>
          <a:bodyPr>
            <a:noAutofit/>
          </a:bodyPr>
          <a:lstStyle/>
          <a:p>
            <a:r>
              <a:rPr lang="hu-HU" sz="2400" dirty="0"/>
              <a:t>Megállt az inflációs várakozások csökkenése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A389D3F-F8F9-682E-C997-7D33AAEAFF29}"/>
              </a:ext>
            </a:extLst>
          </p:cNvPr>
          <p:cNvSpPr/>
          <p:nvPr/>
        </p:nvSpPr>
        <p:spPr>
          <a:xfrm>
            <a:off x="1399175" y="1140219"/>
            <a:ext cx="9144000" cy="520902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/>
              <a:t>Az egy évre előretekintő inflációs várakozások mediánja </a:t>
            </a:r>
            <a:br>
              <a:rPr lang="hu-HU" sz="2000" dirty="0"/>
            </a:br>
            <a:r>
              <a:rPr lang="hu-HU" sz="2000" dirty="0"/>
              <a:t>2025 Q2-es értékére emelkedett vissza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78B8138-F307-B8C4-AC4A-9C5088D44449}"/>
              </a:ext>
            </a:extLst>
          </p:cNvPr>
          <p:cNvSpPr txBox="1">
            <a:spLocks/>
          </p:cNvSpPr>
          <p:nvPr/>
        </p:nvSpPr>
        <p:spPr>
          <a:xfrm>
            <a:off x="6444374" y="5632843"/>
            <a:ext cx="4535091" cy="444979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68574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75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85749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028624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371498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885809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1800" b="1" cap="all" dirty="0">
                <a:solidFill>
                  <a:srgbClr val="002060"/>
                </a:solidFill>
              </a:rPr>
              <a:t>Inflációs várakozások megoszlásának az alakulása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F0B22EFE-9211-3C35-B209-D07772DF3190}"/>
              </a:ext>
            </a:extLst>
          </p:cNvPr>
          <p:cNvSpPr txBox="1">
            <a:spLocks/>
          </p:cNvSpPr>
          <p:nvPr/>
        </p:nvSpPr>
        <p:spPr>
          <a:xfrm>
            <a:off x="6444373" y="5940657"/>
            <a:ext cx="4535091" cy="444979"/>
          </a:xfrm>
          <a:prstGeom prst="rect">
            <a:avLst/>
          </a:prstGeom>
        </p:spPr>
        <p:txBody>
          <a:bodyPr anchor="ctr"/>
          <a:lstStyle>
            <a:lvl1pPr marL="0" indent="0" algn="l" defTabSz="685749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875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85749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028624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371498" indent="0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1885809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684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558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433" indent="-171438" algn="l" defTabSz="685749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sz="1400" spc="110" dirty="0">
                <a:solidFill>
                  <a:srgbClr val="002060"/>
                </a:solidFill>
              </a:rPr>
              <a:t>Egy évre előretekintve</a:t>
            </a:r>
          </a:p>
        </p:txBody>
      </p:sp>
      <p:graphicFrame>
        <p:nvGraphicFramePr>
          <p:cNvPr id="8" name="Content Placeholder 9">
            <a:extLst>
              <a:ext uri="{FF2B5EF4-FFF2-40B4-BE49-F238E27FC236}">
                <a16:creationId xmlns:a16="http://schemas.microsoft.com/office/drawing/2014/main" id="{03AAC2C6-0CCF-A5D0-FEB9-70D83A0C1136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4097108835"/>
              </p:ext>
            </p:extLst>
          </p:nvPr>
        </p:nvGraphicFramePr>
        <p:xfrm>
          <a:off x="477839" y="2213055"/>
          <a:ext cx="5625779" cy="4024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93681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D33099-8C26-2AD1-4247-A56FCA43B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A6F18-252D-FDC8-1C91-1E4CECD3C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4" y="323000"/>
            <a:ext cx="10292029" cy="612000"/>
          </a:xfrm>
        </p:spPr>
        <p:txBody>
          <a:bodyPr>
            <a:noAutofit/>
          </a:bodyPr>
          <a:lstStyle/>
          <a:p>
            <a:r>
              <a:rPr lang="hu-HU" sz="2400" dirty="0"/>
              <a:t>továbbra sincs a háztartásoknak az aktuális forint árfolyamtól érdemben eltérő várakozása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92DB65C-EABA-AE78-B1DD-5D6ECF0D47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Az elmúlt negyedévben</a:t>
            </a:r>
            <a:r>
              <a:rPr lang="hu-HU" b="1" dirty="0">
                <a:solidFill>
                  <a:srgbClr val="002060"/>
                </a:solidFill>
              </a:rPr>
              <a:t> az árfolyamvárakozások 6 forinttal erősödtek</a:t>
            </a:r>
          </a:p>
          <a:p>
            <a:pPr marL="742917" lvl="1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A felmérés napjaiban ennél erősebb forint-euró árfolyam alakult ki a spot piacon</a:t>
            </a:r>
          </a:p>
          <a:p>
            <a:pPr marL="742917" lvl="1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Azonban a felmérést megelőző hetekben 385 Ft/EUR-s árfolyam volt jellemző</a:t>
            </a:r>
            <a:endParaRPr lang="hu-HU" strike="sngStrike" dirty="0">
              <a:solidFill>
                <a:srgbClr val="002060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8F568A-8E7F-D8BB-8D1D-E2A29DF65F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04063" y="5572038"/>
            <a:ext cx="4445209" cy="265088"/>
          </a:xfrm>
        </p:spPr>
        <p:txBody>
          <a:bodyPr>
            <a:normAutofit fontScale="85000" lnSpcReduction="20000"/>
          </a:bodyPr>
          <a:lstStyle/>
          <a:p>
            <a:r>
              <a:rPr lang="hu-HU" sz="1800" b="1" dirty="0">
                <a:solidFill>
                  <a:srgbClr val="002060"/>
                </a:solidFill>
              </a:rPr>
              <a:t>A lakosság Árfolyamvárakozásai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EEE5E0-08CC-5331-A8B7-4745E94E132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03273" y="5907565"/>
            <a:ext cx="6046788" cy="444979"/>
          </a:xfrm>
        </p:spPr>
        <p:txBody>
          <a:bodyPr/>
          <a:lstStyle/>
          <a:p>
            <a:r>
              <a:rPr lang="hu-HU" sz="1400" dirty="0">
                <a:solidFill>
                  <a:srgbClr val="002060"/>
                </a:solidFill>
              </a:rPr>
              <a:t>Egy évre előretekintve</a:t>
            </a:r>
          </a:p>
        </p:txBody>
      </p:sp>
      <p:pic>
        <p:nvPicPr>
          <p:cNvPr id="10" name="Content Placeholder 9" descr="A graph of a normal distribution&#10;&#10;AI-generated content may be incorrect.">
            <a:extLst>
              <a:ext uri="{FF2B5EF4-FFF2-40B4-BE49-F238E27FC236}">
                <a16:creationId xmlns:a16="http://schemas.microsoft.com/office/drawing/2014/main" id="{014FF54E-21AA-6A4B-A8CC-04BED19FB5F6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0002" y="1379787"/>
            <a:ext cx="5333333" cy="4000000"/>
          </a:xfrm>
        </p:spPr>
      </p:pic>
    </p:spTree>
    <p:extLst>
      <p:ext uri="{BB962C8B-B14F-4D97-AF65-F5344CB8AC3E}">
        <p14:creationId xmlns:p14="http://schemas.microsoft.com/office/powerpoint/2010/main" val="32053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219B-6652-ED25-E5D3-C5F32E233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525" y="310448"/>
            <a:ext cx="10223564" cy="612000"/>
          </a:xfrm>
        </p:spPr>
        <p:txBody>
          <a:bodyPr>
            <a:noAutofit/>
          </a:bodyPr>
          <a:lstStyle/>
          <a:p>
            <a:r>
              <a:rPr lang="hu-HU" sz="2400" dirty="0"/>
              <a:t>Az Otthon start program hatása továbbra is kitart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CB130E-46D2-D8CF-49C8-B7EB8FA472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777780" y="1200845"/>
            <a:ext cx="4227754" cy="4929210"/>
          </a:xfrm>
        </p:spPr>
        <p:txBody>
          <a:bodyPr>
            <a:noAutofit/>
          </a:bodyPr>
          <a:lstStyle/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u-HU" b="1" dirty="0">
                <a:solidFill>
                  <a:srgbClr val="002060"/>
                </a:solidFill>
              </a:rPr>
              <a:t>2025 harmadik negyedéves rekord szintjéről is minimálisan tovább emelkedett a jelzáloghitelt felvenni tervezők aránya</a:t>
            </a:r>
          </a:p>
          <a:p>
            <a:pPr marL="742917" lvl="1" indent="-285750"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Nem lankad az Otthon Start program által generált kereslet</a:t>
            </a:r>
          </a:p>
          <a:p>
            <a:pPr marL="28575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hu-HU" dirty="0">
                <a:solidFill>
                  <a:srgbClr val="002060"/>
                </a:solidFill>
              </a:rPr>
              <a:t>A babaváró és fogyasztási hitelekkel kapcsolatos tervek is az előző negyedéves szintjükön stabilizálódtak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9C81B-95C8-24CE-C1CE-458A09D654F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604508" y="5997511"/>
            <a:ext cx="4445209" cy="265088"/>
          </a:xfrm>
        </p:spPr>
        <p:txBody>
          <a:bodyPr>
            <a:normAutofit fontScale="85000" lnSpcReduction="20000"/>
          </a:bodyPr>
          <a:lstStyle/>
          <a:p>
            <a:r>
              <a:rPr lang="hu-HU" sz="1800" b="1" dirty="0">
                <a:solidFill>
                  <a:srgbClr val="002060"/>
                </a:solidFill>
              </a:rPr>
              <a:t>hitelfelvételi tervek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19DA0A0-89B5-AB99-840F-CF05E2CBBF5E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hu-HU" sz="1400" dirty="0">
                <a:solidFill>
                  <a:srgbClr val="002060"/>
                </a:solidFill>
              </a:rPr>
              <a:t>A következő 12 hónapban, munkaképeskorú háztartások körében</a:t>
            </a:r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7A853693-BD13-409E-93BA-D3F5063C8E2E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051542085"/>
              </p:ext>
            </p:extLst>
          </p:nvPr>
        </p:nvGraphicFramePr>
        <p:xfrm>
          <a:off x="484094" y="1200150"/>
          <a:ext cx="6365969" cy="4359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3428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B04809D-DC10-5637-0DDC-82765139659D}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7010116"/>
              </p:ext>
            </p:extLst>
          </p:nvPr>
        </p:nvGraphicFramePr>
        <p:xfrm>
          <a:off x="215153" y="943085"/>
          <a:ext cx="7132320" cy="51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D84A342-B461-1F05-F7D5-1C8A92328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565" y="341744"/>
            <a:ext cx="10147523" cy="580703"/>
          </a:xfrm>
        </p:spPr>
        <p:txBody>
          <a:bodyPr>
            <a:noAutofit/>
          </a:bodyPr>
          <a:lstStyle/>
          <a:p>
            <a:r>
              <a:rPr lang="hu-HU" sz="2400" dirty="0"/>
              <a:t>Az ingatlantulajdonosok 7 százaléka tervez eladást, főként lakáscélra költenék a befolyó összeget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DCEC0-18EC-4553-5B63-33B913FBC07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Legnagyobb részben (53%) lakáscélra tervezik elkölteni a lakáseladásból befolyó összeget az eladók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A bevétel 11%-át fektetnék állampapírba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dirty="0"/>
              <a:t>21%-ot fordíthatnak fogyasztási célokra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D605-42EB-E6A7-197D-F758225548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2B6217A0-4268-C508-5BFE-47A816DB4D9E}"/>
              </a:ext>
            </a:extLst>
          </p:cNvPr>
          <p:cNvSpPr txBox="1">
            <a:spLocks noGrp="1"/>
          </p:cNvSpPr>
          <p:nvPr>
            <p:ph type="body" sz="quarter" idx="18"/>
          </p:nvPr>
        </p:nvSpPr>
        <p:spPr>
          <a:xfrm>
            <a:off x="803275" y="5815013"/>
            <a:ext cx="6046788" cy="446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b="1" cap="all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Ingatlan eladási tervek a következő egy évben és az ebből befolyó összeg tervezett felhasználása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C59E16C-0120-A813-45BB-FFA3AEED2678}"/>
              </a:ext>
            </a:extLst>
          </p:cNvPr>
          <p:cNvSpPr txBox="1">
            <a:spLocks noGrp="1"/>
          </p:cNvSpPr>
          <p:nvPr>
            <p:ph type="body" sz="quarter" idx="19"/>
          </p:nvPr>
        </p:nvSpPr>
        <p:spPr>
          <a:xfrm>
            <a:off x="803275" y="6281738"/>
            <a:ext cx="6046788" cy="44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000" i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Megjegyzés</a:t>
            </a:r>
            <a:r>
              <a:rPr lang="hu-HU" sz="1000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hu-HU" sz="1000" i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kérdést csak az ingatlantulajdonosoknak tesszük fel (1047 </a:t>
            </a:r>
            <a:r>
              <a:rPr lang="hu-HU" sz="1000" i="1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válaszadó,</a:t>
            </a:r>
            <a:r>
              <a:rPr lang="hu-HU" sz="1000" i="1" dirty="0">
                <a:solidFill>
                  <a:schemeClr val="tx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2025 Q4).</a:t>
            </a:r>
            <a:endParaRPr lang="hu-HU" sz="1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580304"/>
      </p:ext>
    </p:extLst>
  </p:cSld>
  <p:clrMapOvr>
    <a:masterClrMapping/>
  </p:clrMapOvr>
</p:sld>
</file>

<file path=ppt/theme/theme1.xml><?xml version="1.0" encoding="utf-8"?>
<a:theme xmlns:a="http://schemas.openxmlformats.org/drawingml/2006/main" name="MNB téma 16_9 új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B téma 16_9 új" id="{C88524F6-6607-4F51-9583-0EA52E35E541}" vid="{5E350E46-506F-4293-BCCF-9AC95362D897}"/>
    </a:ext>
  </a:extLst>
</a:theme>
</file>

<file path=ppt/theme/theme2.xml><?xml version="1.0" encoding="utf-8"?>
<a:theme xmlns:a="http://schemas.openxmlformats.org/drawingml/2006/main" name="MNB téma 16_9 nyomtatásra">
  <a:themeElements>
    <a:clrScheme name="MNB séma">
      <a:dk1>
        <a:sysClr val="windowText" lastClr="000000"/>
      </a:dk1>
      <a:lt1>
        <a:sysClr val="window" lastClr="FFFFFF"/>
      </a:lt1>
      <a:dk2>
        <a:srgbClr val="0C2148"/>
      </a:dk2>
      <a:lt2>
        <a:srgbClr val="E7E6E6"/>
      </a:lt2>
      <a:accent1>
        <a:srgbClr val="009EE0"/>
      </a:accent1>
      <a:accent2>
        <a:srgbClr val="48A0AE"/>
      </a:accent2>
      <a:accent3>
        <a:srgbClr val="DA0000"/>
      </a:accent3>
      <a:accent4>
        <a:srgbClr val="E57200"/>
      </a:accent4>
      <a:accent5>
        <a:srgbClr val="F6A800"/>
      </a:accent5>
      <a:accent6>
        <a:srgbClr val="70AD47"/>
      </a:accent6>
      <a:hlink>
        <a:srgbClr val="0563C1"/>
      </a:hlink>
      <a:folHlink>
        <a:srgbClr val="954F72"/>
      </a:folHlink>
    </a:clrScheme>
    <a:fontScheme name="MNB séma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B PPT Sablon 2017" id="{08D7C3B0-678F-4B5D-BFA8-5E568A5C511F}" vid="{B42ECCEA-9352-49DA-9607-E75AE5E4B1D9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mnb-tema-16-9-uj</Template>
  <TotalTime>1779</TotalTime>
  <Words>717</Words>
  <Application>Microsoft Office PowerPoint</Application>
  <PresentationFormat>Widescreen</PresentationFormat>
  <Paragraphs>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</vt:lpstr>
      <vt:lpstr>MNB téma 16_9 új</vt:lpstr>
      <vt:lpstr>MNB téma 16_9 nyomtatásra</vt:lpstr>
      <vt:lpstr>aZ aktuális megtakarítási felmérés eredményei 2025. IV. negyedév</vt:lpstr>
      <vt:lpstr>Az MNB negyedéves lakossági felmérése</vt:lpstr>
      <vt:lpstr>2025 negyedik negyedéves felmérés fő tanulságai</vt:lpstr>
      <vt:lpstr>Egy éve folyamatosan csökken a pesszimisták aránya a munkaképeskorúak körében</vt:lpstr>
      <vt:lpstr>Egy év alatt 21 százalékponttal csökkent a pesszimista háztartások aránya nyugdíjaskorúak körében</vt:lpstr>
      <vt:lpstr>Megállt az inflációs várakozások csökkenése</vt:lpstr>
      <vt:lpstr>továbbra sincs a háztartásoknak az aktuális forint árfolyamtól érdemben eltérő várakozása</vt:lpstr>
      <vt:lpstr>Az Otthon start program hatása továbbra is kitart</vt:lpstr>
      <vt:lpstr>Az ingatlantulajdonosok 7 százaléka tervez eladást, főként lakáscélra költenék a befolyó összeget</vt:lpstr>
      <vt:lpstr>A pénzügyi vagyon növekedésével az állampapír-tulajdonosok arányának növekedését láthatjuk</vt:lpstr>
      <vt:lpstr>Az állampapírtulajdonosok több, mint fele nagyra értékeli a kockázatmentességet és az adómentességet</vt:lpstr>
      <vt:lpstr>Köszönjük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Hegedűs Annamária</dc:creator>
  <cp:lastModifiedBy>Briglevics Tamás</cp:lastModifiedBy>
  <cp:revision>118</cp:revision>
  <dcterms:created xsi:type="dcterms:W3CDTF">2025-01-15T09:54:35Z</dcterms:created>
  <dcterms:modified xsi:type="dcterms:W3CDTF">2026-01-20T11:32:55Z</dcterms:modified>
</cp:coreProperties>
</file>