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4" r:id="rId1"/>
  </p:sldMasterIdLst>
  <p:notesMasterIdLst>
    <p:notesMasterId r:id="rId11"/>
  </p:notesMasterIdLst>
  <p:handoutMasterIdLst>
    <p:handoutMasterId r:id="rId12"/>
  </p:handoutMasterIdLst>
  <p:sldIdLst>
    <p:sldId id="260" r:id="rId2"/>
    <p:sldId id="261" r:id="rId3"/>
    <p:sldId id="262" r:id="rId4"/>
    <p:sldId id="263" r:id="rId5"/>
    <p:sldId id="264" r:id="rId6"/>
    <p:sldId id="269" r:id="rId7"/>
    <p:sldId id="266" r:id="rId8"/>
    <p:sldId id="267" r:id="rId9"/>
    <p:sldId id="268" r:id="rId10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55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pos="2880">
          <p15:clr>
            <a:srgbClr val="A4A3A4"/>
          </p15:clr>
        </p15:guide>
        <p15:guide id="4" pos="385">
          <p15:clr>
            <a:srgbClr val="A4A3A4"/>
          </p15:clr>
        </p15:guide>
        <p15:guide id="5" pos="5329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teigervald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2452"/>
    <a:srgbClr val="92B93B"/>
    <a:srgbClr val="777063"/>
    <a:srgbClr val="A69F94"/>
    <a:srgbClr val="EAB92A"/>
    <a:srgbClr val="5DB4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590" autoAdjust="0"/>
  </p:normalViewPr>
  <p:slideViewPr>
    <p:cSldViewPr>
      <p:cViewPr varScale="1">
        <p:scale>
          <a:sx n="106" d="100"/>
          <a:sy n="106" d="100"/>
        </p:scale>
        <p:origin x="-138" y="-96"/>
      </p:cViewPr>
      <p:guideLst>
        <p:guide orient="horz" pos="255"/>
        <p:guide orient="horz" pos="663"/>
        <p:guide pos="2880"/>
        <p:guide pos="385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98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175A8-35AC-46BC-970E-BB361A66CB6D}" type="datetimeFigureOut">
              <a:rPr lang="hu-HU" smtClean="0"/>
              <a:pPr/>
              <a:t>2014.09.10.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FDB01-46C1-4BF1-9E72-84EA817E09E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32215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C4DF4E-9F45-4956-AF27-4169F777B831}" type="datetimeFigureOut">
              <a:rPr lang="hu-HU"/>
              <a:pPr>
                <a:defRPr/>
              </a:pPr>
              <a:t>2014.09.10.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  <a:endParaRPr lang="hu-HU" noProof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E6176FD-5602-4B79-B069-B36BD1680EC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097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800"/>
            </a:lvl1pPr>
          </a:lstStyle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 smtClean="0"/>
              <a:t>Forrás:</a:t>
            </a:r>
          </a:p>
        </p:txBody>
      </p:sp>
    </p:spTree>
    <p:extLst>
      <p:ext uri="{BB962C8B-B14F-4D97-AF65-F5344CB8AC3E}">
        <p14:creationId xmlns:p14="http://schemas.microsoft.com/office/powerpoint/2010/main" val="3222210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itólap logóv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7703" y="365127"/>
            <a:ext cx="6630363" cy="615602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 smtClean="0"/>
              <a:t>Előadás címe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7702" y="2131959"/>
            <a:ext cx="6630364" cy="368904"/>
          </a:xfrm>
        </p:spPr>
        <p:txBody>
          <a:bodyPr>
            <a:no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 smtClean="0"/>
              <a:t>Helyszín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907702" y="980729"/>
            <a:ext cx="6630364" cy="720080"/>
          </a:xfrm>
        </p:spPr>
        <p:txBody>
          <a:bodyPr>
            <a:noAutofit/>
          </a:bodyPr>
          <a:lstStyle>
            <a:lvl1pPr marL="0" indent="0">
              <a:buNone/>
              <a:defRPr sz="2100"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 smtClean="0"/>
              <a:t>Előadó neve</a:t>
            </a:r>
          </a:p>
          <a:p>
            <a:pPr lvl="0"/>
            <a:r>
              <a:rPr lang="hu-HU" dirty="0" smtClean="0"/>
              <a:t>Titulusa</a:t>
            </a:r>
            <a:endParaRPr lang="hu-HU" dirty="0"/>
          </a:p>
        </p:txBody>
      </p:sp>
      <p:sp>
        <p:nvSpPr>
          <p:cNvPr id="8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907404" y="2539464"/>
            <a:ext cx="6630364" cy="400734"/>
          </a:xfrm>
        </p:spPr>
        <p:txBody>
          <a:bodyPr>
            <a:norm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 smtClean="0"/>
              <a:t>Dátum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088394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87624" y="1124316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 smtClean="0"/>
              <a:t>Forrás: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2054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558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85331" cy="75918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1"/>
            <a:ext cx="7886700" cy="49685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187624" y="1120587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 smtClean="0"/>
              <a:t>Forrás: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" y="133200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643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330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0200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4" r:id="rId2"/>
    <p:sldLayoutId id="2147483806" r:id="rId3"/>
    <p:sldLayoutId id="2147483807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476672"/>
            <a:ext cx="7056784" cy="792088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>A nemzetközileg aktív bankcsoportok kezelése</a:t>
            </a:r>
            <a:endParaRPr lang="hu-H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Szanálási keretrendszer – Piaci konzultáció</a:t>
            </a:r>
            <a:endParaRPr lang="hu-HU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07704" y="1340768"/>
            <a:ext cx="6630364" cy="720080"/>
          </a:xfrm>
        </p:spPr>
        <p:txBody>
          <a:bodyPr/>
          <a:lstStyle/>
          <a:p>
            <a:r>
              <a:rPr lang="hu-HU" dirty="0"/>
              <a:t>D</a:t>
            </a:r>
            <a:r>
              <a:rPr lang="hu-HU" dirty="0" smtClean="0"/>
              <a:t>r. Kómár András</a:t>
            </a:r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1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</a:t>
            </a:fld>
            <a:endParaRPr lang="hu-HU" dirty="0"/>
          </a:p>
        </p:txBody>
      </p:sp>
      <p:sp>
        <p:nvSpPr>
          <p:cNvPr id="6" name="Content Placeholder 5"/>
          <p:cNvSpPr>
            <a:spLocks noGrp="1"/>
          </p:cNvSpPr>
          <p:nvPr>
            <p:ph idx="14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2014. szeptember 10-11.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8884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80000" y="221539"/>
            <a:ext cx="7453689" cy="759189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>A válságkezelés nemzetközi dimenziója</a:t>
            </a:r>
            <a:endParaRPr lang="hu-HU" b="1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Tartalom helye 2"/>
          <p:cNvSpPr>
            <a:spLocks noGrp="1"/>
          </p:cNvSpPr>
          <p:nvPr>
            <p:ph idx="1"/>
          </p:nvPr>
        </p:nvSpPr>
        <p:spPr>
          <a:xfrm>
            <a:off x="467544" y="4653136"/>
            <a:ext cx="8136904" cy="18722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u="sng" dirty="0" err="1" smtClean="0"/>
              <a:t>BRRD</a:t>
            </a:r>
            <a:endParaRPr lang="hu-HU" sz="2400" u="sng" dirty="0" smtClean="0"/>
          </a:p>
          <a:p>
            <a:r>
              <a:rPr lang="hu-HU" sz="2400" dirty="0"/>
              <a:t>m</a:t>
            </a:r>
            <a:r>
              <a:rPr lang="hu-HU" sz="2400" dirty="0" smtClean="0"/>
              <a:t>eghatározza a határon átnyúló együttműködés kereteit</a:t>
            </a:r>
          </a:p>
          <a:p>
            <a:r>
              <a:rPr lang="hu-HU" sz="2400" dirty="0" smtClean="0"/>
              <a:t>EU-n belül és harmadik országok vonatkozásában is</a:t>
            </a:r>
          </a:p>
          <a:p>
            <a:pPr marL="0" indent="0">
              <a:buNone/>
            </a:pPr>
            <a:r>
              <a:rPr lang="hu-HU" sz="2400" dirty="0" smtClean="0"/>
              <a:t>Ezeket két- vagy többoldalú megállapodások egészíthetik ki.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515350" cy="1223963"/>
          </a:xfrm>
        </p:spPr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r>
              <a:rPr lang="hu-HU" altLang="hu-HU" sz="2400" dirty="0" smtClean="0"/>
              <a:t>A nemzetközileg aktív hitelintézetek és befektetési vállalkozások, ill. ezek csoportjainak </a:t>
            </a:r>
            <a:r>
              <a:rPr lang="hu-HU" altLang="hu-HU" sz="2400" b="1" dirty="0" smtClean="0"/>
              <a:t>hatékony válságkezelése </a:t>
            </a:r>
            <a:r>
              <a:rPr lang="hu-HU" altLang="hu-HU" sz="2400" dirty="0" smtClean="0"/>
              <a:t>több ország, ill. több nemzeti hatóság együttműködését igényli.</a:t>
            </a:r>
          </a:p>
          <a:p>
            <a:pPr marL="0" indent="0" algn="just" eaLnBrk="1" hangingPunct="1">
              <a:buFont typeface="Arial" charset="0"/>
              <a:buNone/>
            </a:pPr>
            <a:endParaRPr lang="hu-HU" altLang="hu-HU" sz="2400" dirty="0" smtClean="0"/>
          </a:p>
          <a:p>
            <a:pPr marL="0" indent="0" algn="just" eaLnBrk="1" hangingPunct="1">
              <a:buFont typeface="Arial" charset="0"/>
              <a:buNone/>
            </a:pPr>
            <a:endParaRPr lang="hu-HU" altLang="hu-HU" sz="2400" dirty="0" smtClean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697508"/>
              </p:ext>
            </p:extLst>
          </p:nvPr>
        </p:nvGraphicFramePr>
        <p:xfrm>
          <a:off x="323528" y="2492896"/>
          <a:ext cx="8642350" cy="1873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1175"/>
                <a:gridCol w="4321175"/>
              </a:tblGrid>
              <a:tr h="5763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300" b="1" dirty="0" smtClean="0"/>
                        <a:t>Felügyeleti válságkezelés</a:t>
                      </a:r>
                    </a:p>
                  </a:txBody>
                  <a:tcPr marL="91455" marR="91455" marT="45745" marB="45745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300" b="1" dirty="0" smtClean="0">
                          <a:solidFill>
                            <a:schemeClr val="bg1"/>
                          </a:solidFill>
                        </a:rPr>
                        <a:t>Szanálás</a:t>
                      </a:r>
                    </a:p>
                  </a:txBody>
                  <a:tcPr marL="91455" marR="91455" marT="45745" marB="45745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296865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hu-HU" sz="1800" dirty="0" smtClean="0"/>
                        <a:t>vannak intézményes</a:t>
                      </a:r>
                      <a:r>
                        <a:rPr lang="hu-HU" sz="1800" baseline="0" dirty="0" smtClean="0"/>
                        <a:t> keretek (pl. felügyeleti kollégium)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u-HU" sz="1800" baseline="0" dirty="0" smtClean="0"/>
                        <a:t>vannak együttműködési megállapodások (pl. felügyelési </a:t>
                      </a:r>
                      <a:r>
                        <a:rPr lang="hu-HU" sz="1800" baseline="0" dirty="0" err="1" smtClean="0"/>
                        <a:t>MoU</a:t>
                      </a:r>
                      <a:r>
                        <a:rPr lang="hu-HU" sz="1800" baseline="0" dirty="0" smtClean="0"/>
                        <a:t>)</a:t>
                      </a:r>
                      <a:endParaRPr lang="hu-HU" sz="1800" dirty="0" smtClean="0"/>
                    </a:p>
                  </a:txBody>
                  <a:tcPr marL="91455" marR="91455" marT="45745" marB="45745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hu-HU" sz="1800" dirty="0" smtClean="0">
                          <a:solidFill>
                            <a:schemeClr val="tx1"/>
                          </a:solidFill>
                        </a:rPr>
                        <a:t>ki kell alakítani az intézményes</a:t>
                      </a:r>
                      <a:r>
                        <a:rPr lang="hu-HU" sz="1800" baseline="0" dirty="0" smtClean="0">
                          <a:solidFill>
                            <a:schemeClr val="tx1"/>
                          </a:solidFill>
                        </a:rPr>
                        <a:t> kereteket (pl. szanálási kollégium)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hu-HU" sz="1800" baseline="0" dirty="0" smtClean="0">
                          <a:solidFill>
                            <a:schemeClr val="tx1"/>
                          </a:solidFill>
                        </a:rPr>
                        <a:t>létre kell hozni az együttműködési megállapodásokat (pl. szanálási </a:t>
                      </a:r>
                      <a:r>
                        <a:rPr lang="hu-HU" sz="1800" baseline="0" dirty="0" err="1" smtClean="0">
                          <a:solidFill>
                            <a:schemeClr val="tx1"/>
                          </a:solidFill>
                        </a:rPr>
                        <a:t>MoU</a:t>
                      </a:r>
                      <a:r>
                        <a:rPr lang="hu-HU" sz="18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hu-H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45" marB="45745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094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80000" y="221539"/>
            <a:ext cx="7453689" cy="759189"/>
          </a:xfrm>
        </p:spPr>
        <p:txBody>
          <a:bodyPr>
            <a:normAutofit/>
          </a:bodyPr>
          <a:lstStyle/>
          <a:p>
            <a:r>
              <a:rPr lang="hu-HU" b="1" dirty="0" smtClean="0"/>
              <a:t>Szanálási kollégiumok</a:t>
            </a:r>
            <a:endParaRPr lang="hu-HU" b="1" dirty="0">
              <a:solidFill>
                <a:srgbClr val="FF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1196752"/>
            <a:ext cx="7886700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200" dirty="0" smtClean="0"/>
              <a:t>Részvétel két szerepkörben</a:t>
            </a:r>
          </a:p>
          <a:p>
            <a:r>
              <a:rPr lang="hu-HU" sz="2200" b="1" dirty="0" smtClean="0"/>
              <a:t>Home: </a:t>
            </a:r>
            <a:r>
              <a:rPr lang="hu-HU" sz="2200" dirty="0" smtClean="0"/>
              <a:t>létrehozatal és működtetés (OTP esetén)</a:t>
            </a:r>
          </a:p>
          <a:p>
            <a:r>
              <a:rPr lang="hu-HU" sz="2200" b="1" dirty="0" err="1" smtClean="0"/>
              <a:t>Host</a:t>
            </a:r>
            <a:r>
              <a:rPr lang="hu-HU" sz="2200" b="1" dirty="0" smtClean="0"/>
              <a:t>: </a:t>
            </a:r>
            <a:r>
              <a:rPr lang="hu-HU" sz="2200" dirty="0" smtClean="0"/>
              <a:t>részvétel (külföldi leánybankok esetén)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559661"/>
              </p:ext>
            </p:extLst>
          </p:nvPr>
        </p:nvGraphicFramePr>
        <p:xfrm>
          <a:off x="827584" y="2420888"/>
          <a:ext cx="7560840" cy="33546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/>
                <a:gridCol w="4320480"/>
              </a:tblGrid>
              <a:tr h="336052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Résztvevők</a:t>
                      </a: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Feladatok</a:t>
                      </a: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9402">
                <a:tc>
                  <a:txBody>
                    <a:bodyPr/>
                    <a:lstStyle/>
                    <a:p>
                      <a:r>
                        <a:rPr lang="hu-HU" dirty="0" smtClean="0"/>
                        <a:t>EU szanálási hatóságok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Információcsere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89402">
                <a:tc>
                  <a:txBody>
                    <a:bodyPr/>
                    <a:lstStyle/>
                    <a:p>
                      <a:r>
                        <a:rPr lang="hu-HU" dirty="0" smtClean="0"/>
                        <a:t>EU felügyeleti hatóságok (és a jegybank</a:t>
                      </a:r>
                      <a:r>
                        <a:rPr lang="hu-HU" baseline="0" dirty="0" smtClean="0"/>
                        <a:t> a felügyelet </a:t>
                      </a:r>
                      <a:r>
                        <a:rPr lang="hu-HU" baseline="0" dirty="0" smtClean="0"/>
                        <a:t>döntése </a:t>
                      </a:r>
                      <a:r>
                        <a:rPr lang="hu-HU" baseline="0" dirty="0" smtClean="0"/>
                        <a:t>alapján)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Csoportszintű szanálási</a:t>
                      </a:r>
                      <a:r>
                        <a:rPr lang="hu-HU" baseline="0" dirty="0" smtClean="0"/>
                        <a:t> terv kidolgozása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89402">
                <a:tc>
                  <a:txBody>
                    <a:bodyPr/>
                    <a:lstStyle/>
                    <a:p>
                      <a:r>
                        <a:rPr lang="hu-HU" dirty="0" smtClean="0"/>
                        <a:t>EU illetékes minisztériumok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Csoport szanálhatóságának értékelése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89402">
                <a:tc>
                  <a:txBody>
                    <a:bodyPr/>
                    <a:lstStyle/>
                    <a:p>
                      <a:r>
                        <a:rPr lang="hu-HU" dirty="0" smtClean="0"/>
                        <a:t>EU betétbiztosítási</a:t>
                      </a:r>
                      <a:r>
                        <a:rPr lang="hu-HU" baseline="0" dirty="0" smtClean="0"/>
                        <a:t> rendszerek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Szanálhatósági akadályok kezelése/elhárítása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89402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EBA</a:t>
                      </a:r>
                      <a:r>
                        <a:rPr lang="hu-HU" dirty="0" smtClean="0"/>
                        <a:t> (szavazati jog nélkül)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Egyedi</a:t>
                      </a:r>
                      <a:r>
                        <a:rPr lang="hu-HU" baseline="0" dirty="0" smtClean="0"/>
                        <a:t> és összevont alapú </a:t>
                      </a:r>
                      <a:r>
                        <a:rPr lang="hu-HU" baseline="0" dirty="0" err="1" smtClean="0"/>
                        <a:t>MREL</a:t>
                      </a:r>
                      <a:r>
                        <a:rPr lang="hu-HU" baseline="0" dirty="0" smtClean="0"/>
                        <a:t> meghatározása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89402">
                <a:tc rowSpan="2">
                  <a:txBody>
                    <a:bodyPr/>
                    <a:lstStyle/>
                    <a:p>
                      <a:r>
                        <a:rPr lang="hu-HU" dirty="0" smtClean="0"/>
                        <a:t>Harmadik ország szanálási hatósága (megfigyelő, nem automatikus részvétel)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Csoportszintű szanálás</a:t>
                      </a:r>
                      <a:r>
                        <a:rPr lang="hu-HU" baseline="0" dirty="0" smtClean="0"/>
                        <a:t> koordinálása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568704"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Finanszírozási rendszerek alkalmazásának összehangolása, teherviselési megállapodás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8" name="Tartalom helye 2"/>
          <p:cNvSpPr>
            <a:spLocks noGrp="1"/>
          </p:cNvSpPr>
          <p:nvPr>
            <p:ph idx="1"/>
          </p:nvPr>
        </p:nvSpPr>
        <p:spPr>
          <a:xfrm>
            <a:off x="611560" y="5992772"/>
            <a:ext cx="7848872" cy="331165"/>
          </a:xfrm>
          <a:solidFill>
            <a:schemeClr val="accent6">
              <a:lumMod val="40000"/>
              <a:lumOff val="60000"/>
            </a:schemeClr>
          </a:solidFill>
          <a:ln w="12700"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1700" dirty="0" err="1" smtClean="0"/>
              <a:t>EBA</a:t>
            </a:r>
            <a:r>
              <a:rPr lang="hu-HU" sz="1700" dirty="0" smtClean="0"/>
              <a:t> </a:t>
            </a:r>
            <a:r>
              <a:rPr lang="hu-HU" sz="1700" dirty="0" err="1" smtClean="0"/>
              <a:t>draft</a:t>
            </a:r>
            <a:r>
              <a:rPr lang="hu-HU" sz="1700" dirty="0" smtClean="0"/>
              <a:t> </a:t>
            </a:r>
            <a:r>
              <a:rPr lang="hu-HU" sz="1700" dirty="0" err="1" smtClean="0"/>
              <a:t>RTS</a:t>
            </a:r>
            <a:r>
              <a:rPr lang="hu-HU" sz="1700" dirty="0" smtClean="0"/>
              <a:t> a szanálási kollégiumok működéséről (2015. július 3.)</a:t>
            </a:r>
          </a:p>
        </p:txBody>
      </p:sp>
    </p:spTree>
    <p:extLst>
      <p:ext uri="{BB962C8B-B14F-4D97-AF65-F5344CB8AC3E}">
        <p14:creationId xmlns:p14="http://schemas.microsoft.com/office/powerpoint/2010/main" val="341964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80000" y="221539"/>
            <a:ext cx="7453689" cy="759189"/>
          </a:xfrm>
        </p:spPr>
        <p:txBody>
          <a:bodyPr>
            <a:normAutofit/>
          </a:bodyPr>
          <a:lstStyle/>
          <a:p>
            <a:r>
              <a:rPr lang="hu-HU" b="1" dirty="0" smtClean="0"/>
              <a:t>Együttműködési megállapodások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51367" y="1340768"/>
            <a:ext cx="7886700" cy="48965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000" b="1" u="sng" dirty="0" smtClean="0"/>
              <a:t>EU-tagállamok</a:t>
            </a:r>
          </a:p>
          <a:p>
            <a:pPr algn="just"/>
            <a:r>
              <a:rPr lang="hu-HU" sz="2000" dirty="0" smtClean="0"/>
              <a:t>Kollégiumon kívüli együttműködés</a:t>
            </a:r>
          </a:p>
          <a:p>
            <a:pPr algn="just"/>
            <a:r>
              <a:rPr lang="hu-HU" sz="2000" dirty="0" smtClean="0"/>
              <a:t>Információ megosztása</a:t>
            </a:r>
          </a:p>
          <a:p>
            <a:pPr algn="just">
              <a:spcAft>
                <a:spcPts val="1800"/>
              </a:spcAft>
            </a:pPr>
            <a:r>
              <a:rPr lang="hu-HU" sz="2000" dirty="0" smtClean="0"/>
              <a:t>Harmadik országbeli szanálási hatóságtól kapott információkat nem lehet megosztani annak hozzájárulása nélkül</a:t>
            </a:r>
          </a:p>
          <a:p>
            <a:pPr marL="0" indent="0">
              <a:buNone/>
            </a:pPr>
            <a:r>
              <a:rPr lang="hu-HU" sz="2000" b="1" u="sng" dirty="0" smtClean="0"/>
              <a:t>Harmadik országok</a:t>
            </a:r>
          </a:p>
          <a:p>
            <a:pPr algn="just"/>
            <a:r>
              <a:rPr lang="hu-HU" sz="2000" dirty="0" smtClean="0"/>
              <a:t>Szanálási eljárás elismerése és a magyarországi cselekmények végrehajtása (a magyar jog megsértése nélkül) vagy elutasítása</a:t>
            </a:r>
          </a:p>
          <a:p>
            <a:pPr algn="just"/>
            <a:r>
              <a:rPr lang="hu-HU" sz="2000" dirty="0" smtClean="0"/>
              <a:t>Információcsere, ha a harmadik országbeli hatóság titoktartási előírásai megfelelőek</a:t>
            </a:r>
          </a:p>
          <a:p>
            <a:pPr algn="just"/>
            <a:r>
              <a:rPr lang="hu-HU" sz="2000" dirty="0" err="1" smtClean="0"/>
              <a:t>EGT-állam</a:t>
            </a:r>
            <a:r>
              <a:rPr lang="hu-HU" sz="2000" dirty="0" smtClean="0"/>
              <a:t> hatóságától származó információt csak annak hozzájárulásával lehet megosztani és a hatóság által engedélyezett célból lehet közölni</a:t>
            </a:r>
          </a:p>
          <a:p>
            <a:pPr algn="just"/>
            <a:endParaRPr lang="hu-HU" sz="1500" dirty="0" smtClean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4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Tartalom helye 2"/>
          <p:cNvSpPr>
            <a:spLocks noGrp="1"/>
          </p:cNvSpPr>
          <p:nvPr>
            <p:ph idx="1"/>
          </p:nvPr>
        </p:nvSpPr>
        <p:spPr>
          <a:xfrm>
            <a:off x="611560" y="5992772"/>
            <a:ext cx="7848872" cy="331165"/>
          </a:xfrm>
          <a:solidFill>
            <a:schemeClr val="accent6">
              <a:lumMod val="40000"/>
              <a:lumOff val="60000"/>
            </a:schemeClr>
          </a:solidFill>
          <a:ln w="12700"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1700" dirty="0" err="1" smtClean="0"/>
              <a:t>EBA</a:t>
            </a:r>
            <a:r>
              <a:rPr lang="hu-HU" sz="1700" dirty="0" smtClean="0"/>
              <a:t> </a:t>
            </a:r>
            <a:r>
              <a:rPr lang="hu-HU" sz="1700" dirty="0" err="1" smtClean="0"/>
              <a:t>keretmegállapodás</a:t>
            </a:r>
            <a:r>
              <a:rPr lang="hu-HU" sz="1700" dirty="0" smtClean="0"/>
              <a:t> </a:t>
            </a:r>
            <a:r>
              <a:rPr lang="hu-HU" sz="1700" dirty="0" smtClean="0"/>
              <a:t>a harmadik országokkal való együttműködésről</a:t>
            </a:r>
          </a:p>
        </p:txBody>
      </p:sp>
    </p:spTree>
    <p:extLst>
      <p:ext uri="{BB962C8B-B14F-4D97-AF65-F5344CB8AC3E}">
        <p14:creationId xmlns:p14="http://schemas.microsoft.com/office/powerpoint/2010/main" val="154752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80000" y="221539"/>
            <a:ext cx="7956496" cy="759189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>Szanálási tervezés és szanálhatósági értékelés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51367" y="1340769"/>
            <a:ext cx="7886700" cy="446449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hu-HU" sz="1700" b="1" u="sng" dirty="0" smtClean="0"/>
              <a:t>Csoportszintű szanálási tervezés</a:t>
            </a:r>
          </a:p>
          <a:p>
            <a:pPr algn="just"/>
            <a:r>
              <a:rPr lang="hu-HU" sz="1700" dirty="0" smtClean="0"/>
              <a:t>A csoportszintű szanálási terv kiterjed az EU-szintű anyavállalatra, </a:t>
            </a:r>
            <a:r>
              <a:rPr lang="hu-HU" sz="1700" dirty="0" err="1" smtClean="0"/>
              <a:t>EGT-állam</a:t>
            </a:r>
            <a:r>
              <a:rPr lang="hu-HU" sz="1700" dirty="0" smtClean="0"/>
              <a:t> és harmadik ország leányvállalataira, csoporthoz tartozó pénzügyi vállalkozásra</a:t>
            </a:r>
          </a:p>
          <a:p>
            <a:pPr algn="just"/>
            <a:r>
              <a:rPr lang="hu-HU" sz="1700" dirty="0" smtClean="0"/>
              <a:t>Elfogadás </a:t>
            </a:r>
            <a:r>
              <a:rPr lang="hu-HU" sz="1700" b="1" dirty="0" smtClean="0"/>
              <a:t>többoldalú eljárás </a:t>
            </a:r>
            <a:r>
              <a:rPr lang="hu-HU" sz="1700" dirty="0" smtClean="0"/>
              <a:t>keretében: valamennyi </a:t>
            </a:r>
            <a:r>
              <a:rPr lang="hu-HU" sz="1700" dirty="0" err="1" smtClean="0"/>
              <a:t>EGT-állam</a:t>
            </a:r>
            <a:r>
              <a:rPr lang="hu-HU" sz="1700" dirty="0" smtClean="0"/>
              <a:t> illetékes szanálási hatóságának egyetértése szükséges</a:t>
            </a:r>
          </a:p>
          <a:p>
            <a:pPr algn="just"/>
            <a:r>
              <a:rPr lang="hu-HU" sz="1700" dirty="0" smtClean="0"/>
              <a:t>Ha a többoldalú eljárás eredménytelen (4 hónap után), csak a tagállam tekintetében lehet egyedi tervet készíteni és azt meg kell küldeni a többi </a:t>
            </a:r>
            <a:r>
              <a:rPr lang="hu-HU" sz="1700" dirty="0" err="1" smtClean="0"/>
              <a:t>EGT-államnak</a:t>
            </a:r>
            <a:endParaRPr lang="hu-HU" sz="1700" dirty="0" smtClean="0"/>
          </a:p>
          <a:p>
            <a:pPr algn="just">
              <a:spcAft>
                <a:spcPts val="1800"/>
              </a:spcAft>
            </a:pPr>
            <a:r>
              <a:rPr lang="hu-HU" sz="1700" dirty="0" err="1" smtClean="0"/>
              <a:t>EBA</a:t>
            </a:r>
            <a:r>
              <a:rPr lang="hu-HU" sz="1700" dirty="0" smtClean="0"/>
              <a:t> </a:t>
            </a:r>
            <a:r>
              <a:rPr lang="hu-HU" sz="1700" dirty="0" err="1" smtClean="0"/>
              <a:t>mediáció</a:t>
            </a:r>
            <a:r>
              <a:rPr lang="hu-HU" sz="1700" dirty="0" smtClean="0"/>
              <a:t> lehetősége </a:t>
            </a:r>
          </a:p>
          <a:p>
            <a:pPr marL="0" indent="0" algn="just">
              <a:buNone/>
            </a:pPr>
            <a:r>
              <a:rPr lang="hu-HU" sz="1700" b="1" u="sng" dirty="0" smtClean="0"/>
              <a:t>Csoportszintű szanálhatóság értékelése és akadályok elhárítása</a:t>
            </a:r>
          </a:p>
          <a:p>
            <a:pPr algn="just"/>
            <a:r>
              <a:rPr lang="hu-HU" sz="1700" dirty="0" smtClean="0"/>
              <a:t>Csoportszintű szanálási hatóság a többi szanálási és felügyeleti hatósággal együttműködve, szanálási kollégium keretében hoz döntést</a:t>
            </a:r>
          </a:p>
          <a:p>
            <a:pPr algn="just"/>
            <a:r>
              <a:rPr lang="hu-HU" sz="1700" dirty="0" smtClean="0"/>
              <a:t>Ha az értékelés alapján a csoport nem szanálható, értesíteni kell az </a:t>
            </a:r>
            <a:r>
              <a:rPr lang="hu-HU" sz="1700" dirty="0" err="1" smtClean="0"/>
              <a:t>EBA-t</a:t>
            </a:r>
            <a:endParaRPr lang="hu-HU" sz="1700" dirty="0" smtClean="0"/>
          </a:p>
          <a:p>
            <a:pPr algn="just"/>
            <a:r>
              <a:rPr lang="hu-HU" sz="1700" dirty="0" smtClean="0"/>
              <a:t>Döntés többoldalú eljárás keretében, egyet nem értés esetén </a:t>
            </a:r>
            <a:r>
              <a:rPr lang="hu-HU" sz="1700" dirty="0" err="1" smtClean="0"/>
              <a:t>EBA-mediáció</a:t>
            </a:r>
            <a:r>
              <a:rPr lang="hu-HU" sz="1700" dirty="0" smtClean="0"/>
              <a:t> lehetősége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5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Tartalom helye 2"/>
          <p:cNvSpPr>
            <a:spLocks noGrp="1"/>
          </p:cNvSpPr>
          <p:nvPr>
            <p:ph idx="1"/>
          </p:nvPr>
        </p:nvSpPr>
        <p:spPr>
          <a:xfrm>
            <a:off x="611560" y="5949280"/>
            <a:ext cx="7848872" cy="331165"/>
          </a:xfrm>
          <a:solidFill>
            <a:schemeClr val="accent6">
              <a:lumMod val="40000"/>
              <a:lumOff val="60000"/>
            </a:schemeClr>
          </a:solidFill>
          <a:ln w="12700">
            <a:solidFill>
              <a:srgbClr val="00206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1700" dirty="0" err="1" smtClean="0"/>
              <a:t>EBA</a:t>
            </a:r>
            <a:r>
              <a:rPr lang="hu-HU" sz="1700" dirty="0" smtClean="0"/>
              <a:t> </a:t>
            </a:r>
            <a:r>
              <a:rPr lang="hu-HU" sz="1700" dirty="0" err="1" smtClean="0"/>
              <a:t>draft</a:t>
            </a:r>
            <a:r>
              <a:rPr lang="hu-HU" sz="1700" dirty="0" smtClean="0"/>
              <a:t> </a:t>
            </a:r>
            <a:r>
              <a:rPr lang="hu-HU" sz="1700" dirty="0" err="1" smtClean="0"/>
              <a:t>RTS</a:t>
            </a:r>
            <a:r>
              <a:rPr lang="hu-HU" sz="1700" dirty="0" smtClean="0"/>
              <a:t> a csoportos szanálási tervek tartalmi elemeiről (2015. július 3.)</a:t>
            </a:r>
          </a:p>
        </p:txBody>
      </p:sp>
    </p:spTree>
    <p:extLst>
      <p:ext uri="{BB962C8B-B14F-4D97-AF65-F5344CB8AC3E}">
        <p14:creationId xmlns:p14="http://schemas.microsoft.com/office/powerpoint/2010/main" val="154752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5673123" y="3351445"/>
            <a:ext cx="3470877" cy="1532334"/>
          </a:xfrm>
          <a:prstGeom prst="roundRect">
            <a:avLst/>
          </a:prstGeom>
          <a:ln>
            <a:noFill/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hu-HU" sz="1200" dirty="0" smtClean="0">
                <a:solidFill>
                  <a:srgbClr val="002060"/>
                </a:solidFill>
              </a:rPr>
              <a:t>Intézkedés miatt más csoporttagnál is beállnak-e a szanálási feltételek? </a:t>
            </a:r>
          </a:p>
          <a:p>
            <a:pPr marL="171450" indent="-171450">
              <a:buFontTx/>
              <a:buChar char="-"/>
            </a:pPr>
            <a:r>
              <a:rPr lang="hu-HU" sz="1200" dirty="0" smtClean="0">
                <a:solidFill>
                  <a:srgbClr val="002060"/>
                </a:solidFill>
              </a:rPr>
              <a:t>Szükséges-e  az anyavállalati szinten kívüli intézkedés a helyzet stabilizálása érdekében?</a:t>
            </a:r>
          </a:p>
          <a:p>
            <a:pPr marL="171450" indent="-171450">
              <a:buFontTx/>
              <a:buChar char="-"/>
            </a:pPr>
            <a:r>
              <a:rPr lang="hu-HU" sz="1200" dirty="0" smtClean="0">
                <a:solidFill>
                  <a:srgbClr val="002060"/>
                </a:solidFill>
              </a:rPr>
              <a:t>Pozitív hatásokat nyújtanak-e a csoportos intézkedések a leányvállalatoknak? 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80000" y="221539"/>
            <a:ext cx="7453689" cy="759189"/>
          </a:xfrm>
        </p:spPr>
        <p:txBody>
          <a:bodyPr/>
          <a:lstStyle/>
          <a:p>
            <a:r>
              <a:rPr lang="hu-HU" b="1" dirty="0" smtClean="0"/>
              <a:t>Csoportszintű szanálás</a:t>
            </a:r>
            <a:endParaRPr lang="hu-HU" b="1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TextBox 7"/>
          <p:cNvSpPr txBox="1"/>
          <p:nvPr/>
        </p:nvSpPr>
        <p:spPr>
          <a:xfrm>
            <a:off x="1043608" y="1450581"/>
            <a:ext cx="2620714" cy="374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600" dirty="0" smtClean="0"/>
              <a:t>Leányvállalat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21232" y="1450581"/>
            <a:ext cx="2592288" cy="3745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600" dirty="0" smtClean="0"/>
              <a:t>EU-szintű anyavállalat</a:t>
            </a:r>
          </a:p>
        </p:txBody>
      </p:sp>
      <p:sp>
        <p:nvSpPr>
          <p:cNvPr id="10" name="Down Arrow 9"/>
          <p:cNvSpPr/>
          <p:nvPr/>
        </p:nvSpPr>
        <p:spPr>
          <a:xfrm>
            <a:off x="2353965" y="1988840"/>
            <a:ext cx="201811" cy="504056"/>
          </a:xfrm>
          <a:prstGeom prst="downArrow">
            <a:avLst/>
          </a:prstGeom>
          <a:solidFill>
            <a:schemeClr val="accent6">
              <a:lumMod val="5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Down Arrow 10"/>
          <p:cNvSpPr/>
          <p:nvPr/>
        </p:nvSpPr>
        <p:spPr>
          <a:xfrm>
            <a:off x="6592493" y="1956012"/>
            <a:ext cx="201811" cy="504056"/>
          </a:xfrm>
          <a:prstGeom prst="downArrow">
            <a:avLst/>
          </a:prstGeom>
          <a:solidFill>
            <a:schemeClr val="accent6">
              <a:lumMod val="5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TextBox 11"/>
          <p:cNvSpPr txBox="1"/>
          <p:nvPr/>
        </p:nvSpPr>
        <p:spPr>
          <a:xfrm>
            <a:off x="3274404" y="1883323"/>
            <a:ext cx="2620714" cy="64698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rgbClr val="002060"/>
                </a:solidFill>
              </a:rPr>
              <a:t>s</a:t>
            </a:r>
            <a:r>
              <a:rPr lang="hu-HU" sz="1600" dirty="0" smtClean="0">
                <a:solidFill>
                  <a:srgbClr val="002060"/>
                </a:solidFill>
              </a:rPr>
              <a:t>zanálási feltételek teljesülése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55842" y="2568718"/>
            <a:ext cx="6657678" cy="646986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600" dirty="0" smtClean="0"/>
              <a:t>Szanálási kollégiumi tagok értesítése </a:t>
            </a:r>
          </a:p>
          <a:p>
            <a:pPr algn="ctr"/>
            <a:r>
              <a:rPr lang="hu-HU" sz="1600" dirty="0" smtClean="0"/>
              <a:t>a feltételek teljesüléséről és a tervezett intézkedésekről </a:t>
            </a:r>
          </a:p>
        </p:txBody>
      </p:sp>
      <p:sp>
        <p:nvSpPr>
          <p:cNvPr id="20" name="Down Arrow 19"/>
          <p:cNvSpPr/>
          <p:nvPr/>
        </p:nvSpPr>
        <p:spPr>
          <a:xfrm rot="2700000">
            <a:off x="2687101" y="4408419"/>
            <a:ext cx="201811" cy="504056"/>
          </a:xfrm>
          <a:prstGeom prst="downArrow">
            <a:avLst/>
          </a:prstGeom>
          <a:solidFill>
            <a:schemeClr val="accent6">
              <a:lumMod val="5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Down Arrow 20"/>
          <p:cNvSpPr/>
          <p:nvPr/>
        </p:nvSpPr>
        <p:spPr>
          <a:xfrm rot="18900000">
            <a:off x="4132805" y="4414570"/>
            <a:ext cx="201811" cy="504056"/>
          </a:xfrm>
          <a:prstGeom prst="downArrow">
            <a:avLst/>
          </a:prstGeom>
          <a:solidFill>
            <a:schemeClr val="accent6">
              <a:lumMod val="5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TextBox 21"/>
          <p:cNvSpPr txBox="1"/>
          <p:nvPr/>
        </p:nvSpPr>
        <p:spPr>
          <a:xfrm>
            <a:off x="1551166" y="3741697"/>
            <a:ext cx="3953806" cy="646986"/>
          </a:xfrm>
          <a:prstGeom prst="roundRect">
            <a:avLst/>
          </a:prstGeom>
          <a:ln>
            <a:solidFill>
              <a:schemeClr val="accent5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600" dirty="0" smtClean="0">
                <a:solidFill>
                  <a:srgbClr val="002060"/>
                </a:solidFill>
              </a:rPr>
              <a:t>Szükséges-e a csoportos intézkedések végrehajtása?</a:t>
            </a:r>
          </a:p>
        </p:txBody>
      </p:sp>
      <p:sp>
        <p:nvSpPr>
          <p:cNvPr id="23" name="Down Arrow 22"/>
          <p:cNvSpPr/>
          <p:nvPr/>
        </p:nvSpPr>
        <p:spPr>
          <a:xfrm>
            <a:off x="3428061" y="3279689"/>
            <a:ext cx="196143" cy="396044"/>
          </a:xfrm>
          <a:prstGeom prst="downArrow">
            <a:avLst/>
          </a:prstGeom>
          <a:solidFill>
            <a:schemeClr val="accent6">
              <a:lumMod val="5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4" name="TextBox 23"/>
          <p:cNvSpPr txBox="1"/>
          <p:nvPr/>
        </p:nvSpPr>
        <p:spPr>
          <a:xfrm>
            <a:off x="1900303" y="4541588"/>
            <a:ext cx="779398" cy="3745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600" dirty="0" smtClean="0">
                <a:solidFill>
                  <a:srgbClr val="002060"/>
                </a:solidFill>
              </a:rPr>
              <a:t>nem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7898" y="4473161"/>
            <a:ext cx="779398" cy="3745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600" dirty="0" smtClean="0">
                <a:solidFill>
                  <a:srgbClr val="002060"/>
                </a:solidFill>
              </a:rPr>
              <a:t>igen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64199" y="4972169"/>
            <a:ext cx="2201913" cy="646986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600" dirty="0" smtClean="0"/>
              <a:t>Jelzett intézkedések végrehajtása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006128" y="4982014"/>
            <a:ext cx="2164101" cy="919401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600" dirty="0" smtClean="0"/>
              <a:t>Csoportos szanálási intézkedés</a:t>
            </a:r>
          </a:p>
          <a:p>
            <a:pPr algn="ctr"/>
            <a:r>
              <a:rPr lang="hu-HU" sz="1600" dirty="0" smtClean="0"/>
              <a:t>(többoldalú eljárás)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012068" y="5946462"/>
            <a:ext cx="4152220" cy="57888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1400" dirty="0" smtClean="0">
                <a:solidFill>
                  <a:srgbClr val="002060"/>
                </a:solidFill>
              </a:rPr>
              <a:t>Ha valamelyik szanálási hatóság nem ért vele egyet, indokolnia kell az eltérő intézkedéseket</a:t>
            </a:r>
          </a:p>
        </p:txBody>
      </p:sp>
      <p:sp>
        <p:nvSpPr>
          <p:cNvPr id="30" name="Left Brace 29"/>
          <p:cNvSpPr/>
          <p:nvPr/>
        </p:nvSpPr>
        <p:spPr>
          <a:xfrm>
            <a:off x="5559328" y="3425664"/>
            <a:ext cx="227590" cy="1370022"/>
          </a:xfrm>
          <a:prstGeom prst="leftBrac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948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80000" y="221539"/>
            <a:ext cx="7453689" cy="759189"/>
          </a:xfrm>
        </p:spPr>
        <p:txBody>
          <a:bodyPr/>
          <a:lstStyle/>
          <a:p>
            <a:r>
              <a:rPr lang="hu-HU" b="1" dirty="0" smtClean="0"/>
              <a:t>Költségek megosztása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51367" y="1340769"/>
            <a:ext cx="7886700" cy="2016223"/>
          </a:xfrm>
        </p:spPr>
        <p:txBody>
          <a:bodyPr>
            <a:noAutofit/>
          </a:bodyPr>
          <a:lstStyle/>
          <a:p>
            <a:pPr algn="just"/>
            <a:r>
              <a:rPr lang="hu-HU" sz="2600" dirty="0" smtClean="0"/>
              <a:t>A szanálási terv tartalmazza a szanálás finanszírozási módját és az </a:t>
            </a:r>
            <a:r>
              <a:rPr lang="hu-HU" sz="2600" dirty="0" err="1" smtClean="0"/>
              <a:t>EGT-államok</a:t>
            </a:r>
            <a:r>
              <a:rPr lang="hu-HU" sz="2600" dirty="0" smtClean="0"/>
              <a:t> közötti megosztást</a:t>
            </a:r>
          </a:p>
          <a:p>
            <a:pPr algn="just"/>
            <a:r>
              <a:rPr lang="hu-HU" sz="2600" dirty="0" smtClean="0"/>
              <a:t>Arányosságra, igénybevételi lehetőségekre és az adott </a:t>
            </a:r>
            <a:r>
              <a:rPr lang="hu-HU" sz="2600" dirty="0" err="1" smtClean="0"/>
              <a:t>EGT-állam</a:t>
            </a:r>
            <a:r>
              <a:rPr lang="hu-HU" sz="2600" dirty="0" smtClean="0"/>
              <a:t> pénzügyi rendszerének stabilitására is figyelemmel kell lenni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7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Tartalom helye 2"/>
          <p:cNvSpPr>
            <a:spLocks noGrp="1"/>
          </p:cNvSpPr>
          <p:nvPr>
            <p:ph idx="1"/>
          </p:nvPr>
        </p:nvSpPr>
        <p:spPr>
          <a:xfrm>
            <a:off x="611560" y="4005064"/>
            <a:ext cx="7920880" cy="43204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u-HU" sz="2600" b="1" dirty="0" smtClean="0"/>
              <a:t>Nagy vitákra lehet számítani!</a:t>
            </a:r>
          </a:p>
        </p:txBody>
      </p:sp>
      <p:sp>
        <p:nvSpPr>
          <p:cNvPr id="4" name="Right Brace 3"/>
          <p:cNvSpPr/>
          <p:nvPr/>
        </p:nvSpPr>
        <p:spPr>
          <a:xfrm rot="5400000">
            <a:off x="4391980" y="-207404"/>
            <a:ext cx="432048" cy="7848872"/>
          </a:xfrm>
          <a:prstGeom prst="rightBrac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8761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80000" y="221539"/>
            <a:ext cx="7453689" cy="759189"/>
          </a:xfrm>
        </p:spPr>
        <p:txBody>
          <a:bodyPr/>
          <a:lstStyle/>
          <a:p>
            <a:r>
              <a:rPr lang="hu-HU" b="1" dirty="0" smtClean="0"/>
              <a:t>Bankunió</a:t>
            </a:r>
            <a:endParaRPr lang="hu-HU" b="1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8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Tartalom helye 2"/>
          <p:cNvSpPr>
            <a:spLocks noGrp="1"/>
          </p:cNvSpPr>
          <p:nvPr>
            <p:ph idx="1"/>
          </p:nvPr>
        </p:nvSpPr>
        <p:spPr>
          <a:xfrm>
            <a:off x="651366" y="1340768"/>
            <a:ext cx="8169106" cy="489654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hu-HU" sz="2300" u="sng" dirty="0" smtClean="0"/>
              <a:t>A Bankunió tagállamaiban</a:t>
            </a:r>
          </a:p>
          <a:p>
            <a:pPr algn="just"/>
            <a:r>
              <a:rPr lang="hu-HU" sz="2300" dirty="0" smtClean="0"/>
              <a:t>Közös szanálási hatóság a nemzetiek felett (Egységes Szanálási Testület), ahol a fő döntések születnek (szanálási tervek, intézkedések, finanszírozás)</a:t>
            </a:r>
          </a:p>
          <a:p>
            <a:pPr algn="just"/>
            <a:r>
              <a:rPr lang="hu-HU" sz="2300" dirty="0" smtClean="0"/>
              <a:t>Végrehajtás nemzeti szanálási hatóságoknál</a:t>
            </a:r>
          </a:p>
          <a:p>
            <a:pPr algn="just"/>
            <a:r>
              <a:rPr lang="hu-HU" sz="2300" dirty="0" smtClean="0"/>
              <a:t>Bankunión belül gyakorlatilag a szanálási kollégium helyettesítése</a:t>
            </a:r>
          </a:p>
          <a:p>
            <a:pPr algn="just">
              <a:spcAft>
                <a:spcPts val="2400"/>
              </a:spcAft>
            </a:pPr>
            <a:r>
              <a:rPr lang="hu-HU" sz="2300" dirty="0" smtClean="0"/>
              <a:t>Közös szanálási alap (2024-ig fokozatosan közösségiesedik)</a:t>
            </a:r>
            <a:endParaRPr lang="hu-HU" sz="2300" dirty="0"/>
          </a:p>
          <a:p>
            <a:pPr marL="0" indent="0" algn="just">
              <a:buNone/>
            </a:pPr>
            <a:r>
              <a:rPr lang="hu-HU" sz="2300" u="sng" dirty="0" smtClean="0"/>
              <a:t>Ami minket közvetlenül érint</a:t>
            </a:r>
          </a:p>
          <a:p>
            <a:pPr algn="just"/>
            <a:r>
              <a:rPr lang="hu-HU" sz="2300" dirty="0" smtClean="0"/>
              <a:t>Együttműködés az Egységes Szanálási Testülettel a nemzeti szanálási hatóságok helyett/mellett</a:t>
            </a:r>
          </a:p>
          <a:p>
            <a:pPr algn="just"/>
            <a:r>
              <a:rPr lang="hu-HU" sz="2300" dirty="0" smtClean="0"/>
              <a:t>Szanálási kollégiumban az Egységes Szanálási Testület vesz részt bankuniós szanálási hatóságként</a:t>
            </a:r>
          </a:p>
        </p:txBody>
      </p:sp>
    </p:spTree>
    <p:extLst>
      <p:ext uri="{BB962C8B-B14F-4D97-AF65-F5344CB8AC3E}">
        <p14:creationId xmlns:p14="http://schemas.microsoft.com/office/powerpoint/2010/main" val="235778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 smtClean="0"/>
              <a:t>Köszönöm a figyelmet!</a:t>
            </a:r>
            <a:endParaRPr lang="hu-HU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8091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MNB_Theme_2">
      <a:dk1>
        <a:sysClr val="windowText" lastClr="000000"/>
      </a:dk1>
      <a:lt1>
        <a:sysClr val="window" lastClr="FFFFFF"/>
      </a:lt1>
      <a:dk2>
        <a:srgbClr val="898D8D"/>
      </a:dk2>
      <a:lt2>
        <a:srgbClr val="AC9F70"/>
      </a:lt2>
      <a:accent1>
        <a:srgbClr val="7E5C1D"/>
      </a:accent1>
      <a:accent2>
        <a:srgbClr val="E57200"/>
      </a:accent2>
      <a:accent3>
        <a:srgbClr val="CE0F69"/>
      </a:accent3>
      <a:accent4>
        <a:srgbClr val="8C4799"/>
      </a:accent4>
      <a:accent5>
        <a:srgbClr val="202653"/>
      </a:accent5>
      <a:accent6>
        <a:srgbClr val="7BAFD4"/>
      </a:accent6>
      <a:hlink>
        <a:srgbClr val="202653"/>
      </a:hlink>
      <a:folHlink>
        <a:srgbClr val="7BAFD4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MNB_MUAR_PPT_sablon_3" id="{0E99E441-BA91-481E-9FDC-17C2A4F83B22}" vid="{1A0FA107-B5C5-463B-9D6B-4746756CF09B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688</TotalTime>
  <Words>639</Words>
  <Application>Microsoft Office PowerPoint</Application>
  <PresentationFormat>On-screen Show (4:3)</PresentationFormat>
  <Paragraphs>101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blank</vt:lpstr>
      <vt:lpstr>A nemzetközileg aktív bankcsoportok kezelése</vt:lpstr>
      <vt:lpstr>A válságkezelés nemzetközi dimenziója</vt:lpstr>
      <vt:lpstr>Szanálási kollégiumok</vt:lpstr>
      <vt:lpstr>Együttműködési megállapodások</vt:lpstr>
      <vt:lpstr>Szanálási tervezés és szanálhatósági értékelés</vt:lpstr>
      <vt:lpstr>Csoportszintű szanálás</vt:lpstr>
      <vt:lpstr>Költségek megosztása</vt:lpstr>
      <vt:lpstr>Bankunió</vt:lpstr>
      <vt:lpstr>Köszönöm a figyelmet!</vt:lpstr>
    </vt:vector>
  </TitlesOfParts>
  <Company>Magyar Nemzeti Bank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szanálás finanszírozása</dc:title>
  <dc:creator>Sulyok András</dc:creator>
  <cp:lastModifiedBy>Dr. Kómár András</cp:lastModifiedBy>
  <cp:revision>84</cp:revision>
  <dcterms:created xsi:type="dcterms:W3CDTF">2014-09-08T11:37:02Z</dcterms:created>
  <dcterms:modified xsi:type="dcterms:W3CDTF">2014-09-10T09:19:51Z</dcterms:modified>
</cp:coreProperties>
</file>