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9"/>
  </p:notesMasterIdLst>
  <p:handoutMasterIdLst>
    <p:handoutMasterId r:id="rId10"/>
  </p:handoutMasterIdLst>
  <p:sldIdLst>
    <p:sldId id="260" r:id="rId2"/>
    <p:sldId id="261" r:id="rId3"/>
    <p:sldId id="262" r:id="rId4"/>
    <p:sldId id="263" r:id="rId5"/>
    <p:sldId id="264" r:id="rId6"/>
    <p:sldId id="265" r:id="rId7"/>
    <p:sldId id="268" r:id="rId8"/>
  </p:sldIdLst>
  <p:sldSz cx="9144000" cy="6858000" type="screen4x3"/>
  <p:notesSz cx="6858000" cy="9144000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452"/>
    <a:srgbClr val="92B93B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90" autoAdjust="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2017. 07. 03.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2017. 07. 03.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címe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/>
              <a:t>Előadó neve</a:t>
            </a:r>
          </a:p>
          <a:p>
            <a:pPr lvl="0"/>
            <a:r>
              <a:rPr lang="hu-HU" dirty="0"/>
              <a:t>Titulusa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/>
              <a:t>Dátum</a:t>
            </a:r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nb.hu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sz="2000" dirty="0"/>
              <a:t>A pénzügyi szolgáltatások közvetítőit érintő jogszabályi változások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hu-HU" dirty="0"/>
              <a:t>Magyar Nemzeti Bank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algn="ctr"/>
            <a:r>
              <a:rPr lang="hu-HU" dirty="0"/>
              <a:t>Dr. </a:t>
            </a:r>
            <a:r>
              <a:rPr lang="hu-HU" dirty="0" err="1"/>
              <a:t>Filepkó</a:t>
            </a:r>
            <a:r>
              <a:rPr lang="hu-HU" dirty="0"/>
              <a:t> Annamária</a:t>
            </a:r>
          </a:p>
          <a:p>
            <a:pPr algn="ctr"/>
            <a:r>
              <a:rPr lang="hu-HU" dirty="0"/>
              <a:t>osztályvezető</a:t>
            </a:r>
          </a:p>
          <a:p>
            <a:pPr algn="ctr"/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/>
              <a:t>2017. május 30-31.</a:t>
            </a:r>
          </a:p>
        </p:txBody>
      </p:sp>
    </p:spTree>
    <p:extLst>
      <p:ext uri="{BB962C8B-B14F-4D97-AF65-F5344CB8AC3E}">
        <p14:creationId xmlns:p14="http://schemas.microsoft.com/office/powerpoint/2010/main" val="298884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2016. március 21.-2017. március 21.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1600" dirty="0"/>
              <a:t>A lakóingatlanokhoz kapcsolódó fogyasztói hitel-megállapodásokról valamint a 2008/48/EK rendelet és a 2013/36/EU Irányelv és az 1093/2010/EU rendelet módosításáról szóló </a:t>
            </a:r>
            <a:r>
              <a:rPr lang="hu-HU" sz="1600" b="1" dirty="0"/>
              <a:t>2014/17/EU Irányelv </a:t>
            </a:r>
            <a:r>
              <a:rPr lang="hu-HU" sz="1600" dirty="0"/>
              <a:t>(</a:t>
            </a:r>
            <a:r>
              <a:rPr lang="hu-HU" sz="1600" b="1" dirty="0" err="1"/>
              <a:t>MCD</a:t>
            </a:r>
            <a:r>
              <a:rPr lang="hu-HU" sz="1600" b="1" dirty="0"/>
              <a:t> Direktíva</a:t>
            </a:r>
            <a:r>
              <a:rPr lang="hu-HU" sz="1600" dirty="0"/>
              <a:t>) hatályba lépése és az ez alapján született, illetve módosított jogszabályok</a:t>
            </a:r>
          </a:p>
          <a:p>
            <a:pPr algn="just"/>
            <a:r>
              <a:rPr lang="hu-HU" sz="1600" dirty="0"/>
              <a:t>2013. évi </a:t>
            </a:r>
            <a:r>
              <a:rPr lang="hu-HU" sz="1600" dirty="0" err="1"/>
              <a:t>CCXXXVII</a:t>
            </a:r>
            <a:r>
              <a:rPr lang="hu-HU" sz="1600" dirty="0"/>
              <a:t>. törvény a hitelintézetekről és a pénzügyi vállalkozásokról (</a:t>
            </a:r>
            <a:r>
              <a:rPr lang="hu-HU" sz="1600" b="1" dirty="0"/>
              <a:t>Hpt.</a:t>
            </a:r>
            <a:r>
              <a:rPr lang="hu-HU" sz="1600" dirty="0"/>
              <a:t>)</a:t>
            </a:r>
          </a:p>
          <a:p>
            <a:pPr algn="just"/>
            <a:r>
              <a:rPr lang="hu-HU" sz="1600" dirty="0"/>
              <a:t> fogyasztóknak nyújtott hitelről szóló 2009. évi </a:t>
            </a:r>
            <a:r>
              <a:rPr lang="hu-HU" sz="1600" dirty="0" err="1"/>
              <a:t>CLXII</a:t>
            </a:r>
            <a:r>
              <a:rPr lang="hu-HU" sz="1600" dirty="0"/>
              <a:t>. törvény (</a:t>
            </a:r>
            <a:r>
              <a:rPr lang="hu-HU" sz="1600" b="1" dirty="0" err="1"/>
              <a:t>Fht</a:t>
            </a:r>
            <a:r>
              <a:rPr lang="hu-HU" sz="1600" b="1" dirty="0"/>
              <a:t>.</a:t>
            </a:r>
            <a:r>
              <a:rPr lang="hu-HU" sz="1600" dirty="0"/>
              <a:t>) </a:t>
            </a:r>
          </a:p>
          <a:p>
            <a:pPr algn="just"/>
            <a:r>
              <a:rPr lang="hu-HU" sz="1600" dirty="0"/>
              <a:t>jelzáloghitel nyújtásával, közvetítésével kapcsolatos eljárásra, a hiteltanácsadásra és a foglalkoztatottak szakmai ismereteire vonatkozó szabályokról szóló 462/2015. (</a:t>
            </a:r>
            <a:r>
              <a:rPr lang="hu-HU" sz="1600" dirty="0" err="1"/>
              <a:t>XII</a:t>
            </a:r>
            <a:r>
              <a:rPr lang="hu-HU" sz="1600" dirty="0"/>
              <a:t>. 29) Korm. rendelet, </a:t>
            </a:r>
          </a:p>
          <a:p>
            <a:pPr algn="just"/>
            <a:r>
              <a:rPr lang="hu-HU" sz="1600" dirty="0"/>
              <a:t>a független pénzügyi szolgáltatás közvetítői, valamint függő jelzáloghitel közvetítői felelősségbiztosítási szerződés tartalmi követelményeiről szóló 463/2015. (</a:t>
            </a:r>
            <a:r>
              <a:rPr lang="hu-HU" sz="1600" dirty="0" err="1"/>
              <a:t>XII</a:t>
            </a:r>
            <a:r>
              <a:rPr lang="hu-HU" sz="1600" dirty="0"/>
              <a:t>. 29.) Korm. Rendelet</a:t>
            </a:r>
          </a:p>
          <a:p>
            <a:pPr algn="just"/>
            <a:r>
              <a:rPr lang="hu-HU" sz="1600" dirty="0"/>
              <a:t>a jelzáloghitelre vonatkozó tájékoztatás szabályairól szóló 3/2016 (I. 7.) </a:t>
            </a:r>
            <a:r>
              <a:rPr lang="hu-HU" sz="1600" dirty="0" err="1"/>
              <a:t>NGM</a:t>
            </a:r>
            <a:r>
              <a:rPr lang="hu-HU" sz="1600" dirty="0"/>
              <a:t> rendelet. </a:t>
            </a:r>
          </a:p>
          <a:p>
            <a:pPr algn="just"/>
            <a:r>
              <a:rPr lang="hu-HU" sz="1600" dirty="0"/>
              <a:t>a pénzügyi szolgáltatást közvetítő előzetes tájékoztatási kötelezettségeinek általános szabályairól szóló 53/2016 (</a:t>
            </a:r>
            <a:r>
              <a:rPr lang="hu-HU" sz="1600" dirty="0" err="1"/>
              <a:t>XII</a:t>
            </a:r>
            <a:r>
              <a:rPr lang="hu-HU" sz="1600" dirty="0"/>
              <a:t>. 21.) </a:t>
            </a:r>
            <a:r>
              <a:rPr lang="hu-HU" sz="1600" dirty="0" err="1"/>
              <a:t>NGM</a:t>
            </a:r>
            <a:r>
              <a:rPr lang="hu-HU" sz="1600" dirty="0"/>
              <a:t> rendelet </a:t>
            </a:r>
          </a:p>
          <a:p>
            <a:pPr algn="just"/>
            <a:r>
              <a:rPr lang="hu-HU" sz="1600" dirty="0"/>
              <a:t>A Bizottság 1125/2014/EU felhatalmazáson alapuló rendelete (2014. szeptember 19. ) a 2014/17/EU európai parlamenti és tanácsi irányelv a hitelközvetítők számára előírt szakmai felelősségbiztosítás vagy hasonló biztosíték minimális összegére vonatkozó szabályozástechnikai standardok tekintetében történő kiegészítéséről </a:t>
            </a:r>
          </a:p>
          <a:p>
            <a:pPr algn="just"/>
            <a:endParaRPr lang="hu-HU" sz="1600" dirty="0"/>
          </a:p>
          <a:p>
            <a:pPr algn="just"/>
            <a:endParaRPr lang="hu-HU" sz="1600" dirty="0"/>
          </a:p>
          <a:p>
            <a:pPr algn="just"/>
            <a:endParaRPr lang="hu-HU" sz="1800" dirty="0"/>
          </a:p>
          <a:p>
            <a:endParaRPr lang="hu-HU" sz="2000" dirty="0"/>
          </a:p>
          <a:p>
            <a:endParaRPr lang="hu-HU" sz="2000" dirty="0"/>
          </a:p>
          <a:p>
            <a:endParaRPr lang="hu-HU" sz="2000" dirty="0"/>
          </a:p>
        </p:txBody>
      </p:sp>
      <p:sp>
        <p:nvSpPr>
          <p:cNvPr id="4" name="Tartalom helye 3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Érintett jogszabályok: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2</a:t>
            </a:fld>
            <a:endParaRPr lang="hu-HU" dirty="0"/>
          </a:p>
        </p:txBody>
      </p:sp>
      <p:sp>
        <p:nvSpPr>
          <p:cNvPr id="7" name="Szöveg helye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0940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/>
              <a:t>A szabályozás változásai és a továbbra is élő rendelkezések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hu-HU" sz="2000" dirty="0"/>
              <a:t>Új definíciók a </a:t>
            </a:r>
            <a:r>
              <a:rPr lang="hu-HU" sz="2000" dirty="0" err="1"/>
              <a:t>Hpt-ben</a:t>
            </a:r>
            <a:r>
              <a:rPr lang="hu-HU" sz="2000" dirty="0"/>
              <a:t> az </a:t>
            </a:r>
            <a:r>
              <a:rPr lang="hu-HU" sz="2000" dirty="0" err="1"/>
              <a:t>MCD</a:t>
            </a:r>
            <a:r>
              <a:rPr lang="hu-HU" sz="2000" dirty="0"/>
              <a:t> Direktíva implementálásának következményeképpen:</a:t>
            </a:r>
          </a:p>
          <a:p>
            <a:pPr algn="just"/>
            <a:r>
              <a:rPr lang="hu-HU" sz="2000" dirty="0"/>
              <a:t>6. § (1) bekezdés 90/e) pont: </a:t>
            </a:r>
            <a:r>
              <a:rPr lang="hu-HU" sz="2000" b="1" u="sng" dirty="0"/>
              <a:t>jelzáloghitel közvetítői tevékenység</a:t>
            </a:r>
          </a:p>
          <a:p>
            <a:pPr algn="just"/>
            <a:r>
              <a:rPr lang="hu-HU" sz="2000" dirty="0"/>
              <a:t>6. § (1) bekezdés 42a) pont: </a:t>
            </a:r>
            <a:r>
              <a:rPr lang="hu-HU" sz="2000" b="1" u="sng" dirty="0"/>
              <a:t>hiteltanácsadás</a:t>
            </a:r>
          </a:p>
          <a:p>
            <a:pPr algn="just"/>
            <a:r>
              <a:rPr lang="hu-HU" sz="2000" dirty="0"/>
              <a:t>6. § (1) bekezdés 122/g) pont: vezető állású személy (jelzáloghitel-közvetítői tevékenységet végző közvetítő esetén </a:t>
            </a:r>
            <a:r>
              <a:rPr lang="hu-HU" sz="2000" b="1" dirty="0"/>
              <a:t>az irányítási jogkörrel rendelkező vezető testület tagja</a:t>
            </a:r>
            <a:r>
              <a:rPr lang="hu-HU" sz="2000" dirty="0"/>
              <a:t>, a pénzügyi szolgáltatás közvetítésének irányítását végző személy és valamennyi helyettese)</a:t>
            </a:r>
          </a:p>
          <a:p>
            <a:pPr marL="0" indent="0" algn="just">
              <a:buNone/>
            </a:pPr>
            <a:r>
              <a:rPr lang="hu-HU" sz="2000" dirty="0"/>
              <a:t>NEM MÓDOSULT VISZONT:</a:t>
            </a:r>
          </a:p>
          <a:p>
            <a:pPr algn="just"/>
            <a:r>
              <a:rPr lang="hu-HU" sz="2000" dirty="0"/>
              <a:t> a versengő szolgáltatások definíciója (Hpt. 6. § (1) bekezdés 120. pont).</a:t>
            </a:r>
          </a:p>
          <a:p>
            <a:pPr algn="just"/>
            <a:r>
              <a:rPr lang="hu-HU" sz="2000" dirty="0"/>
              <a:t>a megbízó intézményeket terhelő bejelentési kötelezettségek (Hpt. 21. § (2) bekezdés)</a:t>
            </a:r>
          </a:p>
          <a:p>
            <a:pPr algn="just"/>
            <a:r>
              <a:rPr lang="hu-HU" sz="2000" dirty="0"/>
              <a:t>a keresztalkalmazási tilalom az alvállalkozók vonatkozásában (Hpt. Hpt. 10. § (3) bekezdés)</a:t>
            </a:r>
          </a:p>
          <a:p>
            <a:pPr marL="0" indent="0" algn="ctr">
              <a:buNone/>
            </a:pPr>
            <a:r>
              <a:rPr lang="hu-HU" sz="2000" b="1" dirty="0"/>
              <a:t>A LEGFONTOSABB ÚJDONSÁG:</a:t>
            </a:r>
          </a:p>
          <a:p>
            <a:pPr marL="0" indent="0" algn="ctr">
              <a:buNone/>
            </a:pPr>
            <a:r>
              <a:rPr lang="hu-HU" sz="2000" b="1" dirty="0"/>
              <a:t>JELZÁLOGHITEL-KÖZVETÍTŐI TEVÉKENYSÉG BÁRMILYEN KÖZVETÍTŐI FORMÁBAN 2017. MÁRCIUS 21. NAPJÁT KÖVETŐEN KIZÁRÓLAG AZ MNB ENGEDÉLYÉNEK BIRTOKÁBAN VÉGEZHETŐ!!!</a:t>
            </a:r>
          </a:p>
          <a:p>
            <a:pPr algn="just"/>
            <a:endParaRPr lang="hu-HU" sz="2000" dirty="0"/>
          </a:p>
          <a:p>
            <a:pPr lvl="1" algn="just"/>
            <a:endParaRPr lang="hu-HU" sz="200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3</a:t>
            </a:fld>
            <a:endParaRPr lang="hu-HU" dirty="0"/>
          </a:p>
        </p:txBody>
      </p:sp>
      <p:sp>
        <p:nvSpPr>
          <p:cNvPr id="6" name="Szöveg hely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4969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Változások az engedélyezésben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000" dirty="0"/>
              <a:t>Közvetítői struktúrák:</a:t>
            </a:r>
          </a:p>
          <a:p>
            <a:pPr marL="0" indent="0" algn="just">
              <a:buNone/>
            </a:pPr>
            <a:endParaRPr lang="hu-HU" sz="2000" dirty="0"/>
          </a:p>
          <a:p>
            <a:pPr marL="0" indent="0" algn="just">
              <a:buNone/>
            </a:pPr>
            <a:r>
              <a:rPr lang="hu-HU" sz="2000" dirty="0"/>
              <a:t>		FÜGGŐK					FÜGGETLENEK</a:t>
            </a:r>
          </a:p>
          <a:p>
            <a:endParaRPr lang="hu-HU" sz="2000" dirty="0"/>
          </a:p>
          <a:p>
            <a:endParaRPr lang="hu-HU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4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Rectangle 6"/>
          <p:cNvSpPr/>
          <p:nvPr/>
        </p:nvSpPr>
        <p:spPr>
          <a:xfrm>
            <a:off x="899592" y="2528919"/>
            <a:ext cx="302433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Függő ügynökök</a:t>
            </a:r>
          </a:p>
          <a:p>
            <a:pPr algn="ctr"/>
            <a:r>
              <a:rPr lang="hu-HU" dirty="0"/>
              <a:t>Függő kiemelt közvetítők</a:t>
            </a:r>
          </a:p>
          <a:p>
            <a:pPr algn="ctr"/>
            <a:r>
              <a:rPr lang="hu-HU" dirty="0"/>
              <a:t>Pénzforgalmi közvetítők</a:t>
            </a:r>
          </a:p>
        </p:txBody>
      </p:sp>
      <p:sp>
        <p:nvSpPr>
          <p:cNvPr id="8" name="Rectangle 7"/>
          <p:cNvSpPr/>
          <p:nvPr/>
        </p:nvSpPr>
        <p:spPr>
          <a:xfrm>
            <a:off x="5148064" y="2463908"/>
            <a:ext cx="3384376" cy="1037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Többes ügynökök</a:t>
            </a:r>
          </a:p>
          <a:p>
            <a:pPr algn="ctr"/>
            <a:r>
              <a:rPr lang="hu-HU" dirty="0"/>
              <a:t>Többes kiemelt közvetítők</a:t>
            </a:r>
          </a:p>
          <a:p>
            <a:pPr algn="ctr"/>
            <a:r>
              <a:rPr lang="hu-HU" dirty="0"/>
              <a:t>Alkuszok</a:t>
            </a:r>
          </a:p>
          <a:p>
            <a:pPr algn="ctr"/>
            <a:endParaRPr lang="hu-HU" dirty="0"/>
          </a:p>
        </p:txBody>
      </p:sp>
      <p:sp>
        <p:nvSpPr>
          <p:cNvPr id="9" name="Down Arrow 8"/>
          <p:cNvSpPr/>
          <p:nvPr/>
        </p:nvSpPr>
        <p:spPr>
          <a:xfrm>
            <a:off x="2169444" y="3443319"/>
            <a:ext cx="484632" cy="8497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Down Arrow 9"/>
          <p:cNvSpPr/>
          <p:nvPr/>
        </p:nvSpPr>
        <p:spPr>
          <a:xfrm>
            <a:off x="6597936" y="3510136"/>
            <a:ext cx="484632" cy="7829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Rectangle 10"/>
          <p:cNvSpPr/>
          <p:nvPr/>
        </p:nvSpPr>
        <p:spPr>
          <a:xfrm>
            <a:off x="899592" y="4294514"/>
            <a:ext cx="3168352" cy="1942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Engedélyek: </a:t>
            </a:r>
            <a:r>
              <a:rPr lang="hu-HU" dirty="0">
                <a:solidFill>
                  <a:srgbClr val="FF0000"/>
                </a:solidFill>
              </a:rPr>
              <a:t>saját jogú tevékenységi engedély a </a:t>
            </a:r>
            <a:r>
              <a:rPr lang="hu-HU" dirty="0">
                <a:solidFill>
                  <a:srgbClr val="00B050"/>
                </a:solidFill>
              </a:rPr>
              <a:t>függő jelzáloghitel-közvetítő ügynöknek és a kiemelt közvetítőnek</a:t>
            </a:r>
            <a:r>
              <a:rPr lang="hu-HU" dirty="0"/>
              <a:t>, a kiemelt közvetítő igénybe vétele engedélyköteles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220072" y="4293096"/>
            <a:ext cx="3312368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Engedélyek: saját jogú tevékenységi engedély az MNB-től plusz többes kiemelt közvetítő esetén a közvetítő igénybe vétele is engedélyköteles</a:t>
            </a:r>
          </a:p>
        </p:txBody>
      </p:sp>
    </p:spTree>
    <p:extLst>
      <p:ext uri="{BB962C8B-B14F-4D97-AF65-F5344CB8AC3E}">
        <p14:creationId xmlns:p14="http://schemas.microsoft.com/office/powerpoint/2010/main" val="2820876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/>
              <a:t>Változások az engedélyezésben (2)</a:t>
            </a:r>
            <a:br>
              <a:rPr lang="hu-HU" dirty="0"/>
            </a:br>
            <a:r>
              <a:rPr lang="hu-HU" dirty="0"/>
              <a:t>2017. március 21. után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1600" dirty="0"/>
              <a:t>2016. március 21. és 2017. március 21. között: ÁTMENETI IDŐSZAK VOLT, ennek lezárulását követően már </a:t>
            </a:r>
            <a:r>
              <a:rPr lang="hu-HU" sz="1600" b="1" dirty="0"/>
              <a:t>csak és kizárólag az MNB engedélyének birtokában van lehetőség </a:t>
            </a:r>
            <a:r>
              <a:rPr lang="hu-HU" sz="1600" dirty="0"/>
              <a:t>jelzáloghitel-közvetítői tevékenységet végezni.</a:t>
            </a:r>
          </a:p>
          <a:p>
            <a:r>
              <a:rPr lang="hu-HU" sz="1600" b="1" dirty="0"/>
              <a:t>Lehetséges opciók:</a:t>
            </a:r>
          </a:p>
          <a:p>
            <a:pPr lvl="1">
              <a:buFontTx/>
              <a:buChar char="-"/>
            </a:pPr>
            <a:r>
              <a:rPr lang="hu-HU" sz="1600" u="sng" dirty="0"/>
              <a:t>már meglevő közvetítői engedély esetén</a:t>
            </a:r>
            <a:r>
              <a:rPr lang="hu-HU" sz="1600" dirty="0"/>
              <a:t>: tevékenységi kör bővítésére vonatkozó engedélykérelmet kell benyújtani az MNB-hez, a tevékenység az MNB engedélyének kézhezvételéig nem végezhető (90 napos határidejű eljárás)</a:t>
            </a:r>
          </a:p>
          <a:p>
            <a:pPr lvl="1">
              <a:buFontTx/>
              <a:buChar char="-"/>
            </a:pPr>
            <a:r>
              <a:rPr lang="hu-HU" sz="1600" u="sng" dirty="0"/>
              <a:t>új engedélykérelem benyújtása </a:t>
            </a:r>
            <a:r>
              <a:rPr lang="hu-HU" sz="1600" dirty="0"/>
              <a:t>(függő jelzáloghitel-közvetítő, vagy független, jelzáloghitel- közvetítést is végző közvetítő, 90 napos határidejű eljárás)</a:t>
            </a:r>
          </a:p>
          <a:p>
            <a:pPr lvl="1">
              <a:buFontTx/>
              <a:buChar char="-"/>
            </a:pPr>
            <a:r>
              <a:rPr lang="hu-HU" sz="1600" dirty="0"/>
              <a:t>a korábbi szabályok szerint a jelzáloghitel-közvetítést NEM végző függő ügynök továbbra is az </a:t>
            </a:r>
            <a:r>
              <a:rPr lang="hu-HU" sz="1600" u="sng" dirty="0"/>
              <a:t>MNB engedélye nélkül </a:t>
            </a:r>
            <a:r>
              <a:rPr lang="hu-HU" sz="1600" dirty="0"/>
              <a:t>végezhet tevékenységet (a megbízó intézménynek be kell jelenteni  a függő ügynököt a Hpt. 21. § (2) bekezdés alapján)</a:t>
            </a:r>
          </a:p>
          <a:p>
            <a:pPr lvl="1">
              <a:buFontTx/>
              <a:buChar char="-"/>
            </a:pPr>
            <a:r>
              <a:rPr lang="hu-HU" sz="1600" dirty="0"/>
              <a:t>a többes ügynök/többes kiemelt közvetítő/alkusz is dönthet úgy, hogy jelzáloghitel-közvetítést NEM végez, ebben az esetben ezt célszerű jelezni a kérelemben!!</a:t>
            </a:r>
          </a:p>
          <a:p>
            <a:pPr lvl="1">
              <a:buFontTx/>
              <a:buChar char="-"/>
            </a:pPr>
            <a:r>
              <a:rPr lang="hu-HU" sz="1600" dirty="0"/>
              <a:t>megjelent a hiteltanácsadás, mint felvehető tevékenység, azonban itt figyelemmel kell lenni a Hpt. 76/A. §</a:t>
            </a:r>
            <a:r>
              <a:rPr lang="hu-HU" sz="1600" dirty="0" err="1"/>
              <a:t>-ban</a:t>
            </a:r>
            <a:r>
              <a:rPr lang="hu-HU" sz="1600" dirty="0"/>
              <a:t> foglalt korlátra (CSAK jelzáloghitel, vagy fogyasztónak nyújtott pénzügyi lízing nyújtására engedéllyel rendelkező pénzügyi intézmény, vagy jelzáloghitel közvetítési tevékenységet végző közvetítő kaphat rá engedélyt.)</a:t>
            </a:r>
          </a:p>
          <a:p>
            <a:pPr lvl="1">
              <a:buFontTx/>
              <a:buChar char="-"/>
            </a:pPr>
            <a:endParaRPr lang="hu-HU" sz="1600" dirty="0"/>
          </a:p>
          <a:p>
            <a:pPr lvl="1">
              <a:buFontTx/>
              <a:buChar char="-"/>
            </a:pPr>
            <a:endParaRPr lang="hu-HU" sz="1600" dirty="0"/>
          </a:p>
          <a:p>
            <a:pPr lvl="1">
              <a:buFontTx/>
              <a:buChar char="-"/>
            </a:pPr>
            <a:endParaRPr lang="hu-HU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5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8119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u-HU" dirty="0"/>
              <a:t>Újdonságok az engedélyezési kérelem összeállításánál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886700" cy="4968552"/>
          </a:xfrm>
        </p:spPr>
        <p:txBody>
          <a:bodyPr>
            <a:normAutofit fontScale="92500" lnSpcReduction="10000"/>
          </a:bodyPr>
          <a:lstStyle/>
          <a:p>
            <a:r>
              <a:rPr lang="hu-HU" sz="2000" dirty="0"/>
              <a:t>A jogalkotó a korábbi független közvetítői engedélyezés szabályait vette alapul a jelzáloghitel-közvetítést végző függő és független közvetítők vonatkozásában is, az alábbi változtatásokkal, kiegészítésekkel:</a:t>
            </a:r>
          </a:p>
          <a:p>
            <a:pPr lvl="1" algn="just"/>
            <a:r>
              <a:rPr lang="hu-HU" sz="2000" dirty="0"/>
              <a:t>a benyújtandó üzletszabályzatot ki kell egészíteni a jelzáloghitel-közvetítésre vonatkozó speciális előírásokkal (fogyasztóvédelmi aspektusok, speciális tájékoztatási kötelezettségek)</a:t>
            </a:r>
          </a:p>
          <a:p>
            <a:pPr lvl="1" algn="just"/>
            <a:r>
              <a:rPr lang="hu-HU" sz="2000" dirty="0"/>
              <a:t>jó üzleti hírnévről szóló kérdőívet kell benyújtania a vezető állású személyeknek (a minta elérhető az MNB honlapján, ez a feltétel abban az esetben is él, ha a közvetítő NEM végez jelzáloghitel-közvetítői tevékenységet )</a:t>
            </a:r>
          </a:p>
          <a:p>
            <a:pPr lvl="1" algn="just"/>
            <a:r>
              <a:rPr lang="hu-HU" sz="2000" dirty="0"/>
              <a:t>A szakmai végzettségek vonatkozásában a jelzáloghitel-közvetítés tekintetében a Hpt. 74. §</a:t>
            </a:r>
            <a:r>
              <a:rPr lang="hu-HU" sz="2000" dirty="0" err="1"/>
              <a:t>-ában</a:t>
            </a:r>
            <a:r>
              <a:rPr lang="hu-HU" sz="2000" dirty="0"/>
              <a:t> foglaltaknál SZŰKEBB lista fogadható el!!! (</a:t>
            </a:r>
            <a:r>
              <a:rPr lang="hu-HU" sz="2000" dirty="0" err="1"/>
              <a:t>lsd</a:t>
            </a:r>
            <a:r>
              <a:rPr lang="hu-HU" sz="2000" dirty="0"/>
              <a:t>. 462/2015. Korm. rendelet 4. §)</a:t>
            </a:r>
          </a:p>
          <a:p>
            <a:pPr lvl="1" algn="just"/>
            <a:r>
              <a:rPr lang="hu-HU" sz="2000" dirty="0"/>
              <a:t>Felelősségbiztosítás: jelzáloghitel-közvetítés esetében a biztosítási összeg 460.000.-EUR, naptári évenként az összes követelés tekintetében: 750.000.-EUR értékű felelősségbiztosítás kötendő!!!</a:t>
            </a:r>
          </a:p>
          <a:p>
            <a:pPr lvl="1" algn="just"/>
            <a:r>
              <a:rPr lang="hu-HU" sz="2000" dirty="0"/>
              <a:t>panaszkezelési szabályzat</a:t>
            </a:r>
          </a:p>
          <a:p>
            <a:pPr lvl="1" algn="just"/>
            <a:r>
              <a:rPr lang="hu-HU" sz="2000" dirty="0"/>
              <a:t>További segédletek: </a:t>
            </a:r>
            <a:r>
              <a:rPr lang="hu-HU" sz="2000" dirty="0" err="1">
                <a:hlinkClick r:id="rId2"/>
              </a:rPr>
              <a:t>www.mnb.hu</a:t>
            </a:r>
            <a:r>
              <a:rPr lang="hu-HU" sz="2000" dirty="0"/>
              <a:t> (engedélyezési útmutatók, tájékoztatók)</a:t>
            </a:r>
          </a:p>
          <a:p>
            <a:pPr lvl="1" algn="just"/>
            <a:endParaRPr lang="hu-HU" sz="2000" dirty="0"/>
          </a:p>
          <a:p>
            <a:endParaRPr lang="hu-HU" sz="2000" dirty="0"/>
          </a:p>
          <a:p>
            <a:endParaRPr lang="hu-HU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6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1608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endParaRPr lang="hu-HU" dirty="0"/>
          </a:p>
          <a:p>
            <a:pPr algn="ctr"/>
            <a:r>
              <a:rPr lang="hu-HU" dirty="0"/>
              <a:t>KÖSZÖNÖM A FIGYELMET!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/>
              <a:t>Magyar Nemzeti Bank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7</a:t>
            </a:fld>
            <a:endParaRPr lang="hu-HU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202476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552</TotalTime>
  <Words>862</Words>
  <Application>Microsoft Office PowerPoint</Application>
  <PresentationFormat>Diavetítés a képernyőre (4:3 oldalarány)</PresentationFormat>
  <Paragraphs>76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Verdana</vt:lpstr>
      <vt:lpstr>blank</vt:lpstr>
      <vt:lpstr>A pénzügyi szolgáltatások közvetítőit érintő jogszabályi változások</vt:lpstr>
      <vt:lpstr>2016. március 21.-2017. március 21.</vt:lpstr>
      <vt:lpstr>A szabályozás változásai és a továbbra is élő rendelkezések</vt:lpstr>
      <vt:lpstr>Változások az engedélyezésben (1)</vt:lpstr>
      <vt:lpstr>Változások az engedélyezésben (2) 2017. március 21. után</vt:lpstr>
      <vt:lpstr>Újdonságok az engedélyezési kérelem összeállításánál</vt:lpstr>
      <vt:lpstr>PowerPoint-bemutató</vt:lpstr>
    </vt:vector>
  </TitlesOfParts>
  <Company>Magyar Nemzeti 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pénzügyi vállalkozásokat érintő jogszabályi változások</dc:title>
  <dc:creator>Filepkó Annamária Csilla Dr.</dc:creator>
  <cp:lastModifiedBy>Mohácsi József</cp:lastModifiedBy>
  <cp:revision>36</cp:revision>
  <dcterms:created xsi:type="dcterms:W3CDTF">2014-04-22T11:21:48Z</dcterms:created>
  <dcterms:modified xsi:type="dcterms:W3CDTF">2017-07-03T08:45:04Z</dcterms:modified>
</cp:coreProperties>
</file>