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4" r:id="rId1"/>
  </p:sldMasterIdLst>
  <p:notesMasterIdLst>
    <p:notesMasterId r:id="rId11"/>
  </p:notesMasterIdLst>
  <p:handoutMasterIdLst>
    <p:handoutMasterId r:id="rId12"/>
  </p:handoutMasterIdLst>
  <p:sldIdLst>
    <p:sldId id="260" r:id="rId2"/>
    <p:sldId id="261" r:id="rId3"/>
    <p:sldId id="263" r:id="rId4"/>
    <p:sldId id="262" r:id="rId5"/>
    <p:sldId id="266" r:id="rId6"/>
    <p:sldId id="264" r:id="rId7"/>
    <p:sldId id="267" r:id="rId8"/>
    <p:sldId id="269" r:id="rId9"/>
    <p:sldId id="268" r:id="rId10"/>
  </p:sldIdLst>
  <p:sldSz cx="9144000" cy="6858000" type="screen4x3"/>
  <p:notesSz cx="6797675" cy="99266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55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pos="2880">
          <p15:clr>
            <a:srgbClr val="A4A3A4"/>
          </p15:clr>
        </p15:guide>
        <p15:guide id="4" pos="385">
          <p15:clr>
            <a:srgbClr val="A4A3A4"/>
          </p15:clr>
        </p15:guide>
        <p15:guide id="5" pos="5329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teigervald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2452"/>
    <a:srgbClr val="92B93B"/>
    <a:srgbClr val="777063"/>
    <a:srgbClr val="A69F94"/>
    <a:srgbClr val="EAB92A"/>
    <a:srgbClr val="5DB4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590" autoAdjust="0"/>
  </p:normalViewPr>
  <p:slideViewPr>
    <p:cSldViewPr>
      <p:cViewPr varScale="1">
        <p:scale>
          <a:sx n="99" d="100"/>
          <a:sy n="99" d="100"/>
        </p:scale>
        <p:origin x="-252" y="-102"/>
      </p:cViewPr>
      <p:guideLst>
        <p:guide orient="horz" pos="255"/>
        <p:guide orient="horz" pos="663"/>
        <p:guide pos="2880"/>
        <p:guide pos="385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98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175A8-35AC-46BC-970E-BB361A66CB6D}" type="datetimeFigureOut">
              <a:rPr lang="hu-HU" smtClean="0"/>
              <a:pPr/>
              <a:t>2014.09.10.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FDB01-46C1-4BF1-9E72-84EA817E09E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32215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C4DF4E-9F45-4956-AF27-4169F777B831}" type="datetimeFigureOut">
              <a:rPr lang="hu-HU"/>
              <a:pPr>
                <a:defRPr/>
              </a:pPr>
              <a:t>2014.09.10.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E6176FD-5602-4B79-B069-B36BD1680EC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097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800"/>
            </a:lvl1pPr>
          </a:lstStyle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</p:spTree>
    <p:extLst>
      <p:ext uri="{BB962C8B-B14F-4D97-AF65-F5344CB8AC3E}">
        <p14:creationId xmlns:p14="http://schemas.microsoft.com/office/powerpoint/2010/main" val="3222210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ólap logóv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 smtClean="0"/>
              <a:t>Előadás címe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7702" y="2131959"/>
            <a:ext cx="6630364" cy="368904"/>
          </a:xfrm>
        </p:spPr>
        <p:txBody>
          <a:bodyPr>
            <a:no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 smtClean="0"/>
              <a:t>Helyszín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907702" y="980729"/>
            <a:ext cx="6630364" cy="720080"/>
          </a:xfrm>
        </p:spPr>
        <p:txBody>
          <a:bodyPr>
            <a:noAutofit/>
          </a:bodyPr>
          <a:lstStyle>
            <a:lvl1pPr marL="0" indent="0">
              <a:buNone/>
              <a:defRPr sz="2100"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 smtClean="0"/>
              <a:t>Előadó neve</a:t>
            </a:r>
          </a:p>
          <a:p>
            <a:pPr lvl="0"/>
            <a:r>
              <a:rPr lang="hu-HU" dirty="0" smtClean="0"/>
              <a:t>Titulusa</a:t>
            </a:r>
            <a:endParaRPr lang="hu-HU" dirty="0"/>
          </a:p>
        </p:txBody>
      </p:sp>
      <p:sp>
        <p:nvSpPr>
          <p:cNvPr id="8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907404" y="2539464"/>
            <a:ext cx="6630364" cy="400734"/>
          </a:xfrm>
        </p:spPr>
        <p:txBody>
          <a:bodyPr>
            <a:norm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 smtClean="0"/>
              <a:t>Dátum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08839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87624" y="1124316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2054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558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85331" cy="75918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187624" y="1120587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" y="133200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643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0200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4" r:id="rId2"/>
    <p:sldLayoutId id="2147483806" r:id="rId3"/>
    <p:sldLayoutId id="2147483807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A szanálás finanszírozása</a:t>
            </a:r>
            <a:endParaRPr lang="hu-H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/>
              <a:t>Szanálási keretrendszer – Piaci konzultáció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hu-HU" dirty="0" smtClean="0"/>
              <a:t>Gyura Gábor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1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</a:t>
            </a:fld>
            <a:endParaRPr lang="hu-HU" dirty="0"/>
          </a:p>
        </p:txBody>
      </p:sp>
      <p:sp>
        <p:nvSpPr>
          <p:cNvPr id="6" name="Content Placeholder 5"/>
          <p:cNvSpPr>
            <a:spLocks noGrp="1"/>
          </p:cNvSpPr>
          <p:nvPr>
            <p:ph idx="14"/>
          </p:nvPr>
        </p:nvSpPr>
        <p:spPr/>
        <p:txBody>
          <a:bodyPr>
            <a:normAutofit/>
          </a:bodyPr>
          <a:lstStyle/>
          <a:p>
            <a:r>
              <a:rPr lang="hu-HU" dirty="0"/>
              <a:t>2014. szeptember 10-11.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8884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0000" y="221539"/>
            <a:ext cx="7453689" cy="759189"/>
          </a:xfrm>
        </p:spPr>
        <p:txBody>
          <a:bodyPr/>
          <a:lstStyle/>
          <a:p>
            <a:r>
              <a:rPr lang="hu-HU" b="1" dirty="0" smtClean="0"/>
              <a:t>A fiskális semlegesség elve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51367" y="1340768"/>
            <a:ext cx="7886700" cy="4896545"/>
          </a:xfrm>
        </p:spPr>
        <p:txBody>
          <a:bodyPr>
            <a:noAutofit/>
          </a:bodyPr>
          <a:lstStyle/>
          <a:p>
            <a:r>
              <a:rPr lang="hu-HU" sz="2400" dirty="0" smtClean="0"/>
              <a:t>A szanálás a teljes pénzügyi közvetítőrendszer stabilitását szolgálja…</a:t>
            </a:r>
          </a:p>
          <a:p>
            <a:r>
              <a:rPr lang="hu-HU" sz="2400" dirty="0" smtClean="0"/>
              <a:t>… ezért az intézmények pénzügyi befizetéseinek kell azt finanszíroznia.</a:t>
            </a:r>
          </a:p>
          <a:p>
            <a:r>
              <a:rPr lang="hu-HU" sz="2400" dirty="0" err="1" smtClean="0"/>
              <a:t>BRRD</a:t>
            </a:r>
            <a:r>
              <a:rPr lang="hu-HU" sz="2400" dirty="0" smtClean="0"/>
              <a:t> alapján előre feltöltött Szanálási Alap </a:t>
            </a:r>
          </a:p>
          <a:p>
            <a:pPr marL="1077913" lvl="2" indent="-392113">
              <a:buSzPct val="75000"/>
              <a:buFont typeface="Wingdings" panose="05000000000000000000" pitchFamily="2" charset="2"/>
              <a:buChar char="Ø"/>
            </a:pPr>
            <a:r>
              <a:rPr lang="hu-HU" sz="2400" dirty="0" smtClean="0"/>
              <a:t>magasabb fokú biztonság</a:t>
            </a:r>
          </a:p>
          <a:p>
            <a:pPr marL="1077913" lvl="2" indent="-392113">
              <a:buSzPct val="75000"/>
              <a:buFont typeface="Wingdings" panose="05000000000000000000" pitchFamily="2" charset="2"/>
              <a:buChar char="Ø"/>
            </a:pPr>
            <a:r>
              <a:rPr lang="hu-HU" sz="2400" dirty="0" err="1" smtClean="0"/>
              <a:t>prociklikusság</a:t>
            </a:r>
            <a:r>
              <a:rPr lang="hu-HU" sz="2400" dirty="0" smtClean="0"/>
              <a:t> enyhítése</a:t>
            </a:r>
          </a:p>
          <a:p>
            <a:pPr marL="1077913" lvl="2" indent="-392113">
              <a:buSzPct val="75000"/>
              <a:buFont typeface="Wingdings" panose="05000000000000000000" pitchFamily="2" charset="2"/>
              <a:buChar char="Ø"/>
            </a:pPr>
            <a:r>
              <a:rPr lang="hu-HU" sz="2400" dirty="0" smtClean="0"/>
              <a:t>a szanálás alá vont intézmény sem vonja ki magát</a:t>
            </a:r>
          </a:p>
          <a:p>
            <a:r>
              <a:rPr lang="hu-HU" sz="2400" dirty="0" smtClean="0"/>
              <a:t>Biztosítás jelleget erősíti, hogy minden intézmény köteles csatlakozni</a:t>
            </a:r>
          </a:p>
          <a:p>
            <a:r>
              <a:rPr lang="hu-HU" sz="2400" dirty="0" smtClean="0"/>
              <a:t>Amennyiben az Alap forrásai nem elegendőek, továbbra is lehetőség van költségvetési források felhasználására, de az állami kiadásokat az Alapból meg kell téríteni 10 éven belül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0094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Finanszírozási igények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hu-HU" sz="2600" u="sng" dirty="0" smtClean="0"/>
              <a:t>Az Alap forrásai felhasználhatók</a:t>
            </a:r>
          </a:p>
          <a:p>
            <a:r>
              <a:rPr lang="hu-HU" sz="2600" dirty="0" smtClean="0"/>
              <a:t>Garancianyújtás</a:t>
            </a:r>
          </a:p>
          <a:p>
            <a:r>
              <a:rPr lang="hu-HU" sz="2600" dirty="0" smtClean="0"/>
              <a:t>Hitelnyújtás</a:t>
            </a:r>
          </a:p>
          <a:p>
            <a:r>
              <a:rPr lang="hu-HU" sz="2600" dirty="0" smtClean="0"/>
              <a:t>Szanálás alatt álló intézmény eszközeinek megvásárlása</a:t>
            </a:r>
          </a:p>
          <a:p>
            <a:r>
              <a:rPr lang="hu-HU" sz="2600" dirty="0" smtClean="0"/>
              <a:t>Hídintézménynek vagy vagyonkezelőnek </a:t>
            </a:r>
            <a:r>
              <a:rPr lang="hu-HU" sz="2600" dirty="0" err="1" smtClean="0"/>
              <a:t>tőkehozzájárulás</a:t>
            </a:r>
            <a:endParaRPr lang="hu-HU" sz="2600" dirty="0" smtClean="0"/>
          </a:p>
          <a:p>
            <a:r>
              <a:rPr lang="hu-HU" sz="2600" dirty="0" smtClean="0"/>
              <a:t>Hitelezői feltőkésítésből kizárás miatti hozzájárulás</a:t>
            </a:r>
          </a:p>
          <a:p>
            <a:r>
              <a:rPr lang="hu-HU" sz="2600" dirty="0" smtClean="0"/>
              <a:t>Tulajdonosoknak, hitelezőknek, OBA-nak kompenzáció (utólagos értékelés alapján)</a:t>
            </a:r>
            <a:endParaRPr lang="hu-HU" sz="2600" dirty="0"/>
          </a:p>
          <a:p>
            <a:pPr marL="0" indent="0" algn="ctr">
              <a:spcBef>
                <a:spcPts val="2400"/>
              </a:spcBef>
              <a:buNone/>
            </a:pPr>
            <a:r>
              <a:rPr lang="hu-HU" sz="2600" b="1" dirty="0" smtClean="0">
                <a:solidFill>
                  <a:srgbClr val="FF0000"/>
                </a:solidFill>
              </a:rPr>
              <a:t>Nem használható fel közvetlenül az intézmény veszteségeinek fedezésére vagy feltőkésítésére!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527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Az Alap szervezete</a:t>
            </a:r>
            <a:endParaRPr lang="hu-HU" b="1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4</a:t>
            </a:fld>
            <a:endParaRPr lang="hu-HU" dirty="0"/>
          </a:p>
        </p:txBody>
      </p:sp>
      <p:sp>
        <p:nvSpPr>
          <p:cNvPr id="7" name="Rectangle 6"/>
          <p:cNvSpPr/>
          <p:nvPr/>
        </p:nvSpPr>
        <p:spPr>
          <a:xfrm>
            <a:off x="251519" y="1472246"/>
            <a:ext cx="3024337" cy="46210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TextBox 7"/>
          <p:cNvSpPr txBox="1"/>
          <p:nvPr/>
        </p:nvSpPr>
        <p:spPr>
          <a:xfrm>
            <a:off x="107504" y="1472246"/>
            <a:ext cx="3264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Közös munkaszervezet</a:t>
            </a:r>
          </a:p>
          <a:p>
            <a:pPr algn="ctr"/>
            <a:r>
              <a:rPr lang="hu-HU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(költséghatékonyság!)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827583" y="3555611"/>
            <a:ext cx="1656185" cy="864096"/>
            <a:chOff x="4031939" y="2204864"/>
            <a:chExt cx="1656185" cy="864096"/>
          </a:xfrm>
        </p:grpSpPr>
        <p:sp>
          <p:nvSpPr>
            <p:cNvPr id="9" name="Rounded Rectangle 8"/>
            <p:cNvSpPr/>
            <p:nvPr/>
          </p:nvSpPr>
          <p:spPr>
            <a:xfrm>
              <a:off x="4031940" y="2204864"/>
              <a:ext cx="1656184" cy="864096"/>
            </a:xfrm>
            <a:prstGeom prst="round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031939" y="2313746"/>
              <a:ext cx="165618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b="1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Szanálási Alap igazgatótanács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27583" y="2220497"/>
            <a:ext cx="1656185" cy="864096"/>
            <a:chOff x="6048163" y="2209085"/>
            <a:chExt cx="1656185" cy="864096"/>
          </a:xfrm>
        </p:grpSpPr>
        <p:sp>
          <p:nvSpPr>
            <p:cNvPr id="10" name="Rounded Rectangle 9"/>
            <p:cNvSpPr/>
            <p:nvPr/>
          </p:nvSpPr>
          <p:spPr>
            <a:xfrm>
              <a:off x="6048164" y="2209085"/>
              <a:ext cx="1656184" cy="864096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048163" y="2317967"/>
              <a:ext cx="165618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b="1" dirty="0" err="1" smtClean="0">
                  <a:solidFill>
                    <a:schemeClr val="bg1"/>
                  </a:solidFill>
                  <a:latin typeface="Calibri" panose="020F0502020204030204" pitchFamily="34" charset="0"/>
                </a:rPr>
                <a:t>Betétbizt</a:t>
              </a:r>
              <a:r>
                <a:rPr lang="hu-HU" b="1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. Alap igazgatótanács</a:t>
              </a:r>
            </a:p>
          </p:txBody>
        </p:sp>
      </p:grpSp>
      <p:sp>
        <p:nvSpPr>
          <p:cNvPr id="15" name="Down Arrow 14"/>
          <p:cNvSpPr/>
          <p:nvPr/>
        </p:nvSpPr>
        <p:spPr>
          <a:xfrm rot="16200000">
            <a:off x="3299703" y="3403349"/>
            <a:ext cx="288032" cy="1199821"/>
          </a:xfrm>
          <a:prstGeom prst="downArrow">
            <a:avLst/>
          </a:prstGeom>
          <a:solidFill>
            <a:schemeClr val="accent6">
              <a:lumMod val="5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Down Arrow 15"/>
          <p:cNvSpPr/>
          <p:nvPr/>
        </p:nvSpPr>
        <p:spPr>
          <a:xfrm rot="16200000">
            <a:off x="3299703" y="2068235"/>
            <a:ext cx="288032" cy="1199821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21" name="Group 20"/>
          <p:cNvGrpSpPr/>
          <p:nvPr/>
        </p:nvGrpSpPr>
        <p:grpSpPr>
          <a:xfrm>
            <a:off x="4327131" y="3430254"/>
            <a:ext cx="1656185" cy="1152128"/>
            <a:chOff x="4127787" y="4134871"/>
            <a:chExt cx="1656185" cy="1152128"/>
          </a:xfrm>
        </p:grpSpPr>
        <p:sp>
          <p:nvSpPr>
            <p:cNvPr id="17" name="Oval 16"/>
            <p:cNvSpPr/>
            <p:nvPr/>
          </p:nvSpPr>
          <p:spPr>
            <a:xfrm>
              <a:off x="4150623" y="4134871"/>
              <a:ext cx="1620180" cy="1152128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127787" y="4387769"/>
              <a:ext cx="165618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b="1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Szanálási Pénzalap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355975" y="2092082"/>
            <a:ext cx="1656185" cy="1152128"/>
            <a:chOff x="3530556" y="1757215"/>
            <a:chExt cx="1656185" cy="1152128"/>
          </a:xfrm>
        </p:grpSpPr>
        <p:sp>
          <p:nvSpPr>
            <p:cNvPr id="19" name="Oval 18"/>
            <p:cNvSpPr/>
            <p:nvPr/>
          </p:nvSpPr>
          <p:spPr>
            <a:xfrm>
              <a:off x="3550220" y="1757215"/>
              <a:ext cx="1620180" cy="1152128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530556" y="2022013"/>
              <a:ext cx="165618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b="1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Betétbiztosítási Pénzalap</a:t>
              </a: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486449" y="4356650"/>
            <a:ext cx="2645391" cy="1736646"/>
          </a:xfrm>
          <a:prstGeom prst="round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16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NGM</a:t>
            </a:r>
            <a:r>
              <a:rPr lang="hu-HU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képviselője (elnök)</a:t>
            </a:r>
            <a:endParaRPr lang="hu-HU" sz="16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r>
              <a:rPr lang="hu-HU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MNB </a:t>
            </a:r>
            <a:r>
              <a:rPr lang="hu-HU" sz="1600" dirty="0">
                <a:solidFill>
                  <a:srgbClr val="002060"/>
                </a:solidFill>
                <a:latin typeface="Calibri" panose="020F0502020204030204" pitchFamily="34" charset="0"/>
              </a:rPr>
              <a:t>szanálási képviselője</a:t>
            </a:r>
          </a:p>
          <a:p>
            <a:r>
              <a:rPr lang="hu-HU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MNB felügyeleti képviselője</a:t>
            </a:r>
          </a:p>
          <a:p>
            <a:r>
              <a:rPr lang="hu-HU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OBA ügyvezető igazgatója</a:t>
            </a:r>
          </a:p>
          <a:p>
            <a:pPr marL="182563" indent="-182563"/>
            <a:r>
              <a:rPr lang="hu-HU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(</a:t>
            </a:r>
            <a:r>
              <a:rPr lang="hu-HU" sz="16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BEVA</a:t>
            </a:r>
            <a:r>
              <a:rPr lang="hu-HU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ügyvezető igazgatója megfigyelőként)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2555776" y="4063566"/>
            <a:ext cx="1309227" cy="80559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779912" y="4725144"/>
            <a:ext cx="5040560" cy="1736646"/>
          </a:xfrm>
          <a:prstGeom prst="round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1600" u="sng" dirty="0" smtClean="0">
                <a:solidFill>
                  <a:srgbClr val="002060"/>
                </a:solidFill>
                <a:latin typeface="Calibri" panose="020F0502020204030204" pitchFamily="34" charset="0"/>
              </a:rPr>
              <a:t>Főbb feladatai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Gazdálkodás irányítása és ellenőrzése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Szabályzatok, költségvetés, beszámolók elfogadása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Díjpolitika kialakítása, éves befizetések megállapítása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Rendkívüli díjfizetés elrendelése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Pénzeszközök szanálási felhasználásáról döntés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222565" y="1340768"/>
            <a:ext cx="2525899" cy="3423047"/>
          </a:xfrm>
          <a:prstGeom prst="round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>
              <a:spcAft>
                <a:spcPts val="3000"/>
              </a:spcAft>
            </a:pPr>
            <a:r>
              <a:rPr lang="hu-HU" sz="1600" u="sng" dirty="0" smtClean="0">
                <a:solidFill>
                  <a:srgbClr val="002060"/>
                </a:solidFill>
                <a:latin typeface="Calibri" panose="020F0502020204030204" pitchFamily="34" charset="0"/>
              </a:rPr>
              <a:t>CÉLSZINT</a:t>
            </a:r>
          </a:p>
          <a:p>
            <a:pPr algn="ctr">
              <a:spcAft>
                <a:spcPts val="0"/>
              </a:spcAft>
            </a:pPr>
            <a:r>
              <a:rPr lang="hu-HU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Kártalanítási kötelezettség alá tartozó betétek 0,8 százaléka</a:t>
            </a:r>
          </a:p>
          <a:p>
            <a:pPr algn="ctr">
              <a:spcAft>
                <a:spcPts val="4000"/>
              </a:spcAft>
            </a:pPr>
            <a:r>
              <a:rPr lang="hu-HU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(65 Mrd HUF)</a:t>
            </a:r>
            <a:endParaRPr lang="hu-HU" sz="16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ctr"/>
            <a:r>
              <a:rPr lang="hu-HU" sz="1600" dirty="0">
                <a:solidFill>
                  <a:srgbClr val="002060"/>
                </a:solidFill>
                <a:latin typeface="Calibri" panose="020F0502020204030204" pitchFamily="34" charset="0"/>
              </a:rPr>
              <a:t>Kártalanítási kötelezettség alá tartozó betétek 1 </a:t>
            </a:r>
            <a:r>
              <a:rPr lang="hu-HU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százaléka</a:t>
            </a:r>
          </a:p>
          <a:p>
            <a:pPr algn="ctr"/>
            <a:r>
              <a:rPr lang="hu-HU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(82 Mrd HUF)</a:t>
            </a:r>
          </a:p>
        </p:txBody>
      </p:sp>
    </p:spTree>
    <p:extLst>
      <p:ext uri="{BB962C8B-B14F-4D97-AF65-F5344CB8AC3E}">
        <p14:creationId xmlns:p14="http://schemas.microsoft.com/office/powerpoint/2010/main" val="132496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0000" y="221539"/>
            <a:ext cx="7453689" cy="759189"/>
          </a:xfrm>
        </p:spPr>
        <p:txBody>
          <a:bodyPr/>
          <a:lstStyle/>
          <a:p>
            <a:r>
              <a:rPr lang="hu-HU" b="1" dirty="0" smtClean="0"/>
              <a:t>Az Alap forrásai</a:t>
            </a:r>
            <a:endParaRPr lang="hu-HU" b="1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5</a:t>
            </a:fld>
            <a:endParaRPr lang="hu-HU" dirty="0"/>
          </a:p>
        </p:txBody>
      </p:sp>
      <p:grpSp>
        <p:nvGrpSpPr>
          <p:cNvPr id="9" name="Group 8"/>
          <p:cNvGrpSpPr/>
          <p:nvPr/>
        </p:nvGrpSpPr>
        <p:grpSpPr>
          <a:xfrm>
            <a:off x="3725145" y="1659380"/>
            <a:ext cx="1656185" cy="864096"/>
            <a:chOff x="4031939" y="2204864"/>
            <a:chExt cx="1656185" cy="864096"/>
          </a:xfrm>
        </p:grpSpPr>
        <p:sp>
          <p:nvSpPr>
            <p:cNvPr id="10" name="Rounded Rectangle 9"/>
            <p:cNvSpPr/>
            <p:nvPr/>
          </p:nvSpPr>
          <p:spPr>
            <a:xfrm>
              <a:off x="4031940" y="2204864"/>
              <a:ext cx="1656184" cy="864096"/>
            </a:xfrm>
            <a:prstGeom prst="round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031939" y="2452246"/>
              <a:ext cx="16561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b="1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Szanálási Alap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303262" y="1916832"/>
            <a:ext cx="1547664" cy="40862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rgbClr val="002060"/>
                </a:solidFill>
                <a:latin typeface="Calibri" panose="020F0502020204030204" pitchFamily="34" charset="0"/>
              </a:rPr>
              <a:t>Intézmények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312578" y="1772816"/>
            <a:ext cx="1651909" cy="132802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rgbClr val="002060"/>
                </a:solidFill>
                <a:latin typeface="Calibri" panose="020F0502020204030204" pitchFamily="34" charset="0"/>
              </a:rPr>
              <a:t>Piac</a:t>
            </a:r>
          </a:p>
          <a:p>
            <a:pPr algn="ctr"/>
            <a:r>
              <a:rPr lang="hu-HU" dirty="0" smtClean="0">
                <a:solidFill>
                  <a:srgbClr val="002060"/>
                </a:solidFill>
                <a:latin typeface="Calibri" panose="020F0502020204030204" pitchFamily="34" charset="0"/>
              </a:rPr>
              <a:t>Állam</a:t>
            </a:r>
          </a:p>
          <a:p>
            <a:pPr algn="ctr"/>
            <a:r>
              <a:rPr lang="hu-HU" dirty="0" smtClean="0">
                <a:solidFill>
                  <a:srgbClr val="002060"/>
                </a:solidFill>
                <a:latin typeface="Calibri" panose="020F0502020204030204" pitchFamily="34" charset="0"/>
              </a:rPr>
              <a:t>Másik EU-s alap</a:t>
            </a:r>
          </a:p>
        </p:txBody>
      </p:sp>
      <p:sp>
        <p:nvSpPr>
          <p:cNvPr id="19" name="Down Arrow 18"/>
          <p:cNvSpPr/>
          <p:nvPr/>
        </p:nvSpPr>
        <p:spPr>
          <a:xfrm rot="5400000">
            <a:off x="6181488" y="1278909"/>
            <a:ext cx="309414" cy="1656184"/>
          </a:xfrm>
          <a:prstGeom prst="downArrow">
            <a:avLst/>
          </a:prstGeom>
          <a:solidFill>
            <a:schemeClr val="accent6">
              <a:lumMod val="5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Content Placeholder 3"/>
          <p:cNvSpPr>
            <a:spLocks noGrp="1"/>
          </p:cNvSpPr>
          <p:nvPr>
            <p:ph idx="1"/>
          </p:nvPr>
        </p:nvSpPr>
        <p:spPr>
          <a:xfrm>
            <a:off x="5256075" y="2301694"/>
            <a:ext cx="2160240" cy="693538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hu-HU" sz="1800" dirty="0"/>
              <a:t>Kölcsön felvétele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hu-HU" sz="1800" dirty="0"/>
              <a:t>Kötvény </a:t>
            </a:r>
            <a:r>
              <a:rPr lang="hu-HU" sz="1800" dirty="0" smtClean="0"/>
              <a:t>kibocsátása</a:t>
            </a:r>
            <a:endParaRPr lang="hu-HU" sz="1800" dirty="0"/>
          </a:p>
        </p:txBody>
      </p:sp>
      <p:sp>
        <p:nvSpPr>
          <p:cNvPr id="21" name="Down Arrow 20"/>
          <p:cNvSpPr/>
          <p:nvPr/>
        </p:nvSpPr>
        <p:spPr>
          <a:xfrm rot="10800000">
            <a:off x="4404102" y="2636912"/>
            <a:ext cx="288032" cy="1800200"/>
          </a:xfrm>
          <a:prstGeom prst="downArrow">
            <a:avLst/>
          </a:prstGeom>
          <a:solidFill>
            <a:schemeClr val="accent6">
              <a:lumMod val="5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Content Placeholder 3"/>
          <p:cNvSpPr>
            <a:spLocks noGrp="1"/>
          </p:cNvSpPr>
          <p:nvPr>
            <p:ph idx="1"/>
          </p:nvPr>
        </p:nvSpPr>
        <p:spPr>
          <a:xfrm>
            <a:off x="4427984" y="3356992"/>
            <a:ext cx="1350549" cy="576064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hu-HU" sz="1800" dirty="0" smtClean="0"/>
              <a:t>Egyéb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hu-HU" sz="1800" dirty="0" smtClean="0"/>
              <a:t> bevételek</a:t>
            </a:r>
            <a:endParaRPr lang="hu-HU" sz="1800" dirty="0"/>
          </a:p>
        </p:txBody>
      </p:sp>
      <p:sp>
        <p:nvSpPr>
          <p:cNvPr id="24" name="TextBox 23"/>
          <p:cNvSpPr txBox="1"/>
          <p:nvPr/>
        </p:nvSpPr>
        <p:spPr>
          <a:xfrm>
            <a:off x="1379765" y="4549249"/>
            <a:ext cx="6336704" cy="132802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>
              <a:buSzPct val="75000"/>
            </a:pPr>
            <a:r>
              <a:rPr lang="hu-HU" dirty="0">
                <a:solidFill>
                  <a:srgbClr val="002060"/>
                </a:solidFill>
              </a:rPr>
              <a:t>Intézménytől vagy áthidaló intézménytől kapott összeg</a:t>
            </a:r>
          </a:p>
          <a:p>
            <a:pPr algn="ctr">
              <a:buSzPct val="75000"/>
            </a:pPr>
            <a:r>
              <a:rPr lang="hu-HU" dirty="0" smtClean="0">
                <a:solidFill>
                  <a:srgbClr val="002060"/>
                </a:solidFill>
              </a:rPr>
              <a:t>Kamatok</a:t>
            </a:r>
          </a:p>
          <a:p>
            <a:pPr algn="ctr">
              <a:buSzPct val="75000"/>
            </a:pPr>
            <a:r>
              <a:rPr lang="hu-HU" dirty="0" smtClean="0">
                <a:solidFill>
                  <a:srgbClr val="002060"/>
                </a:solidFill>
              </a:rPr>
              <a:t>Befektetések</a:t>
            </a:r>
            <a:endParaRPr lang="hu-HU" dirty="0">
              <a:solidFill>
                <a:srgbClr val="002060"/>
              </a:solidFill>
            </a:endParaRPr>
          </a:p>
          <a:p>
            <a:pPr algn="ctr">
              <a:buSzPct val="75000"/>
            </a:pPr>
            <a:r>
              <a:rPr lang="hu-HU" dirty="0">
                <a:solidFill>
                  <a:srgbClr val="002060"/>
                </a:solidFill>
              </a:rPr>
              <a:t>Bármely más, szanálásból fakadó jövedelem</a:t>
            </a:r>
          </a:p>
        </p:txBody>
      </p:sp>
      <p:sp>
        <p:nvSpPr>
          <p:cNvPr id="23" name="Content Placeholder 3"/>
          <p:cNvSpPr>
            <a:spLocks noGrp="1"/>
          </p:cNvSpPr>
          <p:nvPr>
            <p:ph idx="1"/>
          </p:nvPr>
        </p:nvSpPr>
        <p:spPr>
          <a:xfrm>
            <a:off x="1273921" y="2275850"/>
            <a:ext cx="2757869" cy="849690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hu-HU" sz="1800" dirty="0" smtClean="0"/>
              <a:t>Csatlakozási díj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hu-HU" sz="1800" dirty="0" smtClean="0"/>
              <a:t>Rendszeres éves díj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hu-HU" sz="1800" dirty="0" smtClean="0"/>
              <a:t>Rendkívüli befizetés</a:t>
            </a:r>
          </a:p>
          <a:p>
            <a:pPr marL="0" indent="0" algn="ctr">
              <a:spcBef>
                <a:spcPts val="0"/>
              </a:spcBef>
              <a:buNone/>
            </a:pPr>
            <a:endParaRPr lang="hu-HU" sz="1800" dirty="0" smtClean="0"/>
          </a:p>
          <a:p>
            <a:pPr marL="0" indent="0" algn="ctr">
              <a:spcBef>
                <a:spcPts val="0"/>
              </a:spcBef>
              <a:buNone/>
            </a:pPr>
            <a:endParaRPr lang="hu-HU" sz="1800" dirty="0"/>
          </a:p>
        </p:txBody>
      </p:sp>
      <p:sp>
        <p:nvSpPr>
          <p:cNvPr id="25" name="Down Arrow 24"/>
          <p:cNvSpPr/>
          <p:nvPr/>
        </p:nvSpPr>
        <p:spPr>
          <a:xfrm rot="16200000">
            <a:off x="2653097" y="1293051"/>
            <a:ext cx="309414" cy="1656184"/>
          </a:xfrm>
          <a:prstGeom prst="downArrow">
            <a:avLst/>
          </a:prstGeom>
          <a:solidFill>
            <a:schemeClr val="accent6">
              <a:lumMod val="5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688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0000" y="221539"/>
            <a:ext cx="7453689" cy="759189"/>
          </a:xfrm>
        </p:spPr>
        <p:txBody>
          <a:bodyPr>
            <a:normAutofit fontScale="90000"/>
          </a:bodyPr>
          <a:lstStyle/>
          <a:p>
            <a:pPr marL="0" indent="0"/>
            <a:r>
              <a:rPr lang="hu-HU" sz="4000" b="1" dirty="0" smtClean="0"/>
              <a:t>Az intézmények </a:t>
            </a:r>
            <a:r>
              <a:rPr lang="hu-HU" sz="4000" b="1" dirty="0"/>
              <a:t>által fizetendő díjak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51366" y="1340768"/>
            <a:ext cx="8313122" cy="4896545"/>
          </a:xfrm>
        </p:spPr>
        <p:txBody>
          <a:bodyPr>
            <a:noAutofit/>
          </a:bodyPr>
          <a:lstStyle/>
          <a:p>
            <a:r>
              <a:rPr lang="hu-HU" sz="2000" u="sng" dirty="0" smtClean="0"/>
              <a:t>Csatlakozási díj</a:t>
            </a:r>
            <a:r>
              <a:rPr lang="hu-HU" sz="2000" dirty="0" smtClean="0"/>
              <a:t>: egyszeri, a jegyzett tőke 0,05 százaléka</a:t>
            </a:r>
          </a:p>
          <a:p>
            <a:r>
              <a:rPr lang="hu-HU" sz="2000" u="sng" dirty="0" smtClean="0"/>
              <a:t>Rendszeres éves befizetés </a:t>
            </a:r>
            <a:r>
              <a:rPr lang="hu-HU" sz="2000" dirty="0" smtClean="0"/>
              <a:t>(ex ante)</a:t>
            </a:r>
          </a:p>
          <a:p>
            <a:pPr marL="895350" indent="-346075">
              <a:buSzPct val="75000"/>
              <a:buFont typeface="Wingdings" panose="05000000000000000000" pitchFamily="2" charset="2"/>
              <a:buChar char="Ø"/>
            </a:pPr>
            <a:r>
              <a:rPr lang="hu-HU" sz="2000" dirty="0" smtClean="0"/>
              <a:t>Alapdíj a kártalanítási összeghatár alatti biztosított betétekkel csökkentett (szavatoló tőke nélküli) kötelezettségek arányában</a:t>
            </a:r>
          </a:p>
          <a:p>
            <a:pPr marL="895350" indent="-346075">
              <a:buSzPct val="75000"/>
              <a:buFont typeface="Wingdings" panose="05000000000000000000" pitchFamily="2" charset="2"/>
              <a:buChar char="Ø"/>
              <a:tabLst>
                <a:tab pos="3138488" algn="l"/>
              </a:tabLst>
            </a:pPr>
            <a:r>
              <a:rPr lang="hu-HU" sz="2000" dirty="0" smtClean="0"/>
              <a:t>Kockázati tényező: 	</a:t>
            </a:r>
            <a:r>
              <a:rPr lang="hu-HU" sz="1600" dirty="0" smtClean="0"/>
              <a:t>Kockázati kitettség</a:t>
            </a:r>
          </a:p>
          <a:p>
            <a:pPr marL="1235075" lvl="2" indent="0">
              <a:buSzPct val="75000"/>
              <a:buNone/>
              <a:tabLst>
                <a:tab pos="3138488" algn="l"/>
              </a:tabLst>
            </a:pPr>
            <a:r>
              <a:rPr lang="hu-HU" sz="1600" dirty="0"/>
              <a:t>	</a:t>
            </a:r>
            <a:r>
              <a:rPr lang="hu-HU" sz="1600" dirty="0" smtClean="0"/>
              <a:t>Finanszírozási források stabilitása, diverzifikációja</a:t>
            </a:r>
          </a:p>
          <a:p>
            <a:pPr marL="1235075" lvl="2" indent="0">
              <a:buSzPct val="75000"/>
              <a:buNone/>
              <a:tabLst>
                <a:tab pos="3138488" algn="l"/>
              </a:tabLst>
            </a:pPr>
            <a:r>
              <a:rPr lang="hu-HU" sz="1600" dirty="0" smtClean="0"/>
              <a:t>	Pénzügyi </a:t>
            </a:r>
            <a:r>
              <a:rPr lang="hu-HU" sz="1600" dirty="0"/>
              <a:t>helyzet</a:t>
            </a:r>
          </a:p>
          <a:p>
            <a:pPr marL="1235075" lvl="2" indent="0">
              <a:buSzPct val="75000"/>
              <a:buNone/>
              <a:tabLst>
                <a:tab pos="3138488" algn="l"/>
              </a:tabLst>
            </a:pPr>
            <a:r>
              <a:rPr lang="hu-HU" sz="1600" dirty="0" smtClean="0"/>
              <a:t>	Szanálás </a:t>
            </a:r>
            <a:r>
              <a:rPr lang="hu-HU" sz="1600" dirty="0"/>
              <a:t>valószínűsége</a:t>
            </a:r>
          </a:p>
          <a:p>
            <a:pPr marL="1235075" lvl="2" indent="0">
              <a:buSzPct val="75000"/>
              <a:buNone/>
              <a:tabLst>
                <a:tab pos="3138488" algn="l"/>
              </a:tabLst>
            </a:pPr>
            <a:r>
              <a:rPr lang="hu-HU" sz="1600" dirty="0" smtClean="0"/>
              <a:t>	Korábbi </a:t>
            </a:r>
            <a:r>
              <a:rPr lang="hu-HU" sz="1600" dirty="0"/>
              <a:t>állami támogatás</a:t>
            </a:r>
          </a:p>
          <a:p>
            <a:pPr marL="1235075" lvl="2" indent="0">
              <a:buSzPct val="75000"/>
              <a:buNone/>
              <a:tabLst>
                <a:tab pos="3138488" algn="l"/>
              </a:tabLst>
            </a:pPr>
            <a:r>
              <a:rPr lang="hu-HU" sz="1600" dirty="0" smtClean="0"/>
              <a:t>	Struktúra</a:t>
            </a:r>
            <a:r>
              <a:rPr lang="hu-HU" sz="1600" dirty="0"/>
              <a:t>, szanálhatóság</a:t>
            </a:r>
          </a:p>
          <a:p>
            <a:pPr marL="1235075" lvl="2" indent="0">
              <a:buSzPct val="75000"/>
              <a:buNone/>
              <a:tabLst>
                <a:tab pos="3138488" algn="l"/>
              </a:tabLst>
            </a:pPr>
            <a:r>
              <a:rPr lang="hu-HU" sz="1600" dirty="0" smtClean="0"/>
              <a:t>	Rendszerszintű </a:t>
            </a:r>
            <a:r>
              <a:rPr lang="hu-HU" sz="1600" dirty="0"/>
              <a:t>jelentőség</a:t>
            </a:r>
          </a:p>
          <a:p>
            <a:pPr marL="1235075" lvl="2" indent="0">
              <a:buSzPct val="75000"/>
              <a:buNone/>
              <a:tabLst>
                <a:tab pos="3138488" algn="l"/>
              </a:tabLst>
            </a:pPr>
            <a:r>
              <a:rPr lang="hu-HU" sz="1600" dirty="0" smtClean="0"/>
              <a:t>	Intézményvédelmi </a:t>
            </a:r>
            <a:r>
              <a:rPr lang="hu-HU" sz="1600" dirty="0"/>
              <a:t>rendszeri tagság</a:t>
            </a:r>
          </a:p>
          <a:p>
            <a:pPr marL="895350" indent="-346075">
              <a:buSzPct val="75000"/>
              <a:buFont typeface="Wingdings" panose="05000000000000000000" pitchFamily="2" charset="2"/>
              <a:buChar char="Ø"/>
            </a:pPr>
            <a:r>
              <a:rPr lang="hu-HU" sz="2000" dirty="0" smtClean="0"/>
              <a:t>Kockázatos tevékenység miatt további emelés lehetősége </a:t>
            </a:r>
          </a:p>
          <a:p>
            <a:pPr marL="895350" indent="0">
              <a:spcBef>
                <a:spcPts val="0"/>
              </a:spcBef>
              <a:buSzPct val="75000"/>
              <a:buNone/>
            </a:pPr>
            <a:r>
              <a:rPr lang="hu-HU" sz="2000" dirty="0" smtClean="0"/>
              <a:t>(MNB és az intézmény észrevételezése után)</a:t>
            </a:r>
          </a:p>
          <a:p>
            <a:pPr>
              <a:buSzPct val="75000"/>
            </a:pPr>
            <a:r>
              <a:rPr lang="hu-HU" sz="2000" u="sng" dirty="0"/>
              <a:t>Rendkívüli </a:t>
            </a:r>
            <a:r>
              <a:rPr lang="hu-HU" sz="2000" u="sng" dirty="0" smtClean="0"/>
              <a:t>befizetés </a:t>
            </a:r>
            <a:r>
              <a:rPr lang="hu-HU" sz="2000" dirty="0" smtClean="0"/>
              <a:t>(ex post)</a:t>
            </a:r>
          </a:p>
          <a:p>
            <a:pPr marL="182563" indent="0">
              <a:spcBef>
                <a:spcPts val="0"/>
              </a:spcBef>
              <a:buSzPct val="75000"/>
              <a:buNone/>
            </a:pPr>
            <a:r>
              <a:rPr lang="hu-HU" sz="2000" dirty="0" smtClean="0"/>
              <a:t>(kölcsön, kötvény visszafizetése céljából)</a:t>
            </a:r>
            <a:endParaRPr lang="hu-HU" sz="200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6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1039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Az OBA hozzájárulása a szanáláshoz</a:t>
            </a:r>
            <a:endParaRPr lang="hu-HU" b="1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7</a:t>
            </a:fld>
            <a:endParaRPr lang="hu-HU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874339"/>
              </p:ext>
            </p:extLst>
          </p:nvPr>
        </p:nvGraphicFramePr>
        <p:xfrm>
          <a:off x="1547664" y="1484784"/>
          <a:ext cx="6264696" cy="442512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829513"/>
                <a:gridCol w="4435183"/>
              </a:tblGrid>
              <a:tr h="798004">
                <a:tc>
                  <a:txBody>
                    <a:bodyPr/>
                    <a:lstStyle/>
                    <a:p>
                      <a:r>
                        <a:rPr lang="hu-HU" sz="2200" b="0" dirty="0" smtClean="0">
                          <a:latin typeface="Calibri" panose="020F0502020204030204" pitchFamily="34" charset="0"/>
                        </a:rPr>
                        <a:t>Feltétel</a:t>
                      </a:r>
                      <a:endParaRPr lang="hu-HU" sz="2200" b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200" b="0" dirty="0" smtClean="0">
                          <a:latin typeface="Calibri" panose="020F0502020204030204" pitchFamily="34" charset="0"/>
                        </a:rPr>
                        <a:t>Folyamatos</a:t>
                      </a:r>
                      <a:r>
                        <a:rPr lang="hu-HU" sz="2200" b="0" baseline="0" dirty="0" smtClean="0">
                          <a:latin typeface="Calibri" panose="020F0502020204030204" pitchFamily="34" charset="0"/>
                        </a:rPr>
                        <a:t> betéthozzáférés a szanálási eljárás ideje alatt</a:t>
                      </a:r>
                      <a:endParaRPr lang="hu-HU" sz="2200" b="0" dirty="0" smtClean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798004">
                <a:tc>
                  <a:txBody>
                    <a:bodyPr/>
                    <a:lstStyle/>
                    <a:p>
                      <a:r>
                        <a:rPr lang="hu-HU" sz="2200" b="0" dirty="0" smtClean="0">
                          <a:latin typeface="Calibri" panose="020F0502020204030204" pitchFamily="34" charset="0"/>
                        </a:rPr>
                        <a:t>Mértéke</a:t>
                      </a:r>
                      <a:endParaRPr lang="hu-HU" sz="2200" b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hu-HU" sz="2200" b="0" dirty="0" smtClean="0">
                          <a:latin typeface="Calibri" panose="020F0502020204030204" pitchFamily="34" charset="0"/>
                        </a:rPr>
                        <a:t>Azon</a:t>
                      </a:r>
                      <a:r>
                        <a:rPr lang="hu-HU" sz="2200" b="0" baseline="0" dirty="0" smtClean="0">
                          <a:latin typeface="Calibri" panose="020F0502020204030204" pitchFamily="34" charset="0"/>
                        </a:rPr>
                        <a:t> hipotetikus összeg, a</a:t>
                      </a:r>
                      <a:r>
                        <a:rPr lang="hu-HU" sz="2200" b="0" dirty="0" smtClean="0">
                          <a:latin typeface="Calibri" panose="020F0502020204030204" pitchFamily="34" charset="0"/>
                        </a:rPr>
                        <a:t>mennyi veszteség a biztosított</a:t>
                      </a:r>
                      <a:r>
                        <a:rPr lang="hu-HU" sz="2200" b="0" baseline="0" dirty="0" smtClean="0">
                          <a:latin typeface="Calibri" panose="020F0502020204030204" pitchFamily="34" charset="0"/>
                        </a:rPr>
                        <a:t> betétesek kártalanítási összeghatár alatti betétrészére hárult volna</a:t>
                      </a:r>
                      <a:endParaRPr lang="hu-HU" sz="2200" b="0" dirty="0" smtClean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798004">
                <a:tc>
                  <a:txBody>
                    <a:bodyPr/>
                    <a:lstStyle/>
                    <a:p>
                      <a:r>
                        <a:rPr lang="hu-HU" sz="2200" b="0" baseline="0" dirty="0" smtClean="0">
                          <a:latin typeface="Calibri" panose="020F0502020204030204" pitchFamily="34" charset="0"/>
                        </a:rPr>
                        <a:t>Felső határ</a:t>
                      </a:r>
                      <a:endParaRPr lang="hu-HU" sz="2200" b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200" b="0" dirty="0" smtClean="0">
                          <a:latin typeface="Calibri" panose="020F0502020204030204" pitchFamily="34" charset="0"/>
                        </a:rPr>
                        <a:t>OBA hipotetikus felszámolási eljárás</a:t>
                      </a:r>
                      <a:r>
                        <a:rPr lang="hu-HU" sz="2200" b="0" baseline="0" dirty="0" smtClean="0">
                          <a:latin typeface="Calibri" panose="020F0502020204030204" pitchFamily="34" charset="0"/>
                        </a:rPr>
                        <a:t> során történő </a:t>
                      </a:r>
                      <a:r>
                        <a:rPr lang="hu-HU" sz="2200" b="0" dirty="0" smtClean="0">
                          <a:latin typeface="Calibri" panose="020F0502020204030204" pitchFamily="34" charset="0"/>
                        </a:rPr>
                        <a:t>kártalanításból</a:t>
                      </a:r>
                      <a:r>
                        <a:rPr lang="hu-HU" sz="2200" b="0" baseline="0" dirty="0" smtClean="0">
                          <a:latin typeface="Calibri" panose="020F0502020204030204" pitchFamily="34" charset="0"/>
                        </a:rPr>
                        <a:t> fakadó vesztesége</a:t>
                      </a:r>
                      <a:endParaRPr lang="hu-HU" sz="2200" b="0" dirty="0" smtClean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798004">
                <a:tc>
                  <a:txBody>
                    <a:bodyPr/>
                    <a:lstStyle/>
                    <a:p>
                      <a:pPr algn="l"/>
                      <a:r>
                        <a:rPr lang="hu-HU" sz="2200" b="0" dirty="0" smtClean="0">
                          <a:latin typeface="Calibri" panose="020F0502020204030204" pitchFamily="34" charset="0"/>
                        </a:rPr>
                        <a:t>Egyidejű maximális hozzájárulás</a:t>
                      </a:r>
                      <a:endParaRPr lang="hu-HU" sz="2200" b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200" b="0" dirty="0" smtClean="0">
                          <a:latin typeface="Calibri" panose="020F0502020204030204" pitchFamily="34" charset="0"/>
                        </a:rPr>
                        <a:t>Kártalanítási</a:t>
                      </a:r>
                      <a:r>
                        <a:rPr lang="hu-HU" sz="2200" b="0" baseline="0" dirty="0" smtClean="0">
                          <a:latin typeface="Calibri" panose="020F0502020204030204" pitchFamily="34" charset="0"/>
                        </a:rPr>
                        <a:t> kötelezettség alá tartozó betétállomány 0,4 százaléka</a:t>
                      </a:r>
                      <a:endParaRPr lang="hu-HU" sz="2200" b="0" dirty="0" smtClean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916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0000" y="221539"/>
            <a:ext cx="7453689" cy="759189"/>
          </a:xfrm>
          <a:ln>
            <a:noFill/>
          </a:ln>
        </p:spPr>
        <p:txBody>
          <a:bodyPr>
            <a:normAutofit fontScale="90000"/>
          </a:bodyPr>
          <a:lstStyle/>
          <a:p>
            <a:r>
              <a:rPr lang="hu-HU" b="1" dirty="0"/>
              <a:t>Az OBA és Szanálási Alap együttesen hatékonyabb felhasználást eredményez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8</a:t>
            </a:fld>
            <a:endParaRPr lang="hu-HU" dirty="0"/>
          </a:p>
        </p:txBody>
      </p:sp>
      <p:sp>
        <p:nvSpPr>
          <p:cNvPr id="14" name="TextBox 13"/>
          <p:cNvSpPr txBox="1"/>
          <p:nvPr/>
        </p:nvSpPr>
        <p:spPr>
          <a:xfrm>
            <a:off x="1475656" y="5904967"/>
            <a:ext cx="3456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00" i="1" dirty="0" smtClean="0"/>
              <a:t>Forrás: OBA éves </a:t>
            </a:r>
            <a:r>
              <a:rPr lang="hu-HU" sz="1000" i="1" dirty="0" smtClean="0"/>
              <a:t>jelentések</a:t>
            </a:r>
            <a:endParaRPr lang="hu-HU" sz="1000" i="1" dirty="0" smtClean="0"/>
          </a:p>
        </p:txBody>
      </p:sp>
      <p:sp>
        <p:nvSpPr>
          <p:cNvPr id="16" name="Content Placeholder 3"/>
          <p:cNvSpPr>
            <a:spLocks noGrp="1"/>
          </p:cNvSpPr>
          <p:nvPr>
            <p:ph idx="1"/>
          </p:nvPr>
        </p:nvSpPr>
        <p:spPr>
          <a:xfrm>
            <a:off x="3131840" y="1184679"/>
            <a:ext cx="3600400" cy="36004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u-HU" sz="1800" b="1" dirty="0" smtClean="0"/>
              <a:t>Az OBA vagyonának alakulása</a:t>
            </a:r>
            <a:endParaRPr lang="hu-HU" sz="1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725" y="1556792"/>
            <a:ext cx="6235662" cy="4216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457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 smtClean="0"/>
              <a:t>Köszönöm a figyelmet!</a:t>
            </a:r>
            <a:endParaRPr lang="hu-HU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6286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MNB_Theme_2">
      <a:dk1>
        <a:sysClr val="windowText" lastClr="000000"/>
      </a:dk1>
      <a:lt1>
        <a:sysClr val="window" lastClr="FFFFFF"/>
      </a:lt1>
      <a:dk2>
        <a:srgbClr val="898D8D"/>
      </a:dk2>
      <a:lt2>
        <a:srgbClr val="AC9F70"/>
      </a:lt2>
      <a:accent1>
        <a:srgbClr val="7E5C1D"/>
      </a:accent1>
      <a:accent2>
        <a:srgbClr val="E57200"/>
      </a:accent2>
      <a:accent3>
        <a:srgbClr val="CE0F69"/>
      </a:accent3>
      <a:accent4>
        <a:srgbClr val="8C4799"/>
      </a:accent4>
      <a:accent5>
        <a:srgbClr val="202653"/>
      </a:accent5>
      <a:accent6>
        <a:srgbClr val="7BAFD4"/>
      </a:accent6>
      <a:hlink>
        <a:srgbClr val="202653"/>
      </a:hlink>
      <a:folHlink>
        <a:srgbClr val="7BAFD4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MNB_MUAR_PPT_sablon_3" id="{0E99E441-BA91-481E-9FDC-17C2A4F83B22}" vid="{1A0FA107-B5C5-463B-9D6B-4746756CF09B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388</TotalTime>
  <Words>408</Words>
  <Application>Microsoft Office PowerPoint</Application>
  <PresentationFormat>On-screen Show (4:3)</PresentationFormat>
  <Paragraphs>106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blank</vt:lpstr>
      <vt:lpstr>A szanálás finanszírozása</vt:lpstr>
      <vt:lpstr>A fiskális semlegesség elve</vt:lpstr>
      <vt:lpstr>Finanszírozási igények</vt:lpstr>
      <vt:lpstr>Az Alap szervezete</vt:lpstr>
      <vt:lpstr>Az Alap forrásai</vt:lpstr>
      <vt:lpstr>Az intézmények által fizetendő díjak</vt:lpstr>
      <vt:lpstr>Az OBA hozzájárulása a szanáláshoz</vt:lpstr>
      <vt:lpstr>Az OBA és Szanálási Alap együttesen hatékonyabb felhasználást eredményez</vt:lpstr>
      <vt:lpstr>Köszönöm a figyelmet!</vt:lpstr>
    </vt:vector>
  </TitlesOfParts>
  <Company>Magyar Nemzeti Bank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szanálás finanszírozása</dc:title>
  <dc:creator>Sulyok András</dc:creator>
  <cp:lastModifiedBy>Sulyok András</cp:lastModifiedBy>
  <cp:revision>52</cp:revision>
  <cp:lastPrinted>2014-09-09T08:08:28Z</cp:lastPrinted>
  <dcterms:created xsi:type="dcterms:W3CDTF">2014-09-08T11:37:02Z</dcterms:created>
  <dcterms:modified xsi:type="dcterms:W3CDTF">2014-09-10T15:06:09Z</dcterms:modified>
</cp:coreProperties>
</file>