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9"/>
  </p:notesMasterIdLst>
  <p:handoutMasterIdLst>
    <p:handoutMasterId r:id="rId10"/>
  </p:handoutMasterIdLst>
  <p:sldIdLst>
    <p:sldId id="260" r:id="rId2"/>
    <p:sldId id="274" r:id="rId3"/>
    <p:sldId id="277" r:id="rId4"/>
    <p:sldId id="279" r:id="rId5"/>
    <p:sldId id="275" r:id="rId6"/>
    <p:sldId id="278" r:id="rId7"/>
    <p:sldId id="280" r:id="rId8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90" autoAdjust="0"/>
  </p:normalViewPr>
  <p:slideViewPr>
    <p:cSldViewPr>
      <p:cViewPr varScale="1">
        <p:scale>
          <a:sx n="103" d="100"/>
          <a:sy n="103" d="100"/>
        </p:scale>
        <p:origin x="-228" y="-9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2014.09.11.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2014.09.11.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1382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5819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8361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7193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4754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7533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9688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8065B-9015-4367-B736-F4181430FA3F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288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  <p:sldLayoutId id="2147483815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620688"/>
            <a:ext cx="7416824" cy="980729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szövetkezeti hitelintézetek 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integrációjának </a:t>
            </a:r>
            <a:r>
              <a:rPr lang="hu-HU" b="1" dirty="0"/>
              <a:t>specialitásai 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a </a:t>
            </a:r>
            <a:r>
              <a:rPr lang="hu-HU" b="1" dirty="0"/>
              <a:t>szanálási keretrendszerben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844824"/>
            <a:ext cx="6630364" cy="216024"/>
          </a:xfrm>
        </p:spPr>
        <p:txBody>
          <a:bodyPr/>
          <a:lstStyle/>
          <a:p>
            <a:r>
              <a:rPr lang="hu-HU" dirty="0" smtClean="0"/>
              <a:t>Gyura Gábor</a:t>
            </a:r>
          </a:p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2014. Szeptember 10-11.</a:t>
            </a:r>
            <a:endParaRPr lang="hu-HU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Szanálási keretrendszer – Piaci konzultáció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86701" cy="1191665"/>
          </a:xfrm>
        </p:spPr>
        <p:txBody>
          <a:bodyPr>
            <a:normAutofit/>
          </a:bodyPr>
          <a:lstStyle/>
          <a:p>
            <a:r>
              <a:rPr lang="hu-HU" sz="3400" b="1" dirty="0"/>
              <a:t>A Szanálási törvény speciális </a:t>
            </a:r>
            <a:r>
              <a:rPr lang="hu-HU" sz="3400" b="1" dirty="0" smtClean="0"/>
              <a:t>hatálya</a:t>
            </a:r>
            <a:endParaRPr lang="hu-HU" sz="3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58065B-9015-4367-B736-F4181430FA3F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8" name="Rounded Rectangle 7"/>
          <p:cNvSpPr/>
          <p:nvPr/>
        </p:nvSpPr>
        <p:spPr>
          <a:xfrm>
            <a:off x="539552" y="1978503"/>
            <a:ext cx="7848872" cy="237626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egy </a:t>
            </a:r>
            <a:r>
              <a:rPr lang="hu-HU" sz="2000" u="sng" dirty="0">
                <a:solidFill>
                  <a:schemeClr val="tx1"/>
                </a:solidFill>
                <a:latin typeface="Calibri" panose="020F0502020204030204" pitchFamily="34" charset="0"/>
              </a:rPr>
              <a:t>hitelintézetként kell kezelni </a:t>
            </a:r>
            <a:r>
              <a:rPr lang="hu-HU" sz="2000" dirty="0">
                <a:solidFill>
                  <a:schemeClr val="tx1"/>
                </a:solidFill>
                <a:latin typeface="Calibri" panose="020F0502020204030204" pitchFamily="34" charset="0"/>
              </a:rPr>
              <a:t>az </a:t>
            </a:r>
            <a:r>
              <a:rPr lang="hu-HU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Szhitv</a:t>
            </a:r>
            <a:r>
              <a:rPr lang="hu-HU" sz="2000" dirty="0">
                <a:solidFill>
                  <a:schemeClr val="tx1"/>
                </a:solidFill>
                <a:latin typeface="Calibri" panose="020F0502020204030204" pitchFamily="34" charset="0"/>
              </a:rPr>
              <a:t>. szerinti szövetkezeti hitelintézeteket az Integrációs Szervezettel együtt, ha azok az </a:t>
            </a:r>
            <a:r>
              <a:rPr lang="hu-HU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Szhitv</a:t>
            </a:r>
            <a:r>
              <a:rPr lang="hu-HU" sz="2000" dirty="0">
                <a:solidFill>
                  <a:schemeClr val="tx1"/>
                </a:solidFill>
                <a:latin typeface="Calibri" panose="020F0502020204030204" pitchFamily="34" charset="0"/>
              </a:rPr>
              <a:t>. szerinti </a:t>
            </a:r>
            <a:r>
              <a:rPr lang="hu-HU" sz="2000" u="sng" dirty="0">
                <a:solidFill>
                  <a:schemeClr val="tx1"/>
                </a:solidFill>
                <a:latin typeface="Calibri" panose="020F0502020204030204" pitchFamily="34" charset="0"/>
              </a:rPr>
              <a:t>egyetemleges felelősségi körbe </a:t>
            </a:r>
            <a:r>
              <a:rPr lang="hu-HU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tartoznak </a:t>
            </a:r>
            <a:r>
              <a:rPr lang="hu-HU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hu-HU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1.§ (3</a:t>
            </a:r>
            <a:r>
              <a:rPr lang="hu-HU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))</a:t>
            </a:r>
            <a:endParaRPr lang="hu-HU" sz="20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u="sng" dirty="0">
                <a:solidFill>
                  <a:schemeClr val="tx1"/>
                </a:solidFill>
                <a:latin typeface="Calibri" panose="020F0502020204030204" pitchFamily="34" charset="0"/>
              </a:rPr>
              <a:t>egyedi alapon nem minősíthetőek fizetésképtelennek </a:t>
            </a:r>
            <a:r>
              <a:rPr lang="hu-HU" sz="2000" dirty="0">
                <a:solidFill>
                  <a:schemeClr val="tx1"/>
                </a:solidFill>
                <a:latin typeface="Calibri" panose="020F0502020204030204" pitchFamily="34" charset="0"/>
              </a:rPr>
              <a:t>vagy várhatóan fizetésképtelenné válónak a </a:t>
            </a:r>
            <a:r>
              <a:rPr lang="hu-HU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Szhitv</a:t>
            </a:r>
            <a:r>
              <a:rPr lang="hu-HU" sz="2000" dirty="0">
                <a:solidFill>
                  <a:schemeClr val="tx1"/>
                </a:solidFill>
                <a:latin typeface="Calibri" panose="020F0502020204030204" pitchFamily="34" charset="0"/>
              </a:rPr>
              <a:t>. szerinti szövetkezeti hitelintézetek, ha azok a </a:t>
            </a:r>
            <a:r>
              <a:rPr lang="hu-HU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Szhitv</a:t>
            </a:r>
            <a:r>
              <a:rPr lang="hu-HU" sz="2000" dirty="0">
                <a:solidFill>
                  <a:schemeClr val="tx1"/>
                </a:solidFill>
                <a:latin typeface="Calibri" panose="020F0502020204030204" pitchFamily="34" charset="0"/>
              </a:rPr>
              <a:t>. szerinti </a:t>
            </a:r>
            <a:r>
              <a:rPr lang="hu-HU" sz="2000" u="sng" dirty="0">
                <a:solidFill>
                  <a:schemeClr val="tx1"/>
                </a:solidFill>
                <a:latin typeface="Calibri" panose="020F0502020204030204" pitchFamily="34" charset="0"/>
              </a:rPr>
              <a:t>egyetemleges felelősségi körbe tartoznak (</a:t>
            </a:r>
            <a:r>
              <a:rPr lang="hu-HU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149. § </a:t>
            </a:r>
            <a:r>
              <a:rPr lang="hu-HU" sz="2000" dirty="0">
                <a:solidFill>
                  <a:schemeClr val="tx1"/>
                </a:solidFill>
                <a:latin typeface="Calibri" panose="020F0502020204030204" pitchFamily="34" charset="0"/>
              </a:rPr>
              <a:t>(1</a:t>
            </a:r>
            <a:r>
              <a:rPr lang="hu-HU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))</a:t>
            </a:r>
            <a:endParaRPr lang="hu-HU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5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622" y="332656"/>
            <a:ext cx="8496944" cy="759189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Az Integrációs Szervezet szerepe a szanálásban</a:t>
            </a:r>
            <a:endParaRPr lang="hu-HU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58065B-9015-4367-B736-F4181430FA3F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476538"/>
              </p:ext>
            </p:extLst>
          </p:nvPr>
        </p:nvGraphicFramePr>
        <p:xfrm>
          <a:off x="467544" y="1340768"/>
          <a:ext cx="3888432" cy="2377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04"/>
                <a:gridCol w="2705064"/>
                <a:gridCol w="957964"/>
              </a:tblGrid>
              <a:tr h="426692">
                <a:tc gridSpan="2">
                  <a:txBody>
                    <a:bodyPr/>
                    <a:lstStyle/>
                    <a:p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SZANÁLÁSI FELTÉTELEK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100" b="0" dirty="0" smtClean="0">
                          <a:solidFill>
                            <a:schemeClr val="tx1"/>
                          </a:solidFill>
                        </a:rPr>
                        <a:t>Ki állapítja meg?</a:t>
                      </a:r>
                      <a:endParaRPr lang="hu-H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1419">
                <a:tc>
                  <a:txBody>
                    <a:bodyPr/>
                    <a:lstStyle/>
                    <a:p>
                      <a:r>
                        <a:rPr lang="hu-HU" sz="1050" dirty="0" smtClean="0"/>
                        <a:t>1</a:t>
                      </a:r>
                      <a:endParaRPr lang="hu-HU" sz="105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 smtClean="0"/>
                        <a:t>FIZETÉSKÉPTELENSÉG ( tág értelmezés )</a:t>
                      </a:r>
                    </a:p>
                    <a:p>
                      <a:r>
                        <a:rPr lang="hu-HU" sz="1100" dirty="0" smtClean="0"/>
                        <a:t>az intézmény fizetésképtelen vagy várhatóan fizetésképtelenné válik </a:t>
                      </a:r>
                      <a:endParaRPr lang="hu-HU" sz="11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felügyeleti terület</a:t>
                      </a:r>
                      <a:endParaRPr lang="hu-HU" sz="11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31207">
                <a:tc>
                  <a:txBody>
                    <a:bodyPr/>
                    <a:lstStyle/>
                    <a:p>
                      <a:r>
                        <a:rPr lang="hu-HU" sz="1050" dirty="0" smtClean="0"/>
                        <a:t>2</a:t>
                      </a:r>
                      <a:endParaRPr lang="hu-HU" sz="105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NINCS PRIVÁT MEGOLDÁS</a:t>
                      </a:r>
                    </a:p>
                    <a:p>
                      <a:r>
                        <a:rPr lang="hu-HU" sz="1100" dirty="0" smtClean="0"/>
                        <a:t>nem valószínűsíthető, hogy a szanálási intézkedéseken kívül bármilyen más intézkedés megakadályozná az intézmény fizetésképtelenné válását</a:t>
                      </a:r>
                      <a:endParaRPr lang="hu-HU" sz="11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szanálási terület a </a:t>
                      </a:r>
                      <a:r>
                        <a:rPr lang="hu-HU" sz="1100" dirty="0" err="1" smtClean="0"/>
                        <a:t>felügyelet-tel</a:t>
                      </a:r>
                      <a:r>
                        <a:rPr lang="hu-HU" sz="1100" baseline="0" dirty="0" smtClean="0"/>
                        <a:t> konzultálva</a:t>
                      </a:r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1524">
                <a:tc>
                  <a:txBody>
                    <a:bodyPr/>
                    <a:lstStyle/>
                    <a:p>
                      <a:r>
                        <a:rPr lang="hu-HU" sz="1050" dirty="0" smtClean="0"/>
                        <a:t>3</a:t>
                      </a:r>
                      <a:endParaRPr lang="hu-HU" sz="105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KÖZÉRDEK </a:t>
                      </a:r>
                    </a:p>
                    <a:p>
                      <a:r>
                        <a:rPr lang="hu-HU" sz="1100" dirty="0" smtClean="0"/>
                        <a:t>a szanálást közérdek indokolja </a:t>
                      </a:r>
                      <a:endParaRPr lang="hu-HU" sz="11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100" dirty="0" smtClean="0"/>
                        <a:t>szanálási</a:t>
                      </a:r>
                      <a:r>
                        <a:rPr lang="hu-HU" sz="1100" baseline="0" dirty="0" smtClean="0"/>
                        <a:t> terület</a:t>
                      </a:r>
                      <a:endParaRPr lang="hu-HU" sz="11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593622" y="3861048"/>
            <a:ext cx="7848872" cy="246912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Aft>
                <a:spcPts val="0"/>
              </a:spcAft>
            </a:pPr>
            <a:r>
              <a:rPr lang="hu-HU" b="1" dirty="0"/>
              <a:t>Értesítés és közzétételi kötelezettség </a:t>
            </a:r>
          </a:p>
          <a:p>
            <a:r>
              <a:rPr lang="hu-HU" sz="1400" b="1" dirty="0"/>
              <a:t>113. § </a:t>
            </a:r>
            <a:r>
              <a:rPr lang="hu-HU" sz="1400" dirty="0" smtClean="0"/>
              <a:t>(</a:t>
            </a:r>
            <a:r>
              <a:rPr lang="hu-HU" sz="1400" dirty="0"/>
              <a:t>2) Ha az intézmény vonatkozásában teljesülnek a 17. § (1) bekezdésében meghatározott feltételek, erről haladéktalanul, még a szanálást elrendelő határozatot megelőzően a szanálási feladatkörében eljáró MNB-nek tájékoztatnia kell</a:t>
            </a:r>
          </a:p>
          <a:p>
            <a:pPr marL="0" indent="0">
              <a:buNone/>
            </a:pPr>
            <a:r>
              <a:rPr lang="hu-HU" sz="1400" dirty="0"/>
              <a:t>…</a:t>
            </a:r>
          </a:p>
          <a:p>
            <a:r>
              <a:rPr lang="hu-HU" sz="1400" i="1" dirty="0"/>
              <a:t>j) </a:t>
            </a:r>
            <a:r>
              <a:rPr lang="hu-HU" sz="1400" dirty="0"/>
              <a:t>szövetkezeti hitelintézet tervezett szanálása esetén az Integrációs Szervezetet.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88024" y="1486597"/>
            <a:ext cx="4179975" cy="215842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/>
              <a:t>Privát megoldás</a:t>
            </a:r>
          </a:p>
          <a:p>
            <a:r>
              <a:rPr lang="hu-HU" sz="1400" b="1" dirty="0" smtClean="0"/>
              <a:t>17</a:t>
            </a:r>
            <a:r>
              <a:rPr lang="hu-HU" sz="1400" b="1" dirty="0"/>
              <a:t>.§</a:t>
            </a:r>
            <a:r>
              <a:rPr lang="hu-HU" sz="1400" dirty="0"/>
              <a:t>(6) Az (1) bekezdés </a:t>
            </a:r>
            <a:r>
              <a:rPr lang="hu-HU" sz="1400" i="1" dirty="0"/>
              <a:t>b) </a:t>
            </a:r>
            <a:r>
              <a:rPr lang="hu-HU" sz="1400" dirty="0"/>
              <a:t>pontjának ( </a:t>
            </a:r>
            <a:r>
              <a:rPr lang="hu-HU" sz="1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van-e piaci vagy felügyeleti megoldás</a:t>
            </a:r>
            <a:r>
              <a:rPr lang="hu-HU" sz="1400" dirty="0"/>
              <a:t> ) alkalmazásakor a </a:t>
            </a:r>
            <a:r>
              <a:rPr lang="hu-HU" sz="1400" dirty="0" err="1"/>
              <a:t>Szhitv</a:t>
            </a:r>
            <a:r>
              <a:rPr lang="hu-HU" sz="1400" dirty="0"/>
              <a:t>. szerinti szövetkezeti hitelintézet szanálása előtt az MNB-nek azt is meg kell vizsgálnia, hogy az Integrációs Szervezet intézkedéseivel megakadályozható-e a szövetkezeti hitelintézet fizetésképtelenné válása.</a:t>
            </a:r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4427984" y="2708920"/>
            <a:ext cx="26996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97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b="1" dirty="0" smtClean="0"/>
              <a:t>Az arányosság elve</a:t>
            </a:r>
            <a:endParaRPr lang="hu-HU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5805264"/>
            <a:ext cx="7886700" cy="5040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1600" dirty="0" smtClean="0"/>
              <a:t>Ettől függetlenül a szanálási </a:t>
            </a:r>
            <a:r>
              <a:rPr lang="hu-HU" sz="1600" dirty="0" smtClean="0"/>
              <a:t>hatóság </a:t>
            </a:r>
            <a:r>
              <a:rPr lang="hu-HU" sz="1600" dirty="0" smtClean="0"/>
              <a:t>bármikor teljes körű, nem egyszerűsített kötelezettséget </a:t>
            </a:r>
            <a:r>
              <a:rPr lang="hu-HU" sz="1600" dirty="0" smtClean="0"/>
              <a:t>írhat </a:t>
            </a:r>
            <a:r>
              <a:rPr lang="hu-HU" sz="1600" dirty="0" smtClean="0"/>
              <a:t>elő.</a:t>
            </a:r>
            <a:endParaRPr lang="hu-HU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58065B-9015-4367-B736-F4181430FA3F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Rounded Rectangle 5"/>
          <p:cNvSpPr/>
          <p:nvPr/>
        </p:nvSpPr>
        <p:spPr>
          <a:xfrm>
            <a:off x="665630" y="1268760"/>
            <a:ext cx="7290746" cy="246912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 smtClean="0">
                <a:solidFill>
                  <a:schemeClr val="tx1"/>
                </a:solidFill>
              </a:rPr>
              <a:t>- a </a:t>
            </a:r>
            <a:r>
              <a:rPr lang="hu-HU" sz="1400" dirty="0">
                <a:solidFill>
                  <a:schemeClr val="tx1"/>
                </a:solidFill>
              </a:rPr>
              <a:t>Szanálási törvényben még nem jelenik </a:t>
            </a:r>
            <a:r>
              <a:rPr lang="hu-HU" sz="1400" dirty="0" smtClean="0">
                <a:solidFill>
                  <a:schemeClr val="tx1"/>
                </a:solidFill>
              </a:rPr>
              <a:t>meg, de át kell ültetni</a:t>
            </a:r>
            <a:endParaRPr lang="hu-HU" sz="1400" dirty="0">
              <a:solidFill>
                <a:schemeClr val="tx1"/>
              </a:solidFill>
            </a:endParaRPr>
          </a:p>
          <a:p>
            <a:r>
              <a:rPr lang="hu-HU" sz="1400" dirty="0" smtClean="0">
                <a:solidFill>
                  <a:schemeClr val="tx1"/>
                </a:solidFill>
              </a:rPr>
              <a:t>- a </a:t>
            </a:r>
            <a:r>
              <a:rPr lang="hu-HU" sz="1400" dirty="0">
                <a:solidFill>
                  <a:schemeClr val="tx1"/>
                </a:solidFill>
              </a:rPr>
              <a:t>2014/59/EU rendelet 4. cikk „</a:t>
            </a:r>
            <a:r>
              <a:rPr lang="hu-HU" sz="1400" b="1" dirty="0">
                <a:solidFill>
                  <a:schemeClr val="tx1"/>
                </a:solidFill>
              </a:rPr>
              <a:t>Egyszerűsített kötelezettségek egyes intézmények számára</a:t>
            </a:r>
            <a:r>
              <a:rPr lang="hu-HU" sz="1400" dirty="0">
                <a:solidFill>
                  <a:schemeClr val="tx1"/>
                </a:solidFill>
              </a:rPr>
              <a:t>” alapján:</a:t>
            </a:r>
          </a:p>
          <a:p>
            <a:endParaRPr lang="hu-HU" sz="1400" dirty="0" smtClean="0">
              <a:solidFill>
                <a:schemeClr val="tx1"/>
              </a:solidFill>
            </a:endParaRPr>
          </a:p>
          <a:p>
            <a:r>
              <a:rPr lang="hu-HU" sz="1400" dirty="0" smtClean="0">
                <a:solidFill>
                  <a:schemeClr val="tx1"/>
                </a:solidFill>
              </a:rPr>
              <a:t>az </a:t>
            </a:r>
            <a:r>
              <a:rPr lang="hu-HU" sz="1400" dirty="0">
                <a:solidFill>
                  <a:schemeClr val="tx1"/>
                </a:solidFill>
              </a:rPr>
              <a:t>adott intézmény csődjének az intézmény tevékenységének jellegéből, kockázati profiljából…, kifolyólag gyakorolt esetleges hatása jelentős negatív hatással járna-e a pénzügyi piacokra, …az illetékes és szanálási hatóságok meghatározzák az alábbiakat: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250663" y="4265719"/>
            <a:ext cx="5976664" cy="132352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 smtClean="0"/>
              <a:t>- A </a:t>
            </a:r>
            <a:r>
              <a:rPr lang="hu-HU" sz="1400" dirty="0"/>
              <a:t>helyreállítási tervek, szanálási tervek tartalma és </a:t>
            </a:r>
            <a:r>
              <a:rPr lang="hu-HU" sz="1400" dirty="0" smtClean="0"/>
              <a:t>részletezettsége</a:t>
            </a:r>
            <a:endParaRPr lang="hu-HU" sz="1400" dirty="0"/>
          </a:p>
          <a:p>
            <a:r>
              <a:rPr lang="hu-HU" sz="1400" dirty="0" smtClean="0"/>
              <a:t>- A </a:t>
            </a:r>
            <a:r>
              <a:rPr lang="hu-HU" sz="1400" dirty="0" err="1"/>
              <a:t>HT</a:t>
            </a:r>
            <a:r>
              <a:rPr lang="hu-HU" sz="1400" dirty="0"/>
              <a:t>, és </a:t>
            </a:r>
            <a:r>
              <a:rPr lang="hu-HU" sz="1400" dirty="0" err="1"/>
              <a:t>SZT</a:t>
            </a:r>
            <a:r>
              <a:rPr lang="hu-HU" sz="1400" dirty="0"/>
              <a:t> aktualizálásának gyakorisága</a:t>
            </a:r>
          </a:p>
          <a:p>
            <a:r>
              <a:rPr lang="hu-HU" sz="1400" dirty="0" smtClean="0"/>
              <a:t>- A </a:t>
            </a:r>
            <a:r>
              <a:rPr lang="hu-HU" sz="1400" dirty="0"/>
              <a:t>bekért adatok információ </a:t>
            </a:r>
            <a:r>
              <a:rPr lang="hu-HU" sz="1400" dirty="0" smtClean="0"/>
              <a:t>tartalma, </a:t>
            </a:r>
            <a:r>
              <a:rPr lang="hu-HU" sz="1400" dirty="0"/>
              <a:t>és részletezettsége</a:t>
            </a:r>
          </a:p>
          <a:p>
            <a:r>
              <a:rPr lang="hu-HU" sz="1400" dirty="0" smtClean="0"/>
              <a:t>- A </a:t>
            </a:r>
            <a:r>
              <a:rPr lang="hu-HU" sz="1400" dirty="0"/>
              <a:t>szanálhatóság értékelésének részletessége</a:t>
            </a:r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4139952" y="3744409"/>
            <a:ext cx="0" cy="4766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6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b="1" dirty="0" smtClean="0"/>
              <a:t>Átmeneti rendelkezések</a:t>
            </a:r>
            <a:endParaRPr lang="hu-HU" sz="3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58065B-9015-4367-B736-F4181430FA3F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Rounded Rectangle 5"/>
          <p:cNvSpPr/>
          <p:nvPr/>
        </p:nvSpPr>
        <p:spPr>
          <a:xfrm>
            <a:off x="611560" y="1556792"/>
            <a:ext cx="7848872" cy="38164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1400" dirty="0" smtClean="0">
              <a:solidFill>
                <a:schemeClr val="tx1"/>
              </a:solidFill>
            </a:endParaRPr>
          </a:p>
          <a:p>
            <a:r>
              <a:rPr lang="hu-HU" sz="1400" dirty="0" smtClean="0">
                <a:solidFill>
                  <a:schemeClr val="tx1"/>
                </a:solidFill>
              </a:rPr>
              <a:t>179. § (2</a:t>
            </a:r>
            <a:r>
              <a:rPr lang="hu-HU" sz="1400" dirty="0">
                <a:solidFill>
                  <a:schemeClr val="tx1"/>
                </a:solidFill>
              </a:rPr>
              <a:t>) Ha a szanálási feltételek az Integrációs Szervezet olyan tagja vonatkozásában állnak fenn, amely </a:t>
            </a:r>
            <a:r>
              <a:rPr lang="hu-HU" sz="1400" u="sng" dirty="0">
                <a:solidFill>
                  <a:schemeClr val="tx1"/>
                </a:solidFill>
              </a:rPr>
              <a:t>nem minősül </a:t>
            </a:r>
            <a:r>
              <a:rPr lang="hu-HU" sz="1400" dirty="0">
                <a:solidFill>
                  <a:schemeClr val="tx1"/>
                </a:solidFill>
              </a:rPr>
              <a:t>a </a:t>
            </a:r>
            <a:r>
              <a:rPr lang="hu-HU" sz="1400" dirty="0" err="1">
                <a:solidFill>
                  <a:schemeClr val="tx1"/>
                </a:solidFill>
              </a:rPr>
              <a:t>Szhitv</a:t>
            </a:r>
            <a:r>
              <a:rPr lang="hu-HU" sz="1400" dirty="0">
                <a:solidFill>
                  <a:schemeClr val="tx1"/>
                </a:solidFill>
              </a:rPr>
              <a:t>. szerinti </a:t>
            </a:r>
            <a:r>
              <a:rPr lang="hu-HU" sz="1400" u="sng" dirty="0">
                <a:solidFill>
                  <a:schemeClr val="tx1"/>
                </a:solidFill>
              </a:rPr>
              <a:t>egyetemleges felelőségi körbe tartozó hitelintézetnek</a:t>
            </a:r>
            <a:r>
              <a:rPr lang="hu-HU" sz="1400" dirty="0">
                <a:solidFill>
                  <a:schemeClr val="tx1"/>
                </a:solidFill>
              </a:rPr>
              <a:t>, az MNB elnöke az Integrációs Szervezet elnökét értesíti. Az Integrációs Szervezet elnöke 5 napon belül az MNB elnöke felé nyilatkozik arról, hogy</a:t>
            </a:r>
          </a:p>
          <a:p>
            <a:r>
              <a:rPr lang="hu-HU" sz="1400" i="1" dirty="0">
                <a:solidFill>
                  <a:schemeClr val="tx1"/>
                </a:solidFill>
              </a:rPr>
              <a:t>a) </a:t>
            </a:r>
            <a:r>
              <a:rPr lang="hu-HU" sz="1400" dirty="0">
                <a:solidFill>
                  <a:schemeClr val="tx1"/>
                </a:solidFill>
              </a:rPr>
              <a:t>az általa alkalmazható intézkedések és kivételes intézkedések alapján a szanálási feltételek (a szanálás alapjául szolgáló okok) megszüntethetőek-e, vagy</a:t>
            </a:r>
          </a:p>
          <a:p>
            <a:r>
              <a:rPr lang="hu-HU" sz="1400" i="1" dirty="0">
                <a:solidFill>
                  <a:schemeClr val="tx1"/>
                </a:solidFill>
              </a:rPr>
              <a:t>b) </a:t>
            </a:r>
            <a:r>
              <a:rPr lang="hu-HU" sz="1400" dirty="0">
                <a:solidFill>
                  <a:schemeClr val="tx1"/>
                </a:solidFill>
              </a:rPr>
              <a:t>szanálási eljárás lefolytatására van szükség.</a:t>
            </a:r>
          </a:p>
          <a:p>
            <a:endParaRPr lang="hu-HU" sz="1400" dirty="0" smtClean="0">
              <a:solidFill>
                <a:schemeClr val="tx1"/>
              </a:solidFill>
            </a:endParaRPr>
          </a:p>
          <a:p>
            <a:r>
              <a:rPr lang="hu-HU" sz="1400" dirty="0" smtClean="0">
                <a:solidFill>
                  <a:schemeClr val="tx1"/>
                </a:solidFill>
              </a:rPr>
              <a:t>(</a:t>
            </a:r>
            <a:r>
              <a:rPr lang="hu-HU" sz="1400" dirty="0">
                <a:solidFill>
                  <a:schemeClr val="tx1"/>
                </a:solidFill>
              </a:rPr>
              <a:t>3) Az Integrációs Szervezet (2) bekezdés </a:t>
            </a:r>
            <a:r>
              <a:rPr lang="hu-HU" sz="1400" i="1" dirty="0">
                <a:solidFill>
                  <a:schemeClr val="tx1"/>
                </a:solidFill>
              </a:rPr>
              <a:t>a) </a:t>
            </a:r>
            <a:r>
              <a:rPr lang="hu-HU" sz="1400" dirty="0">
                <a:solidFill>
                  <a:schemeClr val="tx1"/>
                </a:solidFill>
              </a:rPr>
              <a:t>pont szerinti határidőkkel ellátott intézkedési tervet tartalmazó nyilatkozatát részletesen indokolja. Az Integrációs Szervezet intézkedési eredményéről a Felügyelet és a szanálási feladatkörében eljáró MNB számára az intézkedés megtételét követő 3 munkanapon belül beszámolót küld.</a:t>
            </a:r>
          </a:p>
        </p:txBody>
      </p:sp>
    </p:spTree>
    <p:extLst>
      <p:ext uri="{BB962C8B-B14F-4D97-AF65-F5344CB8AC3E}">
        <p14:creationId xmlns:p14="http://schemas.microsoft.com/office/powerpoint/2010/main" val="159422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b="1" dirty="0" smtClean="0"/>
              <a:t>2014. december 10. előtt és után</a:t>
            </a:r>
            <a:endParaRPr lang="hu-HU" sz="3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58065B-9015-4367-B736-F4181430FA3F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496977" y="2667255"/>
            <a:ext cx="3015" cy="3354033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331640" y="1772816"/>
            <a:ext cx="65527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524989" y="1928591"/>
            <a:ext cx="162299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2014.09.16.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Szanálási törvény hatálybalépése</a:t>
            </a:r>
            <a:endParaRPr lang="hu-HU" altLang="hu-HU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3569171" y="1934209"/>
            <a:ext cx="18556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2014.12.10.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Az egyetemlegesség kiépülése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043608" y="2672873"/>
            <a:ext cx="0" cy="3348415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31640" y="17008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96977" y="1714097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932040" y="2769026"/>
            <a:ext cx="2531593" cy="132352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</a:pPr>
            <a:r>
              <a:rPr lang="hu-HU" alt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Egyedileg nem szanálható az az intézmény, amely az </a:t>
            </a:r>
            <a:r>
              <a:rPr lang="hu-H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egyetemlegességi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körbe tartozik</a:t>
            </a:r>
            <a:endParaRPr lang="hu-HU" altLang="hu-H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538080" y="2786731"/>
            <a:ext cx="2531593" cy="132352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</a:pPr>
            <a:r>
              <a:rPr lang="hu-HU" alt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Egyedileg nem szanálható az az intézmény, amely az </a:t>
            </a:r>
            <a:r>
              <a:rPr lang="hu-H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egyetemlegességi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körbe tartozik</a:t>
            </a:r>
            <a:endParaRPr lang="hu-HU" altLang="hu-H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43016" y="4221088"/>
            <a:ext cx="2531593" cy="180020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</a:pPr>
            <a:r>
              <a:rPr lang="hu-HU" alt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Egyedileg szanálható az az intézmény, amely az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egyetemleges felelősségi körnek nem tagja, és a 17. § (1) a), b), c)(közérdek) pontjai alapján a feltételek fennállnak</a:t>
            </a:r>
          </a:p>
        </p:txBody>
      </p:sp>
    </p:spTree>
    <p:extLst>
      <p:ext uri="{BB962C8B-B14F-4D97-AF65-F5344CB8AC3E}">
        <p14:creationId xmlns:p14="http://schemas.microsoft.com/office/powerpoint/2010/main" val="210406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Köszönöm a figyelmet!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6741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591</Words>
  <Application>Microsoft Office PowerPoint</Application>
  <PresentationFormat>Diavetítés a képernyőre (4:3 oldalarány)</PresentationFormat>
  <Paragraphs>68</Paragraphs>
  <Slides>7</Slides>
  <Notes>7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blank</vt:lpstr>
      <vt:lpstr>A szövetkezeti hitelintézetek  integrációjának specialitásai  a szanálási keretrendszerben</vt:lpstr>
      <vt:lpstr>A Szanálási törvény speciális hatálya</vt:lpstr>
      <vt:lpstr>Az Integrációs Szervezet szerepe a szanálásban</vt:lpstr>
      <vt:lpstr>Az arányosság elve</vt:lpstr>
      <vt:lpstr>Átmeneti rendelkezések</vt:lpstr>
      <vt:lpstr>2014. december 10. előtt és után</vt:lpstr>
      <vt:lpstr>Köszönöm a figyelmet!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Troján Tamás</dc:creator>
  <cp:lastModifiedBy>Szanálási főosztály</cp:lastModifiedBy>
  <cp:revision>47</cp:revision>
  <cp:lastPrinted>2014-09-11T05:39:37Z</cp:lastPrinted>
  <dcterms:created xsi:type="dcterms:W3CDTF">2014-09-08T09:02:45Z</dcterms:created>
  <dcterms:modified xsi:type="dcterms:W3CDTF">2014-09-11T05:39:59Z</dcterms:modified>
</cp:coreProperties>
</file>