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84" r:id="rId1"/>
  </p:sldMasterIdLst>
  <p:notesMasterIdLst>
    <p:notesMasterId r:id="rId9"/>
  </p:notesMasterIdLst>
  <p:handoutMasterIdLst>
    <p:handoutMasterId r:id="rId10"/>
  </p:handoutMasterIdLst>
  <p:sldIdLst>
    <p:sldId id="260" r:id="rId2"/>
    <p:sldId id="274" r:id="rId3"/>
    <p:sldId id="277" r:id="rId4"/>
    <p:sldId id="279" r:id="rId5"/>
    <p:sldId id="275" r:id="rId6"/>
    <p:sldId id="278" r:id="rId7"/>
    <p:sldId id="280" r:id="rId8"/>
  </p:sldIdLst>
  <p:sldSz cx="9144000" cy="6858000" type="screen4x3"/>
  <p:notesSz cx="6797675" cy="9926638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pos="2880">
          <p15:clr>
            <a:srgbClr val="A4A3A4"/>
          </p15:clr>
        </p15:guide>
        <p15:guide id="4" pos="385">
          <p15:clr>
            <a:srgbClr val="A4A3A4"/>
          </p15:clr>
        </p15:guide>
        <p15:guide id="5" pos="532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steigervald" initials="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2452"/>
    <a:srgbClr val="92B93B"/>
    <a:srgbClr val="777063"/>
    <a:srgbClr val="A69F94"/>
    <a:srgbClr val="EAB92A"/>
    <a:srgbClr val="5DB4D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Közepesen sötét stílus 2 – 3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590" autoAdjust="0"/>
  </p:normalViewPr>
  <p:slideViewPr>
    <p:cSldViewPr>
      <p:cViewPr varScale="1">
        <p:scale>
          <a:sx n="103" d="100"/>
          <a:sy n="103" d="100"/>
        </p:scale>
        <p:origin x="-228" y="-96"/>
      </p:cViewPr>
      <p:guideLst>
        <p:guide orient="horz" pos="255"/>
        <p:guide orient="horz" pos="663"/>
        <p:guide pos="2880"/>
        <p:guide pos="385"/>
        <p:guide pos="532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98" y="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175A8-35AC-46BC-970E-BB361A66CB6D}" type="datetimeFigureOut">
              <a:rPr lang="hu-HU" smtClean="0"/>
              <a:pPr/>
              <a:t>2014.09.11.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0FDB01-46C1-4BF1-9E72-84EA817E09E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332215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DC4DF4E-9F45-4956-AF27-4169F777B831}" type="datetimeFigureOut">
              <a:rPr lang="hu-HU"/>
              <a:pPr>
                <a:defRPr/>
              </a:pPr>
              <a:t>2014.09.11.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  <a:endParaRPr lang="hu-HU" noProof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E6176FD-5602-4B79-B069-B36BD1680ECD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09766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513822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58198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783619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671932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47545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575330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E6176FD-5602-4B79-B069-B36BD1680ECD}" type="slidenum">
              <a:rPr lang="hu-HU" smtClean="0"/>
              <a:pPr>
                <a:defRPr/>
              </a:pPr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96883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3800"/>
            </a:lvl1pPr>
          </a:lstStyle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hu-H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</p:spTree>
    <p:extLst>
      <p:ext uri="{BB962C8B-B14F-4D97-AF65-F5344CB8AC3E}">
        <p14:creationId xmlns:p14="http://schemas.microsoft.com/office/powerpoint/2010/main" val="32222107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yitólap logóv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907703" y="365127"/>
            <a:ext cx="6630363" cy="615602"/>
          </a:xfrm>
        </p:spPr>
        <p:txBody>
          <a:bodyPr/>
          <a:lstStyle>
            <a:lvl1pPr>
              <a:defRPr/>
            </a:lvl1pPr>
          </a:lstStyle>
          <a:p>
            <a:r>
              <a:rPr lang="hu-HU" dirty="0" smtClean="0"/>
              <a:t>Előadás címe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1907702" y="2131959"/>
            <a:ext cx="6630364" cy="368904"/>
          </a:xfrm>
        </p:spPr>
        <p:txBody>
          <a:bodyPr>
            <a:no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Helyszín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1907702" y="980729"/>
            <a:ext cx="6630364" cy="720080"/>
          </a:xfrm>
        </p:spPr>
        <p:txBody>
          <a:bodyPr>
            <a:noAutofit/>
          </a:bodyPr>
          <a:lstStyle>
            <a:lvl1pPr marL="0" indent="0">
              <a:buNone/>
              <a:defRPr sz="2100" b="0" baseline="0">
                <a:solidFill>
                  <a:schemeClr val="bg2"/>
                </a:solidFill>
              </a:defRPr>
            </a:lvl1pPr>
          </a:lstStyle>
          <a:p>
            <a:pPr lvl="0"/>
            <a:r>
              <a:rPr lang="hu-HU" dirty="0" smtClean="0"/>
              <a:t>Előadó neve</a:t>
            </a:r>
          </a:p>
          <a:p>
            <a:pPr lvl="0"/>
            <a:r>
              <a:rPr lang="hu-HU" dirty="0" smtClean="0"/>
              <a:t>Titulusa</a:t>
            </a:r>
            <a:endParaRPr lang="hu-HU" dirty="0"/>
          </a:p>
        </p:txBody>
      </p:sp>
      <p:sp>
        <p:nvSpPr>
          <p:cNvPr id="8" name="Content Placeholder 2"/>
          <p:cNvSpPr>
            <a:spLocks noGrp="1"/>
          </p:cNvSpPr>
          <p:nvPr>
            <p:ph idx="14" hasCustomPrompt="1"/>
          </p:nvPr>
        </p:nvSpPr>
        <p:spPr>
          <a:xfrm>
            <a:off x="1907404" y="2539464"/>
            <a:ext cx="6630364" cy="400734"/>
          </a:xfrm>
        </p:spPr>
        <p:txBody>
          <a:bodyPr>
            <a:normAutofit/>
          </a:bodyPr>
          <a:lstStyle>
            <a:lvl1pPr marL="0" indent="0">
              <a:buNone/>
              <a:defRPr sz="2100" baseline="0"/>
            </a:lvl1pPr>
          </a:lstStyle>
          <a:p>
            <a:pPr lvl="0"/>
            <a:r>
              <a:rPr lang="hu-HU" dirty="0" smtClean="0"/>
              <a:t>Dátum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2088394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53689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2060849"/>
            <a:ext cx="7886700" cy="417646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0"/>
          </p:nvPr>
        </p:nvSpPr>
        <p:spPr>
          <a:xfrm>
            <a:off x="651366" y="1388651"/>
            <a:ext cx="7886700" cy="576063"/>
          </a:xfrm>
        </p:spPr>
        <p:txBody>
          <a:bodyPr/>
          <a:lstStyle>
            <a:lvl1pPr marL="0" indent="0">
              <a:buNone/>
              <a:defRPr>
                <a:solidFill>
                  <a:schemeClr val="bg2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187624" y="1124316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sp>
        <p:nvSpPr>
          <p:cNvPr id="10" name="Text Placeholder 4"/>
          <p:cNvSpPr>
            <a:spLocks noGrp="1"/>
          </p:cNvSpPr>
          <p:nvPr>
            <p:ph type="body" sz="quarter" idx="14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32054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255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0000" y="180000"/>
            <a:ext cx="7485331" cy="75918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100"/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187624" y="1120587"/>
            <a:ext cx="7956376" cy="0"/>
          </a:xfrm>
          <a:prstGeom prst="line">
            <a:avLst/>
          </a:prstGeom>
          <a:ln w="28575">
            <a:solidFill>
              <a:srgbClr val="1E24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7443788" y="6356350"/>
            <a:ext cx="1700212" cy="365125"/>
          </a:xfrm>
        </p:spPr>
        <p:txBody>
          <a:bodyPr anchor="ctr">
            <a:noAutofit/>
          </a:bodyPr>
          <a:lstStyle>
            <a:lvl1pPr marL="0" indent="0" algn="r">
              <a:buNone/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</a:lstStyle>
          <a:p>
            <a:pPr lvl="0"/>
            <a:r>
              <a:rPr lang="hu-HU" dirty="0" smtClean="0"/>
              <a:t>Forrás: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000" y="133200"/>
            <a:ext cx="873224" cy="873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46432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Beloldal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 flipV="1">
            <a:off x="650875" y="1123950"/>
            <a:ext cx="8532813" cy="20638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1366" y="365127"/>
            <a:ext cx="7886701" cy="759189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1367" y="1268761"/>
            <a:ext cx="7886700" cy="4968552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pt-BR"/>
              <a:t>Cím: Minta Cím -  Előadó: Minta Előadó</a:t>
            </a:r>
            <a:endParaRPr lang="hu-H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58065B-9015-4367-B736-F4181430FA3F}" type="slidenum">
              <a:rPr lang="hu-HU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052880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dirty="0" smtClean="0"/>
              <a:t>Mintacím szerkesztése</a:t>
            </a:r>
            <a:endParaRPr lang="hu-HU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dirty="0" smtClean="0"/>
              <a:t>Mintaszöveg szerkesztése</a:t>
            </a:r>
          </a:p>
          <a:p>
            <a:pPr lvl="1"/>
            <a:r>
              <a:rPr lang="hu-HU" dirty="0" smtClean="0"/>
              <a:t>Második szint</a:t>
            </a:r>
          </a:p>
          <a:p>
            <a:pPr lvl="2"/>
            <a:r>
              <a:rPr lang="hu-HU" dirty="0" smtClean="0"/>
              <a:t>Harmadik szint</a:t>
            </a:r>
          </a:p>
          <a:p>
            <a:pPr lvl="3"/>
            <a:r>
              <a:rPr lang="hu-HU" dirty="0" smtClean="0"/>
              <a:t>Negyedik szint</a:t>
            </a:r>
          </a:p>
          <a:p>
            <a:pPr lvl="4"/>
            <a:r>
              <a:rPr lang="hu-HU" dirty="0" smtClean="0"/>
              <a:t>Ötödik szint</a:t>
            </a:r>
            <a:endParaRPr lang="hu-H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r>
              <a:rPr lang="hu-HU" dirty="0" smtClean="0"/>
              <a:t>Magyar Nemzeti Bank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54330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accent5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‹#›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200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804" r:id="rId2"/>
    <p:sldLayoutId id="2147483806" r:id="rId3"/>
    <p:sldLayoutId id="2147483807" r:id="rId4"/>
    <p:sldLayoutId id="2147483815" r:id="rId5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8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3200" kern="1200">
          <a:solidFill>
            <a:schemeClr val="accent5"/>
          </a:solidFill>
          <a:latin typeface="Calibri" panose="020F050202020403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7704" y="620688"/>
            <a:ext cx="7416824" cy="980729"/>
          </a:xfrm>
        </p:spPr>
        <p:txBody>
          <a:bodyPr>
            <a:normAutofit fontScale="90000"/>
          </a:bodyPr>
          <a:lstStyle/>
          <a:p>
            <a:r>
              <a:rPr lang="hu-HU" b="1" dirty="0"/>
              <a:t>A szövetkezeti hitelintézetek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integrációjának </a:t>
            </a:r>
            <a:r>
              <a:rPr lang="hu-HU" b="1" dirty="0"/>
              <a:t>specialitásai </a:t>
            </a:r>
            <a:r>
              <a:rPr lang="hu-HU" b="1" dirty="0" smtClean="0"/>
              <a:t/>
            </a:r>
            <a:br>
              <a:rPr lang="hu-HU" b="1" dirty="0" smtClean="0"/>
            </a:br>
            <a:r>
              <a:rPr lang="hu-HU" b="1" dirty="0" smtClean="0"/>
              <a:t>a </a:t>
            </a:r>
            <a:r>
              <a:rPr lang="hu-HU" b="1" dirty="0"/>
              <a:t>szanálási keretrendszerben</a:t>
            </a:r>
            <a:endParaRPr lang="hu-HU" dirty="0"/>
          </a:p>
        </p:txBody>
      </p:sp>
      <p:sp>
        <p:nvSpPr>
          <p:cNvPr id="4" name="Content Placeholder 3"/>
          <p:cNvSpPr>
            <a:spLocks noGrp="1"/>
          </p:cNvSpPr>
          <p:nvPr>
            <p:ph idx="10"/>
          </p:nvPr>
        </p:nvSpPr>
        <p:spPr>
          <a:xfrm>
            <a:off x="1907704" y="1844824"/>
            <a:ext cx="6630364" cy="216024"/>
          </a:xfrm>
        </p:spPr>
        <p:txBody>
          <a:bodyPr/>
          <a:lstStyle/>
          <a:p>
            <a:r>
              <a:rPr lang="hu-HU" dirty="0" smtClean="0"/>
              <a:t>Gyura Gábor</a:t>
            </a:r>
          </a:p>
          <a:p>
            <a:endParaRPr lang="hu-H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3543300" y="6356351"/>
            <a:ext cx="2057400" cy="365125"/>
          </a:xfrm>
        </p:spPr>
        <p:txBody>
          <a:bodyPr/>
          <a:lstStyle/>
          <a:p>
            <a:pPr>
              <a:defRPr/>
            </a:pPr>
            <a:fld id="{0401AEF3-AFFE-433D-8A34-08D966C25545}" type="slidenum">
              <a:rPr lang="hu-HU" smtClean="0"/>
              <a:pPr>
                <a:defRPr/>
              </a:pPr>
              <a:t>1</a:t>
            </a:fld>
            <a:endParaRPr lang="hu-HU" dirty="0"/>
          </a:p>
        </p:txBody>
      </p:sp>
      <p:sp>
        <p:nvSpPr>
          <p:cNvPr id="6" name="Content Placeholder 5"/>
          <p:cNvSpPr>
            <a:spLocks noGrp="1"/>
          </p:cNvSpPr>
          <p:nvPr>
            <p:ph idx="14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2014. Szeptember 10-11.</a:t>
            </a:r>
            <a:endParaRPr lang="hu-HU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Szanálási keretrendszer – Piaci konzultáció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988844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0"/>
            <a:ext cx="7886701" cy="1191665"/>
          </a:xfrm>
        </p:spPr>
        <p:txBody>
          <a:bodyPr>
            <a:normAutofit/>
          </a:bodyPr>
          <a:lstStyle/>
          <a:p>
            <a:r>
              <a:rPr lang="hu-HU" sz="3400" b="1" dirty="0"/>
              <a:t>A Szanálási törvény speciális </a:t>
            </a:r>
            <a:r>
              <a:rPr lang="hu-HU" sz="3400" b="1" dirty="0" smtClean="0"/>
              <a:t>hatálya</a:t>
            </a:r>
            <a:endParaRPr lang="hu-HU" sz="3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58065B-9015-4367-B736-F4181430FA3F}" type="slidenum">
              <a:rPr lang="hu-HU" smtClean="0"/>
              <a:pPr>
                <a:defRPr/>
              </a:pPr>
              <a:t>2</a:t>
            </a:fld>
            <a:endParaRPr lang="hu-HU" dirty="0"/>
          </a:p>
        </p:txBody>
      </p:sp>
      <p:sp>
        <p:nvSpPr>
          <p:cNvPr id="8" name="Rounded Rectangle 7"/>
          <p:cNvSpPr/>
          <p:nvPr/>
        </p:nvSpPr>
        <p:spPr>
          <a:xfrm>
            <a:off x="539552" y="1978503"/>
            <a:ext cx="7848872" cy="237626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egy </a:t>
            </a:r>
            <a:r>
              <a:rPr lang="hu-HU" sz="2000" u="sng" dirty="0">
                <a:solidFill>
                  <a:schemeClr val="tx1"/>
                </a:solidFill>
                <a:latin typeface="Calibri" panose="020F0502020204030204" pitchFamily="34" charset="0"/>
              </a:rPr>
              <a:t>hitelintézetként kell kezelni </a:t>
            </a:r>
            <a:r>
              <a:rPr lang="hu-HU" sz="2000" dirty="0">
                <a:solidFill>
                  <a:schemeClr val="tx1"/>
                </a:solidFill>
                <a:latin typeface="Calibri" panose="020F0502020204030204" pitchFamily="34" charset="0"/>
              </a:rPr>
              <a:t>az </a:t>
            </a:r>
            <a:r>
              <a:rPr lang="hu-HU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Szhitv</a:t>
            </a:r>
            <a:r>
              <a:rPr lang="hu-HU" sz="2000" dirty="0">
                <a:solidFill>
                  <a:schemeClr val="tx1"/>
                </a:solidFill>
                <a:latin typeface="Calibri" panose="020F0502020204030204" pitchFamily="34" charset="0"/>
              </a:rPr>
              <a:t>. szerinti szövetkezeti hitelintézeteket az Integrációs Szervezettel együtt, ha azok az </a:t>
            </a:r>
            <a:r>
              <a:rPr lang="hu-HU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Szhitv</a:t>
            </a:r>
            <a:r>
              <a:rPr lang="hu-HU" sz="2000" dirty="0">
                <a:solidFill>
                  <a:schemeClr val="tx1"/>
                </a:solidFill>
                <a:latin typeface="Calibri" panose="020F0502020204030204" pitchFamily="34" charset="0"/>
              </a:rPr>
              <a:t>. szerinti </a:t>
            </a:r>
            <a:r>
              <a:rPr lang="hu-HU" sz="2000" u="sng" dirty="0">
                <a:solidFill>
                  <a:schemeClr val="tx1"/>
                </a:solidFill>
                <a:latin typeface="Calibri" panose="020F0502020204030204" pitchFamily="34" charset="0"/>
              </a:rPr>
              <a:t>egyetemleges felelősségi körbe </a:t>
            </a:r>
            <a:r>
              <a:rPr lang="hu-HU" sz="2000" u="sng" dirty="0" smtClean="0">
                <a:solidFill>
                  <a:schemeClr val="tx1"/>
                </a:solidFill>
                <a:latin typeface="Calibri" panose="020F0502020204030204" pitchFamily="34" charset="0"/>
              </a:rPr>
              <a:t>tartoznak </a:t>
            </a:r>
            <a:r>
              <a:rPr lang="hu-HU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(</a:t>
            </a:r>
            <a:r>
              <a:rPr lang="hu-HU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1.§ (3</a:t>
            </a:r>
            <a:r>
              <a:rPr lang="hu-HU" sz="20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))</a:t>
            </a:r>
            <a:endParaRPr lang="hu-HU" sz="2000" b="1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hu-HU" sz="2000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hu-HU" sz="2000" u="sng" dirty="0">
                <a:solidFill>
                  <a:schemeClr val="tx1"/>
                </a:solidFill>
                <a:latin typeface="Calibri" panose="020F0502020204030204" pitchFamily="34" charset="0"/>
              </a:rPr>
              <a:t>egyedi alapon nem minősíthetőek fizetésképtelennek </a:t>
            </a:r>
            <a:r>
              <a:rPr lang="hu-HU" sz="2000" dirty="0">
                <a:solidFill>
                  <a:schemeClr val="tx1"/>
                </a:solidFill>
                <a:latin typeface="Calibri" panose="020F0502020204030204" pitchFamily="34" charset="0"/>
              </a:rPr>
              <a:t>vagy várhatóan fizetésképtelenné válónak a </a:t>
            </a:r>
            <a:r>
              <a:rPr lang="hu-HU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Szhitv</a:t>
            </a:r>
            <a:r>
              <a:rPr lang="hu-HU" sz="2000" dirty="0">
                <a:solidFill>
                  <a:schemeClr val="tx1"/>
                </a:solidFill>
                <a:latin typeface="Calibri" panose="020F0502020204030204" pitchFamily="34" charset="0"/>
              </a:rPr>
              <a:t>. szerinti szövetkezeti hitelintézetek, ha azok a </a:t>
            </a:r>
            <a:r>
              <a:rPr lang="hu-HU" sz="2000" dirty="0" err="1">
                <a:solidFill>
                  <a:schemeClr val="tx1"/>
                </a:solidFill>
                <a:latin typeface="Calibri" panose="020F0502020204030204" pitchFamily="34" charset="0"/>
              </a:rPr>
              <a:t>Szhitv</a:t>
            </a:r>
            <a:r>
              <a:rPr lang="hu-HU" sz="2000" dirty="0">
                <a:solidFill>
                  <a:schemeClr val="tx1"/>
                </a:solidFill>
                <a:latin typeface="Calibri" panose="020F0502020204030204" pitchFamily="34" charset="0"/>
              </a:rPr>
              <a:t>. szerinti </a:t>
            </a:r>
            <a:r>
              <a:rPr lang="hu-HU" sz="2000" u="sng" dirty="0">
                <a:solidFill>
                  <a:schemeClr val="tx1"/>
                </a:solidFill>
                <a:latin typeface="Calibri" panose="020F0502020204030204" pitchFamily="34" charset="0"/>
              </a:rPr>
              <a:t>egyetemleges felelősségi körbe tartoznak (</a:t>
            </a:r>
            <a:r>
              <a:rPr lang="hu-HU" sz="2000" b="1" dirty="0">
                <a:solidFill>
                  <a:schemeClr val="tx1"/>
                </a:solidFill>
                <a:latin typeface="Calibri" panose="020F0502020204030204" pitchFamily="34" charset="0"/>
              </a:rPr>
              <a:t>149. § </a:t>
            </a:r>
            <a:r>
              <a:rPr lang="hu-HU" sz="2000" dirty="0">
                <a:solidFill>
                  <a:schemeClr val="tx1"/>
                </a:solidFill>
                <a:latin typeface="Calibri" panose="020F0502020204030204" pitchFamily="34" charset="0"/>
              </a:rPr>
              <a:t>(1</a:t>
            </a:r>
            <a:r>
              <a:rPr lang="hu-HU" sz="2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))</a:t>
            </a:r>
            <a:endParaRPr lang="hu-HU" sz="1400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556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622" y="332656"/>
            <a:ext cx="8496944" cy="759189"/>
          </a:xfrm>
        </p:spPr>
        <p:txBody>
          <a:bodyPr>
            <a:normAutofit fontScale="90000"/>
          </a:bodyPr>
          <a:lstStyle/>
          <a:p>
            <a:r>
              <a:rPr lang="hu-HU" b="1" dirty="0" smtClean="0"/>
              <a:t>Az Integrációs Szervezet szerepe a szanálásban</a:t>
            </a:r>
            <a:endParaRPr lang="hu-HU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58065B-9015-4367-B736-F4181430FA3F}" type="slidenum">
              <a:rPr lang="hu-HU" smtClean="0"/>
              <a:pPr>
                <a:defRPr/>
              </a:pPr>
              <a:t>3</a:t>
            </a:fld>
            <a:endParaRPr lang="hu-HU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2476538"/>
              </p:ext>
            </p:extLst>
          </p:nvPr>
        </p:nvGraphicFramePr>
        <p:xfrm>
          <a:off x="467544" y="1340768"/>
          <a:ext cx="3888432" cy="23773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404"/>
                <a:gridCol w="2705064"/>
                <a:gridCol w="957964"/>
              </a:tblGrid>
              <a:tr h="426692">
                <a:tc gridSpan="2">
                  <a:txBody>
                    <a:bodyPr/>
                    <a:lstStyle/>
                    <a:p>
                      <a:r>
                        <a:rPr lang="hu-HU" sz="1100" dirty="0" smtClean="0">
                          <a:solidFill>
                            <a:schemeClr val="tx1"/>
                          </a:solidFill>
                        </a:rPr>
                        <a:t>SZANÁLÁSI FELTÉTELEK</a:t>
                      </a:r>
                      <a:endParaRPr lang="hu-HU" sz="110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u-H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b="0" dirty="0" smtClean="0">
                          <a:solidFill>
                            <a:schemeClr val="tx1"/>
                          </a:solidFill>
                        </a:rPr>
                        <a:t>Ki állapítja meg?</a:t>
                      </a:r>
                      <a:endParaRPr lang="hu-HU" sz="1100" b="0" dirty="0">
                        <a:solidFill>
                          <a:schemeClr val="tx1"/>
                        </a:solidFill>
                      </a:endParaRPr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31419"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1</a:t>
                      </a:r>
                      <a:endParaRPr lang="hu-HU" sz="105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100" dirty="0" smtClean="0"/>
                        <a:t>FIZETÉSKÉPTELENSÉG ( tág értelmezés )</a:t>
                      </a:r>
                    </a:p>
                    <a:p>
                      <a:r>
                        <a:rPr lang="hu-HU" sz="1100" dirty="0" smtClean="0"/>
                        <a:t>az intézmény fizetésképtelen vagy várhatóan fizetésképtelenné válik </a:t>
                      </a:r>
                      <a:endParaRPr lang="hu-HU" sz="11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felügyeleti terület</a:t>
                      </a:r>
                      <a:endParaRPr lang="hu-HU" sz="11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</a:tr>
              <a:tr h="831207"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2</a:t>
                      </a:r>
                      <a:endParaRPr lang="hu-HU" sz="105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NINCS PRIVÁT MEGOLDÁS</a:t>
                      </a:r>
                    </a:p>
                    <a:p>
                      <a:r>
                        <a:rPr lang="hu-HU" sz="1100" dirty="0" smtClean="0"/>
                        <a:t>nem valószínűsíthető, hogy a szanálási intézkedéseken kívül bármilyen más intézkedés megakadályozná az intézmény fizetésképtelenné válását</a:t>
                      </a:r>
                      <a:endParaRPr lang="hu-HU" sz="11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szanálási terület a </a:t>
                      </a:r>
                      <a:r>
                        <a:rPr lang="hu-HU" sz="1100" dirty="0" err="1" smtClean="0"/>
                        <a:t>felügyelet-tel</a:t>
                      </a:r>
                      <a:r>
                        <a:rPr lang="hu-HU" sz="1100" baseline="0" dirty="0" smtClean="0"/>
                        <a:t> konzultálva</a:t>
                      </a:r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  <a:tr h="381524">
                <a:tc>
                  <a:txBody>
                    <a:bodyPr/>
                    <a:lstStyle/>
                    <a:p>
                      <a:r>
                        <a:rPr lang="hu-HU" sz="1050" dirty="0" smtClean="0"/>
                        <a:t>3</a:t>
                      </a:r>
                      <a:endParaRPr lang="hu-HU" sz="105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KÖZÉRDEK </a:t>
                      </a:r>
                    </a:p>
                    <a:p>
                      <a:r>
                        <a:rPr lang="hu-HU" sz="1100" dirty="0" smtClean="0"/>
                        <a:t>a szanálást közérdek indokolja </a:t>
                      </a:r>
                      <a:endParaRPr lang="hu-HU" sz="11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u-HU" sz="1100" dirty="0" smtClean="0"/>
                        <a:t>szanálási</a:t>
                      </a:r>
                      <a:r>
                        <a:rPr lang="hu-HU" sz="1100" baseline="0" dirty="0" smtClean="0"/>
                        <a:t> terület</a:t>
                      </a:r>
                      <a:endParaRPr lang="hu-HU" sz="1100" dirty="0"/>
                    </a:p>
                  </a:txBody>
                  <a:tcPr marL="91429" marR="91429" marT="45706" marB="45706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593622" y="3861048"/>
            <a:ext cx="7848872" cy="2469122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auto">
              <a:spcAft>
                <a:spcPts val="0"/>
              </a:spcAft>
            </a:pPr>
            <a:r>
              <a:rPr lang="hu-HU" b="1" dirty="0"/>
              <a:t>Értesítés és közzétételi kötelezettség </a:t>
            </a:r>
          </a:p>
          <a:p>
            <a:r>
              <a:rPr lang="hu-HU" sz="1400" b="1" dirty="0"/>
              <a:t>113. § </a:t>
            </a:r>
            <a:r>
              <a:rPr lang="hu-HU" sz="1400" dirty="0" smtClean="0"/>
              <a:t>(</a:t>
            </a:r>
            <a:r>
              <a:rPr lang="hu-HU" sz="1400" dirty="0"/>
              <a:t>2) Ha az intézmény vonatkozásában teljesülnek a 17. § (1) bekezdésében meghatározott feltételek, erről haladéktalanul, még a szanálást elrendelő határozatot megelőzően a szanálási feladatkörében eljáró MNB-nek tájékoztatnia kell</a:t>
            </a:r>
          </a:p>
          <a:p>
            <a:pPr marL="0" indent="0">
              <a:buNone/>
            </a:pPr>
            <a:r>
              <a:rPr lang="hu-HU" sz="1400" dirty="0"/>
              <a:t>…</a:t>
            </a:r>
          </a:p>
          <a:p>
            <a:r>
              <a:rPr lang="hu-HU" sz="1400" i="1" dirty="0"/>
              <a:t>j) </a:t>
            </a:r>
            <a:r>
              <a:rPr lang="hu-HU" sz="1400" dirty="0"/>
              <a:t>szövetkezeti hitelintézet tervezett szanálása esetén az Integrációs Szervezetet.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4788024" y="1486597"/>
            <a:ext cx="4179975" cy="2158427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b="1" dirty="0"/>
              <a:t>Privát megoldás</a:t>
            </a:r>
          </a:p>
          <a:p>
            <a:r>
              <a:rPr lang="hu-HU" sz="1400" b="1" dirty="0" smtClean="0"/>
              <a:t>17</a:t>
            </a:r>
            <a:r>
              <a:rPr lang="hu-HU" sz="1400" b="1" dirty="0"/>
              <a:t>.§</a:t>
            </a:r>
            <a:r>
              <a:rPr lang="hu-HU" sz="1400" dirty="0"/>
              <a:t>(6) Az (1) bekezdés </a:t>
            </a:r>
            <a:r>
              <a:rPr lang="hu-HU" sz="1400" i="1" dirty="0"/>
              <a:t>b) </a:t>
            </a:r>
            <a:r>
              <a:rPr lang="hu-HU" sz="1400" dirty="0"/>
              <a:t>pontjának ( </a:t>
            </a:r>
            <a:r>
              <a:rPr lang="hu-HU" sz="1400" i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van-e piaci vagy felügyeleti megoldás</a:t>
            </a:r>
            <a:r>
              <a:rPr lang="hu-HU" sz="1400" dirty="0"/>
              <a:t> ) alkalmazásakor a </a:t>
            </a:r>
            <a:r>
              <a:rPr lang="hu-HU" sz="1400" dirty="0" err="1"/>
              <a:t>Szhitv</a:t>
            </a:r>
            <a:r>
              <a:rPr lang="hu-HU" sz="1400" dirty="0"/>
              <a:t>. szerinti szövetkezeti hitelintézet szanálása előtt az MNB-nek azt is meg kell vizsgálnia, hogy az Integrációs Szervezet intézkedéseivel megakadályozható-e a szövetkezeti hitelintézet fizetésképtelenné válása.</a:t>
            </a:r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4427984" y="2708920"/>
            <a:ext cx="269966" cy="0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32978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b="1" dirty="0" smtClean="0"/>
              <a:t>Az arányosság elve</a:t>
            </a:r>
            <a:endParaRPr lang="hu-HU" sz="3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5805264"/>
            <a:ext cx="7886700" cy="5040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1600" dirty="0" smtClean="0"/>
              <a:t>Ettől függetlenül a szanálási </a:t>
            </a:r>
            <a:r>
              <a:rPr lang="hu-HU" sz="1600" dirty="0" smtClean="0"/>
              <a:t>hatóság </a:t>
            </a:r>
            <a:r>
              <a:rPr lang="hu-HU" sz="1600" dirty="0" smtClean="0"/>
              <a:t>bármikor teljes körű, nem egyszerűsített kötelezettséget </a:t>
            </a:r>
            <a:r>
              <a:rPr lang="hu-HU" sz="1600" dirty="0" smtClean="0"/>
              <a:t>írhat </a:t>
            </a:r>
            <a:r>
              <a:rPr lang="hu-HU" sz="1600" dirty="0" smtClean="0"/>
              <a:t>elő.</a:t>
            </a:r>
            <a:endParaRPr lang="hu-HU" sz="16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58065B-9015-4367-B736-F4181430FA3F}" type="slidenum">
              <a:rPr lang="hu-HU" smtClean="0"/>
              <a:pPr>
                <a:defRPr/>
              </a:pPr>
              <a:t>4</a:t>
            </a:fld>
            <a:endParaRPr lang="hu-HU" dirty="0"/>
          </a:p>
        </p:txBody>
      </p:sp>
      <p:sp>
        <p:nvSpPr>
          <p:cNvPr id="6" name="Rounded Rectangle 5"/>
          <p:cNvSpPr/>
          <p:nvPr/>
        </p:nvSpPr>
        <p:spPr>
          <a:xfrm>
            <a:off x="665630" y="1268760"/>
            <a:ext cx="7290746" cy="2469122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 smtClean="0">
                <a:solidFill>
                  <a:schemeClr val="tx1"/>
                </a:solidFill>
              </a:rPr>
              <a:t>- a </a:t>
            </a:r>
            <a:r>
              <a:rPr lang="hu-HU" sz="1400" dirty="0">
                <a:solidFill>
                  <a:schemeClr val="tx1"/>
                </a:solidFill>
              </a:rPr>
              <a:t>Szanálási törvényben még nem jelenik </a:t>
            </a:r>
            <a:r>
              <a:rPr lang="hu-HU" sz="1400" dirty="0" smtClean="0">
                <a:solidFill>
                  <a:schemeClr val="tx1"/>
                </a:solidFill>
              </a:rPr>
              <a:t>meg, de át kell ültetni</a:t>
            </a:r>
            <a:endParaRPr lang="hu-HU" sz="1400" dirty="0">
              <a:solidFill>
                <a:schemeClr val="tx1"/>
              </a:solidFill>
            </a:endParaRPr>
          </a:p>
          <a:p>
            <a:r>
              <a:rPr lang="hu-HU" sz="1400" dirty="0" smtClean="0">
                <a:solidFill>
                  <a:schemeClr val="tx1"/>
                </a:solidFill>
              </a:rPr>
              <a:t>- a </a:t>
            </a:r>
            <a:r>
              <a:rPr lang="hu-HU" sz="1400" dirty="0">
                <a:solidFill>
                  <a:schemeClr val="tx1"/>
                </a:solidFill>
              </a:rPr>
              <a:t>2014/59/EU rendelet 4. cikk „</a:t>
            </a:r>
            <a:r>
              <a:rPr lang="hu-HU" sz="1400" b="1" dirty="0">
                <a:solidFill>
                  <a:schemeClr val="tx1"/>
                </a:solidFill>
              </a:rPr>
              <a:t>Egyszerűsített kötelezettségek egyes intézmények számára</a:t>
            </a:r>
            <a:r>
              <a:rPr lang="hu-HU" sz="1400" dirty="0">
                <a:solidFill>
                  <a:schemeClr val="tx1"/>
                </a:solidFill>
              </a:rPr>
              <a:t>” alapján:</a:t>
            </a:r>
          </a:p>
          <a:p>
            <a:endParaRPr lang="hu-HU" sz="1400" dirty="0" smtClean="0">
              <a:solidFill>
                <a:schemeClr val="tx1"/>
              </a:solidFill>
            </a:endParaRPr>
          </a:p>
          <a:p>
            <a:r>
              <a:rPr lang="hu-HU" sz="1400" dirty="0" smtClean="0">
                <a:solidFill>
                  <a:schemeClr val="tx1"/>
                </a:solidFill>
              </a:rPr>
              <a:t>az </a:t>
            </a:r>
            <a:r>
              <a:rPr lang="hu-HU" sz="1400" dirty="0">
                <a:solidFill>
                  <a:schemeClr val="tx1"/>
                </a:solidFill>
              </a:rPr>
              <a:t>adott intézmény csődjének az intézmény tevékenységének jellegéből, kockázati profiljából…, kifolyólag gyakorolt esetleges hatása jelentős negatív hatással járna-e a pénzügyi piacokra, …az illetékes és szanálási hatóságok meghatározzák az alábbiakat: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1250663" y="4265719"/>
            <a:ext cx="5976664" cy="132352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1400" dirty="0" smtClean="0"/>
              <a:t>- A </a:t>
            </a:r>
            <a:r>
              <a:rPr lang="hu-HU" sz="1400" dirty="0"/>
              <a:t>helyreállítási tervek, szanálási tervek tartalma és </a:t>
            </a:r>
            <a:r>
              <a:rPr lang="hu-HU" sz="1400" dirty="0" smtClean="0"/>
              <a:t>részletezettsége</a:t>
            </a:r>
            <a:endParaRPr lang="hu-HU" sz="1400" dirty="0"/>
          </a:p>
          <a:p>
            <a:r>
              <a:rPr lang="hu-HU" sz="1400" dirty="0" smtClean="0"/>
              <a:t>- A </a:t>
            </a:r>
            <a:r>
              <a:rPr lang="hu-HU" sz="1400" dirty="0" err="1"/>
              <a:t>HT</a:t>
            </a:r>
            <a:r>
              <a:rPr lang="hu-HU" sz="1400" dirty="0"/>
              <a:t>, és </a:t>
            </a:r>
            <a:r>
              <a:rPr lang="hu-HU" sz="1400" dirty="0" err="1"/>
              <a:t>SZT</a:t>
            </a:r>
            <a:r>
              <a:rPr lang="hu-HU" sz="1400" dirty="0"/>
              <a:t> aktualizálásának gyakorisága</a:t>
            </a:r>
          </a:p>
          <a:p>
            <a:r>
              <a:rPr lang="hu-HU" sz="1400" dirty="0" smtClean="0"/>
              <a:t>- A </a:t>
            </a:r>
            <a:r>
              <a:rPr lang="hu-HU" sz="1400" dirty="0"/>
              <a:t>bekért adatok információ </a:t>
            </a:r>
            <a:r>
              <a:rPr lang="hu-HU" sz="1400" dirty="0" smtClean="0"/>
              <a:t>tartalma, </a:t>
            </a:r>
            <a:r>
              <a:rPr lang="hu-HU" sz="1400" dirty="0"/>
              <a:t>és részletezettsége</a:t>
            </a:r>
          </a:p>
          <a:p>
            <a:r>
              <a:rPr lang="hu-HU" sz="1400" dirty="0" smtClean="0"/>
              <a:t>- A </a:t>
            </a:r>
            <a:r>
              <a:rPr lang="hu-HU" sz="1400" dirty="0"/>
              <a:t>szanálhatóság értékelésének részletessége</a:t>
            </a:r>
          </a:p>
        </p:txBody>
      </p:sp>
      <p:cxnSp>
        <p:nvCxnSpPr>
          <p:cNvPr id="8" name="Egyenes összekötő nyíllal 7"/>
          <p:cNvCxnSpPr/>
          <p:nvPr/>
        </p:nvCxnSpPr>
        <p:spPr>
          <a:xfrm>
            <a:off x="4139952" y="3744409"/>
            <a:ext cx="0" cy="476679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611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b="1" dirty="0" smtClean="0"/>
              <a:t>Átmeneti rendelkezések</a:t>
            </a:r>
            <a:endParaRPr lang="hu-HU" sz="3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58065B-9015-4367-B736-F4181430FA3F}" type="slidenum">
              <a:rPr lang="hu-HU" smtClean="0"/>
              <a:pPr>
                <a:defRPr/>
              </a:pPr>
              <a:t>5</a:t>
            </a:fld>
            <a:endParaRPr lang="hu-HU" dirty="0"/>
          </a:p>
        </p:txBody>
      </p:sp>
      <p:sp>
        <p:nvSpPr>
          <p:cNvPr id="6" name="Rounded Rectangle 5"/>
          <p:cNvSpPr/>
          <p:nvPr/>
        </p:nvSpPr>
        <p:spPr>
          <a:xfrm>
            <a:off x="611560" y="1556792"/>
            <a:ext cx="7848872" cy="3816424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u-HU" sz="1400" dirty="0" smtClean="0">
              <a:solidFill>
                <a:schemeClr val="tx1"/>
              </a:solidFill>
            </a:endParaRPr>
          </a:p>
          <a:p>
            <a:r>
              <a:rPr lang="hu-HU" sz="1400" dirty="0" smtClean="0">
                <a:solidFill>
                  <a:schemeClr val="tx1"/>
                </a:solidFill>
              </a:rPr>
              <a:t>179. § (2</a:t>
            </a:r>
            <a:r>
              <a:rPr lang="hu-HU" sz="1400" dirty="0">
                <a:solidFill>
                  <a:schemeClr val="tx1"/>
                </a:solidFill>
              </a:rPr>
              <a:t>) Ha a szanálási feltételek az Integrációs Szervezet olyan tagja vonatkozásában állnak fenn, amely </a:t>
            </a:r>
            <a:r>
              <a:rPr lang="hu-HU" sz="1400" u="sng" dirty="0">
                <a:solidFill>
                  <a:schemeClr val="tx1"/>
                </a:solidFill>
              </a:rPr>
              <a:t>nem minősül </a:t>
            </a:r>
            <a:r>
              <a:rPr lang="hu-HU" sz="1400" dirty="0">
                <a:solidFill>
                  <a:schemeClr val="tx1"/>
                </a:solidFill>
              </a:rPr>
              <a:t>a </a:t>
            </a:r>
            <a:r>
              <a:rPr lang="hu-HU" sz="1400" dirty="0" err="1">
                <a:solidFill>
                  <a:schemeClr val="tx1"/>
                </a:solidFill>
              </a:rPr>
              <a:t>Szhitv</a:t>
            </a:r>
            <a:r>
              <a:rPr lang="hu-HU" sz="1400" dirty="0">
                <a:solidFill>
                  <a:schemeClr val="tx1"/>
                </a:solidFill>
              </a:rPr>
              <a:t>. szerinti </a:t>
            </a:r>
            <a:r>
              <a:rPr lang="hu-HU" sz="1400" u="sng" dirty="0">
                <a:solidFill>
                  <a:schemeClr val="tx1"/>
                </a:solidFill>
              </a:rPr>
              <a:t>egyetemleges felelőségi körbe tartozó hitelintézetnek</a:t>
            </a:r>
            <a:r>
              <a:rPr lang="hu-HU" sz="1400" dirty="0">
                <a:solidFill>
                  <a:schemeClr val="tx1"/>
                </a:solidFill>
              </a:rPr>
              <a:t>, az MNB elnöke az Integrációs Szervezet elnökét értesíti. Az Integrációs Szervezet elnöke 5 napon belül az MNB elnöke felé nyilatkozik arról, hogy</a:t>
            </a:r>
          </a:p>
          <a:p>
            <a:r>
              <a:rPr lang="hu-HU" sz="1400" i="1" dirty="0">
                <a:solidFill>
                  <a:schemeClr val="tx1"/>
                </a:solidFill>
              </a:rPr>
              <a:t>a) </a:t>
            </a:r>
            <a:r>
              <a:rPr lang="hu-HU" sz="1400" dirty="0">
                <a:solidFill>
                  <a:schemeClr val="tx1"/>
                </a:solidFill>
              </a:rPr>
              <a:t>az általa alkalmazható intézkedések és kivételes intézkedések alapján a szanálási feltételek (a szanálás alapjául szolgáló okok) megszüntethetőek-e, vagy</a:t>
            </a:r>
          </a:p>
          <a:p>
            <a:r>
              <a:rPr lang="hu-HU" sz="1400" i="1" dirty="0">
                <a:solidFill>
                  <a:schemeClr val="tx1"/>
                </a:solidFill>
              </a:rPr>
              <a:t>b) </a:t>
            </a:r>
            <a:r>
              <a:rPr lang="hu-HU" sz="1400" dirty="0">
                <a:solidFill>
                  <a:schemeClr val="tx1"/>
                </a:solidFill>
              </a:rPr>
              <a:t>szanálási eljárás lefolytatására van szükség.</a:t>
            </a:r>
          </a:p>
          <a:p>
            <a:endParaRPr lang="hu-HU" sz="1400" dirty="0" smtClean="0">
              <a:solidFill>
                <a:schemeClr val="tx1"/>
              </a:solidFill>
            </a:endParaRPr>
          </a:p>
          <a:p>
            <a:r>
              <a:rPr lang="hu-HU" sz="1400" dirty="0" smtClean="0">
                <a:solidFill>
                  <a:schemeClr val="tx1"/>
                </a:solidFill>
              </a:rPr>
              <a:t>(</a:t>
            </a:r>
            <a:r>
              <a:rPr lang="hu-HU" sz="1400" dirty="0">
                <a:solidFill>
                  <a:schemeClr val="tx1"/>
                </a:solidFill>
              </a:rPr>
              <a:t>3) Az Integrációs Szervezet (2) bekezdés </a:t>
            </a:r>
            <a:r>
              <a:rPr lang="hu-HU" sz="1400" i="1" dirty="0">
                <a:solidFill>
                  <a:schemeClr val="tx1"/>
                </a:solidFill>
              </a:rPr>
              <a:t>a) </a:t>
            </a:r>
            <a:r>
              <a:rPr lang="hu-HU" sz="1400" dirty="0">
                <a:solidFill>
                  <a:schemeClr val="tx1"/>
                </a:solidFill>
              </a:rPr>
              <a:t>pont szerinti határidőkkel ellátott intézkedési tervet tartalmazó nyilatkozatát részletesen indokolja. Az Integrációs Szervezet intézkedési eredményéről a Felügyelet és a szanálási feladatkörében eljáró MNB számára az intézkedés megtételét követő 3 munkanapon belül beszámolót küld.</a:t>
            </a:r>
          </a:p>
        </p:txBody>
      </p:sp>
    </p:spTree>
    <p:extLst>
      <p:ext uri="{BB962C8B-B14F-4D97-AF65-F5344CB8AC3E}">
        <p14:creationId xmlns:p14="http://schemas.microsoft.com/office/powerpoint/2010/main" val="1594225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3400" b="1" dirty="0" smtClean="0"/>
              <a:t>2014. december 10. előtt és után</a:t>
            </a:r>
            <a:endParaRPr lang="hu-HU" sz="34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8D58065B-9015-4367-B736-F4181430FA3F}" type="slidenum">
              <a:rPr lang="hu-HU" smtClean="0"/>
              <a:pPr>
                <a:defRPr/>
              </a:pPr>
              <a:t>6</a:t>
            </a:fld>
            <a:endParaRPr lang="hu-HU" dirty="0"/>
          </a:p>
        </p:txBody>
      </p:sp>
      <p:cxnSp>
        <p:nvCxnSpPr>
          <p:cNvPr id="6" name="Straight Connector 5"/>
          <p:cNvCxnSpPr/>
          <p:nvPr/>
        </p:nvCxnSpPr>
        <p:spPr>
          <a:xfrm flipH="1">
            <a:off x="4496977" y="2667255"/>
            <a:ext cx="3015" cy="3354033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331640" y="1772816"/>
            <a:ext cx="655272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24989" y="1928591"/>
            <a:ext cx="1622990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2014.09.16.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Szanálási törvény hatálybalépése</a:t>
            </a:r>
            <a:endParaRPr lang="hu-HU" altLang="hu-H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sp>
        <p:nvSpPr>
          <p:cNvPr id="15" name="TextBox 16"/>
          <p:cNvSpPr txBox="1">
            <a:spLocks noChangeArrowheads="1"/>
          </p:cNvSpPr>
          <p:nvPr/>
        </p:nvSpPr>
        <p:spPr bwMode="auto">
          <a:xfrm>
            <a:off x="3569171" y="1934209"/>
            <a:ext cx="1855612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1pPr>
            <a:lvl2pPr marL="742950" indent="-28575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2pPr>
            <a:lvl3pPr marL="11430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3pPr>
            <a:lvl4pPr marL="16002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4pPr>
            <a:lvl5pPr marL="2057400" indent="-228600" eaLnBrk="0" hangingPunct="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rgbClr val="202653"/>
                </a:solidFill>
                <a:latin typeface="Calibri" pitchFamily="34" charset="0"/>
                <a:ea typeface="Verdana" pitchFamily="34" charset="0"/>
                <a:cs typeface="Verdana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2014.12.10. 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hu-HU" altLang="hu-HU" sz="14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Az egyetemlegesség kiépülése</a:t>
            </a:r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hu-HU" altLang="hu-HU" sz="14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  <p:cxnSp>
        <p:nvCxnSpPr>
          <p:cNvPr id="16" name="Straight Connector 15"/>
          <p:cNvCxnSpPr/>
          <p:nvPr/>
        </p:nvCxnSpPr>
        <p:spPr>
          <a:xfrm>
            <a:off x="1043608" y="2672873"/>
            <a:ext cx="0" cy="3348415"/>
          </a:xfrm>
          <a:prstGeom prst="line">
            <a:avLst/>
          </a:prstGeom>
          <a:ln w="28575">
            <a:solidFill>
              <a:schemeClr val="tx1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331640" y="1700808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4496977" y="1714097"/>
            <a:ext cx="0" cy="1440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932040" y="2769026"/>
            <a:ext cx="2531593" cy="132352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</a:pPr>
            <a:r>
              <a:rPr lang="hu-HU" alt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Egyedileg nem szanálható az az intézmény, amely az </a:t>
            </a:r>
            <a:r>
              <a:rPr lang="hu-H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egyetemlegességi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körbe tartozik</a:t>
            </a:r>
            <a:endParaRPr lang="hu-HU" altLang="hu-H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1538080" y="2786731"/>
            <a:ext cx="2531593" cy="1323521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</a:pPr>
            <a:r>
              <a:rPr lang="hu-HU" alt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Egyedileg nem szanálható az az intézmény, amely az </a:t>
            </a:r>
            <a:r>
              <a:rPr lang="hu-HU" sz="1400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egyetemlegességi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körbe tartozik</a:t>
            </a:r>
            <a:endParaRPr lang="hu-HU" altLang="hu-HU" sz="1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1543016" y="4221088"/>
            <a:ext cx="2531593" cy="1800200"/>
          </a:xfrm>
          <a:prstGeom prst="round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Aft>
                <a:spcPts val="0"/>
              </a:spcAft>
            </a:pPr>
            <a:r>
              <a:rPr lang="hu-HU" alt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Egyedileg szanálható az az intézmény, amely az </a:t>
            </a:r>
            <a:r>
              <a:rPr lang="hu-HU" sz="1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egyetemleges felelősségi körnek nem tagja, és a 17. § (1) a), b), c)(közérdek) pontjai alapján a feltételek fennállnak</a:t>
            </a:r>
          </a:p>
        </p:txBody>
      </p:sp>
    </p:spTree>
    <p:extLst>
      <p:ext uri="{BB962C8B-B14F-4D97-AF65-F5344CB8AC3E}">
        <p14:creationId xmlns:p14="http://schemas.microsoft.com/office/powerpoint/2010/main" val="210406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b="1" dirty="0" smtClean="0"/>
              <a:t>Köszönöm a figyelmet!</a:t>
            </a:r>
            <a:endParaRPr lang="hu-HU" b="1" dirty="0"/>
          </a:p>
        </p:txBody>
      </p:sp>
    </p:spTree>
    <p:extLst>
      <p:ext uri="{BB962C8B-B14F-4D97-AF65-F5344CB8AC3E}">
        <p14:creationId xmlns:p14="http://schemas.microsoft.com/office/powerpoint/2010/main" val="67415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MNB_Theme_2">
      <a:dk1>
        <a:sysClr val="windowText" lastClr="000000"/>
      </a:dk1>
      <a:lt1>
        <a:sysClr val="window" lastClr="FFFFFF"/>
      </a:lt1>
      <a:dk2>
        <a:srgbClr val="898D8D"/>
      </a:dk2>
      <a:lt2>
        <a:srgbClr val="AC9F70"/>
      </a:lt2>
      <a:accent1>
        <a:srgbClr val="7E5C1D"/>
      </a:accent1>
      <a:accent2>
        <a:srgbClr val="E57200"/>
      </a:accent2>
      <a:accent3>
        <a:srgbClr val="CE0F69"/>
      </a:accent3>
      <a:accent4>
        <a:srgbClr val="8C4799"/>
      </a:accent4>
      <a:accent5>
        <a:srgbClr val="202653"/>
      </a:accent5>
      <a:accent6>
        <a:srgbClr val="7BAFD4"/>
      </a:accent6>
      <a:hlink>
        <a:srgbClr val="202653"/>
      </a:hlink>
      <a:folHlink>
        <a:srgbClr val="7BAFD4"/>
      </a:folHlink>
    </a:clrScheme>
    <a:fontScheme name="Fényűző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MNB_MUAR_PPT_sablon_3" id="{0E99E441-BA91-481E-9FDC-17C2A4F83B22}" vid="{1A0FA107-B5C5-463B-9D6B-4746756CF09B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555</TotalTime>
  <Words>591</Words>
  <Application>Microsoft Office PowerPoint</Application>
  <PresentationFormat>Diavetítés a képernyőre (4:3 oldalarány)</PresentationFormat>
  <Paragraphs>68</Paragraphs>
  <Slides>7</Slides>
  <Notes>7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8" baseType="lpstr">
      <vt:lpstr>blank</vt:lpstr>
      <vt:lpstr>A szövetkezeti hitelintézetek  integrációjának specialitásai  a szanálási keretrendszerben</vt:lpstr>
      <vt:lpstr>A Szanálási törvény speciális hatálya</vt:lpstr>
      <vt:lpstr>Az Integrációs Szervezet szerepe a szanálásban</vt:lpstr>
      <vt:lpstr>Az arányosság elve</vt:lpstr>
      <vt:lpstr>Átmeneti rendelkezések</vt:lpstr>
      <vt:lpstr>2014. december 10. előtt és után</vt:lpstr>
      <vt:lpstr>Köszönöm a figyelmet!</vt:lpstr>
    </vt:vector>
  </TitlesOfParts>
  <Company>Magyar Nemzeti Bank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Troján Tamás</dc:creator>
  <cp:lastModifiedBy>Szanálási főosztály</cp:lastModifiedBy>
  <cp:revision>47</cp:revision>
  <cp:lastPrinted>2014-09-11T05:39:37Z</cp:lastPrinted>
  <dcterms:created xsi:type="dcterms:W3CDTF">2014-09-08T09:02:45Z</dcterms:created>
  <dcterms:modified xsi:type="dcterms:W3CDTF">2014-09-11T05:39:59Z</dcterms:modified>
</cp:coreProperties>
</file>