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notesSlides/notesSlide6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4"/>
  </p:notesMasterIdLst>
  <p:sldIdLst>
    <p:sldId id="256" r:id="rId3"/>
    <p:sldId id="385" r:id="rId4"/>
    <p:sldId id="386" r:id="rId5"/>
    <p:sldId id="374" r:id="rId6"/>
    <p:sldId id="390" r:id="rId7"/>
    <p:sldId id="375" r:id="rId8"/>
    <p:sldId id="379" r:id="rId9"/>
    <p:sldId id="389" r:id="rId10"/>
    <p:sldId id="287" r:id="rId11"/>
    <p:sldId id="364" r:id="rId12"/>
    <p:sldId id="345" r:id="rId13"/>
    <p:sldId id="365" r:id="rId14"/>
    <p:sldId id="366" r:id="rId15"/>
    <p:sldId id="270" r:id="rId16"/>
    <p:sldId id="286" r:id="rId17"/>
    <p:sldId id="357" r:id="rId18"/>
    <p:sldId id="371" r:id="rId19"/>
    <p:sldId id="372" r:id="rId20"/>
    <p:sldId id="367" r:id="rId21"/>
    <p:sldId id="354" r:id="rId22"/>
    <p:sldId id="26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00FFFF"/>
    <a:srgbClr val="C7E1B5"/>
    <a:srgbClr val="91EEFB"/>
    <a:srgbClr val="99CCFF"/>
    <a:srgbClr val="CC9900"/>
    <a:srgbClr val="FF9900"/>
    <a:srgbClr val="66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29" autoAdjust="0"/>
    <p:restoredTop sz="93910" autoAdjust="0"/>
  </p:normalViewPr>
  <p:slideViewPr>
    <p:cSldViewPr snapToGrid="0">
      <p:cViewPr varScale="1">
        <p:scale>
          <a:sx n="68" d="100"/>
          <a:sy n="68" d="100"/>
        </p:scale>
        <p:origin x="15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Fsrv01\mnb\FISCAL\Versenyk&#233;pess&#233;g\V&#225;llalati%20felm&#233;r&#233;sek\Felm&#233;r&#233;sek\Konjunkt&#250;rafelm&#233;r&#233;s\10.%20k&#246;r\input\10.%20k&#246;r%20&#225;br&#225;k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\\Fsrv01\mnb\FISCAL\Versenyk&#233;pess&#233;g\V&#225;llalati%20felm&#233;r&#233;sek\Felm&#233;r&#233;sek\Konjunkt&#250;rafelm&#233;r&#233;s\10.%20k&#246;r\input\10.%20k&#246;r%20&#225;br&#225;k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\\Fsrv01\mnb\FISCAL\Versenyk&#233;pess&#233;g\V&#225;llalati%20felm&#233;r&#233;sek\Felm&#233;r&#233;sek\Konjunkt&#250;rafelm&#233;r&#233;s\10.%20k&#246;r\input\10.%20k&#246;r%20&#225;br&#225;k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\\Fsrv01\mnb\FISCAL\Versenyk&#233;pess&#233;g\V&#225;llalati%20felm&#233;r&#233;sek\Felm&#233;r&#233;sek\Konjunkt&#250;rafelm&#233;r&#233;s\10.%20k&#246;r\input\10.%20k&#246;r%20&#225;br&#225;k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\\Fsrv01\mnb\FISCAL\Versenyk&#233;pess&#233;g\V&#225;llalati%20felm&#233;r&#233;sek\Felm&#233;r&#233;sek\Konjunkt&#250;rafelm&#233;r&#233;s\10.%20k&#246;r\input\10.%20k&#246;r%20&#225;br&#225;k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\\Fsrv01\mnb\FISCAL\Versenyk&#233;pess&#233;g\V&#225;llalati%20felm&#233;r&#233;sek\Felm&#233;r&#233;sek\Konjunkt&#250;rafelm&#233;r&#233;s\10.%20k&#246;r\input\10.%20k&#246;r%20&#225;br&#225;k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\\Fsrv01\mnb\FISCAL\Versenyk&#233;pess&#233;g\V&#225;llalati%20felm&#233;r&#233;sek\Felm&#233;r&#233;sek\Konjunkt&#250;rafelm&#233;r&#233;s\10.%20k&#246;r\input\10.%20k&#246;r%20&#225;br&#225;k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Fsrv01\mnb\FISCAL\Versenyk&#233;pess&#233;g\V&#225;llalati%20felm&#233;r&#233;sek\Felm&#233;r&#233;sek\Konjunkt&#250;rafelm&#233;r&#233;s\10.%20k&#246;r\input\10.%20k&#246;r%20&#225;br&#225;k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\\Fsrv01\mnb\FISCAL\Versenyk&#233;pess&#233;g\V&#225;llalati%20felm&#233;r&#233;sek\Felm&#233;r&#233;sek\Konjunkt&#250;rafelm&#233;r&#233;s\10.%20k&#246;r\input\10.%20k&#246;r%20&#225;br&#225;k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\\Fsrv01\mnb\FISCAL\Versenyk&#233;pess&#233;g\V&#225;llalati%20felm&#233;r&#233;sek\Felm&#233;r&#233;sek\Konjunkt&#250;rafelm&#233;r&#233;s\10.%20k&#246;r\input\10.%20k&#246;r%20&#225;br&#225;k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Fsrv01\mnb\FISCAL\Versenyk&#233;pess&#233;g\V&#225;llalati%20felm&#233;r&#233;sek\Felm&#233;r&#233;sek\Konjunkt&#250;rafelm&#233;r&#233;s\10.%20k&#246;r\input\10.%20k&#246;r%20&#225;br&#225;k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Fsrv01\mnb\FISCAL\Versenyk&#233;pess&#233;g\V&#225;llalati%20felm&#233;r&#233;sek\Felm&#233;r&#233;sek\Konjunkt&#250;rafelm&#233;r&#233;s\10.%20k&#246;r\input\10.%20k&#246;r%20&#225;br&#225;k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Fsrv01\mnb\FISCAL\Versenyk&#233;pess&#233;g\V&#225;llalati%20felm&#233;r&#233;sek\Felm&#233;r&#233;sek\Konjunkt&#250;rafelm&#233;r&#233;s\10.%20k&#246;r\input\10.%20k&#246;r%20&#225;br&#225;k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Fsrv01\mnb\FISCAL\Versenyk&#233;pess&#233;g\V&#225;llalati%20felm&#233;r&#233;sek\Felm&#233;r&#233;sek\Konjunkt&#250;rafelm&#233;r&#233;s\10.%20k&#246;r\input\10.%20k&#246;r%20&#225;br&#225;k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\\Fsrv01\mnb\FISCAL\Versenyk&#233;pess&#233;g\V&#225;llalati%20felm&#233;r&#233;sek\Felm&#233;r&#233;sek\Konjunkt&#250;rafelm&#233;r&#233;s\10.%20k&#246;r\input\10.%20k&#246;r%20&#225;br&#225;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910614152393406"/>
          <c:y val="4.2928765958400492E-2"/>
          <c:w val="0.86556325853273541"/>
          <c:h val="0.68576462999176058"/>
        </c:manualLayout>
      </c:layout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4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EB8B-4796-9D5A-C2B1401787AC}"/>
              </c:ext>
            </c:extLst>
          </c:dPt>
          <c:dLbls>
            <c:dLbl>
              <c:idx val="2"/>
              <c:layout>
                <c:manualLayout>
                  <c:x val="-5.0800033448581694E-2"/>
                  <c:y val="-8.18634257130286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8B-4796-9D5A-C2B1401787AC}"/>
                </c:ext>
              </c:extLst>
            </c:dLbl>
            <c:dLbl>
              <c:idx val="3"/>
              <c:layout>
                <c:manualLayout>
                  <c:x val="-8.285492423918199E-2"/>
                  <c:y val="-7.6493127815838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B8B-4796-9D5A-C2B1401787AC}"/>
                </c:ext>
              </c:extLst>
            </c:dLbl>
            <c:dLbl>
              <c:idx val="4"/>
              <c:layout>
                <c:manualLayout>
                  <c:x val="-8.7035996950999367E-2"/>
                  <c:y val="-5.50119362270782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B8B-4796-9D5A-C2B1401787AC}"/>
                </c:ext>
              </c:extLst>
            </c:dLbl>
            <c:dLbl>
              <c:idx val="7"/>
              <c:layout>
                <c:manualLayout>
                  <c:x val="-6.1165582111768639E-2"/>
                  <c:y val="-5.76970851756732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B8B-4796-9D5A-C2B1401787AC}"/>
                </c:ext>
              </c:extLst>
            </c:dLbl>
            <c:dLbl>
              <c:idx val="8"/>
              <c:layout>
                <c:manualLayout>
                  <c:x val="-5.4538636733258754E-2"/>
                  <c:y val="-4.15861914841029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B8B-4796-9D5A-C2B1401787AC}"/>
                </c:ext>
              </c:extLst>
            </c:dLbl>
            <c:dLbl>
              <c:idx val="9"/>
              <c:layout>
                <c:manualLayout>
                  <c:x val="-2.0794416983978159E-2"/>
                  <c:y val="-4.42713404326980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B8B-4796-9D5A-C2B1401787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Indexek!$B$4:$K$4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Indexek!$B$5:$K$5</c:f>
              <c:numCache>
                <c:formatCode>General\ "pont"</c:formatCode>
                <c:ptCount val="10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B8B-4796-9D5A-C2B1401787AC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4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00206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EB8B-4796-9D5A-C2B1401787AC}"/>
              </c:ext>
            </c:extLst>
          </c:dPt>
          <c:dLbls>
            <c:dLbl>
              <c:idx val="0"/>
              <c:layout>
                <c:manualLayout>
                  <c:x val="-6.1507091252954463E-2"/>
                  <c:y val="-8.18634257130286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B8B-4796-9D5A-C2B1401787AC}"/>
                </c:ext>
              </c:extLst>
            </c:dLbl>
            <c:dLbl>
              <c:idx val="2"/>
              <c:layout>
                <c:manualLayout>
                  <c:x val="-5.8109997109463171E-2"/>
                  <c:y val="-6.84376809700533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8B-4796-9D5A-C2B1401787AC}"/>
                </c:ext>
              </c:extLst>
            </c:dLbl>
            <c:dLbl>
              <c:idx val="3"/>
              <c:layout>
                <c:manualLayout>
                  <c:x val="-7.0653215244915385E-2"/>
                  <c:y val="-5.76970851756732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B8B-4796-9D5A-C2B1401787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Indexek!$B$4:$K$4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Indexek!$B$6:$K$6</c:f>
              <c:numCache>
                <c:formatCode>General\ "pont"</c:formatCode>
                <c:ptCount val="10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B8B-4796-9D5A-C2B1401787AC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4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EB8B-4796-9D5A-C2B1401787AC}"/>
              </c:ext>
            </c:extLst>
          </c:dPt>
          <c:dLbls>
            <c:dLbl>
              <c:idx val="0"/>
              <c:layout>
                <c:manualLayout>
                  <c:x val="-7.0311706103729665E-2"/>
                  <c:y val="-7.64931278158385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B8B-4796-9D5A-C2B1401787AC}"/>
                </c:ext>
              </c:extLst>
            </c:dLbl>
            <c:dLbl>
              <c:idx val="3"/>
              <c:layout>
                <c:manualLayout>
                  <c:x val="-6.5346654823586217E-2"/>
                  <c:y val="-7.38079788672434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B8B-4796-9D5A-C2B1401787AC}"/>
                </c:ext>
              </c:extLst>
            </c:dLbl>
            <c:dLbl>
              <c:idx val="8"/>
              <c:layout>
                <c:manualLayout>
                  <c:x val="-5.4538636733258754E-2"/>
                  <c:y val="-4.15861914841029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B8B-4796-9D5A-C2B1401787AC}"/>
                </c:ext>
              </c:extLst>
            </c:dLbl>
            <c:dLbl>
              <c:idx val="9"/>
              <c:layout>
                <c:manualLayout>
                  <c:x val="-3.2862573078239463E-3"/>
                  <c:y val="-5.23267872784831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B8B-4796-9D5A-C2B1401787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Indexek!$B$4:$K$4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Indexek!$B$7:$K$7</c:f>
              <c:numCache>
                <c:formatCode>General\ "pont"</c:formatCode>
                <c:ptCount val="10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B8B-4796-9D5A-C2B1401787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3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968240308306377"/>
          <c:y val="0.92547316235911692"/>
          <c:w val="0.76474486567563171"/>
          <c:h val="7.45268376408831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0997214675985857"/>
          <c:y val="1.3649206609377074E-2"/>
          <c:w val="0.65995578083505901"/>
          <c:h val="0.726021690433262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'Új verzió'!$B$153</c:f>
              <c:strCache>
                <c:ptCount val="1"/>
                <c:pt idx="0">
                  <c:v>Szeptember</c:v>
                </c:pt>
              </c:strCache>
            </c:strRef>
          </c:tx>
          <c:spPr>
            <a:solidFill>
              <a:sysClr val="windowText" lastClr="0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805555753013533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528-40DF-AB05-AACD04A1D00E}"/>
                </c:ext>
              </c:extLst>
            </c:dLbl>
            <c:dLbl>
              <c:idx val="2"/>
              <c:layout>
                <c:manualLayout>
                  <c:x val="0"/>
                  <c:y val="1.2390630731886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528-40DF-AB05-AACD04A1D00E}"/>
                </c:ext>
              </c:extLst>
            </c:dLbl>
            <c:dLbl>
              <c:idx val="4"/>
              <c:layout>
                <c:manualLayout>
                  <c:x val="-1.3888890407796413E-3"/>
                  <c:y val="1.98252042990610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528-40DF-AB05-AACD04A1D00E}"/>
                </c:ext>
              </c:extLst>
            </c:dLbl>
            <c:dLbl>
              <c:idx val="5"/>
              <c:layout>
                <c:manualLayout>
                  <c:x val="6.944445203898207E-3"/>
                  <c:y val="7.43476869521780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528-40DF-AB05-AACD04A1D00E}"/>
                </c:ext>
              </c:extLst>
            </c:dLbl>
            <c:dLbl>
              <c:idx val="7"/>
              <c:layout>
                <c:manualLayout>
                  <c:x val="1.1111112326237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528-40DF-AB05-AACD04A1D0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verzió'!$A$154:$A$161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verzió'!$B$154:$B$161</c:f>
              <c:numCache>
                <c:formatCode>0%</c:formatCode>
                <c:ptCount val="8"/>
                <c:pt idx="0">
                  <c:v>0.12</c:v>
                </c:pt>
                <c:pt idx="1">
                  <c:v>0.37</c:v>
                </c:pt>
                <c:pt idx="2">
                  <c:v>0.33</c:v>
                </c:pt>
                <c:pt idx="3">
                  <c:v>0.26</c:v>
                </c:pt>
                <c:pt idx="4">
                  <c:v>0.2</c:v>
                </c:pt>
                <c:pt idx="5">
                  <c:v>0.12</c:v>
                </c:pt>
                <c:pt idx="6">
                  <c:v>0.1</c:v>
                </c:pt>
                <c:pt idx="7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28-40DF-AB05-AACD04A1D00E}"/>
            </c:ext>
          </c:extLst>
        </c:ser>
        <c:ser>
          <c:idx val="1"/>
          <c:order val="1"/>
          <c:tx>
            <c:strRef>
              <c:f>'Új verzió'!$C$153</c:f>
              <c:strCache>
                <c:ptCount val="1"/>
                <c:pt idx="0">
                  <c:v>Augusztus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AD47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528-40DF-AB05-AACD04A1D00E}"/>
              </c:ext>
            </c:extLst>
          </c:dPt>
          <c:dLbls>
            <c:delete val="1"/>
          </c:dLbls>
          <c:cat>
            <c:strRef>
              <c:f>'Új verzió'!$A$154:$A$161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verzió'!$C$154:$C$161</c:f>
              <c:numCache>
                <c:formatCode>0%</c:formatCode>
                <c:ptCount val="8"/>
                <c:pt idx="0">
                  <c:v>0.13</c:v>
                </c:pt>
                <c:pt idx="1">
                  <c:v>0.33</c:v>
                </c:pt>
                <c:pt idx="2">
                  <c:v>0.34</c:v>
                </c:pt>
                <c:pt idx="3">
                  <c:v>0.18</c:v>
                </c:pt>
                <c:pt idx="4">
                  <c:v>0.22</c:v>
                </c:pt>
                <c:pt idx="5">
                  <c:v>0.13</c:v>
                </c:pt>
                <c:pt idx="6">
                  <c:v>0.09</c:v>
                </c:pt>
                <c:pt idx="7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528-40DF-AB05-AACD04A1D00E}"/>
            </c:ext>
          </c:extLst>
        </c:ser>
        <c:ser>
          <c:idx val="2"/>
          <c:order val="2"/>
          <c:tx>
            <c:strRef>
              <c:f>'Új verzió'!$D$153</c:f>
              <c:strCache>
                <c:ptCount val="1"/>
                <c:pt idx="0">
                  <c:v>Július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AD47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528-40DF-AB05-AACD04A1D00E}"/>
              </c:ext>
            </c:extLst>
          </c:dPt>
          <c:dLbls>
            <c:delete val="1"/>
          </c:dLbls>
          <c:cat>
            <c:strRef>
              <c:f>'Új verzió'!$A$154:$A$161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verzió'!$D$154:$D$161</c:f>
              <c:numCache>
                <c:formatCode>0%</c:formatCode>
                <c:ptCount val="8"/>
                <c:pt idx="0">
                  <c:v>0.12</c:v>
                </c:pt>
                <c:pt idx="1">
                  <c:v>0.3</c:v>
                </c:pt>
                <c:pt idx="2">
                  <c:v>0.37</c:v>
                </c:pt>
                <c:pt idx="3">
                  <c:v>0.25</c:v>
                </c:pt>
                <c:pt idx="4">
                  <c:v>0.23</c:v>
                </c:pt>
                <c:pt idx="5">
                  <c:v>0.13</c:v>
                </c:pt>
                <c:pt idx="6">
                  <c:v>0.09</c:v>
                </c:pt>
                <c:pt idx="7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528-40DF-AB05-AACD04A1D00E}"/>
            </c:ext>
          </c:extLst>
        </c:ser>
        <c:ser>
          <c:idx val="3"/>
          <c:order val="3"/>
          <c:tx>
            <c:strRef>
              <c:f>'Új verzió'!$E$153</c:f>
              <c:strCache>
                <c:ptCount val="1"/>
                <c:pt idx="0">
                  <c:v>Június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AD47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E528-40DF-AB05-AACD04A1D00E}"/>
              </c:ext>
            </c:extLst>
          </c:dPt>
          <c:dLbls>
            <c:delete val="1"/>
          </c:dLbls>
          <c:cat>
            <c:strRef>
              <c:f>'Új verzió'!$A$154:$A$161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verzió'!$E$154:$E$161</c:f>
              <c:numCache>
                <c:formatCode>0%</c:formatCode>
                <c:ptCount val="8"/>
                <c:pt idx="0">
                  <c:v>0.13</c:v>
                </c:pt>
                <c:pt idx="1">
                  <c:v>0.28999999999999998</c:v>
                </c:pt>
                <c:pt idx="2">
                  <c:v>0.41</c:v>
                </c:pt>
                <c:pt idx="3">
                  <c:v>0.21</c:v>
                </c:pt>
                <c:pt idx="4">
                  <c:v>0.22</c:v>
                </c:pt>
                <c:pt idx="5">
                  <c:v>0.13</c:v>
                </c:pt>
                <c:pt idx="6">
                  <c:v>0.09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528-40DF-AB05-AACD04A1D00E}"/>
            </c:ext>
          </c:extLst>
        </c:ser>
        <c:ser>
          <c:idx val="4"/>
          <c:order val="4"/>
          <c:tx>
            <c:strRef>
              <c:f>'Új verzió'!$F$153</c:f>
              <c:strCache>
                <c:ptCount val="1"/>
                <c:pt idx="0">
                  <c:v>Május</c:v>
                </c:pt>
              </c:strCache>
            </c:strRef>
          </c:tx>
          <c:spPr>
            <a:solidFill>
              <a:srgbClr val="009EE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AD47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528-40DF-AB05-AACD04A1D00E}"/>
              </c:ext>
            </c:extLst>
          </c:dPt>
          <c:dLbls>
            <c:delete val="1"/>
          </c:dLbls>
          <c:cat>
            <c:strRef>
              <c:f>'Új verzió'!$A$154:$A$161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verzió'!$F$154:$F$161</c:f>
              <c:numCache>
                <c:formatCode>0%</c:formatCode>
                <c:ptCount val="8"/>
                <c:pt idx="0">
                  <c:v>0.12</c:v>
                </c:pt>
                <c:pt idx="1">
                  <c:v>0.27</c:v>
                </c:pt>
                <c:pt idx="2">
                  <c:v>0.4</c:v>
                </c:pt>
                <c:pt idx="3">
                  <c:v>0.2</c:v>
                </c:pt>
                <c:pt idx="4">
                  <c:v>0.22</c:v>
                </c:pt>
                <c:pt idx="5">
                  <c:v>0.14000000000000001</c:v>
                </c:pt>
                <c:pt idx="6">
                  <c:v>0.1</c:v>
                </c:pt>
                <c:pt idx="7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528-40DF-AB05-AACD04A1D00E}"/>
            </c:ext>
          </c:extLst>
        </c:ser>
        <c:ser>
          <c:idx val="5"/>
          <c:order val="5"/>
          <c:tx>
            <c:strRef>
              <c:f>'Új verzió'!$G$153</c:f>
              <c:strCache>
                <c:ptCount val="1"/>
                <c:pt idx="0">
                  <c:v>Április</c:v>
                </c:pt>
              </c:strCache>
            </c:strRef>
          </c:tx>
          <c:spPr>
            <a:solidFill>
              <a:srgbClr val="009EE0">
                <a:lumMod val="20000"/>
                <a:lumOff val="8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AD47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E528-40DF-AB05-AACD04A1D00E}"/>
              </c:ext>
            </c:extLst>
          </c:dPt>
          <c:dLbls>
            <c:delete val="1"/>
          </c:dLbls>
          <c:cat>
            <c:strRef>
              <c:f>'Új verzió'!$A$154:$A$161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verzió'!$G$154:$G$161</c:f>
              <c:numCache>
                <c:formatCode>0%</c:formatCode>
                <c:ptCount val="8"/>
                <c:pt idx="0">
                  <c:v>0.1</c:v>
                </c:pt>
                <c:pt idx="1">
                  <c:v>0.26</c:v>
                </c:pt>
                <c:pt idx="2">
                  <c:v>0.44</c:v>
                </c:pt>
                <c:pt idx="3">
                  <c:v>0.18</c:v>
                </c:pt>
                <c:pt idx="4">
                  <c:v>0.23</c:v>
                </c:pt>
                <c:pt idx="5">
                  <c:v>0.16</c:v>
                </c:pt>
                <c:pt idx="6">
                  <c:v>0.12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E528-40DF-AB05-AACD04A1D00E}"/>
            </c:ext>
          </c:extLst>
        </c:ser>
        <c:ser>
          <c:idx val="6"/>
          <c:order val="6"/>
          <c:tx>
            <c:strRef>
              <c:f>'Új verzió'!$H$153</c:f>
              <c:strCache>
                <c:ptCount val="1"/>
                <c:pt idx="0">
                  <c:v>Március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E528-40DF-AB05-AACD04A1D00E}"/>
              </c:ext>
            </c:extLst>
          </c:dPt>
          <c:dLbls>
            <c:delete val="1"/>
          </c:dLbls>
          <c:cat>
            <c:strRef>
              <c:f>'Új verzió'!$A$154:$A$161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verzió'!$H$154:$H$161</c:f>
              <c:numCache>
                <c:formatCode>0%</c:formatCode>
                <c:ptCount val="8"/>
                <c:pt idx="0">
                  <c:v>0.10459</c:v>
                </c:pt>
                <c:pt idx="1">
                  <c:v>0.1988</c:v>
                </c:pt>
                <c:pt idx="2">
                  <c:v>0.47159000000000001</c:v>
                </c:pt>
                <c:pt idx="3">
                  <c:v>0.18665000000000001</c:v>
                </c:pt>
                <c:pt idx="4">
                  <c:v>0.21729999999999999</c:v>
                </c:pt>
                <c:pt idx="5">
                  <c:v>0.15915000000000001</c:v>
                </c:pt>
                <c:pt idx="6">
                  <c:v>0.16320000000000001</c:v>
                </c:pt>
                <c:pt idx="7">
                  <c:v>5.4100000000000002E-2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528-40DF-AB05-AACD04A1D00E}"/>
            </c:ext>
          </c:extLst>
        </c:ser>
        <c:ser>
          <c:idx val="7"/>
          <c:order val="7"/>
          <c:tx>
            <c:strRef>
              <c:f>'Új verzió'!$I$153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'Új verzió'!$A$154:$A$161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verzió'!$I$154:$I$161</c:f>
              <c:numCache>
                <c:formatCode>0%</c:formatCode>
                <c:ptCount val="8"/>
                <c:pt idx="0">
                  <c:v>0.15</c:v>
                </c:pt>
                <c:pt idx="1">
                  <c:v>0.19</c:v>
                </c:pt>
                <c:pt idx="2">
                  <c:v>0.5</c:v>
                </c:pt>
                <c:pt idx="3">
                  <c:v>0.1</c:v>
                </c:pt>
                <c:pt idx="4">
                  <c:v>0.24</c:v>
                </c:pt>
                <c:pt idx="5">
                  <c:v>0.09</c:v>
                </c:pt>
                <c:pt idx="6">
                  <c:v>0.15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E528-40DF-AB05-AACD04A1D00E}"/>
            </c:ext>
          </c:extLst>
        </c:ser>
        <c:ser>
          <c:idx val="8"/>
          <c:order val="8"/>
          <c:tx>
            <c:strRef>
              <c:f>'Új verzió'!$J$153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'Új verzió'!$A$154:$A$161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verzió'!$J$154:$J$161</c:f>
              <c:numCache>
                <c:formatCode>0%</c:formatCode>
                <c:ptCount val="8"/>
                <c:pt idx="0">
                  <c:v>0.12945000000000001</c:v>
                </c:pt>
                <c:pt idx="1">
                  <c:v>0.169986</c:v>
                </c:pt>
                <c:pt idx="2">
                  <c:v>0.53129444999999997</c:v>
                </c:pt>
                <c:pt idx="3">
                  <c:v>0.105263</c:v>
                </c:pt>
                <c:pt idx="4">
                  <c:v>0.18776699999999999</c:v>
                </c:pt>
                <c:pt idx="5">
                  <c:v>0.11593199999999999</c:v>
                </c:pt>
                <c:pt idx="6">
                  <c:v>0.16927500000000001</c:v>
                </c:pt>
                <c:pt idx="7">
                  <c:v>3.8406999999999997E-2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E528-40DF-AB05-AACD04A1D00E}"/>
            </c:ext>
          </c:extLst>
        </c:ser>
        <c:ser>
          <c:idx val="9"/>
          <c:order val="9"/>
          <c:tx>
            <c:strRef>
              <c:f>'Új verzió'!$K$153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ysClr val="window" lastClr="FFFFFF">
                <a:lumMod val="95000"/>
              </a:sys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'Új verzió'!$A$154:$A$161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verzió'!$K$154:$K$161</c:f>
              <c:numCache>
                <c:formatCode>0%</c:formatCode>
                <c:ptCount val="8"/>
                <c:pt idx="0">
                  <c:v>0.15238915195867414</c:v>
                </c:pt>
                <c:pt idx="1">
                  <c:v>0.21093413689195006</c:v>
                </c:pt>
                <c:pt idx="2">
                  <c:v>0.5501506672406371</c:v>
                </c:pt>
                <c:pt idx="3">
                  <c:v>0.10546706844597503</c:v>
                </c:pt>
                <c:pt idx="4">
                  <c:v>0.22858372793801118</c:v>
                </c:pt>
                <c:pt idx="5">
                  <c:v>0.10589754627636677</c:v>
                </c:pt>
                <c:pt idx="7">
                  <c:v>6.4141196728368488E-2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E528-40DF-AB05-AACD04A1D0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1011661791"/>
        <c:axId val="1011659711"/>
      </c:barChart>
      <c:catAx>
        <c:axId val="101166179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11659711"/>
        <c:crosses val="autoZero"/>
        <c:auto val="1"/>
        <c:lblAlgn val="ctr"/>
        <c:lblOffset val="100"/>
        <c:noMultiLvlLbl val="0"/>
      </c:catAx>
      <c:valAx>
        <c:axId val="1011659711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116617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128667431568594"/>
          <c:w val="1"/>
          <c:h val="0.133844568806050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004997812773403"/>
          <c:y val="4.1872403223647728E-2"/>
          <c:w val="0.75356113298337712"/>
          <c:h val="0.6652348371564603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verzió'!$B$166</c:f>
              <c:strCache>
                <c:ptCount val="1"/>
                <c:pt idx="0">
                  <c:v>Mikro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-1.5277777777777777E-2"/>
                  <c:y val="6.02387152428696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17A-4BEF-9601-36AFE06D8C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verzió'!$A$167:$A$176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verzió'!$B$167:$B$176</c:f>
              <c:numCache>
                <c:formatCode>General\ "pont"</c:formatCode>
                <c:ptCount val="10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7A-4BEF-9601-36AFE06D8CFD}"/>
            </c:ext>
          </c:extLst>
        </c:ser>
        <c:ser>
          <c:idx val="1"/>
          <c:order val="1"/>
          <c:tx>
            <c:strRef>
              <c:f>'Új verzió'!$C$166</c:f>
              <c:strCache>
                <c:ptCount val="1"/>
                <c:pt idx="0">
                  <c:v>Kis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1.0185067526415994E-16"/>
                  <c:y val="2.88098203335463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17A-4BEF-9601-36AFE06D8C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verzió'!$A$167:$A$176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verzió'!$C$167:$C$176</c:f>
              <c:numCache>
                <c:formatCode>General\ "pont"</c:formatCode>
                <c:ptCount val="10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7A-4BEF-9601-36AFE06D8CFD}"/>
            </c:ext>
          </c:extLst>
        </c:ser>
        <c:ser>
          <c:idx val="2"/>
          <c:order val="2"/>
          <c:tx>
            <c:strRef>
              <c:f>'Új verzió'!$D$166</c:f>
              <c:strCache>
                <c:ptCount val="1"/>
                <c:pt idx="0">
                  <c:v>Közép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-8.3333333333333332E-3"/>
                  <c:y val="-3.4047969485100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17A-4BEF-9601-36AFE06D8C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verzió'!$A$167:$A$176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verzió'!$D$167:$D$176</c:f>
              <c:numCache>
                <c:formatCode>General\ "pont"</c:formatCode>
                <c:ptCount val="10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17A-4BEF-9601-36AFE06D8CFD}"/>
            </c:ext>
          </c:extLst>
        </c:ser>
        <c:ser>
          <c:idx val="3"/>
          <c:order val="3"/>
          <c:tx>
            <c:strRef>
              <c:f>'Új verzió'!$E$166</c:f>
              <c:strCache>
                <c:ptCount val="1"/>
                <c:pt idx="0">
                  <c:v>Nagy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-1.3888888888888888E-2"/>
                  <c:y val="-3.9286118636654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17A-4BEF-9601-36AFE06D8C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verzió'!$A$167:$A$176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verzió'!$E$167:$E$176</c:f>
              <c:numCache>
                <c:formatCode>General\ "pont"</c:formatCode>
                <c:ptCount val="10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17A-4BEF-9601-36AFE06D8CFD}"/>
            </c:ext>
          </c:extLst>
        </c:ser>
        <c:ser>
          <c:idx val="4"/>
          <c:order val="4"/>
          <c:tx>
            <c:strRef>
              <c:f>'Új verzió'!$F$166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17A-4BEF-9601-36AFE06D8C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verzió'!$A$167:$A$176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verzió'!$F$167:$F$176</c:f>
              <c:numCache>
                <c:formatCode>General\ "pont"</c:formatCode>
                <c:ptCount val="10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17A-4BEF-9601-36AFE06D8C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4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52909011373577"/>
          <c:y val="2.7341214302522863E-2"/>
          <c:w val="0.80559164479440071"/>
          <c:h val="0.6869145776376961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verzió'!$B$179</c:f>
              <c:strCache>
                <c:ptCount val="1"/>
                <c:pt idx="0">
                  <c:v>Mikro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-4.1666666666667681E-3"/>
                  <c:y val="7.46519134108341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F37-4902-82D3-B637546AA3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verzió'!$A$180:$A$189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verzió'!$B$180:$B$189</c:f>
              <c:numCache>
                <c:formatCode>General\ "pont"</c:formatCode>
                <c:ptCount val="10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F37-4902-82D3-B637546AA313}"/>
            </c:ext>
          </c:extLst>
        </c:ser>
        <c:ser>
          <c:idx val="1"/>
          <c:order val="1"/>
          <c:tx>
            <c:strRef>
              <c:f>'Új verzió'!$C$179</c:f>
              <c:strCache>
                <c:ptCount val="1"/>
                <c:pt idx="0">
                  <c:v>Kis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-4.1666666666667681E-3"/>
                  <c:y val="2.73723682506391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F37-4902-82D3-B637546AA3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verzió'!$A$180:$A$189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verzió'!$C$180:$C$189</c:f>
              <c:numCache>
                <c:formatCode>General\ "pont"</c:formatCode>
                <c:ptCount val="10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F37-4902-82D3-B637546AA313}"/>
            </c:ext>
          </c:extLst>
        </c:ser>
        <c:ser>
          <c:idx val="2"/>
          <c:order val="2"/>
          <c:tx>
            <c:strRef>
              <c:f>'Új verzió'!$D$179</c:f>
              <c:strCache>
                <c:ptCount val="1"/>
                <c:pt idx="0">
                  <c:v>Közép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-1.0185067526415994E-16"/>
                  <c:y val="-3.48375595917226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F37-4902-82D3-B637546AA3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verzió'!$A$180:$A$189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verzió'!$D$180:$D$189</c:f>
              <c:numCache>
                <c:formatCode>General\ "pont"</c:formatCode>
                <c:ptCount val="10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F37-4902-82D3-B637546AA313}"/>
            </c:ext>
          </c:extLst>
        </c:ser>
        <c:ser>
          <c:idx val="3"/>
          <c:order val="3"/>
          <c:tx>
            <c:strRef>
              <c:f>'Új verzió'!$E$179</c:f>
              <c:strCache>
                <c:ptCount val="1"/>
                <c:pt idx="0">
                  <c:v>Nagy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F37-4902-82D3-B637546AA3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verzió'!$A$180:$A$189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verzió'!$E$180:$E$189</c:f>
              <c:numCache>
                <c:formatCode>General\ "pont"</c:formatCode>
                <c:ptCount val="10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F37-4902-82D3-B637546AA313}"/>
            </c:ext>
          </c:extLst>
        </c:ser>
        <c:ser>
          <c:idx val="4"/>
          <c:order val="4"/>
          <c:tx>
            <c:strRef>
              <c:f>'Új verzió'!$F$179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-2.5000000000000102E-2"/>
                  <c:y val="-5.47447365012783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F37-4902-82D3-B637546AA3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verzió'!$A$180:$A$189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verzió'!$F$180:$F$189</c:f>
              <c:numCache>
                <c:formatCode>General\ "pont"</c:formatCode>
                <c:ptCount val="10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F37-4902-82D3-B637546AA3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2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80240778679000291"/>
          <c:h val="0.6092930075907341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verzió'!$L$201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-4.7222227386507803E-2"/>
                  <c:y val="4.1713487270720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BA4-4D8E-9411-F001A0EFD9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verzió'!$K$202:$K$211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verzió'!$L$202:$L$211</c:f>
              <c:numCache>
                <c:formatCode>General\ "pont"</c:formatCode>
                <c:ptCount val="10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A4-4D8E-9411-F001A0EFD9AA}"/>
            </c:ext>
          </c:extLst>
        </c:ser>
        <c:ser>
          <c:idx val="1"/>
          <c:order val="1"/>
          <c:tx>
            <c:strRef>
              <c:f>'Új verzió'!$M$201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-3.055555889715211E-2"/>
                  <c:y val="-5.1528425452066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A4-4D8E-9411-F001A0EFD9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verzió'!$K$202:$K$211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verzió'!$M$202:$M$211</c:f>
              <c:numCache>
                <c:formatCode>General\ "pont"</c:formatCode>
                <c:ptCount val="10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A4-4D8E-9411-F001A0EFD9AA}"/>
            </c:ext>
          </c:extLst>
        </c:ser>
        <c:ser>
          <c:idx val="2"/>
          <c:order val="2"/>
          <c:tx>
            <c:strRef>
              <c:f>'Új verzió'!$N$201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-4.0277782182609495E-2"/>
                  <c:y val="-5.88896290880763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BA4-4D8E-9411-F001A0EFD9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verzió'!$K$202:$K$211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verzió'!$N$202:$N$211</c:f>
              <c:numCache>
                <c:formatCode>General\ "pont"</c:formatCode>
                <c:ptCount val="10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BA4-4D8E-9411-F001A0EFD9AA}"/>
            </c:ext>
          </c:extLst>
        </c:ser>
        <c:ser>
          <c:idx val="3"/>
          <c:order val="3"/>
          <c:tx>
            <c:strRef>
              <c:f>'Új verzió'!$O$201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-9.7222232854575919E-3"/>
                  <c:y val="3.42725864788718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BA4-4D8E-9411-F001A0EFD9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verzió'!$K$202:$K$211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verzió'!$O$202:$O$211</c:f>
              <c:numCache>
                <c:formatCode>General\ "pont"</c:formatCode>
                <c:ptCount val="10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BA4-4D8E-9411-F001A0EFD9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9116698935175298E-2"/>
          <c:y val="0.83962867632824223"/>
          <c:w val="0.82081662644572939"/>
          <c:h val="0.144336968909344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69575678040245"/>
          <c:y val="3.9316975481424349E-2"/>
          <c:w val="0.81741535433070867"/>
          <c:h val="0.8211394314751518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verzió'!$B$222</c:f>
              <c:strCache>
                <c:ptCount val="1"/>
                <c:pt idx="0">
                  <c:v>Mikro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-6.7157475043335127E-3"/>
                  <c:y val="-2.45923527077826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73B-4D58-B5CF-869B2D12AE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verzió'!$A$223:$A$232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verzió'!$B$223:$B$232</c:f>
              <c:numCache>
                <c:formatCode>General\ "pont"</c:formatCode>
                <c:ptCount val="10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73B-4D58-B5CF-869B2D12AE51}"/>
            </c:ext>
          </c:extLst>
        </c:ser>
        <c:ser>
          <c:idx val="1"/>
          <c:order val="1"/>
          <c:tx>
            <c:strRef>
              <c:f>'Új verzió'!$C$222</c:f>
              <c:strCache>
                <c:ptCount val="1"/>
                <c:pt idx="0">
                  <c:v>Kis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verzió'!$A$223:$A$232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verzió'!$C$223:$C$232</c:f>
              <c:numCache>
                <c:formatCode>General\ "pont"</c:formatCode>
                <c:ptCount val="10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73B-4D58-B5CF-869B2D12AE51}"/>
            </c:ext>
          </c:extLst>
        </c:ser>
        <c:ser>
          <c:idx val="2"/>
          <c:order val="2"/>
          <c:tx>
            <c:strRef>
              <c:f>'Új verzió'!$D$222</c:f>
              <c:strCache>
                <c:ptCount val="1"/>
                <c:pt idx="0">
                  <c:v>Közép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1.3888888888889906E-3"/>
                  <c:y val="-3.1970058520117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73B-4D58-B5CF-869B2D12AE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verzió'!$A$223:$A$232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verzió'!$D$223:$D$232</c:f>
              <c:numCache>
                <c:formatCode>General\ "pont"</c:formatCode>
                <c:ptCount val="10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73B-4D58-B5CF-869B2D12AE51}"/>
            </c:ext>
          </c:extLst>
        </c:ser>
        <c:ser>
          <c:idx val="3"/>
          <c:order val="3"/>
          <c:tx>
            <c:strRef>
              <c:f>'Új verzió'!$E$222</c:f>
              <c:strCache>
                <c:ptCount val="1"/>
                <c:pt idx="0">
                  <c:v>Nagy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73B-4D58-B5CF-869B2D12AE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verzió'!$A$223:$A$232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verzió'!$E$223:$E$232</c:f>
              <c:numCache>
                <c:formatCode>General\ "pont"</c:formatCode>
                <c:ptCount val="10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73B-4D58-B5CF-869B2D12AE51}"/>
            </c:ext>
          </c:extLst>
        </c:ser>
        <c:ser>
          <c:idx val="4"/>
          <c:order val="4"/>
          <c:tx>
            <c:strRef>
              <c:f>'Új verzió'!$F$222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73B-4D58-B5CF-869B2D12AE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verzió'!$A$223:$A$232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verzió'!$F$223:$F$232</c:f>
              <c:numCache>
                <c:formatCode>General\ "pont"</c:formatCode>
                <c:ptCount val="10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73B-4D58-B5CF-869B2D12AE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88040884151094"/>
          <c:y val="3.9331133817402469E-2"/>
          <c:w val="0.81713131190102029"/>
          <c:h val="0.6315608711384820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verzió'!$L$234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-1.3910495490755087E-3"/>
                  <c:y val="-4.92024171946563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851-4792-AB2B-5A6831E8BF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verzió'!$K$235:$K$244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verzió'!$L$235:$L$244</c:f>
              <c:numCache>
                <c:formatCode>General\ "pont"</c:formatCode>
                <c:ptCount val="10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851-4792-AB2B-5A6831E8BF86}"/>
            </c:ext>
          </c:extLst>
        </c:ser>
        <c:ser>
          <c:idx val="1"/>
          <c:order val="1"/>
          <c:tx>
            <c:strRef>
              <c:f>'Új verzió'!$M$234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-7.0943527002845841E-2"/>
                  <c:y val="4.67422963349235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851-4792-AB2B-5A6831E8BF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verzió'!$K$235:$K$244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verzió'!$M$235:$M$244</c:f>
              <c:numCache>
                <c:formatCode>General\ "pont"</c:formatCode>
                <c:ptCount val="10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851-4792-AB2B-5A6831E8BF86}"/>
            </c:ext>
          </c:extLst>
        </c:ser>
        <c:ser>
          <c:idx val="2"/>
          <c:order val="2"/>
          <c:tx>
            <c:strRef>
              <c:f>'Új verzió'!$N$234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-7.7898774748222877E-2"/>
                  <c:y val="-4.92024171946563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851-4792-AB2B-5A6831E8BF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verzió'!$K$235:$K$244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verzió'!$N$235:$N$244</c:f>
              <c:numCache>
                <c:formatCode>General\ "pont"</c:formatCode>
                <c:ptCount val="10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851-4792-AB2B-5A6831E8BF86}"/>
            </c:ext>
          </c:extLst>
        </c:ser>
        <c:ser>
          <c:idx val="3"/>
          <c:order val="3"/>
          <c:tx>
            <c:strRef>
              <c:f>'Új verzió'!$O$234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-2.6429941432432828E-2"/>
                  <c:y val="-4.92024171946563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851-4792-AB2B-5A6831E8BF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verzió'!$K$235:$K$244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verzió'!$O$235:$O$244</c:f>
              <c:numCache>
                <c:formatCode>General\ "pont"</c:formatCode>
                <c:ptCount val="10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851-4792-AB2B-5A6831E8BF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236717865591394"/>
          <c:w val="1"/>
          <c:h val="0.132872096185689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193473201131861"/>
          <c:y val="2.8254916075158266E-2"/>
          <c:w val="0.87153281118750503"/>
          <c:h val="0.73660346107079988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4D3-4D27-99BD-EC59A98ED9C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D3-4D27-99BD-EC59A98ED9C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4D3-4D27-99BD-EC59A98ED9C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4D3-4D27-99BD-EC59A98ED9C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4D3-4D27-99BD-EC59A98ED9C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4D3-4D27-99BD-EC59A98ED9C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4D3-4D27-99BD-EC59A98ED9C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74D3-4D27-99BD-EC59A98ED9C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74D3-4D27-99BD-EC59A98ED9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92ECF6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Indexek!$A$53:$A$62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Indexek!$B$53:$B$62</c:f>
              <c:numCache>
                <c:formatCode>General\ "pont"</c:formatCode>
                <c:ptCount val="10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4D3-4D27-99BD-EC59A98ED9CC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4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74D3-4D27-99BD-EC59A98ED9CC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4D3-4D27-99BD-EC59A98ED9C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4D3-4D27-99BD-EC59A98ED9C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4D3-4D27-99BD-EC59A98ED9C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4D3-4D27-99BD-EC59A98ED9C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4D3-4D27-99BD-EC59A98ED9C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4D3-4D27-99BD-EC59A98ED9C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4D3-4D27-99BD-EC59A98ED9C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74D3-4D27-99BD-EC59A98ED9C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74D3-4D27-99BD-EC59A98ED9CC}"/>
                </c:ext>
              </c:extLst>
            </c:dLbl>
            <c:dLbl>
              <c:idx val="9"/>
              <c:layout>
                <c:manualLayout>
                  <c:x val="-1.3638383841053418E-2"/>
                  <c:y val="5.09493128260545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74D3-4D27-99BD-EC59A98ED9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Indexek!$A$53:$A$62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Indexek!$C$53:$C$62</c:f>
              <c:numCache>
                <c:formatCode>General\ "pont"</c:formatCode>
                <c:ptCount val="10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74D3-4D27-99BD-EC59A98ED9CC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4D3-4D27-99BD-EC59A98ED9C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4D3-4D27-99BD-EC59A98ED9C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4D3-4D27-99BD-EC59A98ED9C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4D3-4D27-99BD-EC59A98ED9C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4D3-4D27-99BD-EC59A98ED9C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4D3-4D27-99BD-EC59A98ED9C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74D3-4D27-99BD-EC59A98ED9C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74D3-4D27-99BD-EC59A98ED9C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74D3-4D27-99BD-EC59A98ED9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Indexek!$A$53:$A$62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Indexek!$D$53:$D$62</c:f>
              <c:numCache>
                <c:formatCode>General\ "pont"</c:formatCode>
                <c:ptCount val="10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74D3-4D27-99BD-EC59A98ED9CC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74D3-4D27-99BD-EC59A98ED9C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74D3-4D27-99BD-EC59A98ED9C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74D3-4D27-99BD-EC59A98ED9C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74D3-4D27-99BD-EC59A98ED9C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74D3-4D27-99BD-EC59A98ED9C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74D3-4D27-99BD-EC59A98ED9C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74D3-4D27-99BD-EC59A98ED9C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74D3-4D27-99BD-EC59A98ED9C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74D3-4D27-99BD-EC59A98ED9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Indexek!$A$53:$A$62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Indexek!$E$53:$E$62</c:f>
              <c:numCache>
                <c:formatCode>General\ "pont"</c:formatCode>
                <c:ptCount val="10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74D3-4D27-99BD-EC59A98ED9CC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74D3-4D27-99BD-EC59A98ED9C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74D3-4D27-99BD-EC59A98ED9C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74D3-4D27-99BD-EC59A98ED9C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74D3-4D27-99BD-EC59A98ED9C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74D3-4D27-99BD-EC59A98ED9C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74D3-4D27-99BD-EC59A98ED9C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74D3-4D27-99BD-EC59A98ED9C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74D3-4D27-99BD-EC59A98ED9C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74D3-4D27-99BD-EC59A98ED9CC}"/>
                </c:ext>
              </c:extLst>
            </c:dLbl>
            <c:dLbl>
              <c:idx val="9"/>
              <c:layout>
                <c:manualLayout>
                  <c:x val="-1.3985262396559639E-3"/>
                  <c:y val="3.13333061942492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74D3-4D27-99BD-EC59A98ED9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Indexek!$A$53:$A$62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Indexek!$F$53:$F$62</c:f>
              <c:numCache>
                <c:formatCode>General\ "pont"</c:formatCode>
                <c:ptCount val="10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8-74D3-4D27-99BD-EC59A98ED9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12359404064844"/>
          <c:y val="0.92605442868348942"/>
          <c:w val="0.73473106670771948"/>
          <c:h val="7.13740162789558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1051427869319979"/>
          <c:y val="2.3913021634390873E-2"/>
          <c:w val="0.5418585232383718"/>
          <c:h val="0.76661164181313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Indexek!$B$25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ysClr val="window" lastClr="FFFFFF">
                <a:lumMod val="95000"/>
              </a:sys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ysClr val="window" lastClr="FFFFFF">
                  <a:lumMod val="9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898-4B31-B51F-2B837603FFF2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Eddig megvalósított beruházások*</c:v>
                </c:pt>
                <c:pt idx="2">
                  <c:v>Üzleti környezet jelenleg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Vevői rendelésállomány</c:v>
                </c:pt>
                <c:pt idx="6">
                  <c:v>Beszállítói rendelésállomány</c:v>
                </c:pt>
              </c:strCache>
            </c:strRef>
          </c:cat>
          <c:val>
            <c:numRef>
              <c:f>Indexek!$B$26:$B$32</c:f>
              <c:numCache>
                <c:formatCode>General</c:formatCode>
                <c:ptCount val="7"/>
                <c:pt idx="0" formatCode="General\ &quot;pont&quot;">
                  <c:v>-46</c:v>
                </c:pt>
                <c:pt idx="2" formatCode="General\ &quot;pont&quot;">
                  <c:v>-24</c:v>
                </c:pt>
                <c:pt idx="3" formatCode="General\ &quot;pont&quot;">
                  <c:v>-32</c:v>
                </c:pt>
                <c:pt idx="4" formatCode="General\ &quot;pont&quot;">
                  <c:v>-33</c:v>
                </c:pt>
                <c:pt idx="5" formatCode="General\ &quot;pont&quot;">
                  <c:v>-30</c:v>
                </c:pt>
                <c:pt idx="6" formatCode="General\ &quot;pont&quot;">
                  <c:v>-28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98-4B31-B51F-2B837603FFF2}"/>
            </c:ext>
          </c:extLst>
        </c:ser>
        <c:ser>
          <c:idx val="1"/>
          <c:order val="1"/>
          <c:tx>
            <c:strRef>
              <c:f>Indexek!$C$25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ysClr val="window" lastClr="FFFFFF">
                  <a:lumMod val="8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898-4B31-B51F-2B837603FFF2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Eddig megvalósított beruházások*</c:v>
                </c:pt>
                <c:pt idx="2">
                  <c:v>Üzleti környezet jelenleg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Vevői rendelésállomány</c:v>
                </c:pt>
                <c:pt idx="6">
                  <c:v>Beszállítói rendelésállomány</c:v>
                </c:pt>
              </c:strCache>
            </c:strRef>
          </c:cat>
          <c:val>
            <c:numRef>
              <c:f>Indexek!$C$26:$C$32</c:f>
              <c:numCache>
                <c:formatCode>General</c:formatCode>
                <c:ptCount val="7"/>
                <c:pt idx="0" formatCode="General\ &quot;pont&quot;">
                  <c:v>-43</c:v>
                </c:pt>
                <c:pt idx="2" formatCode="General\ &quot;pont&quot;">
                  <c:v>-20</c:v>
                </c:pt>
                <c:pt idx="3" formatCode="General\ &quot;pont&quot;">
                  <c:v>-29</c:v>
                </c:pt>
                <c:pt idx="4" formatCode="General\ &quot;pont&quot;">
                  <c:v>-33</c:v>
                </c:pt>
                <c:pt idx="5" formatCode="General\ &quot;pont&quot;">
                  <c:v>-22</c:v>
                </c:pt>
                <c:pt idx="6" formatCode="General\ &quot;pont&quot;">
                  <c:v>-24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898-4B31-B51F-2B837603FFF2}"/>
            </c:ext>
          </c:extLst>
        </c:ser>
        <c:ser>
          <c:idx val="2"/>
          <c:order val="2"/>
          <c:tx>
            <c:strRef>
              <c:f>Indexek!$D$25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898-4B31-B51F-2B837603FFF2}"/>
              </c:ext>
            </c:extLst>
          </c:dPt>
          <c:dPt>
            <c:idx val="3"/>
            <c:invertIfNegative val="0"/>
            <c:bubble3D val="0"/>
            <c:spPr>
              <a:solidFill>
                <a:srgbClr val="F6A80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7898-4B31-B51F-2B837603FFF2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Eddig megvalósított beruházások*</c:v>
                </c:pt>
                <c:pt idx="2">
                  <c:v>Üzleti környezet jelenleg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Vevői rendelésállomány</c:v>
                </c:pt>
                <c:pt idx="6">
                  <c:v>Beszállítói rendelésállomány</c:v>
                </c:pt>
              </c:strCache>
            </c:strRef>
          </c:cat>
          <c:val>
            <c:numRef>
              <c:f>Indexek!$D$26:$D$32</c:f>
              <c:numCache>
                <c:formatCode>General\ "pont"</c:formatCode>
                <c:ptCount val="7"/>
                <c:pt idx="0">
                  <c:v>-44</c:v>
                </c:pt>
                <c:pt idx="1">
                  <c:v>-26</c:v>
                </c:pt>
                <c:pt idx="2">
                  <c:v>-13</c:v>
                </c:pt>
                <c:pt idx="3">
                  <c:v>-28</c:v>
                </c:pt>
                <c:pt idx="4">
                  <c:v>-33</c:v>
                </c:pt>
                <c:pt idx="5">
                  <c:v>-27</c:v>
                </c:pt>
                <c:pt idx="6">
                  <c:v>-21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898-4B31-B51F-2B837603FFF2}"/>
            </c:ext>
          </c:extLst>
        </c:ser>
        <c:ser>
          <c:idx val="3"/>
          <c:order val="3"/>
          <c:tx>
            <c:strRef>
              <c:f>Indexek!$E$25</c:f>
              <c:strCache>
                <c:ptCount val="1"/>
                <c:pt idx="0">
                  <c:v>Március</c:v>
                </c:pt>
              </c:strCache>
            </c:strRef>
          </c:tx>
          <c:spPr>
            <a:solidFill>
              <a:srgbClr val="0C2148">
                <a:lumMod val="10000"/>
                <a:lumOff val="90000"/>
              </a:srgb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C2148">
                  <a:lumMod val="10000"/>
                  <a:lumOff val="9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7898-4B31-B51F-2B837603FFF2}"/>
              </c:ext>
            </c:extLst>
          </c:dPt>
          <c:dPt>
            <c:idx val="3"/>
            <c:invertIfNegative val="0"/>
            <c:bubble3D val="0"/>
            <c:spPr>
              <a:solidFill>
                <a:srgbClr val="F6A800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7898-4B31-B51F-2B837603FFF2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Eddig megvalósított beruházások*</c:v>
                </c:pt>
                <c:pt idx="2">
                  <c:v>Üzleti környezet jelenleg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Vevői rendelésállomány</c:v>
                </c:pt>
                <c:pt idx="6">
                  <c:v>Beszállítói rendelésállomány</c:v>
                </c:pt>
              </c:strCache>
            </c:strRef>
          </c:cat>
          <c:val>
            <c:numRef>
              <c:f>Indexek!$E$26:$E$32</c:f>
              <c:numCache>
                <c:formatCode>General\ "pont"</c:formatCode>
                <c:ptCount val="7"/>
                <c:pt idx="0">
                  <c:v>-34</c:v>
                </c:pt>
                <c:pt idx="1">
                  <c:v>-19</c:v>
                </c:pt>
                <c:pt idx="2">
                  <c:v>-22</c:v>
                </c:pt>
                <c:pt idx="3">
                  <c:v>-21</c:v>
                </c:pt>
                <c:pt idx="4">
                  <c:v>-25</c:v>
                </c:pt>
                <c:pt idx="5">
                  <c:v>-14</c:v>
                </c:pt>
                <c:pt idx="6">
                  <c:v>-12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898-4B31-B51F-2B837603FFF2}"/>
            </c:ext>
          </c:extLst>
        </c:ser>
        <c:ser>
          <c:idx val="4"/>
          <c:order val="4"/>
          <c:tx>
            <c:strRef>
              <c:f>Indexek!$F$25</c:f>
              <c:strCache>
                <c:ptCount val="1"/>
                <c:pt idx="0">
                  <c:v>Április</c:v>
                </c:pt>
              </c:strCache>
            </c:strRef>
          </c:tx>
          <c:spPr>
            <a:solidFill>
              <a:srgbClr val="009EE0">
                <a:lumMod val="20000"/>
                <a:lumOff val="80000"/>
              </a:srgb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9EE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898-4B31-B51F-2B837603FFF2}"/>
              </c:ext>
            </c:extLst>
          </c:dPt>
          <c:dPt>
            <c:idx val="3"/>
            <c:invertIfNegative val="0"/>
            <c:bubble3D val="0"/>
            <c:spPr>
              <a:solidFill>
                <a:srgbClr val="E57200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7898-4B31-B51F-2B837603FFF2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Eddig megvalósított beruházások*</c:v>
                </c:pt>
                <c:pt idx="2">
                  <c:v>Üzleti környezet jelenleg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Vevői rendelésállomány</c:v>
                </c:pt>
                <c:pt idx="6">
                  <c:v>Beszállítói rendelésállomány</c:v>
                </c:pt>
              </c:strCache>
            </c:strRef>
          </c:cat>
          <c:val>
            <c:numRef>
              <c:f>Indexek!$F$26:$F$32</c:f>
              <c:numCache>
                <c:formatCode>General\ "pont"</c:formatCode>
                <c:ptCount val="7"/>
                <c:pt idx="0">
                  <c:v>-25</c:v>
                </c:pt>
                <c:pt idx="1">
                  <c:v>-17</c:v>
                </c:pt>
                <c:pt idx="2">
                  <c:v>-4</c:v>
                </c:pt>
                <c:pt idx="3">
                  <c:v>-12</c:v>
                </c:pt>
                <c:pt idx="4">
                  <c:v>-14</c:v>
                </c:pt>
                <c:pt idx="5">
                  <c:v>-7</c:v>
                </c:pt>
                <c:pt idx="6">
                  <c:v>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898-4B31-B51F-2B837603FFF2}"/>
            </c:ext>
          </c:extLst>
        </c:ser>
        <c:ser>
          <c:idx val="5"/>
          <c:order val="5"/>
          <c:tx>
            <c:strRef>
              <c:f>Indexek!$G$25</c:f>
              <c:strCache>
                <c:ptCount val="1"/>
                <c:pt idx="0">
                  <c:v>Május</c:v>
                </c:pt>
              </c:strCache>
            </c:strRef>
          </c:tx>
          <c:spPr>
            <a:solidFill>
              <a:srgbClr val="009EE0">
                <a:lumMod val="40000"/>
                <a:lumOff val="6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57200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7898-4B31-B51F-2B837603FFF2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Eddig megvalósított beruházások*</c:v>
                </c:pt>
                <c:pt idx="2">
                  <c:v>Üzleti környezet jelenleg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Vevői rendelésállomány</c:v>
                </c:pt>
                <c:pt idx="6">
                  <c:v>Beszállítói rendelésállomány</c:v>
                </c:pt>
              </c:strCache>
            </c:strRef>
          </c:cat>
          <c:val>
            <c:numRef>
              <c:f>Indexek!$G$26:$G$32</c:f>
              <c:numCache>
                <c:formatCode>General\ "pont"</c:formatCode>
                <c:ptCount val="7"/>
                <c:pt idx="0">
                  <c:v>-13</c:v>
                </c:pt>
                <c:pt idx="1">
                  <c:v>-15</c:v>
                </c:pt>
                <c:pt idx="2">
                  <c:v>3</c:v>
                </c:pt>
                <c:pt idx="3">
                  <c:v>-2</c:v>
                </c:pt>
                <c:pt idx="4">
                  <c:v>1</c:v>
                </c:pt>
                <c:pt idx="5">
                  <c:v>7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898-4B31-B51F-2B837603FFF2}"/>
            </c:ext>
          </c:extLst>
        </c:ser>
        <c:ser>
          <c:idx val="6"/>
          <c:order val="6"/>
          <c:tx>
            <c:strRef>
              <c:f>Indexek!$H$25</c:f>
              <c:strCache>
                <c:ptCount val="1"/>
                <c:pt idx="0">
                  <c:v>Június</c:v>
                </c:pt>
              </c:strCache>
            </c:strRef>
          </c:tx>
          <c:spPr>
            <a:solidFill>
              <a:srgbClr val="0C2148">
                <a:lumMod val="50000"/>
                <a:lumOff val="5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7898-4B31-B51F-2B837603FFF2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Eddig megvalósított beruházások*</c:v>
                </c:pt>
                <c:pt idx="2">
                  <c:v>Üzleti környezet jelenleg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Vevői rendelésállomány</c:v>
                </c:pt>
                <c:pt idx="6">
                  <c:v>Beszállítói rendelésállomány</c:v>
                </c:pt>
              </c:strCache>
            </c:strRef>
          </c:cat>
          <c:val>
            <c:numRef>
              <c:f>Indexek!$H$26:$H$32</c:f>
              <c:numCache>
                <c:formatCode>General\ "pont"</c:formatCode>
                <c:ptCount val="7"/>
                <c:pt idx="0">
                  <c:v>-11</c:v>
                </c:pt>
                <c:pt idx="1">
                  <c:v>-9</c:v>
                </c:pt>
                <c:pt idx="2">
                  <c:v>3</c:v>
                </c:pt>
                <c:pt idx="3">
                  <c:v>-1</c:v>
                </c:pt>
                <c:pt idx="4">
                  <c:v>-1</c:v>
                </c:pt>
                <c:pt idx="5">
                  <c:v>5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898-4B31-B51F-2B837603FFF2}"/>
            </c:ext>
          </c:extLst>
        </c:ser>
        <c:ser>
          <c:idx val="7"/>
          <c:order val="7"/>
          <c:tx>
            <c:strRef>
              <c:f>Indexek!$I$25</c:f>
              <c:strCache>
                <c:ptCount val="1"/>
                <c:pt idx="0">
                  <c:v>Július</c:v>
                </c:pt>
              </c:strCache>
            </c:strRef>
          </c:tx>
          <c:spPr>
            <a:solidFill>
              <a:srgbClr val="009EE0">
                <a:lumMod val="75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7898-4B31-B51F-2B837603FFF2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Eddig megvalósított beruházások*</c:v>
                </c:pt>
                <c:pt idx="2">
                  <c:v>Üzleti környezet jelenleg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Vevői rendelésállomány</c:v>
                </c:pt>
                <c:pt idx="6">
                  <c:v>Beszállítói rendelésállomány</c:v>
                </c:pt>
              </c:strCache>
            </c:strRef>
          </c:cat>
          <c:val>
            <c:numRef>
              <c:f>Indexek!$I$26:$I$32</c:f>
              <c:numCache>
                <c:formatCode>General\ "pont"</c:formatCode>
                <c:ptCount val="7"/>
                <c:pt idx="0">
                  <c:v>-20</c:v>
                </c:pt>
                <c:pt idx="1">
                  <c:v>-13</c:v>
                </c:pt>
                <c:pt idx="2">
                  <c:v>-8</c:v>
                </c:pt>
                <c:pt idx="3">
                  <c:v>-7</c:v>
                </c:pt>
                <c:pt idx="4">
                  <c:v>-8</c:v>
                </c:pt>
                <c:pt idx="5">
                  <c:v>1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7898-4B31-B51F-2B837603FFF2}"/>
            </c:ext>
          </c:extLst>
        </c:ser>
        <c:ser>
          <c:idx val="8"/>
          <c:order val="8"/>
          <c:tx>
            <c:strRef>
              <c:f>Indexek!$J$25</c:f>
              <c:strCache>
                <c:ptCount val="1"/>
                <c:pt idx="0">
                  <c:v>Augusztus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7898-4B31-B51F-2B837603FFF2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Eddig megvalósított beruházások*</c:v>
                </c:pt>
                <c:pt idx="2">
                  <c:v>Üzleti környezet jelenleg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Vevői rendelésállomány</c:v>
                </c:pt>
                <c:pt idx="6">
                  <c:v>Beszállítói rendelésállomány</c:v>
                </c:pt>
              </c:strCache>
            </c:strRef>
          </c:cat>
          <c:val>
            <c:numRef>
              <c:f>Indexek!$J$26:$J$32</c:f>
              <c:numCache>
                <c:formatCode>General\ "pont"</c:formatCode>
                <c:ptCount val="7"/>
                <c:pt idx="0">
                  <c:v>-11</c:v>
                </c:pt>
                <c:pt idx="1">
                  <c:v>-1</c:v>
                </c:pt>
                <c:pt idx="2">
                  <c:v>-10</c:v>
                </c:pt>
                <c:pt idx="3">
                  <c:v>1</c:v>
                </c:pt>
                <c:pt idx="4">
                  <c:v>8</c:v>
                </c:pt>
                <c:pt idx="5">
                  <c:v>12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7898-4B31-B51F-2B837603FFF2}"/>
            </c:ext>
          </c:extLst>
        </c:ser>
        <c:ser>
          <c:idx val="9"/>
          <c:order val="9"/>
          <c:tx>
            <c:strRef>
              <c:f>Indexek!$K$25</c:f>
              <c:strCache>
                <c:ptCount val="1"/>
                <c:pt idx="0">
                  <c:v>Szeptember</c:v>
                </c:pt>
              </c:strCache>
            </c:strRef>
          </c:tx>
          <c:spPr>
            <a:solidFill>
              <a:sysClr val="windowText" lastClr="0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5556649168854912E-3"/>
                  <c:y val="-1.2565615765632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898-4B31-B51F-2B837603FFF2}"/>
                </c:ext>
              </c:extLst>
            </c:dLbl>
            <c:dLbl>
              <c:idx val="1"/>
              <c:layout>
                <c:manualLayout>
                  <c:x val="1.3892169728783902E-3"/>
                  <c:y val="-7.539369459379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898-4B31-B51F-2B837603FFF2}"/>
                </c:ext>
              </c:extLst>
            </c:dLbl>
            <c:dLbl>
              <c:idx val="2"/>
              <c:layout>
                <c:manualLayout>
                  <c:x val="2.7783245844269465E-3"/>
                  <c:y val="-1.25656157656328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902777777777783E-2"/>
                      <c:h val="4.76866107724331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7898-4B31-B51F-2B837603FFF2}"/>
                </c:ext>
              </c:extLst>
            </c:dLbl>
            <c:dLbl>
              <c:idx val="4"/>
              <c:layout>
                <c:manualLayout>
                  <c:x val="5.5795927634730768E-3"/>
                  <c:y val="5.02624531164106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7898-4B31-B51F-2B837603FF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Eddig megvalósított beruházások*</c:v>
                </c:pt>
                <c:pt idx="2">
                  <c:v>Üzleti környezet jelenleg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Vevői rendelésállomány</c:v>
                </c:pt>
                <c:pt idx="6">
                  <c:v>Beszállítói rendelésállomány</c:v>
                </c:pt>
              </c:strCache>
            </c:strRef>
          </c:cat>
          <c:val>
            <c:numRef>
              <c:f>Indexek!$K$26:$K$32</c:f>
              <c:numCache>
                <c:formatCode>General\ "pont"</c:formatCode>
                <c:ptCount val="7"/>
                <c:pt idx="0">
                  <c:v>-10</c:v>
                </c:pt>
                <c:pt idx="1">
                  <c:v>-6</c:v>
                </c:pt>
                <c:pt idx="2">
                  <c:v>-1</c:v>
                </c:pt>
                <c:pt idx="3">
                  <c:v>3</c:v>
                </c:pt>
                <c:pt idx="4">
                  <c:v>8</c:v>
                </c:pt>
                <c:pt idx="5">
                  <c:v>12</c:v>
                </c:pt>
                <c:pt idx="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7898-4B31-B51F-2B837603FFF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1419960191"/>
        <c:axId val="1419959359"/>
      </c:barChart>
      <c:catAx>
        <c:axId val="14199601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19959359"/>
        <c:crosses val="autoZero"/>
        <c:auto val="1"/>
        <c:lblAlgn val="ctr"/>
        <c:lblOffset val="100"/>
        <c:noMultiLvlLbl val="0"/>
      </c:catAx>
      <c:valAx>
        <c:axId val="1419959359"/>
        <c:scaling>
          <c:orientation val="minMax"/>
          <c:max val="20"/>
          <c:min val="-50"/>
        </c:scaling>
        <c:delete val="0"/>
        <c:axPos val="b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19960191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784255307521231E-3"/>
          <c:y val="0.8888249434982527"/>
          <c:w val="0.99621574469247876"/>
          <c:h val="9.60963852998571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Indexek!$B$38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ysClr val="window" lastClr="FFFFFF">
                <a:lumMod val="95000"/>
              </a:sys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ysClr val="window" lastClr="FFFFFF">
                  <a:lumMod val="9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921-42B5-B4DF-9576CDF0DFBE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Bérszint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Indexek!$B$39:$B$45</c:f>
              <c:numCache>
                <c:formatCode>General\ "pont"</c:formatCode>
                <c:ptCount val="7"/>
                <c:pt idx="0">
                  <c:v>-10</c:v>
                </c:pt>
                <c:pt idx="1">
                  <c:v>0</c:v>
                </c:pt>
                <c:pt idx="2">
                  <c:v>2</c:v>
                </c:pt>
                <c:pt idx="3">
                  <c:v>4</c:v>
                </c:pt>
                <c:pt idx="4">
                  <c:v>0</c:v>
                </c:pt>
                <c:pt idx="5">
                  <c:v>17</c:v>
                </c:pt>
                <c:pt idx="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21-42B5-B4DF-9576CDF0DFBE}"/>
            </c:ext>
          </c:extLst>
        </c:ser>
        <c:ser>
          <c:idx val="1"/>
          <c:order val="1"/>
          <c:tx>
            <c:strRef>
              <c:f>Indexek!$C$38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ysClr val="window" lastClr="FFFFFF">
                  <a:lumMod val="8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921-42B5-B4DF-9576CDF0DFBE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Bérszint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Indexek!$C$39:$C$45</c:f>
              <c:numCache>
                <c:formatCode>General\ "pont"</c:formatCode>
                <c:ptCount val="7"/>
                <c:pt idx="0">
                  <c:v>7</c:v>
                </c:pt>
                <c:pt idx="1">
                  <c:v>17</c:v>
                </c:pt>
                <c:pt idx="2">
                  <c:v>8</c:v>
                </c:pt>
                <c:pt idx="3">
                  <c:v>17</c:v>
                </c:pt>
                <c:pt idx="4">
                  <c:v>19</c:v>
                </c:pt>
                <c:pt idx="5">
                  <c:v>21</c:v>
                </c:pt>
                <c:pt idx="6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921-42B5-B4DF-9576CDF0DFBE}"/>
            </c:ext>
          </c:extLst>
        </c:ser>
        <c:ser>
          <c:idx val="2"/>
          <c:order val="2"/>
          <c:tx>
            <c:strRef>
              <c:f>Indexek!$D$38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921-42B5-B4DF-9576CDF0DFBE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Bérszint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Indexek!$D$39:$D$45</c:f>
              <c:numCache>
                <c:formatCode>General\ "pont"</c:formatCode>
                <c:ptCount val="7"/>
                <c:pt idx="0">
                  <c:v>17</c:v>
                </c:pt>
                <c:pt idx="1">
                  <c:v>23</c:v>
                </c:pt>
                <c:pt idx="2">
                  <c:v>9</c:v>
                </c:pt>
                <c:pt idx="3">
                  <c:v>21</c:v>
                </c:pt>
                <c:pt idx="4">
                  <c:v>24</c:v>
                </c:pt>
                <c:pt idx="5">
                  <c:v>17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921-42B5-B4DF-9576CDF0DFBE}"/>
            </c:ext>
          </c:extLst>
        </c:ser>
        <c:ser>
          <c:idx val="3"/>
          <c:order val="3"/>
          <c:tx>
            <c:strRef>
              <c:f>Indexek!$E$38</c:f>
              <c:strCache>
                <c:ptCount val="1"/>
                <c:pt idx="0">
                  <c:v>Március</c:v>
                </c:pt>
              </c:strCache>
            </c:strRef>
          </c:tx>
          <c:spPr>
            <a:solidFill>
              <a:srgbClr val="0C2148">
                <a:lumMod val="10000"/>
                <a:lumOff val="9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57200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5921-42B5-B4DF-9576CDF0DFBE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Bérszint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Indexek!$E$39:$E$45</c:f>
              <c:numCache>
                <c:formatCode>General\ "pont"</c:formatCode>
                <c:ptCount val="7"/>
                <c:pt idx="0">
                  <c:v>12</c:v>
                </c:pt>
                <c:pt idx="1">
                  <c:v>20</c:v>
                </c:pt>
                <c:pt idx="2">
                  <c:v>9</c:v>
                </c:pt>
                <c:pt idx="3">
                  <c:v>18</c:v>
                </c:pt>
                <c:pt idx="4">
                  <c:v>24</c:v>
                </c:pt>
                <c:pt idx="5">
                  <c:v>11</c:v>
                </c:pt>
                <c:pt idx="6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921-42B5-B4DF-9576CDF0DFBE}"/>
            </c:ext>
          </c:extLst>
        </c:ser>
        <c:ser>
          <c:idx val="4"/>
          <c:order val="4"/>
          <c:tx>
            <c:strRef>
              <c:f>Indexek!$F$38</c:f>
              <c:strCache>
                <c:ptCount val="1"/>
                <c:pt idx="0">
                  <c:v>Április</c:v>
                </c:pt>
              </c:strCache>
            </c:strRef>
          </c:tx>
          <c:spPr>
            <a:solidFill>
              <a:srgbClr val="009EE0">
                <a:lumMod val="20000"/>
                <a:lumOff val="8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57200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921-42B5-B4DF-9576CDF0DFBE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Bérszint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Indexek!$F$39:$F$45</c:f>
              <c:numCache>
                <c:formatCode>General\ "pont"</c:formatCode>
                <c:ptCount val="7"/>
                <c:pt idx="0">
                  <c:v>25</c:v>
                </c:pt>
                <c:pt idx="1">
                  <c:v>30</c:v>
                </c:pt>
                <c:pt idx="2">
                  <c:v>17</c:v>
                </c:pt>
                <c:pt idx="3">
                  <c:v>27</c:v>
                </c:pt>
                <c:pt idx="4">
                  <c:v>32</c:v>
                </c:pt>
                <c:pt idx="5">
                  <c:v>16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921-42B5-B4DF-9576CDF0DFBE}"/>
            </c:ext>
          </c:extLst>
        </c:ser>
        <c:ser>
          <c:idx val="5"/>
          <c:order val="5"/>
          <c:tx>
            <c:strRef>
              <c:f>Indexek!$G$38</c:f>
              <c:strCache>
                <c:ptCount val="1"/>
                <c:pt idx="0">
                  <c:v>Május</c:v>
                </c:pt>
              </c:strCache>
            </c:strRef>
          </c:tx>
          <c:spPr>
            <a:solidFill>
              <a:srgbClr val="0C2148">
                <a:lumMod val="25000"/>
                <a:lumOff val="75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5921-42B5-B4DF-9576CDF0DFBE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Bérszint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Indexek!$G$39:$G$45</c:f>
              <c:numCache>
                <c:formatCode>General\ "pont"</c:formatCode>
                <c:ptCount val="7"/>
                <c:pt idx="0">
                  <c:v>18</c:v>
                </c:pt>
                <c:pt idx="1">
                  <c:v>23</c:v>
                </c:pt>
                <c:pt idx="2">
                  <c:v>14</c:v>
                </c:pt>
                <c:pt idx="3">
                  <c:v>22</c:v>
                </c:pt>
                <c:pt idx="4">
                  <c:v>25</c:v>
                </c:pt>
                <c:pt idx="5">
                  <c:v>13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5921-42B5-B4DF-9576CDF0DFBE}"/>
            </c:ext>
          </c:extLst>
        </c:ser>
        <c:ser>
          <c:idx val="6"/>
          <c:order val="6"/>
          <c:tx>
            <c:strRef>
              <c:f>Indexek!$H$38</c:f>
              <c:strCache>
                <c:ptCount val="1"/>
                <c:pt idx="0">
                  <c:v>Június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5921-42B5-B4DF-9576CDF0DFBE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Bérszint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Indexek!$H$39:$H$45</c:f>
              <c:numCache>
                <c:formatCode>General\ "pont"</c:formatCode>
                <c:ptCount val="7"/>
                <c:pt idx="0">
                  <c:v>20</c:v>
                </c:pt>
                <c:pt idx="1">
                  <c:v>28</c:v>
                </c:pt>
                <c:pt idx="2">
                  <c:v>21</c:v>
                </c:pt>
                <c:pt idx="3">
                  <c:v>26</c:v>
                </c:pt>
                <c:pt idx="4">
                  <c:v>30</c:v>
                </c:pt>
                <c:pt idx="5">
                  <c:v>21</c:v>
                </c:pt>
                <c:pt idx="6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921-42B5-B4DF-9576CDF0DFBE}"/>
            </c:ext>
          </c:extLst>
        </c:ser>
        <c:ser>
          <c:idx val="7"/>
          <c:order val="7"/>
          <c:tx>
            <c:strRef>
              <c:f>Indexek!$I$38</c:f>
              <c:strCache>
                <c:ptCount val="1"/>
                <c:pt idx="0">
                  <c:v>Július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5921-42B5-B4DF-9576CDF0DFBE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Bérszint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Indexek!$I$39:$I$45</c:f>
              <c:numCache>
                <c:formatCode>General\ "pont"</c:formatCode>
                <c:ptCount val="7"/>
                <c:pt idx="0">
                  <c:v>5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23</c:v>
                </c:pt>
                <c:pt idx="5">
                  <c:v>23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5921-42B5-B4DF-9576CDF0DFBE}"/>
            </c:ext>
          </c:extLst>
        </c:ser>
        <c:ser>
          <c:idx val="8"/>
          <c:order val="8"/>
          <c:tx>
            <c:strRef>
              <c:f>Indexek!$J$38</c:f>
              <c:strCache>
                <c:ptCount val="1"/>
                <c:pt idx="0">
                  <c:v>Augusztus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5921-42B5-B4DF-9576CDF0DFBE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Bérszint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Indexek!$J$39:$J$45</c:f>
              <c:numCache>
                <c:formatCode>General\ "pont"</c:formatCode>
                <c:ptCount val="7"/>
                <c:pt idx="0">
                  <c:v>2</c:v>
                </c:pt>
                <c:pt idx="1">
                  <c:v>15</c:v>
                </c:pt>
                <c:pt idx="2">
                  <c:v>12</c:v>
                </c:pt>
                <c:pt idx="3">
                  <c:v>16</c:v>
                </c:pt>
                <c:pt idx="4">
                  <c:v>19</c:v>
                </c:pt>
                <c:pt idx="5">
                  <c:v>15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5921-42B5-B4DF-9576CDF0DFBE}"/>
            </c:ext>
          </c:extLst>
        </c:ser>
        <c:ser>
          <c:idx val="9"/>
          <c:order val="9"/>
          <c:tx>
            <c:strRef>
              <c:f>Indexek!$K$38</c:f>
              <c:strCache>
                <c:ptCount val="1"/>
                <c:pt idx="0">
                  <c:v>Szeptember</c:v>
                </c:pt>
              </c:strCache>
            </c:strRef>
          </c:tx>
          <c:spPr>
            <a:solidFill>
              <a:sysClr val="windowText" lastClr="0000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3936909039391412E-3"/>
                  <c:y val="-7.12537232875682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921-42B5-B4DF-9576CDF0DFBE}"/>
                </c:ext>
              </c:extLst>
            </c:dLbl>
            <c:dLbl>
              <c:idx val="2"/>
              <c:layout>
                <c:manualLayout>
                  <c:x val="-1.3936909039392433E-3"/>
                  <c:y val="-9.50049643834251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921-42B5-B4DF-9576CDF0DF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Bérszint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Indexek!$K$39:$K$45</c:f>
              <c:numCache>
                <c:formatCode>General\ "pont"</c:formatCode>
                <c:ptCount val="7"/>
                <c:pt idx="0">
                  <c:v>6</c:v>
                </c:pt>
                <c:pt idx="1">
                  <c:v>16</c:v>
                </c:pt>
                <c:pt idx="2">
                  <c:v>16</c:v>
                </c:pt>
                <c:pt idx="3">
                  <c:v>21</c:v>
                </c:pt>
                <c:pt idx="4">
                  <c:v>26</c:v>
                </c:pt>
                <c:pt idx="5">
                  <c:v>27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5921-42B5-B4DF-9576CDF0DF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1999188895"/>
        <c:axId val="1999190975"/>
      </c:barChart>
      <c:catAx>
        <c:axId val="19991888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99190975"/>
        <c:crosses val="autoZero"/>
        <c:auto val="1"/>
        <c:lblAlgn val="ctr"/>
        <c:lblOffset val="0"/>
        <c:noMultiLvlLbl val="0"/>
      </c:catAx>
      <c:valAx>
        <c:axId val="1999190975"/>
        <c:scaling>
          <c:orientation val="minMax"/>
          <c:max val="40"/>
          <c:min val="-10"/>
        </c:scaling>
        <c:delete val="0"/>
        <c:axPos val="b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99188895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7842548922391679E-3"/>
          <c:y val="0.85746786709553557"/>
          <c:w val="0.99621574510776079"/>
          <c:h val="0.128281388246950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5603800056953"/>
          <c:y val="3.3093581667085627E-2"/>
          <c:w val="0.87074392093707531"/>
          <c:h val="0.71687440508282041"/>
        </c:manualLayout>
      </c:layout>
      <c:lineChart>
        <c:grouping val="standard"/>
        <c:varyColors val="0"/>
        <c:ser>
          <c:idx val="0"/>
          <c:order val="0"/>
          <c:tx>
            <c:strRef>
              <c:f>Indexek!$B$65</c:f>
              <c:strCache>
                <c:ptCount val="1"/>
                <c:pt idx="0">
                  <c:v>Mikro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0"/>
                  <c:y val="3.9155853245095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569-4A42-A837-3D80C07D02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92ECF6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Indexek!$A$66:$A$75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Indexek!$B$66:$B$75</c:f>
              <c:numCache>
                <c:formatCode>General\ "pont"</c:formatCode>
                <c:ptCount val="10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69-4A42-A837-3D80C07D0235}"/>
            </c:ext>
          </c:extLst>
        </c:ser>
        <c:ser>
          <c:idx val="1"/>
          <c:order val="1"/>
          <c:tx>
            <c:strRef>
              <c:f>Indexek!$C$65</c:f>
              <c:strCache>
                <c:ptCount val="1"/>
                <c:pt idx="0">
                  <c:v>Kis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0"/>
                  <c:y val="4.6987023894114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569-4A42-A837-3D80C07D02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Indexek!$A$66:$A$75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Indexek!$C$66:$C$75</c:f>
              <c:numCache>
                <c:formatCode>General\ "pont"</c:formatCode>
                <c:ptCount val="10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569-4A42-A837-3D80C07D0235}"/>
            </c:ext>
          </c:extLst>
        </c:ser>
        <c:ser>
          <c:idx val="2"/>
          <c:order val="2"/>
          <c:tx>
            <c:strRef>
              <c:f>Indexek!$D$65</c:f>
              <c:strCache>
                <c:ptCount val="1"/>
                <c:pt idx="0">
                  <c:v>Közép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0"/>
                  <c:y val="-6.7870145624831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569-4A42-A837-3D80C07D02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Indexek!$A$66:$A$75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Indexek!$D$66:$D$75</c:f>
              <c:numCache>
                <c:formatCode>General\ "pont"</c:formatCode>
                <c:ptCount val="10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569-4A42-A837-3D80C07D0235}"/>
            </c:ext>
          </c:extLst>
        </c:ser>
        <c:ser>
          <c:idx val="3"/>
          <c:order val="3"/>
          <c:tx>
            <c:strRef>
              <c:f>Indexek!$E$65</c:f>
              <c:strCache>
                <c:ptCount val="1"/>
                <c:pt idx="0">
                  <c:v>Nagy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-1.3936907509962968E-3"/>
                  <c:y val="-5.7428584759473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569-4A42-A837-3D80C07D02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Indexek!$A$66:$A$75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Indexek!$E$66:$E$75</c:f>
              <c:numCache>
                <c:formatCode>General\ "pont"</c:formatCode>
                <c:ptCount val="10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569-4A42-A837-3D80C07D0235}"/>
            </c:ext>
          </c:extLst>
        </c:ser>
        <c:ser>
          <c:idx val="4"/>
          <c:order val="4"/>
          <c:tx>
            <c:strRef>
              <c:f>Indexek!$F$65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-8.2227754308781514E-2"/>
                  <c:y val="-3.65454630287556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569-4A42-A837-3D80C07D02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Indexek!$A$66:$A$75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Indexek!$F$66:$F$75</c:f>
              <c:numCache>
                <c:formatCode>General\ "pont"</c:formatCode>
                <c:ptCount val="10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569-4A42-A837-3D80C07D02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703360605410484"/>
          <c:y val="0.92124247174766449"/>
          <c:w val="0.73938125617627226"/>
          <c:h val="7.87575282523355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8112423447069113E-2"/>
          <c:y val="4.1310668420137538E-2"/>
          <c:w val="0.86744313210848634"/>
          <c:h val="0.6757874342927127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0D59-4C34-A08A-246D1E84A7E1}"/>
              </c:ext>
            </c:extLst>
          </c:dPt>
          <c:dPt>
            <c:idx val="4"/>
            <c:marker>
              <c:symbol val="circle"/>
              <c:size val="14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0D59-4C34-A08A-246D1E84A7E1}"/>
              </c:ext>
            </c:extLst>
          </c:dPt>
          <c:dLbls>
            <c:dLbl>
              <c:idx val="9"/>
              <c:layout>
                <c:manualLayout>
                  <c:x val="-9.7222222222223247E-3"/>
                  <c:y val="4.6204774659333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D59-4C34-A08A-246D1E84A7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verzió'!$A$56:$A$65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verzió'!$B$56:$B$65</c:f>
              <c:numCache>
                <c:formatCode>0%</c:formatCode>
                <c:ptCount val="10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D59-4C34-A08A-246D1E84A7E1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0D59-4C34-A08A-246D1E84A7E1}"/>
              </c:ext>
            </c:extLst>
          </c:dPt>
          <c:dLbls>
            <c:delete val="1"/>
          </c:dLbls>
          <c:cat>
            <c:strRef>
              <c:f>'Új verzió'!$A$56:$A$65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verzió'!$C$56:$C$65</c:f>
              <c:numCache>
                <c:formatCode>0%</c:formatCode>
                <c:ptCount val="10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D59-4C34-A08A-246D1E84A7E1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5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-1.2500000000000001E-2"/>
                  <c:y val="-4.37729444141050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D59-4C34-A08A-246D1E84A7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verzió'!$A$56:$A$65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verzió'!$D$56:$D$65</c:f>
              <c:numCache>
                <c:formatCode>0%</c:formatCode>
                <c:ptCount val="10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0D59-4C34-A08A-246D1E84A7E1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-8.3333333333334356E-3"/>
                  <c:y val="-3.890928392364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D59-4C34-A08A-246D1E84A7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verzió'!$A$56:$A$65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verzió'!$E$56:$E$65</c:f>
              <c:numCache>
                <c:formatCode>0%</c:formatCode>
                <c:ptCount val="10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0D59-4C34-A08A-246D1E84A7E1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0D59-4C34-A08A-246D1E84A7E1}"/>
              </c:ext>
            </c:extLst>
          </c:dPt>
          <c:dLbls>
            <c:dLbl>
              <c:idx val="9"/>
              <c:layout>
                <c:manualLayout>
                  <c:x val="-5.5555555555553519E-3"/>
                  <c:y val="-2.43183024522805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D59-4C34-A08A-246D1E84A7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verzió'!$A$56:$A$65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verzió'!$F$56:$F$65</c:f>
              <c:numCache>
                <c:formatCode>0%</c:formatCode>
                <c:ptCount val="10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0D59-4C34-A08A-246D1E84A7E1}"/>
            </c:ext>
          </c:extLst>
        </c:ser>
        <c:ser>
          <c:idx val="5"/>
          <c:order val="5"/>
          <c:tx>
            <c:strRef>
              <c:f>'Új verzió'!$G$55</c:f>
              <c:strCache>
                <c:ptCount val="1"/>
                <c:pt idx="0">
                  <c:v>NHP</c:v>
                </c:pt>
              </c:strCache>
            </c:strRef>
          </c:tx>
          <c:spPr>
            <a:ln w="635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-6.9444444444444441E-3"/>
                  <c:y val="3.64774536784208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B87F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D59-4C34-A08A-246D1E84A7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verzió'!$A$56:$A$65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verzió'!$G$56:$G$65</c:f>
              <c:numCache>
                <c:formatCode>0%</c:formatCode>
                <c:ptCount val="10"/>
                <c:pt idx="0">
                  <c:v>0.86814951621568315</c:v>
                </c:pt>
                <c:pt idx="1">
                  <c:v>0.85268811860402027</c:v>
                </c:pt>
                <c:pt idx="2">
                  <c:v>0.86543635699614718</c:v>
                </c:pt>
                <c:pt idx="3">
                  <c:v>0.89</c:v>
                </c:pt>
                <c:pt idx="4">
                  <c:v>0.92</c:v>
                </c:pt>
                <c:pt idx="5">
                  <c:v>1.04</c:v>
                </c:pt>
                <c:pt idx="6">
                  <c:v>1.02</c:v>
                </c:pt>
                <c:pt idx="7">
                  <c:v>0.97</c:v>
                </c:pt>
                <c:pt idx="8">
                  <c:v>0.99</c:v>
                </c:pt>
                <c:pt idx="9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0D59-4C34-A08A-246D1E84A7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178343116732044E-2"/>
          <c:y val="3.9658862024404613E-2"/>
          <c:w val="0.8628293963254593"/>
          <c:h val="0.6400389188308049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verzió'!$L$67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2.7777777777777779E-3"/>
                  <c:y val="2.3290169429360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040-4EBB-A988-EF26E69DF3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verzió'!$K$68:$K$77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verzió'!$L$68:$L$77</c:f>
              <c:numCache>
                <c:formatCode>0%</c:formatCode>
                <c:ptCount val="10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040-4EBB-A988-EF26E69DF3C0}"/>
            </c:ext>
          </c:extLst>
        </c:ser>
        <c:ser>
          <c:idx val="1"/>
          <c:order val="1"/>
          <c:tx>
            <c:strRef>
              <c:f>'Új verzió'!$M$67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2.7777777777777779E-3"/>
                  <c:y val="-1.8114576222835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040-4EBB-A988-EF26E69DF3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verzió'!$K$68:$K$77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verzió'!$M$68:$M$77</c:f>
              <c:numCache>
                <c:formatCode>0%</c:formatCode>
                <c:ptCount val="10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040-4EBB-A988-EF26E69DF3C0}"/>
            </c:ext>
          </c:extLst>
        </c:ser>
        <c:ser>
          <c:idx val="2"/>
          <c:order val="2"/>
          <c:tx>
            <c:strRef>
              <c:f>'Új verzió'!$N$67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2.7777777777777779E-3"/>
                  <c:y val="1.81145762228357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040-4EBB-A988-EF26E69DF3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verzió'!$K$68:$K$77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verzió'!$N$68:$N$77</c:f>
              <c:numCache>
                <c:formatCode>0%</c:formatCode>
                <c:ptCount val="10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040-4EBB-A988-EF26E69DF3C0}"/>
            </c:ext>
          </c:extLst>
        </c:ser>
        <c:ser>
          <c:idx val="3"/>
          <c:order val="3"/>
          <c:tx>
            <c:strRef>
              <c:f>'Új verzió'!$O$67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-8.3333333333333332E-3"/>
                  <c:y val="-4.3992542255458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040-4EBB-A988-EF26E69DF3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verzió'!$K$68:$K$77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verzió'!$O$68:$O$77</c:f>
              <c:numCache>
                <c:formatCode>0%</c:formatCode>
                <c:ptCount val="10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040-4EBB-A988-EF26E69DF3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6888560804899387E-2"/>
          <c:y val="0.84470530702067181"/>
          <c:w val="0.87344510061242353"/>
          <c:h val="0.139767913359754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40343226922575"/>
          <c:y val="4.9586681997172907E-2"/>
          <c:w val="0.85477736500304347"/>
          <c:h val="0.6662339898017536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verzió'!$B$89</c:f>
              <c:strCache>
                <c:ptCount val="1"/>
                <c:pt idx="0">
                  <c:v>Mikro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-2.6077772908000323E-2"/>
                  <c:y val="4.2720244726256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E95-49C1-BC74-D8C423D279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verzió'!$A$90:$A$99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verzió'!$B$90:$B$99</c:f>
              <c:numCache>
                <c:formatCode>General\ "pont"</c:formatCode>
                <c:ptCount val="10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95-49C1-BC74-D8C423D27926}"/>
            </c:ext>
          </c:extLst>
        </c:ser>
        <c:ser>
          <c:idx val="1"/>
          <c:order val="1"/>
          <c:tx>
            <c:strRef>
              <c:f>'Új verzió'!$C$89</c:f>
              <c:strCache>
                <c:ptCount val="1"/>
                <c:pt idx="0">
                  <c:v>Kis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verzió'!$A$90:$A$99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verzió'!$C$90:$C$99</c:f>
              <c:numCache>
                <c:formatCode>General\ "pont"</c:formatCode>
                <c:ptCount val="10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95-49C1-BC74-D8C423D27926}"/>
            </c:ext>
          </c:extLst>
        </c:ser>
        <c:ser>
          <c:idx val="2"/>
          <c:order val="2"/>
          <c:tx>
            <c:strRef>
              <c:f>'Új verzió'!$D$89</c:f>
              <c:strCache>
                <c:ptCount val="1"/>
                <c:pt idx="0">
                  <c:v>Közép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-2.8975303231112415E-3"/>
                  <c:y val="-4.27202447262560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E95-49C1-BC74-D8C423D279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verzió'!$A$90:$A$99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verzió'!$D$90:$D$99</c:f>
              <c:numCache>
                <c:formatCode>General\ "pont"</c:formatCode>
                <c:ptCount val="10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E95-49C1-BC74-D8C423D27926}"/>
            </c:ext>
          </c:extLst>
        </c:ser>
        <c:ser>
          <c:idx val="3"/>
          <c:order val="3"/>
          <c:tx>
            <c:strRef>
              <c:f>'Új verzió'!$E$89</c:f>
              <c:strCache>
                <c:ptCount val="1"/>
                <c:pt idx="0">
                  <c:v>Nagy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-2.897527489011037E-3"/>
                  <c:y val="-5.77979781590522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E95-49C1-BC74-D8C423D279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verzió'!$A$90:$A$99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verzió'!$E$90:$E$99</c:f>
              <c:numCache>
                <c:formatCode>General\ "pont"</c:formatCode>
                <c:ptCount val="10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E95-49C1-BC74-D8C423D27926}"/>
            </c:ext>
          </c:extLst>
        </c:ser>
        <c:ser>
          <c:idx val="4"/>
          <c:order val="4"/>
          <c:tx>
            <c:strRef>
              <c:f>'Új verzió'!$F$89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cat>
            <c:strRef>
              <c:f>'Új verzió'!$A$90:$A$99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verzió'!$F$90:$F$99</c:f>
              <c:numCache>
                <c:formatCode>General\ "pont"</c:formatCode>
                <c:ptCount val="10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E95-49C1-BC74-D8C423D279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  <c:max val="5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8112433083161967E-2"/>
          <c:y val="3.9306897974283765E-2"/>
          <c:w val="0.87577645185656727"/>
          <c:h val="0.6742116154176598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verzió'!$B$112</c:f>
              <c:strCache>
                <c:ptCount val="1"/>
                <c:pt idx="0">
                  <c:v>Mikro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C078-4738-9CE9-616EDDCDC585}"/>
              </c:ext>
            </c:extLst>
          </c:dPt>
          <c:dPt>
            <c:idx val="1"/>
            <c:marker>
              <c:symbol val="circle"/>
              <c:size val="14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C078-4738-9CE9-616EDDCDC585}"/>
              </c:ext>
            </c:extLst>
          </c:dPt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078-4738-9CE9-616EDDCDC5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verzió'!$A$113:$A$122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verzió'!$B$113:$B$122</c:f>
              <c:numCache>
                <c:formatCode>0%</c:formatCode>
                <c:ptCount val="10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078-4738-9CE9-616EDDCDC585}"/>
            </c:ext>
          </c:extLst>
        </c:ser>
        <c:ser>
          <c:idx val="1"/>
          <c:order val="1"/>
          <c:tx>
            <c:strRef>
              <c:f>'Új verzió'!$C$112</c:f>
              <c:strCache>
                <c:ptCount val="1"/>
                <c:pt idx="0">
                  <c:v>Kis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C078-4738-9CE9-616EDDCDC585}"/>
              </c:ext>
            </c:extLst>
          </c:dPt>
          <c:dPt>
            <c:idx val="1"/>
            <c:marker>
              <c:symbol val="circle"/>
              <c:size val="14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C078-4738-9CE9-616EDDCDC585}"/>
              </c:ext>
            </c:extLst>
          </c:dPt>
          <c:dLbls>
            <c:delete val="1"/>
          </c:dLbls>
          <c:cat>
            <c:strRef>
              <c:f>'Új verzió'!$A$113:$A$122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verzió'!$C$113:$C$122</c:f>
              <c:numCache>
                <c:formatCode>0%</c:formatCode>
                <c:ptCount val="10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C078-4738-9CE9-616EDDCDC585}"/>
            </c:ext>
          </c:extLst>
        </c:ser>
        <c:ser>
          <c:idx val="2"/>
          <c:order val="2"/>
          <c:tx>
            <c:strRef>
              <c:f>'Új verzió'!$D$112</c:f>
              <c:strCache>
                <c:ptCount val="1"/>
                <c:pt idx="0">
                  <c:v>Közép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C078-4738-9CE9-616EDDCDC585}"/>
              </c:ext>
            </c:extLst>
          </c:dPt>
          <c:dPt>
            <c:idx val="1"/>
            <c:marker>
              <c:symbol val="circle"/>
              <c:size val="14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C078-4738-9CE9-616EDDCDC585}"/>
              </c:ext>
            </c:extLst>
          </c:dPt>
          <c:dPt>
            <c:idx val="2"/>
            <c:marker>
              <c:symbol val="circle"/>
              <c:size val="14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C078-4738-9CE9-616EDDCDC585}"/>
              </c:ext>
            </c:extLst>
          </c:dPt>
          <c:dPt>
            <c:idx val="3"/>
            <c:marker>
              <c:symbol val="circle"/>
              <c:size val="14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C078-4738-9CE9-616EDDCDC585}"/>
              </c:ext>
            </c:extLst>
          </c:dPt>
          <c:dLbls>
            <c:dLbl>
              <c:idx val="9"/>
              <c:layout>
                <c:manualLayout>
                  <c:x val="-8.3333342446780517E-3"/>
                  <c:y val="-3.9337678933685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078-4738-9CE9-616EDDCDC5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verzió'!$A$113:$A$122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verzió'!$D$113:$D$122</c:f>
              <c:numCache>
                <c:formatCode>0%</c:formatCode>
                <c:ptCount val="10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C078-4738-9CE9-616EDDCDC585}"/>
            </c:ext>
          </c:extLst>
        </c:ser>
        <c:ser>
          <c:idx val="3"/>
          <c:order val="3"/>
          <c:tx>
            <c:strRef>
              <c:f>'Új verzió'!$E$112</c:f>
              <c:strCache>
                <c:ptCount val="1"/>
                <c:pt idx="0">
                  <c:v>Nagy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0"/>
                  <c:y val="-2.4586049333553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078-4738-9CE9-616EDDCDC5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verzió'!$A$113:$A$122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verzió'!$E$113:$E$122</c:f>
              <c:numCache>
                <c:formatCode>0%</c:formatCode>
                <c:ptCount val="10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C078-4738-9CE9-616EDDCDC585}"/>
            </c:ext>
          </c:extLst>
        </c:ser>
        <c:ser>
          <c:idx val="4"/>
          <c:order val="4"/>
          <c:tx>
            <c:strRef>
              <c:f>'Új verzió'!$F$112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C078-4738-9CE9-616EDDCDC585}"/>
              </c:ext>
            </c:extLst>
          </c:dPt>
          <c:dPt>
            <c:idx val="1"/>
            <c:marker>
              <c:symbol val="circle"/>
              <c:size val="14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C078-4738-9CE9-616EDDCDC585}"/>
              </c:ext>
            </c:extLst>
          </c:dPt>
          <c:dLbls>
            <c:dLbl>
              <c:idx val="9"/>
              <c:layout>
                <c:manualLayout>
                  <c:x val="1.3888890407796413E-3"/>
                  <c:y val="-2.2127444400198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078-4738-9CE9-616EDDCDC5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verzió'!$A$113:$A$122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verzió'!$F$113:$F$122</c:f>
              <c:numCache>
                <c:formatCode>0%</c:formatCode>
                <c:ptCount val="10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C078-4738-9CE9-616EDDCDC585}"/>
            </c:ext>
          </c:extLst>
        </c:ser>
        <c:ser>
          <c:idx val="5"/>
          <c:order val="5"/>
          <c:tx>
            <c:strRef>
              <c:f>'Új verzió'!$G$112</c:f>
              <c:strCache>
                <c:ptCount val="1"/>
                <c:pt idx="0">
                  <c:v>NHP</c:v>
                </c:pt>
              </c:strCache>
            </c:strRef>
          </c:tx>
          <c:spPr>
            <a:ln w="63500" cap="rnd">
              <a:solidFill>
                <a:srgbClr val="CC99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CC9900"/>
              </a:solidFill>
              <a:ln w="9525">
                <a:noFill/>
              </a:ln>
              <a:effectLst/>
            </c:spPr>
          </c:marker>
          <c:dLbls>
            <c:dLbl>
              <c:idx val="9"/>
              <c:layout>
                <c:manualLayout>
                  <c:x val="1.3888890407796413E-3"/>
                  <c:y val="9.83441973342140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078-4738-9CE9-616EDDCDC5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verzió'!$A$113:$A$122</c:f>
              <c:strCache>
                <c:ptCount val="10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</c:strCache>
            </c:strRef>
          </c:cat>
          <c:val>
            <c:numRef>
              <c:f>'Új verzió'!$G$113:$G$122</c:f>
              <c:numCache>
                <c:formatCode>0%</c:formatCode>
                <c:ptCount val="10"/>
                <c:pt idx="0">
                  <c:v>0.89399282140441083</c:v>
                </c:pt>
                <c:pt idx="1">
                  <c:v>0.87679469631730655</c:v>
                </c:pt>
                <c:pt idx="2">
                  <c:v>0.90674701309063788</c:v>
                </c:pt>
                <c:pt idx="3">
                  <c:v>0.92</c:v>
                </c:pt>
                <c:pt idx="4">
                  <c:v>0.94</c:v>
                </c:pt>
                <c:pt idx="5">
                  <c:v>1.06</c:v>
                </c:pt>
                <c:pt idx="6">
                  <c:v>1.05</c:v>
                </c:pt>
                <c:pt idx="7">
                  <c:v>1</c:v>
                </c:pt>
                <c:pt idx="8">
                  <c:v>1.05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C078-4738-9CE9-616EDDCDC58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</a:t>
          </a:r>
          <a:r>
            <a:rPr lang="hu-HU" sz="1800" b="1" kern="1200">
              <a:solidFill>
                <a:srgbClr val="0C2148"/>
              </a:solidFill>
              <a:latin typeface="Calibri"/>
              <a:ea typeface="+mn-ea"/>
              <a:cs typeface="+mn-cs"/>
            </a:rPr>
            <a:t>száma 1100 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és 2600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gazdaság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újraindulását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tükrözi, hogy a létszámnövelést tervezők aránya 16 százalékponttal meghaladta a leépítést tervezők arányát és továbbra is viszonylag magas szinten (33 pont) áll a beruházási tervek mutatója is. 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szeptemberben +12 ponton állt, ami 3 pontos növekedés az előző hónaphoz képest. 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konjunktúra index növekedéséhez a jelenlegi helyzet megítélésének és a várakozások javulása is hozzájárult. </a:t>
          </a:r>
          <a:endParaRPr lang="hu-HU" sz="1800" b="1" i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B0552AC1-6EED-4FFA-A589-5ACAA160C5BD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és bevételi szint is növekedett az előző hónaphoz képest. Utóbbi első alkalommal haladta meg az egy évvel korábbi szintet a felmérés kezdete óta.</a:t>
          </a:r>
        </a:p>
      </dgm:t>
    </dgm:pt>
    <dgm:pt modelId="{90526790-6559-4816-B398-0C921881DA01}" type="parTrans" cxnId="{C715FD5A-3DEE-4487-B355-C42A4B421C73}">
      <dgm:prSet/>
      <dgm:spPr/>
      <dgm:t>
        <a:bodyPr/>
        <a:lstStyle/>
        <a:p>
          <a:endParaRPr lang="hu-HU" b="1"/>
        </a:p>
      </dgm:t>
    </dgm:pt>
    <dgm:pt modelId="{06490B24-6FD1-460A-BE1E-A6F2B9EFB6F4}" type="sibTrans" cxnId="{C715FD5A-3DEE-4487-B355-C42A4B421C73}">
      <dgm:prSet/>
      <dgm:spPr/>
      <dgm:t>
        <a:bodyPr/>
        <a:lstStyle/>
        <a:p>
          <a:endParaRPr lang="hu-HU" b="1"/>
        </a:p>
      </dgm:t>
    </dgm:pt>
    <dgm:pt modelId="{EE875CE3-DE5E-4CC7-9EB1-349870FC7B50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40170" tIns="45720" rIns="45720" bIns="4572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megítélése augusztust követően szeptemberben is a kedvező konjunktúrát jelző pozitív tartományban tartózkodott (+3 pont), amely egyúttal a legmagasabb érték a felmérés 2020 decemberi kezdete óta.</a:t>
          </a:r>
        </a:p>
      </dgm:t>
    </dgm:pt>
    <dgm:pt modelId="{79121A8F-5571-4961-B6ED-5AFB9E20E5B8}" type="parTrans" cxnId="{3F4E779C-39B5-4E68-9EA1-7AE480F2801E}">
      <dgm:prSet/>
      <dgm:spPr/>
      <dgm:t>
        <a:bodyPr/>
        <a:lstStyle/>
        <a:p>
          <a:endParaRPr lang="hu-HU"/>
        </a:p>
      </dgm:t>
    </dgm:pt>
    <dgm:pt modelId="{83323C11-375F-451D-8716-7977D3673562}" type="sibTrans" cxnId="{3F4E779C-39B5-4E68-9EA1-7AE480F2801E}">
      <dgm:prSet/>
      <dgm:spPr/>
      <dgm:t>
        <a:bodyPr/>
        <a:lstStyle/>
        <a:p>
          <a:endParaRPr lang="hu-HU"/>
        </a:p>
      </dgm:t>
    </dgm:pt>
    <dgm:pt modelId="{395ACEFE-4F9F-41B7-8A40-9E4F07C4E1E8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nagyvállalatok és az ipar helyzete továbbra is kedvezőbb a kisebb vállalatokhoz, illetve a szolgáltató szektorhoz képest, azonban a különbség csökkent.</a:t>
          </a:r>
        </a:p>
      </dgm:t>
    </dgm:pt>
    <dgm:pt modelId="{6701FBA9-4E8F-481B-BDB1-05048F40A048}" type="parTrans" cxnId="{10BB8DA8-22B9-4101-987D-D396D8C1C044}">
      <dgm:prSet/>
      <dgm:spPr/>
      <dgm:t>
        <a:bodyPr/>
        <a:lstStyle/>
        <a:p>
          <a:endParaRPr lang="hu-HU"/>
        </a:p>
      </dgm:t>
    </dgm:pt>
    <dgm:pt modelId="{310F91DF-3F47-47BF-8070-9B89ACC74CA3}" type="sibTrans" cxnId="{10BB8DA8-22B9-4101-987D-D396D8C1C044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EC3A8EF5-F467-4E93-98A7-26EC879B8D01}" type="pres">
      <dgm:prSet presAssocID="{EE875CE3-DE5E-4CC7-9EB1-349870FC7B50}" presName="text_2" presStyleLbl="node1" presStyleIdx="1" presStyleCnt="5">
        <dgm:presLayoutVars>
          <dgm:bulletEnabled val="1"/>
        </dgm:presLayoutVars>
      </dgm:prSet>
      <dgm:spPr/>
    </dgm:pt>
    <dgm:pt modelId="{A98EBA0E-9116-4653-A9B7-5A0ACA7D7396}" type="pres">
      <dgm:prSet presAssocID="{EE875CE3-DE5E-4CC7-9EB1-349870FC7B50}" presName="accent_2" presStyleCnt="0"/>
      <dgm:spPr/>
    </dgm:pt>
    <dgm:pt modelId="{E1B5BC66-D8ED-4702-BD89-A8CB654E451B}" type="pres">
      <dgm:prSet presAssocID="{EE875CE3-DE5E-4CC7-9EB1-349870FC7B50}" presName="accentRepeatNode" presStyleLbl="solidFgAcc1" presStyleIdx="1" presStyleCnt="5"/>
      <dgm:spPr/>
    </dgm:pt>
    <dgm:pt modelId="{C88A4876-66CC-444F-AF80-C43750B60ACA}" type="pres">
      <dgm:prSet presAssocID="{B0552AC1-6EED-4FFA-A589-5ACAA160C5BD}" presName="text_3" presStyleLbl="node1" presStyleIdx="2" presStyleCnt="5">
        <dgm:presLayoutVars>
          <dgm:bulletEnabled val="1"/>
        </dgm:presLayoutVars>
      </dgm:prSet>
      <dgm:spPr/>
    </dgm:pt>
    <dgm:pt modelId="{B255C2F2-6506-4FB8-84D3-0FCDB97B5C0A}" type="pres">
      <dgm:prSet presAssocID="{B0552AC1-6EED-4FFA-A589-5ACAA160C5BD}" presName="accent_3" presStyleCnt="0"/>
      <dgm:spPr/>
    </dgm:pt>
    <dgm:pt modelId="{82F133F8-7C15-4DD9-B3E2-5D84DD304E85}" type="pres">
      <dgm:prSet presAssocID="{B0552AC1-6EED-4FFA-A589-5ACAA160C5BD}" presName="accentRepeatNode" presStyleLbl="solidFgAcc1" presStyleIdx="2" presStyleCnt="5"/>
      <dgm:spPr/>
    </dgm:pt>
    <dgm:pt modelId="{B61145A8-45C5-4335-AE23-60DE65296C99}" type="pres">
      <dgm:prSet presAssocID="{6090B06F-4AFE-4CE9-897E-51A54A1D377A}" presName="text_4" presStyleLbl="node1" presStyleIdx="3" presStyleCnt="5">
        <dgm:presLayoutVars>
          <dgm:bulletEnabled val="1"/>
        </dgm:presLayoutVars>
      </dgm:prSet>
      <dgm:spPr/>
    </dgm:pt>
    <dgm:pt modelId="{C7C89CC8-D16D-424D-9668-05A641DED20E}" type="pres">
      <dgm:prSet presAssocID="{6090B06F-4AFE-4CE9-897E-51A54A1D377A}" presName="accent_4" presStyleCnt="0"/>
      <dgm:spPr/>
    </dgm:pt>
    <dgm:pt modelId="{F9B28654-D436-4056-A83D-E81A90D53409}" type="pres">
      <dgm:prSet presAssocID="{6090B06F-4AFE-4CE9-897E-51A54A1D377A}" presName="accentRepeatNode" presStyleLbl="solidFgAcc1" presStyleIdx="3" presStyleCnt="5"/>
      <dgm:spPr>
        <a:xfrm>
          <a:off x="770773" y="2813887"/>
          <a:ext cx="721706" cy="721706"/>
        </a:xfrm>
        <a:prstGeom prst="ellipse">
          <a:avLst/>
        </a:prstGeom>
      </dgm:spPr>
    </dgm:pt>
    <dgm:pt modelId="{FA3D0D21-F48F-4B23-A266-0231F41263D9}" type="pres">
      <dgm:prSet presAssocID="{395ACEFE-4F9F-41B7-8A40-9E4F07C4E1E8}" presName="text_5" presStyleLbl="node1" presStyleIdx="4" presStyleCnt="5">
        <dgm:presLayoutVars>
          <dgm:bulletEnabled val="1"/>
        </dgm:presLayoutVars>
      </dgm:prSet>
      <dgm:spPr>
        <a:xfrm>
          <a:off x="495733" y="4279601"/>
          <a:ext cx="8250378" cy="658627"/>
        </a:xfrm>
        <a:prstGeom prst="rect">
          <a:avLst/>
        </a:prstGeom>
      </dgm:spPr>
    </dgm:pt>
    <dgm:pt modelId="{387CC083-713B-4069-B0E5-8BCC784633B8}" type="pres">
      <dgm:prSet presAssocID="{395ACEFE-4F9F-41B7-8A40-9E4F07C4E1E8}" presName="accent_5" presStyleCnt="0"/>
      <dgm:spPr/>
    </dgm:pt>
    <dgm:pt modelId="{6ABE17DD-7C0A-4735-A77F-D688984B5478}" type="pres">
      <dgm:prSet presAssocID="{395ACEFE-4F9F-41B7-8A40-9E4F07C4E1E8}" presName="accentRepeatNode" presStyleLbl="solidFgAcc1" presStyleIdx="4" presStyleCnt="5"/>
      <dgm:spPr/>
    </dgm:pt>
  </dgm:ptLst>
  <dgm:cxnLst>
    <dgm:cxn modelId="{01613C0B-CA03-42A4-B090-6D4EEA8B3D55}" type="presOf" srcId="{395ACEFE-4F9F-41B7-8A40-9E4F07C4E1E8}" destId="{FA3D0D21-F48F-4B23-A266-0231F41263D9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16DDCF4F-3267-4BFD-B568-1B0227F3D81C}" type="presOf" srcId="{B0552AC1-6EED-4FFA-A589-5ACAA160C5BD}" destId="{C88A4876-66CC-444F-AF80-C43750B60ACA}" srcOrd="0" destOrd="0" presId="urn:microsoft.com/office/officeart/2008/layout/VerticalCurvedList"/>
    <dgm:cxn modelId="{C715FD5A-3DEE-4487-B355-C42A4B421C73}" srcId="{68E21B0D-CBAC-4EA7-97F3-94026FF8C51F}" destId="{B0552AC1-6EED-4FFA-A589-5ACAA160C5BD}" srcOrd="2" destOrd="0" parTransId="{90526790-6559-4816-B398-0C921881DA01}" sibTransId="{06490B24-6FD1-460A-BE1E-A6F2B9EFB6F4}"/>
    <dgm:cxn modelId="{F91B1287-3081-427C-8509-FD8A040DC34E}" type="presOf" srcId="{6090B06F-4AFE-4CE9-897E-51A54A1D377A}" destId="{B61145A8-45C5-4335-AE23-60DE65296C99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3F4E779C-39B5-4E68-9EA1-7AE480F2801E}" srcId="{68E21B0D-CBAC-4EA7-97F3-94026FF8C51F}" destId="{EE875CE3-DE5E-4CC7-9EB1-349870FC7B50}" srcOrd="1" destOrd="0" parTransId="{79121A8F-5571-4961-B6ED-5AFB9E20E5B8}" sibTransId="{83323C11-375F-451D-8716-7977D3673562}"/>
    <dgm:cxn modelId="{10BB8DA8-22B9-4101-987D-D396D8C1C044}" srcId="{68E21B0D-CBAC-4EA7-97F3-94026FF8C51F}" destId="{395ACEFE-4F9F-41B7-8A40-9E4F07C4E1E8}" srcOrd="4" destOrd="0" parTransId="{6701FBA9-4E8F-481B-BDB1-05048F40A048}" sibTransId="{310F91DF-3F47-47BF-8070-9B89ACC74CA3}"/>
    <dgm:cxn modelId="{1313D2B4-537C-41CA-BE47-9ADF82A44B9F}" srcId="{68E21B0D-CBAC-4EA7-97F3-94026FF8C51F}" destId="{6090B06F-4AFE-4CE9-897E-51A54A1D377A}" srcOrd="3" destOrd="0" parTransId="{9820B12D-F42A-403B-90E6-F22E35BB41AF}" sibTransId="{1CB113A5-494A-4E98-85B7-18E8FC9EBE98}"/>
    <dgm:cxn modelId="{8C7679B6-7A7E-4D41-B710-BC880AD79C97}" type="presOf" srcId="{EE875CE3-DE5E-4CC7-9EB1-349870FC7B50}" destId="{EC3A8EF5-F467-4E93-98A7-26EC879B8D01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B71BA9E5-799B-4EDD-A876-9873367E4DCB}" type="presParOf" srcId="{A55778FD-1C20-4749-B692-0C762B0462F2}" destId="{EC3A8EF5-F467-4E93-98A7-26EC879B8D01}" srcOrd="3" destOrd="0" presId="urn:microsoft.com/office/officeart/2008/layout/VerticalCurvedList"/>
    <dgm:cxn modelId="{02A1092A-7126-43DD-B920-0A03CE9A26C1}" type="presParOf" srcId="{A55778FD-1C20-4749-B692-0C762B0462F2}" destId="{A98EBA0E-9116-4653-A9B7-5A0ACA7D7396}" srcOrd="4" destOrd="0" presId="urn:microsoft.com/office/officeart/2008/layout/VerticalCurvedList"/>
    <dgm:cxn modelId="{9D02EA78-5A65-4787-97A2-50AF012D7909}" type="presParOf" srcId="{A98EBA0E-9116-4653-A9B7-5A0ACA7D7396}" destId="{E1B5BC66-D8ED-4702-BD89-A8CB654E451B}" srcOrd="0" destOrd="0" presId="urn:microsoft.com/office/officeart/2008/layout/VerticalCurvedList"/>
    <dgm:cxn modelId="{5D3A0BE7-3CF9-47B2-AA68-401AA2AD6FEE}" type="presParOf" srcId="{A55778FD-1C20-4749-B692-0C762B0462F2}" destId="{C88A4876-66CC-444F-AF80-C43750B60ACA}" srcOrd="5" destOrd="0" presId="urn:microsoft.com/office/officeart/2008/layout/VerticalCurvedList"/>
    <dgm:cxn modelId="{F05A5E97-70CE-45FF-AE68-0E0B742D8865}" type="presParOf" srcId="{A55778FD-1C20-4749-B692-0C762B0462F2}" destId="{B255C2F2-6506-4FB8-84D3-0FCDB97B5C0A}" srcOrd="6" destOrd="0" presId="urn:microsoft.com/office/officeart/2008/layout/VerticalCurvedList"/>
    <dgm:cxn modelId="{8016FF6A-D4F3-474F-9CAD-C138093AB615}" type="presParOf" srcId="{B255C2F2-6506-4FB8-84D3-0FCDB97B5C0A}" destId="{82F133F8-7C15-4DD9-B3E2-5D84DD304E85}" srcOrd="0" destOrd="0" presId="urn:microsoft.com/office/officeart/2008/layout/VerticalCurvedList"/>
    <dgm:cxn modelId="{C1751C15-6355-4AE3-B1F9-0C5F0F4C65C3}" type="presParOf" srcId="{A55778FD-1C20-4749-B692-0C762B0462F2}" destId="{B61145A8-45C5-4335-AE23-60DE65296C99}" srcOrd="7" destOrd="0" presId="urn:microsoft.com/office/officeart/2008/layout/VerticalCurvedList"/>
    <dgm:cxn modelId="{55B01F6B-0B2F-48D5-A3D5-95B6D127DDFD}" type="presParOf" srcId="{A55778FD-1C20-4749-B692-0C762B0462F2}" destId="{C7C89CC8-D16D-424D-9668-05A641DED20E}" srcOrd="8" destOrd="0" presId="urn:microsoft.com/office/officeart/2008/layout/VerticalCurvedList"/>
    <dgm:cxn modelId="{FAC7410F-EC00-480C-AFB6-F487D48133FC}" type="presParOf" srcId="{C7C89CC8-D16D-424D-9668-05A641DED20E}" destId="{F9B28654-D436-4056-A83D-E81A90D53409}" srcOrd="0" destOrd="0" presId="urn:microsoft.com/office/officeart/2008/layout/VerticalCurvedList"/>
    <dgm:cxn modelId="{CDEFB609-D995-4D04-A0A2-5A9093B712D6}" type="presParOf" srcId="{A55778FD-1C20-4749-B692-0C762B0462F2}" destId="{FA3D0D21-F48F-4B23-A266-0231F41263D9}" srcOrd="9" destOrd="0" presId="urn:microsoft.com/office/officeart/2008/layout/VerticalCurvedList"/>
    <dgm:cxn modelId="{485AE31E-432E-4C60-B02C-2F1BF7BF2FA3}" type="presParOf" srcId="{A55778FD-1C20-4749-B692-0C762B0462F2}" destId="{387CC083-713B-4069-B0E5-8BCC784633B8}" srcOrd="10" destOrd="0" presId="urn:microsoft.com/office/officeart/2008/layout/VerticalCurvedList"/>
    <dgm:cxn modelId="{FED5A713-5F43-4207-8F31-7E7DDE213E41}" type="presParOf" srcId="{387CC083-713B-4069-B0E5-8BCC784633B8}" destId="{6ABE17DD-7C0A-4735-A77F-D688984B547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</a:t>
          </a:r>
          <a:r>
            <a:rPr lang="hu-HU" sz="1800" b="1" kern="1200">
              <a:solidFill>
                <a:srgbClr val="0C2148"/>
              </a:solidFill>
              <a:latin typeface="Calibri"/>
              <a:ea typeface="+mn-ea"/>
              <a:cs typeface="+mn-cs"/>
            </a:rPr>
            <a:t>száma 1100 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és 2600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szeptemberben +12 ponton állt, ami 3 pontos növekedés az előző hónaphoz képest. 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konjunktúra index növekedéséhez a jelenlegi helyzet megítélésének és a várakozások javulása is hozzájárult. </a:t>
          </a:r>
          <a:endParaRPr lang="hu-HU" sz="1800" b="1" i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A8EF5-F467-4E93-98A7-26EC879B8D01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170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megítélése augusztust követően szeptemberben is a kedvező konjunktúrát jelző pozitív tartományban tartózkodott (+3 pont), amely egyúttal a legmagasabb érték a felmérés 2020 decemberi kezdete óta.</a:t>
          </a:r>
        </a:p>
      </dsp:txBody>
      <dsp:txXfrm>
        <a:off x="967686" y="1316727"/>
        <a:ext cx="7778425" cy="658627"/>
      </dsp:txXfrm>
    </dsp:sp>
    <dsp:sp modelId="{E1B5BC66-D8ED-4702-BD89-A8CB654E451B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8A4876-66CC-444F-AF80-C43750B60ACA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és bevételi szint is növekedett az előző hónaphoz képest. Utóbbi első alkalommal haladta meg az egy évvel korábbi szintet a felmérés kezdete óta.</a:t>
          </a:r>
        </a:p>
      </dsp:txBody>
      <dsp:txXfrm>
        <a:off x="1112537" y="2304352"/>
        <a:ext cx="7633574" cy="658627"/>
      </dsp:txXfrm>
    </dsp:sp>
    <dsp:sp modelId="{82F133F8-7C15-4DD9-B3E2-5D84DD304E85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1145A8-45C5-4335-AE23-60DE65296C99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gazdaság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újraindulását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tükrözi, hogy a létszámnövelést tervezők aránya 16 százalékponttal meghaladta a leépítést tervezők arányát és továbbra is viszonylag magas szinten (33 pont) áll a beruházási tervek mutatója is. </a:t>
          </a:r>
        </a:p>
      </dsp:txBody>
      <dsp:txXfrm>
        <a:off x="967686" y="3291977"/>
        <a:ext cx="7778425" cy="658627"/>
      </dsp:txXfrm>
    </dsp:sp>
    <dsp:sp modelId="{F9B28654-D436-4056-A83D-E81A90D53409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3D0D21-F48F-4B23-A266-0231F41263D9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nagyvállalatok és az ipar helyzete továbbra is kedvezőbb a kisebb vállalatokhoz, illetve a szolgáltató szektorhoz képest, azonban a különbség csökkent.</a:t>
          </a:r>
        </a:p>
      </dsp:txBody>
      <dsp:txXfrm>
        <a:off x="495733" y="4279601"/>
        <a:ext cx="8250378" cy="658627"/>
      </dsp:txXfrm>
    </dsp:sp>
    <dsp:sp modelId="{6ABE17DD-7C0A-4735-A77F-D688984B5478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0.11325</cdr:x>
      <cdr:y>0.37518</cdr:y>
    </cdr:from>
    <cdr:to>
      <cdr:x>0.45247</cdr:x>
      <cdr:y>0.4971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1035552" y="1895981"/>
          <a:ext cx="3101828" cy="61611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b="1" dirty="0">
              <a:solidFill>
                <a:srgbClr val="FF0000"/>
              </a:solidFill>
            </a:rPr>
            <a:t>   Jelenlegi helyzet indexe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0.18691</cdr:x>
      <cdr:y>0.35955</cdr:y>
    </cdr:from>
    <cdr:to>
      <cdr:x>0.44327</cdr:x>
      <cdr:y>0.42602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1703202" y="1922525"/>
          <a:ext cx="2336059" cy="35542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b="1" dirty="0">
              <a:solidFill>
                <a:srgbClr val="FF0000"/>
              </a:solidFill>
            </a:rPr>
            <a:t>Várakozások</a:t>
          </a:r>
          <a:r>
            <a:rPr lang="hu-HU" sz="1800" b="1" baseline="0" dirty="0">
              <a:solidFill>
                <a:srgbClr val="FF0000"/>
              </a:solidFill>
            </a:rPr>
            <a:t> indexe</a:t>
          </a:r>
          <a:endParaRPr lang="hu-HU" sz="1800" b="1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2021. 10. 11.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3090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245B08-B280-4712-8DE2-7E87310771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hu-HU" dirty="0"/>
              <a:t>2021. október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Vállalati Konjunktúra felmérés</a:t>
            </a:r>
            <a:br>
              <a:rPr lang="hu-HU" sz="4000" b="1" dirty="0"/>
            </a:br>
            <a:br>
              <a:rPr lang="hu-HU" sz="2000" b="1" dirty="0"/>
            </a:br>
            <a:r>
              <a:rPr lang="hu-HU" sz="2400" b="1" dirty="0"/>
              <a:t>Az </a:t>
            </a:r>
            <a:r>
              <a:rPr lang="hu-HU" sz="2400" b="1" dirty="0" err="1"/>
              <a:t>mnb</a:t>
            </a:r>
            <a:r>
              <a:rPr lang="hu-HU" sz="2400" b="1" dirty="0"/>
              <a:t> felméréseinek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29" y="310448"/>
            <a:ext cx="7610642" cy="612000"/>
          </a:xfrm>
        </p:spPr>
        <p:txBody>
          <a:bodyPr>
            <a:noAutofit/>
          </a:bodyPr>
          <a:lstStyle/>
          <a:p>
            <a:r>
              <a:rPr lang="hu-HU" sz="1900" dirty="0"/>
              <a:t>A kapacitás-kihasználtság 1 százalékponttal nőtt az előző hónaphoz képest, az egy évvel korábbi szint 96 százalékára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7580085"/>
              </p:ext>
            </p:extLst>
          </p:nvPr>
        </p:nvGraphicFramePr>
        <p:xfrm>
          <a:off x="0" y="922448"/>
          <a:ext cx="9144000" cy="5222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zövegdoboz 1">
            <a:extLst>
              <a:ext uri="{FF2B5EF4-FFF2-40B4-BE49-F238E27FC236}">
                <a16:creationId xmlns:a16="http://schemas.microsoft.com/office/drawing/2014/main" id="{A0CC454D-002C-4364-996A-E39D887E2769}"/>
              </a:ext>
            </a:extLst>
          </p:cNvPr>
          <p:cNvSpPr txBox="1"/>
          <p:nvPr/>
        </p:nvSpPr>
        <p:spPr>
          <a:xfrm>
            <a:off x="8357348" y="2472109"/>
            <a:ext cx="691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95%</a:t>
            </a:r>
          </a:p>
        </p:txBody>
      </p:sp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1800" dirty="0"/>
              <a:t>A szolgáltatás és kereskedelemben 4 százalékponttal nőtt az átlagos kapacitás-kihasználtság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318176" y="5834005"/>
            <a:ext cx="83457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összevont átlag és az egyes ágazatok súlyozása eltér egymástól.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4924904"/>
              </p:ext>
            </p:extLst>
          </p:nvPr>
        </p:nvGraphicFramePr>
        <p:xfrm>
          <a:off x="1" y="922448"/>
          <a:ext cx="9144000" cy="490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174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12" y="310448"/>
            <a:ext cx="8117829" cy="612000"/>
          </a:xfrm>
        </p:spPr>
        <p:txBody>
          <a:bodyPr>
            <a:noAutofit/>
          </a:bodyPr>
          <a:lstStyle/>
          <a:p>
            <a:r>
              <a:rPr lang="hu-HU" sz="1800" dirty="0"/>
              <a:t>A termelési szintre vonatkozó várakozások a </a:t>
            </a:r>
            <a:r>
              <a:rPr lang="hu-HU" sz="1800" dirty="0" err="1"/>
              <a:t>mikro</a:t>
            </a:r>
            <a:r>
              <a:rPr lang="hu-HU" sz="1800" dirty="0"/>
              <a:t> és nagyvállalatok esetén kismértékben javultak, másutt gyengültek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550230" y="3132830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550230" y="3742882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4820775"/>
              </p:ext>
            </p:extLst>
          </p:nvPr>
        </p:nvGraphicFramePr>
        <p:xfrm>
          <a:off x="1" y="922448"/>
          <a:ext cx="8733309" cy="5053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733310" y="3227560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9B33397C-E477-4856-B953-08A38F07A2C7}"/>
              </a:ext>
            </a:extLst>
          </p:cNvPr>
          <p:cNvSpPr txBox="1"/>
          <p:nvPr/>
        </p:nvSpPr>
        <p:spPr>
          <a:xfrm>
            <a:off x="8148227" y="2535499"/>
            <a:ext cx="1046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rgbClr val="FF0000"/>
                </a:solidFill>
              </a:rPr>
              <a:t>16 pont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7DC4B9A1-212F-4DC6-AB3F-D9F8C2FE24E9}"/>
              </a:ext>
            </a:extLst>
          </p:cNvPr>
          <p:cNvSpPr txBox="1"/>
          <p:nvPr/>
        </p:nvSpPr>
        <p:spPr>
          <a:xfrm>
            <a:off x="8148227" y="2858228"/>
            <a:ext cx="1046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10 pont</a:t>
            </a:r>
          </a:p>
        </p:txBody>
      </p:sp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867" y="310448"/>
            <a:ext cx="7800949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bevételi szint szeptemberben mutatta a legmagasabb értéket a felmérés kezdete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087979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4511545"/>
              </p:ext>
            </p:extLst>
          </p:nvPr>
        </p:nvGraphicFramePr>
        <p:xfrm>
          <a:off x="0" y="922447"/>
          <a:ext cx="9143999" cy="5165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92" y="310448"/>
            <a:ext cx="7893944" cy="612000"/>
          </a:xfrm>
        </p:spPr>
        <p:txBody>
          <a:bodyPr>
            <a:noAutofit/>
          </a:bodyPr>
          <a:lstStyle/>
          <a:p>
            <a:pPr lvl="0"/>
            <a:r>
              <a:rPr lang="hu-HU" sz="1800" dirty="0"/>
              <a:t>A termelés növelését leginkább a munkaerőhiány korlátozta a szeptemberi válaszadók körében, először a felmérés kezdete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604728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*A válaszlehetőség nem szerepelt az első felmérésben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332031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termelés növelését akadályozó tényezők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6BE7CA83-6A3C-4802-93E9-85E2DD33C8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2415004"/>
              </p:ext>
            </p:extLst>
          </p:nvPr>
        </p:nvGraphicFramePr>
        <p:xfrm>
          <a:off x="0" y="922448"/>
          <a:ext cx="9143999" cy="512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0145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806" y="310448"/>
            <a:ext cx="8094326" cy="612000"/>
          </a:xfrm>
        </p:spPr>
        <p:txBody>
          <a:bodyPr>
            <a:noAutofit/>
          </a:bodyPr>
          <a:lstStyle/>
          <a:p>
            <a:r>
              <a:rPr lang="hu-HU" sz="2000" dirty="0"/>
              <a:t>Minden méretkategóriában javult az üzleti környezet megítélése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52286" y="13940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52286" y="2245415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1241692"/>
              </p:ext>
            </p:extLst>
          </p:nvPr>
        </p:nvGraphicFramePr>
        <p:xfrm>
          <a:off x="-1" y="922448"/>
          <a:ext cx="9144001" cy="4849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64437" y="1016216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624" y="310448"/>
            <a:ext cx="7751191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környezetre vonatkozó várakozások a </a:t>
            </a:r>
            <a:r>
              <a:rPr lang="hu-HU" sz="2000" dirty="0" err="1"/>
              <a:t>mikro</a:t>
            </a:r>
            <a:r>
              <a:rPr lang="hu-HU" sz="2000" dirty="0"/>
              <a:t> és nagyvállalatoknál javultak, másutt gyengültek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633031" y="602613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674058" y="2770919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660620" y="3489919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903247"/>
              </p:ext>
            </p:extLst>
          </p:nvPr>
        </p:nvGraphicFramePr>
        <p:xfrm>
          <a:off x="1" y="922448"/>
          <a:ext cx="8841009" cy="5103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45229" y="2818214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1900" dirty="0"/>
              <a:t>A mezőgazdaságban és az iparban javult, a szolgáltatás és kereskedelemben gyengült a beruházási tervek mutatója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111739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42781" y="2560153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634157" y="3500608"/>
            <a:ext cx="204002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761089" y="1602088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8571116"/>
              </p:ext>
            </p:extLst>
          </p:nvPr>
        </p:nvGraphicFramePr>
        <p:xfrm>
          <a:off x="1" y="922447"/>
          <a:ext cx="9143999" cy="5175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6698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30" y="310448"/>
            <a:ext cx="7666785" cy="612000"/>
          </a:xfrm>
        </p:spPr>
        <p:txBody>
          <a:bodyPr>
            <a:noAutofit/>
          </a:bodyPr>
          <a:lstStyle/>
          <a:p>
            <a:r>
              <a:rPr lang="hu-HU" sz="1700" dirty="0"/>
              <a:t>A létszám tervezett bővítésének mutatója a középvállalatok kivételével minden méretkategóriában javult augusztushoz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660204" y="3790489"/>
            <a:ext cx="204002" cy="70270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660204" y="4771954"/>
            <a:ext cx="204002" cy="70270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756228" y="3973560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4750291"/>
              </p:ext>
            </p:extLst>
          </p:nvPr>
        </p:nvGraphicFramePr>
        <p:xfrm>
          <a:off x="2" y="922448"/>
          <a:ext cx="8762204" cy="5164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4690751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213" y="310449"/>
            <a:ext cx="7713259" cy="612000"/>
          </a:xfrm>
        </p:spPr>
        <p:txBody>
          <a:bodyPr>
            <a:noAutofit/>
          </a:bodyPr>
          <a:lstStyle/>
          <a:p>
            <a:r>
              <a:rPr lang="hu-HU" sz="2000" dirty="0"/>
              <a:t>A foglalkoztatási várakozások a szolgáltatás és kereskedelem területén javultak, másutt gyengültek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63659" y="6084797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566130" y="2888766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566130" y="3661202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668131" y="2993465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4944531"/>
              </p:ext>
            </p:extLst>
          </p:nvPr>
        </p:nvGraphicFramePr>
        <p:xfrm>
          <a:off x="14203" y="922449"/>
          <a:ext cx="9115593" cy="5162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9504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Az eredmények a gazdaság 2021. évi </a:t>
            </a:r>
            <a:r>
              <a:rPr lang="hu-HU" sz="2400" dirty="0" err="1"/>
              <a:t>újraindulását</a:t>
            </a:r>
            <a:r>
              <a:rPr lang="hu-HU" sz="2400" dirty="0"/>
              <a:t> tükrözik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998092405"/>
              </p:ext>
            </p:extLst>
          </p:nvPr>
        </p:nvGraphicFramePr>
        <p:xfrm>
          <a:off x="161848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25438"/>
            <a:ext cx="7610642" cy="612000"/>
          </a:xfrm>
        </p:spPr>
        <p:txBody>
          <a:bodyPr>
            <a:noAutofit/>
          </a:bodyPr>
          <a:lstStyle/>
          <a:p>
            <a:r>
              <a:rPr lang="hu-HU" sz="2200" dirty="0"/>
              <a:t>Az </a:t>
            </a:r>
            <a:r>
              <a:rPr lang="hu-HU" sz="2200" dirty="0" err="1"/>
              <a:t>mnb</a:t>
            </a:r>
            <a:r>
              <a:rPr lang="hu-HU" sz="2200" dirty="0"/>
              <a:t> </a:t>
            </a:r>
            <a:r>
              <a:rPr lang="hu-HU" sz="2200" dirty="0" err="1"/>
              <a:t>konjunktÚra</a:t>
            </a:r>
            <a:r>
              <a:rPr lang="hu-HU" sz="2200" dirty="0"/>
              <a:t> indexe 3 ponttal növekedett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399100" y="5706803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6177730"/>
              </p:ext>
            </p:extLst>
          </p:nvPr>
        </p:nvGraphicFramePr>
        <p:xfrm>
          <a:off x="1" y="918264"/>
          <a:ext cx="9112494" cy="4729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100" y="311788"/>
            <a:ext cx="7689715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indexe második hónapja mutat kedvező konjunktúrát jelző pozitív értéket a felmérés kezdete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862433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5183938"/>
              </p:ext>
            </p:extLst>
          </p:nvPr>
        </p:nvGraphicFramePr>
        <p:xfrm>
          <a:off x="31507" y="923787"/>
          <a:ext cx="9080988" cy="4938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07" y="304901"/>
            <a:ext cx="7792549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 megítélése javult a legnagyobb mértékben (9 ponttal)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030334"/>
            <a:ext cx="911249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0000000-0008-0000-01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3495608"/>
              </p:ext>
            </p:extLst>
          </p:nvPr>
        </p:nvGraphicFramePr>
        <p:xfrm>
          <a:off x="1" y="916899"/>
          <a:ext cx="9112493" cy="5171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Minden vizsgált tényező kapcsán javultak a várakozások az előző hónaphoz képest, leginkább a bérszint esetén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73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73C3CB4-AA04-4B7F-B848-7DA7DCBCB7F7}"/>
              </a:ext>
            </a:extLst>
          </p:cNvPr>
          <p:cNvSpPr/>
          <p:nvPr/>
        </p:nvSpPr>
        <p:spPr>
          <a:xfrm>
            <a:off x="31506" y="6269537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1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6817607"/>
              </p:ext>
            </p:extLst>
          </p:nvPr>
        </p:nvGraphicFramePr>
        <p:xfrm>
          <a:off x="0" y="922448"/>
          <a:ext cx="9112494" cy="5347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0426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52" y="310448"/>
            <a:ext cx="7863964" cy="612000"/>
          </a:xfrm>
        </p:spPr>
        <p:txBody>
          <a:bodyPr>
            <a:noAutofit/>
          </a:bodyPr>
          <a:lstStyle/>
          <a:p>
            <a:r>
              <a:rPr lang="hu-HU" sz="1900" dirty="0"/>
              <a:t>A várakozások a </a:t>
            </a:r>
            <a:r>
              <a:rPr lang="hu-HU" sz="1900" dirty="0" err="1"/>
              <a:t>mikro</a:t>
            </a:r>
            <a:r>
              <a:rPr lang="hu-HU" sz="1900" dirty="0"/>
              <a:t> és nagyvállalatoknál javultak, a kis-és középvállalatok esetén gyengültek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4" y="5833461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866812"/>
              </p:ext>
            </p:extLst>
          </p:nvPr>
        </p:nvGraphicFramePr>
        <p:xfrm>
          <a:off x="0" y="922448"/>
          <a:ext cx="9112495" cy="4865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19920</TotalTime>
  <Words>830</Words>
  <Application>Microsoft Office PowerPoint</Application>
  <PresentationFormat>Diavetítés a képernyőre (4:3 oldalarány)</PresentationFormat>
  <Paragraphs>80</Paragraphs>
  <Slides>21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21</vt:i4>
      </vt:variant>
    </vt:vector>
  </HeadingPairs>
  <TitlesOfParts>
    <vt:vector size="25" baseType="lpstr">
      <vt:lpstr>Arial</vt:lpstr>
      <vt:lpstr>Calibri</vt:lpstr>
      <vt:lpstr>MNB téma 4_3 új</vt:lpstr>
      <vt:lpstr>MNB téma 4_3 nyomtatásra</vt:lpstr>
      <vt:lpstr>Vállalati Konjunktúra felmérés  Az mnb felméréseinek eredményei</vt:lpstr>
      <vt:lpstr>Az mnb vállalati konjunktúra felmérései</vt:lpstr>
      <vt:lpstr>Az eredmények a gazdaság 2021. évi újraindulását tükrözik</vt:lpstr>
      <vt:lpstr>Az mnb konjunktÚra indexe 3 ponttal növekedett az előző hónaphoz képest</vt:lpstr>
      <vt:lpstr>A jelenlegi helyzet indexe második hónapja mutat kedvező konjunktúrát jelző pozitív értéket a felmérés kezdete óta</vt:lpstr>
      <vt:lpstr>Az üzleti környezet megítélése javult a legnagyobb mértékben (9 ponttal) az előző hónaphoz képest</vt:lpstr>
      <vt:lpstr>Minden vizsgált tényező kapcsán javultak a várakozások az előző hónaphoz képest, leginkább a bérszint esetén</vt:lpstr>
      <vt:lpstr>A várakozások a mikro és nagyvállalatoknál javultak, a kis-és középvállalatok esetén gyengültek az előző hónaphoz képest</vt:lpstr>
      <vt:lpstr>Termelés és kereslet</vt:lpstr>
      <vt:lpstr>A kapacitás-kihasználtság 1 százalékponttal nőtt az előző hónaphoz képest, az egy évvel korábbi szint 96 százalékára</vt:lpstr>
      <vt:lpstr>A szolgáltatás és kereskedelemben 4 százalékponttal nőtt az átlagos kapacitás-kihasználtság az előző hónaphoz képest</vt:lpstr>
      <vt:lpstr>A termelési szintre vonatkozó várakozások a mikro és nagyvállalatok esetén kismértékben javultak, másutt gyengültek</vt:lpstr>
      <vt:lpstr>Az átlagos bevételi szint szeptemberben mutatta a legmagasabb értéket a felmérés kezdete óta</vt:lpstr>
      <vt:lpstr>A termelés növelését leginkább a munkaerőhiány korlátozta a szeptemberi válaszadók körében, először a felmérés kezdete óta</vt:lpstr>
      <vt:lpstr>Üzleti környezet, beruházások, foglalkoztatás</vt:lpstr>
      <vt:lpstr>Minden méretkategóriában javult az üzleti környezet megítélése az előző hónaphoz képest</vt:lpstr>
      <vt:lpstr>Az üzleti környezetre vonatkozó várakozások a mikro és nagyvállalatoknál javultak, másutt gyengültek</vt:lpstr>
      <vt:lpstr>A mezőgazdaságban és az iparban javult, a szolgáltatás és kereskedelemben gyengült a beruházási tervek mutatója</vt:lpstr>
      <vt:lpstr>A létszám tervezett bővítésének mutatója a középvállalatok kivételével minden méretkategóriában javult augusztushoz képest</vt:lpstr>
      <vt:lpstr>A foglalkoztatási várakozások a szolgáltatás és kereskedelem területén javultak, másutt gyengültek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Nyitrai Tamás</cp:lastModifiedBy>
  <cp:revision>1637</cp:revision>
  <dcterms:created xsi:type="dcterms:W3CDTF">2020-04-06T05:19:02Z</dcterms:created>
  <dcterms:modified xsi:type="dcterms:W3CDTF">2021-10-11T11:18:51Z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