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4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26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3910" autoAdjust="0"/>
  </p:normalViewPr>
  <p:slideViewPr>
    <p:cSldViewPr snapToGrid="0">
      <p:cViewPr varScale="1">
        <p:scale>
          <a:sx n="64" d="100"/>
          <a:sy n="64" d="100"/>
        </p:scale>
        <p:origin x="16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11.%20k&#246;r\input\11.%20k&#246;r%20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12-4A83-8075-1442B69A0F19}"/>
              </c:ext>
            </c:extLst>
          </c:dPt>
          <c:dLbls>
            <c:dLbl>
              <c:idx val="3"/>
              <c:layout>
                <c:manualLayout>
                  <c:x val="-5.9176109287302762E-2"/>
                  <c:y val="-5.5327214317164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B12-4A83-8075-1442B69A0F19}"/>
                </c:ext>
              </c:extLst>
            </c:dLbl>
            <c:dLbl>
              <c:idx val="4"/>
              <c:layout>
                <c:manualLayout>
                  <c:x val="-6.7538253793280489E-2"/>
                  <c:y val="-5.2698213707940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B12-4A83-8075-1442B69A0F19}"/>
                </c:ext>
              </c:extLst>
            </c:dLbl>
            <c:dLbl>
              <c:idx val="7"/>
              <c:layout>
                <c:manualLayout>
                  <c:x val="-5.0050946530011811E-2"/>
                  <c:y val="-4.7440212489491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B12-4A83-8075-1442B69A0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Indexek!$B$4:$L$4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Indexek!$B$5:$L$5</c:f>
              <c:numCache>
                <c:formatCode>General\ "pont"</c:formatCode>
                <c:ptCount val="1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12-4A83-8075-1442B69A0F19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12-4A83-8075-1442B69A0F19}"/>
              </c:ext>
            </c:extLst>
          </c:dPt>
          <c:dLbls>
            <c:dLbl>
              <c:idx val="0"/>
              <c:layout>
                <c:manualLayout>
                  <c:x val="-4.845862741214127E-2"/>
                  <c:y val="-5.5327214317164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B12-4A83-8075-1442B69A0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Indexek!$B$4:$L$4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Indexek!$B$6:$L$6</c:f>
              <c:numCache>
                <c:formatCode>General\ "pont"</c:formatCode>
                <c:ptCount val="1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B12-4A83-8075-1442B69A0F19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BB12-4A83-8075-1442B69A0F19}"/>
              </c:ext>
            </c:extLst>
          </c:dPt>
          <c:dLbls>
            <c:dLbl>
              <c:idx val="1"/>
              <c:layout>
                <c:manualLayout>
                  <c:x val="-4.5869874277022923E-2"/>
                  <c:y val="-3.4295209443370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12-4A83-8075-1442B69A0F19}"/>
                </c:ext>
              </c:extLst>
            </c:dLbl>
            <c:dLbl>
              <c:idx val="3"/>
              <c:layout>
                <c:manualLayout>
                  <c:x val="-5.7019400284993346E-2"/>
                  <c:y val="-5.7956214926389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B12-4A83-8075-1442B69A0F19}"/>
                </c:ext>
              </c:extLst>
            </c:dLbl>
            <c:dLbl>
              <c:idx val="8"/>
              <c:layout>
                <c:manualLayout>
                  <c:x val="-4.7064936661145043E-2"/>
                  <c:y val="-3.6924210052594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B12-4A83-8075-1442B69A0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Indexek!$B$4:$L$4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Indexek!$B$7:$L$7</c:f>
              <c:numCache>
                <c:formatCode>General\ "pont"</c:formatCode>
                <c:ptCount val="11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B12-4A83-8075-1442B69A0F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774992757545141"/>
          <c:y val="3.5952341926772345E-2"/>
          <c:w val="0.63217800001946622"/>
          <c:h val="0.703718555115867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verzió'!$B$157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4.9562522927545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AF2-45AC-B9C5-240D717C0272}"/>
                </c:ext>
              </c:extLst>
            </c:dLbl>
            <c:dLbl>
              <c:idx val="5"/>
              <c:layout>
                <c:manualLayout>
                  <c:x val="4.1666671223389243E-3"/>
                  <c:y val="-2.478126146377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AF2-45AC-B9C5-240D717C0272}"/>
                </c:ext>
              </c:extLst>
            </c:dLbl>
            <c:dLbl>
              <c:idx val="7"/>
              <c:layout>
                <c:manualLayout>
                  <c:x val="5.5555561631185652E-3"/>
                  <c:y val="2.4781261463773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AF2-45AC-B9C5-240D717C02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verzió'!$B$158:$B$165</c:f>
              <c:numCache>
                <c:formatCode>0%</c:formatCode>
                <c:ptCount val="8"/>
                <c:pt idx="0">
                  <c:v>0.13</c:v>
                </c:pt>
                <c:pt idx="1">
                  <c:v>0.37</c:v>
                </c:pt>
                <c:pt idx="2">
                  <c:v>0.33</c:v>
                </c:pt>
                <c:pt idx="3">
                  <c:v>0.26</c:v>
                </c:pt>
                <c:pt idx="4">
                  <c:v>0.22</c:v>
                </c:pt>
                <c:pt idx="5">
                  <c:v>0.12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F2-45AC-B9C5-240D717C0272}"/>
            </c:ext>
          </c:extLst>
        </c:ser>
        <c:ser>
          <c:idx val="1"/>
          <c:order val="1"/>
          <c:tx>
            <c:strRef>
              <c:f>'Új verzió'!$C$157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C214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verzió'!$C$158:$C$165</c:f>
              <c:numCache>
                <c:formatCode>0%</c:formatCode>
                <c:ptCount val="8"/>
                <c:pt idx="0">
                  <c:v>0.12</c:v>
                </c:pt>
                <c:pt idx="1">
                  <c:v>0.37</c:v>
                </c:pt>
                <c:pt idx="2">
                  <c:v>0.33</c:v>
                </c:pt>
                <c:pt idx="3">
                  <c:v>0.26</c:v>
                </c:pt>
                <c:pt idx="4">
                  <c:v>0.2</c:v>
                </c:pt>
                <c:pt idx="5">
                  <c:v>0.12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F2-45AC-B9C5-240D717C0272}"/>
            </c:ext>
          </c:extLst>
        </c:ser>
        <c:ser>
          <c:idx val="2"/>
          <c:order val="2"/>
          <c:tx>
            <c:strRef>
              <c:f>'Új verzió'!$D$157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90000"/>
                <a:lumOff val="1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verzió'!$D$158:$D$165</c:f>
              <c:numCache>
                <c:formatCode>0%</c:formatCode>
                <c:ptCount val="8"/>
                <c:pt idx="0">
                  <c:v>0.13</c:v>
                </c:pt>
                <c:pt idx="1">
                  <c:v>0.33</c:v>
                </c:pt>
                <c:pt idx="2">
                  <c:v>0.34</c:v>
                </c:pt>
                <c:pt idx="3">
                  <c:v>0.18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F2-45AC-B9C5-240D717C0272}"/>
            </c:ext>
          </c:extLst>
        </c:ser>
        <c:ser>
          <c:idx val="3"/>
          <c:order val="3"/>
          <c:tx>
            <c:strRef>
              <c:f>'Új verzió'!$E$157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9EE0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verzió'!$E$158:$E$165</c:f>
              <c:numCache>
                <c:formatCode>0%</c:formatCode>
                <c:ptCount val="8"/>
                <c:pt idx="0">
                  <c:v>0.12</c:v>
                </c:pt>
                <c:pt idx="1">
                  <c:v>0.3</c:v>
                </c:pt>
                <c:pt idx="2">
                  <c:v>0.37</c:v>
                </c:pt>
                <c:pt idx="3">
                  <c:v>0.25</c:v>
                </c:pt>
                <c:pt idx="4">
                  <c:v>0.23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AF2-45AC-B9C5-240D717C0272}"/>
            </c:ext>
          </c:extLst>
        </c:ser>
        <c:ser>
          <c:idx val="4"/>
          <c:order val="4"/>
          <c:tx>
            <c:strRef>
              <c:f>'Új verzió'!$F$157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verzió'!$F$158:$F$165</c:f>
              <c:numCache>
                <c:formatCode>0%</c:formatCode>
                <c:ptCount val="8"/>
                <c:pt idx="0">
                  <c:v>0.13</c:v>
                </c:pt>
                <c:pt idx="1">
                  <c:v>0.28999999999999998</c:v>
                </c:pt>
                <c:pt idx="2">
                  <c:v>0.41</c:v>
                </c:pt>
                <c:pt idx="3">
                  <c:v>0.21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F2-45AC-B9C5-240D717C0272}"/>
            </c:ext>
          </c:extLst>
        </c:ser>
        <c:ser>
          <c:idx val="5"/>
          <c:order val="5"/>
          <c:tx>
            <c:strRef>
              <c:f>'Új verzió'!$G$157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9EE0">
                <a:lumMod val="7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verzió'!$G$158:$G$165</c:f>
              <c:numCache>
                <c:formatCode>0%</c:formatCode>
                <c:ptCount val="8"/>
                <c:pt idx="0">
                  <c:v>0.12</c:v>
                </c:pt>
                <c:pt idx="1">
                  <c:v>0.27</c:v>
                </c:pt>
                <c:pt idx="2">
                  <c:v>0.4</c:v>
                </c:pt>
                <c:pt idx="3">
                  <c:v>0.2</c:v>
                </c:pt>
                <c:pt idx="4">
                  <c:v>0.22</c:v>
                </c:pt>
                <c:pt idx="5">
                  <c:v>0.14000000000000001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AF2-45AC-B9C5-240D717C0272}"/>
            </c:ext>
          </c:extLst>
        </c:ser>
        <c:ser>
          <c:idx val="6"/>
          <c:order val="6"/>
          <c:tx>
            <c:strRef>
              <c:f>'Új verzió'!$H$157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6A8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verzió'!$H$158:$H$165</c:f>
              <c:numCache>
                <c:formatCode>0%</c:formatCode>
                <c:ptCount val="8"/>
                <c:pt idx="0">
                  <c:v>0.1</c:v>
                </c:pt>
                <c:pt idx="1">
                  <c:v>0.26</c:v>
                </c:pt>
                <c:pt idx="2">
                  <c:v>0.44</c:v>
                </c:pt>
                <c:pt idx="3">
                  <c:v>0.18</c:v>
                </c:pt>
                <c:pt idx="4">
                  <c:v>0.23</c:v>
                </c:pt>
                <c:pt idx="5">
                  <c:v>0.16</c:v>
                </c:pt>
                <c:pt idx="6">
                  <c:v>0.12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AF2-45AC-B9C5-240D717C0272}"/>
            </c:ext>
          </c:extLst>
        </c:ser>
        <c:ser>
          <c:idx val="7"/>
          <c:order val="7"/>
          <c:tx>
            <c:strRef>
              <c:f>'Új verzió'!$I$157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solidFill>
                  <a:srgbClr val="F6A800">
                    <a:lumMod val="20000"/>
                    <a:lumOff val="8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verzió'!$I$158:$I$165</c:f>
              <c:numCache>
                <c:formatCode>0%</c:formatCode>
                <c:ptCount val="8"/>
                <c:pt idx="0">
                  <c:v>0.10459</c:v>
                </c:pt>
                <c:pt idx="1">
                  <c:v>0.1988</c:v>
                </c:pt>
                <c:pt idx="2">
                  <c:v>0.47159000000000001</c:v>
                </c:pt>
                <c:pt idx="3">
                  <c:v>0.18665000000000001</c:v>
                </c:pt>
                <c:pt idx="4">
                  <c:v>0.21729999999999999</c:v>
                </c:pt>
                <c:pt idx="5">
                  <c:v>0.15915000000000001</c:v>
                </c:pt>
                <c:pt idx="6">
                  <c:v>0.16320000000000001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AF2-45AC-B9C5-240D717C0272}"/>
            </c:ext>
          </c:extLst>
        </c:ser>
        <c:ser>
          <c:idx val="8"/>
          <c:order val="8"/>
          <c:tx>
            <c:strRef>
              <c:f>'Új verzió'!$J$157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verzió'!$J$158:$J$165</c:f>
              <c:numCache>
                <c:formatCode>0%</c:formatCode>
                <c:ptCount val="8"/>
                <c:pt idx="0">
                  <c:v>0.15</c:v>
                </c:pt>
                <c:pt idx="1">
                  <c:v>0.19</c:v>
                </c:pt>
                <c:pt idx="2">
                  <c:v>0.5</c:v>
                </c:pt>
                <c:pt idx="3">
                  <c:v>0.1</c:v>
                </c:pt>
                <c:pt idx="4">
                  <c:v>0.24</c:v>
                </c:pt>
                <c:pt idx="5">
                  <c:v>0.09</c:v>
                </c:pt>
                <c:pt idx="6">
                  <c:v>0.15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AF2-45AC-B9C5-240D717C0272}"/>
            </c:ext>
          </c:extLst>
        </c:ser>
        <c:ser>
          <c:idx val="9"/>
          <c:order val="9"/>
          <c:tx>
            <c:strRef>
              <c:f>'Új verzió'!$K$157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AF2-45AC-B9C5-240D717C0272}"/>
              </c:ext>
            </c:extLst>
          </c:dPt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verzió'!$K$158:$K$165</c:f>
              <c:numCache>
                <c:formatCode>0%</c:formatCode>
                <c:ptCount val="8"/>
                <c:pt idx="0">
                  <c:v>0.12945000000000001</c:v>
                </c:pt>
                <c:pt idx="1">
                  <c:v>0.169986</c:v>
                </c:pt>
                <c:pt idx="2">
                  <c:v>0.53129444999999997</c:v>
                </c:pt>
                <c:pt idx="3">
                  <c:v>0.105263</c:v>
                </c:pt>
                <c:pt idx="4">
                  <c:v>0.18776699999999999</c:v>
                </c:pt>
                <c:pt idx="5">
                  <c:v>0.11593199999999999</c:v>
                </c:pt>
                <c:pt idx="6">
                  <c:v>0.16927500000000001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AF2-45AC-B9C5-240D717C0272}"/>
            </c:ext>
          </c:extLst>
        </c:ser>
        <c:ser>
          <c:idx val="10"/>
          <c:order val="10"/>
          <c:tx>
            <c:strRef>
              <c:f>'Új verzió'!$L$157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verzió'!$A$158:$A$165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verzió'!$L$158:$L$165</c:f>
              <c:numCache>
                <c:formatCode>0%</c:formatCode>
                <c:ptCount val="8"/>
                <c:pt idx="0">
                  <c:v>0.15238915195867414</c:v>
                </c:pt>
                <c:pt idx="1">
                  <c:v>0.21093413689195006</c:v>
                </c:pt>
                <c:pt idx="2">
                  <c:v>0.5501506672406371</c:v>
                </c:pt>
                <c:pt idx="3">
                  <c:v>0.10546706844597503</c:v>
                </c:pt>
                <c:pt idx="4">
                  <c:v>0.22858372793801118</c:v>
                </c:pt>
                <c:pt idx="5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AF2-45AC-B9C5-240D717C02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8567309644490182E-4"/>
          <c:y val="0.86676208427970436"/>
          <c:w val="0.99498535878901984"/>
          <c:h val="0.118369158842032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39255581609655"/>
          <c:y val="4.1872403223647728E-2"/>
          <c:w val="0.77435736132117339"/>
          <c:h val="0.6527806219827796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2.202446927207178E-2"/>
                  <c:y val="4.7143342363984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71-4C27-962F-40375E0F5E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verzió'!$A$171:$A$181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verzió'!$B$171:$B$181</c:f>
              <c:numCache>
                <c:formatCode>General\ "pont"</c:formatCode>
                <c:ptCount val="11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71-4C27-962F-40375E0F5E50}"/>
            </c:ext>
          </c:extLst>
        </c:ser>
        <c:ser>
          <c:idx val="1"/>
          <c:order val="1"/>
          <c:tx>
            <c:strRef>
              <c:f>'Új verzió'!$C$170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4.1295879885135597E-3"/>
                  <c:y val="1.5714447454661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71-4C27-962F-40375E0F5E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verzió'!$A$171:$A$181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verzió'!$C$171:$C$181</c:f>
              <c:numCache>
                <c:formatCode>General\ "pont"</c:formatCode>
                <c:ptCount val="11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71-4C27-962F-40375E0F5E50}"/>
            </c:ext>
          </c:extLst>
        </c:ser>
        <c:ser>
          <c:idx val="2"/>
          <c:order val="2"/>
          <c:tx>
            <c:strRef>
              <c:f>'Új verzió'!$D$170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71-4C27-962F-40375E0F5E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verzió'!$A$171:$A$181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verzió'!$D$171:$D$181</c:f>
              <c:numCache>
                <c:formatCode>General\ "pont"</c:formatCode>
                <c:ptCount val="11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71-4C27-962F-40375E0F5E50}"/>
            </c:ext>
          </c:extLst>
        </c:ser>
        <c:ser>
          <c:idx val="3"/>
          <c:order val="3"/>
          <c:tx>
            <c:strRef>
              <c:f>'Új verzió'!$E$170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1.3765293295044862E-3"/>
                  <c:y val="-1.3095372878884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71-4C27-962F-40375E0F5E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verzió'!$A$171:$A$181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verzió'!$E$171:$E$181</c:f>
              <c:numCache>
                <c:formatCode>General\ "pont"</c:formatCode>
                <c:ptCount val="11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71-4C27-962F-40375E0F5E50}"/>
            </c:ext>
          </c:extLst>
        </c:ser>
        <c:ser>
          <c:idx val="4"/>
          <c:order val="4"/>
          <c:tx>
            <c:strRef>
              <c:f>'Új verzió'!$F$170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5.5061173180180464E-3"/>
                  <c:y val="3.6667044060877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71-4C27-962F-40375E0F5E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verzió'!$A$171:$A$181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verzió'!$F$171:$F$181</c:f>
              <c:numCache>
                <c:formatCode>General\ "pont"</c:formatCode>
                <c:ptCount val="11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71-4C27-962F-40375E0F5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9817327787343673"/>
          <c:h val="0.6819377834103070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verzió'!$B$184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7A-4858-9F4B-508C6033EA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verzió'!$A$185:$A$195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verzió'!$B$185:$B$195</c:f>
              <c:numCache>
                <c:formatCode>General\ "pont"</c:formatCode>
                <c:ptCount val="11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7A-4858-9F4B-508C6033EACA}"/>
            </c:ext>
          </c:extLst>
        </c:ser>
        <c:ser>
          <c:idx val="1"/>
          <c:order val="1"/>
          <c:tx>
            <c:strRef>
              <c:f>'Új verzió'!$C$184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7A-4858-9F4B-508C6033EA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verzió'!$A$185:$A$195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verzió'!$C$185:$C$195</c:f>
              <c:numCache>
                <c:formatCode>General\ "pont"</c:formatCode>
                <c:ptCount val="11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7A-4858-9F4B-508C6033EACA}"/>
            </c:ext>
          </c:extLst>
        </c:ser>
        <c:ser>
          <c:idx val="2"/>
          <c:order val="2"/>
          <c:tx>
            <c:strRef>
              <c:f>'Új verzió'!$D$184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1.0206911254142625E-16"/>
                  <c:y val="1.49303826821668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67A-4858-9F4B-508C6033EA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verzió'!$A$185:$A$195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verzió'!$D$185:$D$195</c:f>
              <c:numCache>
                <c:formatCode>General\ "pont"</c:formatCode>
                <c:ptCount val="11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7A-4858-9F4B-508C6033EACA}"/>
            </c:ext>
          </c:extLst>
        </c:ser>
        <c:ser>
          <c:idx val="3"/>
          <c:order val="3"/>
          <c:tx>
            <c:strRef>
              <c:f>'Új verzió'!$E$184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9.7430732941045858E-3"/>
                  <c:y val="2.98607653643336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7A-4858-9F4B-508C6033EA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verzió'!$A$185:$A$195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verzió'!$E$185:$E$195</c:f>
              <c:numCache>
                <c:formatCode>General\ "pont"</c:formatCode>
                <c:ptCount val="11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67A-4858-9F4B-508C6033EACA}"/>
            </c:ext>
          </c:extLst>
        </c:ser>
        <c:ser>
          <c:idx val="4"/>
          <c:order val="4"/>
          <c:tx>
            <c:strRef>
              <c:f>'Új verzió'!$F$184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7A-4858-9F4B-508C6033EA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verzió'!$A$185:$A$195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verzió'!$F$185:$F$195</c:f>
              <c:numCache>
                <c:formatCode>General\ "pont"</c:formatCode>
                <c:ptCount val="11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67A-4858-9F4B-508C6033E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2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05538642780543"/>
          <c:y val="4.1554046892734842E-2"/>
          <c:w val="0.8722636162546924"/>
          <c:h val="0.6461436921043148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verzió'!$L$202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2.6891842380847675E-3"/>
                  <c:y val="3.4500480797951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3A-4A2B-80CD-F5B5BEE4E6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verzió'!$K$203:$K$213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verzió'!$L$203:$L$213</c:f>
              <c:numCache>
                <c:formatCode>General\ "pont"</c:formatCode>
                <c:ptCount val="11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3A-4A2B-80CD-F5B5BEE4E697}"/>
            </c:ext>
          </c:extLst>
        </c:ser>
        <c:ser>
          <c:idx val="1"/>
          <c:order val="1"/>
          <c:tx>
            <c:strRef>
              <c:f>'Új verzió'!$M$202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0"/>
                  <c:y val="2.2026134596447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3A-4A2B-80CD-F5B5BEE4E6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verzió'!$K$203:$K$213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verzió'!$M$203:$M$213</c:f>
              <c:numCache>
                <c:formatCode>General\ "pont"</c:formatCode>
                <c:ptCount val="11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3A-4A2B-80CD-F5B5BEE4E697}"/>
            </c:ext>
          </c:extLst>
        </c:ser>
        <c:ser>
          <c:idx val="2"/>
          <c:order val="2"/>
          <c:tx>
            <c:strRef>
              <c:f>'Új verzió'!$N$202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6.7228897881211796E-3"/>
                  <c:y val="-4.36797310671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3A-4A2B-80CD-F5B5BEE4E6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verzió'!$K$203:$K$213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verzió'!$N$203:$N$213</c:f>
              <c:numCache>
                <c:formatCode>General\ "pont"</c:formatCode>
                <c:ptCount val="11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83A-4A2B-80CD-F5B5BEE4E697}"/>
            </c:ext>
          </c:extLst>
        </c:ser>
        <c:ser>
          <c:idx val="3"/>
          <c:order val="3"/>
          <c:tx>
            <c:strRef>
              <c:f>'Új verzió'!$O$202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1.4655269405971156E-3"/>
                  <c:y val="-3.8907056649368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3A-4A2B-80CD-F5B5BEE4E6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verzió'!$K$203:$K$213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verzió'!$O$203:$O$213</c:f>
              <c:numCache>
                <c:formatCode>General\ "pont"</c:formatCode>
                <c:ptCount val="11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83A-4A2B-80CD-F5B5BEE4E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02487933924352"/>
          <c:y val="0.85313366568451565"/>
          <c:w val="0.75457120354957552"/>
          <c:h val="0.132182244584519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78963757655293088"/>
          <c:h val="0.807865370230124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verzió'!$B$229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C6C-4586-9C6A-AB34B76BA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verzió'!$A$230:$A$240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verzió'!$B$230:$B$240</c:f>
              <c:numCache>
                <c:formatCode>General\ "pont"</c:formatCode>
                <c:ptCount val="11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6C-4586-9C6A-AB34B76BA6F8}"/>
            </c:ext>
          </c:extLst>
        </c:ser>
        <c:ser>
          <c:idx val="1"/>
          <c:order val="1"/>
          <c:tx>
            <c:strRef>
              <c:f>'Új verzió'!$C$229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1.3888888888889906E-3"/>
                  <c:y val="2.21331174370043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6C-4586-9C6A-AB34B76BA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verzió'!$A$230:$A$240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verzió'!$C$230:$C$240</c:f>
              <c:numCache>
                <c:formatCode>General\ "pont"</c:formatCode>
                <c:ptCount val="11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6C-4586-9C6A-AB34B76BA6F8}"/>
            </c:ext>
          </c:extLst>
        </c:ser>
        <c:ser>
          <c:idx val="2"/>
          <c:order val="2"/>
          <c:tx>
            <c:strRef>
              <c:f>'Új verzió'!$D$229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6C-4586-9C6A-AB34B76BA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verzió'!$A$230:$A$240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verzió'!$D$230:$D$240</c:f>
              <c:numCache>
                <c:formatCode>General\ "pont"</c:formatCode>
                <c:ptCount val="11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6C-4586-9C6A-AB34B76BA6F8}"/>
            </c:ext>
          </c:extLst>
        </c:ser>
        <c:ser>
          <c:idx val="3"/>
          <c:order val="3"/>
          <c:tx>
            <c:strRef>
              <c:f>'Új verzió'!$E$229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6C-4586-9C6A-AB34B76BA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verzió'!$A$230:$A$240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verzió'!$E$230:$E$240</c:f>
              <c:numCache>
                <c:formatCode>General\ "pont"</c:formatCode>
                <c:ptCount val="11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6C-4586-9C6A-AB34B76BA6F8}"/>
            </c:ext>
          </c:extLst>
        </c:ser>
        <c:ser>
          <c:idx val="4"/>
          <c:order val="4"/>
          <c:tx>
            <c:strRef>
              <c:f>'Új verzió'!$F$229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6C-4586-9C6A-AB34B76BA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verzió'!$A$230:$A$240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verzió'!$F$230:$F$240</c:f>
              <c:numCache>
                <c:formatCode>General\ "pont"</c:formatCode>
                <c:ptCount val="1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C6C-4586-9C6A-AB34B76BA6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88040884151094"/>
          <c:y val="3.9331133817402469E-2"/>
          <c:w val="0.77127320414638467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verzió'!$L$242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11-462C-B090-AE917FF6B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verzió'!$K$243:$K$253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verzió'!$L$243:$L$253</c:f>
              <c:numCache>
                <c:formatCode>General\ "pont"</c:formatCode>
                <c:ptCount val="11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11-462C-B090-AE917FF6BFEB}"/>
            </c:ext>
          </c:extLst>
        </c:ser>
        <c:ser>
          <c:idx val="1"/>
          <c:order val="1"/>
          <c:tx>
            <c:strRef>
              <c:f>'Új verzió'!$M$242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11-462C-B090-AE917FF6B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verzió'!$K$243:$K$253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verzió'!$M$243:$M$253</c:f>
              <c:numCache>
                <c:formatCode>General\ "pont"</c:formatCode>
                <c:ptCount val="11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11-462C-B090-AE917FF6BFEB}"/>
            </c:ext>
          </c:extLst>
        </c:ser>
        <c:ser>
          <c:idx val="2"/>
          <c:order val="2"/>
          <c:tx>
            <c:strRef>
              <c:f>'Új verzió'!$N$242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11-462C-B090-AE917FF6B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verzió'!$K$243:$K$253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verzió'!$N$243:$N$253</c:f>
              <c:numCache>
                <c:formatCode>General\ "pont"</c:formatCode>
                <c:ptCount val="11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11-462C-B090-AE917FF6BFEB}"/>
            </c:ext>
          </c:extLst>
        </c:ser>
        <c:ser>
          <c:idx val="3"/>
          <c:order val="3"/>
          <c:tx>
            <c:strRef>
              <c:f>'Új verzió'!$O$242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11-462C-B090-AE917FF6B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verzió'!$K$243:$K$253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verzió'!$O$243:$O$253</c:f>
              <c:numCache>
                <c:formatCode>General\ "pont"</c:formatCode>
                <c:ptCount val="1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11-462C-B090-AE917FF6BF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7088117074235"/>
          <c:y val="0.85236717865591394"/>
          <c:w val="0.78994987511770531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712366142620519"/>
          <c:h val="0.6440262864839618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6D-4A00-A960-402927E98D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6D-4A00-A960-402927E98D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6D-4A00-A960-402927E98D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6D-4A00-A960-402927E98D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6D-4A00-A960-402927E98D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6D-4A00-A960-402927E98D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6D-4A00-A960-402927E98D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6D-4A00-A960-402927E98D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6D-4A00-A960-402927E98D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6D-4A00-A960-402927E98D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Indexek!$B$53:$B$63</c:f>
              <c:numCache>
                <c:formatCode>General\ "pont"</c:formatCode>
                <c:ptCount val="11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96D-4A00-A960-402927E98D53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896D-4A00-A960-402927E98D5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96D-4A00-A960-402927E98D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96D-4A00-A960-402927E98D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96D-4A00-A960-402927E98D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96D-4A00-A960-402927E98D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96D-4A00-A960-402927E98D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96D-4A00-A960-402927E98D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96D-4A00-A960-402927E98D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96D-4A00-A960-402927E98D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96D-4A00-A960-402927E98D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96D-4A00-A960-402927E98D53}"/>
                </c:ext>
              </c:extLst>
            </c:dLbl>
            <c:dLbl>
              <c:idx val="10"/>
              <c:layout>
                <c:manualLayout>
                  <c:x val="-6.2738038565512359E-4"/>
                  <c:y val="2.5541315318445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896D-4A00-A960-402927E98D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Indexek!$C$53:$C$63</c:f>
              <c:numCache>
                <c:formatCode>General\ "pont"</c:formatCode>
                <c:ptCount val="11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896D-4A00-A960-402927E98D53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96D-4A00-A960-402927E98D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96D-4A00-A960-402927E98D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96D-4A00-A960-402927E98D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96D-4A00-A960-402927E98D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96D-4A00-A960-402927E98D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96D-4A00-A960-402927E98D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96D-4A00-A960-402927E98D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96D-4A00-A960-402927E98D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96D-4A00-A960-402927E98D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96D-4A00-A960-402927E98D53}"/>
                </c:ext>
              </c:extLst>
            </c:dLbl>
            <c:dLbl>
              <c:idx val="10"/>
              <c:layout>
                <c:manualLayout>
                  <c:x val="-1.8180972190489336E-2"/>
                  <c:y val="-3.346902411726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896D-4A00-A960-402927E98D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Indexek!$D$53:$D$63</c:f>
              <c:numCache>
                <c:formatCode>General\ "pont"</c:formatCode>
                <c:ptCount val="11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896D-4A00-A960-402927E98D53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896D-4A00-A960-402927E98D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896D-4A00-A960-402927E98D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896D-4A00-A960-402927E98D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896D-4A00-A960-402927E98D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896D-4A00-A960-402927E98D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896D-4A00-A960-402927E98D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896D-4A00-A960-402927E98D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896D-4A00-A960-402927E98D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896D-4A00-A960-402927E98D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896D-4A00-A960-402927E98D53}"/>
                </c:ext>
              </c:extLst>
            </c:dLbl>
            <c:dLbl>
              <c:idx val="10"/>
              <c:layout>
                <c:manualLayout>
                  <c:x val="-6.299043928060338E-5"/>
                  <c:y val="-4.6297358777207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896D-4A00-A960-402927E98D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Indexek!$E$53:$E$63</c:f>
              <c:numCache>
                <c:formatCode>General\ "pont"</c:formatCode>
                <c:ptCount val="11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896D-4A00-A960-402927E98D53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896D-4A00-A960-402927E98D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896D-4A00-A960-402927E98D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896D-4A00-A960-402927E98D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896D-4A00-A960-402927E98D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896D-4A00-A960-402927E98D5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896D-4A00-A960-402927E98D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896D-4A00-A960-402927E98D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896D-4A00-A960-402927E98D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896D-4A00-A960-402927E98D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896D-4A00-A960-402927E98D53}"/>
                </c:ext>
              </c:extLst>
            </c:dLbl>
            <c:dLbl>
              <c:idx val="10"/>
              <c:layout>
                <c:manualLayout>
                  <c:x val="0"/>
                  <c:y val="-3.3353670115838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896D-4A00-A960-402927E98D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Indexek!$A$53:$A$63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Indexek!$F$53:$F$63</c:f>
              <c:numCache>
                <c:formatCode>General\ "pont"</c:formatCode>
                <c:ptCount val="1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7-896D-4A00-A960-402927E98D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20366937964514"/>
          <c:y val="0.92878940925013842"/>
          <c:w val="0.73219077016676226"/>
          <c:h val="7.12105907498616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330167130974244"/>
          <c:y val="4.1298673513469324E-2"/>
          <c:w val="0.54757742501668594"/>
          <c:h val="0.758600728708091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Indexek!$B$26:$B$32</c:f>
              <c:numCache>
                <c:formatCode>General\ "pont"</c:formatCode>
                <c:ptCount val="7"/>
                <c:pt idx="0">
                  <c:v>-46</c:v>
                </c:pt>
                <c:pt idx="1">
                  <c:v>-24</c:v>
                </c:pt>
                <c:pt idx="3">
                  <c:v>-32</c:v>
                </c:pt>
                <c:pt idx="4">
                  <c:v>-33</c:v>
                </c:pt>
                <c:pt idx="5">
                  <c:v>-28</c:v>
                </c:pt>
                <c:pt idx="6">
                  <c:v>-30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D1-42E6-9F67-D5B3456D8DFF}"/>
            </c:ext>
          </c:extLst>
        </c:ser>
        <c:ser>
          <c:idx val="1"/>
          <c:order val="1"/>
          <c:tx>
            <c:strRef>
              <c:f>Indexek!$C$25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C2148">
                  <a:lumMod val="10000"/>
                  <a:lumOff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Indexek!$C$26:$C$32</c:f>
              <c:numCache>
                <c:formatCode>General\ "pont"</c:formatCode>
                <c:ptCount val="7"/>
                <c:pt idx="0">
                  <c:v>-43</c:v>
                </c:pt>
                <c:pt idx="1">
                  <c:v>-20</c:v>
                </c:pt>
                <c:pt idx="3">
                  <c:v>-29</c:v>
                </c:pt>
                <c:pt idx="4">
                  <c:v>-33</c:v>
                </c:pt>
                <c:pt idx="5">
                  <c:v>-24</c:v>
                </c:pt>
                <c:pt idx="6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D1-42E6-9F67-D5B3456D8DFF}"/>
            </c:ext>
          </c:extLst>
        </c:ser>
        <c:ser>
          <c:idx val="2"/>
          <c:order val="2"/>
          <c:tx>
            <c:strRef>
              <c:f>Indexek!$D$25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9EE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1D1-42E6-9F67-D5B3456D8DFF}"/>
              </c:ext>
            </c:extLst>
          </c:dPt>
          <c:dPt>
            <c:idx val="3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Indexek!$D$26:$D$32</c:f>
              <c:numCache>
                <c:formatCode>General\ "pont"</c:formatCode>
                <c:ptCount val="7"/>
                <c:pt idx="0">
                  <c:v>-44</c:v>
                </c:pt>
                <c:pt idx="1">
                  <c:v>-13</c:v>
                </c:pt>
                <c:pt idx="2">
                  <c:v>-26</c:v>
                </c:pt>
                <c:pt idx="3">
                  <c:v>-28</c:v>
                </c:pt>
                <c:pt idx="4">
                  <c:v>-33</c:v>
                </c:pt>
                <c:pt idx="5">
                  <c:v>-21</c:v>
                </c:pt>
                <c:pt idx="6">
                  <c:v>-27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D1-42E6-9F67-D5B3456D8DFF}"/>
            </c:ext>
          </c:extLst>
        </c:ser>
        <c:ser>
          <c:idx val="3"/>
          <c:order val="3"/>
          <c:tx>
            <c:strRef>
              <c:f>Indexek!$E$25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48A0AE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8A0AE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1D1-42E6-9F67-D5B3456D8DFF}"/>
              </c:ext>
            </c:extLst>
          </c:dPt>
          <c:dPt>
            <c:idx val="3"/>
            <c:invertIfNegative val="0"/>
            <c:bubble3D val="0"/>
            <c:spPr>
              <a:solidFill>
                <a:srgbClr val="E572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Indexek!$E$26:$E$32</c:f>
              <c:numCache>
                <c:formatCode>General\ "pont"</c:formatCode>
                <c:ptCount val="7"/>
                <c:pt idx="0">
                  <c:v>-34</c:v>
                </c:pt>
                <c:pt idx="1">
                  <c:v>-22</c:v>
                </c:pt>
                <c:pt idx="2">
                  <c:v>-19</c:v>
                </c:pt>
                <c:pt idx="3">
                  <c:v>-21</c:v>
                </c:pt>
                <c:pt idx="4">
                  <c:v>-25</c:v>
                </c:pt>
                <c:pt idx="5">
                  <c:v>-12</c:v>
                </c:pt>
                <c:pt idx="6">
                  <c:v>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1D1-42E6-9F67-D5B3456D8DFF}"/>
            </c:ext>
          </c:extLst>
        </c:ser>
        <c:ser>
          <c:idx val="4"/>
          <c:order val="4"/>
          <c:tx>
            <c:strRef>
              <c:f>Indexek!$F$25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9EE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1D1-42E6-9F67-D5B3456D8DFF}"/>
              </c:ext>
            </c:extLst>
          </c:dPt>
          <c:dPt>
            <c:idx val="3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Indexek!$F$26:$F$32</c:f>
              <c:numCache>
                <c:formatCode>General\ "pont"</c:formatCode>
                <c:ptCount val="7"/>
                <c:pt idx="0">
                  <c:v>-25</c:v>
                </c:pt>
                <c:pt idx="1">
                  <c:v>-4</c:v>
                </c:pt>
                <c:pt idx="2">
                  <c:v>-17</c:v>
                </c:pt>
                <c:pt idx="3">
                  <c:v>-12</c:v>
                </c:pt>
                <c:pt idx="4">
                  <c:v>-14</c:v>
                </c:pt>
                <c:pt idx="5">
                  <c:v>-3</c:v>
                </c:pt>
                <c:pt idx="6">
                  <c:v>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1D1-42E6-9F67-D5B3456D8DFF}"/>
            </c:ext>
          </c:extLst>
        </c:ser>
        <c:ser>
          <c:idx val="5"/>
          <c:order val="5"/>
          <c:tx>
            <c:strRef>
              <c:f>Indexek!$G$25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Indexek!$G$26:$G$32</c:f>
              <c:numCache>
                <c:formatCode>General\ "pont"</c:formatCode>
                <c:ptCount val="7"/>
                <c:pt idx="0">
                  <c:v>-13</c:v>
                </c:pt>
                <c:pt idx="1">
                  <c:v>3</c:v>
                </c:pt>
                <c:pt idx="2">
                  <c:v>-15</c:v>
                </c:pt>
                <c:pt idx="3">
                  <c:v>-2</c:v>
                </c:pt>
                <c:pt idx="4">
                  <c:v>1</c:v>
                </c:pt>
                <c:pt idx="5">
                  <c:v>4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1D1-42E6-9F67-D5B3456D8DFF}"/>
            </c:ext>
          </c:extLst>
        </c:ser>
        <c:ser>
          <c:idx val="6"/>
          <c:order val="6"/>
          <c:tx>
            <c:strRef>
              <c:f>Indexek!$H$25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Indexek!$H$26:$H$32</c:f>
              <c:numCache>
                <c:formatCode>General\ "pont"</c:formatCode>
                <c:ptCount val="7"/>
                <c:pt idx="0">
                  <c:v>-11</c:v>
                </c:pt>
                <c:pt idx="1">
                  <c:v>3</c:v>
                </c:pt>
                <c:pt idx="2">
                  <c:v>-9</c:v>
                </c:pt>
                <c:pt idx="3">
                  <c:v>-1</c:v>
                </c:pt>
                <c:pt idx="4">
                  <c:v>-1</c:v>
                </c:pt>
                <c:pt idx="5">
                  <c:v>8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1D1-42E6-9F67-D5B3456D8DFF}"/>
            </c:ext>
          </c:extLst>
        </c:ser>
        <c:ser>
          <c:idx val="7"/>
          <c:order val="7"/>
          <c:tx>
            <c:strRef>
              <c:f>Indexek!$I$25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Indexek!$I$26:$I$32</c:f>
              <c:numCache>
                <c:formatCode>General\ "pont"</c:formatCode>
                <c:ptCount val="7"/>
                <c:pt idx="0">
                  <c:v>-20</c:v>
                </c:pt>
                <c:pt idx="1">
                  <c:v>-8</c:v>
                </c:pt>
                <c:pt idx="2">
                  <c:v>-13</c:v>
                </c:pt>
                <c:pt idx="3">
                  <c:v>-7</c:v>
                </c:pt>
                <c:pt idx="4">
                  <c:v>-8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C1D1-42E6-9F67-D5B3456D8DFF}"/>
            </c:ext>
          </c:extLst>
        </c:ser>
        <c:ser>
          <c:idx val="8"/>
          <c:order val="8"/>
          <c:tx>
            <c:strRef>
              <c:f>Indexek!$J$25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Indexek!$J$26:$J$32</c:f>
              <c:numCache>
                <c:formatCode>General\ "pont"</c:formatCode>
                <c:ptCount val="7"/>
                <c:pt idx="0">
                  <c:v>-11</c:v>
                </c:pt>
                <c:pt idx="1">
                  <c:v>-10</c:v>
                </c:pt>
                <c:pt idx="2">
                  <c:v>-1</c:v>
                </c:pt>
                <c:pt idx="3">
                  <c:v>1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1D1-42E6-9F67-D5B3456D8DFF}"/>
            </c:ext>
          </c:extLst>
        </c:ser>
        <c:ser>
          <c:idx val="9"/>
          <c:order val="9"/>
          <c:tx>
            <c:strRef>
              <c:f>Indexek!$K$25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C2148">
                <a:lumMod val="90000"/>
                <a:lumOff val="1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C1D1-42E6-9F67-D5B3456D8DF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Indexek!$K$26:$K$32</c:f>
              <c:numCache>
                <c:formatCode>General\ "pont"</c:formatCode>
                <c:ptCount val="7"/>
                <c:pt idx="0">
                  <c:v>-10</c:v>
                </c:pt>
                <c:pt idx="1">
                  <c:v>-1</c:v>
                </c:pt>
                <c:pt idx="2">
                  <c:v>-6</c:v>
                </c:pt>
                <c:pt idx="3">
                  <c:v>3</c:v>
                </c:pt>
                <c:pt idx="4">
                  <c:v>8</c:v>
                </c:pt>
                <c:pt idx="5">
                  <c:v>13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C1D1-42E6-9F67-D5B3456D8DFF}"/>
            </c:ext>
          </c:extLst>
        </c:ser>
        <c:ser>
          <c:idx val="10"/>
          <c:order val="10"/>
          <c:tx>
            <c:strRef>
              <c:f>Indexek!$L$25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0"/>
                  <c:y val="-1.2418271638642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1D1-42E6-9F67-D5B3456D8DFF}"/>
                </c:ext>
              </c:extLst>
            </c:dLbl>
            <c:dLbl>
              <c:idx val="5"/>
              <c:layout>
                <c:manualLayout>
                  <c:x val="0"/>
                  <c:y val="-2.2352888949556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1D1-42E6-9F67-D5B3456D8DFF}"/>
                </c:ext>
              </c:extLst>
            </c:dLbl>
            <c:dLbl>
              <c:idx val="6"/>
              <c:layout>
                <c:manualLayout>
                  <c:x val="2.78738180787818E-3"/>
                  <c:y val="-2.48365432772855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1D1-42E6-9F67-D5B3456D8D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Indexek!$L$26:$L$32</c:f>
              <c:numCache>
                <c:formatCode>General\ "pont"</c:formatCode>
                <c:ptCount val="7"/>
                <c:pt idx="0">
                  <c:v>-12</c:v>
                </c:pt>
                <c:pt idx="1">
                  <c:v>-10</c:v>
                </c:pt>
                <c:pt idx="2">
                  <c:v>-6</c:v>
                </c:pt>
                <c:pt idx="3">
                  <c:v>-1</c:v>
                </c:pt>
                <c:pt idx="4">
                  <c:v>6</c:v>
                </c:pt>
                <c:pt idx="5">
                  <c:v>9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1D1-42E6-9F67-D5B3456D8D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20"/>
          <c:min val="-5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egendEntry>
        <c:idx val="8"/>
        <c:delete val="1"/>
      </c:legendEntry>
      <c:layout>
        <c:manualLayout>
          <c:xMode val="edge"/>
          <c:yMode val="edge"/>
          <c:x val="0"/>
          <c:y val="0.87917373709599789"/>
          <c:w val="1"/>
          <c:h val="0.119179032951052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2107232114501253"/>
          <c:y val="2.612636520544169E-2"/>
          <c:w val="0.53562570246959829"/>
          <c:h val="0.761912322761038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Indexek!$B$39:$B$45</c:f>
              <c:numCache>
                <c:formatCode>General\ "pont"</c:formatCode>
                <c:ptCount val="7"/>
                <c:pt idx="0">
                  <c:v>-10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13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84-4FCB-A47D-7DB8F7727256}"/>
            </c:ext>
          </c:extLst>
        </c:ser>
        <c:ser>
          <c:idx val="1"/>
          <c:order val="1"/>
          <c:tx>
            <c:strRef>
              <c:f>Indexek!$C$38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Indexek!$C$39:$C$45</c:f>
              <c:numCache>
                <c:formatCode>General\ "pont"</c:formatCode>
                <c:ptCount val="7"/>
                <c:pt idx="0">
                  <c:v>7</c:v>
                </c:pt>
                <c:pt idx="1">
                  <c:v>17</c:v>
                </c:pt>
                <c:pt idx="2">
                  <c:v>8</c:v>
                </c:pt>
                <c:pt idx="3">
                  <c:v>17</c:v>
                </c:pt>
                <c:pt idx="4">
                  <c:v>19</c:v>
                </c:pt>
                <c:pt idx="5">
                  <c:v>31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84-4FCB-A47D-7DB8F7727256}"/>
            </c:ext>
          </c:extLst>
        </c:ser>
        <c:ser>
          <c:idx val="2"/>
          <c:order val="2"/>
          <c:tx>
            <c:strRef>
              <c:f>Indexek!$D$38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C2148">
                  <a:lumMod val="10000"/>
                  <a:lumOff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Indexek!$D$39:$D$45</c:f>
              <c:numCache>
                <c:formatCode>General\ "pont"</c:formatCode>
                <c:ptCount val="7"/>
                <c:pt idx="0">
                  <c:v>17</c:v>
                </c:pt>
                <c:pt idx="1">
                  <c:v>23</c:v>
                </c:pt>
                <c:pt idx="2">
                  <c:v>9</c:v>
                </c:pt>
                <c:pt idx="3">
                  <c:v>21</c:v>
                </c:pt>
                <c:pt idx="4">
                  <c:v>24</c:v>
                </c:pt>
                <c:pt idx="5">
                  <c:v>33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84-4FCB-A47D-7DB8F7727256}"/>
            </c:ext>
          </c:extLst>
        </c:ser>
        <c:ser>
          <c:idx val="3"/>
          <c:order val="3"/>
          <c:tx>
            <c:strRef>
              <c:f>Indexek!$E$38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Indexek!$E$39:$E$45</c:f>
              <c:numCache>
                <c:formatCode>General\ "pont"</c:formatCode>
                <c:ptCount val="7"/>
                <c:pt idx="0">
                  <c:v>12</c:v>
                </c:pt>
                <c:pt idx="1">
                  <c:v>20</c:v>
                </c:pt>
                <c:pt idx="2">
                  <c:v>9</c:v>
                </c:pt>
                <c:pt idx="3">
                  <c:v>18</c:v>
                </c:pt>
                <c:pt idx="4">
                  <c:v>24</c:v>
                </c:pt>
                <c:pt idx="5">
                  <c:v>31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E84-4FCB-A47D-7DB8F7727256}"/>
            </c:ext>
          </c:extLst>
        </c:ser>
        <c:ser>
          <c:idx val="4"/>
          <c:order val="4"/>
          <c:tx>
            <c:strRef>
              <c:f>Indexek!$F$38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Indexek!$F$39:$F$45</c:f>
              <c:numCache>
                <c:formatCode>General\ "pont"</c:formatCode>
                <c:ptCount val="7"/>
                <c:pt idx="0">
                  <c:v>25</c:v>
                </c:pt>
                <c:pt idx="1">
                  <c:v>30</c:v>
                </c:pt>
                <c:pt idx="2">
                  <c:v>17</c:v>
                </c:pt>
                <c:pt idx="3">
                  <c:v>27</c:v>
                </c:pt>
                <c:pt idx="4">
                  <c:v>32</c:v>
                </c:pt>
                <c:pt idx="5">
                  <c:v>38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E84-4FCB-A47D-7DB8F7727256}"/>
            </c:ext>
          </c:extLst>
        </c:ser>
        <c:ser>
          <c:idx val="5"/>
          <c:order val="5"/>
          <c:tx>
            <c:strRef>
              <c:f>Indexek!$G$38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Indexek!$G$39:$G$45</c:f>
              <c:numCache>
                <c:formatCode>General\ "pont"</c:formatCode>
                <c:ptCount val="7"/>
                <c:pt idx="0">
                  <c:v>18</c:v>
                </c:pt>
                <c:pt idx="1">
                  <c:v>23</c:v>
                </c:pt>
                <c:pt idx="2">
                  <c:v>14</c:v>
                </c:pt>
                <c:pt idx="3">
                  <c:v>22</c:v>
                </c:pt>
                <c:pt idx="4">
                  <c:v>25</c:v>
                </c:pt>
                <c:pt idx="5">
                  <c:v>38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E84-4FCB-A47D-7DB8F7727256}"/>
            </c:ext>
          </c:extLst>
        </c:ser>
        <c:ser>
          <c:idx val="6"/>
          <c:order val="6"/>
          <c:tx>
            <c:strRef>
              <c:f>Indexek!$H$38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Indexek!$H$39:$H$45</c:f>
              <c:numCache>
                <c:formatCode>General\ "pont"</c:formatCode>
                <c:ptCount val="7"/>
                <c:pt idx="0">
                  <c:v>20</c:v>
                </c:pt>
                <c:pt idx="1">
                  <c:v>28</c:v>
                </c:pt>
                <c:pt idx="2">
                  <c:v>21</c:v>
                </c:pt>
                <c:pt idx="3">
                  <c:v>26</c:v>
                </c:pt>
                <c:pt idx="4">
                  <c:v>30</c:v>
                </c:pt>
                <c:pt idx="5">
                  <c:v>36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E84-4FCB-A47D-7DB8F7727256}"/>
            </c:ext>
          </c:extLst>
        </c:ser>
        <c:ser>
          <c:idx val="7"/>
          <c:order val="7"/>
          <c:tx>
            <c:strRef>
              <c:f>Indexek!$I$38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Indexek!$I$39:$I$45</c:f>
              <c:numCache>
                <c:formatCode>General\ "pont"</c:formatCode>
                <c:ptCount val="7"/>
                <c:pt idx="0">
                  <c:v>5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23</c:v>
                </c:pt>
                <c:pt idx="5">
                  <c:v>32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E84-4FCB-A47D-7DB8F7727256}"/>
            </c:ext>
          </c:extLst>
        </c:ser>
        <c:ser>
          <c:idx val="8"/>
          <c:order val="8"/>
          <c:tx>
            <c:strRef>
              <c:f>Indexek!$J$38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Indexek!$J$39:$J$45</c:f>
              <c:numCache>
                <c:formatCode>General\ "pont"</c:formatCode>
                <c:ptCount val="7"/>
                <c:pt idx="0">
                  <c:v>2</c:v>
                </c:pt>
                <c:pt idx="1">
                  <c:v>15</c:v>
                </c:pt>
                <c:pt idx="2">
                  <c:v>12</c:v>
                </c:pt>
                <c:pt idx="3">
                  <c:v>16</c:v>
                </c:pt>
                <c:pt idx="4">
                  <c:v>19</c:v>
                </c:pt>
                <c:pt idx="5">
                  <c:v>32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E84-4FCB-A47D-7DB8F7727256}"/>
            </c:ext>
          </c:extLst>
        </c:ser>
        <c:ser>
          <c:idx val="9"/>
          <c:order val="9"/>
          <c:tx>
            <c:strRef>
              <c:f>Indexek!$K$38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C2148">
                <a:lumMod val="90000"/>
                <a:lumOff val="1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FE84-4FCB-A47D-7DB8F7727256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Indexek!$K$39:$K$45</c:f>
              <c:numCache>
                <c:formatCode>General\ "pont"</c:formatCode>
                <c:ptCount val="7"/>
                <c:pt idx="0">
                  <c:v>6</c:v>
                </c:pt>
                <c:pt idx="1">
                  <c:v>16</c:v>
                </c:pt>
                <c:pt idx="2">
                  <c:v>16</c:v>
                </c:pt>
                <c:pt idx="3">
                  <c:v>21</c:v>
                </c:pt>
                <c:pt idx="4">
                  <c:v>26</c:v>
                </c:pt>
                <c:pt idx="5">
                  <c:v>33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E84-4FCB-A47D-7DB8F7727256}"/>
            </c:ext>
          </c:extLst>
        </c:ser>
        <c:ser>
          <c:idx val="10"/>
          <c:order val="10"/>
          <c:tx>
            <c:strRef>
              <c:f>Indexek!$L$38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1.425074465751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E84-4FCB-A47D-7DB8F7727256}"/>
                </c:ext>
              </c:extLst>
            </c:dLbl>
            <c:dLbl>
              <c:idx val="2"/>
              <c:layout>
                <c:manualLayout>
                  <c:x val="1.3936909039391412E-3"/>
                  <c:y val="-1.425074465751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E84-4FCB-A47D-7DB8F7727256}"/>
                </c:ext>
              </c:extLst>
            </c:dLbl>
            <c:dLbl>
              <c:idx val="3"/>
              <c:layout>
                <c:manualLayout>
                  <c:x val="-4.1810727118174237E-3"/>
                  <c:y val="-9.5004964383424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E84-4FCB-A47D-7DB8F7727256}"/>
                </c:ext>
              </c:extLst>
            </c:dLbl>
            <c:dLbl>
              <c:idx val="4"/>
              <c:layout>
                <c:manualLayout>
                  <c:x val="0"/>
                  <c:y val="-1.187562054792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E84-4FCB-A47D-7DB8F7727256}"/>
                </c:ext>
              </c:extLst>
            </c:dLbl>
            <c:dLbl>
              <c:idx val="6"/>
              <c:layout>
                <c:manualLayout>
                  <c:x val="-4.1666666666666666E-3"/>
                  <c:y val="1.6625868767099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E84-4FCB-A47D-7DB8F77272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Beruházás 3 hónap múlva</c:v>
                </c:pt>
                <c:pt idx="6">
                  <c:v>Bérszint 3 hónap múlva</c:v>
                </c:pt>
              </c:strCache>
            </c:strRef>
          </c:cat>
          <c:val>
            <c:numRef>
              <c:f>Indexek!$L$39:$L$45</c:f>
              <c:numCache>
                <c:formatCode>General\ "pont"</c:formatCode>
                <c:ptCount val="7"/>
                <c:pt idx="0">
                  <c:v>-6</c:v>
                </c:pt>
                <c:pt idx="1">
                  <c:v>12</c:v>
                </c:pt>
                <c:pt idx="2">
                  <c:v>12</c:v>
                </c:pt>
                <c:pt idx="3">
                  <c:v>18</c:v>
                </c:pt>
                <c:pt idx="4">
                  <c:v>20</c:v>
                </c:pt>
                <c:pt idx="5">
                  <c:v>33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E84-4FCB-A47D-7DB8F77272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  <c:max val="40"/>
          <c:min val="-1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230004961578156"/>
          <c:w val="1"/>
          <c:h val="0.11344920572670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7074392093707531"/>
          <c:h val="0.6292663041209624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7A-463A-A0AF-1A2D91144D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Indexek!$A$67:$A$78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Indexek!$B$67:$B$78</c:f>
              <c:numCache>
                <c:formatCode>General\ "pont"</c:formatCode>
                <c:ptCount val="12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7A-463A-A0AF-1A2D91144D7F}"/>
            </c:ext>
          </c:extLst>
        </c:ser>
        <c:ser>
          <c:idx val="1"/>
          <c:order val="1"/>
          <c:tx>
            <c:strRef>
              <c:f>Indexek!$C$66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1.0220280775083865E-16"/>
                  <c:y val="-1.2930122563308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87A-463A-A0AF-1A2D91144D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Indexek!$A$67:$A$78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Indexek!$C$67:$C$78</c:f>
              <c:numCache>
                <c:formatCode>General\ "pont"</c:formatCode>
                <c:ptCount val="12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7A-463A-A0AF-1A2D91144D7F}"/>
            </c:ext>
          </c:extLst>
        </c:ser>
        <c:ser>
          <c:idx val="2"/>
          <c:order val="2"/>
          <c:tx>
            <c:strRef>
              <c:f>Indexek!$D$66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7A-463A-A0AF-1A2D91144D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Indexek!$A$67:$A$78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Indexek!$D$67:$D$78</c:f>
              <c:numCache>
                <c:formatCode>General\ "pont"</c:formatCode>
                <c:ptCount val="12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87A-463A-A0AF-1A2D91144D7F}"/>
            </c:ext>
          </c:extLst>
        </c:ser>
        <c:ser>
          <c:idx val="3"/>
          <c:order val="3"/>
          <c:tx>
            <c:strRef>
              <c:f>Indexek!$E$66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87A-463A-A0AF-1A2D91144D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Indexek!$A$67:$A$78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Indexek!$E$67:$E$78</c:f>
              <c:numCache>
                <c:formatCode>General\ "pont"</c:formatCode>
                <c:ptCount val="12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87A-463A-A0AF-1A2D91144D7F}"/>
            </c:ext>
          </c:extLst>
        </c:ser>
        <c:ser>
          <c:idx val="4"/>
          <c:order val="4"/>
          <c:tx>
            <c:strRef>
              <c:f>Indexek!$F$66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4.1810722529888903E-3"/>
                  <c:y val="2.5860245126616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7A-463A-A0AF-1A2D91144D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Indexek!$A$67:$A$78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Indexek!$F$67:$F$78</c:f>
              <c:numCache>
                <c:formatCode>General\ "pont"</c:formatCode>
                <c:ptCount val="1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87A-463A-A0AF-1A2D91144D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30-4F84-928F-23015A6E5AE8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330-4F84-928F-23015A6E5AE8}"/>
              </c:ext>
            </c:extLst>
          </c:dPt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330-4F84-928F-23015A6E5A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verzió'!$B$56:$B$66</c:f>
              <c:numCache>
                <c:formatCode>0%</c:formatCode>
                <c:ptCount val="11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330-4F84-928F-23015A6E5AE8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D330-4F84-928F-23015A6E5AE8}"/>
              </c:ext>
            </c:extLst>
          </c:dPt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330-4F84-928F-23015A6E5A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verzió'!$C$56:$C$66</c:f>
              <c:numCache>
                <c:formatCode>0%</c:formatCode>
                <c:ptCount val="11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330-4F84-928F-23015A6E5AE8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330-4F84-928F-23015A6E5A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verzió'!$D$56:$D$66</c:f>
              <c:numCache>
                <c:formatCode>0%</c:formatCode>
                <c:ptCount val="11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330-4F84-928F-23015A6E5AE8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0"/>
                  <c:y val="-1.215330077907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330-4F84-928F-23015A6E5A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verzió'!$E$56:$E$66</c:f>
              <c:numCache>
                <c:formatCode>0%</c:formatCode>
                <c:ptCount val="11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330-4F84-928F-23015A6E5AE8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D330-4F84-928F-23015A6E5AE8}"/>
              </c:ext>
            </c:extLst>
          </c:dPt>
          <c:dLbls>
            <c:dLbl>
              <c:idx val="10"/>
              <c:layout>
                <c:manualLayout>
                  <c:x val="0"/>
                  <c:y val="2.18759414023339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330-4F84-928F-23015A6E5A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verzió'!$F$56:$F$66</c:f>
              <c:numCache>
                <c:formatCode>0%</c:formatCode>
                <c:ptCount val="11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330-4F84-928F-23015A6E5AE8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0"/>
                  <c:y val="-2.1875941402333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330-4F84-928F-23015A6E5A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verzió'!$G$56:$G$66</c:f>
              <c:numCache>
                <c:formatCode>0%</c:formatCode>
                <c:ptCount val="11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330-4F84-928F-23015A6E5A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90310720059853389"/>
          <c:h val="0.6293592005160125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0"/>
                  <c:y val="-1.0392260793375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91-4D17-A9C7-F65B5E072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verzió'!$K$69:$K$79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verzió'!$L$69:$L$79</c:f>
              <c:numCache>
                <c:formatCode>0%</c:formatCode>
                <c:ptCount val="11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91-4D17-A9C7-F65B5E072CC4}"/>
            </c:ext>
          </c:extLst>
        </c:ser>
        <c:ser>
          <c:idx val="1"/>
          <c:order val="1"/>
          <c:tx>
            <c:strRef>
              <c:f>'Új verzió'!$M$68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0"/>
                  <c:y val="1.8186456388407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91-4D17-A9C7-F65B5E072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verzió'!$K$69:$K$79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verzió'!$M$69:$M$79</c:f>
              <c:numCache>
                <c:formatCode>0%</c:formatCode>
                <c:ptCount val="11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91-4D17-A9C7-F65B5E072CC4}"/>
            </c:ext>
          </c:extLst>
        </c:ser>
        <c:ser>
          <c:idx val="2"/>
          <c:order val="2"/>
          <c:tx>
            <c:strRef>
              <c:f>'Új verzió'!$N$68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91-4D17-A9C7-F65B5E072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verzió'!$K$69:$K$79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verzió'!$N$69:$N$79</c:f>
              <c:numCache>
                <c:formatCode>0%</c:formatCode>
                <c:ptCount val="11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91-4D17-A9C7-F65B5E072CC4}"/>
            </c:ext>
          </c:extLst>
        </c:ser>
        <c:ser>
          <c:idx val="3"/>
          <c:order val="3"/>
          <c:tx>
            <c:strRef>
              <c:f>'Új verzió'!$O$68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9.7222222222222224E-3"/>
                  <c:y val="-4.4167108371845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91-4D17-A9C7-F65B5E072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verzió'!$K$69:$K$79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verzió'!$O$69:$O$79</c:f>
              <c:numCache>
                <c:formatCode>0%</c:formatCode>
                <c:ptCount val="11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C91-4D17-A9C7-F65B5E072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408908458707022"/>
          <c:w val="0.77761176727909009"/>
          <c:h val="0.140322524222866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9649232245104129"/>
          <c:h val="0.6727452410458928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verzió'!$B$91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CF7-406C-A675-56F235C34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verzió'!$A$92:$A$102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verzió'!$B$92:$B$102</c:f>
              <c:numCache>
                <c:formatCode>General\ "pont"</c:formatCode>
                <c:ptCount val="11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F7-406C-A675-56F235C34688}"/>
            </c:ext>
          </c:extLst>
        </c:ser>
        <c:ser>
          <c:idx val="1"/>
          <c:order val="1"/>
          <c:tx>
            <c:strRef>
              <c:f>'Új verzió'!$C$91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F7-406C-A675-56F235C34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verzió'!$A$92:$A$102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verzió'!$C$92:$C$102</c:f>
              <c:numCache>
                <c:formatCode>General\ "pont"</c:formatCode>
                <c:ptCount val="11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F7-406C-A675-56F235C34688}"/>
            </c:ext>
          </c:extLst>
        </c:ser>
        <c:ser>
          <c:idx val="2"/>
          <c:order val="2"/>
          <c:tx>
            <c:strRef>
              <c:f>'Új verzió'!$D$91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1.3888890407796516E-2"/>
                  <c:y val="-4.0162785779369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F7-406C-A675-56F235C34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verzió'!$A$92:$A$102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verzió'!$D$92:$D$102</c:f>
              <c:numCache>
                <c:formatCode>General\ "pont"</c:formatCode>
                <c:ptCount val="11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F7-406C-A675-56F235C34688}"/>
            </c:ext>
          </c:extLst>
        </c:ser>
        <c:ser>
          <c:idx val="3"/>
          <c:order val="3"/>
          <c:tx>
            <c:strRef>
              <c:f>'Új verzió'!$E$91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F7-406C-A675-56F235C34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verzió'!$A$92:$A$102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verzió'!$E$92:$E$102</c:f>
              <c:numCache>
                <c:formatCode>General\ "pont"</c:formatCode>
                <c:ptCount val="11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F7-406C-A675-56F235C34688}"/>
            </c:ext>
          </c:extLst>
        </c:ser>
        <c:ser>
          <c:idx val="4"/>
          <c:order val="4"/>
          <c:tx>
            <c:strRef>
              <c:f>'Új verzió'!$F$91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-1.0185067526415994E-16"/>
                  <c:y val="-1.0040696444842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CF7-406C-A675-56F235C34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verzió'!$A$92:$A$102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verzió'!$F$92:$F$102</c:f>
              <c:numCache>
                <c:formatCode>General\ "pont"</c:formatCode>
                <c:ptCount val="11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CF7-406C-A675-56F235C34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'Új verzió'!$B$115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C59-4FB8-BB49-3E1B22BBE4C7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C59-4FB8-BB49-3E1B22BBE4C7}"/>
              </c:ext>
            </c:extLst>
          </c:dPt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C59-4FB8-BB49-3E1B22BBE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verzió'!$A$116:$A$126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verzió'!$B$116:$B$126</c:f>
              <c:numCache>
                <c:formatCode>0%</c:formatCode>
                <c:ptCount val="11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C59-4FB8-BB49-3E1B22BBE4C7}"/>
            </c:ext>
          </c:extLst>
        </c:ser>
        <c:ser>
          <c:idx val="1"/>
          <c:order val="1"/>
          <c:tx>
            <c:strRef>
              <c:f>'Új verzió'!$C$115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C59-4FB8-BB49-3E1B22BBE4C7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9C59-4FB8-BB49-3E1B22BBE4C7}"/>
              </c:ext>
            </c:extLst>
          </c:dPt>
          <c:dLbls>
            <c:dLbl>
              <c:idx val="10"/>
              <c:layout>
                <c:manualLayout>
                  <c:x val="0"/>
                  <c:y val="-7.3758162279572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C59-4FB8-BB49-3E1B22BBE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verzió'!$A$116:$A$126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verzió'!$C$116:$C$126</c:f>
              <c:numCache>
                <c:formatCode>0%</c:formatCode>
                <c:ptCount val="11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C59-4FB8-BB49-3E1B22BBE4C7}"/>
            </c:ext>
          </c:extLst>
        </c:ser>
        <c:ser>
          <c:idx val="2"/>
          <c:order val="2"/>
          <c:tx>
            <c:strRef>
              <c:f>'Új verzió'!$D$115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9C59-4FB8-BB49-3E1B22BBE4C7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9C59-4FB8-BB49-3E1B22BBE4C7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9C59-4FB8-BB49-3E1B22BBE4C7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9C59-4FB8-BB49-3E1B22BBE4C7}"/>
              </c:ext>
            </c:extLst>
          </c:dPt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C59-4FB8-BB49-3E1B22BBE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verzió'!$A$116:$A$126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verzió'!$D$116:$D$126</c:f>
              <c:numCache>
                <c:formatCode>0%</c:formatCode>
                <c:ptCount val="11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C59-4FB8-BB49-3E1B22BBE4C7}"/>
            </c:ext>
          </c:extLst>
        </c:ser>
        <c:ser>
          <c:idx val="3"/>
          <c:order val="3"/>
          <c:tx>
            <c:strRef>
              <c:f>'Új verzió'!$E$115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0"/>
                  <c:y val="-1.966884327455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C59-4FB8-BB49-3E1B22BBE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verzió'!$A$116:$A$126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verzió'!$E$116:$E$126</c:f>
              <c:numCache>
                <c:formatCode>0%</c:formatCode>
                <c:ptCount val="11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C59-4FB8-BB49-3E1B22BBE4C7}"/>
            </c:ext>
          </c:extLst>
        </c:ser>
        <c:ser>
          <c:idx val="4"/>
          <c:order val="4"/>
          <c:tx>
            <c:strRef>
              <c:f>'Új verzió'!$F$115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9C59-4FB8-BB49-3E1B22BBE4C7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9C59-4FB8-BB49-3E1B22BBE4C7}"/>
              </c:ext>
            </c:extLst>
          </c:dPt>
          <c:dLbls>
            <c:dLbl>
              <c:idx val="10"/>
              <c:layout>
                <c:manualLayout>
                  <c:x val="0"/>
                  <c:y val="1.4751632455914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C59-4FB8-BB49-3E1B22BBE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verzió'!$A$116:$A$126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verzió'!$F$116:$F$126</c:f>
              <c:numCache>
                <c:formatCode>0%</c:formatCode>
                <c:ptCount val="11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C59-4FB8-BB49-3E1B22BBE4C7}"/>
            </c:ext>
          </c:extLst>
        </c:ser>
        <c:ser>
          <c:idx val="5"/>
          <c:order val="5"/>
          <c:tx>
            <c:strRef>
              <c:f>'Új verzió'!$G$115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0"/>
                  <c:y val="-1.2293027046595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C59-4FB8-BB49-3E1B22BBE4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verzió'!$A$116:$A$126</c:f>
              <c:strCache>
                <c:ptCount val="11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</c:strCache>
            </c:strRef>
          </c:cat>
          <c:val>
            <c:numRef>
              <c:f>'Új verzió'!$G$116:$G$126</c:f>
              <c:numCache>
                <c:formatCode>0%</c:formatCode>
                <c:ptCount val="11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9C59-4FB8-BB49-3E1B22BBE4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száma 1100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12 százalékponttal meghaladta a leépítést tervezők arányát és továbbra is viszonylag magas szinten (33 pont) áll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októberben +9 ponton állt, ami 3 pontos csökkenés az előző hónaphoz képest.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mérséklődéséhez a jelenlegi helyzet megítélésének és a várakozások gyengülése is hozzájárult. </a:t>
          </a:r>
          <a:endParaRPr lang="hu-HU" sz="1800" b="1" i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nem változott az előző hónaphoz képest. Utóbbi szeptembert követően októberben is a felmérés kezdete óta tapasztalt legmagasabb szinten tartózkodik.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július óta először csökkent a kedvezőtlen konjunktúrát jelző negatív tartományba (-1 pont), ugyanakkor értéke a harmadik legmagasabb a felmérés decemberi kezdete óta.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395ACEFE-4F9F-41B7-8A40-9E4F07C4E1E8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kisebb vállalatokhoz, illetve a szolgáltató szektorhoz képest, azonban a különbség csökkent.</a:t>
          </a:r>
        </a:p>
      </dgm:t>
    </dgm:pt>
    <dgm:pt modelId="{6701FBA9-4E8F-481B-BDB1-05048F40A048}" type="parTrans" cxnId="{10BB8DA8-22B9-4101-987D-D396D8C1C044}">
      <dgm:prSet/>
      <dgm:spPr/>
      <dgm:t>
        <a:bodyPr/>
        <a:lstStyle/>
        <a:p>
          <a:endParaRPr lang="hu-HU"/>
        </a:p>
      </dgm:t>
    </dgm:pt>
    <dgm:pt modelId="{310F91DF-3F47-47BF-8070-9B89ACC74CA3}" type="sibTrans" cxnId="{10BB8DA8-22B9-4101-987D-D396D8C1C04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C88A4876-66CC-444F-AF80-C43750B60ACA}" type="pres">
      <dgm:prSet presAssocID="{B0552AC1-6EED-4FFA-A589-5ACAA160C5BD}" presName="text_3" presStyleLbl="node1" presStyleIdx="2" presStyleCnt="5">
        <dgm:presLayoutVars>
          <dgm:bulletEnabled val="1"/>
        </dgm:presLayoutVars>
      </dgm:prSet>
      <dgm:spPr/>
    </dgm:pt>
    <dgm:pt modelId="{B255C2F2-6506-4FB8-84D3-0FCDB97B5C0A}" type="pres">
      <dgm:prSet presAssocID="{B0552AC1-6EED-4FFA-A589-5ACAA160C5BD}" presName="accent_3" presStyleCnt="0"/>
      <dgm:spPr/>
    </dgm:pt>
    <dgm:pt modelId="{82F133F8-7C15-4DD9-B3E2-5D84DD304E85}" type="pres">
      <dgm:prSet presAssocID="{B0552AC1-6EED-4FFA-A589-5ACAA160C5BD}" presName="accentRepeatNode" presStyleLbl="solidFgAcc1" presStyleIdx="2" presStyleCnt="5"/>
      <dgm:spPr/>
    </dgm:pt>
    <dgm:pt modelId="{B61145A8-45C5-4335-AE23-60DE65296C99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C7C89CC8-D16D-424D-9668-05A641DED20E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FA3D0D21-F48F-4B23-A266-0231F41263D9}" type="pres">
      <dgm:prSet presAssocID="{395ACEFE-4F9F-41B7-8A40-9E4F07C4E1E8}" presName="text_5" presStyleLbl="node1" presStyleIdx="4" presStyleCnt="5">
        <dgm:presLayoutVars>
          <dgm:bulletEnabled val="1"/>
        </dgm:presLayoutVars>
      </dgm:prSet>
      <dgm:spPr>
        <a:xfrm>
          <a:off x="495733" y="4279601"/>
          <a:ext cx="8250378" cy="658627"/>
        </a:xfrm>
        <a:prstGeom prst="rect">
          <a:avLst/>
        </a:prstGeom>
      </dgm:spPr>
    </dgm:pt>
    <dgm:pt modelId="{387CC083-713B-4069-B0E5-8BCC784633B8}" type="pres">
      <dgm:prSet presAssocID="{395ACEFE-4F9F-41B7-8A40-9E4F07C4E1E8}" presName="accent_5" presStyleCnt="0"/>
      <dgm:spPr/>
    </dgm:pt>
    <dgm:pt modelId="{6ABE17DD-7C0A-4735-A77F-D688984B5478}" type="pres">
      <dgm:prSet presAssocID="{395ACEFE-4F9F-41B7-8A40-9E4F07C4E1E8}" presName="accentRepeatNode" presStyleLbl="solidFgAcc1" presStyleIdx="4" presStyleCnt="5"/>
      <dgm:spPr/>
    </dgm:pt>
  </dgm:ptLst>
  <dgm:cxnLst>
    <dgm:cxn modelId="{01613C0B-CA03-42A4-B090-6D4EEA8B3D55}" type="presOf" srcId="{395ACEFE-4F9F-41B7-8A40-9E4F07C4E1E8}" destId="{FA3D0D21-F48F-4B23-A266-0231F41263D9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16DDCF4F-3267-4BFD-B568-1B0227F3D81C}" type="presOf" srcId="{B0552AC1-6EED-4FFA-A589-5ACAA160C5BD}" destId="{C88A4876-66CC-444F-AF80-C43750B60ACA}" srcOrd="0" destOrd="0" presId="urn:microsoft.com/office/officeart/2008/layout/VerticalCurvedList"/>
    <dgm:cxn modelId="{C715FD5A-3DEE-4487-B355-C42A4B421C73}" srcId="{68E21B0D-CBAC-4EA7-97F3-94026FF8C51F}" destId="{B0552AC1-6EED-4FFA-A589-5ACAA160C5BD}" srcOrd="2" destOrd="0" parTransId="{90526790-6559-4816-B398-0C921881DA01}" sibTransId="{06490B24-6FD1-460A-BE1E-A6F2B9EFB6F4}"/>
    <dgm:cxn modelId="{F91B1287-3081-427C-8509-FD8A040DC34E}" type="presOf" srcId="{6090B06F-4AFE-4CE9-897E-51A54A1D377A}" destId="{B61145A8-45C5-4335-AE23-60DE65296C99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10BB8DA8-22B9-4101-987D-D396D8C1C044}" srcId="{68E21B0D-CBAC-4EA7-97F3-94026FF8C51F}" destId="{395ACEFE-4F9F-41B7-8A40-9E4F07C4E1E8}" srcOrd="4" destOrd="0" parTransId="{6701FBA9-4E8F-481B-BDB1-05048F40A048}" sibTransId="{310F91DF-3F47-47BF-8070-9B89ACC74CA3}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5D3A0BE7-3CF9-47B2-AA68-401AA2AD6FEE}" type="presParOf" srcId="{A55778FD-1C20-4749-B692-0C762B0462F2}" destId="{C88A4876-66CC-444F-AF80-C43750B60ACA}" srcOrd="5" destOrd="0" presId="urn:microsoft.com/office/officeart/2008/layout/VerticalCurvedList"/>
    <dgm:cxn modelId="{F05A5E97-70CE-45FF-AE68-0E0B742D8865}" type="presParOf" srcId="{A55778FD-1C20-4749-B692-0C762B0462F2}" destId="{B255C2F2-6506-4FB8-84D3-0FCDB97B5C0A}" srcOrd="6" destOrd="0" presId="urn:microsoft.com/office/officeart/2008/layout/VerticalCurvedList"/>
    <dgm:cxn modelId="{8016FF6A-D4F3-474F-9CAD-C138093AB615}" type="presParOf" srcId="{B255C2F2-6506-4FB8-84D3-0FCDB97B5C0A}" destId="{82F133F8-7C15-4DD9-B3E2-5D84DD304E85}" srcOrd="0" destOrd="0" presId="urn:microsoft.com/office/officeart/2008/layout/VerticalCurvedList"/>
    <dgm:cxn modelId="{C1751C15-6355-4AE3-B1F9-0C5F0F4C65C3}" type="presParOf" srcId="{A55778FD-1C20-4749-B692-0C762B0462F2}" destId="{B61145A8-45C5-4335-AE23-60DE65296C99}" srcOrd="7" destOrd="0" presId="urn:microsoft.com/office/officeart/2008/layout/VerticalCurvedList"/>
    <dgm:cxn modelId="{55B01F6B-0B2F-48D5-A3D5-95B6D127DDFD}" type="presParOf" srcId="{A55778FD-1C20-4749-B692-0C762B0462F2}" destId="{C7C89CC8-D16D-424D-9668-05A641DED20E}" srcOrd="8" destOrd="0" presId="urn:microsoft.com/office/officeart/2008/layout/VerticalCurvedList"/>
    <dgm:cxn modelId="{FAC7410F-EC00-480C-AFB6-F487D48133FC}" type="presParOf" srcId="{C7C89CC8-D16D-424D-9668-05A641DED20E}" destId="{F9B28654-D436-4056-A83D-E81A90D53409}" srcOrd="0" destOrd="0" presId="urn:microsoft.com/office/officeart/2008/layout/VerticalCurvedList"/>
    <dgm:cxn modelId="{CDEFB609-D995-4D04-A0A2-5A9093B712D6}" type="presParOf" srcId="{A55778FD-1C20-4749-B692-0C762B0462F2}" destId="{FA3D0D21-F48F-4B23-A266-0231F41263D9}" srcOrd="9" destOrd="0" presId="urn:microsoft.com/office/officeart/2008/layout/VerticalCurvedList"/>
    <dgm:cxn modelId="{485AE31E-432E-4C60-B02C-2F1BF7BF2FA3}" type="presParOf" srcId="{A55778FD-1C20-4749-B692-0C762B0462F2}" destId="{387CC083-713B-4069-B0E5-8BCC784633B8}" srcOrd="10" destOrd="0" presId="urn:microsoft.com/office/officeart/2008/layout/VerticalCurvedList"/>
    <dgm:cxn modelId="{FED5A713-5F43-4207-8F31-7E7DDE213E41}" type="presParOf" srcId="{387CC083-713B-4069-B0E5-8BCC784633B8}" destId="{6ABE17DD-7C0A-4735-A77F-D688984B54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száma 1100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októberben +9 ponton állt, ami 3 pontos csökkenés az előző hónaphoz képest.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mérséklődéséhez a jelenlegi helyzet megítélésének és a várakozások gyengülése is hozzájárult. </a:t>
          </a:r>
          <a:endParaRPr lang="hu-HU" sz="1800" b="1" i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mutatója július óta először csökkent a kedvezőtlen konjunktúrát jelző negatív tartományba (-1 pont), ugyanakkor értéke a harmadik legmagasabb a felmérés decemberi kezdete óta.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8A4876-66CC-444F-AF80-C43750B60ACA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nem változott az előző hónaphoz képest. Utóbbi szeptembert követően októberben is a felmérés kezdete óta tapasztalt legmagasabb szinten tartózkodik.</a:t>
          </a:r>
        </a:p>
      </dsp:txBody>
      <dsp:txXfrm>
        <a:off x="1112537" y="2304352"/>
        <a:ext cx="7633574" cy="658627"/>
      </dsp:txXfrm>
    </dsp:sp>
    <dsp:sp modelId="{82F133F8-7C15-4DD9-B3E2-5D84DD304E8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145A8-45C5-4335-AE23-60DE65296C99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12 százalékponttal meghaladta a leépítést tervezők arányát és továbbra is viszonylag magas szinten (33 pont) áll a beruházási tervek mutatója is.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D0D21-F48F-4B23-A266-0231F41263D9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kisebb vállalatokhoz, illetve a szolgáltató szektorhoz képest, azonban a különbség csökkent.</a:t>
          </a:r>
        </a:p>
      </dsp:txBody>
      <dsp:txXfrm>
        <a:off x="495733" y="4279601"/>
        <a:ext cx="8250378" cy="658627"/>
      </dsp:txXfrm>
    </dsp:sp>
    <dsp:sp modelId="{6ABE17DD-7C0A-4735-A77F-D688984B5478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0.11481</cdr:x>
      <cdr:y>0.37808</cdr:y>
    </cdr:from>
    <cdr:to>
      <cdr:x>0.45403</cdr:x>
      <cdr:y>0.5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046241" y="1933287"/>
          <a:ext cx="3091140" cy="62342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   Jelenlegi helyzet indexe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0.18974</cdr:x>
      <cdr:y>0.36456</cdr:y>
    </cdr:from>
    <cdr:to>
      <cdr:x>0.43739</cdr:x>
      <cdr:y>0.43103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34999" y="1949355"/>
          <a:ext cx="2264515" cy="3554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2021. 11. 11.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november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Vállalati 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nem változott az előző hónaphoz képest: az egy évvel korábbi szint 96 százalékán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102365"/>
              </p:ext>
            </p:extLst>
          </p:nvPr>
        </p:nvGraphicFramePr>
        <p:xfrm>
          <a:off x="0" y="922448"/>
          <a:ext cx="9144000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mezőgazdaságban nőtt, másutt mérséklődött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509343"/>
              </p:ext>
            </p:extLst>
          </p:nvPr>
        </p:nvGraphicFramePr>
        <p:xfrm>
          <a:off x="1" y="941845"/>
          <a:ext cx="9144000" cy="4888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74" y="310448"/>
            <a:ext cx="8117829" cy="612000"/>
          </a:xfrm>
        </p:spPr>
        <p:txBody>
          <a:bodyPr>
            <a:noAutofit/>
          </a:bodyPr>
          <a:lstStyle/>
          <a:p>
            <a:r>
              <a:rPr lang="hu-HU" sz="2000" dirty="0"/>
              <a:t>A termelési szintre vonatkozó várakozások minden méretkategóriában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39270" y="326188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6842" y="3798014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33310" y="3227560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610448"/>
              </p:ext>
            </p:extLst>
          </p:nvPr>
        </p:nvGraphicFramePr>
        <p:xfrm>
          <a:off x="1" y="916848"/>
          <a:ext cx="9143999" cy="505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nem változott az előző hónaphoz képest, az egy évvel korábbi szint 101 százalékán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178103"/>
              </p:ext>
            </p:extLst>
          </p:nvPr>
        </p:nvGraphicFramePr>
        <p:xfrm>
          <a:off x="1" y="922449"/>
          <a:ext cx="9144000" cy="5165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70" y="310448"/>
            <a:ext cx="7893944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termelés növelését szeptembertől kezdve leginkább a munkaerőhiány korlátozza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932863"/>
              </p:ext>
            </p:extLst>
          </p:nvPr>
        </p:nvGraphicFramePr>
        <p:xfrm>
          <a:off x="1" y="922448"/>
          <a:ext cx="9143999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8094326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minden méretkategóriában g negatívvá vált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745258"/>
              </p:ext>
            </p:extLst>
          </p:nvPr>
        </p:nvGraphicFramePr>
        <p:xfrm>
          <a:off x="-21765" y="897766"/>
          <a:ext cx="9226102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kapcsán csak a kisvállalatok számítanak javulásra a következő 3 hónapban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74058" y="2770919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0620" y="3489919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45229" y="2818214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16004"/>
              </p:ext>
            </p:extLst>
          </p:nvPr>
        </p:nvGraphicFramePr>
        <p:xfrm>
          <a:off x="0" y="922448"/>
          <a:ext cx="9124431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mezőgazdaságban gyengült, másutt javult a beruházási tervek 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8745" y="2664616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65826" y="3712504"/>
            <a:ext cx="204002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805840" y="1777003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837196"/>
              </p:ext>
            </p:extLst>
          </p:nvPr>
        </p:nvGraphicFramePr>
        <p:xfrm>
          <a:off x="1" y="922448"/>
          <a:ext cx="8665825" cy="5189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52" y="310448"/>
            <a:ext cx="7941982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 tervezett bővítésének mutatója a </a:t>
            </a:r>
            <a:r>
              <a:rPr lang="hu-HU" sz="1800" dirty="0" err="1"/>
              <a:t>mikrovállalatoknál</a:t>
            </a:r>
            <a:r>
              <a:rPr lang="hu-HU" sz="1800" dirty="0"/>
              <a:t> stagnált, másutt mérséklődött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0204" y="3790489"/>
            <a:ext cx="204002" cy="70270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60204" y="4771954"/>
            <a:ext cx="204002" cy="70270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56228" y="3973560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893448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90751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 szolgáltatás és kereskedelem területén javultak, másutt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792405"/>
              </p:ext>
            </p:extLst>
          </p:nvPr>
        </p:nvGraphicFramePr>
        <p:xfrm>
          <a:off x="-48694" y="922449"/>
          <a:ext cx="9181010" cy="525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82419587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3 ponttal csökkent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064231"/>
              </p:ext>
            </p:extLst>
          </p:nvPr>
        </p:nvGraphicFramePr>
        <p:xfrm>
          <a:off x="0" y="876069"/>
          <a:ext cx="9112495" cy="4830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0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középvállalatoknál javult, a nagyvállatoknál azonban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150003"/>
              </p:ext>
            </p:extLst>
          </p:nvPr>
        </p:nvGraphicFramePr>
        <p:xfrm>
          <a:off x="0" y="923788"/>
          <a:ext cx="9112494" cy="4980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megítélésének csökkenéséhez a beruházások kivételével minden vizsgált tényező hozzájárult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03033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999951"/>
              </p:ext>
            </p:extLst>
          </p:nvPr>
        </p:nvGraphicFramePr>
        <p:xfrm>
          <a:off x="0" y="916900"/>
          <a:ext cx="9112494" cy="511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várakozások indexének gyengülése ellenére a bérszinttel kapcsolatos várakozások kiugróan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81685"/>
              </p:ext>
            </p:extLst>
          </p:nvPr>
        </p:nvGraphicFramePr>
        <p:xfrm>
          <a:off x="0" y="922447"/>
          <a:ext cx="9144000" cy="534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1900" dirty="0"/>
              <a:t>A várakozások a középvállalatoknál javultak, a nagyvállalatoknál mérséklődtek, másutt stagnáltak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784239"/>
              </p:ext>
            </p:extLst>
          </p:nvPr>
        </p:nvGraphicFramePr>
        <p:xfrm>
          <a:off x="0" y="922448"/>
          <a:ext cx="9112495" cy="4911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21268</TotalTime>
  <Words>794</Words>
  <Application>Microsoft Office PowerPoint</Application>
  <PresentationFormat>Diavetítés a képernyőre (4:3 oldalarány)</PresentationFormat>
  <Paragraphs>77</Paragraphs>
  <Slides>21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21</vt:i4>
      </vt:variant>
    </vt:vector>
  </HeadingPairs>
  <TitlesOfParts>
    <vt:vector size="25" baseType="lpstr">
      <vt:lpstr>Arial</vt:lpstr>
      <vt:lpstr>Calibri</vt:lpstr>
      <vt:lpstr>MNB téma 4_3 új</vt:lpstr>
      <vt:lpstr>MNB téma 4_3 nyomtatásra</vt:lpstr>
      <vt:lpstr>Vállalati Konjunktúra felmérés  Az mnb felméréseinek eredményei</vt:lpstr>
      <vt:lpstr>Az mnb vállalati konjunktúra felmérései</vt:lpstr>
      <vt:lpstr>Az eredmények a gazdaság újraindulását tükrözik</vt:lpstr>
      <vt:lpstr>Az mnb konjunktÚra indexe 3 ponttal csökkent az előző hónaphoz képest</vt:lpstr>
      <vt:lpstr>A jelenlegi helyzet megítélése a középvállalatoknál javult, a nagyvállatoknál azonban gyengült</vt:lpstr>
      <vt:lpstr>A jelenlegi helyzet megítélésének csökkenéséhez a beruházások kivételével minden vizsgált tényező hozzájárult</vt:lpstr>
      <vt:lpstr>A várakozások indexének gyengülése ellenére a bérszinttel kapcsolatos várakozások kiugróan javultak</vt:lpstr>
      <vt:lpstr>A várakozások a középvállalatoknál javultak, a nagyvállalatoknál mérséklődtek, másutt stagnáltak</vt:lpstr>
      <vt:lpstr>Termelés és kereslet</vt:lpstr>
      <vt:lpstr>Az átlagos kapacitás-kihasználtság nem változott az előző hónaphoz képest: az egy évvel korábbi szint 96 százalékán áll</vt:lpstr>
      <vt:lpstr>A mezőgazdaságban nőtt, másutt mérséklődött az átlagos kapacitás-kihasználtság az előző hónaphoz képest</vt:lpstr>
      <vt:lpstr>A termelési szintre vonatkozó várakozások minden méretkategóriában gyengültek az előző hónaphoz képest</vt:lpstr>
      <vt:lpstr>Az átlagos bevételi szint nem változott az előző hónaphoz képest, az egy évvel korábbi szint 101 százalékán áll</vt:lpstr>
      <vt:lpstr>A termelés növelését szeptembertől kezdve leginkább a munkaerőhiány korlátozza</vt:lpstr>
      <vt:lpstr>Üzleti környezet, beruházások, foglalkoztatás</vt:lpstr>
      <vt:lpstr>Az üzleti környezet megítélése minden méretkategóriában g negatívvá vált az előző hónaphoz képest</vt:lpstr>
      <vt:lpstr>Az üzleti környezet kapcsán csak a kisvállalatok számítanak javulásra a következő 3 hónapban</vt:lpstr>
      <vt:lpstr>A mezőgazdaságban gyengült, másutt javult a beruházási tervek mutatója</vt:lpstr>
      <vt:lpstr>A létszám tervezett bővítésének mutatója a mikrovállalatoknál stagnált, másutt mérséklődött az előző hónaphoz képest</vt:lpstr>
      <vt:lpstr>A foglalkoztatási várakozások a szolgáltatás és kereskedelem területén javultak, másutt gyengültek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1660</cp:revision>
  <dcterms:created xsi:type="dcterms:W3CDTF">2020-04-06T05:19:02Z</dcterms:created>
  <dcterms:modified xsi:type="dcterms:W3CDTF">2021-11-11T13:49:03Z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