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3910" autoAdjust="0"/>
  </p:normalViewPr>
  <p:slideViewPr>
    <p:cSldViewPr snapToGrid="0">
      <p:cViewPr varScale="1">
        <p:scale>
          <a:sx n="103" d="100"/>
          <a:sy n="103" d="100"/>
        </p:scale>
        <p:origin x="19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EB-4D89-860E-CAD91FAB328E}"/>
              </c:ext>
            </c:extLst>
          </c:dPt>
          <c:dLbls>
            <c:dLbl>
              <c:idx val="2"/>
              <c:layout>
                <c:manualLayout>
                  <c:x val="-4.9420279453681944E-2"/>
                  <c:y val="-5.8729219764429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EB-4D89-860E-CAD91FAB328E}"/>
                </c:ext>
              </c:extLst>
            </c:dLbl>
            <c:dLbl>
              <c:idx val="3"/>
              <c:layout>
                <c:manualLayout>
                  <c:x val="-6.3357188493073355E-2"/>
                  <c:y val="-4.8072957637162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8EB-4D89-860E-CAD91FAB328E}"/>
                </c:ext>
              </c:extLst>
            </c:dLbl>
            <c:dLbl>
              <c:idx val="4"/>
              <c:layout>
                <c:manualLayout>
                  <c:x val="-7.1719333916708261E-2"/>
                  <c:y val="-4.8072957637162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8EB-4D89-860E-CAD91FAB328E}"/>
                </c:ext>
              </c:extLst>
            </c:dLbl>
            <c:dLbl>
              <c:idx val="7"/>
              <c:layout>
                <c:manualLayout>
                  <c:x val="-5.1444642926513864E-2"/>
                  <c:y val="-4.8072957637162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8EB-4D89-860E-CAD91FAB328E}"/>
                </c:ext>
              </c:extLst>
            </c:dLbl>
            <c:dLbl>
              <c:idx val="8"/>
              <c:layout>
                <c:manualLayout>
                  <c:x val="-4.1490178210268229E-2"/>
                  <c:y val="-4.0080761041712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8EB-4D89-860E-CAD91FAB328E}"/>
                </c:ext>
              </c:extLst>
            </c:dLbl>
            <c:dLbl>
              <c:idx val="9"/>
              <c:layout>
                <c:manualLayout>
                  <c:x val="-4.0096487306329191E-2"/>
                  <c:y val="-4.5408892105345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8EB-4D89-860E-CAD91FAB328E}"/>
                </c:ext>
              </c:extLst>
            </c:dLbl>
            <c:dLbl>
              <c:idx val="11"/>
              <c:layout>
                <c:manualLayout>
                  <c:x val="-2.1055048156959005E-2"/>
                  <c:y val="-2.9424498914445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8EB-4D89-860E-CAD91FAB3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Indexek!$B$4:$M$4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Indexek!$B$5:$M$5</c:f>
              <c:numCache>
                <c:formatCode>General\ "pont"</c:formatCode>
                <c:ptCount val="1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EB-4D89-860E-CAD91FAB328E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8EB-4D89-860E-CAD91FAB328E}"/>
              </c:ext>
            </c:extLst>
          </c:dPt>
          <c:dLbls>
            <c:dLbl>
              <c:idx val="0"/>
              <c:layout>
                <c:manualLayout>
                  <c:x val="-4.5671250922085654E-2"/>
                  <c:y val="-6.9385481891696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8EB-4D89-860E-CAD91FAB328E}"/>
                </c:ext>
              </c:extLst>
            </c:dLbl>
            <c:dLbl>
              <c:idx val="3"/>
              <c:layout>
                <c:manualLayout>
                  <c:x val="-4.6434269257132024E-2"/>
                  <c:y val="-6.13932852962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8EB-4D89-860E-CAD91FAB3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Indexek!$B$4:$M$4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Indexek!$B$6:$M$6</c:f>
              <c:numCache>
                <c:formatCode>General\ "pont"</c:formatCode>
                <c:ptCount val="1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8EB-4D89-860E-CAD91FAB328E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EB-4D89-860E-CAD91FAB328E}"/>
              </c:ext>
            </c:extLst>
          </c:dPt>
          <c:dLbls>
            <c:dLbl>
              <c:idx val="0"/>
              <c:layout>
                <c:manualLayout>
                  <c:x val="-5.9176115781255929E-2"/>
                  <c:y val="-6.4057350828062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8EB-4D89-860E-CAD91FAB328E}"/>
                </c:ext>
              </c:extLst>
            </c:dLbl>
            <c:dLbl>
              <c:idx val="1"/>
              <c:layout>
                <c:manualLayout>
                  <c:x val="-4.4476188406818155E-2"/>
                  <c:y val="-4.0080761041712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8EB-4D89-860E-CAD91FAB328E}"/>
                </c:ext>
              </c:extLst>
            </c:dLbl>
            <c:dLbl>
              <c:idx val="3"/>
              <c:layout>
                <c:manualLayout>
                  <c:x val="-5.0050952022574723E-2"/>
                  <c:y val="-6.4057350828062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8EB-4D89-860E-CAD91FAB328E}"/>
                </c:ext>
              </c:extLst>
            </c:dLbl>
            <c:dLbl>
              <c:idx val="8"/>
              <c:layout>
                <c:manualLayout>
                  <c:x val="-4.1490178210268229E-2"/>
                  <c:y val="-4.2744826573529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8EB-4D89-860E-CAD91FAB328E}"/>
                </c:ext>
              </c:extLst>
            </c:dLbl>
            <c:dLbl>
              <c:idx val="9"/>
              <c:layout>
                <c:manualLayout>
                  <c:x val="-4.504057835319298E-2"/>
                  <c:y val="-4.2744826573529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8EB-4D89-860E-CAD91FAB328E}"/>
                </c:ext>
              </c:extLst>
            </c:dLbl>
            <c:dLbl>
              <c:idx val="11"/>
              <c:layout>
                <c:manualLayout>
                  <c:x val="-1.7504648014034358E-2"/>
                  <c:y val="-3.7416695509895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8EB-4D89-860E-CAD91FAB3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Indexek!$B$4:$M$4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Indexek!$B$7:$M$7</c:f>
              <c:numCache>
                <c:formatCode>General\ "pont"</c:formatCode>
                <c:ptCount val="12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8EB-4D89-860E-CAD91FAB32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829308836395448"/>
          <c:y val="1.3649203946034619E-2"/>
          <c:w val="0.65175349956255468"/>
          <c:h val="0.726021548766098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verzió'!$B$161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8A2-4C45-93B8-B5CD0895AC18}"/>
                </c:ext>
              </c:extLst>
            </c:dLbl>
            <c:dLbl>
              <c:idx val="1"/>
              <c:layout>
                <c:manualLayout>
                  <c:x val="0"/>
                  <c:y val="1.4868753976952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8A2-4C45-93B8-B5CD0895AC18}"/>
                </c:ext>
              </c:extLst>
            </c:dLbl>
            <c:dLbl>
              <c:idx val="4"/>
              <c:layout>
                <c:manualLayout>
                  <c:x val="-1.3888888888888889E-3"/>
                  <c:y val="1.2390628314127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8A2-4C45-93B8-B5CD0895AC18}"/>
                </c:ext>
              </c:extLst>
            </c:dLbl>
            <c:dLbl>
              <c:idx val="6"/>
              <c:layout>
                <c:manualLayout>
                  <c:x val="5.5555555555555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8A2-4C45-93B8-B5CD0895AC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verzió'!$B$162:$B$169</c:f>
              <c:numCache>
                <c:formatCode>0%</c:formatCode>
                <c:ptCount val="8"/>
                <c:pt idx="0">
                  <c:v>0.12</c:v>
                </c:pt>
                <c:pt idx="1">
                  <c:v>0.36</c:v>
                </c:pt>
                <c:pt idx="2">
                  <c:v>0.36</c:v>
                </c:pt>
                <c:pt idx="3">
                  <c:v>0.28000000000000003</c:v>
                </c:pt>
                <c:pt idx="4">
                  <c:v>0.2</c:v>
                </c:pt>
                <c:pt idx="5">
                  <c:v>0.12</c:v>
                </c:pt>
                <c:pt idx="6">
                  <c:v>0.09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A2-4C45-93B8-B5CD0895AC18}"/>
            </c:ext>
          </c:extLst>
        </c:ser>
        <c:ser>
          <c:idx val="1"/>
          <c:order val="1"/>
          <c:tx>
            <c:strRef>
              <c:f>'Új verzió'!$C$161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Text" lastClr="000000">
                  <a:lumMod val="85000"/>
                  <a:lumOff val="1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verzió'!$C$162:$C$169</c:f>
              <c:numCache>
                <c:formatCode>0%</c:formatCode>
                <c:ptCount val="8"/>
                <c:pt idx="0">
                  <c:v>0.13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A2-4C45-93B8-B5CD0895AC18}"/>
            </c:ext>
          </c:extLst>
        </c:ser>
        <c:ser>
          <c:idx val="2"/>
          <c:order val="2"/>
          <c:tx>
            <c:strRef>
              <c:f>'Új verzió'!$D$161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9EE0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verzió'!$D$162:$D$169</c:f>
              <c:numCache>
                <c:formatCode>0%</c:formatCode>
                <c:ptCount val="8"/>
                <c:pt idx="0">
                  <c:v>0.12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A2-4C45-93B8-B5CD0895AC18}"/>
            </c:ext>
          </c:extLst>
        </c:ser>
        <c:ser>
          <c:idx val="3"/>
          <c:order val="3"/>
          <c:tx>
            <c:strRef>
              <c:f>'Új verzió'!$E$161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verzió'!$E$162:$E$169</c:f>
              <c:numCache>
                <c:formatCode>0%</c:formatCode>
                <c:ptCount val="8"/>
                <c:pt idx="0">
                  <c:v>0.13</c:v>
                </c:pt>
                <c:pt idx="1">
                  <c:v>0.33</c:v>
                </c:pt>
                <c:pt idx="2">
                  <c:v>0.34</c:v>
                </c:pt>
                <c:pt idx="3">
                  <c:v>0.18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A2-4C45-93B8-B5CD0895AC18}"/>
            </c:ext>
          </c:extLst>
        </c:ser>
        <c:ser>
          <c:idx val="4"/>
          <c:order val="4"/>
          <c:tx>
            <c:strRef>
              <c:f>'Új verzió'!$F$161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verzió'!$F$162:$F$169</c:f>
              <c:numCache>
                <c:formatCode>0%</c:formatCode>
                <c:ptCount val="8"/>
                <c:pt idx="0">
                  <c:v>0.12</c:v>
                </c:pt>
                <c:pt idx="1">
                  <c:v>0.3</c:v>
                </c:pt>
                <c:pt idx="2">
                  <c:v>0.37</c:v>
                </c:pt>
                <c:pt idx="3">
                  <c:v>0.25</c:v>
                </c:pt>
                <c:pt idx="4">
                  <c:v>0.23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A2-4C45-93B8-B5CD0895AC18}"/>
            </c:ext>
          </c:extLst>
        </c:ser>
        <c:ser>
          <c:idx val="5"/>
          <c:order val="5"/>
          <c:tx>
            <c:strRef>
              <c:f>'Új verzió'!$G$161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verzió'!$G$162:$G$169</c:f>
              <c:numCache>
                <c:formatCode>0%</c:formatCode>
                <c:ptCount val="8"/>
                <c:pt idx="0">
                  <c:v>0.13</c:v>
                </c:pt>
                <c:pt idx="1">
                  <c:v>0.28999999999999998</c:v>
                </c:pt>
                <c:pt idx="2">
                  <c:v>0.41</c:v>
                </c:pt>
                <c:pt idx="3">
                  <c:v>0.21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8A2-4C45-93B8-B5CD0895AC18}"/>
            </c:ext>
          </c:extLst>
        </c:ser>
        <c:ser>
          <c:idx val="6"/>
          <c:order val="6"/>
          <c:tx>
            <c:strRef>
              <c:f>'Új verzió'!$H$161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verzió'!$H$162:$H$169</c:f>
              <c:numCache>
                <c:formatCode>0%</c:formatCode>
                <c:ptCount val="8"/>
                <c:pt idx="0">
                  <c:v>0.12</c:v>
                </c:pt>
                <c:pt idx="1">
                  <c:v>0.27</c:v>
                </c:pt>
                <c:pt idx="2">
                  <c:v>0.4</c:v>
                </c:pt>
                <c:pt idx="3">
                  <c:v>0.2</c:v>
                </c:pt>
                <c:pt idx="4">
                  <c:v>0.22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8A2-4C45-93B8-B5CD0895AC18}"/>
            </c:ext>
          </c:extLst>
        </c:ser>
        <c:ser>
          <c:idx val="7"/>
          <c:order val="7"/>
          <c:tx>
            <c:strRef>
              <c:f>'Új verzió'!$I$161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verzió'!$I$162:$I$169</c:f>
              <c:numCache>
                <c:formatCode>0%</c:formatCode>
                <c:ptCount val="8"/>
                <c:pt idx="0">
                  <c:v>0.1</c:v>
                </c:pt>
                <c:pt idx="1">
                  <c:v>0.26</c:v>
                </c:pt>
                <c:pt idx="2">
                  <c:v>0.44</c:v>
                </c:pt>
                <c:pt idx="3">
                  <c:v>0.18</c:v>
                </c:pt>
                <c:pt idx="4">
                  <c:v>0.23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8A2-4C45-93B8-B5CD0895AC18}"/>
            </c:ext>
          </c:extLst>
        </c:ser>
        <c:ser>
          <c:idx val="8"/>
          <c:order val="8"/>
          <c:tx>
            <c:strRef>
              <c:f>'Új verzió'!$J$161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verzió'!$J$162:$J$169</c:f>
              <c:numCache>
                <c:formatCode>0%</c:formatCode>
                <c:ptCount val="8"/>
                <c:pt idx="0">
                  <c:v>0.10459</c:v>
                </c:pt>
                <c:pt idx="1">
                  <c:v>0.1988</c:v>
                </c:pt>
                <c:pt idx="2">
                  <c:v>0.47159000000000001</c:v>
                </c:pt>
                <c:pt idx="3">
                  <c:v>0.18665000000000001</c:v>
                </c:pt>
                <c:pt idx="4">
                  <c:v>0.21729999999999999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8A2-4C45-93B8-B5CD0895AC18}"/>
            </c:ext>
          </c:extLst>
        </c:ser>
        <c:ser>
          <c:idx val="9"/>
          <c:order val="9"/>
          <c:tx>
            <c:strRef>
              <c:f>'Új verzió'!$K$161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verzió'!$K$162:$K$169</c:f>
              <c:numCache>
                <c:formatCode>0%</c:formatCode>
                <c:ptCount val="8"/>
                <c:pt idx="0">
                  <c:v>0.15</c:v>
                </c:pt>
                <c:pt idx="1">
                  <c:v>0.19</c:v>
                </c:pt>
                <c:pt idx="2">
                  <c:v>0.5</c:v>
                </c:pt>
                <c:pt idx="3">
                  <c:v>0.1</c:v>
                </c:pt>
                <c:pt idx="4">
                  <c:v>0.24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B8A2-4C45-93B8-B5CD0895AC18}"/>
            </c:ext>
          </c:extLst>
        </c:ser>
        <c:ser>
          <c:idx val="10"/>
          <c:order val="10"/>
          <c:tx>
            <c:strRef>
              <c:f>'Új verzió'!$L$161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verzió'!$L$162:$L$169</c:f>
              <c:numCache>
                <c:formatCode>0%</c:formatCode>
                <c:ptCount val="8"/>
                <c:pt idx="0">
                  <c:v>0.12945000000000001</c:v>
                </c:pt>
                <c:pt idx="1">
                  <c:v>0.169986</c:v>
                </c:pt>
                <c:pt idx="2">
                  <c:v>0.53129444999999997</c:v>
                </c:pt>
                <c:pt idx="3">
                  <c:v>0.105263</c:v>
                </c:pt>
                <c:pt idx="4">
                  <c:v>0.18776699999999999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8A2-4C45-93B8-B5CD0895AC18}"/>
            </c:ext>
          </c:extLst>
        </c:ser>
        <c:ser>
          <c:idx val="11"/>
          <c:order val="11"/>
          <c:tx>
            <c:strRef>
              <c:f>'Új verzió'!$M$161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verzió'!$M$162:$M$169</c:f>
              <c:numCache>
                <c:formatCode>0%</c:formatCode>
                <c:ptCount val="8"/>
                <c:pt idx="0">
                  <c:v>0.15238915195867414</c:v>
                </c:pt>
                <c:pt idx="1">
                  <c:v>0.21093413689195006</c:v>
                </c:pt>
                <c:pt idx="2">
                  <c:v>0.5501506672406371</c:v>
                </c:pt>
                <c:pt idx="3">
                  <c:v>0.10546706844597503</c:v>
                </c:pt>
                <c:pt idx="4">
                  <c:v>0.22858372793801118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8A2-4C45-93B8-B5CD0895AC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592847769028873E-2"/>
          <c:y val="0.8512867033338205"/>
          <c:w val="0.93153652668416453"/>
          <c:h val="0.133844542689226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9797090988626418"/>
          <c:h val="0.6178326807300660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verzió'!$B$175:$B$186</c:f>
              <c:numCache>
                <c:formatCode>General\ "pont"</c:formatCode>
                <c:ptCount val="12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C9-49DB-BB36-73774D603237}"/>
            </c:ext>
          </c:extLst>
        </c:ser>
        <c:ser>
          <c:idx val="1"/>
          <c:order val="1"/>
          <c:tx>
            <c:strRef>
              <c:f>'Új verzió'!$C$174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verzió'!$C$175:$C$186</c:f>
              <c:numCache>
                <c:formatCode>General\ "pont"</c:formatCode>
                <c:ptCount val="12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C9-49DB-BB36-73774D603237}"/>
            </c:ext>
          </c:extLst>
        </c:ser>
        <c:ser>
          <c:idx val="2"/>
          <c:order val="2"/>
          <c:tx>
            <c:strRef>
              <c:f>'Új verzió'!$D$174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9444444444444445E-2"/>
                  <c:y val="-2.8809820333546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verzió'!$D$175:$D$186</c:f>
              <c:numCache>
                <c:formatCode>General\ "pont"</c:formatCode>
                <c:ptCount val="12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C9-49DB-BB36-73774D603237}"/>
            </c:ext>
          </c:extLst>
        </c:ser>
        <c:ser>
          <c:idx val="3"/>
          <c:order val="3"/>
          <c:tx>
            <c:strRef>
              <c:f>'Új verzió'!$E$174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5277777777777777E-2"/>
                  <c:y val="-3.4047969485100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verzió'!$E$175:$E$186</c:f>
              <c:numCache>
                <c:formatCode>General\ "pont"</c:formatCode>
                <c:ptCount val="12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C9-49DB-BB36-73774D603237}"/>
            </c:ext>
          </c:extLst>
        </c:ser>
        <c:ser>
          <c:idx val="4"/>
          <c:order val="4"/>
          <c:tx>
            <c:strRef>
              <c:f>'Új verzió'!$F$174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1111111111111112E-2"/>
                  <c:y val="3.9286118636654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verzió'!$F$175:$F$186</c:f>
              <c:numCache>
                <c:formatCode>General\ "pont"</c:formatCode>
                <c:ptCount val="12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C9-49DB-BB36-73774D603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52415471424636"/>
          <c:y val="3.9918795944734846E-2"/>
          <c:w val="0.77330770250854031"/>
          <c:h val="0.6645189378813665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verzió'!$B$189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0621090851702518E-2"/>
                  <c:y val="3.7325964018946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verzió'!$B$190:$B$201</c:f>
              <c:numCache>
                <c:formatCode>General\ "pont"</c:formatCode>
                <c:ptCount val="12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B3-4EBF-8301-508E016EEB91}"/>
            </c:ext>
          </c:extLst>
        </c:ser>
        <c:ser>
          <c:idx val="1"/>
          <c:order val="1"/>
          <c:tx>
            <c:strRef>
              <c:f>'Új verzió'!$C$189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783735531972956E-3"/>
                  <c:y val="1.99071808101046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verzió'!$C$190:$C$201</c:f>
              <c:numCache>
                <c:formatCode>General\ "pont"</c:formatCode>
                <c:ptCount val="12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B3-4EBF-8301-508E016EEB91}"/>
            </c:ext>
          </c:extLst>
        </c:ser>
        <c:ser>
          <c:idx val="2"/>
          <c:order val="2"/>
          <c:tx>
            <c:strRef>
              <c:f>'Új verzió'!$D$189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verzió'!$D$190:$D$201</c:f>
              <c:numCache>
                <c:formatCode>General\ "pont"</c:formatCode>
                <c:ptCount val="12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B3-4EBF-8301-508E016EEB91}"/>
            </c:ext>
          </c:extLst>
        </c:ser>
        <c:ser>
          <c:idx val="3"/>
          <c:order val="3"/>
          <c:tx>
            <c:strRef>
              <c:f>'Új verzió'!$E$189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4.175603297959434E-3"/>
                  <c:y val="-1.741878320884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verzió'!$E$190:$E$201</c:f>
              <c:numCache>
                <c:formatCode>General\ "pont"</c:formatCode>
                <c:ptCount val="12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6B3-4EBF-8301-508E016EEB91}"/>
            </c:ext>
          </c:extLst>
        </c:ser>
        <c:ser>
          <c:idx val="4"/>
          <c:order val="4"/>
          <c:tx>
            <c:strRef>
              <c:f>'Új verzió'!$F$189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4.175603297959434E-3"/>
                  <c:y val="-2.2395578411367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verzió'!$F$190:$F$201</c:f>
              <c:numCache>
                <c:formatCode>General\ "pont"</c:formatCode>
                <c:ptCount val="12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6B3-4EBF-8301-508E016EE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26905790279503"/>
          <c:y val="0.91600364912731702"/>
          <c:w val="0.8314747332162119"/>
          <c:h val="6.9065965265104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3476367016622921"/>
          <c:h val="0.6436452223750492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verzió'!$L$213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2222222222222324E-2"/>
                  <c:y val="4.1713495330078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verzió'!$L$214:$L$225</c:f>
              <c:numCache>
                <c:formatCode>General\ "pont"</c:formatCode>
                <c:ptCount val="12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FC-4100-B055-986DDC0C9606}"/>
            </c:ext>
          </c:extLst>
        </c:ser>
        <c:ser>
          <c:idx val="1"/>
          <c:order val="1"/>
          <c:tx>
            <c:strRef>
              <c:f>'Új verzió'!$M$213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5.5555555555555657E-2"/>
                  <c:y val="2.699108521358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verzió'!$M$214:$M$225</c:f>
              <c:numCache>
                <c:formatCode>General\ "pont"</c:formatCode>
                <c:ptCount val="12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FC-4100-B055-986DDC0C9606}"/>
            </c:ext>
          </c:extLst>
        </c:ser>
        <c:ser>
          <c:idx val="2"/>
          <c:order val="2"/>
          <c:tx>
            <c:strRef>
              <c:f>'Új verzió'!$N$213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7500000000000207E-2"/>
                  <c:y val="-3.680602529124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verzió'!$N$214:$N$225</c:f>
              <c:numCache>
                <c:formatCode>General\ "pont"</c:formatCode>
                <c:ptCount val="12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FC-4100-B055-986DDC0C9606}"/>
            </c:ext>
          </c:extLst>
        </c:ser>
        <c:ser>
          <c:idx val="3"/>
          <c:order val="3"/>
          <c:tx>
            <c:strRef>
              <c:f>'Új verzió'!$O$213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1111111111111112E-2"/>
                  <c:y val="-4.1713495330078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verzió'!$O$214:$O$225</c:f>
              <c:numCache>
                <c:formatCode>General\ "pont"</c:formatCode>
                <c:ptCount val="12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9FC-4100-B055-986DDC0C9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61078302712161"/>
          <c:y val="0.85275039544741349"/>
          <c:w val="0.76650065616797913"/>
          <c:h val="0.13252719443608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75481424349E-2"/>
          <c:w val="0.79658199875131208"/>
          <c:h val="0.741732080065729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verzió'!$B$236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8.3333342446778487E-3"/>
                  <c:y val="-2.9510823249339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verzió'!$B$237:$B$248</c:f>
              <c:numCache>
                <c:formatCode>General\ "pont"</c:formatCode>
                <c:ptCount val="12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40-46E9-B3D4-0F1934F5D8A4}"/>
            </c:ext>
          </c:extLst>
        </c:ser>
        <c:ser>
          <c:idx val="1"/>
          <c:order val="1"/>
          <c:tx>
            <c:strRef>
              <c:f>'Új verzió'!$C$236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verzió'!$C$237:$C$248</c:f>
              <c:numCache>
                <c:formatCode>General\ "pont"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40-46E9-B3D4-0F1934F5D8A4}"/>
            </c:ext>
          </c:extLst>
        </c:ser>
        <c:ser>
          <c:idx val="2"/>
          <c:order val="2"/>
          <c:tx>
            <c:strRef>
              <c:f>'Új verzió'!$D$236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9166669856372569E-2"/>
                  <c:y val="2.9510823249339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verzió'!$D$237:$D$248</c:f>
              <c:numCache>
                <c:formatCode>General\ "pont"</c:formatCode>
                <c:ptCount val="12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40-46E9-B3D4-0F1934F5D8A4}"/>
            </c:ext>
          </c:extLst>
        </c:ser>
        <c:ser>
          <c:idx val="3"/>
          <c:order val="3"/>
          <c:tx>
            <c:strRef>
              <c:f>'Új verzió'!$E$236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verzió'!$E$237:$E$248</c:f>
              <c:numCache>
                <c:formatCode>General\ "pont"</c:formatCode>
                <c:ptCount val="12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40-46E9-B3D4-0F1934F5D8A4}"/>
            </c:ext>
          </c:extLst>
        </c:ser>
        <c:ser>
          <c:idx val="4"/>
          <c:order val="4"/>
          <c:tx>
            <c:strRef>
              <c:f>'Új verzió'!$F$236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9.7222232854574896E-3"/>
                  <c:y val="-4.672547014478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verzió'!$F$237:$F$248</c:f>
              <c:numCache>
                <c:formatCode>General\ "pont"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40-46E9-B3D4-0F1934F5D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6"/>
          <c:y val="0.91698802933344847"/>
          <c:w val="0.82969520997375323"/>
          <c:h val="6.825655904188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4761762514569"/>
          <c:y val="3.9331133817402469E-2"/>
          <c:w val="0.81579108738681416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verzió'!$L$250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verzió'!$L$251:$L$262</c:f>
              <c:numCache>
                <c:formatCode>General\ "pont"</c:formatCode>
                <c:ptCount val="12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5D-4D8D-B9D9-E961AD4F4AD3}"/>
            </c:ext>
          </c:extLst>
        </c:ser>
        <c:ser>
          <c:idx val="1"/>
          <c:order val="1"/>
          <c:tx>
            <c:strRef>
              <c:f>'Új verzió'!$M$250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5.5626634032374805E-2"/>
                  <c:y val="3.9361933755725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verzió'!$M$251:$M$262</c:f>
              <c:numCache>
                <c:formatCode>General\ "pont"</c:formatCode>
                <c:ptCount val="12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5D-4D8D-B9D9-E961AD4F4AD3}"/>
            </c:ext>
          </c:extLst>
        </c:ser>
        <c:ser>
          <c:idx val="2"/>
          <c:order val="2"/>
          <c:tx>
            <c:strRef>
              <c:f>'Új verzió'!$N$250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4766646270234187E-2"/>
                  <c:y val="-3.4441692036259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verzió'!$N$251:$N$262</c:f>
              <c:numCache>
                <c:formatCode>General\ "pont"</c:formatCode>
                <c:ptCount val="12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5D-4D8D-B9D9-E961AD4F4AD3}"/>
            </c:ext>
          </c:extLst>
        </c:ser>
        <c:ser>
          <c:idx val="3"/>
          <c:order val="3"/>
          <c:tx>
            <c:strRef>
              <c:f>'Új verzió'!$O$250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verzió'!$O$251:$O$262</c:f>
              <c:numCache>
                <c:formatCode>General\ "pont"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C5D-4D8D-B9D9-E961AD4F4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9997188007948"/>
          <c:y val="0.85236717865591394"/>
          <c:w val="0.74384000728840305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89428837109885"/>
          <c:y val="3.8521557987851132E-2"/>
          <c:w val="0.83115542650955132"/>
          <c:h val="0.7269879557427110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verzió'!$B$312</c:f>
              <c:strCache>
                <c:ptCount val="1"/>
                <c:pt idx="0">
                  <c:v>Mikro</c:v>
                </c:pt>
              </c:strCache>
            </c:strRef>
          </c:tx>
          <c:spPr>
            <a:ln w="28575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6157312121043457E-2"/>
                  <c:y val="3.4569931004017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verzió'!$B$332:$B$343</c:f>
              <c:numCache>
                <c:formatCode>General\ "pont"</c:formatCode>
                <c:ptCount val="12"/>
                <c:pt idx="0">
                  <c:v>16</c:v>
                </c:pt>
                <c:pt idx="1">
                  <c:v>20</c:v>
                </c:pt>
                <c:pt idx="2">
                  <c:v>25</c:v>
                </c:pt>
                <c:pt idx="3">
                  <c:v>23</c:v>
                </c:pt>
                <c:pt idx="4">
                  <c:v>29</c:v>
                </c:pt>
                <c:pt idx="5">
                  <c:v>31</c:v>
                </c:pt>
                <c:pt idx="6">
                  <c:v>28</c:v>
                </c:pt>
                <c:pt idx="7">
                  <c:v>29</c:v>
                </c:pt>
                <c:pt idx="8">
                  <c:v>31</c:v>
                </c:pt>
                <c:pt idx="9">
                  <c:v>31</c:v>
                </c:pt>
                <c:pt idx="10">
                  <c:v>42</c:v>
                </c:pt>
                <c:pt idx="11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5C-4CDE-BB25-5FFCA36BC2E9}"/>
            </c:ext>
          </c:extLst>
        </c:ser>
        <c:ser>
          <c:idx val="1"/>
          <c:order val="1"/>
          <c:tx>
            <c:strRef>
              <c:f>'Új verzió'!$C$312</c:f>
              <c:strCache>
                <c:ptCount val="1"/>
                <c:pt idx="0">
                  <c:v>Kis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1.4815684716007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verzió'!$C$332:$C$343</c:f>
              <c:numCache>
                <c:formatCode>General\ "pont"</c:formatCode>
                <c:ptCount val="12"/>
                <c:pt idx="0">
                  <c:v>31</c:v>
                </c:pt>
                <c:pt idx="1">
                  <c:v>38</c:v>
                </c:pt>
                <c:pt idx="2">
                  <c:v>38</c:v>
                </c:pt>
                <c:pt idx="3">
                  <c:v>39</c:v>
                </c:pt>
                <c:pt idx="4">
                  <c:v>37</c:v>
                </c:pt>
                <c:pt idx="5">
                  <c:v>41</c:v>
                </c:pt>
                <c:pt idx="6">
                  <c:v>43</c:v>
                </c:pt>
                <c:pt idx="7">
                  <c:v>50</c:v>
                </c:pt>
                <c:pt idx="8">
                  <c:v>46</c:v>
                </c:pt>
                <c:pt idx="9">
                  <c:v>38</c:v>
                </c:pt>
                <c:pt idx="10">
                  <c:v>56</c:v>
                </c:pt>
                <c:pt idx="11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5C-4CDE-BB25-5FFCA36BC2E9}"/>
            </c:ext>
          </c:extLst>
        </c:ser>
        <c:ser>
          <c:idx val="2"/>
          <c:order val="2"/>
          <c:tx>
            <c:strRef>
              <c:f>'Új verzió'!$D$312</c:f>
              <c:strCache>
                <c:ptCount val="1"/>
                <c:pt idx="0">
                  <c:v>Közép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verzió'!$D$332:$D$343</c:f>
              <c:numCache>
                <c:formatCode>General\ "pont"</c:formatCode>
                <c:ptCount val="12"/>
                <c:pt idx="0">
                  <c:v>20</c:v>
                </c:pt>
                <c:pt idx="1">
                  <c:v>30</c:v>
                </c:pt>
                <c:pt idx="2">
                  <c:v>32</c:v>
                </c:pt>
                <c:pt idx="3">
                  <c:v>38</c:v>
                </c:pt>
                <c:pt idx="4">
                  <c:v>31</c:v>
                </c:pt>
                <c:pt idx="5">
                  <c:v>34</c:v>
                </c:pt>
                <c:pt idx="6">
                  <c:v>37</c:v>
                </c:pt>
                <c:pt idx="7">
                  <c:v>38</c:v>
                </c:pt>
                <c:pt idx="8">
                  <c:v>34</c:v>
                </c:pt>
                <c:pt idx="9">
                  <c:v>35</c:v>
                </c:pt>
                <c:pt idx="10">
                  <c:v>53</c:v>
                </c:pt>
                <c:pt idx="11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5C-4CDE-BB25-5FFCA36BC2E9}"/>
            </c:ext>
          </c:extLst>
        </c:ser>
        <c:ser>
          <c:idx val="3"/>
          <c:order val="3"/>
          <c:tx>
            <c:strRef>
              <c:f>'Új verzió'!$E$312</c:f>
              <c:strCache>
                <c:ptCount val="1"/>
                <c:pt idx="0">
                  <c:v>Nagy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verzió'!$E$332:$E$343</c:f>
              <c:numCache>
                <c:formatCode>General\ "pont"</c:formatCode>
                <c:ptCount val="12"/>
                <c:pt idx="0">
                  <c:v>14</c:v>
                </c:pt>
                <c:pt idx="1">
                  <c:v>21</c:v>
                </c:pt>
                <c:pt idx="2">
                  <c:v>19</c:v>
                </c:pt>
                <c:pt idx="3">
                  <c:v>34</c:v>
                </c:pt>
                <c:pt idx="4">
                  <c:v>36</c:v>
                </c:pt>
                <c:pt idx="5">
                  <c:v>18</c:v>
                </c:pt>
                <c:pt idx="6">
                  <c:v>45</c:v>
                </c:pt>
                <c:pt idx="7">
                  <c:v>36</c:v>
                </c:pt>
                <c:pt idx="8">
                  <c:v>34</c:v>
                </c:pt>
                <c:pt idx="9">
                  <c:v>35</c:v>
                </c:pt>
                <c:pt idx="10">
                  <c:v>41</c:v>
                </c:pt>
                <c:pt idx="11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95C-4CDE-BB25-5FFCA36BC2E9}"/>
            </c:ext>
          </c:extLst>
        </c:ser>
        <c:ser>
          <c:idx val="4"/>
          <c:order val="4"/>
          <c:tx>
            <c:strRef>
              <c:f>'Új verzió'!$F$312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verzió'!$F$332:$F$343</c:f>
              <c:numCache>
                <c:formatCode>General\ "pont"</c:formatCode>
                <c:ptCount val="12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95C-4CDE-BB25-5FFCA36BC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372528"/>
        <c:axId val="1057374496"/>
      </c:lineChart>
      <c:catAx>
        <c:axId val="10573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4496"/>
        <c:crosses val="autoZero"/>
        <c:auto val="1"/>
        <c:lblAlgn val="ctr"/>
        <c:lblOffset val="100"/>
        <c:noMultiLvlLbl val="0"/>
      </c:catAx>
      <c:valAx>
        <c:axId val="1057374496"/>
        <c:scaling>
          <c:orientation val="minMax"/>
          <c:max val="6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2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058636669247416"/>
          <c:w val="1"/>
          <c:h val="7.16359743490334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6151443569553798"/>
          <c:h val="0.60948786328474314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Indexek!$B$53:$B$64</c:f>
              <c:numCache>
                <c:formatCode>General\ "pont"</c:formatCode>
                <c:ptCount val="12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4B3-4021-AA4D-CE943BE7581D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A4B3-4021-AA4D-CE943BE7581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A4B3-4021-AA4D-CE943BE7581D}"/>
                </c:ext>
              </c:extLst>
            </c:dLbl>
            <c:dLbl>
              <c:idx val="11"/>
              <c:layout>
                <c:manualLayout>
                  <c:x val="-1.237718722659688E-2"/>
                  <c:y val="4.1398386919818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Indexek!$C$53:$C$64</c:f>
              <c:numCache>
                <c:formatCode>General\ "pont"</c:formatCode>
                <c:ptCount val="12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A4B3-4021-AA4D-CE943BE7581D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A4B3-4021-AA4D-CE943BE7581D}"/>
                </c:ext>
              </c:extLst>
            </c:dLbl>
            <c:dLbl>
              <c:idx val="11"/>
              <c:layout>
                <c:manualLayout>
                  <c:x val="-3.4812992125984252E-3"/>
                  <c:y val="-4.6821085475434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Indexek!$D$53:$D$64</c:f>
              <c:numCache>
                <c:formatCode>General\ "pont"</c:formatCode>
                <c:ptCount val="12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A4B3-4021-AA4D-CE943BE7581D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A4B3-4021-AA4D-CE943BE7581D}"/>
                </c:ext>
              </c:extLst>
            </c:dLbl>
            <c:dLbl>
              <c:idx val="11"/>
              <c:layout>
                <c:manualLayout>
                  <c:x val="-1.5981299212598426E-2"/>
                  <c:y val="-4.6821085475434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Indexek!$E$53:$E$64</c:f>
              <c:numCache>
                <c:formatCode>General\ "pont"</c:formatCode>
                <c:ptCount val="12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A4B3-4021-AA4D-CE943BE7581D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A4B3-4021-AA4D-CE943BE7581D}"/>
                </c:ext>
              </c:extLst>
            </c:dLbl>
            <c:dLbl>
              <c:idx val="11"/>
              <c:layout>
                <c:manualLayout>
                  <c:x val="-1.3888888888890926E-3"/>
                  <c:y val="-2.85415940102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Indexek!$F$53:$F$64</c:f>
              <c:numCache>
                <c:formatCode>General\ "pont"</c:formatCode>
                <c:ptCount val="1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7-A4B3-4021-AA4D-CE943BE758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051427869319979"/>
          <c:y val="2.3913021634390873E-2"/>
          <c:w val="0.52653751093613299"/>
          <c:h val="0.706443987825791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Indexek!$B$26:$B$32</c:f>
              <c:numCache>
                <c:formatCode>General\ "pont"</c:formatCode>
                <c:ptCount val="7"/>
                <c:pt idx="0">
                  <c:v>-24</c:v>
                </c:pt>
                <c:pt idx="1">
                  <c:v>-46</c:v>
                </c:pt>
                <c:pt idx="3">
                  <c:v>-32</c:v>
                </c:pt>
                <c:pt idx="4">
                  <c:v>-33</c:v>
                </c:pt>
                <c:pt idx="5">
                  <c:v>-28</c:v>
                </c:pt>
                <c:pt idx="6">
                  <c:v>-30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F6-4E6D-A833-2B93446D8E9D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C2148">
                  <a:lumMod val="10000"/>
                  <a:lumOff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Indexek!$C$26:$C$32</c:f>
              <c:numCache>
                <c:formatCode>General\ "pont"</c:formatCode>
                <c:ptCount val="7"/>
                <c:pt idx="0">
                  <c:v>-20</c:v>
                </c:pt>
                <c:pt idx="1">
                  <c:v>-43</c:v>
                </c:pt>
                <c:pt idx="3">
                  <c:v>-29</c:v>
                </c:pt>
                <c:pt idx="4">
                  <c:v>-33</c:v>
                </c:pt>
                <c:pt idx="5">
                  <c:v>-24</c:v>
                </c:pt>
                <c:pt idx="6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F6-4E6D-A833-2B93446D8E9D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48A0AE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8A0AE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-13</c:v>
                </c:pt>
                <c:pt idx="1">
                  <c:v>-44</c:v>
                </c:pt>
                <c:pt idx="2">
                  <c:v>-26</c:v>
                </c:pt>
                <c:pt idx="3">
                  <c:v>-28</c:v>
                </c:pt>
                <c:pt idx="4">
                  <c:v>-33</c:v>
                </c:pt>
                <c:pt idx="5">
                  <c:v>-21</c:v>
                </c:pt>
                <c:pt idx="6">
                  <c:v>-27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F6-4E6D-A833-2B93446D8E9D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7F6-4E6D-A833-2B93446D8E9D}"/>
              </c:ext>
            </c:extLst>
          </c:dPt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-22</c:v>
                </c:pt>
                <c:pt idx="1">
                  <c:v>-34</c:v>
                </c:pt>
                <c:pt idx="2">
                  <c:v>-19</c:v>
                </c:pt>
                <c:pt idx="3">
                  <c:v>-21</c:v>
                </c:pt>
                <c:pt idx="4">
                  <c:v>-25</c:v>
                </c:pt>
                <c:pt idx="5">
                  <c:v>-12</c:v>
                </c:pt>
                <c:pt idx="6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7F6-4E6D-A833-2B93446D8E9D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48A0AE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8A0AE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7F6-4E6D-A833-2B93446D8E9D}"/>
              </c:ext>
            </c:extLst>
          </c:dPt>
          <c:dPt>
            <c:idx val="3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-4</c:v>
                </c:pt>
                <c:pt idx="1">
                  <c:v>-25</c:v>
                </c:pt>
                <c:pt idx="2">
                  <c:v>-17</c:v>
                </c:pt>
                <c:pt idx="3">
                  <c:v>-12</c:v>
                </c:pt>
                <c:pt idx="4">
                  <c:v>-14</c:v>
                </c:pt>
                <c:pt idx="5">
                  <c:v>-3</c:v>
                </c:pt>
                <c:pt idx="6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7F6-4E6D-A833-2B93446D8E9D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3</c:v>
                </c:pt>
                <c:pt idx="1">
                  <c:v>-13</c:v>
                </c:pt>
                <c:pt idx="2">
                  <c:v>-15</c:v>
                </c:pt>
                <c:pt idx="3">
                  <c:v>-2</c:v>
                </c:pt>
                <c:pt idx="4">
                  <c:v>1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7F6-4E6D-A833-2B93446D8E9D}"/>
            </c:ext>
          </c:extLst>
        </c:ser>
        <c:ser>
          <c:idx val="6"/>
          <c:order val="6"/>
          <c:tx>
            <c:strRef>
              <c:f>Indexek!$H$25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Indexek!$H$26:$H$32</c:f>
              <c:numCache>
                <c:formatCode>General\ "pont"</c:formatCode>
                <c:ptCount val="7"/>
                <c:pt idx="0">
                  <c:v>3</c:v>
                </c:pt>
                <c:pt idx="1">
                  <c:v>-11</c:v>
                </c:pt>
                <c:pt idx="2">
                  <c:v>-9</c:v>
                </c:pt>
                <c:pt idx="3">
                  <c:v>-1</c:v>
                </c:pt>
                <c:pt idx="4">
                  <c:v>-1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7F6-4E6D-A833-2B93446D8E9D}"/>
            </c:ext>
          </c:extLst>
        </c:ser>
        <c:ser>
          <c:idx val="7"/>
          <c:order val="7"/>
          <c:tx>
            <c:strRef>
              <c:f>Indexek!$I$25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Indexek!$I$26:$I$32</c:f>
              <c:numCache>
                <c:formatCode>General\ "pont"</c:formatCode>
                <c:ptCount val="7"/>
                <c:pt idx="0">
                  <c:v>-8</c:v>
                </c:pt>
                <c:pt idx="1">
                  <c:v>-20</c:v>
                </c:pt>
                <c:pt idx="2">
                  <c:v>-13</c:v>
                </c:pt>
                <c:pt idx="3">
                  <c:v>-7</c:v>
                </c:pt>
                <c:pt idx="4">
                  <c:v>-8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7F6-4E6D-A833-2B93446D8E9D}"/>
            </c:ext>
          </c:extLst>
        </c:ser>
        <c:ser>
          <c:idx val="8"/>
          <c:order val="8"/>
          <c:tx>
            <c:strRef>
              <c:f>Indexek!$J$25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Indexek!$J$26:$J$32</c:f>
              <c:numCache>
                <c:formatCode>General\ "pont"</c:formatCode>
                <c:ptCount val="7"/>
                <c:pt idx="0">
                  <c:v>-10</c:v>
                </c:pt>
                <c:pt idx="1">
                  <c:v>-11</c:v>
                </c:pt>
                <c:pt idx="2">
                  <c:v>-1</c:v>
                </c:pt>
                <c:pt idx="3">
                  <c:v>1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7F6-4E6D-A833-2B93446D8E9D}"/>
            </c:ext>
          </c:extLst>
        </c:ser>
        <c:ser>
          <c:idx val="9"/>
          <c:order val="9"/>
          <c:tx>
            <c:strRef>
              <c:f>Indexek!$K$25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Indexek!$K$26:$K$32</c:f>
              <c:numCache>
                <c:formatCode>General\ "pont"</c:formatCode>
                <c:ptCount val="7"/>
                <c:pt idx="0">
                  <c:v>-1</c:v>
                </c:pt>
                <c:pt idx="1">
                  <c:v>-10</c:v>
                </c:pt>
                <c:pt idx="2">
                  <c:v>-6</c:v>
                </c:pt>
                <c:pt idx="3">
                  <c:v>3</c:v>
                </c:pt>
                <c:pt idx="4">
                  <c:v>8</c:v>
                </c:pt>
                <c:pt idx="5">
                  <c:v>13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7F6-4E6D-A833-2B93446D8E9D}"/>
            </c:ext>
          </c:extLst>
        </c:ser>
        <c:ser>
          <c:idx val="10"/>
          <c:order val="10"/>
          <c:tx>
            <c:strRef>
              <c:f>Indexek!$L$25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Indexek!$L$26:$L$32</c:f>
              <c:numCache>
                <c:formatCode>General\ "pont"</c:formatCode>
                <c:ptCount val="7"/>
                <c:pt idx="0">
                  <c:v>-10</c:v>
                </c:pt>
                <c:pt idx="1">
                  <c:v>-12</c:v>
                </c:pt>
                <c:pt idx="2">
                  <c:v>-6</c:v>
                </c:pt>
                <c:pt idx="3">
                  <c:v>-1</c:v>
                </c:pt>
                <c:pt idx="4">
                  <c:v>6</c:v>
                </c:pt>
                <c:pt idx="5">
                  <c:v>9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7F6-4E6D-A833-2B93446D8E9D}"/>
            </c:ext>
          </c:extLst>
        </c:ser>
        <c:ser>
          <c:idx val="11"/>
          <c:order val="11"/>
          <c:tx>
            <c:strRef>
              <c:f>Indexek!$M$25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E6B9-404E-A7C5-20260430A2DA}"/>
              </c:ext>
            </c:extLst>
          </c:dPt>
          <c:dLbls>
            <c:dLbl>
              <c:idx val="1"/>
              <c:layout>
                <c:manualLayout>
                  <c:x val="6.5616797910447533E-7"/>
                  <c:y val="-1.490192596637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7F6-4E6D-A833-2B93446D8E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Indexek!$M$26:$M$32</c:f>
              <c:numCache>
                <c:formatCode>General\ "pont"</c:formatCode>
                <c:ptCount val="7"/>
                <c:pt idx="0">
                  <c:v>-15</c:v>
                </c:pt>
                <c:pt idx="1">
                  <c:v>-6</c:v>
                </c:pt>
                <c:pt idx="2">
                  <c:v>3</c:v>
                </c:pt>
                <c:pt idx="3">
                  <c:v>4</c:v>
                </c:pt>
                <c:pt idx="4">
                  <c:v>11</c:v>
                </c:pt>
                <c:pt idx="5">
                  <c:v>13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67F6-4E6D-A833-2B93446D8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2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817366579177615E-3"/>
          <c:y val="0.85095492597634503"/>
          <c:w val="0.9968143044619423"/>
          <c:h val="0.134143148057283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962150043744534"/>
          <c:y val="3.3251737534198515E-2"/>
          <c:w val="0.53444794400699913"/>
          <c:h val="0.747080140240792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-10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B2-4AD8-82E5-6DC6A3D2008B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7</c:v>
                </c:pt>
                <c:pt idx="1">
                  <c:v>17</c:v>
                </c:pt>
                <c:pt idx="2">
                  <c:v>8</c:v>
                </c:pt>
                <c:pt idx="3">
                  <c:v>17</c:v>
                </c:pt>
                <c:pt idx="4">
                  <c:v>19</c:v>
                </c:pt>
                <c:pt idx="5">
                  <c:v>31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B2-4AD8-82E5-6DC6A3D2008B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23</c:v>
                </c:pt>
                <c:pt idx="2">
                  <c:v>9</c:v>
                </c:pt>
                <c:pt idx="3">
                  <c:v>21</c:v>
                </c:pt>
                <c:pt idx="4">
                  <c:v>24</c:v>
                </c:pt>
                <c:pt idx="5">
                  <c:v>33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B2-4AD8-82E5-6DC6A3D2008B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12</c:v>
                </c:pt>
                <c:pt idx="1">
                  <c:v>20</c:v>
                </c:pt>
                <c:pt idx="2">
                  <c:v>9</c:v>
                </c:pt>
                <c:pt idx="3">
                  <c:v>18</c:v>
                </c:pt>
                <c:pt idx="4">
                  <c:v>24</c:v>
                </c:pt>
                <c:pt idx="5">
                  <c:v>31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EB2-4AD8-82E5-6DC6A3D2008B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25</c:v>
                </c:pt>
                <c:pt idx="1">
                  <c:v>30</c:v>
                </c:pt>
                <c:pt idx="2">
                  <c:v>17</c:v>
                </c:pt>
                <c:pt idx="3">
                  <c:v>27</c:v>
                </c:pt>
                <c:pt idx="4">
                  <c:v>32</c:v>
                </c:pt>
                <c:pt idx="5">
                  <c:v>38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EB2-4AD8-82E5-6DC6A3D2008B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18</c:v>
                </c:pt>
                <c:pt idx="1">
                  <c:v>23</c:v>
                </c:pt>
                <c:pt idx="2">
                  <c:v>14</c:v>
                </c:pt>
                <c:pt idx="3">
                  <c:v>22</c:v>
                </c:pt>
                <c:pt idx="4">
                  <c:v>25</c:v>
                </c:pt>
                <c:pt idx="5">
                  <c:v>38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EB2-4AD8-82E5-6DC6A3D2008B}"/>
            </c:ext>
          </c:extLst>
        </c:ser>
        <c:ser>
          <c:idx val="6"/>
          <c:order val="6"/>
          <c:tx>
            <c:strRef>
              <c:f>Indexek!$H$38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Indexek!$H$39:$H$45</c:f>
              <c:numCache>
                <c:formatCode>General\ "pont"</c:formatCode>
                <c:ptCount val="7"/>
                <c:pt idx="0">
                  <c:v>20</c:v>
                </c:pt>
                <c:pt idx="1">
                  <c:v>28</c:v>
                </c:pt>
                <c:pt idx="2">
                  <c:v>21</c:v>
                </c:pt>
                <c:pt idx="3">
                  <c:v>26</c:v>
                </c:pt>
                <c:pt idx="4">
                  <c:v>30</c:v>
                </c:pt>
                <c:pt idx="5">
                  <c:v>36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EB2-4AD8-82E5-6DC6A3D2008B}"/>
            </c:ext>
          </c:extLst>
        </c:ser>
        <c:ser>
          <c:idx val="7"/>
          <c:order val="7"/>
          <c:tx>
            <c:strRef>
              <c:f>Indexek!$I$38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Indexek!$I$39:$I$45</c:f>
              <c:numCache>
                <c:formatCode>General\ "pont"</c:formatCode>
                <c:ptCount val="7"/>
                <c:pt idx="0">
                  <c:v>5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23</c:v>
                </c:pt>
                <c:pt idx="5">
                  <c:v>32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EB2-4AD8-82E5-6DC6A3D2008B}"/>
            </c:ext>
          </c:extLst>
        </c:ser>
        <c:ser>
          <c:idx val="8"/>
          <c:order val="8"/>
          <c:tx>
            <c:strRef>
              <c:f>Indexek!$J$38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Indexek!$J$39:$J$45</c:f>
              <c:numCache>
                <c:formatCode>General\ "pont"</c:formatCode>
                <c:ptCount val="7"/>
                <c:pt idx="0">
                  <c:v>2</c:v>
                </c:pt>
                <c:pt idx="1">
                  <c:v>15</c:v>
                </c:pt>
                <c:pt idx="2">
                  <c:v>12</c:v>
                </c:pt>
                <c:pt idx="3">
                  <c:v>16</c:v>
                </c:pt>
                <c:pt idx="4">
                  <c:v>19</c:v>
                </c:pt>
                <c:pt idx="5">
                  <c:v>32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EB2-4AD8-82E5-6DC6A3D2008B}"/>
            </c:ext>
          </c:extLst>
        </c:ser>
        <c:ser>
          <c:idx val="9"/>
          <c:order val="9"/>
          <c:tx>
            <c:strRef>
              <c:f>Indexek!$K$38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9EE0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Indexek!$K$39:$K$45</c:f>
              <c:numCache>
                <c:formatCode>General\ "pont"</c:formatCode>
                <c:ptCount val="7"/>
                <c:pt idx="0">
                  <c:v>6</c:v>
                </c:pt>
                <c:pt idx="1">
                  <c:v>16</c:v>
                </c:pt>
                <c:pt idx="2">
                  <c:v>16</c:v>
                </c:pt>
                <c:pt idx="3">
                  <c:v>21</c:v>
                </c:pt>
                <c:pt idx="4">
                  <c:v>26</c:v>
                </c:pt>
                <c:pt idx="5">
                  <c:v>33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EB2-4AD8-82E5-6DC6A3D2008B}"/>
            </c:ext>
          </c:extLst>
        </c:ser>
        <c:ser>
          <c:idx val="10"/>
          <c:order val="10"/>
          <c:tx>
            <c:strRef>
              <c:f>Indexek!$L$38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Indexek!$L$39:$L$45</c:f>
              <c:numCache>
                <c:formatCode>General\ "pont"</c:formatCode>
                <c:ptCount val="7"/>
                <c:pt idx="0">
                  <c:v>-6</c:v>
                </c:pt>
                <c:pt idx="1">
                  <c:v>12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EB2-4AD8-82E5-6DC6A3D2008B}"/>
            </c:ext>
          </c:extLst>
        </c:ser>
        <c:ser>
          <c:idx val="11"/>
          <c:order val="11"/>
          <c:tx>
            <c:strRef>
              <c:f>Indexek!$M$38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888888888888889E-3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EB2-4AD8-82E5-6DC6A3D2008B}"/>
                </c:ext>
              </c:extLst>
            </c:dLbl>
            <c:dLbl>
              <c:idx val="3"/>
              <c:layout>
                <c:manualLayout>
                  <c:x val="-1.3888888888888889E-3"/>
                  <c:y val="-4.7502482191712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EB2-4AD8-82E5-6DC6A3D2008B}"/>
                </c:ext>
              </c:extLst>
            </c:dLbl>
            <c:dLbl>
              <c:idx val="4"/>
              <c:layout>
                <c:manualLayout>
                  <c:x val="1.3888888888888889E-3"/>
                  <c:y val="-9.5004964383424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EB2-4AD8-82E5-6DC6A3D200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Indexek!$M$39:$M$45</c:f>
              <c:numCache>
                <c:formatCode>General\ "pont"</c:formatCode>
                <c:ptCount val="7"/>
                <c:pt idx="0">
                  <c:v>-11</c:v>
                </c:pt>
                <c:pt idx="1">
                  <c:v>1</c:v>
                </c:pt>
                <c:pt idx="2">
                  <c:v>15</c:v>
                </c:pt>
                <c:pt idx="3">
                  <c:v>17</c:v>
                </c:pt>
                <c:pt idx="4">
                  <c:v>7</c:v>
                </c:pt>
                <c:pt idx="5">
                  <c:v>35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EB2-4AD8-82E5-6DC6A3D200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60"/>
          <c:min val="-2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3590167521646652"/>
          <c:h val="0.6135263197827290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7.770746260863747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653322350610056E-2"/>
                      <c:h val="3.64966049385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Indexek!$B$68:$B$79</c:f>
              <c:numCache>
                <c:formatCode>General\ "pont"</c:formatCode>
                <c:ptCount val="12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B8-4D81-BD45-65DAB9E6538F}"/>
            </c:ext>
          </c:extLst>
        </c:ser>
        <c:ser>
          <c:idx val="1"/>
          <c:order val="1"/>
          <c:tx>
            <c:strRef>
              <c:f>Indexek!$C$67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2.331223878259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Indexek!$C$68:$C$79</c:f>
              <c:numCache>
                <c:formatCode>General\ "pont"</c:formatCode>
                <c:ptCount val="12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B8-4D81-BD45-65DAB9E6538F}"/>
            </c:ext>
          </c:extLst>
        </c:ser>
        <c:ser>
          <c:idx val="2"/>
          <c:order val="2"/>
          <c:tx>
            <c:strRef>
              <c:f>Indexek!$D$67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2.331223878259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Indexek!$D$68:$D$79</c:f>
              <c:numCache>
                <c:formatCode>General\ "pont"</c:formatCode>
                <c:ptCount val="12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B8-4D81-BD45-65DAB9E6538F}"/>
            </c:ext>
          </c:extLst>
        </c:ser>
        <c:ser>
          <c:idx val="3"/>
          <c:order val="3"/>
          <c:tx>
            <c:strRef>
              <c:f>Indexek!$E$67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Indexek!$E$68:$E$79</c:f>
              <c:numCache>
                <c:formatCode>General\ "pont"</c:formatCode>
                <c:ptCount val="12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B8-4D81-BD45-65DAB9E6538F}"/>
            </c:ext>
          </c:extLst>
        </c:ser>
        <c:ser>
          <c:idx val="4"/>
          <c:order val="4"/>
          <c:tx>
            <c:strRef>
              <c:f>Indexek!$F$67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Indexek!$F$68:$F$79</c:f>
              <c:numCache>
                <c:formatCode>General\ "pont"</c:formatCode>
                <c:ptCount val="1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B8-4D81-BD45-65DAB9E653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9B-4088-9EE3-DE6928195113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9B-4088-9EE3-DE6928195113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verzió'!$B$56:$B$67</c:f>
              <c:numCache>
                <c:formatCode>0%</c:formatCode>
                <c:ptCount val="12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9B-4088-9EE3-DE6928195113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D99B-4088-9EE3-DE6928195113}"/>
              </c:ext>
            </c:extLst>
          </c:dPt>
          <c:dLbls>
            <c:dLbl>
              <c:idx val="11"/>
              <c:layout>
                <c:manualLayout>
                  <c:x val="0"/>
                  <c:y val="2.4306601558148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verzió'!$C$56:$C$67</c:f>
              <c:numCache>
                <c:formatCode>0%</c:formatCode>
                <c:ptCount val="12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99B-4088-9EE3-DE6928195113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verzió'!$D$56:$D$67</c:f>
              <c:numCache>
                <c:formatCode>0%</c:formatCode>
                <c:ptCount val="12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99B-4088-9EE3-DE6928195113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037013728053729E-16"/>
                  <c:y val="-2.1875941402333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verzió'!$E$56:$E$67</c:f>
              <c:numCache>
                <c:formatCode>0%</c:formatCode>
                <c:ptCount val="12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99B-4088-9EE3-DE6928195113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D99B-4088-9EE3-DE6928195113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verzió'!$F$56:$F$67</c:f>
              <c:numCache>
                <c:formatCode>0%</c:formatCode>
                <c:ptCount val="1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99B-4088-9EE3-DE6928195113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3593614784953499E-4"/>
                  <c:y val="-1.9445281246519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verzió'!$G$56:$G$67</c:f>
              <c:numCache>
                <c:formatCode>0%</c:formatCode>
                <c:ptCount val="12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99B-4088-9EE3-DE69281951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6.2949082136884688E-2"/>
          <c:w val="0.90310720059853389"/>
          <c:h val="0.6089854836806788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2.8465768436169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verzió'!$L$70:$L$81</c:f>
              <c:numCache>
                <c:formatCode>0%</c:formatCode>
                <c:ptCount val="12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9B-466C-8012-F795DD434D1D}"/>
            </c:ext>
          </c:extLst>
        </c:ser>
        <c:ser>
          <c:idx val="1"/>
          <c:order val="1"/>
          <c:tx>
            <c:strRef>
              <c:f>'Új verzió'!$M$69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verzió'!$M$70:$M$81</c:f>
              <c:numCache>
                <c:formatCode>0%</c:formatCode>
                <c:ptCount val="12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9B-466C-8012-F795DD434D1D}"/>
            </c:ext>
          </c:extLst>
        </c:ser>
        <c:ser>
          <c:idx val="2"/>
          <c:order val="2"/>
          <c:tx>
            <c:strRef>
              <c:f>'Új verzió'!$N$69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verzió'!$N$70:$N$81</c:f>
              <c:numCache>
                <c:formatCode>0%</c:formatCode>
                <c:ptCount val="12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9B-466C-8012-F795DD434D1D}"/>
            </c:ext>
          </c:extLst>
        </c:ser>
        <c:ser>
          <c:idx val="3"/>
          <c:order val="3"/>
          <c:tx>
            <c:strRef>
              <c:f>'Új verzió'!$O$69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verzió'!$O$70:$O$81</c:f>
              <c:numCache>
                <c:formatCode>0%</c:formatCode>
                <c:ptCount val="1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9B-466C-8012-F795DD434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996719160105E-2"/>
          <c:y val="0.84470527537727336"/>
          <c:w val="0.83177843394575679"/>
          <c:h val="0.13976794183936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9232570075178255"/>
          <c:h val="0.670168249301022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verzió'!$B$93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9.72222115898729E-3"/>
                  <c:y val="2.76425112934597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verzió'!$B$94:$B$105</c:f>
              <c:numCache>
                <c:formatCode>General\ "pont"</c:formatCode>
                <c:ptCount val="12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2A-4B4D-B302-63618D60CE2E}"/>
            </c:ext>
          </c:extLst>
        </c:ser>
        <c:ser>
          <c:idx val="1"/>
          <c:order val="1"/>
          <c:tx>
            <c:strRef>
              <c:f>'Új verzió'!$C$93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verzió'!$C$94:$C$105</c:f>
              <c:numCache>
                <c:formatCode>General\ "pont"</c:formatCode>
                <c:ptCount val="12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2A-4B4D-B302-63618D60CE2E}"/>
            </c:ext>
          </c:extLst>
        </c:ser>
        <c:ser>
          <c:idx val="2"/>
          <c:order val="2"/>
          <c:tx>
            <c:strRef>
              <c:f>'Új verzió'!$D$93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verzió'!$D$94:$D$105</c:f>
              <c:numCache>
                <c:formatCode>General\ "pont"</c:formatCode>
                <c:ptCount val="12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2A-4B4D-B302-63618D60CE2E}"/>
            </c:ext>
          </c:extLst>
        </c:ser>
        <c:ser>
          <c:idx val="3"/>
          <c:order val="3"/>
          <c:tx>
            <c:strRef>
              <c:f>'Új verzió'!$E$93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8.3333324219890172E-3"/>
                  <c:y val="-2.5129555721327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verzió'!$E$94:$E$105</c:f>
              <c:numCache>
                <c:formatCode>General\ "pont"</c:formatCode>
                <c:ptCount val="12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2A-4B4D-B302-63618D60CE2E}"/>
            </c:ext>
          </c:extLst>
        </c:ser>
        <c:ser>
          <c:idx val="4"/>
          <c:order val="4"/>
          <c:tx>
            <c:strRef>
              <c:f>'Új verzió'!$F$93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6.9444436849910515E-3"/>
                  <c:y val="-2.512955572132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verzió'!$F$94:$F$105</c:f>
              <c:numCache>
                <c:formatCode>General\ "pont"</c:formatCode>
                <c:ptCount val="12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2A-4B4D-B302-63618D60C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24663590916061E-2"/>
          <c:y val="0.91517468998636675"/>
          <c:w val="0.86580622639914429"/>
          <c:h val="6.9747576580837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8688757655293093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B6-4C54-8115-362145CDBCCE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verzió'!$B$119:$B$130</c:f>
              <c:numCache>
                <c:formatCode>0%</c:formatCode>
                <c:ptCount val="12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DB6-4C54-8115-362145CDBCCE}"/>
            </c:ext>
          </c:extLst>
        </c:ser>
        <c:ser>
          <c:idx val="1"/>
          <c:order val="1"/>
          <c:tx>
            <c:strRef>
              <c:f>'Új verzió'!$C$118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9DB6-4C54-8115-362145CDBCCE}"/>
              </c:ext>
            </c:extLst>
          </c:dPt>
          <c:dLbls>
            <c:delete val="1"/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verzió'!$C$119:$C$130</c:f>
              <c:numCache>
                <c:formatCode>0%</c:formatCode>
                <c:ptCount val="12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DB6-4C54-8115-362145CDBCCE}"/>
            </c:ext>
          </c:extLst>
        </c:ser>
        <c:ser>
          <c:idx val="2"/>
          <c:order val="2"/>
          <c:tx>
            <c:strRef>
              <c:f>'Új verzió'!$D$118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DB6-4C54-8115-362145CDBCCE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DB6-4C54-8115-362145CDBCCE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DB6-4C54-8115-362145CDBCCE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verzió'!$D$119:$D$130</c:f>
              <c:numCache>
                <c:formatCode>0%</c:formatCode>
                <c:ptCount val="12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DB6-4C54-8115-362145CDBCCE}"/>
            </c:ext>
          </c:extLst>
        </c:ser>
        <c:ser>
          <c:idx val="3"/>
          <c:order val="3"/>
          <c:tx>
            <c:strRef>
              <c:f>'Új verzió'!$E$118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verzió'!$E$119:$E$130</c:f>
              <c:numCache>
                <c:formatCode>0%</c:formatCode>
                <c:ptCount val="12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DB6-4C54-8115-362145CDBCCE}"/>
            </c:ext>
          </c:extLst>
        </c:ser>
        <c:ser>
          <c:idx val="4"/>
          <c:order val="4"/>
          <c:tx>
            <c:strRef>
              <c:f>'Új verzió'!$F$118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9DB6-4C54-8115-362145CDBCCE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verzió'!$F$119:$F$130</c:f>
              <c:numCache>
                <c:formatCode>0%</c:formatCode>
                <c:ptCount val="12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DB6-4C54-8115-362145CDBCCE}"/>
            </c:ext>
          </c:extLst>
        </c:ser>
        <c:ser>
          <c:idx val="5"/>
          <c:order val="5"/>
          <c:tx>
            <c:strRef>
              <c:f>'Új verzió'!$G$118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1.966883946684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verzió'!$G$119:$G$130</c:f>
              <c:numCache>
                <c:formatCode>0%</c:formatCode>
                <c:ptCount val="12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9DB6-4C54-8115-362145CDBC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15 százalékponttal meghaladta a leépítést tervezők arányát és továbbra is viszonylag magas szinten (35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novemberben +10 ponton állt, ami 1 pontos növekedés az előző hónaphoz képest.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1-1 százalékponttal növekedett az előző hónaphoz képest. Mindkettő novemberben mutatta eddig a legmagasabb értéket a felmérés kezdete óta.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újra a kedvező konjunktúrát jelző pozitív tartományba (+4 pont) lépett, ami egyben a legmagasabb érték a felmérés 2020 decemberi kezdete óta. A várakozások mutatója ugyanakkor 1 ponttal mérséklődött októberhez képest.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395ACEFE-4F9F-41B7-8A40-9E4F07C4E1E8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képest. A különbség az előző hónapok csökkenését követően újra növekedett.</a:t>
          </a:r>
        </a:p>
      </dgm:t>
    </dgm:pt>
    <dgm:pt modelId="{6701FBA9-4E8F-481B-BDB1-05048F40A048}" type="parTrans" cxnId="{10BB8DA8-22B9-4101-987D-D396D8C1C044}">
      <dgm:prSet/>
      <dgm:spPr/>
      <dgm:t>
        <a:bodyPr/>
        <a:lstStyle/>
        <a:p>
          <a:endParaRPr lang="hu-HU"/>
        </a:p>
      </dgm:t>
    </dgm:pt>
    <dgm:pt modelId="{310F91DF-3F47-47BF-8070-9B89ACC74CA3}" type="sibTrans" cxnId="{10BB8DA8-22B9-4101-987D-D396D8C1C04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C88A4876-66CC-444F-AF80-C43750B60AC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B255C2F2-6506-4FB8-84D3-0FCDB97B5C0A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B61145A8-45C5-4335-AE23-60DE65296C99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7C89CC8-D16D-424D-9668-05A641DED20E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FA3D0D21-F48F-4B23-A266-0231F41263D9}" type="pres">
      <dgm:prSet presAssocID="{395ACEFE-4F9F-41B7-8A40-9E4F07C4E1E8}" presName="text_5" presStyleLbl="node1" presStyleIdx="4" presStyleCnt="5">
        <dgm:presLayoutVars>
          <dgm:bulletEnabled val="1"/>
        </dgm:presLayoutVars>
      </dgm:prSet>
      <dgm:spPr>
        <a:xfrm>
          <a:off x="495733" y="4279601"/>
          <a:ext cx="8250378" cy="658627"/>
        </a:xfrm>
        <a:prstGeom prst="rect">
          <a:avLst/>
        </a:prstGeom>
      </dgm:spPr>
    </dgm:pt>
    <dgm:pt modelId="{387CC083-713B-4069-B0E5-8BCC784633B8}" type="pres">
      <dgm:prSet presAssocID="{395ACEFE-4F9F-41B7-8A40-9E4F07C4E1E8}" presName="accent_5" presStyleCnt="0"/>
      <dgm:spPr/>
    </dgm:pt>
    <dgm:pt modelId="{6ABE17DD-7C0A-4735-A77F-D688984B5478}" type="pres">
      <dgm:prSet presAssocID="{395ACEFE-4F9F-41B7-8A40-9E4F07C4E1E8}" presName="accentRepeatNode" presStyleLbl="solidFgAcc1" presStyleIdx="4" presStyleCnt="5"/>
      <dgm:spPr/>
    </dgm:pt>
  </dgm:ptLst>
  <dgm:cxnLst>
    <dgm:cxn modelId="{01613C0B-CA03-42A4-B090-6D4EEA8B3D55}" type="presOf" srcId="{395ACEFE-4F9F-41B7-8A40-9E4F07C4E1E8}" destId="{FA3D0D21-F48F-4B23-A266-0231F41263D9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16DDCF4F-3267-4BFD-B568-1B0227F3D81C}" type="presOf" srcId="{B0552AC1-6EED-4FFA-A589-5ACAA160C5BD}" destId="{C88A4876-66CC-444F-AF80-C43750B60ACA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F91B1287-3081-427C-8509-FD8A040DC34E}" type="presOf" srcId="{6090B06F-4AFE-4CE9-897E-51A54A1D377A}" destId="{B61145A8-45C5-4335-AE23-60DE65296C99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0BB8DA8-22B9-4101-987D-D396D8C1C044}" srcId="{68E21B0D-CBAC-4EA7-97F3-94026FF8C51F}" destId="{395ACEFE-4F9F-41B7-8A40-9E4F07C4E1E8}" srcOrd="4" destOrd="0" parTransId="{6701FBA9-4E8F-481B-BDB1-05048F40A048}" sibTransId="{310F91DF-3F47-47BF-8070-9B89ACC74CA3}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5D3A0BE7-3CF9-47B2-AA68-401AA2AD6FEE}" type="presParOf" srcId="{A55778FD-1C20-4749-B692-0C762B0462F2}" destId="{C88A4876-66CC-444F-AF80-C43750B60ACA}" srcOrd="5" destOrd="0" presId="urn:microsoft.com/office/officeart/2008/layout/VerticalCurvedList"/>
    <dgm:cxn modelId="{F05A5E97-70CE-45FF-AE68-0E0B742D8865}" type="presParOf" srcId="{A55778FD-1C20-4749-B692-0C762B0462F2}" destId="{B255C2F2-6506-4FB8-84D3-0FCDB97B5C0A}" srcOrd="6" destOrd="0" presId="urn:microsoft.com/office/officeart/2008/layout/VerticalCurvedList"/>
    <dgm:cxn modelId="{8016FF6A-D4F3-474F-9CAD-C138093AB615}" type="presParOf" srcId="{B255C2F2-6506-4FB8-84D3-0FCDB97B5C0A}" destId="{82F133F8-7C15-4DD9-B3E2-5D84DD304E85}" srcOrd="0" destOrd="0" presId="urn:microsoft.com/office/officeart/2008/layout/VerticalCurvedList"/>
    <dgm:cxn modelId="{C1751C15-6355-4AE3-B1F9-0C5F0F4C65C3}" type="presParOf" srcId="{A55778FD-1C20-4749-B692-0C762B0462F2}" destId="{B61145A8-45C5-4335-AE23-60DE65296C99}" srcOrd="7" destOrd="0" presId="urn:microsoft.com/office/officeart/2008/layout/VerticalCurvedList"/>
    <dgm:cxn modelId="{55B01F6B-0B2F-48D5-A3D5-95B6D127DDFD}" type="presParOf" srcId="{A55778FD-1C20-4749-B692-0C762B0462F2}" destId="{C7C89CC8-D16D-424D-9668-05A641DED20E}" srcOrd="8" destOrd="0" presId="urn:microsoft.com/office/officeart/2008/layout/VerticalCurvedList"/>
    <dgm:cxn modelId="{FAC7410F-EC00-480C-AFB6-F487D48133FC}" type="presParOf" srcId="{C7C89CC8-D16D-424D-9668-05A641DED20E}" destId="{F9B28654-D436-4056-A83D-E81A90D53409}" srcOrd="0" destOrd="0" presId="urn:microsoft.com/office/officeart/2008/layout/VerticalCurvedList"/>
    <dgm:cxn modelId="{CDEFB609-D995-4D04-A0A2-5A9093B712D6}" type="presParOf" srcId="{A55778FD-1C20-4749-B692-0C762B0462F2}" destId="{FA3D0D21-F48F-4B23-A266-0231F41263D9}" srcOrd="9" destOrd="0" presId="urn:microsoft.com/office/officeart/2008/layout/VerticalCurvedList"/>
    <dgm:cxn modelId="{485AE31E-432E-4C60-B02C-2F1BF7BF2FA3}" type="presParOf" srcId="{A55778FD-1C20-4749-B692-0C762B0462F2}" destId="{387CC083-713B-4069-B0E5-8BCC784633B8}" srcOrd="10" destOrd="0" presId="urn:microsoft.com/office/officeart/2008/layout/VerticalCurvedList"/>
    <dgm:cxn modelId="{FED5A713-5F43-4207-8F31-7E7DDE213E41}" type="presParOf" srcId="{387CC083-713B-4069-B0E5-8BCC784633B8}" destId="{6ABE17DD-7C0A-4735-A77F-D688984B54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novemberben +10 ponton állt, ami 1 pontos növekedés az előző hónaphoz képest.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újra a kedvező konjunktúrát jelző pozitív tartományba (+4 pont) lépett, ami egyben a legmagasabb érték a felmérés 2020 decemberi kezdete óta. A várakozások mutatója ugyanakkor 1 ponttal mérséklődött októberhez képest.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8A4876-66CC-444F-AF80-C43750B60AC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1-1 százalékponttal növekedett az előző hónaphoz képest. Mindkettő novemberben mutatta eddig a legmagasabb értéket a felmérés kezdete óta.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145A8-45C5-4335-AE23-60DE65296C99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15 százalékponttal meghaladta a leépítést tervezők arányát és továbbra is viszonylag magas szinten (35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D0D21-F48F-4B23-A266-0231F41263D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képest. A különbség az előző hónapok csökkenését követően újra növekedett.</a:t>
          </a:r>
        </a:p>
      </dsp:txBody>
      <dsp:txXfrm>
        <a:off x="495733" y="4279601"/>
        <a:ext cx="8250378" cy="658627"/>
      </dsp:txXfrm>
    </dsp:sp>
    <dsp:sp modelId="{6ABE17DD-7C0A-4735-A77F-D688984B5478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0.11389</cdr:x>
      <cdr:y>0.3383</cdr:y>
    </cdr:from>
    <cdr:to>
      <cdr:x>0.40486</cdr:x>
      <cdr:y>0.42428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41401" y="1729857"/>
          <a:ext cx="2660650" cy="4396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0.1867</cdr:x>
      <cdr:y>0.36693</cdr:y>
    </cdr:from>
    <cdr:to>
      <cdr:x>0.42105</cdr:x>
      <cdr:y>0.4334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07194" y="1961989"/>
          <a:ext cx="2142911" cy="3554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0.87606</cdr:x>
      <cdr:y>0.38811</cdr:y>
    </cdr:from>
    <cdr:to>
      <cdr:x>0.96634</cdr:x>
      <cdr:y>0.43745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59938F1D-2A5A-4891-9D42-2DE43491D66D}"/>
            </a:ext>
          </a:extLst>
        </cdr:cNvPr>
        <cdr:cNvSpPr txBox="1"/>
      </cdr:nvSpPr>
      <cdr:spPr>
        <a:xfrm xmlns:a="http://schemas.openxmlformats.org/drawingml/2006/main">
          <a:off x="8010682" y="1881971"/>
          <a:ext cx="825500" cy="239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-14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2022. 01. 25.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december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1 százalékponttal nőtt az előző hónaphoz képest, az 1 évvel korábbi szint 97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677418"/>
              </p:ext>
            </p:extLst>
          </p:nvPr>
        </p:nvGraphicFramePr>
        <p:xfrm>
          <a:off x="1" y="922448"/>
          <a:ext cx="9143999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iparban és építőiparban nőtt, másutt mérséklődött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069284"/>
              </p:ext>
            </p:extLst>
          </p:nvPr>
        </p:nvGraphicFramePr>
        <p:xfrm>
          <a:off x="0" y="922448"/>
          <a:ext cx="9144000" cy="49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74" y="310448"/>
            <a:ext cx="8117829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várakozások minden méretkategóriában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39270" y="326188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6842" y="3798014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33310" y="3227560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274901"/>
              </p:ext>
            </p:extLst>
          </p:nvPr>
        </p:nvGraphicFramePr>
        <p:xfrm>
          <a:off x="-1" y="922448"/>
          <a:ext cx="9144001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novemberben mutatta a legmagasabb értéket (102 százalék) a felmérés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102653"/>
              </p:ext>
            </p:extLst>
          </p:nvPr>
        </p:nvGraphicFramePr>
        <p:xfrm>
          <a:off x="0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70" y="310448"/>
            <a:ext cx="7893944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termelés növelését leginkább a munkaerő és a kereslet hiánya akadályozza és növekszik a beszállítói problémák gyakorisága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548008"/>
              </p:ext>
            </p:extLst>
          </p:nvPr>
        </p:nvGraphicFramePr>
        <p:xfrm>
          <a:off x="0" y="922447"/>
          <a:ext cx="9144000" cy="5124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780349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nagyvállalatok kivételével tovább gyengült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498711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kapcsán minden méretkategóriában negatívvá váltak a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83071" y="2385642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9633" y="3104642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59828" y="2403612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896734"/>
              </p:ext>
            </p:extLst>
          </p:nvPr>
        </p:nvGraphicFramePr>
        <p:xfrm>
          <a:off x="1" y="922449"/>
          <a:ext cx="9124430" cy="510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iparban és építőiparban javult, másutt gyengült a beruházási tervek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8745" y="2664616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65826" y="3712504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805840" y="1777003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368092"/>
              </p:ext>
            </p:extLst>
          </p:nvPr>
        </p:nvGraphicFramePr>
        <p:xfrm>
          <a:off x="0" y="922447"/>
          <a:ext cx="9144000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a kis- és nagyvállalatoknál javult, másutt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61402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69877" y="4522495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84350" y="3834179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478035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421138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az iparban és építőiparban javultak,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202497"/>
              </p:ext>
            </p:extLst>
          </p:nvPr>
        </p:nvGraphicFramePr>
        <p:xfrm>
          <a:off x="0" y="922449"/>
          <a:ext cx="9132316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1" y="310449"/>
            <a:ext cx="79385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nagyvállalatoknál nőtt, a kisebb méretkategóriákban csökkent az áremelést tervezők aránya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AB0920B-97E6-436C-9A3B-C1FCA0E18C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850600"/>
              </p:ext>
            </p:extLst>
          </p:nvPr>
        </p:nvGraphicFramePr>
        <p:xfrm>
          <a:off x="11684" y="922449"/>
          <a:ext cx="9132316" cy="5143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593075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429000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442478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8312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63164553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9-ről 10 pontra emelkedett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193787"/>
              </p:ext>
            </p:extLst>
          </p:nvPr>
        </p:nvGraphicFramePr>
        <p:xfrm>
          <a:off x="0" y="921396"/>
          <a:ext cx="9144000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kis- és nagyvállalatoknál javult, a </a:t>
            </a:r>
            <a:r>
              <a:rPr lang="hu-HU" sz="2000" dirty="0" err="1"/>
              <a:t>mikrocégeknél</a:t>
            </a:r>
            <a:r>
              <a:rPr lang="hu-HU" sz="2000" dirty="0"/>
              <a:t> kismértékben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699847"/>
              </p:ext>
            </p:extLst>
          </p:nvPr>
        </p:nvGraphicFramePr>
        <p:xfrm>
          <a:off x="1" y="923788"/>
          <a:ext cx="9144000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legnagyobb mértékben a megvalósított beruházások kapcsán javult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03033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890594"/>
              </p:ext>
            </p:extLst>
          </p:nvPr>
        </p:nvGraphicFramePr>
        <p:xfrm>
          <a:off x="0" y="916901"/>
          <a:ext cx="9144000" cy="5068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indexének minimális csökkenése ellentétes hatások eredményeképp alakult ki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933677"/>
              </p:ext>
            </p:extLst>
          </p:nvPr>
        </p:nvGraphicFramePr>
        <p:xfrm>
          <a:off x="0" y="922447"/>
          <a:ext cx="9144000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várakozások a nagyvállalatoknál javultak, míg a többi méretkategóriában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978360"/>
              </p:ext>
            </p:extLst>
          </p:nvPr>
        </p:nvGraphicFramePr>
        <p:xfrm>
          <a:off x="1" y="930457"/>
          <a:ext cx="9112494" cy="4903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23051</TotalTime>
  <Words>852</Words>
  <Application>Microsoft Office PowerPoint</Application>
  <PresentationFormat>Diavetítés a képernyőre (4:3 oldalarány)</PresentationFormat>
  <Paragraphs>98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újraindulását tükrözik</vt:lpstr>
      <vt:lpstr>Az mnb konjunktÚra indexe 9-ről 10 pontra emelkedett az előző hónaphoz képest</vt:lpstr>
      <vt:lpstr>A jelenlegi helyzet megítélése a kis- és nagyvállalatoknál javult, a mikrocégeknél kismértékben gyengült</vt:lpstr>
      <vt:lpstr>A jelenlegi helyzet megítélése legnagyobb mértékben a megvalósított beruházások kapcsán javult októberhez képest</vt:lpstr>
      <vt:lpstr>A várakozások indexének minimális csökkenése ellentétes hatások eredményeképp alakult ki</vt:lpstr>
      <vt:lpstr>A várakozások a nagyvállalatoknál javultak, míg a többi méretkategóriában gyengültek</vt:lpstr>
      <vt:lpstr>Termelés és kereslet</vt:lpstr>
      <vt:lpstr>Az átlagos kapacitás-kihasználtság 1 százalékponttal nőtt az előző hónaphoz képest, az 1 évvel korábbi szint 97 százalékára</vt:lpstr>
      <vt:lpstr>Az iparban és építőiparban nőtt, másutt mérséklődött az átlagos kapacitás-kihasználtság az előző hónaphoz képest</vt:lpstr>
      <vt:lpstr>A termelési szintre vonatkozó várakozások minden méretkategóriában gyengültek az előző hónaphoz képest</vt:lpstr>
      <vt:lpstr>Az átlagos bevételi szint novemberben mutatta a legmagasabb értéket (102 százalék) a felmérés decemberi kezdete óta</vt:lpstr>
      <vt:lpstr>A termelés növelését leginkább a munkaerő és a kereslet hiánya akadályozza és növekszik a beszállítói problémák gyakorisága is</vt:lpstr>
      <vt:lpstr>Üzleti környezet, beruházások, foglalkoztatás</vt:lpstr>
      <vt:lpstr>Az üzleti környezet megítélése a nagyvállalatok kivételével tovább gyengült októberhez képest</vt:lpstr>
      <vt:lpstr>Az üzleti környezet kapcsán minden méretkategóriában negatívvá váltak a várakozások</vt:lpstr>
      <vt:lpstr>Az iparban és építőiparban javult, másutt gyengült a beruházási tervek mutatója</vt:lpstr>
      <vt:lpstr>A létszám tervezett bővítésének mutatója a kis- és nagyvállalatoknál javult, másutt gyengült</vt:lpstr>
      <vt:lpstr>A foglalkoztatási várakozások az iparban és építőiparban javultak, másutt gyengültek</vt:lpstr>
      <vt:lpstr>Árak</vt:lpstr>
      <vt:lpstr>A nagyvállalatoknál nőtt, a kisebb méretkategóriákban csökkent az áremelést tervezők aránya októberhez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1689</cp:revision>
  <dcterms:created xsi:type="dcterms:W3CDTF">2020-04-06T05:19:02Z</dcterms:created>
  <dcterms:modified xsi:type="dcterms:W3CDTF">2022-01-25T15:58:05Z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