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5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6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8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5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0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1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drawings/drawing12.xml" ContentType="application/vnd.openxmlformats-officedocument.drawingml.chartshapes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13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14.xml" ContentType="application/vnd.openxmlformats-officedocument.drawingml.chartshapes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drawings/drawing15.xml" ContentType="application/vnd.openxmlformats-officedocument.drawingml.chartshapes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36"/>
  </p:notesMasterIdLst>
  <p:sldIdLst>
    <p:sldId id="256" r:id="rId3"/>
    <p:sldId id="284" r:id="rId4"/>
    <p:sldId id="374" r:id="rId5"/>
    <p:sldId id="378" r:id="rId6"/>
    <p:sldId id="375" r:id="rId7"/>
    <p:sldId id="262" r:id="rId8"/>
    <p:sldId id="341" r:id="rId9"/>
    <p:sldId id="287" r:id="rId10"/>
    <p:sldId id="343" r:id="rId11"/>
    <p:sldId id="364" r:id="rId12"/>
    <p:sldId id="345" r:id="rId13"/>
    <p:sldId id="376" r:id="rId14"/>
    <p:sldId id="365" r:id="rId15"/>
    <p:sldId id="347" r:id="rId16"/>
    <p:sldId id="366" r:id="rId17"/>
    <p:sldId id="350" r:id="rId18"/>
    <p:sldId id="377" r:id="rId19"/>
    <p:sldId id="349" r:id="rId20"/>
    <p:sldId id="270" r:id="rId21"/>
    <p:sldId id="286" r:id="rId22"/>
    <p:sldId id="357" r:id="rId23"/>
    <p:sldId id="371" r:id="rId24"/>
    <p:sldId id="359" r:id="rId25"/>
    <p:sldId id="372" r:id="rId26"/>
    <p:sldId id="361" r:id="rId27"/>
    <p:sldId id="288" r:id="rId28"/>
    <p:sldId id="367" r:id="rId29"/>
    <p:sldId id="354" r:id="rId30"/>
    <p:sldId id="368" r:id="rId31"/>
    <p:sldId id="355" r:id="rId32"/>
    <p:sldId id="285" r:id="rId33"/>
    <p:sldId id="356" r:id="rId34"/>
    <p:sldId id="26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2" autoAdjust="0"/>
    <p:restoredTop sz="92702" autoAdjust="0"/>
  </p:normalViewPr>
  <p:slideViewPr>
    <p:cSldViewPr snapToGrid="0">
      <p:cViewPr varScale="1">
        <p:scale>
          <a:sx n="59" d="100"/>
          <a:sy n="59" d="100"/>
        </p:scale>
        <p:origin x="17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7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8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chartUserShapes" Target="../drawings/drawing12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13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14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chartUserShapes" Target="../drawings/drawing15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chartUserShapes" Target="../drawings/drawing1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.%20k&#246;r\Input\2.%20k&#246;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Munka3!$L$23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71-457F-889F-8D3241165941}"/>
              </c:ext>
            </c:extLst>
          </c:dPt>
          <c:dLbls>
            <c:dLbl>
              <c:idx val="1"/>
              <c:layout>
                <c:manualLayout>
                  <c:x val="-1.02859493931289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71-457F-889F-8D3241165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Munka3!$J$24:$K$26</c:f>
              <c:multiLvlStrCache>
                <c:ptCount val="3"/>
                <c:lvl>
                  <c:pt idx="0">
                    <c:v>Jelenleg helyzet</c:v>
                  </c:pt>
                  <c:pt idx="1">
                    <c:v>Várakozás</c:v>
                  </c:pt>
                </c:lvl>
                <c:lvl>
                  <c:pt idx="0">
                    <c:v>A válaszadók súlyozott* átlaga</c:v>
                  </c:pt>
                  <c:pt idx="2">
                    <c:v>MNB konjunktúra index</c:v>
                  </c:pt>
                </c:lvl>
              </c:multiLvlStrCache>
            </c:multiLvlStrRef>
          </c:cat>
          <c:val>
            <c:numRef>
              <c:f>Munka3!$L$24:$L$26</c:f>
              <c:numCache>
                <c:formatCode>General\ "pont"</c:formatCode>
                <c:ptCount val="3"/>
                <c:pt idx="0">
                  <c:v>-30</c:v>
                </c:pt>
                <c:pt idx="1">
                  <c:v>10</c:v>
                </c:pt>
                <c:pt idx="2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71-457F-889F-8D3241165941}"/>
            </c:ext>
          </c:extLst>
        </c:ser>
        <c:ser>
          <c:idx val="1"/>
          <c:order val="1"/>
          <c:tx>
            <c:strRef>
              <c:f>Munka3!$M$23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71-457F-889F-8D3241165941}"/>
              </c:ext>
            </c:extLst>
          </c:dPt>
          <c:dLbls>
            <c:dLbl>
              <c:idx val="0"/>
              <c:layout>
                <c:manualLayout>
                  <c:x val="1.02859493931289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71-457F-889F-8D3241165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Munka3!$J$24:$K$26</c:f>
              <c:multiLvlStrCache>
                <c:ptCount val="3"/>
                <c:lvl>
                  <c:pt idx="0">
                    <c:v>Jelenleg helyzet</c:v>
                  </c:pt>
                  <c:pt idx="1">
                    <c:v>Várakozás</c:v>
                  </c:pt>
                </c:lvl>
                <c:lvl>
                  <c:pt idx="0">
                    <c:v>A válaszadók súlyozott* átlaga</c:v>
                  </c:pt>
                  <c:pt idx="2">
                    <c:v>MNB konjunktúra index</c:v>
                  </c:pt>
                </c:lvl>
              </c:multiLvlStrCache>
            </c:multiLvlStrRef>
          </c:cat>
          <c:val>
            <c:numRef>
              <c:f>Munka3!$M$24:$M$26</c:f>
              <c:numCache>
                <c:formatCode>General\ "pont"</c:formatCode>
                <c:ptCount val="3"/>
                <c:pt idx="0">
                  <c:v>-21</c:v>
                </c:pt>
                <c:pt idx="1">
                  <c:v>24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71-457F-889F-8D32411659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3956776"/>
        <c:axId val="993955136"/>
      </c:barChart>
      <c:catAx>
        <c:axId val="99395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3955136"/>
        <c:crosses val="autoZero"/>
        <c:auto val="0"/>
        <c:lblAlgn val="ctr"/>
        <c:lblOffset val="100"/>
        <c:noMultiLvlLbl val="0"/>
      </c:catAx>
      <c:valAx>
        <c:axId val="993955136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395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586255090587734"/>
          <c:y val="0.88631853842174835"/>
          <c:w val="0.33313545801313338"/>
          <c:h val="0.104557373987010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Munka1!$B$104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85-48DD-8AC5-110C83DC0EB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03B-4843-94EE-49E7C37B9303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85-48DD-8AC5-110C83DC0EB6}"/>
              </c:ext>
            </c:extLst>
          </c:dPt>
          <c:dLbls>
            <c:dLbl>
              <c:idx val="0"/>
              <c:layout>
                <c:manualLayout>
                  <c:x val="-5.7458333333333333E-2"/>
                  <c:y val="-4.29922047948534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BB-42FF-A535-D5C8F54D5E6E}"/>
                </c:ext>
              </c:extLst>
            </c:dLbl>
            <c:dLbl>
              <c:idx val="1"/>
              <c:layout>
                <c:manualLayout>
                  <c:x val="-5.6069444444444443E-2"/>
                  <c:y val="-4.29922047948532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BB-42FF-A535-D5C8F54D5E6E}"/>
                </c:ext>
              </c:extLst>
            </c:dLbl>
            <c:dLbl>
              <c:idx val="2"/>
              <c:layout>
                <c:manualLayout>
                  <c:x val="-5.6069444444444443E-2"/>
                  <c:y val="-4.5380660616789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BB-42FF-A535-D5C8F54D5E6E}"/>
                </c:ext>
              </c:extLst>
            </c:dLbl>
            <c:dLbl>
              <c:idx val="3"/>
              <c:layout>
                <c:manualLayout>
                  <c:x val="-5.3291666666666668E-2"/>
                  <c:y val="-4.29922047948532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85-48DD-8AC5-110C83DC0EB6}"/>
                </c:ext>
              </c:extLst>
            </c:dLbl>
            <c:dLbl>
              <c:idx val="4"/>
              <c:layout>
                <c:manualLayout>
                  <c:x val="-5.6069444444444547E-2"/>
                  <c:y val="-4.29922047948532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BB-42FF-A535-D5C8F54D5E6E}"/>
                </c:ext>
              </c:extLst>
            </c:dLbl>
            <c:dLbl>
              <c:idx val="5"/>
              <c:layout>
                <c:manualLayout>
                  <c:x val="-5.8847222222222322E-2"/>
                  <c:y val="-4.29922047948532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3B-4843-94EE-49E7C37B9303}"/>
                </c:ext>
              </c:extLst>
            </c:dLbl>
            <c:dLbl>
              <c:idx val="6"/>
              <c:layout>
                <c:manualLayout>
                  <c:x val="-5.7458333333333333E-2"/>
                  <c:y val="-4.29922047948532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3B-4843-94EE-49E7C37B9303}"/>
                </c:ext>
              </c:extLst>
            </c:dLbl>
            <c:dLbl>
              <c:idx val="7"/>
              <c:layout>
                <c:manualLayout>
                  <c:x val="-5.4680446194225824E-2"/>
                  <c:y val="-4.4186432705821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4.29325874329986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485-48DD-8AC5-110C83DC0EB6}"/>
                </c:ext>
              </c:extLst>
            </c:dLbl>
            <c:dLbl>
              <c:idx val="8"/>
              <c:layout>
                <c:manualLayout>
                  <c:x val="-5.3291611986001852E-2"/>
                  <c:y val="-4.38236507152296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00979548988075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03B-4843-94EE-49E7C37B93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Munka1!$C$102:$K$102</c:f>
              <c:strCache>
                <c:ptCount val="9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NHP</c:v>
                </c:pt>
                <c:pt idx="6">
                  <c:v>Építőipar</c:v>
                </c:pt>
                <c:pt idx="7">
                  <c:v>Mezőgazdaság</c:v>
                </c:pt>
                <c:pt idx="8">
                  <c:v>Feldolgozóipar (gyártás)</c:v>
                </c:pt>
              </c:strCache>
            </c:strRef>
          </c:cat>
          <c:val>
            <c:numRef>
              <c:f>Munka1!$C$104:$K$104</c:f>
              <c:numCache>
                <c:formatCode>0%</c:formatCode>
                <c:ptCount val="9"/>
                <c:pt idx="0">
                  <c:v>0.28999999999999998</c:v>
                </c:pt>
                <c:pt idx="1">
                  <c:v>0.68</c:v>
                </c:pt>
                <c:pt idx="2">
                  <c:v>0.72</c:v>
                </c:pt>
                <c:pt idx="3">
                  <c:v>0.73178353658536577</c:v>
                </c:pt>
                <c:pt idx="4">
                  <c:v>0.8</c:v>
                </c:pt>
                <c:pt idx="5">
                  <c:v>0.81924528301886779</c:v>
                </c:pt>
                <c:pt idx="6">
                  <c:v>0.87</c:v>
                </c:pt>
                <c:pt idx="7">
                  <c:v>0.9</c:v>
                </c:pt>
                <c:pt idx="8">
                  <c:v>0.89598540145985384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85-48DD-8AC5-110C83DC0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26606960"/>
        <c:axId val="996220448"/>
      </c:barChart>
      <c:scatterChart>
        <c:scatterStyle val="lineMarker"/>
        <c:varyColors val="0"/>
        <c:ser>
          <c:idx val="0"/>
          <c:order val="0"/>
          <c:tx>
            <c:strRef>
              <c:f>Munka1!$B$103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numRef>
              <c:f>Munka1!$C$103:$K$103</c:f>
              <c:numCache>
                <c:formatCode>0%</c:formatCode>
                <c:ptCount val="9"/>
                <c:pt idx="0">
                  <c:v>0.45495049504950491</c:v>
                </c:pt>
                <c:pt idx="1">
                  <c:v>0.79267080745341589</c:v>
                </c:pt>
                <c:pt idx="2">
                  <c:v>0.77850000000000008</c:v>
                </c:pt>
                <c:pt idx="3">
                  <c:v>0.80997701149425283</c:v>
                </c:pt>
                <c:pt idx="4">
                  <c:v>0.84342403628117912</c:v>
                </c:pt>
                <c:pt idx="5">
                  <c:v>0.86426966292134833</c:v>
                </c:pt>
                <c:pt idx="6">
                  <c:v>0.84984076433121025</c:v>
                </c:pt>
                <c:pt idx="7">
                  <c:v>0.93884615384615366</c:v>
                </c:pt>
                <c:pt idx="8">
                  <c:v>0.84137323943661968</c:v>
                </c:pt>
              </c:numCache>
            </c:numRef>
          </c:xVal>
          <c:yVal>
            <c:numRef>
              <c:f>Munka1!$C$105:$K$105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485-48DD-8AC5-110C83DC0E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02170272"/>
        <c:axId val="1002169440"/>
      </c:scatterChart>
      <c:catAx>
        <c:axId val="826606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6220448"/>
        <c:crosses val="autoZero"/>
        <c:auto val="1"/>
        <c:lblAlgn val="ctr"/>
        <c:lblOffset val="100"/>
        <c:noMultiLvlLbl val="0"/>
      </c:catAx>
      <c:valAx>
        <c:axId val="996220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6606960"/>
        <c:crosses val="autoZero"/>
        <c:crossBetween val="between"/>
        <c:majorUnit val="0.2"/>
      </c:valAx>
      <c:valAx>
        <c:axId val="1002169440"/>
        <c:scaling>
          <c:orientation val="minMax"/>
          <c:max val="18"/>
        </c:scaling>
        <c:delete val="1"/>
        <c:axPos val="r"/>
        <c:numFmt formatCode="General" sourceLinked="1"/>
        <c:majorTickMark val="out"/>
        <c:minorTickMark val="none"/>
        <c:tickLblPos val="nextTo"/>
        <c:crossAx val="1002170272"/>
        <c:crosses val="max"/>
        <c:crossBetween val="midCat"/>
      </c:valAx>
      <c:valAx>
        <c:axId val="100217027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021694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49540682414696"/>
          <c:y val="0.90743492445239005"/>
          <c:w val="0.33900918635170602"/>
          <c:h val="6.6292061506310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4.1060265308999019E-2"/>
          <c:w val="0.83218624234470695"/>
          <c:h val="0.7838779393365070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Munka1!$J$69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8E-45A5-B544-D25AA6B309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Munka1!$K$67:$O$67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Válaszadók súlyozott átlaga</c:v>
                </c:pt>
                <c:pt idx="4">
                  <c:v>Nagy</c:v>
                </c:pt>
              </c:strCache>
            </c:strRef>
          </c:cat>
          <c:val>
            <c:numRef>
              <c:f>Munka1!$K$69:$O$69</c:f>
              <c:numCache>
                <c:formatCode>0%</c:formatCode>
                <c:ptCount val="5"/>
                <c:pt idx="0">
                  <c:v>-0.55862068965517242</c:v>
                </c:pt>
                <c:pt idx="1">
                  <c:v>-0.51273885350318471</c:v>
                </c:pt>
                <c:pt idx="2">
                  <c:v>-0.49090909090909091</c:v>
                </c:pt>
                <c:pt idx="3">
                  <c:v>-0.36443862871843263</c:v>
                </c:pt>
                <c:pt idx="4">
                  <c:v>-0.22807017543859648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99-4EC0-93D8-0938ADBF75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86046168"/>
        <c:axId val="986045840"/>
      </c:barChart>
      <c:scatterChart>
        <c:scatterStyle val="lineMarker"/>
        <c:varyColors val="0"/>
        <c:ser>
          <c:idx val="0"/>
          <c:order val="0"/>
          <c:tx>
            <c:strRef>
              <c:f>Munka1!$J$68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Munka1!$K$67:$O$67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Válaszadók súlyozott átlaga</c:v>
                </c:pt>
                <c:pt idx="4">
                  <c:v>Nagy</c:v>
                </c:pt>
              </c:strCache>
            </c:strRef>
          </c:xVal>
          <c:yVal>
            <c:numRef>
              <c:f>Munka1!$K$68:$O$68</c:f>
              <c:numCache>
                <c:formatCode>0%</c:formatCode>
                <c:ptCount val="5"/>
                <c:pt idx="0">
                  <c:v>-0.47379032258064524</c:v>
                </c:pt>
                <c:pt idx="1">
                  <c:v>-0.43366336633663366</c:v>
                </c:pt>
                <c:pt idx="2">
                  <c:v>-0.43902439024390244</c:v>
                </c:pt>
                <c:pt idx="3">
                  <c:v>-0.46454779088957571</c:v>
                </c:pt>
                <c:pt idx="4">
                  <c:v>-0.47619047619047622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F99-4EC0-93D8-0938ADBF75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986046168"/>
        <c:axId val="986045840"/>
      </c:scatterChart>
      <c:catAx>
        <c:axId val="98604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86045840"/>
        <c:crosses val="autoZero"/>
        <c:auto val="1"/>
        <c:lblAlgn val="ctr"/>
        <c:lblOffset val="0"/>
        <c:noMultiLvlLbl val="0"/>
      </c:catAx>
      <c:valAx>
        <c:axId val="986045840"/>
        <c:scaling>
          <c:orientation val="minMax"/>
          <c:max val="0.30000000000000004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100%</a:t>
                </a:r>
                <a:r>
                  <a:rPr lang="hu-HU" b="1" baseline="0" dirty="0">
                    <a:solidFill>
                      <a:srgbClr val="00B050"/>
                    </a:solidFill>
                  </a:rPr>
                  <a:t> felett    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100% alatt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4722222222222219"/>
              <c:y val="3.360013071919216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86046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84973753280844"/>
          <c:y val="0.92614871209037264"/>
          <c:w val="0.27230052493438323"/>
          <c:h val="7.1283011702239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147090988626417E-2"/>
          <c:y val="3.4950475627964869E-2"/>
          <c:w val="0.83218624234470695"/>
          <c:h val="0.7243903005103362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Munka1!$A$120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E7-4696-A4F4-B99858D6CDE4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E7-4696-A4F4-B99858D6CD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Munka1!$B$118:$F$118</c:f>
              <c:strCache>
                <c:ptCount val="5"/>
                <c:pt idx="0">
                  <c:v>Mikro</c:v>
                </c:pt>
                <c:pt idx="1">
                  <c:v>Nagy</c:v>
                </c:pt>
                <c:pt idx="2">
                  <c:v>A válaszadók súlyozott átlaga</c:v>
                </c:pt>
                <c:pt idx="3">
                  <c:v>Kis</c:v>
                </c:pt>
                <c:pt idx="4">
                  <c:v>Közép</c:v>
                </c:pt>
              </c:strCache>
            </c:strRef>
          </c:cat>
          <c:val>
            <c:numRef>
              <c:f>Munka1!$B$120:$F$120</c:f>
              <c:numCache>
                <c:formatCode>0%</c:formatCode>
                <c:ptCount val="5"/>
                <c:pt idx="0">
                  <c:v>0.14252873563218393</c:v>
                </c:pt>
                <c:pt idx="1">
                  <c:v>0.15789473684210525</c:v>
                </c:pt>
                <c:pt idx="2">
                  <c:v>0.16937750807344021</c:v>
                </c:pt>
                <c:pt idx="3">
                  <c:v>0.20063694267515922</c:v>
                </c:pt>
                <c:pt idx="4">
                  <c:v>0.2181818181818182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E7-4696-A4F4-B99858D6C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16853248"/>
        <c:axId val="816856160"/>
      </c:barChart>
      <c:scatterChart>
        <c:scatterStyle val="lineMarker"/>
        <c:varyColors val="0"/>
        <c:ser>
          <c:idx val="0"/>
          <c:order val="0"/>
          <c:tx>
            <c:strRef>
              <c:f>Munka1!$A$119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Munka1!$B$118:$F$118</c:f>
              <c:strCache>
                <c:ptCount val="5"/>
                <c:pt idx="0">
                  <c:v>Mikro</c:v>
                </c:pt>
                <c:pt idx="1">
                  <c:v>Nagy</c:v>
                </c:pt>
                <c:pt idx="2">
                  <c:v>A válaszadók súlyozott átlaga</c:v>
                </c:pt>
                <c:pt idx="3">
                  <c:v>Kis</c:v>
                </c:pt>
                <c:pt idx="4">
                  <c:v>Közép</c:v>
                </c:pt>
              </c:strCache>
            </c:strRef>
          </c:xVal>
          <c:yVal>
            <c:numRef>
              <c:f>Munka1!$B$119:$F$119</c:f>
              <c:numCache>
                <c:formatCode>0%</c:formatCode>
                <c:ptCount val="5"/>
                <c:pt idx="0">
                  <c:v>-0.12567204301075266</c:v>
                </c:pt>
                <c:pt idx="1">
                  <c:v>0.13095238095238096</c:v>
                </c:pt>
                <c:pt idx="2">
                  <c:v>4.866000878777324E-2</c:v>
                </c:pt>
                <c:pt idx="3">
                  <c:v>-4.5544554455445557E-2</c:v>
                </c:pt>
                <c:pt idx="4">
                  <c:v>5.6910569105691061E-2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9BE7-4696-A4F4-B99858D6CD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16853248"/>
        <c:axId val="816856160"/>
      </c:scatterChart>
      <c:catAx>
        <c:axId val="81685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16856160"/>
        <c:crosses val="autoZero"/>
        <c:auto val="1"/>
        <c:lblAlgn val="ctr"/>
        <c:lblOffset val="0"/>
        <c:noMultiLvlLbl val="0"/>
      </c:catAx>
      <c:valAx>
        <c:axId val="816856160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   </a:t>
                </a:r>
                <a:r>
                  <a:rPr lang="hu-HU" b="1" dirty="0">
                    <a:solidFill>
                      <a:srgbClr val="002060"/>
                    </a:solidFill>
                  </a:rPr>
                  <a:t>             </a:t>
                </a:r>
                <a:r>
                  <a:rPr lang="hu-HU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Csökken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291666666666667"/>
              <c:y val="0.273836965579057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1685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49540682414696"/>
          <c:y val="0.90195493669731719"/>
          <c:w val="0.33900918635170602"/>
          <c:h val="6.93518281510291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2.8439408332479044E-2"/>
          <c:w val="0.84468624234470691"/>
          <c:h val="0.3792737017658027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Munka1!$A$134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E8D-4AE6-B957-F53F20A8044B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E9-495F-9FBA-F967E93D75A6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E9-495F-9FBA-F967E93D75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Munka1!$B$132:$I$132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Mezőgazdaság</c:v>
                </c:pt>
                <c:pt idx="4">
                  <c:v>A válaszadók súlyozott átlaga</c:v>
                </c:pt>
                <c:pt idx="5">
                  <c:v>Kereskedelem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Munka1!$B$134:$I$134</c:f>
              <c:numCache>
                <c:formatCode>0%</c:formatCode>
                <c:ptCount val="8"/>
                <c:pt idx="0">
                  <c:v>-5.34351145038168E-2</c:v>
                </c:pt>
                <c:pt idx="1">
                  <c:v>3.3333333333333354E-2</c:v>
                </c:pt>
                <c:pt idx="2">
                  <c:v>0.13297872340425532</c:v>
                </c:pt>
                <c:pt idx="3">
                  <c:v>0.16091954022988508</c:v>
                </c:pt>
                <c:pt idx="4">
                  <c:v>0.16937750807344021</c:v>
                </c:pt>
                <c:pt idx="5">
                  <c:v>0.18965517241379309</c:v>
                </c:pt>
                <c:pt idx="6">
                  <c:v>0.23239436619718307</c:v>
                </c:pt>
                <c:pt idx="7">
                  <c:v>0.37368421052631579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E9-495F-9FBA-F967E93D7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96256512"/>
        <c:axId val="996257344"/>
      </c:barChart>
      <c:scatterChart>
        <c:scatterStyle val="lineMarker"/>
        <c:varyColors val="0"/>
        <c:ser>
          <c:idx val="0"/>
          <c:order val="0"/>
          <c:tx>
            <c:strRef>
              <c:f>Munka1!$A$133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Munka1!$B$132:$I$132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Mezőgazdaság</c:v>
                </c:pt>
                <c:pt idx="4">
                  <c:v>A válaszadók súlyozott átlaga</c:v>
                </c:pt>
                <c:pt idx="5">
                  <c:v>Kereskedelem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xVal>
          <c:yVal>
            <c:numRef>
              <c:f>Munka1!$B$133:$I$133</c:f>
              <c:numCache>
                <c:formatCode>0%</c:formatCode>
                <c:ptCount val="8"/>
                <c:pt idx="0">
                  <c:v>-0.23584905660377362</c:v>
                </c:pt>
                <c:pt idx="1">
                  <c:v>-0.24752475247524752</c:v>
                </c:pt>
                <c:pt idx="2">
                  <c:v>-4.0677966101694912E-2</c:v>
                </c:pt>
                <c:pt idx="3">
                  <c:v>-0.11029411764705882</c:v>
                </c:pt>
                <c:pt idx="4">
                  <c:v>4.866000878777324E-2</c:v>
                </c:pt>
                <c:pt idx="5">
                  <c:v>-0.10322580645161289</c:v>
                </c:pt>
                <c:pt idx="6">
                  <c:v>4.4067796610169491E-2</c:v>
                </c:pt>
                <c:pt idx="7">
                  <c:v>-0.14626865671641792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7E9-495F-9FBA-F967E93D75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996256512"/>
        <c:axId val="996257344"/>
      </c:scatterChart>
      <c:catAx>
        <c:axId val="99625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6257344"/>
        <c:crosses val="autoZero"/>
        <c:auto val="1"/>
        <c:lblAlgn val="ctr"/>
        <c:lblOffset val="0"/>
        <c:noMultiLvlLbl val="0"/>
      </c:catAx>
      <c:valAx>
        <c:axId val="996257344"/>
        <c:scaling>
          <c:orientation val="minMax"/>
          <c:max val="0.45"/>
          <c:min val="-0.25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b="1" baseline="0" dirty="0">
                    <a:solidFill>
                      <a:srgbClr val="002060"/>
                    </a:solidFill>
                  </a:rPr>
                  <a:t>        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Csökken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416666666666672"/>
              <c:y val="0.220171725958691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625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05495406824147"/>
          <c:y val="0.82424846218427106"/>
          <c:w val="0.19317585301837273"/>
          <c:h val="0.1493757061826884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Munka1!$B$155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D3-4336-91E6-8E669313A114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D3-4336-91E6-8E669313A11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5BE-40A3-B453-A9791A4546E9}"/>
              </c:ext>
            </c:extLst>
          </c:dPt>
          <c:dLbls>
            <c:dLbl>
              <c:idx val="0"/>
              <c:layout>
                <c:manualLayout>
                  <c:x val="-5.6069444444444443E-2"/>
                  <c:y val="-6.22547798925884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C0-4800-AF59-B4BD645CE5D1}"/>
                </c:ext>
              </c:extLst>
            </c:dLbl>
            <c:dLbl>
              <c:idx val="1"/>
              <c:layout>
                <c:manualLayout>
                  <c:x val="-5.7458333333333333E-2"/>
                  <c:y val="-5.97645886968850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D3-4336-91E6-8E669313A114}"/>
                </c:ext>
              </c:extLst>
            </c:dLbl>
            <c:dLbl>
              <c:idx val="2"/>
              <c:layout>
                <c:manualLayout>
                  <c:x val="-5.3291611986001755E-2"/>
                  <c:y val="-5.72743975011813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22318583689051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CD3-4336-91E6-8E669313A114}"/>
                </c:ext>
              </c:extLst>
            </c:dLbl>
            <c:dLbl>
              <c:idx val="3"/>
              <c:layout>
                <c:manualLayout>
                  <c:x val="-6.0236111111111212E-2"/>
                  <c:y val="-5.97645886968849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BE-40A3-B453-A9791A4546E9}"/>
                </c:ext>
              </c:extLst>
            </c:dLbl>
            <c:dLbl>
              <c:idx val="4"/>
              <c:layout>
                <c:manualLayout>
                  <c:x val="-5.3291666666666772E-2"/>
                  <c:y val="-6.10096842947367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47220495646086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9C0-4800-AF59-B4BD645CE5D1}"/>
                </c:ext>
              </c:extLst>
            </c:dLbl>
            <c:dLbl>
              <c:idx val="5"/>
              <c:layout>
                <c:manualLayout>
                  <c:x val="-5.7458333333333438E-2"/>
                  <c:y val="-5.97645886968849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BE-40A3-B453-A9791A4546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Munka1!$C$153:$H$153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Munka1!$C$155:$H$155</c:f>
              <c:numCache>
                <c:formatCode>0%</c:formatCode>
                <c:ptCount val="6"/>
                <c:pt idx="0">
                  <c:v>0.69</c:v>
                </c:pt>
                <c:pt idx="1">
                  <c:v>0.74</c:v>
                </c:pt>
                <c:pt idx="2">
                  <c:v>0.79448051948051945</c:v>
                </c:pt>
                <c:pt idx="3">
                  <c:v>0.84315589353612164</c:v>
                </c:pt>
                <c:pt idx="4">
                  <c:v>0.84</c:v>
                </c:pt>
                <c:pt idx="5">
                  <c:v>0.98113207547169801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D3-4336-91E6-8E669313A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96848512"/>
        <c:axId val="996851840"/>
      </c:barChart>
      <c:scatterChart>
        <c:scatterStyle val="lineMarker"/>
        <c:varyColors val="0"/>
        <c:ser>
          <c:idx val="0"/>
          <c:order val="0"/>
          <c:tx>
            <c:strRef>
              <c:f>Munka1!$B$154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numRef>
              <c:f>Munka1!$C$154:$H$154</c:f>
              <c:numCache>
                <c:formatCode>0%</c:formatCode>
                <c:ptCount val="6"/>
                <c:pt idx="0">
                  <c:v>0.80434782608695665</c:v>
                </c:pt>
                <c:pt idx="1">
                  <c:v>0.84374711582833395</c:v>
                </c:pt>
                <c:pt idx="2">
                  <c:v>0.8998971193415638</c:v>
                </c:pt>
                <c:pt idx="3">
                  <c:v>0.89931506849315057</c:v>
                </c:pt>
                <c:pt idx="4">
                  <c:v>0.91769547325102885</c:v>
                </c:pt>
                <c:pt idx="5">
                  <c:v>0.94506172839506164</c:v>
                </c:pt>
              </c:numCache>
            </c:numRef>
          </c:xVal>
          <c:yVal>
            <c:numRef>
              <c:f>Munka1!$C$156:$H$156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CD3-4336-91E6-8E669313A1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514644592"/>
        <c:axId val="996258176"/>
      </c:scatterChart>
      <c:catAx>
        <c:axId val="996848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6851840"/>
        <c:crosses val="autoZero"/>
        <c:auto val="1"/>
        <c:lblAlgn val="ctr"/>
        <c:lblOffset val="100"/>
        <c:noMultiLvlLbl val="0"/>
      </c:catAx>
      <c:valAx>
        <c:axId val="996851840"/>
        <c:scaling>
          <c:orientation val="minMax"/>
          <c:max val="1"/>
          <c:min val="0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6848512"/>
        <c:crosses val="autoZero"/>
        <c:crossBetween val="between"/>
        <c:majorUnit val="0.2"/>
      </c:valAx>
      <c:valAx>
        <c:axId val="996258176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514644592"/>
        <c:crosses val="max"/>
        <c:crossBetween val="midCat"/>
      </c:valAx>
      <c:valAx>
        <c:axId val="5146445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962581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Munka1!$B$175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A3B-4545-A1EA-6BB9986777D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B79-4241-96BE-FD56A01DF540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A3B-4545-A1EA-6BB9986777D3}"/>
              </c:ext>
            </c:extLst>
          </c:dPt>
          <c:dLbls>
            <c:dLbl>
              <c:idx val="0"/>
              <c:layout>
                <c:manualLayout>
                  <c:x val="-5.8847222222222224E-2"/>
                  <c:y val="-4.2093089090734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5E-4D69-994D-8306377D0BB4}"/>
                </c:ext>
              </c:extLst>
            </c:dLbl>
            <c:dLbl>
              <c:idx val="1"/>
              <c:layout>
                <c:manualLayout>
                  <c:x val="-5.6069444444444443E-2"/>
                  <c:y val="-4.20930890907347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5E-4D69-994D-8306377D0BB4}"/>
                </c:ext>
              </c:extLst>
            </c:dLbl>
            <c:dLbl>
              <c:idx val="2"/>
              <c:layout>
                <c:manualLayout>
                  <c:x val="-5.8847222222222322E-2"/>
                  <c:y val="-4.2093089090734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5E-4D69-994D-8306377D0BB4}"/>
                </c:ext>
              </c:extLst>
            </c:dLbl>
            <c:dLbl>
              <c:idx val="3"/>
              <c:layout>
                <c:manualLayout>
                  <c:x val="-5.7458333333333333E-2"/>
                  <c:y val="-4.45691531548956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3B-4545-A1EA-6BB9986777D3}"/>
                </c:ext>
              </c:extLst>
            </c:dLbl>
            <c:dLbl>
              <c:idx val="4"/>
              <c:layout>
                <c:manualLayout>
                  <c:x val="-5.8847222222222322E-2"/>
                  <c:y val="-3.96170250265737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93637334210938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B79-4241-96BE-FD56A01DF540}"/>
                </c:ext>
              </c:extLst>
            </c:dLbl>
            <c:dLbl>
              <c:idx val="5"/>
              <c:layout>
                <c:manualLayout>
                  <c:x val="-5.8847222222222426E-2"/>
                  <c:y val="-4.20929916078975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4.945947716445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D5E-4D69-994D-8306377D0BB4}"/>
                </c:ext>
              </c:extLst>
            </c:dLbl>
            <c:dLbl>
              <c:idx val="6"/>
              <c:layout>
                <c:manualLayout>
                  <c:x val="-5.7458333333333333E-2"/>
                  <c:y val="-3.96170250265738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688766935693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01A-4AC4-BC0C-014B227FFF52}"/>
                </c:ext>
              </c:extLst>
            </c:dLbl>
            <c:dLbl>
              <c:idx val="7"/>
              <c:layout>
                <c:manualLayout>
                  <c:x val="-5.8847222222222224E-2"/>
                  <c:y val="-4.2093089090734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19355412286112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A3B-4545-A1EA-6BB9986777D3}"/>
                </c:ext>
              </c:extLst>
            </c:dLbl>
            <c:dLbl>
              <c:idx val="8"/>
              <c:layout>
                <c:manualLayout>
                  <c:x val="-5.7458223972003598E-2"/>
                  <c:y val="-4.2093089090734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688766935693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01A-4AC4-BC0C-014B227FFF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Munka1!$C$173:$K$173</c:f>
              <c:strCache>
                <c:ptCount val="9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A válaszadók átlaga</c:v>
                </c:pt>
                <c:pt idx="4">
                  <c:v>NHP</c:v>
                </c:pt>
                <c:pt idx="5">
                  <c:v>Kereskedelem</c:v>
                </c:pt>
                <c:pt idx="6">
                  <c:v>Építőipar</c:v>
                </c:pt>
                <c:pt idx="7">
                  <c:v>Mezőgazdaság</c:v>
                </c:pt>
                <c:pt idx="8">
                  <c:v>Feldolgozóipar (gyártás)</c:v>
                </c:pt>
              </c:strCache>
            </c:strRef>
          </c:cat>
          <c:val>
            <c:numRef>
              <c:f>Munka1!$C$175:$K$175</c:f>
              <c:numCache>
                <c:formatCode>0%</c:formatCode>
                <c:ptCount val="9"/>
                <c:pt idx="0">
                  <c:v>0.28999999999999998</c:v>
                </c:pt>
                <c:pt idx="1">
                  <c:v>0.69</c:v>
                </c:pt>
                <c:pt idx="2">
                  <c:v>0.73</c:v>
                </c:pt>
                <c:pt idx="3">
                  <c:v>0.74</c:v>
                </c:pt>
                <c:pt idx="4">
                  <c:v>0.84315589353612164</c:v>
                </c:pt>
                <c:pt idx="5">
                  <c:v>0.84929906542056055</c:v>
                </c:pt>
                <c:pt idx="6">
                  <c:v>0.85794117647058799</c:v>
                </c:pt>
                <c:pt idx="7">
                  <c:v>0.89512195121951221</c:v>
                </c:pt>
                <c:pt idx="8">
                  <c:v>0.91875000000000007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3B-4545-A1EA-6BB998677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23335712"/>
        <c:axId val="823339872"/>
      </c:barChart>
      <c:scatterChart>
        <c:scatterStyle val="lineMarker"/>
        <c:varyColors val="0"/>
        <c:ser>
          <c:idx val="0"/>
          <c:order val="0"/>
          <c:tx>
            <c:strRef>
              <c:f>Munka1!$B$174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numRef>
              <c:f>Munka1!$C$174:$K$174</c:f>
              <c:numCache>
                <c:formatCode>0%</c:formatCode>
                <c:ptCount val="9"/>
                <c:pt idx="0">
                  <c:v>0.48349514563106799</c:v>
                </c:pt>
                <c:pt idx="1">
                  <c:v>0.83470149253731341</c:v>
                </c:pt>
                <c:pt idx="2">
                  <c:v>0.79583333333333339</c:v>
                </c:pt>
                <c:pt idx="3">
                  <c:v>0.84374711582833417</c:v>
                </c:pt>
                <c:pt idx="4">
                  <c:v>0.89931506849315068</c:v>
                </c:pt>
                <c:pt idx="5">
                  <c:v>0.89034090909090924</c:v>
                </c:pt>
                <c:pt idx="6">
                  <c:v>0.85257234726688103</c:v>
                </c:pt>
                <c:pt idx="7">
                  <c:v>0.951171875</c:v>
                </c:pt>
                <c:pt idx="8">
                  <c:v>0.88578947368421046</c:v>
                </c:pt>
              </c:numCache>
            </c:numRef>
          </c:xVal>
          <c:yVal>
            <c:numRef>
              <c:f>Munka1!$C$176:$K$176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A3B-4545-A1EA-6BB9986777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24312416"/>
        <c:axId val="824311584"/>
      </c:scatterChart>
      <c:catAx>
        <c:axId val="823335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3339872"/>
        <c:crosses val="autoZero"/>
        <c:auto val="1"/>
        <c:lblAlgn val="ctr"/>
        <c:lblOffset val="100"/>
        <c:noMultiLvlLbl val="0"/>
      </c:catAx>
      <c:valAx>
        <c:axId val="8233398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3335712"/>
        <c:crosses val="autoZero"/>
        <c:crossBetween val="between"/>
        <c:majorUnit val="0.2"/>
      </c:valAx>
      <c:valAx>
        <c:axId val="824311584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824312416"/>
        <c:crosses val="max"/>
        <c:crossBetween val="midCat"/>
      </c:valAx>
      <c:valAx>
        <c:axId val="8243124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243115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49540682414696"/>
          <c:y val="0.93127635448502932"/>
          <c:w val="0.33900918635170602"/>
          <c:h val="6.87236455149706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4.8886386756738009E-2"/>
          <c:w val="0.83218624234470695"/>
          <c:h val="0.7833403815611872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Munka1!$J$141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717-470A-BC75-C721BCEAD81A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62-4228-ACCB-99CCDBBF61DF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C62-4228-ACCB-99CCDBBF61DF}"/>
              </c:ext>
            </c:extLst>
          </c:dPt>
          <c:dLbls>
            <c:dLbl>
              <c:idx val="2"/>
              <c:layout>
                <c:manualLayout>
                  <c:x val="0"/>
                  <c:y val="7.72419547824093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17-470A-BC75-C721BCEAD81A}"/>
                </c:ext>
              </c:extLst>
            </c:dLbl>
            <c:dLbl>
              <c:idx val="3"/>
              <c:layout>
                <c:manualLayout>
                  <c:x val="1.3888888888888889E-3"/>
                  <c:y val="-1.802224428819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62-4228-ACCB-99CCDBBF61DF}"/>
                </c:ext>
              </c:extLst>
            </c:dLbl>
            <c:dLbl>
              <c:idx val="4"/>
              <c:layout>
                <c:manualLayout>
                  <c:x val="5.5555555555554534E-3"/>
                  <c:y val="1.8022852476603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62-4228-ACCB-99CCDBBF61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Munka1!$K$139:$O$139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cat>
          <c:val>
            <c:numRef>
              <c:f>Munka1!$K$141:$O$141</c:f>
              <c:numCache>
                <c:formatCode>0%</c:formatCode>
                <c:ptCount val="5"/>
                <c:pt idx="0">
                  <c:v>-0.5</c:v>
                </c:pt>
                <c:pt idx="1">
                  <c:v>-0.43</c:v>
                </c:pt>
                <c:pt idx="2">
                  <c:v>-0.21237461533153212</c:v>
                </c:pt>
                <c:pt idx="3">
                  <c:v>-0.37</c:v>
                </c:pt>
                <c:pt idx="4">
                  <c:v>-0.02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62-4228-ACCB-99CCDBBF6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96611376"/>
        <c:axId val="496611704"/>
      </c:barChart>
      <c:scatterChart>
        <c:scatterStyle val="lineMarker"/>
        <c:varyColors val="0"/>
        <c:ser>
          <c:idx val="0"/>
          <c:order val="0"/>
          <c:tx>
            <c:strRef>
              <c:f>Munka1!$J$140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Munka1!$K$139:$O$139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Válaszadók súlyozott átlaga</c:v>
                </c:pt>
                <c:pt idx="3">
                  <c:v>Közép</c:v>
                </c:pt>
                <c:pt idx="4">
                  <c:v>Nagy</c:v>
                </c:pt>
              </c:strCache>
            </c:strRef>
          </c:xVal>
          <c:yVal>
            <c:numRef>
              <c:f>Munka1!$K$140:$O$140</c:f>
              <c:numCache>
                <c:formatCode>0%</c:formatCode>
                <c:ptCount val="5"/>
                <c:pt idx="0">
                  <c:v>-0.41330645161290319</c:v>
                </c:pt>
                <c:pt idx="1">
                  <c:v>-0.29306930693069305</c:v>
                </c:pt>
                <c:pt idx="2">
                  <c:v>-0.29246124838683712</c:v>
                </c:pt>
                <c:pt idx="3">
                  <c:v>-0.30081300813008127</c:v>
                </c:pt>
                <c:pt idx="4">
                  <c:v>-0.25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EC62-4228-ACCB-99CCDBBF61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496611376"/>
        <c:axId val="496611704"/>
      </c:scatterChart>
      <c:catAx>
        <c:axId val="49661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6611704"/>
        <c:crosses val="autoZero"/>
        <c:auto val="1"/>
        <c:lblAlgn val="ctr"/>
        <c:lblOffset val="0"/>
        <c:noMultiLvlLbl val="0"/>
      </c:catAx>
      <c:valAx>
        <c:axId val="496611704"/>
        <c:scaling>
          <c:orientation val="minMax"/>
          <c:max val="0.30000000000000004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 i="0" baseline="0" dirty="0">
                    <a:solidFill>
                      <a:srgbClr val="00B050"/>
                    </a:solidFill>
                    <a:effectLst/>
                  </a:rPr>
                  <a:t>100% felett     </a:t>
                </a:r>
                <a:r>
                  <a:rPr lang="hu-HU" sz="1800" b="1" i="0" baseline="0" dirty="0">
                    <a:solidFill>
                      <a:srgbClr val="FF0000"/>
                    </a:solidFill>
                    <a:effectLst/>
                  </a:rPr>
                  <a:t>100% alatt</a:t>
                </a:r>
                <a:endParaRPr lang="hu-HU" dirty="0">
                  <a:solidFill>
                    <a:srgbClr val="FF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95"/>
              <c:y val="4.273881835480171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661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968307086614169"/>
          <c:y val="0.91566636568098247"/>
          <c:w val="0.27230052493438323"/>
          <c:h val="7.14603130710635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702646544181981E-2"/>
          <c:y val="2.6472907770256876E-2"/>
          <c:w val="0.83218624234470695"/>
          <c:h val="0.407745515383644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Munka1!$A$191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45-488E-9C9C-E64DA82B45D0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945-488E-9C9C-E64DA82B45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Munka1!$B$189:$I$189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Mezőgazdaság</c:v>
                </c:pt>
                <c:pt idx="4">
                  <c:v>A válaszadók súlyozott átlaga</c:v>
                </c:pt>
                <c:pt idx="5">
                  <c:v>Kereskedelem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cat>
          <c:val>
            <c:numRef>
              <c:f>Munka1!$B$191:$I$191</c:f>
              <c:numCache>
                <c:formatCode>0%</c:formatCode>
                <c:ptCount val="8"/>
                <c:pt idx="0">
                  <c:v>-3.0534351145038163E-2</c:v>
                </c:pt>
                <c:pt idx="1">
                  <c:v>3.3333333333333326E-2</c:v>
                </c:pt>
                <c:pt idx="2">
                  <c:v>0.11524822695035461</c:v>
                </c:pt>
                <c:pt idx="3">
                  <c:v>0.12643678160919539</c:v>
                </c:pt>
                <c:pt idx="4">
                  <c:v>0.22272328671247837</c:v>
                </c:pt>
                <c:pt idx="5">
                  <c:v>0.22844827586206895</c:v>
                </c:pt>
                <c:pt idx="6">
                  <c:v>0.25352112676056338</c:v>
                </c:pt>
                <c:pt idx="7">
                  <c:v>0.39473684210526316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45-488E-9C9C-E64DA82B4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02223616"/>
        <c:axId val="1002222784"/>
      </c:barChart>
      <c:scatterChart>
        <c:scatterStyle val="lineMarker"/>
        <c:varyColors val="0"/>
        <c:ser>
          <c:idx val="0"/>
          <c:order val="0"/>
          <c:tx>
            <c:strRef>
              <c:f>Munka1!$A$190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Munka1!$B$189:$I$189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Mezőgazdaság</c:v>
                </c:pt>
                <c:pt idx="4">
                  <c:v>A válaszadók súlyozott átlaga</c:v>
                </c:pt>
                <c:pt idx="5">
                  <c:v>Kereskedelem</c:v>
                </c:pt>
                <c:pt idx="6">
                  <c:v>Feldolgozóipar (gyártás)</c:v>
                </c:pt>
                <c:pt idx="7">
                  <c:v>Építőipar</c:v>
                </c:pt>
              </c:strCache>
            </c:strRef>
          </c:xVal>
          <c:yVal>
            <c:numRef>
              <c:f>Munka1!$B$190:$I$190</c:f>
              <c:numCache>
                <c:formatCode>0%</c:formatCode>
                <c:ptCount val="8"/>
                <c:pt idx="0">
                  <c:v>-0.21698113207547173</c:v>
                </c:pt>
                <c:pt idx="1">
                  <c:v>-0.30693069306930693</c:v>
                </c:pt>
                <c:pt idx="2">
                  <c:v>-8.1355932203389825E-2</c:v>
                </c:pt>
                <c:pt idx="3">
                  <c:v>-0.11029411764705879</c:v>
                </c:pt>
                <c:pt idx="4">
                  <c:v>8.7225907442379652E-2</c:v>
                </c:pt>
                <c:pt idx="5">
                  <c:v>-0.13548387096774195</c:v>
                </c:pt>
                <c:pt idx="6">
                  <c:v>3.0508474576271177E-2</c:v>
                </c:pt>
                <c:pt idx="7">
                  <c:v>-0.13134328358208952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F945-488E-9C9C-E64DA82B45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02223616"/>
        <c:axId val="1002222784"/>
      </c:scatterChart>
      <c:catAx>
        <c:axId val="100222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2222784"/>
        <c:crosses val="autoZero"/>
        <c:auto val="1"/>
        <c:lblAlgn val="ctr"/>
        <c:lblOffset val="0"/>
        <c:noMultiLvlLbl val="0"/>
      </c:catAx>
      <c:valAx>
        <c:axId val="1002222784"/>
        <c:scaling>
          <c:orientation val="minMax"/>
          <c:max val="0.5"/>
          <c:min val="-0.35000000000000003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  </a:t>
                </a:r>
                <a:r>
                  <a:rPr lang="hu-HU" b="1" dirty="0">
                    <a:solidFill>
                      <a:srgbClr val="002060"/>
                    </a:solidFill>
                  </a:rPr>
                  <a:t>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5416666666666672"/>
              <c:y val="0.184605365545610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222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599081364829393"/>
          <c:y val="0.82668933908123055"/>
          <c:w val="0.18067585301837269"/>
          <c:h val="0.1471025603456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Munka1!$C$196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718-470A-82D6-9B9DACF49A06}"/>
              </c:ext>
            </c:extLst>
          </c:dPt>
          <c:dLbls>
            <c:dLbl>
              <c:idx val="5"/>
              <c:layout>
                <c:manualLayout>
                  <c:x val="-7.96805555555555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18-470A-82D6-9B9DACF49A06}"/>
                </c:ext>
              </c:extLst>
            </c:dLbl>
            <c:dLbl>
              <c:idx val="6"/>
              <c:layout>
                <c:manualLayout>
                  <c:x val="-8.106944444444444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18-470A-82D6-9B9DACF49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Munka1!$A$197:$A$204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Finanszírozási problémák</c:v>
                </c:pt>
                <c:pt idx="3">
                  <c:v>Munkaerőhiány</c:v>
                </c:pt>
                <c:pt idx="4">
                  <c:v>Egyéb*</c:v>
                </c:pt>
                <c:pt idx="5">
                  <c:v>Adminisztratív akadályok</c:v>
                </c:pt>
                <c:pt idx="6">
                  <c:v>Beszállítói problémák</c:v>
                </c:pt>
                <c:pt idx="7">
                  <c:v>Nem tudja/nem válaszol</c:v>
                </c:pt>
              </c:strCache>
            </c:strRef>
          </c:cat>
          <c:val>
            <c:numRef>
              <c:f>Munka1!$C$197:$C$204</c:f>
              <c:numCache>
                <c:formatCode>0%</c:formatCode>
                <c:ptCount val="8"/>
                <c:pt idx="0">
                  <c:v>0.12945000000000001</c:v>
                </c:pt>
                <c:pt idx="1">
                  <c:v>0.53129444999999997</c:v>
                </c:pt>
                <c:pt idx="2">
                  <c:v>0.18776699999999999</c:v>
                </c:pt>
                <c:pt idx="3">
                  <c:v>0.169986</c:v>
                </c:pt>
                <c:pt idx="4">
                  <c:v>0.16927500000000001</c:v>
                </c:pt>
                <c:pt idx="5">
                  <c:v>0.11593199999999999</c:v>
                </c:pt>
                <c:pt idx="6">
                  <c:v>0.105263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18-470A-82D6-9B9DACF49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23340704"/>
        <c:axId val="823341120"/>
      </c:barChart>
      <c:scatterChart>
        <c:scatterStyle val="lineMarker"/>
        <c:varyColors val="0"/>
        <c:ser>
          <c:idx val="0"/>
          <c:order val="0"/>
          <c:tx>
            <c:strRef>
              <c:f>Munka1!$B$196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numRef>
              <c:f>Munka1!$B$197:$B$204</c:f>
              <c:numCache>
                <c:formatCode>0%</c:formatCode>
                <c:ptCount val="8"/>
                <c:pt idx="0">
                  <c:v>0.15238915195867414</c:v>
                </c:pt>
                <c:pt idx="1">
                  <c:v>0.5501506672406371</c:v>
                </c:pt>
                <c:pt idx="2">
                  <c:v>0.22858372793801118</c:v>
                </c:pt>
                <c:pt idx="3">
                  <c:v>0.21093413689195006</c:v>
                </c:pt>
                <c:pt idx="5">
                  <c:v>0.10589754627636677</c:v>
                </c:pt>
                <c:pt idx="6">
                  <c:v>0.10546706844597503</c:v>
                </c:pt>
                <c:pt idx="7">
                  <c:v>6.4141196728368488E-2</c:v>
                </c:pt>
              </c:numCache>
            </c:numRef>
          </c:xVal>
          <c:yVal>
            <c:numRef>
              <c:f>Munka1!$D$197:$D$204</c:f>
              <c:numCache>
                <c:formatCode>0</c:formatCode>
                <c:ptCount val="8"/>
                <c:pt idx="0" formatCode="General">
                  <c:v>15</c:v>
                </c:pt>
                <c:pt idx="1">
                  <c:v>13</c:v>
                </c:pt>
                <c:pt idx="2" formatCode="General">
                  <c:v>11</c:v>
                </c:pt>
                <c:pt idx="3" formatCode="General">
                  <c:v>9</c:v>
                </c:pt>
                <c:pt idx="4" formatCode="General">
                  <c:v>7</c:v>
                </c:pt>
                <c:pt idx="5" formatCode="General">
                  <c:v>5</c:v>
                </c:pt>
                <c:pt idx="6" formatCode="General">
                  <c:v>3</c:v>
                </c:pt>
                <c:pt idx="7" formatCode="General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718-470A-82D6-9B9DACF49A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58551776"/>
        <c:axId val="358552192"/>
      </c:scatterChart>
      <c:catAx>
        <c:axId val="823340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3341120"/>
        <c:crosses val="autoZero"/>
        <c:auto val="1"/>
        <c:lblAlgn val="ctr"/>
        <c:lblOffset val="100"/>
        <c:noMultiLvlLbl val="0"/>
      </c:catAx>
      <c:valAx>
        <c:axId val="823341120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3340704"/>
        <c:crosses val="autoZero"/>
        <c:crossBetween val="between"/>
      </c:valAx>
      <c:valAx>
        <c:axId val="358552192"/>
        <c:scaling>
          <c:orientation val="minMax"/>
          <c:max val="16"/>
          <c:min val="0"/>
        </c:scaling>
        <c:delete val="1"/>
        <c:axPos val="r"/>
        <c:numFmt formatCode="General" sourceLinked="1"/>
        <c:majorTickMark val="out"/>
        <c:minorTickMark val="none"/>
        <c:tickLblPos val="nextTo"/>
        <c:crossAx val="358551776"/>
        <c:crosses val="max"/>
        <c:crossBetween val="midCat"/>
      </c:valAx>
      <c:valAx>
        <c:axId val="3585517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585521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313867016622918E-2"/>
          <c:y val="4.3225972730263088E-2"/>
          <c:w val="0.83229724409448824"/>
          <c:h val="0.6992370812785686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Munka1!$A$218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38-476C-A674-BAA0A7FBF9C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E38-476C-A674-BAA0A7FBF9C8}"/>
              </c:ext>
            </c:extLst>
          </c:dPt>
          <c:dLbls>
            <c:dLbl>
              <c:idx val="0"/>
              <c:layout>
                <c:manualLayout>
                  <c:x val="7.4999999999999997E-2"/>
                  <c:y val="6.45047798378635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D4-419E-8B58-6992FFE21C23}"/>
                </c:ext>
              </c:extLst>
            </c:dLbl>
            <c:dLbl>
              <c:idx val="1"/>
              <c:layout>
                <c:manualLayout>
                  <c:x val="7.4999999999999997E-2"/>
                  <c:y val="6.19220180846198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38-476C-A674-BAA0A7FBF9C8}"/>
                </c:ext>
              </c:extLst>
            </c:dLbl>
            <c:dLbl>
              <c:idx val="2"/>
              <c:layout>
                <c:manualLayout>
                  <c:x val="8.0555555555555561E-2"/>
                  <c:y val="5.30444355008127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BD-47AD-A869-5D40621F98DE}"/>
                </c:ext>
              </c:extLst>
            </c:dLbl>
            <c:dLbl>
              <c:idx val="3"/>
              <c:layout>
                <c:manualLayout>
                  <c:x val="8.055555555555545E-2"/>
                  <c:y val="6.19226281858214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38-476C-A674-BAA0A7FBF9C8}"/>
                </c:ext>
              </c:extLst>
            </c:dLbl>
            <c:dLbl>
              <c:idx val="4"/>
              <c:layout>
                <c:manualLayout>
                  <c:x val="6.6666666666666458E-2"/>
                  <c:y val="4.34745914203094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881999125109361E-2"/>
                      <c:h val="3.60941971851150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2F3-45E6-84B0-A815B93021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Munka1!$B$216:$F$216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A válaszadók súlyozott átlaga</c:v>
                </c:pt>
                <c:pt idx="4">
                  <c:v>Nagy</c:v>
                </c:pt>
              </c:strCache>
            </c:strRef>
          </c:cat>
          <c:val>
            <c:numRef>
              <c:f>Munka1!$B$218:$F$218</c:f>
              <c:numCache>
                <c:formatCode>0%</c:formatCode>
                <c:ptCount val="5"/>
                <c:pt idx="0">
                  <c:v>-0.31839080459770114</c:v>
                </c:pt>
                <c:pt idx="1">
                  <c:v>-0.24522292993630571</c:v>
                </c:pt>
                <c:pt idx="2">
                  <c:v>-0.23636363636363636</c:v>
                </c:pt>
                <c:pt idx="3">
                  <c:v>-0.14376842546635743</c:v>
                </c:pt>
                <c:pt idx="4">
                  <c:v>-3.5087719298245612E-2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38-476C-A674-BAA0A7FBF9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804486751"/>
        <c:axId val="1804475519"/>
      </c:barChart>
      <c:scatterChart>
        <c:scatterStyle val="lineMarker"/>
        <c:varyColors val="0"/>
        <c:ser>
          <c:idx val="0"/>
          <c:order val="0"/>
          <c:tx>
            <c:strRef>
              <c:f>Munka1!$A$217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Munka1!$B$216:$F$216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A válaszadók súlyozott átlaga</c:v>
                </c:pt>
                <c:pt idx="4">
                  <c:v>Nagy</c:v>
                </c:pt>
              </c:strCache>
            </c:strRef>
          </c:xVal>
          <c:yVal>
            <c:numRef>
              <c:f>Munka1!$B$217:$F$217</c:f>
              <c:numCache>
                <c:formatCode>0%</c:formatCode>
                <c:ptCount val="5"/>
                <c:pt idx="0">
                  <c:v>-0.32728494623655913</c:v>
                </c:pt>
                <c:pt idx="1">
                  <c:v>-0.27920792079207918</c:v>
                </c:pt>
                <c:pt idx="2">
                  <c:v>-0.22357723577235772</c:v>
                </c:pt>
                <c:pt idx="3">
                  <c:v>-0.19414323337751332</c:v>
                </c:pt>
                <c:pt idx="4">
                  <c:v>-0.11904761904761907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E38-476C-A674-BAA0A7FBF9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04486751"/>
        <c:axId val="1804475519"/>
      </c:scatterChart>
      <c:catAx>
        <c:axId val="1804486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04475519"/>
        <c:crosses val="autoZero"/>
        <c:auto val="1"/>
        <c:lblAlgn val="ctr"/>
        <c:lblOffset val="0"/>
        <c:noMultiLvlLbl val="0"/>
      </c:catAx>
      <c:valAx>
        <c:axId val="1804475519"/>
        <c:scaling>
          <c:orientation val="minMax"/>
          <c:max val="0.2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Kedvezőbb</a:t>
                </a:r>
                <a:r>
                  <a:rPr lang="hu-HU" b="1" dirty="0">
                    <a:solidFill>
                      <a:srgbClr val="002060"/>
                    </a:solidFill>
                  </a:rPr>
                  <a:t>     </a:t>
                </a:r>
                <a:r>
                  <a:rPr lang="hu-HU" b="1" dirty="0">
                    <a:solidFill>
                      <a:srgbClr val="FF0000"/>
                    </a:solidFill>
                  </a:rPr>
                  <a:t>Gyengébb</a:t>
                </a:r>
              </a:p>
            </c:rich>
          </c:tx>
          <c:layout>
            <c:manualLayout>
              <c:xMode val="edge"/>
              <c:yMode val="edge"/>
              <c:x val="0.95359022309711283"/>
              <c:y val="4.852855508046263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04486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Munka3!$C$4</c:f>
              <c:strCache>
                <c:ptCount val="1"/>
                <c:pt idx="0">
                  <c:v>Jelenlegi helyzet (január)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Munka3!$A$5:$A$8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Munka3!$C$5:$C$8</c:f>
              <c:numCache>
                <c:formatCode>General\ "pont"</c:formatCode>
                <c:ptCount val="4"/>
                <c:pt idx="0">
                  <c:v>-43</c:v>
                </c:pt>
                <c:pt idx="1">
                  <c:v>-35</c:v>
                </c:pt>
                <c:pt idx="2">
                  <c:v>-32</c:v>
                </c:pt>
                <c:pt idx="3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B5-489C-B669-FDD7EE86DBC8}"/>
            </c:ext>
          </c:extLst>
        </c:ser>
        <c:ser>
          <c:idx val="3"/>
          <c:order val="3"/>
          <c:tx>
            <c:strRef>
              <c:f>Munka3!$E$4</c:f>
              <c:strCache>
                <c:ptCount val="1"/>
                <c:pt idx="0">
                  <c:v>Várakozások (január)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Munka3!$A$5:$A$8</c:f>
              <c:strCache>
                <c:ptCount val="4"/>
                <c:pt idx="0">
                  <c:v>Mikro</c:v>
                </c:pt>
                <c:pt idx="1">
                  <c:v>Kis</c:v>
                </c:pt>
                <c:pt idx="2">
                  <c:v>Közép</c:v>
                </c:pt>
                <c:pt idx="3">
                  <c:v>Nagy</c:v>
                </c:pt>
              </c:strCache>
            </c:strRef>
          </c:cat>
          <c:val>
            <c:numRef>
              <c:f>Munka3!$E$5:$E$8</c:f>
              <c:numCache>
                <c:formatCode>General\ "pont"</c:formatCode>
                <c:ptCount val="4"/>
                <c:pt idx="0">
                  <c:v>5</c:v>
                </c:pt>
                <c:pt idx="1">
                  <c:v>16</c:v>
                </c:pt>
                <c:pt idx="2">
                  <c:v>27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B5-489C-B669-FDD7EE86D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77438952"/>
        <c:axId val="877443872"/>
      </c:barChart>
      <c:scatterChart>
        <c:scatterStyle val="lineMarker"/>
        <c:varyColors val="0"/>
        <c:ser>
          <c:idx val="0"/>
          <c:order val="0"/>
          <c:tx>
            <c:strRef>
              <c:f>Munka3!$B$4</c:f>
              <c:strCache>
                <c:ptCount val="1"/>
                <c:pt idx="0">
                  <c:v>Jelenlegi helyzet, várakozások (december)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Munka3!$F$5:$F$8</c:f>
              <c:numCache>
                <c:formatCode>General</c:formatCode>
                <c:ptCount val="4"/>
                <c:pt idx="0">
                  <c:v>0.82499999999999996</c:v>
                </c:pt>
                <c:pt idx="1">
                  <c:v>1.825</c:v>
                </c:pt>
                <c:pt idx="2">
                  <c:v>2.8250000000000002</c:v>
                </c:pt>
                <c:pt idx="3">
                  <c:v>3.8250000000000002</c:v>
                </c:pt>
              </c:numCache>
            </c:numRef>
          </c:xVal>
          <c:yVal>
            <c:numRef>
              <c:f>Munka3!$B$5:$B$8</c:f>
              <c:numCache>
                <c:formatCode>General\ "pont"</c:formatCode>
                <c:ptCount val="4"/>
                <c:pt idx="0">
                  <c:v>-37</c:v>
                </c:pt>
                <c:pt idx="1">
                  <c:v>-30</c:v>
                </c:pt>
                <c:pt idx="2">
                  <c:v>-29</c:v>
                </c:pt>
                <c:pt idx="3">
                  <c:v>-28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7B5-489C-B669-FDD7EE86DBC8}"/>
            </c:ext>
          </c:extLst>
        </c:ser>
        <c:ser>
          <c:idx val="2"/>
          <c:order val="2"/>
          <c:tx>
            <c:strRef>
              <c:f>Munka3!$D$4</c:f>
              <c:strCache>
                <c:ptCount val="1"/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Munka3!$G$5:$G$8</c:f>
              <c:numCache>
                <c:formatCode>General</c:formatCode>
                <c:ptCount val="4"/>
                <c:pt idx="0">
                  <c:v>1.1850000000000001</c:v>
                </c:pt>
                <c:pt idx="1">
                  <c:v>2.1850000000000001</c:v>
                </c:pt>
                <c:pt idx="2">
                  <c:v>3.1850000000000001</c:v>
                </c:pt>
                <c:pt idx="3">
                  <c:v>4.1849999999999996</c:v>
                </c:pt>
              </c:numCache>
            </c:numRef>
          </c:xVal>
          <c:yVal>
            <c:numRef>
              <c:f>Munka3!$D$5:$D$8</c:f>
              <c:numCache>
                <c:formatCode>General\ "pont"</c:formatCode>
                <c:ptCount val="4"/>
                <c:pt idx="0">
                  <c:v>-10</c:v>
                </c:pt>
                <c:pt idx="1">
                  <c:v>1</c:v>
                </c:pt>
                <c:pt idx="2">
                  <c:v>10</c:v>
                </c:pt>
                <c:pt idx="3">
                  <c:v>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7B5-489C-B669-FDD7EE86D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7438952"/>
        <c:axId val="877443872"/>
      </c:scatterChart>
      <c:catAx>
        <c:axId val="87743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77443872"/>
        <c:crosses val="autoZero"/>
        <c:auto val="1"/>
        <c:lblAlgn val="ctr"/>
        <c:lblOffset val="0"/>
        <c:noMultiLvlLbl val="0"/>
      </c:catAx>
      <c:valAx>
        <c:axId val="877443872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7743895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8.2621281714785638E-2"/>
          <c:y val="0.74251498318014375"/>
          <c:w val="0.85056537895964479"/>
          <c:h val="0.25427950523197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3.9245964715530976E-2"/>
          <c:w val="0.83218624234470695"/>
          <c:h val="0.6583669018160255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Munka1!$A$233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0A-4D40-AFC4-5D3589CAEA9B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3E6-4A25-9E6E-F98B30EBB704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0A-4D40-AFC4-5D3589CAEA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Munka1!$B$231:$F$231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Munka1!$B$233:$F$233</c:f>
              <c:numCache>
                <c:formatCode>0%</c:formatCode>
                <c:ptCount val="5"/>
                <c:pt idx="0">
                  <c:v>1.4942528735632177E-2</c:v>
                </c:pt>
                <c:pt idx="1">
                  <c:v>9.2356687898089179E-2</c:v>
                </c:pt>
                <c:pt idx="2">
                  <c:v>0.10491955389141744</c:v>
                </c:pt>
                <c:pt idx="3">
                  <c:v>0.12280701754385964</c:v>
                </c:pt>
                <c:pt idx="4">
                  <c:v>0.16969696969696971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0A-4D40-AFC4-5D3589CAE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877513247"/>
        <c:axId val="1877525311"/>
      </c:barChart>
      <c:scatterChart>
        <c:scatterStyle val="lineMarker"/>
        <c:varyColors val="0"/>
        <c:ser>
          <c:idx val="0"/>
          <c:order val="0"/>
          <c:tx>
            <c:strRef>
              <c:f>Munka1!$A$232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Munka1!$B$231:$F$231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Nagy</c:v>
                </c:pt>
                <c:pt idx="4">
                  <c:v>Közép</c:v>
                </c:pt>
              </c:strCache>
            </c:strRef>
          </c:xVal>
          <c:yVal>
            <c:numRef>
              <c:f>Munka1!$B$232:$F$232</c:f>
              <c:numCache>
                <c:formatCode>0%</c:formatCode>
                <c:ptCount val="5"/>
                <c:pt idx="0">
                  <c:v>-0.18279569892473116</c:v>
                </c:pt>
                <c:pt idx="1">
                  <c:v>-0.15049504950495049</c:v>
                </c:pt>
                <c:pt idx="2">
                  <c:v>-5.0460061629406736E-2</c:v>
                </c:pt>
                <c:pt idx="3">
                  <c:v>3.5714285714285698E-2</c:v>
                </c:pt>
                <c:pt idx="4">
                  <c:v>-0.10975609756097562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D90A-4D40-AFC4-5D3589CAEA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77513247"/>
        <c:axId val="1877525311"/>
      </c:scatterChart>
      <c:catAx>
        <c:axId val="187751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7525311"/>
        <c:crosses val="autoZero"/>
        <c:auto val="1"/>
        <c:lblAlgn val="ctr"/>
        <c:lblOffset val="0"/>
        <c:noMultiLvlLbl val="0"/>
      </c:catAx>
      <c:valAx>
        <c:axId val="1877525311"/>
        <c:scaling>
          <c:orientation val="minMax"/>
          <c:max val="0.2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Javul </a:t>
                </a:r>
                <a:r>
                  <a:rPr lang="hu-HU" b="1" dirty="0">
                    <a:solidFill>
                      <a:srgbClr val="002060"/>
                    </a:solidFill>
                  </a:rPr>
                  <a:t>          </a:t>
                </a:r>
                <a:r>
                  <a:rPr lang="hu-HU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Romlik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291666666666667"/>
              <c:y val="0.198313756783491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751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105096237970254"/>
          <c:y val="0.87498766208089673"/>
          <c:w val="0.47512029746281714"/>
          <c:h val="8.04759688398769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3.8202655206930031E-2"/>
          <c:w val="0.84746402012248467"/>
          <c:h val="0.3760935806774983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Munka1!$A$247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98C-4807-99DF-2F14713B32F7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7E-4CCE-8F6E-125EDF4F27FB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7E-4CCE-8F6E-125EDF4F27FB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CDD-4A0B-B6EF-422529464788}"/>
              </c:ext>
            </c:extLst>
          </c:dPt>
          <c:dLbls>
            <c:dLbl>
              <c:idx val="2"/>
              <c:layout>
                <c:manualLayout>
                  <c:x val="0"/>
                  <c:y val="5.3167985086170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8C-4807-99DF-2F14713B32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Munka1!$B$245:$I$245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Szolgáltatás</c:v>
                </c:pt>
                <c:pt idx="3">
                  <c:v>Feldolgozóipar (gyártás)</c:v>
                </c:pt>
                <c:pt idx="4">
                  <c:v>Mezőgazdaság</c:v>
                </c:pt>
                <c:pt idx="5">
                  <c:v>Kereskedelem</c:v>
                </c:pt>
                <c:pt idx="6">
                  <c:v>A válaszadók súlyozott átlaga</c:v>
                </c:pt>
                <c:pt idx="7">
                  <c:v>Építőipar</c:v>
                </c:pt>
              </c:strCache>
            </c:strRef>
          </c:cat>
          <c:val>
            <c:numRef>
              <c:f>Munka1!$B$247:$I$247</c:f>
              <c:numCache>
                <c:formatCode>0%</c:formatCode>
                <c:ptCount val="8"/>
                <c:pt idx="0">
                  <c:v>-0.15</c:v>
                </c:pt>
                <c:pt idx="1">
                  <c:v>-3.0534351145038219E-2</c:v>
                </c:pt>
                <c:pt idx="2">
                  <c:v>-3.0141843971631194E-2</c:v>
                </c:pt>
                <c:pt idx="3">
                  <c:v>7.7464788732394374E-2</c:v>
                </c:pt>
                <c:pt idx="4">
                  <c:v>9.1954022988505746E-2</c:v>
                </c:pt>
                <c:pt idx="5">
                  <c:v>0.10344827586206895</c:v>
                </c:pt>
                <c:pt idx="6">
                  <c:v>0.10491955389141744</c:v>
                </c:pt>
                <c:pt idx="7">
                  <c:v>0.33684210526315789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7E-4CCE-8F6E-125EDF4F27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877528639"/>
        <c:axId val="1877517823"/>
      </c:barChart>
      <c:scatterChart>
        <c:scatterStyle val="lineMarker"/>
        <c:varyColors val="0"/>
        <c:ser>
          <c:idx val="0"/>
          <c:order val="0"/>
          <c:tx>
            <c:strRef>
              <c:f>Munka1!$A$246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Munka1!$B$245:$I$245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Szolgáltatás</c:v>
                </c:pt>
                <c:pt idx="3">
                  <c:v>Feldolgozóipar (gyártás)</c:v>
                </c:pt>
                <c:pt idx="4">
                  <c:v>Mezőgazdaság</c:v>
                </c:pt>
                <c:pt idx="5">
                  <c:v>Kereskedelem</c:v>
                </c:pt>
                <c:pt idx="6">
                  <c:v>A válaszadók súlyozott átlaga</c:v>
                </c:pt>
                <c:pt idx="7">
                  <c:v>Építőipar</c:v>
                </c:pt>
              </c:strCache>
            </c:strRef>
          </c:xVal>
          <c:yVal>
            <c:numRef>
              <c:f>Munka1!$B$246:$I$246</c:f>
              <c:numCache>
                <c:formatCode>0%</c:formatCode>
                <c:ptCount val="8"/>
                <c:pt idx="0">
                  <c:v>-0.31683168316831684</c:v>
                </c:pt>
                <c:pt idx="1">
                  <c:v>-0.26415094339622647</c:v>
                </c:pt>
                <c:pt idx="2">
                  <c:v>-0.18079096045197737</c:v>
                </c:pt>
                <c:pt idx="3">
                  <c:v>-4.7457627118644069E-2</c:v>
                </c:pt>
                <c:pt idx="4">
                  <c:v>-8.0882352941176475E-2</c:v>
                </c:pt>
                <c:pt idx="5">
                  <c:v>-0.22580645161290319</c:v>
                </c:pt>
                <c:pt idx="6">
                  <c:v>-5.0460061629406736E-2</c:v>
                </c:pt>
                <c:pt idx="7">
                  <c:v>-6.567164179104476E-2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DD7E-4CCE-8F6E-125EDF4F27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77528639"/>
        <c:axId val="1877517823"/>
      </c:scatterChart>
      <c:catAx>
        <c:axId val="187752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7517823"/>
        <c:crosses val="autoZero"/>
        <c:auto val="1"/>
        <c:lblAlgn val="ctr"/>
        <c:lblOffset val="100"/>
        <c:noMultiLvlLbl val="0"/>
      </c:catAx>
      <c:valAx>
        <c:axId val="1877517823"/>
        <c:scaling>
          <c:orientation val="minMax"/>
          <c:max val="0.4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Javul</a:t>
                </a:r>
                <a:r>
                  <a:rPr lang="hu-HU" b="1" baseline="0" dirty="0">
                    <a:solidFill>
                      <a:srgbClr val="002060"/>
                    </a:solidFill>
                  </a:rPr>
                  <a:t>    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Romlik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6411034558180231"/>
              <c:y val="0.116907971889570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7528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3842957130359"/>
          <c:y val="0.91147303644668587"/>
          <c:w val="0.46123140857392814"/>
          <c:h val="7.52781677040632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167979002624666E-2"/>
          <c:y val="2.6254976631469622E-2"/>
          <c:w val="0.91883202099737538"/>
          <c:h val="0.5590142445829251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Munka1!$A$370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888888888888889E-3"/>
                  <c:y val="-2.3053892922109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4FAD-4B71-BE7E-E9C10057BFB9}"/>
                </c:ext>
              </c:extLst>
            </c:dLbl>
            <c:dLbl>
              <c:idx val="2"/>
              <c:layout>
                <c:manualLayout>
                  <c:x val="0"/>
                  <c:y val="-4.6107785844219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4FAD-4B71-BE7E-E9C10057BFB9}"/>
                </c:ext>
              </c:extLst>
            </c:dLbl>
            <c:dLbl>
              <c:idx val="9"/>
              <c:layout>
                <c:manualLayout>
                  <c:x val="6.9438976377952759E-4"/>
                  <c:y val="-2.3053892922109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791666666666659E-2"/>
                      <c:h val="5.48105396589584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6-4FAD-4B71-BE7E-E9C10057BFB9}"/>
                </c:ext>
              </c:extLst>
            </c:dLbl>
            <c:dLbl>
              <c:idx val="10"/>
              <c:layout>
                <c:manualLayout>
                  <c:x val="2.7777777777777779E-3"/>
                  <c:y val="-2.3053892922109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FAD-4B71-BE7E-E9C10057BFB9}"/>
                </c:ext>
              </c:extLst>
            </c:dLbl>
            <c:dLbl>
              <c:idx val="13"/>
              <c:layout>
                <c:manualLayout>
                  <c:x val="1.388888888888787E-3"/>
                  <c:y val="-3.4579931749585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25E-2"/>
                      <c:h val="4.78943717823254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4-4FAD-4B71-BE7E-E9C10057BFB9}"/>
                </c:ext>
              </c:extLst>
            </c:dLbl>
            <c:dLbl>
              <c:idx val="17"/>
              <c:layout>
                <c:manualLayout>
                  <c:x val="1.3888888888888889E-3"/>
                  <c:y val="-2.3053892922110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FAD-4B71-BE7E-E9C10057BFB9}"/>
                </c:ext>
              </c:extLst>
            </c:dLbl>
            <c:dLbl>
              <c:idx val="18"/>
              <c:layout>
                <c:manualLayout>
                  <c:x val="-1.3888888888889906E-3"/>
                  <c:y val="-2.3053892922110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FAD-4B71-BE7E-E9C10057BFB9}"/>
                </c:ext>
              </c:extLst>
            </c:dLbl>
            <c:dLbl>
              <c:idx val="21"/>
              <c:layout>
                <c:manualLayout>
                  <c:x val="-1.3888888888889906E-3"/>
                  <c:y val="-2.3053892922109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FAD-4B71-BE7E-E9C10057BFB9}"/>
                </c:ext>
              </c:extLst>
            </c:dLbl>
            <c:dLbl>
              <c:idx val="22"/>
              <c:layout>
                <c:manualLayout>
                  <c:x val="-1.38888888888888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798665791776027E-2"/>
                      <c:h val="2.88865278314037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4FAD-4B71-BE7E-E9C10057B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Munka1!$B$368:$Y$369</c:f>
              <c:multiLvlStrCache>
                <c:ptCount val="24"/>
                <c:lvl>
                  <c:pt idx="1">
                    <c:v>Január</c:v>
                  </c:pt>
                  <c:pt idx="2">
                    <c:v>December</c:v>
                  </c:pt>
                  <c:pt idx="5">
                    <c:v>Január</c:v>
                  </c:pt>
                  <c:pt idx="6">
                    <c:v>December</c:v>
                  </c:pt>
                  <c:pt idx="9">
                    <c:v>Január</c:v>
                  </c:pt>
                  <c:pt idx="10">
                    <c:v>December</c:v>
                  </c:pt>
                  <c:pt idx="13">
                    <c:v>Január</c:v>
                  </c:pt>
                  <c:pt idx="14">
                    <c:v>December</c:v>
                  </c:pt>
                  <c:pt idx="17">
                    <c:v>Január</c:v>
                  </c:pt>
                  <c:pt idx="18">
                    <c:v>December</c:v>
                  </c:pt>
                  <c:pt idx="21">
                    <c:v>Január</c:v>
                  </c:pt>
                  <c:pt idx="22">
                    <c:v>December</c:v>
                  </c:pt>
                  <c:pt idx="23">
                    <c:v> </c:v>
                  </c:pt>
                </c:lvl>
                <c:lvl>
                  <c:pt idx="0">
                    <c:v>Nagy</c:v>
                  </c:pt>
                  <c:pt idx="4">
                    <c:v>Közép</c:v>
                  </c:pt>
                  <c:pt idx="8">
                    <c:v>NHP</c:v>
                  </c:pt>
                  <c:pt idx="12">
                    <c:v>Kis</c:v>
                  </c:pt>
                  <c:pt idx="16">
                    <c:v>A válaszadók átlaga</c:v>
                  </c:pt>
                  <c:pt idx="20">
                    <c:v>Mikro</c:v>
                  </c:pt>
                  <c:pt idx="23">
                    <c:v> </c:v>
                  </c:pt>
                </c:lvl>
              </c:multiLvlStrCache>
            </c:multiLvlStrRef>
          </c:cat>
          <c:val>
            <c:numRef>
              <c:f>Munka1!$B$370:$Y$370</c:f>
              <c:numCache>
                <c:formatCode>0%</c:formatCode>
                <c:ptCount val="24"/>
                <c:pt idx="1">
                  <c:v>5.2631578947368418E-2</c:v>
                </c:pt>
                <c:pt idx="2">
                  <c:v>4.7619047619047616E-2</c:v>
                </c:pt>
                <c:pt idx="5">
                  <c:v>5.4545454545454543E-2</c:v>
                </c:pt>
                <c:pt idx="6">
                  <c:v>3.6585365853658534E-2</c:v>
                </c:pt>
                <c:pt idx="9">
                  <c:v>4.797047970479705E-2</c:v>
                </c:pt>
                <c:pt idx="10">
                  <c:v>4.405286343612335E-2</c:v>
                </c:pt>
                <c:pt idx="13">
                  <c:v>5.0955414012738856E-2</c:v>
                </c:pt>
                <c:pt idx="14">
                  <c:v>5.3465346534653464E-2</c:v>
                </c:pt>
                <c:pt idx="17">
                  <c:v>5.5476529160739689E-2</c:v>
                </c:pt>
                <c:pt idx="18">
                  <c:v>0.05</c:v>
                </c:pt>
                <c:pt idx="21">
                  <c:v>5.7471264367816091E-2</c:v>
                </c:pt>
                <c:pt idx="22">
                  <c:v>5.9139784946236562E-2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D-4B71-BE7E-E9C10057BFB9}"/>
            </c:ext>
          </c:extLst>
        </c:ser>
        <c:ser>
          <c:idx val="1"/>
          <c:order val="1"/>
          <c:tx>
            <c:strRef>
              <c:f>Munka1!$A$371</c:f>
              <c:strCache>
                <c:ptCount val="1"/>
                <c:pt idx="0">
                  <c:v>Tervezett, de elhalasztotta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FAD-4B71-BE7E-E9C10057BFB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FAD-4B71-BE7E-E9C10057BFB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FAD-4B71-BE7E-E9C10057BFB9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FAD-4B71-BE7E-E9C10057BFB9}"/>
              </c:ext>
            </c:extLst>
          </c:dPt>
          <c:dLbls>
            <c:dLbl>
              <c:idx val="1"/>
              <c:layout>
                <c:manualLayout>
                  <c:x val="1.3888888888888889E-3"/>
                  <c:y val="-1.3832335753265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4FAD-4B71-BE7E-E9C10057BFB9}"/>
                </c:ext>
              </c:extLst>
            </c:dLbl>
            <c:dLbl>
              <c:idx val="2"/>
              <c:layout>
                <c:manualLayout>
                  <c:x val="6.2499999999999743E-3"/>
                  <c:y val="-9.076335796106288E-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62445319335085E-2"/>
                      <c:h val="5.19404207535137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7-4FAD-4B71-BE7E-E9C10057BFB9}"/>
                </c:ext>
              </c:extLst>
            </c:dLbl>
            <c:dLbl>
              <c:idx val="10"/>
              <c:layout>
                <c:manualLayout>
                  <c:x val="-5.0925337632079971E-17"/>
                  <c:y val="-1.3832244989908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402777777777784E-2"/>
                      <c:h val="6.4285871176661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FAD-4B71-BE7E-E9C10057B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Munka1!$B$368:$Y$369</c:f>
              <c:multiLvlStrCache>
                <c:ptCount val="24"/>
                <c:lvl>
                  <c:pt idx="1">
                    <c:v>Január</c:v>
                  </c:pt>
                  <c:pt idx="2">
                    <c:v>December</c:v>
                  </c:pt>
                  <c:pt idx="5">
                    <c:v>Január</c:v>
                  </c:pt>
                  <c:pt idx="6">
                    <c:v>December</c:v>
                  </c:pt>
                  <c:pt idx="9">
                    <c:v>Január</c:v>
                  </c:pt>
                  <c:pt idx="10">
                    <c:v>December</c:v>
                  </c:pt>
                  <c:pt idx="13">
                    <c:v>Január</c:v>
                  </c:pt>
                  <c:pt idx="14">
                    <c:v>December</c:v>
                  </c:pt>
                  <c:pt idx="17">
                    <c:v>Január</c:v>
                  </c:pt>
                  <c:pt idx="18">
                    <c:v>December</c:v>
                  </c:pt>
                  <c:pt idx="21">
                    <c:v>Január</c:v>
                  </c:pt>
                  <c:pt idx="22">
                    <c:v>December</c:v>
                  </c:pt>
                  <c:pt idx="23">
                    <c:v> </c:v>
                  </c:pt>
                </c:lvl>
                <c:lvl>
                  <c:pt idx="0">
                    <c:v>Nagy</c:v>
                  </c:pt>
                  <c:pt idx="4">
                    <c:v>Közép</c:v>
                  </c:pt>
                  <c:pt idx="8">
                    <c:v>NHP</c:v>
                  </c:pt>
                  <c:pt idx="12">
                    <c:v>Kis</c:v>
                  </c:pt>
                  <c:pt idx="16">
                    <c:v>A válaszadók átlaga</c:v>
                  </c:pt>
                  <c:pt idx="20">
                    <c:v>Mikro</c:v>
                  </c:pt>
                  <c:pt idx="23">
                    <c:v> </c:v>
                  </c:pt>
                </c:lvl>
              </c:multiLvlStrCache>
            </c:multiLvlStrRef>
          </c:cat>
          <c:val>
            <c:numRef>
              <c:f>Munka1!$B$371:$Y$371</c:f>
              <c:numCache>
                <c:formatCode>0%</c:formatCode>
                <c:ptCount val="24"/>
                <c:pt idx="1">
                  <c:v>1.7543859649122806E-2</c:v>
                </c:pt>
                <c:pt idx="2">
                  <c:v>0.17857142857142858</c:v>
                </c:pt>
                <c:pt idx="5">
                  <c:v>0.16969696969696971</c:v>
                </c:pt>
                <c:pt idx="6">
                  <c:v>0.25</c:v>
                </c:pt>
                <c:pt idx="9">
                  <c:v>0.2029520295202952</c:v>
                </c:pt>
                <c:pt idx="10">
                  <c:v>0.26651982378854627</c:v>
                </c:pt>
                <c:pt idx="13">
                  <c:v>0.25477707006369427</c:v>
                </c:pt>
                <c:pt idx="14">
                  <c:v>0.2495049504950495</c:v>
                </c:pt>
                <c:pt idx="17">
                  <c:v>0.23257467994310099</c:v>
                </c:pt>
                <c:pt idx="18">
                  <c:v>0.26517434352130864</c:v>
                </c:pt>
                <c:pt idx="21">
                  <c:v>0.25057471264367814</c:v>
                </c:pt>
                <c:pt idx="22">
                  <c:v>0.2768817204301075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AD-4B71-BE7E-E9C10057BFB9}"/>
            </c:ext>
          </c:extLst>
        </c:ser>
        <c:ser>
          <c:idx val="2"/>
          <c:order val="2"/>
          <c:tx>
            <c:strRef>
              <c:f>Munka1!$A$372</c:f>
              <c:strCache>
                <c:ptCount val="1"/>
                <c:pt idx="0">
                  <c:v>Nem, nem is tervezett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FAD-4B71-BE7E-E9C10057BFB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FAD-4B71-BE7E-E9C10057BFB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FAD-4B71-BE7E-E9C10057BFB9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FAD-4B71-BE7E-E9C10057BFB9}"/>
              </c:ext>
            </c:extLst>
          </c:dPt>
          <c:dLbls>
            <c:dLbl>
              <c:idx val="1"/>
              <c:layout>
                <c:manualLayout>
                  <c:x val="0"/>
                  <c:y val="-2.0748503629898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4D8-4340-8390-C0E62093A9D1}"/>
                </c:ext>
              </c:extLst>
            </c:dLbl>
            <c:dLbl>
              <c:idx val="2"/>
              <c:layout>
                <c:manualLayout>
                  <c:x val="0"/>
                  <c:y val="-2.3726993984749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FAD-4B71-BE7E-E9C10057B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Munka1!$B$368:$Y$369</c:f>
              <c:multiLvlStrCache>
                <c:ptCount val="24"/>
                <c:lvl>
                  <c:pt idx="1">
                    <c:v>Január</c:v>
                  </c:pt>
                  <c:pt idx="2">
                    <c:v>December</c:v>
                  </c:pt>
                  <c:pt idx="5">
                    <c:v>Január</c:v>
                  </c:pt>
                  <c:pt idx="6">
                    <c:v>December</c:v>
                  </c:pt>
                  <c:pt idx="9">
                    <c:v>Január</c:v>
                  </c:pt>
                  <c:pt idx="10">
                    <c:v>December</c:v>
                  </c:pt>
                  <c:pt idx="13">
                    <c:v>Január</c:v>
                  </c:pt>
                  <c:pt idx="14">
                    <c:v>December</c:v>
                  </c:pt>
                  <c:pt idx="17">
                    <c:v>Január</c:v>
                  </c:pt>
                  <c:pt idx="18">
                    <c:v>December</c:v>
                  </c:pt>
                  <c:pt idx="21">
                    <c:v>Január</c:v>
                  </c:pt>
                  <c:pt idx="22">
                    <c:v>December</c:v>
                  </c:pt>
                  <c:pt idx="23">
                    <c:v> </c:v>
                  </c:pt>
                </c:lvl>
                <c:lvl>
                  <c:pt idx="0">
                    <c:v>Nagy</c:v>
                  </c:pt>
                  <c:pt idx="4">
                    <c:v>Közép</c:v>
                  </c:pt>
                  <c:pt idx="8">
                    <c:v>NHP</c:v>
                  </c:pt>
                  <c:pt idx="12">
                    <c:v>Kis</c:v>
                  </c:pt>
                  <c:pt idx="16">
                    <c:v>A válaszadók átlaga</c:v>
                  </c:pt>
                  <c:pt idx="20">
                    <c:v>Mikro</c:v>
                  </c:pt>
                  <c:pt idx="23">
                    <c:v> </c:v>
                  </c:pt>
                </c:lvl>
              </c:multiLvlStrCache>
            </c:multiLvlStrRef>
          </c:cat>
          <c:val>
            <c:numRef>
              <c:f>Munka1!$B$372:$Y$372</c:f>
              <c:numCache>
                <c:formatCode>0%</c:formatCode>
                <c:ptCount val="24"/>
                <c:pt idx="1">
                  <c:v>0.12280701754385964</c:v>
                </c:pt>
                <c:pt idx="2">
                  <c:v>0.20238095238095238</c:v>
                </c:pt>
                <c:pt idx="5">
                  <c:v>0.15757575757575756</c:v>
                </c:pt>
                <c:pt idx="6">
                  <c:v>0.2073170731707317</c:v>
                </c:pt>
                <c:pt idx="9">
                  <c:v>0.20664206642066421</c:v>
                </c:pt>
                <c:pt idx="10">
                  <c:v>0.26651982378854627</c:v>
                </c:pt>
                <c:pt idx="13">
                  <c:v>0.29936305732484075</c:v>
                </c:pt>
                <c:pt idx="14">
                  <c:v>0.34059405940594062</c:v>
                </c:pt>
                <c:pt idx="17">
                  <c:v>0.37197724039829305</c:v>
                </c:pt>
                <c:pt idx="18">
                  <c:v>0.40335772707705553</c:v>
                </c:pt>
                <c:pt idx="21">
                  <c:v>0.45</c:v>
                </c:pt>
                <c:pt idx="22">
                  <c:v>0.46841397849462363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FAD-4B71-BE7E-E9C10057BFB9}"/>
            </c:ext>
          </c:extLst>
        </c:ser>
        <c:ser>
          <c:idx val="3"/>
          <c:order val="3"/>
          <c:tx>
            <c:strRef>
              <c:f>Munka1!$A$373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4FAD-4B71-BE7E-E9C10057BFB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4FAD-4B71-BE7E-E9C10057BFB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4FAD-4B71-BE7E-E9C10057BFB9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4FAD-4B71-BE7E-E9C10057BFB9}"/>
              </c:ext>
            </c:extLst>
          </c:dPt>
          <c:dLbls>
            <c:dLbl>
              <c:idx val="1"/>
              <c:layout>
                <c:manualLayout>
                  <c:x val="0"/>
                  <c:y val="-0.163682639746980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4D8-4340-8390-C0E62093A9D1}"/>
                </c:ext>
              </c:extLst>
            </c:dLbl>
            <c:dLbl>
              <c:idx val="2"/>
              <c:layout>
                <c:manualLayout>
                  <c:x val="0"/>
                  <c:y val="2.305389292210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4D8-4340-8390-C0E62093A9D1}"/>
                </c:ext>
              </c:extLst>
            </c:dLbl>
            <c:dLbl>
              <c:idx val="5"/>
              <c:layout>
                <c:manualLayout>
                  <c:x val="0"/>
                  <c:y val="-0.110658686026127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4D8-4340-8390-C0E62093A9D1}"/>
                </c:ext>
              </c:extLst>
            </c:dLbl>
            <c:dLbl>
              <c:idx val="6"/>
              <c:layout>
                <c:manualLayout>
                  <c:x val="-4.1666666666667178E-3"/>
                  <c:y val="3.45808393831649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4D8-4340-8390-C0E62093A9D1}"/>
                </c:ext>
              </c:extLst>
            </c:dLbl>
            <c:dLbl>
              <c:idx val="9"/>
              <c:layout>
                <c:manualLayout>
                  <c:x val="1.3888888888888889E-3"/>
                  <c:y val="-9.2215571688439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FAD-4B71-BE7E-E9C10057BFB9}"/>
                </c:ext>
              </c:extLst>
            </c:dLbl>
            <c:dLbl>
              <c:idx val="10"/>
              <c:layout>
                <c:manualLayout>
                  <c:x val="0"/>
                  <c:y val="5.071856442864191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FAD-4B71-BE7E-E9C10057BFB9}"/>
                </c:ext>
              </c:extLst>
            </c:dLbl>
            <c:dLbl>
              <c:idx val="13"/>
              <c:layout>
                <c:manualLayout>
                  <c:x val="1.3888888888888889E-3"/>
                  <c:y val="-5.30239537208529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4D8-4340-8390-C0E62093A9D1}"/>
                </c:ext>
              </c:extLst>
            </c:dLbl>
            <c:dLbl>
              <c:idx val="14"/>
              <c:layout>
                <c:manualLayout>
                  <c:x val="-1.0185067526415994E-16"/>
                  <c:y val="6.91616787663299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4D8-4340-8390-C0E62093A9D1}"/>
                </c:ext>
              </c:extLst>
            </c:dLbl>
            <c:dLbl>
              <c:idx val="17"/>
              <c:layout>
                <c:manualLayout>
                  <c:x val="1.3888888888888889E-3"/>
                  <c:y val="-4.14970072597979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FAD-4B71-BE7E-E9C10057BFB9}"/>
                </c:ext>
              </c:extLst>
            </c:dLbl>
            <c:dLbl>
              <c:idx val="18"/>
              <c:layout>
                <c:manualLayout>
                  <c:x val="-1.3888888888888889E-3"/>
                  <c:y val="3.4580839383164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FAD-4B71-BE7E-E9C10057BFB9}"/>
                </c:ext>
              </c:extLst>
            </c:dLbl>
            <c:dLbl>
              <c:idx val="21"/>
              <c:layout>
                <c:manualLayout>
                  <c:x val="2.7777777777778798E-3"/>
                  <c:y val="-1.38323357532659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4D8-4340-8390-C0E62093A9D1}"/>
                </c:ext>
              </c:extLst>
            </c:dLbl>
            <c:dLbl>
              <c:idx val="22"/>
              <c:layout>
                <c:manualLayout>
                  <c:x val="-2.0370135052831988E-16"/>
                  <c:y val="3.4580839383164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4D8-4340-8390-C0E62093A9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Munka1!$B$368:$Y$369</c:f>
              <c:multiLvlStrCache>
                <c:ptCount val="24"/>
                <c:lvl>
                  <c:pt idx="1">
                    <c:v>Január</c:v>
                  </c:pt>
                  <c:pt idx="2">
                    <c:v>December</c:v>
                  </c:pt>
                  <c:pt idx="5">
                    <c:v>Január</c:v>
                  </c:pt>
                  <c:pt idx="6">
                    <c:v>December</c:v>
                  </c:pt>
                  <c:pt idx="9">
                    <c:v>Január</c:v>
                  </c:pt>
                  <c:pt idx="10">
                    <c:v>December</c:v>
                  </c:pt>
                  <c:pt idx="13">
                    <c:v>Január</c:v>
                  </c:pt>
                  <c:pt idx="14">
                    <c:v>December</c:v>
                  </c:pt>
                  <c:pt idx="17">
                    <c:v>Január</c:v>
                  </c:pt>
                  <c:pt idx="18">
                    <c:v>December</c:v>
                  </c:pt>
                  <c:pt idx="21">
                    <c:v>Január</c:v>
                  </c:pt>
                  <c:pt idx="22">
                    <c:v>December</c:v>
                  </c:pt>
                  <c:pt idx="23">
                    <c:v> </c:v>
                  </c:pt>
                </c:lvl>
                <c:lvl>
                  <c:pt idx="0">
                    <c:v>Nagy</c:v>
                  </c:pt>
                  <c:pt idx="4">
                    <c:v>Közép</c:v>
                  </c:pt>
                  <c:pt idx="8">
                    <c:v>NHP</c:v>
                  </c:pt>
                  <c:pt idx="12">
                    <c:v>Kis</c:v>
                  </c:pt>
                  <c:pt idx="16">
                    <c:v>A válaszadók átlaga</c:v>
                  </c:pt>
                  <c:pt idx="20">
                    <c:v>Mikro</c:v>
                  </c:pt>
                  <c:pt idx="23">
                    <c:v> </c:v>
                  </c:pt>
                </c:lvl>
              </c:multiLvlStrCache>
            </c:multiLvlStrRef>
          </c:cat>
          <c:val>
            <c:numRef>
              <c:f>Munka1!$B$373:$Y$373</c:f>
              <c:numCache>
                <c:formatCode>0%</c:formatCode>
                <c:ptCount val="24"/>
                <c:pt idx="1">
                  <c:v>0.80701754385964908</c:v>
                </c:pt>
                <c:pt idx="2">
                  <c:v>0.5714285714285714</c:v>
                </c:pt>
                <c:pt idx="5">
                  <c:v>0.61818181818181817</c:v>
                </c:pt>
                <c:pt idx="6">
                  <c:v>0.5</c:v>
                </c:pt>
                <c:pt idx="9">
                  <c:v>0.54243542435424352</c:v>
                </c:pt>
                <c:pt idx="10">
                  <c:v>0.42290748898678415</c:v>
                </c:pt>
                <c:pt idx="13">
                  <c:v>0.4</c:v>
                </c:pt>
                <c:pt idx="14">
                  <c:v>0.35643564356435642</c:v>
                </c:pt>
                <c:pt idx="17">
                  <c:v>0.33997155049786631</c:v>
                </c:pt>
                <c:pt idx="18">
                  <c:v>0.27636676711149377</c:v>
                </c:pt>
                <c:pt idx="21">
                  <c:v>0.23678160919540231</c:v>
                </c:pt>
                <c:pt idx="2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4FAD-4B71-BE7E-E9C10057BF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911963720"/>
        <c:axId val="916007672"/>
      </c:barChart>
      <c:catAx>
        <c:axId val="91196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6007672"/>
        <c:crosses val="autoZero"/>
        <c:auto val="1"/>
        <c:lblAlgn val="ctr"/>
        <c:lblOffset val="100"/>
        <c:noMultiLvlLbl val="0"/>
      </c:catAx>
      <c:valAx>
        <c:axId val="91600767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1963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Munka1!$A$380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 w="25400"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38-4064-BB05-AD2ED2DAEAF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938-4064-BB05-AD2ED2DAEAFC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938-4064-BB05-AD2ED2DAEA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Munka1!$B$378:$J$378</c:f>
              <c:strCache>
                <c:ptCount val="9"/>
                <c:pt idx="0">
                  <c:v>Szállítás, raktározás</c:v>
                </c:pt>
                <c:pt idx="1">
                  <c:v>Szolgáltatás</c:v>
                </c:pt>
                <c:pt idx="2">
                  <c:v>Vendéglátás, szálláshely-szolgáltatás</c:v>
                </c:pt>
                <c:pt idx="3">
                  <c:v>A válaszadók átlaga</c:v>
                </c:pt>
                <c:pt idx="4">
                  <c:v>Kereskedelem</c:v>
                </c:pt>
                <c:pt idx="5">
                  <c:v>Építőipar</c:v>
                </c:pt>
                <c:pt idx="6">
                  <c:v>NHP</c:v>
                </c:pt>
                <c:pt idx="7">
                  <c:v>Mezőgazdaság</c:v>
                </c:pt>
                <c:pt idx="8">
                  <c:v>Feldolgozóipar (gyártás)</c:v>
                </c:pt>
              </c:strCache>
            </c:strRef>
          </c:cat>
          <c:val>
            <c:numRef>
              <c:f>Munka1!$B$380:$J$380</c:f>
              <c:numCache>
                <c:formatCode>0%</c:formatCode>
                <c:ptCount val="9"/>
                <c:pt idx="0">
                  <c:v>0.21666666666666667</c:v>
                </c:pt>
                <c:pt idx="1">
                  <c:v>0.22163120567375885</c:v>
                </c:pt>
                <c:pt idx="2">
                  <c:v>0.32061068702290074</c:v>
                </c:pt>
                <c:pt idx="3">
                  <c:v>0.33997155049786631</c:v>
                </c:pt>
                <c:pt idx="4">
                  <c:v>0.37931034482758619</c:v>
                </c:pt>
                <c:pt idx="5">
                  <c:v>0.4263157894736842</c:v>
                </c:pt>
                <c:pt idx="6">
                  <c:v>0.54243542435424352</c:v>
                </c:pt>
                <c:pt idx="7">
                  <c:v>0.55172413793103448</c:v>
                </c:pt>
                <c:pt idx="8">
                  <c:v>0.57042253521126762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38-4064-BB05-AD2ED2DAEA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15617384"/>
        <c:axId val="515617712"/>
      </c:barChart>
      <c:scatterChart>
        <c:scatterStyle val="lineMarker"/>
        <c:varyColors val="0"/>
        <c:ser>
          <c:idx val="0"/>
          <c:order val="0"/>
          <c:tx>
            <c:strRef>
              <c:f>Munka1!$A$379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Munka1!$B$379:$J$379</c:f>
              <c:numCache>
                <c:formatCode>0%</c:formatCode>
                <c:ptCount val="9"/>
                <c:pt idx="0">
                  <c:v>0.17821782178217821</c:v>
                </c:pt>
                <c:pt idx="1">
                  <c:v>0.19322033898305085</c:v>
                </c:pt>
                <c:pt idx="2">
                  <c:v>0.22641509433962265</c:v>
                </c:pt>
                <c:pt idx="3">
                  <c:v>0.27636676711149377</c:v>
                </c:pt>
                <c:pt idx="4">
                  <c:v>0.28387096774193549</c:v>
                </c:pt>
                <c:pt idx="5">
                  <c:v>0.32238805970149254</c:v>
                </c:pt>
                <c:pt idx="6">
                  <c:v>0.42290748898678415</c:v>
                </c:pt>
                <c:pt idx="7">
                  <c:v>0.38970588235294118</c:v>
                </c:pt>
                <c:pt idx="8">
                  <c:v>0.46101694915254238</c:v>
                </c:pt>
              </c:numCache>
            </c:numRef>
          </c:xVal>
          <c:yVal>
            <c:numRef>
              <c:f>Munka1!$B$381:$J$381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7938-4064-BB05-AD2ED2DAEA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5623456"/>
        <c:axId val="1065623128"/>
      </c:scatterChart>
      <c:catAx>
        <c:axId val="515617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5617712"/>
        <c:crosses val="autoZero"/>
        <c:auto val="1"/>
        <c:lblAlgn val="ctr"/>
        <c:lblOffset val="100"/>
        <c:noMultiLvlLbl val="0"/>
      </c:catAx>
      <c:valAx>
        <c:axId val="515617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5617384"/>
        <c:crosses val="autoZero"/>
        <c:crossBetween val="between"/>
      </c:valAx>
      <c:valAx>
        <c:axId val="106562312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065623456"/>
        <c:crosses val="max"/>
        <c:crossBetween val="midCat"/>
      </c:valAx>
      <c:valAx>
        <c:axId val="106562345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656231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383202099737526E-2"/>
          <c:y val="2.9606726029629427E-2"/>
          <c:w val="0.83289457567804026"/>
          <c:h val="0.6768394059856334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Munka1!$A$299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CA-4A76-B877-511C3BD9E9D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462-45E8-A386-D7C4FE2E5412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1CA-4A76-B877-511C3BD9E9D9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1B1-42F2-B966-23EAD46A2C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Munka1!$B$297:$F$297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Nagy</c:v>
                </c:pt>
                <c:pt idx="4">
                  <c:v>Közép</c:v>
                </c:pt>
              </c:strCache>
            </c:strRef>
          </c:cat>
          <c:val>
            <c:numRef>
              <c:f>Munka1!$B$299:$F$299</c:f>
              <c:numCache>
                <c:formatCode>0%</c:formatCode>
                <c:ptCount val="5"/>
                <c:pt idx="0">
                  <c:v>1.9540229885057478E-2</c:v>
                </c:pt>
                <c:pt idx="1">
                  <c:v>8.2802547770700646E-2</c:v>
                </c:pt>
                <c:pt idx="2">
                  <c:v>0.11063618813821688</c:v>
                </c:pt>
                <c:pt idx="3">
                  <c:v>0.14035087719298245</c:v>
                </c:pt>
                <c:pt idx="4">
                  <c:v>0.14545454545454545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CA-4A76-B877-511C3BD9E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888983327"/>
        <c:axId val="1888984575"/>
      </c:barChart>
      <c:scatterChart>
        <c:scatterStyle val="lineMarker"/>
        <c:varyColors val="0"/>
        <c:ser>
          <c:idx val="0"/>
          <c:order val="0"/>
          <c:tx>
            <c:strRef>
              <c:f>Munka1!$A$298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Munka1!$B$297:$F$297</c:f>
              <c:strCache>
                <c:ptCount val="5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Nagy</c:v>
                </c:pt>
                <c:pt idx="4">
                  <c:v>Közép</c:v>
                </c:pt>
              </c:strCache>
            </c:strRef>
          </c:xVal>
          <c:yVal>
            <c:numRef>
              <c:f>Munka1!$B$298:$F$298</c:f>
              <c:numCache>
                <c:formatCode>0%</c:formatCode>
                <c:ptCount val="5"/>
                <c:pt idx="0">
                  <c:v>-2.8225806451612906E-2</c:v>
                </c:pt>
                <c:pt idx="1">
                  <c:v>1.3861386138613846E-2</c:v>
                </c:pt>
                <c:pt idx="2">
                  <c:v>3.4954428032440206E-2</c:v>
                </c:pt>
                <c:pt idx="3">
                  <c:v>5.9523809523809534E-2</c:v>
                </c:pt>
                <c:pt idx="4">
                  <c:v>4.4715447154471538E-2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71CA-4A76-B877-511C3BD9E9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88983327"/>
        <c:axId val="1888984575"/>
      </c:scatterChart>
      <c:catAx>
        <c:axId val="188898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88984575"/>
        <c:crosses val="autoZero"/>
        <c:auto val="1"/>
        <c:lblAlgn val="ctr"/>
        <c:lblOffset val="0"/>
        <c:noMultiLvlLbl val="0"/>
      </c:catAx>
      <c:valAx>
        <c:axId val="1888984575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 </a:t>
                </a:r>
                <a:r>
                  <a:rPr lang="hu-HU" b="1" dirty="0">
                    <a:solidFill>
                      <a:srgbClr val="002060"/>
                    </a:solidFill>
                  </a:rPr>
                  <a:t>   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4444444444444442"/>
              <c:y val="0.428752563040614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88983327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4.2501096851116277E-2"/>
          <c:w val="0.83218624234470695"/>
          <c:h val="0.4414951336651239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Munka1!$A$313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A6-4568-9BC5-3C06397137F6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1D5-44C2-AC99-8106739BC52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6A6-4568-9BC5-3C06397137F6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1D5-44C2-AC99-8106739BC5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Munka1!$B$311:$J$311</c:f>
              <c:strCache>
                <c:ptCount val="9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Mezőgazdaság</c:v>
                </c:pt>
                <c:pt idx="5">
                  <c:v>A válaszadók súlyozott átlaga</c:v>
                </c:pt>
                <c:pt idx="6">
                  <c:v>NHP</c:v>
                </c:pt>
                <c:pt idx="7">
                  <c:v>Feldolgozóipar (gyártás)</c:v>
                </c:pt>
                <c:pt idx="8">
                  <c:v>Építőipar</c:v>
                </c:pt>
              </c:strCache>
            </c:strRef>
          </c:cat>
          <c:val>
            <c:numRef>
              <c:f>Munka1!$B$313:$J$313</c:f>
              <c:numCache>
                <c:formatCode>0%</c:formatCode>
                <c:ptCount val="9"/>
                <c:pt idx="0">
                  <c:v>-5.34351145038168E-2</c:v>
                </c:pt>
                <c:pt idx="1">
                  <c:v>1.5957446808510647E-2</c:v>
                </c:pt>
                <c:pt idx="2">
                  <c:v>3.3333333333333326E-2</c:v>
                </c:pt>
                <c:pt idx="3">
                  <c:v>5.6034482758620691E-2</c:v>
                </c:pt>
                <c:pt idx="4">
                  <c:v>8.0459770114942528E-2</c:v>
                </c:pt>
                <c:pt idx="5">
                  <c:v>0.11063618813821688</c:v>
                </c:pt>
                <c:pt idx="6">
                  <c:v>0.14391143911439114</c:v>
                </c:pt>
                <c:pt idx="7">
                  <c:v>0.14788732394366194</c:v>
                </c:pt>
                <c:pt idx="8">
                  <c:v>0.15789473684210525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D5-44C2-AC99-8106739BC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879696495"/>
        <c:axId val="1879696911"/>
      </c:barChart>
      <c:scatterChart>
        <c:scatterStyle val="lineMarker"/>
        <c:varyColors val="0"/>
        <c:ser>
          <c:idx val="0"/>
          <c:order val="0"/>
          <c:tx>
            <c:strRef>
              <c:f>Munka1!$A$312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Munka1!$B$311:$J$311</c:f>
              <c:strCache>
                <c:ptCount val="9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Mezőgazdaság</c:v>
                </c:pt>
                <c:pt idx="5">
                  <c:v>A válaszadók súlyozott átlaga</c:v>
                </c:pt>
                <c:pt idx="6">
                  <c:v>NHP</c:v>
                </c:pt>
                <c:pt idx="7">
                  <c:v>Feldolgozóipar (gyártás)</c:v>
                </c:pt>
                <c:pt idx="8">
                  <c:v>Építőipar</c:v>
                </c:pt>
              </c:strCache>
            </c:strRef>
          </c:xVal>
          <c:yVal>
            <c:numRef>
              <c:f>Munka1!$B$312:$J$312</c:f>
              <c:numCache>
                <c:formatCode>0%</c:formatCode>
                <c:ptCount val="9"/>
                <c:pt idx="0">
                  <c:v>-0.11320754716981134</c:v>
                </c:pt>
                <c:pt idx="1">
                  <c:v>-1.1299435028248581E-2</c:v>
                </c:pt>
                <c:pt idx="2">
                  <c:v>-6.9306930693069285E-2</c:v>
                </c:pt>
                <c:pt idx="3">
                  <c:v>-1.2903225806451604E-2</c:v>
                </c:pt>
                <c:pt idx="4">
                  <c:v>-1.470588235294118E-2</c:v>
                </c:pt>
                <c:pt idx="5">
                  <c:v>3.4954428032440206E-2</c:v>
                </c:pt>
                <c:pt idx="6">
                  <c:v>1.9823788546255494E-2</c:v>
                </c:pt>
                <c:pt idx="7">
                  <c:v>5.4237288135593226E-2</c:v>
                </c:pt>
                <c:pt idx="8">
                  <c:v>5.9701492537313494E-3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F1D5-44C2-AC99-8106739BC5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79696495"/>
        <c:axId val="1879696911"/>
      </c:scatterChart>
      <c:catAx>
        <c:axId val="1879696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9696911"/>
        <c:crosses val="autoZero"/>
        <c:auto val="1"/>
        <c:lblAlgn val="ctr"/>
        <c:lblOffset val="0"/>
        <c:noMultiLvlLbl val="0"/>
      </c:catAx>
      <c:valAx>
        <c:axId val="1879696911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b="1" dirty="0">
                    <a:solidFill>
                      <a:srgbClr val="002060"/>
                    </a:solidFill>
                  </a:rPr>
                  <a:t>   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375"/>
              <c:y val="0.177155021728202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79696495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9438429571303582"/>
          <c:y val="0.80658767943144594"/>
          <c:w val="0.20428696412948383"/>
          <c:h val="0.185437124475018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4.2365954999748566E-2"/>
          <c:w val="0.83218624234470695"/>
          <c:h val="0.6710737141868704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Munka1!$A$328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C7-4A29-8E71-C86688855194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C7-4A29-8E71-C8668885519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809-43AD-9C3F-81205D1689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Munka1!$B$326:$G$326</c:f>
              <c:strCache>
                <c:ptCount val="6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cat>
          <c:val>
            <c:numRef>
              <c:f>Munka1!$B$328:$G$328</c:f>
              <c:numCache>
                <c:formatCode>0%</c:formatCode>
                <c:ptCount val="6"/>
                <c:pt idx="0">
                  <c:v>-6.8965517241379448E-3</c:v>
                </c:pt>
                <c:pt idx="1">
                  <c:v>0.25159235668789809</c:v>
                </c:pt>
                <c:pt idx="2">
                  <c:v>0.30402857467130878</c:v>
                </c:pt>
                <c:pt idx="3">
                  <c:v>0.30996309963099633</c:v>
                </c:pt>
                <c:pt idx="4">
                  <c:v>0.38181818181818178</c:v>
                </c:pt>
                <c:pt idx="5">
                  <c:v>0.40350877192982454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C7-4A29-8E71-C86688855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68272911"/>
        <c:axId val="1968273327"/>
      </c:barChart>
      <c:scatterChart>
        <c:scatterStyle val="lineMarker"/>
        <c:varyColors val="0"/>
        <c:ser>
          <c:idx val="0"/>
          <c:order val="0"/>
          <c:tx>
            <c:strRef>
              <c:f>Munka1!$A$327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Munka1!$B$326:$G$326</c:f>
              <c:strCache>
                <c:ptCount val="6"/>
                <c:pt idx="0">
                  <c:v>Mikro</c:v>
                </c:pt>
                <c:pt idx="1">
                  <c:v>Kis</c:v>
                </c:pt>
                <c:pt idx="2">
                  <c:v>A válaszadók súlyozott átlaga</c:v>
                </c:pt>
                <c:pt idx="3">
                  <c:v>NHP</c:v>
                </c:pt>
                <c:pt idx="4">
                  <c:v>Közép</c:v>
                </c:pt>
                <c:pt idx="5">
                  <c:v>Nagy</c:v>
                </c:pt>
              </c:strCache>
            </c:strRef>
          </c:xVal>
          <c:yVal>
            <c:numRef>
              <c:f>Munka1!$B$327:$G$327</c:f>
              <c:numCache>
                <c:formatCode>0%</c:formatCode>
                <c:ptCount val="6"/>
                <c:pt idx="0">
                  <c:v>-5.3763440860215006E-3</c:v>
                </c:pt>
                <c:pt idx="1">
                  <c:v>0.21188118811881185</c:v>
                </c:pt>
                <c:pt idx="2">
                  <c:v>0.24771919818709984</c:v>
                </c:pt>
                <c:pt idx="3">
                  <c:v>0.20925110132158589</c:v>
                </c:pt>
                <c:pt idx="4">
                  <c:v>0.33333333333333337</c:v>
                </c:pt>
                <c:pt idx="5">
                  <c:v>0.32142857142857145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8C7-4A29-8E71-C86688855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968272911"/>
        <c:axId val="1968273327"/>
      </c:scatterChart>
      <c:catAx>
        <c:axId val="1968272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68273327"/>
        <c:crosses val="autoZero"/>
        <c:auto val="1"/>
        <c:lblAlgn val="ctr"/>
        <c:lblOffset val="0"/>
        <c:noMultiLvlLbl val="0"/>
      </c:catAx>
      <c:valAx>
        <c:axId val="1968273327"/>
        <c:scaling>
          <c:orientation val="minMax"/>
          <c:min val="-0.2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dirty="0">
                    <a:solidFill>
                      <a:srgbClr val="00B050"/>
                    </a:solidFill>
                  </a:rPr>
                  <a:t> </a:t>
                </a:r>
                <a:r>
                  <a:rPr lang="hu-HU" dirty="0"/>
                  <a:t>   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458333333333333"/>
              <c:y val="0.379194712794918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68272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714616494309932E-2"/>
          <c:y val="5.8520174697978884E-2"/>
          <c:w val="0.83207360017497811"/>
          <c:h val="0.4607719328629927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Munka1!$A$342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21A-49EC-8163-193B794206B8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7F6-42CB-8F67-D3239F1ACE4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983-45ED-A2E1-1A82DDDF41BD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21A-49EC-8163-193B794206B8}"/>
              </c:ext>
            </c:extLst>
          </c:dPt>
          <c:dLbls>
            <c:dLbl>
              <c:idx val="0"/>
              <c:layout>
                <c:manualLayout>
                  <c:x val="-4.1666666666666666E-3"/>
                  <c:y val="1.8788923218426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55555555555556E-2"/>
                      <c:h val="5.84885032725803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21A-49EC-8163-193B794206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Munka1!$B$340:$J$340</c:f>
              <c:strCache>
                <c:ptCount val="9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A válaszadók súlyozott átlaga</c:v>
                </c:pt>
                <c:pt idx="6">
                  <c:v>NHP</c:v>
                </c:pt>
                <c:pt idx="7">
                  <c:v>Feldolgozóipar (gyártás)</c:v>
                </c:pt>
                <c:pt idx="8">
                  <c:v>Mezőgazdaság</c:v>
                </c:pt>
              </c:strCache>
            </c:strRef>
          </c:cat>
          <c:val>
            <c:numRef>
              <c:f>Munka1!$B$342:$J$342</c:f>
              <c:numCache>
                <c:formatCode>0%</c:formatCode>
                <c:ptCount val="9"/>
                <c:pt idx="0">
                  <c:v>-9.9236641221374045E-2</c:v>
                </c:pt>
                <c:pt idx="1">
                  <c:v>5.3191489361702204E-3</c:v>
                </c:pt>
                <c:pt idx="2">
                  <c:v>1.6666666666666663E-2</c:v>
                </c:pt>
                <c:pt idx="3">
                  <c:v>0.2068965517241379</c:v>
                </c:pt>
                <c:pt idx="4">
                  <c:v>0.22105263157894739</c:v>
                </c:pt>
                <c:pt idx="5">
                  <c:v>0.30402857467130878</c:v>
                </c:pt>
                <c:pt idx="6">
                  <c:v>0.30996309963099633</c:v>
                </c:pt>
                <c:pt idx="7">
                  <c:v>0.3380281690140845</c:v>
                </c:pt>
                <c:pt idx="8">
                  <c:v>0.34482758620689657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1A-49EC-8163-193B79420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811184559"/>
        <c:axId val="1811184143"/>
      </c:barChart>
      <c:scatterChart>
        <c:scatterStyle val="lineMarker"/>
        <c:varyColors val="0"/>
        <c:ser>
          <c:idx val="0"/>
          <c:order val="0"/>
          <c:tx>
            <c:strRef>
              <c:f>Munka1!$A$341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Munka1!$B$340:$J$340</c:f>
              <c:strCache>
                <c:ptCount val="9"/>
                <c:pt idx="0">
                  <c:v>Vendéglátás, szálláshely-szolgáltatás</c:v>
                </c:pt>
                <c:pt idx="1">
                  <c:v>Szolgáltatás</c:v>
                </c:pt>
                <c:pt idx="2">
                  <c:v>Szállítás, raktározás</c:v>
                </c:pt>
                <c:pt idx="3">
                  <c:v>Kereskedelem</c:v>
                </c:pt>
                <c:pt idx="4">
                  <c:v>Építőipar</c:v>
                </c:pt>
                <c:pt idx="5">
                  <c:v>A válaszadók súlyozott átlaga</c:v>
                </c:pt>
                <c:pt idx="6">
                  <c:v>NHP</c:v>
                </c:pt>
                <c:pt idx="7">
                  <c:v>Feldolgozóipar (gyártás)</c:v>
                </c:pt>
                <c:pt idx="8">
                  <c:v>Mezőgazdaság</c:v>
                </c:pt>
              </c:strCache>
            </c:strRef>
          </c:xVal>
          <c:yVal>
            <c:numRef>
              <c:f>Munka1!$B$341:$J$341</c:f>
              <c:numCache>
                <c:formatCode>0%</c:formatCode>
                <c:ptCount val="9"/>
                <c:pt idx="0">
                  <c:v>-0.15094339622641509</c:v>
                </c:pt>
                <c:pt idx="1">
                  <c:v>1.9209039548022611E-2</c:v>
                </c:pt>
                <c:pt idx="2">
                  <c:v>0</c:v>
                </c:pt>
                <c:pt idx="3">
                  <c:v>0.12903225806451613</c:v>
                </c:pt>
                <c:pt idx="4">
                  <c:v>0.12537313432835823</c:v>
                </c:pt>
                <c:pt idx="5">
                  <c:v>0.24771919818709984</c:v>
                </c:pt>
                <c:pt idx="6">
                  <c:v>0.20925110132158589</c:v>
                </c:pt>
                <c:pt idx="7">
                  <c:v>0.27457627118644068</c:v>
                </c:pt>
                <c:pt idx="8">
                  <c:v>0.1764705882352941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21A-49EC-8163-193B794206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11184559"/>
        <c:axId val="1811184143"/>
      </c:scatterChart>
      <c:catAx>
        <c:axId val="181118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11184143"/>
        <c:crosses val="autoZero"/>
        <c:auto val="1"/>
        <c:lblAlgn val="ctr"/>
        <c:lblOffset val="0"/>
        <c:noMultiLvlLbl val="0"/>
      </c:catAx>
      <c:valAx>
        <c:axId val="1811184143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   </a:t>
                </a:r>
                <a:r>
                  <a:rPr lang="hu-HU" b="1" dirty="0">
                    <a:solidFill>
                      <a:srgbClr val="002060"/>
                    </a:solidFill>
                  </a:rPr>
                  <a:t>        </a:t>
                </a:r>
                <a:r>
                  <a:rPr lang="hu-HU" dirty="0"/>
                  <a:t>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3611111111111112"/>
              <c:y val="0.195882103926565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11184559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9438429571303582"/>
          <c:y val="0.84498005005081789"/>
          <c:w val="0.20428696412948383"/>
          <c:h val="0.1550199499491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91535433070865E-2"/>
          <c:y val="4.0050078131194919E-2"/>
          <c:w val="0.84051957567804025"/>
          <c:h val="0.4836351664299168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Munka1!$A$357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3AD-4B7A-AE7D-4043ED4F35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Munka1!$B$355:$I$355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Szolgáltatás</c:v>
                </c:pt>
                <c:pt idx="3">
                  <c:v>A válaszadók súlyozott átlaga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Kereskedelem</c:v>
                </c:pt>
              </c:strCache>
            </c:strRef>
          </c:cat>
          <c:val>
            <c:numRef>
              <c:f>Munka1!$B$357:$I$357</c:f>
              <c:numCache>
                <c:formatCode>0%</c:formatCode>
                <c:ptCount val="8"/>
                <c:pt idx="0">
                  <c:v>4.9999999999999989E-2</c:v>
                </c:pt>
                <c:pt idx="1">
                  <c:v>0.14503816793893129</c:v>
                </c:pt>
                <c:pt idx="2">
                  <c:v>0.1524822695035461</c:v>
                </c:pt>
                <c:pt idx="3">
                  <c:v>0.24565447322357167</c:v>
                </c:pt>
                <c:pt idx="4">
                  <c:v>0.25352112676056338</c:v>
                </c:pt>
                <c:pt idx="5">
                  <c:v>0.32105263157894737</c:v>
                </c:pt>
                <c:pt idx="6">
                  <c:v>0.32183908045977017</c:v>
                </c:pt>
                <c:pt idx="7">
                  <c:v>0.52586206896551724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AD-4B7A-AE7D-4043ED4F3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51606224"/>
        <c:axId val="1051603928"/>
      </c:barChart>
      <c:scatterChart>
        <c:scatterStyle val="lineMarker"/>
        <c:varyColors val="0"/>
        <c:ser>
          <c:idx val="0"/>
          <c:order val="0"/>
          <c:tx>
            <c:strRef>
              <c:f>Munka1!$A$356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Munka1!$B$355:$I$355</c:f>
              <c:strCache>
                <c:ptCount val="8"/>
                <c:pt idx="0">
                  <c:v>Szállítás, raktározás</c:v>
                </c:pt>
                <c:pt idx="1">
                  <c:v>Vendéglátás, szálláshely-szolgáltatás</c:v>
                </c:pt>
                <c:pt idx="2">
                  <c:v>Szolgáltatás</c:v>
                </c:pt>
                <c:pt idx="3">
                  <c:v>A válaszadók súlyozott átlaga</c:v>
                </c:pt>
                <c:pt idx="4">
                  <c:v>Feldolgozóipar (gyártás)</c:v>
                </c:pt>
                <c:pt idx="5">
                  <c:v>Építőipar</c:v>
                </c:pt>
                <c:pt idx="6">
                  <c:v>Mezőgazdaság</c:v>
                </c:pt>
                <c:pt idx="7">
                  <c:v>Kereskedelem</c:v>
                </c:pt>
              </c:strCache>
            </c:strRef>
          </c:xVal>
          <c:yVal>
            <c:numRef>
              <c:f>Munka1!$B$356:$I$356</c:f>
              <c:numCache>
                <c:formatCode>0%</c:formatCode>
                <c:ptCount val="8"/>
                <c:pt idx="0">
                  <c:v>-0.11881188118811882</c:v>
                </c:pt>
                <c:pt idx="1">
                  <c:v>0.13207547169811321</c:v>
                </c:pt>
                <c:pt idx="2">
                  <c:v>0.13559322033898305</c:v>
                </c:pt>
                <c:pt idx="3">
                  <c:v>0.17779070920186318</c:v>
                </c:pt>
                <c:pt idx="4">
                  <c:v>0.14576271186440676</c:v>
                </c:pt>
                <c:pt idx="5">
                  <c:v>0.22940298507462689</c:v>
                </c:pt>
                <c:pt idx="6">
                  <c:v>0.13235294117647059</c:v>
                </c:pt>
                <c:pt idx="7">
                  <c:v>0.41290322580645161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3AD-4B7A-AE7D-4043ED4F35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51606224"/>
        <c:axId val="1051603928"/>
      </c:scatterChart>
      <c:catAx>
        <c:axId val="1051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1603928"/>
        <c:crosses val="autoZero"/>
        <c:auto val="1"/>
        <c:lblAlgn val="ctr"/>
        <c:lblOffset val="0"/>
        <c:noMultiLvlLbl val="0"/>
      </c:catAx>
      <c:valAx>
        <c:axId val="1051603928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chemeClr val="accent5">
                        <a:lumMod val="75000"/>
                      </a:schemeClr>
                    </a:solidFill>
                  </a:rPr>
                  <a:t>Nő             Csökken</a:t>
                </a:r>
              </a:p>
            </c:rich>
          </c:tx>
          <c:layout>
            <c:manualLayout>
              <c:xMode val="edge"/>
              <c:yMode val="edge"/>
              <c:x val="0.94166666666666665"/>
              <c:y val="0.207288153674993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accent5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1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743985126859144"/>
          <c:y val="0.92987827313757465"/>
          <c:w val="0.33900918635170602"/>
          <c:h val="6.95292679337819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19608486439187"/>
          <c:y val="8.5788283372594462E-2"/>
          <c:w val="0.53586297025371832"/>
          <c:h val="0.79770943245704484"/>
        </c:manualLayout>
      </c:layout>
      <c:barChart>
        <c:barDir val="bar"/>
        <c:grouping val="clustered"/>
        <c:varyColors val="0"/>
        <c:ser>
          <c:idx val="1"/>
          <c:order val="1"/>
          <c:tx>
            <c:strRef>
              <c:f>Munka1!$C$410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6166-4B29-9879-E8E10F62D42A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66-4B29-9879-E8E10F62D42A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38-4BC4-BF0E-A4C30F16EC6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66-4B29-9879-E8E10F62D42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166-4B29-9879-E8E10F62D42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66-4B29-9879-E8E10F62D42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66-4B29-9879-E8E10F62D42A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66-4B29-9879-E8E10F62D42A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66-4B29-9879-E8E10F62D42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66-4B29-9879-E8E10F62D4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Munka1!$A$411:$A$424</c:f>
              <c:strCache>
                <c:ptCount val="14"/>
                <c:pt idx="0">
                  <c:v>Vevői rendelésállomány</c:v>
                </c:pt>
                <c:pt idx="1">
                  <c:v>Üzleti környezet jelenleg</c:v>
                </c:pt>
                <c:pt idx="2">
                  <c:v>Beszállítói rendelésállomány</c:v>
                </c:pt>
                <c:pt idx="3">
                  <c:v>Árbevétel jelenlegi szintje</c:v>
                </c:pt>
                <c:pt idx="4">
                  <c:v>Jelenlegi helyzet indexe</c:v>
                </c:pt>
                <c:pt idx="5">
                  <c:v>Kapacitás jelenlegi szintje</c:v>
                </c:pt>
                <c:pt idx="7">
                  <c:v>Beruházás 3 hónap múlva</c:v>
                </c:pt>
                <c:pt idx="8">
                  <c:v>Bérszint 3 hónap múlva</c:v>
                </c:pt>
                <c:pt idx="9">
                  <c:v>Várakozások indexe</c:v>
                </c:pt>
                <c:pt idx="10">
                  <c:v>Árbevétel 3 hónap múlva</c:v>
                </c:pt>
                <c:pt idx="11">
                  <c:v>Kapacitás-kihasználtság 3 hónap múlva</c:v>
                </c:pt>
                <c:pt idx="12">
                  <c:v>Foglalkoztatás 3 hónap múlva</c:v>
                </c:pt>
                <c:pt idx="13">
                  <c:v>Üzleti környezet 3 hónap múlva</c:v>
                </c:pt>
              </c:strCache>
            </c:strRef>
          </c:cat>
          <c:val>
            <c:numRef>
              <c:f>Munka1!$C$411:$C$424</c:f>
              <c:numCache>
                <c:formatCode>0%</c:formatCode>
                <c:ptCount val="14"/>
                <c:pt idx="0">
                  <c:v>-0.13374670608193906</c:v>
                </c:pt>
                <c:pt idx="1">
                  <c:v>-0.14376842546635743</c:v>
                </c:pt>
                <c:pt idx="2">
                  <c:v>-0.18561614982287297</c:v>
                </c:pt>
                <c:pt idx="3">
                  <c:v>-0.21237461533153212</c:v>
                </c:pt>
                <c:pt idx="4">
                  <c:v>-0.20798890508422688</c:v>
                </c:pt>
                <c:pt idx="5">
                  <c:v>-0.36443862871843263</c:v>
                </c:pt>
                <c:pt idx="6" formatCode="General">
                  <c:v>0</c:v>
                </c:pt>
                <c:pt idx="7">
                  <c:v>0.50315516943627969</c:v>
                </c:pt>
                <c:pt idx="8">
                  <c:v>0.30402857467130878</c:v>
                </c:pt>
                <c:pt idx="9">
                  <c:v>0.23580671348719026</c:v>
                </c:pt>
                <c:pt idx="10">
                  <c:v>0.22272328671247837</c:v>
                </c:pt>
                <c:pt idx="11">
                  <c:v>0.16937750807344021</c:v>
                </c:pt>
                <c:pt idx="12">
                  <c:v>0.11063618813821688</c:v>
                </c:pt>
                <c:pt idx="13">
                  <c:v>0.10491955389141744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66-4B29-9879-E8E10F62D4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87710248"/>
        <c:axId val="1087709592"/>
      </c:barChart>
      <c:scatterChart>
        <c:scatterStyle val="lineMarker"/>
        <c:varyColors val="0"/>
        <c:ser>
          <c:idx val="0"/>
          <c:order val="0"/>
          <c:tx>
            <c:strRef>
              <c:f>Munka1!$B$410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numRef>
              <c:f>Munka1!$E$411:$E$424</c:f>
              <c:numCache>
                <c:formatCode>General</c:formatCode>
                <c:ptCount val="14"/>
                <c:pt idx="0">
                  <c:v>-28</c:v>
                </c:pt>
                <c:pt idx="1">
                  <c:v>-19</c:v>
                </c:pt>
                <c:pt idx="2">
                  <c:v>-29</c:v>
                </c:pt>
                <c:pt idx="3">
                  <c:v>-29</c:v>
                </c:pt>
                <c:pt idx="4">
                  <c:v>-30</c:v>
                </c:pt>
                <c:pt idx="5">
                  <c:v>-46</c:v>
                </c:pt>
                <c:pt idx="7">
                  <c:v>25</c:v>
                </c:pt>
                <c:pt idx="8">
                  <c:v>25</c:v>
                </c:pt>
                <c:pt idx="9">
                  <c:v>10</c:v>
                </c:pt>
                <c:pt idx="10">
                  <c:v>9</c:v>
                </c:pt>
                <c:pt idx="11">
                  <c:v>5</c:v>
                </c:pt>
                <c:pt idx="12">
                  <c:v>3</c:v>
                </c:pt>
                <c:pt idx="13">
                  <c:v>-5</c:v>
                </c:pt>
              </c:numCache>
            </c:numRef>
          </c:xVal>
          <c:yVal>
            <c:numRef>
              <c:f>Munka1!$D$411:$D$424</c:f>
              <c:numCache>
                <c:formatCode>General</c:formatCode>
                <c:ptCount val="14"/>
                <c:pt idx="0">
                  <c:v>27</c:v>
                </c:pt>
                <c:pt idx="1">
                  <c:v>25</c:v>
                </c:pt>
                <c:pt idx="2">
                  <c:v>23</c:v>
                </c:pt>
                <c:pt idx="3">
                  <c:v>21</c:v>
                </c:pt>
                <c:pt idx="4">
                  <c:v>19</c:v>
                </c:pt>
                <c:pt idx="5">
                  <c:v>17</c:v>
                </c:pt>
                <c:pt idx="7">
                  <c:v>13</c:v>
                </c:pt>
                <c:pt idx="8">
                  <c:v>11</c:v>
                </c:pt>
                <c:pt idx="9">
                  <c:v>9</c:v>
                </c:pt>
                <c:pt idx="10">
                  <c:v>7</c:v>
                </c:pt>
                <c:pt idx="11">
                  <c:v>5</c:v>
                </c:pt>
                <c:pt idx="12">
                  <c:v>3</c:v>
                </c:pt>
                <c:pt idx="1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6166-4B29-9879-E8E10F62D4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467985336"/>
        <c:axId val="467986320"/>
      </c:scatterChart>
      <c:catAx>
        <c:axId val="1087710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87709592"/>
        <c:crosses val="autoZero"/>
        <c:auto val="1"/>
        <c:lblAlgn val="ctr"/>
        <c:lblOffset val="100"/>
        <c:noMultiLvlLbl val="0"/>
      </c:catAx>
      <c:valAx>
        <c:axId val="1087709592"/>
        <c:scaling>
          <c:orientation val="minMax"/>
          <c:max val="0.60000000000000009"/>
          <c:min val="-0.5"/>
        </c:scaling>
        <c:delete val="0"/>
        <c:axPos val="t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87710248"/>
        <c:crosses val="autoZero"/>
        <c:crossBetween val="between"/>
        <c:majorUnit val="0.25"/>
      </c:valAx>
      <c:valAx>
        <c:axId val="467986320"/>
        <c:scaling>
          <c:orientation val="minMax"/>
          <c:max val="28"/>
          <c:min val="0"/>
        </c:scaling>
        <c:delete val="1"/>
        <c:axPos val="l"/>
        <c:numFmt formatCode="General" sourceLinked="0"/>
        <c:majorTickMark val="out"/>
        <c:minorTickMark val="none"/>
        <c:tickLblPos val="nextTo"/>
        <c:crossAx val="467985336"/>
        <c:crosses val="autoZero"/>
        <c:crossBetween val="midCat"/>
        <c:majorUnit val="1"/>
      </c:valAx>
      <c:valAx>
        <c:axId val="467985336"/>
        <c:scaling>
          <c:orientation val="minMax"/>
          <c:max val="60"/>
          <c:min val="-50"/>
        </c:scaling>
        <c:delete val="0"/>
        <c:axPos val="t"/>
        <c:numFmt formatCode="General" sourceLinked="1"/>
        <c:majorTickMark val="none"/>
        <c:minorTickMark val="none"/>
        <c:tickLblPos val="none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67986320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97826086956522"/>
          <c:w val="0.99873140857392828"/>
          <c:h val="6.6322034153427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69865557909859"/>
          <c:y val="2.780176406869762E-2"/>
          <c:w val="0.42937500368006098"/>
          <c:h val="0.871349476134762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Munka1!$B$14</c:f>
              <c:strCache>
                <c:ptCount val="1"/>
                <c:pt idx="0">
                  <c:v>Kitöltők (N= 1406)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Munka1!$A$15:$A$21</c:f>
              <c:strCache>
                <c:ptCount val="7"/>
                <c:pt idx="0">
                  <c:v>Szolgáltatás</c:v>
                </c:pt>
                <c:pt idx="1">
                  <c:v>Kereskedelem</c:v>
                </c:pt>
                <c:pt idx="2">
                  <c:v>Építőipar</c:v>
                </c:pt>
                <c:pt idx="3">
                  <c:v>Feldolgozóipar (gyártás)</c:v>
                </c:pt>
                <c:pt idx="4">
                  <c:v>Vendéglátás, szálláshely-szolgáltatás</c:v>
                </c:pt>
                <c:pt idx="5">
                  <c:v>Mezőgazdaság</c:v>
                </c:pt>
                <c:pt idx="6">
                  <c:v>Szállítás, raktározás</c:v>
                </c:pt>
              </c:strCache>
            </c:strRef>
          </c:cat>
          <c:val>
            <c:numRef>
              <c:f>Munka1!$B$15:$B$21</c:f>
              <c:numCache>
                <c:formatCode>0%</c:formatCode>
                <c:ptCount val="7"/>
                <c:pt idx="0">
                  <c:v>0.40113798008534851</c:v>
                </c:pt>
                <c:pt idx="1">
                  <c:v>0.16500711237553342</c:v>
                </c:pt>
                <c:pt idx="2">
                  <c:v>0.13513513513513514</c:v>
                </c:pt>
                <c:pt idx="3">
                  <c:v>0.10099573257467995</c:v>
                </c:pt>
                <c:pt idx="4">
                  <c:v>9.3172119487908961E-2</c:v>
                </c:pt>
                <c:pt idx="5">
                  <c:v>6.1877667140825036E-2</c:v>
                </c:pt>
                <c:pt idx="6">
                  <c:v>4.2674253200568987E-2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D4-4D10-B665-4B791A3D0E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32325376"/>
        <c:axId val="1692464352"/>
      </c:barChart>
      <c:catAx>
        <c:axId val="15323253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692464352"/>
        <c:crosses val="autoZero"/>
        <c:auto val="1"/>
        <c:lblAlgn val="ctr"/>
        <c:lblOffset val="100"/>
        <c:noMultiLvlLbl val="0"/>
      </c:catAx>
      <c:valAx>
        <c:axId val="1692464352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323253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Munka1!$B$26</c:f>
              <c:strCache>
                <c:ptCount val="1"/>
                <c:pt idx="0">
                  <c:v>Kitöltők (N= 1406)</c:v>
                </c:pt>
              </c:strCache>
            </c:strRef>
          </c:tx>
          <c:spPr>
            <a:solidFill>
              <a:srgbClr val="002060"/>
            </a:solidFill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E9-4FD6-87AC-45E9295CFF42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E9-4FD6-87AC-45E9295CFF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E9-4FD6-87AC-45E9295CFF42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E9-4FD6-87AC-45E9295CFF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Munka1!$A$27:$A$30</c:f>
              <c:strCache>
                <c:ptCount val="4"/>
                <c:pt idx="0">
                  <c:v>1-9 fő</c:v>
                </c:pt>
                <c:pt idx="1">
                  <c:v>10-49 fő</c:v>
                </c:pt>
                <c:pt idx="2">
                  <c:v>50-249 fő</c:v>
                </c:pt>
                <c:pt idx="3">
                  <c:v>249 fő felett</c:v>
                </c:pt>
              </c:strCache>
            </c:strRef>
          </c:cat>
          <c:val>
            <c:numRef>
              <c:f>Munka1!$B$27:$B$30</c:f>
              <c:numCache>
                <c:formatCode>0%</c:formatCode>
                <c:ptCount val="4"/>
                <c:pt idx="0">
                  <c:v>0.61877667140825032</c:v>
                </c:pt>
                <c:pt idx="1">
                  <c:v>0.2233285917496444</c:v>
                </c:pt>
                <c:pt idx="2">
                  <c:v>0.11735419630156473</c:v>
                </c:pt>
                <c:pt idx="3">
                  <c:v>4.0540540540540543E-2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E9-4FD6-87AC-45E9295CFF4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25262467191598"/>
          <c:y val="2.7973097769280614E-2"/>
          <c:w val="0.41542104111986006"/>
          <c:h val="0.870556642619547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Munka1!$B$35</c:f>
              <c:strCache>
                <c:ptCount val="1"/>
                <c:pt idx="0">
                  <c:v>Kitöltők (N= 1406)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A-43C9-9999-6F8B72386D2E}"/>
              </c:ext>
            </c:extLst>
          </c:dPt>
          <c:dLbls>
            <c:dLbl>
              <c:idx val="2"/>
              <c:layout>
                <c:manualLayout>
                  <c:x val="0"/>
                  <c:y val="2.54300888811641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60-4718-9BFF-5BDA345FA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Munka1!$A$36:$A$38</c:f>
              <c:strCache>
                <c:ptCount val="3"/>
                <c:pt idx="0">
                  <c:v>Növekedési (2,5 %-os kamatozású) hitellel rendelkezik</c:v>
                </c:pt>
                <c:pt idx="1">
                  <c:v>Piaci alapú vagy más típusú hitellel rendelkezik</c:v>
                </c:pt>
                <c:pt idx="2">
                  <c:v>Nem rendelkezik hitellel</c:v>
                </c:pt>
              </c:strCache>
            </c:strRef>
          </c:cat>
          <c:val>
            <c:numRef>
              <c:f>Munka1!$B$36:$B$38</c:f>
              <c:numCache>
                <c:formatCode>0%</c:formatCode>
                <c:ptCount val="3"/>
                <c:pt idx="0">
                  <c:v>0.1928</c:v>
                </c:pt>
                <c:pt idx="1">
                  <c:v>0.30441000000000001</c:v>
                </c:pt>
                <c:pt idx="2">
                  <c:v>0.58120000000000005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1A-43C9-9999-6F8B72386D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43171808"/>
        <c:axId val="1543170560"/>
      </c:barChart>
      <c:catAx>
        <c:axId val="1543171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43170560"/>
        <c:crosses val="autoZero"/>
        <c:auto val="1"/>
        <c:lblAlgn val="ctr"/>
        <c:lblOffset val="100"/>
        <c:noMultiLvlLbl val="0"/>
      </c:catAx>
      <c:valAx>
        <c:axId val="1543170560"/>
        <c:scaling>
          <c:orientation val="minMax"/>
          <c:max val="0.60000000000000009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43171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Munka1!$B$43</c:f>
              <c:strCache>
                <c:ptCount val="1"/>
                <c:pt idx="0">
                  <c:v>Kitöltők (N= 1406)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A3-410C-B52A-D57A92255362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A3-410C-B52A-D57A9225536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BA3-410C-B52A-D57A92255362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BA3-410C-B52A-D57A92255362}"/>
              </c:ext>
            </c:extLst>
          </c:dPt>
          <c:dLbls>
            <c:dLbl>
              <c:idx val="1"/>
              <c:layout>
                <c:manualLayout>
                  <c:x val="-2.2727272727272728E-2"/>
                  <c:y val="1.990049305766039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A3-410C-B52A-D57A92255362}"/>
                </c:ext>
              </c:extLst>
            </c:dLbl>
            <c:dLbl>
              <c:idx val="2"/>
              <c:layout>
                <c:manualLayout>
                  <c:x val="1.1363636363636364E-2"/>
                  <c:y val="5.685855159331534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A3-410C-B52A-D57A922553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Munka1!$A$44:$A$47</c:f>
              <c:strCache>
                <c:ptCount val="4"/>
                <c:pt idx="0">
                  <c:v>Tisztán magyar tulajdon</c:v>
                </c:pt>
                <c:pt idx="1">
                  <c:v>Többségében magyar tulajdon</c:v>
                </c:pt>
                <c:pt idx="2">
                  <c:v>Többségében külföldi tulajdon</c:v>
                </c:pt>
                <c:pt idx="3">
                  <c:v>Tisztán külföldi tulajdon</c:v>
                </c:pt>
              </c:strCache>
            </c:strRef>
          </c:cat>
          <c:val>
            <c:numRef>
              <c:f>Munka1!$B$44:$B$47</c:f>
              <c:numCache>
                <c:formatCode>0%</c:formatCode>
                <c:ptCount val="4"/>
                <c:pt idx="0">
                  <c:v>0.914651493598862</c:v>
                </c:pt>
                <c:pt idx="1">
                  <c:v>1.7069701280227598E-2</c:v>
                </c:pt>
                <c:pt idx="2">
                  <c:v>2.2048364153627313E-2</c:v>
                </c:pt>
                <c:pt idx="3">
                  <c:v>4.6230440967283071E-2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BA3-410C-B52A-D57A9225536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820756780402452E-2"/>
          <c:y val="2.8482225067566726E-2"/>
          <c:w val="0.81395702099737532"/>
          <c:h val="0.4176683035840559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Munka1!$A$62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66-4863-BCAC-7A16F1DEA32A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61-4914-8899-9990D50FA7E8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88C-4E39-91D0-0FA114F30248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E61-4914-8899-9990D50FA7E8}"/>
              </c:ext>
            </c:extLst>
          </c:dPt>
          <c:dLbls>
            <c:dLbl>
              <c:idx val="0"/>
              <c:layout>
                <c:manualLayout>
                  <c:x val="0"/>
                  <c:y val="0.3800569926178210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61-4914-8899-9990D50FA7E8}"/>
                </c:ext>
              </c:extLst>
            </c:dLbl>
            <c:dLbl>
              <c:idx val="1"/>
              <c:layout>
                <c:manualLayout>
                  <c:x val="-2.5462668816039986E-17"/>
                  <c:y val="0.230112848322522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D7-424E-A530-F72A69D13136}"/>
                </c:ext>
              </c:extLst>
            </c:dLbl>
            <c:dLbl>
              <c:idx val="2"/>
              <c:layout>
                <c:manualLayout>
                  <c:x val="-3.4721675415573579E-3"/>
                  <c:y val="0.222214874130246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66666666666653E-2"/>
                      <c:h val="7.25181155981418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5D7-424E-A530-F72A69D13136}"/>
                </c:ext>
              </c:extLst>
            </c:dLbl>
            <c:dLbl>
              <c:idx val="3"/>
              <c:layout>
                <c:manualLayout>
                  <c:x val="-1.3888888888889399E-3"/>
                  <c:y val="0.1686719813783020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66-4863-BCAC-7A16F1DEA32A}"/>
                </c:ext>
              </c:extLst>
            </c:dLbl>
            <c:dLbl>
              <c:idx val="4"/>
              <c:layout>
                <c:manualLayout>
                  <c:x val="2.777777777777676E-3"/>
                  <c:y val="0.1278500646325923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61-4914-8899-9990D50FA7E8}"/>
                </c:ext>
              </c:extLst>
            </c:dLbl>
            <c:dLbl>
              <c:idx val="5"/>
              <c:layout>
                <c:manualLayout>
                  <c:x val="0"/>
                  <c:y val="0.121224943261503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8C-4E39-91D0-0FA114F30248}"/>
                </c:ext>
              </c:extLst>
            </c:dLbl>
            <c:dLbl>
              <c:idx val="6"/>
              <c:layout>
                <c:manualLayout>
                  <c:x val="4.1666666666665651E-3"/>
                  <c:y val="0.1256629867013823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61-4914-8899-9990D50FA7E8}"/>
                </c:ext>
              </c:extLst>
            </c:dLbl>
            <c:dLbl>
              <c:idx val="7"/>
              <c:layout>
                <c:manualLayout>
                  <c:x val="2.777777777777676E-3"/>
                  <c:y val="0.1188194637076716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66-4863-BCAC-7A16F1DEA3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Munka1!$B$60:$I$60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Kereskedelem</c:v>
                </c:pt>
                <c:pt idx="4">
                  <c:v>Mezőgazdaság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cat>
          <c:val>
            <c:numRef>
              <c:f>Munka1!$B$62:$I$62</c:f>
              <c:numCache>
                <c:formatCode>0%</c:formatCode>
                <c:ptCount val="8"/>
                <c:pt idx="0">
                  <c:v>-0.88549618320610679</c:v>
                </c:pt>
                <c:pt idx="1">
                  <c:v>-0.45000000000000007</c:v>
                </c:pt>
                <c:pt idx="2">
                  <c:v>-0.40070921985815605</c:v>
                </c:pt>
                <c:pt idx="3">
                  <c:v>-0.27155172413793105</c:v>
                </c:pt>
                <c:pt idx="4">
                  <c:v>-0.13793103448275862</c:v>
                </c:pt>
                <c:pt idx="5">
                  <c:v>-0.13374670608193906</c:v>
                </c:pt>
                <c:pt idx="6">
                  <c:v>-0.13157894736842107</c:v>
                </c:pt>
                <c:pt idx="7">
                  <c:v>-0.12676056338028166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66-4863-BCAC-7A16F1DEA3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84403392"/>
        <c:axId val="784397984"/>
      </c:barChart>
      <c:scatterChart>
        <c:scatterStyle val="lineMarker"/>
        <c:varyColors val="0"/>
        <c:ser>
          <c:idx val="0"/>
          <c:order val="0"/>
          <c:tx>
            <c:strRef>
              <c:f>Munka1!$A$61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3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strRef>
              <c:f>Munka1!$B$60:$I$60</c:f>
              <c:strCache>
                <c:ptCount val="8"/>
                <c:pt idx="0">
                  <c:v>Vendéglátás, szálláshely-szolgáltatás</c:v>
                </c:pt>
                <c:pt idx="1">
                  <c:v>Szállítás, raktározás</c:v>
                </c:pt>
                <c:pt idx="2">
                  <c:v>Szolgáltatás</c:v>
                </c:pt>
                <c:pt idx="3">
                  <c:v>Kereskedelem</c:v>
                </c:pt>
                <c:pt idx="4">
                  <c:v>Mezőgazdaság</c:v>
                </c:pt>
                <c:pt idx="5">
                  <c:v>A válaszadók súlyozott átlaga</c:v>
                </c:pt>
                <c:pt idx="6">
                  <c:v>Építőipar</c:v>
                </c:pt>
                <c:pt idx="7">
                  <c:v>Feldolgozóipar (gyártás)</c:v>
                </c:pt>
              </c:strCache>
            </c:strRef>
          </c:xVal>
          <c:yVal>
            <c:numRef>
              <c:f>Munka1!$B$61:$I$61</c:f>
              <c:numCache>
                <c:formatCode>0%</c:formatCode>
                <c:ptCount val="8"/>
                <c:pt idx="0">
                  <c:v>-0.86792452830188682</c:v>
                </c:pt>
                <c:pt idx="1">
                  <c:v>-0.46534653465346532</c:v>
                </c:pt>
                <c:pt idx="2">
                  <c:v>-0.30508474576271188</c:v>
                </c:pt>
                <c:pt idx="3">
                  <c:v>-0.26236559139784948</c:v>
                </c:pt>
                <c:pt idx="4">
                  <c:v>-6.6176470588235309E-2</c:v>
                </c:pt>
                <c:pt idx="5">
                  <c:v>-0.27862682557735369</c:v>
                </c:pt>
                <c:pt idx="6">
                  <c:v>-0.26567164179104474</c:v>
                </c:pt>
                <c:pt idx="7">
                  <c:v>-0.34576271186440677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E66-4863-BCAC-7A16F1DEA3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784403392"/>
        <c:axId val="784397984"/>
      </c:scatterChart>
      <c:catAx>
        <c:axId val="784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4397984"/>
        <c:crosses val="autoZero"/>
        <c:auto val="1"/>
        <c:lblAlgn val="ctr"/>
        <c:lblOffset val="0"/>
        <c:noMultiLvlLbl val="0"/>
      </c:catAx>
      <c:valAx>
        <c:axId val="784397984"/>
        <c:scaling>
          <c:orientation val="minMax"/>
          <c:max val="0.4"/>
          <c:min val="-1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 dirty="0">
                    <a:solidFill>
                      <a:srgbClr val="00B050"/>
                    </a:solidFill>
                  </a:rPr>
                  <a:t>Több</a:t>
                </a:r>
                <a:r>
                  <a:rPr lang="hu-HU" sz="1800" b="1" dirty="0">
                    <a:solidFill>
                      <a:srgbClr val="002060"/>
                    </a:solidFill>
                  </a:rPr>
                  <a:t>      </a:t>
                </a:r>
                <a:r>
                  <a:rPr lang="hu-HU" sz="1800" b="1" dirty="0">
                    <a:solidFill>
                      <a:srgbClr val="FF0000"/>
                    </a:solidFill>
                  </a:rPr>
                  <a:t>Kevesebb</a:t>
                </a:r>
              </a:p>
            </c:rich>
          </c:tx>
          <c:layout>
            <c:manualLayout>
              <c:xMode val="edge"/>
              <c:yMode val="edge"/>
              <c:x val="0.9375"/>
              <c:y val="3.158637096548425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44033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55096237970252"/>
          <c:y val="0.91725885144015462"/>
          <c:w val="0.33900918635170602"/>
          <c:h val="6.79110079137128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77137441505505"/>
          <c:y val="2.7632500013351421E-2"/>
          <c:w val="0.65381579549103797"/>
          <c:h val="0.78733814366961574"/>
        </c:manualLayout>
      </c:layout>
      <c:barChart>
        <c:barDir val="bar"/>
        <c:grouping val="clustered"/>
        <c:varyColors val="0"/>
        <c:ser>
          <c:idx val="1"/>
          <c:order val="1"/>
          <c:tx>
            <c:strRef>
              <c:f>Munka1!$B$83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E3-4676-AC3E-A0F876F5954E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E3-4676-AC3E-A0F876F5954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C1D-472A-9BF1-EF3911E0960D}"/>
              </c:ext>
            </c:extLst>
          </c:dPt>
          <c:dLbls>
            <c:dLbl>
              <c:idx val="0"/>
              <c:layout>
                <c:manualLayout>
                  <c:x val="-5.7079751044070613E-2"/>
                  <c:y val="-6.0289090938221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1D-472A-9BF1-EF3911E0960D}"/>
                </c:ext>
              </c:extLst>
            </c:dLbl>
            <c:dLbl>
              <c:idx val="1"/>
              <c:layout>
                <c:manualLayout>
                  <c:x val="-5.5665835982290211E-2"/>
                  <c:y val="-5.777704548246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E3-4676-AC3E-A0F876F5954E}"/>
                </c:ext>
              </c:extLst>
            </c:dLbl>
            <c:dLbl>
              <c:idx val="2"/>
              <c:layout>
                <c:manualLayout>
                  <c:x val="-5.0010175735169034E-2"/>
                  <c:y val="-5.52650000267028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1D-472A-9BF1-EF3911E0960D}"/>
                </c:ext>
              </c:extLst>
            </c:dLbl>
            <c:dLbl>
              <c:idx val="3"/>
              <c:layout>
                <c:manualLayout>
                  <c:x val="-5.8493666105850904E-2"/>
                  <c:y val="-6.02890909382213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E3-4676-AC3E-A0F876F5954E}"/>
                </c:ext>
              </c:extLst>
            </c:dLbl>
            <c:dLbl>
              <c:idx val="4"/>
              <c:layout>
                <c:manualLayout>
                  <c:x val="-5.4167531344381611E-2"/>
                  <c:y val="-5.7777045482462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214138438093675E-2"/>
                      <c:h val="6.52504796127731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C1D-472A-9BF1-EF3911E0960D}"/>
                </c:ext>
              </c:extLst>
            </c:dLbl>
            <c:dLbl>
              <c:idx val="5"/>
              <c:layout>
                <c:manualLayout>
                  <c:x val="-6.8481751366487681E-2"/>
                  <c:y val="-5.68507534455077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697628808775435E-2"/>
                      <c:h val="7.27866159800508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AA2-4B80-A493-C2BF6D2133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Munka1!$C$81:$H$81</c:f>
              <c:strCache>
                <c:ptCount val="6"/>
                <c:pt idx="0">
                  <c:v>Mikro</c:v>
                </c:pt>
                <c:pt idx="1">
                  <c:v>A válaszadók átlaga</c:v>
                </c:pt>
                <c:pt idx="2">
                  <c:v>Kis</c:v>
                </c:pt>
                <c:pt idx="3">
                  <c:v>Közép</c:v>
                </c:pt>
                <c:pt idx="4">
                  <c:v>NHP</c:v>
                </c:pt>
                <c:pt idx="5">
                  <c:v>Nagy</c:v>
                </c:pt>
              </c:strCache>
            </c:strRef>
          </c:cat>
          <c:val>
            <c:numRef>
              <c:f>Munka1!$C$83:$H$83</c:f>
              <c:numCache>
                <c:formatCode>0%</c:formatCode>
                <c:ptCount val="6"/>
                <c:pt idx="0">
                  <c:v>0.67887055837563459</c:v>
                </c:pt>
                <c:pt idx="1">
                  <c:v>0.73178353658536555</c:v>
                </c:pt>
                <c:pt idx="2">
                  <c:v>0.77</c:v>
                </c:pt>
                <c:pt idx="3">
                  <c:v>0.81</c:v>
                </c:pt>
                <c:pt idx="4">
                  <c:v>0.82</c:v>
                </c:pt>
                <c:pt idx="5">
                  <c:v>0.96759259259259256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E3-4676-AC3E-A0F876F59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784394656"/>
        <c:axId val="784399648"/>
      </c:barChart>
      <c:scatterChart>
        <c:scatterStyle val="lineMarker"/>
        <c:varyColors val="0"/>
        <c:ser>
          <c:idx val="0"/>
          <c:order val="0"/>
          <c:tx>
            <c:strRef>
              <c:f>Munka1!$B$82</c:f>
              <c:strCache>
                <c:ptCount val="1"/>
                <c:pt idx="0">
                  <c:v>December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numRef>
              <c:f>Munka1!$C$82:$H$82</c:f>
              <c:numCache>
                <c:formatCode>0%</c:formatCode>
                <c:ptCount val="6"/>
                <c:pt idx="0">
                  <c:v>0.77494545454545438</c:v>
                </c:pt>
                <c:pt idx="1">
                  <c:v>0.80997701149425294</c:v>
                </c:pt>
                <c:pt idx="2">
                  <c:v>0.85590062111801246</c:v>
                </c:pt>
                <c:pt idx="3">
                  <c:v>0.88</c:v>
                </c:pt>
                <c:pt idx="4">
                  <c:v>0.86</c:v>
                </c:pt>
                <c:pt idx="5">
                  <c:v>0.91455696202531644</c:v>
                </c:pt>
              </c:numCache>
            </c:numRef>
          </c:xVal>
          <c:yVal>
            <c:numRef>
              <c:f>Munka1!$C$84:$H$84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E5E3-4676-AC3E-A0F876F595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57854336"/>
        <c:axId val="357855168"/>
      </c:scatterChart>
      <c:catAx>
        <c:axId val="784394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4399648"/>
        <c:crosses val="autoZero"/>
        <c:auto val="1"/>
        <c:lblAlgn val="ctr"/>
        <c:lblOffset val="100"/>
        <c:noMultiLvlLbl val="0"/>
      </c:catAx>
      <c:valAx>
        <c:axId val="784399648"/>
        <c:scaling>
          <c:orientation val="minMax"/>
          <c:max val="1"/>
          <c:min val="0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4394656"/>
        <c:crosses val="autoZero"/>
        <c:crossBetween val="between"/>
        <c:majorUnit val="0.2"/>
      </c:valAx>
      <c:valAx>
        <c:axId val="357855168"/>
        <c:scaling>
          <c:orientation val="minMax"/>
          <c:max val="12"/>
        </c:scaling>
        <c:delete val="1"/>
        <c:axPos val="r"/>
        <c:numFmt formatCode="General" sourceLinked="1"/>
        <c:majorTickMark val="out"/>
        <c:minorTickMark val="none"/>
        <c:tickLblPos val="nextTo"/>
        <c:crossAx val="357854336"/>
        <c:crosses val="max"/>
        <c:crossBetween val="midCat"/>
      </c:valAx>
      <c:valAx>
        <c:axId val="3578543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578551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49540682414696"/>
          <c:y val="0.9302776838782657"/>
          <c:w val="0.33900918635170602"/>
          <c:h val="6.97223161217341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34 százaléka tervez beruházást a következő negyedévben, ami a decemberi értéknél 6 százalékponttal magasabb.</a:t>
          </a: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 és a bérek növelését tervezők aránya rendre 5, illetve 11 százalékponttal haladja meg a csökkentést tervezők arányát (rendre 9, illetve 12 százalék).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bevételi és termelési szintje rendre 10, illetve 9 százalékponttal magasabb, mint a válaszadók teljes körében (rendre 74, illetve 73 százalék). 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adósok 54 százaléka tervez beruházást a következő negyedévben.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decemberi -10-ről +1 pontra nőtt. A jelenlegi helyzet megítélése -30-ról -21 pontra, a várakozások pontszáma  +10-ről +24 pontra nőtt.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 válaszadók átlagos kapacitás-kihasználtsága 73, árbevétele 74 százalék volt az előző év azonos időszakát 100 százaléknak tekintve, ami rendre 8, illetve 10 százalékpontos csökkenés decemberhez képest.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/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54FAF7A8-FF68-444C-A58A-4B1A0FE019B0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E46B173A-C22C-40CD-AC89-10FA93624DD0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24A1D1F6-970A-4D67-B660-F197F6C9D448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98C0CE01-6048-4E33-9EC9-816E0538C5C5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B5820303-A0CF-422A-A91B-225FF4D9AD76}" type="presOf" srcId="{7B412FF0-ADD8-4AE4-B6D6-DB1BD0A87CCF}" destId="{24A1D1F6-970A-4D67-B660-F197F6C9D448}" srcOrd="0" destOrd="0" presId="urn:microsoft.com/office/officeart/2008/layout/VerticalCurvedList"/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4DBA84A-5A74-4A73-A908-FB3697A3599D}" type="presOf" srcId="{6090B06F-4AFE-4CE9-897E-51A54A1D377A}" destId="{54FAF7A8-FF68-444C-A58A-4B1A0FE019B0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E7E8195B-A078-444E-B5FE-5317299635C5}" type="presParOf" srcId="{A55778FD-1C20-4749-B692-0C762B0462F2}" destId="{54FAF7A8-FF68-444C-A58A-4B1A0FE019B0}" srcOrd="7" destOrd="0" presId="urn:microsoft.com/office/officeart/2008/layout/VerticalCurvedList"/>
    <dgm:cxn modelId="{49A7B5E5-DF61-4DB9-AF82-6D265B44D205}" type="presParOf" srcId="{A55778FD-1C20-4749-B692-0C762B0462F2}" destId="{E46B173A-C22C-40CD-AC89-10FA93624DD0}" srcOrd="8" destOrd="0" presId="urn:microsoft.com/office/officeart/2008/layout/VerticalCurvedList"/>
    <dgm:cxn modelId="{9C44E348-24A3-471A-90F3-DD21EEB8A7D3}" type="presParOf" srcId="{E46B173A-C22C-40CD-AC89-10FA93624DD0}" destId="{F9B28654-D436-4056-A83D-E81A90D53409}" srcOrd="0" destOrd="0" presId="urn:microsoft.com/office/officeart/2008/layout/VerticalCurvedList"/>
    <dgm:cxn modelId="{8982F505-8A9D-4B28-A4F7-19EA7F458E6A}" type="presParOf" srcId="{A55778FD-1C20-4749-B692-0C762B0462F2}" destId="{24A1D1F6-970A-4D67-B660-F197F6C9D448}" srcOrd="9" destOrd="0" presId="urn:microsoft.com/office/officeart/2008/layout/VerticalCurvedList"/>
    <dgm:cxn modelId="{6F441325-5190-4BF1-B019-5533CE466FBA}" type="presParOf" srcId="{A55778FD-1C20-4749-B692-0C762B0462F2}" destId="{98C0CE01-6048-4E33-9EC9-816E0538C5C5}" srcOrd="10" destOrd="0" presId="urn:microsoft.com/office/officeart/2008/layout/VerticalCurvedList"/>
    <dgm:cxn modelId="{46BADA16-7AA3-427C-9886-1DCFEE45266D}" type="presParOf" srcId="{98C0CE01-6048-4E33-9EC9-816E0538C5C5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decemberi -10-ről +1 pontra nőtt. A jelenlegi helyzet megítélése -30-ról -21 pontra, a várakozások pontszáma  +10-ről +24 pontra nőtt.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A válaszadók átlagos kapacitás-kihasználtsága 73, árbevétele 74 százalék volt az előző év azonos időszakát 100 százaléknak tekintve, ami rendre 8, illetve 10 százalékpontos csökkenés decemberhez képest.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34 százaléka tervez beruházást a következő negyedévben, ami a decemberi értéknél 6 százalékponttal magasabb.</a:t>
          </a: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AF7A8-FF68-444C-A58A-4B1A0FE019B0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 és a bérek növelését tervezők aránya rendre 5, illetve 11 százalékponttal haladja meg a csökkentést tervezők arányát (rendre 9, illetve 12 százalék).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1D1F6-970A-4D67-B660-F197F6C9D448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ügyfelek bevételi és termelési szintje rendre 10, illetve 9 százalékponttal magasabb, mint a válaszadók teljes körében (rendre 74, illetve 73 százalék). Az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NHP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adósok 54 százaléka tervez beruházást a következő negyedévben.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0.17518</cdr:x>
      <cdr:y>0.79874</cdr:y>
    </cdr:from>
    <cdr:to>
      <cdr:x>0.41814</cdr:x>
      <cdr:y>0.88683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0112982B-DAC2-493A-B663-ADF7DDD5AB12}"/>
            </a:ext>
          </a:extLst>
        </cdr:cNvPr>
        <cdr:cNvSpPr txBox="1"/>
      </cdr:nvSpPr>
      <cdr:spPr>
        <a:xfrm xmlns:a="http://schemas.openxmlformats.org/drawingml/2006/main">
          <a:off x="1018412" y="2223563"/>
          <a:ext cx="1412430" cy="245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/>
            <a:t>Jelenlegi helyzet</a:t>
          </a:r>
        </a:p>
      </cdr:txBody>
    </cdr:sp>
  </cdr:relSizeAnchor>
  <cdr:relSizeAnchor xmlns:cdr="http://schemas.openxmlformats.org/drawingml/2006/chartDrawing">
    <cdr:from>
      <cdr:x>0.47007</cdr:x>
      <cdr:y>0.78909</cdr:y>
    </cdr:from>
    <cdr:to>
      <cdr:x>0.67537</cdr:x>
      <cdr:y>0.90747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66EA7E5B-E961-4D7D-8419-D6750238EE56}"/>
            </a:ext>
          </a:extLst>
        </cdr:cNvPr>
        <cdr:cNvSpPr txBox="1"/>
      </cdr:nvSpPr>
      <cdr:spPr>
        <a:xfrm xmlns:a="http://schemas.openxmlformats.org/drawingml/2006/main">
          <a:off x="4283495" y="3515824"/>
          <a:ext cx="1870795" cy="527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/>
            <a:t>Várakozások</a:t>
          </a:r>
        </a:p>
      </cdr:txBody>
    </cdr:sp>
  </cdr:relSizeAnchor>
  <cdr:relSizeAnchor xmlns:cdr="http://schemas.openxmlformats.org/drawingml/2006/chartDrawing">
    <cdr:from>
      <cdr:x>0.72322</cdr:x>
      <cdr:y>0.75813</cdr:y>
    </cdr:from>
    <cdr:to>
      <cdr:x>0.98392</cdr:x>
      <cdr:y>0.90847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E3335D6E-D078-435B-A2E0-2C2955DE6DBC}"/>
            </a:ext>
          </a:extLst>
        </cdr:cNvPr>
        <cdr:cNvSpPr txBox="1"/>
      </cdr:nvSpPr>
      <cdr:spPr>
        <a:xfrm xmlns:a="http://schemas.openxmlformats.org/drawingml/2006/main">
          <a:off x="6590338" y="3377900"/>
          <a:ext cx="2375627" cy="6698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800" b="1" dirty="0"/>
            <a:t>MNB konjunktúraindex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0.91565</cdr:x>
      <cdr:y>0.36786</cdr:y>
    </cdr:from>
    <cdr:to>
      <cdr:x>0.93676</cdr:x>
      <cdr:y>0.63214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F2624E80-1DCD-4CF4-A1EF-C3A1E1F80FE0}"/>
            </a:ext>
          </a:extLst>
        </cdr:cNvPr>
        <cdr:cNvSpPr/>
      </cdr:nvSpPr>
      <cdr:spPr>
        <a:xfrm xmlns:a="http://schemas.openxmlformats.org/drawingml/2006/main" rot="10800000">
          <a:off x="8372704" y="1822466"/>
          <a:ext cx="193029" cy="130930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0.9405</cdr:x>
      <cdr:y>0.09799</cdr:y>
    </cdr:from>
    <cdr:to>
      <cdr:x>0.96383</cdr:x>
      <cdr:y>0.24154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D62AF081-558B-4711-868C-FE14C9A99BF5}"/>
            </a:ext>
          </a:extLst>
        </cdr:cNvPr>
        <cdr:cNvSpPr/>
      </cdr:nvSpPr>
      <cdr:spPr>
        <a:xfrm xmlns:a="http://schemas.openxmlformats.org/drawingml/2006/main">
          <a:off x="8599932" y="460643"/>
          <a:ext cx="213330" cy="674833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0.94017</cdr:x>
      <cdr:y>0.28198</cdr:y>
    </cdr:from>
    <cdr:to>
      <cdr:x>0.9635</cdr:x>
      <cdr:y>0.42553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0E7B6309-C6D8-4BEF-A97D-31E51AE771FB}"/>
            </a:ext>
          </a:extLst>
        </cdr:cNvPr>
        <cdr:cNvSpPr/>
      </cdr:nvSpPr>
      <cdr:spPr>
        <a:xfrm xmlns:a="http://schemas.openxmlformats.org/drawingml/2006/main" rot="10800000">
          <a:off x="8596955" y="1325615"/>
          <a:ext cx="213330" cy="67483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0.92328</cdr:x>
      <cdr:y>0.34688</cdr:y>
    </cdr:from>
    <cdr:to>
      <cdr:x>0.94723</cdr:x>
      <cdr:y>0.55612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>
          <a:off x="8442442" y="1634886"/>
          <a:ext cx="218999" cy="986180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0.9216</cdr:x>
      <cdr:y>0.59326</cdr:y>
    </cdr:from>
    <cdr:to>
      <cdr:x>0.94555</cdr:x>
      <cdr:y>0.8025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 rot="10800000">
          <a:off x="8427110" y="2796127"/>
          <a:ext cx="218999" cy="986179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0.92002</cdr:x>
      <cdr:y>0.09721</cdr:y>
    </cdr:from>
    <cdr:to>
      <cdr:x>0.945</cdr:x>
      <cdr:y>0.25428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>
          <a:off x="8412632" y="464408"/>
          <a:ext cx="228418" cy="750373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0.9216</cdr:x>
      <cdr:y>0.35559</cdr:y>
    </cdr:from>
    <cdr:to>
      <cdr:x>0.94555</cdr:x>
      <cdr:y>0.56203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 rot="10800000">
          <a:off x="8427110" y="1672219"/>
          <a:ext cx="218999" cy="970814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0.92495</cdr:x>
      <cdr:y>0.29422</cdr:y>
    </cdr:from>
    <cdr:to>
      <cdr:x>0.9489</cdr:x>
      <cdr:y>0.5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>
          <a:off x="8457712" y="1410064"/>
          <a:ext cx="218999" cy="986211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0.92482</cdr:x>
      <cdr:y>0.52839</cdr:y>
    </cdr:from>
    <cdr:to>
      <cdr:x>0.94877</cdr:x>
      <cdr:y>0.73417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 rot="10800000">
          <a:off x="8456594" y="2532339"/>
          <a:ext cx="218999" cy="986211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0.91494</cdr:x>
      <cdr:y>0.12821</cdr:y>
    </cdr:from>
    <cdr:to>
      <cdr:x>0.93889</cdr:x>
      <cdr:y>0.33664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>
          <a:off x="8366211" y="606641"/>
          <a:ext cx="218999" cy="986206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0.91429</cdr:x>
      <cdr:y>0.39578</cdr:y>
    </cdr:from>
    <cdr:to>
      <cdr:x>0.93699</cdr:x>
      <cdr:y>0.60421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FAF2C65-389F-4831-8CA2-A8C8B966F0CF}"/>
            </a:ext>
          </a:extLst>
        </cdr:cNvPr>
        <cdr:cNvSpPr/>
      </cdr:nvSpPr>
      <cdr:spPr>
        <a:xfrm xmlns:a="http://schemas.openxmlformats.org/drawingml/2006/main" rot="10800000">
          <a:off x="8360227" y="1872692"/>
          <a:ext cx="207595" cy="98620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0.92309</cdr:x>
      <cdr:y>0.15797</cdr:y>
    </cdr:from>
    <cdr:to>
      <cdr:x>0.94704</cdr:x>
      <cdr:y>0.366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3E954C96-498A-4D68-8211-4B67B39176D9}"/>
            </a:ext>
          </a:extLst>
        </cdr:cNvPr>
        <cdr:cNvSpPr/>
      </cdr:nvSpPr>
      <cdr:spPr>
        <a:xfrm xmlns:a="http://schemas.openxmlformats.org/drawingml/2006/main">
          <a:off x="8440710" y="748877"/>
          <a:ext cx="218999" cy="986206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0.92321</cdr:x>
      <cdr:y>0.42472</cdr:y>
    </cdr:from>
    <cdr:to>
      <cdr:x>0.94704</cdr:x>
      <cdr:y>0.63275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4813159C-490A-450C-BF79-93F04AC2A0CF}"/>
            </a:ext>
          </a:extLst>
        </cdr:cNvPr>
        <cdr:cNvSpPr/>
      </cdr:nvSpPr>
      <cdr:spPr>
        <a:xfrm xmlns:a="http://schemas.openxmlformats.org/drawingml/2006/main" rot="10800000">
          <a:off x="8441870" y="1950769"/>
          <a:ext cx="217863" cy="955496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0.20512</cdr:x>
      <cdr:y>0.58325</cdr:y>
    </cdr:from>
    <cdr:to>
      <cdr:x>0.51255</cdr:x>
      <cdr:y>0.65148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8B946342-0344-4724-B57B-C500F79AD2E7}"/>
            </a:ext>
          </a:extLst>
        </cdr:cNvPr>
        <cdr:cNvSpPr txBox="1"/>
      </cdr:nvSpPr>
      <cdr:spPr>
        <a:xfrm xmlns:a="http://schemas.openxmlformats.org/drawingml/2006/main">
          <a:off x="1875574" y="3099864"/>
          <a:ext cx="2811146" cy="36263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>
            <a:lnSpc>
              <a:spcPct val="115000"/>
            </a:lnSpc>
            <a:spcAft>
              <a:spcPts val="750"/>
            </a:spcAft>
          </a:pPr>
          <a:r>
            <a: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Várakozások </a:t>
          </a:r>
          <a:r>
            <a:rPr lang="hu-HU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indexe</a:t>
          </a:r>
          <a:endParaRPr lang="hu-HU" sz="11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0.83981</cdr:x>
      <cdr:y>0.37487</cdr:y>
    </cdr:from>
    <cdr:to>
      <cdr:x>0.89648</cdr:x>
      <cdr:y>0.56848</cdr:y>
    </cdr:to>
    <cdr:sp macro="" textlink="">
      <cdr:nvSpPr>
        <cdr:cNvPr id="8" name="Szövegdoboz 7">
          <a:extLst xmlns:a="http://schemas.openxmlformats.org/drawingml/2006/main">
            <a:ext uri="{FF2B5EF4-FFF2-40B4-BE49-F238E27FC236}">
              <a16:creationId xmlns:a16="http://schemas.microsoft.com/office/drawing/2014/main" id="{27B705B8-A011-4315-80B4-79DBEAC7DE23}"/>
            </a:ext>
          </a:extLst>
        </cdr:cNvPr>
        <cdr:cNvSpPr txBox="1"/>
      </cdr:nvSpPr>
      <cdr:spPr>
        <a:xfrm xmlns:a="http://schemas.openxmlformats.org/drawingml/2006/main" rot="5400000">
          <a:off x="7448915" y="2125551"/>
          <a:ext cx="978805" cy="518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0.91333</cdr:x>
      <cdr:y>0.18647</cdr:y>
    </cdr:from>
    <cdr:to>
      <cdr:x>0.93666</cdr:x>
      <cdr:y>0.38172</cdr:y>
    </cdr:to>
    <cdr:sp macro="" textlink="">
      <cdr:nvSpPr>
        <cdr:cNvPr id="4" name="Nyíl: felfelé mutató 3">
          <a:extLst xmlns:a="http://schemas.openxmlformats.org/drawingml/2006/main">
            <a:ext uri="{FF2B5EF4-FFF2-40B4-BE49-F238E27FC236}">
              <a16:creationId xmlns:a16="http://schemas.microsoft.com/office/drawing/2014/main" id="{88432370-A414-45BA-8957-F9D0D7B515AD}"/>
            </a:ext>
          </a:extLst>
        </cdr:cNvPr>
        <cdr:cNvSpPr/>
      </cdr:nvSpPr>
      <cdr:spPr>
        <a:xfrm xmlns:a="http://schemas.openxmlformats.org/drawingml/2006/main" rot="10800000">
          <a:off x="8351520" y="913542"/>
          <a:ext cx="213330" cy="956575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0.92278</cdr:x>
      <cdr:y>0.05077</cdr:y>
    </cdr:from>
    <cdr:to>
      <cdr:x>0.94333</cdr:x>
      <cdr:y>0.25317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D72963C3-8411-4CAC-8081-682BF2F6255C}"/>
            </a:ext>
          </a:extLst>
        </cdr:cNvPr>
        <cdr:cNvSpPr/>
      </cdr:nvSpPr>
      <cdr:spPr>
        <a:xfrm xmlns:a="http://schemas.openxmlformats.org/drawingml/2006/main">
          <a:off x="8437921" y="251031"/>
          <a:ext cx="187919" cy="1000874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0.92321</cdr:x>
      <cdr:y>0.2976</cdr:y>
    </cdr:from>
    <cdr:to>
      <cdr:x>0.94377</cdr:x>
      <cdr:y>0.5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C3572634-E083-4A4D-AF41-9D8F8AF398BE}"/>
            </a:ext>
          </a:extLst>
        </cdr:cNvPr>
        <cdr:cNvSpPr/>
      </cdr:nvSpPr>
      <cdr:spPr>
        <a:xfrm xmlns:a="http://schemas.openxmlformats.org/drawingml/2006/main" rot="10800000">
          <a:off x="8441871" y="1471616"/>
          <a:ext cx="188001" cy="1000859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0.91556</cdr:x>
      <cdr:y>0.19191</cdr:y>
    </cdr:from>
    <cdr:to>
      <cdr:x>0.93667</cdr:x>
      <cdr:y>0.45535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88432370-A414-45BA-8957-F9D0D7B515AD}"/>
            </a:ext>
          </a:extLst>
        </cdr:cNvPr>
        <cdr:cNvSpPr/>
      </cdr:nvSpPr>
      <cdr:spPr>
        <a:xfrm xmlns:a="http://schemas.openxmlformats.org/drawingml/2006/main">
          <a:off x="8371881" y="934361"/>
          <a:ext cx="193029" cy="1282624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0.91603</cdr:x>
      <cdr:y>0.51482</cdr:y>
    </cdr:from>
    <cdr:to>
      <cdr:x>0.93714</cdr:x>
      <cdr:y>0.77826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2D50EC6-E84F-4903-8615-B0A612A9ED85}"/>
            </a:ext>
          </a:extLst>
        </cdr:cNvPr>
        <cdr:cNvSpPr/>
      </cdr:nvSpPr>
      <cdr:spPr>
        <a:xfrm xmlns:a="http://schemas.openxmlformats.org/drawingml/2006/main" rot="10800000">
          <a:off x="8376137" y="2506551"/>
          <a:ext cx="193030" cy="128262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0.92723</cdr:x>
      <cdr:y>0.3604</cdr:y>
    </cdr:from>
    <cdr:to>
      <cdr:x>0.95056</cdr:x>
      <cdr:y>0.60746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445039A8-6A83-4A58-A745-2657E9349A53}"/>
            </a:ext>
          </a:extLst>
        </cdr:cNvPr>
        <cdr:cNvSpPr/>
      </cdr:nvSpPr>
      <cdr:spPr>
        <a:xfrm xmlns:a="http://schemas.openxmlformats.org/drawingml/2006/main" rot="10800000">
          <a:off x="8478591" y="1717964"/>
          <a:ext cx="213330" cy="1177692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0.92667</cdr:x>
      <cdr:y>0.04883</cdr:y>
    </cdr:from>
    <cdr:to>
      <cdr:x>0.94722</cdr:x>
      <cdr:y>0.25174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2A222E0B-3422-46E4-9369-8297CC139930}"/>
            </a:ext>
          </a:extLst>
        </cdr:cNvPr>
        <cdr:cNvSpPr/>
      </cdr:nvSpPr>
      <cdr:spPr>
        <a:xfrm xmlns:a="http://schemas.openxmlformats.org/drawingml/2006/main">
          <a:off x="8473481" y="240871"/>
          <a:ext cx="187919" cy="1000874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0.92539</cdr:x>
      <cdr:y>0.29561</cdr:y>
    </cdr:from>
    <cdr:to>
      <cdr:x>0.94828</cdr:x>
      <cdr:y>0.54031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7A1EAB17-7D00-4BB7-A276-F33B3F569E8F}"/>
            </a:ext>
          </a:extLst>
        </cdr:cNvPr>
        <cdr:cNvSpPr/>
      </cdr:nvSpPr>
      <cdr:spPr>
        <a:xfrm xmlns:a="http://schemas.openxmlformats.org/drawingml/2006/main" rot="10800000">
          <a:off x="8461743" y="1458145"/>
          <a:ext cx="209291" cy="1207020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0.92444</cdr:x>
      <cdr:y>0.34781</cdr:y>
    </cdr:from>
    <cdr:to>
      <cdr:x>0.94778</cdr:x>
      <cdr:y>0.59487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638BAF9E-D6E1-44FE-ABF1-614857415B2E}"/>
            </a:ext>
          </a:extLst>
        </cdr:cNvPr>
        <cdr:cNvSpPr/>
      </cdr:nvSpPr>
      <cdr:spPr>
        <a:xfrm xmlns:a="http://schemas.openxmlformats.org/drawingml/2006/main" rot="10800000">
          <a:off x="8453088" y="1603295"/>
          <a:ext cx="213421" cy="113886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0.92944</cdr:x>
      <cdr:y>0.04751</cdr:y>
    </cdr:from>
    <cdr:to>
      <cdr:x>0.95056</cdr:x>
      <cdr:y>0.24654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F2624E80-1DCD-4CF4-A1EF-C3A1E1F80FE0}"/>
            </a:ext>
          </a:extLst>
        </cdr:cNvPr>
        <cdr:cNvSpPr/>
      </cdr:nvSpPr>
      <cdr:spPr>
        <a:xfrm xmlns:a="http://schemas.openxmlformats.org/drawingml/2006/main">
          <a:off x="8498840" y="226950"/>
          <a:ext cx="193040" cy="950836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2021. 02. 02.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443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7928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240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február 3.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második konjunktúra felmérésének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kapacitás-kihasználtság csak a nagyvállalatoknál nőtt a decemberi </a:t>
            </a:r>
            <a:r>
              <a:rPr lang="hu-HU" sz="2000" dirty="0" err="1"/>
              <a:t>eredményEKhez</a:t>
            </a:r>
            <a:r>
              <a:rPr lang="hu-HU" sz="2000" dirty="0"/>
              <a:t>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42965511"/>
              </p:ext>
            </p:extLst>
          </p:nvPr>
        </p:nvGraphicFramePr>
        <p:xfrm>
          <a:off x="0" y="1091725"/>
          <a:ext cx="8982152" cy="505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AZ IPARBAN NÖVEKEDETT A </a:t>
            </a:r>
            <a:r>
              <a:rPr lang="hu-HU" sz="2000" dirty="0" err="1"/>
              <a:t>KAPACITÁS-KIHASZnÁLTSÁG</a:t>
            </a:r>
            <a:r>
              <a:rPr lang="hu-HU" sz="2000" dirty="0"/>
              <a:t> A DECEMBERI EREDMÉNYEKHEZ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C51293DA-0D49-4D29-8635-A8623E0E6360}"/>
              </a:ext>
            </a:extLst>
          </p:cNvPr>
          <p:cNvSpPr/>
          <p:nvPr/>
        </p:nvSpPr>
        <p:spPr>
          <a:xfrm>
            <a:off x="885492" y="6087990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66314005"/>
              </p:ext>
            </p:extLst>
          </p:nvPr>
        </p:nvGraphicFramePr>
        <p:xfrm>
          <a:off x="-1" y="922448"/>
          <a:ext cx="9144000" cy="5317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4697BDF-C8E8-49EA-AE6D-FA0B586D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950" y="320235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Csak a nagyvállalatok esetén növekedett a tavalyit meghaladó kapacitás-kihasználtság felett működő vállalatok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16CB77B-8F51-400C-A5AE-C43B50B3CF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4DFE6A65-6EC2-400A-9AA0-F79A915F222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8835824"/>
              </p:ext>
            </p:extLst>
          </p:nvPr>
        </p:nvGraphicFramePr>
        <p:xfrm>
          <a:off x="0" y="922449"/>
          <a:ext cx="9144000" cy="4944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0720B2CC-08EF-4585-A7D7-8F473AB0C76B}"/>
              </a:ext>
            </a:extLst>
          </p:cNvPr>
          <p:cNvSpPr/>
          <p:nvPr/>
        </p:nvSpPr>
        <p:spPr>
          <a:xfrm>
            <a:off x="885492" y="6087990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hány százalék a vállalat kapacitás-kihasználtsága az előző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C2188142-0317-433C-AD64-6DD10C61EF83}"/>
              </a:ext>
            </a:extLst>
          </p:cNvPr>
          <p:cNvSpPr/>
          <p:nvPr/>
        </p:nvSpPr>
        <p:spPr>
          <a:xfrm>
            <a:off x="1008088" y="5799384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266749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méretkategóriában pozitív és javult a várakozások egyenlegmutatója kapacitásra vonatkozóan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EF08C378-7D03-41DB-9458-7601BCAEDD22}"/>
              </a:ext>
            </a:extLst>
          </p:cNvPr>
          <p:cNvSpPr/>
          <p:nvPr/>
        </p:nvSpPr>
        <p:spPr>
          <a:xfrm>
            <a:off x="161848" y="60002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kapacitás-kihasználtsága 3 hónap múlva a jelenlegi szinthez képest? 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782311609"/>
              </p:ext>
            </p:extLst>
          </p:nvPr>
        </p:nvGraphicFramePr>
        <p:xfrm>
          <a:off x="0" y="922449"/>
          <a:ext cx="9144000" cy="4956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D6DCE2D9-F883-4236-B2F7-61755D92E6B0}"/>
              </a:ext>
            </a:extLst>
          </p:cNvPr>
          <p:cNvSpPr/>
          <p:nvPr/>
        </p:nvSpPr>
        <p:spPr>
          <a:xfrm>
            <a:off x="960996" y="5694032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5692AE3-2473-48E6-86CD-8E41D483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javult a kapacitásra vonatkozó várakozások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42EFB5E-A883-4124-A95A-7FA1C3F148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FEAB071-6BD8-48CA-B367-A9E2BB531881}"/>
              </a:ext>
            </a:extLst>
          </p:cNvPr>
          <p:cNvSpPr/>
          <p:nvPr/>
        </p:nvSpPr>
        <p:spPr>
          <a:xfrm>
            <a:off x="32730" y="597809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kapacitás-kihasználtsága 3 hónap múlva a jelenlegi szinthez képest? 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01740544"/>
              </p:ext>
            </p:extLst>
          </p:nvPr>
        </p:nvGraphicFramePr>
        <p:xfrm>
          <a:off x="0" y="937838"/>
          <a:ext cx="9144000" cy="476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445039A8-6A83-4A58-A745-2657E9349A53}"/>
              </a:ext>
            </a:extLst>
          </p:cNvPr>
          <p:cNvSpPr/>
          <p:nvPr/>
        </p:nvSpPr>
        <p:spPr>
          <a:xfrm>
            <a:off x="8483599" y="1706880"/>
            <a:ext cx="213360" cy="6858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6F632433-A9FD-443F-8BF6-36C42373433D}"/>
              </a:ext>
            </a:extLst>
          </p:cNvPr>
          <p:cNvSpPr/>
          <p:nvPr/>
        </p:nvSpPr>
        <p:spPr>
          <a:xfrm>
            <a:off x="1008090" y="5720054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3646438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</a:t>
            </a:r>
            <a:r>
              <a:rPr lang="hu-HU" sz="2400" dirty="0" err="1"/>
              <a:t>mikrovállalkozások</a:t>
            </a:r>
            <a:r>
              <a:rPr lang="hu-HU" sz="2400" dirty="0"/>
              <a:t> válaszadóinak árbevétele csökkent a legnagyobb mértékben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719529" y="6022459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03671965"/>
              </p:ext>
            </p:extLst>
          </p:nvPr>
        </p:nvGraphicFramePr>
        <p:xfrm>
          <a:off x="0" y="922449"/>
          <a:ext cx="9144000" cy="5100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4686434-DD8E-4D8A-BA8F-B655961F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feldolgozóiparban működő válaszadók bevétele csökkent a legkevésbé éves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1ADF711-1F0A-4B72-9823-0E243683BD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DECC0AF6-C682-4CD6-A2AE-A14827F48157}"/>
              </a:ext>
            </a:extLst>
          </p:cNvPr>
          <p:cNvSpPr/>
          <p:nvPr/>
        </p:nvSpPr>
        <p:spPr>
          <a:xfrm>
            <a:off x="719528" y="6051555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52481778"/>
              </p:ext>
            </p:extLst>
          </p:nvPr>
        </p:nvGraphicFramePr>
        <p:xfrm>
          <a:off x="0" y="922448"/>
          <a:ext cx="9144000" cy="512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510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5F67D06-072E-4D2E-904D-1E19B1AE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 nagyvállalatok esetén növekedett a tavalyit meghaladó bevételi szinten működő vállalatok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9218194-DB71-41E2-A9D7-9A87AF6558E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FB38DF38-6531-4DF6-AA38-4A90B90C9022}"/>
              </a:ext>
            </a:extLst>
          </p:cNvPr>
          <p:cNvSpPr/>
          <p:nvPr/>
        </p:nvSpPr>
        <p:spPr>
          <a:xfrm>
            <a:off x="719528" y="6051555"/>
            <a:ext cx="7369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százalék jelenleg a vállalat árbevétele a tavalyi év azonos időszakát 100%-</a:t>
            </a:r>
            <a:r>
              <a:rPr lang="hu-HU" sz="2000" b="1" i="1" dirty="0" err="1"/>
              <a:t>nak</a:t>
            </a:r>
            <a:r>
              <a:rPr lang="hu-HU" sz="2000" b="1" i="1" dirty="0"/>
              <a:t> tekintve?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5E7DA14A-12E8-4208-8F3E-1EE2BBD99479}"/>
              </a:ext>
            </a:extLst>
          </p:cNvPr>
          <p:cNvSpPr/>
          <p:nvPr/>
        </p:nvSpPr>
        <p:spPr>
          <a:xfrm>
            <a:off x="939932" y="5750885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graphicFrame>
        <p:nvGraphicFramePr>
          <p:cNvPr id="7" name="Tartalom helye 6">
            <a:extLst>
              <a:ext uri="{FF2B5EF4-FFF2-40B4-BE49-F238E27FC236}">
                <a16:creationId xmlns:a16="http://schemas.microsoft.com/office/drawing/2014/main" id="{0E7C6718-03D3-47C4-8C07-8059E3D0BB0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57742384"/>
              </p:ext>
            </p:extLst>
          </p:nvPr>
        </p:nvGraphicFramePr>
        <p:xfrm>
          <a:off x="0" y="922448"/>
          <a:ext cx="9144000" cy="4932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6456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3A8342F-91B1-4688-8DA8-D87F48AA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javultak az árbevételre vonatkozó várakozások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685AA6-AEAA-42DD-A45D-AF01E1D154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96916119-BD43-4B96-B84B-6932E50D572D}"/>
              </a:ext>
            </a:extLst>
          </p:cNvPr>
          <p:cNvSpPr/>
          <p:nvPr/>
        </p:nvSpPr>
        <p:spPr>
          <a:xfrm>
            <a:off x="-68158" y="6042461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árbevétele 3 hónap múlva a jelenlegi szinthez képest?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06962539"/>
              </p:ext>
            </p:extLst>
          </p:nvPr>
        </p:nvGraphicFramePr>
        <p:xfrm>
          <a:off x="0" y="922449"/>
          <a:ext cx="9144000" cy="4845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D62AF081-558B-4711-868C-FE14C9A99BF5}"/>
              </a:ext>
            </a:extLst>
          </p:cNvPr>
          <p:cNvSpPr/>
          <p:nvPr/>
        </p:nvSpPr>
        <p:spPr>
          <a:xfrm>
            <a:off x="8453119" y="1486144"/>
            <a:ext cx="213360" cy="6858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E3C09C97-6F28-4560-BD62-FC4657BD09A5}"/>
              </a:ext>
            </a:extLst>
          </p:cNvPr>
          <p:cNvSpPr/>
          <p:nvPr/>
        </p:nvSpPr>
        <p:spPr>
          <a:xfrm>
            <a:off x="939932" y="5750885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620324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hu-HU" sz="2200" dirty="0"/>
              <a:t>A termelési szint növelését a legtöbb esetben a kereslet hiánya akadályozza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A27F393D-6CAD-4C3F-9F33-5D66DF723224}"/>
              </a:ext>
            </a:extLst>
          </p:cNvPr>
          <p:cNvSpPr/>
          <p:nvPr/>
        </p:nvSpPr>
        <p:spPr>
          <a:xfrm>
            <a:off x="-161848" y="5916533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 akadályai vannak a termelési/szolgáltatási szint növelésének?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12295361"/>
              </p:ext>
            </p:extLst>
          </p:nvPr>
        </p:nvGraphicFramePr>
        <p:xfrm>
          <a:off x="0" y="922449"/>
          <a:ext cx="9144000" cy="4994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36288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megállapítások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42584316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340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4983366" cy="1181606"/>
          </a:xfrm>
        </p:spPr>
        <p:txBody>
          <a:bodyPr/>
          <a:lstStyle/>
          <a:p>
            <a:r>
              <a:rPr lang="hu-HU" b="1" dirty="0"/>
              <a:t>Üzleti környezet, beruházások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Az üzleti környezet előző havihoz viszonyított megítélése januárban is negatív volt minden méretkategóriában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2A3F103-6101-434B-B9A2-C43F88A4A509}"/>
              </a:ext>
            </a:extLst>
          </p:cNvPr>
          <p:cNvSpPr/>
          <p:nvPr/>
        </p:nvSpPr>
        <p:spPr>
          <a:xfrm>
            <a:off x="0" y="5996299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Milyennek ítéli vállalkozása üzleti környezetét ebben a hónapban az előző havihoz viszonyítva?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10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45857800"/>
              </p:ext>
            </p:extLst>
          </p:nvPr>
        </p:nvGraphicFramePr>
        <p:xfrm>
          <a:off x="0" y="922449"/>
          <a:ext cx="9144000" cy="4917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F2624E80-1DCD-4CF4-A1EF-C3A1E1F80FE0}"/>
              </a:ext>
            </a:extLst>
          </p:cNvPr>
          <p:cNvSpPr/>
          <p:nvPr/>
        </p:nvSpPr>
        <p:spPr>
          <a:xfrm rot="10800000">
            <a:off x="8514080" y="2395442"/>
            <a:ext cx="193040" cy="128265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C65DA4EF-8850-4105-9C79-8FBF969D5CD6}"/>
              </a:ext>
            </a:extLst>
          </p:cNvPr>
          <p:cNvSpPr/>
          <p:nvPr/>
        </p:nvSpPr>
        <p:spPr>
          <a:xfrm>
            <a:off x="1008090" y="5712571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méretkategóriában pozitív és javult az üzleti környezetre vonatkozó várakozások egyenlege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CC9DEBD7-1DF6-48D6-935B-B076E65D3457}"/>
              </a:ext>
            </a:extLst>
          </p:cNvPr>
          <p:cNvSpPr/>
          <p:nvPr/>
        </p:nvSpPr>
        <p:spPr>
          <a:xfrm>
            <a:off x="-51511" y="597809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Várakozása szerint hogyan változik a vállalkozás üzleti környezete a következő 3 hónapban?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50708235"/>
              </p:ext>
            </p:extLst>
          </p:nvPr>
        </p:nvGraphicFramePr>
        <p:xfrm>
          <a:off x="0" y="922449"/>
          <a:ext cx="9144000" cy="4954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Nyíl: felfelé mutató 6">
            <a:extLst>
              <a:ext uri="{FF2B5EF4-FFF2-40B4-BE49-F238E27FC236}">
                <a16:creationId xmlns:a16="http://schemas.microsoft.com/office/drawing/2014/main" id="{69DAAE48-FA52-4E2E-A940-1C4A6B6F9106}"/>
              </a:ext>
            </a:extLst>
          </p:cNvPr>
          <p:cNvSpPr/>
          <p:nvPr/>
        </p:nvSpPr>
        <p:spPr>
          <a:xfrm>
            <a:off x="8372693" y="1500969"/>
            <a:ext cx="193040" cy="950836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0CDFB776-F17A-493D-9E2E-F758A022C92D}"/>
              </a:ext>
            </a:extLst>
          </p:cNvPr>
          <p:cNvSpPr/>
          <p:nvPr/>
        </p:nvSpPr>
        <p:spPr>
          <a:xfrm>
            <a:off x="960996" y="5608758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91BA8488-D742-4CC9-9680-1D7DBE81B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számottevően javultak az üzleti környezetre vonatkozó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21C3FFE-D241-4618-913A-F006D2871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B4F86FA5-04E8-40E0-B257-41CF34C3B3BE}"/>
              </a:ext>
            </a:extLst>
          </p:cNvPr>
          <p:cNvSpPr/>
          <p:nvPr/>
        </p:nvSpPr>
        <p:spPr>
          <a:xfrm>
            <a:off x="0" y="603057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Várakozása szerint hogyan változik a vállalkozás üzleti környezete a következő 3 hónapban?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3334720"/>
              </p:ext>
            </p:extLst>
          </p:nvPr>
        </p:nvGraphicFramePr>
        <p:xfrm>
          <a:off x="0" y="922449"/>
          <a:ext cx="9144000" cy="4701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90EF5041-41F5-41B7-A946-3DC5825FCC92}"/>
              </a:ext>
            </a:extLst>
          </p:cNvPr>
          <p:cNvSpPr/>
          <p:nvPr/>
        </p:nvSpPr>
        <p:spPr>
          <a:xfrm>
            <a:off x="1008090" y="5724882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4071307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méretkategóriában nőtt a beruházást tervezők aránya, leginkább a nagyvállalatoknál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F596606-F5D4-41A5-8A10-59D8F3E5372D}"/>
              </a:ext>
            </a:extLst>
          </p:cNvPr>
          <p:cNvSpPr/>
          <p:nvPr/>
        </p:nvSpPr>
        <p:spPr>
          <a:xfrm>
            <a:off x="1949091" y="6316643"/>
            <a:ext cx="52458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Tervez-e beruházást a következő 3 hónapban?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92DF39E7-A6D6-4585-80EB-AC77F7DFCA3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50849855"/>
              </p:ext>
            </p:extLst>
          </p:nvPr>
        </p:nvGraphicFramePr>
        <p:xfrm>
          <a:off x="0" y="922448"/>
          <a:ext cx="9144000" cy="550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73B0753-9332-41D9-A3F2-CA4DAFCF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nőtt a következő negyedévben beruházást tervezők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12DABF-BD03-424F-B49A-E22910C78E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6FDFC0F1-263E-4B06-8044-F7AB5E8F59E6}"/>
              </a:ext>
            </a:extLst>
          </p:cNvPr>
          <p:cNvSpPr/>
          <p:nvPr/>
        </p:nvSpPr>
        <p:spPr>
          <a:xfrm>
            <a:off x="0" y="6237289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Beruházást tervező vállalatok aránya a következő 3 hónapban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D4BA5E48-1385-4320-9D9A-8013092F3F2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446154528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370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6C89D-8DEF-48B3-90AE-BAF4E4A0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7"/>
            <a:ext cx="6056100" cy="622991"/>
          </a:xfrm>
        </p:spPr>
        <p:txBody>
          <a:bodyPr/>
          <a:lstStyle/>
          <a:p>
            <a:r>
              <a:rPr lang="hu-HU" b="1" dirty="0"/>
              <a:t>Foglalkoztatás és bérek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8928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méretkategóriában pozitív és javult a 3 hónapon belüli létszámváltoztatás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1631ACE-9AA9-4B25-A9F8-999EDCFAFD82}"/>
              </a:ext>
            </a:extLst>
          </p:cNvPr>
          <p:cNvSpPr/>
          <p:nvPr/>
        </p:nvSpPr>
        <p:spPr>
          <a:xfrm>
            <a:off x="47970" y="5978087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i="1" dirty="0"/>
              <a:t>Hogyan alakul várhatóan a foglalkoztatottak száma 3 hónap múlva a jelenlegi szinthez képest?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16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95202906"/>
              </p:ext>
            </p:extLst>
          </p:nvPr>
        </p:nvGraphicFramePr>
        <p:xfrm>
          <a:off x="0" y="922450"/>
          <a:ext cx="9144000" cy="4713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églalap 9">
            <a:extLst>
              <a:ext uri="{FF2B5EF4-FFF2-40B4-BE49-F238E27FC236}">
                <a16:creationId xmlns:a16="http://schemas.microsoft.com/office/drawing/2014/main" id="{0D8CE42A-51B7-4385-8EEA-4306F7B3205A}"/>
              </a:ext>
            </a:extLst>
          </p:cNvPr>
          <p:cNvSpPr/>
          <p:nvPr/>
        </p:nvSpPr>
        <p:spPr>
          <a:xfrm>
            <a:off x="1008090" y="5635600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javult a létszámváltoztatási tervek </a:t>
            </a:r>
            <a:r>
              <a:rPr lang="hu-HU" sz="2000" dirty="0" err="1"/>
              <a:t>egyenlegymutatója</a:t>
            </a:r>
            <a:endParaRPr lang="hu-HU" sz="20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497A991-B23D-4AB7-A0E9-9C30B843EAC0}"/>
              </a:ext>
            </a:extLst>
          </p:cNvPr>
          <p:cNvSpPr/>
          <p:nvPr/>
        </p:nvSpPr>
        <p:spPr>
          <a:xfrm>
            <a:off x="0" y="6022719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b="1" i="1" dirty="0"/>
              <a:t>Hogyan alakul várhatóan a foglalkoztatottak száma 3 hónap múlva a jelenlegi szinthez képest?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17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13279939"/>
              </p:ext>
            </p:extLst>
          </p:nvPr>
        </p:nvGraphicFramePr>
        <p:xfrm>
          <a:off x="0" y="922448"/>
          <a:ext cx="9144000" cy="4702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22EA3A52-4870-4C21-A2FB-E37B72DE1853}"/>
              </a:ext>
            </a:extLst>
          </p:cNvPr>
          <p:cNvSpPr/>
          <p:nvPr/>
        </p:nvSpPr>
        <p:spPr>
          <a:xfrm>
            <a:off x="1008090" y="5713019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74431CF3-34EB-4C9F-87AE-4B201671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Csak a </a:t>
            </a:r>
            <a:r>
              <a:rPr lang="hu-HU" sz="2000" dirty="0" err="1"/>
              <a:t>mikrovállalatok</a:t>
            </a:r>
            <a:r>
              <a:rPr lang="hu-HU" sz="2000" dirty="0"/>
              <a:t> esetén negatív a bérszint változtatására vonatkozó tervek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CE6D088-A680-436D-B7A6-51608562DF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B4042323-90ED-4633-9C22-76D1E5EBC0B6}"/>
              </a:ext>
            </a:extLst>
          </p:cNvPr>
          <p:cNvSpPr/>
          <p:nvPr/>
        </p:nvSpPr>
        <p:spPr>
          <a:xfrm>
            <a:off x="0" y="6026991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átlagos bérszintje 3 hónap múlva a jelenlegi szinthez képest?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18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43183169"/>
              </p:ext>
            </p:extLst>
          </p:nvPr>
        </p:nvGraphicFramePr>
        <p:xfrm>
          <a:off x="0" y="922449"/>
          <a:ext cx="9144000" cy="4792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64A42992-1BE3-4607-A103-9110E44B9AEA}"/>
              </a:ext>
            </a:extLst>
          </p:cNvPr>
          <p:cNvSpPr/>
          <p:nvPr/>
        </p:nvSpPr>
        <p:spPr>
          <a:xfrm>
            <a:off x="1008090" y="5715000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317060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MNB vállalati konjunktúra indexe +1 pontra nőtt a decemberi -10-ről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94825" y="6193609"/>
            <a:ext cx="911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jelenlegi helyzet, a várakozások és az MNB konjunktúra indexe vállalatméret szerinti bontásban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9F7D3F94-6EDF-4273-9353-EBE516ACA62B}"/>
              </a:ext>
            </a:extLst>
          </p:cNvPr>
          <p:cNvSpPr/>
          <p:nvPr/>
        </p:nvSpPr>
        <p:spPr>
          <a:xfrm>
            <a:off x="478174" y="5935551"/>
            <a:ext cx="8046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egyes vállalatméret-kategóriák bruttó hozzáadott értéke szerint súlyozott érték</a:t>
            </a:r>
            <a:endParaRPr lang="hu-HU" sz="2000" b="1" i="1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478174" y="5378000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dirty="0"/>
          </a:p>
        </p:txBody>
      </p:sp>
      <p:graphicFrame>
        <p:nvGraphicFramePr>
          <p:cNvPr id="16" name="Tartalom helye 15">
            <a:extLst>
              <a:ext uri="{FF2B5EF4-FFF2-40B4-BE49-F238E27FC236}">
                <a16:creationId xmlns:a16="http://schemas.microsoft.com/office/drawing/2014/main" id="{E428B8EC-64A2-4016-A2AE-9320A8C8255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47163278"/>
              </p:ext>
            </p:extLst>
          </p:nvPr>
        </p:nvGraphicFramePr>
        <p:xfrm>
          <a:off x="0" y="922448"/>
          <a:ext cx="9112494" cy="4455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70D29-5E26-4B4D-BE00-5E44439D74F3}"/>
              </a:ext>
            </a:extLst>
          </p:cNvPr>
          <p:cNvCxnSpPr>
            <a:cxnSpLocks/>
          </p:cNvCxnSpPr>
          <p:nvPr/>
        </p:nvCxnSpPr>
        <p:spPr>
          <a:xfrm>
            <a:off x="6319194" y="1158240"/>
            <a:ext cx="0" cy="297180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E2A981-8B1F-40AC-981D-672BE21B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Csak a vendéglátásban negatív a bérszint változtatására vonatkozó tervek egyenlegmutatója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03E54F9-5E54-46A4-A659-6682516645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606CB9B2-3417-4012-B501-E6CEF2C9D50C}"/>
              </a:ext>
            </a:extLst>
          </p:cNvPr>
          <p:cNvSpPr/>
          <p:nvPr/>
        </p:nvSpPr>
        <p:spPr>
          <a:xfrm>
            <a:off x="0" y="5985341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átlagos bérszintje 3 hónap múlva a jelenlegi szinthez képest?</a:t>
            </a:r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00000000-0008-0000-0000-000019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712449"/>
              </p:ext>
            </p:extLst>
          </p:nvPr>
        </p:nvGraphicFramePr>
        <p:xfrm>
          <a:off x="0" y="922449"/>
          <a:ext cx="9144000" cy="4731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églalap 7">
            <a:extLst>
              <a:ext uri="{FF2B5EF4-FFF2-40B4-BE49-F238E27FC236}">
                <a16:creationId xmlns:a16="http://schemas.microsoft.com/office/drawing/2014/main" id="{AB223F6B-663A-4E02-ABD0-7C591242FAFF}"/>
              </a:ext>
            </a:extLst>
          </p:cNvPr>
          <p:cNvSpPr/>
          <p:nvPr/>
        </p:nvSpPr>
        <p:spPr>
          <a:xfrm>
            <a:off x="960996" y="5654040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1904858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BDDDD4-D229-4E2B-8D0A-7D273A3F1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5432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691A7D7-1657-4389-829B-15D923C7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tevékenységi körben meghaladja az áremelést tervezők aránya az árcsökkentést tervezőkét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CAEEE84-788D-4EC0-B667-6A4E489336B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85DA27D-7A0B-4F7E-8E08-C47CD7CD8142}"/>
              </a:ext>
            </a:extLst>
          </p:cNvPr>
          <p:cNvSpPr/>
          <p:nvPr/>
        </p:nvSpPr>
        <p:spPr>
          <a:xfrm>
            <a:off x="0" y="599327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Hogyan alakul várhatóan a vállalat termékeinek ára átlagosan 3 hónap múlva a jelenlegi szinthez képest?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72C1FD62-5963-4D46-A339-D6858E069B00}"/>
              </a:ext>
            </a:extLst>
          </p:cNvPr>
          <p:cNvSpPr/>
          <p:nvPr/>
        </p:nvSpPr>
        <p:spPr>
          <a:xfrm>
            <a:off x="0" y="5467394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Az árak növelését és csökkentését tervező válaszadók arányainak különbsége (egyenlegmutatók)</a:t>
            </a:r>
            <a:endParaRPr lang="hu-HU" sz="2000" i="1" dirty="0"/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523004CB-6FC0-4588-9730-DE2F57A66FD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21624056"/>
              </p:ext>
            </p:extLst>
          </p:nvPr>
        </p:nvGraphicFramePr>
        <p:xfrm>
          <a:off x="0" y="874324"/>
          <a:ext cx="9144000" cy="4593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0538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5408986" cy="1181606"/>
          </a:xfrm>
        </p:spPr>
        <p:txBody>
          <a:bodyPr/>
          <a:lstStyle/>
          <a:p>
            <a:r>
              <a:rPr lang="hu-HU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pontszáma minden méretkategóriában növekedett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94825" y="6193609"/>
            <a:ext cx="911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jelenlegi helyzet, a várakozások és az MNB konjunktúra indexe vállalatméret szerinti bontásban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9F7D3F94-6EDF-4273-9353-EBE516ACA62B}"/>
              </a:ext>
            </a:extLst>
          </p:cNvPr>
          <p:cNvSpPr/>
          <p:nvPr/>
        </p:nvSpPr>
        <p:spPr>
          <a:xfrm>
            <a:off x="478174" y="5935551"/>
            <a:ext cx="8046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egyes vállalatméret-kategóriák bruttó hozzáadott értéke szerint súlyozott érték</a:t>
            </a:r>
            <a:endParaRPr lang="hu-HU" sz="2000" b="1" i="1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478174" y="5378000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dirty="0"/>
          </a:p>
        </p:txBody>
      </p:sp>
      <p:graphicFrame>
        <p:nvGraphicFramePr>
          <p:cNvPr id="16" name="Tartalom helye 15">
            <a:extLst>
              <a:ext uri="{FF2B5EF4-FFF2-40B4-BE49-F238E27FC236}">
                <a16:creationId xmlns:a16="http://schemas.microsoft.com/office/drawing/2014/main" id="{AB9ECCC0-A1E1-44FF-AB7E-ACD1825981A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87063381"/>
              </p:ext>
            </p:extLst>
          </p:nvPr>
        </p:nvGraphicFramePr>
        <p:xfrm>
          <a:off x="0" y="922448"/>
          <a:ext cx="9144000" cy="4563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303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konjunktúra index növekedéséhez a felmérésben vizsgált legtöbb tényező javulása hozzájárult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2262" y="611267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DCC07C63-0D06-4817-802A-1CA472B2A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01390111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églalap 4">
            <a:extLst>
              <a:ext uri="{FF2B5EF4-FFF2-40B4-BE49-F238E27FC236}">
                <a16:creationId xmlns:a16="http://schemas.microsoft.com/office/drawing/2014/main" id="{C7880757-E4F4-4953-B5BB-195502E3F44C}"/>
              </a:ext>
            </a:extLst>
          </p:cNvPr>
          <p:cNvSpPr/>
          <p:nvPr/>
        </p:nvSpPr>
        <p:spPr>
          <a:xfrm>
            <a:off x="212880" y="6058772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felmérésben vizsgált tényezők egyenlegmutatói</a:t>
            </a:r>
            <a:endParaRPr lang="hu-H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hu-HU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Az egyes vállalatméret-kategóriák bruttó hozzáadott értéke szerint súlyozott értékek</a:t>
            </a:r>
            <a:endParaRPr lang="hu-HU" b="1" i="1" dirty="0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A78A6AE6-8964-4335-A2BD-EB521EE6D028}"/>
              </a:ext>
            </a:extLst>
          </p:cNvPr>
          <p:cNvSpPr/>
          <p:nvPr/>
        </p:nvSpPr>
        <p:spPr>
          <a:xfrm>
            <a:off x="6432884" y="1810662"/>
            <a:ext cx="2549268" cy="9004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rgbClr val="002060"/>
                </a:solidFill>
              </a:rPr>
              <a:t>Jelenlegi helyzet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708433F1-1E96-4AFE-92D2-228124E06AE4}"/>
              </a:ext>
            </a:extLst>
          </p:cNvPr>
          <p:cNvSpPr/>
          <p:nvPr/>
        </p:nvSpPr>
        <p:spPr>
          <a:xfrm>
            <a:off x="3649578" y="4153487"/>
            <a:ext cx="2549268" cy="900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rgbClr val="002060"/>
                </a:solidFill>
              </a:rPr>
              <a:t>Várakozások</a:t>
            </a:r>
          </a:p>
        </p:txBody>
      </p: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C0F709AB-028F-4937-9249-1D23FEEB6CF3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381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">
            <a:extLst>
              <a:ext uri="{FF2B5EF4-FFF2-40B4-BE49-F238E27FC236}">
                <a16:creationId xmlns:a16="http://schemas.microsoft.com/office/drawing/2014/main" id="{8B946342-0344-4724-B57B-C500F79AD2E7}"/>
              </a:ext>
            </a:extLst>
          </p:cNvPr>
          <p:cNvSpPr txBox="1"/>
          <p:nvPr/>
        </p:nvSpPr>
        <p:spPr>
          <a:xfrm>
            <a:off x="1472349" y="2529800"/>
            <a:ext cx="2811146" cy="3626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hu-HU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Jelenlegi helyzet indexe</a:t>
            </a:r>
            <a:endParaRPr lang="hu-H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C9BC4B66-1EA3-4B15-98B0-1ED8D561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legnagyobb arányban a </a:t>
            </a:r>
            <a:r>
              <a:rPr lang="hu-HU" sz="2000" dirty="0" err="1"/>
              <a:t>mikrovállalatoktól</a:t>
            </a:r>
            <a:r>
              <a:rPr lang="hu-HU" sz="2000" dirty="0"/>
              <a:t>, illetve a szolgáltató szektorból érkeztek válaszok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C84CA92-9F58-40A4-AEC1-2197810189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1DB065-B869-44B8-8C7D-32BEF02D6442}"/>
              </a:ext>
            </a:extLst>
          </p:cNvPr>
          <p:cNvSpPr/>
          <p:nvPr/>
        </p:nvSpPr>
        <p:spPr>
          <a:xfrm>
            <a:off x="785632" y="5935550"/>
            <a:ext cx="4312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Melyik iparágban működik a vállalat?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9FC13F5-BB1C-4303-A4E5-57DCF4539782}"/>
              </a:ext>
            </a:extLst>
          </p:cNvPr>
          <p:cNvSpPr/>
          <p:nvPr/>
        </p:nvSpPr>
        <p:spPr>
          <a:xfrm>
            <a:off x="5259521" y="5916533"/>
            <a:ext cx="38844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i="1" dirty="0"/>
              <a:t>Hány főt foglalkoztat a vállalat?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39682819"/>
              </p:ext>
            </p:extLst>
          </p:nvPr>
        </p:nvGraphicFramePr>
        <p:xfrm>
          <a:off x="1" y="922449"/>
          <a:ext cx="4755356" cy="502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861457"/>
              </p:ext>
            </p:extLst>
          </p:nvPr>
        </p:nvGraphicFramePr>
        <p:xfrm>
          <a:off x="4388644" y="922448"/>
          <a:ext cx="4755356" cy="502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5108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96D0372-EF80-4C42-90E2-10A09266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300" dirty="0"/>
              <a:t>A válaszadók 91 százaléka tisztán magyar tulajdonú vállalat, 19 százalékuk </a:t>
            </a:r>
            <a:r>
              <a:rPr lang="hu-HU" sz="2300" dirty="0" err="1"/>
              <a:t>nhp</a:t>
            </a:r>
            <a:r>
              <a:rPr lang="hu-HU" sz="2300" dirty="0"/>
              <a:t> ügyfél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9681945-0D63-40C3-A997-D43D0D57D6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3B293FB3-D058-4A00-96C8-FA8F7F467697}"/>
              </a:ext>
            </a:extLst>
          </p:cNvPr>
          <p:cNvSpPr/>
          <p:nvPr/>
        </p:nvSpPr>
        <p:spPr>
          <a:xfrm>
            <a:off x="4899451" y="5916533"/>
            <a:ext cx="39170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i="1" dirty="0"/>
              <a:t>Milyen a vállalati tulajdonosi köre?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0A8CB2CA-88F7-4745-9907-6FDEDBD72C07}"/>
              </a:ext>
            </a:extLst>
          </p:cNvPr>
          <p:cNvSpPr/>
          <p:nvPr/>
        </p:nvSpPr>
        <p:spPr>
          <a:xfrm>
            <a:off x="18755" y="5916533"/>
            <a:ext cx="48806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Milyen típusú hitellel rendelkezik a vállalat? (többet is jelölhet)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500909"/>
              </p:ext>
            </p:extLst>
          </p:nvPr>
        </p:nvGraphicFramePr>
        <p:xfrm>
          <a:off x="1" y="922448"/>
          <a:ext cx="4572000" cy="4994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738382"/>
              </p:ext>
            </p:extLst>
          </p:nvPr>
        </p:nvGraphicFramePr>
        <p:xfrm>
          <a:off x="4899451" y="922448"/>
          <a:ext cx="4244549" cy="4994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643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DDEBC9B3-79A9-4F6D-9C43-9396484A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vevői rendelésállomány jelenlegi szintjének egyenlegmutatója minden iparágban negatív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F60AA3D-5F7A-40A8-896E-6FA63A826D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A876C7F-D7F2-420D-9765-CCA4F3661325}"/>
              </a:ext>
            </a:extLst>
          </p:cNvPr>
          <p:cNvSpPr/>
          <p:nvPr/>
        </p:nvSpPr>
        <p:spPr>
          <a:xfrm>
            <a:off x="-136105" y="6044696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Jelenleg mekkora a vállalat vevői rendelésállománya az előző év azonos időszakához képest?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74327103"/>
              </p:ext>
            </p:extLst>
          </p:nvPr>
        </p:nvGraphicFramePr>
        <p:xfrm>
          <a:off x="0" y="922449"/>
          <a:ext cx="9144000" cy="4899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églalap 8">
            <a:extLst>
              <a:ext uri="{FF2B5EF4-FFF2-40B4-BE49-F238E27FC236}">
                <a16:creationId xmlns:a16="http://schemas.microsoft.com/office/drawing/2014/main" id="{4B3CA803-C1CF-49B2-B900-FE9679FCE959}"/>
              </a:ext>
            </a:extLst>
          </p:cNvPr>
          <p:cNvSpPr/>
          <p:nvPr/>
        </p:nvSpPr>
        <p:spPr>
          <a:xfrm>
            <a:off x="1009148" y="5778034"/>
            <a:ext cx="7127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pozitív és negatív válaszok arányainak különbsége (egyenlegmutatók)</a:t>
            </a:r>
            <a:endParaRPr lang="hu-HU" sz="2000" i="1" dirty="0"/>
          </a:p>
        </p:txBody>
      </p:sp>
      <p:sp>
        <p:nvSpPr>
          <p:cNvPr id="2" name="Nyíl: felfelé mutató 1">
            <a:extLst>
              <a:ext uri="{FF2B5EF4-FFF2-40B4-BE49-F238E27FC236}">
                <a16:creationId xmlns:a16="http://schemas.microsoft.com/office/drawing/2014/main" id="{88432370-A414-45BA-8957-F9D0D7B515AD}"/>
              </a:ext>
            </a:extLst>
          </p:cNvPr>
          <p:cNvSpPr/>
          <p:nvPr/>
        </p:nvSpPr>
        <p:spPr>
          <a:xfrm>
            <a:off x="8351520" y="1036320"/>
            <a:ext cx="213360" cy="68580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70723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10973</TotalTime>
  <Words>1091</Words>
  <Application>Microsoft Office PowerPoint</Application>
  <PresentationFormat>On-screen Show (4:3)</PresentationFormat>
  <Paragraphs>115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MNB téma 4_3 új</vt:lpstr>
      <vt:lpstr>MNB téma 4_3 nyomtatásra</vt:lpstr>
      <vt:lpstr>Konjunktúra felmérés  Az mnb második konjunktúra felmérésének eredményei</vt:lpstr>
      <vt:lpstr>Főbb megállapítások</vt:lpstr>
      <vt:lpstr>Az MNB vállalati konjunktúra indexe +1 pontra nőtt a decemberi -10-ről</vt:lpstr>
      <vt:lpstr>A várakozások pontszáma minden méretkategóriában növekedett decemberhez képest</vt:lpstr>
      <vt:lpstr>A konjunktúra index növekedéséhez a felmérésben vizsgált legtöbb tényező javulása hozzájárult</vt:lpstr>
      <vt:lpstr>legnagyobb arányban a mikrovállalatoktól, illetve a szolgáltató szektorból érkeztek válaszok</vt:lpstr>
      <vt:lpstr>A válaszadók 91 százaléka tisztán magyar tulajdonú vállalat, 19 százalékuk nhp ügyfél</vt:lpstr>
      <vt:lpstr>Termelés és kereslet</vt:lpstr>
      <vt:lpstr>A vevői rendelésállomány jelenlegi szintjének egyenlegmutatója minden iparágban negatív</vt:lpstr>
      <vt:lpstr>A kapacitás-kihasználtság csak a nagyvállalatoknál nőtt a decemberi eredményEKhez képest</vt:lpstr>
      <vt:lpstr>CSAK AZ IPARBAN NÖVEKEDETT A KAPACITÁS-KIHASZnÁLTSÁG A DECEMBERI EREDMÉNYEKHEZ KÉPEST</vt:lpstr>
      <vt:lpstr>Csak a nagyvállalatok esetén növekedett a tavalyit meghaladó kapacitás-kihasználtság felett működő vállalatok aránya</vt:lpstr>
      <vt:lpstr>Minden méretkategóriában pozitív és javult a várakozások egyenlegmutatója kapacitásra vonatkozóan</vt:lpstr>
      <vt:lpstr>Minden tevékenységi körben javult a kapacitásra vonatkozó várakozások egyenlegmutatója</vt:lpstr>
      <vt:lpstr>A mikrovállalkozások válaszadóinak árbevétele csökkent a legnagyobb mértékben</vt:lpstr>
      <vt:lpstr>A feldolgozóiparban működő válaszadók bevétele csökkent a legkevésbé éves szinten</vt:lpstr>
      <vt:lpstr>Csak a nagyvállalatok esetén növekedett a tavalyit meghaladó bevételi szinten működő vállalatok aránya</vt:lpstr>
      <vt:lpstr>Minden tevékenységi körben javultak az árbevételre vonatkozó várakozások decemberhez képest</vt:lpstr>
      <vt:lpstr>A termelési szint növelését a legtöbb esetben a kereslet hiánya akadályozza</vt:lpstr>
      <vt:lpstr>Üzleti környezet, beruházások</vt:lpstr>
      <vt:lpstr>Az üzleti környezet előző havihoz viszonyított megítélése januárban is negatív volt minden méretkategóriában </vt:lpstr>
      <vt:lpstr>Minden méretkategóriában pozitív és javult az üzleti környezetre vonatkozó várakozások egyenlege</vt:lpstr>
      <vt:lpstr>Minden tevékenységi körben számottevően javultak az üzleti környezetre vonatkozó várakozások</vt:lpstr>
      <vt:lpstr>Minden méretkategóriában nőtt a beruházást tervezők aránya, leginkább a nagyvállalatoknál</vt:lpstr>
      <vt:lpstr>Minden tevékenységi körben nőtt a következő negyedévben beruházást tervezők aránya</vt:lpstr>
      <vt:lpstr>Foglalkoztatás és bérek</vt:lpstr>
      <vt:lpstr>Minden méretkategóriában pozitív és javult a 3 hónapon belüli létszámváltoztatás egyenlegmutatója</vt:lpstr>
      <vt:lpstr>Minden tevékenységi körben javult a létszámváltoztatási tervek egyenlegymutatója</vt:lpstr>
      <vt:lpstr>Csak a mikrovállalatok esetén negatív a bérszint változtatására vonatkozó tervek egyenlegmutatója</vt:lpstr>
      <vt:lpstr>Csak a vendéglátásban negatív a bérszint változtatására vonatkozó tervek egyenlegmutatója</vt:lpstr>
      <vt:lpstr>Árak</vt:lpstr>
      <vt:lpstr>Minden tevékenységi körben meghaladja az áremelést tervezők aránya az árcsökkentést tervezőkét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Szalai Ákos</cp:lastModifiedBy>
  <cp:revision>1051</cp:revision>
  <dcterms:created xsi:type="dcterms:W3CDTF">2020-04-06T05:19:02Z</dcterms:created>
  <dcterms:modified xsi:type="dcterms:W3CDTF">2021-02-02T20:03:15Z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