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6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391" r:id="rId23"/>
    <p:sldId id="392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2886" autoAdjust="0"/>
  </p:normalViewPr>
  <p:slideViewPr>
    <p:cSldViewPr snapToGrid="0">
      <p:cViewPr varScale="1">
        <p:scale>
          <a:sx n="61" d="100"/>
          <a:sy n="61" d="100"/>
        </p:scale>
        <p:origin x="17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2021.%20december\input\2021.%20december_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50928354386474"/>
          <c:y val="7.9583826412257114E-2"/>
          <c:w val="0.86301272018324648"/>
          <c:h val="0.6352554756575563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04-4671-B592-D9F6287147A0}"/>
              </c:ext>
            </c:extLst>
          </c:dPt>
          <c:dLbls>
            <c:dLbl>
              <c:idx val="2"/>
              <c:layout>
                <c:manualLayout>
                  <c:x val="-4.9334981988330952E-2"/>
                  <c:y val="-5.8505159540244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04-4671-B592-D9F6287147A0}"/>
                </c:ext>
              </c:extLst>
            </c:dLbl>
            <c:dLbl>
              <c:idx val="3"/>
              <c:layout>
                <c:manualLayout>
                  <c:x val="-6.3247836468965729E-2"/>
                  <c:y val="-7.17746682779542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04-4671-B592-D9F6287147A0}"/>
                </c:ext>
              </c:extLst>
            </c:dLbl>
            <c:dLbl>
              <c:idx val="4"/>
              <c:layout>
                <c:manualLayout>
                  <c:x val="-6.6030407365092691E-2"/>
                  <c:y val="-5.0543454297617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A04-4671-B592-D9F6287147A0}"/>
                </c:ext>
              </c:extLst>
            </c:dLbl>
            <c:dLbl>
              <c:idx val="7"/>
              <c:layout>
                <c:manualLayout>
                  <c:x val="-5.2747136937215555E-2"/>
                  <c:y val="-4.7889552550075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A04-4671-B592-D9F6287147A0}"/>
                </c:ext>
              </c:extLst>
            </c:dLbl>
            <c:dLbl>
              <c:idx val="11"/>
              <c:layout>
                <c:manualLayout>
                  <c:x val="-4.1418567788849857E-2"/>
                  <c:y val="-3.1966142064823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A04-4671-B592-D9F6287147A0}"/>
                </c:ext>
              </c:extLst>
            </c:dLbl>
            <c:dLbl>
              <c:idx val="12"/>
              <c:layout>
                <c:manualLayout>
                  <c:x val="-1.4141814054371217E-2"/>
                  <c:y val="-3.7273945559907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A04-4671-B592-D9F6287147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Indexek!$B$4:$N$4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Indexek!$B$5:$N$5</c:f>
              <c:numCache>
                <c:formatCode>General\ "pont"</c:formatCode>
                <c:ptCount val="1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04-4671-B592-D9F6287147A0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6A04-4671-B592-D9F6287147A0}"/>
              </c:ext>
            </c:extLst>
          </c:dPt>
          <c:dLbls>
            <c:dLbl>
              <c:idx val="0"/>
              <c:layout>
                <c:manualLayout>
                  <c:x val="-5.1157565925294121E-2"/>
                  <c:y val="-6.1159061287785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04-4671-B592-D9F6287147A0}"/>
                </c:ext>
              </c:extLst>
            </c:dLbl>
            <c:dLbl>
              <c:idx val="1"/>
              <c:layout>
                <c:manualLayout>
                  <c:x val="-6.8614692697361784E-2"/>
                  <c:y val="-5.0543454297617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A04-4671-B592-D9F6287147A0}"/>
                </c:ext>
              </c:extLst>
            </c:dLbl>
            <c:dLbl>
              <c:idx val="2"/>
              <c:layout>
                <c:manualLayout>
                  <c:x val="-5.8875694560917437E-2"/>
                  <c:y val="-4.2581749054991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04-4671-B592-D9F6287147A0}"/>
                </c:ext>
              </c:extLst>
            </c:dLbl>
            <c:dLbl>
              <c:idx val="3"/>
              <c:layout>
                <c:manualLayout>
                  <c:x val="-5.1919267320600038E-2"/>
                  <c:y val="-6.9120766530412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A04-4671-B592-D9F6287147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Indexek!$B$4:$N$4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Indexek!$B$6:$N$6</c:f>
              <c:numCache>
                <c:formatCode>General\ "pont"</c:formatCode>
                <c:ptCount val="1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A04-4671-B592-D9F6287147A0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A04-4671-B592-D9F6287147A0}"/>
              </c:ext>
            </c:extLst>
          </c:dPt>
          <c:dLbls>
            <c:dLbl>
              <c:idx val="0"/>
              <c:layout>
                <c:manualLayout>
                  <c:x val="-5.6291409228648358E-2"/>
                  <c:y val="-5.8505159540243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04-4671-B592-D9F6287147A0}"/>
                </c:ext>
              </c:extLst>
            </c:dLbl>
            <c:dLbl>
              <c:idx val="1"/>
              <c:layout>
                <c:manualLayout>
                  <c:x val="-4.4399424248834606E-2"/>
                  <c:y val="-3.727394555990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04-4671-B592-D9F6287147A0}"/>
                </c:ext>
              </c:extLst>
            </c:dLbl>
            <c:dLbl>
              <c:idx val="3"/>
              <c:layout>
                <c:manualLayout>
                  <c:x val="-5.6920993281405936E-2"/>
                  <c:y val="-6.1159061287785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04-4671-B592-D9F6287147A0}"/>
                </c:ext>
              </c:extLst>
            </c:dLbl>
            <c:dLbl>
              <c:idx val="8"/>
              <c:layout>
                <c:manualLayout>
                  <c:x val="-4.1418567788849857E-2"/>
                  <c:y val="-3.727394555990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A04-4671-B592-D9F6287147A0}"/>
                </c:ext>
              </c:extLst>
            </c:dLbl>
            <c:dLbl>
              <c:idx val="9"/>
              <c:layout>
                <c:manualLayout>
                  <c:x val="-4.6354125528346127E-2"/>
                  <c:y val="-3.99278473074495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A04-4671-B592-D9F6287147A0}"/>
                </c:ext>
              </c:extLst>
            </c:dLbl>
            <c:dLbl>
              <c:idx val="11"/>
              <c:layout>
                <c:manualLayout>
                  <c:x val="-4.6354125528346231E-2"/>
                  <c:y val="-3.46200438123654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A04-4671-B592-D9F6287147A0}"/>
                </c:ext>
              </c:extLst>
            </c:dLbl>
            <c:dLbl>
              <c:idx val="12"/>
              <c:layout>
                <c:manualLayout>
                  <c:x val="-9.2062563148748462E-3"/>
                  <c:y val="-3.4620043812365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A04-4671-B592-D9F6287147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Indexek!$B$4:$N$4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Indexek!$B$7:$N$7</c:f>
              <c:numCache>
                <c:formatCode>General\ "pont"</c:formatCode>
                <c:ptCount val="13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A04-4671-B592-D9F6287147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438765905376848E-2"/>
          <c:y val="3.9618992983195572E-2"/>
          <c:w val="0.9106723436868267"/>
          <c:h val="0.532328228783727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verzió'!$A$177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78E-4200-819F-BC2C3376B8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verzió'!$B$176:$N$176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verzió'!$B$177:$N$177</c:f>
              <c:numCache>
                <c:formatCode>0%</c:formatCode>
                <c:ptCount val="13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8E-4200-819F-BC2C3376B8CE}"/>
            </c:ext>
          </c:extLst>
        </c:ser>
        <c:ser>
          <c:idx val="1"/>
          <c:order val="1"/>
          <c:tx>
            <c:strRef>
              <c:f>'Új verzió'!$A$178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78E-4200-819F-BC2C3376B8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verzió'!$B$176:$N$176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verzió'!$B$178:$N$178</c:f>
              <c:numCache>
                <c:formatCode>0%</c:formatCode>
                <c:ptCount val="13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8E-4200-819F-BC2C3376B8CE}"/>
            </c:ext>
          </c:extLst>
        </c:ser>
        <c:ser>
          <c:idx val="2"/>
          <c:order val="2"/>
          <c:tx>
            <c:strRef>
              <c:f>'Új verzió'!$A$179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78E-4200-819F-BC2C3376B8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verzió'!$B$176:$N$176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verzió'!$B$179:$N$179</c:f>
              <c:numCache>
                <c:formatCode>0%</c:formatCode>
                <c:ptCount val="13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8E-4200-819F-BC2C3376B8CE}"/>
            </c:ext>
          </c:extLst>
        </c:ser>
        <c:ser>
          <c:idx val="3"/>
          <c:order val="3"/>
          <c:tx>
            <c:strRef>
              <c:f>'Új verzió'!$A$180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78E-4200-819F-BC2C3376B8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verzió'!$B$176:$N$176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verzió'!$B$180:$N$180</c:f>
              <c:numCache>
                <c:formatCode>0%</c:formatCode>
                <c:ptCount val="13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78E-4200-819F-BC2C3376B8CE}"/>
            </c:ext>
          </c:extLst>
        </c:ser>
        <c:ser>
          <c:idx val="4"/>
          <c:order val="4"/>
          <c:tx>
            <c:strRef>
              <c:f>'Új verzió'!$A$181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B87F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B87F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78E-4200-819F-BC2C3376B8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verzió'!$B$176:$N$176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verzió'!$B$181:$N$181</c:f>
              <c:numCache>
                <c:formatCode>0%</c:formatCode>
                <c:ptCount val="13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78E-4200-819F-BC2C3376B8CE}"/>
            </c:ext>
          </c:extLst>
        </c:ser>
        <c:ser>
          <c:idx val="5"/>
          <c:order val="5"/>
          <c:tx>
            <c:strRef>
              <c:f>'Új verzió'!$A$182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cat>
            <c:strRef>
              <c:f>'Új verzió'!$B$176:$N$176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verzió'!$B$182:$N$182</c:f>
              <c:numCache>
                <c:formatCode>0%</c:formatCode>
                <c:ptCount val="13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78E-4200-819F-BC2C3376B8CE}"/>
            </c:ext>
          </c:extLst>
        </c:ser>
        <c:ser>
          <c:idx val="6"/>
          <c:order val="6"/>
          <c:tx>
            <c:strRef>
              <c:f>'Új verzió'!$A$183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6A800">
                  <a:lumMod val="60000"/>
                  <a:lumOff val="40000"/>
                </a:srgbClr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78E-4200-819F-BC2C3376B8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verzió'!$B$176:$N$176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verzió'!$B$183:$N$183</c:f>
              <c:numCache>
                <c:formatCode>0%</c:formatCode>
                <c:ptCount val="13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78E-4200-819F-BC2C3376B8CE}"/>
            </c:ext>
          </c:extLst>
        </c:ser>
        <c:ser>
          <c:idx val="7"/>
          <c:order val="7"/>
          <c:tx>
            <c:strRef>
              <c:f>'Új verzió'!$A$184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ysClr val="window" lastClr="FFFFFF">
                  <a:lumMod val="75000"/>
                </a:sys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ysClr val="window" lastClr="FFFFFF">
                  <a:lumMod val="75000"/>
                </a:sysClr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78E-4200-819F-BC2C3376B8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verzió'!$B$176:$N$176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verzió'!$B$184:$N$184</c:f>
              <c:numCache>
                <c:formatCode>0%</c:formatCode>
                <c:ptCount val="13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78E-4200-819F-BC2C3376B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5188072"/>
        <c:axId val="995187744"/>
      </c:lineChart>
      <c:catAx>
        <c:axId val="995188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5187744"/>
        <c:crosses val="autoZero"/>
        <c:auto val="1"/>
        <c:lblAlgn val="ctr"/>
        <c:lblOffset val="100"/>
        <c:noMultiLvlLbl val="0"/>
      </c:catAx>
      <c:valAx>
        <c:axId val="99518774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5188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845584300698211E-4"/>
          <c:y val="0.78250579530287778"/>
          <c:w val="0.99954308831398608"/>
          <c:h val="0.202625447818858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7574871218846109"/>
          <c:h val="0.6190670854765765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verzió'!$B$195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98-4572-813F-8EE0F2CF9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verzió'!$A$196:$A$208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verzió'!$B$196:$B$208</c:f>
              <c:numCache>
                <c:formatCode>General\ "pont"</c:formatCode>
                <c:ptCount val="13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98-4572-813F-8EE0F2CF94C7}"/>
            </c:ext>
          </c:extLst>
        </c:ser>
        <c:ser>
          <c:idx val="1"/>
          <c:order val="1"/>
          <c:tx>
            <c:strRef>
              <c:f>'Új verzió'!$C$195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98-4572-813F-8EE0F2CF9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verzió'!$A$196:$A$208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verzió'!$C$196:$C$208</c:f>
              <c:numCache>
                <c:formatCode>General\ "pont"</c:formatCode>
                <c:ptCount val="13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98-4572-813F-8EE0F2CF94C7}"/>
            </c:ext>
          </c:extLst>
        </c:ser>
        <c:ser>
          <c:idx val="2"/>
          <c:order val="2"/>
          <c:tx>
            <c:strRef>
              <c:f>'Új verzió'!$D$195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1.0185066412563586E-16"/>
                  <c:y val="3.356143999921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298-4572-813F-8EE0F2CF9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verzió'!$A$196:$A$208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verzió'!$D$196:$D$208</c:f>
              <c:numCache>
                <c:formatCode>General\ "pont"</c:formatCode>
                <c:ptCount val="13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98-4572-813F-8EE0F2CF94C7}"/>
            </c:ext>
          </c:extLst>
        </c:ser>
        <c:ser>
          <c:idx val="3"/>
          <c:order val="3"/>
          <c:tx>
            <c:strRef>
              <c:f>'Új verzió'!$E$195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9.7222211589873906E-3"/>
                  <c:y val="-2.065319384567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98-4572-813F-8EE0F2CF9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verzió'!$A$196:$A$208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verzió'!$E$196:$E$208</c:f>
              <c:numCache>
                <c:formatCode>General\ "pont"</c:formatCode>
                <c:ptCount val="13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98-4572-813F-8EE0F2CF94C7}"/>
            </c:ext>
          </c:extLst>
        </c:ser>
        <c:ser>
          <c:idx val="4"/>
          <c:order val="4"/>
          <c:tx>
            <c:strRef>
              <c:f>'Új verzió'!$F$195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98-4572-813F-8EE0F2CF9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verzió'!$A$196:$A$208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verzió'!$F$196:$F$208</c:f>
              <c:numCache>
                <c:formatCode>General\ "pont"</c:formatCode>
                <c:ptCount val="13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298-4572-813F-8EE0F2CF94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8843022776650651"/>
          <c:h val="0.6520769498750510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verzió'!$B$211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A7B-427B-A2AF-CF6681E03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verzió'!$A$212:$A$224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verzió'!$B$212:$B$224</c:f>
              <c:numCache>
                <c:formatCode>General\ "pont"</c:formatCode>
                <c:ptCount val="13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7B-427B-A2AF-CF6681E03F5C}"/>
            </c:ext>
          </c:extLst>
        </c:ser>
        <c:ser>
          <c:idx val="1"/>
          <c:order val="1"/>
          <c:tx>
            <c:strRef>
              <c:f>'Új verzió'!$C$211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1.0206910135507377E-16"/>
                  <c:y val="2.4883976012630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7B-427B-A2AF-CF6681E03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verzió'!$A$212:$A$224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verzió'!$C$212:$C$224</c:f>
              <c:numCache>
                <c:formatCode>General\ "pont"</c:formatCode>
                <c:ptCount val="13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7B-427B-A2AF-CF6681E03F5C}"/>
            </c:ext>
          </c:extLst>
        </c:ser>
        <c:ser>
          <c:idx val="2"/>
          <c:order val="2"/>
          <c:tx>
            <c:strRef>
              <c:f>'Új verzió'!$D$211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A7B-427B-A2AF-CF6681E03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verzió'!$A$212:$A$224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verzió'!$D$212:$D$224</c:f>
              <c:numCache>
                <c:formatCode>General\ "pont"</c:formatCode>
                <c:ptCount val="13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7B-427B-A2AF-CF6681E03F5C}"/>
            </c:ext>
          </c:extLst>
        </c:ser>
        <c:ser>
          <c:idx val="3"/>
          <c:order val="3"/>
          <c:tx>
            <c:strRef>
              <c:f>'Új verzió'!$E$211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7B-427B-A2AF-CF6681E03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verzió'!$A$212:$A$224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verzió'!$E$212:$E$224</c:f>
              <c:numCache>
                <c:formatCode>General\ "pont"</c:formatCode>
                <c:ptCount val="13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A7B-427B-A2AF-CF6681E03F5C}"/>
            </c:ext>
          </c:extLst>
        </c:ser>
        <c:ser>
          <c:idx val="4"/>
          <c:order val="4"/>
          <c:tx>
            <c:strRef>
              <c:f>'Új verzió'!$F$211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7B-427B-A2AF-CF6681E03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verzió'!$A$212:$A$224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verzió'!$F$212:$F$224</c:f>
              <c:numCache>
                <c:formatCode>General\ "pont"</c:formatCode>
                <c:ptCount val="13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A7B-427B-A2AF-CF6681E03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0281922572178477"/>
          <c:h val="0.6436452223750492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verzió'!$L$236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BF-4E3E-80D1-0F5D2754C1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verzió'!$K$237:$K$249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verzió'!$L$237:$L$249</c:f>
              <c:numCache>
                <c:formatCode>General\ "pont"</c:formatCode>
                <c:ptCount val="13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BF-4E3E-80D1-0F5D2754C10E}"/>
            </c:ext>
          </c:extLst>
        </c:ser>
        <c:ser>
          <c:idx val="1"/>
          <c:order val="1"/>
          <c:tx>
            <c:strRef>
              <c:f>'Új verzió'!$M$236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2.9166666666666567E-2"/>
                  <c:y val="4.1713495330078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BF-4E3E-80D1-0F5D2754C1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verzió'!$K$237:$K$249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verzió'!$M$237:$M$249</c:f>
              <c:numCache>
                <c:formatCode>General\ "pont"</c:formatCode>
                <c:ptCount val="13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BF-4E3E-80D1-0F5D2754C10E}"/>
            </c:ext>
          </c:extLst>
        </c:ser>
        <c:ser>
          <c:idx val="2"/>
          <c:order val="2"/>
          <c:tx>
            <c:strRef>
              <c:f>'Új verzió'!$N$236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4.0277777777777878E-2"/>
                  <c:y val="-4.9074700388327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BF-4E3E-80D1-0F5D2754C1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verzió'!$K$237:$K$249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verzió'!$N$237:$N$249</c:f>
              <c:numCache>
                <c:formatCode>General\ "pont"</c:formatCode>
                <c:ptCount val="13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BF-4E3E-80D1-0F5D2754C10E}"/>
            </c:ext>
          </c:extLst>
        </c:ser>
        <c:ser>
          <c:idx val="3"/>
          <c:order val="3"/>
          <c:tx>
            <c:strRef>
              <c:f>'Új verzió'!$O$236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BF-4E3E-80D1-0F5D2754C1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verzió'!$K$237:$K$249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verzió'!$O$237:$O$249</c:f>
              <c:numCache>
                <c:formatCode>General\ "pont"</c:formatCode>
                <c:ptCount val="13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CBF-4E3E-80D1-0F5D2754C1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6976112968"/>
          <c:y val="3.9316975481424349E-2"/>
          <c:w val="0.78824866450663433"/>
          <c:h val="0.77097684116845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verzió'!$B$260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EF-4D3C-979A-FB78D1D484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verzió'!$A$261:$A$273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verzió'!$B$261:$B$273</c:f>
              <c:numCache>
                <c:formatCode>General\ "pont"</c:formatCode>
                <c:ptCount val="13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EF-4D3C-979A-FB78D1D484C5}"/>
            </c:ext>
          </c:extLst>
        </c:ser>
        <c:ser>
          <c:idx val="1"/>
          <c:order val="1"/>
          <c:tx>
            <c:strRef>
              <c:f>'Új verzió'!$C$260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EF-4D3C-979A-FB78D1D484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verzió'!$A$261:$A$273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verzió'!$C$261:$C$273</c:f>
              <c:numCache>
                <c:formatCode>General\ "pont"</c:formatCode>
                <c:ptCount val="13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EF-4D3C-979A-FB78D1D484C5}"/>
            </c:ext>
          </c:extLst>
        </c:ser>
        <c:ser>
          <c:idx val="2"/>
          <c:order val="2"/>
          <c:tx>
            <c:strRef>
              <c:f>'Új verzió'!$D$260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EF-4D3C-979A-FB78D1D484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verzió'!$A$261:$A$273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verzió'!$D$261:$D$273</c:f>
              <c:numCache>
                <c:formatCode>General\ "pont"</c:formatCode>
                <c:ptCount val="13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EF-4D3C-979A-FB78D1D484C5}"/>
            </c:ext>
          </c:extLst>
        </c:ser>
        <c:ser>
          <c:idx val="3"/>
          <c:order val="3"/>
          <c:tx>
            <c:strRef>
              <c:f>'Új verzió'!$E$260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EF-4D3C-979A-FB78D1D484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verzió'!$A$261:$A$273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verzió'!$E$261:$E$273</c:f>
              <c:numCache>
                <c:formatCode>General\ "pont"</c:formatCode>
                <c:ptCount val="13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EF-4D3C-979A-FB78D1D484C5}"/>
            </c:ext>
          </c:extLst>
        </c:ser>
        <c:ser>
          <c:idx val="4"/>
          <c:order val="4"/>
          <c:tx>
            <c:strRef>
              <c:f>'Új verzió'!$F$260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EF-4D3C-979A-FB78D1D484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verzió'!$A$261:$A$273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verzió'!$F$261:$F$273</c:f>
              <c:numCache>
                <c:formatCode>General\ "pont"</c:formatCode>
                <c:ptCount val="1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7EF-4D3C-979A-FB78D1D48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9986755303799"/>
          <c:y val="3.9331133817402469E-2"/>
          <c:w val="0.79466839578660775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verzió'!$L$275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055-4735-9074-D2121CB4E1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verzió'!$K$276:$K$288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verzió'!$L$276:$L$288</c:f>
              <c:numCache>
                <c:formatCode>General\ "pont"</c:formatCode>
                <c:ptCount val="13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55-4735-9074-D2121CB4E1B7}"/>
            </c:ext>
          </c:extLst>
        </c:ser>
        <c:ser>
          <c:idx val="1"/>
          <c:order val="1"/>
          <c:tx>
            <c:strRef>
              <c:f>'Új verzió'!$M$275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2.5064052578812623E-2"/>
                  <c:y val="-3.1981571176526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055-4735-9074-D2121CB4E1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verzió'!$K$276:$K$288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verzió'!$M$276:$M$288</c:f>
              <c:numCache>
                <c:formatCode>General\ "pont"</c:formatCode>
                <c:ptCount val="13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55-4735-9074-D2121CB4E1B7}"/>
            </c:ext>
          </c:extLst>
        </c:ser>
        <c:ser>
          <c:idx val="2"/>
          <c:order val="2"/>
          <c:tx>
            <c:strRef>
              <c:f>'Új verzió'!$N$275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4.1773420964688552E-3"/>
                  <c:y val="-9.8404834389313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055-4735-9074-D2121CB4E1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verzió'!$K$276:$K$288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verzió'!$N$276:$N$288</c:f>
              <c:numCache>
                <c:formatCode>General\ "pont"</c:formatCode>
                <c:ptCount val="13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55-4735-9074-D2121CB4E1B7}"/>
            </c:ext>
          </c:extLst>
        </c:ser>
        <c:ser>
          <c:idx val="3"/>
          <c:order val="3"/>
          <c:tx>
            <c:strRef>
              <c:f>'Új verzió'!$O$275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5-4735-9074-D2121CB4E1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verzió'!$K$276:$K$288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verzió'!$O$276:$O$288</c:f>
              <c:numCache>
                <c:formatCode>General\ "pont"</c:formatCode>
                <c:ptCount val="1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055-4735-9074-D2121CB4E1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455215822763118E-3"/>
          <c:y val="0.85236717865591394"/>
          <c:w val="0.99075447841772368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55807086614173"/>
          <c:y val="5.0867968939372239E-2"/>
          <c:w val="0.82966415135608063"/>
          <c:h val="0.7265481411094337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verzió'!$B$338</c:f>
              <c:strCache>
                <c:ptCount val="1"/>
                <c:pt idx="0">
                  <c:v>Mikro</c:v>
                </c:pt>
              </c:strCache>
            </c:strRef>
          </c:tx>
          <c:spPr>
            <a:ln w="28575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2.3049847766141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D6-4DD7-ADF6-7AAA40F78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verzió'!$A$358:$A$370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verzió'!$B$358:$B$370</c:f>
              <c:numCache>
                <c:formatCode>General\ "pont"</c:formatCode>
                <c:ptCount val="13"/>
                <c:pt idx="0">
                  <c:v>16</c:v>
                </c:pt>
                <c:pt idx="1">
                  <c:v>20</c:v>
                </c:pt>
                <c:pt idx="2">
                  <c:v>25</c:v>
                </c:pt>
                <c:pt idx="3">
                  <c:v>23</c:v>
                </c:pt>
                <c:pt idx="4">
                  <c:v>29</c:v>
                </c:pt>
                <c:pt idx="5">
                  <c:v>31</c:v>
                </c:pt>
                <c:pt idx="6">
                  <c:v>28</c:v>
                </c:pt>
                <c:pt idx="7">
                  <c:v>29</c:v>
                </c:pt>
                <c:pt idx="8">
                  <c:v>31</c:v>
                </c:pt>
                <c:pt idx="9">
                  <c:v>31</c:v>
                </c:pt>
                <c:pt idx="10">
                  <c:v>42</c:v>
                </c:pt>
                <c:pt idx="11">
                  <c:v>34</c:v>
                </c:pt>
                <c:pt idx="12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D6-4DD7-ADF6-7AAA40F788B5}"/>
            </c:ext>
          </c:extLst>
        </c:ser>
        <c:ser>
          <c:idx val="1"/>
          <c:order val="1"/>
          <c:tx>
            <c:strRef>
              <c:f>'Új verzió'!$C$338</c:f>
              <c:strCache>
                <c:ptCount val="1"/>
                <c:pt idx="0">
                  <c:v>Kis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D6-4DD7-ADF6-7AAA40F78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verzió'!$A$358:$A$370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verzió'!$C$358:$C$370</c:f>
              <c:numCache>
                <c:formatCode>General\ "pont"</c:formatCode>
                <c:ptCount val="13"/>
                <c:pt idx="0">
                  <c:v>31</c:v>
                </c:pt>
                <c:pt idx="1">
                  <c:v>38</c:v>
                </c:pt>
                <c:pt idx="2">
                  <c:v>38</c:v>
                </c:pt>
                <c:pt idx="3">
                  <c:v>39</c:v>
                </c:pt>
                <c:pt idx="4">
                  <c:v>37</c:v>
                </c:pt>
                <c:pt idx="5">
                  <c:v>41</c:v>
                </c:pt>
                <c:pt idx="6">
                  <c:v>43</c:v>
                </c:pt>
                <c:pt idx="7">
                  <c:v>50</c:v>
                </c:pt>
                <c:pt idx="8">
                  <c:v>46</c:v>
                </c:pt>
                <c:pt idx="9">
                  <c:v>38</c:v>
                </c:pt>
                <c:pt idx="10">
                  <c:v>56</c:v>
                </c:pt>
                <c:pt idx="11">
                  <c:v>42</c:v>
                </c:pt>
                <c:pt idx="12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D6-4DD7-ADF6-7AAA40F788B5}"/>
            </c:ext>
          </c:extLst>
        </c:ser>
        <c:ser>
          <c:idx val="2"/>
          <c:order val="2"/>
          <c:tx>
            <c:strRef>
              <c:f>'Új verzió'!$D$338</c:f>
              <c:strCache>
                <c:ptCount val="1"/>
                <c:pt idx="0">
                  <c:v>Közép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2.8172036158616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D6-4DD7-ADF6-7AAA40F78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verzió'!$A$358:$A$370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verzió'!$D$358:$D$370</c:f>
              <c:numCache>
                <c:formatCode>General\ "pont"</c:formatCode>
                <c:ptCount val="13"/>
                <c:pt idx="0">
                  <c:v>20</c:v>
                </c:pt>
                <c:pt idx="1">
                  <c:v>30</c:v>
                </c:pt>
                <c:pt idx="2">
                  <c:v>32</c:v>
                </c:pt>
                <c:pt idx="3">
                  <c:v>38</c:v>
                </c:pt>
                <c:pt idx="4">
                  <c:v>31</c:v>
                </c:pt>
                <c:pt idx="5">
                  <c:v>34</c:v>
                </c:pt>
                <c:pt idx="6">
                  <c:v>37</c:v>
                </c:pt>
                <c:pt idx="7">
                  <c:v>38</c:v>
                </c:pt>
                <c:pt idx="8">
                  <c:v>34</c:v>
                </c:pt>
                <c:pt idx="9">
                  <c:v>35</c:v>
                </c:pt>
                <c:pt idx="10">
                  <c:v>53</c:v>
                </c:pt>
                <c:pt idx="11">
                  <c:v>37</c:v>
                </c:pt>
                <c:pt idx="12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D6-4DD7-ADF6-7AAA40F788B5}"/>
            </c:ext>
          </c:extLst>
        </c:ser>
        <c:ser>
          <c:idx val="3"/>
          <c:order val="3"/>
          <c:tx>
            <c:strRef>
              <c:f>'Új verzió'!$E$338</c:f>
              <c:strCache>
                <c:ptCount val="1"/>
                <c:pt idx="0">
                  <c:v>Nagy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D6-4DD7-ADF6-7AAA40F78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verzió'!$A$358:$A$370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verzió'!$E$358:$E$370</c:f>
              <c:numCache>
                <c:formatCode>General\ "pont"</c:formatCode>
                <c:ptCount val="13"/>
                <c:pt idx="0">
                  <c:v>14</c:v>
                </c:pt>
                <c:pt idx="1">
                  <c:v>21</c:v>
                </c:pt>
                <c:pt idx="2">
                  <c:v>19</c:v>
                </c:pt>
                <c:pt idx="3">
                  <c:v>34</c:v>
                </c:pt>
                <c:pt idx="4">
                  <c:v>36</c:v>
                </c:pt>
                <c:pt idx="5">
                  <c:v>18</c:v>
                </c:pt>
                <c:pt idx="6">
                  <c:v>45</c:v>
                </c:pt>
                <c:pt idx="7">
                  <c:v>36</c:v>
                </c:pt>
                <c:pt idx="8">
                  <c:v>34</c:v>
                </c:pt>
                <c:pt idx="9">
                  <c:v>35</c:v>
                </c:pt>
                <c:pt idx="10">
                  <c:v>41</c:v>
                </c:pt>
                <c:pt idx="11">
                  <c:v>49</c:v>
                </c:pt>
                <c:pt idx="12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D6-4DD7-ADF6-7AAA40F788B5}"/>
            </c:ext>
          </c:extLst>
        </c:ser>
        <c:ser>
          <c:idx val="4"/>
          <c:order val="4"/>
          <c:tx>
            <c:strRef>
              <c:f>'Új verzió'!$F$338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D6-4DD7-ADF6-7AAA40F78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verzió'!$A$358:$A$370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verzió'!$F$358:$F$370</c:f>
              <c:numCache>
                <c:formatCode>General\ "pont"</c:formatCode>
                <c:ptCount val="13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7D6-4DD7-ADF6-7AAA40F78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372528"/>
        <c:axId val="1057374496"/>
      </c:lineChart>
      <c:catAx>
        <c:axId val="105737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4496"/>
        <c:crosses val="autoZero"/>
        <c:auto val="1"/>
        <c:lblAlgn val="ctr"/>
        <c:lblOffset val="100"/>
        <c:noMultiLvlLbl val="0"/>
      </c:catAx>
      <c:valAx>
        <c:axId val="1057374496"/>
        <c:scaling>
          <c:orientation val="minMax"/>
          <c:max val="7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2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829871150746"/>
          <c:w val="1"/>
          <c:h val="7.4167876296327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4068110236220472"/>
          <c:h val="0.6250560054721406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8A-47F5-84C1-C0C68434E3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8A-47F5-84C1-C0C68434E3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8A-47F5-84C1-C0C68434E3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8A-47F5-84C1-C0C68434E3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8A-47F5-84C1-C0C68434E3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8A-47F5-84C1-C0C68434E3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8A-47F5-84C1-C0C68434E3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8A-47F5-84C1-C0C68434E3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8A-47F5-84C1-C0C68434E3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8A-47F5-84C1-C0C68434E35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F8A-47F5-84C1-C0C68434E3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F8A-47F5-84C1-C0C68434E353}"/>
                </c:ext>
              </c:extLst>
            </c:dLbl>
            <c:dLbl>
              <c:idx val="12"/>
              <c:layout>
                <c:manualLayout>
                  <c:x val="-4.8129921259842522E-4"/>
                  <c:y val="2.60637668652319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4F8A-47F5-84C1-C0C68434E3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Indexek!$B$53:$B$65</c:f>
              <c:numCache>
                <c:formatCode>General\ "pont"</c:formatCode>
                <c:ptCount val="13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F8A-47F5-84C1-C0C68434E353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4F8A-47F5-84C1-C0C68434E35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F8A-47F5-84C1-C0C68434E3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F8A-47F5-84C1-C0C68434E3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F8A-47F5-84C1-C0C68434E3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F8A-47F5-84C1-C0C68434E3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F8A-47F5-84C1-C0C68434E3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F8A-47F5-84C1-C0C68434E3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F8A-47F5-84C1-C0C68434E3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F8A-47F5-84C1-C0C68434E3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F8A-47F5-84C1-C0C68434E3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F8A-47F5-84C1-C0C68434E35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F8A-47F5-84C1-C0C68434E3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F8A-47F5-84C1-C0C68434E353}"/>
                </c:ext>
              </c:extLst>
            </c:dLbl>
            <c:dLbl>
              <c:idx val="12"/>
              <c:layout>
                <c:manualLayout>
                  <c:x val="-4.8129921259842522E-4"/>
                  <c:y val="-1.1665891324156972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4F8A-47F5-84C1-C0C68434E3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Indexek!$C$53:$C$65</c:f>
              <c:numCache>
                <c:formatCode>General\ "pont"</c:formatCode>
                <c:ptCount val="13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4F8A-47F5-84C1-C0C68434E353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F8A-47F5-84C1-C0C68434E3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F8A-47F5-84C1-C0C68434E3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F8A-47F5-84C1-C0C68434E3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F8A-47F5-84C1-C0C68434E3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F8A-47F5-84C1-C0C68434E3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F8A-47F5-84C1-C0C68434E3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F8A-47F5-84C1-C0C68434E3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F8A-47F5-84C1-C0C68434E3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F8A-47F5-84C1-C0C68434E3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4F8A-47F5-84C1-C0C68434E35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F8A-47F5-84C1-C0C68434E3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4F8A-47F5-84C1-C0C68434E353}"/>
                </c:ext>
              </c:extLst>
            </c:dLbl>
            <c:dLbl>
              <c:idx val="12"/>
              <c:layout>
                <c:manualLayout>
                  <c:x val="-4.0854111986003789E-3"/>
                  <c:y val="-2.60635625589040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4F8A-47F5-84C1-C0C68434E3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Indexek!$D$53:$D$65</c:f>
              <c:numCache>
                <c:formatCode>General\ "pont"</c:formatCode>
                <c:ptCount val="13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4F8A-47F5-84C1-C0C68434E353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4F8A-47F5-84C1-C0C68434E3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4F8A-47F5-84C1-C0C68434E3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4F8A-47F5-84C1-C0C68434E3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4F8A-47F5-84C1-C0C68434E3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4F8A-47F5-84C1-C0C68434E3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4F8A-47F5-84C1-C0C68434E3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4F8A-47F5-84C1-C0C68434E3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4F8A-47F5-84C1-C0C68434E3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4F8A-47F5-84C1-C0C68434E3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4F8A-47F5-84C1-C0C68434E35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4F8A-47F5-84C1-C0C68434E3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4F8A-47F5-84C1-C0C68434E353}"/>
                </c:ext>
              </c:extLst>
            </c:dLbl>
            <c:dLbl>
              <c:idx val="12"/>
              <c:layout>
                <c:manualLayout>
                  <c:x val="-4.0854111986003789E-3"/>
                  <c:y val="-3.64423240171690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4F8A-47F5-84C1-C0C68434E3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Indexek!$E$53:$E$65</c:f>
              <c:numCache>
                <c:formatCode>General\ "pont"</c:formatCode>
                <c:ptCount val="13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4-4F8A-47F5-84C1-C0C68434E353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4F8A-47F5-84C1-C0C68434E3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4F8A-47F5-84C1-C0C68434E3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4F8A-47F5-84C1-C0C68434E3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4F8A-47F5-84C1-C0C68434E3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4F8A-47F5-84C1-C0C68434E3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4F8A-47F5-84C1-C0C68434E3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4F8A-47F5-84C1-C0C68434E3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4F8A-47F5-84C1-C0C68434E3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4F8A-47F5-84C1-C0C68434E3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4F8A-47F5-84C1-C0C68434E35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4F8A-47F5-84C1-C0C68434E3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4F8A-47F5-84C1-C0C68434E353}"/>
                </c:ext>
              </c:extLst>
            </c:dLbl>
            <c:dLbl>
              <c:idx val="12"/>
              <c:layout>
                <c:manualLayout>
                  <c:x val="0"/>
                  <c:y val="2.5946903645662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4F8A-47F5-84C1-C0C68434E3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Indexek!$F$53:$F$65</c:f>
              <c:numCache>
                <c:formatCode>General\ "pont"</c:formatCode>
                <c:ptCount val="1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1-4F8A-47F5-84C1-C0C68434E3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47353455818023"/>
          <c:y val="3.9707374673727022E-2"/>
          <c:w val="0.77574868766404204"/>
          <c:h val="0.4255925520095794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-2.4836543277285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CC1-47CF-B88A-B0F94C406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Indexek!$B$25:$N$25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Indexek!$B$26:$N$26</c:f>
              <c:numCache>
                <c:formatCode>General\ "pont"</c:formatCode>
                <c:ptCount val="13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C1-47CF-B88A-B0F94C4066D6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-9.93461731091421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CC1-47CF-B88A-B0F94C406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Indexek!$B$25:$N$25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Indexek!$B$27:$N$27</c:f>
              <c:numCache>
                <c:formatCode>General\ "pont"</c:formatCode>
                <c:ptCount val="13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C1-47CF-B88A-B0F94C4066D6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1.7385580294099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C1-47CF-B88A-B0F94C406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Indexek!$B$25:$N$25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Indexek!$B$28:$N$28</c:f>
              <c:numCache>
                <c:formatCode>General\ "pont"</c:formatCode>
                <c:ptCount val="13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C1-47CF-B88A-B0F94C4066D6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CC1-47CF-B88A-B0F94C406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Indexek!$B$25:$N$25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Indexek!$B$29:$N$29</c:f>
              <c:numCache>
                <c:formatCode>General\ "pont"</c:formatCode>
                <c:ptCount val="1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CC1-47CF-B88A-B0F94C4066D6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C1-47CF-B88A-B0F94C406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Indexek!$B$25:$N$25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Indexek!$B$30:$N$30</c:f>
              <c:numCache>
                <c:formatCode>General</c:formatCode>
                <c:ptCount val="13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CC1-47CF-B88A-B0F94C4066D6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B87F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B87F0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2.7777777777779813E-3"/>
                  <c:y val="2.73201976050140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C1-47CF-B88A-B0F94C406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Indexek!$B$25:$N$25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Indexek!$B$31:$N$31</c:f>
              <c:numCache>
                <c:formatCode>General\ "pont"</c:formatCode>
                <c:ptCount val="13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CC1-47CF-B88A-B0F94C4066D6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-6.9444444444445464E-3"/>
                  <c:y val="3.4771160588199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C1-47CF-B88A-B0F94C406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Indexek!$B$25:$N$25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Indexek!$B$32:$N$32</c:f>
              <c:numCache>
                <c:formatCode>General\ "pont"</c:formatCode>
                <c:ptCount val="13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CC1-47CF-B88A-B0F94C4066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882327209098853E-3"/>
          <c:y val="0.71308629642746857"/>
          <c:w val="0.99722353455818002"/>
          <c:h val="0.272011777606160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4379967807"/>
          <c:y val="3.9018792883179415E-2"/>
          <c:w val="0.77970410734975515"/>
          <c:h val="0.4423872219463486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B1-475F-836A-2FF623681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Indexek!$B$38:$N$38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Indexek!$B$39:$N$39</c:f>
              <c:numCache>
                <c:formatCode>General\ "pont"</c:formatCode>
                <c:ptCount val="13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B1-475F-836A-2FF6236810A5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B1-475F-836A-2FF623681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Indexek!$B$38:$N$38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Indexek!$B$40:$N$40</c:f>
              <c:numCache>
                <c:formatCode>General\ "pont"</c:formatCode>
                <c:ptCount val="13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B1-475F-836A-2FF6236810A5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-1.4643505586055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DB1-475F-836A-2FF623681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Indexek!$B$38:$N$38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Indexek!$B$41:$N$41</c:f>
              <c:numCache>
                <c:formatCode>General\ "pont"</c:formatCode>
                <c:ptCount val="1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B1-475F-836A-2FF6236810A5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B1-475F-836A-2FF623681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Indexek!$B$38:$N$38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Indexek!$B$42:$N$42</c:f>
              <c:numCache>
                <c:formatCode>General\ "pont"</c:formatCode>
                <c:ptCount val="1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DB1-475F-836A-2FF6236810A5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9.76233705737021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DB1-475F-836A-2FF623681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Indexek!$B$38:$N$38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Indexek!$B$43:$N$43</c:f>
              <c:numCache>
                <c:formatCode>General\ "pont"</c:formatCode>
                <c:ptCount val="13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DB1-475F-836A-2FF6236810A5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B87F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B87F0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2.6846426907768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DB1-475F-836A-2FF623681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Indexek!$B$38:$N$38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Indexek!$B$44:$N$44</c:f>
              <c:numCache>
                <c:formatCode>General\ "pont"</c:formatCode>
                <c:ptCount val="13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DB1-475F-836A-2FF6236810A5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DB1-475F-836A-2FF623681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Indexek!$B$38:$N$38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Indexek!$B$45:$N$45</c:f>
              <c:numCache>
                <c:formatCode>General\ "pont"</c:formatCode>
                <c:ptCount val="13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DB1-475F-836A-2FF6236810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5827861348659098E-3"/>
          <c:y val="0.71806178406325383"/>
          <c:w val="0.99641721386513404"/>
          <c:h val="0.26729471035069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2753952979283174"/>
          <c:h val="0.6272491684160169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FE6-4B40-942F-22EA7B779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Indexek!$A$69:$A$81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Indexek!$B$69:$B$81</c:f>
              <c:numCache>
                <c:formatCode>General\ "pont"</c:formatCode>
                <c:ptCount val="13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E6-4B40-942F-22EA7B779FED}"/>
            </c:ext>
          </c:extLst>
        </c:ser>
        <c:ser>
          <c:idx val="1"/>
          <c:order val="1"/>
          <c:tx>
            <c:strRef>
              <c:f>Indexek!$C$68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FE6-4B40-942F-22EA7B779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Indexek!$A$69:$A$81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Indexek!$C$69:$C$81</c:f>
              <c:numCache>
                <c:formatCode>General\ "pont"</c:formatCode>
                <c:ptCount val="13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E6-4B40-942F-22EA7B779FED}"/>
            </c:ext>
          </c:extLst>
        </c:ser>
        <c:ser>
          <c:idx val="2"/>
          <c:order val="2"/>
          <c:tx>
            <c:strRef>
              <c:f>Indexek!$D$68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2.3660476509162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E6-4B40-942F-22EA7B779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Indexek!$A$69:$A$81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Indexek!$D$69:$D$81</c:f>
              <c:numCache>
                <c:formatCode>General\ "pont"</c:formatCode>
                <c:ptCount val="13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E6-4B40-942F-22EA7B779FED}"/>
            </c:ext>
          </c:extLst>
        </c:ser>
        <c:ser>
          <c:idx val="3"/>
          <c:order val="3"/>
          <c:tx>
            <c:strRef>
              <c:f>Indexek!$E$68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FE6-4B40-942F-22EA7B779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Indexek!$A$69:$A$81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Indexek!$E$69:$E$81</c:f>
              <c:numCache>
                <c:formatCode>General\ "pont"</c:formatCode>
                <c:ptCount val="13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FE6-4B40-942F-22EA7B779FED}"/>
            </c:ext>
          </c:extLst>
        </c:ser>
        <c:ser>
          <c:idx val="4"/>
          <c:order val="4"/>
          <c:tx>
            <c:strRef>
              <c:f>Indexek!$F$68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E6-4B40-942F-22EA7B779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Indexek!$A$69:$A$81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Indexek!$F$69:$F$81</c:f>
              <c:numCache>
                <c:formatCode>General\ "pont"</c:formatCode>
                <c:ptCount val="1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FE6-4B40-942F-22EA7B779F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451913603454769E-2"/>
          <c:y val="0.90490910381856904"/>
          <c:w val="0.98954808639654523"/>
          <c:h val="7.9317245175322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7994313210848629"/>
          <c:h val="0.672409296561506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F27-41BA-93E8-39A281239AF9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F27-41BA-93E8-39A281239AF9}"/>
              </c:ext>
            </c:extLst>
          </c:dPt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F27-41BA-93E8-39A281239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verzió'!$B$56:$B$68</c:f>
              <c:numCache>
                <c:formatCode>0%</c:formatCode>
                <c:ptCount val="13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F27-41BA-93E8-39A281239AF9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3F27-41BA-93E8-39A281239AF9}"/>
              </c:ext>
            </c:extLst>
          </c:dPt>
          <c:dLbls>
            <c:dLbl>
              <c:idx val="12"/>
              <c:layout>
                <c:manualLayout>
                  <c:x val="0"/>
                  <c:y val="2.4318302452280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F27-41BA-93E8-39A281239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verzió'!$C$56:$C$68</c:f>
              <c:numCache>
                <c:formatCode>0%</c:formatCode>
                <c:ptCount val="13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F27-41BA-93E8-39A281239AF9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F27-41BA-93E8-39A281239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verzió'!$D$56:$D$68</c:f>
              <c:numCache>
                <c:formatCode>0%</c:formatCode>
                <c:ptCount val="13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F27-41BA-93E8-39A281239AF9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F27-41BA-93E8-39A281239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verzió'!$E$56:$E$68</c:f>
              <c:numCache>
                <c:formatCode>0%</c:formatCode>
                <c:ptCount val="13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F27-41BA-93E8-39A281239AF9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3F27-41BA-93E8-39A281239AF9}"/>
              </c:ext>
            </c:extLst>
          </c:dPt>
          <c:dLbls>
            <c:dLbl>
              <c:idx val="12"/>
              <c:layout>
                <c:manualLayout>
                  <c:x val="0"/>
                  <c:y val="7.2954907356841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F27-41BA-93E8-39A281239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verzió'!$F$56:$F$68</c:f>
              <c:numCache>
                <c:formatCode>0%</c:formatCode>
                <c:ptCount val="13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F27-41BA-93E8-39A281239AF9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F27-41BA-93E8-39A281239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verzió'!$G$56:$G$68</c:f>
              <c:numCache>
                <c:formatCode>0%</c:formatCode>
                <c:ptCount val="13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  <c:pt idx="1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F27-41BA-93E8-39A281239A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810717410323702"/>
          <c:h val="0.5882831066361917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B7-4083-907C-0CFA482B76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verzió'!$K$71:$K$83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verzió'!$L$71:$L$83</c:f>
              <c:numCache>
                <c:formatCode>0%</c:formatCode>
                <c:ptCount val="13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B7-4083-907C-0CFA482B76E5}"/>
            </c:ext>
          </c:extLst>
        </c:ser>
        <c:ser>
          <c:idx val="1"/>
          <c:order val="1"/>
          <c:tx>
            <c:strRef>
              <c:f>'Új verzió'!$M$70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B7-4083-907C-0CFA482B76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verzió'!$K$71:$K$83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verzió'!$M$71:$M$83</c:f>
              <c:numCache>
                <c:formatCode>0%</c:formatCode>
                <c:ptCount val="13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B7-4083-907C-0CFA482B76E5}"/>
            </c:ext>
          </c:extLst>
        </c:ser>
        <c:ser>
          <c:idx val="2"/>
          <c:order val="2"/>
          <c:tx>
            <c:strRef>
              <c:f>'Új verzió'!$N$70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B7-4083-907C-0CFA482B76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verzió'!$K$71:$K$83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verzió'!$N$71:$N$83</c:f>
              <c:numCache>
                <c:formatCode>0%</c:formatCode>
                <c:ptCount val="13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B7-4083-907C-0CFA482B76E5}"/>
            </c:ext>
          </c:extLst>
        </c:ser>
        <c:ser>
          <c:idx val="3"/>
          <c:order val="3"/>
          <c:tx>
            <c:strRef>
              <c:f>'Új verzió'!$O$70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B7-4083-907C-0CFA482B76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verzió'!$K$71:$K$83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verzió'!$O$71:$O$83</c:f>
              <c:numCache>
                <c:formatCode>0%</c:formatCode>
                <c:ptCount val="13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B7-4083-907C-0CFA482B7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470527537727336"/>
          <c:w val="0.9984449914211514"/>
          <c:h val="0.13976794183936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7615179352580943"/>
          <c:h val="0.665142338156756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verzió'!$B$95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B3-41CE-9790-4202F570D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verzió'!$A$96:$A$108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verzió'!$B$96:$B$108</c:f>
              <c:numCache>
                <c:formatCode>General\ "pont"</c:formatCode>
                <c:ptCount val="13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B3-41CE-9790-4202F570DDEE}"/>
            </c:ext>
          </c:extLst>
        </c:ser>
        <c:ser>
          <c:idx val="1"/>
          <c:order val="1"/>
          <c:tx>
            <c:strRef>
              <c:f>'Új verzió'!$C$95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B3-41CE-9790-4202F570D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verzió'!$A$96:$A$108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verzió'!$C$96:$C$108</c:f>
              <c:numCache>
                <c:formatCode>General\ "pont"</c:formatCode>
                <c:ptCount val="13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B3-41CE-9790-4202F570DDEE}"/>
            </c:ext>
          </c:extLst>
        </c:ser>
        <c:ser>
          <c:idx val="2"/>
          <c:order val="2"/>
          <c:tx>
            <c:strRef>
              <c:f>'Új verzió'!$D$95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B3-41CE-9790-4202F570D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verzió'!$A$96:$A$108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verzió'!$D$96:$D$108</c:f>
              <c:numCache>
                <c:formatCode>General\ "pont"</c:formatCode>
                <c:ptCount val="13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B3-41CE-9790-4202F570DDEE}"/>
            </c:ext>
          </c:extLst>
        </c:ser>
        <c:ser>
          <c:idx val="3"/>
          <c:order val="3"/>
          <c:tx>
            <c:strRef>
              <c:f>'Új verzió'!$E$95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B3-41CE-9790-4202F570D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verzió'!$A$96:$A$108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verzió'!$E$96:$E$108</c:f>
              <c:numCache>
                <c:formatCode>General\ "pont"</c:formatCode>
                <c:ptCount val="13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0B3-41CE-9790-4202F570DDEE}"/>
            </c:ext>
          </c:extLst>
        </c:ser>
        <c:ser>
          <c:idx val="4"/>
          <c:order val="4"/>
          <c:tx>
            <c:strRef>
              <c:f>'Új verzió'!$F$95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B3-41CE-9790-4202F570D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verzió'!$A$96:$A$108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verzió'!$F$96:$F$108</c:f>
              <c:numCache>
                <c:formatCode>General\ "pont"</c:formatCode>
                <c:ptCount val="13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0B3-41CE-9790-4202F570D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7974283765E-2"/>
          <c:w val="0.87577646544181975"/>
          <c:h val="0.668802490973338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1A-4040-9EED-5C6CBA64DAD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1A-4040-9EED-5C6CBA64DAD3}"/>
              </c:ext>
            </c:extLst>
          </c:dPt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C1A-4040-9EED-5C6CBA64D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verzió'!$A$122:$A$134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verzió'!$B$122:$B$134</c:f>
              <c:numCache>
                <c:formatCode>0%</c:formatCode>
                <c:ptCount val="13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C1A-4040-9EED-5C6CBA64DAD3}"/>
            </c:ext>
          </c:extLst>
        </c:ser>
        <c:ser>
          <c:idx val="1"/>
          <c:order val="1"/>
          <c:tx>
            <c:strRef>
              <c:f>'Új verzió'!$C$121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8C1A-4040-9EED-5C6CBA64DAD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8C1A-4040-9EED-5C6CBA64DAD3}"/>
              </c:ext>
            </c:extLst>
          </c:dPt>
          <c:dLbls>
            <c:dLbl>
              <c:idx val="12"/>
              <c:layout>
                <c:manualLayout>
                  <c:x val="0"/>
                  <c:y val="9.8344197334213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C1A-4040-9EED-5C6CBA64D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verzió'!$A$122:$A$134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verzió'!$C$122:$C$134</c:f>
              <c:numCache>
                <c:formatCode>0%</c:formatCode>
                <c:ptCount val="13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C1A-4040-9EED-5C6CBA64DAD3}"/>
            </c:ext>
          </c:extLst>
        </c:ser>
        <c:ser>
          <c:idx val="2"/>
          <c:order val="2"/>
          <c:tx>
            <c:strRef>
              <c:f>'Új verzió'!$D$121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8C1A-4040-9EED-5C6CBA64DAD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8C1A-4040-9EED-5C6CBA64DAD3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8C1A-4040-9EED-5C6CBA64DAD3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8C1A-4040-9EED-5C6CBA64DAD3}"/>
              </c:ext>
            </c:extLst>
          </c:dPt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C1A-4040-9EED-5C6CBA64D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verzió'!$A$122:$A$134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verzió'!$D$122:$D$134</c:f>
              <c:numCache>
                <c:formatCode>0%</c:formatCode>
                <c:ptCount val="13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C1A-4040-9EED-5C6CBA64DAD3}"/>
            </c:ext>
          </c:extLst>
        </c:ser>
        <c:ser>
          <c:idx val="3"/>
          <c:order val="3"/>
          <c:tx>
            <c:strRef>
              <c:f>'Új verzió'!$E$121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C1A-4040-9EED-5C6CBA64D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verzió'!$A$122:$A$134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verzió'!$E$122:$E$134</c:f>
              <c:numCache>
                <c:formatCode>0%</c:formatCode>
                <c:ptCount val="13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C1A-4040-9EED-5C6CBA64DAD3}"/>
            </c:ext>
          </c:extLst>
        </c:ser>
        <c:ser>
          <c:idx val="4"/>
          <c:order val="4"/>
          <c:tx>
            <c:strRef>
              <c:f>'Új verzió'!$F$121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8C1A-4040-9EED-5C6CBA64DAD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8C1A-4040-9EED-5C6CBA64DAD3}"/>
              </c:ext>
            </c:extLst>
          </c:dPt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C1A-4040-9EED-5C6CBA64D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verzió'!$A$122:$A$134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verzió'!$F$122:$F$134</c:f>
              <c:numCache>
                <c:formatCode>0%</c:formatCode>
                <c:ptCount val="13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8C1A-4040-9EED-5C6CBA64DAD3}"/>
            </c:ext>
          </c:extLst>
        </c:ser>
        <c:ser>
          <c:idx val="5"/>
          <c:order val="5"/>
          <c:tx>
            <c:strRef>
              <c:f>'Új verzió'!$G$121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0"/>
                  <c:y val="2.2127444400198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C1A-4040-9EED-5C6CBA64D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verzió'!$A$122:$A$134</c:f>
              <c:strCache>
                <c:ptCount val="13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</c:strCache>
            </c:strRef>
          </c:cat>
          <c:val>
            <c:numRef>
              <c:f>'Új verzió'!$G$122:$G$134</c:f>
              <c:numCache>
                <c:formatCode>0%</c:formatCode>
                <c:ptCount val="13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  <c:pt idx="12">
                  <c:v>1.1200000000000001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8C1A-4040-9EED-5C6CBA64DA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600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17 százalékponttal meghaladta a leépítést tervezők arányát és továbbra is viszonylag magas szinten (35 pont) áll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decemberben +14 ponton állt, ami 4 pontos növekedés az előző hónaphoz képest.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rendre 1, illetve 4 százalékponttal növekedett az előző hónaphoz képest. Mindkettő decemberben mutatta eddig a legmagasabb értéket a felmérés kezdete óta.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továbbra is a kedvező konjunktúrát jelző pozitív tartományban tartózkodik (+7 pont), ami egyben a legmagasabb érték a felmérés 2020 decemberi kezdete óta. 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várakozások mutatója szintén növekedett (+17-ről +22 pontra), ami az elmúlt félév legmagasabb értéke.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8AC0FF1-EF1D-45D9-AF0C-A460AFDED8FB}" type="pres">
      <dgm:prSet presAssocID="{B0552AC1-6EED-4FFA-A589-5ACAA160C5BD}" presName="text_4" presStyleLbl="node1" presStyleIdx="3" presStyleCnt="5">
        <dgm:presLayoutVars>
          <dgm:bulletEnabled val="1"/>
        </dgm:presLayoutVars>
      </dgm:prSet>
      <dgm:spPr/>
    </dgm:pt>
    <dgm:pt modelId="{3FC1FAA4-0861-4580-99B1-5AD165C8489F}" type="pres">
      <dgm:prSet presAssocID="{B0552AC1-6EED-4FFA-A589-5ACAA160C5BD}" presName="accent_4" presStyleCnt="0"/>
      <dgm:spPr/>
    </dgm:pt>
    <dgm:pt modelId="{82F133F8-7C15-4DD9-B3E2-5D84DD304E85}" type="pres">
      <dgm:prSet presAssocID="{B0552AC1-6EED-4FFA-A589-5ACAA160C5BD}" presName="accentRepeatNode" presStyleLbl="solidFgAcc1" presStyleIdx="3" presStyleCnt="5"/>
      <dgm:spPr/>
    </dgm:pt>
    <dgm:pt modelId="{9B6AB2FD-1129-4900-A71E-FEF7F7310339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D7BDAA74-66B1-4FFB-90BE-A414F8E24B7F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3C54106F-830C-4761-90C7-36CEC7F13CD2}" type="presOf" srcId="{B0552AC1-6EED-4FFA-A589-5ACAA160C5BD}" destId="{38AC0FF1-EF1D-45D9-AF0C-A460AFDED8FB}" srcOrd="0" destOrd="0" presId="urn:microsoft.com/office/officeart/2008/layout/VerticalCurvedList"/>
    <dgm:cxn modelId="{C715FD5A-3DEE-4487-B355-C42A4B421C73}" srcId="{68E21B0D-CBAC-4EA7-97F3-94026FF8C51F}" destId="{B0552AC1-6EED-4FFA-A589-5ACAA160C5BD}" srcOrd="3" destOrd="0" parTransId="{90526790-6559-4816-B398-0C921881DA01}" sibTransId="{06490B24-6FD1-460A-BE1E-A6F2B9EFB6F4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C54AAED0-C85F-4F39-89E7-B996A4AA2F94}" type="presOf" srcId="{6090B06F-4AFE-4CE9-897E-51A54A1D377A}" destId="{9B6AB2FD-1129-4900-A71E-FEF7F7310339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32AFA88F-291E-4C60-A35B-1E9EA1500261}" type="presParOf" srcId="{A55778FD-1C20-4749-B692-0C762B0462F2}" destId="{38AC0FF1-EF1D-45D9-AF0C-A460AFDED8FB}" srcOrd="7" destOrd="0" presId="urn:microsoft.com/office/officeart/2008/layout/VerticalCurvedList"/>
    <dgm:cxn modelId="{86C78A45-A884-4A63-87D7-3AE63D28E0A6}" type="presParOf" srcId="{A55778FD-1C20-4749-B692-0C762B0462F2}" destId="{3FC1FAA4-0861-4580-99B1-5AD165C8489F}" srcOrd="8" destOrd="0" presId="urn:microsoft.com/office/officeart/2008/layout/VerticalCurvedList"/>
    <dgm:cxn modelId="{F4EB30C2-2FA0-4085-86FB-80830F900E1B}" type="presParOf" srcId="{3FC1FAA4-0861-4580-99B1-5AD165C8489F}" destId="{82F133F8-7C15-4DD9-B3E2-5D84DD304E85}" srcOrd="0" destOrd="0" presId="urn:microsoft.com/office/officeart/2008/layout/VerticalCurvedList"/>
    <dgm:cxn modelId="{95372936-2A43-4D7F-9314-FD517BD742CC}" type="presParOf" srcId="{A55778FD-1C20-4749-B692-0C762B0462F2}" destId="{9B6AB2FD-1129-4900-A71E-FEF7F7310339}" srcOrd="9" destOrd="0" presId="urn:microsoft.com/office/officeart/2008/layout/VerticalCurvedList"/>
    <dgm:cxn modelId="{6D6C536A-D26C-41AF-9FF7-1662F54642A3}" type="presParOf" srcId="{A55778FD-1C20-4749-B692-0C762B0462F2}" destId="{D7BDAA74-66B1-4FFB-90BE-A414F8E24B7F}" srcOrd="10" destOrd="0" presId="urn:microsoft.com/office/officeart/2008/layout/VerticalCurvedList"/>
    <dgm:cxn modelId="{05844DE6-EBEE-4A12-8E58-CED7D029D238}" type="presParOf" srcId="{D7BDAA74-66B1-4FFB-90BE-A414F8E24B7F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600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decemberben +14 ponton állt, ami 4 pontos növekedés az előző hónaphoz képest.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továbbra is a kedvező konjunktúrát jelző pozitív tartományban tartózkodik (+7 pont), ami egyben a legmagasabb érték a felmérés 2020 decemberi kezdete óta. 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várakozások mutatója szintén növekedett (+17-ről +22 pontra), ami az elmúlt félév legmagasabb értéke.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C0FF1-EF1D-45D9-AF0C-A460AFDED8FB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rendre 1, illetve 4 százalékponttal növekedett az előző hónaphoz képest. Mindkettő decemberben mutatta eddig a legmagasabb értéket a felmérés kezdete óta.</a:t>
          </a:r>
        </a:p>
      </dsp:txBody>
      <dsp:txXfrm>
        <a:off x="967686" y="3291977"/>
        <a:ext cx="7778425" cy="658627"/>
      </dsp:txXfrm>
    </dsp:sp>
    <dsp:sp modelId="{82F133F8-7C15-4DD9-B3E2-5D84DD304E85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AB2FD-1129-4900-A71E-FEF7F7310339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17 százalékponttal meghaladta a leépítést tervezők arányát és továbbra is viszonylag magas szinten (35 pont) áll a beruházási tervek mutatója is. 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2022. 01. 07.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2022. január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Vállalati 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1 százalékponttal nőtt az előző hónaphoz képest, az 1 évvel korábbi szint 98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827354"/>
              </p:ext>
            </p:extLst>
          </p:nvPr>
        </p:nvGraphicFramePr>
        <p:xfrm>
          <a:off x="1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nőtt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74299"/>
              </p:ext>
            </p:extLst>
          </p:nvPr>
        </p:nvGraphicFramePr>
        <p:xfrm>
          <a:off x="0" y="922448"/>
          <a:ext cx="9144000" cy="49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32" y="310448"/>
            <a:ext cx="8075072" cy="612000"/>
          </a:xfrm>
        </p:spPr>
        <p:txBody>
          <a:bodyPr>
            <a:noAutofit/>
          </a:bodyPr>
          <a:lstStyle/>
          <a:p>
            <a:r>
              <a:rPr lang="hu-HU" sz="1800" dirty="0"/>
              <a:t>A termelési szintre vonatkozó várakozások a középvállalatok kivételével minden méretkategóriában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39270" y="326188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6842" y="3798014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33310" y="3227560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340273"/>
              </p:ext>
            </p:extLst>
          </p:nvPr>
        </p:nvGraphicFramePr>
        <p:xfrm>
          <a:off x="1" y="922448"/>
          <a:ext cx="9144000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minden méretkategóriában növekedett az előző hónaphoz képest, leginkább a </a:t>
            </a:r>
            <a:r>
              <a:rPr lang="hu-HU" sz="1800" dirty="0" err="1"/>
              <a:t>mikrocégeknél</a:t>
            </a:r>
            <a:endParaRPr lang="hu-HU" sz="18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653792"/>
              </p:ext>
            </p:extLst>
          </p:nvPr>
        </p:nvGraphicFramePr>
        <p:xfrm>
          <a:off x="0" y="922448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2" y="310448"/>
            <a:ext cx="7927911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munkaerőhiánnyal szembesülő válaszadók aránya emelkedett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6CE6D5F-93DA-4773-9424-20856FD935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214184"/>
              </p:ext>
            </p:extLst>
          </p:nvPr>
        </p:nvGraphicFramePr>
        <p:xfrm>
          <a:off x="-1" y="922448"/>
          <a:ext cx="9143999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780349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megítélésének kedvezőtlen trendje megfordult decemberben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187149"/>
              </p:ext>
            </p:extLst>
          </p:nvPr>
        </p:nvGraphicFramePr>
        <p:xfrm>
          <a:off x="-1" y="922448"/>
          <a:ext cx="9144001" cy="491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kapcsán minden méretkategóriában javultak a várakozások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83071" y="2385642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9633" y="3104642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59828" y="2403612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318466"/>
              </p:ext>
            </p:extLst>
          </p:nvPr>
        </p:nvGraphicFramePr>
        <p:xfrm>
          <a:off x="0" y="922449"/>
          <a:ext cx="9124432" cy="510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beruházási tervek mutatója a szolgáltatás és kereskedelem területén javult, másutt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8745" y="2664616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65826" y="3712504"/>
            <a:ext cx="204002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805840" y="1777003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344179"/>
              </p:ext>
            </p:extLst>
          </p:nvPr>
        </p:nvGraphicFramePr>
        <p:xfrm>
          <a:off x="0" y="922447"/>
          <a:ext cx="9144000" cy="517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52" y="310448"/>
            <a:ext cx="7941982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 tervezett bővítésének mutatója a nagyvállalatok kivételével javult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61402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69877" y="4522495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84350" y="3834179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120026"/>
              </p:ext>
            </p:extLst>
          </p:nvPr>
        </p:nvGraphicFramePr>
        <p:xfrm>
          <a:off x="0" y="922448"/>
          <a:ext cx="9143999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13716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 mezőgazdaság kivételével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53131"/>
              </p:ext>
            </p:extLst>
          </p:nvPr>
        </p:nvGraphicFramePr>
        <p:xfrm>
          <a:off x="11684" y="922449"/>
          <a:ext cx="9120632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1" y="310449"/>
            <a:ext cx="79385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áremelési törekvések a nagyvállalatoknál gyengültek, a többi méretkategóriában erősödtek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593075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429000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442478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AB0920B-97E6-436C-9A3B-C1FCA0E18C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8777314"/>
              </p:ext>
            </p:extLst>
          </p:nvPr>
        </p:nvGraphicFramePr>
        <p:xfrm>
          <a:off x="0" y="922449"/>
          <a:ext cx="9144000" cy="4958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8312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4880669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+10-ről +14 pontra emelkedett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753110"/>
              </p:ext>
            </p:extLst>
          </p:nvPr>
        </p:nvGraphicFramePr>
        <p:xfrm>
          <a:off x="15751" y="921396"/>
          <a:ext cx="9128249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0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megítélésének javulását a </a:t>
            </a:r>
            <a:r>
              <a:rPr lang="hu-HU" sz="2000" dirty="0" err="1"/>
              <a:t>mikrocégek</a:t>
            </a:r>
            <a:r>
              <a:rPr lang="hu-HU" sz="2000" dirty="0"/>
              <a:t> okozták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666789"/>
              </p:ext>
            </p:extLst>
          </p:nvPr>
        </p:nvGraphicFramePr>
        <p:xfrm>
          <a:off x="0" y="923788"/>
          <a:ext cx="9144000" cy="489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rendelésállomány és az árbevétel magas szintje emeli a jelenlegi helyzet indexét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03033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092817"/>
              </p:ext>
            </p:extLst>
          </p:nvPr>
        </p:nvGraphicFramePr>
        <p:xfrm>
          <a:off x="-7876" y="916901"/>
          <a:ext cx="9144000" cy="511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4" y="1239666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58100" y="204444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2466" y="1322272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várakozások szinte minden területen javultak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42186"/>
              </p:ext>
            </p:extLst>
          </p:nvPr>
        </p:nvGraphicFramePr>
        <p:xfrm>
          <a:off x="-1" y="922448"/>
          <a:ext cx="9112494" cy="5203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687396" y="2142034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670132" y="2946809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794498" y="2224640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1900" dirty="0"/>
              <a:t>A kilátások a középvállalatok kivételével minden méretkategóriában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727295"/>
              </p:ext>
            </p:extLst>
          </p:nvPr>
        </p:nvGraphicFramePr>
        <p:xfrm>
          <a:off x="1" y="922448"/>
          <a:ext cx="9112494" cy="4911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24854</TotalTime>
  <Words>892</Words>
  <Application>Microsoft Office PowerPoint</Application>
  <PresentationFormat>Diavetítés a képernyőre (4:3 oldalarány)</PresentationFormat>
  <Paragraphs>179</Paragraphs>
  <Slides>23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Calibri</vt:lpstr>
      <vt:lpstr>MNB téma 4_3 új</vt:lpstr>
      <vt:lpstr>MNB téma 4_3 nyomtatásra</vt:lpstr>
      <vt:lpstr>Vállalati Konjunktúra felmérés  Az mnb felméréseinek eredményei</vt:lpstr>
      <vt:lpstr>Az mnb vállalati konjunktúra felmérései</vt:lpstr>
      <vt:lpstr>Az eredmények a gazdaság újraindulását tükrözik</vt:lpstr>
      <vt:lpstr>Az mnb konjunktÚra indexe +10-ről +14 pontra emelkedett az előző hónaphoz képest</vt:lpstr>
      <vt:lpstr>A jelenlegi helyzet megítélésének javulását a mikrocégek okozták</vt:lpstr>
      <vt:lpstr>A rendelésállomány és az árbevétel magas szintje emeli a jelenlegi helyzet indexét</vt:lpstr>
      <vt:lpstr>A várakozások szinte minden területen javultak novemberhez képest</vt:lpstr>
      <vt:lpstr>A kilátások a középvállalatok kivételével minden méretkategóriában javultak az előző hónaphoz képest</vt:lpstr>
      <vt:lpstr>Termelés és kereslet</vt:lpstr>
      <vt:lpstr>Az átlagos kapacitás-kihasználtság 1 százalékponttal nőtt az előző hónaphoz képest, az 1 évvel korábbi szint 98 százalékára</vt:lpstr>
      <vt:lpstr>Minden tevékenységi körben nőtt az átlagos kapacitás-kihasználtság az előző hónaphoz képest</vt:lpstr>
      <vt:lpstr>A termelési szintre vonatkozó várakozások a középvállalatok kivételével minden méretkategóriában javultak</vt:lpstr>
      <vt:lpstr>Az átlagos bevételi szint minden méretkategóriában növekedett az előző hónaphoz képest, leginkább a mikrocégeknél</vt:lpstr>
      <vt:lpstr>A munkaerőhiánnyal szembesülő válaszadók aránya emelkedett</vt:lpstr>
      <vt:lpstr>Üzleti környezet, beruházások, foglalkoztatás</vt:lpstr>
      <vt:lpstr>Az üzleti környezet megítélésének kedvezőtlen trendje megfordult decemberben</vt:lpstr>
      <vt:lpstr>Az üzleti környezet kapcsán minden méretkategóriában javultak a várakozások az előző hónaphoz képest</vt:lpstr>
      <vt:lpstr>A beruházási tervek mutatója a szolgáltatás és kereskedelem területén javult, másutt gyengült az előző hónaphoz képest</vt:lpstr>
      <vt:lpstr>A létszám tervezett bővítésének mutatója a nagyvállalatok kivételével javult az előző hónaphoz képest</vt:lpstr>
      <vt:lpstr>A foglalkoztatási várakozások a mezőgazdaság kivételével javultak az előző hónaphoz képest</vt:lpstr>
      <vt:lpstr>Árak</vt:lpstr>
      <vt:lpstr>Az áremelési törekvések a nagyvállalatoknál gyengültek, a többi méretkategóriában erősödtek az előző hónaphoz képest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1719</cp:revision>
  <dcterms:created xsi:type="dcterms:W3CDTF">2020-04-06T05:19:02Z</dcterms:created>
  <dcterms:modified xsi:type="dcterms:W3CDTF">2022-01-07T06:54:17Z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